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72" r:id="rId9"/>
    <p:sldId id="267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7B09039-D438-4BD5-B108-56F69CE78F35}">
          <p14:sldIdLst>
            <p14:sldId id="256"/>
            <p14:sldId id="257"/>
          </p14:sldIdLst>
        </p14:section>
        <p14:section name="Sección sin título" id="{A13F4A97-1AA9-4694-9CFF-062C89553ECE}">
          <p14:sldIdLst>
            <p14:sldId id="261"/>
            <p14:sldId id="258"/>
            <p14:sldId id="259"/>
            <p14:sldId id="260"/>
            <p14:sldId id="262"/>
            <p14:sldId id="272"/>
            <p14:sldId id="267"/>
            <p14:sldId id="263"/>
            <p14:sldId id="264"/>
            <p14:sldId id="265"/>
            <p14:sldId id="266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98" autoAdjust="0"/>
  </p:normalViewPr>
  <p:slideViewPr>
    <p:cSldViewPr>
      <p:cViewPr>
        <p:scale>
          <a:sx n="116" d="100"/>
          <a:sy n="116" d="100"/>
        </p:scale>
        <p:origin x="-141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4A017-19E8-484A-A477-C05672031615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21517-3B2E-457F-9787-1EEA29A6A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6297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21517-3B2E-457F-9787-1EEA29A6A444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228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74D7D36-3A9A-4E78-A734-732FC31E23F6}" type="datetimeFigureOut">
              <a:rPr lang="es-MX" smtClean="0"/>
              <a:t>07/03/2017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A113505-B852-46A2-8F1B-BA535A21A568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1.cenapred.unam.mx/DIR_GENERAL/H00_Direcci&#243;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ftp://prueba1difusion@www1.cenapred.unam.mx/FraccionXIX/2017/Afectaciones_por_lluvias.docx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filezilla-project.org/download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1.cenapred.unam.mx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5648623" cy="1204306"/>
          </a:xfrm>
        </p:spPr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Cómo subir archivos al ftp del CENAPRED/INAI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Subdirección de servicios informáticos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193739" y="6093296"/>
            <a:ext cx="1739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CENAPRED 2017</a:t>
            </a:r>
            <a:endParaRPr lang="es-MX" b="1" dirty="0">
              <a:solidFill>
                <a:schemeClr val="tx1">
                  <a:lumMod val="75000"/>
                  <a:lumOff val="25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060848"/>
            <a:ext cx="14017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310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Reglas generales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908720"/>
            <a:ext cx="7520940" cy="4104456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latin typeface="Candara" panose="020E0502030303020204" pitchFamily="34" charset="0"/>
              </a:rPr>
              <a:t>Nombres de carpetas y archivos.</a:t>
            </a:r>
          </a:p>
          <a:p>
            <a:pPr>
              <a:lnSpc>
                <a:spcPct val="20000"/>
              </a:lnSpc>
              <a:spcBef>
                <a:spcPts val="0"/>
              </a:spcBef>
            </a:pPr>
            <a:r>
              <a:rPr lang="es-MX" sz="5600" dirty="0">
                <a:latin typeface="Candara" panose="020E0502030303020204" pitchFamily="34" charset="0"/>
              </a:rPr>
              <a:t> </a:t>
            </a:r>
            <a:endParaRPr lang="es-MX" sz="5600" dirty="0" smtClean="0">
              <a:latin typeface="Candara" panose="020E0502030303020204" pitchFamily="34" charset="0"/>
            </a:endParaRPr>
          </a:p>
          <a:p>
            <a:pPr marL="0" indent="0"/>
            <a:r>
              <a:rPr lang="es-MX" sz="5600" b="0" dirty="0" smtClean="0">
                <a:latin typeface="Candara" panose="020E0502030303020204" pitchFamily="34" charset="0"/>
              </a:rPr>
              <a:t>Para </a:t>
            </a:r>
            <a:r>
              <a:rPr lang="es-MX" sz="5600" b="0" dirty="0">
                <a:latin typeface="Candara" panose="020E0502030303020204" pitchFamily="34" charset="0"/>
              </a:rPr>
              <a:t>la generación correcta de ligas, es importante considerar para los nombres de carpetas y archivos lo siguiente</a:t>
            </a:r>
            <a:r>
              <a:rPr lang="es-MX" sz="5600" b="0" dirty="0" smtClean="0">
                <a:latin typeface="Candara" panose="020E0502030303020204" pitchFamily="34" charset="0"/>
              </a:rPr>
              <a:t>:</a:t>
            </a:r>
            <a:r>
              <a:rPr lang="es-MX" sz="5600" b="0" dirty="0">
                <a:latin typeface="Candara" panose="020E0502030303020204" pitchFamily="34" charset="0"/>
              </a:rPr>
              <a:t> </a:t>
            </a:r>
            <a:endParaRPr lang="es-MX" sz="5600" b="0" dirty="0" smtClean="0">
              <a:latin typeface="Candara" panose="020E0502030303020204" pitchFamily="34" charset="0"/>
            </a:endParaRPr>
          </a:p>
          <a:p>
            <a:pPr marL="800100" indent="-438150" algn="just">
              <a:buFont typeface="+mj-lt"/>
              <a:buAutoNum type="alphaLcPeriod"/>
            </a:pPr>
            <a:r>
              <a:rPr lang="es-MX" sz="5600" b="0" dirty="0" smtClean="0">
                <a:latin typeface="Candara" panose="020E0502030303020204" pitchFamily="34" charset="0"/>
              </a:rPr>
              <a:t>El nombre del archivo o carpeta debe ir en mayúsculas (GENERAL), excepto la extensión de los archivos las cuales deberán ir en minúsculas (.</a:t>
            </a:r>
            <a:r>
              <a:rPr lang="es-MX" sz="5600" b="0" dirty="0" err="1" smtClean="0">
                <a:latin typeface="Candara" panose="020E0502030303020204" pitchFamily="34" charset="0"/>
              </a:rPr>
              <a:t>pdf</a:t>
            </a:r>
            <a:r>
              <a:rPr lang="es-MX" sz="5600" b="0" dirty="0" smtClean="0">
                <a:latin typeface="Candara" panose="020E0502030303020204" pitchFamily="34" charset="0"/>
              </a:rPr>
              <a:t>, .</a:t>
            </a:r>
            <a:r>
              <a:rPr lang="es-MX" sz="5600" b="0" dirty="0" err="1" smtClean="0">
                <a:latin typeface="Candara" panose="020E0502030303020204" pitchFamily="34" charset="0"/>
              </a:rPr>
              <a:t>xlsx</a:t>
            </a:r>
            <a:r>
              <a:rPr lang="es-MX" sz="5600" b="0" dirty="0" smtClean="0">
                <a:latin typeface="Candara" panose="020E0502030303020204" pitchFamily="34" charset="0"/>
              </a:rPr>
              <a:t>, .</a:t>
            </a:r>
            <a:r>
              <a:rPr lang="es-MX" sz="5600" b="0" dirty="0" err="1" smtClean="0">
                <a:latin typeface="Candara" panose="020E0502030303020204" pitchFamily="34" charset="0"/>
              </a:rPr>
              <a:t>doc</a:t>
            </a:r>
            <a:r>
              <a:rPr lang="es-MX" sz="5600" b="0" dirty="0" smtClean="0">
                <a:latin typeface="Candara" panose="020E0502030303020204" pitchFamily="34" charset="0"/>
              </a:rPr>
              <a:t>)</a:t>
            </a:r>
          </a:p>
          <a:p>
            <a:pPr marL="800100" indent="-438150" algn="just">
              <a:buFont typeface="+mj-lt"/>
              <a:buAutoNum type="alphaLcPeriod"/>
            </a:pPr>
            <a:r>
              <a:rPr lang="es-MX" sz="5600" b="0" dirty="0" smtClean="0">
                <a:latin typeface="Candara" panose="020E0502030303020204" pitchFamily="34" charset="0"/>
              </a:rPr>
              <a:t>Si </a:t>
            </a:r>
            <a:r>
              <a:rPr lang="es-MX" sz="5600" b="0" dirty="0">
                <a:latin typeface="Candara" panose="020E0502030303020204" pitchFamily="34" charset="0"/>
              </a:rPr>
              <a:t>el nombre contiene espacios, estos deberán ser sustituidos por guion bajo </a:t>
            </a:r>
            <a:r>
              <a:rPr lang="es-MX" sz="5600" b="0" dirty="0" smtClean="0">
                <a:latin typeface="Candara" panose="020E0502030303020204" pitchFamily="34" charset="0"/>
              </a:rPr>
              <a:t>(_ o -)</a:t>
            </a:r>
            <a:endParaRPr lang="es-MX" sz="5600" b="0" dirty="0">
              <a:latin typeface="Candara" panose="020E0502030303020204" pitchFamily="34" charset="0"/>
            </a:endParaRPr>
          </a:p>
          <a:p>
            <a:pPr marL="800100" indent="-438150" algn="just">
              <a:buFont typeface="+mj-lt"/>
              <a:buAutoNum type="alphaLcPeriod"/>
            </a:pPr>
            <a:r>
              <a:rPr lang="es-MX" sz="5600" b="0" dirty="0" smtClean="0">
                <a:latin typeface="Candara" panose="020E0502030303020204" pitchFamily="34" charset="0"/>
              </a:rPr>
              <a:t>No </a:t>
            </a:r>
            <a:r>
              <a:rPr lang="es-MX" sz="5600" b="0" dirty="0">
                <a:latin typeface="Candara" panose="020E0502030303020204" pitchFamily="34" charset="0"/>
              </a:rPr>
              <a:t>debe tener caracteres especiales, el único carácter especial que se puede utilizar es el </a:t>
            </a:r>
            <a:r>
              <a:rPr lang="es-MX" sz="5600" b="0" dirty="0" err="1" smtClean="0">
                <a:latin typeface="Candara" panose="020E0502030303020204" pitchFamily="34" charset="0"/>
              </a:rPr>
              <a:t>guión</a:t>
            </a:r>
            <a:r>
              <a:rPr lang="es-MX" sz="5600" b="0" dirty="0" smtClean="0">
                <a:latin typeface="Candara" panose="020E0502030303020204" pitchFamily="34" charset="0"/>
              </a:rPr>
              <a:t> </a:t>
            </a:r>
            <a:r>
              <a:rPr lang="es-MX" sz="5600" b="0" dirty="0">
                <a:latin typeface="Candara" panose="020E0502030303020204" pitchFamily="34" charset="0"/>
              </a:rPr>
              <a:t>bajo.</a:t>
            </a:r>
          </a:p>
          <a:p>
            <a:pPr marL="0" indent="0" algn="just"/>
            <a:r>
              <a:rPr lang="es-MX" sz="4400" i="1" dirty="0">
                <a:latin typeface="Candara" panose="020E0502030303020204" pitchFamily="34" charset="0"/>
              </a:rPr>
              <a:t>Nota: Los siguientes son considerados caracteres especiales:</a:t>
            </a:r>
          </a:p>
          <a:p>
            <a:pPr marL="1400175" lvl="0" indent="-322263" algn="just">
              <a:buFont typeface="Arial" panose="020B0604020202020204" pitchFamily="34" charset="0"/>
              <a:buChar char="•"/>
            </a:pPr>
            <a:r>
              <a:rPr lang="es-MX" sz="5600" dirty="0">
                <a:latin typeface="Candara" panose="020E0502030303020204" pitchFamily="34" charset="0"/>
              </a:rPr>
              <a:t> </a:t>
            </a:r>
            <a:r>
              <a:rPr lang="es-MX" sz="5600" i="1" dirty="0" smtClean="0">
                <a:latin typeface="Candara" panose="020E0502030303020204" pitchFamily="34" charset="0"/>
              </a:rPr>
              <a:t>Acentos, diéresis</a:t>
            </a:r>
            <a:r>
              <a:rPr lang="es-MX" sz="5600" b="0" i="1" dirty="0" smtClean="0">
                <a:latin typeface="Candara" panose="020E0502030303020204" pitchFamily="34" charset="0"/>
              </a:rPr>
              <a:t>, </a:t>
            </a:r>
            <a:r>
              <a:rPr lang="es-MX" sz="5600" i="1" dirty="0" smtClean="0">
                <a:latin typeface="Candara" panose="020E0502030303020204" pitchFamily="34" charset="0"/>
              </a:rPr>
              <a:t>Ñ </a:t>
            </a:r>
            <a:r>
              <a:rPr lang="es-MX" sz="5600" b="0" i="1" dirty="0" err="1" smtClean="0">
                <a:latin typeface="Candara" panose="020E0502030303020204" pitchFamily="34" charset="0"/>
              </a:rPr>
              <a:t>ó</a:t>
            </a:r>
            <a:r>
              <a:rPr lang="es-MX" sz="5600" b="0" i="1" dirty="0" smtClean="0">
                <a:latin typeface="Candara" panose="020E0502030303020204" pitchFamily="34" charset="0"/>
              </a:rPr>
              <a:t> </a:t>
            </a:r>
            <a:r>
              <a:rPr lang="es-MX" sz="5600" i="1" dirty="0" smtClean="0">
                <a:latin typeface="Candara" panose="020E0502030303020204" pitchFamily="34" charset="0"/>
              </a:rPr>
              <a:t>ñ</a:t>
            </a:r>
            <a:r>
              <a:rPr lang="es-MX" sz="5600" b="0" i="1" dirty="0" smtClean="0">
                <a:latin typeface="Candara" panose="020E0502030303020204" pitchFamily="34" charset="0"/>
              </a:rPr>
              <a:t> y </a:t>
            </a:r>
            <a:r>
              <a:rPr lang="es-MX" sz="5600" i="1" dirty="0" smtClean="0">
                <a:latin typeface="Candara" panose="020E0502030303020204" pitchFamily="34" charset="0"/>
              </a:rPr>
              <a:t>&amp; </a:t>
            </a:r>
            <a:r>
              <a:rPr lang="es-MX" sz="5600" i="1" dirty="0">
                <a:latin typeface="Candara" panose="020E0502030303020204" pitchFamily="34" charset="0"/>
              </a:rPr>
              <a:t>% ¿ ? | \ + = / &lt; </a:t>
            </a:r>
            <a:r>
              <a:rPr lang="es-MX" sz="5600" i="1" dirty="0" smtClean="0">
                <a:latin typeface="Candara" panose="020E0502030303020204" pitchFamily="34" charset="0"/>
              </a:rPr>
              <a:t>&gt;*</a:t>
            </a:r>
            <a:endParaRPr lang="es-MX" sz="5600" dirty="0" smtClean="0">
              <a:latin typeface="Candara" panose="020E0502030303020204" pitchFamily="34" charset="0"/>
            </a:endParaRPr>
          </a:p>
          <a:p>
            <a:pPr marL="0" indent="0" algn="just"/>
            <a:endParaRPr lang="es-MX" sz="5600" b="0" dirty="0" smtClean="0">
              <a:latin typeface="Candara" panose="020E0502030303020204" pitchFamily="34" charset="0"/>
            </a:endParaRPr>
          </a:p>
          <a:p>
            <a:pPr marL="0" indent="0" algn="just"/>
            <a:r>
              <a:rPr lang="es-MX" sz="5600" dirty="0" smtClean="0">
                <a:latin typeface="Candara" panose="020E0502030303020204" pitchFamily="34" charset="0"/>
              </a:rPr>
              <a:t>Ejemplo:</a:t>
            </a:r>
          </a:p>
          <a:p>
            <a:pPr marL="0" indent="0" algn="just"/>
            <a:r>
              <a:rPr lang="es-MX" sz="5600" b="0" dirty="0" smtClean="0">
                <a:latin typeface="Candara" panose="020E0502030303020204" pitchFamily="34" charset="0"/>
              </a:rPr>
              <a:t>Link Incorrecto</a:t>
            </a:r>
            <a:endParaRPr lang="es-MX" sz="5600" b="0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endParaRPr>
          </a:p>
          <a:p>
            <a:pPr marL="0" indent="0" algn="just"/>
            <a:r>
              <a:rPr lang="es-MX" sz="4800" b="0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hlinkClick r:id="rId2"/>
              </a:rPr>
              <a:t>http://</a:t>
            </a:r>
            <a:r>
              <a:rPr lang="es-MX" sz="4800" b="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  <a:hlinkClick r:id="rId2"/>
              </a:rPr>
              <a:t>www1.cenapred.unam.mx/DIR_GENERAL/H00_Dirección</a:t>
            </a:r>
            <a:r>
              <a:rPr lang="es-MX" sz="4800" b="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 SSI-20170301.pdf</a:t>
            </a:r>
            <a:endParaRPr lang="es-MX" sz="4800" b="0" u="sng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endParaRPr>
          </a:p>
          <a:p>
            <a:pPr marL="0" indent="0" algn="just"/>
            <a:r>
              <a:rPr lang="es-MX" sz="5600" b="0" dirty="0" smtClean="0">
                <a:latin typeface="Candara" panose="020E0502030303020204" pitchFamily="34" charset="0"/>
              </a:rPr>
              <a:t>Link Correcto</a:t>
            </a:r>
            <a:endParaRPr lang="es-MX" sz="5600" b="0" dirty="0">
              <a:latin typeface="Candara" panose="020E0502030303020204" pitchFamily="34" charset="0"/>
            </a:endParaRPr>
          </a:p>
          <a:p>
            <a:pPr marL="0" indent="0" algn="just"/>
            <a:r>
              <a:rPr lang="en-US" sz="4800" b="0" dirty="0">
                <a:latin typeface="Candara" panose="020E0502030303020204" pitchFamily="34" charset="0"/>
              </a:rPr>
              <a:t>http://www1.cenapred.unam.mx/DIR_GENERAL/H00_DIC_SSI_DSE_REP-ACT_E61578_20170301.pdf</a:t>
            </a:r>
            <a:endParaRPr lang="es-MX" sz="4800" b="0" dirty="0">
              <a:latin typeface="Candara" panose="020E0502030303020204" pitchFamily="34" charset="0"/>
            </a:endParaRPr>
          </a:p>
          <a:p>
            <a:pPr indent="0" algn="just"/>
            <a:endParaRPr lang="es-MX" sz="5600" b="0" dirty="0">
              <a:latin typeface="Candara" panose="020E0502030303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2061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Reglas Generales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MX" sz="5600" dirty="0" smtClean="0">
                <a:latin typeface="Candara" panose="020E0502030303020204" pitchFamily="34" charset="0"/>
              </a:rPr>
              <a:t>Propuesta de Nomenclatura</a:t>
            </a:r>
            <a:endParaRPr lang="es-MX" sz="5600" dirty="0">
              <a:latin typeface="Candara" panose="020E0502030303020204" pitchFamily="34" charset="0"/>
            </a:endParaRPr>
          </a:p>
          <a:p>
            <a:pPr>
              <a:lnSpc>
                <a:spcPct val="20000"/>
              </a:lnSpc>
              <a:spcBef>
                <a:spcPts val="0"/>
              </a:spcBef>
            </a:pPr>
            <a:endParaRPr lang="es-MX" sz="5600" b="0" dirty="0">
              <a:latin typeface="Candara" panose="020E0502030303020204" pitchFamily="34" charset="0"/>
            </a:endParaRPr>
          </a:p>
          <a:p>
            <a:pPr marL="0" indent="0"/>
            <a:r>
              <a:rPr lang="es-MX" sz="5600" b="0" dirty="0">
                <a:latin typeface="Candara" panose="020E0502030303020204" pitchFamily="34" charset="0"/>
              </a:rPr>
              <a:t>El nombre del archivo y carpetas deberá apegarse al convenio de nomenclatura establecida por la institución.</a:t>
            </a:r>
          </a:p>
          <a:p>
            <a:pPr>
              <a:lnSpc>
                <a:spcPct val="20000"/>
              </a:lnSpc>
              <a:spcBef>
                <a:spcPts val="0"/>
              </a:spcBef>
            </a:pPr>
            <a:endParaRPr lang="es-MX" sz="5600" b="0" dirty="0" smtClean="0">
              <a:latin typeface="Candara" panose="020E0502030303020204" pitchFamily="34" charset="0"/>
            </a:endParaRPr>
          </a:p>
          <a:p>
            <a:pPr>
              <a:lnSpc>
                <a:spcPct val="20000"/>
              </a:lnSpc>
              <a:spcBef>
                <a:spcPts val="0"/>
              </a:spcBef>
            </a:pPr>
            <a:endParaRPr lang="es-MX" sz="5600" b="0" dirty="0">
              <a:latin typeface="Candara" panose="020E0502030303020204" pitchFamily="34" charset="0"/>
            </a:endParaRPr>
          </a:p>
          <a:p>
            <a:pPr>
              <a:lnSpc>
                <a:spcPct val="20000"/>
              </a:lnSpc>
              <a:spcBef>
                <a:spcPts val="0"/>
              </a:spcBef>
            </a:pPr>
            <a:r>
              <a:rPr lang="es-MX" sz="5600" b="0" dirty="0">
                <a:latin typeface="Candara" panose="020E0502030303020204" pitchFamily="34" charset="0"/>
              </a:rPr>
              <a:t> 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Clave de la institución 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Clave dirección.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Clave subdirección.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Clave departamento.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Tipo de documento (viáticos, perfiles, reportes, etc.)[-Opcional </a:t>
            </a:r>
            <a:r>
              <a:rPr lang="es-MX" sz="5600" b="0" dirty="0" err="1">
                <a:latin typeface="Candara" panose="020E0502030303020204" pitchFamily="34" charset="0"/>
              </a:rPr>
              <a:t>subclasificación</a:t>
            </a:r>
            <a:r>
              <a:rPr lang="es-MX" sz="5600" b="0" dirty="0">
                <a:latin typeface="Candara" panose="020E0502030303020204" pitchFamily="34" charset="0"/>
              </a:rPr>
              <a:t>] 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*Número de empleado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Fecha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*Hora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Parte N de M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 </a:t>
            </a:r>
          </a:p>
          <a:p>
            <a:r>
              <a:rPr lang="es-MX" sz="5600" b="0" dirty="0">
                <a:latin typeface="Candara" panose="020E0502030303020204" pitchFamily="34" charset="0"/>
              </a:rPr>
              <a:t> </a:t>
            </a:r>
          </a:p>
          <a:p>
            <a:pPr marL="0" indent="0"/>
            <a:r>
              <a:rPr lang="es-MX" sz="5600" b="0" dirty="0">
                <a:latin typeface="Candara" panose="020E0502030303020204" pitchFamily="34" charset="0"/>
              </a:rPr>
              <a:t>		</a:t>
            </a:r>
            <a:r>
              <a:rPr lang="es-MX" dirty="0"/>
              <a:t>	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0499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EJEMPLO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/>
            <a:r>
              <a:rPr lang="es-MX" b="0" dirty="0">
                <a:latin typeface="Candara" panose="020E0502030303020204" pitchFamily="34" charset="0"/>
              </a:rPr>
              <a:t>Ejemplo de nombre de archivo correspondiente a un reporte de actividades del empleado con número 61578, elaborado el 01 de marzo de 2017, el cual pertenece al Departamento de Seguridad y Enlaces Digitales, de la Subdirección de Servicios Informáticos que a su vez pertenece a la Dirección de Instrumentación y Cómputo del Centro Nacional de Prevención de Desastres.</a:t>
            </a:r>
          </a:p>
          <a:p>
            <a:pPr>
              <a:lnSpc>
                <a:spcPct val="20000"/>
              </a:lnSpc>
              <a:spcBef>
                <a:spcPts val="0"/>
              </a:spcBef>
            </a:pPr>
            <a:r>
              <a:rPr lang="es-MX" b="0" dirty="0">
                <a:latin typeface="Candara" panose="020E0502030303020204" pitchFamily="34" charset="0"/>
              </a:rPr>
              <a:t> </a:t>
            </a:r>
          </a:p>
          <a:p>
            <a:r>
              <a:rPr lang="en-US" b="0" dirty="0">
                <a:latin typeface="Candara" panose="020E0502030303020204" pitchFamily="34" charset="0"/>
              </a:rPr>
              <a:t>H00_DIC_SSI_DSE_REP-ACT_E61578 _20170301.pdf</a:t>
            </a:r>
            <a:endParaRPr lang="es-MX" b="0" dirty="0">
              <a:latin typeface="Candara" panose="020E0502030303020204" pitchFamily="34" charset="0"/>
            </a:endParaRPr>
          </a:p>
          <a:p>
            <a:r>
              <a:rPr lang="en-US" b="0" dirty="0">
                <a:latin typeface="Candara" panose="020E0502030303020204" pitchFamily="34" charset="0"/>
              </a:rPr>
              <a:t> </a:t>
            </a:r>
            <a:endParaRPr lang="es-MX" b="0" dirty="0">
              <a:latin typeface="Candara" panose="020E0502030303020204" pitchFamily="34" charset="0"/>
            </a:endParaRPr>
          </a:p>
          <a:p>
            <a:pPr>
              <a:lnSpc>
                <a:spcPct val="20000"/>
              </a:lnSpc>
              <a:spcBef>
                <a:spcPts val="0"/>
              </a:spcBef>
            </a:pPr>
            <a:r>
              <a:rPr lang="es-MX" b="0" dirty="0" smtClean="0">
                <a:latin typeface="Candara" panose="020E0502030303020204" pitchFamily="34" charset="0"/>
              </a:rPr>
              <a:t>H00</a:t>
            </a:r>
            <a:r>
              <a:rPr lang="es-MX" b="0" dirty="0">
                <a:latin typeface="Candara" panose="020E0502030303020204" pitchFamily="34" charset="0"/>
              </a:rPr>
              <a:t>		Clave de la institución </a:t>
            </a:r>
          </a:p>
          <a:p>
            <a:r>
              <a:rPr lang="es-MX" b="0" dirty="0">
                <a:latin typeface="Candara" panose="020E0502030303020204" pitchFamily="34" charset="0"/>
              </a:rPr>
              <a:t>DIC		Clave dirección.</a:t>
            </a:r>
          </a:p>
          <a:p>
            <a:r>
              <a:rPr lang="es-MX" b="0" dirty="0">
                <a:latin typeface="Candara" panose="020E0502030303020204" pitchFamily="34" charset="0"/>
              </a:rPr>
              <a:t>SSI		Clave subdirección.</a:t>
            </a:r>
          </a:p>
          <a:p>
            <a:r>
              <a:rPr lang="es-MX" b="0" dirty="0">
                <a:latin typeface="Candara" panose="020E0502030303020204" pitchFamily="34" charset="0"/>
              </a:rPr>
              <a:t>DSE		Clave departamento.</a:t>
            </a:r>
          </a:p>
          <a:p>
            <a:r>
              <a:rPr lang="es-MX" b="0" dirty="0">
                <a:latin typeface="Candara" panose="020E0502030303020204" pitchFamily="34" charset="0"/>
              </a:rPr>
              <a:t>REP-ACT	Tipo de documento -</a:t>
            </a:r>
            <a:r>
              <a:rPr lang="es-MX" b="0" dirty="0" err="1">
                <a:latin typeface="Candara" panose="020E0502030303020204" pitchFamily="34" charset="0"/>
              </a:rPr>
              <a:t>Subclasificación</a:t>
            </a:r>
            <a:endParaRPr lang="es-MX" b="0" dirty="0">
              <a:latin typeface="Candara" panose="020E0502030303020204" pitchFamily="34" charset="0"/>
            </a:endParaRPr>
          </a:p>
          <a:p>
            <a:r>
              <a:rPr lang="es-MX" b="0" dirty="0">
                <a:latin typeface="Candara" panose="020E0502030303020204" pitchFamily="34" charset="0"/>
              </a:rPr>
              <a:t>61578	Numero de empleado	</a:t>
            </a:r>
          </a:p>
          <a:p>
            <a:r>
              <a:rPr lang="es-MX" b="0" dirty="0">
                <a:latin typeface="Candara" panose="020E0502030303020204" pitchFamily="34" charset="0"/>
              </a:rPr>
              <a:t>20170301	Fecha</a:t>
            </a:r>
            <a:endParaRPr lang="es-MX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930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REGLAS GENERALES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980728"/>
            <a:ext cx="7520940" cy="396044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MX" dirty="0"/>
              <a:t>Cómo Ocultar Directorios y Carpetas</a:t>
            </a:r>
            <a:r>
              <a:rPr lang="es-MX" dirty="0" smtClean="0"/>
              <a:t>?</a:t>
            </a:r>
          </a:p>
          <a:p>
            <a:pPr marL="0" indent="0">
              <a:spcBef>
                <a:spcPts val="0"/>
              </a:spcBef>
            </a:pPr>
            <a:endParaRPr lang="es-MX" sz="1400" b="0" dirty="0" smtClean="0">
              <a:latin typeface="Candara" panose="020E0502030303020204" pitchFamily="34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MX" sz="1400" b="0" dirty="0" smtClean="0">
                <a:latin typeface="Candara" panose="020E0502030303020204" pitchFamily="34" charset="0"/>
              </a:rPr>
              <a:t>El usuario es dueño absoluto de su información esto quiere decir que solamente el usuario puede crear,  eliminar y mover entre la estructura su archivos</a:t>
            </a:r>
            <a:r>
              <a:rPr lang="es-MX" sz="1400" b="0" dirty="0">
                <a:latin typeface="Candara" panose="020E0502030303020204" pitchFamily="34" charset="0"/>
              </a:rPr>
              <a:t> </a:t>
            </a:r>
            <a:r>
              <a:rPr lang="es-MX" sz="1400" b="0" dirty="0" smtClean="0">
                <a:latin typeface="Candara" panose="020E0502030303020204" pitchFamily="34" charset="0"/>
              </a:rPr>
              <a:t>y carpetas nadie mas lo puede hacer.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b="0" dirty="0" smtClean="0">
                <a:latin typeface="Candara" panose="020E0502030303020204" pitchFamily="34" charset="0"/>
              </a:rPr>
              <a:t>El usuario decide que  archivos y carpetas mostrar al público y cuáles ocultar.</a:t>
            </a:r>
            <a:endParaRPr lang="es-MX" sz="1400" b="0" dirty="0">
              <a:latin typeface="Candara" panose="020E0502030303020204" pitchFamily="34" charset="0"/>
            </a:endParaRPr>
          </a:p>
          <a:p>
            <a:r>
              <a:rPr lang="es-MX" dirty="0" smtClean="0"/>
              <a:t>Paso 1:</a:t>
            </a:r>
          </a:p>
          <a:p>
            <a:pPr marL="179388" indent="-161925">
              <a:buFont typeface="Arial" panose="020B0604020202020204" pitchFamily="34" charset="0"/>
              <a:buChar char="•"/>
            </a:pPr>
            <a:r>
              <a:rPr lang="es-MX" b="0" dirty="0" smtClean="0"/>
              <a:t>Ingresamos al directorio que queremos compartir o ocultar</a:t>
            </a:r>
          </a:p>
          <a:p>
            <a:pPr marL="179388" indent="-161925">
              <a:buFont typeface="Arial" panose="020B0604020202020204" pitchFamily="34" charset="0"/>
              <a:buChar char="•"/>
            </a:pPr>
            <a:r>
              <a:rPr lang="es-MX" b="0" dirty="0" smtClean="0"/>
              <a:t>Seleccionamos la opción de crear nuevo archivo  </a:t>
            </a:r>
          </a:p>
          <a:p>
            <a:pPr marL="179388" indent="-161925">
              <a:buFont typeface="Arial" panose="020B0604020202020204" pitchFamily="34" charset="0"/>
              <a:buChar char="•"/>
            </a:pPr>
            <a:r>
              <a:rPr lang="es-MX" b="0" dirty="0" smtClean="0"/>
              <a:t>Nombramos al archivo index.html y damos aceptar</a:t>
            </a:r>
          </a:p>
          <a:p>
            <a:pPr marL="179388" indent="-161925">
              <a:buFont typeface="Arial" panose="020B0604020202020204" pitchFamily="34" charset="0"/>
              <a:buChar char="•"/>
            </a:pPr>
            <a:r>
              <a:rPr lang="es-MX" b="0" dirty="0" smtClean="0"/>
              <a:t>Verificamos en internet que nuestros archivos </a:t>
            </a:r>
          </a:p>
          <a:p>
            <a:r>
              <a:rPr lang="es-MX" b="0" dirty="0" smtClean="0"/>
              <a:t>    estén ocultos ingresando a la liga base y copiando</a:t>
            </a:r>
          </a:p>
          <a:p>
            <a:r>
              <a:rPr lang="es-MX" b="0" dirty="0"/>
              <a:t> </a:t>
            </a:r>
            <a:r>
              <a:rPr lang="es-MX" b="0" dirty="0" smtClean="0"/>
              <a:t>   la ruta relativa de nuestro archivo.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140968"/>
            <a:ext cx="32766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8841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263806"/>
            <a:ext cx="5400675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ndara" panose="020E0502030303020204" pitchFamily="34" charset="0"/>
              </a:rPr>
              <a:t>REGLAS GENERALES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908720"/>
            <a:ext cx="7520940" cy="410445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MX" dirty="0">
                <a:latin typeface="Candara" panose="020E0502030303020204" pitchFamily="34" charset="0"/>
              </a:rPr>
              <a:t>Cómo Ocultar Directorios y Carpetas?</a:t>
            </a:r>
          </a:p>
          <a:p>
            <a:pPr marL="0" indent="0">
              <a:spcBef>
                <a:spcPts val="0"/>
              </a:spcBef>
            </a:pPr>
            <a:endParaRPr lang="es-MX" sz="1400" b="0" dirty="0">
              <a:latin typeface="Candara" panose="020E0502030303020204" pitchFamily="34" charset="0"/>
            </a:endParaRPr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2564904"/>
            <a:ext cx="256352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b="1" dirty="0" smtClean="0">
                <a:latin typeface="Candara" panose="020E0502030303020204" pitchFamily="34" charset="0"/>
              </a:rPr>
              <a:t>URL base</a:t>
            </a:r>
          </a:p>
          <a:p>
            <a:r>
              <a:rPr lang="es-MX" sz="1600" dirty="0" smtClean="0">
                <a:latin typeface="Candara" panose="020E0502030303020204" pitchFamily="34" charset="0"/>
              </a:rPr>
              <a:t>www1.cenapred.unam.mx</a:t>
            </a:r>
            <a:r>
              <a:rPr lang="es-MX" dirty="0" smtClean="0"/>
              <a:t>/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917020" y="4149080"/>
            <a:ext cx="76097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b="1" dirty="0" smtClean="0">
                <a:latin typeface="Candara" panose="020E0502030303020204" pitchFamily="34" charset="0"/>
              </a:rPr>
              <a:t>Ruta Relativa </a:t>
            </a:r>
          </a:p>
          <a:p>
            <a:endParaRPr lang="es-MX" sz="1000" b="1" dirty="0" smtClean="0">
              <a:latin typeface="Candara" panose="020E0502030303020204" pitchFamily="34" charset="0"/>
            </a:endParaRPr>
          </a:p>
          <a:p>
            <a:r>
              <a:rPr lang="es-MX" sz="1400" dirty="0" smtClean="0">
                <a:latin typeface="Candara" panose="020E0502030303020204" pitchFamily="34" charset="0"/>
                <a:hlinkClick r:id="rId3"/>
              </a:rPr>
              <a:t>ftp://prueba1difusion@www1.cenapred.unam.mx/FraccionXIX/2017/Afectaciones_por_lluvias.docx</a:t>
            </a:r>
            <a:endParaRPr lang="es-MX" sz="1400" dirty="0" smtClean="0">
              <a:latin typeface="Candara" panose="020E0502030303020204" pitchFamily="34" charset="0"/>
            </a:endParaRPr>
          </a:p>
          <a:p>
            <a:endParaRPr lang="es-MX" sz="1100" dirty="0">
              <a:latin typeface="Candara" panose="020E0502030303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0058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ndara" panose="020E0502030303020204" pitchFamily="34" charset="0"/>
              </a:rPr>
              <a:t>REGLAS GENERALES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84556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Candara" panose="020E0502030303020204" pitchFamily="34" charset="0"/>
              </a:rPr>
              <a:t>Verificamos </a:t>
            </a:r>
            <a:r>
              <a:rPr lang="es-MX" dirty="0">
                <a:latin typeface="Candara" panose="020E0502030303020204" pitchFamily="34" charset="0"/>
              </a:rPr>
              <a:t>que la carpeta y archivos </a:t>
            </a:r>
            <a:r>
              <a:rPr lang="es-MX" dirty="0" smtClean="0">
                <a:latin typeface="Candara" panose="020E0502030303020204" pitchFamily="34" charset="0"/>
              </a:rPr>
              <a:t>estén públicos o ocultos</a:t>
            </a:r>
            <a:r>
              <a:rPr lang="es-MX" dirty="0">
                <a:latin typeface="Candara" panose="020E0502030303020204" pitchFamily="34" charset="0"/>
              </a:rPr>
              <a:t>:</a:t>
            </a:r>
          </a:p>
          <a:p>
            <a:r>
              <a:rPr lang="es-MX" b="0" dirty="0">
                <a:latin typeface="Candara" panose="020E0502030303020204" pitchFamily="34" charset="0"/>
              </a:rPr>
              <a:t>Abrimos un navegador y pegamos </a:t>
            </a:r>
            <a:r>
              <a:rPr lang="es-MX" b="0" dirty="0" smtClean="0">
                <a:latin typeface="Candara" panose="020E0502030303020204" pitchFamily="34" charset="0"/>
              </a:rPr>
              <a:t>la </a:t>
            </a:r>
            <a:r>
              <a:rPr lang="es-MX" b="0" dirty="0" err="1">
                <a:latin typeface="Candara" panose="020E0502030303020204" pitchFamily="34" charset="0"/>
              </a:rPr>
              <a:t>url</a:t>
            </a:r>
            <a:r>
              <a:rPr lang="es-MX" b="0" dirty="0">
                <a:latin typeface="Candara" panose="020E0502030303020204" pitchFamily="34" charset="0"/>
              </a:rPr>
              <a:t>  relativa </a:t>
            </a:r>
          </a:p>
          <a:p>
            <a:endParaRPr lang="es-MX" dirty="0" smtClean="0"/>
          </a:p>
          <a:p>
            <a:r>
              <a:rPr lang="es-MX" dirty="0" smtClean="0"/>
              <a:t>Observaciones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sz="1400" b="0" dirty="0" smtClean="0">
                <a:latin typeface="Candara" panose="020E0502030303020204" pitchFamily="34" charset="0"/>
              </a:rPr>
              <a:t>Eliminamos todo lo que esta antes de nuestra </a:t>
            </a:r>
            <a:r>
              <a:rPr lang="es-MX" sz="1400" b="0" dirty="0" err="1" smtClean="0">
                <a:latin typeface="Candara" panose="020E0502030303020204" pitchFamily="34" charset="0"/>
              </a:rPr>
              <a:t>url</a:t>
            </a:r>
            <a:r>
              <a:rPr lang="es-MX" sz="1400" b="0" dirty="0" smtClean="0">
                <a:latin typeface="Candara" panose="020E0502030303020204" pitchFamily="34" charset="0"/>
              </a:rPr>
              <a:t> base</a:t>
            </a:r>
          </a:p>
          <a:p>
            <a:pPr>
              <a:buFont typeface="+mj-lt"/>
              <a:buAutoNum type="arabicPeriod"/>
            </a:pPr>
            <a:r>
              <a:rPr lang="es-MX" sz="1400" b="0" dirty="0" smtClean="0">
                <a:latin typeface="Candara" panose="020E0502030303020204" pitchFamily="34" charset="0"/>
              </a:rPr>
              <a:t>Agregamos  el nombre de la dirección que nos corresponde </a:t>
            </a:r>
            <a:r>
              <a:rPr lang="es-MX" sz="1400" b="0" dirty="0">
                <a:latin typeface="Candara" panose="020E0502030303020204" pitchFamily="34" charset="0"/>
              </a:rPr>
              <a:t>q</a:t>
            </a:r>
            <a:r>
              <a:rPr lang="es-MX" sz="1400" b="0" dirty="0" smtClean="0">
                <a:latin typeface="Candara" panose="020E0502030303020204" pitchFamily="34" charset="0"/>
              </a:rPr>
              <a:t>uedando de la siguiente manera:</a:t>
            </a:r>
          </a:p>
          <a:p>
            <a:pPr>
              <a:buFont typeface="+mj-lt"/>
              <a:buAutoNum type="arabicPeriod"/>
            </a:pPr>
            <a:endParaRPr lang="es-MX" sz="1400" b="0" dirty="0" smtClean="0">
              <a:latin typeface="Candara" panose="020E0502030303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s-MX" sz="1400" b="0" dirty="0" smtClean="0">
                <a:latin typeface="Candara" panose="020E0502030303020204" pitchFamily="34" charset="0"/>
              </a:rPr>
              <a:t>El </a:t>
            </a:r>
            <a:r>
              <a:rPr lang="es-MX" sz="1400" b="0" dirty="0" err="1" smtClean="0">
                <a:latin typeface="Candara" panose="020E0502030303020204" pitchFamily="34" charset="0"/>
              </a:rPr>
              <a:t>url</a:t>
            </a:r>
            <a:r>
              <a:rPr lang="es-MX" sz="1400" b="0" dirty="0" smtClean="0">
                <a:latin typeface="Candara" panose="020E0502030303020204" pitchFamily="34" charset="0"/>
              </a:rPr>
              <a:t> que obtenemos será el link que ingresaremos en el SIPOT</a:t>
            </a:r>
          </a:p>
          <a:p>
            <a:pPr>
              <a:buFont typeface="+mj-lt"/>
              <a:buAutoNum type="arabicPeriod"/>
            </a:pPr>
            <a:r>
              <a:rPr lang="es-MX" sz="1400" b="0" dirty="0" smtClean="0">
                <a:latin typeface="Candara" panose="020E0502030303020204" pitchFamily="34" charset="0"/>
              </a:rPr>
              <a:t>Verificamos que los archivos estén ocultos eliminando el nombre del archivo hasta su respectivo directorio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075" y="1837964"/>
            <a:ext cx="62198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293" y="3140968"/>
            <a:ext cx="5781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509120"/>
            <a:ext cx="39338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7747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632848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ndara" panose="020E0502030303020204" pitchFamily="34" charset="0"/>
              </a:rPr>
              <a:t>REGLAS GENERALES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980728"/>
            <a:ext cx="7520940" cy="3699749"/>
          </a:xfrm>
        </p:spPr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Directriz de uso del FTP CENAPRED/INAI</a:t>
            </a:r>
          </a:p>
          <a:p>
            <a:endParaRPr lang="es-MX" dirty="0">
              <a:latin typeface="Candara" panose="020E0502030303020204" pitchFamily="34" charset="0"/>
            </a:endParaRPr>
          </a:p>
          <a:p>
            <a:endParaRPr lang="es-MX" dirty="0">
              <a:latin typeface="Candara" panose="020E0502030303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8635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Conclusiones	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12548"/>
          </a:xfrm>
        </p:spPr>
        <p:txBody>
          <a:bodyPr>
            <a:normAutofit fontScale="77500" lnSpcReduction="20000"/>
          </a:bodyPr>
          <a:lstStyle/>
          <a:p>
            <a:pPr algn="ctr"/>
            <a:endParaRPr lang="es-MX" sz="4000" b="0" i="1" dirty="0" smtClean="0">
              <a:latin typeface="Candara" panose="020E0502030303020204" pitchFamily="34" charset="0"/>
            </a:endParaRPr>
          </a:p>
          <a:p>
            <a:pPr algn="ctr"/>
            <a:endParaRPr lang="es-MX" sz="4000" b="0" i="1" dirty="0">
              <a:latin typeface="Candara" panose="020E0502030303020204" pitchFamily="34" charset="0"/>
            </a:endParaRPr>
          </a:p>
          <a:p>
            <a:pPr algn="r"/>
            <a:endParaRPr lang="es-MX" sz="4000" b="0" i="1" dirty="0" smtClean="0">
              <a:latin typeface="Candara" panose="020E0502030303020204" pitchFamily="34" charset="0"/>
            </a:endParaRPr>
          </a:p>
          <a:p>
            <a:pPr algn="r"/>
            <a:endParaRPr lang="es-MX" sz="4000" b="0" i="1" dirty="0">
              <a:latin typeface="Candara" panose="020E0502030303020204" pitchFamily="34" charset="0"/>
            </a:endParaRPr>
          </a:p>
          <a:p>
            <a:pPr algn="r"/>
            <a:endParaRPr lang="es-MX" sz="4000" b="0" i="1" dirty="0" smtClean="0">
              <a:latin typeface="Candara" panose="020E0502030303020204" pitchFamily="34" charset="0"/>
            </a:endParaRPr>
          </a:p>
          <a:p>
            <a:pPr algn="r"/>
            <a:endParaRPr lang="es-MX" sz="4000" b="0" i="1" dirty="0">
              <a:latin typeface="Candara" panose="020E0502030303020204" pitchFamily="34" charset="0"/>
            </a:endParaRPr>
          </a:p>
          <a:p>
            <a:pPr algn="r"/>
            <a:endParaRPr lang="es-MX" sz="4000" b="0" i="1" dirty="0" smtClean="0">
              <a:latin typeface="Candara" panose="020E0502030303020204" pitchFamily="34" charset="0"/>
            </a:endParaRPr>
          </a:p>
          <a:p>
            <a:pPr algn="r"/>
            <a:r>
              <a:rPr lang="es-MX" sz="4000" b="0" i="1" dirty="0" smtClean="0">
                <a:latin typeface="Candara" panose="020E0502030303020204" pitchFamily="34" charset="0"/>
              </a:rPr>
              <a:t>GRACIAS</a:t>
            </a:r>
            <a:endParaRPr lang="es-MX" sz="4000" b="0" i="1" dirty="0">
              <a:latin typeface="Candara" panose="020E0502030303020204" pitchFamily="34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08720"/>
            <a:ext cx="542925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838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>
                <a:latin typeface="Candara" panose="020E0502030303020204" pitchFamily="34" charset="0"/>
              </a:rPr>
              <a:t>Qué es el FTP </a:t>
            </a:r>
            <a:r>
              <a:rPr lang="es-MX" dirty="0" smtClean="0">
                <a:latin typeface="Candara" panose="020E0502030303020204" pitchFamily="34" charset="0"/>
              </a:rPr>
              <a:t>?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75" indent="-3175" algn="just"/>
            <a:r>
              <a:rPr lang="es-MX" b="0" dirty="0">
                <a:solidFill>
                  <a:srgbClr val="313131"/>
                </a:solidFill>
                <a:latin typeface="Candara" panose="020E0502030303020204" pitchFamily="34" charset="0"/>
              </a:rPr>
              <a:t>FTP es uno de los diversos protocolos de la red Internet, concretamente </a:t>
            </a:r>
            <a:r>
              <a:rPr lang="es-MX" b="0" dirty="0" smtClean="0">
                <a:solidFill>
                  <a:srgbClr val="313131"/>
                </a:solidFill>
                <a:latin typeface="Candara" panose="020E0502030303020204" pitchFamily="34" charset="0"/>
              </a:rPr>
              <a:t>significa File </a:t>
            </a:r>
            <a:r>
              <a:rPr lang="es-MX" b="0" dirty="0">
                <a:solidFill>
                  <a:srgbClr val="313131"/>
                </a:solidFill>
                <a:latin typeface="Candara" panose="020E0502030303020204" pitchFamily="34" charset="0"/>
              </a:rPr>
              <a:t>Transfer </a:t>
            </a:r>
            <a:r>
              <a:rPr lang="es-MX" b="0" dirty="0" err="1">
                <a:solidFill>
                  <a:srgbClr val="313131"/>
                </a:solidFill>
                <a:latin typeface="Candara" panose="020E0502030303020204" pitchFamily="34" charset="0"/>
              </a:rPr>
              <a:t>Protocol</a:t>
            </a:r>
            <a:r>
              <a:rPr lang="es-MX" b="0" dirty="0">
                <a:solidFill>
                  <a:srgbClr val="313131"/>
                </a:solidFill>
                <a:latin typeface="Candara" panose="020E0502030303020204" pitchFamily="34" charset="0"/>
              </a:rPr>
              <a:t>(Protocolo de Transferencia de Archivos) y es el ideal para transferir grandes bloques de datos por la red. </a:t>
            </a:r>
            <a:endParaRPr lang="es-MX" dirty="0">
              <a:latin typeface="Candara" panose="020E0502030303020204" pitchFamily="34" charset="0"/>
            </a:endParaRPr>
          </a:p>
          <a:p>
            <a:pPr marL="3175" indent="-3175" algn="just"/>
            <a:r>
              <a:rPr lang="es-MX" b="0" dirty="0" smtClean="0">
                <a:solidFill>
                  <a:srgbClr val="313131"/>
                </a:solidFill>
                <a:latin typeface="Candara" panose="020E0502030303020204" pitchFamily="34" charset="0"/>
              </a:rPr>
              <a:t>Por </a:t>
            </a:r>
            <a:r>
              <a:rPr lang="es-MX" b="0" dirty="0">
                <a:solidFill>
                  <a:srgbClr val="313131"/>
                </a:solidFill>
                <a:latin typeface="Candara" panose="020E0502030303020204" pitchFamily="34" charset="0"/>
              </a:rPr>
              <a:t>defecto utiliza los puertos 20 y 21. El puerto 20 es el utilizado para el flujo de datos entre el cliente y el servidor y el puerto 21 para el flujo de control, es decir, para enviar las órdenes del cliente al servidor. Mientras se transfieren datos a través del flujo de datos, el flujo de control permanece a la espera. Esto puede causar problemas en el caso de transferencias de datos muy grandes realizadas a través de </a:t>
            </a:r>
            <a:r>
              <a:rPr lang="es-MX" b="0" dirty="0" smtClean="0">
                <a:solidFill>
                  <a:srgbClr val="313131"/>
                </a:solidFill>
                <a:latin typeface="Candara" panose="020E0502030303020204" pitchFamily="34" charset="0"/>
              </a:rPr>
              <a:t>firewall </a:t>
            </a:r>
            <a:r>
              <a:rPr lang="es-MX" b="0" dirty="0">
                <a:solidFill>
                  <a:srgbClr val="313131"/>
                </a:solidFill>
                <a:latin typeface="Candara" panose="020E0502030303020204" pitchFamily="34" charset="0"/>
              </a:rPr>
              <a:t>que interrumpan sesiones después de periodos largos de espera. </a:t>
            </a:r>
            <a:endParaRPr lang="es-MX" dirty="0">
              <a:latin typeface="Candara" panose="020E0502030303020204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13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Instalar FILEZILLA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Pasos:</a:t>
            </a:r>
          </a:p>
          <a:p>
            <a:pPr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Ir a </a:t>
            </a:r>
            <a:r>
              <a:rPr lang="es-MX" dirty="0">
                <a:latin typeface="Candara" panose="020E0502030303020204" pitchFamily="34" charset="0"/>
              </a:rPr>
              <a:t>la pagina de </a:t>
            </a:r>
            <a:r>
              <a:rPr lang="es-MX" dirty="0">
                <a:latin typeface="Candara" panose="020E0502030303020204" pitchFamily="34" charset="0"/>
                <a:hlinkClick r:id="rId2"/>
              </a:rPr>
              <a:t>https://</a:t>
            </a:r>
            <a:r>
              <a:rPr lang="es-MX" dirty="0" smtClean="0">
                <a:latin typeface="Candara" panose="020E0502030303020204" pitchFamily="34" charset="0"/>
                <a:hlinkClick r:id="rId2"/>
              </a:rPr>
              <a:t>filezilla-project.org/download.php</a:t>
            </a:r>
            <a:endParaRPr lang="es-MX" dirty="0" smtClean="0">
              <a:latin typeface="Candara" panose="020E0502030303020204" pitchFamily="34" charset="0"/>
            </a:endParaRPr>
          </a:p>
          <a:p>
            <a:pPr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Hacer </a:t>
            </a:r>
            <a:r>
              <a:rPr lang="es-MX" dirty="0" err="1" smtClean="0">
                <a:latin typeface="Candara" panose="020E0502030303020204" pitchFamily="34" charset="0"/>
              </a:rPr>
              <a:t>click</a:t>
            </a:r>
            <a:r>
              <a:rPr lang="es-MX" dirty="0" smtClean="0">
                <a:latin typeface="Candara" panose="020E0502030303020204" pitchFamily="34" charset="0"/>
              </a:rPr>
              <a:t> en </a:t>
            </a:r>
            <a:r>
              <a:rPr lang="es-MX" dirty="0" err="1" smtClean="0">
                <a:latin typeface="Candara" panose="020E0502030303020204" pitchFamily="34" charset="0"/>
              </a:rPr>
              <a:t>download</a:t>
            </a:r>
            <a:r>
              <a:rPr lang="es-MX" dirty="0" smtClean="0">
                <a:latin typeface="Candara" panose="020E0502030303020204" pitchFamily="34" charset="0"/>
              </a:rPr>
              <a:t> </a:t>
            </a:r>
            <a:r>
              <a:rPr lang="es-MX" dirty="0" err="1" smtClean="0">
                <a:latin typeface="Candara" panose="020E0502030303020204" pitchFamily="34" charset="0"/>
              </a:rPr>
              <a:t>FileZilla</a:t>
            </a:r>
            <a:r>
              <a:rPr lang="es-MX" dirty="0" smtClean="0">
                <a:latin typeface="Candara" panose="020E0502030303020204" pitchFamily="34" charset="0"/>
              </a:rPr>
              <a:t> </a:t>
            </a:r>
            <a:r>
              <a:rPr lang="es-MX" dirty="0" err="1" smtClean="0">
                <a:latin typeface="Candara" panose="020E0502030303020204" pitchFamily="34" charset="0"/>
              </a:rPr>
              <a:t>Client</a:t>
            </a:r>
            <a:r>
              <a:rPr lang="es-MX" dirty="0" smtClean="0">
                <a:latin typeface="Candara" panose="020E0502030303020204" pitchFamily="34" charset="0"/>
              </a:rPr>
              <a:t> (Win64bit)</a:t>
            </a:r>
          </a:p>
          <a:p>
            <a:pPr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Ejecutar FileZila_**.exe</a:t>
            </a:r>
          </a:p>
          <a:p>
            <a:pPr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Hacer </a:t>
            </a:r>
            <a:r>
              <a:rPr lang="es-MX" dirty="0" err="1" smtClean="0">
                <a:latin typeface="Candara" panose="020E0502030303020204" pitchFamily="34" charset="0"/>
              </a:rPr>
              <a:t>click</a:t>
            </a:r>
            <a:r>
              <a:rPr lang="es-MX" dirty="0" smtClean="0">
                <a:latin typeface="Candara" panose="020E0502030303020204" pitchFamily="34" charset="0"/>
              </a:rPr>
              <a:t> en el </a:t>
            </a:r>
            <a:r>
              <a:rPr lang="es-MX" dirty="0" err="1" smtClean="0">
                <a:latin typeface="Candara" panose="020E0502030303020204" pitchFamily="34" charset="0"/>
              </a:rPr>
              <a:t>wizard</a:t>
            </a:r>
            <a:r>
              <a:rPr lang="es-MX" dirty="0" smtClean="0">
                <a:latin typeface="Candara" panose="020E0502030303020204" pitchFamily="34" charset="0"/>
              </a:rPr>
              <a:t>:  </a:t>
            </a:r>
          </a:p>
          <a:p>
            <a:pPr lvl="8"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Aceptar los términos y condiciones</a:t>
            </a:r>
          </a:p>
          <a:p>
            <a:pPr lvl="8"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No instalar software opcional</a:t>
            </a:r>
          </a:p>
          <a:p>
            <a:pPr lvl="8"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Dar permisos a otros usuarios</a:t>
            </a:r>
          </a:p>
          <a:p>
            <a:pPr lvl="8"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Instalar componentes</a:t>
            </a:r>
          </a:p>
          <a:p>
            <a:pPr lvl="8"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Seleccionar la ubicación de instalación</a:t>
            </a:r>
          </a:p>
          <a:p>
            <a:pPr lvl="8">
              <a:buAutoNum type="arabicPeriod"/>
            </a:pPr>
            <a:r>
              <a:rPr lang="es-MX" dirty="0">
                <a:latin typeface="Candara" panose="020E0502030303020204" pitchFamily="34" charset="0"/>
              </a:rPr>
              <a:t>Crear los </a:t>
            </a:r>
            <a:r>
              <a:rPr lang="es-MX" dirty="0" smtClean="0">
                <a:latin typeface="Candara" panose="020E0502030303020204" pitchFamily="34" charset="0"/>
              </a:rPr>
              <a:t>accesos</a:t>
            </a:r>
          </a:p>
          <a:p>
            <a:pPr lvl="8">
              <a:buAutoNum type="arabicPeriod"/>
            </a:pPr>
            <a:r>
              <a:rPr lang="es-MX" dirty="0" smtClean="0">
                <a:latin typeface="Candara" panose="020E0502030303020204" pitchFamily="34" charset="0"/>
              </a:rPr>
              <a:t>Instalar y finalizar</a:t>
            </a:r>
            <a:endParaRPr lang="es-MX" dirty="0">
              <a:latin typeface="Candara" panose="020E0502030303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46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ndara" panose="020E0502030303020204" pitchFamily="34" charset="0"/>
              </a:rPr>
              <a:t>cliente FTP </a:t>
            </a:r>
            <a:r>
              <a:rPr lang="es-MX" dirty="0" smtClean="0">
                <a:latin typeface="Candara" panose="020E0502030303020204" pitchFamily="34" charset="0"/>
              </a:rPr>
              <a:t>A usar</a:t>
            </a:r>
            <a:r>
              <a:rPr lang="es-MX" dirty="0">
                <a:latin typeface="Candara" panose="020E0502030303020204" pitchFamily="34" charset="0"/>
              </a:rPr>
              <a:t> </a:t>
            </a:r>
            <a:r>
              <a:rPr lang="es-MX" dirty="0" smtClean="0">
                <a:latin typeface="Candara" panose="020E0502030303020204" pitchFamily="34" charset="0"/>
              </a:rPr>
              <a:t>: </a:t>
            </a:r>
            <a:r>
              <a:rPr lang="es-MX" dirty="0" err="1" smtClean="0">
                <a:latin typeface="Candara" panose="020E0502030303020204" pitchFamily="34" charset="0"/>
              </a:rPr>
              <a:t>FileZILla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36216" y="1052736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En el cuadro que dice puerto, escribes 21 </a:t>
            </a:r>
            <a:r>
              <a:rPr lang="es-MX" sz="1600" dirty="0" smtClean="0">
                <a:solidFill>
                  <a:srgbClr val="313131"/>
                </a:solidFill>
                <a:latin typeface="Candara" panose="020E0502030303020204" pitchFamily="34" charset="0"/>
              </a:rPr>
              <a:t>, </a:t>
            </a: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si es distinto escribe el que te proporcionó tu servidor. </a:t>
            </a:r>
            <a:b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</a:br>
            <a:endParaRPr lang="es-MX" sz="1600" dirty="0">
              <a:solidFill>
                <a:srgbClr val="313131"/>
              </a:solidFill>
              <a:latin typeface="Candara" panose="020E050203030302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36216" y="2416820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Presiona en el botón conexión rápida o </a:t>
            </a:r>
            <a:r>
              <a:rPr lang="es-MX" sz="1600" dirty="0" err="1">
                <a:solidFill>
                  <a:srgbClr val="313131"/>
                </a:solidFill>
                <a:latin typeface="Candara" panose="020E0502030303020204" pitchFamily="34" charset="0"/>
              </a:rPr>
              <a:t>QuickConnect</a:t>
            </a: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, para conectarse a tu servidor, cuando esto termine, en la parte de arriba, te mostrará un mensaje diciendo </a:t>
            </a:r>
            <a:r>
              <a:rPr lang="es-MX" sz="1600" dirty="0" err="1">
                <a:solidFill>
                  <a:srgbClr val="313131"/>
                </a:solidFill>
                <a:latin typeface="Candara" panose="020E0502030303020204" pitchFamily="34" charset="0"/>
              </a:rPr>
              <a:t>Directory</a:t>
            </a: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 </a:t>
            </a:r>
            <a:r>
              <a:rPr lang="es-MX" sz="1600" dirty="0" err="1">
                <a:solidFill>
                  <a:srgbClr val="313131"/>
                </a:solidFill>
                <a:latin typeface="Candara" panose="020E0502030303020204" pitchFamily="34" charset="0"/>
              </a:rPr>
              <a:t>listing</a:t>
            </a: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 </a:t>
            </a:r>
            <a:r>
              <a:rPr lang="es-MX" sz="1600" dirty="0" err="1">
                <a:solidFill>
                  <a:srgbClr val="313131"/>
                </a:solidFill>
                <a:latin typeface="Candara" panose="020E0502030303020204" pitchFamily="34" charset="0"/>
              </a:rPr>
              <a:t>succesful</a:t>
            </a: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. </a:t>
            </a:r>
            <a:b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</a:b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En la parte central, del lado izquierdo tienes los archivos y carpetas de tu pc, en la parte derecha están los archivos y carpetas que están alojados en el servidor. </a:t>
            </a:r>
            <a:b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</a:b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/>
            </a:r>
            <a:b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</a:b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Para subir archivos de tu pc al servidor, </a:t>
            </a:r>
            <a:r>
              <a:rPr lang="es-MX" sz="1600" dirty="0" smtClean="0">
                <a:solidFill>
                  <a:srgbClr val="313131"/>
                </a:solidFill>
                <a:latin typeface="Candara" panose="020E0502030303020204" pitchFamily="34" charset="0"/>
              </a:rPr>
              <a:t>da clic </a:t>
            </a: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con el botón derecho del mouse sobre la carpeta que deseas subir, después, en el submenú pones </a:t>
            </a:r>
            <a:r>
              <a:rPr lang="es-MX" sz="1600" dirty="0" err="1">
                <a:solidFill>
                  <a:srgbClr val="313131"/>
                </a:solidFill>
                <a:latin typeface="Candara" panose="020E0502030303020204" pitchFamily="34" charset="0"/>
              </a:rPr>
              <a:t>upload</a:t>
            </a:r>
            <a: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  <a:t>. </a:t>
            </a:r>
            <a:br>
              <a:rPr lang="es-MX" sz="1600" dirty="0">
                <a:solidFill>
                  <a:srgbClr val="313131"/>
                </a:solidFill>
                <a:latin typeface="Candara" panose="020E0502030303020204" pitchFamily="34" charset="0"/>
              </a:rPr>
            </a:br>
            <a:endParaRPr lang="es-MX" sz="1600" dirty="0">
              <a:solidFill>
                <a:srgbClr val="313131"/>
              </a:solidFill>
              <a:latin typeface="Candara" panose="020E0502030303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97995"/>
            <a:ext cx="78486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700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405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1015568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latin typeface="Candara" panose="020E0502030303020204" pitchFamily="34" charset="0"/>
              </a:rPr>
              <a:t>Para bajar archivos y/o carpetas del servidor a tu pc, haces clic con el botón derecho del mouse sobre el archivo o carpeta (en la parte central derecha), en el submenú seleccionas descargar o </a:t>
            </a:r>
            <a:r>
              <a:rPr lang="es-MX" dirty="0" err="1">
                <a:latin typeface="Candara" panose="020E0502030303020204" pitchFamily="34" charset="0"/>
              </a:rPr>
              <a:t>download</a:t>
            </a:r>
            <a:r>
              <a:rPr lang="es-MX" dirty="0">
                <a:latin typeface="Candara" panose="020E0502030303020204" pitchFamily="34" charset="0"/>
              </a:rPr>
              <a:t>. </a:t>
            </a:r>
            <a:r>
              <a:rPr lang="es-MX" dirty="0" smtClean="0">
                <a:latin typeface="Candara" panose="020E0502030303020204" pitchFamily="34" charset="0"/>
              </a:rPr>
              <a:t/>
            </a:r>
            <a:br>
              <a:rPr lang="es-MX" dirty="0" smtClean="0">
                <a:latin typeface="Candara" panose="020E0502030303020204" pitchFamily="34" charset="0"/>
              </a:rPr>
            </a:br>
            <a:r>
              <a:rPr lang="es-MX" dirty="0">
                <a:latin typeface="Candara" panose="020E0502030303020204" pitchFamily="34" charset="0"/>
              </a:rPr>
              <a:t>Si en la parte superior dice </a:t>
            </a:r>
            <a:r>
              <a:rPr lang="es-MX" dirty="0" err="1">
                <a:latin typeface="Candara" panose="020E0502030303020204" pitchFamily="34" charset="0"/>
              </a:rPr>
              <a:t>Directory</a:t>
            </a:r>
            <a:r>
              <a:rPr lang="es-MX" dirty="0">
                <a:latin typeface="Candara" panose="020E0502030303020204" pitchFamily="34" charset="0"/>
              </a:rPr>
              <a:t> </a:t>
            </a:r>
            <a:r>
              <a:rPr lang="es-MX" dirty="0" err="1">
                <a:latin typeface="Candara" panose="020E0502030303020204" pitchFamily="34" charset="0"/>
              </a:rPr>
              <a:t>listing</a:t>
            </a:r>
            <a:r>
              <a:rPr lang="es-MX" dirty="0">
                <a:latin typeface="Candara" panose="020E0502030303020204" pitchFamily="34" charset="0"/>
              </a:rPr>
              <a:t> </a:t>
            </a:r>
            <a:r>
              <a:rPr lang="es-MX" dirty="0" err="1">
                <a:latin typeface="Candara" panose="020E0502030303020204" pitchFamily="34" charset="0"/>
              </a:rPr>
              <a:t>succesful</a:t>
            </a:r>
            <a:r>
              <a:rPr lang="es-MX" dirty="0">
                <a:latin typeface="Candara" panose="020E0502030303020204" pitchFamily="34" charset="0"/>
              </a:rPr>
              <a:t>, entonces la carga/descarga procesó con éxito</a:t>
            </a:r>
            <a:r>
              <a:rPr lang="es-MX" dirty="0"/>
              <a:t>. 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225" y="2276872"/>
            <a:ext cx="325755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</p:spPr>
        <p:txBody>
          <a:bodyPr/>
          <a:lstStyle/>
          <a:p>
            <a:r>
              <a:rPr lang="es-MX" dirty="0">
                <a:latin typeface="Candara" panose="020E0502030303020204" pitchFamily="34" charset="0"/>
              </a:rPr>
              <a:t>Subir y bajar archivos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5842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349908"/>
            <a:ext cx="7520940" cy="548640"/>
          </a:xfrm>
        </p:spPr>
        <p:txBody>
          <a:bodyPr/>
          <a:lstStyle/>
          <a:p>
            <a:r>
              <a:rPr lang="es-MX" dirty="0" smtClean="0">
                <a:latin typeface="Candara" panose="020E0502030303020204" pitchFamily="34" charset="0"/>
              </a:rPr>
              <a:t>Conectarse al Servidor ftp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196752"/>
            <a:ext cx="7520940" cy="3579849"/>
          </a:xfrm>
        </p:spPr>
        <p:txBody>
          <a:bodyPr/>
          <a:lstStyle/>
          <a:p>
            <a:r>
              <a:rPr lang="en-US" dirty="0" err="1" smtClean="0">
                <a:latin typeface="Candara" panose="020E0502030303020204" pitchFamily="34" charset="0"/>
              </a:rPr>
              <a:t>Pasos</a:t>
            </a:r>
            <a:r>
              <a:rPr lang="en-US" dirty="0" smtClean="0">
                <a:latin typeface="Candara" panose="020E0502030303020204" pitchFamily="34" charset="0"/>
              </a:rPr>
              <a:t> para </a:t>
            </a:r>
            <a:r>
              <a:rPr lang="en-US" dirty="0" err="1" smtClean="0">
                <a:latin typeface="Candara" panose="020E0502030303020204" pitchFamily="34" charset="0"/>
              </a:rPr>
              <a:t>conectarse</a:t>
            </a:r>
            <a:r>
              <a:rPr lang="en-US" dirty="0" smtClean="0">
                <a:latin typeface="Candara" panose="020E0502030303020204" pitchFamily="34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US" b="0" dirty="0" smtClean="0">
                <a:latin typeface="Candara" panose="020E0502030303020204" pitchFamily="34" charset="0"/>
              </a:rPr>
              <a:t>Host</a:t>
            </a:r>
            <a:r>
              <a:rPr lang="en-US" b="0" dirty="0">
                <a:latin typeface="Candara" panose="020E0502030303020204" pitchFamily="34" charset="0"/>
              </a:rPr>
              <a:t>: www1.cenapred.unam.mx</a:t>
            </a:r>
            <a:endParaRPr lang="es-MX" b="0" dirty="0">
              <a:latin typeface="Candara" panose="020E0502030303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b="0" dirty="0">
                <a:latin typeface="Candara" panose="020E0502030303020204" pitchFamily="34" charset="0"/>
              </a:rPr>
              <a:t>Username: general</a:t>
            </a:r>
            <a:endParaRPr lang="es-MX" b="0" dirty="0">
              <a:latin typeface="Candara" panose="020E0502030303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b="0" dirty="0">
                <a:latin typeface="Candara" panose="020E0502030303020204" pitchFamily="34" charset="0"/>
              </a:rPr>
              <a:t>Password: *****</a:t>
            </a:r>
            <a:endParaRPr lang="es-MX" b="0" dirty="0">
              <a:latin typeface="Candara" panose="020E0502030303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s-MX" b="0" dirty="0">
                <a:latin typeface="Candara" panose="020E0502030303020204" pitchFamily="34" charset="0"/>
              </a:rPr>
              <a:t>Puerto:21</a:t>
            </a:r>
          </a:p>
          <a:p>
            <a:endParaRPr lang="es-MX" b="0" dirty="0" smtClean="0">
              <a:latin typeface="Candara" panose="020E0502030303020204" pitchFamily="34" charset="0"/>
            </a:endParaRPr>
          </a:p>
          <a:p>
            <a:r>
              <a:rPr lang="es-MX" b="0" dirty="0" smtClean="0">
                <a:latin typeface="Candara" panose="020E0502030303020204" pitchFamily="34" charset="0"/>
              </a:rPr>
              <a:t>La </a:t>
            </a:r>
            <a:r>
              <a:rPr lang="es-MX" b="0" dirty="0" err="1" smtClean="0">
                <a:latin typeface="Candara" panose="020E0502030303020204" pitchFamily="34" charset="0"/>
              </a:rPr>
              <a:t>url</a:t>
            </a:r>
            <a:r>
              <a:rPr lang="es-MX" b="0" dirty="0" smtClean="0">
                <a:latin typeface="Candara" panose="020E0502030303020204" pitchFamily="34" charset="0"/>
              </a:rPr>
              <a:t> base </a:t>
            </a:r>
            <a:r>
              <a:rPr lang="es-MX" b="0" dirty="0" smtClean="0">
                <a:latin typeface="Candara" panose="020E0502030303020204" pitchFamily="34" charset="0"/>
              </a:rPr>
              <a:t>(ruta </a:t>
            </a:r>
            <a:r>
              <a:rPr lang="es-MX" b="0" dirty="0" err="1" smtClean="0">
                <a:latin typeface="Candara" panose="020E0502030303020204" pitchFamily="34" charset="0"/>
              </a:rPr>
              <a:t>abslouta</a:t>
            </a:r>
            <a:r>
              <a:rPr lang="es-MX" b="0" dirty="0" smtClean="0">
                <a:latin typeface="Candara" panose="020E0502030303020204" pitchFamily="34" charset="0"/>
              </a:rPr>
              <a:t>) </a:t>
            </a:r>
            <a:r>
              <a:rPr lang="es-MX" b="0" dirty="0" smtClean="0">
                <a:latin typeface="Candara" panose="020E0502030303020204" pitchFamily="34" charset="0"/>
              </a:rPr>
              <a:t>para </a:t>
            </a:r>
            <a:r>
              <a:rPr lang="es-MX" b="0" dirty="0">
                <a:latin typeface="Candara" panose="020E0502030303020204" pitchFamily="34" charset="0"/>
              </a:rPr>
              <a:t>ver los documentos desde </a:t>
            </a:r>
            <a:r>
              <a:rPr lang="es-MX" b="0" dirty="0" smtClean="0">
                <a:latin typeface="Candara" panose="020E0502030303020204" pitchFamily="34" charset="0"/>
              </a:rPr>
              <a:t>internet es:</a:t>
            </a:r>
            <a:endParaRPr lang="es-MX" b="0" dirty="0">
              <a:latin typeface="Candara" panose="020E0502030303020204" pitchFamily="34" charset="0"/>
            </a:endParaRPr>
          </a:p>
          <a:p>
            <a:r>
              <a:rPr lang="es-MX" b="0" u="sng" dirty="0" smtClean="0">
                <a:latin typeface="Candara" panose="020E0502030303020204" pitchFamily="34" charset="0"/>
                <a:hlinkClick r:id="rId3"/>
              </a:rPr>
              <a:t>http</a:t>
            </a:r>
            <a:r>
              <a:rPr lang="es-MX" b="0" u="sng" dirty="0">
                <a:latin typeface="Candara" panose="020E0502030303020204" pitchFamily="34" charset="0"/>
                <a:hlinkClick r:id="rId3"/>
              </a:rPr>
              <a:t>://</a:t>
            </a:r>
            <a:r>
              <a:rPr lang="es-MX" b="0" u="sng" dirty="0" smtClean="0">
                <a:latin typeface="Candara" panose="020E0502030303020204" pitchFamily="34" charset="0"/>
                <a:hlinkClick r:id="rId3"/>
              </a:rPr>
              <a:t>www1.cenapred.unam.mx/</a:t>
            </a:r>
            <a:endParaRPr lang="es-MX" b="0" u="sng" dirty="0" smtClean="0">
              <a:latin typeface="Candara" panose="020E0502030303020204" pitchFamily="34" charset="0"/>
            </a:endParaRP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2625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041748"/>
              </p:ext>
            </p:extLst>
          </p:nvPr>
        </p:nvGraphicFramePr>
        <p:xfrm>
          <a:off x="827584" y="900338"/>
          <a:ext cx="7632848" cy="3680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1609"/>
                <a:gridCol w="4431239"/>
              </a:tblGrid>
              <a:tr h="484777"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latin typeface="Candara" panose="020E0502030303020204" pitchFamily="34" charset="0"/>
                        </a:rPr>
                        <a:t>Usuario</a:t>
                      </a:r>
                      <a:endParaRPr lang="es-MX" sz="16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latin typeface="Candara" panose="020E0502030303020204" pitchFamily="34" charset="0"/>
                        </a:rPr>
                        <a:t>Carpeta</a:t>
                      </a:r>
                      <a:endParaRPr lang="es-MX" sz="16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07309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Instrumentacion_computo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DIR_INSTRUMENTACION_COMPUTO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general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DIR_GENERAL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43272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general_adjunta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DIR_GENERAL_ADJUNTA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enaproc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DIR_ENAPROC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servicios_tecnicos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DIR_SERVICIOS_TECNICOS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recursos_materiales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DIR_RECURSOS_MATERIALES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difusion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DIR_DIFUSION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investigacion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DIR_INVESTIGACION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analisis_gestion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DIR_ANALISIS_GESTION_RIESGOS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administrativo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COORDINADOR_ADMINISTRATIVO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16572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vinculacion_inst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Candara" panose="020E0502030303020204" pitchFamily="34" charset="0"/>
                        </a:rPr>
                        <a:t>SUB_VINCULACION_GESTION_INSTITUCIONAL</a:t>
                      </a:r>
                      <a:endParaRPr lang="es-MX" sz="12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27584" y="4653136"/>
            <a:ext cx="7632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i="1" dirty="0" smtClean="0">
                <a:latin typeface="Candara" panose="020E0502030303020204" pitchFamily="34" charset="0"/>
              </a:rPr>
              <a:t>Nota: Contraseña: 12345</a:t>
            </a:r>
            <a:endParaRPr lang="es-MX" sz="1600" b="1" i="1" dirty="0">
              <a:latin typeface="Candara" panose="020E0502030303020204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909171" y="288072"/>
            <a:ext cx="7520940" cy="548640"/>
          </a:xfrm>
        </p:spPr>
        <p:txBody>
          <a:bodyPr/>
          <a:lstStyle/>
          <a:p>
            <a:r>
              <a:rPr lang="es-MX" dirty="0">
                <a:latin typeface="Candara" panose="020E0502030303020204" pitchFamily="34" charset="0"/>
              </a:rPr>
              <a:t>usuarios</a:t>
            </a:r>
            <a:endParaRPr lang="es-MX" dirty="0">
              <a:latin typeface="Candara" panose="020E0502030303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839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ndara" panose="020E0502030303020204" pitchFamily="34" charset="0"/>
              </a:rPr>
              <a:t>Crear </a:t>
            </a:r>
            <a:r>
              <a:rPr lang="es-MX" dirty="0" smtClean="0">
                <a:latin typeface="Candara" panose="020E0502030303020204" pitchFamily="34" charset="0"/>
              </a:rPr>
              <a:t>Carpetas </a:t>
            </a:r>
            <a:r>
              <a:rPr lang="es-MX" dirty="0">
                <a:latin typeface="Candara" panose="020E0502030303020204" pitchFamily="34" charset="0"/>
              </a:rPr>
              <a:t>y </a:t>
            </a:r>
            <a:r>
              <a:rPr lang="es-MX" dirty="0" smtClean="0">
                <a:latin typeface="Candara" panose="020E0502030303020204" pitchFamily="34" charset="0"/>
              </a:rPr>
              <a:t>ARCHIVOS EN EL FTP</a:t>
            </a:r>
            <a:endParaRPr lang="es-MX" dirty="0"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11530" y="908720"/>
            <a:ext cx="7520940" cy="4104456"/>
          </a:xfrm>
        </p:spPr>
        <p:txBody>
          <a:bodyPr/>
          <a:lstStyle/>
          <a:p>
            <a:pPr marL="0" indent="0"/>
            <a:r>
              <a:rPr lang="es-MX" b="0" dirty="0" smtClean="0">
                <a:latin typeface="Candara" panose="020E0502030303020204" pitchFamily="34" charset="0"/>
              </a:rPr>
              <a:t>Para realizar esta acción deberemos posicionarnos en el lado del servidor y con el botón derecho de mouse hacer clic, aparecerá el siguiente menú :</a:t>
            </a:r>
            <a:endParaRPr lang="es-MX" b="0" dirty="0">
              <a:latin typeface="Candara" panose="020E050203030302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7" t="9259" r="16853" b="8691"/>
          <a:stretch/>
        </p:blipFill>
        <p:spPr bwMode="auto">
          <a:xfrm>
            <a:off x="6012160" y="1665074"/>
            <a:ext cx="2337760" cy="2493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938933" y="1901347"/>
            <a:ext cx="487300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 smtClean="0">
                <a:latin typeface="Candara" panose="020E0502030303020204" pitchFamily="34" charset="0"/>
              </a:rPr>
              <a:t>Seleccionamos la opción que requerimos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 smtClean="0">
                <a:latin typeface="Candara" panose="020E0502030303020204" pitchFamily="34" charset="0"/>
              </a:rPr>
              <a:t>Introducimos el nombre de la carpeta o archivo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 smtClean="0">
                <a:latin typeface="Candara" panose="020E0502030303020204" pitchFamily="34" charset="0"/>
              </a:rPr>
              <a:t>Y por último damos aceptar y aparecerá la carpeta </a:t>
            </a:r>
          </a:p>
          <a:p>
            <a:pPr algn="just"/>
            <a:r>
              <a:rPr lang="es-MX" sz="1600" dirty="0">
                <a:latin typeface="Candara" panose="020E0502030303020204" pitchFamily="34" charset="0"/>
              </a:rPr>
              <a:t> </a:t>
            </a:r>
            <a:r>
              <a:rPr lang="es-MX" sz="1600" dirty="0" smtClean="0">
                <a:latin typeface="Candara" panose="020E0502030303020204" pitchFamily="34" charset="0"/>
              </a:rPr>
              <a:t>    o archivo que creamos en la ventana </a:t>
            </a:r>
            <a:endParaRPr lang="es-MX" sz="1600" dirty="0">
              <a:latin typeface="Candara" panose="020E0502030303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41939" cy="56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6417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1262</TotalTime>
  <Words>643</Words>
  <Application>Microsoft Office PowerPoint</Application>
  <PresentationFormat>Presentación en pantalla (4:3)</PresentationFormat>
  <Paragraphs>157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Ángulos</vt:lpstr>
      <vt:lpstr>Cómo subir archivos al ftp del CENAPRED/INAI</vt:lpstr>
      <vt:lpstr>Qué es el FTP ?</vt:lpstr>
      <vt:lpstr>Instalar FILEZILLA</vt:lpstr>
      <vt:lpstr>cliente FTP A usar : FileZILla</vt:lpstr>
      <vt:lpstr>Presentación de PowerPoint</vt:lpstr>
      <vt:lpstr>Subir y bajar archivos</vt:lpstr>
      <vt:lpstr>Conectarse al Servidor ftp</vt:lpstr>
      <vt:lpstr>usuarios</vt:lpstr>
      <vt:lpstr>Crear Carpetas y ARCHIVOS EN EL FTP</vt:lpstr>
      <vt:lpstr>Reglas generales</vt:lpstr>
      <vt:lpstr>Reglas Generales</vt:lpstr>
      <vt:lpstr>EJEMPLO</vt:lpstr>
      <vt:lpstr>REGLAS GENERALES</vt:lpstr>
      <vt:lpstr>REGLAS GENERALES</vt:lpstr>
      <vt:lpstr>REGLAS GENERALES</vt:lpstr>
      <vt:lpstr>REGLAS GENERALES</vt:lpstr>
      <vt:lpstr>Conclusiones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Cómo subir archivos al ftp deL CENAPRED/INAI</dc:title>
  <dc:creator>Ballesteros Talavera Fernando</dc:creator>
  <cp:lastModifiedBy>Ballesteros Talavera Fernando</cp:lastModifiedBy>
  <cp:revision>36</cp:revision>
  <dcterms:created xsi:type="dcterms:W3CDTF">2017-03-06T22:46:17Z</dcterms:created>
  <dcterms:modified xsi:type="dcterms:W3CDTF">2017-03-07T21:01:48Z</dcterms:modified>
</cp:coreProperties>
</file>