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29" r:id="rId2"/>
    <p:sldId id="355" r:id="rId3"/>
    <p:sldId id="409" r:id="rId4"/>
    <p:sldId id="426" r:id="rId5"/>
  </p:sldIdLst>
  <p:sldSz cx="9144000" cy="6858000" type="screen4x3"/>
  <p:notesSz cx="7315200" cy="96012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024">
          <p15:clr>
            <a:srgbClr val="A4A3A4"/>
          </p15:clr>
        </p15:guide>
        <p15:guide id="4"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1831"/>
    <a:srgbClr val="38806B"/>
    <a:srgbClr val="D4C19C"/>
    <a:srgbClr val="439B82"/>
    <a:srgbClr val="860000"/>
    <a:srgbClr val="E8DEC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49" autoAdjust="0"/>
    <p:restoredTop sz="72382" autoAdjust="0"/>
  </p:normalViewPr>
  <p:slideViewPr>
    <p:cSldViewPr showGuides="1">
      <p:cViewPr varScale="1">
        <p:scale>
          <a:sx n="53" d="100"/>
          <a:sy n="53" d="100"/>
        </p:scale>
        <p:origin x="1836" y="72"/>
      </p:cViewPr>
      <p:guideLst>
        <p:guide orient="horz" pos="2160"/>
        <p:guide pos="2880"/>
      </p:guideLst>
    </p:cSldViewPr>
  </p:slideViewPr>
  <p:notesTextViewPr>
    <p:cViewPr>
      <p:scale>
        <a:sx n="1" d="1"/>
        <a:sy n="1" d="1"/>
      </p:scale>
      <p:origin x="0" y="0"/>
    </p:cViewPr>
  </p:notesTextViewPr>
  <p:notesViewPr>
    <p:cSldViewPr showGuides="1">
      <p:cViewPr varScale="1">
        <p:scale>
          <a:sx n="71" d="100"/>
          <a:sy n="71" d="100"/>
        </p:scale>
        <p:origin x="-3186" y="-96"/>
      </p:cViewPr>
      <p:guideLst>
        <p:guide orient="horz" pos="2880"/>
        <p:guide pos="2160"/>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s-MX"/>
          </a:p>
        </p:txBody>
      </p:sp>
      <p:sp>
        <p:nvSpPr>
          <p:cNvPr id="3" name="2 Marcador de fecha"/>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7316674-6323-449B-89C6-3A204ABD4289}" type="datetimeFigureOut">
              <a:rPr lang="es-MX" smtClean="0"/>
              <a:t>10/09/2020</a:t>
            </a:fld>
            <a:endParaRPr lang="es-MX"/>
          </a:p>
        </p:txBody>
      </p:sp>
      <p:sp>
        <p:nvSpPr>
          <p:cNvPr id="4" name="3 Marcador de imagen de diapositiva"/>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s-MX"/>
          </a:p>
        </p:txBody>
      </p:sp>
      <p:sp>
        <p:nvSpPr>
          <p:cNvPr id="5" name="4 Marcador de notas"/>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s-MX"/>
          </a:p>
        </p:txBody>
      </p:sp>
      <p:sp>
        <p:nvSpPr>
          <p:cNvPr id="7" name="6 Marcador de número de diapositiva"/>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20423C76-74CF-4C18-AC18-838D005D52D2}" type="slidenum">
              <a:rPr lang="es-MX" smtClean="0"/>
              <a:t>‹Nº›</a:t>
            </a:fld>
            <a:endParaRPr lang="es-MX"/>
          </a:p>
        </p:txBody>
      </p:sp>
    </p:spTree>
    <p:extLst>
      <p:ext uri="{BB962C8B-B14F-4D97-AF65-F5344CB8AC3E}">
        <p14:creationId xmlns:p14="http://schemas.microsoft.com/office/powerpoint/2010/main" val="3648289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20423C76-74CF-4C18-AC18-838D005D52D2}" type="slidenum">
              <a:rPr lang="es-MX" smtClean="0"/>
              <a:t>2</a:t>
            </a:fld>
            <a:endParaRPr lang="es-MX"/>
          </a:p>
        </p:txBody>
      </p:sp>
    </p:spTree>
    <p:extLst>
      <p:ext uri="{BB962C8B-B14F-4D97-AF65-F5344CB8AC3E}">
        <p14:creationId xmlns:p14="http://schemas.microsoft.com/office/powerpoint/2010/main" val="2544818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4761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50151DCB-C6BD-466C-AE79-D3BA678C581E}" type="datetimeFigureOut">
              <a:rPr lang="es-MX" smtClean="0"/>
              <a:t>10/09/2020</a:t>
            </a:fld>
            <a:endParaRPr lang="es-MX"/>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DB623C00-A5C8-44E4-AA8C-EF7111573EB1}" type="slidenum">
              <a:rPr lang="es-MX" smtClean="0"/>
              <a:t>‹Nº›</a:t>
            </a:fld>
            <a:endParaRPr lang="es-MX"/>
          </a:p>
        </p:txBody>
      </p:sp>
    </p:spTree>
    <p:extLst>
      <p:ext uri="{BB962C8B-B14F-4D97-AF65-F5344CB8AC3E}">
        <p14:creationId xmlns:p14="http://schemas.microsoft.com/office/powerpoint/2010/main" val="120094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50151DCB-C6BD-466C-AE79-D3BA678C581E}" type="datetimeFigureOut">
              <a:rPr lang="es-MX" smtClean="0"/>
              <a:t>10/09/2020</a:t>
            </a:fld>
            <a:endParaRPr lang="es-MX"/>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DB623C00-A5C8-44E4-AA8C-EF7111573EB1}" type="slidenum">
              <a:rPr lang="es-MX" smtClean="0"/>
              <a:t>‹Nº›</a:t>
            </a:fld>
            <a:endParaRPr lang="es-MX"/>
          </a:p>
        </p:txBody>
      </p:sp>
    </p:spTree>
    <p:extLst>
      <p:ext uri="{BB962C8B-B14F-4D97-AF65-F5344CB8AC3E}">
        <p14:creationId xmlns:p14="http://schemas.microsoft.com/office/powerpoint/2010/main" val="26130223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Diapositiva d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3405C811-8A53-43D3-9889-06951AB67D91}"/>
              </a:ext>
            </a:extLst>
          </p:cNvPr>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es-ES"/>
              <a:t>Haga clic para modificar el estilo de título del patrón</a:t>
            </a:r>
            <a:endParaRPr lang="es-MX"/>
          </a:p>
        </p:txBody>
      </p:sp>
      <p:sp>
        <p:nvSpPr>
          <p:cNvPr id="3" name="Subtítulo 2">
            <a:extLst>
              <a:ext uri="{FF2B5EF4-FFF2-40B4-BE49-F238E27FC236}">
                <a16:creationId xmlns="" xmlns:a16="http://schemas.microsoft.com/office/drawing/2014/main" id="{F164A388-806C-49CD-B31B-C62C4B0BD792}"/>
              </a:ext>
            </a:extLst>
          </p:cNvPr>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s-MX"/>
          </a:p>
        </p:txBody>
      </p:sp>
      <p:sp>
        <p:nvSpPr>
          <p:cNvPr id="4" name="Marcador de fecha 3">
            <a:extLst>
              <a:ext uri="{FF2B5EF4-FFF2-40B4-BE49-F238E27FC236}">
                <a16:creationId xmlns="" xmlns:a16="http://schemas.microsoft.com/office/drawing/2014/main" id="{D9BB5891-BF11-40BC-93EA-112825250274}"/>
              </a:ext>
            </a:extLst>
          </p:cNvPr>
          <p:cNvSpPr>
            <a:spLocks noGrp="1"/>
          </p:cNvSpPr>
          <p:nvPr>
            <p:ph type="dt" sz="half" idx="10"/>
          </p:nvPr>
        </p:nvSpPr>
        <p:spPr>
          <a:xfrm>
            <a:off x="628650" y="6356351"/>
            <a:ext cx="2057400" cy="365125"/>
          </a:xfrm>
          <a:prstGeom prst="rect">
            <a:avLst/>
          </a:prstGeom>
        </p:spPr>
        <p:txBody>
          <a:bodyPr/>
          <a:lstStyle/>
          <a:p>
            <a:fld id="{22C7658E-B889-411B-B345-2C3D66760903}" type="datetimeFigureOut">
              <a:rPr lang="es-MX" smtClean="0"/>
              <a:t>10/09/2020</a:t>
            </a:fld>
            <a:endParaRPr lang="es-MX"/>
          </a:p>
        </p:txBody>
      </p:sp>
      <p:sp>
        <p:nvSpPr>
          <p:cNvPr id="5" name="Marcador de pie de página 4">
            <a:extLst>
              <a:ext uri="{FF2B5EF4-FFF2-40B4-BE49-F238E27FC236}">
                <a16:creationId xmlns="" xmlns:a16="http://schemas.microsoft.com/office/drawing/2014/main" id="{3A89D8EC-4CD3-4F6C-8345-B3CE00404EB3}"/>
              </a:ext>
            </a:extLst>
          </p:cNvPr>
          <p:cNvSpPr>
            <a:spLocks noGrp="1"/>
          </p:cNvSpPr>
          <p:nvPr>
            <p:ph type="ftr" sz="quarter" idx="11"/>
          </p:nvPr>
        </p:nvSpPr>
        <p:spPr>
          <a:xfrm>
            <a:off x="3028950" y="6356351"/>
            <a:ext cx="3086100" cy="365125"/>
          </a:xfrm>
          <a:prstGeom prst="rect">
            <a:avLst/>
          </a:prstGeom>
        </p:spPr>
        <p:txBody>
          <a:bodyPr/>
          <a:lstStyle/>
          <a:p>
            <a:endParaRPr lang="es-MX"/>
          </a:p>
        </p:txBody>
      </p:sp>
      <p:sp>
        <p:nvSpPr>
          <p:cNvPr id="6" name="Marcador de número de diapositiva 5">
            <a:extLst>
              <a:ext uri="{FF2B5EF4-FFF2-40B4-BE49-F238E27FC236}">
                <a16:creationId xmlns="" xmlns:a16="http://schemas.microsoft.com/office/drawing/2014/main" id="{464A1FFB-93F4-4F87-A1BE-DE6687C10564}"/>
              </a:ext>
            </a:extLst>
          </p:cNvPr>
          <p:cNvSpPr>
            <a:spLocks noGrp="1"/>
          </p:cNvSpPr>
          <p:nvPr>
            <p:ph type="sldNum" sz="quarter" idx="12"/>
          </p:nvPr>
        </p:nvSpPr>
        <p:spPr>
          <a:xfrm>
            <a:off x="6457950" y="6356351"/>
            <a:ext cx="2057400" cy="365125"/>
          </a:xfrm>
          <a:prstGeom prst="rect">
            <a:avLst/>
          </a:prstGeom>
        </p:spPr>
        <p:txBody>
          <a:bodyPr/>
          <a:lstStyle/>
          <a:p>
            <a:fld id="{01AC6279-BE31-4A81-BBC1-0C41661553CC}" type="slidenum">
              <a:rPr lang="es-MX" smtClean="0"/>
              <a:t>‹Nº›</a:t>
            </a:fld>
            <a:endParaRPr lang="es-MX"/>
          </a:p>
        </p:txBody>
      </p:sp>
    </p:spTree>
    <p:extLst>
      <p:ext uri="{BB962C8B-B14F-4D97-AF65-F5344CB8AC3E}">
        <p14:creationId xmlns:p14="http://schemas.microsoft.com/office/powerpoint/2010/main" val="120545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0751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Tree>
    <p:extLst>
      <p:ext uri="{BB962C8B-B14F-4D97-AF65-F5344CB8AC3E}">
        <p14:creationId xmlns:p14="http://schemas.microsoft.com/office/powerpoint/2010/main" val="583219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4802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a:xfrm>
            <a:off x="457200" y="6356350"/>
            <a:ext cx="2133600" cy="365125"/>
          </a:xfrm>
          <a:prstGeom prst="rect">
            <a:avLst/>
          </a:prstGeom>
        </p:spPr>
        <p:txBody>
          <a:bodyPr/>
          <a:lstStyle/>
          <a:p>
            <a:fld id="{50151DCB-C6BD-466C-AE79-D3BA678C581E}" type="datetimeFigureOut">
              <a:rPr lang="es-MX" smtClean="0"/>
              <a:t>10/09/2020</a:t>
            </a:fld>
            <a:endParaRPr lang="es-MX"/>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9" name="8 Marcador de número de diapositiva"/>
          <p:cNvSpPr>
            <a:spLocks noGrp="1"/>
          </p:cNvSpPr>
          <p:nvPr>
            <p:ph type="sldNum" sz="quarter" idx="12"/>
          </p:nvPr>
        </p:nvSpPr>
        <p:spPr>
          <a:xfrm>
            <a:off x="6553200" y="6356350"/>
            <a:ext cx="2133600" cy="365125"/>
          </a:xfrm>
          <a:prstGeom prst="rect">
            <a:avLst/>
          </a:prstGeom>
        </p:spPr>
        <p:txBody>
          <a:bodyPr/>
          <a:lstStyle/>
          <a:p>
            <a:fld id="{DB623C00-A5C8-44E4-AA8C-EF7111573EB1}" type="slidenum">
              <a:rPr lang="es-MX" smtClean="0"/>
              <a:t>‹Nº›</a:t>
            </a:fld>
            <a:endParaRPr lang="es-MX"/>
          </a:p>
        </p:txBody>
      </p:sp>
    </p:spTree>
    <p:extLst>
      <p:ext uri="{BB962C8B-B14F-4D97-AF65-F5344CB8AC3E}">
        <p14:creationId xmlns:p14="http://schemas.microsoft.com/office/powerpoint/2010/main" val="3798323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50151DCB-C6BD-466C-AE79-D3BA678C581E}" type="datetimeFigureOut">
              <a:rPr lang="es-MX" smtClean="0"/>
              <a:t>10/09/2020</a:t>
            </a:fld>
            <a:endParaRPr lang="es-MX"/>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p>
            <a:fld id="{DB623C00-A5C8-44E4-AA8C-EF7111573EB1}" type="slidenum">
              <a:rPr lang="es-MX" smtClean="0"/>
              <a:t>‹Nº›</a:t>
            </a:fld>
            <a:endParaRPr lang="es-MX"/>
          </a:p>
        </p:txBody>
      </p:sp>
    </p:spTree>
    <p:extLst>
      <p:ext uri="{BB962C8B-B14F-4D97-AF65-F5344CB8AC3E}">
        <p14:creationId xmlns:p14="http://schemas.microsoft.com/office/powerpoint/2010/main" val="74305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fld id="{50151DCB-C6BD-466C-AE79-D3BA678C581E}" type="datetimeFigureOut">
              <a:rPr lang="es-MX" smtClean="0"/>
              <a:t>10/09/2020</a:t>
            </a:fld>
            <a:endParaRPr lang="es-MX"/>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4" name="3 Marcador de número de diapositiva"/>
          <p:cNvSpPr>
            <a:spLocks noGrp="1"/>
          </p:cNvSpPr>
          <p:nvPr>
            <p:ph type="sldNum" sz="quarter" idx="12"/>
          </p:nvPr>
        </p:nvSpPr>
        <p:spPr>
          <a:xfrm>
            <a:off x="6553200" y="6356350"/>
            <a:ext cx="2133600" cy="365125"/>
          </a:xfrm>
          <a:prstGeom prst="rect">
            <a:avLst/>
          </a:prstGeom>
        </p:spPr>
        <p:txBody>
          <a:bodyPr/>
          <a:lstStyle/>
          <a:p>
            <a:fld id="{DB623C00-A5C8-44E4-AA8C-EF7111573EB1}" type="slidenum">
              <a:rPr lang="es-MX" smtClean="0"/>
              <a:t>‹Nº›</a:t>
            </a:fld>
            <a:endParaRPr lang="es-MX"/>
          </a:p>
        </p:txBody>
      </p:sp>
    </p:spTree>
    <p:extLst>
      <p:ext uri="{BB962C8B-B14F-4D97-AF65-F5344CB8AC3E}">
        <p14:creationId xmlns:p14="http://schemas.microsoft.com/office/powerpoint/2010/main" val="3312546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50151DCB-C6BD-466C-AE79-D3BA678C581E}" type="datetimeFigureOut">
              <a:rPr lang="es-MX" smtClean="0"/>
              <a:t>10/09/2020</a:t>
            </a:fld>
            <a:endParaRPr lang="es-MX"/>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DB623C00-A5C8-44E4-AA8C-EF7111573EB1}" type="slidenum">
              <a:rPr lang="es-MX" smtClean="0"/>
              <a:t>‹Nº›</a:t>
            </a:fld>
            <a:endParaRPr lang="es-MX"/>
          </a:p>
        </p:txBody>
      </p:sp>
    </p:spTree>
    <p:extLst>
      <p:ext uri="{BB962C8B-B14F-4D97-AF65-F5344CB8AC3E}">
        <p14:creationId xmlns:p14="http://schemas.microsoft.com/office/powerpoint/2010/main" val="3639889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50151DCB-C6BD-466C-AE79-D3BA678C581E}" type="datetimeFigureOut">
              <a:rPr lang="es-MX" smtClean="0"/>
              <a:t>10/09/2020</a:t>
            </a:fld>
            <a:endParaRPr lang="es-MX"/>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DB623C00-A5C8-44E4-AA8C-EF7111573EB1}" type="slidenum">
              <a:rPr lang="es-MX" smtClean="0"/>
              <a:t>‹Nº›</a:t>
            </a:fld>
            <a:endParaRPr lang="es-MX"/>
          </a:p>
        </p:txBody>
      </p:sp>
    </p:spTree>
    <p:extLst>
      <p:ext uri="{BB962C8B-B14F-4D97-AF65-F5344CB8AC3E}">
        <p14:creationId xmlns:p14="http://schemas.microsoft.com/office/powerpoint/2010/main" val="90750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6 Imagen"/>
          <p:cNvPicPr>
            <a:picLocks noChangeAspect="1"/>
          </p:cNvPicPr>
          <p:nvPr userDrawn="1"/>
        </p:nvPicPr>
        <p:blipFill>
          <a:blip r:embed="rId14">
            <a:extLst>
              <a:ext uri="{28A0092B-C50C-407E-A947-70E740481C1C}">
                <a14:useLocalDpi xmlns:a14="http://schemas.microsoft.com/office/drawing/2010/main"/>
              </a:ext>
            </a:extLst>
          </a:blip>
          <a:stretch>
            <a:fillRect/>
          </a:stretch>
        </p:blipFill>
        <p:spPr>
          <a:xfrm>
            <a:off x="0" y="24035"/>
            <a:ext cx="6392064" cy="6858000"/>
          </a:xfrm>
          <a:prstGeom prst="rect">
            <a:avLst/>
          </a:prstGeom>
        </p:spPr>
      </p:pic>
      <p:pic>
        <p:nvPicPr>
          <p:cNvPr id="4" name="Picture 3">
            <a:extLst>
              <a:ext uri="{FF2B5EF4-FFF2-40B4-BE49-F238E27FC236}">
                <a16:creationId xmlns="" xmlns:a16="http://schemas.microsoft.com/office/drawing/2014/main" id="{A970F47B-8336-174D-8345-672D517DBE8B}"/>
              </a:ext>
            </a:extLst>
          </p:cNvPr>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4860032" y="260648"/>
            <a:ext cx="4139952" cy="332336"/>
          </a:xfrm>
          <a:prstGeom prst="rect">
            <a:avLst/>
          </a:prstGeom>
        </p:spPr>
      </p:pic>
    </p:spTree>
    <p:extLst>
      <p:ext uri="{BB962C8B-B14F-4D97-AF65-F5344CB8AC3E}">
        <p14:creationId xmlns:p14="http://schemas.microsoft.com/office/powerpoint/2010/main" val="2248928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1A3789B2-BBCE-4927-8BC9-6B83B95303D7}"/>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 y="857250"/>
            <a:ext cx="9144000" cy="5143500"/>
          </a:xfrm>
          <a:prstGeom prst="rect">
            <a:avLst/>
          </a:prstGeom>
        </p:spPr>
      </p:pic>
      <p:cxnSp>
        <p:nvCxnSpPr>
          <p:cNvPr id="8" name="Conector recto 7">
            <a:extLst>
              <a:ext uri="{FF2B5EF4-FFF2-40B4-BE49-F238E27FC236}">
                <a16:creationId xmlns="" xmlns:a16="http://schemas.microsoft.com/office/drawing/2014/main" id="{30217739-781C-44BF-AB17-C7C76C1CEBDE}"/>
              </a:ext>
            </a:extLst>
          </p:cNvPr>
          <p:cNvCxnSpPr/>
          <p:nvPr/>
        </p:nvCxnSpPr>
        <p:spPr>
          <a:xfrm>
            <a:off x="3347864" y="2667068"/>
            <a:ext cx="5583102" cy="0"/>
          </a:xfrm>
          <a:prstGeom prst="line">
            <a:avLst/>
          </a:prstGeom>
          <a:ln>
            <a:solidFill>
              <a:srgbClr val="B38E5D"/>
            </a:solidFill>
          </a:ln>
        </p:spPr>
        <p:style>
          <a:lnRef idx="1">
            <a:schemeClr val="accent1"/>
          </a:lnRef>
          <a:fillRef idx="0">
            <a:schemeClr val="accent1"/>
          </a:fillRef>
          <a:effectRef idx="0">
            <a:schemeClr val="accent1"/>
          </a:effectRef>
          <a:fontRef idx="minor">
            <a:schemeClr val="tx1"/>
          </a:fontRef>
        </p:style>
      </p:cxnSp>
      <p:sp>
        <p:nvSpPr>
          <p:cNvPr id="9" name="CuadroTexto 8">
            <a:extLst>
              <a:ext uri="{FF2B5EF4-FFF2-40B4-BE49-F238E27FC236}">
                <a16:creationId xmlns="" xmlns:a16="http://schemas.microsoft.com/office/drawing/2014/main" id="{B3105E68-0F74-43FC-B76D-558D85CEB002}"/>
              </a:ext>
            </a:extLst>
          </p:cNvPr>
          <p:cNvSpPr txBox="1"/>
          <p:nvPr/>
        </p:nvSpPr>
        <p:spPr>
          <a:xfrm>
            <a:off x="3347864" y="2698540"/>
            <a:ext cx="3871913" cy="300082"/>
          </a:xfrm>
          <a:prstGeom prst="rect">
            <a:avLst/>
          </a:prstGeom>
          <a:noFill/>
        </p:spPr>
        <p:txBody>
          <a:bodyPr wrap="square" rtlCol="0">
            <a:spAutoFit/>
          </a:bodyPr>
          <a:lstStyle/>
          <a:p>
            <a:r>
              <a:rPr lang="es-MX" sz="1350" b="1" dirty="0" smtClean="0">
                <a:solidFill>
                  <a:srgbClr val="B38E5D"/>
                </a:solidFill>
                <a:latin typeface="Montserrat" panose="00000500000000000000" pitchFamily="50" charset="0"/>
              </a:rPr>
              <a:t>18 de septiembre de 2020</a:t>
            </a:r>
            <a:endParaRPr lang="es-MX" sz="1350" b="1" dirty="0">
              <a:solidFill>
                <a:srgbClr val="B38E5D"/>
              </a:solidFill>
              <a:latin typeface="Montserrat" panose="00000500000000000000" pitchFamily="50" charset="0"/>
            </a:endParaRPr>
          </a:p>
        </p:txBody>
      </p:sp>
      <p:sp>
        <p:nvSpPr>
          <p:cNvPr id="10" name="Rectángulo 9">
            <a:extLst>
              <a:ext uri="{FF2B5EF4-FFF2-40B4-BE49-F238E27FC236}">
                <a16:creationId xmlns="" xmlns:a16="http://schemas.microsoft.com/office/drawing/2014/main" id="{5E337A49-D4C5-461B-96FD-0CD10BF9F335}"/>
              </a:ext>
            </a:extLst>
          </p:cNvPr>
          <p:cNvSpPr/>
          <p:nvPr/>
        </p:nvSpPr>
        <p:spPr>
          <a:xfrm>
            <a:off x="9028650" y="1609120"/>
            <a:ext cx="115348" cy="1239461"/>
          </a:xfrm>
          <a:prstGeom prst="rect">
            <a:avLst/>
          </a:prstGeom>
          <a:solidFill>
            <a:srgbClr val="B38E5D"/>
          </a:solidFill>
          <a:ln>
            <a:solidFill>
              <a:srgbClr val="B38E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4" name="Rectángulo 3"/>
          <p:cNvSpPr/>
          <p:nvPr/>
        </p:nvSpPr>
        <p:spPr>
          <a:xfrm>
            <a:off x="3263018" y="1490517"/>
            <a:ext cx="5752794" cy="1200329"/>
          </a:xfrm>
          <a:prstGeom prst="rect">
            <a:avLst/>
          </a:prstGeom>
          <a:noFill/>
        </p:spPr>
        <p:txBody>
          <a:bodyPr wrap="square" rtlCol="0">
            <a:spAutoFit/>
          </a:bodyPr>
          <a:lstStyle/>
          <a:p>
            <a:r>
              <a:rPr lang="es-MX" sz="2400" b="1" dirty="0" smtClean="0">
                <a:solidFill>
                  <a:schemeClr val="bg1"/>
                </a:solidFill>
                <a:latin typeface="Montserrat" panose="00000500000000000000" pitchFamily="50" charset="0"/>
              </a:rPr>
              <a:t>Subcuenta de Investigación del Fondo Nacional de Prevención de Desastres </a:t>
            </a:r>
          </a:p>
        </p:txBody>
      </p:sp>
    </p:spTree>
    <p:extLst>
      <p:ext uri="{BB962C8B-B14F-4D97-AF65-F5344CB8AC3E}">
        <p14:creationId xmlns:p14="http://schemas.microsoft.com/office/powerpoint/2010/main" val="17734516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1A3789B2-BBCE-4927-8BC9-6B83B95303D7}"/>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 y="857250"/>
            <a:ext cx="9144000" cy="5143500"/>
          </a:xfrm>
          <a:prstGeom prst="rect">
            <a:avLst/>
          </a:prstGeom>
        </p:spPr>
      </p:pic>
      <p:cxnSp>
        <p:nvCxnSpPr>
          <p:cNvPr id="8" name="Conector recto 7">
            <a:extLst>
              <a:ext uri="{FF2B5EF4-FFF2-40B4-BE49-F238E27FC236}">
                <a16:creationId xmlns="" xmlns:a16="http://schemas.microsoft.com/office/drawing/2014/main" id="{30217739-781C-44BF-AB17-C7C76C1CEBDE}"/>
              </a:ext>
            </a:extLst>
          </p:cNvPr>
          <p:cNvCxnSpPr/>
          <p:nvPr/>
        </p:nvCxnSpPr>
        <p:spPr>
          <a:xfrm>
            <a:off x="3347864" y="2667068"/>
            <a:ext cx="5583102" cy="0"/>
          </a:xfrm>
          <a:prstGeom prst="line">
            <a:avLst/>
          </a:prstGeom>
          <a:ln>
            <a:solidFill>
              <a:srgbClr val="B38E5D"/>
            </a:solidFill>
          </a:ln>
        </p:spPr>
        <p:style>
          <a:lnRef idx="1">
            <a:schemeClr val="accent1"/>
          </a:lnRef>
          <a:fillRef idx="0">
            <a:schemeClr val="accent1"/>
          </a:fillRef>
          <a:effectRef idx="0">
            <a:schemeClr val="accent1"/>
          </a:effectRef>
          <a:fontRef idx="minor">
            <a:schemeClr val="tx1"/>
          </a:fontRef>
        </p:style>
      </p:cxnSp>
      <p:sp>
        <p:nvSpPr>
          <p:cNvPr id="10" name="Rectángulo 9">
            <a:extLst>
              <a:ext uri="{FF2B5EF4-FFF2-40B4-BE49-F238E27FC236}">
                <a16:creationId xmlns="" xmlns:a16="http://schemas.microsoft.com/office/drawing/2014/main" id="{5E337A49-D4C5-461B-96FD-0CD10BF9F335}"/>
              </a:ext>
            </a:extLst>
          </p:cNvPr>
          <p:cNvSpPr/>
          <p:nvPr/>
        </p:nvSpPr>
        <p:spPr>
          <a:xfrm>
            <a:off x="9028650" y="1609120"/>
            <a:ext cx="115348" cy="1239461"/>
          </a:xfrm>
          <a:prstGeom prst="rect">
            <a:avLst/>
          </a:prstGeom>
          <a:solidFill>
            <a:srgbClr val="B38E5D"/>
          </a:solidFill>
          <a:ln>
            <a:solidFill>
              <a:srgbClr val="B38E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4" name="Rectángulo 3"/>
          <p:cNvSpPr/>
          <p:nvPr/>
        </p:nvSpPr>
        <p:spPr>
          <a:xfrm>
            <a:off x="3275856" y="2195572"/>
            <a:ext cx="5752794" cy="461665"/>
          </a:xfrm>
          <a:prstGeom prst="rect">
            <a:avLst/>
          </a:prstGeom>
          <a:noFill/>
        </p:spPr>
        <p:txBody>
          <a:bodyPr wrap="square" rtlCol="0">
            <a:spAutoFit/>
          </a:bodyPr>
          <a:lstStyle/>
          <a:p>
            <a:r>
              <a:rPr lang="es-MX" sz="2400" b="1" dirty="0" smtClean="0">
                <a:solidFill>
                  <a:schemeClr val="bg1"/>
                </a:solidFill>
                <a:latin typeface="Montserrat" panose="00000500000000000000" pitchFamily="50" charset="0"/>
              </a:rPr>
              <a:t>Proyectos en ejecución</a:t>
            </a:r>
            <a:endParaRPr lang="es-MX" sz="2400" b="1" dirty="0">
              <a:solidFill>
                <a:schemeClr val="bg1"/>
              </a:solidFill>
              <a:latin typeface="Montserrat" panose="00000500000000000000" pitchFamily="50" charset="0"/>
            </a:endParaRPr>
          </a:p>
        </p:txBody>
      </p:sp>
    </p:spTree>
    <p:extLst>
      <p:ext uri="{BB962C8B-B14F-4D97-AF65-F5344CB8AC3E}">
        <p14:creationId xmlns:p14="http://schemas.microsoft.com/office/powerpoint/2010/main" val="12780040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a:extLst>
              <a:ext uri="{FF2B5EF4-FFF2-40B4-BE49-F238E27FC236}">
                <a16:creationId xmlns="" xmlns:a16="http://schemas.microsoft.com/office/drawing/2014/main" id="{D4994761-B0AD-A74B-94FF-12D7087359BC}"/>
              </a:ext>
            </a:extLst>
          </p:cNvPr>
          <p:cNvSpPr>
            <a:spLocks noChangeArrowheads="1"/>
          </p:cNvSpPr>
          <p:nvPr/>
        </p:nvSpPr>
        <p:spPr bwMode="auto">
          <a:xfrm>
            <a:off x="839658" y="892481"/>
            <a:ext cx="7476758" cy="623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a:r>
              <a:rPr lang="es-MX" b="1" dirty="0">
                <a:latin typeface="Montserrat" panose="00000500000000000000" pitchFamily="2" charset="0"/>
              </a:rPr>
              <a:t>Desarrollo de módulos para el cálculo y análisis de vulnerabilidad y riesgos en el Atlas Nacional de Riesgos</a:t>
            </a:r>
            <a:endParaRPr lang="es-ES" altLang="en-US" b="1" dirty="0">
              <a:latin typeface="Montserrat" panose="00000500000000000000" pitchFamily="2" charset="0"/>
            </a:endParaRPr>
          </a:p>
        </p:txBody>
      </p:sp>
      <p:cxnSp>
        <p:nvCxnSpPr>
          <p:cNvPr id="8" name="Straight Connector 7">
            <a:extLst>
              <a:ext uri="{FF2B5EF4-FFF2-40B4-BE49-F238E27FC236}">
                <a16:creationId xmlns="" xmlns:a16="http://schemas.microsoft.com/office/drawing/2014/main" id="{B4213543-15F9-8D46-86D9-31D2BBFF3C70}"/>
              </a:ext>
            </a:extLst>
          </p:cNvPr>
          <p:cNvCxnSpPr>
            <a:cxnSpLocks/>
          </p:cNvCxnSpPr>
          <p:nvPr/>
        </p:nvCxnSpPr>
        <p:spPr>
          <a:xfrm flipH="1">
            <a:off x="899592" y="1538812"/>
            <a:ext cx="7416824" cy="0"/>
          </a:xfrm>
          <a:prstGeom prst="line">
            <a:avLst/>
          </a:prstGeom>
          <a:ln w="50800">
            <a:solidFill>
              <a:srgbClr val="860000"/>
            </a:solidFill>
          </a:ln>
        </p:spPr>
        <p:style>
          <a:lnRef idx="1">
            <a:schemeClr val="accent1"/>
          </a:lnRef>
          <a:fillRef idx="0">
            <a:schemeClr val="accent1"/>
          </a:fillRef>
          <a:effectRef idx="0">
            <a:schemeClr val="accent1"/>
          </a:effectRef>
          <a:fontRef idx="minor">
            <a:schemeClr val="tx1"/>
          </a:fontRef>
        </p:style>
      </p:cxnSp>
      <p:sp>
        <p:nvSpPr>
          <p:cNvPr id="3" name="CuadroTexto 2"/>
          <p:cNvSpPr txBox="1"/>
          <p:nvPr/>
        </p:nvSpPr>
        <p:spPr>
          <a:xfrm>
            <a:off x="839658" y="2204864"/>
            <a:ext cx="7476758" cy="2739211"/>
          </a:xfrm>
          <a:prstGeom prst="rect">
            <a:avLst/>
          </a:prstGeom>
          <a:noFill/>
        </p:spPr>
        <p:txBody>
          <a:bodyPr wrap="square" rtlCol="0">
            <a:spAutoFit/>
          </a:bodyPr>
          <a:lstStyle/>
          <a:p>
            <a:pPr algn="just"/>
            <a:r>
              <a:rPr lang="es-MX" sz="1400" b="1" dirty="0" smtClean="0">
                <a:latin typeface="Montserrat" panose="00000500000000000000" pitchFamily="2" charset="0"/>
              </a:rPr>
              <a:t>Objetivo: </a:t>
            </a:r>
            <a:r>
              <a:rPr lang="es-MX" sz="1400" dirty="0" smtClean="0">
                <a:latin typeface="Montserrat" panose="00000500000000000000" pitchFamily="2" charset="0"/>
              </a:rPr>
              <a:t>Desarrollar un módulo para el cálculo probabilístico del riegos, utilizando las bases de datos sobre sistemas expuestos, vulnerabilidad y escenarios de riesgos existentes en el Atlas Nacional de Riesgos.</a:t>
            </a:r>
          </a:p>
          <a:p>
            <a:pPr algn="just"/>
            <a:r>
              <a:rPr lang="es-MX" sz="1400" b="1" dirty="0" smtClean="0">
                <a:latin typeface="Montserrat" panose="00000500000000000000" pitchFamily="2" charset="0"/>
              </a:rPr>
              <a:t>Monto</a:t>
            </a:r>
            <a:r>
              <a:rPr lang="es-MX" sz="1400" b="1" dirty="0">
                <a:latin typeface="Montserrat" panose="00000500000000000000" pitchFamily="2" charset="0"/>
              </a:rPr>
              <a:t>: </a:t>
            </a:r>
            <a:r>
              <a:rPr lang="es-MX" sz="1400" dirty="0">
                <a:latin typeface="Montserrat" panose="00000500000000000000" pitchFamily="2" charset="0"/>
              </a:rPr>
              <a:t>$</a:t>
            </a:r>
            <a:r>
              <a:rPr lang="es-MX" sz="1400" dirty="0" smtClean="0">
                <a:latin typeface="Montserrat" panose="00000500000000000000" pitchFamily="2" charset="0"/>
              </a:rPr>
              <a:t>1,988,450.00</a:t>
            </a:r>
          </a:p>
          <a:p>
            <a:pPr algn="just"/>
            <a:r>
              <a:rPr lang="es-MX" sz="1400" b="1" dirty="0" smtClean="0">
                <a:latin typeface="Montserrat" panose="00000500000000000000" pitchFamily="2" charset="0"/>
              </a:rPr>
              <a:t>Duración: </a:t>
            </a:r>
            <a:r>
              <a:rPr lang="es-MX" sz="1400" dirty="0" smtClean="0">
                <a:latin typeface="Montserrat" panose="00000500000000000000" pitchFamily="2" charset="0"/>
              </a:rPr>
              <a:t>48 meses </a:t>
            </a:r>
            <a:r>
              <a:rPr lang="es-MX" sz="1400" dirty="0">
                <a:latin typeface="Montserrat" panose="00000500000000000000" pitchFamily="2" charset="0"/>
              </a:rPr>
              <a:t>a partir de la notificación de la asignación del recurso.</a:t>
            </a:r>
            <a:endParaRPr lang="es-MX" sz="1400" dirty="0" smtClean="0">
              <a:latin typeface="Montserrat" panose="00000500000000000000" pitchFamily="2" charset="0"/>
            </a:endParaRPr>
          </a:p>
          <a:p>
            <a:pPr algn="just"/>
            <a:r>
              <a:rPr lang="es-MX" sz="1400" b="1" dirty="0" smtClean="0">
                <a:latin typeface="Montserrat" panose="00000500000000000000" pitchFamily="2" charset="0"/>
              </a:rPr>
              <a:t>Notificación disponibilidad del recurso: </a:t>
            </a:r>
            <a:r>
              <a:rPr lang="es-MX" sz="1400" dirty="0" smtClean="0">
                <a:latin typeface="Montserrat" panose="00000500000000000000" pitchFamily="2" charset="0"/>
              </a:rPr>
              <a:t>10 de abril de 2018</a:t>
            </a:r>
          </a:p>
          <a:p>
            <a:pPr algn="just"/>
            <a:r>
              <a:rPr lang="es-MX" sz="1400" b="1" dirty="0" smtClean="0">
                <a:latin typeface="Montserrat" panose="00000500000000000000" pitchFamily="2" charset="0"/>
              </a:rPr>
              <a:t>Porcentaje de avances: </a:t>
            </a:r>
          </a:p>
          <a:p>
            <a:pPr marL="285750" indent="-285750" algn="just">
              <a:buFont typeface="Arial" panose="020B0604020202020204" pitchFamily="34" charset="0"/>
              <a:buChar char="•"/>
            </a:pPr>
            <a:r>
              <a:rPr lang="es-MX" sz="1400" dirty="0" smtClean="0">
                <a:latin typeface="Montserrat" panose="00000500000000000000" pitchFamily="2" charset="0"/>
              </a:rPr>
              <a:t>Técnico- actividad 1 = 60% y actividad 2 = 60%</a:t>
            </a:r>
          </a:p>
          <a:p>
            <a:pPr marL="285750" indent="-285750" algn="just">
              <a:buFont typeface="Arial" panose="020B0604020202020204" pitchFamily="34" charset="0"/>
              <a:buChar char="•"/>
            </a:pPr>
            <a:r>
              <a:rPr lang="es-MX" sz="1400" dirty="0" smtClean="0">
                <a:latin typeface="Montserrat" panose="00000500000000000000" pitchFamily="2" charset="0"/>
              </a:rPr>
              <a:t>Financiero – 0%</a:t>
            </a:r>
          </a:p>
          <a:p>
            <a:pPr algn="just"/>
            <a:r>
              <a:rPr lang="es-MX" sz="1400" b="1" dirty="0" smtClean="0">
                <a:latin typeface="Montserrat" panose="00000500000000000000" pitchFamily="2" charset="0"/>
              </a:rPr>
              <a:t>Fecha de vencimiento: </a:t>
            </a:r>
            <a:r>
              <a:rPr lang="es-MX" sz="1400" dirty="0" smtClean="0">
                <a:latin typeface="Montserrat" panose="00000500000000000000" pitchFamily="2" charset="0"/>
              </a:rPr>
              <a:t>10 de abril de </a:t>
            </a:r>
            <a:r>
              <a:rPr lang="es-MX" sz="1400" dirty="0" smtClean="0">
                <a:latin typeface="Montserrat" panose="00000500000000000000" pitchFamily="2" charset="0"/>
              </a:rPr>
              <a:t>2022</a:t>
            </a:r>
            <a:endParaRPr lang="es-MX" sz="1400" dirty="0" smtClean="0">
              <a:latin typeface="Montserrat" panose="00000500000000000000" pitchFamily="2" charset="0"/>
            </a:endParaRPr>
          </a:p>
          <a:p>
            <a:pPr algn="just"/>
            <a:r>
              <a:rPr lang="es-MX" sz="1400" b="1" dirty="0" smtClean="0">
                <a:latin typeface="Montserrat" panose="00000500000000000000" pitchFamily="2" charset="0"/>
              </a:rPr>
              <a:t>Meses de atraso:</a:t>
            </a:r>
            <a:r>
              <a:rPr lang="es-MX" sz="1400" dirty="0" smtClean="0">
                <a:latin typeface="Montserrat" panose="00000500000000000000" pitchFamily="2" charset="0"/>
              </a:rPr>
              <a:t> A tiempo</a:t>
            </a:r>
          </a:p>
          <a:p>
            <a:endParaRPr lang="es-MX" dirty="0">
              <a:latin typeface="Montserrat" panose="00000500000000000000" pitchFamily="2" charset="0"/>
            </a:endParaRPr>
          </a:p>
        </p:txBody>
      </p:sp>
    </p:spTree>
    <p:extLst>
      <p:ext uri="{BB962C8B-B14F-4D97-AF65-F5344CB8AC3E}">
        <p14:creationId xmlns:p14="http://schemas.microsoft.com/office/powerpoint/2010/main" val="13693121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a:extLst>
              <a:ext uri="{FF2B5EF4-FFF2-40B4-BE49-F238E27FC236}">
                <a16:creationId xmlns="" xmlns:a16="http://schemas.microsoft.com/office/drawing/2014/main" id="{D4994761-B0AD-A74B-94FF-12D7087359BC}"/>
              </a:ext>
            </a:extLst>
          </p:cNvPr>
          <p:cNvSpPr>
            <a:spLocks noChangeArrowheads="1"/>
          </p:cNvSpPr>
          <p:nvPr/>
        </p:nvSpPr>
        <p:spPr bwMode="auto">
          <a:xfrm>
            <a:off x="839658" y="753983"/>
            <a:ext cx="7692782" cy="900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a:r>
              <a:rPr lang="es-MX" b="1" dirty="0">
                <a:latin typeface="Montserrat" panose="00000500000000000000" pitchFamily="2" charset="0"/>
              </a:rPr>
              <a:t>Elaboración de escenarios de peligro por inundación y deslizamiento de laderas, mediante información obtenida por Vehículos Aéreos no Tripulados-drones (VANT</a:t>
            </a:r>
            <a:r>
              <a:rPr lang="es-MX" sz="1200" b="1" dirty="0">
                <a:latin typeface="Montserrat" panose="00000500000000000000" pitchFamily="2" charset="0"/>
              </a:rPr>
              <a:t>)</a:t>
            </a:r>
            <a:endParaRPr lang="es-ES" altLang="en-US" sz="1200" b="1" dirty="0">
              <a:latin typeface="Montserrat" panose="00000500000000000000" pitchFamily="2" charset="0"/>
            </a:endParaRPr>
          </a:p>
        </p:txBody>
      </p:sp>
      <p:cxnSp>
        <p:nvCxnSpPr>
          <p:cNvPr id="8" name="Straight Connector 7">
            <a:extLst>
              <a:ext uri="{FF2B5EF4-FFF2-40B4-BE49-F238E27FC236}">
                <a16:creationId xmlns="" xmlns:a16="http://schemas.microsoft.com/office/drawing/2014/main" id="{B4213543-15F9-8D46-86D9-31D2BBFF3C70}"/>
              </a:ext>
            </a:extLst>
          </p:cNvPr>
          <p:cNvCxnSpPr>
            <a:cxnSpLocks/>
          </p:cNvCxnSpPr>
          <p:nvPr/>
        </p:nvCxnSpPr>
        <p:spPr>
          <a:xfrm flipH="1">
            <a:off x="839658" y="1628800"/>
            <a:ext cx="7476758" cy="12436"/>
          </a:xfrm>
          <a:prstGeom prst="line">
            <a:avLst/>
          </a:prstGeom>
          <a:ln w="50800">
            <a:solidFill>
              <a:srgbClr val="860000"/>
            </a:solidFill>
          </a:ln>
        </p:spPr>
        <p:style>
          <a:lnRef idx="1">
            <a:schemeClr val="accent1"/>
          </a:lnRef>
          <a:fillRef idx="0">
            <a:schemeClr val="accent1"/>
          </a:fillRef>
          <a:effectRef idx="0">
            <a:schemeClr val="accent1"/>
          </a:effectRef>
          <a:fontRef idx="minor">
            <a:schemeClr val="tx1"/>
          </a:fontRef>
        </p:style>
      </p:cxnSp>
      <p:sp>
        <p:nvSpPr>
          <p:cNvPr id="3" name="CuadroTexto 2"/>
          <p:cNvSpPr txBox="1"/>
          <p:nvPr/>
        </p:nvSpPr>
        <p:spPr>
          <a:xfrm>
            <a:off x="837386" y="2132856"/>
            <a:ext cx="7476758" cy="3385542"/>
          </a:xfrm>
          <a:prstGeom prst="rect">
            <a:avLst/>
          </a:prstGeom>
          <a:noFill/>
        </p:spPr>
        <p:txBody>
          <a:bodyPr wrap="square" rtlCol="0">
            <a:spAutoFit/>
          </a:bodyPr>
          <a:lstStyle/>
          <a:p>
            <a:pPr algn="just"/>
            <a:r>
              <a:rPr lang="es-MX" sz="1400" b="1" dirty="0" smtClean="0">
                <a:latin typeface="Montserrat" panose="00000500000000000000" pitchFamily="2" charset="0"/>
              </a:rPr>
              <a:t>Objetivo: </a:t>
            </a:r>
            <a:r>
              <a:rPr lang="es-MX" sz="1400" dirty="0" smtClean="0">
                <a:latin typeface="Montserrat" panose="00000500000000000000" pitchFamily="2" charset="0"/>
              </a:rPr>
              <a:t>Generar escenarios de peligro por inundación y de susceptibilidad de deslizamientos de laderas en las Alcaldía de Magdalena Contreras y Álvaro Obregón, así como en el Municipio de Huachinango y Puebla. Generar un sistema que permita a las autoridades involucradas en cada una de las etapas de la GIR la consulta oportuna de la información geoespacial generada en el proyecto, la cual será levantada con VANT para la toma oportuna de decisiones.</a:t>
            </a:r>
          </a:p>
          <a:p>
            <a:pPr algn="just"/>
            <a:r>
              <a:rPr lang="es-MX" sz="1400" b="1" dirty="0" smtClean="0">
                <a:latin typeface="Montserrat" panose="00000500000000000000" pitchFamily="2" charset="0"/>
              </a:rPr>
              <a:t>Monto</a:t>
            </a:r>
            <a:r>
              <a:rPr lang="es-MX" sz="1400" b="1" dirty="0">
                <a:latin typeface="Montserrat" panose="00000500000000000000" pitchFamily="2" charset="0"/>
              </a:rPr>
              <a:t>: </a:t>
            </a:r>
            <a:r>
              <a:rPr lang="es-MX" sz="1400" dirty="0" smtClean="0">
                <a:latin typeface="Montserrat" panose="00000500000000000000" pitchFamily="2" charset="0"/>
              </a:rPr>
              <a:t>$3, 587, 180.14</a:t>
            </a:r>
          </a:p>
          <a:p>
            <a:pPr algn="just"/>
            <a:r>
              <a:rPr lang="es-MX" sz="1400" b="1" dirty="0" smtClean="0">
                <a:latin typeface="Montserrat" panose="00000500000000000000" pitchFamily="2" charset="0"/>
              </a:rPr>
              <a:t>Duración: </a:t>
            </a:r>
            <a:r>
              <a:rPr lang="es-MX" sz="1400" dirty="0" smtClean="0">
                <a:latin typeface="Montserrat" panose="00000500000000000000" pitchFamily="2" charset="0"/>
              </a:rPr>
              <a:t>72 meses </a:t>
            </a:r>
            <a:r>
              <a:rPr lang="es-MX" sz="1400" dirty="0" smtClean="0">
                <a:latin typeface="Montserrat" panose="00000500000000000000" pitchFamily="2" charset="0"/>
              </a:rPr>
              <a:t>a partir de su aprobación (18 de noviembre 2016 en la Primera Sesión Extraordinaria del Comité Interno)</a:t>
            </a:r>
          </a:p>
          <a:p>
            <a:pPr algn="just"/>
            <a:r>
              <a:rPr lang="es-MX" sz="1400" b="1" dirty="0" smtClean="0">
                <a:latin typeface="Montserrat" panose="00000500000000000000" pitchFamily="2" charset="0"/>
              </a:rPr>
              <a:t>Notificación </a:t>
            </a:r>
            <a:r>
              <a:rPr lang="es-MX" sz="1400" b="1" dirty="0">
                <a:latin typeface="Montserrat" panose="00000500000000000000" pitchFamily="2" charset="0"/>
              </a:rPr>
              <a:t>de la disponibilidad del recurso</a:t>
            </a:r>
            <a:r>
              <a:rPr lang="es-MX" sz="1400" b="1" dirty="0" smtClean="0">
                <a:latin typeface="Montserrat" panose="00000500000000000000" pitchFamily="2" charset="0"/>
              </a:rPr>
              <a:t>: </a:t>
            </a:r>
            <a:r>
              <a:rPr lang="es-MX" sz="1400" dirty="0" smtClean="0">
                <a:latin typeface="Montserrat" panose="00000500000000000000" pitchFamily="2" charset="0"/>
              </a:rPr>
              <a:t>28 de febrero de 2017</a:t>
            </a:r>
            <a:endParaRPr lang="es-MX" sz="1400" dirty="0">
              <a:latin typeface="Montserrat" panose="00000500000000000000" pitchFamily="2" charset="0"/>
            </a:endParaRPr>
          </a:p>
          <a:p>
            <a:pPr algn="just"/>
            <a:r>
              <a:rPr lang="es-MX" sz="1400" b="1" dirty="0" smtClean="0">
                <a:latin typeface="Montserrat" panose="00000500000000000000" pitchFamily="2" charset="0"/>
              </a:rPr>
              <a:t>Fecha de vencimiento</a:t>
            </a:r>
            <a:r>
              <a:rPr lang="es-MX" sz="1400" dirty="0" smtClean="0">
                <a:latin typeface="Montserrat" panose="00000500000000000000" pitchFamily="2" charset="0"/>
              </a:rPr>
              <a:t>: 19 de noviembre </a:t>
            </a:r>
            <a:r>
              <a:rPr lang="es-MX" sz="1400" smtClean="0">
                <a:latin typeface="Montserrat" panose="00000500000000000000" pitchFamily="2" charset="0"/>
              </a:rPr>
              <a:t>de </a:t>
            </a:r>
            <a:r>
              <a:rPr lang="es-MX" sz="1400" smtClean="0">
                <a:latin typeface="Montserrat" panose="00000500000000000000" pitchFamily="2" charset="0"/>
              </a:rPr>
              <a:t>2022</a:t>
            </a:r>
            <a:endParaRPr lang="es-MX" sz="1400" dirty="0" smtClean="0">
              <a:latin typeface="Montserrat" panose="00000500000000000000" pitchFamily="2" charset="0"/>
            </a:endParaRPr>
          </a:p>
          <a:p>
            <a:pPr algn="just"/>
            <a:r>
              <a:rPr lang="es-MX" sz="1400" b="1" dirty="0" smtClean="0">
                <a:latin typeface="Montserrat" panose="00000500000000000000" pitchFamily="2" charset="0"/>
              </a:rPr>
              <a:t>Prórroga:</a:t>
            </a:r>
            <a:r>
              <a:rPr lang="es-MX" sz="1400" dirty="0" smtClean="0">
                <a:latin typeface="Montserrat" panose="00000500000000000000" pitchFamily="2" charset="0"/>
              </a:rPr>
              <a:t> 22 de marzo de 2018</a:t>
            </a:r>
          </a:p>
          <a:p>
            <a:pPr algn="just"/>
            <a:r>
              <a:rPr lang="es-MX" sz="1400" b="1" dirty="0" smtClean="0">
                <a:latin typeface="Montserrat" panose="00000500000000000000" pitchFamily="2" charset="0"/>
              </a:rPr>
              <a:t>Meses </a:t>
            </a:r>
            <a:r>
              <a:rPr lang="es-MX" sz="1400" b="1" dirty="0">
                <a:latin typeface="Montserrat" panose="00000500000000000000" pitchFamily="2" charset="0"/>
              </a:rPr>
              <a:t>de </a:t>
            </a:r>
            <a:r>
              <a:rPr lang="es-MX" sz="1400" b="1" dirty="0" smtClean="0">
                <a:latin typeface="Montserrat" panose="00000500000000000000" pitchFamily="2" charset="0"/>
              </a:rPr>
              <a:t>atraso: </a:t>
            </a:r>
            <a:r>
              <a:rPr lang="es-MX" sz="1400" dirty="0" smtClean="0">
                <a:latin typeface="Montserrat" panose="00000500000000000000" pitchFamily="2" charset="0"/>
              </a:rPr>
              <a:t>A tiempo</a:t>
            </a:r>
          </a:p>
          <a:p>
            <a:pPr algn="just"/>
            <a:endParaRPr lang="es-MX" sz="1400" b="1" dirty="0">
              <a:latin typeface="Montserrat" panose="00000500000000000000" pitchFamily="2" charset="0"/>
            </a:endParaRPr>
          </a:p>
          <a:p>
            <a:endParaRPr lang="es-MX" dirty="0">
              <a:latin typeface="Montserrat" panose="00000500000000000000" pitchFamily="2" charset="0"/>
            </a:endParaRPr>
          </a:p>
        </p:txBody>
      </p:sp>
    </p:spTree>
    <p:extLst>
      <p:ext uri="{BB962C8B-B14F-4D97-AF65-F5344CB8AC3E}">
        <p14:creationId xmlns:p14="http://schemas.microsoft.com/office/powerpoint/2010/main" val="11552729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5191</TotalTime>
  <Words>301</Words>
  <Application>Microsoft Office PowerPoint</Application>
  <PresentationFormat>Presentación en pantalla (4:3)</PresentationFormat>
  <Paragraphs>22</Paragraphs>
  <Slides>4</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Montserrat</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Estrada Cabrera Cynthia Paola</dc:creator>
  <cp:lastModifiedBy>Jaime Lepe José Manuel</cp:lastModifiedBy>
  <cp:revision>232</cp:revision>
  <cp:lastPrinted>2019-03-14T21:38:10Z</cp:lastPrinted>
  <dcterms:created xsi:type="dcterms:W3CDTF">2018-12-04T21:42:05Z</dcterms:created>
  <dcterms:modified xsi:type="dcterms:W3CDTF">2020-09-10T22:13:15Z</dcterms:modified>
</cp:coreProperties>
</file>