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7"/>
  </p:notesMasterIdLst>
  <p:sldIdLst>
    <p:sldId id="263" r:id="rId3"/>
    <p:sldId id="291" r:id="rId4"/>
    <p:sldId id="269" r:id="rId5"/>
    <p:sldId id="295" r:id="rId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89371" autoAdjust="0"/>
  </p:normalViewPr>
  <p:slideViewPr>
    <p:cSldViewPr showGuides="1">
      <p:cViewPr>
        <p:scale>
          <a:sx n="112" d="100"/>
          <a:sy n="112" d="100"/>
        </p:scale>
        <p:origin x="-1728" y="-34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F39D06-3B26-4E67-AE73-AA42DA3951F4}" type="datetimeFigureOut">
              <a:rPr lang="es-MX" smtClean="0"/>
              <a:t>24/01/2018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AC234-3F3E-44B9-AE33-E72851E45974}" type="slidenum">
              <a:rPr lang="es-MX" smtClean="0"/>
              <a:t>‹Nº›</a:t>
            </a:fld>
            <a:endParaRPr lang="es-MX"/>
          </a:p>
        </p:txBody>
      </p:sp>
    </p:spTree>
    <p:extLst>
      <p:ext uri="{BB962C8B-B14F-4D97-AF65-F5344CB8AC3E}">
        <p14:creationId xmlns:p14="http://schemas.microsoft.com/office/powerpoint/2010/main" val="217859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Nota: En esta etapa no hay bienes adquiridos</a:t>
            </a:r>
            <a:endParaRPr lang="es-MX" dirty="0"/>
          </a:p>
        </p:txBody>
      </p:sp>
      <p:sp>
        <p:nvSpPr>
          <p:cNvPr id="4" name="3 Marcador de número de diapositiva"/>
          <p:cNvSpPr>
            <a:spLocks noGrp="1"/>
          </p:cNvSpPr>
          <p:nvPr>
            <p:ph type="sldNum" sz="quarter" idx="10"/>
          </p:nvPr>
        </p:nvSpPr>
        <p:spPr/>
        <p:txBody>
          <a:bodyPr/>
          <a:lstStyle/>
          <a:p>
            <a:fld id="{7B3AC234-3F3E-44B9-AE33-E72851E45974}" type="slidenum">
              <a:rPr lang="es-MX" smtClean="0"/>
              <a:t>3</a:t>
            </a:fld>
            <a:endParaRPr lang="es-MX"/>
          </a:p>
        </p:txBody>
      </p:sp>
    </p:spTree>
    <p:extLst>
      <p:ext uri="{BB962C8B-B14F-4D97-AF65-F5344CB8AC3E}">
        <p14:creationId xmlns:p14="http://schemas.microsoft.com/office/powerpoint/2010/main" val="132268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164690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72716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171990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srcRect t="458"/>
          <a:stretch>
            <a:fillRect/>
          </a:stretch>
        </p:blipFill>
        <p:spPr bwMode="auto">
          <a:xfrm>
            <a:off x="0" y="0"/>
            <a:ext cx="9144000" cy="6858000"/>
          </a:xfrm>
          <a:prstGeom prst="rect">
            <a:avLst/>
          </a:prstGeom>
          <a:noFill/>
          <a:ln w="9525">
            <a:noFill/>
            <a:miter lim="800000"/>
            <a:headEnd/>
            <a:tailEnd/>
          </a:ln>
        </p:spPr>
      </p:pic>
      <p:pic>
        <p:nvPicPr>
          <p:cNvPr id="32770" name="Picture 2"/>
          <p:cNvPicPr>
            <a:picLocks noChangeAspect="1" noChangeArrowheads="1"/>
          </p:cNvPicPr>
          <p:nvPr userDrawn="1"/>
        </p:nvPicPr>
        <p:blipFill>
          <a:blip r:embed="rId3"/>
          <a:srcRect/>
          <a:stretch>
            <a:fillRect/>
          </a:stretch>
        </p:blipFill>
        <p:spPr bwMode="auto">
          <a:xfrm>
            <a:off x="359623" y="207544"/>
            <a:ext cx="1838325" cy="571500"/>
          </a:xfrm>
          <a:prstGeom prst="rect">
            <a:avLst/>
          </a:prstGeom>
          <a:noFill/>
          <a:ln w="9525">
            <a:noFill/>
            <a:miter lim="800000"/>
            <a:headEnd/>
            <a:tailEnd/>
          </a:ln>
        </p:spPr>
      </p:pic>
      <p:pic>
        <p:nvPicPr>
          <p:cNvPr id="6" name="Picture 7" descr="C:\Users\lmartinezp\Dropbox\Diseño\CENAPRED Difusion\coordinacion cenapred\coordinación y cenapr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10238" y="298450"/>
            <a:ext cx="26876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75325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80703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4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7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6788" y="298450"/>
            <a:ext cx="181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Users\lmartinezp\Dropbox\Diseño\CENAPRED Difusion\coordinacion cenapred\coordinación y cenapr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10238" y="298450"/>
            <a:ext cx="26876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8610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4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7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6788" y="298450"/>
            <a:ext cx="181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lmartinezp\Dropbox\Diseño\CENAPRED Difusion\coordinacion cenapred\coordinación y cenapr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10238" y="298450"/>
            <a:ext cx="26876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997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1 Título"/>
          <p:cNvSpPr txBox="1">
            <a:spLocks/>
          </p:cNvSpPr>
          <p:nvPr userDrawn="1"/>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mtClean="0">
                <a:solidFill>
                  <a:prstClr val="black"/>
                </a:solidFill>
              </a:rPr>
              <a:t>Haga clic para modificar el estilo de título del patrón</a:t>
            </a:r>
            <a:endParaRPr lang="es-MX">
              <a:solidFill>
                <a:prstClr val="black"/>
              </a:solidFill>
            </a:endParaRPr>
          </a:p>
        </p:txBody>
      </p:sp>
      <p:sp>
        <p:nvSpPr>
          <p:cNvPr id="7" name="2 Marcador de contenido"/>
          <p:cNvSpPr>
            <a:spLocks noGrp="1"/>
          </p:cNvSpPr>
          <p:nvPr>
            <p:ph idx="10"/>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4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7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6788" y="298450"/>
            <a:ext cx="181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Users\lmartinezp\Dropbox\Diseño\CENAPRED Difusion\coordinacion cenapred\coordinación y cenapr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10238" y="298450"/>
            <a:ext cx="26876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27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s-ES">
              <a:solidFill>
                <a:prstClr val="black"/>
              </a:solidFill>
            </a:endParaRPr>
          </a:p>
        </p:txBody>
      </p:sp>
      <p:sp>
        <p:nvSpPr>
          <p:cNvPr id="4"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99B497AB-7137-4C44-A81A-EE7677AB0690}" type="slidenum">
              <a:rPr lang="es-ES">
                <a:solidFill>
                  <a:prstClr val="black"/>
                </a:solidFill>
              </a:rPr>
              <a:pPr>
                <a:defRPr/>
              </a:pPr>
              <a:t>‹Nº›</a:t>
            </a:fld>
            <a:endParaRPr lang="es-ES">
              <a:solidFill>
                <a:prstClr val="black"/>
              </a:solidFill>
            </a:endParaRPr>
          </a:p>
        </p:txBody>
      </p:sp>
      <p:sp>
        <p:nvSpPr>
          <p:cNvPr id="5" name="Rectangle 4"/>
          <p:cNvSpPr>
            <a:spLocks noGrp="1" noChangeArrowheads="1"/>
          </p:cNvSpPr>
          <p:nvPr>
            <p:ph type="dt" sz="half" idx="12"/>
          </p:nvPr>
        </p:nvSpPr>
        <p:spPr>
          <a:xfrm>
            <a:off x="457200" y="6597650"/>
            <a:ext cx="2133600" cy="123825"/>
          </a:xfrm>
          <a:prstGeom prst="rect">
            <a:avLst/>
          </a:prstGeom>
          <a:ln/>
        </p:spPr>
        <p:txBody>
          <a:bodyPr/>
          <a:lstStyle>
            <a:lvl1pPr>
              <a:defRPr/>
            </a:lvl1pPr>
          </a:lstStyle>
          <a:p>
            <a:pPr>
              <a:defRPr/>
            </a:pPr>
            <a:r>
              <a:rPr lang="es-MX">
                <a:solidFill>
                  <a:prstClr val="black"/>
                </a:solidFill>
              </a:rPr>
              <a:t>5 de febrero de 2009</a:t>
            </a:r>
            <a:endParaRPr lang="es-ES">
              <a:solidFill>
                <a:prstClr val="black"/>
              </a:solidFill>
            </a:endParaRPr>
          </a:p>
        </p:txBody>
      </p:sp>
    </p:spTree>
    <p:extLst>
      <p:ext uri="{BB962C8B-B14F-4D97-AF65-F5344CB8AC3E}">
        <p14:creationId xmlns:p14="http://schemas.microsoft.com/office/powerpoint/2010/main" val="403350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1_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s-ES">
              <a:solidFill>
                <a:prstClr val="black"/>
              </a:solidFill>
            </a:endParaRPr>
          </a:p>
        </p:txBody>
      </p:sp>
      <p:sp>
        <p:nvSpPr>
          <p:cNvPr id="7"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F70F60B2-46D2-48E0-AD57-A12206B52606}" type="slidenum">
              <a:rPr lang="es-ES">
                <a:solidFill>
                  <a:prstClr val="black"/>
                </a:solidFill>
              </a:rPr>
              <a:pPr>
                <a:defRPr/>
              </a:pPr>
              <a:t>‹Nº›</a:t>
            </a:fld>
            <a:endParaRPr lang="es-ES">
              <a:solidFill>
                <a:prstClr val="black"/>
              </a:solidFill>
            </a:endParaRPr>
          </a:p>
        </p:txBody>
      </p:sp>
      <p:sp>
        <p:nvSpPr>
          <p:cNvPr id="8" name="Rectangle 4"/>
          <p:cNvSpPr>
            <a:spLocks noGrp="1" noChangeArrowheads="1"/>
          </p:cNvSpPr>
          <p:nvPr>
            <p:ph type="dt" sz="half" idx="12"/>
          </p:nvPr>
        </p:nvSpPr>
        <p:spPr>
          <a:xfrm>
            <a:off x="457200" y="6597650"/>
            <a:ext cx="2133600" cy="123825"/>
          </a:xfrm>
          <a:prstGeom prst="rect">
            <a:avLst/>
          </a:prstGeom>
          <a:ln/>
        </p:spPr>
        <p:txBody>
          <a:bodyPr/>
          <a:lstStyle>
            <a:lvl1pPr>
              <a:defRPr/>
            </a:lvl1pPr>
          </a:lstStyle>
          <a:p>
            <a:pPr>
              <a:defRPr/>
            </a:pPr>
            <a:r>
              <a:rPr lang="es-MX">
                <a:solidFill>
                  <a:prstClr val="black"/>
                </a:solidFill>
              </a:rPr>
              <a:t>5 de febrero de 2009</a:t>
            </a:r>
            <a:endParaRPr lang="es-ES">
              <a:solidFill>
                <a:prstClr val="black"/>
              </a:solidFill>
            </a:endParaRPr>
          </a:p>
        </p:txBody>
      </p:sp>
    </p:spTree>
    <p:extLst>
      <p:ext uri="{BB962C8B-B14F-4D97-AF65-F5344CB8AC3E}">
        <p14:creationId xmlns:p14="http://schemas.microsoft.com/office/powerpoint/2010/main" val="2633878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a:defRPr/>
            </a:pPr>
            <a:endParaRPr lang="es-ES">
              <a:solidFill>
                <a:prstClr val="black"/>
              </a:solidFill>
            </a:endParaRPr>
          </a:p>
        </p:txBody>
      </p:sp>
      <p:sp>
        <p:nvSpPr>
          <p:cNvPr id="6" name="Rectangle 6"/>
          <p:cNvSpPr>
            <a:spLocks noGrp="1" noChangeArrowheads="1"/>
          </p:cNvSpPr>
          <p:nvPr>
            <p:ph type="sldNum" sz="quarter" idx="11"/>
          </p:nvPr>
        </p:nvSpPr>
        <p:spPr>
          <a:xfrm>
            <a:off x="6553200" y="6245225"/>
            <a:ext cx="2133600" cy="476250"/>
          </a:xfrm>
          <a:prstGeom prst="rect">
            <a:avLst/>
          </a:prstGeom>
          <a:ln/>
        </p:spPr>
        <p:txBody>
          <a:bodyPr/>
          <a:lstStyle>
            <a:lvl1pPr>
              <a:defRPr/>
            </a:lvl1pPr>
          </a:lstStyle>
          <a:p>
            <a:pPr>
              <a:defRPr/>
            </a:pPr>
            <a:fld id="{621431EC-4FE1-40FB-9A85-09CC7A0536FF}" type="slidenum">
              <a:rPr lang="es-ES">
                <a:solidFill>
                  <a:prstClr val="black"/>
                </a:solidFill>
              </a:rPr>
              <a:pPr>
                <a:defRPr/>
              </a:pPr>
              <a:t>‹Nº›</a:t>
            </a:fld>
            <a:endParaRPr lang="es-ES">
              <a:solidFill>
                <a:prstClr val="black"/>
              </a:solidFill>
            </a:endParaRPr>
          </a:p>
        </p:txBody>
      </p:sp>
      <p:sp>
        <p:nvSpPr>
          <p:cNvPr id="7" name="Rectangle 4"/>
          <p:cNvSpPr>
            <a:spLocks noGrp="1" noChangeArrowheads="1"/>
          </p:cNvSpPr>
          <p:nvPr>
            <p:ph type="dt" sz="half" idx="12"/>
          </p:nvPr>
        </p:nvSpPr>
        <p:spPr>
          <a:xfrm>
            <a:off x="457200" y="6597650"/>
            <a:ext cx="2133600" cy="123825"/>
          </a:xfrm>
          <a:prstGeom prst="rect">
            <a:avLst/>
          </a:prstGeom>
          <a:ln/>
        </p:spPr>
        <p:txBody>
          <a:bodyPr/>
          <a:lstStyle>
            <a:lvl1pPr>
              <a:defRPr/>
            </a:lvl1pPr>
          </a:lstStyle>
          <a:p>
            <a:pPr>
              <a:defRPr/>
            </a:pPr>
            <a:r>
              <a:rPr lang="es-MX">
                <a:solidFill>
                  <a:prstClr val="black"/>
                </a:solidFill>
              </a:rPr>
              <a:t>5 de febrero de 2009</a:t>
            </a:r>
            <a:endParaRPr lang="es-ES">
              <a:solidFill>
                <a:prstClr val="black"/>
              </a:solidFill>
            </a:endParaRPr>
          </a:p>
        </p:txBody>
      </p:sp>
    </p:spTree>
    <p:extLst>
      <p:ext uri="{BB962C8B-B14F-4D97-AF65-F5344CB8AC3E}">
        <p14:creationId xmlns:p14="http://schemas.microsoft.com/office/powerpoint/2010/main" val="334982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4058360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4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7 Imagen"/>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66788" y="298450"/>
            <a:ext cx="1812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C:\Users\lmartinezp\Dropbox\Diseño\CENAPRED Difusion\coordinacion cenapred\coordinación y cenapred.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10238" y="298450"/>
            <a:ext cx="2687637"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81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103881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7924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122865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39771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373587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1738258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44BF345-652D-4DED-999C-6C87A5C6E130}" type="datetimeFigureOut">
              <a:rPr lang="es-MX" smtClean="0"/>
              <a:t>24/01/2018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FF03A5D-DD9C-42B5-A30D-9449608F6162}" type="slidenum">
              <a:rPr lang="es-MX" smtClean="0"/>
              <a:t>‹Nº›</a:t>
            </a:fld>
            <a:endParaRPr lang="es-MX"/>
          </a:p>
        </p:txBody>
      </p:sp>
    </p:spTree>
    <p:extLst>
      <p:ext uri="{BB962C8B-B14F-4D97-AF65-F5344CB8AC3E}">
        <p14:creationId xmlns:p14="http://schemas.microsoft.com/office/powerpoint/2010/main" val="171128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4BF345-652D-4DED-999C-6C87A5C6E130}" type="datetimeFigureOut">
              <a:rPr lang="es-MX" smtClean="0"/>
              <a:t>24/01/2018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03A5D-DD9C-42B5-A30D-9449608F6162}" type="slidenum">
              <a:rPr lang="es-MX" smtClean="0"/>
              <a:t>‹Nº›</a:t>
            </a:fld>
            <a:endParaRPr lang="es-MX"/>
          </a:p>
        </p:txBody>
      </p:sp>
    </p:spTree>
    <p:extLst>
      <p:ext uri="{BB962C8B-B14F-4D97-AF65-F5344CB8AC3E}">
        <p14:creationId xmlns:p14="http://schemas.microsoft.com/office/powerpoint/2010/main" val="2342042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53749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6" r:id="rId3"/>
    <p:sldLayoutId id="2147483688" r:id="rId4"/>
    <p:sldLayoutId id="2147483690" r:id="rId5"/>
    <p:sldLayoutId id="2147483691" r:id="rId6"/>
    <p:sldLayoutId id="2147483692" r:id="rId7"/>
    <p:sldLayoutId id="2147483696"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115 Grupo"/>
          <p:cNvGrpSpPr>
            <a:grpSpLocks/>
          </p:cNvGrpSpPr>
          <p:nvPr/>
        </p:nvGrpSpPr>
        <p:grpSpPr bwMode="auto">
          <a:xfrm>
            <a:off x="23813" y="-17462"/>
            <a:ext cx="9167813" cy="6858000"/>
            <a:chOff x="-3344" y="0"/>
            <a:chExt cx="9168397" cy="6858000"/>
          </a:xfrm>
        </p:grpSpPr>
        <p:grpSp>
          <p:nvGrpSpPr>
            <p:cNvPr id="8197" name="114 Grupo"/>
            <p:cNvGrpSpPr>
              <a:grpSpLocks/>
            </p:cNvGrpSpPr>
            <p:nvPr/>
          </p:nvGrpSpPr>
          <p:grpSpPr bwMode="auto">
            <a:xfrm>
              <a:off x="-3344" y="0"/>
              <a:ext cx="9168397" cy="6858000"/>
              <a:chOff x="-3344" y="0"/>
              <a:chExt cx="9168397" cy="6858000"/>
            </a:xfrm>
          </p:grpSpPr>
          <p:sp>
            <p:nvSpPr>
              <p:cNvPr id="8" name="7 Rectángulo"/>
              <p:cNvSpPr/>
              <p:nvPr/>
            </p:nvSpPr>
            <p:spPr>
              <a:xfrm>
                <a:off x="9357" y="0"/>
                <a:ext cx="9142995" cy="6858000"/>
              </a:xfrm>
              <a:prstGeom prst="rect">
                <a:avLst/>
              </a:prstGeom>
              <a:solidFill>
                <a:schemeClr val="bg1"/>
              </a:solidFill>
              <a:ln>
                <a:solidFill>
                  <a:srgbClr val="FBFBF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a:p>
            </p:txBody>
          </p:sp>
          <p:cxnSp>
            <p:nvCxnSpPr>
              <p:cNvPr id="5" name="4 Conector recto"/>
              <p:cNvCxnSpPr/>
              <p:nvPr/>
            </p:nvCxnSpPr>
            <p:spPr>
              <a:xfrm>
                <a:off x="3006" y="111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3" name="12 Conector recto"/>
              <p:cNvCxnSpPr/>
              <p:nvPr/>
            </p:nvCxnSpPr>
            <p:spPr>
              <a:xfrm>
                <a:off x="3006" y="746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4" name="13 Conector recto"/>
              <p:cNvCxnSpPr/>
              <p:nvPr/>
            </p:nvCxnSpPr>
            <p:spPr>
              <a:xfrm>
                <a:off x="3006" y="1381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5" name="14 Conector recto"/>
              <p:cNvCxnSpPr/>
              <p:nvPr/>
            </p:nvCxnSpPr>
            <p:spPr>
              <a:xfrm>
                <a:off x="3006" y="2016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7" name="16 Conector recto"/>
              <p:cNvCxnSpPr/>
              <p:nvPr/>
            </p:nvCxnSpPr>
            <p:spPr>
              <a:xfrm>
                <a:off x="3006" y="2651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8" name="17 Conector recto"/>
              <p:cNvCxnSpPr/>
              <p:nvPr/>
            </p:nvCxnSpPr>
            <p:spPr>
              <a:xfrm>
                <a:off x="3006" y="3302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9" name="18 Conector recto"/>
              <p:cNvCxnSpPr/>
              <p:nvPr/>
            </p:nvCxnSpPr>
            <p:spPr>
              <a:xfrm>
                <a:off x="3006" y="3937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0" name="19 Conector recto"/>
              <p:cNvCxnSpPr/>
              <p:nvPr/>
            </p:nvCxnSpPr>
            <p:spPr>
              <a:xfrm>
                <a:off x="3006" y="4572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1" name="20 Conector recto"/>
              <p:cNvCxnSpPr/>
              <p:nvPr/>
            </p:nvCxnSpPr>
            <p:spPr>
              <a:xfrm>
                <a:off x="3006" y="5207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2" name="21 Conector recto"/>
              <p:cNvCxnSpPr/>
              <p:nvPr/>
            </p:nvCxnSpPr>
            <p:spPr>
              <a:xfrm>
                <a:off x="3006" y="5842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3" name="22 Conector recto"/>
              <p:cNvCxnSpPr/>
              <p:nvPr/>
            </p:nvCxnSpPr>
            <p:spPr>
              <a:xfrm>
                <a:off x="3006" y="6492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4" name="23 Conector recto"/>
              <p:cNvCxnSpPr/>
              <p:nvPr/>
            </p:nvCxnSpPr>
            <p:spPr>
              <a:xfrm>
                <a:off x="3006" y="7127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5" name="24 Conector recto"/>
              <p:cNvCxnSpPr/>
              <p:nvPr/>
            </p:nvCxnSpPr>
            <p:spPr>
              <a:xfrm>
                <a:off x="3006" y="7762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6" name="25 Conector recto"/>
              <p:cNvCxnSpPr/>
              <p:nvPr/>
            </p:nvCxnSpPr>
            <p:spPr>
              <a:xfrm>
                <a:off x="3006" y="8397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7" name="26 Conector recto"/>
              <p:cNvCxnSpPr/>
              <p:nvPr/>
            </p:nvCxnSpPr>
            <p:spPr>
              <a:xfrm>
                <a:off x="3006" y="9032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8" name="27 Conector recto"/>
              <p:cNvCxnSpPr/>
              <p:nvPr/>
            </p:nvCxnSpPr>
            <p:spPr>
              <a:xfrm>
                <a:off x="3006" y="9667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29" name="28 Conector recto"/>
              <p:cNvCxnSpPr/>
              <p:nvPr/>
            </p:nvCxnSpPr>
            <p:spPr>
              <a:xfrm>
                <a:off x="3006" y="10318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0" name="29 Conector recto"/>
              <p:cNvCxnSpPr/>
              <p:nvPr/>
            </p:nvCxnSpPr>
            <p:spPr>
              <a:xfrm>
                <a:off x="3006" y="10953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1" name="30 Conector recto"/>
              <p:cNvCxnSpPr/>
              <p:nvPr/>
            </p:nvCxnSpPr>
            <p:spPr>
              <a:xfrm>
                <a:off x="3006" y="11588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2" name="31 Conector recto"/>
              <p:cNvCxnSpPr/>
              <p:nvPr/>
            </p:nvCxnSpPr>
            <p:spPr>
              <a:xfrm>
                <a:off x="3006" y="12223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3" name="32 Conector recto"/>
              <p:cNvCxnSpPr/>
              <p:nvPr/>
            </p:nvCxnSpPr>
            <p:spPr>
              <a:xfrm>
                <a:off x="3006" y="12858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4" name="33 Conector recto"/>
              <p:cNvCxnSpPr/>
              <p:nvPr/>
            </p:nvCxnSpPr>
            <p:spPr>
              <a:xfrm>
                <a:off x="3006" y="13509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5" name="34 Conector recto"/>
              <p:cNvCxnSpPr/>
              <p:nvPr/>
            </p:nvCxnSpPr>
            <p:spPr>
              <a:xfrm>
                <a:off x="3006" y="14144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6" name="35 Conector recto"/>
              <p:cNvCxnSpPr/>
              <p:nvPr/>
            </p:nvCxnSpPr>
            <p:spPr>
              <a:xfrm>
                <a:off x="3006" y="14779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7" name="36 Conector recto"/>
              <p:cNvCxnSpPr/>
              <p:nvPr/>
            </p:nvCxnSpPr>
            <p:spPr>
              <a:xfrm>
                <a:off x="3006" y="15414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8" name="37 Conector recto"/>
              <p:cNvCxnSpPr/>
              <p:nvPr/>
            </p:nvCxnSpPr>
            <p:spPr>
              <a:xfrm>
                <a:off x="3006" y="16049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39" name="38 Conector recto"/>
              <p:cNvCxnSpPr/>
              <p:nvPr/>
            </p:nvCxnSpPr>
            <p:spPr>
              <a:xfrm>
                <a:off x="3006" y="16700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0" name="39 Conector recto"/>
              <p:cNvCxnSpPr/>
              <p:nvPr/>
            </p:nvCxnSpPr>
            <p:spPr>
              <a:xfrm>
                <a:off x="3006" y="17335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1" name="40 Conector recto"/>
              <p:cNvCxnSpPr/>
              <p:nvPr/>
            </p:nvCxnSpPr>
            <p:spPr>
              <a:xfrm>
                <a:off x="3006" y="17970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2" name="41 Conector recto"/>
              <p:cNvCxnSpPr/>
              <p:nvPr/>
            </p:nvCxnSpPr>
            <p:spPr>
              <a:xfrm>
                <a:off x="3006" y="18605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3" name="42 Conector recto"/>
              <p:cNvCxnSpPr/>
              <p:nvPr/>
            </p:nvCxnSpPr>
            <p:spPr>
              <a:xfrm>
                <a:off x="3006" y="19240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4" name="43 Conector recto"/>
              <p:cNvCxnSpPr/>
              <p:nvPr/>
            </p:nvCxnSpPr>
            <p:spPr>
              <a:xfrm>
                <a:off x="3006" y="19875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5" name="44 Conector recto"/>
              <p:cNvCxnSpPr/>
              <p:nvPr/>
            </p:nvCxnSpPr>
            <p:spPr>
              <a:xfrm>
                <a:off x="3006" y="20526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6" name="45 Conector recto"/>
              <p:cNvCxnSpPr/>
              <p:nvPr/>
            </p:nvCxnSpPr>
            <p:spPr>
              <a:xfrm>
                <a:off x="3006" y="21161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7" name="46 Conector recto"/>
              <p:cNvCxnSpPr/>
              <p:nvPr/>
            </p:nvCxnSpPr>
            <p:spPr>
              <a:xfrm>
                <a:off x="3006" y="21796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8" name="47 Conector recto"/>
              <p:cNvCxnSpPr/>
              <p:nvPr/>
            </p:nvCxnSpPr>
            <p:spPr>
              <a:xfrm>
                <a:off x="3006" y="22431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49" name="48 Conector recto"/>
              <p:cNvCxnSpPr/>
              <p:nvPr/>
            </p:nvCxnSpPr>
            <p:spPr>
              <a:xfrm>
                <a:off x="3006" y="23066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0" name="49 Conector recto"/>
              <p:cNvCxnSpPr/>
              <p:nvPr/>
            </p:nvCxnSpPr>
            <p:spPr>
              <a:xfrm>
                <a:off x="3006" y="23717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1" name="50 Conector recto"/>
              <p:cNvCxnSpPr/>
              <p:nvPr/>
            </p:nvCxnSpPr>
            <p:spPr>
              <a:xfrm>
                <a:off x="3006" y="24352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2" name="51 Conector recto"/>
              <p:cNvCxnSpPr/>
              <p:nvPr/>
            </p:nvCxnSpPr>
            <p:spPr>
              <a:xfrm>
                <a:off x="3006" y="24987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3" name="52 Conector recto"/>
              <p:cNvCxnSpPr/>
              <p:nvPr/>
            </p:nvCxnSpPr>
            <p:spPr>
              <a:xfrm>
                <a:off x="3006" y="25622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4" name="53 Conector recto"/>
              <p:cNvCxnSpPr/>
              <p:nvPr/>
            </p:nvCxnSpPr>
            <p:spPr>
              <a:xfrm>
                <a:off x="3006" y="26257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5" name="54 Conector recto"/>
              <p:cNvCxnSpPr/>
              <p:nvPr/>
            </p:nvCxnSpPr>
            <p:spPr>
              <a:xfrm>
                <a:off x="3006" y="26892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6" name="55 Conector recto"/>
              <p:cNvCxnSpPr/>
              <p:nvPr/>
            </p:nvCxnSpPr>
            <p:spPr>
              <a:xfrm>
                <a:off x="3006" y="27543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7" name="56 Conector recto"/>
              <p:cNvCxnSpPr/>
              <p:nvPr/>
            </p:nvCxnSpPr>
            <p:spPr>
              <a:xfrm>
                <a:off x="3006" y="28178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8" name="57 Conector recto"/>
              <p:cNvCxnSpPr/>
              <p:nvPr/>
            </p:nvCxnSpPr>
            <p:spPr>
              <a:xfrm>
                <a:off x="3006" y="28813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59" name="58 Conector recto"/>
              <p:cNvCxnSpPr/>
              <p:nvPr/>
            </p:nvCxnSpPr>
            <p:spPr>
              <a:xfrm>
                <a:off x="3006" y="29448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0" name="59 Conector recto"/>
              <p:cNvCxnSpPr/>
              <p:nvPr/>
            </p:nvCxnSpPr>
            <p:spPr>
              <a:xfrm>
                <a:off x="3006" y="30083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1" name="60 Conector recto"/>
              <p:cNvCxnSpPr/>
              <p:nvPr/>
            </p:nvCxnSpPr>
            <p:spPr>
              <a:xfrm>
                <a:off x="3006" y="30734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2" name="61 Conector recto"/>
              <p:cNvCxnSpPr/>
              <p:nvPr/>
            </p:nvCxnSpPr>
            <p:spPr>
              <a:xfrm>
                <a:off x="3006" y="31369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3" name="62 Conector recto"/>
              <p:cNvCxnSpPr/>
              <p:nvPr/>
            </p:nvCxnSpPr>
            <p:spPr>
              <a:xfrm>
                <a:off x="3006" y="32004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4" name="63 Conector recto"/>
              <p:cNvCxnSpPr/>
              <p:nvPr/>
            </p:nvCxnSpPr>
            <p:spPr>
              <a:xfrm>
                <a:off x="3006" y="32639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5" name="64 Conector recto"/>
              <p:cNvCxnSpPr/>
              <p:nvPr/>
            </p:nvCxnSpPr>
            <p:spPr>
              <a:xfrm>
                <a:off x="3006" y="33274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6" name="65 Conector recto"/>
              <p:cNvCxnSpPr/>
              <p:nvPr/>
            </p:nvCxnSpPr>
            <p:spPr>
              <a:xfrm>
                <a:off x="3006" y="33924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7" name="66 Conector recto"/>
              <p:cNvCxnSpPr/>
              <p:nvPr/>
            </p:nvCxnSpPr>
            <p:spPr>
              <a:xfrm>
                <a:off x="3006" y="34559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8" name="67 Conector recto"/>
              <p:cNvCxnSpPr/>
              <p:nvPr/>
            </p:nvCxnSpPr>
            <p:spPr>
              <a:xfrm>
                <a:off x="3006" y="35194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69" name="68 Conector recto"/>
              <p:cNvCxnSpPr/>
              <p:nvPr/>
            </p:nvCxnSpPr>
            <p:spPr>
              <a:xfrm>
                <a:off x="3006" y="35829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0" name="69 Conector recto"/>
              <p:cNvCxnSpPr/>
              <p:nvPr/>
            </p:nvCxnSpPr>
            <p:spPr>
              <a:xfrm>
                <a:off x="3006" y="36464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1" name="70 Conector recto"/>
              <p:cNvCxnSpPr/>
              <p:nvPr/>
            </p:nvCxnSpPr>
            <p:spPr>
              <a:xfrm>
                <a:off x="3006" y="37099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2" name="71 Conector recto"/>
              <p:cNvCxnSpPr/>
              <p:nvPr/>
            </p:nvCxnSpPr>
            <p:spPr>
              <a:xfrm>
                <a:off x="3006" y="37750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3" name="72 Conector recto"/>
              <p:cNvCxnSpPr/>
              <p:nvPr/>
            </p:nvCxnSpPr>
            <p:spPr>
              <a:xfrm>
                <a:off x="3006" y="38385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4" name="73 Conector recto"/>
              <p:cNvCxnSpPr/>
              <p:nvPr/>
            </p:nvCxnSpPr>
            <p:spPr>
              <a:xfrm>
                <a:off x="3006" y="39020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5" name="74 Conector recto"/>
              <p:cNvCxnSpPr/>
              <p:nvPr/>
            </p:nvCxnSpPr>
            <p:spPr>
              <a:xfrm>
                <a:off x="3006" y="39655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6" name="75 Conector recto"/>
              <p:cNvCxnSpPr/>
              <p:nvPr/>
            </p:nvCxnSpPr>
            <p:spPr>
              <a:xfrm>
                <a:off x="3006" y="40290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7" name="76 Conector recto"/>
              <p:cNvCxnSpPr/>
              <p:nvPr/>
            </p:nvCxnSpPr>
            <p:spPr>
              <a:xfrm>
                <a:off x="3006" y="44767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8" name="77 Conector recto"/>
              <p:cNvCxnSpPr/>
              <p:nvPr/>
            </p:nvCxnSpPr>
            <p:spPr>
              <a:xfrm>
                <a:off x="3006" y="45402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79" name="78 Conector recto"/>
              <p:cNvCxnSpPr/>
              <p:nvPr/>
            </p:nvCxnSpPr>
            <p:spPr>
              <a:xfrm>
                <a:off x="3006" y="46037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0" name="79 Conector recto"/>
              <p:cNvCxnSpPr/>
              <p:nvPr/>
            </p:nvCxnSpPr>
            <p:spPr>
              <a:xfrm>
                <a:off x="3006" y="46672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1" name="80 Conector recto"/>
              <p:cNvCxnSpPr/>
              <p:nvPr/>
            </p:nvCxnSpPr>
            <p:spPr>
              <a:xfrm>
                <a:off x="3006" y="47307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2" name="81 Conector recto"/>
              <p:cNvCxnSpPr/>
              <p:nvPr/>
            </p:nvCxnSpPr>
            <p:spPr>
              <a:xfrm>
                <a:off x="3006" y="47958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3" name="82 Conector recto"/>
              <p:cNvCxnSpPr/>
              <p:nvPr/>
            </p:nvCxnSpPr>
            <p:spPr>
              <a:xfrm>
                <a:off x="3006" y="48593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4" name="83 Conector recto"/>
              <p:cNvCxnSpPr/>
              <p:nvPr/>
            </p:nvCxnSpPr>
            <p:spPr>
              <a:xfrm>
                <a:off x="3006" y="49228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5" name="84 Conector recto"/>
              <p:cNvCxnSpPr/>
              <p:nvPr/>
            </p:nvCxnSpPr>
            <p:spPr>
              <a:xfrm>
                <a:off x="3006" y="49863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6" name="85 Conector recto"/>
              <p:cNvCxnSpPr/>
              <p:nvPr/>
            </p:nvCxnSpPr>
            <p:spPr>
              <a:xfrm>
                <a:off x="3006" y="504983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7" name="86 Conector recto"/>
              <p:cNvCxnSpPr/>
              <p:nvPr/>
            </p:nvCxnSpPr>
            <p:spPr>
              <a:xfrm>
                <a:off x="3006" y="51149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8" name="87 Conector recto"/>
              <p:cNvCxnSpPr/>
              <p:nvPr/>
            </p:nvCxnSpPr>
            <p:spPr>
              <a:xfrm>
                <a:off x="3006" y="51784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89" name="88 Conector recto"/>
              <p:cNvCxnSpPr/>
              <p:nvPr/>
            </p:nvCxnSpPr>
            <p:spPr>
              <a:xfrm>
                <a:off x="3006" y="52419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0" name="89 Conector recto"/>
              <p:cNvCxnSpPr/>
              <p:nvPr/>
            </p:nvCxnSpPr>
            <p:spPr>
              <a:xfrm>
                <a:off x="3006" y="53054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1" name="90 Conector recto"/>
              <p:cNvCxnSpPr/>
              <p:nvPr/>
            </p:nvCxnSpPr>
            <p:spPr>
              <a:xfrm>
                <a:off x="3006" y="53689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2" name="91 Conector recto"/>
              <p:cNvCxnSpPr/>
              <p:nvPr/>
            </p:nvCxnSpPr>
            <p:spPr>
              <a:xfrm>
                <a:off x="3006" y="543242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3" name="92 Conector recto"/>
              <p:cNvCxnSpPr/>
              <p:nvPr/>
            </p:nvCxnSpPr>
            <p:spPr>
              <a:xfrm>
                <a:off x="3006" y="54975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4" name="93 Conector recto"/>
              <p:cNvCxnSpPr/>
              <p:nvPr/>
            </p:nvCxnSpPr>
            <p:spPr>
              <a:xfrm>
                <a:off x="-3344" y="5561013"/>
                <a:ext cx="9168397"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5" name="94 Conector recto"/>
              <p:cNvCxnSpPr/>
              <p:nvPr/>
            </p:nvCxnSpPr>
            <p:spPr>
              <a:xfrm>
                <a:off x="3006" y="56245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6" name="95 Conector recto"/>
              <p:cNvCxnSpPr/>
              <p:nvPr/>
            </p:nvCxnSpPr>
            <p:spPr>
              <a:xfrm>
                <a:off x="3006" y="56880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7" name="96 Conector recto"/>
              <p:cNvCxnSpPr/>
              <p:nvPr/>
            </p:nvCxnSpPr>
            <p:spPr>
              <a:xfrm>
                <a:off x="3006" y="575151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8" name="97 Conector recto"/>
              <p:cNvCxnSpPr/>
              <p:nvPr/>
            </p:nvCxnSpPr>
            <p:spPr>
              <a:xfrm>
                <a:off x="3006" y="58166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99" name="98 Conector recto"/>
              <p:cNvCxnSpPr/>
              <p:nvPr/>
            </p:nvCxnSpPr>
            <p:spPr>
              <a:xfrm>
                <a:off x="3006" y="58801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0" name="99 Conector recto"/>
              <p:cNvCxnSpPr/>
              <p:nvPr/>
            </p:nvCxnSpPr>
            <p:spPr>
              <a:xfrm>
                <a:off x="3006" y="59436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1" name="100 Conector recto"/>
              <p:cNvCxnSpPr/>
              <p:nvPr/>
            </p:nvCxnSpPr>
            <p:spPr>
              <a:xfrm>
                <a:off x="3006" y="60071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2" name="101 Conector recto"/>
              <p:cNvCxnSpPr/>
              <p:nvPr/>
            </p:nvCxnSpPr>
            <p:spPr>
              <a:xfrm>
                <a:off x="3006" y="607060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3" name="102 Conector recto"/>
              <p:cNvCxnSpPr/>
              <p:nvPr/>
            </p:nvCxnSpPr>
            <p:spPr>
              <a:xfrm>
                <a:off x="3006" y="61356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4" name="103 Conector recto"/>
              <p:cNvCxnSpPr/>
              <p:nvPr/>
            </p:nvCxnSpPr>
            <p:spPr>
              <a:xfrm>
                <a:off x="3006" y="61991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5" name="104 Conector recto"/>
              <p:cNvCxnSpPr/>
              <p:nvPr/>
            </p:nvCxnSpPr>
            <p:spPr>
              <a:xfrm>
                <a:off x="3006" y="62626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6" name="105 Conector recto"/>
              <p:cNvCxnSpPr/>
              <p:nvPr/>
            </p:nvCxnSpPr>
            <p:spPr>
              <a:xfrm>
                <a:off x="3006" y="63261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7" name="106 Conector recto"/>
              <p:cNvCxnSpPr/>
              <p:nvPr/>
            </p:nvCxnSpPr>
            <p:spPr>
              <a:xfrm>
                <a:off x="3006" y="63896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8" name="107 Conector recto"/>
              <p:cNvCxnSpPr/>
              <p:nvPr/>
            </p:nvCxnSpPr>
            <p:spPr>
              <a:xfrm>
                <a:off x="3006" y="6453188"/>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09" name="108 Conector recto"/>
              <p:cNvCxnSpPr/>
              <p:nvPr/>
            </p:nvCxnSpPr>
            <p:spPr>
              <a:xfrm>
                <a:off x="3006" y="65182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10" name="109 Conector recto"/>
              <p:cNvCxnSpPr/>
              <p:nvPr/>
            </p:nvCxnSpPr>
            <p:spPr>
              <a:xfrm>
                <a:off x="3006" y="65817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11" name="110 Conector recto"/>
              <p:cNvCxnSpPr/>
              <p:nvPr/>
            </p:nvCxnSpPr>
            <p:spPr>
              <a:xfrm>
                <a:off x="3006" y="66452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12" name="111 Conector recto"/>
              <p:cNvCxnSpPr/>
              <p:nvPr/>
            </p:nvCxnSpPr>
            <p:spPr>
              <a:xfrm>
                <a:off x="3006" y="67087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13" name="112 Conector recto"/>
              <p:cNvCxnSpPr/>
              <p:nvPr/>
            </p:nvCxnSpPr>
            <p:spPr>
              <a:xfrm>
                <a:off x="3006" y="6772275"/>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26" name="125 Conector recto"/>
              <p:cNvCxnSpPr/>
              <p:nvPr/>
            </p:nvCxnSpPr>
            <p:spPr>
              <a:xfrm>
                <a:off x="3006" y="40941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27" name="126 Conector recto"/>
              <p:cNvCxnSpPr/>
              <p:nvPr/>
            </p:nvCxnSpPr>
            <p:spPr>
              <a:xfrm>
                <a:off x="3006" y="41576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28" name="127 Conector recto"/>
              <p:cNvCxnSpPr/>
              <p:nvPr/>
            </p:nvCxnSpPr>
            <p:spPr>
              <a:xfrm>
                <a:off x="3006" y="42211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29" name="128 Conector recto"/>
              <p:cNvCxnSpPr/>
              <p:nvPr/>
            </p:nvCxnSpPr>
            <p:spPr>
              <a:xfrm>
                <a:off x="3006" y="42846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30" name="129 Conector recto"/>
              <p:cNvCxnSpPr/>
              <p:nvPr/>
            </p:nvCxnSpPr>
            <p:spPr>
              <a:xfrm>
                <a:off x="3006" y="4348163"/>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cxnSp>
            <p:nvCxnSpPr>
              <p:cNvPr id="131" name="130 Conector recto"/>
              <p:cNvCxnSpPr/>
              <p:nvPr/>
            </p:nvCxnSpPr>
            <p:spPr>
              <a:xfrm>
                <a:off x="3006" y="4413250"/>
                <a:ext cx="9155696" cy="0"/>
              </a:xfrm>
              <a:prstGeom prst="line">
                <a:avLst/>
              </a:prstGeom>
              <a:ln w="28575">
                <a:solidFill>
                  <a:srgbClr val="FBFBFB"/>
                </a:solidFill>
              </a:ln>
            </p:spPr>
            <p:style>
              <a:lnRef idx="1">
                <a:schemeClr val="accent6"/>
              </a:lnRef>
              <a:fillRef idx="0">
                <a:schemeClr val="accent6"/>
              </a:fillRef>
              <a:effectRef idx="0">
                <a:schemeClr val="accent6"/>
              </a:effectRef>
              <a:fontRef idx="minor">
                <a:schemeClr val="tx1"/>
              </a:fontRef>
            </p:style>
          </p:cxnSp>
        </p:grpSp>
        <p:sp>
          <p:nvSpPr>
            <p:cNvPr id="2" name="1 Rectángulo"/>
            <p:cNvSpPr/>
            <p:nvPr/>
          </p:nvSpPr>
          <p:spPr>
            <a:xfrm>
              <a:off x="9357" y="4189413"/>
              <a:ext cx="9144582" cy="850900"/>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MX"/>
            </a:p>
          </p:txBody>
        </p:sp>
        <p:sp>
          <p:nvSpPr>
            <p:cNvPr id="3" name="2 Rectángulo"/>
            <p:cNvSpPr/>
            <p:nvPr/>
          </p:nvSpPr>
          <p:spPr>
            <a:xfrm flipH="1">
              <a:off x="-169" y="5337175"/>
              <a:ext cx="9154108" cy="341313"/>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s-MX"/>
            </a:p>
          </p:txBody>
        </p:sp>
        <p:pic>
          <p:nvPicPr>
            <p:cNvPr id="8200" name="1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2039" y="644417"/>
              <a:ext cx="2925355" cy="279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CuadroTexto 2"/>
          <p:cNvSpPr txBox="1">
            <a:spLocks noChangeArrowheads="1"/>
          </p:cNvSpPr>
          <p:nvPr/>
        </p:nvSpPr>
        <p:spPr bwMode="auto">
          <a:xfrm>
            <a:off x="1475656" y="3752851"/>
            <a:ext cx="64807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pitchFamily="34" charset="0"/>
              <a:buChar char="•"/>
              <a:defRPr sz="3200">
                <a:solidFill>
                  <a:schemeClr val="tx1"/>
                </a:solidFill>
                <a:latin typeface="Calibri" pitchFamily="34" charset="0"/>
                <a:ea typeface="ヒラギノ角ゴ Pro W3" pitchFamily="-106" charset="-128"/>
              </a:defRPr>
            </a:lvl1pPr>
            <a:lvl2pPr eaLnBrk="0" hangingPunct="0">
              <a:spcBef>
                <a:spcPct val="20000"/>
              </a:spcBef>
              <a:buFont typeface="Arial" pitchFamily="34"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9pPr>
          </a:lstStyle>
          <a:p>
            <a:pPr marL="0" lvl="1" algn="ctr" eaLnBrk="1" hangingPunct="1">
              <a:spcBef>
                <a:spcPct val="0"/>
              </a:spcBef>
              <a:buFontTx/>
              <a:buNone/>
            </a:pPr>
            <a:r>
              <a:rPr lang="es-MX" altLang="es-MX" sz="1800" b="1" dirty="0">
                <a:solidFill>
                  <a:srgbClr val="595959"/>
                </a:solidFill>
                <a:latin typeface="Soberana Titular" pitchFamily="50" charset="0"/>
              </a:rPr>
              <a:t>SUBCUENTA DE INVESTIGACIÓN </a:t>
            </a:r>
            <a:r>
              <a:rPr lang="es-MX" altLang="es-MX" sz="1800" b="1" dirty="0" smtClean="0">
                <a:solidFill>
                  <a:srgbClr val="595959"/>
                </a:solidFill>
                <a:latin typeface="Soberana Titular" pitchFamily="50" charset="0"/>
              </a:rPr>
              <a:t>DEL FOPREDEN</a:t>
            </a:r>
          </a:p>
          <a:p>
            <a:pPr marL="0" lvl="1" algn="ctr" eaLnBrk="1" hangingPunct="1">
              <a:spcBef>
                <a:spcPct val="0"/>
              </a:spcBef>
              <a:buFontTx/>
              <a:buNone/>
            </a:pPr>
            <a:endParaRPr lang="es-MX" altLang="es-MX" sz="1800" b="1" dirty="0">
              <a:solidFill>
                <a:srgbClr val="595959"/>
              </a:solidFill>
              <a:latin typeface="Soberana Titular" pitchFamily="50" charset="0"/>
            </a:endParaRPr>
          </a:p>
          <a:p>
            <a:pPr marL="0" lvl="1" algn="ctr" eaLnBrk="1" hangingPunct="1">
              <a:spcBef>
                <a:spcPct val="0"/>
              </a:spcBef>
              <a:buFontTx/>
              <a:buNone/>
            </a:pPr>
            <a:r>
              <a:rPr lang="es-MX" altLang="es-MX" sz="1800" b="1" dirty="0" smtClean="0">
                <a:solidFill>
                  <a:srgbClr val="595959"/>
                </a:solidFill>
                <a:latin typeface="Soberana Titular" pitchFamily="50" charset="0"/>
              </a:rPr>
              <a:t>INFORMES TÉCNICOS TRIMESTRALES</a:t>
            </a:r>
            <a:endParaRPr lang="es-MX" altLang="es-MX" sz="1800" b="1" dirty="0">
              <a:solidFill>
                <a:srgbClr val="595959"/>
              </a:solidFill>
              <a:latin typeface="Soberana Titular" pitchFamily="50" charset="0"/>
            </a:endParaRPr>
          </a:p>
        </p:txBody>
      </p:sp>
      <p:sp>
        <p:nvSpPr>
          <p:cNvPr id="8196" name="Rectángulo 3"/>
          <p:cNvSpPr>
            <a:spLocks noChangeArrowheads="1"/>
          </p:cNvSpPr>
          <p:nvPr/>
        </p:nvSpPr>
        <p:spPr bwMode="auto">
          <a:xfrm>
            <a:off x="3052763" y="5335588"/>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9pPr>
          </a:lstStyle>
          <a:p>
            <a:pPr algn="ctr" eaLnBrk="1" hangingPunct="1">
              <a:spcBef>
                <a:spcPct val="0"/>
              </a:spcBef>
              <a:buFontTx/>
              <a:buNone/>
            </a:pPr>
            <a:r>
              <a:rPr lang="es-MX" altLang="es-MX" sz="1400" b="1" dirty="0" smtClean="0">
                <a:solidFill>
                  <a:srgbClr val="595959"/>
                </a:solidFill>
                <a:latin typeface="Soberana Titular" pitchFamily="50" charset="0"/>
              </a:rPr>
              <a:t>Enero 2018</a:t>
            </a:r>
            <a:endParaRPr lang="es-MX" altLang="es-MX" sz="1400" b="1" dirty="0">
              <a:solidFill>
                <a:srgbClr val="595959"/>
              </a:solidFill>
              <a:latin typeface="Soberana Titular" pitchFamily="50" charset="0"/>
            </a:endParaRPr>
          </a:p>
        </p:txBody>
      </p:sp>
    </p:spTree>
    <p:extLst>
      <p:ext uri="{BB962C8B-B14F-4D97-AF65-F5344CB8AC3E}">
        <p14:creationId xmlns:p14="http://schemas.microsoft.com/office/powerpoint/2010/main" val="170467790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a:spLocks noChangeArrowheads="1"/>
          </p:cNvSpPr>
          <p:nvPr/>
        </p:nvSpPr>
        <p:spPr bwMode="auto">
          <a:xfrm>
            <a:off x="1268388" y="2420888"/>
            <a:ext cx="662473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pitchFamily="34" charset="0"/>
              <a:buChar char="•"/>
              <a:defRPr sz="3200">
                <a:solidFill>
                  <a:schemeClr val="tx1"/>
                </a:solidFill>
                <a:latin typeface="Calibri" pitchFamily="34" charset="0"/>
                <a:ea typeface="ヒラギノ角ゴ Pro W3" pitchFamily="-106" charset="-128"/>
              </a:defRPr>
            </a:lvl1pPr>
            <a:lvl2pPr eaLnBrk="0" hangingPunct="0">
              <a:spcBef>
                <a:spcPct val="20000"/>
              </a:spcBef>
              <a:buFont typeface="Arial" pitchFamily="34"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pitchFamily="34" charset="0"/>
              <a:buChar char="»"/>
              <a:defRPr sz="2000">
                <a:solidFill>
                  <a:schemeClr val="tx1"/>
                </a:solidFill>
                <a:latin typeface="Calibri" pitchFamily="34" charset="0"/>
                <a:ea typeface="ヒラギノ角ゴ Pro W3" pitchFamily="-106" charset="-128"/>
              </a:defRPr>
            </a:lvl9pPr>
          </a:lstStyle>
          <a:p>
            <a:pPr marL="0" lvl="1" algn="ctr" eaLnBrk="1" hangingPunct="1">
              <a:spcBef>
                <a:spcPct val="0"/>
              </a:spcBef>
              <a:buFontTx/>
              <a:buNone/>
            </a:pPr>
            <a:r>
              <a:rPr lang="es-MX" altLang="es-MX" sz="1800" b="1" dirty="0" smtClean="0">
                <a:solidFill>
                  <a:srgbClr val="595959"/>
                </a:solidFill>
                <a:latin typeface="Soberana Titular" pitchFamily="50" charset="0"/>
              </a:rPr>
              <a:t>Nombre del proyecto:</a:t>
            </a:r>
          </a:p>
          <a:p>
            <a:pPr marL="0" lvl="1" algn="ctr" eaLnBrk="1" hangingPunct="1">
              <a:spcBef>
                <a:spcPct val="0"/>
              </a:spcBef>
              <a:buFontTx/>
              <a:buNone/>
            </a:pPr>
            <a:endParaRPr lang="es-MX" altLang="es-MX" sz="1800" b="1" dirty="0" smtClean="0">
              <a:solidFill>
                <a:srgbClr val="595959"/>
              </a:solidFill>
              <a:latin typeface="Soberana Titular" pitchFamily="50" charset="0"/>
            </a:endParaRPr>
          </a:p>
          <a:p>
            <a:pPr marL="0" lvl="1" algn="ctr" eaLnBrk="1" hangingPunct="1">
              <a:spcBef>
                <a:spcPct val="0"/>
              </a:spcBef>
              <a:buFontTx/>
              <a:buNone/>
            </a:pPr>
            <a:r>
              <a:rPr lang="es-MX" altLang="es-MX" sz="1800" b="1" dirty="0" smtClean="0">
                <a:solidFill>
                  <a:srgbClr val="595959"/>
                </a:solidFill>
                <a:latin typeface="Soberana Titular" pitchFamily="50" charset="0"/>
              </a:rPr>
              <a:t>Pronóstico </a:t>
            </a:r>
            <a:r>
              <a:rPr lang="es-MX" altLang="es-MX" sz="1800" b="1" dirty="0">
                <a:solidFill>
                  <a:srgbClr val="595959"/>
                </a:solidFill>
                <a:latin typeface="Soberana Titular" pitchFamily="50" charset="0"/>
              </a:rPr>
              <a:t>estacional de condiciones de sequía meteorológica en México utilizando un sistema de modelación climática regional para el desarrollo de un prototipo de sistema de alerta por </a:t>
            </a:r>
            <a:r>
              <a:rPr lang="es-MX" altLang="es-MX" sz="1800" b="1" dirty="0" smtClean="0">
                <a:solidFill>
                  <a:srgbClr val="595959"/>
                </a:solidFill>
                <a:latin typeface="Soberana Titular" pitchFamily="50" charset="0"/>
              </a:rPr>
              <a:t>sequía</a:t>
            </a:r>
            <a:endParaRPr lang="es-MX" altLang="es-MX" sz="1800" b="1" dirty="0">
              <a:solidFill>
                <a:srgbClr val="595959"/>
              </a:solidFill>
              <a:latin typeface="Soberana Titular" pitchFamily="50" charset="0"/>
            </a:endParaRPr>
          </a:p>
        </p:txBody>
      </p:sp>
    </p:spTree>
    <p:extLst>
      <p:ext uri="{BB962C8B-B14F-4D97-AF65-F5344CB8AC3E}">
        <p14:creationId xmlns:p14="http://schemas.microsoft.com/office/powerpoint/2010/main" val="3812319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09363640"/>
              </p:ext>
            </p:extLst>
          </p:nvPr>
        </p:nvGraphicFramePr>
        <p:xfrm>
          <a:off x="179512" y="1052737"/>
          <a:ext cx="8856984" cy="5688631"/>
        </p:xfrm>
        <a:graphic>
          <a:graphicData uri="http://schemas.openxmlformats.org/drawingml/2006/table">
            <a:tbl>
              <a:tblPr firstRow="1" firstCol="1" bandRow="1">
                <a:tableStyleId>{22838BEF-8BB2-4498-84A7-C5851F593DF1}</a:tableStyleId>
              </a:tblPr>
              <a:tblGrid>
                <a:gridCol w="2089638"/>
                <a:gridCol w="3591358"/>
                <a:gridCol w="2147147"/>
                <a:gridCol w="1028841"/>
              </a:tblGrid>
              <a:tr h="563589">
                <a:tc gridSpan="4">
                  <a:txBody>
                    <a:bodyPr/>
                    <a:lstStyle/>
                    <a:p>
                      <a:pPr algn="ctr">
                        <a:lnSpc>
                          <a:spcPct val="115000"/>
                        </a:lnSpc>
                        <a:spcAft>
                          <a:spcPts val="600"/>
                        </a:spcAft>
                      </a:pPr>
                      <a:r>
                        <a:rPr lang="es-MX" sz="1300" b="1" dirty="0" smtClean="0">
                          <a:effectLst/>
                          <a:latin typeface="Adobe Caslon Pro" pitchFamily="18" charset="0"/>
                          <a:ea typeface="Calibri"/>
                          <a:cs typeface="Times New Roman"/>
                        </a:rPr>
                        <a:t>Resultados alcanzados</a:t>
                      </a:r>
                      <a:r>
                        <a:rPr lang="es-MX" sz="1300" b="1" baseline="0" dirty="0" smtClean="0">
                          <a:effectLst/>
                          <a:latin typeface="Adobe Caslon Pro" pitchFamily="18" charset="0"/>
                          <a:ea typeface="Calibri"/>
                          <a:cs typeface="Times New Roman"/>
                        </a:rPr>
                        <a:t> y en qué medida cubre lo comprometido del PAPC</a:t>
                      </a:r>
                      <a:endParaRPr lang="es-MX" sz="1300" b="1" dirty="0">
                        <a:effectLst/>
                        <a:latin typeface="Adobe Caslon Pro" pitchFamily="18" charset="0"/>
                        <a:ea typeface="Calibri"/>
                        <a:cs typeface="Times New Roman"/>
                      </a:endParaRPr>
                    </a:p>
                  </a:txBody>
                  <a:tcPr marL="44450" marR="44450" marT="0" marB="0" anchor="ctr"/>
                </a:tc>
                <a:tc hMerge="1">
                  <a:txBody>
                    <a:bodyPr/>
                    <a:lstStyle/>
                    <a:p>
                      <a:pPr algn="ctr">
                        <a:lnSpc>
                          <a:spcPct val="115000"/>
                        </a:lnSpc>
                        <a:spcAft>
                          <a:spcPts val="600"/>
                        </a:spcAft>
                      </a:pPr>
                      <a:endParaRPr lang="es-MX" sz="1200" b="1" dirty="0">
                        <a:effectLst/>
                        <a:latin typeface="Adobe Caslon Pro" pitchFamily="18" charset="0"/>
                        <a:ea typeface="Calibri"/>
                        <a:cs typeface="Times New Roman"/>
                      </a:endParaRPr>
                    </a:p>
                  </a:txBody>
                  <a:tcPr marL="44450" marR="44450" marT="0" marB="0" anchor="ctr"/>
                </a:tc>
                <a:tc hMerge="1">
                  <a:txBody>
                    <a:bodyPr/>
                    <a:lstStyle/>
                    <a:p>
                      <a:pPr algn="ctr">
                        <a:lnSpc>
                          <a:spcPct val="115000"/>
                        </a:lnSpc>
                        <a:spcAft>
                          <a:spcPts val="600"/>
                        </a:spcAft>
                      </a:pPr>
                      <a:endParaRPr lang="es-MX" sz="1200" b="1" dirty="0">
                        <a:effectLst/>
                        <a:latin typeface="Adobe Caslon Pro" pitchFamily="18" charset="0"/>
                        <a:ea typeface="Calibri"/>
                        <a:cs typeface="Times New Roman"/>
                      </a:endParaRPr>
                    </a:p>
                  </a:txBody>
                  <a:tcPr marL="44450" marR="44450" marT="0" marB="0" anchor="ctr"/>
                </a:tc>
                <a:tc hMerge="1">
                  <a:txBody>
                    <a:bodyPr/>
                    <a:lstStyle/>
                    <a:p>
                      <a:pPr algn="ctr">
                        <a:lnSpc>
                          <a:spcPct val="115000"/>
                        </a:lnSpc>
                        <a:spcAft>
                          <a:spcPts val="600"/>
                        </a:spcAft>
                      </a:pPr>
                      <a:endParaRPr lang="es-MX" sz="1200" b="1" dirty="0">
                        <a:effectLst/>
                        <a:latin typeface="Adobe Caslon Pro" pitchFamily="18" charset="0"/>
                        <a:ea typeface="Calibri"/>
                        <a:cs typeface="Times New Roman"/>
                      </a:endParaRPr>
                    </a:p>
                  </a:txBody>
                  <a:tcPr marL="44450" marR="44450" marT="0" marB="0" anchor="ctr"/>
                </a:tc>
              </a:tr>
              <a:tr h="563589">
                <a:tc>
                  <a:txBody>
                    <a:bodyPr/>
                    <a:lstStyle/>
                    <a:p>
                      <a:pPr algn="ctr">
                        <a:lnSpc>
                          <a:spcPct val="115000"/>
                        </a:lnSpc>
                        <a:spcAft>
                          <a:spcPts val="600"/>
                        </a:spcAft>
                      </a:pPr>
                      <a:r>
                        <a:rPr lang="es-MX" sz="1300" dirty="0">
                          <a:effectLst/>
                          <a:latin typeface="Adobe Caslon Pro" pitchFamily="18" charset="0"/>
                        </a:rPr>
                        <a:t>Nombre de la actividad</a:t>
                      </a:r>
                      <a:endParaRPr lang="es-MX" sz="1300" b="1" dirty="0">
                        <a:effectLst/>
                        <a:latin typeface="Adobe Caslon Pro" pitchFamily="18" charset="0"/>
                        <a:ea typeface="Calibri"/>
                        <a:cs typeface="Times New Roman"/>
                      </a:endParaRPr>
                    </a:p>
                  </a:txBody>
                  <a:tcPr marL="44450" marR="44450" marT="0" marB="0" anchor="ctr"/>
                </a:tc>
                <a:tc>
                  <a:txBody>
                    <a:bodyPr/>
                    <a:lstStyle/>
                    <a:p>
                      <a:pPr algn="ctr">
                        <a:lnSpc>
                          <a:spcPct val="115000"/>
                        </a:lnSpc>
                        <a:spcAft>
                          <a:spcPts val="600"/>
                        </a:spcAft>
                      </a:pPr>
                      <a:r>
                        <a:rPr lang="es-MX" sz="1300" b="1" dirty="0">
                          <a:effectLst/>
                          <a:latin typeface="Adobe Caslon Pro" pitchFamily="18" charset="0"/>
                        </a:rPr>
                        <a:t>Breve descripción de la actividad desarrollada durante el trimestre.</a:t>
                      </a:r>
                      <a:endParaRPr lang="es-MX" sz="1300" b="1" dirty="0">
                        <a:effectLst/>
                        <a:latin typeface="Adobe Caslon Pro" pitchFamily="18" charset="0"/>
                        <a:ea typeface="Calibri"/>
                        <a:cs typeface="Times New Roman"/>
                      </a:endParaRPr>
                    </a:p>
                  </a:txBody>
                  <a:tcPr marL="44450" marR="44450" marT="0" marB="0" anchor="ctr"/>
                </a:tc>
                <a:tc>
                  <a:txBody>
                    <a:bodyPr/>
                    <a:lstStyle/>
                    <a:p>
                      <a:pPr algn="ctr">
                        <a:lnSpc>
                          <a:spcPct val="115000"/>
                        </a:lnSpc>
                        <a:spcAft>
                          <a:spcPts val="600"/>
                        </a:spcAft>
                      </a:pPr>
                      <a:r>
                        <a:rPr lang="es-MX" sz="1300" b="1" dirty="0">
                          <a:effectLst/>
                          <a:latin typeface="Adobe Caslon Pro" pitchFamily="18" charset="0"/>
                        </a:rPr>
                        <a:t>ENTREGABLE</a:t>
                      </a:r>
                      <a:endParaRPr lang="es-MX" sz="1300" b="1" dirty="0">
                        <a:effectLst/>
                        <a:latin typeface="Adobe Caslon Pro" pitchFamily="18" charset="0"/>
                        <a:ea typeface="Calibri"/>
                        <a:cs typeface="Times New Roman"/>
                      </a:endParaRPr>
                    </a:p>
                  </a:txBody>
                  <a:tcPr marL="44450" marR="44450" marT="0" marB="0" anchor="ctr"/>
                </a:tc>
                <a:tc>
                  <a:txBody>
                    <a:bodyPr/>
                    <a:lstStyle/>
                    <a:p>
                      <a:pPr algn="ctr">
                        <a:lnSpc>
                          <a:spcPct val="115000"/>
                        </a:lnSpc>
                        <a:spcAft>
                          <a:spcPts val="600"/>
                        </a:spcAft>
                      </a:pPr>
                      <a:r>
                        <a:rPr lang="es-MX" sz="1300" b="1" dirty="0">
                          <a:effectLst/>
                          <a:latin typeface="Adobe Caslon Pro" pitchFamily="18" charset="0"/>
                        </a:rPr>
                        <a:t>% AVANCE</a:t>
                      </a:r>
                      <a:endParaRPr lang="es-MX" sz="1300" b="1" dirty="0">
                        <a:effectLst/>
                        <a:latin typeface="Adobe Caslon Pro" pitchFamily="18" charset="0"/>
                        <a:ea typeface="Calibri"/>
                        <a:cs typeface="Times New Roman"/>
                      </a:endParaRPr>
                    </a:p>
                  </a:txBody>
                  <a:tcPr marL="44450" marR="44450" marT="0" marB="0" anchor="ctr"/>
                </a:tc>
              </a:tr>
              <a:tr h="1120812">
                <a:tc rowSpan="3">
                  <a:txBody>
                    <a:bodyPr/>
                    <a:lstStyle/>
                    <a:p>
                      <a:pPr algn="just">
                        <a:lnSpc>
                          <a:spcPct val="115000"/>
                        </a:lnSpc>
                        <a:spcAft>
                          <a:spcPts val="600"/>
                        </a:spcAft>
                        <a:tabLst>
                          <a:tab pos="180340" algn="l"/>
                          <a:tab pos="1260475" algn="l"/>
                        </a:tabLst>
                      </a:pPr>
                      <a:r>
                        <a:rPr lang="es-MX" sz="1300" b="0" dirty="0" smtClean="0">
                          <a:effectLst/>
                          <a:latin typeface="Adobe Caslon Pro" pitchFamily="18" charset="0"/>
                        </a:rPr>
                        <a:t>2. Evaluación y desarrollo de pronósticos</a:t>
                      </a:r>
                      <a:endParaRPr lang="es-MX" sz="1300" b="0" dirty="0">
                        <a:effectLst/>
                        <a:latin typeface="Adobe Caslon Pro" pitchFamily="18" charset="0"/>
                        <a:ea typeface="Calibri"/>
                        <a:cs typeface="Times New Roman"/>
                      </a:endParaRPr>
                    </a:p>
                  </a:txBody>
                  <a:tcPr marL="44450" marR="44450" marT="0" marB="0" anchor="ctr"/>
                </a:tc>
                <a:tc>
                  <a:txBody>
                    <a:bodyPr/>
                    <a:lstStyle/>
                    <a:p>
                      <a:pPr algn="just">
                        <a:lnSpc>
                          <a:spcPct val="115000"/>
                        </a:lnSpc>
                        <a:spcAft>
                          <a:spcPts val="600"/>
                        </a:spcAft>
                      </a:pPr>
                      <a:r>
                        <a:rPr lang="es-MX" sz="1300" dirty="0" smtClean="0">
                          <a:effectLst/>
                          <a:latin typeface="Adobe Caslon Pro" pitchFamily="18" charset="0"/>
                        </a:rPr>
                        <a:t>Se verificaron los resultados de un conjunto de simulaciones numéricas que sustentan la elección del sistema de modelación climática ROM para el desarrollo de un sistema de pronóstico de la sequía.</a:t>
                      </a:r>
                      <a:endParaRPr lang="es-MX" sz="1300" b="0" dirty="0">
                        <a:effectLst/>
                        <a:latin typeface="Adobe Caslon Pro" pitchFamily="18" charset="0"/>
                        <a:ea typeface="Calibri"/>
                        <a:cs typeface="Times New Roman"/>
                      </a:endParaRPr>
                    </a:p>
                  </a:txBody>
                  <a:tcPr marL="44450" marR="44450" marT="0" marB="0" anchor="ctr"/>
                </a:tc>
                <a:tc>
                  <a:txBody>
                    <a:bodyPr/>
                    <a:lstStyle/>
                    <a:p>
                      <a:pPr algn="just">
                        <a:lnSpc>
                          <a:spcPct val="115000"/>
                        </a:lnSpc>
                        <a:spcAft>
                          <a:spcPts val="600"/>
                        </a:spcAft>
                      </a:pPr>
                      <a:r>
                        <a:rPr lang="es-MX" sz="1300" dirty="0" smtClean="0">
                          <a:effectLst/>
                          <a:latin typeface="Adobe Caslon Pro" pitchFamily="18" charset="0"/>
                        </a:rPr>
                        <a:t>2.1 Evaluación del desempeño del pronóstico de la sequía en el periodo histórico.</a:t>
                      </a:r>
                      <a:endParaRPr lang="es-MX" sz="1300" b="0" dirty="0">
                        <a:effectLst/>
                        <a:latin typeface="Adobe Caslon Pro" pitchFamily="18" charset="0"/>
                        <a:ea typeface="Calibri"/>
                        <a:cs typeface="Times New Roman"/>
                      </a:endParaRPr>
                    </a:p>
                  </a:txBody>
                  <a:tcPr marL="44450" marR="44450" marT="0" marB="0" anchor="ctr"/>
                </a:tc>
                <a:tc>
                  <a:txBody>
                    <a:bodyPr/>
                    <a:lstStyle/>
                    <a:p>
                      <a:pPr algn="ctr">
                        <a:lnSpc>
                          <a:spcPct val="115000"/>
                        </a:lnSpc>
                        <a:spcAft>
                          <a:spcPts val="600"/>
                        </a:spcAft>
                      </a:pPr>
                      <a:r>
                        <a:rPr lang="es-MX" sz="1300" dirty="0">
                          <a:effectLst/>
                          <a:latin typeface="Adobe Caslon Pro" pitchFamily="18" charset="0"/>
                        </a:rPr>
                        <a:t>100%</a:t>
                      </a:r>
                      <a:endParaRPr lang="es-MX" sz="1300" b="0" dirty="0">
                        <a:effectLst/>
                        <a:latin typeface="Adobe Caslon Pro" pitchFamily="18" charset="0"/>
                        <a:ea typeface="Calibri"/>
                        <a:cs typeface="Times New Roman"/>
                      </a:endParaRPr>
                    </a:p>
                  </a:txBody>
                  <a:tcPr marL="44450" marR="44450" marT="0" marB="0" anchor="ctr"/>
                </a:tc>
              </a:tr>
              <a:tr h="1685991">
                <a:tc vMerge="1">
                  <a:txBody>
                    <a:bodyPr/>
                    <a:lstStyle/>
                    <a:p>
                      <a:pPr algn="just">
                        <a:lnSpc>
                          <a:spcPct val="115000"/>
                        </a:lnSpc>
                        <a:spcAft>
                          <a:spcPts val="600"/>
                        </a:spcAft>
                        <a:tabLst>
                          <a:tab pos="180340" algn="l"/>
                          <a:tab pos="1260475" algn="l"/>
                        </a:tabLst>
                      </a:pPr>
                      <a:endParaRPr lang="es-MX" sz="1200" b="0" dirty="0">
                        <a:effectLst/>
                        <a:latin typeface="Adobe Caslon Pro" pitchFamily="18" charset="0"/>
                        <a:ea typeface="Calibri"/>
                        <a:cs typeface="Times New Roman"/>
                      </a:endParaRPr>
                    </a:p>
                  </a:txBody>
                  <a:tcPr marL="44450" marR="44450" marT="0" marB="0" anchor="ctr"/>
                </a:tc>
                <a:tc>
                  <a:txBody>
                    <a:bodyPr/>
                    <a:lstStyle/>
                    <a:p>
                      <a:pPr algn="just">
                        <a:lnSpc>
                          <a:spcPct val="115000"/>
                        </a:lnSpc>
                        <a:spcAft>
                          <a:spcPts val="600"/>
                        </a:spcAft>
                      </a:pPr>
                      <a:r>
                        <a:rPr lang="es-MX" sz="1300" b="0" dirty="0" smtClean="0">
                          <a:effectLst/>
                          <a:latin typeface="Adobe Caslon Pro" pitchFamily="18" charset="0"/>
                          <a:ea typeface="Calibri"/>
                          <a:cs typeface="Times New Roman"/>
                        </a:rPr>
                        <a:t>Se analizaron de los resultados en el período 2013-2017 y el efecto de incluir información generada con 3, 6 y 12 meses de antelación. De esta manera, se examinaron los resultados de un total de nueve pronósticos diferentes, inicializando con una frecuencia trimestral, semestral y anual, cubriendo el período mencionado.</a:t>
                      </a:r>
                      <a:endParaRPr lang="es-MX" sz="1300" b="0" dirty="0">
                        <a:effectLst/>
                        <a:latin typeface="Adobe Caslon Pro" pitchFamily="18" charset="0"/>
                        <a:ea typeface="Calibri"/>
                        <a:cs typeface="Times New Roman"/>
                      </a:endParaRPr>
                    </a:p>
                  </a:txBody>
                  <a:tcPr marL="44450" marR="44450" marT="0" marB="0" anchor="ctr"/>
                </a:tc>
                <a:tc>
                  <a:txBody>
                    <a:bodyPr/>
                    <a:lstStyle/>
                    <a:p>
                      <a:pPr algn="just">
                        <a:lnSpc>
                          <a:spcPct val="115000"/>
                        </a:lnSpc>
                        <a:spcAft>
                          <a:spcPts val="600"/>
                        </a:spcAft>
                      </a:pPr>
                      <a:r>
                        <a:rPr lang="es-MX" sz="1300" b="0" dirty="0" smtClean="0">
                          <a:effectLst/>
                          <a:latin typeface="Adobe Caslon Pro" pitchFamily="18" charset="0"/>
                          <a:ea typeface="Calibri"/>
                          <a:cs typeface="Times New Roman"/>
                        </a:rPr>
                        <a:t>2.2 Elaboración de un pronóstico estacional con un horizonte a nueve meses a partir del mes 12 de ejecución del proyecto con una frecuencia  y verificación de estos al finalizar  el proyecto.</a:t>
                      </a:r>
                      <a:endParaRPr lang="es-MX" sz="1300" b="0" dirty="0">
                        <a:effectLst/>
                        <a:latin typeface="Adobe Caslon Pro" pitchFamily="18" charset="0"/>
                        <a:ea typeface="Calibri"/>
                        <a:cs typeface="Times New Roman"/>
                      </a:endParaRPr>
                    </a:p>
                  </a:txBody>
                  <a:tcPr marL="44450" marR="44450" marT="0" marB="0" anchor="ctr"/>
                </a:tc>
                <a:tc>
                  <a:txBody>
                    <a:bodyPr/>
                    <a:lstStyle/>
                    <a:p>
                      <a:pPr algn="ctr">
                        <a:lnSpc>
                          <a:spcPct val="115000"/>
                        </a:lnSpc>
                        <a:spcAft>
                          <a:spcPts val="600"/>
                        </a:spcAft>
                      </a:pPr>
                      <a:r>
                        <a:rPr lang="es-MX" sz="1300" b="0" dirty="0" smtClean="0">
                          <a:effectLst/>
                          <a:latin typeface="Adobe Caslon Pro" pitchFamily="18" charset="0"/>
                          <a:ea typeface="Calibri"/>
                          <a:cs typeface="Times New Roman"/>
                        </a:rPr>
                        <a:t>100 %</a:t>
                      </a:r>
                      <a:endParaRPr lang="es-MX" sz="1300" b="0" dirty="0">
                        <a:effectLst/>
                        <a:latin typeface="Adobe Caslon Pro" pitchFamily="18" charset="0"/>
                        <a:ea typeface="Calibri"/>
                        <a:cs typeface="Times New Roman"/>
                      </a:endParaRPr>
                    </a:p>
                  </a:txBody>
                  <a:tcPr marL="44450" marR="44450" marT="0" marB="0" anchor="ctr"/>
                </a:tc>
              </a:tr>
              <a:tr h="1754650">
                <a:tc vMerge="1">
                  <a:txBody>
                    <a:bodyPr/>
                    <a:lstStyle/>
                    <a:p>
                      <a:pPr algn="just">
                        <a:lnSpc>
                          <a:spcPct val="115000"/>
                        </a:lnSpc>
                        <a:spcAft>
                          <a:spcPts val="600"/>
                        </a:spcAft>
                        <a:tabLst>
                          <a:tab pos="180340" algn="l"/>
                          <a:tab pos="1260475" algn="l"/>
                        </a:tabLst>
                      </a:pPr>
                      <a:endParaRPr lang="es-MX" sz="1200" b="0" dirty="0">
                        <a:effectLst/>
                        <a:latin typeface="Adobe Caslon Pro" pitchFamily="18" charset="0"/>
                        <a:ea typeface="Calibri"/>
                        <a:cs typeface="Times New Roman"/>
                      </a:endParaRPr>
                    </a:p>
                  </a:txBody>
                  <a:tcPr marL="44450" marR="44450" marT="0" marB="0" anchor="ctr"/>
                </a:tc>
                <a:tc>
                  <a:txBody>
                    <a:bodyPr/>
                    <a:lstStyle/>
                    <a:p>
                      <a:pPr algn="just">
                        <a:lnSpc>
                          <a:spcPct val="115000"/>
                        </a:lnSpc>
                        <a:spcAft>
                          <a:spcPts val="600"/>
                        </a:spcAft>
                      </a:pPr>
                      <a:r>
                        <a:rPr lang="es-MX" sz="1300" b="0" dirty="0" smtClean="0">
                          <a:effectLst/>
                          <a:latin typeface="Adobe Caslon Pro" pitchFamily="18" charset="0"/>
                          <a:ea typeface="Calibri"/>
                          <a:cs typeface="Times New Roman"/>
                        </a:rPr>
                        <a:t>Se elaboró el pronóstico para 2018 utilizando el sistema de modelado para la sequía basado en ROM. Además, se comparó el pronóstico estacional extendido con las anomalías climáticas estacionales del sistema de pronóstico acoplado NCEP versión 2 (CFSv2).</a:t>
                      </a:r>
                      <a:endParaRPr lang="es-MX" sz="1300" b="0" dirty="0">
                        <a:effectLst/>
                        <a:latin typeface="Adobe Caslon Pro" pitchFamily="18" charset="0"/>
                        <a:ea typeface="Calibri"/>
                        <a:cs typeface="Times New Roman"/>
                      </a:endParaRPr>
                    </a:p>
                  </a:txBody>
                  <a:tcPr marL="44450" marR="44450" marT="0" marB="0" anchor="ctr"/>
                </a:tc>
                <a:tc>
                  <a:txBody>
                    <a:bodyPr/>
                    <a:lstStyle/>
                    <a:p>
                      <a:pPr algn="just">
                        <a:lnSpc>
                          <a:spcPct val="115000"/>
                        </a:lnSpc>
                        <a:spcAft>
                          <a:spcPts val="600"/>
                        </a:spcAft>
                      </a:pPr>
                      <a:r>
                        <a:rPr lang="es-MX" sz="1300" b="0" dirty="0" smtClean="0">
                          <a:effectLst/>
                          <a:latin typeface="Adobe Caslon Pro" pitchFamily="18" charset="0"/>
                          <a:ea typeface="Calibri"/>
                          <a:cs typeface="Times New Roman"/>
                        </a:rPr>
                        <a:t>2.3 Calibración y validación del Pronóstico.</a:t>
                      </a:r>
                      <a:endParaRPr lang="es-MX" sz="1300" b="0" dirty="0">
                        <a:effectLst/>
                        <a:latin typeface="Adobe Caslon Pro" pitchFamily="18" charset="0"/>
                        <a:ea typeface="Calibri"/>
                        <a:cs typeface="Times New Roman"/>
                      </a:endParaRPr>
                    </a:p>
                  </a:txBody>
                  <a:tcPr marL="44450" marR="44450" marT="0" marB="0" anchor="ctr"/>
                </a:tc>
                <a:tc>
                  <a:txBody>
                    <a:bodyPr/>
                    <a:lstStyle/>
                    <a:p>
                      <a:pPr algn="ctr">
                        <a:lnSpc>
                          <a:spcPct val="115000"/>
                        </a:lnSpc>
                        <a:spcAft>
                          <a:spcPts val="600"/>
                        </a:spcAft>
                      </a:pPr>
                      <a:r>
                        <a:rPr lang="es-MX" sz="1300" b="0" dirty="0" smtClean="0">
                          <a:effectLst/>
                          <a:latin typeface="Adobe Caslon Pro" pitchFamily="18" charset="0"/>
                          <a:ea typeface="Calibri"/>
                          <a:cs typeface="Times New Roman"/>
                        </a:rPr>
                        <a:t>100 %</a:t>
                      </a:r>
                      <a:endParaRPr lang="es-MX" sz="1300" b="0" dirty="0">
                        <a:effectLst/>
                        <a:latin typeface="Adobe Caslon Pro" pitchFamily="18" charset="0"/>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346311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847457699"/>
              </p:ext>
            </p:extLst>
          </p:nvPr>
        </p:nvGraphicFramePr>
        <p:xfrm>
          <a:off x="1007604" y="1628801"/>
          <a:ext cx="7128792" cy="3516110"/>
        </p:xfrm>
        <a:graphic>
          <a:graphicData uri="http://schemas.openxmlformats.org/drawingml/2006/table">
            <a:tbl>
              <a:tblPr firstRow="1" firstCol="1" bandRow="1">
                <a:tableStyleId>{22838BEF-8BB2-4498-84A7-C5851F593DF1}</a:tableStyleId>
              </a:tblPr>
              <a:tblGrid>
                <a:gridCol w="7128792"/>
              </a:tblGrid>
              <a:tr h="432047">
                <a:tc>
                  <a:txBody>
                    <a:bodyPr/>
                    <a:lstStyle/>
                    <a:p>
                      <a:pPr>
                        <a:lnSpc>
                          <a:spcPct val="115000"/>
                        </a:lnSpc>
                        <a:spcAft>
                          <a:spcPts val="600"/>
                        </a:spcAft>
                      </a:pPr>
                      <a:r>
                        <a:rPr lang="es-MX" sz="1300" dirty="0">
                          <a:effectLst/>
                          <a:latin typeface="Adobe Caslon Pro" pitchFamily="18" charset="0"/>
                        </a:rPr>
                        <a:t>Los resultados, ¿de qué forma abonan a la parte preventiva del proyecto?</a:t>
                      </a:r>
                      <a:endParaRPr lang="es-MX" sz="1300" dirty="0">
                        <a:effectLst/>
                        <a:latin typeface="Adobe Caslon Pro" pitchFamily="18" charset="0"/>
                        <a:ea typeface="Calibri"/>
                        <a:cs typeface="Times New Roman"/>
                      </a:endParaRPr>
                    </a:p>
                  </a:txBody>
                  <a:tcPr marL="44450" marR="44450" marT="0" marB="0" anchor="b"/>
                </a:tc>
              </a:tr>
              <a:tr h="1136779">
                <a:tc>
                  <a:txBody>
                    <a:bodyPr/>
                    <a:lstStyle/>
                    <a:p>
                      <a:pPr algn="just">
                        <a:lnSpc>
                          <a:spcPct val="115000"/>
                        </a:lnSpc>
                        <a:spcAft>
                          <a:spcPts val="600"/>
                        </a:spcAft>
                      </a:pPr>
                      <a:r>
                        <a:rPr lang="es-MX" sz="1300" b="0" dirty="0" smtClean="0">
                          <a:effectLst/>
                          <a:latin typeface="Adobe Caslon Pro" pitchFamily="18" charset="0"/>
                        </a:rPr>
                        <a:t>Se elaboró el pronóstico para 2018, utilizando el sistema de modelado para la sequía, a través de mapas de anomalías de precipitación mensual respecto a la normal del periodo 1981-2010 (mm/día) y su correspondiente incremento en porcentaje. Con ellos se podrá anticipar periodos de déficit de lluvia mensual en la República Mexicana.</a:t>
                      </a:r>
                      <a:endParaRPr lang="es-MX" sz="1300" b="0" dirty="0">
                        <a:effectLst/>
                        <a:latin typeface="Adobe Caslon Pro" pitchFamily="18" charset="0"/>
                        <a:ea typeface="Calibri"/>
                        <a:cs typeface="Times New Roman"/>
                      </a:endParaRPr>
                    </a:p>
                  </a:txBody>
                  <a:tcPr marL="44450" marR="44450" marT="0" marB="0" anchor="b"/>
                </a:tc>
              </a:tr>
              <a:tr h="504056">
                <a:tc>
                  <a:txBody>
                    <a:bodyPr/>
                    <a:lstStyle/>
                    <a:p>
                      <a:pPr marL="0" algn="l" defTabSz="914400" rtl="0" eaLnBrk="1" latinLnBrk="0" hangingPunct="1">
                        <a:lnSpc>
                          <a:spcPct val="115000"/>
                        </a:lnSpc>
                        <a:spcAft>
                          <a:spcPts val="600"/>
                        </a:spcAft>
                      </a:pPr>
                      <a:r>
                        <a:rPr lang="es-MX" sz="1300" kern="1200" dirty="0">
                          <a:effectLst/>
                          <a:latin typeface="Adobe Caslon Pro" pitchFamily="18" charset="0"/>
                        </a:rPr>
                        <a:t>Señalar el proceso o la metodología empleada para la obtención de los productos reportados</a:t>
                      </a:r>
                      <a:endParaRPr lang="es-MX" sz="1300" b="1" kern="1200" dirty="0">
                        <a:solidFill>
                          <a:schemeClr val="lt1"/>
                        </a:solidFill>
                        <a:effectLst/>
                        <a:latin typeface="Adobe Caslon Pro" pitchFamily="18" charset="0"/>
                        <a:ea typeface="+mn-ea"/>
                        <a:cs typeface="+mn-cs"/>
                      </a:endParaRPr>
                    </a:p>
                  </a:txBody>
                  <a:tcPr marL="44450" marR="44450" marT="0" marB="0" anchor="b"/>
                </a:tc>
              </a:tr>
              <a:tr h="1235497">
                <a:tc>
                  <a:txBody>
                    <a:bodyPr/>
                    <a:lstStyle/>
                    <a:p>
                      <a:pPr algn="just">
                        <a:lnSpc>
                          <a:spcPct val="115000"/>
                        </a:lnSpc>
                        <a:spcAft>
                          <a:spcPts val="600"/>
                        </a:spcAft>
                      </a:pPr>
                      <a:endParaRPr lang="es-MX" sz="1300" b="0" dirty="0" smtClean="0">
                        <a:effectLst/>
                        <a:latin typeface="Adobe Caslon Pro" pitchFamily="18" charset="0"/>
                      </a:endParaRPr>
                    </a:p>
                    <a:p>
                      <a:pPr algn="just">
                        <a:lnSpc>
                          <a:spcPct val="115000"/>
                        </a:lnSpc>
                        <a:spcAft>
                          <a:spcPts val="600"/>
                        </a:spcAft>
                      </a:pPr>
                      <a:r>
                        <a:rPr lang="es-MX" sz="1300" b="0" dirty="0" smtClean="0">
                          <a:effectLst/>
                          <a:latin typeface="Adobe Caslon Pro" pitchFamily="18" charset="0"/>
                        </a:rPr>
                        <a:t>Se </a:t>
                      </a:r>
                      <a:r>
                        <a:rPr lang="es-MX" sz="1300" b="0" dirty="0" smtClean="0">
                          <a:effectLst/>
                          <a:latin typeface="Adobe Caslon Pro" pitchFamily="18" charset="0"/>
                        </a:rPr>
                        <a:t>realizó un conjunto de simulaciones numéricas que sustentan la elección de un sistema de modelación </a:t>
                      </a:r>
                      <a:r>
                        <a:rPr lang="es-MX" sz="1300" b="0" dirty="0" smtClean="0">
                          <a:effectLst/>
                          <a:latin typeface="Adobe Caslon Pro" pitchFamily="18" charset="0"/>
                        </a:rPr>
                        <a:t>climática y soportan, adicionalmente, </a:t>
                      </a:r>
                      <a:r>
                        <a:rPr lang="es-MX" sz="1300" b="0" dirty="0" smtClean="0">
                          <a:effectLst/>
                          <a:latin typeface="Adobe Caslon Pro" pitchFamily="18" charset="0"/>
                        </a:rPr>
                        <a:t>la elección de un dominio computacional, para finalizar el desarrollo del sistema de pronóstico de la sequía utilizando </a:t>
                      </a:r>
                      <a:r>
                        <a:rPr lang="es-MX" sz="1300" b="0" dirty="0" smtClean="0">
                          <a:effectLst/>
                          <a:latin typeface="Adobe Caslon Pro" pitchFamily="18" charset="0"/>
                        </a:rPr>
                        <a:t>un </a:t>
                      </a:r>
                      <a:r>
                        <a:rPr lang="es-MX" sz="1300" b="0" dirty="0" smtClean="0">
                          <a:effectLst/>
                          <a:latin typeface="Adobe Caslon Pro" pitchFamily="18" charset="0"/>
                        </a:rPr>
                        <a:t>sistema de modelación climática ROM,</a:t>
                      </a:r>
                      <a:r>
                        <a:rPr lang="es-MX" sz="1300" b="0" baseline="0" dirty="0" smtClean="0">
                          <a:effectLst/>
                          <a:latin typeface="Adobe Caslon Pro" pitchFamily="18" charset="0"/>
                        </a:rPr>
                        <a:t> </a:t>
                      </a:r>
                      <a:r>
                        <a:rPr lang="es-MX" sz="1300" b="0" baseline="0" dirty="0" smtClean="0">
                          <a:effectLst/>
                          <a:latin typeface="Adobe Caslon Pro" pitchFamily="18" charset="0"/>
                        </a:rPr>
                        <a:t>el </a:t>
                      </a:r>
                      <a:r>
                        <a:rPr lang="es-MX" sz="1300" b="0" baseline="0" dirty="0" smtClean="0">
                          <a:effectLst/>
                          <a:latin typeface="Adobe Caslon Pro" pitchFamily="18" charset="0"/>
                        </a:rPr>
                        <a:t>cual </a:t>
                      </a:r>
                      <a:r>
                        <a:rPr lang="es-MX" sz="1300" b="0" baseline="0" dirty="0" smtClean="0">
                          <a:effectLst/>
                          <a:latin typeface="Adobe Caslon Pro" pitchFamily="18" charset="0"/>
                        </a:rPr>
                        <a:t>toma </a:t>
                      </a:r>
                      <a:r>
                        <a:rPr lang="es-MX" sz="1300" b="0" baseline="0" smtClean="0">
                          <a:effectLst/>
                          <a:latin typeface="Adobe Caslon Pro" pitchFamily="18" charset="0"/>
                        </a:rPr>
                        <a:t>en cuenta la </a:t>
                      </a:r>
                      <a:r>
                        <a:rPr lang="es-MX" sz="1300" b="0" baseline="0" dirty="0" smtClean="0">
                          <a:effectLst/>
                          <a:latin typeface="Adobe Caslon Pro" pitchFamily="18" charset="0"/>
                        </a:rPr>
                        <a:t>interacción entre la atmosfera y el </a:t>
                      </a:r>
                      <a:r>
                        <a:rPr lang="es-MX" sz="1300" b="0" baseline="0" smtClean="0">
                          <a:effectLst/>
                          <a:latin typeface="Adobe Caslon Pro" pitchFamily="18" charset="0"/>
                        </a:rPr>
                        <a:t>océano, </a:t>
                      </a:r>
                      <a:r>
                        <a:rPr lang="es-MX" sz="1300" b="0" baseline="0" dirty="0" smtClean="0">
                          <a:effectLst/>
                          <a:latin typeface="Adobe Caslon Pro" pitchFamily="18" charset="0"/>
                        </a:rPr>
                        <a:t>para el pronóstico del </a:t>
                      </a:r>
                      <a:r>
                        <a:rPr lang="es-MX" sz="1300" b="0" baseline="0" dirty="0" smtClean="0">
                          <a:effectLst/>
                          <a:latin typeface="Adobe Caslon Pro" pitchFamily="18" charset="0"/>
                        </a:rPr>
                        <a:t>clima del </a:t>
                      </a:r>
                      <a:r>
                        <a:rPr lang="es-MX" sz="1300" b="0" baseline="0" dirty="0" smtClean="0">
                          <a:effectLst/>
                          <a:latin typeface="Adobe Caslon Pro" pitchFamily="18" charset="0"/>
                        </a:rPr>
                        <a:t>país, es decir, cómo será la primavera y el verano, por ejemplo,  </a:t>
                      </a:r>
                      <a:r>
                        <a:rPr lang="es-MX" sz="1300" b="0" baseline="0" smtClean="0">
                          <a:effectLst/>
                          <a:latin typeface="Adobe Caslon Pro" pitchFamily="18" charset="0"/>
                        </a:rPr>
                        <a:t>en este año.</a:t>
                      </a:r>
                      <a:endParaRPr lang="es-MX" sz="1300" b="0" dirty="0" smtClean="0">
                        <a:effectLst/>
                        <a:latin typeface="Adobe Caslon Pro" pitchFamily="18" charset="0"/>
                      </a:endParaRPr>
                    </a:p>
                  </a:txBody>
                  <a:tcPr marL="44450" marR="44450" marT="0" marB="0" anchor="b"/>
                </a:tc>
              </a:tr>
            </a:tbl>
          </a:graphicData>
        </a:graphic>
      </p:graphicFrame>
      <p:sp>
        <p:nvSpPr>
          <p:cNvPr id="3" name="2 CuadroTexto"/>
          <p:cNvSpPr txBox="1"/>
          <p:nvPr/>
        </p:nvSpPr>
        <p:spPr>
          <a:xfrm>
            <a:off x="1403648" y="5445224"/>
            <a:ext cx="6375976" cy="292388"/>
          </a:xfrm>
          <a:prstGeom prst="rect">
            <a:avLst/>
          </a:prstGeom>
          <a:noFill/>
        </p:spPr>
        <p:txBody>
          <a:bodyPr wrap="none" rtlCol="0">
            <a:spAutoFit/>
          </a:bodyPr>
          <a:lstStyle/>
          <a:p>
            <a:r>
              <a:rPr lang="es-MX" sz="1300" dirty="0" smtClean="0">
                <a:solidFill>
                  <a:schemeClr val="dk1"/>
                </a:solidFill>
                <a:latin typeface="Adobe Caslon Pro" pitchFamily="18" charset="0"/>
              </a:rPr>
              <a:t>Nota: Se </a:t>
            </a:r>
            <a:r>
              <a:rPr lang="es-MX" sz="1300" dirty="0">
                <a:solidFill>
                  <a:schemeClr val="dk1"/>
                </a:solidFill>
                <a:latin typeface="Adobe Caslon Pro" pitchFamily="18" charset="0"/>
              </a:rPr>
              <a:t>han recibido seis </a:t>
            </a:r>
            <a:r>
              <a:rPr lang="es-MX" sz="1300" dirty="0" smtClean="0">
                <a:solidFill>
                  <a:schemeClr val="dk1"/>
                </a:solidFill>
                <a:latin typeface="Adobe Caslon Pro" pitchFamily="18" charset="0"/>
              </a:rPr>
              <a:t>entregables </a:t>
            </a:r>
            <a:r>
              <a:rPr lang="es-MX" sz="1300" dirty="0">
                <a:solidFill>
                  <a:schemeClr val="dk1"/>
                </a:solidFill>
                <a:latin typeface="Adobe Caslon Pro" pitchFamily="18" charset="0"/>
              </a:rPr>
              <a:t>de un total de seis comprometidos en la Ficha Técnica.</a:t>
            </a:r>
          </a:p>
        </p:txBody>
      </p:sp>
    </p:spTree>
    <p:extLst>
      <p:ext uri="{BB962C8B-B14F-4D97-AF65-F5344CB8AC3E}">
        <p14:creationId xmlns:p14="http://schemas.microsoft.com/office/powerpoint/2010/main" val="11288967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471</Words>
  <Application>Microsoft Office PowerPoint</Application>
  <PresentationFormat>Presentación en pantalla (4:3)</PresentationFormat>
  <Paragraphs>30</Paragraphs>
  <Slides>4</Slides>
  <Notes>1</Notes>
  <HiddenSlides>0</HiddenSlides>
  <MMClips>0</MMClips>
  <ScaleCrop>false</ScaleCrop>
  <HeadingPairs>
    <vt:vector size="4" baseType="variant">
      <vt:variant>
        <vt:lpstr>Tema</vt:lpstr>
      </vt:variant>
      <vt:variant>
        <vt:i4>2</vt:i4>
      </vt:variant>
      <vt:variant>
        <vt:lpstr>Títulos de diapositiva</vt:lpstr>
      </vt:variant>
      <vt:variant>
        <vt:i4>4</vt:i4>
      </vt:variant>
    </vt:vector>
  </HeadingPairs>
  <TitlesOfParts>
    <vt:vector size="6" baseType="lpstr">
      <vt:lpstr>Tema de Office</vt:lpstr>
      <vt:lpstr>2_Tema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Eslava Morales Héctor</dc:creator>
  <cp:lastModifiedBy>Jiménez Espinosa Martín</cp:lastModifiedBy>
  <cp:revision>85</cp:revision>
  <dcterms:created xsi:type="dcterms:W3CDTF">2015-11-09T22:38:46Z</dcterms:created>
  <dcterms:modified xsi:type="dcterms:W3CDTF">2018-01-24T16:29:30Z</dcterms:modified>
</cp:coreProperties>
</file>