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0">
  <p:sldMasterIdLst>
    <p:sldMasterId id="2147483660" r:id="rId1"/>
  </p:sldMasterIdLst>
  <p:notesMasterIdLst>
    <p:notesMasterId r:id="rId55"/>
  </p:notesMasterIdLst>
  <p:handoutMasterIdLst>
    <p:handoutMasterId r:id="rId56"/>
  </p:handoutMasterIdLst>
  <p:sldIdLst>
    <p:sldId id="256" r:id="rId2"/>
    <p:sldId id="326" r:id="rId3"/>
    <p:sldId id="329" r:id="rId4"/>
    <p:sldId id="330" r:id="rId5"/>
    <p:sldId id="334" r:id="rId6"/>
    <p:sldId id="335" r:id="rId7"/>
    <p:sldId id="339" r:id="rId8"/>
    <p:sldId id="343" r:id="rId9"/>
    <p:sldId id="342" r:id="rId10"/>
    <p:sldId id="344" r:id="rId11"/>
    <p:sldId id="345" r:id="rId12"/>
    <p:sldId id="346" r:id="rId13"/>
    <p:sldId id="347" r:id="rId14"/>
    <p:sldId id="341" r:id="rId15"/>
    <p:sldId id="333" r:id="rId16"/>
    <p:sldId id="336" r:id="rId17"/>
    <p:sldId id="337" r:id="rId18"/>
    <p:sldId id="338" r:id="rId19"/>
    <p:sldId id="331" r:id="rId20"/>
    <p:sldId id="349" r:id="rId21"/>
    <p:sldId id="348" r:id="rId22"/>
    <p:sldId id="490" r:id="rId23"/>
    <p:sldId id="491" r:id="rId24"/>
    <p:sldId id="492" r:id="rId25"/>
    <p:sldId id="465" r:id="rId26"/>
    <p:sldId id="468" r:id="rId27"/>
    <p:sldId id="469" r:id="rId28"/>
    <p:sldId id="485" r:id="rId29"/>
    <p:sldId id="486" r:id="rId30"/>
    <p:sldId id="487" r:id="rId31"/>
    <p:sldId id="488" r:id="rId32"/>
    <p:sldId id="472" r:id="rId33"/>
    <p:sldId id="473" r:id="rId34"/>
    <p:sldId id="474" r:id="rId35"/>
    <p:sldId id="475" r:id="rId36"/>
    <p:sldId id="476" r:id="rId37"/>
    <p:sldId id="477" r:id="rId38"/>
    <p:sldId id="478" r:id="rId39"/>
    <p:sldId id="480" r:id="rId40"/>
    <p:sldId id="482" r:id="rId41"/>
    <p:sldId id="484" r:id="rId42"/>
    <p:sldId id="290" r:id="rId43"/>
    <p:sldId id="489" r:id="rId44"/>
    <p:sldId id="319" r:id="rId45"/>
    <p:sldId id="317" r:id="rId46"/>
    <p:sldId id="316" r:id="rId47"/>
    <p:sldId id="297" r:id="rId48"/>
    <p:sldId id="298" r:id="rId49"/>
    <p:sldId id="299" r:id="rId50"/>
    <p:sldId id="295" r:id="rId51"/>
    <p:sldId id="296" r:id="rId52"/>
    <p:sldId id="323" r:id="rId53"/>
    <p:sldId id="313" r:id="rId54"/>
  </p:sldIdLst>
  <p:sldSz cx="9144000" cy="6858000" type="screen4x3"/>
  <p:notesSz cx="6807200" cy="9939338"/>
  <p:defaultTextStyle>
    <a:defPPr>
      <a:defRPr lang="es-EC"/>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5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5" autoAdjust="0"/>
    <p:restoredTop sz="82963" autoAdjust="0"/>
  </p:normalViewPr>
  <p:slideViewPr>
    <p:cSldViewPr>
      <p:cViewPr varScale="1">
        <p:scale>
          <a:sx n="58" d="100"/>
          <a:sy n="58" d="100"/>
        </p:scale>
        <p:origin x="-72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40" d="100"/>
          <a:sy n="40" d="100"/>
        </p:scale>
        <p:origin x="-1644" y="-12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B365A-C5D1-4A27-8195-A9673D2E0379}" type="doc">
      <dgm:prSet loTypeId="urn:microsoft.com/office/officeart/2005/8/layout/process1" loCatId="process" qsTypeId="urn:microsoft.com/office/officeart/2005/8/quickstyle/simple1" qsCatId="simple" csTypeId="urn:microsoft.com/office/officeart/2005/8/colors/colorful2" csCatId="colorful" phldr="1"/>
      <dgm:spPr/>
    </dgm:pt>
    <dgm:pt modelId="{FDD2900B-A411-4F89-B4F2-3A6C375E395F}">
      <dgm:prSet phldrT="[Texto]"/>
      <dgm:spPr/>
      <dgm:t>
        <a:bodyPr/>
        <a:lstStyle/>
        <a:p>
          <a:r>
            <a:rPr lang="es-EC" dirty="0"/>
            <a:t>IG EPN</a:t>
          </a:r>
        </a:p>
      </dgm:t>
    </dgm:pt>
    <dgm:pt modelId="{F4E17C77-9220-44F9-8D2C-B4C8221AA229}" type="parTrans" cxnId="{927CF5A1-B074-439C-9083-BD615A75CDC5}">
      <dgm:prSet/>
      <dgm:spPr/>
      <dgm:t>
        <a:bodyPr/>
        <a:lstStyle/>
        <a:p>
          <a:endParaRPr lang="es-EC"/>
        </a:p>
      </dgm:t>
    </dgm:pt>
    <dgm:pt modelId="{F4EB3635-C427-459A-AA95-8F7B0CF4F85C}" type="sibTrans" cxnId="{927CF5A1-B074-439C-9083-BD615A75CDC5}">
      <dgm:prSet/>
      <dgm:spPr/>
      <dgm:t>
        <a:bodyPr/>
        <a:lstStyle/>
        <a:p>
          <a:endParaRPr lang="es-EC"/>
        </a:p>
      </dgm:t>
    </dgm:pt>
    <dgm:pt modelId="{2243CB78-2A35-4E30-8C77-D266C5986CA2}">
      <dgm:prSet phldrT="[Texto]"/>
      <dgm:spPr/>
      <dgm:t>
        <a:bodyPr/>
        <a:lstStyle/>
        <a:p>
          <a:r>
            <a:rPr lang="es-EC" dirty="0"/>
            <a:t>SGR</a:t>
          </a:r>
        </a:p>
      </dgm:t>
    </dgm:pt>
    <dgm:pt modelId="{30165BB5-C611-4DC7-A24B-8A7FE034C836}" type="parTrans" cxnId="{4BF6C3CD-3488-4B2C-8CB6-4CBAD863B726}">
      <dgm:prSet/>
      <dgm:spPr/>
      <dgm:t>
        <a:bodyPr/>
        <a:lstStyle/>
        <a:p>
          <a:endParaRPr lang="es-EC"/>
        </a:p>
      </dgm:t>
    </dgm:pt>
    <dgm:pt modelId="{5E4A7327-54C7-4D88-B4F4-71E92BDF0579}" type="sibTrans" cxnId="{4BF6C3CD-3488-4B2C-8CB6-4CBAD863B726}">
      <dgm:prSet/>
      <dgm:spPr/>
      <dgm:t>
        <a:bodyPr/>
        <a:lstStyle/>
        <a:p>
          <a:endParaRPr lang="es-EC"/>
        </a:p>
      </dgm:t>
    </dgm:pt>
    <dgm:pt modelId="{DBB6BC6F-9236-4401-95D7-7233B4DF62DB}">
      <dgm:prSet phldrT="[Texto]"/>
      <dgm:spPr/>
      <dgm:t>
        <a:bodyPr/>
        <a:lstStyle/>
        <a:p>
          <a:r>
            <a:rPr lang="es-EC" dirty="0"/>
            <a:t>ECU 911</a:t>
          </a:r>
        </a:p>
      </dgm:t>
    </dgm:pt>
    <dgm:pt modelId="{91B8862C-A647-443F-AF76-FC2B7C744F22}" type="parTrans" cxnId="{271EBA66-1907-4654-BDC0-B8EAAE269748}">
      <dgm:prSet/>
      <dgm:spPr/>
      <dgm:t>
        <a:bodyPr/>
        <a:lstStyle/>
        <a:p>
          <a:endParaRPr lang="es-EC"/>
        </a:p>
      </dgm:t>
    </dgm:pt>
    <dgm:pt modelId="{0A5C65BB-B219-4DC7-A7DD-E223B8EB151D}" type="sibTrans" cxnId="{271EBA66-1907-4654-BDC0-B8EAAE269748}">
      <dgm:prSet/>
      <dgm:spPr/>
      <dgm:t>
        <a:bodyPr/>
        <a:lstStyle/>
        <a:p>
          <a:endParaRPr lang="es-EC"/>
        </a:p>
      </dgm:t>
    </dgm:pt>
    <dgm:pt modelId="{9FE8EB9B-AFDE-4431-AC09-FBFCB560A104}">
      <dgm:prSet phldrT="[Texto]"/>
      <dgm:spPr/>
      <dgm:t>
        <a:bodyPr/>
        <a:lstStyle/>
        <a:p>
          <a:r>
            <a:rPr lang="es-EC" dirty="0"/>
            <a:t>Ciudadanía</a:t>
          </a:r>
        </a:p>
      </dgm:t>
    </dgm:pt>
    <dgm:pt modelId="{D1B638C0-6C8F-4231-8EAB-381F34B7D725}" type="parTrans" cxnId="{C05BC5F2-3E22-4305-A0F2-298FC568B60A}">
      <dgm:prSet/>
      <dgm:spPr/>
      <dgm:t>
        <a:bodyPr/>
        <a:lstStyle/>
        <a:p>
          <a:endParaRPr lang="es-EC"/>
        </a:p>
      </dgm:t>
    </dgm:pt>
    <dgm:pt modelId="{A6194CDC-7E64-41B3-9E3E-02682DCF5E64}" type="sibTrans" cxnId="{C05BC5F2-3E22-4305-A0F2-298FC568B60A}">
      <dgm:prSet/>
      <dgm:spPr/>
      <dgm:t>
        <a:bodyPr/>
        <a:lstStyle/>
        <a:p>
          <a:endParaRPr lang="es-EC"/>
        </a:p>
      </dgm:t>
    </dgm:pt>
    <dgm:pt modelId="{52A07F78-CCB2-46E3-B36A-EED4A241C565}" type="pres">
      <dgm:prSet presAssocID="{455B365A-C5D1-4A27-8195-A9673D2E0379}" presName="Name0" presStyleCnt="0">
        <dgm:presLayoutVars>
          <dgm:dir/>
          <dgm:resizeHandles val="exact"/>
        </dgm:presLayoutVars>
      </dgm:prSet>
      <dgm:spPr/>
    </dgm:pt>
    <dgm:pt modelId="{D2963F2C-26B1-480A-AAE3-40551C586B5E}" type="pres">
      <dgm:prSet presAssocID="{FDD2900B-A411-4F89-B4F2-3A6C375E395F}" presName="node" presStyleLbl="node1" presStyleIdx="0" presStyleCnt="4">
        <dgm:presLayoutVars>
          <dgm:bulletEnabled val="1"/>
        </dgm:presLayoutVars>
      </dgm:prSet>
      <dgm:spPr/>
      <dgm:t>
        <a:bodyPr/>
        <a:lstStyle/>
        <a:p>
          <a:endParaRPr lang="es-ES"/>
        </a:p>
      </dgm:t>
    </dgm:pt>
    <dgm:pt modelId="{0B35B4A7-EFA7-4AEF-92C3-689DAE57D590}" type="pres">
      <dgm:prSet presAssocID="{F4EB3635-C427-459A-AA95-8F7B0CF4F85C}" presName="sibTrans" presStyleLbl="sibTrans2D1" presStyleIdx="0" presStyleCnt="3"/>
      <dgm:spPr/>
      <dgm:t>
        <a:bodyPr/>
        <a:lstStyle/>
        <a:p>
          <a:endParaRPr lang="es-ES"/>
        </a:p>
      </dgm:t>
    </dgm:pt>
    <dgm:pt modelId="{FEA98338-A430-454C-BE32-DBB4870A5D98}" type="pres">
      <dgm:prSet presAssocID="{F4EB3635-C427-459A-AA95-8F7B0CF4F85C}" presName="connectorText" presStyleLbl="sibTrans2D1" presStyleIdx="0" presStyleCnt="3"/>
      <dgm:spPr/>
      <dgm:t>
        <a:bodyPr/>
        <a:lstStyle/>
        <a:p>
          <a:endParaRPr lang="es-ES"/>
        </a:p>
      </dgm:t>
    </dgm:pt>
    <dgm:pt modelId="{593F5DC3-A1F8-44F4-B706-9CC67840438F}" type="pres">
      <dgm:prSet presAssocID="{2243CB78-2A35-4E30-8C77-D266C5986CA2}" presName="node" presStyleLbl="node1" presStyleIdx="1" presStyleCnt="4">
        <dgm:presLayoutVars>
          <dgm:bulletEnabled val="1"/>
        </dgm:presLayoutVars>
      </dgm:prSet>
      <dgm:spPr/>
      <dgm:t>
        <a:bodyPr/>
        <a:lstStyle/>
        <a:p>
          <a:endParaRPr lang="es-ES"/>
        </a:p>
      </dgm:t>
    </dgm:pt>
    <dgm:pt modelId="{76D6DE92-E810-499A-9D60-781973BCB54B}" type="pres">
      <dgm:prSet presAssocID="{5E4A7327-54C7-4D88-B4F4-71E92BDF0579}" presName="sibTrans" presStyleLbl="sibTrans2D1" presStyleIdx="1" presStyleCnt="3"/>
      <dgm:spPr/>
      <dgm:t>
        <a:bodyPr/>
        <a:lstStyle/>
        <a:p>
          <a:endParaRPr lang="es-ES"/>
        </a:p>
      </dgm:t>
    </dgm:pt>
    <dgm:pt modelId="{E589E2CA-A306-4BF4-A550-2FA495BE103C}" type="pres">
      <dgm:prSet presAssocID="{5E4A7327-54C7-4D88-B4F4-71E92BDF0579}" presName="connectorText" presStyleLbl="sibTrans2D1" presStyleIdx="1" presStyleCnt="3"/>
      <dgm:spPr/>
      <dgm:t>
        <a:bodyPr/>
        <a:lstStyle/>
        <a:p>
          <a:endParaRPr lang="es-ES"/>
        </a:p>
      </dgm:t>
    </dgm:pt>
    <dgm:pt modelId="{69F169CB-9F07-41CE-9BEA-5F665A864BA3}" type="pres">
      <dgm:prSet presAssocID="{DBB6BC6F-9236-4401-95D7-7233B4DF62DB}" presName="node" presStyleLbl="node1" presStyleIdx="2" presStyleCnt="4">
        <dgm:presLayoutVars>
          <dgm:bulletEnabled val="1"/>
        </dgm:presLayoutVars>
      </dgm:prSet>
      <dgm:spPr/>
      <dgm:t>
        <a:bodyPr/>
        <a:lstStyle/>
        <a:p>
          <a:endParaRPr lang="es-ES"/>
        </a:p>
      </dgm:t>
    </dgm:pt>
    <dgm:pt modelId="{EAE1B2F9-515D-43AE-BC34-82783F2834C6}" type="pres">
      <dgm:prSet presAssocID="{0A5C65BB-B219-4DC7-A7DD-E223B8EB151D}" presName="sibTrans" presStyleLbl="sibTrans2D1" presStyleIdx="2" presStyleCnt="3"/>
      <dgm:spPr/>
      <dgm:t>
        <a:bodyPr/>
        <a:lstStyle/>
        <a:p>
          <a:endParaRPr lang="es-ES"/>
        </a:p>
      </dgm:t>
    </dgm:pt>
    <dgm:pt modelId="{C575D295-10F2-4D5D-A600-80DB1AFA2579}" type="pres">
      <dgm:prSet presAssocID="{0A5C65BB-B219-4DC7-A7DD-E223B8EB151D}" presName="connectorText" presStyleLbl="sibTrans2D1" presStyleIdx="2" presStyleCnt="3"/>
      <dgm:spPr/>
      <dgm:t>
        <a:bodyPr/>
        <a:lstStyle/>
        <a:p>
          <a:endParaRPr lang="es-ES"/>
        </a:p>
      </dgm:t>
    </dgm:pt>
    <dgm:pt modelId="{08F5A092-E5D5-4302-90C1-57B40EE23312}" type="pres">
      <dgm:prSet presAssocID="{9FE8EB9B-AFDE-4431-AC09-FBFCB560A104}" presName="node" presStyleLbl="node1" presStyleIdx="3" presStyleCnt="4">
        <dgm:presLayoutVars>
          <dgm:bulletEnabled val="1"/>
        </dgm:presLayoutVars>
      </dgm:prSet>
      <dgm:spPr/>
      <dgm:t>
        <a:bodyPr/>
        <a:lstStyle/>
        <a:p>
          <a:endParaRPr lang="es-ES"/>
        </a:p>
      </dgm:t>
    </dgm:pt>
  </dgm:ptLst>
  <dgm:cxnLst>
    <dgm:cxn modelId="{FC553FD5-37C2-4B1A-97C8-9EC1EE6AA3F5}" type="presOf" srcId="{9FE8EB9B-AFDE-4431-AC09-FBFCB560A104}" destId="{08F5A092-E5D5-4302-90C1-57B40EE23312}" srcOrd="0" destOrd="0" presId="urn:microsoft.com/office/officeart/2005/8/layout/process1"/>
    <dgm:cxn modelId="{7D94C6F9-EB66-43D0-AF42-D18B32277E07}" type="presOf" srcId="{0A5C65BB-B219-4DC7-A7DD-E223B8EB151D}" destId="{EAE1B2F9-515D-43AE-BC34-82783F2834C6}" srcOrd="0" destOrd="0" presId="urn:microsoft.com/office/officeart/2005/8/layout/process1"/>
    <dgm:cxn modelId="{142665D8-3DCC-4D67-B332-A95515E2A663}" type="presOf" srcId="{455B365A-C5D1-4A27-8195-A9673D2E0379}" destId="{52A07F78-CCB2-46E3-B36A-EED4A241C565}" srcOrd="0" destOrd="0" presId="urn:microsoft.com/office/officeart/2005/8/layout/process1"/>
    <dgm:cxn modelId="{C05BC5F2-3E22-4305-A0F2-298FC568B60A}" srcId="{455B365A-C5D1-4A27-8195-A9673D2E0379}" destId="{9FE8EB9B-AFDE-4431-AC09-FBFCB560A104}" srcOrd="3" destOrd="0" parTransId="{D1B638C0-6C8F-4231-8EAB-381F34B7D725}" sibTransId="{A6194CDC-7E64-41B3-9E3E-02682DCF5E64}"/>
    <dgm:cxn modelId="{F35BF9EF-1F21-4345-BB22-A635A3276DEF}" type="presOf" srcId="{F4EB3635-C427-459A-AA95-8F7B0CF4F85C}" destId="{FEA98338-A430-454C-BE32-DBB4870A5D98}" srcOrd="1" destOrd="0" presId="urn:microsoft.com/office/officeart/2005/8/layout/process1"/>
    <dgm:cxn modelId="{271EBA66-1907-4654-BDC0-B8EAAE269748}" srcId="{455B365A-C5D1-4A27-8195-A9673D2E0379}" destId="{DBB6BC6F-9236-4401-95D7-7233B4DF62DB}" srcOrd="2" destOrd="0" parTransId="{91B8862C-A647-443F-AF76-FC2B7C744F22}" sibTransId="{0A5C65BB-B219-4DC7-A7DD-E223B8EB151D}"/>
    <dgm:cxn modelId="{AD264D17-8351-4C65-9A26-79405FBF0A13}" type="presOf" srcId="{FDD2900B-A411-4F89-B4F2-3A6C375E395F}" destId="{D2963F2C-26B1-480A-AAE3-40551C586B5E}" srcOrd="0" destOrd="0" presId="urn:microsoft.com/office/officeart/2005/8/layout/process1"/>
    <dgm:cxn modelId="{90D56B37-8D8E-4567-B293-D655C9F5BF86}" type="presOf" srcId="{F4EB3635-C427-459A-AA95-8F7B0CF4F85C}" destId="{0B35B4A7-EFA7-4AEF-92C3-689DAE57D590}" srcOrd="0" destOrd="0" presId="urn:microsoft.com/office/officeart/2005/8/layout/process1"/>
    <dgm:cxn modelId="{73500541-9849-49C7-9A72-E210A7AE5ACD}" type="presOf" srcId="{0A5C65BB-B219-4DC7-A7DD-E223B8EB151D}" destId="{C575D295-10F2-4D5D-A600-80DB1AFA2579}" srcOrd="1" destOrd="0" presId="urn:microsoft.com/office/officeart/2005/8/layout/process1"/>
    <dgm:cxn modelId="{2CFFA698-0952-4E7F-88C5-4779547C8A02}" type="presOf" srcId="{DBB6BC6F-9236-4401-95D7-7233B4DF62DB}" destId="{69F169CB-9F07-41CE-9BEA-5F665A864BA3}" srcOrd="0" destOrd="0" presId="urn:microsoft.com/office/officeart/2005/8/layout/process1"/>
    <dgm:cxn modelId="{ABA3B641-672B-498F-A273-C042A78A8F79}" type="presOf" srcId="{2243CB78-2A35-4E30-8C77-D266C5986CA2}" destId="{593F5DC3-A1F8-44F4-B706-9CC67840438F}" srcOrd="0" destOrd="0" presId="urn:microsoft.com/office/officeart/2005/8/layout/process1"/>
    <dgm:cxn modelId="{E765CD72-D48B-4AC3-928E-1B989BF8D383}" type="presOf" srcId="{5E4A7327-54C7-4D88-B4F4-71E92BDF0579}" destId="{E589E2CA-A306-4BF4-A550-2FA495BE103C}" srcOrd="1" destOrd="0" presId="urn:microsoft.com/office/officeart/2005/8/layout/process1"/>
    <dgm:cxn modelId="{4BF6C3CD-3488-4B2C-8CB6-4CBAD863B726}" srcId="{455B365A-C5D1-4A27-8195-A9673D2E0379}" destId="{2243CB78-2A35-4E30-8C77-D266C5986CA2}" srcOrd="1" destOrd="0" parTransId="{30165BB5-C611-4DC7-A24B-8A7FE034C836}" sibTransId="{5E4A7327-54C7-4D88-B4F4-71E92BDF0579}"/>
    <dgm:cxn modelId="{976AEA20-D1EE-4DCD-ACE4-1B5A6DB76C32}" type="presOf" srcId="{5E4A7327-54C7-4D88-B4F4-71E92BDF0579}" destId="{76D6DE92-E810-499A-9D60-781973BCB54B}" srcOrd="0" destOrd="0" presId="urn:microsoft.com/office/officeart/2005/8/layout/process1"/>
    <dgm:cxn modelId="{927CF5A1-B074-439C-9083-BD615A75CDC5}" srcId="{455B365A-C5D1-4A27-8195-A9673D2E0379}" destId="{FDD2900B-A411-4F89-B4F2-3A6C375E395F}" srcOrd="0" destOrd="0" parTransId="{F4E17C77-9220-44F9-8D2C-B4C8221AA229}" sibTransId="{F4EB3635-C427-459A-AA95-8F7B0CF4F85C}"/>
    <dgm:cxn modelId="{C0FB8082-6126-4225-962A-3C024E7E8B4E}" type="presParOf" srcId="{52A07F78-CCB2-46E3-B36A-EED4A241C565}" destId="{D2963F2C-26B1-480A-AAE3-40551C586B5E}" srcOrd="0" destOrd="0" presId="urn:microsoft.com/office/officeart/2005/8/layout/process1"/>
    <dgm:cxn modelId="{79D4CE81-22F1-4F03-8D7D-AF7E15CEC601}" type="presParOf" srcId="{52A07F78-CCB2-46E3-B36A-EED4A241C565}" destId="{0B35B4A7-EFA7-4AEF-92C3-689DAE57D590}" srcOrd="1" destOrd="0" presId="urn:microsoft.com/office/officeart/2005/8/layout/process1"/>
    <dgm:cxn modelId="{5D4741FC-6A74-4C2A-A064-C3191349607D}" type="presParOf" srcId="{0B35B4A7-EFA7-4AEF-92C3-689DAE57D590}" destId="{FEA98338-A430-454C-BE32-DBB4870A5D98}" srcOrd="0" destOrd="0" presId="urn:microsoft.com/office/officeart/2005/8/layout/process1"/>
    <dgm:cxn modelId="{1E7946E0-3934-4246-AF1B-F7CB0230F15C}" type="presParOf" srcId="{52A07F78-CCB2-46E3-B36A-EED4A241C565}" destId="{593F5DC3-A1F8-44F4-B706-9CC67840438F}" srcOrd="2" destOrd="0" presId="urn:microsoft.com/office/officeart/2005/8/layout/process1"/>
    <dgm:cxn modelId="{762DC6C6-20C4-4B89-91DA-C169689CAB3C}" type="presParOf" srcId="{52A07F78-CCB2-46E3-B36A-EED4A241C565}" destId="{76D6DE92-E810-499A-9D60-781973BCB54B}" srcOrd="3" destOrd="0" presId="urn:microsoft.com/office/officeart/2005/8/layout/process1"/>
    <dgm:cxn modelId="{18BDFE93-4045-4A78-9B48-5A8A86E68053}" type="presParOf" srcId="{76D6DE92-E810-499A-9D60-781973BCB54B}" destId="{E589E2CA-A306-4BF4-A550-2FA495BE103C}" srcOrd="0" destOrd="0" presId="urn:microsoft.com/office/officeart/2005/8/layout/process1"/>
    <dgm:cxn modelId="{43964B56-1915-4C76-BBCB-E94AB8616FE3}" type="presParOf" srcId="{52A07F78-CCB2-46E3-B36A-EED4A241C565}" destId="{69F169CB-9F07-41CE-9BEA-5F665A864BA3}" srcOrd="4" destOrd="0" presId="urn:microsoft.com/office/officeart/2005/8/layout/process1"/>
    <dgm:cxn modelId="{6DE911F4-0480-483D-BADE-DC1067B63242}" type="presParOf" srcId="{52A07F78-CCB2-46E3-B36A-EED4A241C565}" destId="{EAE1B2F9-515D-43AE-BC34-82783F2834C6}" srcOrd="5" destOrd="0" presId="urn:microsoft.com/office/officeart/2005/8/layout/process1"/>
    <dgm:cxn modelId="{34593D0F-A3FF-4CDC-A26E-D84845A8D6C3}" type="presParOf" srcId="{EAE1B2F9-515D-43AE-BC34-82783F2834C6}" destId="{C575D295-10F2-4D5D-A600-80DB1AFA2579}" srcOrd="0" destOrd="0" presId="urn:microsoft.com/office/officeart/2005/8/layout/process1"/>
    <dgm:cxn modelId="{497AA606-51E3-40C0-A3D6-C77E6FA25368}" type="presParOf" srcId="{52A07F78-CCB2-46E3-B36A-EED4A241C565}" destId="{08F5A092-E5D5-4302-90C1-57B40EE23312}"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B365A-C5D1-4A27-8195-A9673D2E0379}" type="doc">
      <dgm:prSet loTypeId="urn:microsoft.com/office/officeart/2005/8/layout/process1" loCatId="process" qsTypeId="urn:microsoft.com/office/officeart/2005/8/quickstyle/simple1" qsCatId="simple" csTypeId="urn:microsoft.com/office/officeart/2005/8/colors/colorful2" csCatId="colorful" phldr="1"/>
      <dgm:spPr/>
    </dgm:pt>
    <dgm:pt modelId="{FDD2900B-A411-4F89-B4F2-3A6C375E395F}">
      <dgm:prSet phldrT="[Texto]"/>
      <dgm:spPr/>
      <dgm:t>
        <a:bodyPr/>
        <a:lstStyle/>
        <a:p>
          <a:r>
            <a:rPr lang="es-EC" dirty="0"/>
            <a:t>IG EPN</a:t>
          </a:r>
        </a:p>
      </dgm:t>
    </dgm:pt>
    <dgm:pt modelId="{F4E17C77-9220-44F9-8D2C-B4C8221AA229}" type="parTrans" cxnId="{927CF5A1-B074-439C-9083-BD615A75CDC5}">
      <dgm:prSet/>
      <dgm:spPr/>
      <dgm:t>
        <a:bodyPr/>
        <a:lstStyle/>
        <a:p>
          <a:endParaRPr lang="es-EC"/>
        </a:p>
      </dgm:t>
    </dgm:pt>
    <dgm:pt modelId="{F4EB3635-C427-459A-AA95-8F7B0CF4F85C}" type="sibTrans" cxnId="{927CF5A1-B074-439C-9083-BD615A75CDC5}">
      <dgm:prSet/>
      <dgm:spPr/>
      <dgm:t>
        <a:bodyPr/>
        <a:lstStyle/>
        <a:p>
          <a:endParaRPr lang="es-EC"/>
        </a:p>
      </dgm:t>
    </dgm:pt>
    <dgm:pt modelId="{2243CB78-2A35-4E30-8C77-D266C5986CA2}">
      <dgm:prSet phldrT="[Texto]"/>
      <dgm:spPr/>
      <dgm:t>
        <a:bodyPr/>
        <a:lstStyle/>
        <a:p>
          <a:r>
            <a:rPr lang="es-EC" dirty="0"/>
            <a:t>SGR</a:t>
          </a:r>
        </a:p>
      </dgm:t>
    </dgm:pt>
    <dgm:pt modelId="{30165BB5-C611-4DC7-A24B-8A7FE034C836}" type="parTrans" cxnId="{4BF6C3CD-3488-4B2C-8CB6-4CBAD863B726}">
      <dgm:prSet/>
      <dgm:spPr/>
      <dgm:t>
        <a:bodyPr/>
        <a:lstStyle/>
        <a:p>
          <a:endParaRPr lang="es-EC"/>
        </a:p>
      </dgm:t>
    </dgm:pt>
    <dgm:pt modelId="{5E4A7327-54C7-4D88-B4F4-71E92BDF0579}" type="sibTrans" cxnId="{4BF6C3CD-3488-4B2C-8CB6-4CBAD863B726}">
      <dgm:prSet/>
      <dgm:spPr/>
      <dgm:t>
        <a:bodyPr/>
        <a:lstStyle/>
        <a:p>
          <a:endParaRPr lang="es-EC"/>
        </a:p>
      </dgm:t>
    </dgm:pt>
    <dgm:pt modelId="{DBB6BC6F-9236-4401-95D7-7233B4DF62DB}">
      <dgm:prSet phldrT="[Texto]"/>
      <dgm:spPr/>
      <dgm:t>
        <a:bodyPr/>
        <a:lstStyle/>
        <a:p>
          <a:r>
            <a:rPr lang="es-EC" dirty="0"/>
            <a:t>ECU 911</a:t>
          </a:r>
        </a:p>
      </dgm:t>
    </dgm:pt>
    <dgm:pt modelId="{91B8862C-A647-443F-AF76-FC2B7C744F22}" type="parTrans" cxnId="{271EBA66-1907-4654-BDC0-B8EAAE269748}">
      <dgm:prSet/>
      <dgm:spPr/>
      <dgm:t>
        <a:bodyPr/>
        <a:lstStyle/>
        <a:p>
          <a:endParaRPr lang="es-EC"/>
        </a:p>
      </dgm:t>
    </dgm:pt>
    <dgm:pt modelId="{0A5C65BB-B219-4DC7-A7DD-E223B8EB151D}" type="sibTrans" cxnId="{271EBA66-1907-4654-BDC0-B8EAAE269748}">
      <dgm:prSet/>
      <dgm:spPr/>
      <dgm:t>
        <a:bodyPr/>
        <a:lstStyle/>
        <a:p>
          <a:endParaRPr lang="es-EC"/>
        </a:p>
      </dgm:t>
    </dgm:pt>
    <dgm:pt modelId="{9FE8EB9B-AFDE-4431-AC09-FBFCB560A104}">
      <dgm:prSet phldrT="[Texto]"/>
      <dgm:spPr/>
      <dgm:t>
        <a:bodyPr/>
        <a:lstStyle/>
        <a:p>
          <a:r>
            <a:rPr lang="es-EC" dirty="0"/>
            <a:t>Ciudadanía</a:t>
          </a:r>
        </a:p>
      </dgm:t>
    </dgm:pt>
    <dgm:pt modelId="{D1B638C0-6C8F-4231-8EAB-381F34B7D725}" type="parTrans" cxnId="{C05BC5F2-3E22-4305-A0F2-298FC568B60A}">
      <dgm:prSet/>
      <dgm:spPr/>
      <dgm:t>
        <a:bodyPr/>
        <a:lstStyle/>
        <a:p>
          <a:endParaRPr lang="es-EC"/>
        </a:p>
      </dgm:t>
    </dgm:pt>
    <dgm:pt modelId="{A6194CDC-7E64-41B3-9E3E-02682DCF5E64}" type="sibTrans" cxnId="{C05BC5F2-3E22-4305-A0F2-298FC568B60A}">
      <dgm:prSet/>
      <dgm:spPr/>
      <dgm:t>
        <a:bodyPr/>
        <a:lstStyle/>
        <a:p>
          <a:endParaRPr lang="es-EC"/>
        </a:p>
      </dgm:t>
    </dgm:pt>
    <dgm:pt modelId="{52A07F78-CCB2-46E3-B36A-EED4A241C565}" type="pres">
      <dgm:prSet presAssocID="{455B365A-C5D1-4A27-8195-A9673D2E0379}" presName="Name0" presStyleCnt="0">
        <dgm:presLayoutVars>
          <dgm:dir/>
          <dgm:resizeHandles val="exact"/>
        </dgm:presLayoutVars>
      </dgm:prSet>
      <dgm:spPr/>
    </dgm:pt>
    <dgm:pt modelId="{D2963F2C-26B1-480A-AAE3-40551C586B5E}" type="pres">
      <dgm:prSet presAssocID="{FDD2900B-A411-4F89-B4F2-3A6C375E395F}" presName="node" presStyleLbl="node1" presStyleIdx="0" presStyleCnt="4">
        <dgm:presLayoutVars>
          <dgm:bulletEnabled val="1"/>
        </dgm:presLayoutVars>
      </dgm:prSet>
      <dgm:spPr/>
      <dgm:t>
        <a:bodyPr/>
        <a:lstStyle/>
        <a:p>
          <a:endParaRPr lang="es-ES"/>
        </a:p>
      </dgm:t>
    </dgm:pt>
    <dgm:pt modelId="{0B35B4A7-EFA7-4AEF-92C3-689DAE57D590}" type="pres">
      <dgm:prSet presAssocID="{F4EB3635-C427-459A-AA95-8F7B0CF4F85C}" presName="sibTrans" presStyleLbl="sibTrans2D1" presStyleIdx="0" presStyleCnt="3"/>
      <dgm:spPr/>
      <dgm:t>
        <a:bodyPr/>
        <a:lstStyle/>
        <a:p>
          <a:endParaRPr lang="es-ES"/>
        </a:p>
      </dgm:t>
    </dgm:pt>
    <dgm:pt modelId="{FEA98338-A430-454C-BE32-DBB4870A5D98}" type="pres">
      <dgm:prSet presAssocID="{F4EB3635-C427-459A-AA95-8F7B0CF4F85C}" presName="connectorText" presStyleLbl="sibTrans2D1" presStyleIdx="0" presStyleCnt="3"/>
      <dgm:spPr/>
      <dgm:t>
        <a:bodyPr/>
        <a:lstStyle/>
        <a:p>
          <a:endParaRPr lang="es-ES"/>
        </a:p>
      </dgm:t>
    </dgm:pt>
    <dgm:pt modelId="{593F5DC3-A1F8-44F4-B706-9CC67840438F}" type="pres">
      <dgm:prSet presAssocID="{2243CB78-2A35-4E30-8C77-D266C5986CA2}" presName="node" presStyleLbl="node1" presStyleIdx="1" presStyleCnt="4">
        <dgm:presLayoutVars>
          <dgm:bulletEnabled val="1"/>
        </dgm:presLayoutVars>
      </dgm:prSet>
      <dgm:spPr/>
      <dgm:t>
        <a:bodyPr/>
        <a:lstStyle/>
        <a:p>
          <a:endParaRPr lang="es-ES"/>
        </a:p>
      </dgm:t>
    </dgm:pt>
    <dgm:pt modelId="{76D6DE92-E810-499A-9D60-781973BCB54B}" type="pres">
      <dgm:prSet presAssocID="{5E4A7327-54C7-4D88-B4F4-71E92BDF0579}" presName="sibTrans" presStyleLbl="sibTrans2D1" presStyleIdx="1" presStyleCnt="3"/>
      <dgm:spPr/>
      <dgm:t>
        <a:bodyPr/>
        <a:lstStyle/>
        <a:p>
          <a:endParaRPr lang="es-ES"/>
        </a:p>
      </dgm:t>
    </dgm:pt>
    <dgm:pt modelId="{E589E2CA-A306-4BF4-A550-2FA495BE103C}" type="pres">
      <dgm:prSet presAssocID="{5E4A7327-54C7-4D88-B4F4-71E92BDF0579}" presName="connectorText" presStyleLbl="sibTrans2D1" presStyleIdx="1" presStyleCnt="3"/>
      <dgm:spPr/>
      <dgm:t>
        <a:bodyPr/>
        <a:lstStyle/>
        <a:p>
          <a:endParaRPr lang="es-ES"/>
        </a:p>
      </dgm:t>
    </dgm:pt>
    <dgm:pt modelId="{69F169CB-9F07-41CE-9BEA-5F665A864BA3}" type="pres">
      <dgm:prSet presAssocID="{DBB6BC6F-9236-4401-95D7-7233B4DF62DB}" presName="node" presStyleLbl="node1" presStyleIdx="2" presStyleCnt="4">
        <dgm:presLayoutVars>
          <dgm:bulletEnabled val="1"/>
        </dgm:presLayoutVars>
      </dgm:prSet>
      <dgm:spPr/>
      <dgm:t>
        <a:bodyPr/>
        <a:lstStyle/>
        <a:p>
          <a:endParaRPr lang="es-ES"/>
        </a:p>
      </dgm:t>
    </dgm:pt>
    <dgm:pt modelId="{EAE1B2F9-515D-43AE-BC34-82783F2834C6}" type="pres">
      <dgm:prSet presAssocID="{0A5C65BB-B219-4DC7-A7DD-E223B8EB151D}" presName="sibTrans" presStyleLbl="sibTrans2D1" presStyleIdx="2" presStyleCnt="3"/>
      <dgm:spPr/>
      <dgm:t>
        <a:bodyPr/>
        <a:lstStyle/>
        <a:p>
          <a:endParaRPr lang="es-ES"/>
        </a:p>
      </dgm:t>
    </dgm:pt>
    <dgm:pt modelId="{C575D295-10F2-4D5D-A600-80DB1AFA2579}" type="pres">
      <dgm:prSet presAssocID="{0A5C65BB-B219-4DC7-A7DD-E223B8EB151D}" presName="connectorText" presStyleLbl="sibTrans2D1" presStyleIdx="2" presStyleCnt="3"/>
      <dgm:spPr/>
      <dgm:t>
        <a:bodyPr/>
        <a:lstStyle/>
        <a:p>
          <a:endParaRPr lang="es-ES"/>
        </a:p>
      </dgm:t>
    </dgm:pt>
    <dgm:pt modelId="{08F5A092-E5D5-4302-90C1-57B40EE23312}" type="pres">
      <dgm:prSet presAssocID="{9FE8EB9B-AFDE-4431-AC09-FBFCB560A104}" presName="node" presStyleLbl="node1" presStyleIdx="3" presStyleCnt="4">
        <dgm:presLayoutVars>
          <dgm:bulletEnabled val="1"/>
        </dgm:presLayoutVars>
      </dgm:prSet>
      <dgm:spPr/>
      <dgm:t>
        <a:bodyPr/>
        <a:lstStyle/>
        <a:p>
          <a:endParaRPr lang="es-ES"/>
        </a:p>
      </dgm:t>
    </dgm:pt>
  </dgm:ptLst>
  <dgm:cxnLst>
    <dgm:cxn modelId="{79D143E3-FA45-48AE-BF4F-66A039056F5C}" type="presOf" srcId="{5E4A7327-54C7-4D88-B4F4-71E92BDF0579}" destId="{76D6DE92-E810-499A-9D60-781973BCB54B}" srcOrd="0" destOrd="0" presId="urn:microsoft.com/office/officeart/2005/8/layout/process1"/>
    <dgm:cxn modelId="{C05BC5F2-3E22-4305-A0F2-298FC568B60A}" srcId="{455B365A-C5D1-4A27-8195-A9673D2E0379}" destId="{9FE8EB9B-AFDE-4431-AC09-FBFCB560A104}" srcOrd="3" destOrd="0" parTransId="{D1B638C0-6C8F-4231-8EAB-381F34B7D725}" sibTransId="{A6194CDC-7E64-41B3-9E3E-02682DCF5E64}"/>
    <dgm:cxn modelId="{3E7385E1-ACED-4D46-B923-1D5AA64EA651}" type="presOf" srcId="{FDD2900B-A411-4F89-B4F2-3A6C375E395F}" destId="{D2963F2C-26B1-480A-AAE3-40551C586B5E}" srcOrd="0" destOrd="0" presId="urn:microsoft.com/office/officeart/2005/8/layout/process1"/>
    <dgm:cxn modelId="{271EBA66-1907-4654-BDC0-B8EAAE269748}" srcId="{455B365A-C5D1-4A27-8195-A9673D2E0379}" destId="{DBB6BC6F-9236-4401-95D7-7233B4DF62DB}" srcOrd="2" destOrd="0" parTransId="{91B8862C-A647-443F-AF76-FC2B7C744F22}" sibTransId="{0A5C65BB-B219-4DC7-A7DD-E223B8EB151D}"/>
    <dgm:cxn modelId="{F1D2C928-EACC-40EA-A21B-0C07EBF8BD8D}" type="presOf" srcId="{455B365A-C5D1-4A27-8195-A9673D2E0379}" destId="{52A07F78-CCB2-46E3-B36A-EED4A241C565}" srcOrd="0" destOrd="0" presId="urn:microsoft.com/office/officeart/2005/8/layout/process1"/>
    <dgm:cxn modelId="{7F442ED0-80F4-44FA-A260-1359016C9034}" type="presOf" srcId="{2243CB78-2A35-4E30-8C77-D266C5986CA2}" destId="{593F5DC3-A1F8-44F4-B706-9CC67840438F}" srcOrd="0" destOrd="0" presId="urn:microsoft.com/office/officeart/2005/8/layout/process1"/>
    <dgm:cxn modelId="{60B576D4-6B3B-48E9-AF5E-FFA132CA15ED}" type="presOf" srcId="{F4EB3635-C427-459A-AA95-8F7B0CF4F85C}" destId="{FEA98338-A430-454C-BE32-DBB4870A5D98}" srcOrd="1" destOrd="0" presId="urn:microsoft.com/office/officeart/2005/8/layout/process1"/>
    <dgm:cxn modelId="{CE27DB64-69F9-40F2-9645-ED393A9AEE06}" type="presOf" srcId="{5E4A7327-54C7-4D88-B4F4-71E92BDF0579}" destId="{E589E2CA-A306-4BF4-A550-2FA495BE103C}" srcOrd="1" destOrd="0" presId="urn:microsoft.com/office/officeart/2005/8/layout/process1"/>
    <dgm:cxn modelId="{20DDC658-C8D4-4212-9676-729E55278A08}" type="presOf" srcId="{F4EB3635-C427-459A-AA95-8F7B0CF4F85C}" destId="{0B35B4A7-EFA7-4AEF-92C3-689DAE57D590}" srcOrd="0" destOrd="0" presId="urn:microsoft.com/office/officeart/2005/8/layout/process1"/>
    <dgm:cxn modelId="{8D962C22-41A4-4834-B7F1-2190F24006D7}" type="presOf" srcId="{0A5C65BB-B219-4DC7-A7DD-E223B8EB151D}" destId="{C575D295-10F2-4D5D-A600-80DB1AFA2579}" srcOrd="1" destOrd="0" presId="urn:microsoft.com/office/officeart/2005/8/layout/process1"/>
    <dgm:cxn modelId="{0C572A1E-9CC0-4F73-861B-0FED08440F5C}" type="presOf" srcId="{0A5C65BB-B219-4DC7-A7DD-E223B8EB151D}" destId="{EAE1B2F9-515D-43AE-BC34-82783F2834C6}" srcOrd="0" destOrd="0" presId="urn:microsoft.com/office/officeart/2005/8/layout/process1"/>
    <dgm:cxn modelId="{4BF6C3CD-3488-4B2C-8CB6-4CBAD863B726}" srcId="{455B365A-C5D1-4A27-8195-A9673D2E0379}" destId="{2243CB78-2A35-4E30-8C77-D266C5986CA2}" srcOrd="1" destOrd="0" parTransId="{30165BB5-C611-4DC7-A24B-8A7FE034C836}" sibTransId="{5E4A7327-54C7-4D88-B4F4-71E92BDF0579}"/>
    <dgm:cxn modelId="{F91ED3AC-64E3-4BDD-9FF5-64DD621F2365}" type="presOf" srcId="{9FE8EB9B-AFDE-4431-AC09-FBFCB560A104}" destId="{08F5A092-E5D5-4302-90C1-57B40EE23312}" srcOrd="0" destOrd="0" presId="urn:microsoft.com/office/officeart/2005/8/layout/process1"/>
    <dgm:cxn modelId="{927CF5A1-B074-439C-9083-BD615A75CDC5}" srcId="{455B365A-C5D1-4A27-8195-A9673D2E0379}" destId="{FDD2900B-A411-4F89-B4F2-3A6C375E395F}" srcOrd="0" destOrd="0" parTransId="{F4E17C77-9220-44F9-8D2C-B4C8221AA229}" sibTransId="{F4EB3635-C427-459A-AA95-8F7B0CF4F85C}"/>
    <dgm:cxn modelId="{D79B3D91-F010-4DD2-B7E7-3A59647ADFD8}" type="presOf" srcId="{DBB6BC6F-9236-4401-95D7-7233B4DF62DB}" destId="{69F169CB-9F07-41CE-9BEA-5F665A864BA3}" srcOrd="0" destOrd="0" presId="urn:microsoft.com/office/officeart/2005/8/layout/process1"/>
    <dgm:cxn modelId="{754AE623-45CB-48A2-9E2E-E015612781DF}" type="presParOf" srcId="{52A07F78-CCB2-46E3-B36A-EED4A241C565}" destId="{D2963F2C-26B1-480A-AAE3-40551C586B5E}" srcOrd="0" destOrd="0" presId="urn:microsoft.com/office/officeart/2005/8/layout/process1"/>
    <dgm:cxn modelId="{A1CFB9FE-CFCE-418F-A01E-0240973EED92}" type="presParOf" srcId="{52A07F78-CCB2-46E3-B36A-EED4A241C565}" destId="{0B35B4A7-EFA7-4AEF-92C3-689DAE57D590}" srcOrd="1" destOrd="0" presId="urn:microsoft.com/office/officeart/2005/8/layout/process1"/>
    <dgm:cxn modelId="{FA82638F-E0DC-4DF0-B601-5AB479292E2F}" type="presParOf" srcId="{0B35B4A7-EFA7-4AEF-92C3-689DAE57D590}" destId="{FEA98338-A430-454C-BE32-DBB4870A5D98}" srcOrd="0" destOrd="0" presId="urn:microsoft.com/office/officeart/2005/8/layout/process1"/>
    <dgm:cxn modelId="{46247C49-99C3-4D49-87EB-D665EF5251D1}" type="presParOf" srcId="{52A07F78-CCB2-46E3-B36A-EED4A241C565}" destId="{593F5DC3-A1F8-44F4-B706-9CC67840438F}" srcOrd="2" destOrd="0" presId="urn:microsoft.com/office/officeart/2005/8/layout/process1"/>
    <dgm:cxn modelId="{5117D63C-EC88-4085-9AA4-6C04A5093BDA}" type="presParOf" srcId="{52A07F78-CCB2-46E3-B36A-EED4A241C565}" destId="{76D6DE92-E810-499A-9D60-781973BCB54B}" srcOrd="3" destOrd="0" presId="urn:microsoft.com/office/officeart/2005/8/layout/process1"/>
    <dgm:cxn modelId="{E2569948-8FD5-4EF9-92D2-0AEF842CD2BF}" type="presParOf" srcId="{76D6DE92-E810-499A-9D60-781973BCB54B}" destId="{E589E2CA-A306-4BF4-A550-2FA495BE103C}" srcOrd="0" destOrd="0" presId="urn:microsoft.com/office/officeart/2005/8/layout/process1"/>
    <dgm:cxn modelId="{5C5F3AE5-C680-4F86-B243-4362A98DE6D5}" type="presParOf" srcId="{52A07F78-CCB2-46E3-B36A-EED4A241C565}" destId="{69F169CB-9F07-41CE-9BEA-5F665A864BA3}" srcOrd="4" destOrd="0" presId="urn:microsoft.com/office/officeart/2005/8/layout/process1"/>
    <dgm:cxn modelId="{789E43FA-9B22-4148-B9E6-CE88DC919FC0}" type="presParOf" srcId="{52A07F78-CCB2-46E3-B36A-EED4A241C565}" destId="{EAE1B2F9-515D-43AE-BC34-82783F2834C6}" srcOrd="5" destOrd="0" presId="urn:microsoft.com/office/officeart/2005/8/layout/process1"/>
    <dgm:cxn modelId="{B8DF8963-643B-4541-A7B8-FF2129D32F40}" type="presParOf" srcId="{EAE1B2F9-515D-43AE-BC34-82783F2834C6}" destId="{C575D295-10F2-4D5D-A600-80DB1AFA2579}" srcOrd="0" destOrd="0" presId="urn:microsoft.com/office/officeart/2005/8/layout/process1"/>
    <dgm:cxn modelId="{0DEB6890-9581-4DAD-BB5C-53874E5E6EB5}" type="presParOf" srcId="{52A07F78-CCB2-46E3-B36A-EED4A241C565}" destId="{08F5A092-E5D5-4302-90C1-57B40EE2331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63F2C-26B1-480A-AAE3-40551C586B5E}">
      <dsp:nvSpPr>
        <dsp:cNvPr id="0" name=""/>
        <dsp:cNvSpPr/>
      </dsp:nvSpPr>
      <dsp:spPr>
        <a:xfrm>
          <a:off x="3006" y="765703"/>
          <a:ext cx="1314374" cy="78862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IG EPN</a:t>
          </a:r>
        </a:p>
      </dsp:txBody>
      <dsp:txXfrm>
        <a:off x="26104" y="788801"/>
        <a:ext cx="1268178" cy="742428"/>
      </dsp:txXfrm>
    </dsp:sp>
    <dsp:sp modelId="{0B35B4A7-EFA7-4AEF-92C3-689DAE57D590}">
      <dsp:nvSpPr>
        <dsp:cNvPr id="0" name=""/>
        <dsp:cNvSpPr/>
      </dsp:nvSpPr>
      <dsp:spPr>
        <a:xfrm>
          <a:off x="1448818" y="997033"/>
          <a:ext cx="278647" cy="32596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1448818" y="1062226"/>
        <a:ext cx="195053" cy="195578"/>
      </dsp:txXfrm>
    </dsp:sp>
    <dsp:sp modelId="{593F5DC3-A1F8-44F4-B706-9CC67840438F}">
      <dsp:nvSpPr>
        <dsp:cNvPr id="0" name=""/>
        <dsp:cNvSpPr/>
      </dsp:nvSpPr>
      <dsp:spPr>
        <a:xfrm>
          <a:off x="1843130" y="765703"/>
          <a:ext cx="1314374" cy="788624"/>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SGR</a:t>
          </a:r>
        </a:p>
      </dsp:txBody>
      <dsp:txXfrm>
        <a:off x="1866228" y="788801"/>
        <a:ext cx="1268178" cy="742428"/>
      </dsp:txXfrm>
    </dsp:sp>
    <dsp:sp modelId="{76D6DE92-E810-499A-9D60-781973BCB54B}">
      <dsp:nvSpPr>
        <dsp:cNvPr id="0" name=""/>
        <dsp:cNvSpPr/>
      </dsp:nvSpPr>
      <dsp:spPr>
        <a:xfrm>
          <a:off x="3288942" y="997033"/>
          <a:ext cx="278647" cy="325964"/>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3288942" y="1062226"/>
        <a:ext cx="195053" cy="195578"/>
      </dsp:txXfrm>
    </dsp:sp>
    <dsp:sp modelId="{69F169CB-9F07-41CE-9BEA-5F665A864BA3}">
      <dsp:nvSpPr>
        <dsp:cNvPr id="0" name=""/>
        <dsp:cNvSpPr/>
      </dsp:nvSpPr>
      <dsp:spPr>
        <a:xfrm>
          <a:off x="3683254" y="765703"/>
          <a:ext cx="1314374" cy="788624"/>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ECU 911</a:t>
          </a:r>
        </a:p>
      </dsp:txBody>
      <dsp:txXfrm>
        <a:off x="3706352" y="788801"/>
        <a:ext cx="1268178" cy="742428"/>
      </dsp:txXfrm>
    </dsp:sp>
    <dsp:sp modelId="{EAE1B2F9-515D-43AE-BC34-82783F2834C6}">
      <dsp:nvSpPr>
        <dsp:cNvPr id="0" name=""/>
        <dsp:cNvSpPr/>
      </dsp:nvSpPr>
      <dsp:spPr>
        <a:xfrm>
          <a:off x="5129066" y="997033"/>
          <a:ext cx="278647" cy="325964"/>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9066" y="1062226"/>
        <a:ext cx="195053" cy="195578"/>
      </dsp:txXfrm>
    </dsp:sp>
    <dsp:sp modelId="{08F5A092-E5D5-4302-90C1-57B40EE23312}">
      <dsp:nvSpPr>
        <dsp:cNvPr id="0" name=""/>
        <dsp:cNvSpPr/>
      </dsp:nvSpPr>
      <dsp:spPr>
        <a:xfrm>
          <a:off x="5523379" y="765703"/>
          <a:ext cx="1314374" cy="788624"/>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Ciudadanía</a:t>
          </a:r>
        </a:p>
      </dsp:txBody>
      <dsp:txXfrm>
        <a:off x="5546477" y="788801"/>
        <a:ext cx="1268178" cy="742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63F2C-26B1-480A-AAE3-40551C586B5E}">
      <dsp:nvSpPr>
        <dsp:cNvPr id="0" name=""/>
        <dsp:cNvSpPr/>
      </dsp:nvSpPr>
      <dsp:spPr>
        <a:xfrm>
          <a:off x="3006" y="765703"/>
          <a:ext cx="1314374" cy="78862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IG EPN</a:t>
          </a:r>
        </a:p>
      </dsp:txBody>
      <dsp:txXfrm>
        <a:off x="26104" y="788801"/>
        <a:ext cx="1268178" cy="742428"/>
      </dsp:txXfrm>
    </dsp:sp>
    <dsp:sp modelId="{0B35B4A7-EFA7-4AEF-92C3-689DAE57D590}">
      <dsp:nvSpPr>
        <dsp:cNvPr id="0" name=""/>
        <dsp:cNvSpPr/>
      </dsp:nvSpPr>
      <dsp:spPr>
        <a:xfrm>
          <a:off x="1448818" y="997033"/>
          <a:ext cx="278647" cy="32596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1448818" y="1062226"/>
        <a:ext cx="195053" cy="195578"/>
      </dsp:txXfrm>
    </dsp:sp>
    <dsp:sp modelId="{593F5DC3-A1F8-44F4-B706-9CC67840438F}">
      <dsp:nvSpPr>
        <dsp:cNvPr id="0" name=""/>
        <dsp:cNvSpPr/>
      </dsp:nvSpPr>
      <dsp:spPr>
        <a:xfrm>
          <a:off x="1843130" y="765703"/>
          <a:ext cx="1314374" cy="788624"/>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SGR</a:t>
          </a:r>
        </a:p>
      </dsp:txBody>
      <dsp:txXfrm>
        <a:off x="1866228" y="788801"/>
        <a:ext cx="1268178" cy="742428"/>
      </dsp:txXfrm>
    </dsp:sp>
    <dsp:sp modelId="{76D6DE92-E810-499A-9D60-781973BCB54B}">
      <dsp:nvSpPr>
        <dsp:cNvPr id="0" name=""/>
        <dsp:cNvSpPr/>
      </dsp:nvSpPr>
      <dsp:spPr>
        <a:xfrm>
          <a:off x="3288942" y="997033"/>
          <a:ext cx="278647" cy="325964"/>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3288942" y="1062226"/>
        <a:ext cx="195053" cy="195578"/>
      </dsp:txXfrm>
    </dsp:sp>
    <dsp:sp modelId="{69F169CB-9F07-41CE-9BEA-5F665A864BA3}">
      <dsp:nvSpPr>
        <dsp:cNvPr id="0" name=""/>
        <dsp:cNvSpPr/>
      </dsp:nvSpPr>
      <dsp:spPr>
        <a:xfrm>
          <a:off x="3683254" y="765703"/>
          <a:ext cx="1314374" cy="788624"/>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ECU 911</a:t>
          </a:r>
        </a:p>
      </dsp:txBody>
      <dsp:txXfrm>
        <a:off x="3706352" y="788801"/>
        <a:ext cx="1268178" cy="742428"/>
      </dsp:txXfrm>
    </dsp:sp>
    <dsp:sp modelId="{EAE1B2F9-515D-43AE-BC34-82783F2834C6}">
      <dsp:nvSpPr>
        <dsp:cNvPr id="0" name=""/>
        <dsp:cNvSpPr/>
      </dsp:nvSpPr>
      <dsp:spPr>
        <a:xfrm>
          <a:off x="5129066" y="997033"/>
          <a:ext cx="278647" cy="325964"/>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9066" y="1062226"/>
        <a:ext cx="195053" cy="195578"/>
      </dsp:txXfrm>
    </dsp:sp>
    <dsp:sp modelId="{08F5A092-E5D5-4302-90C1-57B40EE23312}">
      <dsp:nvSpPr>
        <dsp:cNvPr id="0" name=""/>
        <dsp:cNvSpPr/>
      </dsp:nvSpPr>
      <dsp:spPr>
        <a:xfrm>
          <a:off x="5523379" y="765703"/>
          <a:ext cx="1314374" cy="788624"/>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Ciudadanía</a:t>
          </a:r>
        </a:p>
      </dsp:txBody>
      <dsp:txXfrm>
        <a:off x="5546477" y="788801"/>
        <a:ext cx="1268178" cy="7424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s-ES"/>
          </a:p>
        </p:txBody>
      </p:sp>
      <p:sp>
        <p:nvSpPr>
          <p:cNvPr id="3" name="2 Marcador de fecha"/>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2E5F255-3A2A-4090-9967-B667DE29CFFB}" type="datetimeFigureOut">
              <a:rPr lang="es-ES"/>
              <a:pPr>
                <a:defRPr/>
              </a:pPr>
              <a:t>31/08/2017</a:t>
            </a:fld>
            <a:endParaRPr lang="es-ES" dirty="0"/>
          </a:p>
        </p:txBody>
      </p:sp>
      <p:sp>
        <p:nvSpPr>
          <p:cNvPr id="4" name="3 Marcador de pie de página"/>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s-ES"/>
          </a:p>
        </p:txBody>
      </p:sp>
      <p:sp>
        <p:nvSpPr>
          <p:cNvPr id="5" name="4 Marcador de número de diapositiva"/>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54F3EA8-4C34-4FA5-BD9E-2850DC809433}" type="slidenum">
              <a:rPr lang="es-ES"/>
              <a:pPr>
                <a:defRPr/>
              </a:pPr>
              <a:t>‹#›</a:t>
            </a:fld>
            <a:endParaRPr lang="es-ES" dirty="0"/>
          </a:p>
        </p:txBody>
      </p:sp>
    </p:spTree>
    <p:extLst>
      <p:ext uri="{BB962C8B-B14F-4D97-AF65-F5344CB8AC3E}">
        <p14:creationId xmlns:p14="http://schemas.microsoft.com/office/powerpoint/2010/main" val="7182709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s-EC"/>
          </a:p>
        </p:txBody>
      </p:sp>
      <p:sp>
        <p:nvSpPr>
          <p:cNvPr id="3" name="2 Marcador de fecha"/>
          <p:cNvSpPr>
            <a:spLocks noGrp="1"/>
          </p:cNvSpPr>
          <p:nvPr>
            <p:ph type="dt"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98E0073-10B0-4051-B514-CDA7E615E990}" type="datetimeFigureOut">
              <a:rPr lang="es-EC"/>
              <a:pPr>
                <a:defRPr/>
              </a:pPr>
              <a:t>31/08/2017</a:t>
            </a:fld>
            <a:endParaRPr lang="es-EC" dirty="0"/>
          </a:p>
        </p:txBody>
      </p:sp>
      <p:sp>
        <p:nvSpPr>
          <p:cNvPr id="4" name="3 Marcador de imagen de diapositiva"/>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s-EC" noProof="0" dirty="0"/>
          </a:p>
        </p:txBody>
      </p:sp>
      <p:sp>
        <p:nvSpPr>
          <p:cNvPr id="5" name="4 Marcador de notas"/>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s-EC"/>
          </a:p>
        </p:txBody>
      </p:sp>
      <p:sp>
        <p:nvSpPr>
          <p:cNvPr id="7" name="6 Marcador de número de diapositiva"/>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CC371B8-3FBF-48DC-8095-719100D8A372}" type="slidenum">
              <a:rPr lang="es-EC"/>
              <a:pPr>
                <a:defRPr/>
              </a:pPr>
              <a:t>‹#›</a:t>
            </a:fld>
            <a:endParaRPr lang="es-EC" dirty="0"/>
          </a:p>
        </p:txBody>
      </p:sp>
    </p:spTree>
    <p:extLst>
      <p:ext uri="{BB962C8B-B14F-4D97-AF65-F5344CB8AC3E}">
        <p14:creationId xmlns:p14="http://schemas.microsoft.com/office/powerpoint/2010/main" val="726407250"/>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gepn.edu.ec/publicaciones-instrumentacion/desarroll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969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69866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69866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VEI:</a:t>
            </a:r>
            <a:r>
              <a:rPr lang="es-EC" baseline="0" dirty="0" smtClean="0"/>
              <a:t> Índice de Explosividad volcánica.</a:t>
            </a:r>
            <a:endParaRPr lang="es-EC" dirty="0"/>
          </a:p>
        </p:txBody>
      </p:sp>
    </p:spTree>
    <p:extLst>
      <p:ext uri="{BB962C8B-B14F-4D97-AF65-F5344CB8AC3E}">
        <p14:creationId xmlns:p14="http://schemas.microsoft.com/office/powerpoint/2010/main" val="202199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0" marR="122555" indent="-457200">
              <a:lnSpc>
                <a:spcPts val="3610"/>
              </a:lnSpc>
              <a:buFont typeface="Arial" pitchFamily="34" charset="0"/>
              <a:buChar char="•"/>
              <a:tabLst>
                <a:tab pos="464184" algn="l"/>
              </a:tabLst>
            </a:pPr>
            <a:r>
              <a:rPr lang="es-EC" sz="2800" b="1" dirty="0" smtClean="0">
                <a:cs typeface="Arial"/>
              </a:rPr>
              <a:t>Nivel de </a:t>
            </a:r>
            <a:r>
              <a:rPr lang="es-EC" sz="2800" b="1" spc="-5" dirty="0" smtClean="0">
                <a:cs typeface="Arial"/>
              </a:rPr>
              <a:t>adquisición </a:t>
            </a:r>
            <a:r>
              <a:rPr lang="es-EC" sz="2800" b="1" dirty="0" smtClean="0">
                <a:cs typeface="Arial"/>
              </a:rPr>
              <a:t>(horas a </a:t>
            </a:r>
            <a:r>
              <a:rPr lang="es-EC" sz="2800" b="1" spc="-5" dirty="0" smtClean="0">
                <a:cs typeface="Arial"/>
              </a:rPr>
              <a:t>días)</a:t>
            </a:r>
            <a:r>
              <a:rPr lang="es-EC" sz="2800" spc="-5" dirty="0" smtClean="0">
                <a:cs typeface="Arial"/>
              </a:rPr>
              <a:t>: </a:t>
            </a:r>
          </a:p>
          <a:p>
            <a:pPr marL="412750" marR="122555" lvl="1" indent="0">
              <a:lnSpc>
                <a:spcPts val="3610"/>
              </a:lnSpc>
              <a:buNone/>
              <a:tabLst>
                <a:tab pos="464184" algn="l"/>
              </a:tabLst>
            </a:pPr>
            <a:r>
              <a:rPr lang="es-EC" sz="2400" spc="-5" dirty="0" smtClean="0">
                <a:cs typeface="Arial"/>
              </a:rPr>
              <a:t>Obtención </a:t>
            </a:r>
            <a:r>
              <a:rPr lang="es-EC" sz="2400" dirty="0" smtClean="0">
                <a:cs typeface="Arial"/>
              </a:rPr>
              <a:t>de resultados</a:t>
            </a:r>
            <a:r>
              <a:rPr lang="es-EC" sz="2400" spc="-55" dirty="0" smtClean="0">
                <a:cs typeface="Arial"/>
              </a:rPr>
              <a:t> </a:t>
            </a:r>
            <a:r>
              <a:rPr lang="es-EC" sz="2400" spc="-5" dirty="0" smtClean="0">
                <a:cs typeface="Arial"/>
              </a:rPr>
              <a:t>preliminares.</a:t>
            </a:r>
            <a:endParaRPr lang="es-EC" sz="2400" dirty="0" smtClean="0">
              <a:cs typeface="Arial"/>
            </a:endParaRPr>
          </a:p>
          <a:p>
            <a:pPr marL="469900" marR="122555" indent="-457200">
              <a:lnSpc>
                <a:spcPts val="3610"/>
              </a:lnSpc>
              <a:buFont typeface="Arial" pitchFamily="34" charset="0"/>
              <a:buChar char="•"/>
              <a:tabLst>
                <a:tab pos="464184" algn="l"/>
              </a:tabLst>
            </a:pPr>
            <a:r>
              <a:rPr lang="es-EC" sz="2800" b="1" dirty="0" smtClean="0">
                <a:cs typeface="Arial"/>
              </a:rPr>
              <a:t>Nivel de </a:t>
            </a:r>
            <a:r>
              <a:rPr lang="es-EC" sz="2800" b="1" spc="-5" dirty="0" smtClean="0">
                <a:cs typeface="Arial"/>
              </a:rPr>
              <a:t>interpretación (días </a:t>
            </a:r>
            <a:r>
              <a:rPr lang="es-EC" sz="2800" b="1" dirty="0" smtClean="0">
                <a:cs typeface="Arial"/>
              </a:rPr>
              <a:t>a </a:t>
            </a:r>
            <a:r>
              <a:rPr lang="es-EC" sz="2800" b="1" spc="-5" dirty="0" smtClean="0">
                <a:cs typeface="Arial"/>
              </a:rPr>
              <a:t>semanas)</a:t>
            </a:r>
            <a:r>
              <a:rPr lang="es-EC" sz="2800" spc="-5" dirty="0" smtClean="0">
                <a:cs typeface="Arial"/>
              </a:rPr>
              <a:t>: </a:t>
            </a:r>
          </a:p>
          <a:p>
            <a:pPr marL="412750" marR="122555" lvl="1" indent="0">
              <a:lnSpc>
                <a:spcPts val="3610"/>
              </a:lnSpc>
              <a:buNone/>
              <a:tabLst>
                <a:tab pos="464184" algn="l"/>
              </a:tabLst>
            </a:pPr>
            <a:r>
              <a:rPr lang="es-EC" sz="2400" spc="-5" dirty="0" smtClean="0">
                <a:cs typeface="Arial"/>
              </a:rPr>
              <a:t>Análisis </a:t>
            </a:r>
            <a:r>
              <a:rPr lang="es-EC" sz="2400" dirty="0" smtClean="0">
                <a:cs typeface="Arial"/>
              </a:rPr>
              <a:t>de </a:t>
            </a:r>
            <a:r>
              <a:rPr lang="es-EC" sz="2400" spc="-5" dirty="0" smtClean="0">
                <a:cs typeface="Arial"/>
              </a:rPr>
              <a:t>los datos, </a:t>
            </a:r>
            <a:r>
              <a:rPr lang="es-EC" sz="2400" dirty="0" smtClean="0">
                <a:cs typeface="Arial"/>
              </a:rPr>
              <a:t>a partir de </a:t>
            </a:r>
            <a:r>
              <a:rPr lang="es-EC" sz="2400" spc="-5" dirty="0" smtClean="0">
                <a:cs typeface="Arial"/>
              </a:rPr>
              <a:t>conocimientos pre-existentes, </a:t>
            </a:r>
            <a:r>
              <a:rPr lang="es-EC" sz="2400" dirty="0" smtClean="0">
                <a:cs typeface="Arial"/>
              </a:rPr>
              <a:t>con el</a:t>
            </a:r>
            <a:r>
              <a:rPr lang="es-EC" sz="2400" spc="-80" dirty="0" smtClean="0">
                <a:cs typeface="Arial"/>
              </a:rPr>
              <a:t> </a:t>
            </a:r>
            <a:r>
              <a:rPr lang="es-EC" sz="2400" dirty="0" smtClean="0">
                <a:cs typeface="Arial"/>
              </a:rPr>
              <a:t>fin de </a:t>
            </a:r>
            <a:r>
              <a:rPr lang="es-EC" sz="2400" spc="-5" dirty="0" smtClean="0">
                <a:cs typeface="Arial"/>
              </a:rPr>
              <a:t>hacer </a:t>
            </a:r>
            <a:r>
              <a:rPr lang="es-EC" sz="2400" dirty="0" smtClean="0">
                <a:cs typeface="Arial"/>
              </a:rPr>
              <a:t>interpretaciones </a:t>
            </a:r>
            <a:r>
              <a:rPr lang="es-EC" sz="2400" spc="-5" dirty="0" smtClean="0">
                <a:cs typeface="Arial"/>
              </a:rPr>
              <a:t>útiles </a:t>
            </a:r>
            <a:r>
              <a:rPr lang="es-EC" sz="2400" dirty="0" smtClean="0">
                <a:cs typeface="Arial"/>
              </a:rPr>
              <a:t>en el corto  plazo (caso de crisis</a:t>
            </a:r>
            <a:r>
              <a:rPr lang="es-EC" sz="2400" spc="-105" dirty="0" smtClean="0">
                <a:cs typeface="Arial"/>
              </a:rPr>
              <a:t> </a:t>
            </a:r>
            <a:r>
              <a:rPr lang="es-EC" sz="2400" dirty="0" smtClean="0">
                <a:cs typeface="Arial"/>
              </a:rPr>
              <a:t>volcánicas).</a:t>
            </a:r>
          </a:p>
          <a:p>
            <a:pPr marL="469900" marR="122555" indent="-457200">
              <a:lnSpc>
                <a:spcPts val="3610"/>
              </a:lnSpc>
              <a:buFont typeface="Arial" pitchFamily="34" charset="0"/>
              <a:buChar char="•"/>
              <a:tabLst>
                <a:tab pos="464184" algn="l"/>
              </a:tabLst>
            </a:pPr>
            <a:r>
              <a:rPr lang="es-EC" sz="2800" b="1" dirty="0" smtClean="0">
                <a:cs typeface="Arial"/>
              </a:rPr>
              <a:t>Nivel de </a:t>
            </a:r>
            <a:r>
              <a:rPr lang="es-EC" sz="2800" b="1" spc="-5" dirty="0" smtClean="0">
                <a:cs typeface="Arial"/>
              </a:rPr>
              <a:t>investigación </a:t>
            </a:r>
            <a:r>
              <a:rPr lang="es-EC" sz="2800" b="1" dirty="0" smtClean="0">
                <a:cs typeface="Arial"/>
              </a:rPr>
              <a:t>(meses a </a:t>
            </a:r>
            <a:r>
              <a:rPr lang="es-EC" sz="2800" b="1" spc="-5" dirty="0" smtClean="0">
                <a:cs typeface="Arial"/>
              </a:rPr>
              <a:t>años)</a:t>
            </a:r>
            <a:r>
              <a:rPr lang="es-EC" sz="2800" spc="-5" dirty="0" smtClean="0">
                <a:cs typeface="Arial"/>
              </a:rPr>
              <a:t>: </a:t>
            </a:r>
          </a:p>
          <a:p>
            <a:pPr marL="412750" marR="122555" lvl="1" indent="0">
              <a:lnSpc>
                <a:spcPts val="3610"/>
              </a:lnSpc>
              <a:buNone/>
              <a:tabLst>
                <a:tab pos="464184" algn="l"/>
              </a:tabLst>
            </a:pPr>
            <a:r>
              <a:rPr lang="es-EC" sz="2400" spc="-5" dirty="0" smtClean="0">
                <a:cs typeface="Arial"/>
              </a:rPr>
              <a:t>Análisis </a:t>
            </a:r>
            <a:r>
              <a:rPr lang="es-EC" sz="2400" dirty="0" smtClean="0">
                <a:cs typeface="Arial"/>
              </a:rPr>
              <a:t>más </a:t>
            </a:r>
            <a:r>
              <a:rPr lang="es-EC" sz="2400" spc="-5" dirty="0" smtClean="0">
                <a:cs typeface="Arial"/>
              </a:rPr>
              <a:t>profundo </a:t>
            </a:r>
            <a:r>
              <a:rPr lang="es-EC" sz="2400" dirty="0" smtClean="0">
                <a:cs typeface="Arial"/>
              </a:rPr>
              <a:t>de los datos, con el fin de probar hipótesis,</a:t>
            </a:r>
            <a:r>
              <a:rPr lang="es-EC" sz="2400" spc="-175" dirty="0" smtClean="0">
                <a:cs typeface="Arial"/>
              </a:rPr>
              <a:t> </a:t>
            </a:r>
            <a:r>
              <a:rPr lang="es-EC" sz="2400" dirty="0" smtClean="0">
                <a:cs typeface="Arial"/>
              </a:rPr>
              <a:t>mejorar teorías, </a:t>
            </a:r>
            <a:r>
              <a:rPr lang="es-EC" sz="2400" spc="-5" dirty="0" smtClean="0">
                <a:cs typeface="Arial"/>
              </a:rPr>
              <a:t>generar </a:t>
            </a:r>
            <a:r>
              <a:rPr lang="es-EC" sz="2400" dirty="0" smtClean="0">
                <a:cs typeface="Arial"/>
              </a:rPr>
              <a:t>nuevos</a:t>
            </a:r>
            <a:r>
              <a:rPr lang="es-EC" sz="2400" spc="-100" dirty="0" smtClean="0">
                <a:cs typeface="Arial"/>
              </a:rPr>
              <a:t> </a:t>
            </a:r>
            <a:r>
              <a:rPr lang="es-EC" sz="2400" dirty="0" smtClean="0">
                <a:cs typeface="Arial"/>
              </a:rPr>
              <a:t>conocimientos.</a:t>
            </a:r>
          </a:p>
          <a:p>
            <a:endParaRPr lang="es-EC" dirty="0"/>
          </a:p>
        </p:txBody>
      </p:sp>
    </p:spTree>
    <p:extLst>
      <p:ext uri="{BB962C8B-B14F-4D97-AF65-F5344CB8AC3E}">
        <p14:creationId xmlns:p14="http://schemas.microsoft.com/office/powerpoint/2010/main" val="2203220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26B3A82A-008F-455C-92E1-EB68C570622E}" type="slidenum">
              <a:rPr lang="en-US" altLang="es-EC" sz="1200">
                <a:latin typeface="Times New Roman" pitchFamily="18" charset="0"/>
              </a:rPr>
              <a:pPr eaLnBrk="1" hangingPunct="1"/>
              <a:t>49</a:t>
            </a:fld>
            <a:endParaRPr lang="en-US" altLang="es-EC" sz="1200">
              <a:latin typeface="Times New Roman" pitchFamily="18" charset="0"/>
            </a:endParaRPr>
          </a:p>
        </p:txBody>
      </p:sp>
      <p:sp>
        <p:nvSpPr>
          <p:cNvPr id="22531" name="Rectangle 2"/>
          <p:cNvSpPr>
            <a:spLocks noGrp="1" noRot="1" noChangeAspect="1" noChangeArrowheads="1" noTextEdit="1"/>
          </p:cNvSpPr>
          <p:nvPr>
            <p:ph type="sldImg"/>
          </p:nvPr>
        </p:nvSpPr>
        <p:spPr>
          <a:xfrm>
            <a:off x="920750" y="746125"/>
            <a:ext cx="4965700" cy="3725863"/>
          </a:xfrm>
          <a:ln/>
        </p:spPr>
      </p:sp>
      <p:sp>
        <p:nvSpPr>
          <p:cNvPr id="22532" name="Rectangle 3"/>
          <p:cNvSpPr>
            <a:spLocks noGrp="1" noChangeArrowheads="1"/>
          </p:cNvSpPr>
          <p:nvPr>
            <p:ph type="body" idx="1"/>
          </p:nvPr>
        </p:nvSpPr>
        <p:spPr>
          <a:noFill/>
        </p:spPr>
        <p:txBody>
          <a:bodyPr/>
          <a:lstStyle/>
          <a:p>
            <a:pPr eaLnBrk="1" hangingPunct="1"/>
            <a:endParaRPr lang="en-US" altLang="es-EC" dirty="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SGR:</a:t>
            </a:r>
            <a:r>
              <a:rPr lang="es-EC" baseline="0" dirty="0" smtClean="0"/>
              <a:t> cambio o no de alerta</a:t>
            </a:r>
          </a:p>
          <a:p>
            <a:r>
              <a:rPr lang="es-EC" baseline="0" dirty="0" smtClean="0"/>
              <a:t>ECU 911: activación de organismos de primera respuesta</a:t>
            </a:r>
            <a:endParaRPr lang="es-EC" dirty="0"/>
          </a:p>
        </p:txBody>
      </p:sp>
    </p:spTree>
    <p:extLst>
      <p:ext uri="{BB962C8B-B14F-4D97-AF65-F5344CB8AC3E}">
        <p14:creationId xmlns:p14="http://schemas.microsoft.com/office/powerpoint/2010/main" val="254873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La constelación actual de satélites provee al usuario del GPS de 5 a 8 satélites a la vista desde cualquier lugar de la Tierra si uno tiene una vista obstruida del cielo en todas las direcciones. Con toda esta información, un receptor de GPS puede determinar rápidamente su posición en cuestión de metros. Sin embargo, en el caso de los volcanes, la precisión de unos cuantos centímetros resulta extremadamente importante para detectar la acumulación de presión y deformación ocasionada por el magma que sube en dirección a la superficie. Para obtener este tipo de precisión en las medidas, se deben tomar en cuenta otros factores, que incluyen la variación de la velocidad de la señal transmitida desde el satélite mientras viaja por la atmósfera y la incertidumbre en la posición del satélite.</a:t>
            </a:r>
          </a:p>
          <a:p>
            <a:r>
              <a:rPr lang="es-ES" sz="1200" b="0" i="0" kern="1200" dirty="0" smtClean="0">
                <a:solidFill>
                  <a:schemeClr val="tx1"/>
                </a:solidFill>
                <a:effectLst/>
                <a:latin typeface="+mn-lt"/>
                <a:ea typeface="+mn-ea"/>
                <a:cs typeface="+mn-cs"/>
              </a:rPr>
              <a:t>Una forma muy común de eliminar estos errores potenciales es el instalar receptores GPS en diversos puntos de referencia del volcán al mismo tiempo para poder recolectar datos de los mismos satélites simultáneamente. Debido a que la mayoría de los errores asociados con el retraso de la señal por la atmósfera y la ubicación de satélite es la misma para todos los sitios, podemos determinar sus posiciones en relación a otro por menos de un centímetro. Para mayor precisión, recolectamos los datos GPS de 8 a 24 horas y luego calculamos la posición del punto de referencia utilizando ubicaciones satelitales más precisas y modelando el despliegue atmosférico.</a:t>
            </a:r>
          </a:p>
          <a:p>
            <a:r>
              <a:rPr lang="es-ES" sz="1200" b="0" i="0" kern="1200" dirty="0" smtClean="0">
                <a:solidFill>
                  <a:schemeClr val="tx1"/>
                </a:solidFill>
                <a:effectLst/>
                <a:latin typeface="+mn-lt"/>
                <a:ea typeface="+mn-ea"/>
                <a:cs typeface="+mn-cs"/>
              </a:rPr>
              <a:t>https://www.ambher.com/infraestructura/p52qqq34tk3ejunasje7sl6w6yxkp9 </a:t>
            </a:r>
          </a:p>
        </p:txBody>
      </p:sp>
    </p:spTree>
    <p:extLst>
      <p:ext uri="{BB962C8B-B14F-4D97-AF65-F5344CB8AC3E}">
        <p14:creationId xmlns:p14="http://schemas.microsoft.com/office/powerpoint/2010/main" val="389946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05487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1087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La actividad histórica de este volcán es poco conocida debido a su remota ubicación, su inaccesibilidad y a las persistentes malas condiciones climáticas que impiden observaciones visuales directas. </a:t>
            </a:r>
          </a:p>
          <a:p>
            <a:r>
              <a:rPr lang="es-EC" dirty="0" smtClean="0"/>
              <a:t>al menos 16 erupciones entre 1541 y la actualidad</a:t>
            </a:r>
          </a:p>
          <a:p>
            <a:endParaRPr lang="es-EC" dirty="0"/>
          </a:p>
        </p:txBody>
      </p:sp>
    </p:spTree>
    <p:extLst>
      <p:ext uri="{BB962C8B-B14F-4D97-AF65-F5344CB8AC3E}">
        <p14:creationId xmlns:p14="http://schemas.microsoft.com/office/powerpoint/2010/main" val="11087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La actividad histórica de este volcán es poco conocida debido a su remota ubicación, su inaccesibilidad y a las persistentes malas condiciones climáticas que impiden observaciones visuales directas. </a:t>
            </a:r>
          </a:p>
          <a:p>
            <a:r>
              <a:rPr lang="es-EC" dirty="0" smtClean="0"/>
              <a:t>al menos 16 erupciones entre 1541 y la actualidad</a:t>
            </a:r>
          </a:p>
          <a:p>
            <a:endParaRPr lang="es-EC" dirty="0"/>
          </a:p>
        </p:txBody>
      </p:sp>
    </p:spTree>
    <p:extLst>
      <p:ext uri="{BB962C8B-B14F-4D97-AF65-F5344CB8AC3E}">
        <p14:creationId xmlns:p14="http://schemas.microsoft.com/office/powerpoint/2010/main" val="11087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La actividad histórica de este volcán es poco conocida debido a su remota ubicación, su inaccesibilidad y a las persistentes malas condiciones climáticas que impiden observaciones visuales directas. </a:t>
            </a:r>
          </a:p>
          <a:p>
            <a:r>
              <a:rPr lang="es-EC" dirty="0" smtClean="0"/>
              <a:t>al menos 16 erupciones entre 1541 y la actualidad</a:t>
            </a:r>
          </a:p>
          <a:p>
            <a:endParaRPr lang="es-EC" dirty="0"/>
          </a:p>
        </p:txBody>
      </p:sp>
    </p:spTree>
    <p:extLst>
      <p:ext uri="{BB962C8B-B14F-4D97-AF65-F5344CB8AC3E}">
        <p14:creationId xmlns:p14="http://schemas.microsoft.com/office/powerpoint/2010/main" val="11087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1087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EC" spc="-5" dirty="0" smtClean="0">
                <a:latin typeface="Arial" panose="020B0604020202020204" pitchFamily="34" charset="0"/>
                <a:cs typeface="Arial" panose="020B0604020202020204" pitchFamily="34" charset="0"/>
                <a:hlinkClick r:id="rId3"/>
              </a:rPr>
              <a:t>http://www.igepn.edu.ec/publicaciones-instrumentacion/desarrollo</a:t>
            </a:r>
            <a:endParaRPr lang="es-EC" spc="-5"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C" spc="-5" dirty="0" smtClean="0">
                <a:latin typeface="Arial" panose="020B0604020202020204" pitchFamily="34" charset="0"/>
                <a:cs typeface="Arial" panose="020B0604020202020204" pitchFamily="34" charset="0"/>
              </a:rPr>
              <a:t>EDM: </a:t>
            </a:r>
          </a:p>
          <a:p>
            <a:pPr marL="0" marR="0" indent="0" algn="l" defTabSz="914400" rtl="0" eaLnBrk="1" fontAlgn="base" latinLnBrk="0" hangingPunct="1">
              <a:lnSpc>
                <a:spcPct val="100000"/>
              </a:lnSpc>
              <a:spcBef>
                <a:spcPct val="30000"/>
              </a:spcBef>
              <a:spcAft>
                <a:spcPct val="0"/>
              </a:spcAft>
              <a:buClrTx/>
              <a:buSzTx/>
              <a:buFontTx/>
              <a:buNone/>
              <a:tabLst/>
              <a:defRPr/>
            </a:pPr>
            <a:r>
              <a:rPr lang="es-EC" spc="-5" dirty="0" smtClean="0">
                <a:latin typeface="Arial" panose="020B0604020202020204" pitchFamily="34" charset="0"/>
                <a:cs typeface="Arial" panose="020B0604020202020204" pitchFamily="34" charset="0"/>
              </a:rPr>
              <a:t>AFM:</a:t>
            </a:r>
            <a:r>
              <a:rPr lang="es-EC" spc="-5" baseline="0" dirty="0" smtClean="0">
                <a:latin typeface="Arial" panose="020B0604020202020204" pitchFamily="34" charset="0"/>
                <a:cs typeface="Arial" panose="020B0604020202020204" pitchFamily="34" charset="0"/>
              </a:rPr>
              <a:t> MICROSCOPIO DE FUERZA ATÓMICA. Q</a:t>
            </a:r>
            <a:r>
              <a:rPr lang="es-ES" sz="1200" b="0" i="0" kern="1200" dirty="0" err="1" smtClean="0">
                <a:solidFill>
                  <a:schemeClr val="tx1"/>
                </a:solidFill>
                <a:effectLst/>
                <a:latin typeface="+mn-lt"/>
                <a:ea typeface="+mn-ea"/>
                <a:cs typeface="+mn-cs"/>
              </a:rPr>
              <a:t>ue</a:t>
            </a:r>
            <a:r>
              <a:rPr lang="es-ES" sz="1200" b="0" i="0" kern="1200" dirty="0" smtClean="0">
                <a:solidFill>
                  <a:schemeClr val="tx1"/>
                </a:solidFill>
                <a:effectLst/>
                <a:latin typeface="+mn-lt"/>
                <a:ea typeface="+mn-ea"/>
                <a:cs typeface="+mn-cs"/>
              </a:rPr>
              <a:t> detectan el paso de </a:t>
            </a:r>
            <a:r>
              <a:rPr lang="es-ES" sz="1200" b="0" i="0" kern="1200" dirty="0" err="1" smtClean="0">
                <a:solidFill>
                  <a:schemeClr val="tx1"/>
                </a:solidFill>
                <a:effectLst/>
                <a:latin typeface="+mn-lt"/>
                <a:ea typeface="+mn-ea"/>
                <a:cs typeface="+mn-cs"/>
              </a:rPr>
              <a:t>lahares</a:t>
            </a:r>
            <a:r>
              <a:rPr lang="es-ES" sz="1200" b="0" i="0" kern="1200" dirty="0" smtClean="0">
                <a:solidFill>
                  <a:schemeClr val="tx1"/>
                </a:solidFill>
                <a:effectLst/>
                <a:latin typeface="+mn-lt"/>
                <a:ea typeface="+mn-ea"/>
                <a:cs typeface="+mn-cs"/>
              </a:rPr>
              <a:t> o flujos </a:t>
            </a:r>
            <a:r>
              <a:rPr lang="es-ES" sz="1200" b="0" i="0" kern="1200" dirty="0" err="1" smtClean="0">
                <a:solidFill>
                  <a:schemeClr val="tx1"/>
                </a:solidFill>
                <a:effectLst/>
                <a:latin typeface="+mn-lt"/>
                <a:ea typeface="+mn-ea"/>
                <a:cs typeface="+mn-cs"/>
              </a:rPr>
              <a:t>piroclásticos</a:t>
            </a:r>
            <a:r>
              <a:rPr lang="es-ES" sz="1200" b="0" i="0" kern="1200" dirty="0" smtClean="0">
                <a:solidFill>
                  <a:schemeClr val="tx1"/>
                </a:solidFill>
                <a:effectLst/>
                <a:latin typeface="+mn-lt"/>
                <a:ea typeface="+mn-ea"/>
                <a:cs typeface="+mn-cs"/>
              </a:rPr>
              <a:t>, fuerza con la que</a:t>
            </a:r>
            <a:r>
              <a:rPr lang="es-ES" sz="1200" b="0" i="0" kern="1200" baseline="0" dirty="0" smtClean="0">
                <a:solidFill>
                  <a:schemeClr val="tx1"/>
                </a:solidFill>
                <a:effectLst/>
                <a:latin typeface="+mn-lt"/>
                <a:ea typeface="+mn-ea"/>
                <a:cs typeface="+mn-cs"/>
              </a:rPr>
              <a:t> pasa el </a:t>
            </a:r>
            <a:r>
              <a:rPr lang="es-ES" sz="1200" b="0" i="0" kern="1200" baseline="0" dirty="0" err="1" smtClean="0">
                <a:solidFill>
                  <a:schemeClr val="tx1"/>
                </a:solidFill>
                <a:effectLst/>
                <a:latin typeface="+mn-lt"/>
                <a:ea typeface="+mn-ea"/>
                <a:cs typeface="+mn-cs"/>
              </a:rPr>
              <a:t>lahar</a:t>
            </a:r>
            <a:r>
              <a:rPr lang="es-ES" sz="1200" b="0" i="0" kern="1200" baseline="0" dirty="0" smtClean="0">
                <a:solidFill>
                  <a:schemeClr val="tx1"/>
                </a:solidFill>
                <a:effectLst/>
                <a:latin typeface="+mn-lt"/>
                <a:ea typeface="+mn-ea"/>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s-ES" sz="1200" b="0" i="0" kern="1200" baseline="0" dirty="0" smtClean="0">
                <a:solidFill>
                  <a:schemeClr val="tx1"/>
                </a:solidFill>
                <a:effectLst/>
                <a:latin typeface="+mn-lt"/>
                <a:ea typeface="+mn-ea"/>
                <a:cs typeface="+mn-cs"/>
              </a:rPr>
              <a:t>Este monitoreo se distribuye en 3 niveles de vigilancia:</a:t>
            </a:r>
            <a:endParaRPr lang="es-EC" dirty="0" smtClean="0"/>
          </a:p>
        </p:txBody>
      </p:sp>
    </p:spTree>
    <p:extLst>
      <p:ext uri="{BB962C8B-B14F-4D97-AF65-F5344CB8AC3E}">
        <p14:creationId xmlns:p14="http://schemas.microsoft.com/office/powerpoint/2010/main" val="1343049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srcRect/>
          <a:stretch>
            <a:fillRect/>
          </a:stretch>
        </p:blipFill>
        <p:spPr bwMode="auto">
          <a:xfrm>
            <a:off x="3348038" y="5837238"/>
            <a:ext cx="2714625" cy="735012"/>
          </a:xfrm>
          <a:prstGeom prst="rect">
            <a:avLst/>
          </a:prstGeom>
          <a:noFill/>
          <a:ln w="9525">
            <a:noFill/>
            <a:miter lim="800000"/>
            <a:headEnd/>
            <a:tailEnd/>
          </a:ln>
        </p:spPr>
      </p:pic>
      <p:sp>
        <p:nvSpPr>
          <p:cNvPr id="3" name="2 CuadroTexto"/>
          <p:cNvSpPr txBox="1"/>
          <p:nvPr userDrawn="1"/>
        </p:nvSpPr>
        <p:spPr>
          <a:xfrm>
            <a:off x="900113" y="4292600"/>
            <a:ext cx="7416800" cy="354013"/>
          </a:xfrm>
          <a:prstGeom prst="rect">
            <a:avLst/>
          </a:prstGeom>
          <a:noFill/>
        </p:spPr>
        <p:txBody>
          <a:bodyPr>
            <a:spAutoFit/>
          </a:bodyPr>
          <a:lstStyle/>
          <a:p>
            <a:pPr algn="ctr" fontAlgn="auto">
              <a:spcBef>
                <a:spcPts val="0"/>
              </a:spcBef>
              <a:spcAft>
                <a:spcPts val="0"/>
              </a:spcAft>
              <a:defRPr/>
            </a:pPr>
            <a:r>
              <a:rPr lang="es-EC" sz="1700" b="1" dirty="0">
                <a:solidFill>
                  <a:srgbClr val="0054A4"/>
                </a:solidFill>
                <a:latin typeface="Arial" pitchFamily="34" charset="0"/>
                <a:cs typeface="Arial" pitchFamily="34" charset="0"/>
              </a:rPr>
              <a:t>Juntos y Comprometidos con la Reducción de Riesgos y Desastres.</a:t>
            </a:r>
          </a:p>
        </p:txBody>
      </p:sp>
      <p:pic>
        <p:nvPicPr>
          <p:cNvPr id="4" name="10 Imagen"/>
          <p:cNvPicPr>
            <a:picLocks noChangeAspect="1"/>
          </p:cNvPicPr>
          <p:nvPr userDrawn="1"/>
        </p:nvPicPr>
        <p:blipFill>
          <a:blip r:embed="rId3"/>
          <a:srcRect/>
          <a:stretch>
            <a:fillRect/>
          </a:stretch>
        </p:blipFill>
        <p:spPr bwMode="auto">
          <a:xfrm>
            <a:off x="1420813" y="2225675"/>
            <a:ext cx="6100762" cy="16922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lvl1pPr>
              <a:defRPr/>
            </a:lvl1pPr>
          </a:lstStyle>
          <a:p>
            <a:pPr>
              <a:defRPr/>
            </a:pPr>
            <a:fld id="{59B5D534-5334-45B9-A106-E2D0A680854C}" type="datetime1">
              <a:rPr lang="es-EC"/>
              <a:pPr>
                <a:defRPr/>
              </a:pPr>
              <a:t>31/08/2017</a:t>
            </a:fld>
            <a:endParaRPr lang="es-EC" dirty="0"/>
          </a:p>
        </p:txBody>
      </p:sp>
      <p:sp>
        <p:nvSpPr>
          <p:cNvPr id="5" name="4 Marcador de pie de página"/>
          <p:cNvSpPr>
            <a:spLocks noGrp="1"/>
          </p:cNvSpPr>
          <p:nvPr>
            <p:ph type="ftr" sz="quarter" idx="11"/>
          </p:nvPr>
        </p:nvSpPr>
        <p:spPr/>
        <p:txBody>
          <a:bodyPr/>
          <a:lstStyle>
            <a:lvl1pPr>
              <a:defRPr sz="1300" b="1" dirty="0" smtClean="0">
                <a:solidFill>
                  <a:schemeClr val="tx1"/>
                </a:solidFill>
              </a:defRPr>
            </a:lvl1pPr>
          </a:lstStyle>
          <a:p>
            <a:pPr>
              <a:defRPr/>
            </a:pPr>
            <a:r>
              <a:rPr lang="es-EC"/>
              <a:t>www.gestionderiesgos.gob.ec</a:t>
            </a: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6B72DE9-3F1D-4BBA-A1C0-DE5FAC79F16E}" type="slidenum">
              <a:rPr lang="es-EC"/>
              <a:pPr>
                <a:defRPr/>
              </a:pPr>
              <a:t>‹#›</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4EC65CF-F1D2-40FD-9D38-8D80C909CCEC}" type="slidenum">
              <a:rPr lang="en-US"/>
              <a:pPr>
                <a:defRPr/>
              </a:pPr>
              <a:t>‹#›</a:t>
            </a:fld>
            <a:endParaRPr lang="en-US"/>
          </a:p>
        </p:txBody>
      </p:sp>
    </p:spTree>
    <p:extLst>
      <p:ext uri="{BB962C8B-B14F-4D97-AF65-F5344CB8AC3E}">
        <p14:creationId xmlns:p14="http://schemas.microsoft.com/office/powerpoint/2010/main" val="19366954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6 Imagen"/>
          <p:cNvPicPr>
            <a:picLocks noChangeAspect="1"/>
          </p:cNvPicPr>
          <p:nvPr/>
        </p:nvPicPr>
        <p:blipFill>
          <a:blip r:embed="rId5"/>
          <a:srcRect/>
          <a:stretch>
            <a:fillRect/>
          </a:stretch>
        </p:blipFill>
        <p:spPr bwMode="auto">
          <a:xfrm>
            <a:off x="6188075" y="0"/>
            <a:ext cx="2955925" cy="4149725"/>
          </a:xfrm>
          <a:prstGeom prst="rect">
            <a:avLst/>
          </a:prstGeom>
          <a:noFill/>
          <a:ln w="9525">
            <a:noFill/>
            <a:miter lim="800000"/>
            <a:headEnd/>
            <a:tailEnd/>
          </a:ln>
        </p:spPr>
      </p:pic>
      <p:pic>
        <p:nvPicPr>
          <p:cNvPr id="1027" name="Picture 7"/>
          <p:cNvPicPr>
            <a:picLocks noChangeAspect="1" noChangeArrowheads="1"/>
          </p:cNvPicPr>
          <p:nvPr/>
        </p:nvPicPr>
        <p:blipFill>
          <a:blip r:embed="rId6"/>
          <a:srcRect/>
          <a:stretch>
            <a:fillRect/>
          </a:stretch>
        </p:blipFill>
        <p:spPr bwMode="auto">
          <a:xfrm>
            <a:off x="0" y="5057775"/>
            <a:ext cx="1800225" cy="1800225"/>
          </a:xfrm>
          <a:prstGeom prst="rect">
            <a:avLst/>
          </a:prstGeom>
          <a:noFill/>
          <a:ln w="9525">
            <a:noFill/>
            <a:miter lim="800000"/>
            <a:headEnd/>
            <a:tailEnd/>
          </a:ln>
        </p:spPr>
      </p:pic>
      <p:sp>
        <p:nvSpPr>
          <p:cNvPr id="102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6A2D7-9C4E-4C1A-96D9-246D35BCCD22}" type="datetime1">
              <a:rPr lang="es-EC"/>
              <a:pPr>
                <a:defRPr/>
              </a:pPr>
              <a:t>31/08/2017</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300" b="1" dirty="0" smtClean="0">
                <a:solidFill>
                  <a:schemeClr val="tx1"/>
                </a:solidFill>
                <a:latin typeface="+mn-lt"/>
                <a:cs typeface="+mn-cs"/>
              </a:defRPr>
            </a:lvl1pPr>
          </a:lstStyle>
          <a:p>
            <a:pPr>
              <a:defRPr/>
            </a:pPr>
            <a:r>
              <a:rPr lang="es-EC"/>
              <a:t>www.gestionderiesgos.gob.ec</a:t>
            </a:r>
          </a:p>
        </p:txBody>
      </p:sp>
      <p:sp>
        <p:nvSpPr>
          <p:cNvPr id="103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media" Target="../media/media4.wav"/><Relationship Id="rId13" Type="http://schemas.openxmlformats.org/officeDocument/2006/relationships/audio" Target="../media/media6.wav"/><Relationship Id="rId18" Type="http://schemas.microsoft.com/office/2007/relationships/media" Target="../media/media9.wav"/><Relationship Id="rId26" Type="http://schemas.openxmlformats.org/officeDocument/2006/relationships/slideLayout" Target="../slideLayouts/slideLayout2.xml"/><Relationship Id="rId3" Type="http://schemas.microsoft.com/office/2007/relationships/media" Target="../media/media2.wav"/><Relationship Id="rId21" Type="http://schemas.openxmlformats.org/officeDocument/2006/relationships/audio" Target="../media/media10.wav"/><Relationship Id="rId7" Type="http://schemas.openxmlformats.org/officeDocument/2006/relationships/audio" Target="NULL" TargetMode="External"/><Relationship Id="rId12" Type="http://schemas.microsoft.com/office/2007/relationships/media" Target="../media/media6.wav"/><Relationship Id="rId17" Type="http://schemas.openxmlformats.org/officeDocument/2006/relationships/audio" Target="../media/media8.wav"/><Relationship Id="rId25" Type="http://schemas.openxmlformats.org/officeDocument/2006/relationships/audio" Target="../media/media12.wav"/><Relationship Id="rId2" Type="http://schemas.openxmlformats.org/officeDocument/2006/relationships/audio" Target="../media/media1.wav"/><Relationship Id="rId16" Type="http://schemas.microsoft.com/office/2007/relationships/media" Target="../media/media8.wav"/><Relationship Id="rId20" Type="http://schemas.microsoft.com/office/2007/relationships/media" Target="../media/media10.wav"/><Relationship Id="rId29" Type="http://schemas.openxmlformats.org/officeDocument/2006/relationships/image" Target="../media/image49.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audio" Target="../media/media5.wav"/><Relationship Id="rId24" Type="http://schemas.microsoft.com/office/2007/relationships/media" Target="../media/media12.wav"/><Relationship Id="rId32" Type="http://schemas.openxmlformats.org/officeDocument/2006/relationships/image" Target="../media/image52.png"/><Relationship Id="rId5" Type="http://schemas.microsoft.com/office/2007/relationships/media" Target="../media/media3.wav"/><Relationship Id="rId15" Type="http://schemas.openxmlformats.org/officeDocument/2006/relationships/audio" Target="../media/media7.wav"/><Relationship Id="rId23" Type="http://schemas.openxmlformats.org/officeDocument/2006/relationships/audio" Target="../media/media11.wav"/><Relationship Id="rId28" Type="http://schemas.openxmlformats.org/officeDocument/2006/relationships/image" Target="../media/image48.png"/><Relationship Id="rId10" Type="http://schemas.microsoft.com/office/2007/relationships/media" Target="../media/media5.wav"/><Relationship Id="rId19" Type="http://schemas.openxmlformats.org/officeDocument/2006/relationships/audio" Target="../media/media9.wav"/><Relationship Id="rId31" Type="http://schemas.openxmlformats.org/officeDocument/2006/relationships/image" Target="../media/image51.png"/><Relationship Id="rId4" Type="http://schemas.openxmlformats.org/officeDocument/2006/relationships/audio" Target="../media/media2.wav"/><Relationship Id="rId9" Type="http://schemas.openxmlformats.org/officeDocument/2006/relationships/audio" Target="../media/media4.wav"/><Relationship Id="rId14" Type="http://schemas.microsoft.com/office/2007/relationships/media" Target="../media/media7.wav"/><Relationship Id="rId22" Type="http://schemas.microsoft.com/office/2007/relationships/media" Target="../media/media11.wav"/><Relationship Id="rId27" Type="http://schemas.openxmlformats.org/officeDocument/2006/relationships/image" Target="../media/image47.png"/><Relationship Id="rId30"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audio" Target="../media/media15.wav"/><Relationship Id="rId13" Type="http://schemas.microsoft.com/office/2007/relationships/media" Target="../media/media18.wav"/><Relationship Id="rId18" Type="http://schemas.openxmlformats.org/officeDocument/2006/relationships/audio" Target="../media/media20.wav"/><Relationship Id="rId3" Type="http://schemas.microsoft.com/office/2007/relationships/media" Target="../media/media14.wav"/><Relationship Id="rId7" Type="http://schemas.microsoft.com/office/2007/relationships/media" Target="../media/media15.wav"/><Relationship Id="rId12" Type="http://schemas.openxmlformats.org/officeDocument/2006/relationships/audio" Target="../media/media17.wav"/><Relationship Id="rId17" Type="http://schemas.microsoft.com/office/2007/relationships/media" Target="../media/media20.wav"/><Relationship Id="rId2" Type="http://schemas.openxmlformats.org/officeDocument/2006/relationships/audio" Target="../media/media13.wav"/><Relationship Id="rId16" Type="http://schemas.openxmlformats.org/officeDocument/2006/relationships/audio" Target="../media/media19.wav"/><Relationship Id="rId20" Type="http://schemas.openxmlformats.org/officeDocument/2006/relationships/image" Target="../media/image50.png"/><Relationship Id="rId1" Type="http://schemas.microsoft.com/office/2007/relationships/media" Target="../media/media13.wav"/><Relationship Id="rId6" Type="http://schemas.openxmlformats.org/officeDocument/2006/relationships/audio" Target="../media/media12.wav"/><Relationship Id="rId11" Type="http://schemas.microsoft.com/office/2007/relationships/media" Target="../media/media17.wav"/><Relationship Id="rId5" Type="http://schemas.microsoft.com/office/2007/relationships/media" Target="../media/media12.wav"/><Relationship Id="rId15" Type="http://schemas.microsoft.com/office/2007/relationships/media" Target="../media/media19.wav"/><Relationship Id="rId10" Type="http://schemas.openxmlformats.org/officeDocument/2006/relationships/audio" Target="../media/media16.wav"/><Relationship Id="rId19" Type="http://schemas.openxmlformats.org/officeDocument/2006/relationships/slideLayout" Target="../slideLayouts/slideLayout2.xml"/><Relationship Id="rId4" Type="http://schemas.openxmlformats.org/officeDocument/2006/relationships/audio" Target="../media/media14.wav"/><Relationship Id="rId9" Type="http://schemas.microsoft.com/office/2007/relationships/media" Target="../media/media16.wav"/><Relationship Id="rId14" Type="http://schemas.openxmlformats.org/officeDocument/2006/relationships/audio" Target="../media/media18.wav"/></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60040" y="4796755"/>
            <a:ext cx="7772400" cy="1008509"/>
          </a:xfrm>
          <a:prstGeom prst="rect">
            <a:avLst/>
          </a:prstGeom>
          <a:noFill/>
        </p:spPr>
        <p:txBody>
          <a:bodyPr anchor="ctr">
            <a:normAutofit/>
          </a:bodyPr>
          <a:lstStyle/>
          <a:p>
            <a:pPr algn="ctr" fontAlgn="auto">
              <a:spcAft>
                <a:spcPts val="0"/>
              </a:spcAft>
              <a:defRPr/>
            </a:pPr>
            <a:r>
              <a:rPr lang="es-CO" sz="3000" b="1" dirty="0" smtClean="0">
                <a:solidFill>
                  <a:srgbClr val="0054A4"/>
                </a:solidFill>
                <a:effectLst>
                  <a:outerShdw blurRad="38100" dist="38100" dir="2700000" algn="tl">
                    <a:srgbClr val="000000">
                      <a:alpha val="43137"/>
                    </a:srgbClr>
                  </a:outerShdw>
                </a:effectLst>
                <a:latin typeface="+mj-lt"/>
                <a:ea typeface="+mj-ea"/>
                <a:cs typeface="+mj-cs"/>
              </a:rPr>
              <a:t>Proceso eruptivo del Volcán Cotopaxi y Sistema de Alerta Temprana</a:t>
            </a:r>
            <a:endParaRPr lang="es-CO" sz="3000" b="1" dirty="0">
              <a:solidFill>
                <a:srgbClr val="0054A4"/>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864096"/>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endParaRPr lang="es-EC" dirty="0"/>
          </a:p>
        </p:txBody>
      </p:sp>
      <p:sp>
        <p:nvSpPr>
          <p:cNvPr id="3" name="Content Placeholder 2"/>
          <p:cNvSpPr>
            <a:spLocks noGrp="1"/>
          </p:cNvSpPr>
          <p:nvPr>
            <p:ph idx="1"/>
          </p:nvPr>
        </p:nvSpPr>
        <p:spPr>
          <a:xfrm>
            <a:off x="457200" y="764704"/>
            <a:ext cx="8507288" cy="648072"/>
          </a:xfrm>
        </p:spPr>
        <p:txBody>
          <a:bodyPr/>
          <a:lstStyle/>
          <a:p>
            <a:pPr marL="0" indent="0">
              <a:buNone/>
            </a:pPr>
            <a:r>
              <a:rPr lang="es-EC" b="1" dirty="0" smtClean="0">
                <a:solidFill>
                  <a:srgbClr val="FF0000"/>
                </a:solidFill>
              </a:rPr>
              <a:t>Chiles – Cerro Negro</a:t>
            </a: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412776"/>
            <a:ext cx="3792636" cy="2520000"/>
          </a:xfrm>
          <a:prstGeom prst="rect">
            <a:avLst/>
          </a:prstGeom>
        </p:spPr>
      </p:pic>
      <p:sp>
        <p:nvSpPr>
          <p:cNvPr id="10" name="Content Placeholder 2"/>
          <p:cNvSpPr txBox="1">
            <a:spLocks/>
          </p:cNvSpPr>
          <p:nvPr/>
        </p:nvSpPr>
        <p:spPr bwMode="auto">
          <a:xfrm>
            <a:off x="707678" y="4077072"/>
            <a:ext cx="7920880" cy="2304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800" dirty="0" smtClean="0"/>
              <a:t>Ubicados en la frontera de Ecuador (provincia del Carchi) y Colombia (departamento de Nariño).</a:t>
            </a:r>
          </a:p>
          <a:p>
            <a:r>
              <a:rPr lang="es-EC" sz="2800" dirty="0" smtClean="0"/>
              <a:t>Actualmente, actividad sísmica predominante y presencia de fuentes termales.</a:t>
            </a:r>
            <a:endParaRPr lang="es-EC" sz="2800" dirty="0"/>
          </a:p>
        </p:txBody>
      </p:sp>
    </p:spTree>
    <p:extLst>
      <p:ext uri="{BB962C8B-B14F-4D97-AF65-F5344CB8AC3E}">
        <p14:creationId xmlns:p14="http://schemas.microsoft.com/office/powerpoint/2010/main" val="1431945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endParaRPr lang="es-EC" dirty="0"/>
          </a:p>
        </p:txBody>
      </p:sp>
      <p:sp>
        <p:nvSpPr>
          <p:cNvPr id="3" name="Content Placeholder 2"/>
          <p:cNvSpPr>
            <a:spLocks noGrp="1"/>
          </p:cNvSpPr>
          <p:nvPr>
            <p:ph idx="1"/>
          </p:nvPr>
        </p:nvSpPr>
        <p:spPr>
          <a:xfrm>
            <a:off x="251520" y="836712"/>
            <a:ext cx="4114800" cy="5400600"/>
          </a:xfrm>
        </p:spPr>
        <p:txBody>
          <a:bodyPr/>
          <a:lstStyle/>
          <a:p>
            <a:pPr marL="0" indent="0">
              <a:buNone/>
            </a:pPr>
            <a:r>
              <a:rPr lang="es-EC" b="1" dirty="0" smtClean="0">
                <a:solidFill>
                  <a:srgbClr val="FF0000"/>
                </a:solidFill>
              </a:rPr>
              <a:t>Cayambe</a:t>
            </a:r>
          </a:p>
          <a:p>
            <a:r>
              <a:rPr lang="es-EC" sz="2800" dirty="0" smtClean="0"/>
              <a:t>Último proceso eruptivo: 1785 – 1786. Hoy fumarolas y sismos.</a:t>
            </a:r>
          </a:p>
          <a:p>
            <a:r>
              <a:rPr lang="es-EC" sz="2800" dirty="0" smtClean="0"/>
              <a:t>Ubicado a </a:t>
            </a:r>
            <a:r>
              <a:rPr lang="es-EC" sz="2800" dirty="0"/>
              <a:t>60 km al </a:t>
            </a:r>
            <a:r>
              <a:rPr lang="es-EC" sz="2800" dirty="0" err="1"/>
              <a:t>Nor</a:t>
            </a:r>
            <a:r>
              <a:rPr lang="es-EC" sz="2800" dirty="0"/>
              <a:t>-Oriente de Quito y </a:t>
            </a:r>
            <a:r>
              <a:rPr lang="es-EC" sz="2800" dirty="0" smtClean="0"/>
              <a:t>a </a:t>
            </a:r>
            <a:r>
              <a:rPr lang="es-EC" sz="2800" dirty="0"/>
              <a:t>15 km al Oriente de la cuidad de Cayambe (</a:t>
            </a:r>
            <a:r>
              <a:rPr lang="es-EC" sz="2800" dirty="0" smtClean="0"/>
              <a:t>20.000 </a:t>
            </a:r>
            <a:r>
              <a:rPr lang="es-EC" sz="2800" dirty="0"/>
              <a:t>habitantes). </a:t>
            </a:r>
            <a:endParaRPr lang="es-EC" sz="2800" dirty="0" smtClean="0"/>
          </a:p>
          <a:p>
            <a:r>
              <a:rPr lang="es-EC" sz="2800" dirty="0" smtClean="0"/>
              <a:t>Casquete </a:t>
            </a:r>
            <a:r>
              <a:rPr lang="es-EC" sz="2800" dirty="0"/>
              <a:t>glaciar </a:t>
            </a:r>
            <a:r>
              <a:rPr lang="es-EC" sz="2800" dirty="0" smtClean="0"/>
              <a:t>de 30 a 50 m. de espesor en la </a:t>
            </a:r>
            <a:r>
              <a:rPr lang="es-EC" sz="2800" dirty="0"/>
              <a:t>cumbre. </a:t>
            </a:r>
            <a:endParaRPr lang="es-EC" sz="2800" dirty="0" smtClean="0"/>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8840"/>
            <a:ext cx="4426238" cy="2700000"/>
          </a:xfrm>
          <a:prstGeom prst="rect">
            <a:avLst/>
          </a:prstGeom>
        </p:spPr>
      </p:pic>
    </p:spTree>
    <p:extLst>
      <p:ext uri="{BB962C8B-B14F-4D97-AF65-F5344CB8AC3E}">
        <p14:creationId xmlns:p14="http://schemas.microsoft.com/office/powerpoint/2010/main" val="3910278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864096"/>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endParaRPr lang="es-EC" dirty="0"/>
          </a:p>
        </p:txBody>
      </p:sp>
      <p:sp>
        <p:nvSpPr>
          <p:cNvPr id="3" name="Content Placeholder 2"/>
          <p:cNvSpPr>
            <a:spLocks noGrp="1"/>
          </p:cNvSpPr>
          <p:nvPr>
            <p:ph idx="1"/>
          </p:nvPr>
        </p:nvSpPr>
        <p:spPr>
          <a:xfrm>
            <a:off x="107504" y="692696"/>
            <a:ext cx="9036496" cy="2664296"/>
          </a:xfrm>
        </p:spPr>
        <p:txBody>
          <a:bodyPr/>
          <a:lstStyle/>
          <a:p>
            <a:pPr marL="0" indent="0">
              <a:buNone/>
            </a:pPr>
            <a:r>
              <a:rPr lang="es-EC" b="1" dirty="0" err="1" smtClean="0">
                <a:solidFill>
                  <a:srgbClr val="FF0000"/>
                </a:solidFill>
              </a:rPr>
              <a:t>Sangay</a:t>
            </a:r>
            <a:endParaRPr lang="es-EC" b="1" dirty="0" smtClean="0">
              <a:solidFill>
                <a:srgbClr val="FF0000"/>
              </a:solidFill>
            </a:endParaRPr>
          </a:p>
          <a:p>
            <a:r>
              <a:rPr lang="es-EC" sz="2800" dirty="0" smtClean="0"/>
              <a:t>Último proceso eruptivo: 1628 hasta la actualidad.</a:t>
            </a:r>
          </a:p>
          <a:p>
            <a:r>
              <a:rPr lang="es-EC" sz="2800" dirty="0" smtClean="0"/>
              <a:t>Actividad poco </a:t>
            </a:r>
            <a:r>
              <a:rPr lang="es-EC" sz="2800" dirty="0"/>
              <a:t>conocida porque no afecta sitios </a:t>
            </a:r>
            <a:r>
              <a:rPr lang="es-EC" sz="2800" dirty="0" smtClean="0"/>
              <a:t>habitados. </a:t>
            </a:r>
          </a:p>
          <a:p>
            <a:r>
              <a:rPr lang="es-EC" sz="2800" dirty="0" smtClean="0"/>
              <a:t>Es </a:t>
            </a:r>
            <a:r>
              <a:rPr lang="es-EC" sz="2800" dirty="0"/>
              <a:t>común la generación de flujos </a:t>
            </a:r>
            <a:r>
              <a:rPr lang="es-EC" sz="2800" dirty="0" err="1"/>
              <a:t>piroclásticos</a:t>
            </a:r>
            <a:r>
              <a:rPr lang="es-EC" sz="2800" dirty="0"/>
              <a:t>, flujos de lava y </a:t>
            </a:r>
            <a:r>
              <a:rPr lang="es-EC" sz="2800" dirty="0" err="1"/>
              <a:t>lahares</a:t>
            </a:r>
            <a:r>
              <a:rPr lang="es-EC" sz="2800" dirty="0" smtClean="0"/>
              <a:t>. </a:t>
            </a: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3356992"/>
            <a:ext cx="3456000" cy="2592000"/>
          </a:xfrm>
          <a:prstGeom prst="rect">
            <a:avLst/>
          </a:prstGeom>
        </p:spPr>
      </p:pic>
      <p:sp>
        <p:nvSpPr>
          <p:cNvPr id="8" name="TextBox 7"/>
          <p:cNvSpPr txBox="1"/>
          <p:nvPr/>
        </p:nvSpPr>
        <p:spPr>
          <a:xfrm>
            <a:off x="4067944" y="6021288"/>
            <a:ext cx="1200970" cy="307777"/>
          </a:xfrm>
          <a:prstGeom prst="rect">
            <a:avLst/>
          </a:prstGeom>
          <a:noFill/>
        </p:spPr>
        <p:txBody>
          <a:bodyPr wrap="none" rtlCol="0">
            <a:spAutoFit/>
          </a:bodyPr>
          <a:lstStyle/>
          <a:p>
            <a:r>
              <a:rPr lang="es-EC" sz="1400" dirty="0" smtClean="0"/>
              <a:t>Foto: IGEPN</a:t>
            </a:r>
            <a:endParaRPr lang="es-EC" sz="1400" dirty="0"/>
          </a:p>
        </p:txBody>
      </p:sp>
    </p:spTree>
    <p:extLst>
      <p:ext uri="{BB962C8B-B14F-4D97-AF65-F5344CB8AC3E}">
        <p14:creationId xmlns:p14="http://schemas.microsoft.com/office/powerpoint/2010/main" val="4011128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endParaRPr lang="es-EC" dirty="0"/>
          </a:p>
        </p:txBody>
      </p:sp>
      <p:sp>
        <p:nvSpPr>
          <p:cNvPr id="3" name="Content Placeholder 2"/>
          <p:cNvSpPr>
            <a:spLocks noGrp="1"/>
          </p:cNvSpPr>
          <p:nvPr>
            <p:ph idx="1"/>
          </p:nvPr>
        </p:nvSpPr>
        <p:spPr>
          <a:xfrm>
            <a:off x="611560" y="836712"/>
            <a:ext cx="8136904" cy="1152128"/>
          </a:xfrm>
        </p:spPr>
        <p:txBody>
          <a:bodyPr/>
          <a:lstStyle/>
          <a:p>
            <a:pPr marL="0" indent="0">
              <a:buNone/>
            </a:pPr>
            <a:r>
              <a:rPr lang="es-EC" b="1" dirty="0" smtClean="0">
                <a:solidFill>
                  <a:srgbClr val="FF0000"/>
                </a:solidFill>
              </a:rPr>
              <a:t>Cotopaxi</a:t>
            </a:r>
          </a:p>
          <a:p>
            <a:r>
              <a:rPr lang="es-EC" sz="2800" dirty="0" smtClean="0"/>
              <a:t>Último proceso eruptivo: 2015 hasta la actualidad.</a:t>
            </a: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955" y="2097272"/>
            <a:ext cx="5668373" cy="3780000"/>
          </a:xfrm>
          <a:prstGeom prst="rect">
            <a:avLst/>
          </a:prstGeom>
        </p:spPr>
      </p:pic>
    </p:spTree>
    <p:extLst>
      <p:ext uri="{BB962C8B-B14F-4D97-AF65-F5344CB8AC3E}">
        <p14:creationId xmlns:p14="http://schemas.microsoft.com/office/powerpoint/2010/main" val="3354312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50106"/>
          </a:xfrm>
        </p:spPr>
        <p:txBody>
          <a:bodyPr/>
          <a:lstStyle/>
          <a:p>
            <a:r>
              <a:rPr lang="es-EC" b="1" dirty="0">
                <a:solidFill>
                  <a:schemeClr val="tx2"/>
                </a:solidFill>
              </a:rPr>
              <a:t>Monitoreo</a:t>
            </a:r>
          </a:p>
        </p:txBody>
      </p:sp>
      <p:sp>
        <p:nvSpPr>
          <p:cNvPr id="3" name="Content Placeholder 2"/>
          <p:cNvSpPr>
            <a:spLocks noGrp="1"/>
          </p:cNvSpPr>
          <p:nvPr>
            <p:ph idx="1"/>
          </p:nvPr>
        </p:nvSpPr>
        <p:spPr>
          <a:xfrm>
            <a:off x="878904" y="764704"/>
            <a:ext cx="8229600" cy="5472608"/>
          </a:xfrm>
        </p:spPr>
        <p:txBody>
          <a:bodyPr/>
          <a:lstStyle/>
          <a:p>
            <a:r>
              <a:rPr lang="es-EC" sz="3000" dirty="0" smtClean="0"/>
              <a:t>Cámaras en tiempo real</a:t>
            </a:r>
          </a:p>
          <a:p>
            <a:r>
              <a:rPr lang="es-EC" sz="3000" dirty="0" smtClean="0"/>
              <a:t>Sismógrafos</a:t>
            </a:r>
            <a:endParaRPr lang="es-EC" sz="3000" dirty="0"/>
          </a:p>
          <a:p>
            <a:r>
              <a:rPr lang="es-EC" sz="3000" dirty="0"/>
              <a:t>Barómetros – sensores </a:t>
            </a:r>
            <a:r>
              <a:rPr lang="es-EC" sz="3000" dirty="0" err="1"/>
              <a:t>infracústicos</a:t>
            </a:r>
            <a:endParaRPr lang="es-EC" sz="3000" dirty="0"/>
          </a:p>
          <a:p>
            <a:r>
              <a:rPr lang="es-EC" sz="3000" dirty="0"/>
              <a:t>GPS – </a:t>
            </a:r>
            <a:r>
              <a:rPr lang="es-EC" sz="3000" dirty="0" err="1" smtClean="0"/>
              <a:t>inclinómetros</a:t>
            </a:r>
            <a:endParaRPr lang="es-EC" sz="3000" dirty="0"/>
          </a:p>
          <a:p>
            <a:r>
              <a:rPr lang="es-EC" sz="3000" dirty="0"/>
              <a:t>Detectores de gases volcánicos</a:t>
            </a:r>
          </a:p>
          <a:p>
            <a:r>
              <a:rPr lang="es-EC" sz="3000" dirty="0"/>
              <a:t>Sensores </a:t>
            </a:r>
            <a:r>
              <a:rPr lang="es-EC" sz="3000" dirty="0" smtClean="0"/>
              <a:t>AFM (</a:t>
            </a:r>
            <a:r>
              <a:rPr lang="es-EC" sz="3000" dirty="0" err="1" smtClean="0"/>
              <a:t>lahares</a:t>
            </a:r>
            <a:r>
              <a:rPr lang="es-EC" sz="3000" dirty="0" smtClean="0"/>
              <a:t>)</a:t>
            </a:r>
          </a:p>
          <a:p>
            <a:pPr marL="0" indent="0">
              <a:buNone/>
            </a:pPr>
            <a:r>
              <a:rPr lang="es-EC" sz="3000" i="1" dirty="0" smtClean="0"/>
              <a:t>El </a:t>
            </a:r>
            <a:r>
              <a:rPr lang="es-EC" sz="3000" i="1" dirty="0"/>
              <a:t>nivel de instrumentación de cada volcán está en relación directa con la amenaza que significa para la población asentada en su cercanía</a:t>
            </a:r>
            <a:r>
              <a:rPr lang="es-EC" sz="3000" i="1" dirty="0" smtClean="0"/>
              <a:t>.</a:t>
            </a:r>
          </a:p>
          <a:p>
            <a:pPr marL="0" indent="0">
              <a:buNone/>
            </a:pPr>
            <a:r>
              <a:rPr lang="es-EC" sz="3000" dirty="0" smtClean="0"/>
              <a:t>Este monitoreo se organiza en 3 niveles de vigilancia.</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2528883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854968"/>
          </a:xfrm>
        </p:spPr>
        <p:txBody>
          <a:bodyPr/>
          <a:lstStyle/>
          <a:p>
            <a:r>
              <a:rPr lang="es-ES" b="1" dirty="0">
                <a:solidFill>
                  <a:schemeClr val="tx2"/>
                </a:solidFill>
              </a:rPr>
              <a:t>Monitoreo</a:t>
            </a:r>
          </a:p>
        </p:txBody>
      </p:sp>
      <p:sp>
        <p:nvSpPr>
          <p:cNvPr id="4" name="Marcador de pie de página 3"/>
          <p:cNvSpPr>
            <a:spLocks noGrp="1"/>
          </p:cNvSpPr>
          <p:nvPr>
            <p:ph type="ftr" sz="quarter" idx="11"/>
          </p:nvPr>
        </p:nvSpPr>
        <p:spPr/>
        <p:txBody>
          <a:bodyPr/>
          <a:lstStyle/>
          <a:p>
            <a:pPr>
              <a:defRPr/>
            </a:pPr>
            <a:r>
              <a:rPr lang="es-EC" smtClean="0"/>
              <a:t>www.gestionderiesgos.gob.ec</a:t>
            </a:r>
            <a:endParaRPr lang="es-EC"/>
          </a:p>
        </p:txBody>
      </p:sp>
      <p:pic>
        <p:nvPicPr>
          <p:cNvPr id="5" name="Marcador de contenido 4"/>
          <p:cNvPicPr>
            <a:picLocks noGrp="1" noChangeAspect="1"/>
          </p:cNvPicPr>
          <p:nvPr>
            <p:ph idx="1"/>
          </p:nvPr>
        </p:nvPicPr>
        <p:blipFill rotWithShape="1">
          <a:blip r:embed="rId2"/>
          <a:srcRect t="30861"/>
          <a:stretch/>
        </p:blipFill>
        <p:spPr>
          <a:xfrm>
            <a:off x="9252520" y="1417638"/>
            <a:ext cx="5616624" cy="5440362"/>
          </a:xfrm>
          <a:prstGeom prst="rect">
            <a:avLst/>
          </a:prstGeom>
        </p:spPr>
      </p:pic>
      <p:sp>
        <p:nvSpPr>
          <p:cNvPr id="6" name="Marcador de contenido 2"/>
          <p:cNvSpPr txBox="1">
            <a:spLocks/>
          </p:cNvSpPr>
          <p:nvPr/>
        </p:nvSpPr>
        <p:spPr bwMode="auto">
          <a:xfrm>
            <a:off x="457200" y="980728"/>
            <a:ext cx="822960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altLang="es-EC" dirty="0" smtClean="0">
                <a:solidFill>
                  <a:srgbClr val="FF0000"/>
                </a:solidFill>
              </a:rPr>
              <a:t>Nivel de vigilancia 1: </a:t>
            </a:r>
          </a:p>
          <a:p>
            <a:pPr lvl="1"/>
            <a:r>
              <a:rPr lang="es-EC" altLang="es-EC" dirty="0" smtClean="0"/>
              <a:t>Tungurahua</a:t>
            </a:r>
          </a:p>
          <a:p>
            <a:pPr lvl="1"/>
            <a:r>
              <a:rPr lang="es-EC" altLang="es-EC" dirty="0" smtClean="0"/>
              <a:t>Cotopaxi</a:t>
            </a:r>
          </a:p>
          <a:p>
            <a:pPr lvl="1"/>
            <a:r>
              <a:rPr lang="es-EC" altLang="es-EC" dirty="0" smtClean="0"/>
              <a:t>Guagua Pichincha</a:t>
            </a:r>
          </a:p>
          <a:p>
            <a:r>
              <a:rPr lang="es-EC" altLang="es-EC" dirty="0" smtClean="0"/>
              <a:t>Cuenta con más de 4 estaciones, sensores de infrasonido, de deformación de flancos, monitoreo geoquímico de fluidos y monitoreo de flujos de </a:t>
            </a:r>
            <a:r>
              <a:rPr lang="es-EC" altLang="es-EC" dirty="0" err="1" smtClean="0"/>
              <a:t>lahares</a:t>
            </a:r>
            <a:r>
              <a:rPr lang="es-EC" altLang="es-EC" dirty="0" smtClean="0"/>
              <a:t> y flujos </a:t>
            </a:r>
            <a:r>
              <a:rPr lang="es-EC" altLang="es-EC" dirty="0" err="1" smtClean="0"/>
              <a:t>piroclásticos</a:t>
            </a:r>
            <a:r>
              <a:rPr lang="es-EC" altLang="es-EC" dirty="0" smtClean="0"/>
              <a:t>.</a:t>
            </a:r>
          </a:p>
        </p:txBody>
      </p:sp>
    </p:spTree>
    <p:extLst>
      <p:ext uri="{BB962C8B-B14F-4D97-AF65-F5344CB8AC3E}">
        <p14:creationId xmlns:p14="http://schemas.microsoft.com/office/powerpoint/2010/main" val="3708365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864096"/>
          </a:xfrm>
        </p:spPr>
        <p:txBody>
          <a:bodyPr/>
          <a:lstStyle/>
          <a:p>
            <a:r>
              <a:rPr lang="es-EC" b="1" dirty="0">
                <a:solidFill>
                  <a:schemeClr val="tx2"/>
                </a:solidFill>
              </a:rPr>
              <a:t>Monitoreo</a:t>
            </a:r>
          </a:p>
        </p:txBody>
      </p:sp>
      <p:sp>
        <p:nvSpPr>
          <p:cNvPr id="3" name="Content Placeholder 2"/>
          <p:cNvSpPr>
            <a:spLocks noGrp="1"/>
          </p:cNvSpPr>
          <p:nvPr>
            <p:ph idx="1"/>
          </p:nvPr>
        </p:nvSpPr>
        <p:spPr>
          <a:xfrm>
            <a:off x="457200" y="980728"/>
            <a:ext cx="4114800" cy="5040560"/>
          </a:xfrm>
        </p:spPr>
        <p:txBody>
          <a:bodyPr/>
          <a:lstStyle/>
          <a:p>
            <a:r>
              <a:rPr lang="es-EC" dirty="0" smtClean="0">
                <a:solidFill>
                  <a:srgbClr val="FF0000"/>
                </a:solidFill>
              </a:rPr>
              <a:t>Nivel de </a:t>
            </a:r>
            <a:r>
              <a:rPr lang="es-EC" dirty="0">
                <a:solidFill>
                  <a:srgbClr val="FF0000"/>
                </a:solidFill>
              </a:rPr>
              <a:t>vigilancia 2</a:t>
            </a:r>
            <a:r>
              <a:rPr lang="es-EC" dirty="0" smtClean="0">
                <a:solidFill>
                  <a:srgbClr val="FF0000"/>
                </a:solidFill>
              </a:rPr>
              <a:t>:</a:t>
            </a:r>
          </a:p>
          <a:p>
            <a:pPr marL="400050" lvl="1" indent="0">
              <a:buNone/>
            </a:pPr>
            <a:endParaRPr lang="es-EC" sz="3200" dirty="0" smtClean="0"/>
          </a:p>
          <a:p>
            <a:pPr marL="400050" lvl="1" indent="0">
              <a:buNone/>
            </a:pPr>
            <a:r>
              <a:rPr lang="es-EC" sz="3200" dirty="0" smtClean="0"/>
              <a:t>Vigilancia </a:t>
            </a:r>
            <a:r>
              <a:rPr lang="es-EC" sz="3200" dirty="0"/>
              <a:t>sísmica con más de una estación, de deformación de flancos y monitoreo geoquímico de fluidos ocasional</a:t>
            </a:r>
            <a:r>
              <a:rPr lang="es-EC" sz="3200" dirty="0" smtClean="0"/>
              <a:t>.</a:t>
            </a:r>
            <a:endParaRPr lang="es-EC" sz="3200"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pic>
        <p:nvPicPr>
          <p:cNvPr id="5" name="Marcador de contenido 4"/>
          <p:cNvPicPr>
            <a:picLocks noChangeAspect="1"/>
          </p:cNvPicPr>
          <p:nvPr/>
        </p:nvPicPr>
        <p:blipFill rotWithShape="1">
          <a:blip r:embed="rId2"/>
          <a:srcRect t="30861"/>
          <a:stretch/>
        </p:blipFill>
        <p:spPr bwMode="auto">
          <a:xfrm>
            <a:off x="9252520" y="1417638"/>
            <a:ext cx="5616624" cy="5440362"/>
          </a:xfrm>
          <a:prstGeom prst="rect">
            <a:avLst/>
          </a:prstGeom>
          <a:noFill/>
          <a:ln w="9525">
            <a:noFill/>
            <a:miter lim="800000"/>
            <a:headEnd/>
            <a:tailEnd/>
          </a:ln>
        </p:spPr>
      </p:pic>
      <p:sp>
        <p:nvSpPr>
          <p:cNvPr id="6" name="Content Placeholder 2"/>
          <p:cNvSpPr txBox="1">
            <a:spLocks/>
          </p:cNvSpPr>
          <p:nvPr/>
        </p:nvSpPr>
        <p:spPr bwMode="auto">
          <a:xfrm>
            <a:off x="4666735" y="1556792"/>
            <a:ext cx="4114800" cy="403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C" sz="3200" dirty="0"/>
              <a:t>Reventador</a:t>
            </a:r>
          </a:p>
          <a:p>
            <a:pPr lvl="1"/>
            <a:r>
              <a:rPr lang="es-EC" sz="3200" dirty="0"/>
              <a:t>Cayambe</a:t>
            </a:r>
          </a:p>
          <a:p>
            <a:pPr lvl="1"/>
            <a:r>
              <a:rPr lang="es-EC" sz="3200" dirty="0" err="1"/>
              <a:t>Antisana</a:t>
            </a:r>
            <a:endParaRPr lang="es-EC" sz="3200" dirty="0"/>
          </a:p>
          <a:p>
            <a:pPr lvl="1"/>
            <a:r>
              <a:rPr lang="es-EC" sz="3200" dirty="0" err="1"/>
              <a:t>Cuicocha</a:t>
            </a:r>
            <a:endParaRPr lang="es-EC" sz="3200" dirty="0"/>
          </a:p>
          <a:p>
            <a:pPr lvl="1"/>
            <a:r>
              <a:rPr lang="es-EC" sz="3200" dirty="0"/>
              <a:t>Chimborazo</a:t>
            </a:r>
          </a:p>
          <a:p>
            <a:pPr lvl="1"/>
            <a:r>
              <a:rPr lang="es-EC" sz="3200" dirty="0"/>
              <a:t>Imbabura</a:t>
            </a:r>
          </a:p>
          <a:p>
            <a:pPr lvl="1"/>
            <a:r>
              <a:rPr lang="es-EC" sz="3200" dirty="0" err="1"/>
              <a:t>Sangay</a:t>
            </a:r>
            <a:endParaRPr lang="es-EC" sz="3200" dirty="0"/>
          </a:p>
        </p:txBody>
      </p:sp>
      <p:sp>
        <p:nvSpPr>
          <p:cNvPr id="7" name="Content Placeholder 2"/>
          <p:cNvSpPr txBox="1">
            <a:spLocks/>
          </p:cNvSpPr>
          <p:nvPr/>
        </p:nvSpPr>
        <p:spPr bwMode="auto">
          <a:xfrm>
            <a:off x="-4114800" y="2996952"/>
            <a:ext cx="4114800" cy="3384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s-EC" dirty="0"/>
          </a:p>
        </p:txBody>
      </p:sp>
    </p:spTree>
    <p:extLst>
      <p:ext uri="{BB962C8B-B14F-4D97-AF65-F5344CB8AC3E}">
        <p14:creationId xmlns:p14="http://schemas.microsoft.com/office/powerpoint/2010/main" val="1191708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s-EC" b="1" dirty="0">
                <a:solidFill>
                  <a:schemeClr val="tx2"/>
                </a:solidFill>
              </a:rPr>
              <a:t>Monitoreo</a:t>
            </a:r>
            <a:endParaRPr lang="es-EC" dirty="0"/>
          </a:p>
        </p:txBody>
      </p:sp>
      <p:sp>
        <p:nvSpPr>
          <p:cNvPr id="3" name="Content Placeholder 2"/>
          <p:cNvSpPr>
            <a:spLocks noGrp="1"/>
          </p:cNvSpPr>
          <p:nvPr>
            <p:ph idx="1"/>
          </p:nvPr>
        </p:nvSpPr>
        <p:spPr>
          <a:xfrm>
            <a:off x="457200" y="1268760"/>
            <a:ext cx="4114800" cy="4857403"/>
          </a:xfrm>
        </p:spPr>
        <p:txBody>
          <a:bodyPr/>
          <a:lstStyle/>
          <a:p>
            <a:r>
              <a:rPr lang="es-EC" dirty="0" smtClean="0">
                <a:solidFill>
                  <a:srgbClr val="FF0000"/>
                </a:solidFill>
              </a:rPr>
              <a:t>Nivel </a:t>
            </a:r>
            <a:r>
              <a:rPr lang="es-EC" dirty="0">
                <a:solidFill>
                  <a:srgbClr val="FF0000"/>
                </a:solidFill>
              </a:rPr>
              <a:t>de vigilancia 3:</a:t>
            </a:r>
          </a:p>
          <a:p>
            <a:pPr marL="400050" lvl="1" indent="0">
              <a:buNone/>
            </a:pPr>
            <a:endParaRPr lang="es-EC" sz="3200" dirty="0" smtClean="0"/>
          </a:p>
          <a:p>
            <a:pPr marL="400050" lvl="1" indent="0">
              <a:buNone/>
            </a:pPr>
            <a:r>
              <a:rPr lang="es-EC" sz="3200" dirty="0" smtClean="0"/>
              <a:t>Vigilancia </a:t>
            </a:r>
            <a:r>
              <a:rPr lang="es-EC" sz="3200" dirty="0"/>
              <a:t>sísmica con una estación y medidas ocasionales de otros parámetros</a:t>
            </a:r>
            <a:r>
              <a:rPr lang="es-EC" sz="3200" dirty="0" smtClean="0"/>
              <a:t>.</a:t>
            </a:r>
            <a:endParaRPr lang="es-EC" sz="3200"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pic>
        <p:nvPicPr>
          <p:cNvPr id="5" name="Marcador de contenido 4"/>
          <p:cNvPicPr>
            <a:picLocks noChangeAspect="1"/>
          </p:cNvPicPr>
          <p:nvPr/>
        </p:nvPicPr>
        <p:blipFill rotWithShape="1">
          <a:blip r:embed="rId2"/>
          <a:srcRect t="30861"/>
          <a:stretch/>
        </p:blipFill>
        <p:spPr bwMode="auto">
          <a:xfrm>
            <a:off x="9252520" y="1417638"/>
            <a:ext cx="5616624" cy="5440362"/>
          </a:xfrm>
          <a:prstGeom prst="rect">
            <a:avLst/>
          </a:prstGeom>
          <a:noFill/>
          <a:ln w="9525">
            <a:noFill/>
            <a:miter lim="800000"/>
            <a:headEnd/>
            <a:tailEnd/>
          </a:ln>
        </p:spPr>
      </p:pic>
      <p:sp>
        <p:nvSpPr>
          <p:cNvPr id="6" name="Content Placeholder 2"/>
          <p:cNvSpPr txBox="1">
            <a:spLocks/>
          </p:cNvSpPr>
          <p:nvPr/>
        </p:nvSpPr>
        <p:spPr bwMode="auto">
          <a:xfrm>
            <a:off x="4757297" y="1772816"/>
            <a:ext cx="4114800" cy="36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C" sz="3200" dirty="0" err="1"/>
              <a:t>Pululahua</a:t>
            </a:r>
            <a:endParaRPr lang="es-EC" sz="3200" dirty="0"/>
          </a:p>
          <a:p>
            <a:pPr lvl="1"/>
            <a:r>
              <a:rPr lang="es-EC" sz="3200" dirty="0" err="1"/>
              <a:t>Ninahuilca</a:t>
            </a:r>
            <a:endParaRPr lang="es-EC" sz="3200" dirty="0"/>
          </a:p>
          <a:p>
            <a:pPr lvl="1"/>
            <a:r>
              <a:rPr lang="es-EC" sz="3200" dirty="0"/>
              <a:t>Cerro Negro</a:t>
            </a:r>
          </a:p>
          <a:p>
            <a:pPr lvl="1"/>
            <a:r>
              <a:rPr lang="es-EC" sz="3200" dirty="0" err="1"/>
              <a:t>Chachimbiro</a:t>
            </a:r>
            <a:endParaRPr lang="es-EC" sz="3200" dirty="0"/>
          </a:p>
          <a:p>
            <a:pPr lvl="1"/>
            <a:r>
              <a:rPr lang="es-EC" sz="3200" dirty="0"/>
              <a:t>Soche</a:t>
            </a:r>
          </a:p>
          <a:p>
            <a:pPr lvl="1"/>
            <a:r>
              <a:rPr lang="es-EC" sz="3200" dirty="0" err="1"/>
              <a:t>Quilotoa</a:t>
            </a:r>
            <a:endParaRPr lang="es-EC" sz="3200" dirty="0"/>
          </a:p>
        </p:txBody>
      </p:sp>
    </p:spTree>
    <p:extLst>
      <p:ext uri="{BB962C8B-B14F-4D97-AF65-F5344CB8AC3E}">
        <p14:creationId xmlns:p14="http://schemas.microsoft.com/office/powerpoint/2010/main" val="2055186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b="1" dirty="0">
                <a:solidFill>
                  <a:schemeClr val="tx2"/>
                </a:solidFill>
              </a:rPr>
              <a:t>Monitoreo</a:t>
            </a:r>
            <a:endParaRPr lang="es-EC" dirty="0"/>
          </a:p>
        </p:txBody>
      </p:sp>
      <p:sp>
        <p:nvSpPr>
          <p:cNvPr id="3" name="Content Placeholder 2"/>
          <p:cNvSpPr>
            <a:spLocks noGrp="1"/>
          </p:cNvSpPr>
          <p:nvPr>
            <p:ph idx="1"/>
          </p:nvPr>
        </p:nvSpPr>
        <p:spPr>
          <a:xfrm>
            <a:off x="806896" y="1600200"/>
            <a:ext cx="8229600" cy="4525963"/>
          </a:xfrm>
        </p:spPr>
        <p:txBody>
          <a:bodyPr/>
          <a:lstStyle/>
          <a:p>
            <a:r>
              <a:rPr lang="es-EC" dirty="0" smtClean="0"/>
              <a:t>Red Galápagos</a:t>
            </a:r>
          </a:p>
          <a:p>
            <a:pPr lvl="1"/>
            <a:r>
              <a:rPr lang="es-EC" sz="3200" dirty="0" smtClean="0"/>
              <a:t>Sierra Negra</a:t>
            </a:r>
          </a:p>
          <a:p>
            <a:pPr lvl="1"/>
            <a:r>
              <a:rPr lang="es-EC" sz="3200" dirty="0" smtClean="0"/>
              <a:t>Fernandina</a:t>
            </a:r>
          </a:p>
          <a:p>
            <a:pPr lvl="1"/>
            <a:r>
              <a:rPr lang="es-EC" sz="3200" dirty="0" smtClean="0"/>
              <a:t>Alcedo</a:t>
            </a:r>
          </a:p>
          <a:p>
            <a:pPr marL="0" indent="0">
              <a:buNone/>
            </a:pPr>
            <a:endParaRPr lang="es-EC" dirty="0" smtClean="0"/>
          </a:p>
          <a:p>
            <a:pPr marL="0" indent="0">
              <a:buNone/>
            </a:pPr>
            <a:r>
              <a:rPr lang="es-EC" dirty="0" smtClean="0"/>
              <a:t>A instalarse este año</a:t>
            </a:r>
          </a:p>
          <a:p>
            <a:pPr marL="0" indent="0">
              <a:buNone/>
            </a:pPr>
            <a:r>
              <a:rPr lang="es-EC" dirty="0" smtClean="0"/>
              <a:t>Monitoreo de volcanes activos y sismicidad</a:t>
            </a:r>
            <a:endParaRPr lang="es-EC"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pic>
        <p:nvPicPr>
          <p:cNvPr id="5" name="Marcador de contenido 4"/>
          <p:cNvPicPr>
            <a:picLocks noChangeAspect="1"/>
          </p:cNvPicPr>
          <p:nvPr/>
        </p:nvPicPr>
        <p:blipFill rotWithShape="1">
          <a:blip r:embed="rId2"/>
          <a:srcRect t="30861"/>
          <a:stretch/>
        </p:blipFill>
        <p:spPr bwMode="auto">
          <a:xfrm>
            <a:off x="9252520" y="1417638"/>
            <a:ext cx="5616624" cy="5440362"/>
          </a:xfrm>
          <a:prstGeom prst="rect">
            <a:avLst/>
          </a:prstGeom>
          <a:noFill/>
          <a:ln w="9525">
            <a:noFill/>
            <a:miter lim="800000"/>
            <a:headEnd/>
            <a:tailEnd/>
          </a:ln>
        </p:spPr>
      </p:pic>
    </p:spTree>
    <p:extLst>
      <p:ext uri="{BB962C8B-B14F-4D97-AF65-F5344CB8AC3E}">
        <p14:creationId xmlns:p14="http://schemas.microsoft.com/office/powerpoint/2010/main" val="4125917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tx2"/>
                </a:solidFill>
              </a:rPr>
              <a:t>COTOPAXI</a:t>
            </a:r>
            <a:endParaRPr lang="es-ES" b="1" dirty="0">
              <a:solidFill>
                <a:schemeClr val="tx2"/>
              </a:solidFill>
            </a:endParaRPr>
          </a:p>
        </p:txBody>
      </p:sp>
      <p:sp>
        <p:nvSpPr>
          <p:cNvPr id="4" name="Marcador de pie de página 3"/>
          <p:cNvSpPr>
            <a:spLocks noGrp="1"/>
          </p:cNvSpPr>
          <p:nvPr>
            <p:ph type="ftr" sz="quarter" idx="11"/>
          </p:nvPr>
        </p:nvSpPr>
        <p:spPr/>
        <p:txBody>
          <a:bodyPr/>
          <a:lstStyle/>
          <a:p>
            <a:pPr>
              <a:defRPr/>
            </a:pPr>
            <a:r>
              <a:rPr lang="es-EC" smtClean="0"/>
              <a:t>www.gestionderiesgos.gob.ec</a:t>
            </a:r>
            <a:endParaRPr lang="es-EC"/>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340768"/>
            <a:ext cx="7286429" cy="4860000"/>
          </a:xfrm>
          <a:prstGeom prst="rect">
            <a:avLst/>
          </a:prstGeom>
        </p:spPr>
      </p:pic>
    </p:spTree>
    <p:extLst>
      <p:ext uri="{BB962C8B-B14F-4D97-AF65-F5344CB8AC3E}">
        <p14:creationId xmlns:p14="http://schemas.microsoft.com/office/powerpoint/2010/main" val="720852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tx2"/>
                </a:solidFill>
              </a:rPr>
              <a:t>Temario</a:t>
            </a:r>
            <a:endParaRPr lang="es-ES" b="1" dirty="0">
              <a:solidFill>
                <a:schemeClr val="tx2"/>
              </a:solidFill>
            </a:endParaRPr>
          </a:p>
        </p:txBody>
      </p:sp>
      <p:sp>
        <p:nvSpPr>
          <p:cNvPr id="3" name="Marcador de contenido 2"/>
          <p:cNvSpPr>
            <a:spLocks noGrp="1"/>
          </p:cNvSpPr>
          <p:nvPr>
            <p:ph idx="1"/>
          </p:nvPr>
        </p:nvSpPr>
        <p:spPr>
          <a:xfrm>
            <a:off x="457200" y="1412776"/>
            <a:ext cx="8229600" cy="1900808"/>
          </a:xfrm>
        </p:spPr>
        <p:txBody>
          <a:bodyPr/>
          <a:lstStyle/>
          <a:p>
            <a:pPr marL="464184" indent="-451484">
              <a:spcBef>
                <a:spcPts val="1175"/>
              </a:spcBef>
              <a:buFont typeface="Arial" pitchFamily="34" charset="0"/>
              <a:buAutoNum type="arabicPeriod"/>
              <a:tabLst>
                <a:tab pos="464820" algn="l"/>
              </a:tabLst>
              <a:defRPr/>
            </a:pPr>
            <a:r>
              <a:rPr lang="es-EC" spc="-20" dirty="0" smtClean="0"/>
              <a:t>Volcanes </a:t>
            </a:r>
            <a:r>
              <a:rPr lang="es-EC" dirty="0"/>
              <a:t>en </a:t>
            </a:r>
            <a:r>
              <a:rPr lang="es-EC" spc="-5" dirty="0" smtClean="0"/>
              <a:t>Ecuador</a:t>
            </a:r>
          </a:p>
          <a:p>
            <a:pPr marL="464184" indent="-451484">
              <a:spcBef>
                <a:spcPts val="1175"/>
              </a:spcBef>
              <a:buFont typeface="Arial" pitchFamily="34" charset="0"/>
              <a:buAutoNum type="arabicPeriod"/>
              <a:tabLst>
                <a:tab pos="464820" algn="l"/>
              </a:tabLst>
              <a:defRPr/>
            </a:pPr>
            <a:r>
              <a:rPr lang="es-EC" spc="-5" dirty="0" smtClean="0"/>
              <a:t>Volcán Cotopaxi</a:t>
            </a:r>
            <a:endParaRPr lang="es-EC" dirty="0"/>
          </a:p>
          <a:p>
            <a:pPr marL="463550" indent="-450850">
              <a:spcBef>
                <a:spcPts val="1165"/>
              </a:spcBef>
              <a:buFont typeface="Arial" pitchFamily="34" charset="0"/>
              <a:buAutoNum type="arabicPeriod"/>
              <a:tabLst>
                <a:tab pos="464184" algn="l"/>
              </a:tabLst>
              <a:defRPr/>
            </a:pPr>
            <a:r>
              <a:rPr lang="es-EC" spc="-5" dirty="0" smtClean="0"/>
              <a:t>Sistema de alerta temprana</a:t>
            </a:r>
            <a:endParaRPr lang="es-EC" dirty="0"/>
          </a:p>
        </p:txBody>
      </p:sp>
      <p:sp>
        <p:nvSpPr>
          <p:cNvPr id="4" name="Marcador de pie de página 3"/>
          <p:cNvSpPr>
            <a:spLocks noGrp="1"/>
          </p:cNvSpPr>
          <p:nvPr>
            <p:ph type="ftr" sz="quarter" idx="11"/>
          </p:nvPr>
        </p:nvSpPr>
        <p:spPr/>
        <p:txBody>
          <a:bodyPr/>
          <a:lstStyle/>
          <a:p>
            <a:pPr>
              <a:defRPr/>
            </a:pPr>
            <a:r>
              <a:rPr lang="es-EC" smtClean="0"/>
              <a:t>www.gestionderiesgos.gob.ec</a:t>
            </a:r>
            <a:endParaRPr lang="es-EC"/>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645024"/>
            <a:ext cx="6444208" cy="2416578"/>
          </a:xfrm>
          <a:prstGeom prst="rect">
            <a:avLst/>
          </a:prstGeom>
        </p:spPr>
      </p:pic>
      <p:sp>
        <p:nvSpPr>
          <p:cNvPr id="6" name="TextBox 5"/>
          <p:cNvSpPr txBox="1"/>
          <p:nvPr/>
        </p:nvSpPr>
        <p:spPr>
          <a:xfrm>
            <a:off x="4708473" y="6093296"/>
            <a:ext cx="1519711" cy="307777"/>
          </a:xfrm>
          <a:prstGeom prst="rect">
            <a:avLst/>
          </a:prstGeom>
          <a:noFill/>
        </p:spPr>
        <p:txBody>
          <a:bodyPr wrap="none" rtlCol="0">
            <a:spAutoFit/>
          </a:bodyPr>
          <a:lstStyle/>
          <a:p>
            <a:r>
              <a:rPr lang="es-EC" sz="1400" dirty="0" smtClean="0"/>
              <a:t>Volcán </a:t>
            </a:r>
            <a:r>
              <a:rPr lang="es-EC" sz="1400" dirty="0" err="1" smtClean="0"/>
              <a:t>Cuicocha</a:t>
            </a:r>
            <a:endParaRPr lang="es-EC" sz="1400" dirty="0"/>
          </a:p>
        </p:txBody>
      </p:sp>
    </p:spTree>
    <p:extLst>
      <p:ext uri="{BB962C8B-B14F-4D97-AF65-F5344CB8AC3E}">
        <p14:creationId xmlns:p14="http://schemas.microsoft.com/office/powerpoint/2010/main" val="254004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pPr algn="l"/>
            <a:r>
              <a:rPr lang="es-ES" b="1" dirty="0" smtClean="0">
                <a:solidFill>
                  <a:srgbClr val="FF0000"/>
                </a:solidFill>
              </a:rPr>
              <a:t>Ubicación</a:t>
            </a:r>
            <a:endParaRPr lang="es-EC" dirty="0">
              <a:solidFill>
                <a:srgbClr val="FF0000"/>
              </a:solidFill>
            </a:endParaRPr>
          </a:p>
        </p:txBody>
      </p:sp>
      <p:sp>
        <p:nvSpPr>
          <p:cNvPr id="4" name="Footer Placeholder 3"/>
          <p:cNvSpPr>
            <a:spLocks noGrp="1"/>
          </p:cNvSpPr>
          <p:nvPr>
            <p:ph type="ftr" sz="quarter" idx="11"/>
          </p:nvPr>
        </p:nvSpPr>
        <p:spPr>
          <a:xfrm>
            <a:off x="3124200" y="6376243"/>
            <a:ext cx="2895600" cy="365125"/>
          </a:xfrm>
        </p:spPr>
        <p:txBody>
          <a:bodyPr/>
          <a:lstStyle/>
          <a:p>
            <a:pPr>
              <a:defRPr/>
            </a:pPr>
            <a:r>
              <a:rPr lang="es-EC" smtClean="0"/>
              <a:t>www.gestionderiesgos.gob.ec</a:t>
            </a:r>
            <a:endParaRPr lang="es-EC"/>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 y="1052735"/>
            <a:ext cx="7751150" cy="540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523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143000"/>
          </a:xfrm>
        </p:spPr>
        <p:txBody>
          <a:bodyPr/>
          <a:lstStyle/>
          <a:p>
            <a:pPr algn="l"/>
            <a:r>
              <a:rPr lang="es-ES" b="1" dirty="0" smtClean="0">
                <a:solidFill>
                  <a:srgbClr val="FF0000"/>
                </a:solidFill>
              </a:rPr>
              <a:t>Generalidades</a:t>
            </a:r>
            <a:endParaRPr lang="es-ES" b="1" dirty="0">
              <a:solidFill>
                <a:srgbClr val="FF0000"/>
              </a:solidFill>
            </a:endParaRPr>
          </a:p>
        </p:txBody>
      </p:sp>
      <p:sp>
        <p:nvSpPr>
          <p:cNvPr id="3" name="Marcador de contenido 2"/>
          <p:cNvSpPr>
            <a:spLocks noGrp="1"/>
          </p:cNvSpPr>
          <p:nvPr>
            <p:ph idx="1"/>
          </p:nvPr>
        </p:nvSpPr>
        <p:spPr>
          <a:xfrm>
            <a:off x="457200" y="1196752"/>
            <a:ext cx="8229600" cy="5040560"/>
          </a:xfrm>
        </p:spPr>
        <p:txBody>
          <a:bodyPr/>
          <a:lstStyle/>
          <a:p>
            <a:r>
              <a:rPr lang="es-EC" dirty="0" smtClean="0"/>
              <a:t>Cordillera Oriental</a:t>
            </a:r>
          </a:p>
          <a:p>
            <a:r>
              <a:rPr lang="es-EC" spc="-5" dirty="0"/>
              <a:t>A 35 km al Noreste de Latacunga y a 45 km al Sureste de Quito</a:t>
            </a:r>
            <a:r>
              <a:rPr lang="es-EC" spc="-5" dirty="0" smtClean="0"/>
              <a:t>.</a:t>
            </a:r>
          </a:p>
          <a:p>
            <a:r>
              <a:rPr lang="es-EC" dirty="0" smtClean="0"/>
              <a:t>Estratovolcán</a:t>
            </a:r>
            <a:r>
              <a:rPr lang="es-EC" spc="-5" dirty="0" smtClean="0"/>
              <a:t> </a:t>
            </a:r>
            <a:r>
              <a:rPr lang="es-EC" spc="-5" dirty="0"/>
              <a:t>conformado por la acumulación de lavas </a:t>
            </a:r>
            <a:r>
              <a:rPr lang="es-EC" dirty="0"/>
              <a:t>y </a:t>
            </a:r>
            <a:r>
              <a:rPr lang="es-EC" spc="-5" dirty="0" smtClean="0"/>
              <a:t>depósitos</a:t>
            </a:r>
            <a:r>
              <a:rPr lang="es-EC" dirty="0" smtClean="0"/>
              <a:t> </a:t>
            </a:r>
            <a:r>
              <a:rPr lang="es-EC" spc="-5" dirty="0" err="1"/>
              <a:t>piroclásticos</a:t>
            </a:r>
            <a:r>
              <a:rPr lang="es-EC" spc="-5" dirty="0" smtClean="0"/>
              <a:t>.</a:t>
            </a:r>
          </a:p>
          <a:p>
            <a:r>
              <a:rPr lang="es-EC" dirty="0" smtClean="0"/>
              <a:t>5.897 </a:t>
            </a:r>
            <a:r>
              <a:rPr lang="es-EC" dirty="0"/>
              <a:t>msnm.</a:t>
            </a:r>
            <a:endParaRPr lang="es-EC" spc="-5" dirty="0"/>
          </a:p>
          <a:p>
            <a:r>
              <a:rPr lang="es-EC" spc="-5" dirty="0" smtClean="0"/>
              <a:t>Cono simétrico con pendientes de hasta 35°</a:t>
            </a:r>
          </a:p>
          <a:p>
            <a:r>
              <a:rPr lang="es-EC" spc="-5" dirty="0" smtClean="0"/>
              <a:t>Diámetro basal de aproximadamente 20 km.</a:t>
            </a:r>
            <a:endParaRPr lang="es-EC" spc="-5" dirty="0"/>
          </a:p>
          <a:p>
            <a:r>
              <a:rPr lang="es-EC" dirty="0" smtClean="0"/>
              <a:t>Diámetro del cráter va hasta 800 m.</a:t>
            </a:r>
          </a:p>
        </p:txBody>
      </p:sp>
      <p:sp>
        <p:nvSpPr>
          <p:cNvPr id="4" name="Marcador de pie de página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3933244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algn="l"/>
            <a:r>
              <a:rPr lang="es-ES" b="1" dirty="0">
                <a:solidFill>
                  <a:srgbClr val="FF0000"/>
                </a:solidFill>
              </a:rPr>
              <a:t>Generalidades</a:t>
            </a:r>
            <a:endParaRPr lang="es-EC" dirty="0"/>
          </a:p>
        </p:txBody>
      </p:sp>
      <p:sp>
        <p:nvSpPr>
          <p:cNvPr id="3" name="Content Placeholder 2"/>
          <p:cNvSpPr>
            <a:spLocks noGrp="1"/>
          </p:cNvSpPr>
          <p:nvPr>
            <p:ph idx="1"/>
          </p:nvPr>
        </p:nvSpPr>
        <p:spPr>
          <a:xfrm>
            <a:off x="457200" y="980728"/>
            <a:ext cx="8229600" cy="5328592"/>
          </a:xfrm>
        </p:spPr>
        <p:txBody>
          <a:bodyPr/>
          <a:lstStyle/>
          <a:p>
            <a:r>
              <a:rPr lang="es-EC" dirty="0" smtClean="0"/>
              <a:t>Es uno </a:t>
            </a:r>
            <a:r>
              <a:rPr lang="es-EC" dirty="0"/>
              <a:t>de los volcanes </a:t>
            </a:r>
            <a:r>
              <a:rPr lang="es-EC" b="1" i="1" dirty="0"/>
              <a:t>más peligrosos</a:t>
            </a:r>
            <a:r>
              <a:rPr lang="es-EC" dirty="0"/>
              <a:t> del mundo debido a la frecuencia de sus erupciones, su estilo eruptivo, su relieve, su cobertura glaciar y por la cantidad de poblaciones potencialmente expuestas a sus amenazas. </a:t>
            </a:r>
            <a:endParaRPr lang="es-EC" dirty="0" smtClean="0"/>
          </a:p>
          <a:p>
            <a:r>
              <a:rPr lang="es-EC" dirty="0" smtClean="0"/>
              <a:t>Desde </a:t>
            </a:r>
            <a:r>
              <a:rPr lang="es-EC" dirty="0"/>
              <a:t>el inicio de la conquista española, el Cotopaxi ha presentado cinco grandes periodos eruptivos: 1532-1534, 1742-1744, 1766-1768, 1853-1854 y 1877-1880. </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1421147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r>
              <a:rPr lang="es-EC" dirty="0" smtClean="0"/>
              <a:t>La </a:t>
            </a:r>
            <a:r>
              <a:rPr lang="es-EC" b="1" i="1" dirty="0"/>
              <a:t>peligrosidad</a:t>
            </a:r>
            <a:r>
              <a:rPr lang="es-EC" dirty="0"/>
              <a:t> del Cotopaxi radica en que sus erupciones pueden dar lugar a la formación de enormes </a:t>
            </a:r>
            <a:r>
              <a:rPr lang="es-EC" b="1" i="1" dirty="0" err="1"/>
              <a:t>lahares</a:t>
            </a:r>
            <a:r>
              <a:rPr lang="es-EC" dirty="0"/>
              <a:t> (flujos de lodo y escombros) que transitarían </a:t>
            </a:r>
            <a:r>
              <a:rPr lang="es-EC" b="1" i="1" dirty="0"/>
              <a:t>por drenajes</a:t>
            </a:r>
            <a:r>
              <a:rPr lang="es-EC" dirty="0"/>
              <a:t> vecinos a zonas densamente pobladas como el Valle Interandino entre </a:t>
            </a:r>
            <a:r>
              <a:rPr lang="es-EC" dirty="0" err="1"/>
              <a:t>Mulaló</a:t>
            </a:r>
            <a:r>
              <a:rPr lang="es-EC" dirty="0"/>
              <a:t> y Latacunga, y una parte del valle de los Chillos. </a:t>
            </a:r>
            <a:endParaRPr lang="es-EC" dirty="0" smtClean="0"/>
          </a:p>
          <a:p>
            <a:r>
              <a:rPr lang="es-EC" dirty="0" smtClean="0"/>
              <a:t>Se </a:t>
            </a:r>
            <a:r>
              <a:rPr lang="es-EC" dirty="0"/>
              <a:t>ha estimado que actualmente más de 300.000 personas viven en zonas amenazadas por </a:t>
            </a:r>
            <a:r>
              <a:rPr lang="es-EC" dirty="0" err="1" smtClean="0"/>
              <a:t>lahares</a:t>
            </a:r>
            <a:r>
              <a:rPr lang="es-EC" dirty="0" smtClean="0"/>
              <a:t>. </a:t>
            </a:r>
            <a:endParaRPr lang="es-EC"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Title 1"/>
          <p:cNvSpPr>
            <a:spLocks noGrp="1"/>
          </p:cNvSpPr>
          <p:nvPr>
            <p:ph type="title"/>
          </p:nvPr>
        </p:nvSpPr>
        <p:spPr>
          <a:xfrm>
            <a:off x="457200" y="274638"/>
            <a:ext cx="8229600" cy="562074"/>
          </a:xfrm>
        </p:spPr>
        <p:txBody>
          <a:bodyPr/>
          <a:lstStyle/>
          <a:p>
            <a:pPr algn="l"/>
            <a:r>
              <a:rPr lang="es-ES" b="1" dirty="0">
                <a:solidFill>
                  <a:srgbClr val="FF0000"/>
                </a:solidFill>
              </a:rPr>
              <a:t>Generalidades</a:t>
            </a:r>
            <a:endParaRPr lang="es-EC" dirty="0"/>
          </a:p>
        </p:txBody>
      </p:sp>
    </p:spTree>
    <p:extLst>
      <p:ext uri="{BB962C8B-B14F-4D97-AF65-F5344CB8AC3E}">
        <p14:creationId xmlns:p14="http://schemas.microsoft.com/office/powerpoint/2010/main" val="3888071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lstStyle/>
          <a:p>
            <a:r>
              <a:rPr lang="es-EC" sz="3600" dirty="0"/>
              <a:t>Adicionalmente, la caída de ceniza producida durante una erupción del Cotopaxi podría afectar una parte muy significativa de la Sierra y la Costa del Ecuador</a:t>
            </a:r>
            <a:r>
              <a:rPr lang="es-EC" sz="3600" dirty="0" smtClean="0"/>
              <a:t>.</a:t>
            </a:r>
          </a:p>
          <a:p>
            <a:endParaRPr lang="es-EC" sz="3600" dirty="0"/>
          </a:p>
          <a:p>
            <a:r>
              <a:rPr lang="es-EC" sz="3600" dirty="0" smtClean="0"/>
              <a:t>El </a:t>
            </a:r>
            <a:r>
              <a:rPr lang="es-EC" sz="3600" dirty="0"/>
              <a:t>Cotopaxi es también uno de los volcanes más vigilados del </a:t>
            </a:r>
            <a:r>
              <a:rPr lang="es-EC" sz="3600" dirty="0" smtClean="0"/>
              <a:t>Ecuador. </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Title 1"/>
          <p:cNvSpPr>
            <a:spLocks noGrp="1"/>
          </p:cNvSpPr>
          <p:nvPr>
            <p:ph type="title"/>
          </p:nvPr>
        </p:nvSpPr>
        <p:spPr>
          <a:xfrm>
            <a:off x="457200" y="274638"/>
            <a:ext cx="8229600" cy="562074"/>
          </a:xfrm>
        </p:spPr>
        <p:txBody>
          <a:bodyPr/>
          <a:lstStyle/>
          <a:p>
            <a:pPr algn="l"/>
            <a:r>
              <a:rPr lang="es-ES" b="1" dirty="0">
                <a:solidFill>
                  <a:srgbClr val="FF0000"/>
                </a:solidFill>
              </a:rPr>
              <a:t>Generalidades</a:t>
            </a:r>
            <a:endParaRPr lang="es-EC" dirty="0"/>
          </a:p>
        </p:txBody>
      </p:sp>
    </p:spTree>
    <p:extLst>
      <p:ext uri="{BB962C8B-B14F-4D97-AF65-F5344CB8AC3E}">
        <p14:creationId xmlns:p14="http://schemas.microsoft.com/office/powerpoint/2010/main" val="2335335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b="1" dirty="0">
                <a:solidFill>
                  <a:srgbClr val="FF0000"/>
                </a:solidFill>
              </a:rPr>
              <a:t>Generalidades</a:t>
            </a:r>
            <a:endParaRPr lang="es-EC" dirty="0"/>
          </a:p>
        </p:txBody>
      </p:sp>
      <p:sp>
        <p:nvSpPr>
          <p:cNvPr id="3" name="Content Placeholder 2"/>
          <p:cNvSpPr>
            <a:spLocks noGrp="1"/>
          </p:cNvSpPr>
          <p:nvPr>
            <p:ph idx="1"/>
          </p:nvPr>
        </p:nvSpPr>
        <p:spPr>
          <a:xfrm>
            <a:off x="457200" y="1196752"/>
            <a:ext cx="4474840" cy="4987651"/>
          </a:xfrm>
        </p:spPr>
        <p:txBody>
          <a:bodyPr/>
          <a:lstStyle/>
          <a:p>
            <a:r>
              <a:rPr lang="es-EC" dirty="0" smtClean="0"/>
              <a:t>Rodeado de páramos </a:t>
            </a:r>
            <a:r>
              <a:rPr lang="es-EC" dirty="0"/>
              <a:t>que bordean los 3000 </a:t>
            </a:r>
            <a:r>
              <a:rPr lang="es-EC" dirty="0" smtClean="0"/>
              <a:t>msnm</a:t>
            </a:r>
          </a:p>
          <a:p>
            <a:r>
              <a:rPr lang="es-EC" dirty="0" smtClean="0"/>
              <a:t>Cerca a otros </a:t>
            </a:r>
            <a:r>
              <a:rPr lang="es-EC" dirty="0"/>
              <a:t>volcanes como </a:t>
            </a:r>
            <a:r>
              <a:rPr lang="es-EC" dirty="0" err="1"/>
              <a:t>Sincholahua</a:t>
            </a:r>
            <a:r>
              <a:rPr lang="es-EC" dirty="0"/>
              <a:t> (4873 msnm), </a:t>
            </a:r>
            <a:r>
              <a:rPr lang="es-EC" dirty="0" err="1"/>
              <a:t>Quilindaña</a:t>
            </a:r>
            <a:r>
              <a:rPr lang="es-EC" dirty="0"/>
              <a:t> (4876 msnm) y Rumiñahui (4722 msnm</a:t>
            </a:r>
            <a:r>
              <a:rPr lang="es-EC" dirty="0" smtClean="0"/>
              <a:t>).</a:t>
            </a: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412776"/>
            <a:ext cx="32004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885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a:noFill/>
        </p:spPr>
        <p:txBody>
          <a:bodyPr/>
          <a:lstStyle/>
          <a:p>
            <a:pPr algn="l"/>
            <a:r>
              <a:rPr lang="es-EC" sz="4000" b="1" dirty="0" smtClean="0">
                <a:solidFill>
                  <a:srgbClr val="FF0000"/>
                </a:solidFill>
              </a:rPr>
              <a:t>Evaluación de la Amenaza Volcánica</a:t>
            </a:r>
            <a:endParaRPr lang="es-EC" sz="4000" b="1" dirty="0">
              <a:solidFill>
                <a:srgbClr val="FF0000"/>
              </a:solidFill>
            </a:endParaRPr>
          </a:p>
        </p:txBody>
      </p:sp>
      <p:sp>
        <p:nvSpPr>
          <p:cNvPr id="3" name="Content Placeholder 2"/>
          <p:cNvSpPr>
            <a:spLocks noGrp="1"/>
          </p:cNvSpPr>
          <p:nvPr>
            <p:ph idx="1"/>
          </p:nvPr>
        </p:nvSpPr>
        <p:spPr>
          <a:xfrm>
            <a:off x="457200" y="1268760"/>
            <a:ext cx="8229600" cy="4857403"/>
          </a:xfrm>
          <a:noFill/>
        </p:spPr>
        <p:txBody>
          <a:bodyPr/>
          <a:lstStyle/>
          <a:p>
            <a:r>
              <a:rPr lang="es-EC" sz="2800" dirty="0"/>
              <a:t>Escalas de tiempo de la</a:t>
            </a:r>
            <a:r>
              <a:rPr lang="es-EC" sz="2800" spc="-20" dirty="0"/>
              <a:t> </a:t>
            </a:r>
            <a:r>
              <a:rPr lang="es-EC" sz="2800" dirty="0"/>
              <a:t>evaluación de la amenaza</a:t>
            </a:r>
            <a:r>
              <a:rPr lang="es-EC" sz="2800" spc="-60" dirty="0"/>
              <a:t> </a:t>
            </a:r>
            <a:r>
              <a:rPr lang="es-EC" sz="2800" dirty="0" smtClean="0"/>
              <a:t>volcánica</a:t>
            </a:r>
          </a:p>
          <a:p>
            <a:pPr lvl="1"/>
            <a:r>
              <a:rPr lang="es-EC" sz="2400" b="1" spc="-5" dirty="0" smtClean="0">
                <a:cs typeface="Arial"/>
              </a:rPr>
              <a:t>Mediano </a:t>
            </a:r>
            <a:r>
              <a:rPr lang="es-EC" sz="2400" b="1" spc="-5" dirty="0">
                <a:cs typeface="Arial"/>
              </a:rPr>
              <a:t>y largo </a:t>
            </a:r>
            <a:r>
              <a:rPr lang="es-EC" sz="2400" b="1" dirty="0">
                <a:cs typeface="Arial"/>
              </a:rPr>
              <a:t>plazo (años </a:t>
            </a:r>
            <a:r>
              <a:rPr lang="es-EC" sz="2400" b="1" spc="-5" dirty="0">
                <a:cs typeface="Arial"/>
              </a:rPr>
              <a:t>a </a:t>
            </a:r>
            <a:r>
              <a:rPr lang="es-EC" sz="2400" b="1" dirty="0">
                <a:cs typeface="Arial"/>
              </a:rPr>
              <a:t>décadas)</a:t>
            </a:r>
            <a:r>
              <a:rPr lang="es-EC" sz="2400" dirty="0">
                <a:cs typeface="Arial"/>
              </a:rPr>
              <a:t>: </a:t>
            </a:r>
            <a:r>
              <a:rPr lang="es-EC" sz="2400" spc="-5" dirty="0" smtClean="0">
                <a:cs typeface="Arial"/>
              </a:rPr>
              <a:t>En </a:t>
            </a:r>
            <a:r>
              <a:rPr lang="es-EC" sz="2400" dirty="0">
                <a:cs typeface="Arial"/>
              </a:rPr>
              <a:t>base </a:t>
            </a:r>
            <a:r>
              <a:rPr lang="es-EC" sz="2400" spc="-5" dirty="0">
                <a:cs typeface="Arial"/>
              </a:rPr>
              <a:t>a </a:t>
            </a:r>
            <a:r>
              <a:rPr lang="es-EC" sz="2400" dirty="0">
                <a:cs typeface="Arial"/>
              </a:rPr>
              <a:t>la  historia volcánica </a:t>
            </a:r>
            <a:r>
              <a:rPr lang="es-EC" sz="2400" spc="-5" dirty="0">
                <a:cs typeface="Arial"/>
              </a:rPr>
              <a:t>se </a:t>
            </a:r>
            <a:r>
              <a:rPr lang="es-EC" sz="2400" dirty="0">
                <a:cs typeface="Arial"/>
              </a:rPr>
              <a:t>puede definir </a:t>
            </a:r>
            <a:r>
              <a:rPr lang="es-EC" sz="2400" spc="-5" dirty="0">
                <a:cs typeface="Arial"/>
              </a:rPr>
              <a:t>los</a:t>
            </a:r>
            <a:r>
              <a:rPr lang="es-EC" sz="2400" spc="-10" dirty="0">
                <a:cs typeface="Arial"/>
              </a:rPr>
              <a:t> </a:t>
            </a:r>
            <a:r>
              <a:rPr lang="es-EC" sz="2400" dirty="0" smtClean="0">
                <a:cs typeface="Arial"/>
              </a:rPr>
              <a:t>escenarios eruptivos </a:t>
            </a:r>
            <a:r>
              <a:rPr lang="es-EC" sz="2400" spc="-5" dirty="0">
                <a:cs typeface="Arial"/>
              </a:rPr>
              <a:t>y </a:t>
            </a:r>
            <a:r>
              <a:rPr lang="es-EC" sz="2400" dirty="0">
                <a:cs typeface="Arial"/>
              </a:rPr>
              <a:t>calcular las probabilidades </a:t>
            </a:r>
            <a:r>
              <a:rPr lang="es-EC" sz="2400" spc="-5" dirty="0">
                <a:cs typeface="Arial"/>
              </a:rPr>
              <a:t>de </a:t>
            </a:r>
            <a:r>
              <a:rPr lang="es-EC" sz="2400" dirty="0">
                <a:cs typeface="Arial"/>
              </a:rPr>
              <a:t>una</a:t>
            </a:r>
            <a:r>
              <a:rPr lang="es-EC" sz="2400" spc="40" dirty="0">
                <a:cs typeface="Arial"/>
              </a:rPr>
              <a:t> </a:t>
            </a:r>
            <a:r>
              <a:rPr lang="es-EC" sz="2400" dirty="0" smtClean="0">
                <a:cs typeface="Arial"/>
              </a:rPr>
              <a:t>erupción </a:t>
            </a:r>
            <a:r>
              <a:rPr lang="es-EC" sz="2400" spc="-5" dirty="0" smtClean="0">
                <a:cs typeface="Arial"/>
              </a:rPr>
              <a:t>en </a:t>
            </a:r>
            <a:r>
              <a:rPr lang="es-EC" sz="2400" dirty="0">
                <a:cs typeface="Arial"/>
              </a:rPr>
              <a:t>los próximos años. Sirve para elaborar mapas </a:t>
            </a:r>
            <a:r>
              <a:rPr lang="es-EC" sz="2400" spc="-5" dirty="0">
                <a:cs typeface="Arial"/>
              </a:rPr>
              <a:t>de  </a:t>
            </a:r>
            <a:r>
              <a:rPr lang="es-EC" sz="2400" dirty="0">
                <a:cs typeface="Arial"/>
              </a:rPr>
              <a:t>amenaza </a:t>
            </a:r>
            <a:r>
              <a:rPr lang="es-EC" sz="2400" spc="-5" dirty="0">
                <a:cs typeface="Arial"/>
              </a:rPr>
              <a:t>y </a:t>
            </a:r>
            <a:r>
              <a:rPr lang="es-EC" sz="2400" dirty="0">
                <a:cs typeface="Arial"/>
              </a:rPr>
              <a:t>para</a:t>
            </a:r>
            <a:r>
              <a:rPr lang="es-EC" sz="2400" spc="-45" dirty="0">
                <a:cs typeface="Arial"/>
              </a:rPr>
              <a:t> </a:t>
            </a:r>
            <a:r>
              <a:rPr lang="es-EC" sz="2400" i="1" dirty="0" smtClean="0">
                <a:cs typeface="Arial"/>
              </a:rPr>
              <a:t>planificación</a:t>
            </a:r>
            <a:r>
              <a:rPr lang="es-EC" sz="2400" dirty="0" smtClean="0">
                <a:cs typeface="Arial"/>
              </a:rPr>
              <a:t>.</a:t>
            </a:r>
          </a:p>
          <a:p>
            <a:pPr lvl="1"/>
            <a:r>
              <a:rPr lang="es-EC" sz="2400" b="1" spc="-5" dirty="0" smtClean="0">
                <a:cs typeface="Arial"/>
              </a:rPr>
              <a:t>Corto </a:t>
            </a:r>
            <a:r>
              <a:rPr lang="es-EC" sz="2400" b="1" spc="-5" dirty="0">
                <a:cs typeface="Arial"/>
              </a:rPr>
              <a:t>e </a:t>
            </a:r>
            <a:r>
              <a:rPr lang="es-EC" sz="2400" b="1" dirty="0">
                <a:cs typeface="Arial"/>
              </a:rPr>
              <a:t>inmediato </a:t>
            </a:r>
            <a:r>
              <a:rPr lang="es-EC" sz="2400" b="1" spc="-5" dirty="0">
                <a:cs typeface="Arial"/>
              </a:rPr>
              <a:t>plazo </a:t>
            </a:r>
            <a:r>
              <a:rPr lang="es-EC" sz="2400" b="1" dirty="0">
                <a:cs typeface="Arial"/>
              </a:rPr>
              <a:t>(días </a:t>
            </a:r>
            <a:r>
              <a:rPr lang="es-EC" sz="2400" b="1" spc="-5" dirty="0">
                <a:cs typeface="Arial"/>
              </a:rPr>
              <a:t>a </a:t>
            </a:r>
            <a:r>
              <a:rPr lang="es-EC" sz="2400" b="1" dirty="0">
                <a:cs typeface="Arial"/>
              </a:rPr>
              <a:t>meses)</a:t>
            </a:r>
            <a:r>
              <a:rPr lang="es-EC" sz="2400" dirty="0">
                <a:cs typeface="Arial"/>
              </a:rPr>
              <a:t>: </a:t>
            </a:r>
            <a:r>
              <a:rPr lang="es-EC" sz="2400" dirty="0" smtClean="0">
                <a:cs typeface="Arial"/>
              </a:rPr>
              <a:t>Principalmente  </a:t>
            </a:r>
            <a:r>
              <a:rPr lang="es-EC" sz="2400" spc="-5" dirty="0">
                <a:cs typeface="Arial"/>
              </a:rPr>
              <a:t>en </a:t>
            </a:r>
            <a:r>
              <a:rPr lang="es-EC" sz="2400" dirty="0">
                <a:cs typeface="Arial"/>
              </a:rPr>
              <a:t>base </a:t>
            </a:r>
            <a:r>
              <a:rPr lang="es-EC" sz="2400" spc="-5" dirty="0">
                <a:cs typeface="Arial"/>
              </a:rPr>
              <a:t>al </a:t>
            </a:r>
            <a:r>
              <a:rPr lang="es-EC" sz="2400" dirty="0">
                <a:cs typeface="Arial"/>
              </a:rPr>
              <a:t>monitoreo volcánico se puede definir </a:t>
            </a:r>
            <a:r>
              <a:rPr lang="es-EC" sz="2400" spc="-5" dirty="0">
                <a:cs typeface="Arial"/>
              </a:rPr>
              <a:t>el  </a:t>
            </a:r>
            <a:r>
              <a:rPr lang="es-EC" sz="2400" dirty="0">
                <a:cs typeface="Arial"/>
              </a:rPr>
              <a:t>estado </a:t>
            </a:r>
            <a:r>
              <a:rPr lang="es-EC" sz="2400" spc="-5" dirty="0">
                <a:cs typeface="Arial"/>
              </a:rPr>
              <a:t>de </a:t>
            </a:r>
            <a:r>
              <a:rPr lang="es-EC" sz="2400" dirty="0">
                <a:cs typeface="Arial"/>
              </a:rPr>
              <a:t>actividad del volcán. </a:t>
            </a:r>
            <a:r>
              <a:rPr lang="es-EC" sz="2400" spc="-5" dirty="0">
                <a:cs typeface="Arial"/>
              </a:rPr>
              <a:t>Sirve </a:t>
            </a:r>
            <a:r>
              <a:rPr lang="es-EC" sz="2400" dirty="0">
                <a:cs typeface="Arial"/>
              </a:rPr>
              <a:t>para identificar si </a:t>
            </a:r>
            <a:r>
              <a:rPr lang="es-EC" sz="2400" dirty="0" smtClean="0">
                <a:cs typeface="Arial"/>
              </a:rPr>
              <a:t>una </a:t>
            </a:r>
            <a:r>
              <a:rPr lang="es-EC" sz="2400" dirty="0">
                <a:cs typeface="Arial"/>
              </a:rPr>
              <a:t>erupción se acerca </a:t>
            </a:r>
            <a:r>
              <a:rPr lang="es-EC" sz="2400" spc="-5" dirty="0">
                <a:cs typeface="Arial"/>
              </a:rPr>
              <a:t>y </a:t>
            </a:r>
            <a:r>
              <a:rPr lang="es-EC" sz="2400" dirty="0">
                <a:cs typeface="Arial"/>
              </a:rPr>
              <a:t>permite </a:t>
            </a:r>
            <a:r>
              <a:rPr lang="es-EC" sz="2400" i="1" spc="-5" dirty="0">
                <a:cs typeface="Arial"/>
              </a:rPr>
              <a:t>afinar </a:t>
            </a:r>
            <a:r>
              <a:rPr lang="es-EC" sz="2400" i="1" dirty="0">
                <a:cs typeface="Arial"/>
              </a:rPr>
              <a:t>los escenarios  </a:t>
            </a:r>
            <a:r>
              <a:rPr lang="es-EC" sz="2400" dirty="0">
                <a:cs typeface="Arial"/>
              </a:rPr>
              <a:t>eruptivos en periodo de</a:t>
            </a:r>
            <a:r>
              <a:rPr lang="es-EC" sz="2400" spc="-30" dirty="0">
                <a:cs typeface="Arial"/>
              </a:rPr>
              <a:t> </a:t>
            </a:r>
            <a:r>
              <a:rPr lang="es-EC" sz="2400" dirty="0">
                <a:cs typeface="Arial"/>
              </a:rPr>
              <a:t>emergencia</a:t>
            </a:r>
            <a:r>
              <a:rPr lang="es-EC" sz="2400" dirty="0" smtClean="0">
                <a:cs typeface="Arial"/>
              </a:rPr>
              <a:t>.</a:t>
            </a:r>
            <a:endParaRPr lang="es-EC" sz="2400" dirty="0">
              <a:cs typeface="Arial"/>
            </a:endParaRP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spTree>
    <p:extLst>
      <p:ext uri="{BB962C8B-B14F-4D97-AF65-F5344CB8AC3E}">
        <p14:creationId xmlns:p14="http://schemas.microsoft.com/office/powerpoint/2010/main" val="4124941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6130"/>
          </a:xfrm>
          <a:noFill/>
        </p:spPr>
        <p:txBody>
          <a:bodyPr/>
          <a:lstStyle/>
          <a:p>
            <a:pPr algn="l"/>
            <a:r>
              <a:rPr lang="es-EC" sz="3600" b="1" dirty="0" smtClean="0">
                <a:solidFill>
                  <a:srgbClr val="FF0000"/>
                </a:solidFill>
              </a:rPr>
              <a:t>Etapas de la Evaluación </a:t>
            </a:r>
            <a:r>
              <a:rPr lang="es-EC" sz="3600" b="1" dirty="0">
                <a:solidFill>
                  <a:srgbClr val="FF0000"/>
                </a:solidFill>
              </a:rPr>
              <a:t>de la Amenaza </a:t>
            </a:r>
            <a:r>
              <a:rPr lang="es-EC" sz="3600" b="1" dirty="0" smtClean="0">
                <a:solidFill>
                  <a:srgbClr val="FF0000"/>
                </a:solidFill>
              </a:rPr>
              <a:t>a Mediano y Largo Plazo</a:t>
            </a:r>
            <a:endParaRPr lang="es-EC" sz="3600" dirty="0"/>
          </a:p>
        </p:txBody>
      </p:sp>
      <p:sp>
        <p:nvSpPr>
          <p:cNvPr id="3" name="Content Placeholder 2"/>
          <p:cNvSpPr>
            <a:spLocks noGrp="1"/>
          </p:cNvSpPr>
          <p:nvPr>
            <p:ph idx="1"/>
          </p:nvPr>
        </p:nvSpPr>
        <p:spPr>
          <a:xfrm>
            <a:off x="457200" y="1600200"/>
            <a:ext cx="8507288" cy="4709120"/>
          </a:xfrm>
          <a:noFill/>
        </p:spPr>
        <p:txBody>
          <a:bodyPr/>
          <a:lstStyle/>
          <a:p>
            <a:pPr marL="483234" indent="-450850">
              <a:buAutoNum type="arabicPeriod"/>
              <a:tabLst>
                <a:tab pos="483870" algn="l"/>
              </a:tabLst>
            </a:pPr>
            <a:r>
              <a:rPr lang="es-EC" sz="2800" spc="-5" dirty="0">
                <a:cs typeface="Arial"/>
              </a:rPr>
              <a:t>Estudio </a:t>
            </a:r>
            <a:r>
              <a:rPr lang="es-EC" sz="2800" dirty="0">
                <a:cs typeface="Arial"/>
              </a:rPr>
              <a:t>de la </a:t>
            </a:r>
            <a:r>
              <a:rPr lang="es-EC" sz="2800" spc="-5" dirty="0">
                <a:cs typeface="Arial"/>
              </a:rPr>
              <a:t>historia </a:t>
            </a:r>
            <a:r>
              <a:rPr lang="es-EC" sz="2800" dirty="0">
                <a:cs typeface="Arial"/>
              </a:rPr>
              <a:t>escrita </a:t>
            </a:r>
            <a:r>
              <a:rPr lang="es-EC" sz="2800" spc="-5" dirty="0">
                <a:cs typeface="Arial"/>
              </a:rPr>
              <a:t>del</a:t>
            </a:r>
            <a:r>
              <a:rPr lang="es-EC" sz="2800" spc="-80" dirty="0">
                <a:cs typeface="Arial"/>
              </a:rPr>
              <a:t> </a:t>
            </a:r>
            <a:r>
              <a:rPr lang="es-EC" sz="2800" dirty="0">
                <a:cs typeface="Arial"/>
              </a:rPr>
              <a:t>volcán</a:t>
            </a:r>
          </a:p>
          <a:p>
            <a:pPr marL="483870" indent="-451484">
              <a:spcBef>
                <a:spcPts val="1175"/>
              </a:spcBef>
              <a:buAutoNum type="arabicPeriod"/>
              <a:tabLst>
                <a:tab pos="484505" algn="l"/>
              </a:tabLst>
            </a:pPr>
            <a:r>
              <a:rPr lang="es-EC" sz="2800" spc="-5" dirty="0">
                <a:cs typeface="Arial"/>
              </a:rPr>
              <a:t>Estudio del </a:t>
            </a:r>
            <a:r>
              <a:rPr lang="es-EC" sz="2800" dirty="0">
                <a:cs typeface="Arial"/>
              </a:rPr>
              <a:t>desarrollo </a:t>
            </a:r>
            <a:r>
              <a:rPr lang="es-EC" sz="2800" spc="-5" dirty="0">
                <a:cs typeface="Arial"/>
              </a:rPr>
              <a:t>geológico del</a:t>
            </a:r>
            <a:r>
              <a:rPr lang="es-EC" sz="2800" spc="-85" dirty="0">
                <a:cs typeface="Arial"/>
              </a:rPr>
              <a:t> </a:t>
            </a:r>
            <a:r>
              <a:rPr lang="es-EC" sz="2800" dirty="0">
                <a:cs typeface="Arial"/>
              </a:rPr>
              <a:t>volcán</a:t>
            </a:r>
          </a:p>
          <a:p>
            <a:pPr marL="483234" indent="-450850">
              <a:spcBef>
                <a:spcPts val="1165"/>
              </a:spcBef>
              <a:buAutoNum type="arabicPeriod"/>
              <a:tabLst>
                <a:tab pos="483870" algn="l"/>
              </a:tabLst>
            </a:pPr>
            <a:r>
              <a:rPr lang="es-EC" sz="2800" spc="-5" dirty="0">
                <a:cs typeface="Arial"/>
              </a:rPr>
              <a:t>Definición </a:t>
            </a:r>
            <a:r>
              <a:rPr lang="es-EC" sz="2800" dirty="0">
                <a:cs typeface="Arial"/>
              </a:rPr>
              <a:t>de los </a:t>
            </a:r>
            <a:r>
              <a:rPr lang="es-EC" sz="2800" spc="-5" dirty="0">
                <a:cs typeface="Arial"/>
              </a:rPr>
              <a:t>escenarios</a:t>
            </a:r>
            <a:r>
              <a:rPr lang="es-EC" sz="2800" spc="-50" dirty="0">
                <a:cs typeface="Arial"/>
              </a:rPr>
              <a:t> </a:t>
            </a:r>
            <a:r>
              <a:rPr lang="es-EC" sz="2800" spc="-5" dirty="0">
                <a:cs typeface="Arial"/>
              </a:rPr>
              <a:t>eruptivos</a:t>
            </a:r>
            <a:endParaRPr lang="es-EC" sz="2800" dirty="0">
              <a:cs typeface="Arial"/>
            </a:endParaRPr>
          </a:p>
          <a:p>
            <a:pPr marL="483234" indent="-450850">
              <a:spcBef>
                <a:spcPts val="1165"/>
              </a:spcBef>
              <a:buAutoNum type="arabicPeriod"/>
              <a:tabLst>
                <a:tab pos="483870" algn="l"/>
              </a:tabLst>
            </a:pPr>
            <a:r>
              <a:rPr lang="es-EC" sz="2800" spc="-5" dirty="0">
                <a:cs typeface="Arial"/>
              </a:rPr>
              <a:t>Modelamiento numérico </a:t>
            </a:r>
            <a:r>
              <a:rPr lang="es-EC" sz="2800" dirty="0">
                <a:cs typeface="Arial"/>
              </a:rPr>
              <a:t>de </a:t>
            </a:r>
            <a:r>
              <a:rPr lang="es-EC" sz="2800" spc="-5" dirty="0">
                <a:cs typeface="Arial"/>
              </a:rPr>
              <a:t>los</a:t>
            </a:r>
            <a:r>
              <a:rPr lang="es-EC" sz="2800" spc="-35" dirty="0">
                <a:cs typeface="Arial"/>
              </a:rPr>
              <a:t> </a:t>
            </a:r>
            <a:r>
              <a:rPr lang="es-EC" sz="2800" spc="-5" dirty="0">
                <a:cs typeface="Arial"/>
              </a:rPr>
              <a:t>fenómenos </a:t>
            </a:r>
            <a:r>
              <a:rPr lang="es-EC" sz="2800" dirty="0">
                <a:cs typeface="Arial"/>
              </a:rPr>
              <a:t>volcánicos</a:t>
            </a:r>
          </a:p>
          <a:p>
            <a:pPr marL="483234" indent="-450850">
              <a:spcBef>
                <a:spcPts val="1175"/>
              </a:spcBef>
              <a:buAutoNum type="arabicPeriod" startAt="5"/>
              <a:tabLst>
                <a:tab pos="483870" algn="l"/>
              </a:tabLst>
            </a:pPr>
            <a:r>
              <a:rPr lang="es-EC" sz="2800" spc="-5" dirty="0">
                <a:cs typeface="Arial"/>
              </a:rPr>
              <a:t>Síntesis </a:t>
            </a:r>
            <a:r>
              <a:rPr lang="es-EC" sz="2800" dirty="0">
                <a:cs typeface="Arial"/>
              </a:rPr>
              <a:t>de </a:t>
            </a:r>
            <a:r>
              <a:rPr lang="es-EC" sz="2800" spc="-5" dirty="0">
                <a:cs typeface="Arial"/>
              </a:rPr>
              <a:t>los resultados </a:t>
            </a:r>
            <a:r>
              <a:rPr lang="es-EC" sz="2800" dirty="0">
                <a:cs typeface="Arial"/>
              </a:rPr>
              <a:t>en un </a:t>
            </a:r>
            <a:r>
              <a:rPr lang="es-EC" sz="2800" spc="-5" dirty="0">
                <a:cs typeface="Arial"/>
              </a:rPr>
              <a:t>mapa</a:t>
            </a:r>
            <a:r>
              <a:rPr lang="es-EC" sz="2800" spc="-80" dirty="0">
                <a:cs typeface="Arial"/>
              </a:rPr>
              <a:t> </a:t>
            </a:r>
            <a:r>
              <a:rPr lang="es-EC" sz="2800" dirty="0">
                <a:cs typeface="Arial"/>
              </a:rPr>
              <a:t>de amenaza con textos</a:t>
            </a:r>
            <a:r>
              <a:rPr lang="es-EC" sz="2800" spc="-114" dirty="0">
                <a:cs typeface="Arial"/>
              </a:rPr>
              <a:t> </a:t>
            </a:r>
            <a:r>
              <a:rPr lang="es-EC" sz="2800" dirty="0">
                <a:cs typeface="Arial"/>
              </a:rPr>
              <a:t>explicativos</a:t>
            </a:r>
          </a:p>
          <a:p>
            <a:pPr marL="12700" marR="5080" indent="0">
              <a:spcBef>
                <a:spcPts val="1475"/>
              </a:spcBef>
              <a:buNone/>
            </a:pPr>
            <a:r>
              <a:rPr lang="es-EC" sz="2800" spc="-5" dirty="0">
                <a:cs typeface="Arial"/>
              </a:rPr>
              <a:t>Los resultados </a:t>
            </a:r>
            <a:r>
              <a:rPr lang="es-EC" sz="2800" dirty="0">
                <a:cs typeface="Arial"/>
              </a:rPr>
              <a:t>de está evaluación </a:t>
            </a:r>
            <a:r>
              <a:rPr lang="es-EC" sz="2800" spc="-5" dirty="0">
                <a:cs typeface="Arial"/>
              </a:rPr>
              <a:t>deben </a:t>
            </a:r>
            <a:r>
              <a:rPr lang="es-EC" sz="2800" dirty="0" smtClean="0">
                <a:cs typeface="Arial"/>
              </a:rPr>
              <a:t>ser </a:t>
            </a:r>
            <a:r>
              <a:rPr lang="es-EC" sz="2800" spc="-5" dirty="0">
                <a:cs typeface="Arial"/>
              </a:rPr>
              <a:t>utilizados para planificación territorial </a:t>
            </a:r>
            <a:r>
              <a:rPr lang="es-EC" sz="2800" dirty="0">
                <a:cs typeface="Arial"/>
              </a:rPr>
              <a:t>a escalas </a:t>
            </a:r>
            <a:r>
              <a:rPr lang="es-EC" sz="2800" dirty="0" smtClean="0">
                <a:cs typeface="Arial"/>
              </a:rPr>
              <a:t>de </a:t>
            </a:r>
            <a:r>
              <a:rPr lang="es-EC" sz="2800" spc="-5" dirty="0">
                <a:cs typeface="Arial"/>
              </a:rPr>
              <a:t>tiempo que </a:t>
            </a:r>
            <a:r>
              <a:rPr lang="es-EC" sz="2800" dirty="0">
                <a:cs typeface="Arial"/>
              </a:rPr>
              <a:t>van desde </a:t>
            </a:r>
            <a:r>
              <a:rPr lang="es-EC" sz="2800" spc="-5" dirty="0">
                <a:cs typeface="Arial"/>
              </a:rPr>
              <a:t>años </a:t>
            </a:r>
            <a:r>
              <a:rPr lang="es-EC" sz="2800" dirty="0">
                <a:cs typeface="Arial"/>
              </a:rPr>
              <a:t>hasta</a:t>
            </a:r>
            <a:r>
              <a:rPr lang="es-EC" sz="2800" spc="-110" dirty="0">
                <a:cs typeface="Arial"/>
              </a:rPr>
              <a:t> </a:t>
            </a:r>
            <a:r>
              <a:rPr lang="es-EC" sz="2800" spc="-5" dirty="0">
                <a:cs typeface="Arial"/>
              </a:rPr>
              <a:t>décadas</a:t>
            </a:r>
            <a:r>
              <a:rPr lang="es-EC" sz="2800" spc="-5" dirty="0" smtClean="0">
                <a:cs typeface="Arial"/>
              </a:rPr>
              <a:t>.</a:t>
            </a:r>
            <a:endParaRPr lang="es-EC" sz="2800" dirty="0">
              <a:cs typeface="Arial"/>
            </a:endParaRP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849016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algn="l"/>
            <a:r>
              <a:rPr lang="es-EC" b="1" dirty="0" smtClean="0">
                <a:solidFill>
                  <a:srgbClr val="FF0000"/>
                </a:solidFill>
              </a:rPr>
              <a:t>Escenario 1</a:t>
            </a:r>
            <a:endParaRPr lang="es-EC" dirty="0"/>
          </a:p>
        </p:txBody>
      </p:sp>
      <p:sp>
        <p:nvSpPr>
          <p:cNvPr id="3" name="Content Placeholder 2"/>
          <p:cNvSpPr>
            <a:spLocks noGrp="1"/>
          </p:cNvSpPr>
          <p:nvPr>
            <p:ph idx="1"/>
          </p:nvPr>
        </p:nvSpPr>
        <p:spPr>
          <a:xfrm>
            <a:off x="457200" y="1235893"/>
            <a:ext cx="4114800" cy="5145435"/>
          </a:xfrm>
          <a:noFill/>
        </p:spPr>
        <p:txBody>
          <a:bodyPr/>
          <a:lstStyle/>
          <a:p>
            <a:r>
              <a:rPr lang="es-EC" dirty="0"/>
              <a:t>Evento pequeño, VEI </a:t>
            </a:r>
            <a:r>
              <a:rPr lang="es-EC" dirty="0" smtClean="0"/>
              <a:t>1-2 (año 2015)</a:t>
            </a:r>
            <a:endParaRPr lang="es-EC" dirty="0"/>
          </a:p>
          <a:p>
            <a:pPr>
              <a:buFont typeface="Arial" pitchFamily="34" charset="0"/>
              <a:buChar char="•"/>
              <a:defRPr/>
            </a:pPr>
            <a:r>
              <a:rPr lang="es-EC" dirty="0"/>
              <a:t>Fuentes de lava y </a:t>
            </a:r>
            <a:r>
              <a:rPr lang="es-EC" dirty="0" smtClean="0"/>
              <a:t>explosiones.</a:t>
            </a:r>
            <a:endParaRPr lang="es-EC" dirty="0"/>
          </a:p>
          <a:p>
            <a:pPr>
              <a:buFont typeface="Arial" pitchFamily="34" charset="0"/>
              <a:buChar char="•"/>
              <a:defRPr/>
            </a:pPr>
            <a:r>
              <a:rPr lang="es-EC" dirty="0"/>
              <a:t>Emisiones de ceniza desde pocos cientos de metros hasta 4 km de altura.</a:t>
            </a:r>
          </a:p>
          <a:p>
            <a:pPr>
              <a:buFont typeface="Arial" pitchFamily="34" charset="0"/>
              <a:buChar char="•"/>
              <a:defRPr/>
            </a:pPr>
            <a:r>
              <a:rPr lang="es-EC" dirty="0"/>
              <a:t>Caídas de ceniza en zonas restringidas. </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Content Placeholder 2"/>
          <p:cNvSpPr txBox="1">
            <a:spLocks/>
          </p:cNvSpPr>
          <p:nvPr/>
        </p:nvSpPr>
        <p:spPr bwMode="auto">
          <a:xfrm>
            <a:off x="4788907" y="2708920"/>
            <a:ext cx="4109628" cy="3672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defRPr/>
            </a:pPr>
            <a:r>
              <a:rPr lang="es-EC" sz="2800" dirty="0" smtClean="0"/>
              <a:t>Los bloques incandescentes pueden provocar avalanchas de nieve. </a:t>
            </a:r>
          </a:p>
          <a:p>
            <a:pPr>
              <a:buFont typeface="Arial" pitchFamily="34" charset="0"/>
              <a:buChar char="•"/>
              <a:defRPr/>
            </a:pPr>
            <a:r>
              <a:rPr lang="es-EC" sz="2800" b="1" i="1" dirty="0" smtClean="0"/>
              <a:t>Flujos de lodos secundarios: </a:t>
            </a:r>
            <a:r>
              <a:rPr lang="es-EC" sz="2800" dirty="0" smtClean="0"/>
              <a:t>volumen aproximado de </a:t>
            </a:r>
            <a:r>
              <a:rPr lang="es-EC" sz="2800" b="1" i="1" dirty="0" smtClean="0"/>
              <a:t>3 millones m</a:t>
            </a:r>
            <a:r>
              <a:rPr lang="es-EC" sz="2800" b="1" i="1" baseline="30000" dirty="0" smtClean="0"/>
              <a:t>3</a:t>
            </a:r>
            <a:r>
              <a:rPr lang="es-EC" sz="2800" b="1" i="1" dirty="0" smtClean="0"/>
              <a:t>. </a:t>
            </a:r>
            <a:endParaRPr lang="es-EC" sz="2800" b="1" i="1" dirty="0"/>
          </a:p>
        </p:txBody>
      </p:sp>
      <p:sp>
        <p:nvSpPr>
          <p:cNvPr id="6" name="object 3"/>
          <p:cNvSpPr/>
          <p:nvPr/>
        </p:nvSpPr>
        <p:spPr>
          <a:xfrm>
            <a:off x="4860032" y="583652"/>
            <a:ext cx="3750471" cy="1981252"/>
          </a:xfrm>
          <a:prstGeom prst="rect">
            <a:avLst/>
          </a:prstGeom>
          <a:blipFill>
            <a:blip r:embed="rId3"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2943609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algn="l"/>
            <a:r>
              <a:rPr lang="es-EC" b="1" dirty="0" smtClean="0">
                <a:solidFill>
                  <a:srgbClr val="FF0000"/>
                </a:solidFill>
              </a:rPr>
              <a:t>Escenario 2</a:t>
            </a:r>
            <a:endParaRPr lang="es-EC" dirty="0"/>
          </a:p>
        </p:txBody>
      </p:sp>
      <p:sp>
        <p:nvSpPr>
          <p:cNvPr id="3" name="Content Placeholder 2"/>
          <p:cNvSpPr>
            <a:spLocks noGrp="1"/>
          </p:cNvSpPr>
          <p:nvPr>
            <p:ph idx="1"/>
          </p:nvPr>
        </p:nvSpPr>
        <p:spPr>
          <a:xfrm>
            <a:off x="457200" y="980728"/>
            <a:ext cx="4114800" cy="5400600"/>
          </a:xfrm>
          <a:noFill/>
        </p:spPr>
        <p:txBody>
          <a:bodyPr/>
          <a:lstStyle/>
          <a:p>
            <a:r>
              <a:rPr lang="es-EC" dirty="0" smtClean="0"/>
              <a:t>Actividad más explosiva.</a:t>
            </a:r>
          </a:p>
          <a:p>
            <a:r>
              <a:rPr lang="es-EC" dirty="0" smtClean="0"/>
              <a:t>Emisiones </a:t>
            </a:r>
            <a:r>
              <a:rPr lang="es-EC" dirty="0"/>
              <a:t>de ceniza más </a:t>
            </a:r>
            <a:r>
              <a:rPr lang="es-EC" dirty="0" smtClean="0"/>
              <a:t>prolongadas</a:t>
            </a:r>
            <a:r>
              <a:rPr lang="es-EC" dirty="0"/>
              <a:t>.</a:t>
            </a:r>
          </a:p>
          <a:p>
            <a:r>
              <a:rPr lang="es-EC" dirty="0"/>
              <a:t>Flujos </a:t>
            </a:r>
            <a:r>
              <a:rPr lang="es-EC" dirty="0" err="1"/>
              <a:t>piroclásticos</a:t>
            </a:r>
            <a:r>
              <a:rPr lang="es-EC" dirty="0"/>
              <a:t> de pequeños a moderados, </a:t>
            </a:r>
          </a:p>
          <a:p>
            <a:r>
              <a:rPr lang="es-EC" dirty="0" smtClean="0"/>
              <a:t>Caída </a:t>
            </a:r>
            <a:r>
              <a:rPr lang="es-EC" dirty="0"/>
              <a:t>de ceniza cubre un área mayor. </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object 4"/>
          <p:cNvSpPr/>
          <p:nvPr/>
        </p:nvSpPr>
        <p:spPr>
          <a:xfrm>
            <a:off x="5004048" y="1023836"/>
            <a:ext cx="3724806" cy="1973116"/>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
        <p:nvSpPr>
          <p:cNvPr id="6" name="Content Placeholder 2"/>
          <p:cNvSpPr txBox="1">
            <a:spLocks/>
          </p:cNvSpPr>
          <p:nvPr/>
        </p:nvSpPr>
        <p:spPr bwMode="auto">
          <a:xfrm>
            <a:off x="4900669" y="3212976"/>
            <a:ext cx="41148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800" dirty="0" smtClean="0"/>
              <a:t>Flujo de lodo primario y secundario. </a:t>
            </a:r>
          </a:p>
          <a:p>
            <a:r>
              <a:rPr lang="es-EC" sz="2800" dirty="0" smtClean="0"/>
              <a:t>Volumen máximo de flujos de lodos 10 millones de metros cúbicos.</a:t>
            </a:r>
            <a:endParaRPr lang="es-EC" sz="2800" dirty="0"/>
          </a:p>
        </p:txBody>
      </p:sp>
    </p:spTree>
    <p:extLst>
      <p:ext uri="{BB962C8B-B14F-4D97-AF65-F5344CB8AC3E}">
        <p14:creationId xmlns:p14="http://schemas.microsoft.com/office/powerpoint/2010/main" val="2460996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18654"/>
            <a:ext cx="8229600" cy="778098"/>
          </a:xfrm>
        </p:spPr>
        <p:txBody>
          <a:bodyPr/>
          <a:lstStyle/>
          <a:p>
            <a:r>
              <a:rPr lang="es-ES" b="1" dirty="0" smtClean="0">
                <a:solidFill>
                  <a:schemeClr val="tx2"/>
                </a:solidFill>
              </a:rPr>
              <a:t>Secretaría de Gestión de Riesgos</a:t>
            </a:r>
            <a:endParaRPr lang="es-ES" b="1" dirty="0">
              <a:solidFill>
                <a:schemeClr val="tx2"/>
              </a:solidFill>
            </a:endParaRPr>
          </a:p>
        </p:txBody>
      </p:sp>
      <p:sp>
        <p:nvSpPr>
          <p:cNvPr id="3" name="Marcador de contenido 2"/>
          <p:cNvSpPr>
            <a:spLocks noGrp="1"/>
          </p:cNvSpPr>
          <p:nvPr>
            <p:ph idx="1"/>
          </p:nvPr>
        </p:nvSpPr>
        <p:spPr>
          <a:xfrm>
            <a:off x="539552" y="1484784"/>
            <a:ext cx="8208912" cy="4680520"/>
          </a:xfrm>
        </p:spPr>
        <p:txBody>
          <a:bodyPr/>
          <a:lstStyle/>
          <a:p>
            <a:pPr marL="0" indent="0">
              <a:buNone/>
            </a:pPr>
            <a:r>
              <a:rPr lang="es-EC" sz="2800" i="1" dirty="0" smtClean="0">
                <a:solidFill>
                  <a:schemeClr val="tx2"/>
                </a:solidFill>
              </a:rPr>
              <a:t>Liderar</a:t>
            </a:r>
            <a:r>
              <a:rPr lang="es-EC" sz="2800" dirty="0" smtClean="0"/>
              <a:t> </a:t>
            </a:r>
            <a:r>
              <a:rPr lang="es-EC" sz="2800" dirty="0"/>
              <a:t>el Sistema Nacional Descentralizado de Gestión de Riesgos para </a:t>
            </a:r>
            <a:r>
              <a:rPr lang="es-EC" sz="2800" i="1" dirty="0">
                <a:solidFill>
                  <a:schemeClr val="tx2"/>
                </a:solidFill>
              </a:rPr>
              <a:t>garantizar</a:t>
            </a:r>
            <a:r>
              <a:rPr lang="es-EC" sz="2800" dirty="0"/>
              <a:t> la </a:t>
            </a:r>
            <a:r>
              <a:rPr lang="es-EC" sz="2800" i="1" dirty="0">
                <a:solidFill>
                  <a:schemeClr val="tx2"/>
                </a:solidFill>
              </a:rPr>
              <a:t>protección</a:t>
            </a:r>
            <a:r>
              <a:rPr lang="es-EC" sz="2800" dirty="0"/>
              <a:t> de personas y colectividades de los efectos negativos de </a:t>
            </a:r>
            <a:r>
              <a:rPr lang="es-EC" sz="2800" dirty="0" smtClean="0"/>
              <a:t>eventos adversos </a:t>
            </a:r>
            <a:r>
              <a:rPr lang="es-EC" sz="2800" dirty="0"/>
              <a:t>de origen natural o antrópico, mediante la </a:t>
            </a:r>
            <a:r>
              <a:rPr lang="es-EC" sz="2800" i="1" dirty="0">
                <a:solidFill>
                  <a:schemeClr val="tx2"/>
                </a:solidFill>
              </a:rPr>
              <a:t>generación</a:t>
            </a:r>
            <a:r>
              <a:rPr lang="es-EC" sz="2800" dirty="0"/>
              <a:t> de políticas, estrategias y normas que </a:t>
            </a:r>
            <a:r>
              <a:rPr lang="es-EC" sz="2800" i="1" dirty="0">
                <a:solidFill>
                  <a:schemeClr val="tx2"/>
                </a:solidFill>
              </a:rPr>
              <a:t>promuevan</a:t>
            </a:r>
            <a:r>
              <a:rPr lang="es-EC" sz="2800" dirty="0"/>
              <a:t> capacidades orientadas a </a:t>
            </a:r>
            <a:r>
              <a:rPr lang="es-EC" sz="2800" i="1" dirty="0">
                <a:solidFill>
                  <a:schemeClr val="tx2"/>
                </a:solidFill>
              </a:rPr>
              <a:t>identificar, analizar, prevenir y mitigar</a:t>
            </a:r>
            <a:r>
              <a:rPr lang="es-EC" sz="2800" dirty="0"/>
              <a:t> riesgos para </a:t>
            </a:r>
            <a:r>
              <a:rPr lang="es-EC" sz="2800" i="1" dirty="0">
                <a:solidFill>
                  <a:schemeClr val="tx2"/>
                </a:solidFill>
              </a:rPr>
              <a:t>enfrentar y manejar</a:t>
            </a:r>
            <a:r>
              <a:rPr lang="es-EC" sz="2800" dirty="0"/>
              <a:t> </a:t>
            </a:r>
            <a:r>
              <a:rPr lang="es-EC" sz="2800" dirty="0" smtClean="0"/>
              <a:t>desastres, y </a:t>
            </a:r>
            <a:r>
              <a:rPr lang="es-EC" sz="2800" i="1" dirty="0" smtClean="0">
                <a:solidFill>
                  <a:schemeClr val="tx2"/>
                </a:solidFill>
              </a:rPr>
              <a:t>recuperar</a:t>
            </a:r>
            <a:r>
              <a:rPr lang="es-EC" sz="2800" dirty="0" smtClean="0"/>
              <a:t> </a:t>
            </a:r>
            <a:r>
              <a:rPr lang="es-EC" sz="2800" dirty="0"/>
              <a:t>y </a:t>
            </a:r>
            <a:r>
              <a:rPr lang="es-EC" sz="2800" i="1" dirty="0">
                <a:solidFill>
                  <a:schemeClr val="tx2"/>
                </a:solidFill>
              </a:rPr>
              <a:t>reconstruir</a:t>
            </a:r>
            <a:r>
              <a:rPr lang="es-EC" sz="2800" dirty="0"/>
              <a:t> las condiciones sociales, económicas y ambientales </a:t>
            </a:r>
            <a:r>
              <a:rPr lang="es-EC" sz="2800" dirty="0" smtClean="0"/>
              <a:t>que puedan ser afectadas.</a:t>
            </a:r>
            <a:endParaRPr lang="es-ES" sz="2800" dirty="0"/>
          </a:p>
        </p:txBody>
      </p:sp>
      <p:sp>
        <p:nvSpPr>
          <p:cNvPr id="4" name="Marcador de pie de página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1191633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algn="l"/>
            <a:r>
              <a:rPr lang="es-EC" b="1" dirty="0" smtClean="0">
                <a:solidFill>
                  <a:srgbClr val="FF0000"/>
                </a:solidFill>
              </a:rPr>
              <a:t>Escenario 3</a:t>
            </a:r>
            <a:endParaRPr lang="es-EC" dirty="0"/>
          </a:p>
        </p:txBody>
      </p:sp>
      <p:sp>
        <p:nvSpPr>
          <p:cNvPr id="3" name="Content Placeholder 2"/>
          <p:cNvSpPr>
            <a:spLocks noGrp="1"/>
          </p:cNvSpPr>
          <p:nvPr>
            <p:ph idx="1"/>
          </p:nvPr>
        </p:nvSpPr>
        <p:spPr>
          <a:xfrm>
            <a:off x="457200" y="980728"/>
            <a:ext cx="4114800" cy="5400600"/>
          </a:xfrm>
          <a:noFill/>
        </p:spPr>
        <p:txBody>
          <a:bodyPr/>
          <a:lstStyle/>
          <a:p>
            <a:pPr>
              <a:buFont typeface="Arial" pitchFamily="34" charset="0"/>
              <a:buChar char="•"/>
              <a:defRPr/>
            </a:pPr>
            <a:r>
              <a:rPr lang="es-EC" sz="2800" dirty="0"/>
              <a:t>Escenario similar al 26 de junio de 1877. </a:t>
            </a:r>
          </a:p>
          <a:p>
            <a:pPr>
              <a:buFont typeface="Arial" pitchFamily="34" charset="0"/>
              <a:buChar char="•"/>
              <a:defRPr/>
            </a:pPr>
            <a:r>
              <a:rPr lang="es-EC" sz="2800" dirty="0" smtClean="0"/>
              <a:t>Flujos </a:t>
            </a:r>
            <a:r>
              <a:rPr lang="es-EC" sz="2800" dirty="0" err="1"/>
              <a:t>piroclásticos</a:t>
            </a:r>
            <a:r>
              <a:rPr lang="es-EC" sz="2800" dirty="0"/>
              <a:t> por todos los flancos del volcán </a:t>
            </a:r>
            <a:r>
              <a:rPr lang="es-EC" sz="2800" dirty="0" smtClean="0"/>
              <a:t>que </a:t>
            </a:r>
            <a:r>
              <a:rPr lang="es-EC" sz="2800" dirty="0"/>
              <a:t>al contacto con el glaciar producen flujos de lodos primarios de gran magnitud </a:t>
            </a:r>
            <a:r>
              <a:rPr lang="es-EC" sz="2800" i="1" dirty="0"/>
              <a:t>(volúmenes de hasta 30 millones de metros cúbicos</a:t>
            </a:r>
            <a:r>
              <a:rPr lang="es-EC" sz="2800" i="1" dirty="0" smtClean="0"/>
              <a:t>).</a:t>
            </a:r>
            <a:endParaRPr lang="es-EC" sz="2800" i="1"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6" name="Content Placeholder 2"/>
          <p:cNvSpPr txBox="1">
            <a:spLocks/>
          </p:cNvSpPr>
          <p:nvPr/>
        </p:nvSpPr>
        <p:spPr bwMode="auto">
          <a:xfrm>
            <a:off x="4900669" y="3212976"/>
            <a:ext cx="41148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defRPr/>
            </a:pPr>
            <a:r>
              <a:rPr lang="es-EC" sz="2800" dirty="0"/>
              <a:t>Emisiones de ceniza con columnas de hasta 15 km de altura, </a:t>
            </a:r>
            <a:r>
              <a:rPr lang="es-EC" sz="2800" dirty="0" smtClean="0"/>
              <a:t>que  </a:t>
            </a:r>
            <a:r>
              <a:rPr lang="es-EC" sz="2800" dirty="0"/>
              <a:t>afectaría a zonas más lejanas del volcán. </a:t>
            </a:r>
          </a:p>
        </p:txBody>
      </p:sp>
      <p:sp>
        <p:nvSpPr>
          <p:cNvPr id="7" name="object 5"/>
          <p:cNvSpPr/>
          <p:nvPr/>
        </p:nvSpPr>
        <p:spPr>
          <a:xfrm>
            <a:off x="4900804" y="980728"/>
            <a:ext cx="3750471" cy="1971216"/>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36181885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algn="l"/>
            <a:r>
              <a:rPr lang="es-EC" b="1" dirty="0" smtClean="0">
                <a:solidFill>
                  <a:srgbClr val="FF0000"/>
                </a:solidFill>
              </a:rPr>
              <a:t>Escenario 4 </a:t>
            </a:r>
            <a:endParaRPr lang="es-EC" dirty="0"/>
          </a:p>
        </p:txBody>
      </p:sp>
      <p:sp>
        <p:nvSpPr>
          <p:cNvPr id="3" name="Content Placeholder 2"/>
          <p:cNvSpPr>
            <a:spLocks noGrp="1"/>
          </p:cNvSpPr>
          <p:nvPr>
            <p:ph idx="1"/>
          </p:nvPr>
        </p:nvSpPr>
        <p:spPr>
          <a:xfrm>
            <a:off x="323528" y="908720"/>
            <a:ext cx="4896544" cy="5400600"/>
          </a:xfrm>
          <a:noFill/>
        </p:spPr>
        <p:txBody>
          <a:bodyPr/>
          <a:lstStyle/>
          <a:p>
            <a:pPr>
              <a:buFont typeface="Arial" pitchFamily="34" charset="0"/>
              <a:buChar char="•"/>
              <a:defRPr/>
            </a:pPr>
            <a:r>
              <a:rPr lang="es-EC" sz="3000" dirty="0"/>
              <a:t>F</a:t>
            </a:r>
            <a:r>
              <a:rPr lang="es-EC" sz="3000" dirty="0" smtClean="0"/>
              <a:t>ases </a:t>
            </a:r>
            <a:r>
              <a:rPr lang="es-EC" sz="3000" dirty="0"/>
              <a:t>pre-históricas del volcán. </a:t>
            </a:r>
          </a:p>
          <a:p>
            <a:pPr>
              <a:buFont typeface="Arial" pitchFamily="34" charset="0"/>
              <a:buChar char="•"/>
              <a:defRPr/>
            </a:pPr>
            <a:r>
              <a:rPr lang="es-EC" sz="3000" dirty="0"/>
              <a:t>C</a:t>
            </a:r>
            <a:r>
              <a:rPr lang="es-EC" sz="3000" dirty="0" smtClean="0"/>
              <a:t>olumnas </a:t>
            </a:r>
            <a:r>
              <a:rPr lang="es-EC" sz="3000" dirty="0"/>
              <a:t>de </a:t>
            </a:r>
            <a:r>
              <a:rPr lang="es-EC" sz="3000" dirty="0" smtClean="0"/>
              <a:t>ceniza alcanzan </a:t>
            </a:r>
            <a:r>
              <a:rPr lang="es-EC" sz="3000" dirty="0"/>
              <a:t>20 km de altura.</a:t>
            </a:r>
          </a:p>
          <a:p>
            <a:pPr>
              <a:buFont typeface="Arial" pitchFamily="34" charset="0"/>
              <a:buChar char="•"/>
              <a:defRPr/>
            </a:pPr>
            <a:r>
              <a:rPr lang="es-EC" sz="3000" dirty="0"/>
              <a:t>Flujos </a:t>
            </a:r>
            <a:r>
              <a:rPr lang="es-EC" sz="3000" dirty="0" err="1"/>
              <a:t>piroclásticos</a:t>
            </a:r>
            <a:r>
              <a:rPr lang="es-EC" sz="3000" dirty="0"/>
              <a:t> descienden por todos los flancos del volcán.</a:t>
            </a:r>
          </a:p>
          <a:p>
            <a:pPr>
              <a:buFont typeface="Arial" pitchFamily="34" charset="0"/>
              <a:buChar char="•"/>
              <a:defRPr/>
            </a:pPr>
            <a:r>
              <a:rPr lang="es-EC" sz="3000" dirty="0"/>
              <a:t>F</a:t>
            </a:r>
            <a:r>
              <a:rPr lang="es-EC" sz="3000" dirty="0" smtClean="0"/>
              <a:t>lujos </a:t>
            </a:r>
            <a:r>
              <a:rPr lang="es-EC" sz="3000" dirty="0"/>
              <a:t>de lodos primarios por derretimiento del glaciar de hasta 60 millones de metros cúbicos.</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8" name="object 6"/>
          <p:cNvSpPr/>
          <p:nvPr/>
        </p:nvSpPr>
        <p:spPr>
          <a:xfrm>
            <a:off x="5364088" y="1052736"/>
            <a:ext cx="3652290" cy="3528392"/>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19598242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l"/>
            <a:r>
              <a:rPr lang="es-EC" b="1" dirty="0" smtClean="0">
                <a:solidFill>
                  <a:srgbClr val="FF0000"/>
                </a:solidFill>
              </a:rPr>
              <a:t>Zona Proximal</a:t>
            </a:r>
            <a:endParaRPr lang="es-EC" b="1" dirty="0">
              <a:solidFill>
                <a:srgbClr val="FF0000"/>
              </a:solidFill>
            </a:endParaRPr>
          </a:p>
        </p:txBody>
      </p:sp>
      <p:sp>
        <p:nvSpPr>
          <p:cNvPr id="3" name="Content Placeholder 2"/>
          <p:cNvSpPr>
            <a:spLocks noGrp="1"/>
          </p:cNvSpPr>
          <p:nvPr>
            <p:ph idx="1"/>
          </p:nvPr>
        </p:nvSpPr>
        <p:spPr>
          <a:xfrm>
            <a:off x="457200" y="1052736"/>
            <a:ext cx="3394720" cy="4785395"/>
          </a:xfrm>
        </p:spPr>
        <p:txBody>
          <a:bodyPr/>
          <a:lstStyle/>
          <a:p>
            <a:pPr marL="0" indent="0">
              <a:lnSpc>
                <a:spcPts val="4195"/>
              </a:lnSpc>
              <a:buNone/>
            </a:pPr>
            <a:r>
              <a:rPr lang="es-EC" dirty="0"/>
              <a:t>Flujos </a:t>
            </a:r>
            <a:r>
              <a:rPr lang="es-EC" dirty="0" err="1"/>
              <a:t>piroclásticos</a:t>
            </a:r>
            <a:r>
              <a:rPr lang="es-EC" dirty="0"/>
              <a:t>, flujos</a:t>
            </a:r>
            <a:r>
              <a:rPr lang="es-EC" spc="-145" dirty="0"/>
              <a:t> </a:t>
            </a:r>
            <a:r>
              <a:rPr lang="es-EC" dirty="0" smtClean="0"/>
              <a:t>de </a:t>
            </a:r>
            <a:r>
              <a:rPr lang="es-EC" spc="-5" dirty="0" smtClean="0"/>
              <a:t>lava </a:t>
            </a:r>
            <a:r>
              <a:rPr lang="es-EC" dirty="0"/>
              <a:t>y caídas </a:t>
            </a:r>
            <a:r>
              <a:rPr lang="es-EC" spc="-5" dirty="0"/>
              <a:t>de </a:t>
            </a:r>
            <a:r>
              <a:rPr lang="es-EC" dirty="0"/>
              <a:t>bombas</a:t>
            </a:r>
            <a:r>
              <a:rPr lang="es-EC" spc="-95" dirty="0"/>
              <a:t> </a:t>
            </a:r>
            <a:r>
              <a:rPr lang="es-EC" dirty="0" smtClean="0"/>
              <a:t>volcánicas.</a:t>
            </a:r>
            <a:endParaRPr lang="es-EC" dirty="0">
              <a:solidFill>
                <a:schemeClr val="bg1"/>
              </a:solidFill>
            </a:endParaRP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object 4"/>
          <p:cNvSpPr/>
          <p:nvPr/>
        </p:nvSpPr>
        <p:spPr>
          <a:xfrm>
            <a:off x="4632609" y="332656"/>
            <a:ext cx="3971840" cy="6070732"/>
          </a:xfrm>
          <a:prstGeom prst="rect">
            <a:avLst/>
          </a:prstGeom>
          <a:blipFill>
            <a:blip r:embed="rId2" cstate="print"/>
            <a:stretch>
              <a:fillRect/>
            </a:stretch>
          </a:blipFill>
        </p:spPr>
        <p:txBody>
          <a:bodyPr wrap="square" lIns="0" tIns="0" rIns="0" bIns="0" rtlCol="0"/>
          <a:lstStyle/>
          <a:p>
            <a:endParaRPr/>
          </a:p>
        </p:txBody>
      </p:sp>
      <p:pic>
        <p:nvPicPr>
          <p:cNvPr id="7" name="Picture 2" descr="http://fresno.pntic.mec.es/msap0005/2eso/Tema_07/Imagenes_T_07/024-lapil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717032"/>
            <a:ext cx="2419030" cy="230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614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54968"/>
          </a:xfrm>
        </p:spPr>
        <p:txBody>
          <a:bodyPr/>
          <a:lstStyle/>
          <a:p>
            <a:pPr algn="l"/>
            <a:r>
              <a:rPr lang="es-EC" b="1" dirty="0">
                <a:solidFill>
                  <a:srgbClr val="FF0000"/>
                </a:solidFill>
              </a:rPr>
              <a:t>Zona </a:t>
            </a:r>
            <a:r>
              <a:rPr lang="es-EC" b="1" dirty="0" smtClean="0">
                <a:solidFill>
                  <a:srgbClr val="FF0000"/>
                </a:solidFill>
              </a:rPr>
              <a:t>Distal</a:t>
            </a:r>
            <a:endParaRPr lang="es-EC" dirty="0"/>
          </a:p>
        </p:txBody>
      </p:sp>
      <p:sp>
        <p:nvSpPr>
          <p:cNvPr id="3" name="Content Placeholder 2"/>
          <p:cNvSpPr>
            <a:spLocks noGrp="1"/>
          </p:cNvSpPr>
          <p:nvPr>
            <p:ph idx="1"/>
          </p:nvPr>
        </p:nvSpPr>
        <p:spPr>
          <a:xfrm>
            <a:off x="457200" y="836713"/>
            <a:ext cx="4114800" cy="648072"/>
          </a:xfrm>
        </p:spPr>
        <p:txBody>
          <a:bodyPr/>
          <a:lstStyle/>
          <a:p>
            <a:pPr marL="0" indent="0">
              <a:buNone/>
            </a:pPr>
            <a:r>
              <a:rPr lang="es-EC" dirty="0" smtClean="0"/>
              <a:t>Sector Norte</a:t>
            </a:r>
            <a:endParaRPr lang="es-EC"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6" name="object 3"/>
          <p:cNvSpPr/>
          <p:nvPr/>
        </p:nvSpPr>
        <p:spPr>
          <a:xfrm>
            <a:off x="1135700" y="1454262"/>
            <a:ext cx="3148268" cy="4999074"/>
          </a:xfrm>
          <a:prstGeom prst="rect">
            <a:avLst/>
          </a:prstGeom>
          <a:blipFill>
            <a:blip r:embed="rId2" cstate="print"/>
            <a:stretch>
              <a:fillRect/>
            </a:stretch>
          </a:blipFill>
        </p:spPr>
        <p:txBody>
          <a:bodyPr wrap="square" lIns="0" tIns="0" rIns="0" bIns="0" rtlCol="0"/>
          <a:lstStyle/>
          <a:p>
            <a:endParaRPr/>
          </a:p>
        </p:txBody>
      </p:sp>
      <p:sp>
        <p:nvSpPr>
          <p:cNvPr id="10" name="Content Placeholder 2"/>
          <p:cNvSpPr txBox="1">
            <a:spLocks/>
          </p:cNvSpPr>
          <p:nvPr/>
        </p:nvSpPr>
        <p:spPr bwMode="auto">
          <a:xfrm>
            <a:off x="4741168" y="836712"/>
            <a:ext cx="41148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C" dirty="0" smtClean="0"/>
              <a:t>Sector Sur</a:t>
            </a:r>
            <a:endParaRPr lang="es-EC" dirty="0"/>
          </a:p>
        </p:txBody>
      </p:sp>
      <p:sp>
        <p:nvSpPr>
          <p:cNvPr id="11" name="object 3"/>
          <p:cNvSpPr/>
          <p:nvPr/>
        </p:nvSpPr>
        <p:spPr>
          <a:xfrm>
            <a:off x="5364088" y="1484784"/>
            <a:ext cx="2952328" cy="46805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23684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pPr algn="l"/>
            <a:r>
              <a:rPr lang="es-EC" sz="3600" b="1" dirty="0" smtClean="0">
                <a:solidFill>
                  <a:srgbClr val="FF0000"/>
                </a:solidFill>
              </a:rPr>
              <a:t>Simulación Caída de Ceniza</a:t>
            </a:r>
            <a:endParaRPr lang="es-EC" sz="3600" dirty="0"/>
          </a:p>
        </p:txBody>
      </p:sp>
      <p:sp>
        <p:nvSpPr>
          <p:cNvPr id="4" name="Footer Placeholder 3"/>
          <p:cNvSpPr>
            <a:spLocks noGrp="1"/>
          </p:cNvSpPr>
          <p:nvPr>
            <p:ph type="ftr" sz="quarter" idx="11"/>
          </p:nvPr>
        </p:nvSpPr>
        <p:spPr>
          <a:xfrm>
            <a:off x="3124200" y="6520259"/>
            <a:ext cx="2895600" cy="365125"/>
          </a:xfrm>
        </p:spPr>
        <p:txBody>
          <a:bodyPr/>
          <a:lstStyle/>
          <a:p>
            <a:pPr>
              <a:defRPr/>
            </a:pPr>
            <a:r>
              <a:rPr lang="es-EC" smtClean="0"/>
              <a:t>www.gestionderiesgos.gob.ec</a:t>
            </a:r>
            <a:endParaRPr lang="es-EC"/>
          </a:p>
        </p:txBody>
      </p:sp>
      <p:sp>
        <p:nvSpPr>
          <p:cNvPr id="5" name="object 3"/>
          <p:cNvSpPr/>
          <p:nvPr/>
        </p:nvSpPr>
        <p:spPr>
          <a:xfrm>
            <a:off x="107504" y="764704"/>
            <a:ext cx="4464496" cy="3684155"/>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
        <p:nvSpPr>
          <p:cNvPr id="6" name="object 3"/>
          <p:cNvSpPr/>
          <p:nvPr/>
        </p:nvSpPr>
        <p:spPr>
          <a:xfrm>
            <a:off x="4592918" y="2852936"/>
            <a:ext cx="4443578" cy="3623894"/>
          </a:xfrm>
          <a:prstGeom prst="rect">
            <a:avLst/>
          </a:prstGeom>
          <a:blipFill>
            <a:blip r:embed="rId3" cstate="print"/>
            <a:stretch>
              <a:fillRect/>
            </a:stretch>
          </a:blipFill>
          <a:ln>
            <a:solidFill>
              <a:schemeClr val="accent1"/>
            </a:solidFill>
          </a:ln>
        </p:spPr>
        <p:txBody>
          <a:bodyPr wrap="square" lIns="0" tIns="0" rIns="0" bIns="0" rtlCol="0"/>
          <a:lstStyle/>
          <a:p>
            <a:endParaRPr/>
          </a:p>
        </p:txBody>
      </p:sp>
      <p:sp>
        <p:nvSpPr>
          <p:cNvPr id="7" name="Content Placeholder 2"/>
          <p:cNvSpPr>
            <a:spLocks noGrp="1"/>
          </p:cNvSpPr>
          <p:nvPr>
            <p:ph idx="1"/>
          </p:nvPr>
        </p:nvSpPr>
        <p:spPr>
          <a:xfrm>
            <a:off x="282352" y="4482214"/>
            <a:ext cx="4114800" cy="648072"/>
          </a:xfrm>
        </p:spPr>
        <p:txBody>
          <a:bodyPr/>
          <a:lstStyle/>
          <a:p>
            <a:pPr marL="0" indent="0">
              <a:buNone/>
            </a:pPr>
            <a:r>
              <a:rPr lang="es-EC" dirty="0" smtClean="0"/>
              <a:t>Escenario 1</a:t>
            </a:r>
            <a:endParaRPr lang="es-EC" dirty="0"/>
          </a:p>
        </p:txBody>
      </p:sp>
      <p:sp>
        <p:nvSpPr>
          <p:cNvPr id="8" name="Content Placeholder 2"/>
          <p:cNvSpPr txBox="1">
            <a:spLocks/>
          </p:cNvSpPr>
          <p:nvPr/>
        </p:nvSpPr>
        <p:spPr bwMode="auto">
          <a:xfrm>
            <a:off x="4757307" y="2060848"/>
            <a:ext cx="41148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C" dirty="0" smtClean="0"/>
              <a:t>Escenario 2</a:t>
            </a:r>
            <a:endParaRPr lang="es-EC" dirty="0"/>
          </a:p>
        </p:txBody>
      </p:sp>
    </p:spTree>
    <p:extLst>
      <p:ext uri="{BB962C8B-B14F-4D97-AF65-F5344CB8AC3E}">
        <p14:creationId xmlns:p14="http://schemas.microsoft.com/office/powerpoint/2010/main" val="993817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pPr algn="l"/>
            <a:r>
              <a:rPr lang="es-EC" sz="3600" b="1" dirty="0" smtClean="0">
                <a:solidFill>
                  <a:srgbClr val="FF0000"/>
                </a:solidFill>
              </a:rPr>
              <a:t>Simulación Caída de Ceniza</a:t>
            </a:r>
            <a:endParaRPr lang="es-EC" sz="3600" dirty="0"/>
          </a:p>
        </p:txBody>
      </p:sp>
      <p:sp>
        <p:nvSpPr>
          <p:cNvPr id="4" name="Footer Placeholder 3"/>
          <p:cNvSpPr>
            <a:spLocks noGrp="1"/>
          </p:cNvSpPr>
          <p:nvPr>
            <p:ph type="ftr" sz="quarter" idx="11"/>
          </p:nvPr>
        </p:nvSpPr>
        <p:spPr>
          <a:xfrm>
            <a:off x="3124200" y="6520259"/>
            <a:ext cx="2895600" cy="365125"/>
          </a:xfrm>
        </p:spPr>
        <p:txBody>
          <a:bodyPr/>
          <a:lstStyle/>
          <a:p>
            <a:pPr>
              <a:defRPr/>
            </a:pPr>
            <a:r>
              <a:rPr lang="es-EC" smtClean="0"/>
              <a:t>www.gestionderiesgos.gob.ec</a:t>
            </a:r>
            <a:endParaRPr lang="es-EC"/>
          </a:p>
        </p:txBody>
      </p:sp>
      <p:sp>
        <p:nvSpPr>
          <p:cNvPr id="7" name="Content Placeholder 2"/>
          <p:cNvSpPr>
            <a:spLocks noGrp="1"/>
          </p:cNvSpPr>
          <p:nvPr>
            <p:ph idx="1"/>
          </p:nvPr>
        </p:nvSpPr>
        <p:spPr>
          <a:xfrm>
            <a:off x="282352" y="4482214"/>
            <a:ext cx="4114800" cy="648072"/>
          </a:xfrm>
        </p:spPr>
        <p:txBody>
          <a:bodyPr/>
          <a:lstStyle/>
          <a:p>
            <a:pPr marL="0" indent="0">
              <a:buNone/>
            </a:pPr>
            <a:r>
              <a:rPr lang="es-EC" dirty="0" smtClean="0"/>
              <a:t>Escenario 3</a:t>
            </a:r>
            <a:endParaRPr lang="es-EC" dirty="0"/>
          </a:p>
        </p:txBody>
      </p:sp>
      <p:sp>
        <p:nvSpPr>
          <p:cNvPr id="8" name="Content Placeholder 2"/>
          <p:cNvSpPr txBox="1">
            <a:spLocks/>
          </p:cNvSpPr>
          <p:nvPr/>
        </p:nvSpPr>
        <p:spPr bwMode="auto">
          <a:xfrm>
            <a:off x="4757307" y="2060848"/>
            <a:ext cx="41148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C" dirty="0" smtClean="0"/>
              <a:t>Escenario 4</a:t>
            </a:r>
            <a:endParaRPr lang="es-EC" dirty="0"/>
          </a:p>
        </p:txBody>
      </p:sp>
      <p:sp>
        <p:nvSpPr>
          <p:cNvPr id="9" name="object 3"/>
          <p:cNvSpPr/>
          <p:nvPr/>
        </p:nvSpPr>
        <p:spPr>
          <a:xfrm>
            <a:off x="179512" y="980728"/>
            <a:ext cx="4289761" cy="3376622"/>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
        <p:nvSpPr>
          <p:cNvPr id="10" name="object 3"/>
          <p:cNvSpPr/>
          <p:nvPr/>
        </p:nvSpPr>
        <p:spPr>
          <a:xfrm>
            <a:off x="4644007" y="2780928"/>
            <a:ext cx="4228099" cy="3703070"/>
          </a:xfrm>
          <a:prstGeom prst="rect">
            <a:avLst/>
          </a:prstGeom>
          <a:blipFill>
            <a:blip r:embed="rId3"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2691422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a:noFill/>
        </p:spPr>
        <p:txBody>
          <a:bodyPr/>
          <a:lstStyle/>
          <a:p>
            <a:pPr algn="l"/>
            <a:r>
              <a:rPr lang="es-EC" sz="2800" b="1" dirty="0">
                <a:solidFill>
                  <a:srgbClr val="FF0000"/>
                </a:solidFill>
              </a:rPr>
              <a:t>Etapas de la Evaluación de la Amenaza </a:t>
            </a:r>
            <a:r>
              <a:rPr lang="es-EC" sz="2800" b="1" dirty="0" smtClean="0">
                <a:solidFill>
                  <a:srgbClr val="FF0000"/>
                </a:solidFill>
              </a:rPr>
              <a:t>a Corto e Inmediato Plazo</a:t>
            </a:r>
            <a:endParaRPr lang="es-EC" sz="2800" dirty="0"/>
          </a:p>
        </p:txBody>
      </p:sp>
      <p:sp>
        <p:nvSpPr>
          <p:cNvPr id="3" name="Content Placeholder 2"/>
          <p:cNvSpPr>
            <a:spLocks noGrp="1"/>
          </p:cNvSpPr>
          <p:nvPr>
            <p:ph idx="1"/>
          </p:nvPr>
        </p:nvSpPr>
        <p:spPr>
          <a:xfrm>
            <a:off x="457200" y="1196752"/>
            <a:ext cx="8507288" cy="5256584"/>
          </a:xfrm>
          <a:noFill/>
        </p:spPr>
        <p:txBody>
          <a:bodyPr/>
          <a:lstStyle/>
          <a:p>
            <a:pPr marL="489585" indent="-457200" algn="just">
              <a:buFont typeface="+mj-lt"/>
              <a:buAutoNum type="arabicPeriod"/>
              <a:tabLst>
                <a:tab pos="371475" algn="l"/>
              </a:tabLst>
            </a:pPr>
            <a:r>
              <a:rPr lang="es-EC" sz="2400" spc="-5" dirty="0">
                <a:cs typeface="Arial"/>
              </a:rPr>
              <a:t>Instalación de una </a:t>
            </a:r>
            <a:r>
              <a:rPr lang="es-EC" sz="2400" dirty="0">
                <a:cs typeface="Arial"/>
              </a:rPr>
              <a:t>red </a:t>
            </a:r>
            <a:r>
              <a:rPr lang="es-EC" sz="2400" spc="-5" dirty="0">
                <a:cs typeface="Arial"/>
              </a:rPr>
              <a:t>de</a:t>
            </a:r>
            <a:r>
              <a:rPr lang="es-EC" sz="2400" spc="40" dirty="0">
                <a:cs typeface="Arial"/>
              </a:rPr>
              <a:t> </a:t>
            </a:r>
            <a:r>
              <a:rPr lang="es-EC" sz="2400" spc="-5" dirty="0" smtClean="0">
                <a:cs typeface="Arial"/>
              </a:rPr>
              <a:t>monitoreo</a:t>
            </a:r>
            <a:endParaRPr lang="es-EC" sz="2400" dirty="0" smtClean="0">
              <a:cs typeface="Arial"/>
            </a:endParaRPr>
          </a:p>
          <a:p>
            <a:pPr marL="489585" indent="-457200" algn="just">
              <a:buFont typeface="+mj-lt"/>
              <a:buAutoNum type="arabicPeriod"/>
              <a:tabLst>
                <a:tab pos="371475" algn="l"/>
              </a:tabLst>
            </a:pPr>
            <a:r>
              <a:rPr lang="es-EC" sz="2400" spc="-5" dirty="0" smtClean="0">
                <a:cs typeface="Arial"/>
              </a:rPr>
              <a:t>Adquisición </a:t>
            </a:r>
            <a:r>
              <a:rPr lang="es-EC" sz="2400" spc="-5" dirty="0">
                <a:cs typeface="Arial"/>
              </a:rPr>
              <a:t>de datos en periodo de</a:t>
            </a:r>
            <a:r>
              <a:rPr lang="es-EC" sz="2400" spc="105" dirty="0">
                <a:cs typeface="Arial"/>
              </a:rPr>
              <a:t> </a:t>
            </a:r>
            <a:r>
              <a:rPr lang="es-EC" sz="2400" spc="-5" dirty="0" smtClean="0">
                <a:cs typeface="Arial"/>
              </a:rPr>
              <a:t>calma</a:t>
            </a:r>
            <a:endParaRPr lang="es-EC" sz="2400" dirty="0" smtClean="0">
              <a:cs typeface="Arial"/>
            </a:endParaRPr>
          </a:p>
          <a:p>
            <a:pPr marL="489585" indent="-457200" algn="just">
              <a:buFont typeface="+mj-lt"/>
              <a:buAutoNum type="arabicPeriod"/>
              <a:tabLst>
                <a:tab pos="371475" algn="l"/>
              </a:tabLst>
            </a:pPr>
            <a:r>
              <a:rPr lang="es-EC" sz="2400" spc="-5" dirty="0" smtClean="0">
                <a:cs typeface="Arial"/>
              </a:rPr>
              <a:t>Definición </a:t>
            </a:r>
            <a:r>
              <a:rPr lang="es-EC" sz="2400" spc="-5" dirty="0">
                <a:cs typeface="Arial"/>
              </a:rPr>
              <a:t>de los niveles de base para los </a:t>
            </a:r>
            <a:r>
              <a:rPr lang="es-EC" sz="2400" dirty="0">
                <a:cs typeface="Arial"/>
              </a:rPr>
              <a:t>parámetros </a:t>
            </a:r>
            <a:r>
              <a:rPr lang="es-EC" sz="2400" dirty="0" smtClean="0">
                <a:cs typeface="Arial"/>
              </a:rPr>
              <a:t>m</a:t>
            </a:r>
            <a:r>
              <a:rPr lang="es-EC" sz="2400" spc="-5" dirty="0" smtClean="0">
                <a:cs typeface="Arial"/>
              </a:rPr>
              <a:t>onitorizados</a:t>
            </a:r>
            <a:endParaRPr lang="es-EC" sz="2400" dirty="0" smtClean="0">
              <a:cs typeface="Arial"/>
            </a:endParaRPr>
          </a:p>
          <a:p>
            <a:pPr marL="489585" indent="-457200" algn="just">
              <a:buFont typeface="+mj-lt"/>
              <a:buAutoNum type="arabicPeriod"/>
              <a:tabLst>
                <a:tab pos="371475" algn="l"/>
              </a:tabLst>
            </a:pPr>
            <a:r>
              <a:rPr lang="es-EC" sz="2400" spc="-5" dirty="0" smtClean="0">
                <a:cs typeface="Arial"/>
              </a:rPr>
              <a:t>Detección </a:t>
            </a:r>
            <a:r>
              <a:rPr lang="es-EC" sz="2400" spc="-5" dirty="0">
                <a:cs typeface="Arial"/>
              </a:rPr>
              <a:t>de anomalías asociadas a la actividad</a:t>
            </a:r>
            <a:r>
              <a:rPr lang="es-EC" sz="2400" spc="165" dirty="0">
                <a:cs typeface="Arial"/>
              </a:rPr>
              <a:t> </a:t>
            </a:r>
            <a:r>
              <a:rPr lang="es-EC" sz="2400" spc="-5" dirty="0" smtClean="0">
                <a:cs typeface="Arial"/>
              </a:rPr>
              <a:t>volcánica</a:t>
            </a:r>
            <a:endParaRPr lang="es-EC" sz="2400" dirty="0" smtClean="0">
              <a:cs typeface="Arial"/>
            </a:endParaRPr>
          </a:p>
          <a:p>
            <a:pPr marL="489585" indent="-457200" algn="just">
              <a:buFont typeface="+mj-lt"/>
              <a:buAutoNum type="arabicPeriod"/>
              <a:tabLst>
                <a:tab pos="371475" algn="l"/>
              </a:tabLst>
            </a:pPr>
            <a:r>
              <a:rPr lang="es-EC" sz="2400" dirty="0" smtClean="0">
                <a:cs typeface="Arial"/>
              </a:rPr>
              <a:t>Obtener </a:t>
            </a:r>
            <a:r>
              <a:rPr lang="es-EC" sz="2400" spc="-5" dirty="0">
                <a:cs typeface="Arial"/>
              </a:rPr>
              <a:t>información adicional sobre las características de la  anomalía (volumen de </a:t>
            </a:r>
            <a:r>
              <a:rPr lang="es-EC" sz="2400" dirty="0">
                <a:cs typeface="Arial"/>
              </a:rPr>
              <a:t>magma, </a:t>
            </a:r>
            <a:r>
              <a:rPr lang="es-EC" sz="2400" spc="-5" dirty="0">
                <a:cs typeface="Arial"/>
              </a:rPr>
              <a:t>velocidad de </a:t>
            </a:r>
            <a:r>
              <a:rPr lang="es-EC" sz="2400" dirty="0">
                <a:cs typeface="Arial"/>
              </a:rPr>
              <a:t>ascenso,  </a:t>
            </a:r>
            <a:r>
              <a:rPr lang="es-EC" sz="2400" spc="-5" dirty="0">
                <a:cs typeface="Arial"/>
              </a:rPr>
              <a:t>ubicación) para afinar los </a:t>
            </a:r>
            <a:r>
              <a:rPr lang="es-EC" sz="2400" dirty="0">
                <a:cs typeface="Arial"/>
              </a:rPr>
              <a:t>escenarios</a:t>
            </a:r>
            <a:r>
              <a:rPr lang="es-EC" sz="2400" spc="110" dirty="0">
                <a:cs typeface="Arial"/>
              </a:rPr>
              <a:t> </a:t>
            </a:r>
            <a:r>
              <a:rPr lang="es-EC" sz="2400" dirty="0" smtClean="0">
                <a:cs typeface="Arial"/>
              </a:rPr>
              <a:t>eruptivos</a:t>
            </a:r>
          </a:p>
          <a:p>
            <a:pPr marL="489585" indent="-457200" algn="just">
              <a:buFont typeface="+mj-lt"/>
              <a:buAutoNum type="arabicPeriod"/>
              <a:tabLst>
                <a:tab pos="371475" algn="l"/>
              </a:tabLst>
            </a:pPr>
            <a:r>
              <a:rPr lang="es-EC" sz="2400" spc="-10" dirty="0" smtClean="0">
                <a:cs typeface="Arial"/>
              </a:rPr>
              <a:t>Transmisión </a:t>
            </a:r>
            <a:r>
              <a:rPr lang="es-EC" sz="2400" dirty="0">
                <a:cs typeface="Arial"/>
              </a:rPr>
              <a:t>de la información a </a:t>
            </a:r>
            <a:r>
              <a:rPr lang="es-EC" sz="2400" spc="-5" dirty="0">
                <a:cs typeface="Arial"/>
              </a:rPr>
              <a:t>las autoridades </a:t>
            </a:r>
            <a:r>
              <a:rPr lang="es-EC" sz="2400" dirty="0">
                <a:cs typeface="Arial"/>
              </a:rPr>
              <a:t>y la</a:t>
            </a:r>
            <a:r>
              <a:rPr lang="es-EC" sz="2400" spc="5" dirty="0">
                <a:cs typeface="Arial"/>
              </a:rPr>
              <a:t> </a:t>
            </a:r>
            <a:r>
              <a:rPr lang="es-EC" sz="2400" spc="-5" dirty="0" smtClean="0">
                <a:cs typeface="Arial"/>
              </a:rPr>
              <a:t>ciudadanía</a:t>
            </a:r>
            <a:endParaRPr lang="es-EC" sz="2400" dirty="0">
              <a:cs typeface="Arial"/>
            </a:endParaRPr>
          </a:p>
          <a:p>
            <a:pPr marL="32385" indent="0" algn="just">
              <a:buNone/>
              <a:tabLst>
                <a:tab pos="371475" algn="l"/>
              </a:tabLst>
            </a:pPr>
            <a:r>
              <a:rPr lang="es-EC" sz="2400" spc="-5" dirty="0" smtClean="0">
                <a:cs typeface="Arial"/>
              </a:rPr>
              <a:t>Los </a:t>
            </a:r>
            <a:r>
              <a:rPr lang="es-EC" sz="2400" spc="-5" dirty="0">
                <a:cs typeface="Arial"/>
              </a:rPr>
              <a:t>resultados de </a:t>
            </a:r>
            <a:r>
              <a:rPr lang="es-EC" sz="2400" dirty="0">
                <a:cs typeface="Arial"/>
              </a:rPr>
              <a:t>está </a:t>
            </a:r>
            <a:r>
              <a:rPr lang="es-EC" sz="2400" spc="-5" dirty="0">
                <a:cs typeface="Arial"/>
              </a:rPr>
              <a:t>evaluación deben ser utilizados para la  emisión de alertas tempranas </a:t>
            </a:r>
            <a:r>
              <a:rPr lang="es-EC" sz="2400" dirty="0">
                <a:cs typeface="Arial"/>
              </a:rPr>
              <a:t>y </a:t>
            </a:r>
            <a:r>
              <a:rPr lang="es-EC" sz="2400" spc="-5" dirty="0">
                <a:cs typeface="Arial"/>
              </a:rPr>
              <a:t>para la respuesta ante  emergencias </a:t>
            </a:r>
            <a:r>
              <a:rPr lang="es-EC" sz="2400" dirty="0">
                <a:cs typeface="Arial"/>
              </a:rPr>
              <a:t>en </a:t>
            </a:r>
            <a:r>
              <a:rPr lang="es-EC" sz="2400" spc="-5" dirty="0">
                <a:cs typeface="Arial"/>
              </a:rPr>
              <a:t>escalas </a:t>
            </a:r>
            <a:r>
              <a:rPr lang="es-EC" sz="2400" dirty="0">
                <a:cs typeface="Arial"/>
              </a:rPr>
              <a:t>de </a:t>
            </a:r>
            <a:r>
              <a:rPr lang="es-EC" sz="2400" spc="-5" dirty="0">
                <a:cs typeface="Arial"/>
              </a:rPr>
              <a:t>tiempo que </a:t>
            </a:r>
            <a:r>
              <a:rPr lang="es-EC" sz="2400" dirty="0">
                <a:cs typeface="Arial"/>
              </a:rPr>
              <a:t>van </a:t>
            </a:r>
            <a:r>
              <a:rPr lang="es-EC" sz="2400" spc="-5" dirty="0">
                <a:cs typeface="Arial"/>
              </a:rPr>
              <a:t>desde años hasta </a:t>
            </a:r>
            <a:r>
              <a:rPr lang="es-EC" sz="2400" dirty="0">
                <a:cs typeface="Arial"/>
              </a:rPr>
              <a:t>días  (horas</a:t>
            </a:r>
            <a:r>
              <a:rPr lang="es-EC" sz="2400" dirty="0" smtClean="0">
                <a:cs typeface="Arial"/>
              </a:rPr>
              <a:t>).</a:t>
            </a:r>
            <a:endParaRPr lang="es-EC" sz="2400" dirty="0">
              <a:cs typeface="Arial"/>
            </a:endParaRP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1598978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50106"/>
          </a:xfrm>
        </p:spPr>
        <p:txBody>
          <a:bodyPr/>
          <a:lstStyle/>
          <a:p>
            <a:pPr algn="l"/>
            <a:r>
              <a:rPr lang="es-EC" sz="4000" b="1" dirty="0" smtClean="0">
                <a:solidFill>
                  <a:srgbClr val="FF0000"/>
                </a:solidFill>
              </a:rPr>
              <a:t>Monitoreo del Volcán Cotopaxi</a:t>
            </a:r>
            <a:endParaRPr lang="es-EC" sz="4000" dirty="0"/>
          </a:p>
        </p:txBody>
      </p:sp>
      <p:sp>
        <p:nvSpPr>
          <p:cNvPr id="3" name="Content Placeholder 2"/>
          <p:cNvSpPr>
            <a:spLocks noGrp="1"/>
          </p:cNvSpPr>
          <p:nvPr>
            <p:ph idx="1"/>
          </p:nvPr>
        </p:nvSpPr>
        <p:spPr>
          <a:xfrm>
            <a:off x="457200" y="1196752"/>
            <a:ext cx="8229600" cy="2188839"/>
          </a:xfrm>
        </p:spPr>
        <p:txBody>
          <a:bodyPr/>
          <a:lstStyle/>
          <a:p>
            <a:pPr marL="0" indent="0">
              <a:buNone/>
            </a:pPr>
            <a:r>
              <a:rPr lang="es-EC" sz="2800" i="1" spc="-5" dirty="0">
                <a:latin typeface="Arial"/>
                <a:cs typeface="Arial"/>
              </a:rPr>
              <a:t>El proceso de transporte de </a:t>
            </a:r>
            <a:r>
              <a:rPr lang="es-EC" sz="2800" i="1" spc="-5" dirty="0" smtClean="0">
                <a:latin typeface="Arial"/>
                <a:cs typeface="Arial"/>
              </a:rPr>
              <a:t>magma </a:t>
            </a:r>
            <a:r>
              <a:rPr lang="es-EC" sz="2800" i="1" spc="-5" dirty="0">
                <a:latin typeface="Arial"/>
                <a:cs typeface="Arial"/>
              </a:rPr>
              <a:t>hacia la </a:t>
            </a:r>
            <a:r>
              <a:rPr lang="es-EC" sz="2800" i="1" spc="-5" dirty="0" smtClean="0">
                <a:latin typeface="Arial"/>
                <a:cs typeface="Arial"/>
              </a:rPr>
              <a:t>superficie, </a:t>
            </a:r>
            <a:r>
              <a:rPr lang="es-EC" sz="2800" i="1" spc="-5" dirty="0">
                <a:latin typeface="Arial"/>
                <a:cs typeface="Arial"/>
              </a:rPr>
              <a:t>provoca cambios </a:t>
            </a:r>
            <a:r>
              <a:rPr lang="es-EC" sz="2800" i="1" dirty="0">
                <a:latin typeface="Arial"/>
                <a:cs typeface="Arial"/>
              </a:rPr>
              <a:t>físicos y </a:t>
            </a:r>
            <a:r>
              <a:rPr lang="es-EC" sz="2800" i="1" spc="-5" dirty="0">
                <a:latin typeface="Arial"/>
                <a:cs typeface="Arial"/>
              </a:rPr>
              <a:t>químicos en las cercanías </a:t>
            </a:r>
            <a:r>
              <a:rPr lang="es-EC" sz="2800" i="1" spc="-5" dirty="0" smtClean="0">
                <a:latin typeface="Arial"/>
                <a:cs typeface="Arial"/>
              </a:rPr>
              <a:t>del </a:t>
            </a:r>
            <a:r>
              <a:rPr lang="es-EC" sz="2800" i="1" spc="-5" dirty="0">
                <a:latin typeface="Arial"/>
                <a:cs typeface="Arial"/>
              </a:rPr>
              <a:t>volcán, los cuales pueden ser identificados, medidos </a:t>
            </a:r>
            <a:r>
              <a:rPr lang="es-EC" sz="2800" i="1" dirty="0">
                <a:latin typeface="Arial"/>
                <a:cs typeface="Arial"/>
              </a:rPr>
              <a:t>y </a:t>
            </a:r>
            <a:r>
              <a:rPr lang="es-EC" sz="2800" i="1" spc="-5" dirty="0" smtClean="0">
                <a:latin typeface="Arial"/>
                <a:cs typeface="Arial"/>
              </a:rPr>
              <a:t>evaluados, </a:t>
            </a:r>
            <a:r>
              <a:rPr lang="es-EC" sz="2800" i="1" spc="-5" dirty="0">
                <a:latin typeface="Arial"/>
                <a:cs typeface="Arial"/>
              </a:rPr>
              <a:t>mediante diversas</a:t>
            </a:r>
            <a:r>
              <a:rPr lang="es-EC" sz="2800" i="1" spc="25" dirty="0">
                <a:latin typeface="Arial"/>
                <a:cs typeface="Arial"/>
              </a:rPr>
              <a:t> </a:t>
            </a:r>
            <a:r>
              <a:rPr lang="es-EC" sz="2800" i="1" spc="-5" dirty="0" smtClean="0">
                <a:latin typeface="Arial"/>
                <a:cs typeface="Arial"/>
              </a:rPr>
              <a:t>técnicas.</a:t>
            </a:r>
            <a:endParaRPr lang="es-EC" sz="2800" i="1" dirty="0">
              <a:latin typeface="Arial"/>
              <a:cs typeface="Arial"/>
            </a:endParaRP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grpSp>
        <p:nvGrpSpPr>
          <p:cNvPr id="5" name="9 Grupo"/>
          <p:cNvGrpSpPr/>
          <p:nvPr/>
        </p:nvGrpSpPr>
        <p:grpSpPr>
          <a:xfrm>
            <a:off x="1357291" y="3577932"/>
            <a:ext cx="6322263" cy="2659380"/>
            <a:chOff x="417576" y="4207764"/>
            <a:chExt cx="8927591" cy="2659380"/>
          </a:xfrm>
        </p:grpSpPr>
        <p:sp>
          <p:nvSpPr>
            <p:cNvPr id="6" name="object 4"/>
            <p:cNvSpPr/>
            <p:nvPr/>
          </p:nvSpPr>
          <p:spPr>
            <a:xfrm>
              <a:off x="417576" y="4529328"/>
              <a:ext cx="4145279" cy="1901952"/>
            </a:xfrm>
            <a:prstGeom prst="rect">
              <a:avLst/>
            </a:prstGeom>
            <a:blipFill>
              <a:blip r:embed="rId2" cstate="print"/>
              <a:stretch>
                <a:fillRect/>
              </a:stretch>
            </a:blipFill>
          </p:spPr>
          <p:txBody>
            <a:bodyPr wrap="square" lIns="0" tIns="0" rIns="0" bIns="0" rtlCol="0"/>
            <a:lstStyle/>
            <a:p>
              <a:endParaRPr/>
            </a:p>
          </p:txBody>
        </p:sp>
        <p:sp>
          <p:nvSpPr>
            <p:cNvPr id="7" name="object 5"/>
            <p:cNvSpPr/>
            <p:nvPr/>
          </p:nvSpPr>
          <p:spPr>
            <a:xfrm>
              <a:off x="5242559" y="4207764"/>
              <a:ext cx="4102608" cy="2659380"/>
            </a:xfrm>
            <a:prstGeom prst="rect">
              <a:avLst/>
            </a:prstGeom>
            <a:blipFill>
              <a:blip r:embed="rId3" cstate="print"/>
              <a:stretch>
                <a:fillRect/>
              </a:stretch>
            </a:blipFill>
          </p:spPr>
          <p:txBody>
            <a:bodyPr wrap="square" lIns="0" tIns="0" rIns="0" bIns="0" rtlCol="0"/>
            <a:lstStyle/>
            <a:p>
              <a:endParaRPr/>
            </a:p>
          </p:txBody>
        </p:sp>
        <p:sp>
          <p:nvSpPr>
            <p:cNvPr id="8" name="object 6"/>
            <p:cNvSpPr/>
            <p:nvPr/>
          </p:nvSpPr>
          <p:spPr>
            <a:xfrm>
              <a:off x="4311777" y="5391277"/>
              <a:ext cx="1183005" cy="379095"/>
            </a:xfrm>
            <a:custGeom>
              <a:avLst/>
              <a:gdLst/>
              <a:ahLst/>
              <a:cxnLst/>
              <a:rect l="l" t="t" r="r" b="b"/>
              <a:pathLst>
                <a:path w="1183004" h="379095">
                  <a:moveTo>
                    <a:pt x="1084063" y="121793"/>
                  </a:moveTo>
                  <a:lnTo>
                    <a:pt x="863092" y="121793"/>
                  </a:lnTo>
                  <a:lnTo>
                    <a:pt x="871982" y="248031"/>
                  </a:lnTo>
                  <a:lnTo>
                    <a:pt x="808823" y="252426"/>
                  </a:lnTo>
                  <a:lnTo>
                    <a:pt x="817626" y="378587"/>
                  </a:lnTo>
                  <a:lnTo>
                    <a:pt x="1183005" y="162940"/>
                  </a:lnTo>
                  <a:lnTo>
                    <a:pt x="1084063" y="121793"/>
                  </a:lnTo>
                  <a:close/>
                </a:path>
                <a:path w="1183004" h="379095">
                  <a:moveTo>
                    <a:pt x="800015" y="126192"/>
                  </a:moveTo>
                  <a:lnTo>
                    <a:pt x="0" y="181990"/>
                  </a:lnTo>
                  <a:lnTo>
                    <a:pt x="8762" y="308101"/>
                  </a:lnTo>
                  <a:lnTo>
                    <a:pt x="808823" y="252426"/>
                  </a:lnTo>
                  <a:lnTo>
                    <a:pt x="800015" y="126192"/>
                  </a:lnTo>
                  <a:close/>
                </a:path>
                <a:path w="1183004" h="379095">
                  <a:moveTo>
                    <a:pt x="863092" y="121793"/>
                  </a:moveTo>
                  <a:lnTo>
                    <a:pt x="800015" y="126192"/>
                  </a:lnTo>
                  <a:lnTo>
                    <a:pt x="808823" y="252426"/>
                  </a:lnTo>
                  <a:lnTo>
                    <a:pt x="871982" y="248031"/>
                  </a:lnTo>
                  <a:lnTo>
                    <a:pt x="863092" y="121793"/>
                  </a:lnTo>
                  <a:close/>
                </a:path>
                <a:path w="1183004" h="379095">
                  <a:moveTo>
                    <a:pt x="791210" y="0"/>
                  </a:moveTo>
                  <a:lnTo>
                    <a:pt x="800015" y="126192"/>
                  </a:lnTo>
                  <a:lnTo>
                    <a:pt x="863092" y="121793"/>
                  </a:lnTo>
                  <a:lnTo>
                    <a:pt x="1084063" y="121793"/>
                  </a:lnTo>
                  <a:lnTo>
                    <a:pt x="791210" y="0"/>
                  </a:lnTo>
                  <a:close/>
                </a:path>
              </a:pathLst>
            </a:custGeom>
            <a:solidFill>
              <a:srgbClr val="99CC00"/>
            </a:solidFill>
          </p:spPr>
          <p:txBody>
            <a:bodyPr wrap="square" lIns="0" tIns="0" rIns="0" bIns="0" rtlCol="0"/>
            <a:lstStyle/>
            <a:p>
              <a:endParaRPr/>
            </a:p>
          </p:txBody>
        </p:sp>
      </p:grpSp>
    </p:spTree>
    <p:extLst>
      <p:ext uri="{BB962C8B-B14F-4D97-AF65-F5344CB8AC3E}">
        <p14:creationId xmlns:p14="http://schemas.microsoft.com/office/powerpoint/2010/main" val="491512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algn="l"/>
            <a:r>
              <a:rPr lang="es-EC" b="1" dirty="0">
                <a:solidFill>
                  <a:srgbClr val="FF0000"/>
                </a:solidFill>
              </a:rPr>
              <a:t>Monitoreo </a:t>
            </a:r>
            <a:r>
              <a:rPr lang="es-EC" b="1" dirty="0" smtClean="0">
                <a:solidFill>
                  <a:srgbClr val="FF0000"/>
                </a:solidFill>
              </a:rPr>
              <a:t>Instrumental</a:t>
            </a:r>
            <a:endParaRPr lang="es-EC" dirty="0"/>
          </a:p>
        </p:txBody>
      </p:sp>
      <p:sp>
        <p:nvSpPr>
          <p:cNvPr id="3" name="Content Placeholder 2"/>
          <p:cNvSpPr>
            <a:spLocks noGrp="1"/>
          </p:cNvSpPr>
          <p:nvPr>
            <p:ph idx="1"/>
          </p:nvPr>
        </p:nvSpPr>
        <p:spPr>
          <a:xfrm>
            <a:off x="457200" y="1523925"/>
            <a:ext cx="8229600" cy="3921299"/>
          </a:xfrm>
        </p:spPr>
        <p:txBody>
          <a:bodyPr/>
          <a:lstStyle/>
          <a:p>
            <a:r>
              <a:rPr lang="es-EC" dirty="0"/>
              <a:t>Sismicidad  </a:t>
            </a:r>
          </a:p>
          <a:p>
            <a:r>
              <a:rPr lang="es-EC" dirty="0"/>
              <a:t>Deformación  </a:t>
            </a:r>
          </a:p>
          <a:p>
            <a:r>
              <a:rPr lang="es-EC" dirty="0"/>
              <a:t>Gases  </a:t>
            </a:r>
          </a:p>
          <a:p>
            <a:r>
              <a:rPr lang="es-EC" dirty="0"/>
              <a:t>Infrasonido  </a:t>
            </a:r>
          </a:p>
          <a:p>
            <a:r>
              <a:rPr lang="es-EC" dirty="0" err="1"/>
              <a:t>Lahares</a:t>
            </a:r>
            <a:endParaRPr lang="es-EC" dirty="0"/>
          </a:p>
          <a:p>
            <a:pPr marL="0" indent="0">
              <a:buNone/>
            </a:pPr>
            <a:endParaRPr lang="es-EC" dirty="0"/>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sp>
        <p:nvSpPr>
          <p:cNvPr id="6" name="object 4"/>
          <p:cNvSpPr/>
          <p:nvPr/>
        </p:nvSpPr>
        <p:spPr>
          <a:xfrm>
            <a:off x="5148064" y="1068207"/>
            <a:ext cx="3240360" cy="5129792"/>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557315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78098"/>
          </a:xfrm>
        </p:spPr>
        <p:txBody>
          <a:bodyPr/>
          <a:lstStyle/>
          <a:p>
            <a:pPr algn="l"/>
            <a:r>
              <a:rPr lang="es-EC" b="1" dirty="0" smtClean="0">
                <a:solidFill>
                  <a:srgbClr val="FF0000"/>
                </a:solidFill>
              </a:rPr>
              <a:t>Campos </a:t>
            </a:r>
            <a:r>
              <a:rPr lang="es-EC" b="1" dirty="0" err="1" smtClean="0">
                <a:solidFill>
                  <a:srgbClr val="FF0000"/>
                </a:solidFill>
              </a:rPr>
              <a:t>Fumarólicos</a:t>
            </a:r>
            <a:endParaRPr lang="es-EC"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5" name="object 3"/>
          <p:cNvSpPr/>
          <p:nvPr/>
        </p:nvSpPr>
        <p:spPr>
          <a:xfrm>
            <a:off x="2375283" y="1071548"/>
            <a:ext cx="4291109" cy="5337249"/>
          </a:xfrm>
          <a:prstGeom prst="rect">
            <a:avLst/>
          </a:prstGeom>
          <a:blipFill>
            <a:blip r:embed="rId2" cstate="print"/>
            <a:stretch>
              <a:fillRect/>
            </a:stretch>
          </a:blipFill>
          <a:ln>
            <a:solidFill>
              <a:schemeClr val="accent1"/>
            </a:solidFill>
          </a:ln>
        </p:spPr>
        <p:txBody>
          <a:bodyPr wrap="square" lIns="0" tIns="0" rIns="0" bIns="0" rtlCol="0"/>
          <a:lstStyle/>
          <a:p>
            <a:endParaRPr/>
          </a:p>
        </p:txBody>
      </p:sp>
    </p:spTree>
    <p:extLst>
      <p:ext uri="{BB962C8B-B14F-4D97-AF65-F5344CB8AC3E}">
        <p14:creationId xmlns:p14="http://schemas.microsoft.com/office/powerpoint/2010/main" val="122981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0647"/>
            <a:ext cx="8229600" cy="648073"/>
          </a:xfrm>
        </p:spPr>
        <p:txBody>
          <a:bodyPr/>
          <a:lstStyle/>
          <a:p>
            <a:r>
              <a:rPr lang="es-ES" b="1" dirty="0">
                <a:solidFill>
                  <a:schemeClr val="tx2"/>
                </a:solidFill>
              </a:rPr>
              <a:t>VOLCANES EN EL ECUADOR</a:t>
            </a:r>
          </a:p>
        </p:txBody>
      </p:sp>
      <p:sp>
        <p:nvSpPr>
          <p:cNvPr id="3" name="Marcador de contenido 2"/>
          <p:cNvSpPr>
            <a:spLocks noGrp="1"/>
          </p:cNvSpPr>
          <p:nvPr>
            <p:ph idx="1"/>
          </p:nvPr>
        </p:nvSpPr>
        <p:spPr>
          <a:xfrm>
            <a:off x="395536" y="1196752"/>
            <a:ext cx="8496944" cy="5256584"/>
          </a:xfrm>
        </p:spPr>
        <p:txBody>
          <a:bodyPr numCol="2"/>
          <a:lstStyle/>
          <a:p>
            <a:pPr>
              <a:buFont typeface="Arial" panose="020B0604020202020204" pitchFamily="34" charset="0"/>
              <a:buChar char="•"/>
            </a:pPr>
            <a:r>
              <a:rPr lang="es-EC" sz="2400" dirty="0" smtClean="0">
                <a:latin typeface="Arial" panose="020B0604020202020204" pitchFamily="34" charset="0"/>
                <a:cs typeface="Arial" panose="020B0604020202020204" pitchFamily="34" charset="0"/>
              </a:rPr>
              <a:t>283.520 km2, 84</a:t>
            </a:r>
            <a:r>
              <a:rPr lang="es-EC" sz="2400" spc="-105" dirty="0" smtClean="0">
                <a:latin typeface="Arial" panose="020B0604020202020204" pitchFamily="34" charset="0"/>
                <a:cs typeface="Arial" panose="020B0604020202020204" pitchFamily="34" charset="0"/>
              </a:rPr>
              <a:t> </a:t>
            </a:r>
            <a:r>
              <a:rPr lang="es-EC" sz="2400" dirty="0">
                <a:latin typeface="Arial" panose="020B0604020202020204" pitchFamily="34" charset="0"/>
                <a:cs typeface="Arial" panose="020B0604020202020204" pitchFamily="34" charset="0"/>
              </a:rPr>
              <a:t>volcanes</a:t>
            </a:r>
          </a:p>
          <a:p>
            <a:pPr>
              <a:lnSpc>
                <a:spcPts val="3720"/>
              </a:lnSpc>
              <a:spcBef>
                <a:spcPts val="1175"/>
              </a:spcBef>
              <a:buFont typeface="Arial" panose="020B0604020202020204" pitchFamily="34" charset="0"/>
              <a:buChar char="•"/>
            </a:pPr>
            <a:r>
              <a:rPr lang="es-EC" sz="2400" dirty="0">
                <a:latin typeface="Arial" panose="020B0604020202020204" pitchFamily="34" charset="0"/>
                <a:cs typeface="Arial" panose="020B0604020202020204" pitchFamily="34" charset="0"/>
              </a:rPr>
              <a:t>17</a:t>
            </a:r>
            <a:r>
              <a:rPr lang="es-EC" sz="2400" spc="-65" dirty="0">
                <a:latin typeface="Arial" panose="020B0604020202020204" pitchFamily="34" charset="0"/>
                <a:cs typeface="Arial" panose="020B0604020202020204" pitchFamily="34" charset="0"/>
              </a:rPr>
              <a:t> </a:t>
            </a:r>
            <a:r>
              <a:rPr lang="es-EC" sz="2400" spc="-5" dirty="0">
                <a:latin typeface="Arial" panose="020B0604020202020204" pitchFamily="34" charset="0"/>
                <a:cs typeface="Arial" panose="020B0604020202020204" pitchFamily="34" charset="0"/>
              </a:rPr>
              <a:t>potencialmente </a:t>
            </a:r>
            <a:r>
              <a:rPr lang="es-EC" sz="2400" dirty="0">
                <a:latin typeface="Arial" panose="020B0604020202020204" pitchFamily="34" charset="0"/>
                <a:cs typeface="Arial" panose="020B0604020202020204" pitchFamily="34" charset="0"/>
              </a:rPr>
              <a:t>activos</a:t>
            </a:r>
          </a:p>
          <a:p>
            <a:pPr>
              <a:spcBef>
                <a:spcPts val="1175"/>
              </a:spcBef>
              <a:buFont typeface="Arial" panose="020B0604020202020204" pitchFamily="34" charset="0"/>
              <a:buChar char="•"/>
            </a:pPr>
            <a:r>
              <a:rPr lang="es-EC" sz="2400" dirty="0" smtClean="0">
                <a:latin typeface="Arial" panose="020B0604020202020204" pitchFamily="34" charset="0"/>
                <a:cs typeface="Arial" panose="020B0604020202020204" pitchFamily="34" charset="0"/>
              </a:rPr>
              <a:t>7</a:t>
            </a:r>
            <a:r>
              <a:rPr lang="es-EC" sz="2400" spc="-70" dirty="0" smtClean="0">
                <a:latin typeface="Arial" panose="020B0604020202020204" pitchFamily="34" charset="0"/>
                <a:cs typeface="Arial" panose="020B0604020202020204" pitchFamily="34" charset="0"/>
              </a:rPr>
              <a:t> </a:t>
            </a:r>
            <a:r>
              <a:rPr lang="es-EC" sz="2400" spc="-5" dirty="0" smtClean="0">
                <a:latin typeface="Arial" panose="020B0604020202020204" pitchFamily="34" charset="0"/>
                <a:cs typeface="Arial" panose="020B0604020202020204" pitchFamily="34" charset="0"/>
              </a:rPr>
              <a:t>activos: </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Chiles – Cerro Negro</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Cayambe</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Guagua Pichincha</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Cotopaxi</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Tungurahua</a:t>
            </a:r>
          </a:p>
          <a:p>
            <a:pPr lvl="1">
              <a:spcBef>
                <a:spcPts val="1175"/>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Reventador</a:t>
            </a:r>
          </a:p>
          <a:p>
            <a:pPr lvl="1">
              <a:spcBef>
                <a:spcPts val="1175"/>
              </a:spcBef>
              <a:buFont typeface="Courier New" panose="02070309020205020404" pitchFamily="49" charset="0"/>
              <a:buChar char="o"/>
            </a:pPr>
            <a:r>
              <a:rPr lang="es-EC" sz="2000" spc="-5" dirty="0" err="1" smtClean="0">
                <a:latin typeface="Arial" panose="020B0604020202020204" pitchFamily="34" charset="0"/>
                <a:cs typeface="Arial" panose="020B0604020202020204" pitchFamily="34" charset="0"/>
              </a:rPr>
              <a:t>Sangay</a:t>
            </a:r>
            <a:endParaRPr lang="es-EC" sz="2000" dirty="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C" sz="2400" dirty="0" smtClean="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C" sz="2400" dirty="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C" sz="2400" dirty="0" smtClean="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r>
              <a:rPr lang="es-EC" sz="2400" dirty="0">
                <a:latin typeface="Arial" panose="020B0604020202020204" pitchFamily="34" charset="0"/>
                <a:cs typeface="Arial" panose="020B0604020202020204" pitchFamily="34" charset="0"/>
              </a:rPr>
              <a:t>E</a:t>
            </a:r>
            <a:r>
              <a:rPr lang="es-EC" sz="2400" dirty="0" smtClean="0">
                <a:latin typeface="Arial" panose="020B0604020202020204" pitchFamily="34" charset="0"/>
                <a:cs typeface="Arial" panose="020B0604020202020204" pitchFamily="34" charset="0"/>
              </a:rPr>
              <a:t>n</a:t>
            </a:r>
            <a:r>
              <a:rPr lang="es-EC" sz="2400" spc="-80" dirty="0" smtClean="0">
                <a:latin typeface="Arial" panose="020B0604020202020204" pitchFamily="34" charset="0"/>
                <a:cs typeface="Arial" panose="020B0604020202020204" pitchFamily="34" charset="0"/>
              </a:rPr>
              <a:t> proceso de </a:t>
            </a:r>
            <a:r>
              <a:rPr lang="es-EC" sz="2400" spc="-5" dirty="0" smtClean="0">
                <a:latin typeface="Arial" panose="020B0604020202020204" pitchFamily="34" charset="0"/>
                <a:cs typeface="Arial" panose="020B0604020202020204" pitchFamily="34" charset="0"/>
              </a:rPr>
              <a:t>erupción: </a:t>
            </a:r>
          </a:p>
          <a:p>
            <a:pPr lvl="1">
              <a:spcBef>
                <a:spcPts val="1160"/>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Tungurahua</a:t>
            </a:r>
          </a:p>
          <a:p>
            <a:pPr lvl="1">
              <a:spcBef>
                <a:spcPts val="1160"/>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Reventador</a:t>
            </a:r>
          </a:p>
          <a:p>
            <a:pPr lvl="1">
              <a:spcBef>
                <a:spcPts val="1160"/>
              </a:spcBef>
              <a:buFont typeface="Courier New" panose="02070309020205020404" pitchFamily="49" charset="0"/>
              <a:buChar char="o"/>
            </a:pPr>
            <a:r>
              <a:rPr lang="es-EC" sz="2000" spc="-5" dirty="0" err="1" smtClean="0">
                <a:latin typeface="Arial" panose="020B0604020202020204" pitchFamily="34" charset="0"/>
                <a:cs typeface="Arial" panose="020B0604020202020204" pitchFamily="34" charset="0"/>
              </a:rPr>
              <a:t>Sangay</a:t>
            </a:r>
            <a:endParaRPr lang="es-EC" sz="2000" spc="-5" dirty="0" smtClean="0">
              <a:latin typeface="Arial" panose="020B0604020202020204" pitchFamily="34" charset="0"/>
              <a:cs typeface="Arial" panose="020B0604020202020204" pitchFamily="34" charset="0"/>
            </a:endParaRPr>
          </a:p>
          <a:p>
            <a:pPr lvl="1">
              <a:spcBef>
                <a:spcPts val="1160"/>
              </a:spcBef>
              <a:buFont typeface="Courier New" panose="02070309020205020404" pitchFamily="49" charset="0"/>
              <a:buChar char="o"/>
            </a:pPr>
            <a:r>
              <a:rPr lang="es-EC" sz="2000" spc="-5" dirty="0" smtClean="0">
                <a:latin typeface="Arial" panose="020B0604020202020204" pitchFamily="34" charset="0"/>
                <a:cs typeface="Arial" panose="020B0604020202020204" pitchFamily="34" charset="0"/>
              </a:rPr>
              <a:t>Cotopaxi</a:t>
            </a:r>
          </a:p>
          <a:p>
            <a:pPr>
              <a:spcBef>
                <a:spcPts val="1160"/>
              </a:spcBef>
              <a:buFont typeface="Arial" panose="020B0604020202020204" pitchFamily="34" charset="0"/>
              <a:buChar char="•"/>
            </a:pPr>
            <a:endParaRPr lang="es-EC" sz="2000" spc="-5" dirty="0" smtClean="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S" sz="2400" spc="-5" dirty="0" smtClean="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S" sz="2400" spc="-5" dirty="0">
              <a:latin typeface="Arial" panose="020B0604020202020204" pitchFamily="34" charset="0"/>
              <a:cs typeface="Arial" panose="020B0604020202020204" pitchFamily="34" charset="0"/>
            </a:endParaRPr>
          </a:p>
          <a:p>
            <a:pPr>
              <a:spcBef>
                <a:spcPts val="1160"/>
              </a:spcBef>
              <a:buFont typeface="Arial" panose="020B0604020202020204" pitchFamily="34" charset="0"/>
              <a:buChar char="•"/>
            </a:pPr>
            <a:endParaRPr lang="es-ES" sz="2400" spc="-5" dirty="0" smtClean="0">
              <a:latin typeface="Arial" panose="020B0604020202020204" pitchFamily="34" charset="0"/>
              <a:cs typeface="Arial" panose="020B0604020202020204" pitchFamily="34" charset="0"/>
            </a:endParaRPr>
          </a:p>
        </p:txBody>
      </p:sp>
      <p:sp>
        <p:nvSpPr>
          <p:cNvPr id="4" name="Marcador de pie de página 3"/>
          <p:cNvSpPr>
            <a:spLocks noGrp="1"/>
          </p:cNvSpPr>
          <p:nvPr>
            <p:ph type="ftr" sz="quarter" idx="11"/>
          </p:nvPr>
        </p:nvSpPr>
        <p:spPr>
          <a:xfrm>
            <a:off x="3124200" y="6520259"/>
            <a:ext cx="2895600" cy="365125"/>
          </a:xfrm>
        </p:spPr>
        <p:txBody>
          <a:bodyPr/>
          <a:lstStyle/>
          <a:p>
            <a:pPr>
              <a:defRPr/>
            </a:pPr>
            <a:r>
              <a:rPr lang="es-EC" dirty="0" smtClean="0"/>
              <a:t>www.gestionderiesgos.gob.ec</a:t>
            </a:r>
            <a:endParaRPr lang="es-EC" dirty="0"/>
          </a:p>
        </p:txBody>
      </p:sp>
    </p:spTree>
    <p:extLst>
      <p:ext uri="{BB962C8B-B14F-4D97-AF65-F5344CB8AC3E}">
        <p14:creationId xmlns:p14="http://schemas.microsoft.com/office/powerpoint/2010/main" val="1763499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lstStyle/>
          <a:p>
            <a:pPr algn="l"/>
            <a:r>
              <a:rPr lang="es-EC" sz="4000" b="1" dirty="0" smtClean="0">
                <a:solidFill>
                  <a:srgbClr val="FF0000"/>
                </a:solidFill>
              </a:rPr>
              <a:t>Reporte de Actividad Volcánica</a:t>
            </a:r>
            <a:endParaRPr lang="es-EC" sz="4000" dirty="0"/>
          </a:p>
        </p:txBody>
      </p:sp>
      <p:sp>
        <p:nvSpPr>
          <p:cNvPr id="3" name="Content Placeholder 2"/>
          <p:cNvSpPr>
            <a:spLocks noGrp="1"/>
          </p:cNvSpPr>
          <p:nvPr>
            <p:ph idx="1"/>
          </p:nvPr>
        </p:nvSpPr>
        <p:spPr>
          <a:xfrm>
            <a:off x="457200" y="1196752"/>
            <a:ext cx="8229600" cy="4929411"/>
          </a:xfrm>
          <a:noFill/>
        </p:spPr>
        <p:txBody>
          <a:bodyPr/>
          <a:lstStyle/>
          <a:p>
            <a:pPr marL="527050" marR="93345" indent="-514350" algn="just">
              <a:lnSpc>
                <a:spcPct val="94000"/>
              </a:lnSpc>
              <a:buFont typeface="+mj-lt"/>
              <a:buAutoNum type="arabicPeriod"/>
              <a:tabLst>
                <a:tab pos="464184" algn="l"/>
              </a:tabLst>
            </a:pPr>
            <a:r>
              <a:rPr lang="es-EC" sz="2800" dirty="0" smtClean="0">
                <a:cs typeface="Arial"/>
              </a:rPr>
              <a:t>Comité científico sintetiza </a:t>
            </a:r>
            <a:r>
              <a:rPr lang="es-EC" sz="2800" spc="-5" dirty="0">
                <a:cs typeface="Arial"/>
              </a:rPr>
              <a:t>los </a:t>
            </a:r>
            <a:r>
              <a:rPr lang="es-EC" sz="2800" dirty="0" smtClean="0">
                <a:cs typeface="Arial"/>
              </a:rPr>
              <a:t>resultados </a:t>
            </a:r>
            <a:r>
              <a:rPr lang="es-EC" sz="2800" spc="-5" dirty="0">
                <a:cs typeface="Arial"/>
              </a:rPr>
              <a:t>obtenidos </a:t>
            </a:r>
            <a:r>
              <a:rPr lang="es-EC" sz="2800" dirty="0">
                <a:cs typeface="Arial"/>
              </a:rPr>
              <a:t>en el nivel de </a:t>
            </a:r>
            <a:r>
              <a:rPr lang="es-EC" sz="2800" dirty="0" smtClean="0">
                <a:cs typeface="Arial"/>
              </a:rPr>
              <a:t>interpretación</a:t>
            </a:r>
            <a:r>
              <a:rPr lang="es-EC" sz="2800" dirty="0">
                <a:cs typeface="Arial"/>
              </a:rPr>
              <a:t>.</a:t>
            </a:r>
          </a:p>
          <a:p>
            <a:pPr marL="527050" marR="1558925" indent="-514350" algn="just">
              <a:lnSpc>
                <a:spcPts val="3610"/>
              </a:lnSpc>
              <a:spcBef>
                <a:spcPts val="1485"/>
              </a:spcBef>
              <a:buFont typeface="+mj-lt"/>
              <a:buAutoNum type="arabicPeriod"/>
              <a:tabLst>
                <a:tab pos="464184" algn="l"/>
              </a:tabLst>
            </a:pPr>
            <a:r>
              <a:rPr lang="es-EC" sz="2800" dirty="0">
                <a:cs typeface="Arial"/>
              </a:rPr>
              <a:t>Su </a:t>
            </a:r>
            <a:r>
              <a:rPr lang="es-EC" sz="2800" spc="-5" dirty="0">
                <a:cs typeface="Arial"/>
              </a:rPr>
              <a:t>contenido </a:t>
            </a:r>
            <a:r>
              <a:rPr lang="es-EC" sz="2800" dirty="0">
                <a:cs typeface="Arial"/>
              </a:rPr>
              <a:t>cambia </a:t>
            </a:r>
            <a:r>
              <a:rPr lang="es-EC" sz="2800" spc="-5" dirty="0">
                <a:cs typeface="Arial"/>
              </a:rPr>
              <a:t>según </a:t>
            </a:r>
            <a:r>
              <a:rPr lang="es-EC" sz="2800" dirty="0">
                <a:cs typeface="Arial"/>
              </a:rPr>
              <a:t>el nivel</a:t>
            </a:r>
            <a:r>
              <a:rPr lang="es-EC" sz="2800" spc="-125" dirty="0">
                <a:cs typeface="Arial"/>
              </a:rPr>
              <a:t> </a:t>
            </a:r>
            <a:r>
              <a:rPr lang="es-EC" sz="2800" dirty="0">
                <a:cs typeface="Arial"/>
              </a:rPr>
              <a:t>de  actividad</a:t>
            </a:r>
            <a:r>
              <a:rPr lang="es-EC" sz="2800" spc="-90" dirty="0">
                <a:cs typeface="Arial"/>
              </a:rPr>
              <a:t> </a:t>
            </a:r>
            <a:r>
              <a:rPr lang="es-EC" sz="2800" dirty="0">
                <a:cs typeface="Arial"/>
              </a:rPr>
              <a:t>observado.</a:t>
            </a:r>
          </a:p>
          <a:p>
            <a:pPr marL="527050" marR="5080" indent="-514350" algn="just">
              <a:lnSpc>
                <a:spcPct val="94100"/>
              </a:lnSpc>
              <a:spcBef>
                <a:spcPts val="1305"/>
              </a:spcBef>
              <a:buFont typeface="+mj-lt"/>
              <a:buAutoNum type="arabicPeriod"/>
              <a:tabLst>
                <a:tab pos="464184" algn="l"/>
              </a:tabLst>
            </a:pPr>
            <a:r>
              <a:rPr lang="es-EC" sz="2800" spc="-5" dirty="0">
                <a:cs typeface="Arial"/>
              </a:rPr>
              <a:t>Indica </a:t>
            </a:r>
            <a:r>
              <a:rPr lang="es-EC" sz="2800" dirty="0">
                <a:cs typeface="Arial"/>
              </a:rPr>
              <a:t>el escenario </a:t>
            </a:r>
            <a:r>
              <a:rPr lang="es-EC" sz="2800" spc="-5" dirty="0">
                <a:cs typeface="Arial"/>
              </a:rPr>
              <a:t>eruptivo más probable </a:t>
            </a:r>
            <a:r>
              <a:rPr lang="es-EC" sz="2800" dirty="0">
                <a:cs typeface="Arial"/>
              </a:rPr>
              <a:t>en</a:t>
            </a:r>
            <a:r>
              <a:rPr lang="es-EC" sz="2800" spc="-95" dirty="0">
                <a:cs typeface="Arial"/>
              </a:rPr>
              <a:t> </a:t>
            </a:r>
            <a:r>
              <a:rPr lang="es-EC" sz="2800" dirty="0">
                <a:cs typeface="Arial"/>
              </a:rPr>
              <a:t>el  corto </a:t>
            </a:r>
            <a:r>
              <a:rPr lang="es-EC" sz="2800" spc="-5" dirty="0">
                <a:cs typeface="Arial"/>
              </a:rPr>
              <a:t>plazo </a:t>
            </a:r>
            <a:r>
              <a:rPr lang="es-EC" sz="2800" dirty="0">
                <a:cs typeface="Arial"/>
              </a:rPr>
              <a:t>(días horas), así como escenarios  alternativos </a:t>
            </a:r>
            <a:r>
              <a:rPr lang="es-EC" sz="2800" spc="-5" dirty="0">
                <a:cs typeface="Arial"/>
              </a:rPr>
              <a:t>menos probables, </a:t>
            </a:r>
            <a:r>
              <a:rPr lang="es-EC" sz="2800" dirty="0">
                <a:cs typeface="Arial"/>
              </a:rPr>
              <a:t>y a </a:t>
            </a:r>
            <a:r>
              <a:rPr lang="es-EC" sz="2800" spc="-5" dirty="0">
                <a:cs typeface="Arial"/>
              </a:rPr>
              <a:t>más largo </a:t>
            </a:r>
            <a:r>
              <a:rPr lang="es-EC" sz="2800" dirty="0" smtClean="0">
                <a:cs typeface="Arial"/>
              </a:rPr>
              <a:t>plazo </a:t>
            </a:r>
            <a:r>
              <a:rPr lang="es-EC" sz="2800" dirty="0">
                <a:cs typeface="Arial"/>
              </a:rPr>
              <a:t>(días a</a:t>
            </a:r>
            <a:r>
              <a:rPr lang="es-EC" sz="2800" spc="-110" dirty="0">
                <a:cs typeface="Arial"/>
              </a:rPr>
              <a:t> </a:t>
            </a:r>
            <a:r>
              <a:rPr lang="es-EC" sz="2800" dirty="0">
                <a:cs typeface="Arial"/>
              </a:rPr>
              <a:t>semanas</a:t>
            </a:r>
            <a:r>
              <a:rPr lang="es-EC" sz="2800" dirty="0" smtClean="0">
                <a:cs typeface="Arial"/>
              </a:rPr>
              <a:t>).</a:t>
            </a:r>
          </a:p>
          <a:p>
            <a:pPr marL="527050" marR="5080" indent="-514350" algn="just">
              <a:lnSpc>
                <a:spcPct val="94100"/>
              </a:lnSpc>
              <a:spcBef>
                <a:spcPts val="1305"/>
              </a:spcBef>
              <a:buFont typeface="+mj-lt"/>
              <a:buAutoNum type="arabicPeriod"/>
              <a:tabLst>
                <a:tab pos="464184" algn="l"/>
              </a:tabLst>
            </a:pPr>
            <a:r>
              <a:rPr lang="es-EC" sz="2800" spc="-5" dirty="0" smtClean="0">
                <a:cs typeface="Arial"/>
              </a:rPr>
              <a:t>Suele </a:t>
            </a:r>
            <a:r>
              <a:rPr lang="es-EC" sz="2800" dirty="0">
                <a:cs typeface="Arial"/>
              </a:rPr>
              <a:t>ser </a:t>
            </a:r>
            <a:r>
              <a:rPr lang="es-EC" sz="2800" spc="-5" dirty="0">
                <a:cs typeface="Arial"/>
              </a:rPr>
              <a:t>complementario </a:t>
            </a:r>
            <a:r>
              <a:rPr lang="es-EC" sz="2800" dirty="0">
                <a:cs typeface="Arial"/>
              </a:rPr>
              <a:t>con la</a:t>
            </a:r>
            <a:r>
              <a:rPr lang="es-EC" sz="2800" spc="-50" dirty="0">
                <a:cs typeface="Arial"/>
              </a:rPr>
              <a:t> </a:t>
            </a:r>
            <a:r>
              <a:rPr lang="es-EC" sz="2800" spc="-5" dirty="0" smtClean="0">
                <a:cs typeface="Arial"/>
              </a:rPr>
              <a:t>información</a:t>
            </a:r>
            <a:endParaRPr lang="es-EC" sz="2800" dirty="0">
              <a:cs typeface="Arial"/>
            </a:endParaRP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Tree>
    <p:extLst>
      <p:ext uri="{BB962C8B-B14F-4D97-AF65-F5344CB8AC3E}">
        <p14:creationId xmlns:p14="http://schemas.microsoft.com/office/powerpoint/2010/main" val="2681871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64096"/>
          </a:xfrm>
        </p:spPr>
        <p:txBody>
          <a:bodyPr/>
          <a:lstStyle/>
          <a:p>
            <a:r>
              <a:rPr lang="es-EC" sz="4000" b="1" dirty="0" smtClean="0">
                <a:solidFill>
                  <a:srgbClr val="FF0000"/>
                </a:solidFill>
              </a:rPr>
              <a:t>Sistema de Alerta Temprana (SAT)</a:t>
            </a:r>
            <a:endParaRPr lang="es-EC" sz="4000" dirty="0"/>
          </a:p>
        </p:txBody>
      </p:sp>
      <p:sp>
        <p:nvSpPr>
          <p:cNvPr id="3" name="Content Placeholder 2"/>
          <p:cNvSpPr>
            <a:spLocks noGrp="1"/>
          </p:cNvSpPr>
          <p:nvPr>
            <p:ph idx="1"/>
          </p:nvPr>
        </p:nvSpPr>
        <p:spPr>
          <a:xfrm>
            <a:off x="323528" y="980728"/>
            <a:ext cx="4392488" cy="5256584"/>
          </a:xfrm>
        </p:spPr>
        <p:txBody>
          <a:bodyPr/>
          <a:lstStyle/>
          <a:p>
            <a:r>
              <a:rPr lang="es-EC" sz="2800" dirty="0"/>
              <a:t>Proporciona instrumentos y mecanismos coordinados de alerta, aviso, información, capacitación y organización para salvaguardar la vida de las personas, bienes y servicios potencialmente afectados por las erupciones </a:t>
            </a:r>
            <a:r>
              <a:rPr lang="es-EC" sz="2800" dirty="0" smtClean="0"/>
              <a:t>de los volcanes Cotopaxi</a:t>
            </a:r>
            <a:r>
              <a:rPr lang="es-EC" sz="2800" dirty="0"/>
              <a:t> </a:t>
            </a:r>
            <a:r>
              <a:rPr lang="es-EC" sz="2800" dirty="0" smtClean="0"/>
              <a:t>y Tungurahua.</a:t>
            </a:r>
            <a:endParaRPr lang="es-EC" sz="2800"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sp>
        <p:nvSpPr>
          <p:cNvPr id="6" name="Content Placeholder 2"/>
          <p:cNvSpPr txBox="1">
            <a:spLocks/>
          </p:cNvSpPr>
          <p:nvPr/>
        </p:nvSpPr>
        <p:spPr bwMode="auto">
          <a:xfrm>
            <a:off x="4697636" y="3960976"/>
            <a:ext cx="4114800" cy="2348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800" dirty="0" smtClean="0"/>
              <a:t>El objetivo de un SAT es reducir o evitar que se produzcan pérdidas de vidas, daños materiales y al ambiente.</a:t>
            </a:r>
            <a:endParaRPr lang="es-EC" sz="2800" dirty="0"/>
          </a:p>
        </p:txBody>
      </p:sp>
      <p:pic>
        <p:nvPicPr>
          <p:cNvPr id="7" name="Picture 2" descr="C:\Users\ECU-911\Desktop\PPT Volcan Cotopaxi\pptvc26.png"/>
          <p:cNvPicPr>
            <a:picLocks noChangeAspect="1" noChangeArrowheads="1"/>
          </p:cNvPicPr>
          <p:nvPr/>
        </p:nvPicPr>
        <p:blipFill>
          <a:blip r:embed="rId2"/>
          <a:srcRect/>
          <a:stretch>
            <a:fillRect/>
          </a:stretch>
        </p:blipFill>
        <p:spPr bwMode="auto">
          <a:xfrm>
            <a:off x="4860032" y="260648"/>
            <a:ext cx="3952404" cy="3340288"/>
          </a:xfrm>
          <a:prstGeom prst="rect">
            <a:avLst/>
          </a:prstGeom>
          <a:noFill/>
        </p:spPr>
      </p:pic>
    </p:spTree>
    <p:extLst>
      <p:ext uri="{BB962C8B-B14F-4D97-AF65-F5344CB8AC3E}">
        <p14:creationId xmlns:p14="http://schemas.microsoft.com/office/powerpoint/2010/main" val="3611014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C" dirty="0">
                <a:solidFill>
                  <a:srgbClr val="002060"/>
                </a:solidFill>
              </a:rPr>
              <a:t>Generar alertas que se </a:t>
            </a:r>
            <a:r>
              <a:rPr lang="es-EC" dirty="0" smtClean="0">
                <a:solidFill>
                  <a:srgbClr val="002060"/>
                </a:solidFill>
              </a:rPr>
              <a:t>comunicarán a </a:t>
            </a:r>
            <a:r>
              <a:rPr lang="es-EC" dirty="0">
                <a:solidFill>
                  <a:srgbClr val="002060"/>
                </a:solidFill>
              </a:rPr>
              <a:t>las poblaciones en </a:t>
            </a:r>
            <a:r>
              <a:rPr lang="es-EC" dirty="0" smtClean="0">
                <a:solidFill>
                  <a:srgbClr val="002060"/>
                </a:solidFill>
              </a:rPr>
              <a:t>riesgo.</a:t>
            </a:r>
          </a:p>
          <a:p>
            <a:pPr algn="just"/>
            <a:r>
              <a:rPr lang="es-EC" dirty="0" smtClean="0">
                <a:solidFill>
                  <a:srgbClr val="002060"/>
                </a:solidFill>
              </a:rPr>
              <a:t>Activar mecanismos </a:t>
            </a:r>
            <a:r>
              <a:rPr lang="es-EC" dirty="0">
                <a:solidFill>
                  <a:srgbClr val="002060"/>
                </a:solidFill>
              </a:rPr>
              <a:t>de alarma para orientar la evacuación de las poblaciones </a:t>
            </a:r>
            <a:r>
              <a:rPr lang="es-EC" dirty="0" smtClean="0">
                <a:solidFill>
                  <a:srgbClr val="002060"/>
                </a:solidFill>
              </a:rPr>
              <a:t>hacia </a:t>
            </a:r>
            <a:r>
              <a:rPr lang="es-EC" dirty="0">
                <a:solidFill>
                  <a:srgbClr val="002060"/>
                </a:solidFill>
              </a:rPr>
              <a:t>los lugares o zonas seguras.</a:t>
            </a:r>
          </a:p>
          <a:p>
            <a:pPr algn="just"/>
            <a:r>
              <a:rPr lang="es-EC" dirty="0" smtClean="0">
                <a:solidFill>
                  <a:schemeClr val="tx2">
                    <a:lumMod val="75000"/>
                  </a:schemeClr>
                </a:solidFill>
              </a:rPr>
              <a:t>Alertar a la población sobre eventos adversos de manera rápida, con el fin de facilitar la toma de decisiones para salvaguardar vidas.</a:t>
            </a:r>
            <a:endParaRPr lang="es-EC" dirty="0"/>
          </a:p>
        </p:txBody>
      </p:sp>
      <p:sp>
        <p:nvSpPr>
          <p:cNvPr id="4" name="3 Marcador de pie de página"/>
          <p:cNvSpPr>
            <a:spLocks noGrp="1"/>
          </p:cNvSpPr>
          <p:nvPr>
            <p:ph type="ftr" sz="quarter" idx="11"/>
          </p:nvPr>
        </p:nvSpPr>
        <p:spPr/>
        <p:txBody>
          <a:bodyPr/>
          <a:lstStyle/>
          <a:p>
            <a:pPr>
              <a:defRPr/>
            </a:pPr>
            <a:r>
              <a:rPr lang="es-EC"/>
              <a:t>www.gestionderiesgos.gob.ec</a:t>
            </a:r>
          </a:p>
        </p:txBody>
      </p:sp>
      <p:sp>
        <p:nvSpPr>
          <p:cNvPr id="5" name="Title 1"/>
          <p:cNvSpPr txBox="1">
            <a:spLocks/>
          </p:cNvSpPr>
          <p:nvPr/>
        </p:nvSpPr>
        <p:spPr bwMode="auto">
          <a:xfrm>
            <a:off x="457200" y="56267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b="1" dirty="0" smtClean="0">
                <a:solidFill>
                  <a:srgbClr val="FF0000"/>
                </a:solidFill>
              </a:rPr>
              <a:t>Objetivos del SAT</a:t>
            </a:r>
            <a:endParaRPr lang="es-EC"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34082"/>
          </a:xfrm>
        </p:spPr>
        <p:txBody>
          <a:bodyPr/>
          <a:lstStyle/>
          <a:p>
            <a:pPr algn="l"/>
            <a:r>
              <a:rPr lang="es-EC" sz="4000" b="1" dirty="0" smtClean="0">
                <a:solidFill>
                  <a:srgbClr val="FF0000"/>
                </a:solidFill>
              </a:rPr>
              <a:t>Flujo de funcionamiento del SAT</a:t>
            </a:r>
            <a:endParaRPr lang="es-EC" sz="4000" dirty="0"/>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pic>
        <p:nvPicPr>
          <p:cNvPr id="5" name="3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836712"/>
            <a:ext cx="6816294" cy="5590609"/>
          </a:xfrm>
          <a:prstGeom prst="rect">
            <a:avLst/>
          </a:prstGeom>
        </p:spPr>
      </p:pic>
    </p:spTree>
    <p:extLst>
      <p:ext uri="{BB962C8B-B14F-4D97-AF65-F5344CB8AC3E}">
        <p14:creationId xmlns:p14="http://schemas.microsoft.com/office/powerpoint/2010/main" val="2842605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Marcador de contenido 2"/>
          <p:cNvSpPr>
            <a:spLocks noGrp="1"/>
          </p:cNvSpPr>
          <p:nvPr>
            <p:ph idx="1"/>
          </p:nvPr>
        </p:nvSpPr>
        <p:spPr>
          <a:xfrm>
            <a:off x="381000" y="1340768"/>
            <a:ext cx="4191000" cy="4375150"/>
          </a:xfrm>
        </p:spPr>
        <p:txBody>
          <a:bodyPr/>
          <a:lstStyle/>
          <a:p>
            <a:r>
              <a:rPr lang="es-ES" sz="2800" b="1" dirty="0">
                <a:solidFill>
                  <a:srgbClr val="00B0F0"/>
                </a:solidFill>
                <a:latin typeface="Gill Sans MT" pitchFamily="34" charset="0"/>
              </a:rPr>
              <a:t>Autoprotección.- </a:t>
            </a:r>
            <a:r>
              <a:rPr lang="es-ES" sz="2800" dirty="0">
                <a:latin typeface="Gill Sans MT" pitchFamily="34" charset="0"/>
              </a:rPr>
              <a:t>Todas las personas tienen la responsabilidad de reducir la exposición y sensibilidad ante las amenazas y de mejorar su capacidad de funcionamiento y recuperación ante los eventos adversos.</a:t>
            </a:r>
          </a:p>
        </p:txBody>
      </p:sp>
      <p:sp>
        <p:nvSpPr>
          <p:cNvPr id="4" name="Marcador de pie de página 3"/>
          <p:cNvSpPr>
            <a:spLocks noGrp="1"/>
          </p:cNvSpPr>
          <p:nvPr>
            <p:ph type="ftr" sz="quarter" idx="11"/>
          </p:nvPr>
        </p:nvSpPr>
        <p:spPr/>
        <p:txBody>
          <a:bodyPr/>
          <a:lstStyle/>
          <a:p>
            <a:pPr>
              <a:defRPr/>
            </a:pPr>
            <a:r>
              <a:rPr lang="es-EC"/>
              <a:t>www.gestionderiesgos.gob.ec</a:t>
            </a:r>
          </a:p>
        </p:txBody>
      </p:sp>
      <p:pic>
        <p:nvPicPr>
          <p:cNvPr id="8197"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352" y="1988840"/>
            <a:ext cx="40751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418654"/>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sz="4000" b="1" dirty="0" smtClean="0">
                <a:solidFill>
                  <a:srgbClr val="FF0000"/>
                </a:solidFill>
              </a:rPr>
              <a:t>Principio de la Gestión de Riesgos</a:t>
            </a:r>
            <a:endParaRPr lang="es-EC" sz="4000" dirty="0"/>
          </a:p>
        </p:txBody>
      </p:sp>
    </p:spTree>
    <p:extLst>
      <p:ext uri="{BB962C8B-B14F-4D97-AF65-F5344CB8AC3E}">
        <p14:creationId xmlns:p14="http://schemas.microsoft.com/office/powerpoint/2010/main" val="956915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3 Marcador de pie de página"/>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s-EC" dirty="0"/>
              <a:t>www.gestionderiesgos.gob.ec</a:t>
            </a:r>
          </a:p>
        </p:txBody>
      </p:sp>
      <p:graphicFrame>
        <p:nvGraphicFramePr>
          <p:cNvPr id="5" name="4 Tabla"/>
          <p:cNvGraphicFramePr>
            <a:graphicFrameLocks noGrp="1"/>
          </p:cNvGraphicFramePr>
          <p:nvPr>
            <p:extLst>
              <p:ext uri="{D42A27DB-BD31-4B8C-83A1-F6EECF244321}">
                <p14:modId xmlns:p14="http://schemas.microsoft.com/office/powerpoint/2010/main" val="2196906633"/>
              </p:ext>
            </p:extLst>
          </p:nvPr>
        </p:nvGraphicFramePr>
        <p:xfrm>
          <a:off x="1475656" y="1412776"/>
          <a:ext cx="6568008" cy="1912757"/>
        </p:xfrm>
        <a:graphic>
          <a:graphicData uri="http://schemas.openxmlformats.org/drawingml/2006/table">
            <a:tbl>
              <a:tblPr firstRow="1" bandRow="1">
                <a:tableStyleId>{5940675A-B579-460E-94D1-54222C63F5DA}</a:tableStyleId>
              </a:tblPr>
              <a:tblGrid>
                <a:gridCol w="1762148">
                  <a:extLst>
                    <a:ext uri="{9D8B030D-6E8A-4147-A177-3AD203B41FA5}">
                      <a16:colId xmlns:a16="http://schemas.microsoft.com/office/drawing/2014/main" xmlns="" val="20000"/>
                    </a:ext>
                  </a:extLst>
                </a:gridCol>
                <a:gridCol w="4805860">
                  <a:extLst>
                    <a:ext uri="{9D8B030D-6E8A-4147-A177-3AD203B41FA5}">
                      <a16:colId xmlns:a16="http://schemas.microsoft.com/office/drawing/2014/main" xmlns="" val="20001"/>
                    </a:ext>
                  </a:extLst>
                </a:gridCol>
              </a:tblGrid>
              <a:tr h="444541">
                <a:tc>
                  <a:txBody>
                    <a:bodyPr/>
                    <a:lstStyle/>
                    <a:p>
                      <a:pPr algn="ctr"/>
                      <a:r>
                        <a:rPr lang="es-ES" sz="2000" b="1" dirty="0">
                          <a:solidFill>
                            <a:srgbClr val="FFFF00"/>
                          </a:solidFill>
                          <a:latin typeface="+mn-lt"/>
                        </a:rPr>
                        <a:t>AMARILLA</a:t>
                      </a:r>
                      <a:endParaRPr lang="es-EC" sz="2000" b="1" dirty="0">
                        <a:solidFill>
                          <a:srgbClr val="FFFF00"/>
                        </a:solidFill>
                        <a:latin typeface="+mn-lt"/>
                      </a:endParaRPr>
                    </a:p>
                  </a:txBody>
                  <a:tcPr marT="45757" marB="45757"/>
                </a:tc>
                <a:tc>
                  <a:txBody>
                    <a:bodyPr/>
                    <a:lstStyle/>
                    <a:p>
                      <a:pPr algn="ctr"/>
                      <a:r>
                        <a:rPr lang="es-ES" sz="2000" dirty="0">
                          <a:latin typeface="+mn-lt"/>
                        </a:rPr>
                        <a:t>Aviso de activación significativa de la amenaza</a:t>
                      </a:r>
                      <a:endParaRPr lang="es-EC" sz="2000" dirty="0">
                        <a:latin typeface="+mn-lt"/>
                      </a:endParaRPr>
                    </a:p>
                  </a:txBody>
                  <a:tcPr marT="45757" marB="45757"/>
                </a:tc>
                <a:extLst>
                  <a:ext uri="{0D108BD9-81ED-4DB2-BD59-A6C34878D82A}">
                    <a16:rowId xmlns:a16="http://schemas.microsoft.com/office/drawing/2014/main" xmlns="" val="10000"/>
                  </a:ext>
                </a:extLst>
              </a:tr>
              <a:tr h="767102">
                <a:tc>
                  <a:txBody>
                    <a:bodyPr/>
                    <a:lstStyle/>
                    <a:p>
                      <a:pPr algn="ctr"/>
                      <a:r>
                        <a:rPr lang="es-ES" sz="2000" b="1" dirty="0">
                          <a:solidFill>
                            <a:srgbClr val="FF9900"/>
                          </a:solidFill>
                          <a:latin typeface="+mn-lt"/>
                        </a:rPr>
                        <a:t>NARANJA</a:t>
                      </a:r>
                      <a:endParaRPr lang="es-EC" sz="2000" b="1" dirty="0">
                        <a:solidFill>
                          <a:srgbClr val="FF9900"/>
                        </a:solidFill>
                        <a:latin typeface="+mn-lt"/>
                      </a:endParaRPr>
                    </a:p>
                  </a:txBody>
                  <a:tcPr marT="45757" marB="45757"/>
                </a:tc>
                <a:tc>
                  <a:txBody>
                    <a:bodyPr/>
                    <a:lstStyle/>
                    <a:p>
                      <a:pPr algn="ctr"/>
                      <a:r>
                        <a:rPr lang="es-ES" sz="2000" dirty="0">
                          <a:latin typeface="+mn-lt"/>
                        </a:rPr>
                        <a:t>Aviso de preparación para un evento adverso inminente</a:t>
                      </a:r>
                      <a:endParaRPr lang="es-EC" sz="2000" dirty="0">
                        <a:latin typeface="+mn-lt"/>
                      </a:endParaRPr>
                    </a:p>
                  </a:txBody>
                  <a:tcPr marT="45757" marB="45757"/>
                </a:tc>
                <a:extLst>
                  <a:ext uri="{0D108BD9-81ED-4DB2-BD59-A6C34878D82A}">
                    <a16:rowId xmlns:a16="http://schemas.microsoft.com/office/drawing/2014/main" xmlns="" val="10001"/>
                  </a:ext>
                </a:extLst>
              </a:tr>
              <a:tr h="4445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FF0000"/>
                          </a:solidFill>
                          <a:latin typeface="+mn-lt"/>
                        </a:rPr>
                        <a:t>ROJA</a:t>
                      </a:r>
                      <a:endParaRPr lang="es-ES" sz="2000" b="1" dirty="0">
                        <a:latin typeface="+mn-lt"/>
                      </a:endParaRPr>
                    </a:p>
                  </a:txBody>
                  <a:tcPr marT="45757" marB="45757"/>
                </a:tc>
                <a:tc>
                  <a:txBody>
                    <a:bodyPr/>
                    <a:lstStyle/>
                    <a:p>
                      <a:pPr algn="ctr"/>
                      <a:r>
                        <a:rPr lang="es-ES" sz="2000" dirty="0">
                          <a:latin typeface="+mn-lt"/>
                        </a:rPr>
                        <a:t>Atención de la emergencia o desastre</a:t>
                      </a:r>
                      <a:endParaRPr lang="es-EC" sz="2000" dirty="0">
                        <a:latin typeface="+mn-lt"/>
                      </a:endParaRPr>
                    </a:p>
                  </a:txBody>
                  <a:tcPr marT="45757" marB="45757"/>
                </a:tc>
                <a:extLst>
                  <a:ext uri="{0D108BD9-81ED-4DB2-BD59-A6C34878D82A}">
                    <a16:rowId xmlns:a16="http://schemas.microsoft.com/office/drawing/2014/main" xmlns="" val="10002"/>
                  </a:ext>
                </a:extLst>
              </a:tr>
            </a:tbl>
          </a:graphicData>
        </a:graphic>
      </p:graphicFrame>
      <p:pic>
        <p:nvPicPr>
          <p:cNvPr id="6162" name="Picture 2" descr="https://encrypted-tbn3.gstatic.com/images?q=tbn:ANd9GcRruxKqsFhFgilUvDteXiCTy25BAl5sCnaR_JRzJ6mtaf1szM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904580"/>
            <a:ext cx="2667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s://encrypted-tbn3.gstatic.com/images?q=tbn:ANd9GcRw1C4o0jYN2kWt59MLgJBQEpXsFkWFO0AUssCkp3LgENuYxfA_"/>
          <p:cNvPicPr>
            <a:picLocks noChangeAspect="1" noChangeArrowheads="1"/>
          </p:cNvPicPr>
          <p:nvPr/>
        </p:nvPicPr>
        <p:blipFill>
          <a:blip r:embed="rId3"/>
          <a:srcRect/>
          <a:stretch>
            <a:fillRect/>
          </a:stretch>
        </p:blipFill>
        <p:spPr bwMode="auto">
          <a:xfrm>
            <a:off x="1143000" y="3589632"/>
            <a:ext cx="3657600" cy="2575672"/>
          </a:xfrm>
          <a:prstGeom prst="rect">
            <a:avLst/>
          </a:prstGeom>
          <a:ln>
            <a:noFill/>
          </a:ln>
          <a:effectLst>
            <a:softEdge rad="112500"/>
          </a:effectLst>
        </p:spPr>
      </p:pic>
      <p:sp>
        <p:nvSpPr>
          <p:cNvPr id="8" name="Title 1"/>
          <p:cNvSpPr txBox="1">
            <a:spLocks/>
          </p:cNvSpPr>
          <p:nvPr/>
        </p:nvSpPr>
        <p:spPr bwMode="auto">
          <a:xfrm>
            <a:off x="457200" y="490662"/>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b="1" dirty="0" smtClean="0">
                <a:solidFill>
                  <a:srgbClr val="FF0000"/>
                </a:solidFill>
              </a:rPr>
              <a:t>Estados de Alerta</a:t>
            </a:r>
            <a:endParaRPr lang="es-EC" dirty="0"/>
          </a:p>
        </p:txBody>
      </p:sp>
    </p:spTree>
    <p:extLst>
      <p:ext uri="{BB962C8B-B14F-4D97-AF65-F5344CB8AC3E}">
        <p14:creationId xmlns:p14="http://schemas.microsoft.com/office/powerpoint/2010/main" val="1996832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9"/>
            <a:ext cx="8229600" cy="3600400"/>
          </a:xfrm>
        </p:spPr>
        <p:txBody>
          <a:bodyPr/>
          <a:lstStyle/>
          <a:p>
            <a:pPr lvl="0"/>
            <a:r>
              <a:rPr lang="es-ES" sz="3600" dirty="0" smtClean="0"/>
              <a:t>Instituto </a:t>
            </a:r>
            <a:r>
              <a:rPr lang="es-ES" sz="3600" dirty="0"/>
              <a:t>Geofísico de la Escuela Politécnica Nacional – IGEPN.</a:t>
            </a:r>
            <a:endParaRPr lang="es-EC" sz="3600" dirty="0"/>
          </a:p>
          <a:p>
            <a:pPr lvl="0"/>
            <a:r>
              <a:rPr lang="es-ES" sz="3600" dirty="0"/>
              <a:t>Secretaría de Gestión de </a:t>
            </a:r>
            <a:r>
              <a:rPr lang="es-ES" sz="3600" dirty="0" smtClean="0"/>
              <a:t>Riesgos – SGR</a:t>
            </a:r>
          </a:p>
          <a:p>
            <a:pPr lvl="0"/>
            <a:r>
              <a:rPr lang="es-ES" sz="3600" dirty="0" smtClean="0"/>
              <a:t>ECU </a:t>
            </a:r>
            <a:r>
              <a:rPr lang="es-ES" sz="3600" dirty="0"/>
              <a:t>911</a:t>
            </a:r>
          </a:p>
          <a:p>
            <a:pPr lvl="0"/>
            <a:r>
              <a:rPr lang="es-ES" sz="3600" dirty="0"/>
              <a:t>Ciudadanía</a:t>
            </a:r>
            <a:endParaRPr lang="es-EC" sz="3600" dirty="0"/>
          </a:p>
          <a:p>
            <a:pPr marL="0" indent="0">
              <a:buNone/>
            </a:pPr>
            <a:endParaRPr lang="es-EC" dirty="0">
              <a:solidFill>
                <a:schemeClr val="tx2">
                  <a:lumMod val="75000"/>
                </a:schemeClr>
              </a:solidFill>
            </a:endParaRPr>
          </a:p>
        </p:txBody>
      </p:sp>
      <p:sp>
        <p:nvSpPr>
          <p:cNvPr id="4" name="3 Marcador de pie de página"/>
          <p:cNvSpPr>
            <a:spLocks noGrp="1"/>
          </p:cNvSpPr>
          <p:nvPr>
            <p:ph type="ftr" sz="quarter" idx="11"/>
          </p:nvPr>
        </p:nvSpPr>
        <p:spPr/>
        <p:txBody>
          <a:bodyPr/>
          <a:lstStyle/>
          <a:p>
            <a:pPr>
              <a:defRPr/>
            </a:pPr>
            <a:r>
              <a:rPr lang="es-EC"/>
              <a:t>www.gestionderiesgos.gob.ec</a:t>
            </a:r>
          </a:p>
        </p:txBody>
      </p:sp>
      <p:graphicFrame>
        <p:nvGraphicFramePr>
          <p:cNvPr id="5" name="4 Diagrama"/>
          <p:cNvGraphicFramePr/>
          <p:nvPr>
            <p:extLst>
              <p:ext uri="{D42A27DB-BD31-4B8C-83A1-F6EECF244321}">
                <p14:modId xmlns:p14="http://schemas.microsoft.com/office/powerpoint/2010/main" val="1930884685"/>
              </p:ext>
            </p:extLst>
          </p:nvPr>
        </p:nvGraphicFramePr>
        <p:xfrm>
          <a:off x="1475656" y="4569217"/>
          <a:ext cx="6840760" cy="2320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bwMode="auto">
          <a:xfrm>
            <a:off x="457200" y="490662"/>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b="1" dirty="0" smtClean="0">
                <a:solidFill>
                  <a:srgbClr val="FF0000"/>
                </a:solidFill>
              </a:rPr>
              <a:t>Actores del SAT</a:t>
            </a:r>
            <a:endParaRPr lang="es-EC" dirty="0"/>
          </a:p>
        </p:txBody>
      </p:sp>
    </p:spTree>
    <p:extLst>
      <p:ext uri="{BB962C8B-B14F-4D97-AF65-F5344CB8AC3E}">
        <p14:creationId xmlns:p14="http://schemas.microsoft.com/office/powerpoint/2010/main" val="1380027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pPr>
              <a:defRPr/>
            </a:pPr>
            <a:r>
              <a:rPr lang="es-EC"/>
              <a:t>www.gestionderiesgos.gob.ec</a:t>
            </a:r>
          </a:p>
        </p:txBody>
      </p:sp>
      <p:graphicFrame>
        <p:nvGraphicFramePr>
          <p:cNvPr id="5" name="4 Tabla"/>
          <p:cNvGraphicFramePr>
            <a:graphicFrameLocks noGrp="1"/>
          </p:cNvGraphicFramePr>
          <p:nvPr>
            <p:extLst>
              <p:ext uri="{D42A27DB-BD31-4B8C-83A1-F6EECF244321}">
                <p14:modId xmlns:p14="http://schemas.microsoft.com/office/powerpoint/2010/main" val="1408873772"/>
              </p:ext>
            </p:extLst>
          </p:nvPr>
        </p:nvGraphicFramePr>
        <p:xfrm>
          <a:off x="683568" y="1628800"/>
          <a:ext cx="7848872" cy="3770352"/>
        </p:xfrm>
        <a:graphic>
          <a:graphicData uri="http://schemas.openxmlformats.org/drawingml/2006/table">
            <a:tbl>
              <a:tblPr firstRow="1" bandRow="1">
                <a:tableStyleId>{5C22544A-7EE6-4342-B048-85BDC9FD1C3A}</a:tableStyleId>
              </a:tblPr>
              <a:tblGrid>
                <a:gridCol w="2219883">
                  <a:extLst>
                    <a:ext uri="{9D8B030D-6E8A-4147-A177-3AD203B41FA5}">
                      <a16:colId xmlns:a16="http://schemas.microsoft.com/office/drawing/2014/main" xmlns="" val="20000"/>
                    </a:ext>
                  </a:extLst>
                </a:gridCol>
                <a:gridCol w="3012698">
                  <a:extLst>
                    <a:ext uri="{9D8B030D-6E8A-4147-A177-3AD203B41FA5}">
                      <a16:colId xmlns:a16="http://schemas.microsoft.com/office/drawing/2014/main" xmlns="" val="20001"/>
                    </a:ext>
                  </a:extLst>
                </a:gridCol>
                <a:gridCol w="2616291">
                  <a:extLst>
                    <a:ext uri="{9D8B030D-6E8A-4147-A177-3AD203B41FA5}">
                      <a16:colId xmlns:a16="http://schemas.microsoft.com/office/drawing/2014/main" xmlns="" val="20002"/>
                    </a:ext>
                  </a:extLst>
                </a:gridCol>
              </a:tblGrid>
              <a:tr h="1045880">
                <a:tc>
                  <a:txBody>
                    <a:bodyPr/>
                    <a:lstStyle/>
                    <a:p>
                      <a:pPr algn="ctr"/>
                      <a:r>
                        <a:rPr lang="es-EC" sz="2600" dirty="0">
                          <a:solidFill>
                            <a:schemeClr val="tx2"/>
                          </a:solidFill>
                        </a:rPr>
                        <a:t>PROVINCIAS</a:t>
                      </a:r>
                    </a:p>
                  </a:txBody>
                  <a:tcPr anchor="ctr">
                    <a:solidFill>
                      <a:schemeClr val="accent1">
                        <a:lumMod val="60000"/>
                        <a:lumOff val="40000"/>
                      </a:schemeClr>
                    </a:solidFill>
                  </a:tcPr>
                </a:tc>
                <a:tc>
                  <a:txBody>
                    <a:bodyPr/>
                    <a:lstStyle/>
                    <a:p>
                      <a:pPr algn="ctr"/>
                      <a:r>
                        <a:rPr lang="es-EC" sz="2600" dirty="0">
                          <a:solidFill>
                            <a:schemeClr val="tx2"/>
                          </a:solidFill>
                        </a:rPr>
                        <a:t>CANTONES</a:t>
                      </a:r>
                    </a:p>
                  </a:txBody>
                  <a:tcPr anchor="ctr">
                    <a:solidFill>
                      <a:schemeClr val="accent1">
                        <a:lumMod val="60000"/>
                        <a:lumOff val="40000"/>
                      </a:schemeClr>
                    </a:solidFill>
                  </a:tcPr>
                </a:tc>
                <a:tc>
                  <a:txBody>
                    <a:bodyPr/>
                    <a:lstStyle/>
                    <a:p>
                      <a:pPr algn="ctr"/>
                      <a:r>
                        <a:rPr lang="es-EC" sz="2600" dirty="0">
                          <a:solidFill>
                            <a:schemeClr val="tx2"/>
                          </a:solidFill>
                        </a:rPr>
                        <a:t>NRO. DE PUNTOS DEFINIDOS</a:t>
                      </a:r>
                    </a:p>
                  </a:txBody>
                  <a:tcPr anchor="ctr">
                    <a:solidFill>
                      <a:schemeClr val="accent1">
                        <a:lumMod val="60000"/>
                        <a:lumOff val="40000"/>
                      </a:schemeClr>
                    </a:solidFill>
                  </a:tcPr>
                </a:tc>
                <a:extLst>
                  <a:ext uri="{0D108BD9-81ED-4DB2-BD59-A6C34878D82A}">
                    <a16:rowId xmlns:a16="http://schemas.microsoft.com/office/drawing/2014/main" xmlns="" val="10000"/>
                  </a:ext>
                </a:extLst>
              </a:tr>
              <a:tr h="722156">
                <a:tc>
                  <a:txBody>
                    <a:bodyPr/>
                    <a:lstStyle/>
                    <a:p>
                      <a:pPr algn="l"/>
                      <a:r>
                        <a:rPr lang="es-EC" sz="2600" dirty="0">
                          <a:solidFill>
                            <a:schemeClr val="tx1"/>
                          </a:solidFill>
                        </a:rPr>
                        <a:t>COTOPAXI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2600" dirty="0">
                          <a:solidFill>
                            <a:schemeClr val="tx1"/>
                          </a:solidFill>
                        </a:rPr>
                        <a:t>Latacunga y Salcedo</a:t>
                      </a:r>
                    </a:p>
                  </a:txBody>
                  <a:tcPr/>
                </a:tc>
                <a:tc>
                  <a:txBody>
                    <a:bodyPr/>
                    <a:lstStyle/>
                    <a:p>
                      <a:pPr algn="l"/>
                      <a:r>
                        <a:rPr lang="es-EC" sz="2600" dirty="0">
                          <a:solidFill>
                            <a:schemeClr val="tx1"/>
                          </a:solidFill>
                        </a:rPr>
                        <a:t>10</a:t>
                      </a:r>
                      <a:r>
                        <a:rPr lang="es-EC" sz="2600" baseline="0" dirty="0">
                          <a:solidFill>
                            <a:schemeClr val="tx1"/>
                          </a:solidFill>
                        </a:rPr>
                        <a:t> puntos</a:t>
                      </a:r>
                      <a:endParaRPr lang="es-EC" sz="2400" dirty="0">
                        <a:solidFill>
                          <a:schemeClr val="tx1"/>
                        </a:solidFill>
                      </a:endParaRPr>
                    </a:p>
                  </a:txBody>
                  <a:tcPr/>
                </a:tc>
                <a:extLst>
                  <a:ext uri="{0D108BD9-81ED-4DB2-BD59-A6C34878D82A}">
                    <a16:rowId xmlns:a16="http://schemas.microsoft.com/office/drawing/2014/main" xmlns="" val="10001"/>
                  </a:ext>
                </a:extLst>
              </a:tr>
              <a:tr h="1045880">
                <a:tc>
                  <a:txBody>
                    <a:bodyPr/>
                    <a:lstStyle/>
                    <a:p>
                      <a:pPr algn="l"/>
                      <a:r>
                        <a:rPr lang="es-EC" sz="2600" dirty="0">
                          <a:solidFill>
                            <a:schemeClr val="tx1"/>
                          </a:solidFill>
                        </a:rPr>
                        <a:t>TUNGURAHUA</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Ambato, </a:t>
                      </a:r>
                      <a:r>
                        <a:rPr lang="en-US" sz="2600" b="0" dirty="0" err="1" smtClean="0">
                          <a:solidFill>
                            <a:schemeClr val="tx1"/>
                          </a:solidFill>
                        </a:rPr>
                        <a:t>Píllaro</a:t>
                      </a:r>
                      <a:r>
                        <a:rPr lang="en-US" sz="2600" b="0" dirty="0">
                          <a:solidFill>
                            <a:schemeClr val="tx1"/>
                          </a:solidFill>
                        </a:rPr>
                        <a:t>, </a:t>
                      </a:r>
                      <a:r>
                        <a:rPr lang="en-US" sz="2600" b="0" dirty="0" err="1">
                          <a:solidFill>
                            <a:schemeClr val="tx1"/>
                          </a:solidFill>
                        </a:rPr>
                        <a:t>Patate</a:t>
                      </a:r>
                      <a:r>
                        <a:rPr lang="en-US" sz="2600" b="0" dirty="0">
                          <a:solidFill>
                            <a:schemeClr val="tx1"/>
                          </a:solidFill>
                        </a:rPr>
                        <a:t>, </a:t>
                      </a:r>
                      <a:r>
                        <a:rPr lang="en-US" sz="2600" b="0" dirty="0" err="1">
                          <a:solidFill>
                            <a:schemeClr val="tx1"/>
                          </a:solidFill>
                        </a:rPr>
                        <a:t>Pelileo</a:t>
                      </a:r>
                      <a:r>
                        <a:rPr lang="en-US" sz="2600" b="0" dirty="0">
                          <a:solidFill>
                            <a:schemeClr val="tx1"/>
                          </a:solidFill>
                        </a:rPr>
                        <a:t>, </a:t>
                      </a:r>
                      <a:r>
                        <a:rPr lang="en-US" sz="2600" b="0" dirty="0" err="1">
                          <a:solidFill>
                            <a:schemeClr val="tx1"/>
                          </a:solidFill>
                        </a:rPr>
                        <a:t>Baños</a:t>
                      </a:r>
                      <a:endParaRPr lang="es-EC" sz="2600" b="0" dirty="0">
                        <a:solidFill>
                          <a:schemeClr val="tx1"/>
                        </a:solidFill>
                      </a:endParaRPr>
                    </a:p>
                  </a:txBody>
                  <a:tcPr/>
                </a:tc>
                <a:tc>
                  <a:txBody>
                    <a:bodyPr/>
                    <a:lstStyle/>
                    <a:p>
                      <a:pPr algn="l"/>
                      <a:r>
                        <a:rPr lang="es-EC" sz="2600" dirty="0">
                          <a:solidFill>
                            <a:schemeClr val="tx1"/>
                          </a:solidFill>
                        </a:rPr>
                        <a:t>10 puntos</a:t>
                      </a:r>
                    </a:p>
                  </a:txBody>
                  <a:tcPr/>
                </a:tc>
                <a:extLst>
                  <a:ext uri="{0D108BD9-81ED-4DB2-BD59-A6C34878D82A}">
                    <a16:rowId xmlns:a16="http://schemas.microsoft.com/office/drawing/2014/main" xmlns="" val="10002"/>
                  </a:ext>
                </a:extLst>
              </a:tr>
              <a:tr h="722156">
                <a:tc>
                  <a:txBody>
                    <a:bodyPr/>
                    <a:lstStyle/>
                    <a:p>
                      <a:pPr algn="l"/>
                      <a:r>
                        <a:rPr lang="es-EC" sz="2600" dirty="0">
                          <a:solidFill>
                            <a:schemeClr val="tx1"/>
                          </a:solidFill>
                        </a:rPr>
                        <a:t>CHIMBORAZO</a:t>
                      </a:r>
                    </a:p>
                  </a:txBody>
                  <a:tcPr/>
                </a:tc>
                <a:tc>
                  <a:txBody>
                    <a:bodyPr/>
                    <a:lstStyle/>
                    <a:p>
                      <a:pPr algn="l"/>
                      <a:r>
                        <a:rPr lang="en-US" sz="2600" b="0" dirty="0" err="1">
                          <a:solidFill>
                            <a:schemeClr val="tx1"/>
                          </a:solidFill>
                        </a:rPr>
                        <a:t>Penipe</a:t>
                      </a:r>
                      <a:r>
                        <a:rPr lang="en-US" sz="2600" b="0" dirty="0">
                          <a:solidFill>
                            <a:schemeClr val="tx1"/>
                          </a:solidFill>
                        </a:rPr>
                        <a:t>, Guano</a:t>
                      </a:r>
                      <a:endParaRPr lang="es-EC" sz="2600" b="0" dirty="0">
                        <a:solidFill>
                          <a:schemeClr val="tx1"/>
                        </a:solidFill>
                      </a:endParaRPr>
                    </a:p>
                  </a:txBody>
                  <a:tcPr/>
                </a:tc>
                <a:tc>
                  <a:txBody>
                    <a:bodyPr/>
                    <a:lstStyle/>
                    <a:p>
                      <a:pPr algn="l"/>
                      <a:r>
                        <a:rPr lang="es-EC" sz="2600" dirty="0">
                          <a:solidFill>
                            <a:schemeClr val="tx1"/>
                          </a:solidFill>
                        </a:rPr>
                        <a:t>4 puntos</a:t>
                      </a:r>
                    </a:p>
                  </a:txBody>
                  <a:tcPr/>
                </a:tc>
                <a:extLst>
                  <a:ext uri="{0D108BD9-81ED-4DB2-BD59-A6C34878D82A}">
                    <a16:rowId xmlns:a16="http://schemas.microsoft.com/office/drawing/2014/main" xmlns="" val="10003"/>
                  </a:ext>
                </a:extLst>
              </a:tr>
            </a:tbl>
          </a:graphicData>
        </a:graphic>
      </p:graphicFrame>
      <p:sp>
        <p:nvSpPr>
          <p:cNvPr id="6" name="Title 1"/>
          <p:cNvSpPr txBox="1">
            <a:spLocks/>
          </p:cNvSpPr>
          <p:nvPr/>
        </p:nvSpPr>
        <p:spPr bwMode="auto">
          <a:xfrm>
            <a:off x="456502" y="54868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b="1" dirty="0" smtClean="0">
                <a:solidFill>
                  <a:srgbClr val="FF0000"/>
                </a:solidFill>
              </a:rPr>
              <a:t>Equipos instalados</a:t>
            </a:r>
            <a:endParaRPr lang="es-EC" dirty="0"/>
          </a:p>
        </p:txBody>
      </p:sp>
    </p:spTree>
    <p:extLst>
      <p:ext uri="{BB962C8B-B14F-4D97-AF65-F5344CB8AC3E}">
        <p14:creationId xmlns:p14="http://schemas.microsoft.com/office/powerpoint/2010/main" val="21989775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pPr>
              <a:defRPr/>
            </a:pPr>
            <a:r>
              <a:rPr lang="es-EC"/>
              <a:t>www.gestionderiesgos.gob.ec</a:t>
            </a:r>
          </a:p>
        </p:txBody>
      </p:sp>
      <p:graphicFrame>
        <p:nvGraphicFramePr>
          <p:cNvPr id="5" name="Tabla 1"/>
          <p:cNvGraphicFramePr>
            <a:graphicFrameLocks noGrp="1"/>
          </p:cNvGraphicFramePr>
          <p:nvPr>
            <p:extLst>
              <p:ext uri="{D42A27DB-BD31-4B8C-83A1-F6EECF244321}">
                <p14:modId xmlns:p14="http://schemas.microsoft.com/office/powerpoint/2010/main" val="459115494"/>
              </p:ext>
            </p:extLst>
          </p:nvPr>
        </p:nvGraphicFramePr>
        <p:xfrm>
          <a:off x="696041" y="1052736"/>
          <a:ext cx="8052423" cy="2549525"/>
        </p:xfrm>
        <a:graphic>
          <a:graphicData uri="http://schemas.openxmlformats.org/drawingml/2006/table">
            <a:tbl>
              <a:tblPr>
                <a:tableStyleId>{9DCAF9ED-07DC-4A11-8D7F-57B35C25682E}</a:tableStyleId>
              </a:tblPr>
              <a:tblGrid>
                <a:gridCol w="2566684">
                  <a:extLst>
                    <a:ext uri="{9D8B030D-6E8A-4147-A177-3AD203B41FA5}">
                      <a16:colId xmlns:a16="http://schemas.microsoft.com/office/drawing/2014/main" xmlns="" val="20000"/>
                    </a:ext>
                  </a:extLst>
                </a:gridCol>
                <a:gridCol w="786955">
                  <a:extLst>
                    <a:ext uri="{9D8B030D-6E8A-4147-A177-3AD203B41FA5}">
                      <a16:colId xmlns:a16="http://schemas.microsoft.com/office/drawing/2014/main" xmlns="" val="20001"/>
                    </a:ext>
                  </a:extLst>
                </a:gridCol>
                <a:gridCol w="799062">
                  <a:extLst>
                    <a:ext uri="{9D8B030D-6E8A-4147-A177-3AD203B41FA5}">
                      <a16:colId xmlns:a16="http://schemas.microsoft.com/office/drawing/2014/main" xmlns="" val="20002"/>
                    </a:ext>
                  </a:extLst>
                </a:gridCol>
                <a:gridCol w="1053309">
                  <a:extLst>
                    <a:ext uri="{9D8B030D-6E8A-4147-A177-3AD203B41FA5}">
                      <a16:colId xmlns:a16="http://schemas.microsoft.com/office/drawing/2014/main" xmlns="" val="20003"/>
                    </a:ext>
                  </a:extLst>
                </a:gridCol>
                <a:gridCol w="1174380">
                  <a:extLst>
                    <a:ext uri="{9D8B030D-6E8A-4147-A177-3AD203B41FA5}">
                      <a16:colId xmlns:a16="http://schemas.microsoft.com/office/drawing/2014/main" xmlns="" val="20004"/>
                    </a:ext>
                  </a:extLst>
                </a:gridCol>
                <a:gridCol w="1672033">
                  <a:extLst>
                    <a:ext uri="{9D8B030D-6E8A-4147-A177-3AD203B41FA5}">
                      <a16:colId xmlns:a16="http://schemas.microsoft.com/office/drawing/2014/main" xmlns="" val="20005"/>
                    </a:ext>
                  </a:extLst>
                </a:gridCol>
              </a:tblGrid>
              <a:tr h="231775">
                <a:tc gridSpan="6">
                  <a:txBody>
                    <a:bodyPr/>
                    <a:lstStyle/>
                    <a:p>
                      <a:pPr algn="ctr" fontAlgn="b"/>
                      <a:r>
                        <a:rPr lang="es-EC" sz="1400" b="1" u="none" strike="noStrike" dirty="0">
                          <a:solidFill>
                            <a:schemeClr val="tx1"/>
                          </a:solidFill>
                          <a:effectLst/>
                        </a:rPr>
                        <a:t>PROVINCIA DE COTOPAXI</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31775">
                <a:tc gridSpan="6">
                  <a:txBody>
                    <a:bodyPr/>
                    <a:lstStyle/>
                    <a:p>
                      <a:pPr algn="ctr" fontAlgn="b"/>
                      <a:r>
                        <a:rPr lang="es-EC" sz="1400" b="1" u="none" strike="noStrike" dirty="0">
                          <a:solidFill>
                            <a:schemeClr val="tx1"/>
                          </a:solidFill>
                          <a:effectLst/>
                        </a:rPr>
                        <a:t>CANTÓN LATACUNGA</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r h="231775">
                <a:tc>
                  <a:txBody>
                    <a:bodyPr/>
                    <a:lstStyle/>
                    <a:p>
                      <a:pPr algn="ctr" fontAlgn="b"/>
                      <a:r>
                        <a:rPr lang="es-EC" sz="1400" b="1" u="none" strike="noStrike" dirty="0">
                          <a:solidFill>
                            <a:schemeClr val="tx1"/>
                          </a:solidFill>
                          <a:effectLst/>
                        </a:rPr>
                        <a:t>SECTOR</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b="1" u="none" strike="noStrike">
                          <a:solidFill>
                            <a:schemeClr val="tx1"/>
                          </a:solidFill>
                          <a:effectLst/>
                        </a:rPr>
                        <a:t>X</a:t>
                      </a:r>
                      <a:endParaRPr lang="es-EC" sz="1400" b="1"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b="1" u="none" strike="noStrike" dirty="0">
                          <a:solidFill>
                            <a:schemeClr val="tx1"/>
                          </a:solidFill>
                          <a:effectLst/>
                        </a:rPr>
                        <a:t>Y</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b="1" u="none" strike="noStrike" dirty="0">
                          <a:solidFill>
                            <a:schemeClr val="tx1"/>
                          </a:solidFill>
                          <a:effectLst/>
                        </a:rPr>
                        <a:t>Latitud</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b="1" u="none" strike="noStrike" dirty="0">
                          <a:solidFill>
                            <a:schemeClr val="tx1"/>
                          </a:solidFill>
                          <a:effectLst/>
                        </a:rPr>
                        <a:t>Longitud</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b="1" u="none" strike="noStrike" dirty="0">
                          <a:solidFill>
                            <a:schemeClr val="tx1"/>
                          </a:solidFill>
                          <a:effectLst/>
                        </a:rPr>
                        <a:t>Volcán</a:t>
                      </a:r>
                      <a:endParaRPr lang="es-EC" sz="14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31775">
                <a:tc>
                  <a:txBody>
                    <a:bodyPr/>
                    <a:lstStyle/>
                    <a:p>
                      <a:pPr algn="l" fontAlgn="b"/>
                      <a:r>
                        <a:rPr lang="es-EC" sz="1400" u="none" strike="noStrike" dirty="0">
                          <a:solidFill>
                            <a:schemeClr val="tx1"/>
                          </a:solidFill>
                          <a:effectLst/>
                        </a:rPr>
                        <a:t>LASSO ESC. JUAN MANUEL LASSO</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765206</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9916307</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 0°45'25.1"S</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 78°37'2.6"W</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231775">
                <a:tc>
                  <a:txBody>
                    <a:bodyPr/>
                    <a:lstStyle/>
                    <a:p>
                      <a:pPr algn="l" fontAlgn="b"/>
                      <a:r>
                        <a:rPr lang="es-EC" sz="1400" u="none" strike="noStrike" dirty="0">
                          <a:solidFill>
                            <a:schemeClr val="tx1"/>
                          </a:solidFill>
                          <a:effectLst/>
                        </a:rPr>
                        <a:t>SAN AGUSTIN DE CALLO</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769845</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9919281</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0°43'46.65"S</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 78°34'32.16"W</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231775">
                <a:tc>
                  <a:txBody>
                    <a:bodyPr/>
                    <a:lstStyle/>
                    <a:p>
                      <a:pPr algn="l" fontAlgn="b"/>
                      <a:r>
                        <a:rPr lang="es-EC" sz="1400" u="none" strike="noStrike" dirty="0" err="1">
                          <a:solidFill>
                            <a:schemeClr val="tx1"/>
                          </a:solidFill>
                          <a:effectLst/>
                        </a:rPr>
                        <a:t>MULALO</a:t>
                      </a:r>
                      <a:r>
                        <a:rPr lang="es-EC" sz="1400" u="none" strike="noStrike" dirty="0">
                          <a:solidFill>
                            <a:schemeClr val="tx1"/>
                          </a:solidFill>
                          <a:effectLst/>
                        </a:rPr>
                        <a:t> </a:t>
                      </a:r>
                      <a:r>
                        <a:rPr lang="es-EC" sz="1400" u="none" strike="noStrike" dirty="0" err="1">
                          <a:solidFill>
                            <a:schemeClr val="tx1"/>
                          </a:solidFill>
                          <a:effectLst/>
                        </a:rPr>
                        <a:t>MACALO</a:t>
                      </a:r>
                      <a:r>
                        <a:rPr lang="es-EC" sz="1400" u="none" strike="noStrike" dirty="0">
                          <a:solidFill>
                            <a:schemeClr val="tx1"/>
                          </a:solidFill>
                          <a:effectLst/>
                        </a:rPr>
                        <a:t> CHICO</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770783</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9914044</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0°46'49.26"S</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78°34'32.09"W</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31775">
                <a:tc>
                  <a:txBody>
                    <a:bodyPr/>
                    <a:lstStyle/>
                    <a:p>
                      <a:pPr algn="l" fontAlgn="b"/>
                      <a:r>
                        <a:rPr lang="es-EC" sz="1400" u="none" strike="noStrike">
                          <a:solidFill>
                            <a:schemeClr val="tx1"/>
                          </a:solidFill>
                          <a:effectLst/>
                        </a:rPr>
                        <a:t>JOSE GUANGO BAJO</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767830</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9909476</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0°49'5.40"S</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78°35'36.50"W</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231775">
                <a:tc>
                  <a:txBody>
                    <a:bodyPr/>
                    <a:lstStyle/>
                    <a:p>
                      <a:pPr algn="l" fontAlgn="b"/>
                      <a:r>
                        <a:rPr lang="es-EC" sz="1400" u="none" strike="noStrike">
                          <a:solidFill>
                            <a:schemeClr val="tx1"/>
                          </a:solidFill>
                          <a:effectLst/>
                        </a:rPr>
                        <a:t>ALAQUEZ ISIMBO</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766319</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9904578</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0°51'50.30"S</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78°36'27.26"W</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231775">
                <a:tc>
                  <a:txBody>
                    <a:bodyPr/>
                    <a:lstStyle/>
                    <a:p>
                      <a:pPr algn="l" fontAlgn="b"/>
                      <a:r>
                        <a:rPr lang="es-EC" sz="1400" u="none" strike="noStrike">
                          <a:solidFill>
                            <a:schemeClr val="tx1"/>
                          </a:solidFill>
                          <a:effectLst/>
                        </a:rPr>
                        <a:t>LA COCHA VICENTE LEON</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765957</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9897979</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0°55'21.42"S</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78°36'54.26"W</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Cotopaxi</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231775">
                <a:tc>
                  <a:txBody>
                    <a:bodyPr/>
                    <a:lstStyle/>
                    <a:p>
                      <a:pPr algn="l" fontAlgn="b"/>
                      <a:r>
                        <a:rPr lang="es-EC" sz="1400" u="none" strike="noStrike">
                          <a:solidFill>
                            <a:schemeClr val="tx1"/>
                          </a:solidFill>
                          <a:effectLst/>
                        </a:rPr>
                        <a:t>SAN FELIPE UTC</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763275</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9898625</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 0°54'59.70"S</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78°37'57.47"W</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231775">
                <a:tc>
                  <a:txBody>
                    <a:bodyPr/>
                    <a:lstStyle/>
                    <a:p>
                      <a:pPr algn="l" fontAlgn="b"/>
                      <a:r>
                        <a:rPr lang="es-EC" sz="1400" u="none" strike="noStrike">
                          <a:solidFill>
                            <a:schemeClr val="tx1"/>
                          </a:solidFill>
                          <a:effectLst/>
                        </a:rPr>
                        <a:t>EL BOSQUE ALTO</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765809</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9894638</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a:solidFill>
                            <a:schemeClr val="tx1"/>
                          </a:solidFill>
                          <a:effectLst/>
                        </a:rPr>
                        <a:t> 0°57'05.8"S</a:t>
                      </a:r>
                      <a:endParaRPr lang="es-EC" sz="1400" b="0"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 78°36'46.7"W</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bl>
          </a:graphicData>
        </a:graphic>
      </p:graphicFrame>
      <p:graphicFrame>
        <p:nvGraphicFramePr>
          <p:cNvPr id="6" name="Tabla 2"/>
          <p:cNvGraphicFramePr>
            <a:graphicFrameLocks noGrp="1"/>
          </p:cNvGraphicFramePr>
          <p:nvPr>
            <p:extLst>
              <p:ext uri="{D42A27DB-BD31-4B8C-83A1-F6EECF244321}">
                <p14:modId xmlns:p14="http://schemas.microsoft.com/office/powerpoint/2010/main" val="3084968975"/>
              </p:ext>
            </p:extLst>
          </p:nvPr>
        </p:nvGraphicFramePr>
        <p:xfrm>
          <a:off x="755577" y="4005064"/>
          <a:ext cx="7930525" cy="1127986"/>
        </p:xfrm>
        <a:graphic>
          <a:graphicData uri="http://schemas.openxmlformats.org/drawingml/2006/table">
            <a:tbl>
              <a:tblPr>
                <a:tableStyleId>{E8B1032C-EA38-4F05-BA0D-38AFFFC7BED3}</a:tableStyleId>
              </a:tblPr>
              <a:tblGrid>
                <a:gridCol w="2483414">
                  <a:extLst>
                    <a:ext uri="{9D8B030D-6E8A-4147-A177-3AD203B41FA5}">
                      <a16:colId xmlns:a16="http://schemas.microsoft.com/office/drawing/2014/main" xmlns="" val="20000"/>
                    </a:ext>
                  </a:extLst>
                </a:gridCol>
                <a:gridCol w="761424">
                  <a:extLst>
                    <a:ext uri="{9D8B030D-6E8A-4147-A177-3AD203B41FA5}">
                      <a16:colId xmlns:a16="http://schemas.microsoft.com/office/drawing/2014/main" xmlns="" val="20001"/>
                    </a:ext>
                  </a:extLst>
                </a:gridCol>
                <a:gridCol w="773138">
                  <a:extLst>
                    <a:ext uri="{9D8B030D-6E8A-4147-A177-3AD203B41FA5}">
                      <a16:colId xmlns:a16="http://schemas.microsoft.com/office/drawing/2014/main" xmlns="" val="20002"/>
                    </a:ext>
                  </a:extLst>
                </a:gridCol>
                <a:gridCol w="1019137">
                  <a:extLst>
                    <a:ext uri="{9D8B030D-6E8A-4147-A177-3AD203B41FA5}">
                      <a16:colId xmlns:a16="http://schemas.microsoft.com/office/drawing/2014/main" xmlns="" val="20003"/>
                    </a:ext>
                  </a:extLst>
                </a:gridCol>
                <a:gridCol w="1136280">
                  <a:extLst>
                    <a:ext uri="{9D8B030D-6E8A-4147-A177-3AD203B41FA5}">
                      <a16:colId xmlns:a16="http://schemas.microsoft.com/office/drawing/2014/main" xmlns="" val="20004"/>
                    </a:ext>
                  </a:extLst>
                </a:gridCol>
                <a:gridCol w="1757132">
                  <a:extLst>
                    <a:ext uri="{9D8B030D-6E8A-4147-A177-3AD203B41FA5}">
                      <a16:colId xmlns:a16="http://schemas.microsoft.com/office/drawing/2014/main" xmlns="" val="20005"/>
                    </a:ext>
                  </a:extLst>
                </a:gridCol>
              </a:tblGrid>
              <a:tr h="245971">
                <a:tc gridSpan="6">
                  <a:txBody>
                    <a:bodyPr/>
                    <a:lstStyle/>
                    <a:p>
                      <a:pPr algn="ctr" fontAlgn="b"/>
                      <a:r>
                        <a:rPr lang="es-EC" sz="1400" b="1" u="none" strike="noStrike" dirty="0">
                          <a:solidFill>
                            <a:schemeClr val="tx1"/>
                          </a:solidFill>
                          <a:effectLst/>
                        </a:rPr>
                        <a:t>CANTÓN SALCEDO</a:t>
                      </a:r>
                      <a:endParaRPr lang="es-EC" sz="1400" b="1" i="0" u="none" strike="noStrike" dirty="0">
                        <a:solidFill>
                          <a:schemeClr val="tx1"/>
                        </a:solidFill>
                        <a:effectLst/>
                        <a:latin typeface="Calibri" panose="020F0502020204030204" pitchFamily="34" charset="0"/>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19558">
                <a:tc>
                  <a:txBody>
                    <a:bodyPr/>
                    <a:lstStyle/>
                    <a:p>
                      <a:pPr algn="ctr" fontAlgn="b"/>
                      <a:r>
                        <a:rPr lang="es-EC" sz="1400" b="1" u="none" strike="noStrike" dirty="0">
                          <a:solidFill>
                            <a:schemeClr val="tx1"/>
                          </a:solidFill>
                          <a:effectLst/>
                        </a:rPr>
                        <a:t>SECTOR</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solidFill>
                            <a:schemeClr val="tx1"/>
                          </a:solidFill>
                          <a:effectLst/>
                        </a:rPr>
                        <a:t>X</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solidFill>
                            <a:schemeClr val="tx1"/>
                          </a:solidFill>
                          <a:effectLst/>
                        </a:rPr>
                        <a:t>Y</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solidFill>
                            <a:schemeClr val="tx1"/>
                          </a:solidFill>
                          <a:effectLst/>
                        </a:rPr>
                        <a:t>Latitud</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solidFill>
                            <a:schemeClr val="tx1"/>
                          </a:solidFill>
                          <a:effectLst/>
                        </a:rPr>
                        <a:t>Longitud</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solidFill>
                            <a:schemeClr val="tx1"/>
                          </a:solidFill>
                          <a:effectLst/>
                        </a:rPr>
                        <a:t>Volcán</a:t>
                      </a:r>
                      <a:endParaRPr lang="es-EC" sz="1400" b="1"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1"/>
                  </a:ext>
                </a:extLst>
              </a:tr>
              <a:tr h="430862">
                <a:tc>
                  <a:txBody>
                    <a:bodyPr/>
                    <a:lstStyle/>
                    <a:p>
                      <a:pPr algn="l" fontAlgn="b"/>
                      <a:r>
                        <a:rPr lang="es-EC" sz="1400" u="none" strike="noStrike" dirty="0">
                          <a:solidFill>
                            <a:schemeClr val="tx1"/>
                          </a:solidFill>
                          <a:effectLst/>
                        </a:rPr>
                        <a:t>CASA YEROVI MACKUART</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767958</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9885091</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1° 2'19.21"S</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 78°35'32.33"W</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2"/>
                  </a:ext>
                </a:extLst>
              </a:tr>
              <a:tr h="219558">
                <a:tc>
                  <a:txBody>
                    <a:bodyPr/>
                    <a:lstStyle/>
                    <a:p>
                      <a:pPr algn="l" fontAlgn="b"/>
                      <a:r>
                        <a:rPr lang="es-EC" sz="1400" u="none" strike="noStrike" dirty="0" err="1">
                          <a:solidFill>
                            <a:schemeClr val="tx1"/>
                          </a:solidFill>
                          <a:effectLst/>
                        </a:rPr>
                        <a:t>PATAIN</a:t>
                      </a:r>
                      <a:r>
                        <a:rPr lang="es-EC" sz="1400" u="none" strike="noStrike" dirty="0">
                          <a:solidFill>
                            <a:schemeClr val="tx1"/>
                          </a:solidFill>
                          <a:effectLst/>
                        </a:rPr>
                        <a:t> PANZALEO</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769044</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9880093</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1° 5'2.80"S</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78°34'56.50"W</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solidFill>
                            <a:schemeClr val="tx1"/>
                          </a:solidFill>
                          <a:effectLst/>
                        </a:rPr>
                        <a:t>Cotopaxi</a:t>
                      </a:r>
                      <a:endParaRPr lang="es-EC" sz="14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
                  </a:ext>
                </a:extLst>
              </a:tr>
            </a:tbl>
          </a:graphicData>
        </a:graphic>
      </p:graphicFrame>
      <p:sp>
        <p:nvSpPr>
          <p:cNvPr id="7" name="Title 1"/>
          <p:cNvSpPr txBox="1">
            <a:spLocks/>
          </p:cNvSpPr>
          <p:nvPr/>
        </p:nvSpPr>
        <p:spPr bwMode="auto">
          <a:xfrm>
            <a:off x="456502" y="26064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sz="4000" b="1" dirty="0" smtClean="0">
                <a:solidFill>
                  <a:srgbClr val="FF0000"/>
                </a:solidFill>
              </a:rPr>
              <a:t>Ubicación de los Equipos instalados</a:t>
            </a:r>
            <a:endParaRPr lang="es-EC" sz="4000" dirty="0"/>
          </a:p>
        </p:txBody>
      </p:sp>
    </p:spTree>
    <p:extLst>
      <p:ext uri="{BB962C8B-B14F-4D97-AF65-F5344CB8AC3E}">
        <p14:creationId xmlns:p14="http://schemas.microsoft.com/office/powerpoint/2010/main" val="5147767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313" y="930678"/>
            <a:ext cx="593947" cy="134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9407" y="2492895"/>
            <a:ext cx="481489" cy="107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539553" y="1124744"/>
            <a:ext cx="6696744" cy="1008112"/>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es-EC" altLang="es-EC" sz="2400" dirty="0">
                <a:solidFill>
                  <a:schemeClr val="tx1"/>
                </a:solidFill>
                <a:latin typeface="+mn-lt"/>
                <a:cs typeface="Arial" pitchFamily="34" charset="0"/>
              </a:rPr>
              <a:t>1.  MÓDULOS DE LA </a:t>
            </a:r>
            <a:r>
              <a:rPr lang="es-EC" altLang="es-EC" sz="2400" dirty="0" smtClean="0">
                <a:solidFill>
                  <a:schemeClr val="tx1"/>
                </a:solidFill>
                <a:latin typeface="+mn-lt"/>
                <a:cs typeface="Arial" pitchFamily="34" charset="0"/>
              </a:rPr>
              <a:t>SIRENA</a:t>
            </a:r>
            <a:endParaRPr lang="en-US" altLang="es-EC" sz="2400" dirty="0">
              <a:solidFill>
                <a:schemeClr val="tx1"/>
              </a:solidFill>
              <a:latin typeface="+mn-lt"/>
              <a:cs typeface="Arial" pitchFamily="34" charset="0"/>
            </a:endParaRPr>
          </a:p>
        </p:txBody>
      </p:sp>
      <p:sp>
        <p:nvSpPr>
          <p:cNvPr id="13" name="Rectangle 3"/>
          <p:cNvSpPr txBox="1">
            <a:spLocks noChangeArrowheads="1"/>
          </p:cNvSpPr>
          <p:nvPr/>
        </p:nvSpPr>
        <p:spPr bwMode="auto">
          <a:xfrm>
            <a:off x="611561" y="2492896"/>
            <a:ext cx="5160144" cy="68534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es-EC" altLang="es-EC" sz="2400" dirty="0">
                <a:solidFill>
                  <a:schemeClr val="tx1"/>
                </a:solidFill>
                <a:latin typeface="+mn-lt"/>
                <a:cs typeface="Arial" pitchFamily="34" charset="0"/>
              </a:rPr>
              <a:t>2.  </a:t>
            </a:r>
            <a:r>
              <a:rPr lang="es-EC" altLang="es-EC" sz="2400" dirty="0" smtClean="0">
                <a:solidFill>
                  <a:schemeClr val="tx1"/>
                </a:solidFill>
                <a:latin typeface="+mn-lt"/>
                <a:cs typeface="Arial" pitchFamily="34" charset="0"/>
              </a:rPr>
              <a:t>PARLANTES</a:t>
            </a:r>
            <a:endParaRPr lang="en-US" altLang="es-EC" sz="2400" dirty="0">
              <a:solidFill>
                <a:schemeClr val="tx1"/>
              </a:solidFill>
              <a:latin typeface="+mn-lt"/>
              <a:cs typeface="Arial" pitchFamily="34" charset="0"/>
            </a:endParaRPr>
          </a:p>
        </p:txBody>
      </p:sp>
      <p:sp>
        <p:nvSpPr>
          <p:cNvPr id="14" name="Rectangle 3"/>
          <p:cNvSpPr txBox="1">
            <a:spLocks noChangeArrowheads="1"/>
          </p:cNvSpPr>
          <p:nvPr/>
        </p:nvSpPr>
        <p:spPr bwMode="auto">
          <a:xfrm>
            <a:off x="683569" y="3861048"/>
            <a:ext cx="4231724" cy="59691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es-EC" altLang="es-EC" sz="2400" dirty="0">
                <a:solidFill>
                  <a:schemeClr val="tx1"/>
                </a:solidFill>
                <a:latin typeface="+mn-lt"/>
                <a:cs typeface="Arial" pitchFamily="34" charset="0"/>
              </a:rPr>
              <a:t>3.  BANCO DE BATERIAS</a:t>
            </a:r>
            <a:endParaRPr lang="en-US" altLang="es-EC" sz="2400" dirty="0">
              <a:solidFill>
                <a:schemeClr val="tx1"/>
              </a:solidFill>
              <a:latin typeface="+mn-lt"/>
              <a:cs typeface="Arial" pitchFamily="34" charset="0"/>
            </a:endParaRPr>
          </a:p>
        </p:txBody>
      </p:sp>
      <p:sp>
        <p:nvSpPr>
          <p:cNvPr id="15" name="Rectangle 3"/>
          <p:cNvSpPr txBox="1">
            <a:spLocks noChangeArrowheads="1"/>
          </p:cNvSpPr>
          <p:nvPr/>
        </p:nvSpPr>
        <p:spPr bwMode="auto">
          <a:xfrm>
            <a:off x="683568" y="4704297"/>
            <a:ext cx="5791512" cy="59691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es-EC" altLang="es-EC" sz="2400" dirty="0">
                <a:solidFill>
                  <a:schemeClr val="tx1"/>
                </a:solidFill>
                <a:latin typeface="+mn-lt"/>
                <a:cs typeface="Arial" pitchFamily="34" charset="0"/>
              </a:rPr>
              <a:t>4.  SISTEMA DE PANELES SOLARES</a:t>
            </a:r>
            <a:endParaRPr lang="en-US" altLang="es-EC" sz="2400" dirty="0">
              <a:solidFill>
                <a:schemeClr val="tx1"/>
              </a:solidFill>
              <a:latin typeface="+mn-lt"/>
              <a:cs typeface="Arial" pitchFamily="34" charset="0"/>
            </a:endParaRPr>
          </a:p>
        </p:txBody>
      </p:sp>
      <p:sp>
        <p:nvSpPr>
          <p:cNvPr id="16" name="Rectangle 3"/>
          <p:cNvSpPr txBox="1">
            <a:spLocks noChangeArrowheads="1"/>
          </p:cNvSpPr>
          <p:nvPr/>
        </p:nvSpPr>
        <p:spPr bwMode="auto">
          <a:xfrm>
            <a:off x="683568" y="5568393"/>
            <a:ext cx="5791512" cy="59691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es-EC" altLang="es-EC" sz="2400" dirty="0">
                <a:solidFill>
                  <a:schemeClr val="tx1"/>
                </a:solidFill>
                <a:latin typeface="+mn-lt"/>
                <a:cs typeface="Arial" pitchFamily="34" charset="0"/>
              </a:rPr>
              <a:t>5.  BALIZAS PARA ALERTA VISUAL</a:t>
            </a:r>
            <a:endParaRPr lang="en-US" altLang="es-EC" sz="2400" dirty="0">
              <a:solidFill>
                <a:schemeClr val="tx1"/>
              </a:solidFill>
              <a:latin typeface="+mn-lt"/>
              <a:cs typeface="Arial" pitchFamily="34" charset="0"/>
            </a:endParaRPr>
          </a:p>
        </p:txBody>
      </p:sp>
      <p:pic>
        <p:nvPicPr>
          <p:cNvPr id="1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661719"/>
            <a:ext cx="320199" cy="57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9933" y="3940035"/>
            <a:ext cx="511771" cy="451815"/>
          </a:xfrm>
          <a:prstGeom prst="rect">
            <a:avLst/>
          </a:prstGeom>
        </p:spPr>
      </p:pic>
      <p:pic>
        <p:nvPicPr>
          <p:cNvPr id="18" name="1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3933056"/>
            <a:ext cx="511771" cy="451815"/>
          </a:xfrm>
          <a:prstGeom prst="rect">
            <a:avLst/>
          </a:prstGeom>
        </p:spPr>
      </p:pic>
      <p:pic>
        <p:nvPicPr>
          <p:cNvPr id="3" name="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4711870"/>
            <a:ext cx="1278855" cy="517330"/>
          </a:xfrm>
          <a:prstGeom prst="rect">
            <a:avLst/>
          </a:prstGeom>
        </p:spPr>
      </p:pic>
      <p:sp>
        <p:nvSpPr>
          <p:cNvPr id="19" name="Title 1"/>
          <p:cNvSpPr txBox="1">
            <a:spLocks/>
          </p:cNvSpPr>
          <p:nvPr/>
        </p:nvSpPr>
        <p:spPr bwMode="auto">
          <a:xfrm>
            <a:off x="456502" y="26064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C" sz="4000" b="1" dirty="0" smtClean="0">
                <a:solidFill>
                  <a:srgbClr val="FF0000"/>
                </a:solidFill>
              </a:rPr>
              <a:t>Componentes del SAT</a:t>
            </a:r>
            <a:endParaRPr lang="es-EC" sz="4000" dirty="0"/>
          </a:p>
        </p:txBody>
      </p:sp>
    </p:spTree>
    <p:extLst>
      <p:ext uri="{BB962C8B-B14F-4D97-AF65-F5344CB8AC3E}">
        <p14:creationId xmlns:p14="http://schemas.microsoft.com/office/powerpoint/2010/main" val="2311759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p:spPr>
        <p:txBody>
          <a:bodyPr/>
          <a:lstStyle/>
          <a:p>
            <a:r>
              <a:rPr lang="es-ES" sz="2800" b="1" dirty="0">
                <a:solidFill>
                  <a:schemeClr val="tx2"/>
                </a:solidFill>
              </a:rPr>
              <a:t>VOLCANES EN EL ECUADOR</a:t>
            </a:r>
          </a:p>
        </p:txBody>
      </p:sp>
      <p:sp>
        <p:nvSpPr>
          <p:cNvPr id="3" name="Marcador de contenido 2"/>
          <p:cNvSpPr>
            <a:spLocks noGrp="1"/>
          </p:cNvSpPr>
          <p:nvPr>
            <p:ph idx="1"/>
          </p:nvPr>
        </p:nvSpPr>
        <p:spPr>
          <a:xfrm>
            <a:off x="107504" y="620688"/>
            <a:ext cx="4248472" cy="5289452"/>
          </a:xfrm>
        </p:spPr>
        <p:txBody>
          <a:bodyPr/>
          <a:lstStyle/>
          <a:p>
            <a:pPr marL="0" indent="0">
              <a:buNone/>
            </a:pPr>
            <a:r>
              <a:rPr lang="es-ES" b="1" dirty="0" smtClean="0">
                <a:solidFill>
                  <a:srgbClr val="FF0000"/>
                </a:solidFill>
              </a:rPr>
              <a:t>Clasificación de los volcanes</a:t>
            </a:r>
          </a:p>
          <a:p>
            <a:pPr>
              <a:buFont typeface="Arial" panose="020B0604020202020204" pitchFamily="34" charset="0"/>
              <a:buChar char="•"/>
            </a:pPr>
            <a:r>
              <a:rPr lang="es-ES" sz="2400" dirty="0" smtClean="0"/>
              <a:t>Extinto o dormido: Última erupción hace más de 10000 años.</a:t>
            </a:r>
          </a:p>
          <a:p>
            <a:pPr>
              <a:buFont typeface="Arial" panose="020B0604020202020204" pitchFamily="34" charset="0"/>
              <a:buChar char="•"/>
            </a:pPr>
            <a:r>
              <a:rPr lang="es-ES" sz="2400" dirty="0" smtClean="0"/>
              <a:t>Potencialmente activo: Última erupción hace menos de 10000 años.</a:t>
            </a:r>
          </a:p>
          <a:p>
            <a:pPr>
              <a:buFont typeface="Arial" panose="020B0604020202020204" pitchFamily="34" charset="0"/>
              <a:buChar char="•"/>
            </a:pPr>
            <a:r>
              <a:rPr lang="es-ES" sz="2400" dirty="0" smtClean="0"/>
              <a:t>Activo: Última erupción hace más de 500 años.</a:t>
            </a:r>
          </a:p>
          <a:p>
            <a:pPr>
              <a:buFont typeface="Arial" panose="020B0604020202020204" pitchFamily="34" charset="0"/>
              <a:buChar char="•"/>
            </a:pPr>
            <a:r>
              <a:rPr lang="es-ES" sz="2400" dirty="0" smtClean="0"/>
              <a:t>En proceso de erupción: Recientes</a:t>
            </a:r>
            <a:endParaRPr lang="es-ES" dirty="0"/>
          </a:p>
        </p:txBody>
      </p:sp>
      <p:sp>
        <p:nvSpPr>
          <p:cNvPr id="4" name="Marcador de pie de página 3"/>
          <p:cNvSpPr>
            <a:spLocks noGrp="1"/>
          </p:cNvSpPr>
          <p:nvPr>
            <p:ph type="ftr" sz="quarter" idx="11"/>
          </p:nvPr>
        </p:nvSpPr>
        <p:spPr>
          <a:xfrm>
            <a:off x="3124200" y="6448251"/>
            <a:ext cx="2895600" cy="365125"/>
          </a:xfrm>
        </p:spPr>
        <p:txBody>
          <a:bodyPr/>
          <a:lstStyle/>
          <a:p>
            <a:pPr>
              <a:defRPr/>
            </a:pPr>
            <a:r>
              <a:rPr lang="es-EC" dirty="0" smtClean="0"/>
              <a:t>www.gestionderiesgos.gob.ec</a:t>
            </a:r>
            <a:endParaRPr lang="es-EC" dirty="0"/>
          </a:p>
        </p:txBody>
      </p:sp>
      <p:pic>
        <p:nvPicPr>
          <p:cNvPr id="5" name="Imagen 4"/>
          <p:cNvPicPr>
            <a:picLocks noChangeAspect="1"/>
          </p:cNvPicPr>
          <p:nvPr/>
        </p:nvPicPr>
        <p:blipFill rotWithShape="1">
          <a:blip r:embed="rId2"/>
          <a:srcRect l="3219" t="6031" r="2626" b="3869"/>
          <a:stretch/>
        </p:blipFill>
        <p:spPr>
          <a:xfrm>
            <a:off x="4564324" y="595709"/>
            <a:ext cx="4464497" cy="5852542"/>
          </a:xfrm>
          <a:prstGeom prst="rect">
            <a:avLst/>
          </a:prstGeom>
          <a:ln>
            <a:solidFill>
              <a:schemeClr val="accent1"/>
            </a:solidFill>
          </a:ln>
        </p:spPr>
      </p:pic>
      <p:pic>
        <p:nvPicPr>
          <p:cNvPr id="6" name="Imagen 5"/>
          <p:cNvPicPr>
            <a:picLocks noChangeAspect="1"/>
          </p:cNvPicPr>
          <p:nvPr/>
        </p:nvPicPr>
        <p:blipFill>
          <a:blip r:embed="rId3"/>
          <a:stretch>
            <a:fillRect/>
          </a:stretch>
        </p:blipFill>
        <p:spPr>
          <a:xfrm>
            <a:off x="9684568" y="296652"/>
            <a:ext cx="5286375" cy="1866900"/>
          </a:xfrm>
          <a:prstGeom prst="rect">
            <a:avLst/>
          </a:prstGeom>
        </p:spPr>
      </p:pic>
    </p:spTree>
    <p:extLst>
      <p:ext uri="{BB962C8B-B14F-4D97-AF65-F5344CB8AC3E}">
        <p14:creationId xmlns:p14="http://schemas.microsoft.com/office/powerpoint/2010/main" val="133562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a:solidFill>
                  <a:schemeClr val="accent1">
                    <a:lumMod val="75000"/>
                  </a:schemeClr>
                </a:solidFill>
              </a:rPr>
              <a:t>Tonos y Mensajes</a:t>
            </a:r>
            <a:endParaRPr lang="es-EC" dirty="0">
              <a:solidFill>
                <a:schemeClr val="accent1">
                  <a:lumMod val="75000"/>
                </a:schemeClr>
              </a:solidFill>
            </a:endParaRPr>
          </a:p>
        </p:txBody>
      </p:sp>
      <p:sp>
        <p:nvSpPr>
          <p:cNvPr id="4" name="3 Marcador de pie de página"/>
          <p:cNvSpPr>
            <a:spLocks noGrp="1"/>
          </p:cNvSpPr>
          <p:nvPr>
            <p:ph type="ftr" sz="quarter" idx="11"/>
          </p:nvPr>
        </p:nvSpPr>
        <p:spPr/>
        <p:txBody>
          <a:bodyPr/>
          <a:lstStyle/>
          <a:p>
            <a:pPr>
              <a:defRPr/>
            </a:pPr>
            <a:r>
              <a:rPr lang="es-EC"/>
              <a:t>www.gestionderiesgos.gob.ec</a:t>
            </a:r>
          </a:p>
        </p:txBody>
      </p:sp>
      <p:graphicFrame>
        <p:nvGraphicFramePr>
          <p:cNvPr id="6" name="5 Tabla"/>
          <p:cNvGraphicFramePr>
            <a:graphicFrameLocks noGrp="1"/>
          </p:cNvGraphicFramePr>
          <p:nvPr>
            <p:extLst>
              <p:ext uri="{D42A27DB-BD31-4B8C-83A1-F6EECF244321}">
                <p14:modId xmlns:p14="http://schemas.microsoft.com/office/powerpoint/2010/main" val="3067914645"/>
              </p:ext>
            </p:extLst>
          </p:nvPr>
        </p:nvGraphicFramePr>
        <p:xfrm>
          <a:off x="1367644" y="1412776"/>
          <a:ext cx="6120680" cy="4100302"/>
        </p:xfrm>
        <a:graphic>
          <a:graphicData uri="http://schemas.openxmlformats.org/drawingml/2006/table">
            <a:tbl>
              <a:tblPr firstRow="1" bandRow="1">
                <a:tableStyleId>{5C22544A-7EE6-4342-B048-85BDC9FD1C3A}</a:tableStyleId>
              </a:tblPr>
              <a:tblGrid>
                <a:gridCol w="1452161">
                  <a:extLst>
                    <a:ext uri="{9D8B030D-6E8A-4147-A177-3AD203B41FA5}">
                      <a16:colId xmlns:a16="http://schemas.microsoft.com/office/drawing/2014/main" xmlns="" val="20000"/>
                    </a:ext>
                  </a:extLst>
                </a:gridCol>
                <a:gridCol w="996111">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2"/>
                    </a:ext>
                  </a:extLst>
                </a:gridCol>
                <a:gridCol w="1224136">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tblGrid>
              <a:tr h="648072">
                <a:tc>
                  <a:txBody>
                    <a:bodyPr/>
                    <a:lstStyle/>
                    <a:p>
                      <a:pPr algn="ctr"/>
                      <a:r>
                        <a:rPr lang="es-EC" sz="1500" dirty="0"/>
                        <a:t>Razón</a:t>
                      </a:r>
                    </a:p>
                  </a:txBody>
                  <a:tcPr/>
                </a:tc>
                <a:tc>
                  <a:txBody>
                    <a:bodyPr/>
                    <a:lstStyle/>
                    <a:p>
                      <a:pPr algn="ctr"/>
                      <a:r>
                        <a:rPr lang="es-EC" sz="1500" dirty="0"/>
                        <a:t>Tono Sirena</a:t>
                      </a:r>
                    </a:p>
                  </a:txBody>
                  <a:tcPr/>
                </a:tc>
                <a:tc>
                  <a:txBody>
                    <a:bodyPr/>
                    <a:lstStyle/>
                    <a:p>
                      <a:pPr algn="ctr"/>
                      <a:r>
                        <a:rPr lang="es-EC" sz="1500" dirty="0"/>
                        <a:t>Mensaje</a:t>
                      </a:r>
                      <a:r>
                        <a:rPr lang="es-EC" sz="1500" baseline="0" dirty="0"/>
                        <a:t> (Español)</a:t>
                      </a:r>
                      <a:endParaRPr lang="es-EC" sz="1500" dirty="0"/>
                    </a:p>
                  </a:txBody>
                  <a:tcPr/>
                </a:tc>
                <a:tc>
                  <a:txBody>
                    <a:bodyPr/>
                    <a:lstStyle/>
                    <a:p>
                      <a:pPr algn="ctr"/>
                      <a:r>
                        <a:rPr lang="es-EC" sz="1500" dirty="0"/>
                        <a:t>Mensaje</a:t>
                      </a:r>
                      <a:r>
                        <a:rPr lang="es-EC" sz="1500" baseline="0" dirty="0"/>
                        <a:t> (</a:t>
                      </a:r>
                      <a:r>
                        <a:rPr lang="es-EC" sz="1500" baseline="0" dirty="0" err="1"/>
                        <a:t>Kichwa</a:t>
                      </a:r>
                      <a:r>
                        <a:rPr lang="es-EC" sz="1500" baseline="0" dirty="0"/>
                        <a:t>)</a:t>
                      </a:r>
                      <a:endParaRPr lang="es-EC" sz="1500" dirty="0"/>
                    </a:p>
                  </a:txBody>
                  <a:tcPr/>
                </a:tc>
                <a:tc>
                  <a:txBody>
                    <a:bodyPr/>
                    <a:lstStyle/>
                    <a:p>
                      <a:pPr algn="ctr"/>
                      <a:r>
                        <a:rPr lang="es-EC" sz="1500" dirty="0"/>
                        <a:t>Color</a:t>
                      </a:r>
                      <a:r>
                        <a:rPr lang="es-EC" sz="1500" baseline="0" dirty="0"/>
                        <a:t> Baliza</a:t>
                      </a:r>
                      <a:endParaRPr lang="es-EC" sz="1500" dirty="0"/>
                    </a:p>
                  </a:txBody>
                  <a:tcPr/>
                </a:tc>
                <a:extLst>
                  <a:ext uri="{0D108BD9-81ED-4DB2-BD59-A6C34878D82A}">
                    <a16:rowId xmlns:a16="http://schemas.microsoft.com/office/drawing/2014/main" xmlns="" val="10000"/>
                  </a:ext>
                </a:extLst>
              </a:tr>
              <a:tr h="691774">
                <a:tc>
                  <a:txBody>
                    <a:bodyPr/>
                    <a:lstStyle/>
                    <a:p>
                      <a:r>
                        <a:rPr lang="es-EC" sz="1500" dirty="0"/>
                        <a:t>Alerta Roja</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Rojo</a:t>
                      </a:r>
                    </a:p>
                  </a:txBody>
                  <a:tcPr/>
                </a:tc>
                <a:extLst>
                  <a:ext uri="{0D108BD9-81ED-4DB2-BD59-A6C34878D82A}">
                    <a16:rowId xmlns:a16="http://schemas.microsoft.com/office/drawing/2014/main" xmlns="" val="10001"/>
                  </a:ext>
                </a:extLst>
              </a:tr>
              <a:tr h="720080">
                <a:tc>
                  <a:txBody>
                    <a:bodyPr/>
                    <a:lstStyle/>
                    <a:p>
                      <a:r>
                        <a:rPr lang="es-EC" sz="1500" dirty="0"/>
                        <a:t>Simulacro</a:t>
                      </a:r>
                      <a:r>
                        <a:rPr lang="es-EC" sz="1500" baseline="0" dirty="0"/>
                        <a:t> Evacuación</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Naranja</a:t>
                      </a:r>
                    </a:p>
                  </a:txBody>
                  <a:tcPr/>
                </a:tc>
                <a:extLst>
                  <a:ext uri="{0D108BD9-81ED-4DB2-BD59-A6C34878D82A}">
                    <a16:rowId xmlns:a16="http://schemas.microsoft.com/office/drawing/2014/main" xmlns="" val="10002"/>
                  </a:ext>
                </a:extLst>
              </a:tr>
              <a:tr h="720991">
                <a:tc>
                  <a:txBody>
                    <a:bodyPr/>
                    <a:lstStyle/>
                    <a:p>
                      <a:r>
                        <a:rPr lang="es-EC" sz="1500" dirty="0"/>
                        <a:t>Terminación Simulacro</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Amarillo</a:t>
                      </a:r>
                    </a:p>
                  </a:txBody>
                  <a:tcPr/>
                </a:tc>
                <a:extLst>
                  <a:ext uri="{0D108BD9-81ED-4DB2-BD59-A6C34878D82A}">
                    <a16:rowId xmlns:a16="http://schemas.microsoft.com/office/drawing/2014/main" xmlns="" val="10003"/>
                  </a:ext>
                </a:extLst>
              </a:tr>
              <a:tr h="671313">
                <a:tc>
                  <a:txBody>
                    <a:bodyPr/>
                    <a:lstStyle/>
                    <a:p>
                      <a:r>
                        <a:rPr lang="es-EC" sz="1500" dirty="0"/>
                        <a:t>Caída de Ceniza</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Amarillo</a:t>
                      </a:r>
                    </a:p>
                  </a:txBody>
                  <a:tcPr/>
                </a:tc>
                <a:extLst>
                  <a:ext uri="{0D108BD9-81ED-4DB2-BD59-A6C34878D82A}">
                    <a16:rowId xmlns:a16="http://schemas.microsoft.com/office/drawing/2014/main" xmlns="" val="10004"/>
                  </a:ext>
                </a:extLst>
              </a:tr>
              <a:tr h="648072">
                <a:tc>
                  <a:txBody>
                    <a:bodyPr/>
                    <a:lstStyle/>
                    <a:p>
                      <a:r>
                        <a:rPr lang="es-EC" sz="1500" dirty="0"/>
                        <a:t>Prueba de Funcionamiento</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Amarillo</a:t>
                      </a:r>
                    </a:p>
                  </a:txBody>
                  <a:tcPr/>
                </a:tc>
                <a:extLst>
                  <a:ext uri="{0D108BD9-81ED-4DB2-BD59-A6C34878D82A}">
                    <a16:rowId xmlns:a16="http://schemas.microsoft.com/office/drawing/2014/main" xmlns="" val="10005"/>
                  </a:ext>
                </a:extLst>
              </a:tr>
            </a:tbl>
          </a:graphicData>
        </a:graphic>
      </p:graphicFrame>
      <p:pic>
        <p:nvPicPr>
          <p:cNvPr id="7" name="2_Stead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duotone>
              <a:prstClr val="black"/>
              <a:schemeClr val="accent2">
                <a:tint val="45000"/>
                <a:satMod val="400000"/>
              </a:schemeClr>
            </a:duotone>
          </a:blip>
          <a:stretch>
            <a:fillRect/>
          </a:stretch>
        </p:blipFill>
        <p:spPr>
          <a:xfrm>
            <a:off x="3026609" y="2060848"/>
            <a:ext cx="609600" cy="609600"/>
          </a:xfrm>
          <a:prstGeom prst="rect">
            <a:avLst/>
          </a:prstGeom>
        </p:spPr>
      </p:pic>
      <p:pic>
        <p:nvPicPr>
          <p:cNvPr id="8" name="Español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duotone>
              <a:prstClr val="black"/>
              <a:schemeClr val="accent2">
                <a:tint val="45000"/>
                <a:satMod val="400000"/>
              </a:schemeClr>
            </a:duotone>
          </a:blip>
          <a:stretch>
            <a:fillRect/>
          </a:stretch>
        </p:blipFill>
        <p:spPr>
          <a:xfrm>
            <a:off x="4250432" y="2060848"/>
            <a:ext cx="609600" cy="609600"/>
          </a:xfrm>
          <a:prstGeom prst="rect">
            <a:avLst/>
          </a:prstGeom>
        </p:spPr>
      </p:pic>
      <p:pic>
        <p:nvPicPr>
          <p:cNvPr id="9" name="Quichua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8">
            <a:duotone>
              <a:prstClr val="black"/>
              <a:schemeClr val="accent2">
                <a:tint val="45000"/>
                <a:satMod val="400000"/>
              </a:schemeClr>
            </a:duotone>
          </a:blip>
          <a:stretch>
            <a:fillRect/>
          </a:stretch>
        </p:blipFill>
        <p:spPr>
          <a:xfrm>
            <a:off x="5618584" y="2080339"/>
            <a:ext cx="609600" cy="609600"/>
          </a:xfrm>
          <a:prstGeom prst="rect">
            <a:avLst/>
          </a:prstGeom>
        </p:spPr>
      </p:pic>
      <p:pic>
        <p:nvPicPr>
          <p:cNvPr id="10" name="Wail.wav">
            <a:hlinkClick r:id="" action="ppaction://media"/>
          </p:cNvPr>
          <p:cNvPicPr>
            <a:picLocks noChangeAspect="1"/>
          </p:cNvPicPr>
          <p:nvPr>
            <a:audioFile r:link="rId7"/>
            <p:extLst/>
          </p:nvPr>
        </p:nvPicPr>
        <p:blipFill>
          <a:blip r:embed="rId27">
            <a:duotone>
              <a:prstClr val="black"/>
              <a:schemeClr val="accent6">
                <a:tint val="45000"/>
                <a:satMod val="400000"/>
              </a:schemeClr>
            </a:duotone>
          </a:blip>
          <a:stretch>
            <a:fillRect/>
          </a:stretch>
        </p:blipFill>
        <p:spPr>
          <a:xfrm>
            <a:off x="2987824" y="2780928"/>
            <a:ext cx="609600" cy="609600"/>
          </a:xfrm>
          <a:prstGeom prst="rect">
            <a:avLst/>
          </a:prstGeom>
        </p:spPr>
      </p:pic>
      <p:pic>
        <p:nvPicPr>
          <p:cNvPr id="11" name="Español 2.wav">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9">
            <a:duotone>
              <a:prstClr val="black"/>
              <a:schemeClr val="accent6">
                <a:tint val="45000"/>
                <a:satMod val="400000"/>
              </a:schemeClr>
            </a:duotone>
          </a:blip>
          <a:stretch>
            <a:fillRect/>
          </a:stretch>
        </p:blipFill>
        <p:spPr>
          <a:xfrm>
            <a:off x="4237045" y="2780928"/>
            <a:ext cx="609600" cy="609600"/>
          </a:xfrm>
          <a:prstGeom prst="rect">
            <a:avLst/>
          </a:prstGeom>
        </p:spPr>
      </p:pic>
      <p:pic>
        <p:nvPicPr>
          <p:cNvPr id="12" name="Quichua 2.wav">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30">
            <a:duotone>
              <a:prstClr val="black"/>
              <a:schemeClr val="accent6">
                <a:tint val="45000"/>
                <a:satMod val="400000"/>
              </a:schemeClr>
            </a:duotone>
          </a:blip>
          <a:stretch>
            <a:fillRect/>
          </a:stretch>
        </p:blipFill>
        <p:spPr>
          <a:xfrm>
            <a:off x="5618584" y="2780928"/>
            <a:ext cx="609600" cy="609600"/>
          </a:xfrm>
          <a:prstGeom prst="rect">
            <a:avLst/>
          </a:prstGeom>
        </p:spPr>
      </p:pic>
      <p:pic>
        <p:nvPicPr>
          <p:cNvPr id="13" name="Quichua 3.wav">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31">
            <a:duotone>
              <a:prstClr val="black"/>
              <a:srgbClr val="FFFF00">
                <a:tint val="45000"/>
                <a:satMod val="400000"/>
              </a:srgbClr>
            </a:duotone>
          </a:blip>
          <a:stretch>
            <a:fillRect/>
          </a:stretch>
        </p:blipFill>
        <p:spPr>
          <a:xfrm>
            <a:off x="5618584" y="3501008"/>
            <a:ext cx="609600" cy="609600"/>
          </a:xfrm>
          <a:prstGeom prst="rect">
            <a:avLst/>
          </a:prstGeom>
        </p:spPr>
      </p:pic>
      <p:pic>
        <p:nvPicPr>
          <p:cNvPr id="14" name="Quichua 4.wav">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31">
            <a:duotone>
              <a:prstClr val="black"/>
              <a:srgbClr val="FFFF00">
                <a:tint val="45000"/>
                <a:satMod val="400000"/>
              </a:srgbClr>
            </a:duotone>
          </a:blip>
          <a:stretch>
            <a:fillRect/>
          </a:stretch>
        </p:blipFill>
        <p:spPr>
          <a:xfrm>
            <a:off x="5618584" y="4223423"/>
            <a:ext cx="609600" cy="609600"/>
          </a:xfrm>
          <a:prstGeom prst="rect">
            <a:avLst/>
          </a:prstGeom>
        </p:spPr>
      </p:pic>
      <p:pic>
        <p:nvPicPr>
          <p:cNvPr id="15" name="Quichua 5.wav">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31">
            <a:duotone>
              <a:prstClr val="black"/>
              <a:srgbClr val="FFFF00">
                <a:tint val="45000"/>
                <a:satMod val="400000"/>
              </a:srgbClr>
            </a:duotone>
          </a:blip>
          <a:stretch>
            <a:fillRect/>
          </a:stretch>
        </p:blipFill>
        <p:spPr>
          <a:xfrm>
            <a:off x="5618584" y="4869160"/>
            <a:ext cx="609600" cy="609600"/>
          </a:xfrm>
          <a:prstGeom prst="rect">
            <a:avLst/>
          </a:prstGeom>
        </p:spPr>
      </p:pic>
      <p:pic>
        <p:nvPicPr>
          <p:cNvPr id="16" name="Español 3.wav">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31">
            <a:duotone>
              <a:prstClr val="black"/>
              <a:srgbClr val="FFFF00">
                <a:tint val="45000"/>
                <a:satMod val="400000"/>
              </a:srgbClr>
            </a:duotone>
          </a:blip>
          <a:stretch>
            <a:fillRect/>
          </a:stretch>
        </p:blipFill>
        <p:spPr>
          <a:xfrm>
            <a:off x="4250432" y="3509914"/>
            <a:ext cx="609600" cy="609600"/>
          </a:xfrm>
          <a:prstGeom prst="rect">
            <a:avLst/>
          </a:prstGeom>
        </p:spPr>
      </p:pic>
      <p:pic>
        <p:nvPicPr>
          <p:cNvPr id="17" name="Español 4.wav">
            <a:hlinkClick r:id="" action="ppaction://media"/>
          </p:cNvPr>
          <p:cNvPicPr>
            <a:picLocks noChangeAspect="1"/>
          </p:cNvPicPr>
          <p:nvPr>
            <a:audioFile r:link="rId21"/>
            <p:extLst>
              <p:ext uri="{DAA4B4D4-6D71-4841-9C94-3DE7FCFB9230}">
                <p14:media xmlns:p14="http://schemas.microsoft.com/office/powerpoint/2010/main" r:embed="rId20"/>
              </p:ext>
            </p:extLst>
          </p:nvPr>
        </p:nvPicPr>
        <p:blipFill>
          <a:blip r:embed="rId31">
            <a:duotone>
              <a:prstClr val="black"/>
              <a:srgbClr val="FFFF00">
                <a:tint val="45000"/>
                <a:satMod val="400000"/>
              </a:srgbClr>
            </a:duotone>
          </a:blip>
          <a:stretch>
            <a:fillRect/>
          </a:stretch>
        </p:blipFill>
        <p:spPr>
          <a:xfrm>
            <a:off x="4237045" y="4223423"/>
            <a:ext cx="609600" cy="609600"/>
          </a:xfrm>
          <a:prstGeom prst="rect">
            <a:avLst/>
          </a:prstGeom>
        </p:spPr>
      </p:pic>
      <p:pic>
        <p:nvPicPr>
          <p:cNvPr id="18" name="Español 5.wav">
            <a:hlinkClick r:id="" action="ppaction://media"/>
          </p:cNvPr>
          <p:cNvPicPr>
            <a:picLocks noChangeAspect="1"/>
          </p:cNvPicPr>
          <p:nvPr>
            <a:audioFile r:link="rId23"/>
            <p:extLst>
              <p:ext uri="{DAA4B4D4-6D71-4841-9C94-3DE7FCFB9230}">
                <p14:media xmlns:p14="http://schemas.microsoft.com/office/powerpoint/2010/main" r:embed="rId22"/>
              </p:ext>
            </p:extLst>
          </p:nvPr>
        </p:nvPicPr>
        <p:blipFill>
          <a:blip r:embed="rId31">
            <a:duotone>
              <a:prstClr val="black"/>
              <a:srgbClr val="FFFF00">
                <a:tint val="45000"/>
                <a:satMod val="400000"/>
              </a:srgbClr>
            </a:duotone>
          </a:blip>
          <a:stretch>
            <a:fillRect/>
          </a:stretch>
        </p:blipFill>
        <p:spPr>
          <a:xfrm>
            <a:off x="4237045" y="4869160"/>
            <a:ext cx="609600" cy="609600"/>
          </a:xfrm>
          <a:prstGeom prst="rect">
            <a:avLst/>
          </a:prstGeom>
        </p:spPr>
      </p:pic>
      <p:pic>
        <p:nvPicPr>
          <p:cNvPr id="19" name="Westminster.wav">
            <a:hlinkClick r:id="" action="ppaction://media"/>
          </p:cNvPr>
          <p:cNvPicPr>
            <a:picLocks noChangeAspect="1"/>
          </p:cNvPicPr>
          <p:nvPr>
            <a:audioFile r:link="rId25"/>
            <p:extLst>
              <p:ext uri="{DAA4B4D4-6D71-4841-9C94-3DE7FCFB9230}">
                <p14:media xmlns:p14="http://schemas.microsoft.com/office/powerpoint/2010/main" r:embed="rId24"/>
              </p:ext>
            </p:extLst>
          </p:nvPr>
        </p:nvPicPr>
        <p:blipFill>
          <a:blip r:embed="rId32">
            <a:duotone>
              <a:prstClr val="black"/>
              <a:srgbClr val="FFFF00">
                <a:tint val="45000"/>
                <a:satMod val="400000"/>
              </a:srgbClr>
            </a:duotone>
          </a:blip>
          <a:stretch>
            <a:fillRect/>
          </a:stretch>
        </p:blipFill>
        <p:spPr>
          <a:xfrm>
            <a:off x="2987824" y="3509914"/>
            <a:ext cx="609600" cy="609600"/>
          </a:xfrm>
          <a:prstGeom prst="rect">
            <a:avLst/>
          </a:prstGeom>
        </p:spPr>
      </p:pic>
      <p:pic>
        <p:nvPicPr>
          <p:cNvPr id="20" name="Westminster.wav">
            <a:hlinkClick r:id="" action="ppaction://media"/>
          </p:cNvPr>
          <p:cNvPicPr>
            <a:picLocks noChangeAspect="1"/>
          </p:cNvPicPr>
          <p:nvPr>
            <a:audioFile r:link="rId25"/>
            <p:extLst>
              <p:ext uri="{DAA4B4D4-6D71-4841-9C94-3DE7FCFB9230}">
                <p14:media xmlns:p14="http://schemas.microsoft.com/office/powerpoint/2010/main" r:embed="rId24"/>
              </p:ext>
            </p:extLst>
          </p:nvPr>
        </p:nvPicPr>
        <p:blipFill>
          <a:blip r:embed="rId32">
            <a:duotone>
              <a:prstClr val="black"/>
              <a:srgbClr val="FFFF00">
                <a:tint val="45000"/>
                <a:satMod val="400000"/>
              </a:srgbClr>
            </a:duotone>
          </a:blip>
          <a:stretch>
            <a:fillRect/>
          </a:stretch>
        </p:blipFill>
        <p:spPr>
          <a:xfrm>
            <a:off x="2987824" y="4221088"/>
            <a:ext cx="609600" cy="609600"/>
          </a:xfrm>
          <a:prstGeom prst="rect">
            <a:avLst/>
          </a:prstGeom>
        </p:spPr>
      </p:pic>
      <p:pic>
        <p:nvPicPr>
          <p:cNvPr id="21" name="Westminster.wav">
            <a:hlinkClick r:id="" action="ppaction://media"/>
          </p:cNvPr>
          <p:cNvPicPr>
            <a:picLocks noChangeAspect="1"/>
          </p:cNvPicPr>
          <p:nvPr>
            <a:audioFile r:link="rId25"/>
            <p:extLst>
              <p:ext uri="{DAA4B4D4-6D71-4841-9C94-3DE7FCFB9230}">
                <p14:media xmlns:p14="http://schemas.microsoft.com/office/powerpoint/2010/main" r:embed="rId24"/>
              </p:ext>
            </p:extLst>
          </p:nvPr>
        </p:nvPicPr>
        <p:blipFill>
          <a:blip r:embed="rId32">
            <a:duotone>
              <a:prstClr val="black"/>
              <a:srgbClr val="FFFF00">
                <a:tint val="45000"/>
                <a:satMod val="400000"/>
              </a:srgbClr>
            </a:duotone>
          </a:blip>
          <a:stretch>
            <a:fillRect/>
          </a:stretch>
        </p:blipFill>
        <p:spPr>
          <a:xfrm>
            <a:off x="2977690" y="4869160"/>
            <a:ext cx="609600" cy="609600"/>
          </a:xfrm>
          <a:prstGeom prst="rect">
            <a:avLst/>
          </a:prstGeom>
        </p:spPr>
      </p:pic>
    </p:spTree>
    <p:extLst>
      <p:ext uri="{BB962C8B-B14F-4D97-AF65-F5344CB8AC3E}">
        <p14:creationId xmlns:p14="http://schemas.microsoft.com/office/powerpoint/2010/main" val="2880233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3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622"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434"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389"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3514"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0410" fill="hold"/>
                                        <p:tgtEl>
                                          <p:spTgt spid="13"/>
                                        </p:tgtEl>
                                      </p:cBhvr>
                                    </p:cmd>
                                  </p:childTnLst>
                                </p:cTn>
                              </p:par>
                            </p:childTnLst>
                          </p:cTn>
                        </p:par>
                      </p:childTnLst>
                    </p:cTn>
                  </p:par>
                </p:childTnLst>
              </p:cTn>
              <p:nextCondLst>
                <p:cond evt="onClick" delay="0">
                  <p:tgtEl>
                    <p:spTgt spid="13"/>
                  </p:tgtEl>
                </p:cond>
              </p:nextCondLst>
            </p:seq>
            <p:audio>
              <p:cMediaNode vol="80000">
                <p:cTn id="43" fill="hold" display="0">
                  <p:stCondLst>
                    <p:cond delay="indefinite"/>
                  </p:stCondLst>
                  <p:endCondLst>
                    <p:cond evt="onStopAudio" delay="0">
                      <p:tgtEl>
                        <p:sldTgt/>
                      </p:tgtEl>
                    </p:cond>
                  </p:endCondLst>
                </p:cTn>
                <p:tgtEl>
                  <p:spTgt spid="13"/>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007"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1643" fill="hold"/>
                                        <p:tgtEl>
                                          <p:spTgt spid="15"/>
                                        </p:tgtEl>
                                      </p:cBhvr>
                                    </p:cmd>
                                  </p:childTnLst>
                                </p:cTn>
                              </p:par>
                            </p:childTnLst>
                          </p:cTn>
                        </p:par>
                      </p:childTnLst>
                    </p:cTn>
                  </p:par>
                </p:childTnLst>
              </p:cTn>
              <p:nextCondLst>
                <p:cond evt="onClick" delay="0">
                  <p:tgtEl>
                    <p:spTgt spid="15"/>
                  </p:tgtEl>
                </p:cond>
              </p:nextCondLst>
            </p:seq>
            <p:audio>
              <p:cMediaNode vol="80000">
                <p:cTn id="55" fill="hold" display="0">
                  <p:stCondLst>
                    <p:cond delay="indefinite"/>
                  </p:stCondLst>
                  <p:endCondLst>
                    <p:cond evt="onStopAudio" delay="0">
                      <p:tgtEl>
                        <p:sldTgt/>
                      </p:tgtEl>
                    </p:cond>
                  </p:endCondLst>
                </p:cTn>
                <p:tgtEl>
                  <p:spTgt spid="15"/>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8156" fill="hold"/>
                                        <p:tgtEl>
                                          <p:spTgt spid="16"/>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16"/>
                </p:tgtEl>
              </p:cMediaNode>
            </p:audio>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8029" fill="hold"/>
                                        <p:tgtEl>
                                          <p:spTgt spid="17"/>
                                        </p:tgtEl>
                                      </p:cBhvr>
                                    </p:cmd>
                                  </p:childTnLst>
                                </p:cTn>
                              </p:par>
                            </p:childTnLst>
                          </p:cTn>
                        </p:par>
                      </p:childTnLst>
                    </p:cTn>
                  </p:par>
                </p:childTnLst>
              </p:cTn>
              <p:nextCondLst>
                <p:cond evt="onClick" delay="0">
                  <p:tgtEl>
                    <p:spTgt spid="17"/>
                  </p:tgtEl>
                </p:cond>
              </p:nextCondLst>
            </p:seq>
            <p:audio>
              <p:cMediaNode vol="80000">
                <p:cTn id="67" fill="hold" display="0">
                  <p:stCondLst>
                    <p:cond delay="indefinite"/>
                  </p:stCondLst>
                  <p:endCondLst>
                    <p:cond evt="onStopAudio" delay="0">
                      <p:tgtEl>
                        <p:sldTgt/>
                      </p:tgtEl>
                    </p:cond>
                  </p:endCondLst>
                </p:cTn>
                <p:tgtEl>
                  <p:spTgt spid="17"/>
                </p:tgtEl>
              </p:cMediaNode>
            </p:audio>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4024" fill="hold"/>
                                        <p:tgtEl>
                                          <p:spTgt spid="18"/>
                                        </p:tgtEl>
                                      </p:cBhvr>
                                    </p:cmd>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18"/>
                </p:tgtEl>
              </p:cMediaNode>
            </p:audio>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9032" fill="hold"/>
                                        <p:tgtEl>
                                          <p:spTgt spid="19"/>
                                        </p:tgtEl>
                                      </p:cBhvr>
                                    </p:cmd>
                                  </p:childTnLst>
                                </p:cTn>
                              </p:par>
                            </p:childTnLst>
                          </p:cTn>
                        </p:par>
                      </p:childTnLst>
                    </p:cTn>
                  </p:par>
                </p:childTnLst>
              </p:cTn>
              <p:nextCondLst>
                <p:cond evt="onClick" delay="0">
                  <p:tgtEl>
                    <p:spTgt spid="19"/>
                  </p:tgtEl>
                </p:cond>
              </p:nextCondLst>
            </p:seq>
            <p:audio>
              <p:cMediaNode vol="80000">
                <p:cTn id="79" fill="hold" display="0">
                  <p:stCondLst>
                    <p:cond delay="indefinite"/>
                  </p:stCondLst>
                  <p:endCondLst>
                    <p:cond evt="onStopAudio" delay="0">
                      <p:tgtEl>
                        <p:sldTgt/>
                      </p:tgtEl>
                    </p:cond>
                  </p:endCondLst>
                </p:cTn>
                <p:tgtEl>
                  <p:spTgt spid="19"/>
                </p:tgtEl>
              </p:cMediaNode>
            </p:audio>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9032" fill="hold"/>
                                        <p:tgtEl>
                                          <p:spTgt spid="20"/>
                                        </p:tgtEl>
                                      </p:cBhvr>
                                    </p:cmd>
                                  </p:childTnLst>
                                </p:cTn>
                              </p:par>
                            </p:childTnLst>
                          </p:cTn>
                        </p:par>
                      </p:childTnLst>
                    </p:cTn>
                  </p:par>
                </p:childTnLst>
              </p:cTn>
              <p:nextCondLst>
                <p:cond evt="onClick" delay="0">
                  <p:tgtEl>
                    <p:spTgt spid="20"/>
                  </p:tgtEl>
                </p:cond>
              </p:nextCondLst>
            </p:seq>
            <p:audio>
              <p:cMediaNode vol="80000">
                <p:cTn id="85" fill="hold" display="0">
                  <p:stCondLst>
                    <p:cond delay="indefinite"/>
                  </p:stCondLst>
                  <p:endCondLst>
                    <p:cond evt="onStopAudio" delay="0">
                      <p:tgtEl>
                        <p:sldTgt/>
                      </p:tgtEl>
                    </p:cond>
                  </p:endCondLst>
                </p:cTn>
                <p:tgtEl>
                  <p:spTgt spid="20"/>
                </p:tgtEl>
              </p:cMediaNode>
            </p:audio>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9032" fill="hold"/>
                                        <p:tgtEl>
                                          <p:spTgt spid="21"/>
                                        </p:tgtEl>
                                      </p:cBhvr>
                                    </p:cmd>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2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a:solidFill>
                  <a:schemeClr val="accent1">
                    <a:lumMod val="75000"/>
                  </a:schemeClr>
                </a:solidFill>
              </a:rPr>
              <a:t>Tonos y Mensajes</a:t>
            </a:r>
            <a:endParaRPr lang="es-EC" dirty="0">
              <a:solidFill>
                <a:schemeClr val="accent1">
                  <a:lumMod val="75000"/>
                </a:schemeClr>
              </a:solidFill>
            </a:endParaRPr>
          </a:p>
        </p:txBody>
      </p:sp>
      <p:sp>
        <p:nvSpPr>
          <p:cNvPr id="4" name="3 Marcador de pie de página"/>
          <p:cNvSpPr>
            <a:spLocks noGrp="1"/>
          </p:cNvSpPr>
          <p:nvPr>
            <p:ph type="ftr" sz="quarter" idx="11"/>
          </p:nvPr>
        </p:nvSpPr>
        <p:spPr/>
        <p:txBody>
          <a:bodyPr/>
          <a:lstStyle/>
          <a:p>
            <a:pPr>
              <a:defRPr/>
            </a:pPr>
            <a:r>
              <a:rPr lang="es-EC"/>
              <a:t>www.gestionderiesgos.gob.ec</a:t>
            </a:r>
          </a:p>
        </p:txBody>
      </p:sp>
      <p:graphicFrame>
        <p:nvGraphicFramePr>
          <p:cNvPr id="6" name="5 Tabla"/>
          <p:cNvGraphicFramePr>
            <a:graphicFrameLocks noGrp="1"/>
          </p:cNvGraphicFramePr>
          <p:nvPr>
            <p:extLst>
              <p:ext uri="{D42A27DB-BD31-4B8C-83A1-F6EECF244321}">
                <p14:modId xmlns:p14="http://schemas.microsoft.com/office/powerpoint/2010/main" val="31755523"/>
              </p:ext>
            </p:extLst>
          </p:nvPr>
        </p:nvGraphicFramePr>
        <p:xfrm>
          <a:off x="1367644" y="1412776"/>
          <a:ext cx="6120680" cy="2780917"/>
        </p:xfrm>
        <a:graphic>
          <a:graphicData uri="http://schemas.openxmlformats.org/drawingml/2006/table">
            <a:tbl>
              <a:tblPr firstRow="1" bandRow="1">
                <a:tableStyleId>{5C22544A-7EE6-4342-B048-85BDC9FD1C3A}</a:tableStyleId>
              </a:tblPr>
              <a:tblGrid>
                <a:gridCol w="1452161">
                  <a:extLst>
                    <a:ext uri="{9D8B030D-6E8A-4147-A177-3AD203B41FA5}">
                      <a16:colId xmlns:a16="http://schemas.microsoft.com/office/drawing/2014/main" xmlns="" val="20000"/>
                    </a:ext>
                  </a:extLst>
                </a:gridCol>
                <a:gridCol w="996111">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2"/>
                    </a:ext>
                  </a:extLst>
                </a:gridCol>
                <a:gridCol w="1224136">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tblGrid>
              <a:tr h="648072">
                <a:tc>
                  <a:txBody>
                    <a:bodyPr/>
                    <a:lstStyle/>
                    <a:p>
                      <a:pPr algn="ctr"/>
                      <a:r>
                        <a:rPr lang="es-EC" sz="1500" dirty="0"/>
                        <a:t>Razón</a:t>
                      </a:r>
                    </a:p>
                  </a:txBody>
                  <a:tcPr/>
                </a:tc>
                <a:tc>
                  <a:txBody>
                    <a:bodyPr/>
                    <a:lstStyle/>
                    <a:p>
                      <a:pPr algn="ctr"/>
                      <a:r>
                        <a:rPr lang="es-EC" sz="1500" dirty="0"/>
                        <a:t>Tono Sirena</a:t>
                      </a:r>
                    </a:p>
                  </a:txBody>
                  <a:tcPr/>
                </a:tc>
                <a:tc>
                  <a:txBody>
                    <a:bodyPr/>
                    <a:lstStyle/>
                    <a:p>
                      <a:pPr algn="ctr"/>
                      <a:r>
                        <a:rPr lang="es-EC" sz="1500" dirty="0"/>
                        <a:t>Mensaje</a:t>
                      </a:r>
                      <a:r>
                        <a:rPr lang="es-EC" sz="1500" baseline="0" dirty="0"/>
                        <a:t> (Español)</a:t>
                      </a:r>
                      <a:endParaRPr lang="es-EC" sz="1500" dirty="0"/>
                    </a:p>
                  </a:txBody>
                  <a:tcPr/>
                </a:tc>
                <a:tc>
                  <a:txBody>
                    <a:bodyPr/>
                    <a:lstStyle/>
                    <a:p>
                      <a:pPr algn="ctr"/>
                      <a:r>
                        <a:rPr lang="es-EC" sz="1500" dirty="0"/>
                        <a:t>Mensaje</a:t>
                      </a:r>
                      <a:r>
                        <a:rPr lang="es-EC" sz="1500" baseline="0" dirty="0"/>
                        <a:t> (</a:t>
                      </a:r>
                      <a:r>
                        <a:rPr lang="es-EC" sz="1500" baseline="0" dirty="0" err="1"/>
                        <a:t>Kichwa</a:t>
                      </a:r>
                      <a:r>
                        <a:rPr lang="es-EC" sz="1500" baseline="0" dirty="0"/>
                        <a:t>)</a:t>
                      </a:r>
                      <a:endParaRPr lang="es-EC" sz="1500" dirty="0"/>
                    </a:p>
                  </a:txBody>
                  <a:tcPr/>
                </a:tc>
                <a:tc>
                  <a:txBody>
                    <a:bodyPr/>
                    <a:lstStyle/>
                    <a:p>
                      <a:pPr algn="ctr"/>
                      <a:r>
                        <a:rPr lang="es-EC" sz="1500" dirty="0"/>
                        <a:t>Color</a:t>
                      </a:r>
                      <a:r>
                        <a:rPr lang="es-EC" sz="1500" baseline="0" dirty="0"/>
                        <a:t> Baliza</a:t>
                      </a:r>
                      <a:endParaRPr lang="es-EC" sz="1500" dirty="0"/>
                    </a:p>
                  </a:txBody>
                  <a:tcPr/>
                </a:tc>
                <a:extLst>
                  <a:ext uri="{0D108BD9-81ED-4DB2-BD59-A6C34878D82A}">
                    <a16:rowId xmlns:a16="http://schemas.microsoft.com/office/drawing/2014/main" xmlns="" val="10000"/>
                  </a:ext>
                </a:extLst>
              </a:tr>
              <a:tr h="691774">
                <a:tc>
                  <a:txBody>
                    <a:bodyPr/>
                    <a:lstStyle/>
                    <a:p>
                      <a:r>
                        <a:rPr lang="es-EC" sz="1500" dirty="0"/>
                        <a:t>Incendio Forestal</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Rojo</a:t>
                      </a:r>
                    </a:p>
                  </a:txBody>
                  <a:tcPr/>
                </a:tc>
                <a:extLst>
                  <a:ext uri="{0D108BD9-81ED-4DB2-BD59-A6C34878D82A}">
                    <a16:rowId xmlns:a16="http://schemas.microsoft.com/office/drawing/2014/main" xmlns="" val="10001"/>
                  </a:ext>
                </a:extLst>
              </a:tr>
              <a:tr h="720080">
                <a:tc>
                  <a:txBody>
                    <a:bodyPr/>
                    <a:lstStyle/>
                    <a:p>
                      <a:r>
                        <a:rPr lang="es-EC" sz="1500" dirty="0"/>
                        <a:t>Alerta Naranja</a:t>
                      </a:r>
                      <a:endParaRPr lang="es-EC" sz="1500" baseline="0" dirty="0"/>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Naranja</a:t>
                      </a:r>
                    </a:p>
                  </a:txBody>
                  <a:tcPr/>
                </a:tc>
                <a:extLst>
                  <a:ext uri="{0D108BD9-81ED-4DB2-BD59-A6C34878D82A}">
                    <a16:rowId xmlns:a16="http://schemas.microsoft.com/office/drawing/2014/main" xmlns="" val="10002"/>
                  </a:ext>
                </a:extLst>
              </a:tr>
              <a:tr h="720991">
                <a:tc>
                  <a:txBody>
                    <a:bodyPr/>
                    <a:lstStyle/>
                    <a:p>
                      <a:r>
                        <a:rPr lang="es-EC" sz="1500" dirty="0"/>
                        <a:t>Alerta Amarilla</a:t>
                      </a:r>
                    </a:p>
                  </a:txBody>
                  <a:tcPr/>
                </a:tc>
                <a:tc>
                  <a:txBody>
                    <a:bodyPr/>
                    <a:lstStyle/>
                    <a:p>
                      <a:endParaRPr lang="es-EC" sz="1500" dirty="0"/>
                    </a:p>
                  </a:txBody>
                  <a:tcPr/>
                </a:tc>
                <a:tc>
                  <a:txBody>
                    <a:bodyPr/>
                    <a:lstStyle/>
                    <a:p>
                      <a:endParaRPr lang="es-EC" sz="1500" dirty="0"/>
                    </a:p>
                  </a:txBody>
                  <a:tcPr/>
                </a:tc>
                <a:tc>
                  <a:txBody>
                    <a:bodyPr/>
                    <a:lstStyle/>
                    <a:p>
                      <a:endParaRPr lang="es-EC" sz="1500" dirty="0"/>
                    </a:p>
                  </a:txBody>
                  <a:tcPr/>
                </a:tc>
                <a:tc>
                  <a:txBody>
                    <a:bodyPr/>
                    <a:lstStyle/>
                    <a:p>
                      <a:r>
                        <a:rPr lang="es-EC" sz="1500" dirty="0"/>
                        <a:t>Amarillo</a:t>
                      </a:r>
                    </a:p>
                  </a:txBody>
                  <a:tcPr/>
                </a:tc>
                <a:extLst>
                  <a:ext uri="{0D108BD9-81ED-4DB2-BD59-A6C34878D82A}">
                    <a16:rowId xmlns:a16="http://schemas.microsoft.com/office/drawing/2014/main" xmlns="" val="10003"/>
                  </a:ext>
                </a:extLst>
              </a:tr>
            </a:tbl>
          </a:graphicData>
        </a:graphic>
      </p:graphicFrame>
      <p:pic>
        <p:nvPicPr>
          <p:cNvPr id="3" name="Alternate Stead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duotone>
              <a:prstClr val="black"/>
              <a:schemeClr val="accent2">
                <a:tint val="45000"/>
                <a:satMod val="400000"/>
              </a:schemeClr>
            </a:duotone>
          </a:blip>
          <a:stretch>
            <a:fillRect/>
          </a:stretch>
        </p:blipFill>
        <p:spPr>
          <a:xfrm>
            <a:off x="2987824" y="2132856"/>
            <a:ext cx="609600" cy="609600"/>
          </a:xfrm>
          <a:prstGeom prst="rect">
            <a:avLst/>
          </a:prstGeom>
        </p:spPr>
      </p:pic>
      <p:pic>
        <p:nvPicPr>
          <p:cNvPr id="5" name="Pulsed Steady.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duotone>
              <a:prstClr val="black"/>
              <a:schemeClr val="accent6">
                <a:tint val="45000"/>
                <a:satMod val="400000"/>
              </a:schemeClr>
            </a:duotone>
          </a:blip>
          <a:stretch>
            <a:fillRect/>
          </a:stretch>
        </p:blipFill>
        <p:spPr>
          <a:xfrm>
            <a:off x="2987824" y="2822812"/>
            <a:ext cx="609600" cy="609600"/>
          </a:xfrm>
          <a:prstGeom prst="rect">
            <a:avLst/>
          </a:prstGeom>
        </p:spPr>
      </p:pic>
      <p:pic>
        <p:nvPicPr>
          <p:cNvPr id="22" name="Westminst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duotone>
              <a:prstClr val="black"/>
              <a:srgbClr val="FFFF00">
                <a:tint val="45000"/>
                <a:satMod val="400000"/>
              </a:srgbClr>
            </a:duotone>
          </a:blip>
          <a:stretch>
            <a:fillRect/>
          </a:stretch>
        </p:blipFill>
        <p:spPr>
          <a:xfrm>
            <a:off x="2966638" y="3539480"/>
            <a:ext cx="609600" cy="609600"/>
          </a:xfrm>
          <a:prstGeom prst="rect">
            <a:avLst/>
          </a:prstGeom>
        </p:spPr>
      </p:pic>
      <p:pic>
        <p:nvPicPr>
          <p:cNvPr id="23" name="Español 6.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duotone>
              <a:prstClr val="black"/>
              <a:schemeClr val="accent2">
                <a:tint val="45000"/>
                <a:satMod val="400000"/>
              </a:schemeClr>
            </a:duotone>
          </a:blip>
          <a:stretch>
            <a:fillRect/>
          </a:stretch>
        </p:blipFill>
        <p:spPr>
          <a:xfrm>
            <a:off x="4267200" y="2132856"/>
            <a:ext cx="609600" cy="609600"/>
          </a:xfrm>
          <a:prstGeom prst="rect">
            <a:avLst/>
          </a:prstGeom>
        </p:spPr>
      </p:pic>
      <p:pic>
        <p:nvPicPr>
          <p:cNvPr id="24" name="Español 8.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duotone>
              <a:prstClr val="black"/>
              <a:schemeClr val="accent6">
                <a:tint val="45000"/>
                <a:satMod val="400000"/>
              </a:schemeClr>
            </a:duotone>
          </a:blip>
          <a:stretch>
            <a:fillRect/>
          </a:stretch>
        </p:blipFill>
        <p:spPr>
          <a:xfrm>
            <a:off x="4267200" y="2819400"/>
            <a:ext cx="609600" cy="609600"/>
          </a:xfrm>
          <a:prstGeom prst="rect">
            <a:avLst/>
          </a:prstGeom>
        </p:spPr>
      </p:pic>
      <p:pic>
        <p:nvPicPr>
          <p:cNvPr id="25" name="Español 7.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duotone>
              <a:prstClr val="black"/>
              <a:srgbClr val="FFFF00">
                <a:tint val="45000"/>
                <a:satMod val="400000"/>
              </a:srgbClr>
            </a:duotone>
          </a:blip>
          <a:stretch>
            <a:fillRect/>
          </a:stretch>
        </p:blipFill>
        <p:spPr>
          <a:xfrm>
            <a:off x="4267200" y="3539480"/>
            <a:ext cx="609600" cy="609600"/>
          </a:xfrm>
          <a:prstGeom prst="rect">
            <a:avLst/>
          </a:prstGeom>
        </p:spPr>
      </p:pic>
      <p:pic>
        <p:nvPicPr>
          <p:cNvPr id="26" name="Quichua 7.wav">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0">
            <a:duotone>
              <a:prstClr val="black"/>
              <a:srgbClr val="FFFF00">
                <a:tint val="45000"/>
                <a:satMod val="400000"/>
              </a:srgbClr>
            </a:duotone>
          </a:blip>
          <a:stretch>
            <a:fillRect/>
          </a:stretch>
        </p:blipFill>
        <p:spPr>
          <a:xfrm>
            <a:off x="5618584" y="3539480"/>
            <a:ext cx="609600" cy="609600"/>
          </a:xfrm>
          <a:prstGeom prst="rect">
            <a:avLst/>
          </a:prstGeom>
        </p:spPr>
      </p:pic>
      <p:pic>
        <p:nvPicPr>
          <p:cNvPr id="27" name="Quichua 8.wa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0">
            <a:duotone>
              <a:prstClr val="black"/>
              <a:schemeClr val="accent6">
                <a:tint val="45000"/>
                <a:satMod val="400000"/>
              </a:schemeClr>
            </a:duotone>
          </a:blip>
          <a:stretch>
            <a:fillRect/>
          </a:stretch>
        </p:blipFill>
        <p:spPr>
          <a:xfrm>
            <a:off x="5618584" y="2819400"/>
            <a:ext cx="609600" cy="609600"/>
          </a:xfrm>
          <a:prstGeom prst="rect">
            <a:avLst/>
          </a:prstGeom>
        </p:spPr>
      </p:pic>
      <p:pic>
        <p:nvPicPr>
          <p:cNvPr id="28" name="Quichua 6.wav">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0">
            <a:duotone>
              <a:prstClr val="black"/>
              <a:schemeClr val="accent2">
                <a:tint val="45000"/>
                <a:satMod val="400000"/>
              </a:schemeClr>
            </a:duotone>
          </a:blip>
          <a:stretch>
            <a:fillRect/>
          </a:stretch>
        </p:blipFill>
        <p:spPr>
          <a:xfrm>
            <a:off x="5618584" y="2132856"/>
            <a:ext cx="609600" cy="609600"/>
          </a:xfrm>
          <a:prstGeom prst="rect">
            <a:avLst/>
          </a:prstGeom>
        </p:spPr>
      </p:pic>
    </p:spTree>
    <p:extLst>
      <p:ext uri="{BB962C8B-B14F-4D97-AF65-F5344CB8AC3E}">
        <p14:creationId xmlns:p14="http://schemas.microsoft.com/office/powerpoint/2010/main" val="320475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0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032" fill="hold"/>
                                        <p:tgtEl>
                                          <p:spTgt spid="22"/>
                                        </p:tgtEl>
                                      </p:cBhvr>
                                    </p:cmd>
                                  </p:childTnLst>
                                </p:cTn>
                              </p:par>
                            </p:childTnLst>
                          </p:cTn>
                        </p:par>
                      </p:childTnLst>
                    </p:cTn>
                  </p:par>
                </p:childTnLst>
              </p:cTn>
              <p:nextCondLst>
                <p:cond evt="onClick" delay="0">
                  <p:tgtEl>
                    <p:spTgt spid="22"/>
                  </p:tgtEl>
                </p:cond>
              </p:nextCondLst>
            </p:seq>
            <p:audio>
              <p:cMediaNode vol="80000">
                <p:cTn id="19" fill="hold" display="0">
                  <p:stCondLst>
                    <p:cond delay="indefinite"/>
                  </p:stCondLst>
                  <p:endCondLst>
                    <p:cond evt="onStopAudio" delay="0">
                      <p:tgtEl>
                        <p:sldTgt/>
                      </p:tgtEl>
                    </p:cond>
                  </p:endCondLst>
                </p:cTn>
                <p:tgtEl>
                  <p:spTgt spid="22"/>
                </p:tgtEl>
              </p:cMediaNode>
            </p:audio>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307" fill="hold"/>
                                        <p:tgtEl>
                                          <p:spTgt spid="23"/>
                                        </p:tgtEl>
                                      </p:cBhvr>
                                    </p:cmd>
                                  </p:childTnLst>
                                </p:cTn>
                              </p:par>
                            </p:childTnLst>
                          </p:cTn>
                        </p:par>
                      </p:childTnLst>
                    </p:cTn>
                  </p:par>
                </p:childTnLst>
              </p:cTn>
              <p:nextCondLst>
                <p:cond evt="onClick" delay="0">
                  <p:tgtEl>
                    <p:spTgt spid="23"/>
                  </p:tgtEl>
                </p:cond>
              </p:nextCondLst>
            </p:seq>
            <p:audio>
              <p:cMediaNode vol="80000">
                <p:cTn id="25" fill="hold" display="0">
                  <p:stCondLst>
                    <p:cond delay="indefinite"/>
                  </p:stCondLst>
                  <p:endCondLst>
                    <p:cond evt="onStopAudio" delay="0">
                      <p:tgtEl>
                        <p:sldTgt/>
                      </p:tgtEl>
                    </p:cond>
                  </p:endCondLst>
                </p:cTn>
                <p:tgtEl>
                  <p:spTgt spid="23"/>
                </p:tgtEl>
              </p:cMediaNode>
            </p:audio>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28" fill="hold"/>
                                        <p:tgtEl>
                                          <p:spTgt spid="24"/>
                                        </p:tgtEl>
                                      </p:cBhvr>
                                    </p:cmd>
                                  </p:childTnLst>
                                </p:cTn>
                              </p:par>
                            </p:childTnLst>
                          </p:cTn>
                        </p:par>
                      </p:childTnLst>
                    </p:cTn>
                  </p:par>
                </p:childTnLst>
              </p:cTn>
              <p:nextCondLst>
                <p:cond evt="onClick" delay="0">
                  <p:tgtEl>
                    <p:spTgt spid="24"/>
                  </p:tgtEl>
                </p:cond>
              </p:nextCondLst>
            </p:seq>
            <p:audio>
              <p:cMediaNode vol="80000">
                <p:cTn id="31" fill="hold" display="0">
                  <p:stCondLst>
                    <p:cond delay="indefinite"/>
                  </p:stCondLst>
                  <p:endCondLst>
                    <p:cond evt="onStopAudio" delay="0">
                      <p:tgtEl>
                        <p:sldTgt/>
                      </p:tgtEl>
                    </p:cond>
                  </p:endCondLst>
                </p:cTn>
                <p:tgtEl>
                  <p:spTgt spid="24"/>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583" fill="hold"/>
                                        <p:tgtEl>
                                          <p:spTgt spid="25"/>
                                        </p:tgtEl>
                                      </p:cBhvr>
                                    </p:cmd>
                                  </p:childTnLst>
                                </p:cTn>
                              </p:par>
                            </p:childTnLst>
                          </p:cTn>
                        </p:par>
                      </p:childTnLst>
                    </p:cTn>
                  </p:par>
                </p:childTnLst>
              </p:cTn>
              <p:nextCondLst>
                <p:cond evt="onClick" delay="0">
                  <p:tgtEl>
                    <p:spTgt spid="25"/>
                  </p:tgtEl>
                </p:cond>
              </p:nextCondLst>
            </p:seq>
            <p:audio>
              <p:cMediaNode vol="80000">
                <p:cTn id="37" fill="hold" display="0">
                  <p:stCondLst>
                    <p:cond delay="indefinite"/>
                  </p:stCondLst>
                  <p:endCondLst>
                    <p:cond evt="onStopAudio" delay="0">
                      <p:tgtEl>
                        <p:sldTgt/>
                      </p:tgtEl>
                    </p:cond>
                  </p:endCondLst>
                </p:cTn>
                <p:tgtEl>
                  <p:spTgt spid="25"/>
                </p:tgtEl>
              </p:cMediaNode>
            </p:audio>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3989" fill="hold"/>
                                        <p:tgtEl>
                                          <p:spTgt spid="26"/>
                                        </p:tgtEl>
                                      </p:cBhvr>
                                    </p:cmd>
                                  </p:childTnLst>
                                </p:cTn>
                              </p:par>
                            </p:childTnLst>
                          </p:cTn>
                        </p:par>
                      </p:childTnLst>
                    </p:cTn>
                  </p:par>
                </p:childTnLst>
              </p:cTn>
              <p:nextCondLst>
                <p:cond evt="onClick" delay="0">
                  <p:tgtEl>
                    <p:spTgt spid="26"/>
                  </p:tgtEl>
                </p:cond>
              </p:nextCondLst>
            </p:seq>
            <p:audio>
              <p:cMediaNode vol="80000">
                <p:cTn id="43" fill="hold" display="0">
                  <p:stCondLst>
                    <p:cond delay="indefinite"/>
                  </p:stCondLst>
                  <p:endCondLst>
                    <p:cond evt="onStopAudio" delay="0">
                      <p:tgtEl>
                        <p:sldTgt/>
                      </p:tgtEl>
                    </p:cond>
                  </p:endCondLst>
                </p:cTn>
                <p:tgtEl>
                  <p:spTgt spid="26"/>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4882" fill="hold"/>
                                        <p:tgtEl>
                                          <p:spTgt spid="27"/>
                                        </p:tgtEl>
                                      </p:cBhvr>
                                    </p:cmd>
                                  </p:childTnLst>
                                </p:cTn>
                              </p:par>
                            </p:childTnLst>
                          </p:cTn>
                        </p:par>
                      </p:childTnLst>
                    </p:cTn>
                  </p:par>
                </p:childTnLst>
              </p:cTn>
              <p:nextCondLst>
                <p:cond evt="onClick" delay="0">
                  <p:tgtEl>
                    <p:spTgt spid="27"/>
                  </p:tgtEl>
                </p:cond>
              </p:nextCondLst>
            </p:seq>
            <p:audio>
              <p:cMediaNode vol="80000">
                <p:cTn id="49" fill="hold" display="0">
                  <p:stCondLst>
                    <p:cond delay="indefinite"/>
                  </p:stCondLst>
                  <p:endCondLst>
                    <p:cond evt="onStopAudio" delay="0">
                      <p:tgtEl>
                        <p:sldTgt/>
                      </p:tgtEl>
                    </p:cond>
                  </p:endCondLst>
                </p:cTn>
                <p:tgtEl>
                  <p:spTgt spid="27"/>
                </p:tgtEl>
              </p:cMediaNode>
            </p:audio>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3479" fill="hold"/>
                                        <p:tgtEl>
                                          <p:spTgt spid="28"/>
                                        </p:tgtEl>
                                      </p:cBhvr>
                                    </p:cmd>
                                  </p:childTnLst>
                                </p:cTn>
                              </p:par>
                            </p:childTnLst>
                          </p:cTn>
                        </p:par>
                      </p:childTnLst>
                    </p:cTn>
                  </p:par>
                </p:childTnLst>
              </p:cTn>
              <p:nextCondLst>
                <p:cond evt="onClick" delay="0">
                  <p:tgtEl>
                    <p:spTgt spid="28"/>
                  </p:tgtEl>
                </p:cond>
              </p:nextCondLst>
            </p:seq>
            <p:audio>
              <p:cMediaNode vol="80000">
                <p:cTn id="55" fill="hold" display="0">
                  <p:stCondLst>
                    <p:cond delay="indefinite"/>
                  </p:stCondLst>
                  <p:endCondLst>
                    <p:cond evt="onStopAudio" delay="0">
                      <p:tgtEl>
                        <p:sldTgt/>
                      </p:tgtEl>
                    </p:cond>
                  </p:endCondLst>
                </p:cTn>
                <p:tgtEl>
                  <p:spTgt spid="2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solidFill>
                  <a:schemeClr val="accent2"/>
                </a:solidFill>
              </a:rPr>
              <a:t>Protocolos de Comunicación</a:t>
            </a:r>
          </a:p>
        </p:txBody>
      </p:sp>
      <p:sp>
        <p:nvSpPr>
          <p:cNvPr id="6" name="5 Rectángulo"/>
          <p:cNvSpPr/>
          <p:nvPr/>
        </p:nvSpPr>
        <p:spPr>
          <a:xfrm>
            <a:off x="683568" y="1484784"/>
            <a:ext cx="6174432" cy="2800767"/>
          </a:xfrm>
          <a:prstGeom prst="rect">
            <a:avLst/>
          </a:prstGeom>
        </p:spPr>
        <p:txBody>
          <a:bodyPr wrap="square">
            <a:spAutoFit/>
          </a:bodyPr>
          <a:lstStyle/>
          <a:p>
            <a:pPr marL="0" indent="0">
              <a:buNone/>
            </a:pPr>
            <a:r>
              <a:rPr lang="es-EC" sz="2800" dirty="0">
                <a:solidFill>
                  <a:schemeClr val="tx2">
                    <a:lumMod val="75000"/>
                  </a:schemeClr>
                </a:solidFill>
              </a:rPr>
              <a:t>ACTORES .-</a:t>
            </a:r>
          </a:p>
          <a:p>
            <a:pPr marL="0" indent="0">
              <a:buNone/>
            </a:pPr>
            <a:endParaRPr lang="es-EC" sz="2800" dirty="0">
              <a:solidFill>
                <a:schemeClr val="tx2">
                  <a:lumMod val="75000"/>
                </a:schemeClr>
              </a:solidFill>
            </a:endParaRPr>
          </a:p>
          <a:p>
            <a:pPr marL="457200" lvl="0" indent="-457200">
              <a:buFont typeface="Arial" pitchFamily="34" charset="0"/>
              <a:buChar char="•"/>
            </a:pPr>
            <a:r>
              <a:rPr lang="es-ES" sz="2400" dirty="0">
                <a:solidFill>
                  <a:schemeClr val="tx2">
                    <a:lumMod val="75000"/>
                  </a:schemeClr>
                </a:solidFill>
              </a:rPr>
              <a:t>Instituto Geofísico de la Escuela Politécnica Nacional – IGEPN.</a:t>
            </a:r>
            <a:endParaRPr lang="es-EC" sz="2400" dirty="0">
              <a:solidFill>
                <a:schemeClr val="tx2">
                  <a:lumMod val="75000"/>
                </a:schemeClr>
              </a:solidFill>
            </a:endParaRPr>
          </a:p>
          <a:p>
            <a:pPr marL="457200" lvl="0" indent="-457200">
              <a:buFont typeface="Arial" pitchFamily="34" charset="0"/>
              <a:buChar char="•"/>
            </a:pPr>
            <a:r>
              <a:rPr lang="es-ES" sz="2400" dirty="0">
                <a:solidFill>
                  <a:schemeClr val="tx2">
                    <a:lumMod val="75000"/>
                  </a:schemeClr>
                </a:solidFill>
              </a:rPr>
              <a:t>Secretaría de Gestión de Riesgos</a:t>
            </a:r>
            <a:endParaRPr lang="es-EC" sz="2400" dirty="0">
              <a:solidFill>
                <a:schemeClr val="tx2">
                  <a:lumMod val="75000"/>
                </a:schemeClr>
              </a:solidFill>
            </a:endParaRPr>
          </a:p>
          <a:p>
            <a:pPr marL="457200" lvl="0" indent="-457200">
              <a:buFont typeface="Arial" pitchFamily="34" charset="0"/>
              <a:buChar char="•"/>
            </a:pPr>
            <a:r>
              <a:rPr lang="es-ES" sz="2400" dirty="0">
                <a:solidFill>
                  <a:schemeClr val="tx2">
                    <a:lumMod val="75000"/>
                  </a:schemeClr>
                </a:solidFill>
              </a:rPr>
              <a:t>ECU 911</a:t>
            </a:r>
          </a:p>
          <a:p>
            <a:pPr marL="457200" lvl="0" indent="-457200">
              <a:buFont typeface="Arial" pitchFamily="34" charset="0"/>
              <a:buChar char="•"/>
            </a:pPr>
            <a:r>
              <a:rPr lang="es-ES" sz="2400" dirty="0">
                <a:solidFill>
                  <a:schemeClr val="tx2">
                    <a:lumMod val="75000"/>
                  </a:schemeClr>
                </a:solidFill>
              </a:rPr>
              <a:t>Ciudadanía</a:t>
            </a:r>
            <a:endParaRPr lang="es-EC" sz="2400" dirty="0">
              <a:solidFill>
                <a:schemeClr val="tx2">
                  <a:lumMod val="75000"/>
                </a:schemeClr>
              </a:solidFill>
            </a:endParaRPr>
          </a:p>
        </p:txBody>
      </p:sp>
      <p:graphicFrame>
        <p:nvGraphicFramePr>
          <p:cNvPr id="9" name="8 Diagrama"/>
          <p:cNvGraphicFramePr/>
          <p:nvPr>
            <p:extLst>
              <p:ext uri="{D42A27DB-BD31-4B8C-83A1-F6EECF244321}">
                <p14:modId xmlns:p14="http://schemas.microsoft.com/office/powerpoint/2010/main" val="1811238688"/>
              </p:ext>
            </p:extLst>
          </p:nvPr>
        </p:nvGraphicFramePr>
        <p:xfrm>
          <a:off x="1403648" y="4221088"/>
          <a:ext cx="6840760" cy="2320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166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pPr>
              <a:defRPr/>
            </a:pPr>
            <a:r>
              <a:rPr lang="es-EC"/>
              <a:t>www.gestionderiesgos.gob.ec</a:t>
            </a:r>
          </a:p>
        </p:txBody>
      </p:sp>
      <p:sp>
        <p:nvSpPr>
          <p:cNvPr id="2" name="1 Título"/>
          <p:cNvSpPr>
            <a:spLocks noGrp="1"/>
          </p:cNvSpPr>
          <p:nvPr>
            <p:ph type="title" idx="4294967295"/>
          </p:nvPr>
        </p:nvSpPr>
        <p:spPr>
          <a:xfrm>
            <a:off x="467544" y="3645024"/>
            <a:ext cx="8229600" cy="1143000"/>
          </a:xfrm>
        </p:spPr>
        <p:txBody>
          <a:bodyPr/>
          <a:lstStyle/>
          <a:p>
            <a:r>
              <a:rPr lang="es-EC" sz="6600" b="1" dirty="0" smtClean="0">
                <a:solidFill>
                  <a:schemeClr val="tx2">
                    <a:lumMod val="75000"/>
                  </a:schemeClr>
                </a:solidFill>
              </a:rPr>
              <a:t>GRACIAS</a:t>
            </a:r>
            <a:endParaRPr lang="es-EC" sz="6600" b="1" dirty="0">
              <a:solidFill>
                <a:schemeClr val="tx2">
                  <a:lumMod val="75000"/>
                </a:schemeClr>
              </a:solidFill>
            </a:endParaRPr>
          </a:p>
        </p:txBody>
      </p:sp>
      <p:pic>
        <p:nvPicPr>
          <p:cNvPr id="5" name="4 Imagen" descr="C:\Users\SNGR\Documents\Imagen gubernamental\2013 Nuevo Nombre SGR\Logo SG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426674"/>
            <a:ext cx="6048672" cy="1872208"/>
          </a:xfrm>
          <a:prstGeom prst="rect">
            <a:avLst/>
          </a:prstGeom>
          <a:noFill/>
          <a:ln>
            <a:noFill/>
          </a:ln>
        </p:spPr>
      </p:pic>
    </p:spTree>
    <p:extLst>
      <p:ext uri="{BB962C8B-B14F-4D97-AF65-F5344CB8AC3E}">
        <p14:creationId xmlns:p14="http://schemas.microsoft.com/office/powerpoint/2010/main" val="3884399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052736"/>
            <a:ext cx="8229600" cy="720080"/>
          </a:xfrm>
        </p:spPr>
        <p:txBody>
          <a:bodyPr/>
          <a:lstStyle/>
          <a:p>
            <a:pPr marL="0" indent="0">
              <a:buNone/>
            </a:pPr>
            <a:r>
              <a:rPr lang="es-EC" b="1" dirty="0">
                <a:solidFill>
                  <a:srgbClr val="FF0000"/>
                </a:solidFill>
              </a:rPr>
              <a:t>Niveles de Alerta:</a:t>
            </a:r>
          </a:p>
          <a:p>
            <a:endParaRPr lang="es-ES" dirty="0"/>
          </a:p>
        </p:txBody>
      </p:sp>
      <p:sp>
        <p:nvSpPr>
          <p:cNvPr id="4" name="Marcador de pie de página 3"/>
          <p:cNvSpPr>
            <a:spLocks noGrp="1"/>
          </p:cNvSpPr>
          <p:nvPr>
            <p:ph type="ftr" sz="quarter" idx="11"/>
          </p:nvPr>
        </p:nvSpPr>
        <p:spPr>
          <a:xfrm>
            <a:off x="3124200" y="6448251"/>
            <a:ext cx="2895600" cy="365125"/>
          </a:xfrm>
        </p:spPr>
        <p:txBody>
          <a:bodyPr/>
          <a:lstStyle/>
          <a:p>
            <a:pPr>
              <a:defRPr/>
            </a:pPr>
            <a:r>
              <a:rPr lang="es-EC" dirty="0" smtClean="0"/>
              <a:t>www.gestionderiesgos.gob.ec</a:t>
            </a:r>
            <a:endParaRPr lang="es-EC" dirty="0"/>
          </a:p>
        </p:txBody>
      </p:sp>
      <p:grpSp>
        <p:nvGrpSpPr>
          <p:cNvPr id="2" name="Group 1"/>
          <p:cNvGrpSpPr/>
          <p:nvPr/>
        </p:nvGrpSpPr>
        <p:grpSpPr>
          <a:xfrm>
            <a:off x="971600" y="2071881"/>
            <a:ext cx="7560840" cy="2653263"/>
            <a:chOff x="1487760" y="2431921"/>
            <a:chExt cx="6324600" cy="1893913"/>
          </a:xfrm>
        </p:grpSpPr>
        <p:pic>
          <p:nvPicPr>
            <p:cNvPr id="5" name="Imagen 4"/>
            <p:cNvPicPr>
              <a:picLocks noChangeAspect="1"/>
            </p:cNvPicPr>
            <p:nvPr/>
          </p:nvPicPr>
          <p:blipFill>
            <a:blip r:embed="rId3"/>
            <a:stretch>
              <a:fillRect/>
            </a:stretch>
          </p:blipFill>
          <p:spPr>
            <a:xfrm>
              <a:off x="1487760" y="2431921"/>
              <a:ext cx="6315075" cy="590550"/>
            </a:xfrm>
            <a:prstGeom prst="rect">
              <a:avLst/>
            </a:prstGeom>
          </p:spPr>
        </p:pic>
        <p:pic>
          <p:nvPicPr>
            <p:cNvPr id="6" name="Imagen 5"/>
            <p:cNvPicPr>
              <a:picLocks noChangeAspect="1"/>
            </p:cNvPicPr>
            <p:nvPr/>
          </p:nvPicPr>
          <p:blipFill>
            <a:blip r:embed="rId4"/>
            <a:stretch>
              <a:fillRect/>
            </a:stretch>
          </p:blipFill>
          <p:spPr>
            <a:xfrm>
              <a:off x="1487760" y="3001859"/>
              <a:ext cx="6324600" cy="1323975"/>
            </a:xfrm>
            <a:prstGeom prst="rect">
              <a:avLst/>
            </a:prstGeom>
          </p:spPr>
        </p:pic>
      </p:grpSp>
      <p:pic>
        <p:nvPicPr>
          <p:cNvPr id="7" name="Marcador de contenido 4"/>
          <p:cNvPicPr>
            <a:picLocks noChangeAspect="1"/>
          </p:cNvPicPr>
          <p:nvPr/>
        </p:nvPicPr>
        <p:blipFill rotWithShape="1">
          <a:blip r:embed="rId5"/>
          <a:srcRect b="70298"/>
          <a:stretch/>
        </p:blipFill>
        <p:spPr bwMode="auto">
          <a:xfrm>
            <a:off x="9144000" y="2182320"/>
            <a:ext cx="5324978" cy="1716969"/>
          </a:xfrm>
          <a:prstGeom prst="rect">
            <a:avLst/>
          </a:prstGeom>
          <a:noFill/>
          <a:ln w="9525">
            <a:noFill/>
            <a:miter lim="800000"/>
            <a:headEnd/>
            <a:tailEnd/>
          </a:ln>
        </p:spPr>
      </p:pic>
      <p:sp>
        <p:nvSpPr>
          <p:cNvPr id="9" name="CuadroTexto 8"/>
          <p:cNvSpPr txBox="1"/>
          <p:nvPr/>
        </p:nvSpPr>
        <p:spPr>
          <a:xfrm>
            <a:off x="2369313" y="4808185"/>
            <a:ext cx="4405373" cy="276999"/>
          </a:xfrm>
          <a:prstGeom prst="rect">
            <a:avLst/>
          </a:prstGeom>
          <a:noFill/>
        </p:spPr>
        <p:txBody>
          <a:bodyPr wrap="none" rtlCol="0">
            <a:spAutoFit/>
          </a:bodyPr>
          <a:lstStyle/>
          <a:p>
            <a:r>
              <a:rPr lang="es-ES" sz="1200" dirty="0" smtClean="0"/>
              <a:t>Fuente: Manual Comité de Operaciones de Emergencia, 2017</a:t>
            </a:r>
            <a:endParaRPr lang="es-ES" sz="1200" dirty="0"/>
          </a:p>
        </p:txBody>
      </p:sp>
      <p:sp>
        <p:nvSpPr>
          <p:cNvPr id="10" name="Título 1"/>
          <p:cNvSpPr>
            <a:spLocks noGrp="1"/>
          </p:cNvSpPr>
          <p:nvPr>
            <p:ph type="title"/>
          </p:nvPr>
        </p:nvSpPr>
        <p:spPr>
          <a:xfrm>
            <a:off x="457200" y="260647"/>
            <a:ext cx="8229600" cy="648073"/>
          </a:xfrm>
        </p:spPr>
        <p:txBody>
          <a:bodyPr/>
          <a:lstStyle/>
          <a:p>
            <a:r>
              <a:rPr lang="es-ES" b="1" dirty="0">
                <a:solidFill>
                  <a:schemeClr val="tx2"/>
                </a:solidFill>
              </a:rPr>
              <a:t>VOLCANES EN EL ECUADOR</a:t>
            </a:r>
          </a:p>
        </p:txBody>
      </p:sp>
    </p:spTree>
    <p:extLst>
      <p:ext uri="{BB962C8B-B14F-4D97-AF65-F5344CB8AC3E}">
        <p14:creationId xmlns:p14="http://schemas.microsoft.com/office/powerpoint/2010/main" val="3186165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92088"/>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p>
        </p:txBody>
      </p:sp>
      <p:sp>
        <p:nvSpPr>
          <p:cNvPr id="3" name="Content Placeholder 2"/>
          <p:cNvSpPr>
            <a:spLocks noGrp="1"/>
          </p:cNvSpPr>
          <p:nvPr>
            <p:ph idx="1"/>
          </p:nvPr>
        </p:nvSpPr>
        <p:spPr>
          <a:xfrm>
            <a:off x="251520" y="764704"/>
            <a:ext cx="5184576" cy="5472608"/>
          </a:xfrm>
        </p:spPr>
        <p:txBody>
          <a:bodyPr/>
          <a:lstStyle/>
          <a:p>
            <a:pPr marL="0" indent="0">
              <a:buNone/>
            </a:pPr>
            <a:r>
              <a:rPr lang="es-EC" b="1" dirty="0" smtClean="0">
                <a:solidFill>
                  <a:srgbClr val="FF0000"/>
                </a:solidFill>
              </a:rPr>
              <a:t>Guagua Pichincha</a:t>
            </a:r>
            <a:endParaRPr lang="es-EC" b="1" dirty="0">
              <a:solidFill>
                <a:srgbClr val="FF0000"/>
              </a:solidFill>
            </a:endParaRPr>
          </a:p>
          <a:p>
            <a:pPr>
              <a:buFont typeface="Arial" pitchFamily="34" charset="0"/>
              <a:buChar char="•"/>
            </a:pPr>
            <a:r>
              <a:rPr lang="es-EC" sz="2800" dirty="0" smtClean="0"/>
              <a:t>Último proceso eruptivo: 1999 a 2001.</a:t>
            </a:r>
          </a:p>
          <a:p>
            <a:pPr>
              <a:buFont typeface="Arial" pitchFamily="34" charset="0"/>
              <a:buChar char="•"/>
            </a:pPr>
            <a:r>
              <a:rPr lang="es-EC" sz="2800" dirty="0" smtClean="0"/>
              <a:t>A 12 km de </a:t>
            </a:r>
            <a:r>
              <a:rPr lang="es-EC" sz="2800" dirty="0" smtClean="0"/>
              <a:t>la </a:t>
            </a:r>
            <a:r>
              <a:rPr lang="es-EC" sz="2800" dirty="0" smtClean="0"/>
              <a:t>capital, </a:t>
            </a:r>
            <a:r>
              <a:rPr lang="es-EC" sz="2800" dirty="0" smtClean="0"/>
              <a:t>Quito.</a:t>
            </a:r>
          </a:p>
          <a:p>
            <a:pPr>
              <a:buFont typeface="Arial" pitchFamily="34" charset="0"/>
              <a:buChar char="•"/>
            </a:pPr>
            <a:r>
              <a:rPr lang="es-EC" sz="2800" dirty="0" smtClean="0"/>
              <a:t>Fumarolas.</a:t>
            </a:r>
          </a:p>
          <a:p>
            <a:pPr>
              <a:buFont typeface="Arial" pitchFamily="34" charset="0"/>
              <a:buChar char="•"/>
            </a:pPr>
            <a:r>
              <a:rPr lang="es-EC" sz="2800" dirty="0" smtClean="0"/>
              <a:t>Erupciones explosivas: caídas </a:t>
            </a:r>
            <a:r>
              <a:rPr lang="es-EC" sz="2800" dirty="0"/>
              <a:t>de </a:t>
            </a:r>
            <a:r>
              <a:rPr lang="es-EC" sz="2800" dirty="0" smtClean="0"/>
              <a:t>cenizas, </a:t>
            </a:r>
            <a:r>
              <a:rPr lang="es-EC" sz="2800" dirty="0"/>
              <a:t>flujos </a:t>
            </a:r>
            <a:r>
              <a:rPr lang="es-EC" sz="2800" dirty="0" err="1"/>
              <a:t>piroclásticos</a:t>
            </a:r>
            <a:r>
              <a:rPr lang="es-EC" sz="2800" dirty="0"/>
              <a:t>, </a:t>
            </a:r>
            <a:r>
              <a:rPr lang="es-EC" sz="2800" dirty="0" smtClean="0"/>
              <a:t>domos </a:t>
            </a:r>
            <a:r>
              <a:rPr lang="es-EC" sz="2800" dirty="0"/>
              <a:t>de lava que posteriormente </a:t>
            </a:r>
            <a:r>
              <a:rPr lang="es-EC" sz="2800" dirty="0" smtClean="0"/>
              <a:t>colapsaron.</a:t>
            </a:r>
          </a:p>
          <a:p>
            <a:pPr>
              <a:buFont typeface="Arial" pitchFamily="34" charset="0"/>
              <a:buChar char="•"/>
            </a:pPr>
            <a:r>
              <a:rPr lang="es-EC" sz="2800" dirty="0" smtClean="0"/>
              <a:t>Vestigios de ceniza Universidad Central 12 cm, Centro Histórico 4 cm.</a:t>
            </a:r>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085850"/>
            <a:ext cx="3533775" cy="4686300"/>
          </a:xfrm>
          <a:prstGeom prst="rect">
            <a:avLst/>
          </a:prstGeom>
        </p:spPr>
      </p:pic>
    </p:spTree>
    <p:extLst>
      <p:ext uri="{BB962C8B-B14F-4D97-AF65-F5344CB8AC3E}">
        <p14:creationId xmlns:p14="http://schemas.microsoft.com/office/powerpoint/2010/main" val="4088398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p>
        </p:txBody>
      </p:sp>
      <p:sp>
        <p:nvSpPr>
          <p:cNvPr id="3" name="Content Placeholder 2"/>
          <p:cNvSpPr>
            <a:spLocks noGrp="1"/>
          </p:cNvSpPr>
          <p:nvPr>
            <p:ph idx="1"/>
          </p:nvPr>
        </p:nvSpPr>
        <p:spPr>
          <a:xfrm>
            <a:off x="323528" y="980728"/>
            <a:ext cx="4618856" cy="3456384"/>
          </a:xfrm>
        </p:spPr>
        <p:txBody>
          <a:bodyPr/>
          <a:lstStyle/>
          <a:p>
            <a:pPr marL="0" indent="0">
              <a:buNone/>
            </a:pPr>
            <a:r>
              <a:rPr lang="es-EC" b="1" dirty="0" smtClean="0">
                <a:solidFill>
                  <a:srgbClr val="FF0000"/>
                </a:solidFill>
              </a:rPr>
              <a:t>Tungurahua</a:t>
            </a:r>
          </a:p>
          <a:p>
            <a:pPr>
              <a:buFont typeface="Arial" pitchFamily="34" charset="0"/>
              <a:buChar char="•"/>
            </a:pPr>
            <a:r>
              <a:rPr lang="es-EC" sz="2800" dirty="0" smtClean="0"/>
              <a:t>Último proceso eruptivo: 1999 hasta la actualidad.</a:t>
            </a:r>
          </a:p>
          <a:p>
            <a:pPr>
              <a:buFont typeface="Arial" pitchFamily="34" charset="0"/>
              <a:buChar char="•"/>
            </a:pPr>
            <a:r>
              <a:rPr lang="es-EC" sz="2800" dirty="0" smtClean="0"/>
              <a:t>Se destacan las explosiones de julio y agosto del 2006, mayo 2010, diciembre 2012, julio 2013</a:t>
            </a:r>
          </a:p>
        </p:txBody>
      </p:sp>
      <p:sp>
        <p:nvSpPr>
          <p:cNvPr id="4" name="Footer Placeholder 3"/>
          <p:cNvSpPr>
            <a:spLocks noGrp="1"/>
          </p:cNvSpPr>
          <p:nvPr>
            <p:ph type="ftr" sz="quarter" idx="11"/>
          </p:nvPr>
        </p:nvSpPr>
        <p:spPr/>
        <p:txBody>
          <a:bodyPr/>
          <a:lstStyle/>
          <a:p>
            <a:pPr>
              <a:defRPr/>
            </a:pPr>
            <a:r>
              <a:rPr lang="es-EC" smtClean="0"/>
              <a:t>www.gestionderiesgos.gob.ec</a:t>
            </a:r>
            <a:endParaRPr lang="es-EC"/>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557072"/>
            <a:ext cx="3769967" cy="2520000"/>
          </a:xfrm>
          <a:prstGeom prst="rect">
            <a:avLst/>
          </a:prstGeom>
        </p:spPr>
      </p:pic>
      <p:sp>
        <p:nvSpPr>
          <p:cNvPr id="8" name="Content Placeholder 2"/>
          <p:cNvSpPr txBox="1">
            <a:spLocks/>
          </p:cNvSpPr>
          <p:nvPr/>
        </p:nvSpPr>
        <p:spPr bwMode="auto">
          <a:xfrm>
            <a:off x="539552" y="4437112"/>
            <a:ext cx="8306471" cy="18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r>
              <a:rPr lang="es-EC" sz="2800" dirty="0" smtClean="0"/>
              <a:t>Se mantiene episodios de actividad intermitentes con duraciones de pocos días a semanas y pausas en la actividad de hasta 3 meses; emisiones de gases y ceniza – cultivos y ganado.</a:t>
            </a:r>
          </a:p>
        </p:txBody>
      </p:sp>
      <p:sp>
        <p:nvSpPr>
          <p:cNvPr id="9" name="TextBox 8"/>
          <p:cNvSpPr txBox="1"/>
          <p:nvPr/>
        </p:nvSpPr>
        <p:spPr>
          <a:xfrm>
            <a:off x="6319644" y="4077072"/>
            <a:ext cx="1200970" cy="307777"/>
          </a:xfrm>
          <a:prstGeom prst="rect">
            <a:avLst/>
          </a:prstGeom>
          <a:noFill/>
        </p:spPr>
        <p:txBody>
          <a:bodyPr wrap="none" rtlCol="0">
            <a:spAutoFit/>
          </a:bodyPr>
          <a:lstStyle/>
          <a:p>
            <a:r>
              <a:rPr lang="es-EC" sz="1400" dirty="0" smtClean="0"/>
              <a:t>Foto: IGEPN</a:t>
            </a:r>
            <a:endParaRPr lang="es-EC" sz="1400" dirty="0"/>
          </a:p>
        </p:txBody>
      </p:sp>
    </p:spTree>
    <p:extLst>
      <p:ext uri="{BB962C8B-B14F-4D97-AF65-F5344CB8AC3E}">
        <p14:creationId xmlns:p14="http://schemas.microsoft.com/office/powerpoint/2010/main" val="1365054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s-EC" b="1" dirty="0">
                <a:solidFill>
                  <a:schemeClr val="tx2"/>
                </a:solidFill>
              </a:rPr>
              <a:t>Los últimos </a:t>
            </a:r>
            <a:r>
              <a:rPr lang="es-EC" b="1" dirty="0" smtClean="0">
                <a:solidFill>
                  <a:schemeClr val="tx2"/>
                </a:solidFill>
              </a:rPr>
              <a:t>18 </a:t>
            </a:r>
            <a:r>
              <a:rPr lang="es-EC" b="1" dirty="0">
                <a:solidFill>
                  <a:schemeClr val="tx2"/>
                </a:solidFill>
              </a:rPr>
              <a:t>años</a:t>
            </a:r>
            <a:endParaRPr lang="es-EC" dirty="0"/>
          </a:p>
        </p:txBody>
      </p:sp>
      <p:sp>
        <p:nvSpPr>
          <p:cNvPr id="3" name="Content Placeholder 2"/>
          <p:cNvSpPr>
            <a:spLocks noGrp="1"/>
          </p:cNvSpPr>
          <p:nvPr>
            <p:ph idx="1"/>
          </p:nvPr>
        </p:nvSpPr>
        <p:spPr>
          <a:xfrm>
            <a:off x="457200" y="1052737"/>
            <a:ext cx="8229600" cy="2664296"/>
          </a:xfrm>
        </p:spPr>
        <p:txBody>
          <a:bodyPr/>
          <a:lstStyle/>
          <a:p>
            <a:pPr marL="0" indent="0">
              <a:buNone/>
            </a:pPr>
            <a:r>
              <a:rPr lang="es-EC" b="1" dirty="0" smtClean="0">
                <a:solidFill>
                  <a:srgbClr val="FF0000"/>
                </a:solidFill>
              </a:rPr>
              <a:t>Reventador</a:t>
            </a:r>
          </a:p>
          <a:p>
            <a:r>
              <a:rPr lang="es-EC" sz="2800" dirty="0" smtClean="0"/>
              <a:t>Último proceso eruptivo: 2002 hasta la actualidad.</a:t>
            </a:r>
          </a:p>
          <a:p>
            <a:r>
              <a:rPr lang="es-EC" sz="2800" dirty="0" smtClean="0"/>
              <a:t>Cono: 3560 msnm         3450 msnm          26 </a:t>
            </a:r>
            <a:r>
              <a:rPr lang="es-EC" sz="2800" dirty="0"/>
              <a:t>flujos de </a:t>
            </a:r>
            <a:r>
              <a:rPr lang="es-EC" sz="2800" dirty="0" smtClean="0"/>
              <a:t>lava          3600 msnm.</a:t>
            </a:r>
          </a:p>
          <a:p>
            <a:r>
              <a:rPr lang="es-EC" sz="2800" dirty="0" smtClean="0"/>
              <a:t>Explosivo, ceniza, flujos </a:t>
            </a:r>
            <a:r>
              <a:rPr lang="es-EC" sz="2800" dirty="0" err="1" smtClean="0"/>
              <a:t>piroclásticos</a:t>
            </a:r>
            <a:r>
              <a:rPr lang="es-EC" dirty="0"/>
              <a:t/>
            </a:r>
            <a:br>
              <a:rPr lang="es-EC" dirty="0"/>
            </a:br>
            <a:endParaRPr lang="es-EC" dirty="0" smtClean="0"/>
          </a:p>
        </p:txBody>
      </p:sp>
      <p:sp>
        <p:nvSpPr>
          <p:cNvPr id="4" name="Footer Placeholder 3"/>
          <p:cNvSpPr>
            <a:spLocks noGrp="1"/>
          </p:cNvSpPr>
          <p:nvPr>
            <p:ph type="ftr" sz="quarter" idx="11"/>
          </p:nvPr>
        </p:nvSpPr>
        <p:spPr/>
        <p:txBody>
          <a:bodyPr/>
          <a:lstStyle/>
          <a:p>
            <a:pPr>
              <a:defRPr/>
            </a:pPr>
            <a:r>
              <a:rPr lang="es-EC" dirty="0" smtClean="0"/>
              <a:t>www.gestionderiesgos.gob.ec</a:t>
            </a:r>
            <a:endParaRPr lang="es-EC" dirty="0"/>
          </a:p>
        </p:txBody>
      </p:sp>
      <p:sp>
        <p:nvSpPr>
          <p:cNvPr id="5" name="Right Arrow 4"/>
          <p:cNvSpPr/>
          <p:nvPr/>
        </p:nvSpPr>
        <p:spPr>
          <a:xfrm>
            <a:off x="3563888" y="2276872"/>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ight Arrow 5"/>
          <p:cNvSpPr/>
          <p:nvPr/>
        </p:nvSpPr>
        <p:spPr>
          <a:xfrm>
            <a:off x="6084168" y="2276872"/>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ight Arrow 6"/>
          <p:cNvSpPr/>
          <p:nvPr/>
        </p:nvSpPr>
        <p:spPr>
          <a:xfrm>
            <a:off x="1619672" y="2717304"/>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338" y="3861048"/>
            <a:ext cx="4473386" cy="2520000"/>
          </a:xfrm>
          <a:prstGeom prst="rect">
            <a:avLst/>
          </a:prstGeom>
        </p:spPr>
      </p:pic>
    </p:spTree>
    <p:extLst>
      <p:ext uri="{BB962C8B-B14F-4D97-AF65-F5344CB8AC3E}">
        <p14:creationId xmlns:p14="http://schemas.microsoft.com/office/powerpoint/2010/main" val="3499054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SNGR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SNGR23</Template>
  <TotalTime>8181</TotalTime>
  <Words>2643</Words>
  <Application>Microsoft Office PowerPoint</Application>
  <PresentationFormat>On-screen Show (4:3)</PresentationFormat>
  <Paragraphs>442</Paragraphs>
  <Slides>53</Slides>
  <Notes>15</Notes>
  <HiddenSlides>0</HiddenSlides>
  <MMClips>24</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PPT SNGR23</vt:lpstr>
      <vt:lpstr>PowerPoint Presentation</vt:lpstr>
      <vt:lpstr>Temario</vt:lpstr>
      <vt:lpstr>Secretaría de Gestión de Riesgos</vt:lpstr>
      <vt:lpstr>VOLCANES EN EL ECUADOR</vt:lpstr>
      <vt:lpstr>VOLCANES EN EL ECUADOR</vt:lpstr>
      <vt:lpstr>VOLCANES EN EL ECUADOR</vt:lpstr>
      <vt:lpstr>Los últimos 18 años</vt:lpstr>
      <vt:lpstr>Los últimos 18 años</vt:lpstr>
      <vt:lpstr>Los últimos 18 años</vt:lpstr>
      <vt:lpstr>Los últimos 18 años</vt:lpstr>
      <vt:lpstr>Los últimos 18 años</vt:lpstr>
      <vt:lpstr>Los últimos 18 años</vt:lpstr>
      <vt:lpstr>Los últimos 18 años</vt:lpstr>
      <vt:lpstr>Monitoreo</vt:lpstr>
      <vt:lpstr>Monitoreo</vt:lpstr>
      <vt:lpstr>Monitoreo</vt:lpstr>
      <vt:lpstr>Monitoreo</vt:lpstr>
      <vt:lpstr>Monitoreo</vt:lpstr>
      <vt:lpstr>COTOPAXI</vt:lpstr>
      <vt:lpstr>Ubicación</vt:lpstr>
      <vt:lpstr>Generalidades</vt:lpstr>
      <vt:lpstr>Generalidades</vt:lpstr>
      <vt:lpstr>Generalidades</vt:lpstr>
      <vt:lpstr>Generalidades</vt:lpstr>
      <vt:lpstr>Generalidades</vt:lpstr>
      <vt:lpstr>Evaluación de la Amenaza Volcánica</vt:lpstr>
      <vt:lpstr>Etapas de la Evaluación de la Amenaza a Mediano y Largo Plazo</vt:lpstr>
      <vt:lpstr>Escenario 1</vt:lpstr>
      <vt:lpstr>Escenario 2</vt:lpstr>
      <vt:lpstr>Escenario 3</vt:lpstr>
      <vt:lpstr>Escenario 4 </vt:lpstr>
      <vt:lpstr>Zona Proximal</vt:lpstr>
      <vt:lpstr>Zona Distal</vt:lpstr>
      <vt:lpstr>Simulación Caída de Ceniza</vt:lpstr>
      <vt:lpstr>Simulación Caída de Ceniza</vt:lpstr>
      <vt:lpstr>Etapas de la Evaluación de la Amenaza a Corto e Inmediato Plazo</vt:lpstr>
      <vt:lpstr>Monitoreo del Volcán Cotopaxi</vt:lpstr>
      <vt:lpstr>Monitoreo Instrumental</vt:lpstr>
      <vt:lpstr>Campos Fumarólicos</vt:lpstr>
      <vt:lpstr>Reporte de Actividad Volcánica</vt:lpstr>
      <vt:lpstr>Sistema de Alerta Temprana (SAT)</vt:lpstr>
      <vt:lpstr>PowerPoint Presentation</vt:lpstr>
      <vt:lpstr>Flujo de funcionamiento del SAT</vt:lpstr>
      <vt:lpstr>PowerPoint Presentation</vt:lpstr>
      <vt:lpstr>PowerPoint Presentation</vt:lpstr>
      <vt:lpstr>PowerPoint Presentation</vt:lpstr>
      <vt:lpstr>PowerPoint Presentation</vt:lpstr>
      <vt:lpstr>PowerPoint Presentation</vt:lpstr>
      <vt:lpstr>PowerPoint Presentation</vt:lpstr>
      <vt:lpstr>Tonos y Mensajes</vt:lpstr>
      <vt:lpstr>Tonos y Mensajes</vt:lpstr>
      <vt:lpstr>Protocolos de Comunicación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PCA SGR</dc:title>
  <dc:creator>Maffer Naranjo Morales</dc:creator>
  <cp:keywords>Comunicacion; Anual; Plan</cp:keywords>
  <cp:lastModifiedBy>flyaway</cp:lastModifiedBy>
  <cp:revision>508</cp:revision>
  <dcterms:created xsi:type="dcterms:W3CDTF">2013-03-04T21:22:46Z</dcterms:created>
  <dcterms:modified xsi:type="dcterms:W3CDTF">2017-08-31T18:52:22Z</dcterms:modified>
</cp:coreProperties>
</file>