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2"/>
  </p:notesMasterIdLst>
  <p:sldIdLst>
    <p:sldId id="257" r:id="rId3"/>
    <p:sldId id="274" r:id="rId4"/>
    <p:sldId id="335" r:id="rId5"/>
    <p:sldId id="365" r:id="rId6"/>
    <p:sldId id="334" r:id="rId7"/>
    <p:sldId id="364" r:id="rId8"/>
    <p:sldId id="359" r:id="rId9"/>
    <p:sldId id="277" r:id="rId10"/>
    <p:sldId id="337" r:id="rId11"/>
    <p:sldId id="338" r:id="rId12"/>
    <p:sldId id="336" r:id="rId13"/>
    <p:sldId id="348" r:id="rId14"/>
    <p:sldId id="340" r:id="rId15"/>
    <p:sldId id="341" r:id="rId16"/>
    <p:sldId id="343" r:id="rId17"/>
    <p:sldId id="344" r:id="rId18"/>
    <p:sldId id="351" r:id="rId19"/>
    <p:sldId id="352" r:id="rId20"/>
    <p:sldId id="353" r:id="rId21"/>
    <p:sldId id="354" r:id="rId22"/>
    <p:sldId id="355" r:id="rId23"/>
    <p:sldId id="363" r:id="rId24"/>
    <p:sldId id="356" r:id="rId25"/>
    <p:sldId id="349" r:id="rId26"/>
    <p:sldId id="295" r:id="rId27"/>
    <p:sldId id="296" r:id="rId28"/>
    <p:sldId id="297" r:id="rId29"/>
    <p:sldId id="298" r:id="rId30"/>
    <p:sldId id="299" r:id="rId31"/>
    <p:sldId id="360" r:id="rId32"/>
    <p:sldId id="361" r:id="rId33"/>
    <p:sldId id="290" r:id="rId34"/>
    <p:sldId id="292" r:id="rId35"/>
    <p:sldId id="293" r:id="rId36"/>
    <p:sldId id="294" r:id="rId37"/>
    <p:sldId id="362" r:id="rId38"/>
    <p:sldId id="304" r:id="rId39"/>
    <p:sldId id="306" r:id="rId40"/>
    <p:sldId id="269" r:id="rId41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8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960" y="-104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FC578-FC5D-4AC9-863A-36E1F3DCE6D8}" type="datetimeFigureOut">
              <a:rPr lang="es-PE" smtClean="0"/>
              <a:t>31/08/17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FCE9A-B314-4B4E-98BD-22DADEB163C8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0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Fuente: http://www.slideshare.net/akashtk/basics-of-remote-sensing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F0E26-FDF0-469A-8E50-CEC8C25AF208}" type="slidenum">
              <a:rPr lang="es-PE" smtClean="0">
                <a:solidFill>
                  <a:prstClr val="black"/>
                </a:solidFill>
              </a:rPr>
              <a:pPr/>
              <a:t>10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07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F0E26-FDF0-469A-8E50-CEC8C25AF208}" type="slidenum">
              <a:rPr lang="es-PE" smtClean="0">
                <a:solidFill>
                  <a:prstClr val="black"/>
                </a:solidFill>
              </a:rPr>
              <a:pPr/>
              <a:t>24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4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0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ED86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24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92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44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46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1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85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43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39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9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88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1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88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75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39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29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8DF78E-7AFB-421B-879B-0D8A5D269A1A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31/08/17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1D6A95-B815-418B-9F7A-B57D1DC06BD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4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0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ED86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88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5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6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5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0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ED86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9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4E8-48C7-4427-B3FA-C351E061FCA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571E-9663-4969-B249-F79BB6D749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4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rgbClr val="0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rgbClr val="ED86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18DEBE1-C6B9-4AE8-88E6-FDED1AD67949}" type="datetimeFigureOut">
              <a:rPr lang="es-PE" smtClean="0"/>
              <a:pPr/>
              <a:t>31/08/17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04C455-6C54-417D-A7CD-584E1AC263E1}" type="slidenum">
              <a:rPr lang="es-PE" smtClean="0"/>
              <a:pPr/>
              <a:t>‹#›</a:t>
            </a:fld>
            <a:endParaRPr lang="es-PE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1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88285-E789-47ED-A35C-3203050656CF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31/08/17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F58B6-03AF-4D4F-8FEF-A924BE17826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jpeg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jpeg"/><Relationship Id="rId10" Type="http://schemas.openxmlformats.org/officeDocument/2006/relationships/image" Target="../media/image10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emf"/><Relationship Id="rId3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5" Type="http://schemas.openxmlformats.org/officeDocument/2006/relationships/image" Target="../media/image1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5" Type="http://schemas.openxmlformats.org/officeDocument/2006/relationships/image" Target="../media/image12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127.png"/><Relationship Id="rId5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hyperlink" Target="http://www.google.com.pe/imgres?imgurl=http://www.indeci.gob.pe/objetos/noticias/MQ==/MTc4/ch/img20110415123344.jpg&amp;imgrefurl=http://www.indeci.gob.pe/noticias.php?item=MTc4&amp;usg=__ulBxcb6036ts7LZHjZO_tCv9weY=&amp;h=289&amp;w=530&amp;sz=43&amp;hl=es&amp;start=5&amp;zoom=1&amp;tbnid=mw6C4breutAY4M:&amp;tbnh=72&amp;tbnw=132&amp;ei=HqsYT8GOJcW7tgeotr2fCw&amp;prev=/search?q=ALMACEN+INDECI&amp;hl=es&amp;gbv=2&amp;tbm=isch&amp;itbs=1" TargetMode="External"/><Relationship Id="rId8" Type="http://schemas.openxmlformats.org/officeDocument/2006/relationships/image" Target="../media/image12.jpeg"/><Relationship Id="rId9" Type="http://schemas.openxmlformats.org/officeDocument/2006/relationships/hyperlink" Target="http://www.google.com.pe/imgres?imgurl=http://www.indeci.gob.pe/objetos/noticias/MQ==/MzA3/ch/img20110902145017.jpg&amp;imgrefurl=http://www.indeci.gob.pe/que/noticias.php?item=MzA3&amp;usg=__cNgPxf9x2QfguyNgcvbvPm9J7u0=&amp;h=289&amp;w=530&amp;sz=22&amp;hl=es&amp;start=42&amp;zoom=1&amp;tbnid=keqOFO8S7oEfbM:&amp;tbnh=72&amp;tbnw=132&amp;ei=uKsYT-6CCMPctwf4ptTBCw&amp;prev=/search?q=ALMACEN+INDECI&amp;start=21&amp;hl=es&amp;sa=N&amp;gbv=2&amp;tbm=isch&amp;itbs=1" TargetMode="External"/><Relationship Id="rId10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eg"/><Relationship Id="rId12" Type="http://schemas.openxmlformats.org/officeDocument/2006/relationships/image" Target="../media/image31.jpeg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2120" cy="6894056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727710" y="359242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PE" b="1" dirty="0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76387" y="3447028"/>
            <a:ext cx="849477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4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PELIGRO VOLCÁNICO Y LA GESTIÓN DE RIESGO DE DESASTRES EN PERÚ</a:t>
            </a:r>
            <a:endParaRPr lang="es-MX" sz="24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s-MX" sz="2400" b="1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s-MX" sz="2400" b="1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MX" sz="16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s-MX" sz="1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MX" sz="16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Sheila Yauri</a:t>
            </a:r>
            <a:endParaRPr lang="es-MX" sz="1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MX" sz="1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Preparación</a:t>
            </a:r>
          </a:p>
          <a:p>
            <a:pPr algn="ctr">
              <a:defRPr/>
            </a:pPr>
            <a:endParaRPr lang="es-MX" sz="1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MX" sz="1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Agosto </a:t>
            </a:r>
            <a:r>
              <a:rPr lang="es-MX" sz="14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s-MX" sz="1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38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3"/>
          <p:cNvSpPr txBox="1">
            <a:spLocks/>
          </p:cNvSpPr>
          <p:nvPr/>
        </p:nvSpPr>
        <p:spPr>
          <a:xfrm>
            <a:off x="2031134" y="2959669"/>
            <a:ext cx="2216444" cy="1025794"/>
          </a:xfrm>
          <a:prstGeom prst="rect">
            <a:avLst/>
          </a:prstGeom>
        </p:spPr>
        <p:txBody>
          <a:bodyPr vert="horz" lIns="0" tIns="45720" rIns="0" bIns="45720" rtlCol="0">
            <a:normAutofit fontScale="55000" lnSpcReduction="20000"/>
          </a:bodyPr>
          <a:lstStyle>
            <a:lvl1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 2" panose="05020102010507070707" pitchFamily="18" charset="2"/>
              <a:buChar char="P"/>
              <a:defRPr sz="2000" b="1">
                <a:solidFill>
                  <a:srgbClr val="0064A2"/>
                </a:solidFill>
              </a:defRPr>
            </a:lvl1pPr>
            <a:lvl2pPr marL="38404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buClr>
                <a:srgbClr val="418AB3"/>
              </a:buClr>
            </a:pPr>
            <a:r>
              <a:rPr lang="es-MX" dirty="0" smtClean="0"/>
              <a:t>Instituciones Técnico Científicas</a:t>
            </a:r>
          </a:p>
          <a:p>
            <a:pPr>
              <a:buClr>
                <a:srgbClr val="418AB3"/>
              </a:buClr>
            </a:pPr>
            <a:r>
              <a:rPr lang="es-MX" dirty="0"/>
              <a:t>Información de instituciones públicas y privadas</a:t>
            </a:r>
          </a:p>
          <a:p>
            <a:pPr>
              <a:buClr>
                <a:srgbClr val="418AB3"/>
              </a:buClr>
            </a:pPr>
            <a:r>
              <a:rPr lang="es-MX" dirty="0"/>
              <a:t>Trabajo en campo</a:t>
            </a:r>
          </a:p>
          <a:p>
            <a:pPr>
              <a:buClr>
                <a:srgbClr val="418AB3"/>
              </a:buClr>
            </a:pPr>
            <a:endParaRPr lang="es-MX" dirty="0" smtClean="0"/>
          </a:p>
          <a:p>
            <a:pPr>
              <a:buClr>
                <a:srgbClr val="418AB3"/>
              </a:buClr>
            </a:pPr>
            <a:endParaRPr lang="es-MX" dirty="0" smtClean="0"/>
          </a:p>
        </p:txBody>
      </p:sp>
      <p:sp>
        <p:nvSpPr>
          <p:cNvPr id="12" name="Forma libre 11"/>
          <p:cNvSpPr/>
          <p:nvPr/>
        </p:nvSpPr>
        <p:spPr>
          <a:xfrm>
            <a:off x="4087573" y="2205519"/>
            <a:ext cx="406341" cy="372585"/>
          </a:xfrm>
          <a:custGeom>
            <a:avLst/>
            <a:gdLst>
              <a:gd name="connsiteX0" fmla="*/ 0 w 452659"/>
              <a:gd name="connsiteY0" fmla="*/ 105905 h 529526"/>
              <a:gd name="connsiteX1" fmla="*/ 226330 w 452659"/>
              <a:gd name="connsiteY1" fmla="*/ 105905 h 529526"/>
              <a:gd name="connsiteX2" fmla="*/ 226330 w 452659"/>
              <a:gd name="connsiteY2" fmla="*/ 0 h 529526"/>
              <a:gd name="connsiteX3" fmla="*/ 452659 w 452659"/>
              <a:gd name="connsiteY3" fmla="*/ 264763 h 529526"/>
              <a:gd name="connsiteX4" fmla="*/ 226330 w 452659"/>
              <a:gd name="connsiteY4" fmla="*/ 529526 h 529526"/>
              <a:gd name="connsiteX5" fmla="*/ 226330 w 452659"/>
              <a:gd name="connsiteY5" fmla="*/ 423621 h 529526"/>
              <a:gd name="connsiteX6" fmla="*/ 0 w 452659"/>
              <a:gd name="connsiteY6" fmla="*/ 423621 h 529526"/>
              <a:gd name="connsiteX7" fmla="*/ 0 w 452659"/>
              <a:gd name="connsiteY7" fmla="*/ 105905 h 52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659" h="529526">
                <a:moveTo>
                  <a:pt x="0" y="105905"/>
                </a:moveTo>
                <a:lnTo>
                  <a:pt x="226330" y="105905"/>
                </a:lnTo>
                <a:lnTo>
                  <a:pt x="226330" y="0"/>
                </a:lnTo>
                <a:lnTo>
                  <a:pt x="452659" y="264763"/>
                </a:lnTo>
                <a:lnTo>
                  <a:pt x="226330" y="529526"/>
                </a:lnTo>
                <a:lnTo>
                  <a:pt x="226330" y="423621"/>
                </a:lnTo>
                <a:lnTo>
                  <a:pt x="0" y="423621"/>
                </a:lnTo>
                <a:lnTo>
                  <a:pt x="0" y="105905"/>
                </a:ln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0" tIns="105905" rIns="135798" bIns="105905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000">
              <a:solidFill>
                <a:srgbClr val="000000"/>
              </a:solidFill>
            </a:endParaRPr>
          </a:p>
        </p:txBody>
      </p:sp>
      <p:sp>
        <p:nvSpPr>
          <p:cNvPr id="15" name="Forma libre 14"/>
          <p:cNvSpPr/>
          <p:nvPr/>
        </p:nvSpPr>
        <p:spPr>
          <a:xfrm rot="5400000">
            <a:off x="6573249" y="5373264"/>
            <a:ext cx="406341" cy="372585"/>
          </a:xfrm>
          <a:custGeom>
            <a:avLst/>
            <a:gdLst>
              <a:gd name="connsiteX0" fmla="*/ 0 w 452659"/>
              <a:gd name="connsiteY0" fmla="*/ 105905 h 529526"/>
              <a:gd name="connsiteX1" fmla="*/ 226330 w 452659"/>
              <a:gd name="connsiteY1" fmla="*/ 105905 h 529526"/>
              <a:gd name="connsiteX2" fmla="*/ 226330 w 452659"/>
              <a:gd name="connsiteY2" fmla="*/ 0 h 529526"/>
              <a:gd name="connsiteX3" fmla="*/ 452659 w 452659"/>
              <a:gd name="connsiteY3" fmla="*/ 264763 h 529526"/>
              <a:gd name="connsiteX4" fmla="*/ 226330 w 452659"/>
              <a:gd name="connsiteY4" fmla="*/ 529526 h 529526"/>
              <a:gd name="connsiteX5" fmla="*/ 226330 w 452659"/>
              <a:gd name="connsiteY5" fmla="*/ 423621 h 529526"/>
              <a:gd name="connsiteX6" fmla="*/ 0 w 452659"/>
              <a:gd name="connsiteY6" fmla="*/ 423621 h 529526"/>
              <a:gd name="connsiteX7" fmla="*/ 0 w 452659"/>
              <a:gd name="connsiteY7" fmla="*/ 105905 h 52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659" h="529526">
                <a:moveTo>
                  <a:pt x="0" y="105905"/>
                </a:moveTo>
                <a:lnTo>
                  <a:pt x="226330" y="105905"/>
                </a:lnTo>
                <a:lnTo>
                  <a:pt x="226330" y="0"/>
                </a:lnTo>
                <a:lnTo>
                  <a:pt x="452659" y="264763"/>
                </a:lnTo>
                <a:lnTo>
                  <a:pt x="226330" y="529526"/>
                </a:lnTo>
                <a:lnTo>
                  <a:pt x="226330" y="423621"/>
                </a:lnTo>
                <a:lnTo>
                  <a:pt x="0" y="423621"/>
                </a:lnTo>
                <a:lnTo>
                  <a:pt x="0" y="105905"/>
                </a:ln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0" tIns="105905" rIns="135798" bIns="105905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000">
              <a:solidFill>
                <a:srgbClr val="000000"/>
              </a:solidFill>
            </a:endParaRPr>
          </a:p>
        </p:txBody>
      </p:sp>
      <p:sp>
        <p:nvSpPr>
          <p:cNvPr id="16" name="Marcador de contenido 3"/>
          <p:cNvSpPr txBox="1">
            <a:spLocks/>
          </p:cNvSpPr>
          <p:nvPr/>
        </p:nvSpPr>
        <p:spPr>
          <a:xfrm>
            <a:off x="6164111" y="5851108"/>
            <a:ext cx="1281248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es-PE"/>
            </a:defPPr>
            <a:lvl1pPr algn="ctr">
              <a:buClr>
                <a:srgbClr val="ED860D"/>
              </a:buClr>
              <a:defRPr sz="2000" b="1">
                <a:solidFill>
                  <a:srgbClr val="ED860D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MX" dirty="0"/>
              <a:t>Aplicación</a:t>
            </a:r>
            <a:endParaRPr lang="es-PE" dirty="0"/>
          </a:p>
        </p:txBody>
      </p:sp>
      <p:sp>
        <p:nvSpPr>
          <p:cNvPr id="18" name="Rectángulo 17"/>
          <p:cNvSpPr/>
          <p:nvPr/>
        </p:nvSpPr>
        <p:spPr>
          <a:xfrm>
            <a:off x="4703666" y="2051101"/>
            <a:ext cx="1809433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rgbClr val="ED860D"/>
              </a:buClr>
            </a:pPr>
            <a:r>
              <a:rPr lang="es-MX" sz="2000" b="1" dirty="0" smtClean="0">
                <a:solidFill>
                  <a:srgbClr val="ED860D"/>
                </a:solidFill>
              </a:rPr>
              <a:t>Análisis de la vulnerabilidad</a:t>
            </a:r>
            <a:endParaRPr lang="es-PE" sz="2000" b="1" dirty="0">
              <a:solidFill>
                <a:srgbClr val="ED860D"/>
              </a:solidFill>
            </a:endParaRPr>
          </a:p>
        </p:txBody>
      </p:sp>
      <p:pic>
        <p:nvPicPr>
          <p:cNvPr id="2054" name="Picture 6" descr="http://kaares.ulapland.fi/home/hkunta/jmoore/mlba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7781" r="9943" b="16554"/>
          <a:stretch/>
        </p:blipFill>
        <p:spPr bwMode="auto">
          <a:xfrm>
            <a:off x="6546251" y="3665044"/>
            <a:ext cx="2301539" cy="153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797" y="5356386"/>
            <a:ext cx="1324296" cy="93166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968029" y="1883981"/>
            <a:ext cx="1909792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rgbClr val="ED860D"/>
              </a:buClr>
            </a:pPr>
            <a:r>
              <a:rPr lang="es-MX" sz="2000" b="1" dirty="0" smtClean="0">
                <a:solidFill>
                  <a:srgbClr val="ED860D"/>
                </a:solidFill>
              </a:rPr>
              <a:t>Datos e</a:t>
            </a:r>
          </a:p>
          <a:p>
            <a:pPr algn="ctr">
              <a:buClr>
                <a:srgbClr val="ED860D"/>
              </a:buClr>
            </a:pPr>
            <a:r>
              <a:rPr lang="es-MX" sz="2000" b="1" dirty="0">
                <a:solidFill>
                  <a:srgbClr val="ED860D"/>
                </a:solidFill>
              </a:rPr>
              <a:t>i</a:t>
            </a:r>
            <a:r>
              <a:rPr lang="es-MX" sz="2000" b="1" dirty="0" smtClean="0">
                <a:solidFill>
                  <a:srgbClr val="ED860D"/>
                </a:solidFill>
              </a:rPr>
              <a:t>nformación sobre el peligro</a:t>
            </a:r>
            <a:endParaRPr lang="es-PE" sz="2000" b="1" dirty="0">
              <a:solidFill>
                <a:srgbClr val="ED860D"/>
              </a:solidFill>
            </a:endParaRPr>
          </a:p>
        </p:txBody>
      </p:sp>
      <p:pic>
        <p:nvPicPr>
          <p:cNvPr id="1026" name="Picture 2" descr="Resultado de imagen para informe ingemm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85" y="959573"/>
            <a:ext cx="1302164" cy="1789388"/>
          </a:xfrm>
          <a:prstGeom prst="rect">
            <a:avLst/>
          </a:prstGeom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898" y="2792761"/>
            <a:ext cx="1299523" cy="168879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9" name="AutoShape 68"/>
          <p:cNvSpPr>
            <a:spLocks noChangeArrowheads="1"/>
          </p:cNvSpPr>
          <p:nvPr/>
        </p:nvSpPr>
        <p:spPr bwMode="auto">
          <a:xfrm>
            <a:off x="1791326" y="249628"/>
            <a:ext cx="5903186" cy="437193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ANÁLISIS DEL PELIGRO Y VULNERABILIDAD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pic>
        <p:nvPicPr>
          <p:cNvPr id="5" name="Picture 4" descr="Screen shot 2016-10-19 at 00.10.3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84" y="4169381"/>
            <a:ext cx="1381362" cy="1959607"/>
          </a:xfrm>
          <a:prstGeom prst="rect">
            <a:avLst/>
          </a:prstGeom>
        </p:spPr>
      </p:pic>
      <p:pic>
        <p:nvPicPr>
          <p:cNvPr id="6" name="Picture 5" descr="Screen shot 2016-10-19 at 00.15.15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02" y="4033341"/>
            <a:ext cx="1311752" cy="1853271"/>
          </a:xfrm>
          <a:prstGeom prst="rect">
            <a:avLst/>
          </a:prstGeom>
        </p:spPr>
      </p:pic>
      <p:pic>
        <p:nvPicPr>
          <p:cNvPr id="7" name="Picture 6" descr="Screen shot 2016-10-19 at 00.20.3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3" y="4515168"/>
            <a:ext cx="1375716" cy="1787254"/>
          </a:xfrm>
          <a:prstGeom prst="rect">
            <a:avLst/>
          </a:prstGeom>
        </p:spPr>
      </p:pic>
      <p:sp>
        <p:nvSpPr>
          <p:cNvPr id="22" name="Marcador de contenido 3"/>
          <p:cNvSpPr txBox="1">
            <a:spLocks/>
          </p:cNvSpPr>
          <p:nvPr/>
        </p:nvSpPr>
        <p:spPr>
          <a:xfrm>
            <a:off x="5139864" y="2773353"/>
            <a:ext cx="2216444" cy="10257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 2" panose="05020102010507070707" pitchFamily="18" charset="2"/>
              <a:buChar char="P"/>
              <a:defRPr sz="2000" b="1">
                <a:solidFill>
                  <a:srgbClr val="0064A2"/>
                </a:solidFill>
              </a:defRPr>
            </a:lvl1pPr>
            <a:lvl2pPr marL="38404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buClr>
                <a:srgbClr val="418AB3"/>
              </a:buClr>
            </a:pPr>
            <a:r>
              <a:rPr lang="es-MX" sz="1300" dirty="0"/>
              <a:t>Exposición</a:t>
            </a:r>
          </a:p>
          <a:p>
            <a:pPr>
              <a:buClr>
                <a:srgbClr val="418AB3"/>
              </a:buClr>
            </a:pPr>
            <a:r>
              <a:rPr lang="es-MX" sz="1300" dirty="0"/>
              <a:t>Fragilidad</a:t>
            </a:r>
          </a:p>
          <a:p>
            <a:pPr>
              <a:buClr>
                <a:srgbClr val="418AB3"/>
              </a:buClr>
            </a:pPr>
            <a:r>
              <a:rPr lang="es-MX" sz="1300" dirty="0"/>
              <a:t>Resiliencia</a:t>
            </a:r>
          </a:p>
          <a:p>
            <a:pPr>
              <a:buClr>
                <a:srgbClr val="418AB3"/>
              </a:buClr>
            </a:pPr>
            <a:endParaRPr lang="es-MX" dirty="0" smtClean="0"/>
          </a:p>
          <a:p>
            <a:pPr>
              <a:buClr>
                <a:srgbClr val="418AB3"/>
              </a:buClr>
            </a:pPr>
            <a:endParaRPr lang="es-MX" dirty="0" smtClean="0"/>
          </a:p>
        </p:txBody>
      </p:sp>
      <p:pic>
        <p:nvPicPr>
          <p:cNvPr id="23" name="Picture 4" descr="Resultado de imagen para inei inform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33" y="1815510"/>
            <a:ext cx="1137485" cy="1609952"/>
          </a:xfrm>
          <a:prstGeom prst="rect">
            <a:avLst/>
          </a:prstGeom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8420" y="1815511"/>
            <a:ext cx="1136486" cy="160995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5" name="Picture 11" descr="Screen shot 2016-10-19 at 00.27.1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853" y="3578765"/>
            <a:ext cx="806995" cy="56004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26" name="Imagen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797" y="3472566"/>
            <a:ext cx="589842" cy="786456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4678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Screen shot 2017-08-30 at 20.40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16" y="4530544"/>
            <a:ext cx="2228034" cy="17413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193" y="2418327"/>
            <a:ext cx="2990887" cy="3821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2327620" y="238794"/>
            <a:ext cx="4022801" cy="407216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EVALUACIÓN DEL RIESGO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pic>
        <p:nvPicPr>
          <p:cNvPr id="4" name="Picture 3" descr="Screen shot 2017-08-30 at 20.30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42" y="715580"/>
            <a:ext cx="3040876" cy="4014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30" y="3381986"/>
            <a:ext cx="742893" cy="9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13155" r="14328" b="18427"/>
          <a:stretch>
            <a:fillRect/>
          </a:stretch>
        </p:blipFill>
        <p:spPr bwMode="auto">
          <a:xfrm>
            <a:off x="1738842" y="2056791"/>
            <a:ext cx="1164013" cy="93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0" y="2074688"/>
            <a:ext cx="1514412" cy="74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59" y="955398"/>
            <a:ext cx="1053036" cy="113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7" y="3280762"/>
            <a:ext cx="1766204" cy="46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9" y="805833"/>
            <a:ext cx="1008027" cy="10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52" y="3268928"/>
            <a:ext cx="915926" cy="98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67" y="2228363"/>
            <a:ext cx="797730" cy="10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40" y="854379"/>
            <a:ext cx="1002905" cy="9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63 Conector recto"/>
          <p:cNvCxnSpPr/>
          <p:nvPr/>
        </p:nvCxnSpPr>
        <p:spPr bwMode="auto">
          <a:xfrm flipV="1">
            <a:off x="5761067" y="4861443"/>
            <a:ext cx="30554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80" y="5352731"/>
            <a:ext cx="403952" cy="52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528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>
            <a:off x="305322" y="1539253"/>
            <a:ext cx="80416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-457200" algn="just">
              <a:buFont typeface="Calibri" panose="020F0502020204030204" pitchFamily="34" charset="0"/>
              <a:buChar char="→"/>
            </a:pPr>
            <a:r>
              <a:rPr lang="es-PE" dirty="0">
                <a:solidFill>
                  <a:srgbClr val="000000"/>
                </a:solidFill>
              </a:rPr>
              <a:t>Sustento para Declaratoria de Estado de </a:t>
            </a:r>
            <a:r>
              <a:rPr lang="es-PE" dirty="0" smtClean="0">
                <a:solidFill>
                  <a:srgbClr val="000000"/>
                </a:solidFill>
              </a:rPr>
              <a:t>Emergencia por peligro inminente</a:t>
            </a:r>
          </a:p>
          <a:p>
            <a:pPr lvl="2" indent="-457200" algn="just">
              <a:buFont typeface="Calibri" panose="020F0502020204030204" pitchFamily="34" charset="0"/>
              <a:buChar char="→"/>
            </a:pPr>
            <a:r>
              <a:rPr lang="es-PE" dirty="0" smtClean="0">
                <a:solidFill>
                  <a:srgbClr val="000000"/>
                </a:solidFill>
              </a:rPr>
              <a:t>Implentación de Sistemas </a:t>
            </a:r>
            <a:r>
              <a:rPr lang="es-PE" dirty="0">
                <a:solidFill>
                  <a:srgbClr val="000000"/>
                </a:solidFill>
              </a:rPr>
              <a:t>de Alerta Temprana</a:t>
            </a:r>
          </a:p>
          <a:p>
            <a:pPr lvl="2" indent="-457200" algn="just">
              <a:buFont typeface="Calibri" panose="020F0502020204030204" pitchFamily="34" charset="0"/>
              <a:buChar char="→"/>
            </a:pPr>
            <a:r>
              <a:rPr lang="es-PE" dirty="0" smtClean="0">
                <a:solidFill>
                  <a:srgbClr val="000000"/>
                </a:solidFill>
              </a:rPr>
              <a:t>Escenarios para Simulacros </a:t>
            </a:r>
            <a:r>
              <a:rPr lang="es-PE" dirty="0">
                <a:solidFill>
                  <a:srgbClr val="000000"/>
                </a:solidFill>
              </a:rPr>
              <a:t>y/o </a:t>
            </a:r>
            <a:r>
              <a:rPr lang="es-PE" dirty="0" smtClean="0">
                <a:solidFill>
                  <a:srgbClr val="000000"/>
                </a:solidFill>
              </a:rPr>
              <a:t>Simulaciones</a:t>
            </a:r>
          </a:p>
          <a:p>
            <a:pPr lvl="2" indent="-457200" algn="just">
              <a:buFont typeface="Calibri" panose="020F0502020204030204" pitchFamily="34" charset="0"/>
              <a:buChar char="→"/>
            </a:pPr>
            <a:r>
              <a:rPr lang="es-MX" dirty="0">
                <a:solidFill>
                  <a:srgbClr val="000000"/>
                </a:solidFill>
              </a:rPr>
              <a:t>Implementación de albergues </a:t>
            </a:r>
            <a:r>
              <a:rPr lang="es-MX" dirty="0" smtClean="0">
                <a:solidFill>
                  <a:srgbClr val="000000"/>
                </a:solidFill>
              </a:rPr>
              <a:t>temporales</a:t>
            </a:r>
            <a:endParaRPr lang="es-PE" dirty="0">
              <a:solidFill>
                <a:srgbClr val="000000"/>
              </a:solidFill>
            </a:endParaRPr>
          </a:p>
          <a:p>
            <a:pPr lvl="2" indent="-457200" algn="just">
              <a:buFont typeface="Calibri" panose="020F0502020204030204" pitchFamily="34" charset="0"/>
              <a:buChar char="→"/>
            </a:pPr>
            <a:r>
              <a:rPr lang="es-PE" dirty="0" smtClean="0">
                <a:solidFill>
                  <a:srgbClr val="000000"/>
                </a:solidFill>
              </a:rPr>
              <a:t>Cuantificación de ayuda humanitaria</a:t>
            </a:r>
          </a:p>
          <a:p>
            <a:pPr lvl="2" indent="-457200" algn="just">
              <a:buFont typeface="Calibri" panose="020F0502020204030204" pitchFamily="34" charset="0"/>
              <a:buChar char="→"/>
            </a:pPr>
            <a:r>
              <a:rPr lang="es-PE" dirty="0" smtClean="0">
                <a:solidFill>
                  <a:srgbClr val="000000"/>
                </a:solidFill>
              </a:rPr>
              <a:t>Implementación </a:t>
            </a:r>
            <a:r>
              <a:rPr lang="es-PE" dirty="0" smtClean="0">
                <a:solidFill>
                  <a:srgbClr val="000000"/>
                </a:solidFill>
              </a:rPr>
              <a:t>de los planes para la GR</a:t>
            </a:r>
          </a:p>
          <a:p>
            <a:pPr lvl="2" indent="-457200" algn="just">
              <a:buFont typeface="Calibri" panose="020F0502020204030204" pitchFamily="34" charset="0"/>
              <a:buChar char="→"/>
            </a:pPr>
            <a:r>
              <a:rPr lang="es-MX" dirty="0" smtClean="0">
                <a:solidFill>
                  <a:srgbClr val="000000"/>
                </a:solidFill>
              </a:rPr>
              <a:t>Otros</a:t>
            </a:r>
            <a:endParaRPr lang="es-PE" dirty="0">
              <a:solidFill>
                <a:srgbClr val="000000"/>
              </a:solidFill>
            </a:endParaRPr>
          </a:p>
        </p:txBody>
      </p:sp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2042555" y="308408"/>
            <a:ext cx="5312846" cy="838454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ESTIMACÍON DE RIESGO </a:t>
            </a:r>
          </a:p>
          <a:p>
            <a:pPr algn="ctr" eaLnBrk="1" hangingPunct="1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PARA LA GESTIÓN REACTIVA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61667" b="23640"/>
          <a:stretch/>
        </p:blipFill>
        <p:spPr>
          <a:xfrm>
            <a:off x="441086" y="3806547"/>
            <a:ext cx="4531522" cy="93971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5542234" y="3456102"/>
            <a:ext cx="3342807" cy="1222052"/>
            <a:chOff x="4566394" y="2514574"/>
            <a:chExt cx="4260106" cy="233259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/>
            <a:srcRect l="11808" t="8420" r="27162" b="38113"/>
            <a:stretch/>
          </p:blipFill>
          <p:spPr>
            <a:xfrm>
              <a:off x="4566394" y="2514574"/>
              <a:ext cx="4260106" cy="2332595"/>
            </a:xfrm>
            <a:prstGeom prst="rect">
              <a:avLst/>
            </a:prstGeom>
          </p:spPr>
        </p:pic>
        <p:sp>
          <p:nvSpPr>
            <p:cNvPr id="10" name="Rectángulo redondeado 9"/>
            <p:cNvSpPr/>
            <p:nvPr/>
          </p:nvSpPr>
          <p:spPr>
            <a:xfrm>
              <a:off x="4566394" y="3238500"/>
              <a:ext cx="2130053" cy="11049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1026" name="Picture 2" descr="Resultado de imagen para simulaciones indeci arequi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05" y="4903020"/>
            <a:ext cx="2483016" cy="13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231" y="4881666"/>
            <a:ext cx="1921377" cy="141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260" y="4881666"/>
            <a:ext cx="1640465" cy="143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377" y="4898747"/>
            <a:ext cx="1915879" cy="140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7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Rectángulo"/>
          <p:cNvSpPr/>
          <p:nvPr/>
        </p:nvSpPr>
        <p:spPr>
          <a:xfrm>
            <a:off x="4423058" y="5130966"/>
            <a:ext cx="2494089" cy="1008112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</a:t>
            </a:r>
            <a:r>
              <a:rPr lang="es-MX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Educación Comunitaria en Gestión Reactiva</a:t>
            </a:r>
            <a:endParaRPr lang="es-MX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7 Rectángulo"/>
          <p:cNvSpPr/>
          <p:nvPr/>
        </p:nvSpPr>
        <p:spPr>
          <a:xfrm>
            <a:off x="306140" y="2573363"/>
            <a:ext cx="2271529" cy="977473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de Prevención y Reducción del Riesgo de desastres</a:t>
            </a:r>
          </a:p>
        </p:txBody>
      </p:sp>
      <p:sp>
        <p:nvSpPr>
          <p:cNvPr id="4" name="9 Rectángulo"/>
          <p:cNvSpPr/>
          <p:nvPr/>
        </p:nvSpPr>
        <p:spPr>
          <a:xfrm>
            <a:off x="1282355" y="5143177"/>
            <a:ext cx="2494089" cy="1008112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de Operaciones de </a:t>
            </a:r>
            <a:r>
              <a:rPr lang="es-MX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Emergencia</a:t>
            </a:r>
          </a:p>
        </p:txBody>
      </p:sp>
      <p:sp>
        <p:nvSpPr>
          <p:cNvPr id="5" name="11 Rectángulo"/>
          <p:cNvSpPr/>
          <p:nvPr/>
        </p:nvSpPr>
        <p:spPr>
          <a:xfrm>
            <a:off x="6645488" y="3722908"/>
            <a:ext cx="1872208" cy="828405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de Rehabilitación</a:t>
            </a:r>
          </a:p>
        </p:txBody>
      </p:sp>
      <p:sp>
        <p:nvSpPr>
          <p:cNvPr id="6" name="8 Rectángulo"/>
          <p:cNvSpPr/>
          <p:nvPr/>
        </p:nvSpPr>
        <p:spPr>
          <a:xfrm>
            <a:off x="430945" y="4146262"/>
            <a:ext cx="2120351" cy="803484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de </a:t>
            </a:r>
            <a:r>
              <a:rPr lang="es-MX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Preparación</a:t>
            </a:r>
            <a:endParaRPr lang="es-MX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11 Rectángulo"/>
          <p:cNvSpPr/>
          <p:nvPr/>
        </p:nvSpPr>
        <p:spPr>
          <a:xfrm>
            <a:off x="6357456" y="1531309"/>
            <a:ext cx="2271529" cy="989500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MX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de </a:t>
            </a:r>
            <a:r>
              <a:rPr lang="es-MX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Contingencia</a:t>
            </a:r>
          </a:p>
        </p:txBody>
      </p:sp>
      <p:cxnSp>
        <p:nvCxnSpPr>
          <p:cNvPr id="9" name="Conector recto de flecha 10"/>
          <p:cNvCxnSpPr/>
          <p:nvPr/>
        </p:nvCxnSpPr>
        <p:spPr>
          <a:xfrm flipH="1">
            <a:off x="2566273" y="1845379"/>
            <a:ext cx="861763" cy="72120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11"/>
          <p:cNvCxnSpPr/>
          <p:nvPr/>
        </p:nvCxnSpPr>
        <p:spPr>
          <a:xfrm flipH="1">
            <a:off x="2529399" y="3651438"/>
            <a:ext cx="898637" cy="46311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2"/>
          <p:cNvCxnSpPr/>
          <p:nvPr/>
        </p:nvCxnSpPr>
        <p:spPr>
          <a:xfrm flipH="1">
            <a:off x="3351305" y="4347684"/>
            <a:ext cx="425139" cy="61678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3"/>
          <p:cNvCxnSpPr/>
          <p:nvPr/>
        </p:nvCxnSpPr>
        <p:spPr>
          <a:xfrm>
            <a:off x="5133320" y="4347684"/>
            <a:ext cx="288032" cy="61678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4"/>
          <p:cNvCxnSpPr/>
          <p:nvPr/>
        </p:nvCxnSpPr>
        <p:spPr>
          <a:xfrm>
            <a:off x="5660284" y="3447132"/>
            <a:ext cx="985204" cy="53512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5"/>
          <p:cNvCxnSpPr/>
          <p:nvPr/>
        </p:nvCxnSpPr>
        <p:spPr>
          <a:xfrm>
            <a:off x="5650180" y="1557688"/>
            <a:ext cx="635268" cy="382038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image.jimcdn.com/app/cms/image/transf/dimension=434x10000:format=jpg/path/sf39e63f8b2e296b4/image/i88e056b290be03cd/version/1411093412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16" y="1140259"/>
            <a:ext cx="2873539" cy="373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1379990" y="252054"/>
            <a:ext cx="6433945" cy="413244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IMPLEMENTACIÓN DE LOS PLANES PARA LA GRD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pic>
        <p:nvPicPr>
          <p:cNvPr id="16" name="48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t="22505" r="23973" b="11546"/>
          <a:stretch>
            <a:fillRect/>
          </a:stretch>
        </p:blipFill>
        <p:spPr bwMode="auto">
          <a:xfrm>
            <a:off x="324356" y="941172"/>
            <a:ext cx="2189004" cy="145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13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743"/>
            <a:ext cx="9149522" cy="43871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b="28685"/>
          <a:stretch/>
        </p:blipFill>
        <p:spPr>
          <a:xfrm>
            <a:off x="5522" y="3528810"/>
            <a:ext cx="9144000" cy="2897747"/>
          </a:xfrm>
          <a:prstGeom prst="rect">
            <a:avLst/>
          </a:prstGeom>
        </p:spPr>
      </p:pic>
      <p:sp>
        <p:nvSpPr>
          <p:cNvPr id="4" name="AutoShape 68"/>
          <p:cNvSpPr>
            <a:spLocks noChangeArrowheads="1"/>
          </p:cNvSpPr>
          <p:nvPr/>
        </p:nvSpPr>
        <p:spPr bwMode="auto">
          <a:xfrm>
            <a:off x="1831835" y="105522"/>
            <a:ext cx="5397866" cy="413244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DESARROLLO DE CAPACIDADES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ytimg.com/vi/xqIhPwJwzCc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597535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pcm.gob.pe/wp-content/uploads/2013/02/aa_simulac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600450"/>
            <a:ext cx="914082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4"/>
          <p:cNvSpPr>
            <a:spLocks noChangeArrowheads="1"/>
          </p:cNvSpPr>
          <p:nvPr/>
        </p:nvSpPr>
        <p:spPr bwMode="auto">
          <a:xfrm>
            <a:off x="277471" y="5717093"/>
            <a:ext cx="2857500" cy="1107996"/>
          </a:xfrm>
          <a:prstGeom prst="rect">
            <a:avLst/>
          </a:prstGeom>
          <a:gradFill rotWithShape="1">
            <a:gsLst>
              <a:gs pos="0">
                <a:srgbClr val="39B7D8"/>
              </a:gs>
              <a:gs pos="100000">
                <a:srgbClr val="95EEFF"/>
              </a:gs>
            </a:gsLst>
            <a:lin ang="16200000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200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Simulacros y simulaciones a nivel nacional y regional</a:t>
            </a:r>
            <a:endParaRPr lang="es-PE" sz="2200" b="1" i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6" descr="http://cde.3.elcomercio.pe/ima/0/0/8/5/0/850535/base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593725"/>
            <a:ext cx="318928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www.educacionenred.pe/noticia-img/2015/04/071148-tres-simulacros-nacionales-regionales-sismo-se-realizaran-mayo-setiemb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097088"/>
            <a:ext cx="320675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i1.wp.com/barranca.pe/wp-content/uploads/2015/05/sismo_intern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2039938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10933" r="33019" b="11817"/>
          <a:stretch/>
        </p:blipFill>
        <p:spPr bwMode="auto">
          <a:xfrm>
            <a:off x="1825446" y="3624557"/>
            <a:ext cx="1465100" cy="1989803"/>
          </a:xfrm>
          <a:prstGeom prst="rect">
            <a:avLst/>
          </a:prstGeom>
          <a:noFill/>
          <a:ln>
            <a:noFill/>
          </a:ln>
          <a:effectLst>
            <a:glow rad="127000">
              <a:schemeClr val="tx2">
                <a:lumMod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1 Grupo"/>
          <p:cNvGrpSpPr/>
          <p:nvPr/>
        </p:nvGrpSpPr>
        <p:grpSpPr>
          <a:xfrm>
            <a:off x="92075" y="3642788"/>
            <a:ext cx="1614146" cy="1971572"/>
            <a:chOff x="3306568" y="1229518"/>
            <a:chExt cx="2633584" cy="3999682"/>
          </a:xfrm>
          <a:effectLst>
            <a:glow rad="127000">
              <a:schemeClr val="bg1">
                <a:lumMod val="65000"/>
              </a:schemeClr>
            </a:glow>
          </a:effectLst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5" b="6208"/>
            <a:stretch/>
          </p:blipFill>
          <p:spPr>
            <a:xfrm>
              <a:off x="3306568" y="1229518"/>
              <a:ext cx="2633584" cy="3733518"/>
            </a:xfrm>
            <a:prstGeom prst="rect">
              <a:avLst/>
            </a:prstGeom>
          </p:spPr>
        </p:pic>
        <p:pic>
          <p:nvPicPr>
            <p:cNvPr id="15" name="Marcador de contenido 3"/>
            <p:cNvPicPr>
              <a:picLocks noChangeAspect="1"/>
            </p:cNvPicPr>
            <p:nvPr/>
          </p:nvPicPr>
          <p:blipFill rotWithShape="1">
            <a:blip r:embed="rId9"/>
            <a:srcRect t="93592"/>
            <a:stretch/>
          </p:blipFill>
          <p:spPr>
            <a:xfrm>
              <a:off x="3306568" y="4984606"/>
              <a:ext cx="2633584" cy="244594"/>
            </a:xfrm>
            <a:prstGeom prst="rect">
              <a:avLst/>
            </a:prstGeom>
          </p:spPr>
        </p:pic>
      </p:grp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1831835" y="105522"/>
            <a:ext cx="5397866" cy="413244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DESARROLLO DE CAPACIDADES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7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245138"/>
            <a:ext cx="91440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PROGRAMACIÓN</a:t>
            </a:r>
            <a:endParaRPr lang="es-PE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2366640" y="213912"/>
            <a:ext cx="4602156" cy="467476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SIMULACROS MULTIPELIGRO</a:t>
            </a:r>
            <a:endParaRPr lang="en-US" altLang="ko-KR" sz="2000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1535" r="1169" b="20930"/>
          <a:stretch/>
        </p:blipFill>
        <p:spPr>
          <a:xfrm>
            <a:off x="371904" y="2386192"/>
            <a:ext cx="4029625" cy="1984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04" y="851425"/>
            <a:ext cx="4029625" cy="1337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496" y="987571"/>
            <a:ext cx="3887403" cy="1065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r="2185"/>
          <a:stretch/>
        </p:blipFill>
        <p:spPr>
          <a:xfrm>
            <a:off x="4869497" y="2535089"/>
            <a:ext cx="3887403" cy="16870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Conector recto 18"/>
          <p:cNvCxnSpPr/>
          <p:nvPr/>
        </p:nvCxnSpPr>
        <p:spPr>
          <a:xfrm>
            <a:off x="4961106" y="1736949"/>
            <a:ext cx="3618690" cy="9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4961106" y="1588567"/>
            <a:ext cx="3618690" cy="9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4961106" y="3001545"/>
            <a:ext cx="26692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382" y="4568003"/>
            <a:ext cx="2607855" cy="166858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04" y="4568003"/>
            <a:ext cx="2807181" cy="166858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534" y="4568003"/>
            <a:ext cx="2725324" cy="16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4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Elipse"/>
          <p:cNvSpPr/>
          <p:nvPr/>
        </p:nvSpPr>
        <p:spPr>
          <a:xfrm>
            <a:off x="3125572" y="3428497"/>
            <a:ext cx="2596603" cy="172295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3362333" y="3578022"/>
            <a:ext cx="2174036" cy="183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PE" sz="1350" b="1" dirty="0">
                <a:solidFill>
                  <a:srgbClr val="FF0000"/>
                </a:solidFill>
              </a:rPr>
              <a:t>PLATAFORMA </a:t>
            </a:r>
          </a:p>
          <a:p>
            <a:pPr algn="ctr"/>
            <a:r>
              <a:rPr lang="es-PE" sz="1350" b="1" dirty="0">
                <a:solidFill>
                  <a:srgbClr val="FF0000"/>
                </a:solidFill>
              </a:rPr>
              <a:t>DE </a:t>
            </a:r>
          </a:p>
          <a:p>
            <a:pPr algn="ctr"/>
            <a:r>
              <a:rPr lang="es-PE" sz="1350" b="1" dirty="0">
                <a:solidFill>
                  <a:srgbClr val="FF0000"/>
                </a:solidFill>
              </a:rPr>
              <a:t>DEFENSA CIVIL</a:t>
            </a:r>
          </a:p>
          <a:p>
            <a:pPr algn="ctr"/>
            <a:r>
              <a:rPr lang="es-PE" sz="1350" b="1" dirty="0">
                <a:solidFill>
                  <a:prstClr val="black"/>
                </a:solidFill>
              </a:rPr>
              <a:t>(Integrar capacidades y acciones para la </a:t>
            </a:r>
            <a:r>
              <a:rPr lang="es-PE" sz="1350" b="1" dirty="0" err="1">
                <a:solidFill>
                  <a:prstClr val="black"/>
                </a:solidFill>
              </a:rPr>
              <a:t>Gest</a:t>
            </a:r>
            <a:r>
              <a:rPr lang="es-PE" sz="1350" b="1" dirty="0">
                <a:solidFill>
                  <a:prstClr val="black"/>
                </a:solidFill>
              </a:rPr>
              <a:t>. Reactiva)</a:t>
            </a:r>
          </a:p>
        </p:txBody>
      </p:sp>
      <p:grpSp>
        <p:nvGrpSpPr>
          <p:cNvPr id="8" name="23 Grupo"/>
          <p:cNvGrpSpPr>
            <a:grpSpLocks/>
          </p:cNvGrpSpPr>
          <p:nvPr/>
        </p:nvGrpSpPr>
        <p:grpSpPr bwMode="auto">
          <a:xfrm>
            <a:off x="6531266" y="2524740"/>
            <a:ext cx="1835420" cy="965668"/>
            <a:chOff x="4932040" y="1700808"/>
            <a:chExt cx="1943833" cy="983001"/>
          </a:xfrm>
        </p:grpSpPr>
        <p:sp>
          <p:nvSpPr>
            <p:cNvPr id="39" name="6 Elipse"/>
            <p:cNvSpPr/>
            <p:nvPr/>
          </p:nvSpPr>
          <p:spPr>
            <a:xfrm>
              <a:off x="4932040" y="1700808"/>
              <a:ext cx="1943833" cy="720080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1350">
                <a:solidFill>
                  <a:prstClr val="white"/>
                </a:solidFill>
              </a:endParaRPr>
            </a:p>
          </p:txBody>
        </p:sp>
        <p:sp>
          <p:nvSpPr>
            <p:cNvPr id="40" name="25 CuadroTexto"/>
            <p:cNvSpPr txBox="1">
              <a:spLocks noChangeArrowheads="1"/>
            </p:cNvSpPr>
            <p:nvPr/>
          </p:nvSpPr>
          <p:spPr bwMode="auto">
            <a:xfrm>
              <a:off x="5058013" y="1819941"/>
              <a:ext cx="1659191" cy="863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PE" sz="1350" b="1" dirty="0">
                  <a:solidFill>
                    <a:prstClr val="black"/>
                  </a:solidFill>
                </a:rPr>
                <a:t>Organizaciones</a:t>
              </a:r>
            </a:p>
            <a:p>
              <a:pPr algn="ctr"/>
              <a:r>
                <a:rPr lang="es-PE" sz="1350" b="1" dirty="0">
                  <a:solidFill>
                    <a:prstClr val="black"/>
                  </a:solidFill>
                </a:rPr>
                <a:t>Sociales</a:t>
              </a:r>
            </a:p>
          </p:txBody>
        </p:sp>
      </p:grpSp>
      <p:grpSp>
        <p:nvGrpSpPr>
          <p:cNvPr id="9" name="26 Grupo"/>
          <p:cNvGrpSpPr>
            <a:grpSpLocks/>
          </p:cNvGrpSpPr>
          <p:nvPr/>
        </p:nvGrpSpPr>
        <p:grpSpPr bwMode="auto">
          <a:xfrm>
            <a:off x="6800717" y="4163181"/>
            <a:ext cx="1820696" cy="660770"/>
            <a:chOff x="6443947" y="3573018"/>
            <a:chExt cx="1944505" cy="805971"/>
          </a:xfrm>
        </p:grpSpPr>
        <p:sp>
          <p:nvSpPr>
            <p:cNvPr id="37" name="9 Elipse"/>
            <p:cNvSpPr/>
            <p:nvPr/>
          </p:nvSpPr>
          <p:spPr>
            <a:xfrm>
              <a:off x="6443947" y="3573018"/>
              <a:ext cx="1944505" cy="720080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1350">
                <a:solidFill>
                  <a:prstClr val="white"/>
                </a:solidFill>
              </a:endParaRPr>
            </a:p>
          </p:txBody>
        </p:sp>
        <p:sp>
          <p:nvSpPr>
            <p:cNvPr id="38" name="28 CuadroTexto"/>
            <p:cNvSpPr txBox="1">
              <a:spLocks noChangeArrowheads="1"/>
            </p:cNvSpPr>
            <p:nvPr/>
          </p:nvSpPr>
          <p:spPr bwMode="auto">
            <a:xfrm>
              <a:off x="7020311" y="3644390"/>
              <a:ext cx="1224121" cy="734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PE" sz="1350" b="1" dirty="0">
                  <a:solidFill>
                    <a:prstClr val="black"/>
                  </a:solidFill>
                </a:rPr>
                <a:t>Sector </a:t>
              </a:r>
            </a:p>
            <a:p>
              <a:r>
                <a:rPr lang="es-PE" sz="1350" b="1" dirty="0">
                  <a:solidFill>
                    <a:prstClr val="black"/>
                  </a:solidFill>
                </a:rPr>
                <a:t>Privado</a:t>
              </a:r>
            </a:p>
          </p:txBody>
        </p:sp>
      </p:grpSp>
      <p:grpSp>
        <p:nvGrpSpPr>
          <p:cNvPr id="10" name="29 Grupo"/>
          <p:cNvGrpSpPr>
            <a:grpSpLocks/>
          </p:cNvGrpSpPr>
          <p:nvPr/>
        </p:nvGrpSpPr>
        <p:grpSpPr bwMode="auto">
          <a:xfrm>
            <a:off x="6848920" y="3440206"/>
            <a:ext cx="1835419" cy="661162"/>
            <a:chOff x="6156176" y="2636912"/>
            <a:chExt cx="1944216" cy="808229"/>
          </a:xfrm>
        </p:grpSpPr>
        <p:sp>
          <p:nvSpPr>
            <p:cNvPr id="35" name="12 Elipse"/>
            <p:cNvSpPr/>
            <p:nvPr/>
          </p:nvSpPr>
          <p:spPr>
            <a:xfrm>
              <a:off x="6156176" y="2636912"/>
              <a:ext cx="1944216" cy="720080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1350">
                <a:solidFill>
                  <a:prstClr val="white"/>
                </a:solidFill>
              </a:endParaRPr>
            </a:p>
          </p:txBody>
        </p:sp>
        <p:sp>
          <p:nvSpPr>
            <p:cNvPr id="36" name="31 CuadroTexto"/>
            <p:cNvSpPr txBox="1">
              <a:spLocks noChangeArrowheads="1"/>
            </p:cNvSpPr>
            <p:nvPr/>
          </p:nvSpPr>
          <p:spPr bwMode="auto">
            <a:xfrm>
              <a:off x="6447793" y="2708920"/>
              <a:ext cx="1514518" cy="73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PE" sz="1350" b="1" dirty="0">
                  <a:solidFill>
                    <a:prstClr val="black"/>
                  </a:solidFill>
                </a:rPr>
                <a:t>Instituciones Públicas</a:t>
              </a:r>
            </a:p>
          </p:txBody>
        </p:sp>
      </p:grpSp>
      <p:grpSp>
        <p:nvGrpSpPr>
          <p:cNvPr id="11" name="32 Grupo"/>
          <p:cNvGrpSpPr>
            <a:grpSpLocks/>
          </p:cNvGrpSpPr>
          <p:nvPr/>
        </p:nvGrpSpPr>
        <p:grpSpPr bwMode="auto">
          <a:xfrm>
            <a:off x="6237618" y="4973303"/>
            <a:ext cx="1833923" cy="907670"/>
            <a:chOff x="5508104" y="4509120"/>
            <a:chExt cx="1943770" cy="1107125"/>
          </a:xfrm>
        </p:grpSpPr>
        <p:sp>
          <p:nvSpPr>
            <p:cNvPr id="33" name="15 Elipse"/>
            <p:cNvSpPr/>
            <p:nvPr/>
          </p:nvSpPr>
          <p:spPr>
            <a:xfrm>
              <a:off x="5508104" y="4509120"/>
              <a:ext cx="1943770" cy="720080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1350">
                <a:solidFill>
                  <a:prstClr val="white"/>
                </a:solidFill>
              </a:endParaRPr>
            </a:p>
          </p:txBody>
        </p:sp>
        <p:sp>
          <p:nvSpPr>
            <p:cNvPr id="34" name="34 CuadroTexto"/>
            <p:cNvSpPr txBox="1">
              <a:spLocks noChangeArrowheads="1"/>
            </p:cNvSpPr>
            <p:nvPr/>
          </p:nvSpPr>
          <p:spPr bwMode="auto">
            <a:xfrm>
              <a:off x="5875531" y="4581127"/>
              <a:ext cx="1444521" cy="1035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PE" sz="1350" b="1" dirty="0">
                  <a:solidFill>
                    <a:prstClr val="black"/>
                  </a:solidFill>
                </a:rPr>
                <a:t>Instituciones</a:t>
              </a:r>
            </a:p>
            <a:p>
              <a:pPr algn="ctr"/>
              <a:r>
                <a:rPr lang="es-PE" sz="1350" b="1" dirty="0">
                  <a:solidFill>
                    <a:prstClr val="black"/>
                  </a:solidFill>
                </a:rPr>
                <a:t>Científicas</a:t>
              </a:r>
            </a:p>
          </p:txBody>
        </p:sp>
      </p:grpSp>
      <p:grpSp>
        <p:nvGrpSpPr>
          <p:cNvPr id="12" name="35 Grupo"/>
          <p:cNvGrpSpPr>
            <a:grpSpLocks/>
          </p:cNvGrpSpPr>
          <p:nvPr/>
        </p:nvGrpSpPr>
        <p:grpSpPr bwMode="auto">
          <a:xfrm>
            <a:off x="4402196" y="5563656"/>
            <a:ext cx="1902844" cy="602256"/>
            <a:chOff x="3563888" y="5229200"/>
            <a:chExt cx="2016224" cy="736220"/>
          </a:xfrm>
        </p:grpSpPr>
        <p:sp>
          <p:nvSpPr>
            <p:cNvPr id="31" name="36 CuadroTexto"/>
            <p:cNvSpPr txBox="1">
              <a:spLocks noChangeArrowheads="1"/>
            </p:cNvSpPr>
            <p:nvPr/>
          </p:nvSpPr>
          <p:spPr bwMode="auto">
            <a:xfrm>
              <a:off x="3563888" y="5229200"/>
              <a:ext cx="2016224" cy="736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PE" sz="1350" b="1" dirty="0">
                  <a:solidFill>
                    <a:prstClr val="black"/>
                  </a:solidFill>
                </a:rPr>
                <a:t>ONG, </a:t>
              </a:r>
            </a:p>
            <a:p>
              <a:pPr algn="ctr"/>
              <a:r>
                <a:rPr lang="es-PE" sz="1350" b="1" dirty="0">
                  <a:solidFill>
                    <a:prstClr val="black"/>
                  </a:solidFill>
                </a:rPr>
                <a:t>Cooperación</a:t>
              </a:r>
            </a:p>
          </p:txBody>
        </p:sp>
        <p:sp>
          <p:nvSpPr>
            <p:cNvPr id="32" name="19 Elipse"/>
            <p:cNvSpPr/>
            <p:nvPr/>
          </p:nvSpPr>
          <p:spPr>
            <a:xfrm>
              <a:off x="3635330" y="5229200"/>
              <a:ext cx="1944782" cy="720080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38 Grupo"/>
          <p:cNvGrpSpPr>
            <a:grpSpLocks/>
          </p:cNvGrpSpPr>
          <p:nvPr/>
        </p:nvGrpSpPr>
        <p:grpSpPr bwMode="auto">
          <a:xfrm>
            <a:off x="4915777" y="2949031"/>
            <a:ext cx="1868409" cy="2635797"/>
            <a:chOff x="4355981" y="2579432"/>
            <a:chExt cx="1978705" cy="3217476"/>
          </a:xfrm>
        </p:grpSpPr>
        <p:cxnSp>
          <p:nvCxnSpPr>
            <p:cNvPr id="26" name="21 Conector recto de flecha"/>
            <p:cNvCxnSpPr>
              <a:stCxn id="35" idx="2"/>
            </p:cNvCxnSpPr>
            <p:nvPr/>
          </p:nvCxnSpPr>
          <p:spPr>
            <a:xfrm rot="10800000" flipV="1">
              <a:off x="5070021" y="3485015"/>
              <a:ext cx="1264665" cy="3087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2 Conector recto de flecha"/>
            <p:cNvCxnSpPr/>
            <p:nvPr/>
          </p:nvCxnSpPr>
          <p:spPr>
            <a:xfrm rot="10800000" flipV="1">
              <a:off x="4641597" y="2579432"/>
              <a:ext cx="1356680" cy="7142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3 Conector recto de flecha"/>
            <p:cNvCxnSpPr>
              <a:stCxn id="37" idx="2"/>
            </p:cNvCxnSpPr>
            <p:nvPr/>
          </p:nvCxnSpPr>
          <p:spPr>
            <a:xfrm rot="10800000">
              <a:off x="5141426" y="4365160"/>
              <a:ext cx="1142208" cy="31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4 Conector recto de flecha"/>
            <p:cNvCxnSpPr/>
            <p:nvPr/>
          </p:nvCxnSpPr>
          <p:spPr>
            <a:xfrm rot="10800000">
              <a:off x="4855811" y="4865164"/>
              <a:ext cx="856858" cy="4968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5 Conector recto de flecha"/>
            <p:cNvCxnSpPr/>
            <p:nvPr/>
          </p:nvCxnSpPr>
          <p:spPr>
            <a:xfrm rot="16200000" flipV="1">
              <a:off x="4176566" y="5330292"/>
              <a:ext cx="646031" cy="28720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30 CuadroTexto"/>
          <p:cNvSpPr txBox="1">
            <a:spLocks noChangeArrowheads="1"/>
          </p:cNvSpPr>
          <p:nvPr/>
        </p:nvSpPr>
        <p:spPr bwMode="auto">
          <a:xfrm>
            <a:off x="3086790" y="1517119"/>
            <a:ext cx="2359842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350" b="1" dirty="0" smtClean="0">
                <a:solidFill>
                  <a:prstClr val="black"/>
                </a:solidFill>
              </a:rPr>
              <a:t>PRESIDEN:</a:t>
            </a:r>
          </a:p>
          <a:p>
            <a:pPr algn="ctr"/>
            <a:r>
              <a:rPr lang="es-PE" sz="1350" b="1" dirty="0" smtClean="0">
                <a:solidFill>
                  <a:prstClr val="black"/>
                </a:solidFill>
              </a:rPr>
              <a:t>GOBERNADOR               </a:t>
            </a:r>
            <a:r>
              <a:rPr lang="es-PE" sz="1350" b="1" dirty="0">
                <a:solidFill>
                  <a:prstClr val="black"/>
                </a:solidFill>
              </a:rPr>
              <a:t>REGIONAL Y </a:t>
            </a:r>
            <a:r>
              <a:rPr lang="es-PE" sz="1350" b="1" dirty="0" smtClean="0">
                <a:solidFill>
                  <a:prstClr val="black"/>
                </a:solidFill>
              </a:rPr>
              <a:t>ALCALDES </a:t>
            </a:r>
            <a:endParaRPr lang="es-PE" sz="1350" b="1" dirty="0">
              <a:solidFill>
                <a:prstClr val="black"/>
              </a:solidFill>
            </a:endParaRPr>
          </a:p>
          <a:p>
            <a:pPr algn="ctr"/>
            <a:endParaRPr lang="es-PE" sz="1350" b="1" dirty="0">
              <a:solidFill>
                <a:prstClr val="black"/>
              </a:solidFill>
            </a:endParaRPr>
          </a:p>
          <a:p>
            <a:pPr algn="ctr"/>
            <a:endParaRPr lang="es-PE" sz="1350" b="1" dirty="0">
              <a:solidFill>
                <a:prstClr val="black"/>
              </a:solidFill>
            </a:endParaRPr>
          </a:p>
        </p:txBody>
      </p:sp>
      <p:grpSp>
        <p:nvGrpSpPr>
          <p:cNvPr id="15" name="39 Grupo"/>
          <p:cNvGrpSpPr/>
          <p:nvPr/>
        </p:nvGrpSpPr>
        <p:grpSpPr>
          <a:xfrm>
            <a:off x="530522" y="3051382"/>
            <a:ext cx="2292418" cy="1813983"/>
            <a:chOff x="24798" y="985833"/>
            <a:chExt cx="2006772" cy="2214578"/>
          </a:xfrm>
        </p:grpSpPr>
        <p:sp>
          <p:nvSpPr>
            <p:cNvPr id="24" name="28 Elipse"/>
            <p:cNvSpPr/>
            <p:nvPr/>
          </p:nvSpPr>
          <p:spPr>
            <a:xfrm>
              <a:off x="24798" y="985833"/>
              <a:ext cx="2006772" cy="2214578"/>
            </a:xfrm>
            <a:prstGeom prst="ellipse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 sz="1350" dirty="0">
                <a:solidFill>
                  <a:prstClr val="black"/>
                </a:solidFill>
              </a:endParaRPr>
            </a:p>
          </p:txBody>
        </p:sp>
        <p:sp>
          <p:nvSpPr>
            <p:cNvPr id="25" name="31 CuadroTexto"/>
            <p:cNvSpPr txBox="1">
              <a:spLocks noChangeArrowheads="1"/>
            </p:cNvSpPr>
            <p:nvPr/>
          </p:nvSpPr>
          <p:spPr bwMode="auto">
            <a:xfrm>
              <a:off x="142843" y="1057271"/>
              <a:ext cx="1829704" cy="1938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PE" sz="1350" b="1" dirty="0">
                  <a:solidFill>
                    <a:srgbClr val="FF0000"/>
                  </a:solidFill>
                </a:rPr>
                <a:t>GRUPO </a:t>
              </a:r>
            </a:p>
            <a:p>
              <a:pPr algn="ctr"/>
              <a:r>
                <a:rPr lang="es-PE" sz="1350" b="1" dirty="0">
                  <a:solidFill>
                    <a:srgbClr val="FF0000"/>
                  </a:solidFill>
                </a:rPr>
                <a:t>DE </a:t>
              </a:r>
            </a:p>
            <a:p>
              <a:pPr algn="ctr"/>
              <a:r>
                <a:rPr lang="es-PE" sz="1350" b="1" dirty="0">
                  <a:solidFill>
                    <a:srgbClr val="FF0000"/>
                  </a:solidFill>
                </a:rPr>
                <a:t>TRABAJO</a:t>
              </a:r>
            </a:p>
            <a:p>
              <a:pPr algn="ctr"/>
              <a:r>
                <a:rPr lang="es-ES" sz="1350" b="1" dirty="0">
                  <a:solidFill>
                    <a:prstClr val="black"/>
                  </a:solidFill>
                </a:rPr>
                <a:t>(Más alto nivel, articulan la GRD en todos sus procesos)</a:t>
              </a:r>
              <a:endParaRPr lang="es-PE" sz="135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38 Elipse"/>
          <p:cNvSpPr/>
          <p:nvPr/>
        </p:nvSpPr>
        <p:spPr>
          <a:xfrm>
            <a:off x="2957789" y="1529977"/>
            <a:ext cx="2494690" cy="819218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8" name="61 CuadroTexto"/>
          <p:cNvSpPr txBox="1"/>
          <p:nvPr/>
        </p:nvSpPr>
        <p:spPr>
          <a:xfrm>
            <a:off x="530523" y="1764039"/>
            <a:ext cx="2157570" cy="50783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350" b="1" dirty="0" smtClean="0">
                <a:solidFill>
                  <a:prstClr val="black"/>
                </a:solidFill>
              </a:rPr>
              <a:t>IMPLEMENTAN SU </a:t>
            </a:r>
          </a:p>
          <a:p>
            <a:pPr algn="ctr"/>
            <a:r>
              <a:rPr lang="es-ES" sz="1350" b="1" dirty="0" smtClean="0">
                <a:solidFill>
                  <a:prstClr val="black"/>
                </a:solidFill>
              </a:rPr>
              <a:t>COER/COEL</a:t>
            </a:r>
            <a:endParaRPr lang="es-PE" sz="1350" b="1" dirty="0">
              <a:solidFill>
                <a:prstClr val="black"/>
              </a:solidFill>
            </a:endParaRPr>
          </a:p>
        </p:txBody>
      </p:sp>
      <p:sp>
        <p:nvSpPr>
          <p:cNvPr id="19" name="35 Rectángulo redondeado"/>
          <p:cNvSpPr/>
          <p:nvPr/>
        </p:nvSpPr>
        <p:spPr>
          <a:xfrm>
            <a:off x="317521" y="5274974"/>
            <a:ext cx="2899204" cy="74899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b="1" dirty="0">
                <a:solidFill>
                  <a:prstClr val="black"/>
                </a:solidFill>
              </a:rPr>
              <a:t>Los  gobiernos regionales y locales </a:t>
            </a:r>
            <a:r>
              <a:rPr lang="es-ES" sz="1500" b="1" dirty="0" smtClean="0">
                <a:solidFill>
                  <a:prstClr val="black"/>
                </a:solidFill>
              </a:rPr>
              <a:t>implementan y ejecutan </a:t>
            </a:r>
            <a:r>
              <a:rPr lang="es-ES" sz="1500" b="1" dirty="0">
                <a:solidFill>
                  <a:prstClr val="black"/>
                </a:solidFill>
              </a:rPr>
              <a:t>los siete procesos de la GRD.</a:t>
            </a:r>
            <a:endParaRPr lang="es-PE" sz="1500" b="1" dirty="0">
              <a:solidFill>
                <a:prstClr val="black"/>
              </a:solidFill>
            </a:endParaRPr>
          </a:p>
        </p:txBody>
      </p:sp>
      <p:cxnSp>
        <p:nvCxnSpPr>
          <p:cNvPr id="21" name="43 Conector recto de flecha"/>
          <p:cNvCxnSpPr/>
          <p:nvPr/>
        </p:nvCxnSpPr>
        <p:spPr>
          <a:xfrm rot="10800000" flipV="1">
            <a:off x="2216125" y="2290679"/>
            <a:ext cx="1348481" cy="87773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53 Conector recto de flecha"/>
          <p:cNvCxnSpPr/>
          <p:nvPr/>
        </p:nvCxnSpPr>
        <p:spPr>
          <a:xfrm rot="5400000">
            <a:off x="3780330" y="2875786"/>
            <a:ext cx="1052630" cy="7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58 Conector recto"/>
          <p:cNvCxnSpPr>
            <a:stCxn id="16" idx="2"/>
            <a:endCxn id="18" idx="3"/>
          </p:cNvCxnSpPr>
          <p:nvPr/>
        </p:nvCxnSpPr>
        <p:spPr>
          <a:xfrm flipH="1">
            <a:off x="2688093" y="1939586"/>
            <a:ext cx="269696" cy="78369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utoShape 68"/>
          <p:cNvSpPr>
            <a:spLocks noChangeArrowheads="1"/>
          </p:cNvSpPr>
          <p:nvPr/>
        </p:nvSpPr>
        <p:spPr bwMode="auto">
          <a:xfrm>
            <a:off x="1819623" y="134115"/>
            <a:ext cx="5507765" cy="471348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RESPONSABILIDAD DE LOS GL Y GR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91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767263" y="1715804"/>
            <a:ext cx="1244600" cy="468313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s-MX" sz="1100" b="1" dirty="0"/>
              <a:t>JEFE DEL INDECI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767263" y="2471454"/>
            <a:ext cx="1244600" cy="431800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1100" b="1" dirty="0"/>
              <a:t>COORDINADOR DEL COEN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978025" y="5333717"/>
            <a:ext cx="1009650" cy="468312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900" b="1" dirty="0"/>
              <a:t>ASISTENCIA HUMANITARIA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970338" y="5352767"/>
            <a:ext cx="1009650" cy="468312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900" b="1" dirty="0"/>
              <a:t>PRIMERA RESPUESTA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530975" y="4055779"/>
            <a:ext cx="1244600" cy="369888"/>
          </a:xfrm>
          <a:prstGeom prst="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900" b="1" dirty="0"/>
              <a:t>COORDINACION E</a:t>
            </a:r>
          </a:p>
          <a:p>
            <a:pPr algn="ctr">
              <a:defRPr/>
            </a:pPr>
            <a:r>
              <a:rPr lang="es-MX" sz="900" b="1" dirty="0"/>
              <a:t>INTEROPERABILIDAD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885113" y="4055779"/>
            <a:ext cx="925512" cy="369888"/>
          </a:xfrm>
          <a:prstGeom prst="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900" b="1" dirty="0"/>
              <a:t>ANALISIS DE </a:t>
            </a:r>
          </a:p>
          <a:p>
            <a:pPr algn="ctr">
              <a:defRPr/>
            </a:pPr>
            <a:r>
              <a:rPr lang="es-MX" sz="900" b="1" dirty="0"/>
              <a:t>INFORMACIÓN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103351" y="1488792"/>
            <a:ext cx="2356984" cy="158591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2" name="Rectángulo 11"/>
          <p:cNvSpPr/>
          <p:nvPr/>
        </p:nvSpPr>
        <p:spPr>
          <a:xfrm>
            <a:off x="279400" y="3541189"/>
            <a:ext cx="6140450" cy="241777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3" name="CuadroTexto 2"/>
          <p:cNvSpPr txBox="1">
            <a:spLocks noChangeArrowheads="1"/>
          </p:cNvSpPr>
          <p:nvPr/>
        </p:nvSpPr>
        <p:spPr bwMode="auto">
          <a:xfrm>
            <a:off x="6547513" y="2057365"/>
            <a:ext cx="1804945" cy="36933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 altLang="es-PE" sz="900" b="1" dirty="0"/>
              <a:t>ÁREA DE DIRECCIÓN Y </a:t>
            </a:r>
            <a:endParaRPr lang="es-MX" altLang="es-PE" sz="900" b="1" dirty="0" smtClean="0"/>
          </a:p>
          <a:p>
            <a:r>
              <a:rPr lang="es-MX" altLang="es-PE" sz="900" b="1" dirty="0" smtClean="0"/>
              <a:t>APOYO </a:t>
            </a:r>
            <a:r>
              <a:rPr lang="es-MX" altLang="es-PE" sz="900" b="1" dirty="0"/>
              <a:t>A LAS DIRECCIONES</a:t>
            </a:r>
            <a:endParaRPr lang="es-PE" altLang="es-PE" sz="900" b="1" dirty="0"/>
          </a:p>
        </p:txBody>
      </p:sp>
      <p:sp>
        <p:nvSpPr>
          <p:cNvPr id="14" name="CuadroTexto 23"/>
          <p:cNvSpPr txBox="1">
            <a:spLocks noChangeArrowheads="1"/>
          </p:cNvSpPr>
          <p:nvPr/>
        </p:nvSpPr>
        <p:spPr bwMode="auto">
          <a:xfrm>
            <a:off x="2326676" y="5994358"/>
            <a:ext cx="260826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 altLang="es-PE" sz="900" b="1" dirty="0"/>
              <a:t>ÁREA DE MONITOREO Y PROCESAMIENTO</a:t>
            </a:r>
            <a:endParaRPr lang="es-PE" altLang="es-PE" sz="900" b="1" dirty="0"/>
          </a:p>
        </p:txBody>
      </p:sp>
      <p:sp>
        <p:nvSpPr>
          <p:cNvPr id="15" name="CuadroTexto 24"/>
          <p:cNvSpPr txBox="1">
            <a:spLocks noChangeArrowheads="1"/>
          </p:cNvSpPr>
          <p:nvPr/>
        </p:nvSpPr>
        <p:spPr bwMode="auto">
          <a:xfrm>
            <a:off x="6595516" y="4642804"/>
            <a:ext cx="2332038" cy="23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MX" altLang="es-PE" sz="900" b="1" dirty="0"/>
              <a:t>ÁREA DE COORDINACIÓN Y ANALISIS</a:t>
            </a:r>
            <a:endParaRPr lang="es-PE" altLang="es-PE" sz="900" b="1" dirty="0"/>
          </a:p>
        </p:txBody>
      </p:sp>
      <p:cxnSp>
        <p:nvCxnSpPr>
          <p:cNvPr id="16" name="Conector recto 15"/>
          <p:cNvCxnSpPr>
            <a:stCxn id="5" idx="2"/>
            <a:endCxn id="6" idx="0"/>
          </p:cNvCxnSpPr>
          <p:nvPr/>
        </p:nvCxnSpPr>
        <p:spPr>
          <a:xfrm flipH="1">
            <a:off x="5389563" y="2184117"/>
            <a:ext cx="0" cy="28733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3348038" y="3300129"/>
            <a:ext cx="442753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7775575" y="3300129"/>
            <a:ext cx="0" cy="36036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7235825" y="3660492"/>
            <a:ext cx="1008063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7246938" y="3660492"/>
            <a:ext cx="0" cy="3952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8243888" y="3660492"/>
            <a:ext cx="0" cy="3952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3348038" y="3300129"/>
            <a:ext cx="0" cy="28892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684213" y="4379629"/>
            <a:ext cx="511175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3321050" y="3804954"/>
            <a:ext cx="0" cy="57943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2751138" y="3589054"/>
            <a:ext cx="1244600" cy="466725"/>
          </a:xfrm>
          <a:prstGeom prst="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s-MX" sz="1100" b="1" dirty="0"/>
              <a:t>EVALUADOR</a:t>
            </a:r>
          </a:p>
        </p:txBody>
      </p:sp>
      <p:cxnSp>
        <p:nvCxnSpPr>
          <p:cNvPr id="26" name="Conector recto 25"/>
          <p:cNvCxnSpPr/>
          <p:nvPr/>
        </p:nvCxnSpPr>
        <p:spPr>
          <a:xfrm>
            <a:off x="684213" y="4379629"/>
            <a:ext cx="0" cy="36036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2019300" y="4379629"/>
            <a:ext cx="0" cy="36036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2921000" y="4379629"/>
            <a:ext cx="0" cy="36036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3976688" y="4379629"/>
            <a:ext cx="0" cy="36036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4916488" y="4379629"/>
            <a:ext cx="0" cy="36036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5795963" y="4379629"/>
            <a:ext cx="0" cy="36036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323850" y="4622517"/>
            <a:ext cx="1116013" cy="468312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s-MX" sz="900" b="1" dirty="0"/>
              <a:t>COMUNICACIONES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1544638" y="4622517"/>
            <a:ext cx="866775" cy="468312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s-MX" sz="900" b="1" dirty="0"/>
              <a:t>OPERACIONES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2517775" y="4632042"/>
            <a:ext cx="758825" cy="468312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s-MX" sz="900" b="1" dirty="0"/>
              <a:t>LOGISTICA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3440113" y="4609817"/>
            <a:ext cx="987425" cy="508000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900" b="1" dirty="0"/>
              <a:t>INTERSECTORIAL E INTER-</a:t>
            </a:r>
          </a:p>
          <a:p>
            <a:pPr algn="ctr">
              <a:defRPr/>
            </a:pPr>
            <a:r>
              <a:rPr lang="es-MX" sz="900" b="1" dirty="0"/>
              <a:t>INTITUCIONAL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4537075" y="4614579"/>
            <a:ext cx="758825" cy="504825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s-MX" sz="900" b="1" dirty="0"/>
              <a:t>PRENSA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5449888" y="4633629"/>
            <a:ext cx="850900" cy="46672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MX" sz="900" b="1" dirty="0"/>
              <a:t>MONITOREO Y ANALISIS</a:t>
            </a:r>
          </a:p>
        </p:txBody>
      </p:sp>
      <p:cxnSp>
        <p:nvCxnSpPr>
          <p:cNvPr id="38" name="Conector recto 37"/>
          <p:cNvCxnSpPr>
            <a:endCxn id="7" idx="0"/>
          </p:cNvCxnSpPr>
          <p:nvPr/>
        </p:nvCxnSpPr>
        <p:spPr>
          <a:xfrm flipH="1">
            <a:off x="2482850" y="4379629"/>
            <a:ext cx="1588" cy="95408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 flipH="1">
            <a:off x="4473575" y="4387567"/>
            <a:ext cx="1588" cy="95408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39"/>
          <p:cNvSpPr/>
          <p:nvPr/>
        </p:nvSpPr>
        <p:spPr>
          <a:xfrm>
            <a:off x="6509185" y="3541189"/>
            <a:ext cx="2344772" cy="107456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41" name="AutoShape 68"/>
          <p:cNvSpPr>
            <a:spLocks noChangeArrowheads="1"/>
          </p:cNvSpPr>
          <p:nvPr/>
        </p:nvSpPr>
        <p:spPr bwMode="auto">
          <a:xfrm>
            <a:off x="1062481" y="152213"/>
            <a:ext cx="7364049" cy="543814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CENTRO DE OPERACIONES DE </a:t>
            </a: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EMERGENCIA </a:t>
            </a: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NACIONAL</a:t>
            </a:r>
          </a:p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 (COEN)</a:t>
            </a:r>
          </a:p>
        </p:txBody>
      </p:sp>
      <p:pic>
        <p:nvPicPr>
          <p:cNvPr id="2" name="Picture 1" descr="Screen shot 2017-08-30 at 22.59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174" y="5080244"/>
            <a:ext cx="1154659" cy="902077"/>
          </a:xfrm>
          <a:prstGeom prst="rect">
            <a:avLst/>
          </a:prstGeom>
        </p:spPr>
      </p:pic>
      <p:pic>
        <p:nvPicPr>
          <p:cNvPr id="3" name="Picture 2" descr="Screen shot 2017-08-30 at 22.58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17" y="5144389"/>
            <a:ext cx="1157327" cy="86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5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3"/>
          <p:cNvPicPr>
            <a:picLocks noChangeAspect="1"/>
          </p:cNvPicPr>
          <p:nvPr/>
        </p:nvPicPr>
        <p:blipFill rotWithShape="1">
          <a:blip r:embed="rId2"/>
          <a:srcRect l="24078" t="36295" r="48860" b="12829"/>
          <a:stretch/>
        </p:blipFill>
        <p:spPr>
          <a:xfrm>
            <a:off x="256460" y="1636272"/>
            <a:ext cx="4030077" cy="4232936"/>
          </a:xfrm>
          <a:prstGeom prst="rect">
            <a:avLst/>
          </a:prstGeom>
        </p:spPr>
      </p:pic>
      <p:sp>
        <p:nvSpPr>
          <p:cNvPr id="4" name="AutoShape 68"/>
          <p:cNvSpPr>
            <a:spLocks noChangeArrowheads="1"/>
          </p:cNvSpPr>
          <p:nvPr/>
        </p:nvSpPr>
        <p:spPr bwMode="auto">
          <a:xfrm>
            <a:off x="1062481" y="152213"/>
            <a:ext cx="7364049" cy="543814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CENTRO DE OPERACIONES DE </a:t>
            </a: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EMERGENCIA </a:t>
            </a: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NACIONAL</a:t>
            </a:r>
          </a:p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 (COEN)</a:t>
            </a:r>
          </a:p>
        </p:txBody>
      </p:sp>
      <p:pic>
        <p:nvPicPr>
          <p:cNvPr id="5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52" y="3764285"/>
            <a:ext cx="1374415" cy="1577865"/>
          </a:xfrm>
          <a:prstGeom prst="rect">
            <a:avLst/>
          </a:prstGeom>
        </p:spPr>
      </p:pic>
      <p:pic>
        <p:nvPicPr>
          <p:cNvPr id="6" name="Imagen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761" y="1820117"/>
            <a:ext cx="1257634" cy="161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4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6" b="-17944"/>
          <a:stretch/>
        </p:blipFill>
        <p:spPr bwMode="auto">
          <a:xfrm>
            <a:off x="1011836" y="1241024"/>
            <a:ext cx="7164515" cy="51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61736" y="5839954"/>
            <a:ext cx="77676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0070C0"/>
                </a:solidFill>
              </a:rPr>
              <a:t>La GRD está basada en la investigación científica y de registro de informaciones. 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1698" y="5815532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 smtClean="0">
                <a:solidFill>
                  <a:srgbClr val="FF0000"/>
                </a:solidFill>
              </a:rPr>
              <a:t>(Art. 3)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451857" y="329491"/>
            <a:ext cx="8231127" cy="757288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SISTEMA NACIONAL DE GESTION DE RIESGO DE DESASTRES</a:t>
            </a:r>
          </a:p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SINAGERD - LEY N 29664 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9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62177" y="927463"/>
            <a:ext cx="6247902" cy="3889949"/>
            <a:chOff x="595110" y="569625"/>
            <a:chExt cx="6247902" cy="388994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t="2687"/>
            <a:stretch/>
          </p:blipFill>
          <p:spPr>
            <a:xfrm>
              <a:off x="595111" y="569625"/>
              <a:ext cx="6247901" cy="3800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t="10854" b="10259"/>
            <a:stretch/>
          </p:blipFill>
          <p:spPr>
            <a:xfrm>
              <a:off x="595110" y="1379095"/>
              <a:ext cx="6247901" cy="3080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100" y="734516"/>
            <a:ext cx="1773434" cy="2548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858" y="2231764"/>
            <a:ext cx="1803811" cy="2585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078" y="3779303"/>
            <a:ext cx="1658703" cy="226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1071207" y="382971"/>
            <a:ext cx="5104739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16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USO DE LA INFORMACIÓN GEOCIENTÍFICA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61" y="1099360"/>
            <a:ext cx="2912745" cy="72245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046" y="3065488"/>
            <a:ext cx="1424890" cy="1427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8402" y="3924670"/>
            <a:ext cx="1707786" cy="231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703800" y="5275337"/>
            <a:ext cx="3311714" cy="35154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16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MONITOREO Y EVALUACIÓN </a:t>
            </a:r>
          </a:p>
        </p:txBody>
      </p:sp>
    </p:spTree>
    <p:extLst>
      <p:ext uri="{BB962C8B-B14F-4D97-AF65-F5344CB8AC3E}">
        <p14:creationId xmlns:p14="http://schemas.microsoft.com/office/powerpoint/2010/main" val="193653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90472"/>
            <a:ext cx="8327036" cy="41678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0343"/>
            <a:ext cx="3049795" cy="1960129"/>
          </a:xfrm>
          <a:prstGeom prst="rect">
            <a:avLst/>
          </a:prstGeom>
        </p:spPr>
      </p:pic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4488966" y="924890"/>
            <a:ext cx="2946156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16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SINPAD</a:t>
            </a:r>
          </a:p>
        </p:txBody>
      </p:sp>
    </p:spTree>
    <p:extLst>
      <p:ext uri="{BB962C8B-B14F-4D97-AF65-F5344CB8AC3E}">
        <p14:creationId xmlns:p14="http://schemas.microsoft.com/office/powerpoint/2010/main" val="217193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56991" y="1611007"/>
            <a:ext cx="8640762" cy="307777"/>
          </a:xfrm>
          <a:prstGeom prst="rect">
            <a:avLst/>
          </a:prstGeom>
          <a:noFill/>
          <a:ln>
            <a:noFill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77800" indent="-1778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MX" sz="1400" b="1" dirty="0"/>
              <a:t>Monitoreo permanente de peligros y emergencias registrado por los Gobiernos Regionales / Locales.</a:t>
            </a:r>
            <a:endParaRPr lang="es-ES" sz="1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2" y="2532167"/>
            <a:ext cx="460851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42" y="2532167"/>
            <a:ext cx="352901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192" y="3175104"/>
            <a:ext cx="30924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8585" y="865734"/>
            <a:ext cx="8569325" cy="708025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20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SISTEMA DE INFORMACIÓN NACIONAL PARA LA RESPUESTA Y REHABILITACION - SINPAD</a:t>
            </a:r>
            <a:endParaRPr lang="es-ES" sz="20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3207192" y="359319"/>
            <a:ext cx="2481460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16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SINPAD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03237" y="1918784"/>
            <a:ext cx="8640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 typeface="Wingdings" panose="05000000000000000000" pitchFamily="2" charset="2"/>
              <a:buChar char="ü"/>
            </a:pPr>
            <a:r>
              <a:rPr lang="es-MX" altLang="es-PE" sz="1400" b="1" dirty="0"/>
              <a:t>Manejo de información cartográfica e integrada de instituciones del Sistema Nacional de Gestión del Riesgo de Desastres - SINAGERD, para soporte en la toma de decisiones.</a:t>
            </a:r>
            <a:endParaRPr lang="es-ES" altLang="es-PE" sz="1400" b="1" dirty="0"/>
          </a:p>
        </p:txBody>
      </p:sp>
    </p:spTree>
    <p:extLst>
      <p:ext uri="{BB962C8B-B14F-4D97-AF65-F5344CB8AC3E}">
        <p14:creationId xmlns:p14="http://schemas.microsoft.com/office/powerpoint/2010/main" val="261022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21.26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962"/>
            <a:ext cx="9144000" cy="4734074"/>
          </a:xfrm>
          <a:prstGeom prst="rect">
            <a:avLst/>
          </a:prstGeom>
        </p:spPr>
      </p:pic>
      <p:sp>
        <p:nvSpPr>
          <p:cNvPr id="3" name="AutoShape 68"/>
          <p:cNvSpPr>
            <a:spLocks noChangeArrowheads="1"/>
          </p:cNvSpPr>
          <p:nvPr/>
        </p:nvSpPr>
        <p:spPr bwMode="auto">
          <a:xfrm>
            <a:off x="3511978" y="242925"/>
            <a:ext cx="2020218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SIGRID</a:t>
            </a:r>
          </a:p>
        </p:txBody>
      </p:sp>
      <p:pic>
        <p:nvPicPr>
          <p:cNvPr id="4" name="Picture 3" descr="Screen shot 2017-08-30 at 21.56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57" y="1077526"/>
            <a:ext cx="3166243" cy="1548812"/>
          </a:xfrm>
          <a:prstGeom prst="rect">
            <a:avLst/>
          </a:prstGeom>
        </p:spPr>
      </p:pic>
      <p:pic>
        <p:nvPicPr>
          <p:cNvPr id="5" name="Picture 4" descr="Screen shot 2017-08-30 at 21.56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67" y="1071150"/>
            <a:ext cx="3112671" cy="1556336"/>
          </a:xfrm>
          <a:prstGeom prst="rect">
            <a:avLst/>
          </a:prstGeom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525" y="5306138"/>
            <a:ext cx="742893" cy="9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20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65" y="211671"/>
            <a:ext cx="2062445" cy="128698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54709" y="1885082"/>
            <a:ext cx="7470250" cy="1477328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 smtClean="0">
                <a:solidFill>
                  <a:srgbClr val="000000"/>
                </a:solidFill>
              </a:rPr>
              <a:t>Encargado de realizar estudios e investigaciones inherentes a los procesos de preparación, respuesta y rehabilitación, con </a:t>
            </a:r>
            <a:r>
              <a:rPr lang="es-ES" dirty="0">
                <a:solidFill>
                  <a:srgbClr val="000000"/>
                </a:solidFill>
              </a:rPr>
              <a:t>énfasis en variabilidad y cambio climático, en especial en lo referido a peligros inminentes de origen </a:t>
            </a:r>
            <a:r>
              <a:rPr lang="es-ES" dirty="0" smtClean="0">
                <a:solidFill>
                  <a:srgbClr val="000000"/>
                </a:solidFill>
              </a:rPr>
              <a:t>natural, cuyo objetivo es generar </a:t>
            </a:r>
            <a:r>
              <a:rPr lang="es-ES" dirty="0">
                <a:solidFill>
                  <a:srgbClr val="000000"/>
                </a:solidFill>
              </a:rPr>
              <a:t>información </a:t>
            </a:r>
            <a:r>
              <a:rPr lang="es-ES" dirty="0" smtClean="0">
                <a:solidFill>
                  <a:srgbClr val="000000"/>
                </a:solidFill>
              </a:rPr>
              <a:t>orientada </a:t>
            </a:r>
            <a:r>
              <a:rPr lang="es-ES" dirty="0">
                <a:solidFill>
                  <a:srgbClr val="000000"/>
                </a:solidFill>
              </a:rPr>
              <a:t>a la acción para prepararnos y responder adecuadamente </a:t>
            </a:r>
            <a:r>
              <a:rPr lang="es-ES" dirty="0" smtClean="0">
                <a:solidFill>
                  <a:srgbClr val="000000"/>
                </a:solidFill>
              </a:rPr>
              <a:t>ante </a:t>
            </a:r>
            <a:r>
              <a:rPr lang="es-ES" dirty="0">
                <a:solidFill>
                  <a:srgbClr val="000000"/>
                </a:solidFill>
              </a:rPr>
              <a:t>las emergencias o desastres.</a:t>
            </a:r>
            <a:endParaRPr lang="es-PE" dirty="0">
              <a:solidFill>
                <a:srgbClr val="0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93900" y="5615429"/>
            <a:ext cx="30772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just">
              <a:buFont typeface="Wingdings 2" panose="05020102010507070707" pitchFamily="18" charset="2"/>
              <a:buChar char="P"/>
            </a:pPr>
            <a:r>
              <a:rPr lang="es-PE" sz="1400" dirty="0">
                <a:solidFill>
                  <a:srgbClr val="000000"/>
                </a:solidFill>
              </a:rPr>
              <a:t>Manuales y Guías </a:t>
            </a:r>
            <a:r>
              <a:rPr lang="es-PE" sz="1400" dirty="0" smtClean="0">
                <a:solidFill>
                  <a:srgbClr val="000000"/>
                </a:solidFill>
              </a:rPr>
              <a:t>Técnicas</a:t>
            </a:r>
          </a:p>
          <a:p>
            <a:pPr lvl="1" indent="-457200" algn="just">
              <a:buFont typeface="Wingdings 2" panose="05020102010507070707" pitchFamily="18" charset="2"/>
              <a:buChar char="P"/>
            </a:pPr>
            <a:r>
              <a:rPr lang="es-PE" sz="1400" dirty="0" smtClean="0">
                <a:solidFill>
                  <a:srgbClr val="000000"/>
                </a:solidFill>
              </a:rPr>
              <a:t>Asistencia técnica a los GL y GR.</a:t>
            </a:r>
            <a:endParaRPr lang="es-PE" sz="1400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9877" y="5560205"/>
            <a:ext cx="27081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just">
              <a:buFont typeface="Wingdings 2" panose="05020102010507070707" pitchFamily="18" charset="2"/>
              <a:buChar char="P"/>
            </a:pPr>
            <a:r>
              <a:rPr lang="es-PE" sz="1400" dirty="0">
                <a:solidFill>
                  <a:srgbClr val="000000"/>
                </a:solidFill>
              </a:rPr>
              <a:t>Escenarios de riesgo de desastres para la Gestión Reactiva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567826" y="5527865"/>
            <a:ext cx="17489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just">
              <a:buFont typeface="Wingdings 2" panose="05020102010507070707" pitchFamily="18" charset="2"/>
              <a:buChar char="P"/>
            </a:pPr>
            <a:r>
              <a:rPr lang="es-PE" sz="1400" dirty="0">
                <a:solidFill>
                  <a:srgbClr val="000000"/>
                </a:solidFill>
              </a:rPr>
              <a:t>Sensibilización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26" y="4275385"/>
            <a:ext cx="2042350" cy="112762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161" y="3806499"/>
            <a:ext cx="1353820" cy="17699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309" y="3806500"/>
            <a:ext cx="1262102" cy="1721366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13946" t="2939" r="11023" b="31800"/>
          <a:stretch/>
        </p:blipFill>
        <p:spPr>
          <a:xfrm>
            <a:off x="437597" y="3808280"/>
            <a:ext cx="1194298" cy="17153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0223" y="3830313"/>
            <a:ext cx="1205071" cy="1693333"/>
          </a:xfrm>
          <a:prstGeom prst="rect">
            <a:avLst/>
          </a:prstGeom>
          <a:ln w="3175" cmpd="sng">
            <a:solidFill>
              <a:srgbClr val="000090"/>
            </a:solidFill>
          </a:ln>
        </p:spPr>
      </p:pic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854709" y="215713"/>
            <a:ext cx="5312846" cy="756394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CEPIG: Centro de </a:t>
            </a:r>
            <a:r>
              <a:rPr lang="en-US" altLang="ko-KR" sz="2000" dirty="0" err="1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P</a:t>
            </a:r>
            <a:r>
              <a:rPr lang="en-US" altLang="ko-KR" sz="2000" dirty="0" err="1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rocesamiento</a:t>
            </a:r>
            <a:r>
              <a:rPr lang="en-US" altLang="ko-KR" sz="20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ko-KR" sz="2000" dirty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d</a:t>
            </a:r>
            <a:r>
              <a:rPr lang="en-US" altLang="ko-KR" sz="20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e </a:t>
            </a:r>
            <a:r>
              <a:rPr lang="en-US" altLang="ko-KR" sz="2000" dirty="0" err="1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I</a:t>
            </a:r>
            <a:r>
              <a:rPr lang="en-US" altLang="ko-KR" sz="2000" dirty="0" err="1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nformación</a:t>
            </a:r>
            <a:r>
              <a:rPr lang="en-US" altLang="ko-KR" sz="20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G</a:t>
            </a:r>
            <a:r>
              <a:rPr lang="en-US" altLang="ko-KR" sz="2000" dirty="0" err="1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eoespacial</a:t>
            </a:r>
            <a:r>
              <a:rPr lang="en-US" altLang="ko-KR" sz="20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 </a:t>
            </a:r>
          </a:p>
        </p:txBody>
      </p:sp>
      <p:pic>
        <p:nvPicPr>
          <p:cNvPr id="1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71" y="1284625"/>
            <a:ext cx="623675" cy="515155"/>
          </a:xfrm>
          <a:prstGeom prst="rect">
            <a:avLst/>
          </a:prstGeom>
        </p:spPr>
      </p:pic>
      <p:sp>
        <p:nvSpPr>
          <p:cNvPr id="16" name="CuadroTexto 5"/>
          <p:cNvSpPr txBox="1"/>
          <p:nvPr/>
        </p:nvSpPr>
        <p:spPr>
          <a:xfrm>
            <a:off x="2896126" y="1231117"/>
            <a:ext cx="1209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FF0000"/>
                </a:solidFill>
              </a:rPr>
              <a:t>“Non Project”</a:t>
            </a:r>
          </a:p>
        </p:txBody>
      </p:sp>
      <p:pic>
        <p:nvPicPr>
          <p:cNvPr id="17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8" y="1282540"/>
            <a:ext cx="623675" cy="415027"/>
          </a:xfrm>
          <a:prstGeom prst="rect">
            <a:avLst/>
          </a:prstGeom>
        </p:spPr>
      </p:pic>
      <p:sp>
        <p:nvSpPr>
          <p:cNvPr id="18" name="Flecha arriba 7"/>
          <p:cNvSpPr/>
          <p:nvPr/>
        </p:nvSpPr>
        <p:spPr>
          <a:xfrm rot="5400000">
            <a:off x="3348079" y="1040903"/>
            <a:ext cx="178830" cy="1004400"/>
          </a:xfrm>
          <a:prstGeom prst="upArrow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8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69" y="1881266"/>
            <a:ext cx="6160375" cy="435295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19331" y="1225968"/>
            <a:ext cx="730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VOLCANES ACTIVOS Y POTENCIALMENTE ACTIVOS EN EL SUR DEL PERÚ </a:t>
            </a:r>
            <a:endParaRPr lang="es-ES" b="1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703752"/>
              </p:ext>
            </p:extLst>
          </p:nvPr>
        </p:nvGraphicFramePr>
        <p:xfrm>
          <a:off x="6623943" y="2005910"/>
          <a:ext cx="1823015" cy="390581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823015"/>
              </a:tblGrid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VOCANES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dirty="0" err="1" smtClean="0">
                          <a:effectLst/>
                        </a:rPr>
                        <a:t>Sabancaya</a:t>
                      </a:r>
                      <a:r>
                        <a:rPr lang="es-ES" sz="1100" b="1" dirty="0" smtClean="0">
                          <a:effectLst/>
                        </a:rPr>
                        <a:t> (Activo)</a:t>
                      </a:r>
                      <a:endParaRPr lang="es-E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 smtClean="0">
                          <a:effectLst/>
                        </a:rPr>
                        <a:t>Ubinas</a:t>
                      </a:r>
                      <a:r>
                        <a:rPr lang="es-ES" sz="1100" b="1" dirty="0" smtClean="0">
                          <a:effectLst/>
                        </a:rPr>
                        <a:t> (Activo)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effectLst/>
                        </a:rPr>
                        <a:t>Misti (Activo)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 smtClean="0">
                          <a:effectLst/>
                        </a:rPr>
                        <a:t>Ticsani</a:t>
                      </a:r>
                      <a:r>
                        <a:rPr lang="es-ES" sz="1100" b="1" dirty="0" smtClean="0">
                          <a:effectLst/>
                        </a:rPr>
                        <a:t> (Activo)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 smtClean="0">
                          <a:effectLst/>
                        </a:rPr>
                        <a:t>Yucamane</a:t>
                      </a:r>
                      <a:r>
                        <a:rPr lang="es-ES" sz="1100" b="1" dirty="0" smtClean="0">
                          <a:effectLst/>
                        </a:rPr>
                        <a:t> (Activo)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 smtClean="0">
                          <a:effectLst/>
                        </a:rPr>
                        <a:t>Tutupaca</a:t>
                      </a:r>
                      <a:r>
                        <a:rPr lang="es-ES" sz="1100" b="1" dirty="0" smtClean="0">
                          <a:effectLst/>
                        </a:rPr>
                        <a:t> (Activo)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 smtClean="0">
                          <a:effectLst/>
                        </a:rPr>
                        <a:t>Huaynaputina</a:t>
                      </a:r>
                      <a:r>
                        <a:rPr lang="es-ES" sz="1100" b="1" dirty="0" smtClean="0">
                          <a:effectLst/>
                        </a:rPr>
                        <a:t> (Activo)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effectLst/>
                        </a:rPr>
                        <a:t>Coropuna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>
                          <a:effectLst/>
                        </a:rPr>
                        <a:t>Chachani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effectLst/>
                        </a:rPr>
                        <a:t>Sara </a:t>
                      </a:r>
                      <a:r>
                        <a:rPr lang="es-ES" sz="1100" b="1" dirty="0" err="1" smtClean="0">
                          <a:effectLst/>
                        </a:rPr>
                        <a:t>Sara</a:t>
                      </a:r>
                      <a:r>
                        <a:rPr lang="es-ES" sz="1100" b="1" dirty="0" smtClean="0">
                          <a:effectLst/>
                        </a:rPr>
                        <a:t> 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>
                          <a:effectLst/>
                        </a:rPr>
                        <a:t>Casiri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>
                          <a:effectLst/>
                        </a:rPr>
                        <a:t>Quimsachata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>
                          <a:effectLst/>
                        </a:rPr>
                        <a:t>Purpuruni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>
                          <a:effectLst/>
                        </a:rPr>
                        <a:t>Andahua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>
                          <a:effectLst/>
                        </a:rPr>
                        <a:t>Huambo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 err="1">
                          <a:effectLst/>
                        </a:rPr>
                        <a:t>Auquihuato</a:t>
                      </a:r>
                      <a:endParaRPr lang="es-E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271674" y="5992873"/>
            <a:ext cx="264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i="1" dirty="0" smtClean="0"/>
              <a:t>7 volcanes Activos que han presentado actividad volcánica os últimos 500 años </a:t>
            </a:r>
            <a:endParaRPr lang="es-ES" sz="900" b="1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-128774" y="6062123"/>
            <a:ext cx="26499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i="1" dirty="0" smtClean="0"/>
              <a:t>Fuente: IGP e INGEMMET</a:t>
            </a:r>
            <a:endParaRPr lang="es-ES" sz="900" b="1" i="1" dirty="0"/>
          </a:p>
        </p:txBody>
      </p:sp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2290955" y="464695"/>
            <a:ext cx="4156989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VOLCANES EN PERÚ</a:t>
            </a:r>
          </a:p>
        </p:txBody>
      </p:sp>
    </p:spTree>
    <p:extLst>
      <p:ext uri="{BB962C8B-B14F-4D97-AF65-F5344CB8AC3E}">
        <p14:creationId xmlns:p14="http://schemas.microsoft.com/office/powerpoint/2010/main" val="80615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8" y="1362394"/>
            <a:ext cx="6775048" cy="47264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96" y="2704995"/>
            <a:ext cx="2134476" cy="285092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68260" y="1721431"/>
            <a:ext cx="2164812" cy="73866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1400" i="1" dirty="0"/>
              <a:t>Niveles de </a:t>
            </a:r>
            <a:r>
              <a:rPr lang="es-PE" sz="1400" i="1" dirty="0" smtClean="0"/>
              <a:t>Riesgo Volcánico   para </a:t>
            </a:r>
            <a:r>
              <a:rPr lang="es-PE" sz="1400" i="1" dirty="0"/>
              <a:t>cada uno de los volcanes activos del Perú </a:t>
            </a:r>
            <a:endParaRPr lang="es-ES" sz="1400" dirty="0"/>
          </a:p>
        </p:txBody>
      </p:sp>
      <p:sp>
        <p:nvSpPr>
          <p:cNvPr id="7" name="AutoShape 68"/>
          <p:cNvSpPr>
            <a:spLocks noChangeArrowheads="1"/>
          </p:cNvSpPr>
          <p:nvPr/>
        </p:nvSpPr>
        <p:spPr bwMode="auto">
          <a:xfrm>
            <a:off x="2281843" y="492171"/>
            <a:ext cx="4516753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NIVELES DE RIESGO VOLCÁNICO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-128774" y="6062123"/>
            <a:ext cx="26499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i="1" dirty="0" smtClean="0"/>
              <a:t>Fuente: IGP e INGEMMET</a:t>
            </a:r>
            <a:endParaRPr lang="es-ES" sz="900" b="1" i="1" dirty="0"/>
          </a:p>
        </p:txBody>
      </p:sp>
    </p:spTree>
    <p:extLst>
      <p:ext uri="{BB962C8B-B14F-4D97-AF65-F5344CB8AC3E}">
        <p14:creationId xmlns:p14="http://schemas.microsoft.com/office/powerpoint/2010/main" val="220128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995363"/>
            <a:ext cx="5851525" cy="704850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 smtClean="0">
                <a:latin typeface="+mn-lt"/>
              </a:rPr>
              <a:t>Volcán </a:t>
            </a:r>
            <a:r>
              <a:rPr lang="es-ES" sz="2400" b="1" dirty="0" err="1" smtClean="0">
                <a:latin typeface="+mn-lt"/>
              </a:rPr>
              <a:t>Sabancaya</a:t>
            </a:r>
            <a:r>
              <a:rPr lang="es-ES" sz="2400" b="1" dirty="0" smtClean="0">
                <a:latin typeface="+mn-lt"/>
              </a:rPr>
              <a:t> (Nivel de Riesgo Muy Alto)</a:t>
            </a:r>
            <a:endParaRPr lang="es-ES" sz="2400" b="1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61044" y="2126279"/>
            <a:ext cx="603482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PE" sz="1200" dirty="0" smtClean="0"/>
              <a:t>Erupción entre </a:t>
            </a:r>
            <a:r>
              <a:rPr lang="es-PE" sz="1200" dirty="0"/>
              <a:t>1990-98 </a:t>
            </a:r>
            <a:r>
              <a:rPr lang="es-PE" sz="1200" dirty="0" smtClean="0"/>
              <a:t>presenta un potencial </a:t>
            </a:r>
            <a:r>
              <a:rPr lang="es-PE" sz="1200" dirty="0"/>
              <a:t>destructor </a:t>
            </a:r>
            <a:r>
              <a:rPr lang="es-PE" sz="1200" dirty="0" smtClean="0"/>
              <a:t>que podría </a:t>
            </a:r>
            <a:r>
              <a:rPr lang="es-PE" sz="1200" dirty="0"/>
              <a:t>alcanzar al Canal de Majes y por tanto con consecuencias para la Irrigación Majes que se encuentra aguas abajo. Además, este volcán está actualmente en etapa </a:t>
            </a:r>
            <a:r>
              <a:rPr lang="es-PE" sz="1200" dirty="0" smtClean="0"/>
              <a:t>pre-eruptiva.</a:t>
            </a:r>
            <a:endParaRPr lang="es-ES" dirty="0"/>
          </a:p>
        </p:txBody>
      </p:sp>
      <p:pic>
        <p:nvPicPr>
          <p:cNvPr id="1026" name="Picture 2" descr="Resultado de imagen para Mapa de peligros múltiples de la zona proximal del complejo volcánico Ampato-Sabancay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6" y="3431339"/>
            <a:ext cx="3003966" cy="28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1043" y="3055589"/>
            <a:ext cx="297008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900" b="1" dirty="0" smtClean="0">
                <a:solidFill>
                  <a:srgbClr val="0070C0"/>
                </a:solidFill>
              </a:rPr>
              <a:t>MAPA DE PELIGROS MÚLTIPLES DE LA ZONA PROXIMAL DEL COMPLEJO VOLCÁNICO AMPATO - SABANCAYA</a:t>
            </a:r>
            <a:endParaRPr lang="es-ES" sz="9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Resultado de imagen para Mapa de peligros múltiples de la zona proximal del complejo volcánico Ampato-Sabancay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49" y="3245025"/>
            <a:ext cx="3006047" cy="299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424557" y="3198533"/>
            <a:ext cx="2943029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900" b="1" i="1" dirty="0" smtClean="0">
                <a:solidFill>
                  <a:srgbClr val="0070C0"/>
                </a:solidFill>
              </a:rPr>
              <a:t>MAPA DE PELIGRO POR CAÍDA DE CENIZAS Y PÓMEZ </a:t>
            </a:r>
            <a:endParaRPr lang="es-ES" sz="900" b="1" dirty="0">
              <a:solidFill>
                <a:srgbClr val="0070C0"/>
              </a:solidFill>
            </a:endParaRPr>
          </a:p>
        </p:txBody>
      </p:sp>
      <p:pic>
        <p:nvPicPr>
          <p:cNvPr id="1030" name="Picture 6" descr="Resultado de imagen para Mapa de peligros por emplazamiento de lahares y avalanchas de escombr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941" y="3370496"/>
            <a:ext cx="2536230" cy="28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6504941" y="3207211"/>
            <a:ext cx="2536230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900" b="1" i="1" dirty="0" smtClean="0">
                <a:solidFill>
                  <a:srgbClr val="0070C0"/>
                </a:solidFill>
              </a:rPr>
              <a:t>MAPA DE PELIGRO POR FLUJO DE BARRO </a:t>
            </a:r>
            <a:endParaRPr lang="es-ES" sz="900" b="1" dirty="0">
              <a:solidFill>
                <a:srgbClr val="0070C0"/>
              </a:solidFill>
            </a:endParaRPr>
          </a:p>
        </p:txBody>
      </p:sp>
      <p:pic>
        <p:nvPicPr>
          <p:cNvPr id="1032" name="Picture 8" descr="http://ovi.ingemmet.gob.pe/portal_volcan/images/stories/comp%20ampato%20sabancay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86" y="1016371"/>
            <a:ext cx="2673585" cy="20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786606" y="1016371"/>
            <a:ext cx="2065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Flanco oriental del complejo </a:t>
            </a:r>
            <a:r>
              <a:rPr lang="es-ES" sz="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volcánico</a:t>
            </a:r>
            <a:endParaRPr lang="es-ES" sz="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es-ES" sz="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Ampato-Sabancaya</a:t>
            </a:r>
            <a:endParaRPr lang="es-ES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2108899" y="343144"/>
            <a:ext cx="4516753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NIVELES DE RIESGO VOLCÁNICO</a:t>
            </a:r>
          </a:p>
        </p:txBody>
      </p:sp>
    </p:spTree>
    <p:extLst>
      <p:ext uri="{BB962C8B-B14F-4D97-AF65-F5344CB8AC3E}">
        <p14:creationId xmlns:p14="http://schemas.microsoft.com/office/powerpoint/2010/main" val="9735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2567" y="1953043"/>
            <a:ext cx="572096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PE" sz="1200" dirty="0" smtClean="0"/>
              <a:t>Es el volcán más </a:t>
            </a:r>
            <a:r>
              <a:rPr lang="es-PE" sz="1200" dirty="0"/>
              <a:t>activo del Perú, </a:t>
            </a:r>
            <a:r>
              <a:rPr lang="es-PE" sz="1200" dirty="0" err="1" smtClean="0"/>
              <a:t>erupcionó</a:t>
            </a:r>
            <a:r>
              <a:rPr lang="es-PE" sz="1200" dirty="0" smtClean="0"/>
              <a:t> </a:t>
            </a:r>
            <a:r>
              <a:rPr lang="es-PE" sz="1200" dirty="0"/>
              <a:t>entre </a:t>
            </a:r>
            <a:r>
              <a:rPr lang="es-PE" sz="1200" dirty="0" smtClean="0"/>
              <a:t>2006 - 2009 </a:t>
            </a:r>
            <a:r>
              <a:rPr lang="es-PE" sz="1200" dirty="0"/>
              <a:t>y </a:t>
            </a:r>
            <a:r>
              <a:rPr lang="es-PE" sz="1200" dirty="0" smtClean="0"/>
              <a:t>actualmente se </a:t>
            </a:r>
            <a:r>
              <a:rPr lang="es-PE" sz="1200" dirty="0"/>
              <a:t>encuentra en erupción desde 2013. La actividad notable de este volcán ha incluso generado la evacuación de poblaciones que se habían asentado en el valle de </a:t>
            </a:r>
            <a:r>
              <a:rPr lang="es-PE" sz="1200" dirty="0" err="1" smtClean="0"/>
              <a:t>Ubinas</a:t>
            </a:r>
            <a:r>
              <a:rPr lang="es-PE" sz="1200" dirty="0" smtClean="0"/>
              <a:t> (OVI). </a:t>
            </a:r>
            <a:endParaRPr lang="es-ES" sz="1200" dirty="0"/>
          </a:p>
        </p:txBody>
      </p:sp>
      <p:pic>
        <p:nvPicPr>
          <p:cNvPr id="2050" name="Picture 2" descr="Resultado de imagen para Mapa de peligros de la zona proximal para peligros múlti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" y="3172244"/>
            <a:ext cx="3023754" cy="303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13453" y="3054212"/>
            <a:ext cx="293333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900" b="1" i="1" dirty="0" smtClean="0">
                <a:solidFill>
                  <a:srgbClr val="0070C0"/>
                </a:solidFill>
              </a:rPr>
              <a:t>MAPA DE PELIGROS DE LA ZONA PROXIMAL PARA PELIGROS MULTIPLES </a:t>
            </a:r>
            <a:endParaRPr lang="es-ES" sz="900" b="1" dirty="0">
              <a:solidFill>
                <a:srgbClr val="0070C0"/>
              </a:solidFill>
            </a:endParaRPr>
          </a:p>
        </p:txBody>
      </p:sp>
      <p:pic>
        <p:nvPicPr>
          <p:cNvPr id="2052" name="Picture 4" descr="Resultado de imagen para Mapa de peligros por caídas de ceniza para una erupción de magnitud baja a moder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51" y="3367017"/>
            <a:ext cx="3082908" cy="28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3089455" y="3048540"/>
            <a:ext cx="308290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900" b="1" i="1" dirty="0" smtClean="0">
                <a:solidFill>
                  <a:srgbClr val="0070C0"/>
                </a:solidFill>
              </a:rPr>
              <a:t>MAPA DE PELIGRO POR CAÍDA DE CENIZAS PARA UNA ERUPCIÓN BAJA A MODERADA  </a:t>
            </a:r>
            <a:endParaRPr lang="es-ES" sz="900" b="1" dirty="0">
              <a:solidFill>
                <a:srgbClr val="0070C0"/>
              </a:solidFill>
            </a:endParaRPr>
          </a:p>
        </p:txBody>
      </p:sp>
      <p:pic>
        <p:nvPicPr>
          <p:cNvPr id="2054" name="Picture 6" descr="Resultado de imagen para Mapa de peligros por caídas de ceniza para una erupción de magnitud moderada a gran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29" y="3423544"/>
            <a:ext cx="2830855" cy="278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6230025" y="3071494"/>
            <a:ext cx="283085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900" b="1" i="1" dirty="0" smtClean="0">
                <a:solidFill>
                  <a:srgbClr val="0070C0"/>
                </a:solidFill>
              </a:rPr>
              <a:t>MAPA DE PELIGRO POR CAÍDA DE CENIZAS PARA UNA ERUPCIÓN DE MODERADA A GRANDE</a:t>
            </a:r>
            <a:endParaRPr lang="es-ES" sz="900" b="1" dirty="0">
              <a:solidFill>
                <a:srgbClr val="0070C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529" y="1016959"/>
            <a:ext cx="2958359" cy="196524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608862" y="2784040"/>
            <a:ext cx="22127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Vista del volcán </a:t>
            </a:r>
            <a:r>
              <a:rPr lang="es-ES" sz="800" b="1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Ubinas</a:t>
            </a:r>
            <a:r>
              <a:rPr lang="es-ES" sz="8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desde el sector Sureste </a:t>
            </a:r>
            <a:endParaRPr lang="es-ES" sz="800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ítulo 1"/>
          <p:cNvSpPr>
            <a:spLocks noGrp="1"/>
          </p:cNvSpPr>
          <p:nvPr>
            <p:ph type="title" idx="4294967295"/>
          </p:nvPr>
        </p:nvSpPr>
        <p:spPr>
          <a:xfrm>
            <a:off x="0" y="989013"/>
            <a:ext cx="5254625" cy="7032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" sz="2400" b="1" dirty="0">
                <a:latin typeface="+mn-lt"/>
              </a:rPr>
              <a:t>Volcán </a:t>
            </a:r>
            <a:r>
              <a:rPr lang="es-ES" sz="2400" b="1" dirty="0" err="1">
                <a:latin typeface="+mn-lt"/>
              </a:rPr>
              <a:t>Ubinas</a:t>
            </a:r>
            <a:r>
              <a:rPr lang="es-ES" sz="2400" b="1" dirty="0">
                <a:latin typeface="+mn-lt"/>
              </a:rPr>
              <a:t> (Nivel de Riesgo Muy Alto)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171703" y="5976325"/>
            <a:ext cx="26499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b="1" i="1" dirty="0" smtClean="0"/>
              <a:t>Fuente: Observatorio </a:t>
            </a:r>
            <a:r>
              <a:rPr lang="es-ES" sz="900" b="1" i="1" dirty="0" err="1" smtClean="0"/>
              <a:t>Vulcanologico</a:t>
            </a:r>
            <a:r>
              <a:rPr lang="es-ES" sz="900" b="1" i="1" dirty="0" smtClean="0"/>
              <a:t> de </a:t>
            </a:r>
            <a:r>
              <a:rPr lang="es-ES" sz="900" b="1" i="1" dirty="0" err="1" smtClean="0"/>
              <a:t>Ingemmet</a:t>
            </a:r>
            <a:r>
              <a:rPr lang="es-ES" sz="900" b="1" i="1" dirty="0" smtClean="0"/>
              <a:t> </a:t>
            </a:r>
            <a:endParaRPr lang="es-ES" sz="900" b="1" i="1" dirty="0"/>
          </a:p>
        </p:txBody>
      </p: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2153869" y="314012"/>
            <a:ext cx="4516753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NIVELES DE RIESGO VOLCÁNICO</a:t>
            </a:r>
          </a:p>
        </p:txBody>
      </p:sp>
    </p:spTree>
    <p:extLst>
      <p:ext uri="{BB962C8B-B14F-4D97-AF65-F5344CB8AC3E}">
        <p14:creationId xmlns:p14="http://schemas.microsoft.com/office/powerpoint/2010/main" val="173842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6386" y="1860332"/>
            <a:ext cx="57879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PE" sz="1200" dirty="0" smtClean="0"/>
              <a:t>Su última </a:t>
            </a:r>
            <a:r>
              <a:rPr lang="es-PE" sz="1200" dirty="0"/>
              <a:t>erupción data de los tiempos del Inca </a:t>
            </a:r>
            <a:r>
              <a:rPr lang="es-PE" sz="1200" dirty="0" err="1"/>
              <a:t>Pachacutec</a:t>
            </a:r>
            <a:r>
              <a:rPr lang="es-PE" sz="1200" dirty="0"/>
              <a:t>, y tiene actualmente a sus faldas a la segunda ciudad del país con cerca de un millón de habitantes y mucha importante infraestructura en su </a:t>
            </a:r>
            <a:r>
              <a:rPr lang="es-PE" sz="1200" dirty="0" smtClean="0"/>
              <a:t>cercanía(Fuente: OVI). </a:t>
            </a:r>
            <a:endParaRPr lang="es-ES" sz="1200" dirty="0"/>
          </a:p>
        </p:txBody>
      </p:sp>
      <p:pic>
        <p:nvPicPr>
          <p:cNvPr id="3074" name="Picture 2" descr="Resultado de imagen para Mapa de peligros múltiples de la zona proximal del volcán Misti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17" y="3267478"/>
            <a:ext cx="2900663" cy="295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77079" y="2942112"/>
            <a:ext cx="287594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900" b="1" i="1" dirty="0" smtClean="0">
                <a:solidFill>
                  <a:srgbClr val="0070C0"/>
                </a:solidFill>
              </a:rPr>
              <a:t>MAPA DE PELIGROS DE LA ZONA PROXIMAL PARA PELIGROS MULTIPLES </a:t>
            </a:r>
            <a:endParaRPr lang="es-ES" sz="900" b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Resultado de imagen para Mapa de peligros del Misti por emplazamiento de flujos de lod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99" y="3234417"/>
            <a:ext cx="2899719" cy="29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Mapa de peligros por caídas de ceniza del volcán Misti, para un escenario moderado a alt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89" y="3299234"/>
            <a:ext cx="2687424" cy="292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3167764" y="2942112"/>
            <a:ext cx="29573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900" b="1" i="1" dirty="0" smtClean="0">
                <a:solidFill>
                  <a:srgbClr val="0070C0"/>
                </a:solidFill>
              </a:rPr>
              <a:t>MAPA DE PELIGRO DEL MISTI POR EMPLAZAMIENTO DE FLUJO DE LODO</a:t>
            </a:r>
            <a:endParaRPr lang="es-ES" sz="900" b="1" dirty="0">
              <a:solidFill>
                <a:srgbClr val="0070C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214937" y="2953644"/>
            <a:ext cx="2688376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900" b="1" i="1" dirty="0" smtClean="0">
                <a:solidFill>
                  <a:srgbClr val="0070C0"/>
                </a:solidFill>
              </a:rPr>
              <a:t>MAPA DE PELIGRO POR CAÍDA DE CENIZAS DEL VOLCÁN MISTI, PARA UN ESCENARIO MODERADO A ALTO </a:t>
            </a:r>
            <a:endParaRPr lang="es-ES" sz="900" b="1" dirty="0">
              <a:solidFill>
                <a:srgbClr val="0070C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876" y="940732"/>
            <a:ext cx="2738785" cy="192764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625652" y="2668048"/>
            <a:ext cx="24205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Vista del volcán  Misti desde la ciudad de Arequipa </a:t>
            </a:r>
            <a:endParaRPr lang="es-ES" sz="800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 idx="4294967295"/>
          </p:nvPr>
        </p:nvSpPr>
        <p:spPr>
          <a:xfrm>
            <a:off x="0" y="1108075"/>
            <a:ext cx="5121275" cy="585788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 smtClean="0">
                <a:latin typeface="+mn-lt"/>
              </a:rPr>
              <a:t>Volcán Misti (Nivel de Riesgo Muy Alto)</a:t>
            </a:r>
            <a:endParaRPr lang="es-ES" sz="2400" b="1" dirty="0">
              <a:latin typeface="+mn-lt"/>
            </a:endParaRPr>
          </a:p>
        </p:txBody>
      </p:sp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2108899" y="320595"/>
            <a:ext cx="4516753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NIVELES DE RIESGO VOLCÁNICO</a:t>
            </a:r>
          </a:p>
        </p:txBody>
      </p:sp>
    </p:spTree>
    <p:extLst>
      <p:ext uri="{BB962C8B-B14F-4D97-AF65-F5344CB8AC3E}">
        <p14:creationId xmlns:p14="http://schemas.microsoft.com/office/powerpoint/2010/main" val="48550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8-30 at 20.09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9" y="671605"/>
            <a:ext cx="8881526" cy="5628209"/>
          </a:xfrm>
          <a:prstGeom prst="rect">
            <a:avLst/>
          </a:prstGeom>
        </p:spPr>
      </p:pic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2271498" y="97482"/>
            <a:ext cx="5038144" cy="471348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ESTRUCTURA DEL SINAGERD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0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0257"/>
            <a:ext cx="2051266" cy="2887327"/>
          </a:xfrm>
          <a:prstGeom prst="rect">
            <a:avLst/>
          </a:prstGeom>
        </p:spPr>
      </p:pic>
      <p:pic>
        <p:nvPicPr>
          <p:cNvPr id="5" name="Picture 3" descr="RED DE VOLCAN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2197" y="764704"/>
            <a:ext cx="6812291" cy="3960440"/>
          </a:xfrm>
          <a:prstGeom prst="rect">
            <a:avLst/>
          </a:prstGeom>
        </p:spPr>
      </p:pic>
      <p:sp>
        <p:nvSpPr>
          <p:cNvPr id="7" name="ZoneTexte 9"/>
          <p:cNvSpPr txBox="1"/>
          <p:nvPr/>
        </p:nvSpPr>
        <p:spPr>
          <a:xfrm>
            <a:off x="5810654" y="4468842"/>
            <a:ext cx="28174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u="none" dirty="0" smtClean="0">
              <a:solidFill>
                <a:srgbClr val="FF0000"/>
              </a:solidFill>
            </a:endParaRPr>
          </a:p>
          <a:p>
            <a:r>
              <a:rPr lang="es-ES" b="1" u="none" dirty="0" smtClean="0">
                <a:solidFill>
                  <a:srgbClr val="FF0000"/>
                </a:solidFill>
              </a:rPr>
              <a:t>Sabancaya: 04 estaciones</a:t>
            </a:r>
          </a:p>
        </p:txBody>
      </p:sp>
      <p:sp>
        <p:nvSpPr>
          <p:cNvPr id="8" name="ZoneTexte 10"/>
          <p:cNvSpPr txBox="1"/>
          <p:nvPr/>
        </p:nvSpPr>
        <p:spPr>
          <a:xfrm>
            <a:off x="5810968" y="5010344"/>
            <a:ext cx="250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none" dirty="0" smtClean="0">
                <a:solidFill>
                  <a:srgbClr val="FF0000"/>
                </a:solidFill>
              </a:rPr>
              <a:t>Misti:  07 </a:t>
            </a:r>
            <a:r>
              <a:rPr lang="fr-FR" b="1" u="none" dirty="0" err="1" smtClean="0">
                <a:solidFill>
                  <a:srgbClr val="FF0000"/>
                </a:solidFill>
              </a:rPr>
              <a:t>estaciones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9" name="ZoneTexte 11"/>
          <p:cNvSpPr txBox="1"/>
          <p:nvPr/>
        </p:nvSpPr>
        <p:spPr>
          <a:xfrm>
            <a:off x="5802701" y="5274939"/>
            <a:ext cx="261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none" dirty="0" smtClean="0">
                <a:solidFill>
                  <a:srgbClr val="FF0000"/>
                </a:solidFill>
              </a:rPr>
              <a:t>Ubinas: 05 </a:t>
            </a:r>
            <a:r>
              <a:rPr lang="fr-FR" b="1" u="none" dirty="0" err="1" smtClean="0">
                <a:solidFill>
                  <a:srgbClr val="FF0000"/>
                </a:solidFill>
              </a:rPr>
              <a:t>estaciones</a:t>
            </a:r>
            <a:endParaRPr lang="fr-FR" b="1" u="none" dirty="0" smtClean="0">
              <a:solidFill>
                <a:srgbClr val="FF0000"/>
              </a:solidFill>
            </a:endParaRPr>
          </a:p>
        </p:txBody>
      </p:sp>
      <p:sp>
        <p:nvSpPr>
          <p:cNvPr id="13" name="ZoneTexte 20"/>
          <p:cNvSpPr txBox="1"/>
          <p:nvPr/>
        </p:nvSpPr>
        <p:spPr>
          <a:xfrm>
            <a:off x="5436794" y="5677502"/>
            <a:ext cx="324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u="none" dirty="0" smtClean="0"/>
              <a:t>TOTAL= 16 estaciones sísmicas-telemétricas, tiempo real</a:t>
            </a:r>
            <a:endParaRPr lang="es-ES" sz="1800" b="1" u="none" dirty="0"/>
          </a:p>
        </p:txBody>
      </p: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2195907" y="215291"/>
            <a:ext cx="4764091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REDES DE MONITOREO VOLCÁNICO</a:t>
            </a:r>
          </a:p>
        </p:txBody>
      </p:sp>
      <p:pic>
        <p:nvPicPr>
          <p:cNvPr id="17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969"/>
            <a:ext cx="2740553" cy="2307469"/>
          </a:xfrm>
          <a:prstGeom prst="rect">
            <a:avLst/>
          </a:prstGeom>
        </p:spPr>
      </p:pic>
      <p:pic>
        <p:nvPicPr>
          <p:cNvPr id="18" name="Picture 2" descr="http://ovi.ingemmet.gob.pe/wp-content/uploads/2015/01/red_sismica-mist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05" y="4373107"/>
            <a:ext cx="2795662" cy="19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8"/>
          <p:cNvSpPr txBox="1"/>
          <p:nvPr/>
        </p:nvSpPr>
        <p:spPr>
          <a:xfrm>
            <a:off x="2690916" y="4483592"/>
            <a:ext cx="2067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Monitoreo Sísmico </a:t>
            </a:r>
            <a:endParaRPr lang="es-ES" sz="1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uadroTexto 10"/>
          <p:cNvSpPr txBox="1"/>
          <p:nvPr/>
        </p:nvSpPr>
        <p:spPr>
          <a:xfrm>
            <a:off x="0" y="5870530"/>
            <a:ext cx="2017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Monitoreo Geodésico </a:t>
            </a:r>
            <a:endParaRPr lang="es-ES" sz="1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uadroTexto 11"/>
          <p:cNvSpPr txBox="1"/>
          <p:nvPr/>
        </p:nvSpPr>
        <p:spPr>
          <a:xfrm>
            <a:off x="330952" y="1236528"/>
            <a:ext cx="2284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Monitoreo Geoquímico </a:t>
            </a:r>
            <a:endParaRPr lang="es-ES" sz="1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272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7-08-30 at 22.20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6" y="1137765"/>
            <a:ext cx="3471603" cy="3294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Screen shot 2017-08-30 at 22.23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43" y="1097286"/>
            <a:ext cx="3541900" cy="3855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Screen shot 2017-08-30 at 22.26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9" y="4457322"/>
            <a:ext cx="7844328" cy="1859208"/>
          </a:xfrm>
          <a:prstGeom prst="rect">
            <a:avLst/>
          </a:prstGeom>
        </p:spPr>
      </p:pic>
      <p:sp>
        <p:nvSpPr>
          <p:cNvPr id="19" name="AutoShape 68"/>
          <p:cNvSpPr>
            <a:spLocks noChangeArrowheads="1"/>
          </p:cNvSpPr>
          <p:nvPr/>
        </p:nvSpPr>
        <p:spPr bwMode="auto">
          <a:xfrm>
            <a:off x="2195907" y="347589"/>
            <a:ext cx="4764091" cy="3515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COMITÉ CIENTÍFICO-TÉCNICO</a:t>
            </a:r>
          </a:p>
        </p:txBody>
      </p:sp>
    </p:spTree>
    <p:extLst>
      <p:ext uri="{BB962C8B-B14F-4D97-AF65-F5344CB8AC3E}">
        <p14:creationId xmlns:p14="http://schemas.microsoft.com/office/powerpoint/2010/main" val="34575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9" y="994789"/>
            <a:ext cx="5358830" cy="51907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451" y="361887"/>
            <a:ext cx="3049015" cy="22668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954" y="2653737"/>
            <a:ext cx="3672512" cy="20802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148" y="4429515"/>
            <a:ext cx="2246658" cy="18545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Rectángulo 6"/>
          <p:cNvSpPr/>
          <p:nvPr/>
        </p:nvSpPr>
        <p:spPr>
          <a:xfrm>
            <a:off x="7165220" y="2398893"/>
            <a:ext cx="1911246" cy="22985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/>
              <a:t>SENSIBILIZACIÓN</a:t>
            </a:r>
            <a:endParaRPr lang="es-PE" sz="1600" dirty="0"/>
          </a:p>
        </p:txBody>
      </p:sp>
      <p:sp>
        <p:nvSpPr>
          <p:cNvPr id="8" name="Rectángulo 7"/>
          <p:cNvSpPr/>
          <p:nvPr/>
        </p:nvSpPr>
        <p:spPr>
          <a:xfrm>
            <a:off x="5486399" y="4247205"/>
            <a:ext cx="1567077" cy="2371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SIMULACROS</a:t>
            </a:r>
            <a:endParaRPr lang="es-PE" dirty="0"/>
          </a:p>
        </p:txBody>
      </p:sp>
      <p:sp>
        <p:nvSpPr>
          <p:cNvPr id="9" name="Rectángulo 8"/>
          <p:cNvSpPr/>
          <p:nvPr/>
        </p:nvSpPr>
        <p:spPr>
          <a:xfrm>
            <a:off x="7611287" y="4699519"/>
            <a:ext cx="1465179" cy="4870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/>
              <a:t>Evacuación peatonal</a:t>
            </a:r>
            <a:endParaRPr lang="es-PE" sz="1600" dirty="0"/>
          </a:p>
        </p:txBody>
      </p:sp>
      <p:sp>
        <p:nvSpPr>
          <p:cNvPr id="10" name="Rectángulo 9"/>
          <p:cNvSpPr/>
          <p:nvPr/>
        </p:nvSpPr>
        <p:spPr>
          <a:xfrm>
            <a:off x="5228148" y="6068618"/>
            <a:ext cx="2246658" cy="2154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Evacuación vehicular</a:t>
            </a:r>
            <a:endParaRPr lang="es-PE" dirty="0"/>
          </a:p>
        </p:txBody>
      </p:sp>
      <p:sp>
        <p:nvSpPr>
          <p:cNvPr id="11" name="Elipse 10"/>
          <p:cNvSpPr/>
          <p:nvPr/>
        </p:nvSpPr>
        <p:spPr>
          <a:xfrm>
            <a:off x="2041716" y="3225437"/>
            <a:ext cx="840990" cy="7294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AutoShape 68"/>
          <p:cNvSpPr>
            <a:spLocks noChangeArrowheads="1"/>
          </p:cNvSpPr>
          <p:nvPr/>
        </p:nvSpPr>
        <p:spPr bwMode="auto">
          <a:xfrm>
            <a:off x="127569" y="410468"/>
            <a:ext cx="5653159" cy="381218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ACCIONES DE PREPARACIÓN EN AREQUIPA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sp>
        <p:nvSpPr>
          <p:cNvPr id="13" name="AutoShape 68"/>
          <p:cNvSpPr>
            <a:spLocks noChangeArrowheads="1"/>
          </p:cNvSpPr>
          <p:nvPr/>
        </p:nvSpPr>
        <p:spPr bwMode="auto">
          <a:xfrm>
            <a:off x="195319" y="5126636"/>
            <a:ext cx="921448" cy="25057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14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MISTI</a:t>
            </a:r>
            <a:endParaRPr lang="en-US" altLang="ko-KR" sz="1400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sp>
        <p:nvSpPr>
          <p:cNvPr id="14" name="Rectángulo 7"/>
          <p:cNvSpPr/>
          <p:nvPr/>
        </p:nvSpPr>
        <p:spPr>
          <a:xfrm>
            <a:off x="7682748" y="5688816"/>
            <a:ext cx="1259520" cy="330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INGEMMET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5583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838" y="259938"/>
            <a:ext cx="4197112" cy="2725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838" y="3147534"/>
            <a:ext cx="4197112" cy="2770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287389" y="1088904"/>
            <a:ext cx="3877753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b="1" dirty="0" smtClean="0"/>
              <a:t>Se estableció y señalizó el límite </a:t>
            </a:r>
            <a:r>
              <a:rPr lang="es-PE" b="1" dirty="0"/>
              <a:t>de expansión urbana bajo Ordenanza Municipal en el Distrito de Alto Selva Alegre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2" y="3147534"/>
            <a:ext cx="4050205" cy="2379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AutoShape 68"/>
          <p:cNvSpPr>
            <a:spLocks noChangeArrowheads="1"/>
          </p:cNvSpPr>
          <p:nvPr/>
        </p:nvSpPr>
        <p:spPr bwMode="auto">
          <a:xfrm>
            <a:off x="246301" y="205538"/>
            <a:ext cx="4066097" cy="641170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ACCIONES DE PREVENCIÓN </a:t>
            </a:r>
          </a:p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Y PREPARACIÓN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611000" y="5794655"/>
            <a:ext cx="1259520" cy="330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INGEMMET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975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57" y="932506"/>
            <a:ext cx="4536504" cy="3427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916773" y="944629"/>
            <a:ext cx="3447737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dirty="0"/>
              <a:t>Elaboración del </a:t>
            </a:r>
            <a:r>
              <a:rPr lang="es-PE" dirty="0" smtClean="0"/>
              <a:t>Plan </a:t>
            </a:r>
            <a:r>
              <a:rPr lang="es-PE" dirty="0"/>
              <a:t>de </a:t>
            </a:r>
            <a:r>
              <a:rPr lang="es-PE" dirty="0" smtClean="0"/>
              <a:t>Contingencia </a:t>
            </a:r>
            <a:r>
              <a:rPr lang="es-PE" dirty="0"/>
              <a:t>ante erupción del volcán Misti, en Alto Selva </a:t>
            </a:r>
            <a:r>
              <a:rPr lang="es-PE" dirty="0" smtClean="0"/>
              <a:t>Alegre con la sistencia técnica del INGEMMET, INDECI, IGP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773" y="3192904"/>
            <a:ext cx="4043344" cy="2948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462352" y="4941030"/>
            <a:ext cx="431950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dirty="0"/>
              <a:t>Elaboración del </a:t>
            </a:r>
            <a:r>
              <a:rPr lang="es-PE" dirty="0" smtClean="0"/>
              <a:t>Plan </a:t>
            </a:r>
            <a:r>
              <a:rPr lang="es-PE" dirty="0"/>
              <a:t>de </a:t>
            </a:r>
            <a:r>
              <a:rPr lang="es-PE" dirty="0" smtClean="0"/>
              <a:t>Emergencia </a:t>
            </a:r>
            <a:r>
              <a:rPr lang="es-PE" dirty="0"/>
              <a:t>ante erupción del volcán Misti en el Centro de Operaciones de Emergencia del Gobierno Regional de Arequipa</a:t>
            </a:r>
          </a:p>
        </p:txBody>
      </p:sp>
      <p:sp>
        <p:nvSpPr>
          <p:cNvPr id="7" name="AutoShape 68"/>
          <p:cNvSpPr>
            <a:spLocks noChangeArrowheads="1"/>
          </p:cNvSpPr>
          <p:nvPr/>
        </p:nvSpPr>
        <p:spPr bwMode="auto">
          <a:xfrm>
            <a:off x="979951" y="161797"/>
            <a:ext cx="6882390" cy="381218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ACCIONES DE </a:t>
            </a: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PREPARACIÓN </a:t>
            </a: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PARA LA RESPUESTA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10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146" y="824459"/>
            <a:ext cx="4302207" cy="294361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421146" y="3276911"/>
            <a:ext cx="430220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400" dirty="0"/>
              <a:t>El sector Salud en actividad durante el 1.er Simulacro de Evacuación por Erupción Volcánica del Misti.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78" y="3719637"/>
            <a:ext cx="3292475" cy="194504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3965" y="5645947"/>
            <a:ext cx="457042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200" dirty="0"/>
              <a:t>Capacitación </a:t>
            </a:r>
            <a:r>
              <a:rPr lang="es-PE" sz="1200" dirty="0" smtClean="0"/>
              <a:t>a la población por parte del IGP e INGEMMET sobre </a:t>
            </a:r>
            <a:r>
              <a:rPr lang="es-PE" sz="1200" dirty="0"/>
              <a:t>el peligro volcánico y medidas de protección ante erupciones volcánicas, en coordinación con </a:t>
            </a:r>
            <a:r>
              <a:rPr lang="es-PE" sz="1200" dirty="0" smtClean="0"/>
              <a:t>las municipalidades distritales</a:t>
            </a:r>
            <a:endParaRPr lang="es-PE" sz="1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26" y="4632278"/>
            <a:ext cx="2210127" cy="14868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51" y="678189"/>
            <a:ext cx="4060305" cy="2906274"/>
          </a:xfrm>
          <a:prstGeom prst="rect">
            <a:avLst/>
          </a:prstGeom>
        </p:spPr>
      </p:pic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979951" y="161797"/>
            <a:ext cx="6882390" cy="381218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ACCIONES DE </a:t>
            </a: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PREPARACIÓN </a:t>
            </a: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PARA LA RESPUESTA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146" y="3858294"/>
            <a:ext cx="2386527" cy="17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6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87" r="721"/>
          <a:stretch/>
        </p:blipFill>
        <p:spPr>
          <a:xfrm>
            <a:off x="34317" y="668639"/>
            <a:ext cx="4744387" cy="47502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92" y="861138"/>
            <a:ext cx="3911644" cy="282391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100992" y="3140941"/>
            <a:ext cx="391164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000" dirty="0">
                <a:solidFill>
                  <a:schemeClr val="bg1"/>
                </a:solidFill>
              </a:rPr>
              <a:t>Evacuación </a:t>
            </a:r>
            <a:r>
              <a:rPr lang="es-PE" sz="1000" dirty="0" smtClean="0">
                <a:solidFill>
                  <a:schemeClr val="bg1"/>
                </a:solidFill>
              </a:rPr>
              <a:t>de </a:t>
            </a:r>
            <a:r>
              <a:rPr lang="es-PE" sz="1000" dirty="0">
                <a:solidFill>
                  <a:schemeClr val="bg1"/>
                </a:solidFill>
              </a:rPr>
              <a:t>la población de </a:t>
            </a:r>
            <a:r>
              <a:rPr lang="es-PE" sz="1000" dirty="0" err="1">
                <a:solidFill>
                  <a:schemeClr val="bg1"/>
                </a:solidFill>
              </a:rPr>
              <a:t>Querapi</a:t>
            </a:r>
            <a:r>
              <a:rPr lang="es-PE" sz="1000" dirty="0">
                <a:solidFill>
                  <a:schemeClr val="bg1"/>
                </a:solidFill>
              </a:rPr>
              <a:t> y </a:t>
            </a:r>
            <a:r>
              <a:rPr lang="es-PE" sz="1000" dirty="0" err="1">
                <a:solidFill>
                  <a:schemeClr val="bg1"/>
                </a:solidFill>
              </a:rPr>
              <a:t>Ubinas</a:t>
            </a:r>
            <a:r>
              <a:rPr lang="es-PE" sz="1000" dirty="0">
                <a:solidFill>
                  <a:schemeClr val="bg1"/>
                </a:solidFill>
              </a:rPr>
              <a:t> al incrementarse actividad eruptiva del volcán </a:t>
            </a:r>
            <a:r>
              <a:rPr lang="es-PE" sz="1000" dirty="0" err="1">
                <a:solidFill>
                  <a:schemeClr val="bg1"/>
                </a:solidFill>
              </a:rPr>
              <a:t>Ubinas</a:t>
            </a:r>
            <a:endParaRPr lang="es-PE" sz="10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993" y="3743987"/>
            <a:ext cx="3911644" cy="255751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100992" y="5751961"/>
            <a:ext cx="391164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sz="1000" dirty="0" smtClean="0">
                <a:solidFill>
                  <a:schemeClr val="bg1"/>
                </a:solidFill>
              </a:rPr>
              <a:t>Campamento de </a:t>
            </a:r>
            <a:r>
              <a:rPr lang="es-PE" sz="1000" dirty="0" err="1" smtClean="0">
                <a:solidFill>
                  <a:schemeClr val="bg1"/>
                </a:solidFill>
              </a:rPr>
              <a:t>Chacchagen</a:t>
            </a:r>
            <a:r>
              <a:rPr lang="es-PE" sz="1000" dirty="0" smtClean="0">
                <a:solidFill>
                  <a:schemeClr val="bg1"/>
                </a:solidFill>
              </a:rPr>
              <a:t>, </a:t>
            </a:r>
            <a:r>
              <a:rPr lang="es-PE" sz="1200" dirty="0">
                <a:solidFill>
                  <a:schemeClr val="bg1"/>
                </a:solidFill>
              </a:rPr>
              <a:t>donde</a:t>
            </a:r>
            <a:r>
              <a:rPr lang="es-PE" sz="1000" dirty="0" smtClean="0">
                <a:solidFill>
                  <a:schemeClr val="bg1"/>
                </a:solidFill>
              </a:rPr>
              <a:t> se albergó a la población de </a:t>
            </a:r>
            <a:r>
              <a:rPr lang="es-PE" sz="1000" dirty="0" err="1" smtClean="0">
                <a:solidFill>
                  <a:schemeClr val="bg1"/>
                </a:solidFill>
              </a:rPr>
              <a:t>Ubinas</a:t>
            </a:r>
            <a:r>
              <a:rPr lang="es-PE" sz="1000" dirty="0" smtClean="0">
                <a:solidFill>
                  <a:schemeClr val="bg1"/>
                </a:solidFill>
              </a:rPr>
              <a:t>, </a:t>
            </a:r>
            <a:r>
              <a:rPr lang="es-PE" sz="1000" dirty="0" err="1" smtClean="0">
                <a:solidFill>
                  <a:schemeClr val="bg1"/>
                </a:solidFill>
              </a:rPr>
              <a:t>Tonohaya</a:t>
            </a:r>
            <a:r>
              <a:rPr lang="es-PE" sz="1000" dirty="0" smtClean="0">
                <a:solidFill>
                  <a:schemeClr val="bg1"/>
                </a:solidFill>
              </a:rPr>
              <a:t>, San Miguel y Escacha, como medida de prevención por incremento de actividad eruptiva del volcán </a:t>
            </a:r>
            <a:r>
              <a:rPr lang="es-PE" sz="1000" dirty="0" err="1" smtClean="0">
                <a:solidFill>
                  <a:schemeClr val="bg1"/>
                </a:solidFill>
              </a:rPr>
              <a:t>Ubinas</a:t>
            </a:r>
            <a:r>
              <a:rPr lang="es-PE" sz="1000" dirty="0" smtClean="0">
                <a:solidFill>
                  <a:schemeClr val="bg1"/>
                </a:solidFill>
              </a:rPr>
              <a:t> en el año 2006</a:t>
            </a:r>
            <a:endParaRPr lang="es-PE" sz="1000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855" y="4264702"/>
            <a:ext cx="2769783" cy="203452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224854" y="5951515"/>
            <a:ext cx="276978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PE" sz="1000" dirty="0">
                <a:solidFill>
                  <a:schemeClr val="bg1"/>
                </a:solidFill>
              </a:rPr>
              <a:t>A</a:t>
            </a:r>
            <a:r>
              <a:rPr lang="es-PE" sz="1000" dirty="0" smtClean="0">
                <a:solidFill>
                  <a:schemeClr val="bg1"/>
                </a:solidFill>
              </a:rPr>
              <a:t>lbergue </a:t>
            </a:r>
            <a:r>
              <a:rPr lang="es-PE" sz="1000" dirty="0">
                <a:solidFill>
                  <a:schemeClr val="bg1"/>
                </a:solidFill>
              </a:rPr>
              <a:t>de </a:t>
            </a:r>
            <a:r>
              <a:rPr lang="es-PE" sz="1000" dirty="0" err="1">
                <a:solidFill>
                  <a:schemeClr val="bg1"/>
                </a:solidFill>
              </a:rPr>
              <a:t>Anascapa</a:t>
            </a:r>
            <a:r>
              <a:rPr lang="es-PE" sz="1000" dirty="0">
                <a:solidFill>
                  <a:schemeClr val="bg1"/>
                </a:solidFill>
              </a:rPr>
              <a:t>, donde la población de </a:t>
            </a:r>
            <a:r>
              <a:rPr lang="es-PE" sz="1000" dirty="0" err="1">
                <a:solidFill>
                  <a:schemeClr val="bg1"/>
                </a:solidFill>
              </a:rPr>
              <a:t>Ubinas</a:t>
            </a:r>
            <a:r>
              <a:rPr lang="es-PE" sz="1000" dirty="0">
                <a:solidFill>
                  <a:schemeClr val="bg1"/>
                </a:solidFill>
              </a:rPr>
              <a:t> permaneció por poco más de un año. </a:t>
            </a:r>
          </a:p>
        </p:txBody>
      </p:sp>
      <p:sp>
        <p:nvSpPr>
          <p:cNvPr id="10" name="AutoShape 68"/>
          <p:cNvSpPr>
            <a:spLocks noChangeArrowheads="1"/>
          </p:cNvSpPr>
          <p:nvPr/>
        </p:nvSpPr>
        <p:spPr bwMode="auto">
          <a:xfrm>
            <a:off x="1371753" y="143420"/>
            <a:ext cx="5875402" cy="381218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ACCIONES DE RESPUESTA ANTE EL PELIGRO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sp>
        <p:nvSpPr>
          <p:cNvPr id="11" name="AutoShape 68"/>
          <p:cNvSpPr>
            <a:spLocks noChangeArrowheads="1"/>
          </p:cNvSpPr>
          <p:nvPr/>
        </p:nvSpPr>
        <p:spPr bwMode="auto">
          <a:xfrm>
            <a:off x="127417" y="4976734"/>
            <a:ext cx="1056806" cy="29658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14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UBINAS</a:t>
            </a:r>
            <a:endParaRPr lang="en-US" altLang="ko-KR" sz="1400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4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8"/>
          <p:cNvSpPr>
            <a:spLocks noChangeArrowheads="1"/>
          </p:cNvSpPr>
          <p:nvPr/>
        </p:nvSpPr>
        <p:spPr bwMode="auto">
          <a:xfrm>
            <a:off x="1584960" y="196723"/>
            <a:ext cx="6362700" cy="759050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MX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CENTRO DE SENSIBILIZACIÓN DE RIESGO</a:t>
            </a:r>
          </a:p>
          <a:p>
            <a:pPr algn="ctr">
              <a:defRPr/>
            </a:pPr>
            <a:r>
              <a:rPr lang="es-MX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DDI - AREQUIPA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0" y="1866900"/>
            <a:ext cx="5901107" cy="4403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24" y="2738571"/>
            <a:ext cx="2840982" cy="1939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324" y="4665056"/>
            <a:ext cx="2840982" cy="1616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Screen shot 2017-08-30 at 22.41.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7" y="100494"/>
            <a:ext cx="1197383" cy="1240985"/>
          </a:xfrm>
          <a:prstGeom prst="rect">
            <a:avLst/>
          </a:prstGeom>
        </p:spPr>
      </p:pic>
      <p:pic>
        <p:nvPicPr>
          <p:cNvPr id="3" name="Picture 2" descr="Screen shot 2017-08-30 at 22.40.2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88" y="1075478"/>
            <a:ext cx="2844065" cy="16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7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16" y="416552"/>
            <a:ext cx="9162816" cy="590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6285" y="47807"/>
            <a:ext cx="6384183" cy="487354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MX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CAMPAÑAS DE DIFUSIÓN Y SENSIBILIZACIÓN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310500" y="6422518"/>
            <a:ext cx="2717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http://www.indeci.gob.pe/</a:t>
            </a:r>
          </a:p>
        </p:txBody>
      </p:sp>
    </p:spTree>
    <p:extLst>
      <p:ext uri="{BB962C8B-B14F-4D97-AF65-F5344CB8AC3E}">
        <p14:creationId xmlns:p14="http://schemas.microsoft.com/office/powerpoint/2010/main" val="138526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2120" cy="6894056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727710" y="359242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PE" b="1" dirty="0">
              <a:solidFill>
                <a:prstClr val="white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23672" y="3793536"/>
            <a:ext cx="849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24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  <a:endParaRPr lang="es-MX" sz="24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8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Rectángulo redondeado"/>
          <p:cNvSpPr>
            <a:spLocks noChangeArrowheads="1"/>
          </p:cNvSpPr>
          <p:nvPr/>
        </p:nvSpPr>
        <p:spPr bwMode="auto">
          <a:xfrm>
            <a:off x="3493609" y="862430"/>
            <a:ext cx="2196059" cy="43021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COMPONENTES</a:t>
            </a:r>
          </a:p>
        </p:txBody>
      </p:sp>
      <p:cxnSp>
        <p:nvCxnSpPr>
          <p:cNvPr id="13" name="Conector recto 45"/>
          <p:cNvCxnSpPr>
            <a:stCxn id="6" idx="2"/>
            <a:endCxn id="19" idx="0"/>
          </p:cNvCxnSpPr>
          <p:nvPr/>
        </p:nvCxnSpPr>
        <p:spPr>
          <a:xfrm flipH="1">
            <a:off x="1572215" y="1292643"/>
            <a:ext cx="3019424" cy="43975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47"/>
          <p:cNvCxnSpPr>
            <a:stCxn id="6" idx="2"/>
            <a:endCxn id="17" idx="0"/>
          </p:cNvCxnSpPr>
          <p:nvPr/>
        </p:nvCxnSpPr>
        <p:spPr>
          <a:xfrm>
            <a:off x="4591639" y="1292643"/>
            <a:ext cx="2917826" cy="44451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49"/>
          <p:cNvCxnSpPr>
            <a:stCxn id="6" idx="2"/>
            <a:endCxn id="16" idx="0"/>
          </p:cNvCxnSpPr>
          <p:nvPr/>
        </p:nvCxnSpPr>
        <p:spPr>
          <a:xfrm>
            <a:off x="4591639" y="1292643"/>
            <a:ext cx="1" cy="44451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36"/>
          <p:cNvSpPr/>
          <p:nvPr/>
        </p:nvSpPr>
        <p:spPr>
          <a:xfrm>
            <a:off x="3367677" y="1737161"/>
            <a:ext cx="2447925" cy="113345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/>
          </a:p>
        </p:txBody>
      </p:sp>
      <p:sp>
        <p:nvSpPr>
          <p:cNvPr id="17" name="Rectángulo 43"/>
          <p:cNvSpPr/>
          <p:nvPr/>
        </p:nvSpPr>
        <p:spPr>
          <a:xfrm>
            <a:off x="6285502" y="1737161"/>
            <a:ext cx="2447925" cy="113345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b="1" dirty="0"/>
          </a:p>
        </p:txBody>
      </p:sp>
      <p:sp>
        <p:nvSpPr>
          <p:cNvPr id="18" name="Rectángulo 41"/>
          <p:cNvSpPr>
            <a:spLocks noChangeArrowheads="1"/>
          </p:cNvSpPr>
          <p:nvPr/>
        </p:nvSpPr>
        <p:spPr bwMode="auto">
          <a:xfrm>
            <a:off x="3379140" y="1863516"/>
            <a:ext cx="2447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s-ES" sz="1600" b="1" dirty="0">
                <a:solidFill>
                  <a:schemeClr val="bg1"/>
                </a:solidFill>
              </a:rPr>
              <a:t>GESTIÓN CORRECTIVA</a:t>
            </a:r>
          </a:p>
          <a:p>
            <a:pPr algn="ctr" eaLnBrk="1" hangingPunct="1"/>
            <a:r>
              <a:rPr lang="es-ES" sz="1600" b="1" i="1" dirty="0" smtClean="0"/>
              <a:t>Mitigación </a:t>
            </a:r>
            <a:r>
              <a:rPr lang="es-ES" sz="1600" b="1" i="1" dirty="0"/>
              <a:t>del Riesgo</a:t>
            </a:r>
          </a:p>
        </p:txBody>
      </p:sp>
      <p:sp>
        <p:nvSpPr>
          <p:cNvPr id="19" name="Rectángulo 44"/>
          <p:cNvSpPr/>
          <p:nvPr/>
        </p:nvSpPr>
        <p:spPr>
          <a:xfrm>
            <a:off x="348252" y="1732399"/>
            <a:ext cx="2447925" cy="113821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b="1" dirty="0"/>
          </a:p>
        </p:txBody>
      </p:sp>
      <p:sp>
        <p:nvSpPr>
          <p:cNvPr id="20" name="Rectángulo 37"/>
          <p:cNvSpPr>
            <a:spLocks noChangeArrowheads="1"/>
          </p:cNvSpPr>
          <p:nvPr/>
        </p:nvSpPr>
        <p:spPr bwMode="auto">
          <a:xfrm>
            <a:off x="326027" y="1726153"/>
            <a:ext cx="24653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s-ES" sz="1600" b="1" dirty="0" smtClean="0">
                <a:solidFill>
                  <a:schemeClr val="bg1"/>
                </a:solidFill>
              </a:rPr>
              <a:t>GESTIÓN PROSPECTIVA</a:t>
            </a:r>
          </a:p>
          <a:p>
            <a:pPr algn="ctr" eaLnBrk="1" hangingPunct="1"/>
            <a:r>
              <a:rPr lang="es-ES" sz="1600" b="1" i="1" dirty="0" smtClean="0"/>
              <a:t>Evita </a:t>
            </a:r>
            <a:r>
              <a:rPr lang="es-ES" sz="1600" b="1" i="1" dirty="0"/>
              <a:t>y previene la  conformación del riesgo futuro</a:t>
            </a:r>
          </a:p>
        </p:txBody>
      </p:sp>
      <p:sp>
        <p:nvSpPr>
          <p:cNvPr id="21" name="Rectángulo 38"/>
          <p:cNvSpPr>
            <a:spLocks noChangeArrowheads="1"/>
          </p:cNvSpPr>
          <p:nvPr/>
        </p:nvSpPr>
        <p:spPr bwMode="auto">
          <a:xfrm>
            <a:off x="6291000" y="1843523"/>
            <a:ext cx="24576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1600" b="1" dirty="0" smtClean="0">
                <a:solidFill>
                  <a:schemeClr val="bg1"/>
                </a:solidFill>
              </a:rPr>
              <a:t>GESTIÓN REACTIVA</a:t>
            </a:r>
          </a:p>
          <a:p>
            <a:pPr algn="ctr" eaLnBrk="1" hangingPunct="1"/>
            <a:r>
              <a:rPr lang="es-ES" sz="1600" b="1" i="1" dirty="0" smtClean="0"/>
              <a:t>Enfrentar </a:t>
            </a:r>
            <a:r>
              <a:rPr lang="es-ES" sz="1600" b="1" i="1" dirty="0"/>
              <a:t>emergencias y desastres</a:t>
            </a:r>
          </a:p>
        </p:txBody>
      </p:sp>
      <p:sp>
        <p:nvSpPr>
          <p:cNvPr id="22" name="AutoShape 68"/>
          <p:cNvSpPr>
            <a:spLocks noChangeArrowheads="1"/>
          </p:cNvSpPr>
          <p:nvPr/>
        </p:nvSpPr>
        <p:spPr bwMode="auto">
          <a:xfrm>
            <a:off x="3150787" y="170748"/>
            <a:ext cx="3321761" cy="471348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SINAGERD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pic>
        <p:nvPicPr>
          <p:cNvPr id="23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78" y="3053489"/>
            <a:ext cx="5365750" cy="325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26027" y="4318928"/>
            <a:ext cx="2897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ko-KR" sz="1600" dirty="0">
                <a:solidFill>
                  <a:srgbClr val="0070C0"/>
                </a:solidFill>
                <a:latin typeface="Arial Black" charset="0"/>
                <a:ea typeface="맑은 고딕" charset="0"/>
                <a:cs typeface="HY중고딕" charset="0"/>
              </a:rPr>
              <a:t>PROCESOS DE LA GESTIÓN DE RIESGO DE DESASTRES</a:t>
            </a:r>
          </a:p>
        </p:txBody>
      </p:sp>
    </p:spTree>
    <p:extLst>
      <p:ext uri="{BB962C8B-B14F-4D97-AF65-F5344CB8AC3E}">
        <p14:creationId xmlns:p14="http://schemas.microsoft.com/office/powerpoint/2010/main" val="286923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Screen shot 2017-08-30 at 19.5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" y="817363"/>
            <a:ext cx="8984978" cy="5273791"/>
          </a:xfrm>
          <a:prstGeom prst="rect">
            <a:avLst/>
          </a:prstGeom>
        </p:spPr>
      </p:pic>
      <p:sp>
        <p:nvSpPr>
          <p:cNvPr id="104" name="AutoShape 68"/>
          <p:cNvSpPr>
            <a:spLocks noChangeArrowheads="1"/>
          </p:cNvSpPr>
          <p:nvPr/>
        </p:nvSpPr>
        <p:spPr bwMode="auto">
          <a:xfrm>
            <a:off x="2527950" y="158537"/>
            <a:ext cx="4286536" cy="471348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ESTRUCTURA DEL INDECI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1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22.03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07" y="634360"/>
            <a:ext cx="3873500" cy="54483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lum bright="2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378" y="2518964"/>
            <a:ext cx="1695877" cy="1608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>
            <a:fillRect/>
          </a:stretch>
        </p:blipFill>
        <p:spPr bwMode="auto">
          <a:xfrm>
            <a:off x="7515877" y="2518964"/>
            <a:ext cx="1608908" cy="1608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b="30555"/>
          <a:stretch>
            <a:fillRect/>
          </a:stretch>
        </p:blipFill>
        <p:spPr bwMode="auto">
          <a:xfrm>
            <a:off x="6694127" y="3174292"/>
            <a:ext cx="1634256" cy="933848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C:\Users\acer\Downloads\IMG_1745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20" y="4160640"/>
            <a:ext cx="3333662" cy="21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18 CuadroTexto"/>
          <p:cNvSpPr txBox="1">
            <a:spLocks noChangeArrowheads="1"/>
          </p:cNvSpPr>
          <p:nvPr/>
        </p:nvSpPr>
        <p:spPr bwMode="auto">
          <a:xfrm>
            <a:off x="6975217" y="5854213"/>
            <a:ext cx="2143125" cy="40011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b="1" dirty="0">
                <a:solidFill>
                  <a:srgbClr val="FFC000"/>
                </a:solidFill>
                <a:latin typeface="Calibri" pitchFamily="34" charset="0"/>
              </a:rPr>
              <a:t>ALMACENES</a:t>
            </a:r>
            <a:endParaRPr lang="es-PE" sz="20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12" name="Picture 4" descr="http://t2.gstatic.com/images?q=tbn:ANd9GcSOr9P61a9YZQAjxEXkAnSiG33gyWXT0atkWQQArFXGOtjlnm0TKrEHb6ml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96178" y="1158106"/>
            <a:ext cx="1608138" cy="128587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" name="Picture 6" descr="http://t2.gstatic.com/images?q=tbn:ANd9GcQNNiypODonVwjWrqUkoO4WMyVRoz5BQiuODSnEkUbY2XiyBhPQoh5bFBKI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 r="24841"/>
          <a:stretch>
            <a:fillRect/>
          </a:stretch>
        </p:blipFill>
        <p:spPr bwMode="auto">
          <a:xfrm>
            <a:off x="5798791" y="1164223"/>
            <a:ext cx="1621968" cy="12831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3" name="AutoShape 68"/>
          <p:cNvSpPr>
            <a:spLocks noChangeArrowheads="1"/>
          </p:cNvSpPr>
          <p:nvPr/>
        </p:nvSpPr>
        <p:spPr bwMode="auto">
          <a:xfrm>
            <a:off x="2184954" y="100606"/>
            <a:ext cx="4935242" cy="3897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DIRECCIONES DESCONCENTRADAS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65161" y="1667599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115942" y="1730205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1754498" y="2472678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2304603" y="2163281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2136273" y="2957065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558762" y="3391674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4403938" y="4031526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4556338" y="4850966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990304" y="5298403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4514750" y="5784323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4359249" y="5474926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985652" y="4395868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291326" y="3894056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43726" y="4816117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801393" y="4686308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2670874" y="4120358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2682153" y="2656470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2449677" y="3373288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140903" y="3576999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2831452" y="3318913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2637465" y="3894626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187570" y="4380546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967923" y="4738189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1620859" y="2082858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2130498" y="2579504"/>
            <a:ext cx="179608" cy="192415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AutoShape 68"/>
          <p:cNvSpPr>
            <a:spLocks noChangeArrowheads="1"/>
          </p:cNvSpPr>
          <p:nvPr/>
        </p:nvSpPr>
        <p:spPr bwMode="auto">
          <a:xfrm>
            <a:off x="1336678" y="586525"/>
            <a:ext cx="1421596" cy="3897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INDECI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pic>
        <p:nvPicPr>
          <p:cNvPr id="4" name="Picture 3" descr="Screen shot 2017-08-30 at 22.10.1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076"/>
            <a:ext cx="1532704" cy="1012231"/>
          </a:xfrm>
          <a:prstGeom prst="rect">
            <a:avLst/>
          </a:prstGeom>
        </p:spPr>
      </p:pic>
      <p:pic>
        <p:nvPicPr>
          <p:cNvPr id="5" name="Picture 4" descr="Screen shot 2017-08-30 at 22.09.1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8" y="4322930"/>
            <a:ext cx="1340356" cy="1046418"/>
          </a:xfrm>
          <a:prstGeom prst="rect">
            <a:avLst/>
          </a:prstGeom>
        </p:spPr>
      </p:pic>
      <p:pic>
        <p:nvPicPr>
          <p:cNvPr id="6" name="Picture 5" descr="Screen shot 2017-08-30 at 22.08.5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19" y="5361972"/>
            <a:ext cx="1556256" cy="914746"/>
          </a:xfrm>
          <a:prstGeom prst="rect">
            <a:avLst/>
          </a:prstGeom>
        </p:spPr>
      </p:pic>
      <p:sp>
        <p:nvSpPr>
          <p:cNvPr id="251" name="Oval 250"/>
          <p:cNvSpPr/>
          <p:nvPr/>
        </p:nvSpPr>
        <p:spPr>
          <a:xfrm>
            <a:off x="2407535" y="3823414"/>
            <a:ext cx="674637" cy="621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6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" y="550436"/>
            <a:ext cx="9144000" cy="576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2184954" y="74950"/>
            <a:ext cx="4602156" cy="389745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NIVELES DE EMERGENCIA</a:t>
            </a:r>
            <a:endParaRPr lang="en-US" altLang="ko-KR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89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180396" y="3391993"/>
            <a:ext cx="2738437" cy="2809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108000" tIns="108000" rIns="72000" bIns="72000"/>
          <a:lstStyle/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 dirty="0">
                <a:solidFill>
                  <a:schemeClr val="bg1"/>
                </a:solidFill>
                <a:latin typeface="Arial Narrow" charset="0"/>
              </a:rPr>
              <a:t>Información sobre escenarios de riesgo </a:t>
            </a:r>
            <a:endParaRPr sz="1400" noProof="1">
              <a:solidFill>
                <a:schemeClr val="bg1"/>
              </a:solidFill>
              <a:latin typeface="Arial" charset="0"/>
            </a:endParaRP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 dirty="0">
                <a:solidFill>
                  <a:schemeClr val="bg1"/>
                </a:solidFill>
                <a:latin typeface="Arial Narrow" charset="0"/>
              </a:rPr>
              <a:t>Planeamiento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 dirty="0">
                <a:solidFill>
                  <a:schemeClr val="bg1"/>
                </a:solidFill>
                <a:latin typeface="Arial Narrow" charset="0"/>
              </a:rPr>
              <a:t>Desarrollo de capacidades para la respuesta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 dirty="0">
                <a:solidFill>
                  <a:schemeClr val="bg1"/>
                </a:solidFill>
                <a:latin typeface="Arial Narrow" charset="0"/>
              </a:rPr>
              <a:t>Gestión de Recursos para la Respuesta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 dirty="0">
                <a:solidFill>
                  <a:schemeClr val="bg1"/>
                </a:solidFill>
                <a:latin typeface="Arial Narrow" charset="0"/>
              </a:rPr>
              <a:t>Monitoreo y Alerta Temprana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 dirty="0">
                <a:solidFill>
                  <a:schemeClr val="bg1"/>
                </a:solidFill>
                <a:latin typeface="Arial Narrow" charset="0"/>
              </a:rPr>
              <a:t>Información Pública y Sensibilización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endParaRPr lang="es-ES" sz="1400" b="1" dirty="0">
              <a:solidFill>
                <a:schemeClr val="bg1"/>
              </a:solidFill>
              <a:latin typeface="Arial Narrow" charset="0"/>
            </a:endParaRP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endParaRPr lang="es-ES" sz="1400" b="1" dirty="0">
              <a:solidFill>
                <a:schemeClr val="bg1"/>
              </a:solidFill>
              <a:latin typeface="Arial Narrow" charset="0"/>
            </a:endParaRP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endParaRPr sz="1400" noProof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gray">
          <a:xfrm>
            <a:off x="3214108" y="3391993"/>
            <a:ext cx="2738438" cy="2809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108000" tIns="108000" rIns="72000" bIns="72000"/>
          <a:lstStyle/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Conducción y coordinación de la atención de la emergencia o desastre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Análisis Operacional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Búsqueda y Salvamento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Salud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Comunicaciones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Logística en la Respuesta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Asistencia Humanitaria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Movilización</a:t>
            </a:r>
            <a:endParaRPr lang="es-PE" sz="1400" b="1">
              <a:solidFill>
                <a:schemeClr val="bg1"/>
              </a:solidFill>
              <a:latin typeface="Arial Narrow" charset="0"/>
            </a:endParaRP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endParaRPr lang="es-ES" sz="1400" b="1">
              <a:solidFill>
                <a:schemeClr val="bg1"/>
              </a:solidFill>
              <a:latin typeface="Arial Narrow" charset="0"/>
            </a:endParaRP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endParaRPr lang="es-ES" sz="1400" b="1">
              <a:solidFill>
                <a:schemeClr val="bg1"/>
              </a:solidFill>
              <a:latin typeface="Arial Narrow" charset="0"/>
            </a:endParaRP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endParaRPr lang="es-ES" sz="1400" b="1">
              <a:solidFill>
                <a:schemeClr val="bg1"/>
              </a:solidFill>
              <a:latin typeface="Arial Narrow" charset="0"/>
            </a:endParaRP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endParaRPr sz="1400" noProof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6247821" y="3391993"/>
            <a:ext cx="2738437" cy="2809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108000" tIns="108000" rIns="72000" bIns="72000"/>
          <a:lstStyle/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Restablecimiento de servicios públicos básicos e infraestructura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Normalización progresiva de los medios de vida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Continuidad de servicios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r>
              <a:rPr lang="es-ES" sz="1400" b="1">
                <a:solidFill>
                  <a:schemeClr val="bg1"/>
                </a:solidFill>
                <a:latin typeface="Arial Narrow" charset="0"/>
              </a:rPr>
              <a:t>Participación del sector privado</a:t>
            </a:r>
          </a:p>
          <a:p>
            <a:pPr marL="190500" indent="-190500" eaLnBrk="1" hangingPunct="1">
              <a:spcBef>
                <a:spcPct val="40000"/>
              </a:spcBef>
              <a:buClr>
                <a:schemeClr val="accent2"/>
              </a:buClr>
              <a:buFont typeface="Wingdings" charset="0"/>
              <a:buChar char="§"/>
            </a:pPr>
            <a:endParaRPr lang="es-ES" sz="1400" b="1">
              <a:solidFill>
                <a:schemeClr val="bg1"/>
              </a:solidFill>
              <a:latin typeface="Arial Narrow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gray">
          <a:xfrm flipV="1">
            <a:off x="2866446" y="4098430"/>
            <a:ext cx="471487" cy="698500"/>
          </a:xfrm>
          <a:prstGeom prst="rightArrow">
            <a:avLst>
              <a:gd name="adj1" fmla="val 55000"/>
              <a:gd name="adj2" fmla="val 63606"/>
            </a:avLst>
          </a:prstGeom>
          <a:solidFill>
            <a:srgbClr val="FF00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rot="10800000" lIns="324000" tIns="0" rIns="0" bIns="0" anchor="ctr"/>
          <a:lstStyle/>
          <a:p>
            <a:pPr algn="ctr" eaLnBrk="1" hangingPunct="1">
              <a:defRPr/>
            </a:pPr>
            <a:endParaRPr noProof="1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 flipV="1">
            <a:off x="5817608" y="4114305"/>
            <a:ext cx="471488" cy="698500"/>
          </a:xfrm>
          <a:prstGeom prst="rightArrow">
            <a:avLst>
              <a:gd name="adj1" fmla="val 55000"/>
              <a:gd name="adj2" fmla="val 63606"/>
            </a:avLst>
          </a:prstGeom>
          <a:solidFill>
            <a:srgbClr val="FF0000"/>
          </a:solidFill>
          <a:ln w="28575">
            <a:solidFill>
              <a:srgbClr val="DDDDDD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rot="10800000" lIns="324000" tIns="0" rIns="0" bIns="0" anchor="ctr"/>
          <a:lstStyle/>
          <a:p>
            <a:pPr algn="ctr" eaLnBrk="1" hangingPunct="1">
              <a:defRPr/>
            </a:pPr>
            <a:endParaRPr noProof="1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gray">
          <a:xfrm>
            <a:off x="180396" y="945655"/>
            <a:ext cx="2738437" cy="358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01688" eaLnBrk="1" hangingPunct="1"/>
            <a:r>
              <a:rPr sz="2000" noProof="1">
                <a:solidFill>
                  <a:srgbClr val="000099"/>
                </a:solidFill>
                <a:latin typeface="Arial Black" charset="0"/>
              </a:rPr>
              <a:t>PREPARACIÓN</a:t>
            </a:r>
          </a:p>
        </p:txBody>
      </p:sp>
      <p:pic>
        <p:nvPicPr>
          <p:cNvPr id="12" name="Picture 13" descr="http://2.bp.blogspot.com/-IwIdjMhkw7w/TsGhW0qqSMI/AAAAAAAABcs/xqX2tuF7SIk/s1600/ID_5133_VV_Redhum-PE-Foto-Simulacro_escolar-INDECI-20090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96" y="1304430"/>
            <a:ext cx="2738437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http://cusconoticias.pe/sites/default/files/fotos/simulacro-de-sismo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96" y="1304430"/>
            <a:ext cx="272415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Alcaldía de Matur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21" y="1304430"/>
            <a:ext cx="2738437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3228396" y="947243"/>
            <a:ext cx="2722562" cy="358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01688" eaLnBrk="1" hangingPunct="1"/>
            <a:r>
              <a:rPr sz="2000" noProof="1">
                <a:solidFill>
                  <a:srgbClr val="000099"/>
                </a:solidFill>
                <a:latin typeface="Arial Black" charset="0"/>
              </a:rPr>
              <a:t>RESPUESTA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gray">
          <a:xfrm>
            <a:off x="6260521" y="912318"/>
            <a:ext cx="2776537" cy="358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801688" eaLnBrk="1" hangingPunct="1"/>
            <a:r>
              <a:rPr sz="2000" noProof="1">
                <a:solidFill>
                  <a:srgbClr val="000099"/>
                </a:solidFill>
                <a:latin typeface="Arial Black" charset="0"/>
              </a:rPr>
              <a:t>REHABILITACIÓN</a:t>
            </a:r>
          </a:p>
        </p:txBody>
      </p:sp>
      <p:sp>
        <p:nvSpPr>
          <p:cNvPr id="17" name="AutoShape 68"/>
          <p:cNvSpPr>
            <a:spLocks noChangeArrowheads="1"/>
          </p:cNvSpPr>
          <p:nvPr/>
        </p:nvSpPr>
        <p:spPr bwMode="auto">
          <a:xfrm>
            <a:off x="1851285" y="239843"/>
            <a:ext cx="5755046" cy="413244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dirty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PROCESOS DE LA GESTIÓN REACTIVA</a:t>
            </a:r>
          </a:p>
        </p:txBody>
      </p:sp>
    </p:spTree>
    <p:extLst>
      <p:ext uri="{BB962C8B-B14F-4D97-AF65-F5344CB8AC3E}">
        <p14:creationId xmlns:p14="http://schemas.microsoft.com/office/powerpoint/2010/main" val="238898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5"/>
          <p:cNvSpPr/>
          <p:nvPr/>
        </p:nvSpPr>
        <p:spPr>
          <a:xfrm>
            <a:off x="179512" y="1027682"/>
            <a:ext cx="2880320" cy="4536504"/>
          </a:xfrm>
          <a:prstGeom prst="rect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Picture 4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16512"/>
          <a:stretch/>
        </p:blipFill>
        <p:spPr bwMode="auto">
          <a:xfrm rot="5400000">
            <a:off x="719572" y="846112"/>
            <a:ext cx="1800200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980" r="68695" b="83487"/>
          <a:stretch/>
        </p:blipFill>
        <p:spPr bwMode="auto">
          <a:xfrm rot="5400000">
            <a:off x="359532" y="2431838"/>
            <a:ext cx="504056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11"/>
          <p:cNvSpPr/>
          <p:nvPr/>
        </p:nvSpPr>
        <p:spPr>
          <a:xfrm>
            <a:off x="3131840" y="1027682"/>
            <a:ext cx="2880320" cy="453650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12"/>
          <p:cNvSpPr/>
          <p:nvPr/>
        </p:nvSpPr>
        <p:spPr>
          <a:xfrm>
            <a:off x="6084168" y="1027682"/>
            <a:ext cx="2880320" cy="3150075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13"/>
          <p:cNvSpPr/>
          <p:nvPr/>
        </p:nvSpPr>
        <p:spPr>
          <a:xfrm>
            <a:off x="1154984" y="960319"/>
            <a:ext cx="1122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tx2"/>
                </a:solidFill>
                <a:latin typeface="Cambria"/>
              </a:rPr>
              <a:t>PELIGRO</a:t>
            </a:r>
            <a:endParaRPr lang="es-PE" dirty="0">
              <a:solidFill>
                <a:schemeClr val="tx2"/>
              </a:solidFill>
            </a:endParaRPr>
          </a:p>
        </p:txBody>
      </p:sp>
      <p:sp>
        <p:nvSpPr>
          <p:cNvPr id="11" name="Rectángulo 14"/>
          <p:cNvSpPr/>
          <p:nvPr/>
        </p:nvSpPr>
        <p:spPr>
          <a:xfrm>
            <a:off x="3517352" y="960319"/>
            <a:ext cx="2109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tx2"/>
                </a:solidFill>
                <a:latin typeface="Cambria"/>
              </a:rPr>
              <a:t>VULNERABILIDAD</a:t>
            </a:r>
            <a:endParaRPr lang="es-PE" dirty="0">
              <a:solidFill>
                <a:schemeClr val="tx2"/>
              </a:solidFill>
            </a:endParaRPr>
          </a:p>
        </p:txBody>
      </p:sp>
      <p:sp>
        <p:nvSpPr>
          <p:cNvPr id="12" name="Rectángulo 15"/>
          <p:cNvSpPr/>
          <p:nvPr/>
        </p:nvSpPr>
        <p:spPr>
          <a:xfrm>
            <a:off x="7035251" y="967031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tx2"/>
                </a:solidFill>
                <a:latin typeface="Cambria"/>
              </a:rPr>
              <a:t>RIESGO</a:t>
            </a:r>
            <a:endParaRPr lang="es-PE" dirty="0">
              <a:solidFill>
                <a:schemeClr val="tx2"/>
              </a:solidFill>
            </a:endParaRPr>
          </a:p>
        </p:txBody>
      </p:sp>
      <p:sp>
        <p:nvSpPr>
          <p:cNvPr id="13" name="Rectángulo 16"/>
          <p:cNvSpPr/>
          <p:nvPr/>
        </p:nvSpPr>
        <p:spPr>
          <a:xfrm>
            <a:off x="179512" y="5708201"/>
            <a:ext cx="8784976" cy="504057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 17"/>
          <p:cNvSpPr/>
          <p:nvPr/>
        </p:nvSpPr>
        <p:spPr>
          <a:xfrm>
            <a:off x="1209638" y="5744414"/>
            <a:ext cx="636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tx2"/>
                </a:solidFill>
                <a:latin typeface="Cambria"/>
              </a:rPr>
              <a:t>ACCIONES (PREPARACIÓN, RESPUESTA Y REHABILITACION)</a:t>
            </a:r>
            <a:endParaRPr lang="es-PE" dirty="0">
              <a:solidFill>
                <a:schemeClr val="tx2"/>
              </a:solidFill>
            </a:endParaRPr>
          </a:p>
        </p:txBody>
      </p:sp>
      <p:pic>
        <p:nvPicPr>
          <p:cNvPr id="15" name="Imagen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70044"/>
            <a:ext cx="2736304" cy="1744320"/>
          </a:xfrm>
          <a:prstGeom prst="rect">
            <a:avLst/>
          </a:prstGeom>
        </p:spPr>
      </p:pic>
      <p:pic>
        <p:nvPicPr>
          <p:cNvPr id="16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266" y="1316684"/>
            <a:ext cx="2800935" cy="1797680"/>
          </a:xfrm>
          <a:prstGeom prst="rect">
            <a:avLst/>
          </a:prstGeom>
        </p:spPr>
      </p:pic>
      <p:pic>
        <p:nvPicPr>
          <p:cNvPr id="17" name="Picture 2" descr="http://1.bp.blogspot.com/-jMFeHb1a-18/UVnvUPyHJNI/AAAAAAAAADI/HI3j644kAkk/s1600/images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31034"/>
            <a:ext cx="1297003" cy="88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la-razon.com/sociedad/Cauce-Tipuani-avanzan-viviendas-poblacion_LRZIMA20150115_0020_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00" y="3431035"/>
            <a:ext cx="1290555" cy="88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radiosantarosa.com.pe/santarosa/img/articulos/ayudemos-a-los-pobladores-damnificados-por-huayco-de-chosica__20150325140317_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4" y="4407801"/>
            <a:ext cx="1281329" cy="96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9381" y="3314359"/>
            <a:ext cx="1359838" cy="863398"/>
          </a:xfrm>
          <a:prstGeom prst="rect">
            <a:avLst/>
          </a:prstGeom>
        </p:spPr>
      </p:pic>
      <p:pic>
        <p:nvPicPr>
          <p:cNvPr id="22" name="Picture 8" descr="http://f.rpp-noticias.io/2015/04/26/115316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 b="4832"/>
          <a:stretch/>
        </p:blipFill>
        <p:spPr bwMode="auto">
          <a:xfrm>
            <a:off x="4642987" y="3319694"/>
            <a:ext cx="1297165" cy="8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3.bp.blogspot.com/_lBWPPsPQZcc/S54UosZ4b6I/AAAAAAAAGfA/7il8c0K1OSI/s320/pisc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45" y="4403778"/>
            <a:ext cx="1371774" cy="99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s://encrypted-tbn3.gstatic.com/images?q=tbn:ANd9GcSupbW2F85hKQeIBdQ9c-t1I6aKvzD_Xecw4GLunSkjHk5NhhD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87" y="4384655"/>
            <a:ext cx="1297165" cy="100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30"/>
          <p:cNvSpPr/>
          <p:nvPr/>
        </p:nvSpPr>
        <p:spPr>
          <a:xfrm>
            <a:off x="7256727" y="3210938"/>
            <a:ext cx="16231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tx2"/>
                </a:solidFill>
                <a:latin typeface="Cambria"/>
              </a:rPr>
              <a:t>   PÉRDIDAS</a:t>
            </a:r>
          </a:p>
          <a:p>
            <a:r>
              <a:rPr lang="es-MX" b="1" dirty="0">
                <a:solidFill>
                  <a:schemeClr val="tx2"/>
                </a:solidFill>
                <a:latin typeface="Cambria"/>
              </a:rPr>
              <a:t> </a:t>
            </a:r>
            <a:r>
              <a:rPr lang="es-MX" b="1" dirty="0" smtClean="0">
                <a:solidFill>
                  <a:schemeClr val="tx2"/>
                </a:solidFill>
                <a:latin typeface="Cambria"/>
              </a:rPr>
              <a:t>- Económicas</a:t>
            </a:r>
          </a:p>
          <a:p>
            <a:r>
              <a:rPr lang="es-MX" b="1" dirty="0" smtClean="0">
                <a:solidFill>
                  <a:schemeClr val="tx2"/>
                </a:solidFill>
                <a:latin typeface="Cambria"/>
              </a:rPr>
              <a:t>-  Humanas</a:t>
            </a:r>
            <a:endParaRPr lang="es-PE" dirty="0">
              <a:solidFill>
                <a:schemeClr val="tx2"/>
              </a:solidFill>
            </a:endParaRPr>
          </a:p>
        </p:txBody>
      </p:sp>
      <p:pic>
        <p:nvPicPr>
          <p:cNvPr id="26" name="Imagen 3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24" y="3280869"/>
            <a:ext cx="1100277" cy="783467"/>
          </a:xfrm>
          <a:prstGeom prst="rect">
            <a:avLst/>
          </a:prstGeom>
        </p:spPr>
      </p:pic>
      <p:sp>
        <p:nvSpPr>
          <p:cNvPr id="27" name="Elipse 33"/>
          <p:cNvSpPr/>
          <p:nvPr/>
        </p:nvSpPr>
        <p:spPr>
          <a:xfrm>
            <a:off x="6283860" y="4440367"/>
            <a:ext cx="1281313" cy="792088"/>
          </a:xfrm>
          <a:prstGeom prst="ellipse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Rectángulo 25"/>
          <p:cNvSpPr/>
          <p:nvPr/>
        </p:nvSpPr>
        <p:spPr>
          <a:xfrm>
            <a:off x="6883065" y="4704781"/>
            <a:ext cx="7152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 smtClean="0">
                <a:solidFill>
                  <a:srgbClr val="FF0000"/>
                </a:solidFill>
                <a:latin typeface="Cambria"/>
              </a:rPr>
              <a:t>RIESGO</a:t>
            </a:r>
            <a:endParaRPr lang="es-PE" sz="1200" dirty="0">
              <a:solidFill>
                <a:srgbClr val="FF0000"/>
              </a:solidFill>
            </a:endParaRPr>
          </a:p>
        </p:txBody>
      </p:sp>
      <p:sp>
        <p:nvSpPr>
          <p:cNvPr id="29" name="Rectángulo 26"/>
          <p:cNvSpPr/>
          <p:nvPr/>
        </p:nvSpPr>
        <p:spPr>
          <a:xfrm>
            <a:off x="6245554" y="4705606"/>
            <a:ext cx="7617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b="1" dirty="0" smtClean="0">
                <a:solidFill>
                  <a:schemeClr val="tx2"/>
                </a:solidFill>
                <a:latin typeface="Cambria"/>
              </a:rPr>
              <a:t>PELIGRO</a:t>
            </a:r>
            <a:endParaRPr lang="es-PE" sz="1100" dirty="0"/>
          </a:p>
        </p:txBody>
      </p:sp>
      <p:sp>
        <p:nvSpPr>
          <p:cNvPr id="30" name="Elipse 37"/>
          <p:cNvSpPr/>
          <p:nvPr/>
        </p:nvSpPr>
        <p:spPr>
          <a:xfrm>
            <a:off x="6935738" y="4448270"/>
            <a:ext cx="1281313" cy="792088"/>
          </a:xfrm>
          <a:prstGeom prst="ellipse">
            <a:avLst/>
          </a:prstGeom>
          <a:solidFill>
            <a:srgbClr val="FF0000">
              <a:alpha val="15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Rectángulo 38"/>
          <p:cNvSpPr/>
          <p:nvPr/>
        </p:nvSpPr>
        <p:spPr>
          <a:xfrm>
            <a:off x="7497026" y="4660020"/>
            <a:ext cx="795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000" b="1" dirty="0" smtClean="0">
                <a:solidFill>
                  <a:schemeClr val="tx2"/>
                </a:solidFill>
                <a:latin typeface="Cambria"/>
              </a:rPr>
              <a:t>VULNERA-</a:t>
            </a:r>
          </a:p>
          <a:p>
            <a:r>
              <a:rPr lang="es-MX" sz="1000" b="1" dirty="0" smtClean="0">
                <a:solidFill>
                  <a:schemeClr val="tx2"/>
                </a:solidFill>
                <a:latin typeface="Cambria"/>
              </a:rPr>
              <a:t>BILIDAD</a:t>
            </a:r>
            <a:endParaRPr lang="es-PE" sz="1000" dirty="0"/>
          </a:p>
        </p:txBody>
      </p:sp>
      <p:sp>
        <p:nvSpPr>
          <p:cNvPr id="32" name="Rectángulo 39"/>
          <p:cNvSpPr/>
          <p:nvPr/>
        </p:nvSpPr>
        <p:spPr>
          <a:xfrm>
            <a:off x="6156176" y="5394617"/>
            <a:ext cx="910827" cy="246221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1000" b="1" dirty="0">
                <a:solidFill>
                  <a:schemeClr val="tx2"/>
                </a:solidFill>
                <a:latin typeface="Cambria"/>
              </a:rPr>
              <a:t>EXPOSICIÓN</a:t>
            </a:r>
            <a:endParaRPr lang="es-PE" sz="1000" b="1" dirty="0">
              <a:solidFill>
                <a:schemeClr val="tx2"/>
              </a:solidFill>
              <a:latin typeface="Cambria"/>
            </a:endParaRPr>
          </a:p>
        </p:txBody>
      </p:sp>
      <p:sp>
        <p:nvSpPr>
          <p:cNvPr id="33" name="Rectángulo 40"/>
          <p:cNvSpPr/>
          <p:nvPr/>
        </p:nvSpPr>
        <p:spPr>
          <a:xfrm>
            <a:off x="7164288" y="5389972"/>
            <a:ext cx="930063" cy="246221"/>
          </a:xfrm>
          <a:prstGeom prst="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1000" b="1" dirty="0" smtClean="0">
                <a:solidFill>
                  <a:schemeClr val="tx2"/>
                </a:solidFill>
                <a:latin typeface="Cambria"/>
              </a:rPr>
              <a:t>FRAGILIDAD</a:t>
            </a:r>
            <a:endParaRPr lang="es-PE" sz="1000" b="1" dirty="0">
              <a:solidFill>
                <a:schemeClr val="tx2"/>
              </a:solidFill>
              <a:latin typeface="Cambria"/>
            </a:endParaRPr>
          </a:p>
        </p:txBody>
      </p:sp>
      <p:sp>
        <p:nvSpPr>
          <p:cNvPr id="34" name="Rectángulo 41"/>
          <p:cNvSpPr/>
          <p:nvPr/>
        </p:nvSpPr>
        <p:spPr>
          <a:xfrm>
            <a:off x="8172400" y="5389972"/>
            <a:ext cx="931665" cy="246221"/>
          </a:xfrm>
          <a:prstGeom prst="rect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1000" b="1" dirty="0" smtClean="0">
                <a:solidFill>
                  <a:schemeClr val="tx2"/>
                </a:solidFill>
                <a:latin typeface="Cambria"/>
              </a:rPr>
              <a:t>RESILIENCIA</a:t>
            </a:r>
            <a:endParaRPr lang="es-PE" sz="1000" b="1" dirty="0">
              <a:solidFill>
                <a:schemeClr val="tx2"/>
              </a:solidFill>
              <a:latin typeface="Cambria"/>
            </a:endParaRPr>
          </a:p>
        </p:txBody>
      </p:sp>
      <p:cxnSp>
        <p:nvCxnSpPr>
          <p:cNvPr id="35" name="Conector recto de flecha 28"/>
          <p:cNvCxnSpPr>
            <a:stCxn id="30" idx="4"/>
            <a:endCxn id="32" idx="0"/>
          </p:cNvCxnSpPr>
          <p:nvPr/>
        </p:nvCxnSpPr>
        <p:spPr>
          <a:xfrm flipH="1">
            <a:off x="6611590" y="5240358"/>
            <a:ext cx="964805" cy="154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2047"/>
          <p:cNvCxnSpPr>
            <a:stCxn id="30" idx="4"/>
            <a:endCxn id="33" idx="0"/>
          </p:cNvCxnSpPr>
          <p:nvPr/>
        </p:nvCxnSpPr>
        <p:spPr>
          <a:xfrm>
            <a:off x="7576395" y="5240358"/>
            <a:ext cx="52925" cy="149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2050"/>
          <p:cNvCxnSpPr>
            <a:stCxn id="30" idx="4"/>
            <a:endCxn id="34" idx="0"/>
          </p:cNvCxnSpPr>
          <p:nvPr/>
        </p:nvCxnSpPr>
        <p:spPr>
          <a:xfrm>
            <a:off x="7576395" y="5240358"/>
            <a:ext cx="1061838" cy="149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utoShape 68"/>
          <p:cNvSpPr>
            <a:spLocks noChangeArrowheads="1"/>
          </p:cNvSpPr>
          <p:nvPr/>
        </p:nvSpPr>
        <p:spPr bwMode="auto">
          <a:xfrm>
            <a:off x="2222429" y="199886"/>
            <a:ext cx="4602156" cy="577850"/>
          </a:xfrm>
          <a:prstGeom prst="roundRect">
            <a:avLst>
              <a:gd name="adj" fmla="val 50000"/>
            </a:avLst>
          </a:prstGeom>
          <a:solidFill>
            <a:srgbClr val="FF9933"/>
          </a:solidFill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Arial Black" charset="0"/>
                <a:ea typeface="맑은 고딕" charset="0"/>
                <a:cs typeface="HY중고딕" charset="0"/>
              </a:rPr>
              <a:t>CONOCIMIENTO DEL RIESGO</a:t>
            </a:r>
            <a:endParaRPr lang="en-US" altLang="ko-KR" sz="2000" dirty="0">
              <a:solidFill>
                <a:schemeClr val="bg1"/>
              </a:solidFill>
              <a:latin typeface="Arial Black" charset="0"/>
              <a:ea typeface="맑은 고딕" charset="0"/>
              <a:cs typeface="HY중고딕" charset="0"/>
            </a:endParaRPr>
          </a:p>
        </p:txBody>
      </p:sp>
      <p:pic>
        <p:nvPicPr>
          <p:cNvPr id="38" name="Marcador de contenido 4"/>
          <p:cNvPicPr>
            <a:picLocks noGrp="1" noChangeAspect="1"/>
          </p:cNvPicPr>
          <p:nvPr>
            <p:ph sz="half" idx="4294967295"/>
          </p:nvPr>
        </p:nvPicPr>
        <p:blipFill>
          <a:blip r:embed="rId13"/>
          <a:stretch>
            <a:fillRect/>
          </a:stretch>
        </p:blipFill>
        <p:spPr>
          <a:xfrm>
            <a:off x="1660880" y="4432591"/>
            <a:ext cx="1282298" cy="96467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15364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Marquesina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3697</TotalTime>
  <Words>1334</Words>
  <Application>Microsoft Macintosh PowerPoint</Application>
  <PresentationFormat>On-screen Show (4:3)</PresentationFormat>
  <Paragraphs>249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Retrospección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Volcán Sabancaya (Nivel de Riesgo Muy Alto)</vt:lpstr>
      <vt:lpstr>Volcán Ubinas (Nivel de Riesgo Muy Alto)</vt:lpstr>
      <vt:lpstr>Volcán Misti (Nivel de Riesgo Muy Alto)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Lorena Bustamante Durand</dc:creator>
  <cp:lastModifiedBy>lima</cp:lastModifiedBy>
  <cp:revision>140</cp:revision>
  <dcterms:created xsi:type="dcterms:W3CDTF">2016-10-12T21:59:56Z</dcterms:created>
  <dcterms:modified xsi:type="dcterms:W3CDTF">2017-08-31T12:02:39Z</dcterms:modified>
</cp:coreProperties>
</file>