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theme/themeOverride3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3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3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69"/>
  </p:notesMasterIdLst>
  <p:sldIdLst>
    <p:sldId id="523" r:id="rId2"/>
    <p:sldId id="544" r:id="rId3"/>
    <p:sldId id="475" r:id="rId4"/>
    <p:sldId id="476" r:id="rId5"/>
    <p:sldId id="477" r:id="rId6"/>
    <p:sldId id="478" r:id="rId7"/>
    <p:sldId id="479" r:id="rId8"/>
    <p:sldId id="480" r:id="rId9"/>
    <p:sldId id="505" r:id="rId10"/>
    <p:sldId id="506" r:id="rId11"/>
    <p:sldId id="481" r:id="rId12"/>
    <p:sldId id="483" r:id="rId13"/>
    <p:sldId id="485" r:id="rId14"/>
    <p:sldId id="486" r:id="rId15"/>
    <p:sldId id="399" r:id="rId16"/>
    <p:sldId id="400" r:id="rId17"/>
    <p:sldId id="525" r:id="rId18"/>
    <p:sldId id="526" r:id="rId19"/>
    <p:sldId id="527" r:id="rId20"/>
    <p:sldId id="528" r:id="rId21"/>
    <p:sldId id="529" r:id="rId22"/>
    <p:sldId id="530" r:id="rId23"/>
    <p:sldId id="532" r:id="rId24"/>
    <p:sldId id="533" r:id="rId25"/>
    <p:sldId id="534" r:id="rId26"/>
    <p:sldId id="538" r:id="rId27"/>
    <p:sldId id="537" r:id="rId28"/>
    <p:sldId id="539" r:id="rId29"/>
    <p:sldId id="540" r:id="rId30"/>
    <p:sldId id="542" r:id="rId31"/>
    <p:sldId id="543" r:id="rId32"/>
    <p:sldId id="507" r:id="rId33"/>
    <p:sldId id="410" r:id="rId34"/>
    <p:sldId id="417" r:id="rId35"/>
    <p:sldId id="510" r:id="rId36"/>
    <p:sldId id="511" r:id="rId37"/>
    <p:sldId id="512" r:id="rId38"/>
    <p:sldId id="513" r:id="rId39"/>
    <p:sldId id="514" r:id="rId40"/>
    <p:sldId id="428" r:id="rId41"/>
    <p:sldId id="518" r:id="rId42"/>
    <p:sldId id="519" r:id="rId43"/>
    <p:sldId id="444" r:id="rId44"/>
    <p:sldId id="451" r:id="rId45"/>
    <p:sldId id="446" r:id="rId46"/>
    <p:sldId id="447" r:id="rId47"/>
    <p:sldId id="429" r:id="rId48"/>
    <p:sldId id="433" r:id="rId49"/>
    <p:sldId id="452" r:id="rId50"/>
    <p:sldId id="457" r:id="rId51"/>
    <p:sldId id="439" r:id="rId52"/>
    <p:sldId id="442" r:id="rId53"/>
    <p:sldId id="443" r:id="rId54"/>
    <p:sldId id="458" r:id="rId55"/>
    <p:sldId id="441" r:id="rId56"/>
    <p:sldId id="435" r:id="rId57"/>
    <p:sldId id="449" r:id="rId58"/>
    <p:sldId id="438" r:id="rId59"/>
    <p:sldId id="430" r:id="rId60"/>
    <p:sldId id="434" r:id="rId61"/>
    <p:sldId id="437" r:id="rId62"/>
    <p:sldId id="431" r:id="rId63"/>
    <p:sldId id="459" r:id="rId64"/>
    <p:sldId id="398" r:id="rId65"/>
    <p:sldId id="473" r:id="rId66"/>
    <p:sldId id="522" r:id="rId67"/>
    <p:sldId id="521" r:id="rId6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5050"/>
    <a:srgbClr val="FFFF00"/>
    <a:srgbClr val="92D050"/>
    <a:srgbClr val="FF99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rhernandezo\Documents\Conteo\Conteo%20colima%202015\Julio\colima_enero-juli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ervicio%20Vulcanol&#243;gico%20Nacional\150129_Cartilla%20evaluacion%20volcanes%20activos_fin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Actividad sísmica del volcán de</a:t>
            </a:r>
            <a:r>
              <a:rPr lang="es-MX" sz="16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Colima durante 2015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2764859975564412E-2"/>
          <c:y val="0.19466750159722782"/>
          <c:w val="0.82091687893194176"/>
          <c:h val="0.623720884969980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'Resumen_nov14-junio15'!$B$1</c:f>
              <c:strCache>
                <c:ptCount val="1"/>
                <c:pt idx="0">
                  <c:v>LP</c:v>
                </c:pt>
              </c:strCache>
            </c:strRef>
          </c:tx>
          <c:invertIfNegative val="0"/>
          <c:cat>
            <c:numRef>
              <c:f>'Resumen_nov14-junio15'!$A$2:$A$249</c:f>
              <c:numCache>
                <c:formatCode>m/d/yyyy</c:formatCode>
                <c:ptCount val="248"/>
                <c:pt idx="0">
                  <c:v>41969</c:v>
                </c:pt>
                <c:pt idx="1">
                  <c:v>41970</c:v>
                </c:pt>
                <c:pt idx="2">
                  <c:v>41971</c:v>
                </c:pt>
                <c:pt idx="3">
                  <c:v>41972</c:v>
                </c:pt>
                <c:pt idx="4">
                  <c:v>41973</c:v>
                </c:pt>
                <c:pt idx="5">
                  <c:v>41974</c:v>
                </c:pt>
                <c:pt idx="6">
                  <c:v>41975</c:v>
                </c:pt>
                <c:pt idx="7">
                  <c:v>41976</c:v>
                </c:pt>
                <c:pt idx="8">
                  <c:v>41977</c:v>
                </c:pt>
                <c:pt idx="9">
                  <c:v>41978</c:v>
                </c:pt>
                <c:pt idx="10">
                  <c:v>41979</c:v>
                </c:pt>
                <c:pt idx="11">
                  <c:v>41980</c:v>
                </c:pt>
                <c:pt idx="12">
                  <c:v>41981</c:v>
                </c:pt>
                <c:pt idx="13">
                  <c:v>41982</c:v>
                </c:pt>
                <c:pt idx="14">
                  <c:v>41983</c:v>
                </c:pt>
                <c:pt idx="15">
                  <c:v>41984</c:v>
                </c:pt>
                <c:pt idx="16">
                  <c:v>41985</c:v>
                </c:pt>
                <c:pt idx="17">
                  <c:v>41986</c:v>
                </c:pt>
                <c:pt idx="18">
                  <c:v>41987</c:v>
                </c:pt>
                <c:pt idx="19">
                  <c:v>41988</c:v>
                </c:pt>
                <c:pt idx="20">
                  <c:v>41989</c:v>
                </c:pt>
                <c:pt idx="21">
                  <c:v>41990</c:v>
                </c:pt>
                <c:pt idx="22">
                  <c:v>41991</c:v>
                </c:pt>
                <c:pt idx="23">
                  <c:v>41992</c:v>
                </c:pt>
                <c:pt idx="24">
                  <c:v>41993</c:v>
                </c:pt>
                <c:pt idx="25">
                  <c:v>41994</c:v>
                </c:pt>
                <c:pt idx="26">
                  <c:v>41995</c:v>
                </c:pt>
                <c:pt idx="27">
                  <c:v>41996</c:v>
                </c:pt>
                <c:pt idx="28">
                  <c:v>41997</c:v>
                </c:pt>
                <c:pt idx="29">
                  <c:v>41998</c:v>
                </c:pt>
                <c:pt idx="30">
                  <c:v>41999</c:v>
                </c:pt>
                <c:pt idx="31">
                  <c:v>42000</c:v>
                </c:pt>
                <c:pt idx="32">
                  <c:v>42001</c:v>
                </c:pt>
                <c:pt idx="33">
                  <c:v>42002</c:v>
                </c:pt>
                <c:pt idx="34">
                  <c:v>42003</c:v>
                </c:pt>
                <c:pt idx="35">
                  <c:v>42004</c:v>
                </c:pt>
                <c:pt idx="36">
                  <c:v>42005</c:v>
                </c:pt>
                <c:pt idx="37">
                  <c:v>42006</c:v>
                </c:pt>
                <c:pt idx="38">
                  <c:v>42007</c:v>
                </c:pt>
                <c:pt idx="39">
                  <c:v>42008</c:v>
                </c:pt>
                <c:pt idx="40">
                  <c:v>42009</c:v>
                </c:pt>
                <c:pt idx="41">
                  <c:v>42010</c:v>
                </c:pt>
                <c:pt idx="42">
                  <c:v>42011</c:v>
                </c:pt>
                <c:pt idx="43">
                  <c:v>42012</c:v>
                </c:pt>
                <c:pt idx="44">
                  <c:v>42013</c:v>
                </c:pt>
                <c:pt idx="45">
                  <c:v>42014</c:v>
                </c:pt>
                <c:pt idx="46">
                  <c:v>42015</c:v>
                </c:pt>
                <c:pt idx="47">
                  <c:v>42016</c:v>
                </c:pt>
                <c:pt idx="48">
                  <c:v>42017</c:v>
                </c:pt>
                <c:pt idx="49">
                  <c:v>42018</c:v>
                </c:pt>
                <c:pt idx="50">
                  <c:v>42019</c:v>
                </c:pt>
                <c:pt idx="51">
                  <c:v>42020</c:v>
                </c:pt>
                <c:pt idx="52">
                  <c:v>42021</c:v>
                </c:pt>
                <c:pt idx="53">
                  <c:v>42022</c:v>
                </c:pt>
                <c:pt idx="54">
                  <c:v>42023</c:v>
                </c:pt>
                <c:pt idx="55">
                  <c:v>42024</c:v>
                </c:pt>
                <c:pt idx="56">
                  <c:v>42025</c:v>
                </c:pt>
                <c:pt idx="57">
                  <c:v>42026</c:v>
                </c:pt>
                <c:pt idx="58">
                  <c:v>42027</c:v>
                </c:pt>
                <c:pt idx="59">
                  <c:v>42028</c:v>
                </c:pt>
                <c:pt idx="60">
                  <c:v>42029</c:v>
                </c:pt>
                <c:pt idx="61">
                  <c:v>42030</c:v>
                </c:pt>
                <c:pt idx="62">
                  <c:v>42031</c:v>
                </c:pt>
                <c:pt idx="63">
                  <c:v>42032</c:v>
                </c:pt>
                <c:pt idx="64">
                  <c:v>42033</c:v>
                </c:pt>
                <c:pt idx="65">
                  <c:v>42034</c:v>
                </c:pt>
                <c:pt idx="66">
                  <c:v>42035</c:v>
                </c:pt>
                <c:pt idx="67">
                  <c:v>42036</c:v>
                </c:pt>
                <c:pt idx="68">
                  <c:v>42037</c:v>
                </c:pt>
                <c:pt idx="69">
                  <c:v>42038</c:v>
                </c:pt>
                <c:pt idx="70">
                  <c:v>42039</c:v>
                </c:pt>
                <c:pt idx="71">
                  <c:v>42040</c:v>
                </c:pt>
                <c:pt idx="72">
                  <c:v>42041</c:v>
                </c:pt>
                <c:pt idx="73">
                  <c:v>42042</c:v>
                </c:pt>
                <c:pt idx="74">
                  <c:v>42043</c:v>
                </c:pt>
                <c:pt idx="75">
                  <c:v>42044</c:v>
                </c:pt>
                <c:pt idx="76">
                  <c:v>42045</c:v>
                </c:pt>
                <c:pt idx="77">
                  <c:v>42046</c:v>
                </c:pt>
                <c:pt idx="78">
                  <c:v>42047</c:v>
                </c:pt>
                <c:pt idx="79">
                  <c:v>42048</c:v>
                </c:pt>
                <c:pt idx="80">
                  <c:v>42049</c:v>
                </c:pt>
                <c:pt idx="81">
                  <c:v>42050</c:v>
                </c:pt>
                <c:pt idx="82">
                  <c:v>42051</c:v>
                </c:pt>
                <c:pt idx="83">
                  <c:v>42052</c:v>
                </c:pt>
                <c:pt idx="84">
                  <c:v>42053</c:v>
                </c:pt>
                <c:pt idx="85">
                  <c:v>42054</c:v>
                </c:pt>
                <c:pt idx="86">
                  <c:v>42055</c:v>
                </c:pt>
                <c:pt idx="87">
                  <c:v>42056</c:v>
                </c:pt>
                <c:pt idx="88">
                  <c:v>42057</c:v>
                </c:pt>
                <c:pt idx="89">
                  <c:v>42058</c:v>
                </c:pt>
                <c:pt idx="90">
                  <c:v>42059</c:v>
                </c:pt>
                <c:pt idx="91">
                  <c:v>42060</c:v>
                </c:pt>
                <c:pt idx="92">
                  <c:v>42061</c:v>
                </c:pt>
                <c:pt idx="93">
                  <c:v>42062</c:v>
                </c:pt>
                <c:pt idx="94">
                  <c:v>42063</c:v>
                </c:pt>
                <c:pt idx="95">
                  <c:v>42064</c:v>
                </c:pt>
                <c:pt idx="96">
                  <c:v>42065</c:v>
                </c:pt>
                <c:pt idx="97">
                  <c:v>42066</c:v>
                </c:pt>
                <c:pt idx="98">
                  <c:v>42067</c:v>
                </c:pt>
                <c:pt idx="99">
                  <c:v>42068</c:v>
                </c:pt>
                <c:pt idx="100">
                  <c:v>42069</c:v>
                </c:pt>
                <c:pt idx="101">
                  <c:v>42070</c:v>
                </c:pt>
                <c:pt idx="102">
                  <c:v>42071</c:v>
                </c:pt>
                <c:pt idx="103">
                  <c:v>42072</c:v>
                </c:pt>
                <c:pt idx="104">
                  <c:v>42073</c:v>
                </c:pt>
                <c:pt idx="105">
                  <c:v>42074</c:v>
                </c:pt>
                <c:pt idx="106">
                  <c:v>42075</c:v>
                </c:pt>
                <c:pt idx="107">
                  <c:v>42076</c:v>
                </c:pt>
                <c:pt idx="108">
                  <c:v>42077</c:v>
                </c:pt>
                <c:pt idx="109">
                  <c:v>42078</c:v>
                </c:pt>
                <c:pt idx="110">
                  <c:v>42079</c:v>
                </c:pt>
                <c:pt idx="111">
                  <c:v>42080</c:v>
                </c:pt>
                <c:pt idx="112">
                  <c:v>42081</c:v>
                </c:pt>
                <c:pt idx="113">
                  <c:v>42082</c:v>
                </c:pt>
                <c:pt idx="114">
                  <c:v>42083</c:v>
                </c:pt>
                <c:pt idx="115">
                  <c:v>42084</c:v>
                </c:pt>
                <c:pt idx="116">
                  <c:v>42085</c:v>
                </c:pt>
                <c:pt idx="117">
                  <c:v>42086</c:v>
                </c:pt>
                <c:pt idx="118">
                  <c:v>42087</c:v>
                </c:pt>
                <c:pt idx="119">
                  <c:v>42088</c:v>
                </c:pt>
                <c:pt idx="120">
                  <c:v>42089</c:v>
                </c:pt>
                <c:pt idx="121">
                  <c:v>42090</c:v>
                </c:pt>
                <c:pt idx="122">
                  <c:v>42091</c:v>
                </c:pt>
                <c:pt idx="123">
                  <c:v>42092</c:v>
                </c:pt>
                <c:pt idx="124">
                  <c:v>42093</c:v>
                </c:pt>
                <c:pt idx="125">
                  <c:v>42094</c:v>
                </c:pt>
                <c:pt idx="126">
                  <c:v>42095</c:v>
                </c:pt>
                <c:pt idx="127">
                  <c:v>42096</c:v>
                </c:pt>
                <c:pt idx="128">
                  <c:v>42097</c:v>
                </c:pt>
                <c:pt idx="129">
                  <c:v>42098</c:v>
                </c:pt>
                <c:pt idx="130">
                  <c:v>42099</c:v>
                </c:pt>
                <c:pt idx="131">
                  <c:v>42100</c:v>
                </c:pt>
                <c:pt idx="132">
                  <c:v>42101</c:v>
                </c:pt>
                <c:pt idx="133">
                  <c:v>42102</c:v>
                </c:pt>
                <c:pt idx="134">
                  <c:v>42103</c:v>
                </c:pt>
                <c:pt idx="135">
                  <c:v>42104</c:v>
                </c:pt>
                <c:pt idx="136">
                  <c:v>42105</c:v>
                </c:pt>
                <c:pt idx="137">
                  <c:v>42106</c:v>
                </c:pt>
                <c:pt idx="138">
                  <c:v>42107</c:v>
                </c:pt>
                <c:pt idx="139">
                  <c:v>42108</c:v>
                </c:pt>
                <c:pt idx="140">
                  <c:v>42109</c:v>
                </c:pt>
                <c:pt idx="141">
                  <c:v>42110</c:v>
                </c:pt>
                <c:pt idx="142">
                  <c:v>42111</c:v>
                </c:pt>
                <c:pt idx="143">
                  <c:v>42112</c:v>
                </c:pt>
                <c:pt idx="144">
                  <c:v>42113</c:v>
                </c:pt>
                <c:pt idx="145">
                  <c:v>42114</c:v>
                </c:pt>
                <c:pt idx="146">
                  <c:v>42115</c:v>
                </c:pt>
                <c:pt idx="147">
                  <c:v>42116</c:v>
                </c:pt>
                <c:pt idx="148">
                  <c:v>42117</c:v>
                </c:pt>
                <c:pt idx="149">
                  <c:v>42118</c:v>
                </c:pt>
                <c:pt idx="150">
                  <c:v>42119</c:v>
                </c:pt>
                <c:pt idx="151">
                  <c:v>42120</c:v>
                </c:pt>
                <c:pt idx="152">
                  <c:v>42121</c:v>
                </c:pt>
                <c:pt idx="153">
                  <c:v>42122</c:v>
                </c:pt>
                <c:pt idx="154">
                  <c:v>42123</c:v>
                </c:pt>
                <c:pt idx="155">
                  <c:v>42124</c:v>
                </c:pt>
                <c:pt idx="156">
                  <c:v>42125</c:v>
                </c:pt>
                <c:pt idx="157">
                  <c:v>42126</c:v>
                </c:pt>
                <c:pt idx="158">
                  <c:v>42127</c:v>
                </c:pt>
                <c:pt idx="159">
                  <c:v>42128</c:v>
                </c:pt>
                <c:pt idx="160">
                  <c:v>42129</c:v>
                </c:pt>
                <c:pt idx="161">
                  <c:v>42130</c:v>
                </c:pt>
                <c:pt idx="162">
                  <c:v>42131</c:v>
                </c:pt>
                <c:pt idx="163">
                  <c:v>42132</c:v>
                </c:pt>
                <c:pt idx="164">
                  <c:v>42133</c:v>
                </c:pt>
                <c:pt idx="165">
                  <c:v>42134</c:v>
                </c:pt>
                <c:pt idx="166">
                  <c:v>42135</c:v>
                </c:pt>
                <c:pt idx="167">
                  <c:v>42136</c:v>
                </c:pt>
                <c:pt idx="168">
                  <c:v>42137</c:v>
                </c:pt>
                <c:pt idx="169">
                  <c:v>42138</c:v>
                </c:pt>
                <c:pt idx="170">
                  <c:v>42139</c:v>
                </c:pt>
                <c:pt idx="171">
                  <c:v>42140</c:v>
                </c:pt>
                <c:pt idx="172">
                  <c:v>42141</c:v>
                </c:pt>
                <c:pt idx="173">
                  <c:v>42142</c:v>
                </c:pt>
                <c:pt idx="174">
                  <c:v>42143</c:v>
                </c:pt>
                <c:pt idx="175">
                  <c:v>42144</c:v>
                </c:pt>
                <c:pt idx="176">
                  <c:v>42145</c:v>
                </c:pt>
                <c:pt idx="177">
                  <c:v>42146</c:v>
                </c:pt>
                <c:pt idx="178">
                  <c:v>42147</c:v>
                </c:pt>
                <c:pt idx="179">
                  <c:v>42148</c:v>
                </c:pt>
                <c:pt idx="180">
                  <c:v>42149</c:v>
                </c:pt>
                <c:pt idx="181">
                  <c:v>42150</c:v>
                </c:pt>
                <c:pt idx="182">
                  <c:v>42151</c:v>
                </c:pt>
                <c:pt idx="183">
                  <c:v>42152</c:v>
                </c:pt>
                <c:pt idx="184">
                  <c:v>42153</c:v>
                </c:pt>
                <c:pt idx="185">
                  <c:v>42154</c:v>
                </c:pt>
                <c:pt idx="186">
                  <c:v>42155</c:v>
                </c:pt>
                <c:pt idx="187">
                  <c:v>42156</c:v>
                </c:pt>
                <c:pt idx="188">
                  <c:v>42157</c:v>
                </c:pt>
                <c:pt idx="189">
                  <c:v>42158</c:v>
                </c:pt>
                <c:pt idx="190">
                  <c:v>42159</c:v>
                </c:pt>
                <c:pt idx="191">
                  <c:v>42160</c:v>
                </c:pt>
                <c:pt idx="192">
                  <c:v>42161</c:v>
                </c:pt>
                <c:pt idx="193">
                  <c:v>42162</c:v>
                </c:pt>
                <c:pt idx="194">
                  <c:v>42163</c:v>
                </c:pt>
                <c:pt idx="195">
                  <c:v>42164</c:v>
                </c:pt>
                <c:pt idx="196">
                  <c:v>42165</c:v>
                </c:pt>
                <c:pt idx="197">
                  <c:v>42166</c:v>
                </c:pt>
                <c:pt idx="198">
                  <c:v>42167</c:v>
                </c:pt>
                <c:pt idx="199">
                  <c:v>42168</c:v>
                </c:pt>
                <c:pt idx="200">
                  <c:v>42169</c:v>
                </c:pt>
                <c:pt idx="201">
                  <c:v>42170</c:v>
                </c:pt>
                <c:pt idx="202">
                  <c:v>42171</c:v>
                </c:pt>
                <c:pt idx="203">
                  <c:v>42172</c:v>
                </c:pt>
                <c:pt idx="204">
                  <c:v>42173</c:v>
                </c:pt>
                <c:pt idx="205">
                  <c:v>42174</c:v>
                </c:pt>
                <c:pt idx="206">
                  <c:v>42175</c:v>
                </c:pt>
                <c:pt idx="207">
                  <c:v>42176</c:v>
                </c:pt>
                <c:pt idx="208">
                  <c:v>42177</c:v>
                </c:pt>
                <c:pt idx="209">
                  <c:v>42178</c:v>
                </c:pt>
                <c:pt idx="210">
                  <c:v>42179</c:v>
                </c:pt>
                <c:pt idx="211">
                  <c:v>42180</c:v>
                </c:pt>
                <c:pt idx="212">
                  <c:v>42181</c:v>
                </c:pt>
                <c:pt idx="213">
                  <c:v>42182</c:v>
                </c:pt>
                <c:pt idx="214">
                  <c:v>42183</c:v>
                </c:pt>
                <c:pt idx="215">
                  <c:v>42184</c:v>
                </c:pt>
                <c:pt idx="216">
                  <c:v>42185</c:v>
                </c:pt>
                <c:pt idx="217" formatCode="d\-mmm\-yy">
                  <c:v>42186</c:v>
                </c:pt>
                <c:pt idx="218" formatCode="d\-mmm\-yy">
                  <c:v>42187</c:v>
                </c:pt>
                <c:pt idx="219" formatCode="d\-mmm\-yy">
                  <c:v>42188</c:v>
                </c:pt>
                <c:pt idx="220" formatCode="d\-mmm\-yy">
                  <c:v>42189</c:v>
                </c:pt>
                <c:pt idx="221" formatCode="d\-mmm\-yy">
                  <c:v>42190</c:v>
                </c:pt>
                <c:pt idx="222" formatCode="d\-mmm\-yy">
                  <c:v>42191</c:v>
                </c:pt>
                <c:pt idx="223" formatCode="d\-mmm\-yy">
                  <c:v>42192</c:v>
                </c:pt>
                <c:pt idx="224" formatCode="d\-mmm\-yy">
                  <c:v>42193</c:v>
                </c:pt>
                <c:pt idx="225" formatCode="d\-mmm\-yy">
                  <c:v>42194</c:v>
                </c:pt>
                <c:pt idx="226" formatCode="d\-mmm\-yy">
                  <c:v>42195</c:v>
                </c:pt>
                <c:pt idx="227" formatCode="d\-mmm\-yy">
                  <c:v>42196</c:v>
                </c:pt>
                <c:pt idx="228" formatCode="d\-mmm\-yy">
                  <c:v>42197</c:v>
                </c:pt>
                <c:pt idx="229" formatCode="d\-mmm\-yy">
                  <c:v>42198</c:v>
                </c:pt>
                <c:pt idx="230" formatCode="d\-mmm\-yy">
                  <c:v>42199</c:v>
                </c:pt>
                <c:pt idx="231" formatCode="d\-mmm\-yy">
                  <c:v>42200</c:v>
                </c:pt>
                <c:pt idx="232" formatCode="d\-mmm\-yy">
                  <c:v>42201</c:v>
                </c:pt>
                <c:pt idx="233" formatCode="d\-mmm\-yy">
                  <c:v>42202</c:v>
                </c:pt>
                <c:pt idx="234" formatCode="d\-mmm\-yy">
                  <c:v>42203</c:v>
                </c:pt>
                <c:pt idx="235" formatCode="d\-mmm\-yy">
                  <c:v>42204</c:v>
                </c:pt>
                <c:pt idx="236" formatCode="d\-mmm\-yy">
                  <c:v>42205</c:v>
                </c:pt>
                <c:pt idx="237" formatCode="d\-mmm\-yy">
                  <c:v>42206</c:v>
                </c:pt>
                <c:pt idx="238" formatCode="d\-mmm\-yy">
                  <c:v>42207</c:v>
                </c:pt>
                <c:pt idx="239" formatCode="d\-mmm\-yy">
                  <c:v>42208</c:v>
                </c:pt>
                <c:pt idx="240" formatCode="d\-mmm\-yy">
                  <c:v>42209</c:v>
                </c:pt>
                <c:pt idx="241" formatCode="d\-mmm\-yy">
                  <c:v>42210</c:v>
                </c:pt>
                <c:pt idx="242" formatCode="d\-mmm\-yy">
                  <c:v>42211</c:v>
                </c:pt>
                <c:pt idx="243" formatCode="d\-mmm\-yy">
                  <c:v>42212</c:v>
                </c:pt>
                <c:pt idx="244" formatCode="d\-mmm\-yy">
                  <c:v>42213</c:v>
                </c:pt>
                <c:pt idx="245" formatCode="d\-mmm\-yy">
                  <c:v>42214</c:v>
                </c:pt>
                <c:pt idx="246" formatCode="d\-mmm\-yy">
                  <c:v>42215</c:v>
                </c:pt>
                <c:pt idx="247" formatCode="d\-mmm\-yy">
                  <c:v>42216</c:v>
                </c:pt>
              </c:numCache>
            </c:numRef>
          </c:cat>
          <c:val>
            <c:numRef>
              <c:f>'Resumen_nov14-junio15'!$B$2:$B$249</c:f>
              <c:numCache>
                <c:formatCode>General</c:formatCode>
                <c:ptCount val="248"/>
                <c:pt idx="0">
                  <c:v>9</c:v>
                </c:pt>
                <c:pt idx="1">
                  <c:v>14</c:v>
                </c:pt>
                <c:pt idx="2">
                  <c:v>17</c:v>
                </c:pt>
                <c:pt idx="3">
                  <c:v>12</c:v>
                </c:pt>
                <c:pt idx="4">
                  <c:v>40</c:v>
                </c:pt>
                <c:pt idx="5">
                  <c:v>37</c:v>
                </c:pt>
                <c:pt idx="6">
                  <c:v>19</c:v>
                </c:pt>
                <c:pt idx="7">
                  <c:v>11</c:v>
                </c:pt>
                <c:pt idx="8">
                  <c:v>23</c:v>
                </c:pt>
                <c:pt idx="9">
                  <c:v>15</c:v>
                </c:pt>
                <c:pt idx="10">
                  <c:v>11</c:v>
                </c:pt>
                <c:pt idx="11">
                  <c:v>8</c:v>
                </c:pt>
                <c:pt idx="12">
                  <c:v>24</c:v>
                </c:pt>
                <c:pt idx="13">
                  <c:v>13</c:v>
                </c:pt>
                <c:pt idx="14">
                  <c:v>15</c:v>
                </c:pt>
                <c:pt idx="15">
                  <c:v>12</c:v>
                </c:pt>
                <c:pt idx="16">
                  <c:v>14</c:v>
                </c:pt>
                <c:pt idx="17">
                  <c:v>12</c:v>
                </c:pt>
                <c:pt idx="18">
                  <c:v>17</c:v>
                </c:pt>
                <c:pt idx="19">
                  <c:v>10</c:v>
                </c:pt>
                <c:pt idx="20">
                  <c:v>15</c:v>
                </c:pt>
                <c:pt idx="21">
                  <c:v>10</c:v>
                </c:pt>
                <c:pt idx="22">
                  <c:v>25</c:v>
                </c:pt>
                <c:pt idx="23">
                  <c:v>16</c:v>
                </c:pt>
                <c:pt idx="24">
                  <c:v>24</c:v>
                </c:pt>
                <c:pt idx="25">
                  <c:v>26</c:v>
                </c:pt>
                <c:pt idx="26">
                  <c:v>18</c:v>
                </c:pt>
                <c:pt idx="27">
                  <c:v>11</c:v>
                </c:pt>
                <c:pt idx="28">
                  <c:v>13</c:v>
                </c:pt>
                <c:pt idx="29">
                  <c:v>13</c:v>
                </c:pt>
                <c:pt idx="30">
                  <c:v>17</c:v>
                </c:pt>
                <c:pt idx="31">
                  <c:v>14</c:v>
                </c:pt>
                <c:pt idx="32">
                  <c:v>11</c:v>
                </c:pt>
                <c:pt idx="33">
                  <c:v>14</c:v>
                </c:pt>
                <c:pt idx="34">
                  <c:v>11</c:v>
                </c:pt>
                <c:pt idx="35">
                  <c:v>10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12</c:v>
                </c:pt>
                <c:pt idx="41">
                  <c:v>4</c:v>
                </c:pt>
                <c:pt idx="42">
                  <c:v>9</c:v>
                </c:pt>
                <c:pt idx="43">
                  <c:v>28</c:v>
                </c:pt>
                <c:pt idx="44">
                  <c:v>19</c:v>
                </c:pt>
                <c:pt idx="45">
                  <c:v>5</c:v>
                </c:pt>
                <c:pt idx="46">
                  <c:v>7</c:v>
                </c:pt>
                <c:pt idx="47">
                  <c:v>8</c:v>
                </c:pt>
                <c:pt idx="48">
                  <c:v>5</c:v>
                </c:pt>
                <c:pt idx="49">
                  <c:v>20</c:v>
                </c:pt>
                <c:pt idx="50">
                  <c:v>10</c:v>
                </c:pt>
                <c:pt idx="51">
                  <c:v>13</c:v>
                </c:pt>
                <c:pt idx="52">
                  <c:v>45</c:v>
                </c:pt>
                <c:pt idx="53">
                  <c:v>8</c:v>
                </c:pt>
                <c:pt idx="54">
                  <c:v>26</c:v>
                </c:pt>
                <c:pt idx="55">
                  <c:v>12</c:v>
                </c:pt>
                <c:pt idx="56">
                  <c:v>56</c:v>
                </c:pt>
                <c:pt idx="57">
                  <c:v>26</c:v>
                </c:pt>
                <c:pt idx="58">
                  <c:v>52</c:v>
                </c:pt>
                <c:pt idx="59">
                  <c:v>33</c:v>
                </c:pt>
                <c:pt idx="60">
                  <c:v>35</c:v>
                </c:pt>
                <c:pt idx="61">
                  <c:v>28</c:v>
                </c:pt>
                <c:pt idx="62">
                  <c:v>28</c:v>
                </c:pt>
                <c:pt idx="63">
                  <c:v>84</c:v>
                </c:pt>
                <c:pt idx="64">
                  <c:v>61</c:v>
                </c:pt>
                <c:pt idx="65">
                  <c:v>88</c:v>
                </c:pt>
                <c:pt idx="66">
                  <c:v>46</c:v>
                </c:pt>
                <c:pt idx="67">
                  <c:v>52</c:v>
                </c:pt>
                <c:pt idx="68">
                  <c:v>51</c:v>
                </c:pt>
                <c:pt idx="69">
                  <c:v>64</c:v>
                </c:pt>
                <c:pt idx="70">
                  <c:v>57</c:v>
                </c:pt>
                <c:pt idx="71">
                  <c:v>45</c:v>
                </c:pt>
                <c:pt idx="72">
                  <c:v>66</c:v>
                </c:pt>
                <c:pt idx="73">
                  <c:v>66</c:v>
                </c:pt>
                <c:pt idx="74">
                  <c:v>46</c:v>
                </c:pt>
                <c:pt idx="75">
                  <c:v>55</c:v>
                </c:pt>
                <c:pt idx="76">
                  <c:v>52</c:v>
                </c:pt>
                <c:pt idx="77">
                  <c:v>48</c:v>
                </c:pt>
                <c:pt idx="78">
                  <c:v>62</c:v>
                </c:pt>
                <c:pt idx="79">
                  <c:v>70</c:v>
                </c:pt>
                <c:pt idx="80">
                  <c:v>62</c:v>
                </c:pt>
                <c:pt idx="81">
                  <c:v>85</c:v>
                </c:pt>
                <c:pt idx="82">
                  <c:v>70</c:v>
                </c:pt>
                <c:pt idx="83">
                  <c:v>68</c:v>
                </c:pt>
                <c:pt idx="84">
                  <c:v>58</c:v>
                </c:pt>
                <c:pt idx="85">
                  <c:v>41</c:v>
                </c:pt>
                <c:pt idx="86">
                  <c:v>42</c:v>
                </c:pt>
                <c:pt idx="87">
                  <c:v>42</c:v>
                </c:pt>
                <c:pt idx="88">
                  <c:v>30</c:v>
                </c:pt>
                <c:pt idx="89">
                  <c:v>127</c:v>
                </c:pt>
                <c:pt idx="90">
                  <c:v>59</c:v>
                </c:pt>
                <c:pt idx="91">
                  <c:v>47</c:v>
                </c:pt>
                <c:pt idx="92">
                  <c:v>66</c:v>
                </c:pt>
                <c:pt idx="93">
                  <c:v>55</c:v>
                </c:pt>
                <c:pt idx="94">
                  <c:v>77</c:v>
                </c:pt>
                <c:pt idx="95">
                  <c:v>37</c:v>
                </c:pt>
                <c:pt idx="96">
                  <c:v>51</c:v>
                </c:pt>
                <c:pt idx="97">
                  <c:v>41</c:v>
                </c:pt>
                <c:pt idx="98">
                  <c:v>42</c:v>
                </c:pt>
                <c:pt idx="99">
                  <c:v>23</c:v>
                </c:pt>
                <c:pt idx="100">
                  <c:v>34</c:v>
                </c:pt>
                <c:pt idx="101">
                  <c:v>50</c:v>
                </c:pt>
                <c:pt idx="102">
                  <c:v>27</c:v>
                </c:pt>
                <c:pt idx="103">
                  <c:v>39</c:v>
                </c:pt>
                <c:pt idx="104">
                  <c:v>31</c:v>
                </c:pt>
                <c:pt idx="105">
                  <c:v>48</c:v>
                </c:pt>
                <c:pt idx="106">
                  <c:v>60</c:v>
                </c:pt>
                <c:pt idx="107">
                  <c:v>43</c:v>
                </c:pt>
                <c:pt idx="108">
                  <c:v>42</c:v>
                </c:pt>
                <c:pt idx="109">
                  <c:v>50</c:v>
                </c:pt>
                <c:pt idx="110">
                  <c:v>35</c:v>
                </c:pt>
                <c:pt idx="111">
                  <c:v>52</c:v>
                </c:pt>
                <c:pt idx="112">
                  <c:v>39</c:v>
                </c:pt>
                <c:pt idx="113">
                  <c:v>56</c:v>
                </c:pt>
                <c:pt idx="114">
                  <c:v>73</c:v>
                </c:pt>
                <c:pt idx="115">
                  <c:v>37</c:v>
                </c:pt>
                <c:pt idx="116">
                  <c:v>42</c:v>
                </c:pt>
                <c:pt idx="117">
                  <c:v>37</c:v>
                </c:pt>
                <c:pt idx="118">
                  <c:v>50</c:v>
                </c:pt>
                <c:pt idx="119">
                  <c:v>40</c:v>
                </c:pt>
                <c:pt idx="120">
                  <c:v>36</c:v>
                </c:pt>
                <c:pt idx="121">
                  <c:v>40</c:v>
                </c:pt>
                <c:pt idx="122">
                  <c:v>40</c:v>
                </c:pt>
                <c:pt idx="123">
                  <c:v>38</c:v>
                </c:pt>
                <c:pt idx="124">
                  <c:v>70</c:v>
                </c:pt>
                <c:pt idx="125">
                  <c:v>20</c:v>
                </c:pt>
                <c:pt idx="126">
                  <c:v>40</c:v>
                </c:pt>
                <c:pt idx="127">
                  <c:v>43</c:v>
                </c:pt>
                <c:pt idx="128">
                  <c:v>46</c:v>
                </c:pt>
                <c:pt idx="129">
                  <c:v>48</c:v>
                </c:pt>
                <c:pt idx="130">
                  <c:v>39</c:v>
                </c:pt>
                <c:pt idx="131">
                  <c:v>89</c:v>
                </c:pt>
                <c:pt idx="132">
                  <c:v>54</c:v>
                </c:pt>
                <c:pt idx="133">
                  <c:v>59</c:v>
                </c:pt>
                <c:pt idx="134">
                  <c:v>65</c:v>
                </c:pt>
                <c:pt idx="135">
                  <c:v>47</c:v>
                </c:pt>
                <c:pt idx="136">
                  <c:v>41</c:v>
                </c:pt>
                <c:pt idx="137">
                  <c:v>51</c:v>
                </c:pt>
                <c:pt idx="138">
                  <c:v>76</c:v>
                </c:pt>
                <c:pt idx="139">
                  <c:v>136</c:v>
                </c:pt>
                <c:pt idx="140">
                  <c:v>85</c:v>
                </c:pt>
                <c:pt idx="141">
                  <c:v>61</c:v>
                </c:pt>
                <c:pt idx="142">
                  <c:v>23</c:v>
                </c:pt>
                <c:pt idx="143">
                  <c:v>47</c:v>
                </c:pt>
                <c:pt idx="144">
                  <c:v>56</c:v>
                </c:pt>
                <c:pt idx="145">
                  <c:v>54</c:v>
                </c:pt>
                <c:pt idx="146">
                  <c:v>38</c:v>
                </c:pt>
                <c:pt idx="147">
                  <c:v>58</c:v>
                </c:pt>
                <c:pt idx="148">
                  <c:v>32</c:v>
                </c:pt>
                <c:pt idx="149">
                  <c:v>29</c:v>
                </c:pt>
                <c:pt idx="150">
                  <c:v>60</c:v>
                </c:pt>
                <c:pt idx="151">
                  <c:v>62</c:v>
                </c:pt>
                <c:pt idx="152">
                  <c:v>51</c:v>
                </c:pt>
                <c:pt idx="153">
                  <c:v>37</c:v>
                </c:pt>
                <c:pt idx="154">
                  <c:v>51</c:v>
                </c:pt>
                <c:pt idx="155">
                  <c:v>88</c:v>
                </c:pt>
                <c:pt idx="156">
                  <c:v>30</c:v>
                </c:pt>
                <c:pt idx="157">
                  <c:v>71</c:v>
                </c:pt>
                <c:pt idx="158">
                  <c:v>55</c:v>
                </c:pt>
                <c:pt idx="159">
                  <c:v>43</c:v>
                </c:pt>
                <c:pt idx="160">
                  <c:v>94</c:v>
                </c:pt>
                <c:pt idx="161">
                  <c:v>78</c:v>
                </c:pt>
                <c:pt idx="162">
                  <c:v>76</c:v>
                </c:pt>
                <c:pt idx="163">
                  <c:v>75</c:v>
                </c:pt>
                <c:pt idx="164">
                  <c:v>25</c:v>
                </c:pt>
                <c:pt idx="165">
                  <c:v>103</c:v>
                </c:pt>
                <c:pt idx="166">
                  <c:v>51</c:v>
                </c:pt>
                <c:pt idx="167">
                  <c:v>57</c:v>
                </c:pt>
                <c:pt idx="168">
                  <c:v>48</c:v>
                </c:pt>
                <c:pt idx="169">
                  <c:v>56</c:v>
                </c:pt>
                <c:pt idx="170">
                  <c:v>72</c:v>
                </c:pt>
                <c:pt idx="171">
                  <c:v>81</c:v>
                </c:pt>
                <c:pt idx="172">
                  <c:v>64</c:v>
                </c:pt>
                <c:pt idx="173">
                  <c:v>75</c:v>
                </c:pt>
                <c:pt idx="174">
                  <c:v>65</c:v>
                </c:pt>
                <c:pt idx="175">
                  <c:v>129</c:v>
                </c:pt>
                <c:pt idx="176">
                  <c:v>80</c:v>
                </c:pt>
                <c:pt idx="177">
                  <c:v>79</c:v>
                </c:pt>
                <c:pt idx="178">
                  <c:v>69</c:v>
                </c:pt>
                <c:pt idx="179">
                  <c:v>78</c:v>
                </c:pt>
                <c:pt idx="180">
                  <c:v>95</c:v>
                </c:pt>
                <c:pt idx="181">
                  <c:v>71</c:v>
                </c:pt>
                <c:pt idx="182">
                  <c:v>59</c:v>
                </c:pt>
                <c:pt idx="183">
                  <c:v>119</c:v>
                </c:pt>
                <c:pt idx="184">
                  <c:v>96</c:v>
                </c:pt>
                <c:pt idx="185">
                  <c:v>69</c:v>
                </c:pt>
                <c:pt idx="186">
                  <c:v>97</c:v>
                </c:pt>
                <c:pt idx="187">
                  <c:v>90</c:v>
                </c:pt>
                <c:pt idx="188">
                  <c:v>53</c:v>
                </c:pt>
                <c:pt idx="189">
                  <c:v>71</c:v>
                </c:pt>
                <c:pt idx="190">
                  <c:v>98</c:v>
                </c:pt>
                <c:pt idx="191">
                  <c:v>96</c:v>
                </c:pt>
                <c:pt idx="192">
                  <c:v>81</c:v>
                </c:pt>
                <c:pt idx="193">
                  <c:v>55</c:v>
                </c:pt>
                <c:pt idx="194">
                  <c:v>83</c:v>
                </c:pt>
                <c:pt idx="195">
                  <c:v>91</c:v>
                </c:pt>
                <c:pt idx="196">
                  <c:v>83</c:v>
                </c:pt>
                <c:pt idx="197">
                  <c:v>43</c:v>
                </c:pt>
                <c:pt idx="198">
                  <c:v>78</c:v>
                </c:pt>
                <c:pt idx="199">
                  <c:v>65</c:v>
                </c:pt>
                <c:pt idx="200">
                  <c:v>71</c:v>
                </c:pt>
                <c:pt idx="201">
                  <c:v>99</c:v>
                </c:pt>
                <c:pt idx="202">
                  <c:v>74</c:v>
                </c:pt>
                <c:pt idx="203">
                  <c:v>110</c:v>
                </c:pt>
                <c:pt idx="204">
                  <c:v>113</c:v>
                </c:pt>
                <c:pt idx="205">
                  <c:v>67</c:v>
                </c:pt>
                <c:pt idx="206">
                  <c:v>71</c:v>
                </c:pt>
                <c:pt idx="207">
                  <c:v>86</c:v>
                </c:pt>
                <c:pt idx="208">
                  <c:v>99</c:v>
                </c:pt>
                <c:pt idx="209">
                  <c:v>77</c:v>
                </c:pt>
                <c:pt idx="210">
                  <c:v>85</c:v>
                </c:pt>
                <c:pt idx="211">
                  <c:v>64</c:v>
                </c:pt>
                <c:pt idx="212">
                  <c:v>70</c:v>
                </c:pt>
                <c:pt idx="213">
                  <c:v>102</c:v>
                </c:pt>
                <c:pt idx="214">
                  <c:v>171</c:v>
                </c:pt>
                <c:pt idx="215">
                  <c:v>70</c:v>
                </c:pt>
                <c:pt idx="216">
                  <c:v>66</c:v>
                </c:pt>
                <c:pt idx="217">
                  <c:v>98</c:v>
                </c:pt>
                <c:pt idx="218">
                  <c:v>61</c:v>
                </c:pt>
                <c:pt idx="219">
                  <c:v>41</c:v>
                </c:pt>
                <c:pt idx="220">
                  <c:v>22</c:v>
                </c:pt>
                <c:pt idx="221">
                  <c:v>12</c:v>
                </c:pt>
                <c:pt idx="222">
                  <c:v>13</c:v>
                </c:pt>
                <c:pt idx="223">
                  <c:v>10</c:v>
                </c:pt>
                <c:pt idx="224">
                  <c:v>15</c:v>
                </c:pt>
                <c:pt idx="225">
                  <c:v>23</c:v>
                </c:pt>
                <c:pt idx="226">
                  <c:v>30</c:v>
                </c:pt>
                <c:pt idx="227">
                  <c:v>79</c:v>
                </c:pt>
                <c:pt idx="228">
                  <c:v>166</c:v>
                </c:pt>
                <c:pt idx="229">
                  <c:v>229</c:v>
                </c:pt>
                <c:pt idx="230">
                  <c:v>204</c:v>
                </c:pt>
                <c:pt idx="231">
                  <c:v>356</c:v>
                </c:pt>
                <c:pt idx="232">
                  <c:v>282</c:v>
                </c:pt>
                <c:pt idx="233">
                  <c:v>251</c:v>
                </c:pt>
                <c:pt idx="234">
                  <c:v>195</c:v>
                </c:pt>
                <c:pt idx="235">
                  <c:v>62</c:v>
                </c:pt>
                <c:pt idx="236">
                  <c:v>61</c:v>
                </c:pt>
                <c:pt idx="237">
                  <c:v>52</c:v>
                </c:pt>
                <c:pt idx="238">
                  <c:v>120</c:v>
                </c:pt>
                <c:pt idx="239">
                  <c:v>115</c:v>
                </c:pt>
                <c:pt idx="240">
                  <c:v>66</c:v>
                </c:pt>
                <c:pt idx="241">
                  <c:v>62</c:v>
                </c:pt>
                <c:pt idx="242">
                  <c:v>171</c:v>
                </c:pt>
                <c:pt idx="243">
                  <c:v>121</c:v>
                </c:pt>
                <c:pt idx="244">
                  <c:v>97</c:v>
                </c:pt>
                <c:pt idx="245">
                  <c:v>46</c:v>
                </c:pt>
                <c:pt idx="246">
                  <c:v>101</c:v>
                </c:pt>
                <c:pt idx="247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570944"/>
        <c:axId val="92145920"/>
      </c:barChart>
      <c:lineChart>
        <c:grouping val="standard"/>
        <c:varyColors val="0"/>
        <c:ser>
          <c:idx val="1"/>
          <c:order val="1"/>
          <c:tx>
            <c:strRef>
              <c:f>'Resumen_nov14-junio15'!$C$1</c:f>
              <c:strCache>
                <c:ptCount val="1"/>
                <c:pt idx="0">
                  <c:v>Tremor (min)</c:v>
                </c:pt>
              </c:strCache>
            </c:strRef>
          </c:tx>
          <c:spPr>
            <a:ln w="12700"/>
          </c:spPr>
          <c:marker>
            <c:symbol val="circle"/>
            <c:size val="3"/>
          </c:marker>
          <c:cat>
            <c:numRef>
              <c:f>'Resumen_nov14-junio15'!$A$2:$A$249</c:f>
              <c:numCache>
                <c:formatCode>m/d/yyyy</c:formatCode>
                <c:ptCount val="248"/>
                <c:pt idx="0">
                  <c:v>41969</c:v>
                </c:pt>
                <c:pt idx="1">
                  <c:v>41970</c:v>
                </c:pt>
                <c:pt idx="2">
                  <c:v>41971</c:v>
                </c:pt>
                <c:pt idx="3">
                  <c:v>41972</c:v>
                </c:pt>
                <c:pt idx="4">
                  <c:v>41973</c:v>
                </c:pt>
                <c:pt idx="5">
                  <c:v>41974</c:v>
                </c:pt>
                <c:pt idx="6">
                  <c:v>41975</c:v>
                </c:pt>
                <c:pt idx="7">
                  <c:v>41976</c:v>
                </c:pt>
                <c:pt idx="8">
                  <c:v>41977</c:v>
                </c:pt>
                <c:pt idx="9">
                  <c:v>41978</c:v>
                </c:pt>
                <c:pt idx="10">
                  <c:v>41979</c:v>
                </c:pt>
                <c:pt idx="11">
                  <c:v>41980</c:v>
                </c:pt>
                <c:pt idx="12">
                  <c:v>41981</c:v>
                </c:pt>
                <c:pt idx="13">
                  <c:v>41982</c:v>
                </c:pt>
                <c:pt idx="14">
                  <c:v>41983</c:v>
                </c:pt>
                <c:pt idx="15">
                  <c:v>41984</c:v>
                </c:pt>
                <c:pt idx="16">
                  <c:v>41985</c:v>
                </c:pt>
                <c:pt idx="17">
                  <c:v>41986</c:v>
                </c:pt>
                <c:pt idx="18">
                  <c:v>41987</c:v>
                </c:pt>
                <c:pt idx="19">
                  <c:v>41988</c:v>
                </c:pt>
                <c:pt idx="20">
                  <c:v>41989</c:v>
                </c:pt>
                <c:pt idx="21">
                  <c:v>41990</c:v>
                </c:pt>
                <c:pt idx="22">
                  <c:v>41991</c:v>
                </c:pt>
                <c:pt idx="23">
                  <c:v>41992</c:v>
                </c:pt>
                <c:pt idx="24">
                  <c:v>41993</c:v>
                </c:pt>
                <c:pt idx="25">
                  <c:v>41994</c:v>
                </c:pt>
                <c:pt idx="26">
                  <c:v>41995</c:v>
                </c:pt>
                <c:pt idx="27">
                  <c:v>41996</c:v>
                </c:pt>
                <c:pt idx="28">
                  <c:v>41997</c:v>
                </c:pt>
                <c:pt idx="29">
                  <c:v>41998</c:v>
                </c:pt>
                <c:pt idx="30">
                  <c:v>41999</c:v>
                </c:pt>
                <c:pt idx="31">
                  <c:v>42000</c:v>
                </c:pt>
                <c:pt idx="32">
                  <c:v>42001</c:v>
                </c:pt>
                <c:pt idx="33">
                  <c:v>42002</c:v>
                </c:pt>
                <c:pt idx="34">
                  <c:v>42003</c:v>
                </c:pt>
                <c:pt idx="35">
                  <c:v>42004</c:v>
                </c:pt>
                <c:pt idx="36">
                  <c:v>42005</c:v>
                </c:pt>
                <c:pt idx="37">
                  <c:v>42006</c:v>
                </c:pt>
                <c:pt idx="38">
                  <c:v>42007</c:v>
                </c:pt>
                <c:pt idx="39">
                  <c:v>42008</c:v>
                </c:pt>
                <c:pt idx="40">
                  <c:v>42009</c:v>
                </c:pt>
                <c:pt idx="41">
                  <c:v>42010</c:v>
                </c:pt>
                <c:pt idx="42">
                  <c:v>42011</c:v>
                </c:pt>
                <c:pt idx="43">
                  <c:v>42012</c:v>
                </c:pt>
                <c:pt idx="44">
                  <c:v>42013</c:v>
                </c:pt>
                <c:pt idx="45">
                  <c:v>42014</c:v>
                </c:pt>
                <c:pt idx="46">
                  <c:v>42015</c:v>
                </c:pt>
                <c:pt idx="47">
                  <c:v>42016</c:v>
                </c:pt>
                <c:pt idx="48">
                  <c:v>42017</c:v>
                </c:pt>
                <c:pt idx="49">
                  <c:v>42018</c:v>
                </c:pt>
                <c:pt idx="50">
                  <c:v>42019</c:v>
                </c:pt>
                <c:pt idx="51">
                  <c:v>42020</c:v>
                </c:pt>
                <c:pt idx="52">
                  <c:v>42021</c:v>
                </c:pt>
                <c:pt idx="53">
                  <c:v>42022</c:v>
                </c:pt>
                <c:pt idx="54">
                  <c:v>42023</c:v>
                </c:pt>
                <c:pt idx="55">
                  <c:v>42024</c:v>
                </c:pt>
                <c:pt idx="56">
                  <c:v>42025</c:v>
                </c:pt>
                <c:pt idx="57">
                  <c:v>42026</c:v>
                </c:pt>
                <c:pt idx="58">
                  <c:v>42027</c:v>
                </c:pt>
                <c:pt idx="59">
                  <c:v>42028</c:v>
                </c:pt>
                <c:pt idx="60">
                  <c:v>42029</c:v>
                </c:pt>
                <c:pt idx="61">
                  <c:v>42030</c:v>
                </c:pt>
                <c:pt idx="62">
                  <c:v>42031</c:v>
                </c:pt>
                <c:pt idx="63">
                  <c:v>42032</c:v>
                </c:pt>
                <c:pt idx="64">
                  <c:v>42033</c:v>
                </c:pt>
                <c:pt idx="65">
                  <c:v>42034</c:v>
                </c:pt>
                <c:pt idx="66">
                  <c:v>42035</c:v>
                </c:pt>
                <c:pt idx="67">
                  <c:v>42036</c:v>
                </c:pt>
                <c:pt idx="68">
                  <c:v>42037</c:v>
                </c:pt>
                <c:pt idx="69">
                  <c:v>42038</c:v>
                </c:pt>
                <c:pt idx="70">
                  <c:v>42039</c:v>
                </c:pt>
                <c:pt idx="71">
                  <c:v>42040</c:v>
                </c:pt>
                <c:pt idx="72">
                  <c:v>42041</c:v>
                </c:pt>
                <c:pt idx="73">
                  <c:v>42042</c:v>
                </c:pt>
                <c:pt idx="74">
                  <c:v>42043</c:v>
                </c:pt>
                <c:pt idx="75">
                  <c:v>42044</c:v>
                </c:pt>
                <c:pt idx="76">
                  <c:v>42045</c:v>
                </c:pt>
                <c:pt idx="77">
                  <c:v>42046</c:v>
                </c:pt>
                <c:pt idx="78">
                  <c:v>42047</c:v>
                </c:pt>
                <c:pt idx="79">
                  <c:v>42048</c:v>
                </c:pt>
                <c:pt idx="80">
                  <c:v>42049</c:v>
                </c:pt>
                <c:pt idx="81">
                  <c:v>42050</c:v>
                </c:pt>
                <c:pt idx="82">
                  <c:v>42051</c:v>
                </c:pt>
                <c:pt idx="83">
                  <c:v>42052</c:v>
                </c:pt>
                <c:pt idx="84">
                  <c:v>42053</c:v>
                </c:pt>
                <c:pt idx="85">
                  <c:v>42054</c:v>
                </c:pt>
                <c:pt idx="86">
                  <c:v>42055</c:v>
                </c:pt>
                <c:pt idx="87">
                  <c:v>42056</c:v>
                </c:pt>
                <c:pt idx="88">
                  <c:v>42057</c:v>
                </c:pt>
                <c:pt idx="89">
                  <c:v>42058</c:v>
                </c:pt>
                <c:pt idx="90">
                  <c:v>42059</c:v>
                </c:pt>
                <c:pt idx="91">
                  <c:v>42060</c:v>
                </c:pt>
                <c:pt idx="92">
                  <c:v>42061</c:v>
                </c:pt>
                <c:pt idx="93">
                  <c:v>42062</c:v>
                </c:pt>
                <c:pt idx="94">
                  <c:v>42063</c:v>
                </c:pt>
                <c:pt idx="95">
                  <c:v>42064</c:v>
                </c:pt>
                <c:pt idx="96">
                  <c:v>42065</c:v>
                </c:pt>
                <c:pt idx="97">
                  <c:v>42066</c:v>
                </c:pt>
                <c:pt idx="98">
                  <c:v>42067</c:v>
                </c:pt>
                <c:pt idx="99">
                  <c:v>42068</c:v>
                </c:pt>
                <c:pt idx="100">
                  <c:v>42069</c:v>
                </c:pt>
                <c:pt idx="101">
                  <c:v>42070</c:v>
                </c:pt>
                <c:pt idx="102">
                  <c:v>42071</c:v>
                </c:pt>
                <c:pt idx="103">
                  <c:v>42072</c:v>
                </c:pt>
                <c:pt idx="104">
                  <c:v>42073</c:v>
                </c:pt>
                <c:pt idx="105">
                  <c:v>42074</c:v>
                </c:pt>
                <c:pt idx="106">
                  <c:v>42075</c:v>
                </c:pt>
                <c:pt idx="107">
                  <c:v>42076</c:v>
                </c:pt>
                <c:pt idx="108">
                  <c:v>42077</c:v>
                </c:pt>
                <c:pt idx="109">
                  <c:v>42078</c:v>
                </c:pt>
                <c:pt idx="110">
                  <c:v>42079</c:v>
                </c:pt>
                <c:pt idx="111">
                  <c:v>42080</c:v>
                </c:pt>
                <c:pt idx="112">
                  <c:v>42081</c:v>
                </c:pt>
                <c:pt idx="113">
                  <c:v>42082</c:v>
                </c:pt>
                <c:pt idx="114">
                  <c:v>42083</c:v>
                </c:pt>
                <c:pt idx="115">
                  <c:v>42084</c:v>
                </c:pt>
                <c:pt idx="116">
                  <c:v>42085</c:v>
                </c:pt>
                <c:pt idx="117">
                  <c:v>42086</c:v>
                </c:pt>
                <c:pt idx="118">
                  <c:v>42087</c:v>
                </c:pt>
                <c:pt idx="119">
                  <c:v>42088</c:v>
                </c:pt>
                <c:pt idx="120">
                  <c:v>42089</c:v>
                </c:pt>
                <c:pt idx="121">
                  <c:v>42090</c:v>
                </c:pt>
                <c:pt idx="122">
                  <c:v>42091</c:v>
                </c:pt>
                <c:pt idx="123">
                  <c:v>42092</c:v>
                </c:pt>
                <c:pt idx="124">
                  <c:v>42093</c:v>
                </c:pt>
                <c:pt idx="125">
                  <c:v>42094</c:v>
                </c:pt>
                <c:pt idx="126">
                  <c:v>42095</c:v>
                </c:pt>
                <c:pt idx="127">
                  <c:v>42096</c:v>
                </c:pt>
                <c:pt idx="128">
                  <c:v>42097</c:v>
                </c:pt>
                <c:pt idx="129">
                  <c:v>42098</c:v>
                </c:pt>
                <c:pt idx="130">
                  <c:v>42099</c:v>
                </c:pt>
                <c:pt idx="131">
                  <c:v>42100</c:v>
                </c:pt>
                <c:pt idx="132">
                  <c:v>42101</c:v>
                </c:pt>
                <c:pt idx="133">
                  <c:v>42102</c:v>
                </c:pt>
                <c:pt idx="134">
                  <c:v>42103</c:v>
                </c:pt>
                <c:pt idx="135">
                  <c:v>42104</c:v>
                </c:pt>
                <c:pt idx="136">
                  <c:v>42105</c:v>
                </c:pt>
                <c:pt idx="137">
                  <c:v>42106</c:v>
                </c:pt>
                <c:pt idx="138">
                  <c:v>42107</c:v>
                </c:pt>
                <c:pt idx="139">
                  <c:v>42108</c:v>
                </c:pt>
                <c:pt idx="140">
                  <c:v>42109</c:v>
                </c:pt>
                <c:pt idx="141">
                  <c:v>42110</c:v>
                </c:pt>
                <c:pt idx="142">
                  <c:v>42111</c:v>
                </c:pt>
                <c:pt idx="143">
                  <c:v>42112</c:v>
                </c:pt>
                <c:pt idx="144">
                  <c:v>42113</c:v>
                </c:pt>
                <c:pt idx="145">
                  <c:v>42114</c:v>
                </c:pt>
                <c:pt idx="146">
                  <c:v>42115</c:v>
                </c:pt>
                <c:pt idx="147">
                  <c:v>42116</c:v>
                </c:pt>
                <c:pt idx="148">
                  <c:v>42117</c:v>
                </c:pt>
                <c:pt idx="149">
                  <c:v>42118</c:v>
                </c:pt>
                <c:pt idx="150">
                  <c:v>42119</c:v>
                </c:pt>
                <c:pt idx="151">
                  <c:v>42120</c:v>
                </c:pt>
                <c:pt idx="152">
                  <c:v>42121</c:v>
                </c:pt>
                <c:pt idx="153">
                  <c:v>42122</c:v>
                </c:pt>
                <c:pt idx="154">
                  <c:v>42123</c:v>
                </c:pt>
                <c:pt idx="155">
                  <c:v>42124</c:v>
                </c:pt>
                <c:pt idx="156">
                  <c:v>42125</c:v>
                </c:pt>
                <c:pt idx="157">
                  <c:v>42126</c:v>
                </c:pt>
                <c:pt idx="158">
                  <c:v>42127</c:v>
                </c:pt>
                <c:pt idx="159">
                  <c:v>42128</c:v>
                </c:pt>
                <c:pt idx="160">
                  <c:v>42129</c:v>
                </c:pt>
                <c:pt idx="161">
                  <c:v>42130</c:v>
                </c:pt>
                <c:pt idx="162">
                  <c:v>42131</c:v>
                </c:pt>
                <c:pt idx="163">
                  <c:v>42132</c:v>
                </c:pt>
                <c:pt idx="164">
                  <c:v>42133</c:v>
                </c:pt>
                <c:pt idx="165">
                  <c:v>42134</c:v>
                </c:pt>
                <c:pt idx="166">
                  <c:v>42135</c:v>
                </c:pt>
                <c:pt idx="167">
                  <c:v>42136</c:v>
                </c:pt>
                <c:pt idx="168">
                  <c:v>42137</c:v>
                </c:pt>
                <c:pt idx="169">
                  <c:v>42138</c:v>
                </c:pt>
                <c:pt idx="170">
                  <c:v>42139</c:v>
                </c:pt>
                <c:pt idx="171">
                  <c:v>42140</c:v>
                </c:pt>
                <c:pt idx="172">
                  <c:v>42141</c:v>
                </c:pt>
                <c:pt idx="173">
                  <c:v>42142</c:v>
                </c:pt>
                <c:pt idx="174">
                  <c:v>42143</c:v>
                </c:pt>
                <c:pt idx="175">
                  <c:v>42144</c:v>
                </c:pt>
                <c:pt idx="176">
                  <c:v>42145</c:v>
                </c:pt>
                <c:pt idx="177">
                  <c:v>42146</c:v>
                </c:pt>
                <c:pt idx="178">
                  <c:v>42147</c:v>
                </c:pt>
                <c:pt idx="179">
                  <c:v>42148</c:v>
                </c:pt>
                <c:pt idx="180">
                  <c:v>42149</c:v>
                </c:pt>
                <c:pt idx="181">
                  <c:v>42150</c:v>
                </c:pt>
                <c:pt idx="182">
                  <c:v>42151</c:v>
                </c:pt>
                <c:pt idx="183">
                  <c:v>42152</c:v>
                </c:pt>
                <c:pt idx="184">
                  <c:v>42153</c:v>
                </c:pt>
                <c:pt idx="185">
                  <c:v>42154</c:v>
                </c:pt>
                <c:pt idx="186">
                  <c:v>42155</c:v>
                </c:pt>
                <c:pt idx="187">
                  <c:v>42156</c:v>
                </c:pt>
                <c:pt idx="188">
                  <c:v>42157</c:v>
                </c:pt>
                <c:pt idx="189">
                  <c:v>42158</c:v>
                </c:pt>
                <c:pt idx="190">
                  <c:v>42159</c:v>
                </c:pt>
                <c:pt idx="191">
                  <c:v>42160</c:v>
                </c:pt>
                <c:pt idx="192">
                  <c:v>42161</c:v>
                </c:pt>
                <c:pt idx="193">
                  <c:v>42162</c:v>
                </c:pt>
                <c:pt idx="194">
                  <c:v>42163</c:v>
                </c:pt>
                <c:pt idx="195">
                  <c:v>42164</c:v>
                </c:pt>
                <c:pt idx="196">
                  <c:v>42165</c:v>
                </c:pt>
                <c:pt idx="197">
                  <c:v>42166</c:v>
                </c:pt>
                <c:pt idx="198">
                  <c:v>42167</c:v>
                </c:pt>
                <c:pt idx="199">
                  <c:v>42168</c:v>
                </c:pt>
                <c:pt idx="200">
                  <c:v>42169</c:v>
                </c:pt>
                <c:pt idx="201">
                  <c:v>42170</c:v>
                </c:pt>
                <c:pt idx="202">
                  <c:v>42171</c:v>
                </c:pt>
                <c:pt idx="203">
                  <c:v>42172</c:v>
                </c:pt>
                <c:pt idx="204">
                  <c:v>42173</c:v>
                </c:pt>
                <c:pt idx="205">
                  <c:v>42174</c:v>
                </c:pt>
                <c:pt idx="206">
                  <c:v>42175</c:v>
                </c:pt>
                <c:pt idx="207">
                  <c:v>42176</c:v>
                </c:pt>
                <c:pt idx="208">
                  <c:v>42177</c:v>
                </c:pt>
                <c:pt idx="209">
                  <c:v>42178</c:v>
                </c:pt>
                <c:pt idx="210">
                  <c:v>42179</c:v>
                </c:pt>
                <c:pt idx="211">
                  <c:v>42180</c:v>
                </c:pt>
                <c:pt idx="212">
                  <c:v>42181</c:v>
                </c:pt>
                <c:pt idx="213">
                  <c:v>42182</c:v>
                </c:pt>
                <c:pt idx="214">
                  <c:v>42183</c:v>
                </c:pt>
                <c:pt idx="215">
                  <c:v>42184</c:v>
                </c:pt>
                <c:pt idx="216">
                  <c:v>42185</c:v>
                </c:pt>
                <c:pt idx="217" formatCode="d\-mmm\-yy">
                  <c:v>42186</c:v>
                </c:pt>
                <c:pt idx="218" formatCode="d\-mmm\-yy">
                  <c:v>42187</c:v>
                </c:pt>
                <c:pt idx="219" formatCode="d\-mmm\-yy">
                  <c:v>42188</c:v>
                </c:pt>
                <c:pt idx="220" formatCode="d\-mmm\-yy">
                  <c:v>42189</c:v>
                </c:pt>
                <c:pt idx="221" formatCode="d\-mmm\-yy">
                  <c:v>42190</c:v>
                </c:pt>
                <c:pt idx="222" formatCode="d\-mmm\-yy">
                  <c:v>42191</c:v>
                </c:pt>
                <c:pt idx="223" formatCode="d\-mmm\-yy">
                  <c:v>42192</c:v>
                </c:pt>
                <c:pt idx="224" formatCode="d\-mmm\-yy">
                  <c:v>42193</c:v>
                </c:pt>
                <c:pt idx="225" formatCode="d\-mmm\-yy">
                  <c:v>42194</c:v>
                </c:pt>
                <c:pt idx="226" formatCode="d\-mmm\-yy">
                  <c:v>42195</c:v>
                </c:pt>
                <c:pt idx="227" formatCode="d\-mmm\-yy">
                  <c:v>42196</c:v>
                </c:pt>
                <c:pt idx="228" formatCode="d\-mmm\-yy">
                  <c:v>42197</c:v>
                </c:pt>
                <c:pt idx="229" formatCode="d\-mmm\-yy">
                  <c:v>42198</c:v>
                </c:pt>
                <c:pt idx="230" formatCode="d\-mmm\-yy">
                  <c:v>42199</c:v>
                </c:pt>
                <c:pt idx="231" formatCode="d\-mmm\-yy">
                  <c:v>42200</c:v>
                </c:pt>
                <c:pt idx="232" formatCode="d\-mmm\-yy">
                  <c:v>42201</c:v>
                </c:pt>
                <c:pt idx="233" formatCode="d\-mmm\-yy">
                  <c:v>42202</c:v>
                </c:pt>
                <c:pt idx="234" formatCode="d\-mmm\-yy">
                  <c:v>42203</c:v>
                </c:pt>
                <c:pt idx="235" formatCode="d\-mmm\-yy">
                  <c:v>42204</c:v>
                </c:pt>
                <c:pt idx="236" formatCode="d\-mmm\-yy">
                  <c:v>42205</c:v>
                </c:pt>
                <c:pt idx="237" formatCode="d\-mmm\-yy">
                  <c:v>42206</c:v>
                </c:pt>
                <c:pt idx="238" formatCode="d\-mmm\-yy">
                  <c:v>42207</c:v>
                </c:pt>
                <c:pt idx="239" formatCode="d\-mmm\-yy">
                  <c:v>42208</c:v>
                </c:pt>
                <c:pt idx="240" formatCode="d\-mmm\-yy">
                  <c:v>42209</c:v>
                </c:pt>
                <c:pt idx="241" formatCode="d\-mmm\-yy">
                  <c:v>42210</c:v>
                </c:pt>
                <c:pt idx="242" formatCode="d\-mmm\-yy">
                  <c:v>42211</c:v>
                </c:pt>
                <c:pt idx="243" formatCode="d\-mmm\-yy">
                  <c:v>42212</c:v>
                </c:pt>
                <c:pt idx="244" formatCode="d\-mmm\-yy">
                  <c:v>42213</c:v>
                </c:pt>
                <c:pt idx="245" formatCode="d\-mmm\-yy">
                  <c:v>42214</c:v>
                </c:pt>
                <c:pt idx="246" formatCode="d\-mmm\-yy">
                  <c:v>42215</c:v>
                </c:pt>
                <c:pt idx="247" formatCode="d\-mmm\-yy">
                  <c:v>42216</c:v>
                </c:pt>
              </c:numCache>
            </c:numRef>
          </c:cat>
          <c:val>
            <c:numRef>
              <c:f>'Resumen_nov14-junio15'!$C$2:$C$249</c:f>
              <c:numCache>
                <c:formatCode>General</c:formatCode>
                <c:ptCount val="248"/>
                <c:pt idx="4">
                  <c:v>5</c:v>
                </c:pt>
                <c:pt idx="44">
                  <c:v>5</c:v>
                </c:pt>
                <c:pt idx="46">
                  <c:v>66</c:v>
                </c:pt>
                <c:pt idx="49">
                  <c:v>5</c:v>
                </c:pt>
                <c:pt idx="57">
                  <c:v>10</c:v>
                </c:pt>
                <c:pt idx="59">
                  <c:v>15</c:v>
                </c:pt>
                <c:pt idx="62">
                  <c:v>2</c:v>
                </c:pt>
                <c:pt idx="63">
                  <c:v>34</c:v>
                </c:pt>
                <c:pt idx="68">
                  <c:v>35</c:v>
                </c:pt>
                <c:pt idx="70">
                  <c:v>27</c:v>
                </c:pt>
                <c:pt idx="71">
                  <c:v>5</c:v>
                </c:pt>
                <c:pt idx="72">
                  <c:v>9</c:v>
                </c:pt>
                <c:pt idx="73">
                  <c:v>0</c:v>
                </c:pt>
                <c:pt idx="74">
                  <c:v>5</c:v>
                </c:pt>
                <c:pt idx="75">
                  <c:v>5</c:v>
                </c:pt>
                <c:pt idx="76">
                  <c:v>63</c:v>
                </c:pt>
                <c:pt idx="77">
                  <c:v>8</c:v>
                </c:pt>
                <c:pt idx="78">
                  <c:v>52</c:v>
                </c:pt>
                <c:pt idx="79">
                  <c:v>67</c:v>
                </c:pt>
                <c:pt idx="80">
                  <c:v>35</c:v>
                </c:pt>
                <c:pt idx="81">
                  <c:v>10</c:v>
                </c:pt>
                <c:pt idx="82">
                  <c:v>14</c:v>
                </c:pt>
                <c:pt idx="83">
                  <c:v>83</c:v>
                </c:pt>
                <c:pt idx="84">
                  <c:v>44</c:v>
                </c:pt>
                <c:pt idx="85">
                  <c:v>93</c:v>
                </c:pt>
                <c:pt idx="86">
                  <c:v>27</c:v>
                </c:pt>
                <c:pt idx="88">
                  <c:v>60</c:v>
                </c:pt>
                <c:pt idx="89">
                  <c:v>127</c:v>
                </c:pt>
                <c:pt idx="90">
                  <c:v>79</c:v>
                </c:pt>
                <c:pt idx="91">
                  <c:v>20</c:v>
                </c:pt>
                <c:pt idx="92">
                  <c:v>47</c:v>
                </c:pt>
                <c:pt idx="93">
                  <c:v>93</c:v>
                </c:pt>
                <c:pt idx="94">
                  <c:v>118</c:v>
                </c:pt>
                <c:pt idx="95">
                  <c:v>9</c:v>
                </c:pt>
                <c:pt idx="96">
                  <c:v>172</c:v>
                </c:pt>
                <c:pt idx="97">
                  <c:v>205</c:v>
                </c:pt>
                <c:pt idx="98">
                  <c:v>32</c:v>
                </c:pt>
                <c:pt idx="99">
                  <c:v>167</c:v>
                </c:pt>
                <c:pt idx="100">
                  <c:v>29</c:v>
                </c:pt>
                <c:pt idx="101">
                  <c:v>92</c:v>
                </c:pt>
                <c:pt idx="102">
                  <c:v>98</c:v>
                </c:pt>
                <c:pt idx="103">
                  <c:v>27</c:v>
                </c:pt>
                <c:pt idx="104">
                  <c:v>11</c:v>
                </c:pt>
                <c:pt idx="105">
                  <c:v>48</c:v>
                </c:pt>
                <c:pt idx="106">
                  <c:v>39</c:v>
                </c:pt>
                <c:pt idx="107">
                  <c:v>3</c:v>
                </c:pt>
                <c:pt idx="108">
                  <c:v>2</c:v>
                </c:pt>
                <c:pt idx="112">
                  <c:v>17</c:v>
                </c:pt>
                <c:pt idx="113">
                  <c:v>103</c:v>
                </c:pt>
                <c:pt idx="114">
                  <c:v>127</c:v>
                </c:pt>
                <c:pt idx="115">
                  <c:v>232</c:v>
                </c:pt>
                <c:pt idx="116">
                  <c:v>42</c:v>
                </c:pt>
                <c:pt idx="117">
                  <c:v>15</c:v>
                </c:pt>
                <c:pt idx="118">
                  <c:v>13</c:v>
                </c:pt>
                <c:pt idx="119">
                  <c:v>48</c:v>
                </c:pt>
                <c:pt idx="120">
                  <c:v>2</c:v>
                </c:pt>
                <c:pt idx="121">
                  <c:v>93</c:v>
                </c:pt>
                <c:pt idx="122">
                  <c:v>4</c:v>
                </c:pt>
                <c:pt idx="123">
                  <c:v>2</c:v>
                </c:pt>
                <c:pt idx="124">
                  <c:v>88</c:v>
                </c:pt>
                <c:pt idx="125">
                  <c:v>420</c:v>
                </c:pt>
                <c:pt idx="126">
                  <c:v>241</c:v>
                </c:pt>
                <c:pt idx="127">
                  <c:v>43</c:v>
                </c:pt>
                <c:pt idx="128">
                  <c:v>59</c:v>
                </c:pt>
                <c:pt idx="132">
                  <c:v>17</c:v>
                </c:pt>
                <c:pt idx="133">
                  <c:v>221</c:v>
                </c:pt>
                <c:pt idx="134">
                  <c:v>81</c:v>
                </c:pt>
                <c:pt idx="136">
                  <c:v>115</c:v>
                </c:pt>
                <c:pt idx="137">
                  <c:v>130</c:v>
                </c:pt>
                <c:pt idx="138">
                  <c:v>180</c:v>
                </c:pt>
                <c:pt idx="139">
                  <c:v>522</c:v>
                </c:pt>
                <c:pt idx="140">
                  <c:v>186</c:v>
                </c:pt>
                <c:pt idx="141">
                  <c:v>87</c:v>
                </c:pt>
                <c:pt idx="142">
                  <c:v>306</c:v>
                </c:pt>
                <c:pt idx="143">
                  <c:v>300</c:v>
                </c:pt>
                <c:pt idx="144">
                  <c:v>271</c:v>
                </c:pt>
                <c:pt idx="145">
                  <c:v>84</c:v>
                </c:pt>
                <c:pt idx="146">
                  <c:v>199</c:v>
                </c:pt>
                <c:pt idx="147">
                  <c:v>179</c:v>
                </c:pt>
                <c:pt idx="148">
                  <c:v>88</c:v>
                </c:pt>
                <c:pt idx="149">
                  <c:v>145</c:v>
                </c:pt>
                <c:pt idx="150">
                  <c:v>1</c:v>
                </c:pt>
                <c:pt idx="151">
                  <c:v>69</c:v>
                </c:pt>
                <c:pt idx="152">
                  <c:v>45</c:v>
                </c:pt>
                <c:pt idx="153">
                  <c:v>2</c:v>
                </c:pt>
                <c:pt idx="154">
                  <c:v>9</c:v>
                </c:pt>
                <c:pt idx="155">
                  <c:v>31</c:v>
                </c:pt>
                <c:pt idx="156" formatCode="0">
                  <c:v>30.45</c:v>
                </c:pt>
                <c:pt idx="157" formatCode="0">
                  <c:v>7.4</c:v>
                </c:pt>
                <c:pt idx="158" formatCode="0">
                  <c:v>78.150000000000006</c:v>
                </c:pt>
                <c:pt idx="159" formatCode="0">
                  <c:v>10.52</c:v>
                </c:pt>
                <c:pt idx="160" formatCode="0">
                  <c:v>224.56</c:v>
                </c:pt>
                <c:pt idx="161" formatCode="0">
                  <c:v>277.54000000000002</c:v>
                </c:pt>
                <c:pt idx="162" formatCode="0">
                  <c:v>87.55</c:v>
                </c:pt>
                <c:pt idx="163" formatCode="0">
                  <c:v>28.1</c:v>
                </c:pt>
                <c:pt idx="165" formatCode="0">
                  <c:v>78.23</c:v>
                </c:pt>
                <c:pt idx="166">
                  <c:v>46</c:v>
                </c:pt>
                <c:pt idx="167">
                  <c:v>159</c:v>
                </c:pt>
                <c:pt idx="168">
                  <c:v>482</c:v>
                </c:pt>
                <c:pt idx="169">
                  <c:v>30</c:v>
                </c:pt>
                <c:pt idx="170">
                  <c:v>114</c:v>
                </c:pt>
                <c:pt idx="171">
                  <c:v>18</c:v>
                </c:pt>
                <c:pt idx="172">
                  <c:v>65</c:v>
                </c:pt>
                <c:pt idx="173">
                  <c:v>14</c:v>
                </c:pt>
                <c:pt idx="174">
                  <c:v>51</c:v>
                </c:pt>
                <c:pt idx="175">
                  <c:v>87</c:v>
                </c:pt>
                <c:pt idx="176">
                  <c:v>77</c:v>
                </c:pt>
                <c:pt idx="177">
                  <c:v>8</c:v>
                </c:pt>
                <c:pt idx="178">
                  <c:v>6</c:v>
                </c:pt>
                <c:pt idx="179">
                  <c:v>8</c:v>
                </c:pt>
                <c:pt idx="180">
                  <c:v>297</c:v>
                </c:pt>
                <c:pt idx="181">
                  <c:v>50</c:v>
                </c:pt>
                <c:pt idx="182">
                  <c:v>54</c:v>
                </c:pt>
                <c:pt idx="183">
                  <c:v>6</c:v>
                </c:pt>
                <c:pt idx="184">
                  <c:v>112</c:v>
                </c:pt>
                <c:pt idx="185">
                  <c:v>5</c:v>
                </c:pt>
                <c:pt idx="186">
                  <c:v>3</c:v>
                </c:pt>
                <c:pt idx="187">
                  <c:v>10</c:v>
                </c:pt>
                <c:pt idx="188">
                  <c:v>4.5</c:v>
                </c:pt>
                <c:pt idx="189">
                  <c:v>14.5</c:v>
                </c:pt>
                <c:pt idx="190">
                  <c:v>38.6</c:v>
                </c:pt>
                <c:pt idx="191">
                  <c:v>54.6</c:v>
                </c:pt>
                <c:pt idx="192">
                  <c:v>54.3</c:v>
                </c:pt>
                <c:pt idx="193">
                  <c:v>7</c:v>
                </c:pt>
                <c:pt idx="194">
                  <c:v>17.8</c:v>
                </c:pt>
                <c:pt idx="195">
                  <c:v>71.099999999999994</c:v>
                </c:pt>
                <c:pt idx="196">
                  <c:v>40.6</c:v>
                </c:pt>
                <c:pt idx="197">
                  <c:v>18.2</c:v>
                </c:pt>
                <c:pt idx="199">
                  <c:v>19.5</c:v>
                </c:pt>
                <c:pt idx="200">
                  <c:v>13.1</c:v>
                </c:pt>
                <c:pt idx="203">
                  <c:v>2</c:v>
                </c:pt>
                <c:pt idx="204">
                  <c:v>12.1</c:v>
                </c:pt>
                <c:pt idx="205">
                  <c:v>25.2</c:v>
                </c:pt>
                <c:pt idx="206">
                  <c:v>14</c:v>
                </c:pt>
                <c:pt idx="207">
                  <c:v>49.3</c:v>
                </c:pt>
                <c:pt idx="208">
                  <c:v>35.1</c:v>
                </c:pt>
                <c:pt idx="209">
                  <c:v>61.4</c:v>
                </c:pt>
                <c:pt idx="210">
                  <c:v>12.5</c:v>
                </c:pt>
                <c:pt idx="211">
                  <c:v>36.4</c:v>
                </c:pt>
                <c:pt idx="212">
                  <c:v>9.6999999999999993</c:v>
                </c:pt>
                <c:pt idx="214">
                  <c:v>15.3</c:v>
                </c:pt>
                <c:pt idx="215">
                  <c:v>11.5</c:v>
                </c:pt>
                <c:pt idx="216">
                  <c:v>9.1</c:v>
                </c:pt>
                <c:pt idx="218" formatCode="0.0">
                  <c:v>5.5</c:v>
                </c:pt>
                <c:pt idx="242">
                  <c:v>7.16</c:v>
                </c:pt>
                <c:pt idx="243">
                  <c:v>26.07</c:v>
                </c:pt>
                <c:pt idx="246">
                  <c:v>21.85</c:v>
                </c:pt>
                <c:pt idx="247">
                  <c:v>104.75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'Resumen_nov14-junio15'!$E$1</c:f>
              <c:strCache>
                <c:ptCount val="1"/>
                <c:pt idx="0">
                  <c:v>Trenes de exhalaciones</c:v>
                </c:pt>
              </c:strCache>
            </c:strRef>
          </c:tx>
          <c:spPr>
            <a:ln w="12700"/>
          </c:spPr>
          <c:marker>
            <c:symbol val="diamond"/>
            <c:size val="3"/>
          </c:marker>
          <c:cat>
            <c:numRef>
              <c:f>'Resumen_nov14-junio15'!$A$2:$A$249</c:f>
              <c:numCache>
                <c:formatCode>m/d/yyyy</c:formatCode>
                <c:ptCount val="248"/>
                <c:pt idx="0">
                  <c:v>41969</c:v>
                </c:pt>
                <c:pt idx="1">
                  <c:v>41970</c:v>
                </c:pt>
                <c:pt idx="2">
                  <c:v>41971</c:v>
                </c:pt>
                <c:pt idx="3">
                  <c:v>41972</c:v>
                </c:pt>
                <c:pt idx="4">
                  <c:v>41973</c:v>
                </c:pt>
                <c:pt idx="5">
                  <c:v>41974</c:v>
                </c:pt>
                <c:pt idx="6">
                  <c:v>41975</c:v>
                </c:pt>
                <c:pt idx="7">
                  <c:v>41976</c:v>
                </c:pt>
                <c:pt idx="8">
                  <c:v>41977</c:v>
                </c:pt>
                <c:pt idx="9">
                  <c:v>41978</c:v>
                </c:pt>
                <c:pt idx="10">
                  <c:v>41979</c:v>
                </c:pt>
                <c:pt idx="11">
                  <c:v>41980</c:v>
                </c:pt>
                <c:pt idx="12">
                  <c:v>41981</c:v>
                </c:pt>
                <c:pt idx="13">
                  <c:v>41982</c:v>
                </c:pt>
                <c:pt idx="14">
                  <c:v>41983</c:v>
                </c:pt>
                <c:pt idx="15">
                  <c:v>41984</c:v>
                </c:pt>
                <c:pt idx="16">
                  <c:v>41985</c:v>
                </c:pt>
                <c:pt idx="17">
                  <c:v>41986</c:v>
                </c:pt>
                <c:pt idx="18">
                  <c:v>41987</c:v>
                </c:pt>
                <c:pt idx="19">
                  <c:v>41988</c:v>
                </c:pt>
                <c:pt idx="20">
                  <c:v>41989</c:v>
                </c:pt>
                <c:pt idx="21">
                  <c:v>41990</c:v>
                </c:pt>
                <c:pt idx="22">
                  <c:v>41991</c:v>
                </c:pt>
                <c:pt idx="23">
                  <c:v>41992</c:v>
                </c:pt>
                <c:pt idx="24">
                  <c:v>41993</c:v>
                </c:pt>
                <c:pt idx="25">
                  <c:v>41994</c:v>
                </c:pt>
                <c:pt idx="26">
                  <c:v>41995</c:v>
                </c:pt>
                <c:pt idx="27">
                  <c:v>41996</c:v>
                </c:pt>
                <c:pt idx="28">
                  <c:v>41997</c:v>
                </c:pt>
                <c:pt idx="29">
                  <c:v>41998</c:v>
                </c:pt>
                <c:pt idx="30">
                  <c:v>41999</c:v>
                </c:pt>
                <c:pt idx="31">
                  <c:v>42000</c:v>
                </c:pt>
                <c:pt idx="32">
                  <c:v>42001</c:v>
                </c:pt>
                <c:pt idx="33">
                  <c:v>42002</c:v>
                </c:pt>
                <c:pt idx="34">
                  <c:v>42003</c:v>
                </c:pt>
                <c:pt idx="35">
                  <c:v>42004</c:v>
                </c:pt>
                <c:pt idx="36">
                  <c:v>42005</c:v>
                </c:pt>
                <c:pt idx="37">
                  <c:v>42006</c:v>
                </c:pt>
                <c:pt idx="38">
                  <c:v>42007</c:v>
                </c:pt>
                <c:pt idx="39">
                  <c:v>42008</c:v>
                </c:pt>
                <c:pt idx="40">
                  <c:v>42009</c:v>
                </c:pt>
                <c:pt idx="41">
                  <c:v>42010</c:v>
                </c:pt>
                <c:pt idx="42">
                  <c:v>42011</c:v>
                </c:pt>
                <c:pt idx="43">
                  <c:v>42012</c:v>
                </c:pt>
                <c:pt idx="44">
                  <c:v>42013</c:v>
                </c:pt>
                <c:pt idx="45">
                  <c:v>42014</c:v>
                </c:pt>
                <c:pt idx="46">
                  <c:v>42015</c:v>
                </c:pt>
                <c:pt idx="47">
                  <c:v>42016</c:v>
                </c:pt>
                <c:pt idx="48">
                  <c:v>42017</c:v>
                </c:pt>
                <c:pt idx="49">
                  <c:v>42018</c:v>
                </c:pt>
                <c:pt idx="50">
                  <c:v>42019</c:v>
                </c:pt>
                <c:pt idx="51">
                  <c:v>42020</c:v>
                </c:pt>
                <c:pt idx="52">
                  <c:v>42021</c:v>
                </c:pt>
                <c:pt idx="53">
                  <c:v>42022</c:v>
                </c:pt>
                <c:pt idx="54">
                  <c:v>42023</c:v>
                </c:pt>
                <c:pt idx="55">
                  <c:v>42024</c:v>
                </c:pt>
                <c:pt idx="56">
                  <c:v>42025</c:v>
                </c:pt>
                <c:pt idx="57">
                  <c:v>42026</c:v>
                </c:pt>
                <c:pt idx="58">
                  <c:v>42027</c:v>
                </c:pt>
                <c:pt idx="59">
                  <c:v>42028</c:v>
                </c:pt>
                <c:pt idx="60">
                  <c:v>42029</c:v>
                </c:pt>
                <c:pt idx="61">
                  <c:v>42030</c:v>
                </c:pt>
                <c:pt idx="62">
                  <c:v>42031</c:v>
                </c:pt>
                <c:pt idx="63">
                  <c:v>42032</c:v>
                </c:pt>
                <c:pt idx="64">
                  <c:v>42033</c:v>
                </c:pt>
                <c:pt idx="65">
                  <c:v>42034</c:v>
                </c:pt>
                <c:pt idx="66">
                  <c:v>42035</c:v>
                </c:pt>
                <c:pt idx="67">
                  <c:v>42036</c:v>
                </c:pt>
                <c:pt idx="68">
                  <c:v>42037</c:v>
                </c:pt>
                <c:pt idx="69">
                  <c:v>42038</c:v>
                </c:pt>
                <c:pt idx="70">
                  <c:v>42039</c:v>
                </c:pt>
                <c:pt idx="71">
                  <c:v>42040</c:v>
                </c:pt>
                <c:pt idx="72">
                  <c:v>42041</c:v>
                </c:pt>
                <c:pt idx="73">
                  <c:v>42042</c:v>
                </c:pt>
                <c:pt idx="74">
                  <c:v>42043</c:v>
                </c:pt>
                <c:pt idx="75">
                  <c:v>42044</c:v>
                </c:pt>
                <c:pt idx="76">
                  <c:v>42045</c:v>
                </c:pt>
                <c:pt idx="77">
                  <c:v>42046</c:v>
                </c:pt>
                <c:pt idx="78">
                  <c:v>42047</c:v>
                </c:pt>
                <c:pt idx="79">
                  <c:v>42048</c:v>
                </c:pt>
                <c:pt idx="80">
                  <c:v>42049</c:v>
                </c:pt>
                <c:pt idx="81">
                  <c:v>42050</c:v>
                </c:pt>
                <c:pt idx="82">
                  <c:v>42051</c:v>
                </c:pt>
                <c:pt idx="83">
                  <c:v>42052</c:v>
                </c:pt>
                <c:pt idx="84">
                  <c:v>42053</c:v>
                </c:pt>
                <c:pt idx="85">
                  <c:v>42054</c:v>
                </c:pt>
                <c:pt idx="86">
                  <c:v>42055</c:v>
                </c:pt>
                <c:pt idx="87">
                  <c:v>42056</c:v>
                </c:pt>
                <c:pt idx="88">
                  <c:v>42057</c:v>
                </c:pt>
                <c:pt idx="89">
                  <c:v>42058</c:v>
                </c:pt>
                <c:pt idx="90">
                  <c:v>42059</c:v>
                </c:pt>
                <c:pt idx="91">
                  <c:v>42060</c:v>
                </c:pt>
                <c:pt idx="92">
                  <c:v>42061</c:v>
                </c:pt>
                <c:pt idx="93">
                  <c:v>42062</c:v>
                </c:pt>
                <c:pt idx="94">
                  <c:v>42063</c:v>
                </c:pt>
                <c:pt idx="95">
                  <c:v>42064</c:v>
                </c:pt>
                <c:pt idx="96">
                  <c:v>42065</c:v>
                </c:pt>
                <c:pt idx="97">
                  <c:v>42066</c:v>
                </c:pt>
                <c:pt idx="98">
                  <c:v>42067</c:v>
                </c:pt>
                <c:pt idx="99">
                  <c:v>42068</c:v>
                </c:pt>
                <c:pt idx="100">
                  <c:v>42069</c:v>
                </c:pt>
                <c:pt idx="101">
                  <c:v>42070</c:v>
                </c:pt>
                <c:pt idx="102">
                  <c:v>42071</c:v>
                </c:pt>
                <c:pt idx="103">
                  <c:v>42072</c:v>
                </c:pt>
                <c:pt idx="104">
                  <c:v>42073</c:v>
                </c:pt>
                <c:pt idx="105">
                  <c:v>42074</c:v>
                </c:pt>
                <c:pt idx="106">
                  <c:v>42075</c:v>
                </c:pt>
                <c:pt idx="107">
                  <c:v>42076</c:v>
                </c:pt>
                <c:pt idx="108">
                  <c:v>42077</c:v>
                </c:pt>
                <c:pt idx="109">
                  <c:v>42078</c:v>
                </c:pt>
                <c:pt idx="110">
                  <c:v>42079</c:v>
                </c:pt>
                <c:pt idx="111">
                  <c:v>42080</c:v>
                </c:pt>
                <c:pt idx="112">
                  <c:v>42081</c:v>
                </c:pt>
                <c:pt idx="113">
                  <c:v>42082</c:v>
                </c:pt>
                <c:pt idx="114">
                  <c:v>42083</c:v>
                </c:pt>
                <c:pt idx="115">
                  <c:v>42084</c:v>
                </c:pt>
                <c:pt idx="116">
                  <c:v>42085</c:v>
                </c:pt>
                <c:pt idx="117">
                  <c:v>42086</c:v>
                </c:pt>
                <c:pt idx="118">
                  <c:v>42087</c:v>
                </c:pt>
                <c:pt idx="119">
                  <c:v>42088</c:v>
                </c:pt>
                <c:pt idx="120">
                  <c:v>42089</c:v>
                </c:pt>
                <c:pt idx="121">
                  <c:v>42090</c:v>
                </c:pt>
                <c:pt idx="122">
                  <c:v>42091</c:v>
                </c:pt>
                <c:pt idx="123">
                  <c:v>42092</c:v>
                </c:pt>
                <c:pt idx="124">
                  <c:v>42093</c:v>
                </c:pt>
                <c:pt idx="125">
                  <c:v>42094</c:v>
                </c:pt>
                <c:pt idx="126">
                  <c:v>42095</c:v>
                </c:pt>
                <c:pt idx="127">
                  <c:v>42096</c:v>
                </c:pt>
                <c:pt idx="128">
                  <c:v>42097</c:v>
                </c:pt>
                <c:pt idx="129">
                  <c:v>42098</c:v>
                </c:pt>
                <c:pt idx="130">
                  <c:v>42099</c:v>
                </c:pt>
                <c:pt idx="131">
                  <c:v>42100</c:v>
                </c:pt>
                <c:pt idx="132">
                  <c:v>42101</c:v>
                </c:pt>
                <c:pt idx="133">
                  <c:v>42102</c:v>
                </c:pt>
                <c:pt idx="134">
                  <c:v>42103</c:v>
                </c:pt>
                <c:pt idx="135">
                  <c:v>42104</c:v>
                </c:pt>
                <c:pt idx="136">
                  <c:v>42105</c:v>
                </c:pt>
                <c:pt idx="137">
                  <c:v>42106</c:v>
                </c:pt>
                <c:pt idx="138">
                  <c:v>42107</c:v>
                </c:pt>
                <c:pt idx="139">
                  <c:v>42108</c:v>
                </c:pt>
                <c:pt idx="140">
                  <c:v>42109</c:v>
                </c:pt>
                <c:pt idx="141">
                  <c:v>42110</c:v>
                </c:pt>
                <c:pt idx="142">
                  <c:v>42111</c:v>
                </c:pt>
                <c:pt idx="143">
                  <c:v>42112</c:v>
                </c:pt>
                <c:pt idx="144">
                  <c:v>42113</c:v>
                </c:pt>
                <c:pt idx="145">
                  <c:v>42114</c:v>
                </c:pt>
                <c:pt idx="146">
                  <c:v>42115</c:v>
                </c:pt>
                <c:pt idx="147">
                  <c:v>42116</c:v>
                </c:pt>
                <c:pt idx="148">
                  <c:v>42117</c:v>
                </c:pt>
                <c:pt idx="149">
                  <c:v>42118</c:v>
                </c:pt>
                <c:pt idx="150">
                  <c:v>42119</c:v>
                </c:pt>
                <c:pt idx="151">
                  <c:v>42120</c:v>
                </c:pt>
                <c:pt idx="152">
                  <c:v>42121</c:v>
                </c:pt>
                <c:pt idx="153">
                  <c:v>42122</c:v>
                </c:pt>
                <c:pt idx="154">
                  <c:v>42123</c:v>
                </c:pt>
                <c:pt idx="155">
                  <c:v>42124</c:v>
                </c:pt>
                <c:pt idx="156">
                  <c:v>42125</c:v>
                </c:pt>
                <c:pt idx="157">
                  <c:v>42126</c:v>
                </c:pt>
                <c:pt idx="158">
                  <c:v>42127</c:v>
                </c:pt>
                <c:pt idx="159">
                  <c:v>42128</c:v>
                </c:pt>
                <c:pt idx="160">
                  <c:v>42129</c:v>
                </c:pt>
                <c:pt idx="161">
                  <c:v>42130</c:v>
                </c:pt>
                <c:pt idx="162">
                  <c:v>42131</c:v>
                </c:pt>
                <c:pt idx="163">
                  <c:v>42132</c:v>
                </c:pt>
                <c:pt idx="164">
                  <c:v>42133</c:v>
                </c:pt>
                <c:pt idx="165">
                  <c:v>42134</c:v>
                </c:pt>
                <c:pt idx="166">
                  <c:v>42135</c:v>
                </c:pt>
                <c:pt idx="167">
                  <c:v>42136</c:v>
                </c:pt>
                <c:pt idx="168">
                  <c:v>42137</c:v>
                </c:pt>
                <c:pt idx="169">
                  <c:v>42138</c:v>
                </c:pt>
                <c:pt idx="170">
                  <c:v>42139</c:v>
                </c:pt>
                <c:pt idx="171">
                  <c:v>42140</c:v>
                </c:pt>
                <c:pt idx="172">
                  <c:v>42141</c:v>
                </c:pt>
                <c:pt idx="173">
                  <c:v>42142</c:v>
                </c:pt>
                <c:pt idx="174">
                  <c:v>42143</c:v>
                </c:pt>
                <c:pt idx="175">
                  <c:v>42144</c:v>
                </c:pt>
                <c:pt idx="176">
                  <c:v>42145</c:v>
                </c:pt>
                <c:pt idx="177">
                  <c:v>42146</c:v>
                </c:pt>
                <c:pt idx="178">
                  <c:v>42147</c:v>
                </c:pt>
                <c:pt idx="179">
                  <c:v>42148</c:v>
                </c:pt>
                <c:pt idx="180">
                  <c:v>42149</c:v>
                </c:pt>
                <c:pt idx="181">
                  <c:v>42150</c:v>
                </c:pt>
                <c:pt idx="182">
                  <c:v>42151</c:v>
                </c:pt>
                <c:pt idx="183">
                  <c:v>42152</c:v>
                </c:pt>
                <c:pt idx="184">
                  <c:v>42153</c:v>
                </c:pt>
                <c:pt idx="185">
                  <c:v>42154</c:v>
                </c:pt>
                <c:pt idx="186">
                  <c:v>42155</c:v>
                </c:pt>
                <c:pt idx="187">
                  <c:v>42156</c:v>
                </c:pt>
                <c:pt idx="188">
                  <c:v>42157</c:v>
                </c:pt>
                <c:pt idx="189">
                  <c:v>42158</c:v>
                </c:pt>
                <c:pt idx="190">
                  <c:v>42159</c:v>
                </c:pt>
                <c:pt idx="191">
                  <c:v>42160</c:v>
                </c:pt>
                <c:pt idx="192">
                  <c:v>42161</c:v>
                </c:pt>
                <c:pt idx="193">
                  <c:v>42162</c:v>
                </c:pt>
                <c:pt idx="194">
                  <c:v>42163</c:v>
                </c:pt>
                <c:pt idx="195">
                  <c:v>42164</c:v>
                </c:pt>
                <c:pt idx="196">
                  <c:v>42165</c:v>
                </c:pt>
                <c:pt idx="197">
                  <c:v>42166</c:v>
                </c:pt>
                <c:pt idx="198">
                  <c:v>42167</c:v>
                </c:pt>
                <c:pt idx="199">
                  <c:v>42168</c:v>
                </c:pt>
                <c:pt idx="200">
                  <c:v>42169</c:v>
                </c:pt>
                <c:pt idx="201">
                  <c:v>42170</c:v>
                </c:pt>
                <c:pt idx="202">
                  <c:v>42171</c:v>
                </c:pt>
                <c:pt idx="203">
                  <c:v>42172</c:v>
                </c:pt>
                <c:pt idx="204">
                  <c:v>42173</c:v>
                </c:pt>
                <c:pt idx="205">
                  <c:v>42174</c:v>
                </c:pt>
                <c:pt idx="206">
                  <c:v>42175</c:v>
                </c:pt>
                <c:pt idx="207">
                  <c:v>42176</c:v>
                </c:pt>
                <c:pt idx="208">
                  <c:v>42177</c:v>
                </c:pt>
                <c:pt idx="209">
                  <c:v>42178</c:v>
                </c:pt>
                <c:pt idx="210">
                  <c:v>42179</c:v>
                </c:pt>
                <c:pt idx="211">
                  <c:v>42180</c:v>
                </c:pt>
                <c:pt idx="212">
                  <c:v>42181</c:v>
                </c:pt>
                <c:pt idx="213">
                  <c:v>42182</c:v>
                </c:pt>
                <c:pt idx="214">
                  <c:v>42183</c:v>
                </c:pt>
                <c:pt idx="215">
                  <c:v>42184</c:v>
                </c:pt>
                <c:pt idx="216">
                  <c:v>42185</c:v>
                </c:pt>
                <c:pt idx="217" formatCode="d\-mmm\-yy">
                  <c:v>42186</c:v>
                </c:pt>
                <c:pt idx="218" formatCode="d\-mmm\-yy">
                  <c:v>42187</c:v>
                </c:pt>
                <c:pt idx="219" formatCode="d\-mmm\-yy">
                  <c:v>42188</c:v>
                </c:pt>
                <c:pt idx="220" formatCode="d\-mmm\-yy">
                  <c:v>42189</c:v>
                </c:pt>
                <c:pt idx="221" formatCode="d\-mmm\-yy">
                  <c:v>42190</c:v>
                </c:pt>
                <c:pt idx="222" formatCode="d\-mmm\-yy">
                  <c:v>42191</c:v>
                </c:pt>
                <c:pt idx="223" formatCode="d\-mmm\-yy">
                  <c:v>42192</c:v>
                </c:pt>
                <c:pt idx="224" formatCode="d\-mmm\-yy">
                  <c:v>42193</c:v>
                </c:pt>
                <c:pt idx="225" formatCode="d\-mmm\-yy">
                  <c:v>42194</c:v>
                </c:pt>
                <c:pt idx="226" formatCode="d\-mmm\-yy">
                  <c:v>42195</c:v>
                </c:pt>
                <c:pt idx="227" formatCode="d\-mmm\-yy">
                  <c:v>42196</c:v>
                </c:pt>
                <c:pt idx="228" formatCode="d\-mmm\-yy">
                  <c:v>42197</c:v>
                </c:pt>
                <c:pt idx="229" formatCode="d\-mmm\-yy">
                  <c:v>42198</c:v>
                </c:pt>
                <c:pt idx="230" formatCode="d\-mmm\-yy">
                  <c:v>42199</c:v>
                </c:pt>
                <c:pt idx="231" formatCode="d\-mmm\-yy">
                  <c:v>42200</c:v>
                </c:pt>
                <c:pt idx="232" formatCode="d\-mmm\-yy">
                  <c:v>42201</c:v>
                </c:pt>
                <c:pt idx="233" formatCode="d\-mmm\-yy">
                  <c:v>42202</c:v>
                </c:pt>
                <c:pt idx="234" formatCode="d\-mmm\-yy">
                  <c:v>42203</c:v>
                </c:pt>
                <c:pt idx="235" formatCode="d\-mmm\-yy">
                  <c:v>42204</c:v>
                </c:pt>
                <c:pt idx="236" formatCode="d\-mmm\-yy">
                  <c:v>42205</c:v>
                </c:pt>
                <c:pt idx="237" formatCode="d\-mmm\-yy">
                  <c:v>42206</c:v>
                </c:pt>
                <c:pt idx="238" formatCode="d\-mmm\-yy">
                  <c:v>42207</c:v>
                </c:pt>
                <c:pt idx="239" formatCode="d\-mmm\-yy">
                  <c:v>42208</c:v>
                </c:pt>
                <c:pt idx="240" formatCode="d\-mmm\-yy">
                  <c:v>42209</c:v>
                </c:pt>
                <c:pt idx="241" formatCode="d\-mmm\-yy">
                  <c:v>42210</c:v>
                </c:pt>
                <c:pt idx="242" formatCode="d\-mmm\-yy">
                  <c:v>42211</c:v>
                </c:pt>
                <c:pt idx="243" formatCode="d\-mmm\-yy">
                  <c:v>42212</c:v>
                </c:pt>
                <c:pt idx="244" formatCode="d\-mmm\-yy">
                  <c:v>42213</c:v>
                </c:pt>
                <c:pt idx="245" formatCode="d\-mmm\-yy">
                  <c:v>42214</c:v>
                </c:pt>
                <c:pt idx="246" formatCode="d\-mmm\-yy">
                  <c:v>42215</c:v>
                </c:pt>
                <c:pt idx="247" formatCode="d\-mmm\-yy">
                  <c:v>42216</c:v>
                </c:pt>
              </c:numCache>
            </c:numRef>
          </c:cat>
          <c:val>
            <c:numRef>
              <c:f>'Resumen_nov14-junio15'!$E$2:$E$249</c:f>
              <c:numCache>
                <c:formatCode>General</c:formatCode>
                <c:ptCount val="248"/>
                <c:pt idx="43">
                  <c:v>10</c:v>
                </c:pt>
                <c:pt idx="52">
                  <c:v>20</c:v>
                </c:pt>
                <c:pt idx="106">
                  <c:v>79</c:v>
                </c:pt>
                <c:pt idx="107">
                  <c:v>123</c:v>
                </c:pt>
                <c:pt idx="108">
                  <c:v>32</c:v>
                </c:pt>
                <c:pt idx="111">
                  <c:v>34</c:v>
                </c:pt>
                <c:pt idx="112">
                  <c:v>18</c:v>
                </c:pt>
                <c:pt idx="113">
                  <c:v>6.8</c:v>
                </c:pt>
                <c:pt idx="114">
                  <c:v>68</c:v>
                </c:pt>
                <c:pt idx="119">
                  <c:v>16</c:v>
                </c:pt>
                <c:pt idx="120">
                  <c:v>204</c:v>
                </c:pt>
                <c:pt idx="121">
                  <c:v>9</c:v>
                </c:pt>
                <c:pt idx="122">
                  <c:v>47</c:v>
                </c:pt>
                <c:pt idx="123">
                  <c:v>7</c:v>
                </c:pt>
                <c:pt idx="124">
                  <c:v>4</c:v>
                </c:pt>
                <c:pt idx="125">
                  <c:v>233</c:v>
                </c:pt>
                <c:pt idx="126">
                  <c:v>115</c:v>
                </c:pt>
                <c:pt idx="127">
                  <c:v>32</c:v>
                </c:pt>
                <c:pt idx="128">
                  <c:v>28</c:v>
                </c:pt>
                <c:pt idx="129">
                  <c:v>13</c:v>
                </c:pt>
                <c:pt idx="130">
                  <c:v>60</c:v>
                </c:pt>
                <c:pt idx="131">
                  <c:v>71</c:v>
                </c:pt>
                <c:pt idx="132">
                  <c:v>66</c:v>
                </c:pt>
                <c:pt idx="133">
                  <c:v>205</c:v>
                </c:pt>
                <c:pt idx="134">
                  <c:v>26</c:v>
                </c:pt>
                <c:pt idx="135">
                  <c:v>22</c:v>
                </c:pt>
                <c:pt idx="136">
                  <c:v>136</c:v>
                </c:pt>
                <c:pt idx="137">
                  <c:v>90</c:v>
                </c:pt>
                <c:pt idx="138">
                  <c:v>55</c:v>
                </c:pt>
                <c:pt idx="139">
                  <c:v>33</c:v>
                </c:pt>
                <c:pt idx="140">
                  <c:v>26</c:v>
                </c:pt>
                <c:pt idx="141">
                  <c:v>58</c:v>
                </c:pt>
                <c:pt idx="142">
                  <c:v>85</c:v>
                </c:pt>
                <c:pt idx="143">
                  <c:v>162</c:v>
                </c:pt>
                <c:pt idx="144">
                  <c:v>35</c:v>
                </c:pt>
                <c:pt idx="145">
                  <c:v>277</c:v>
                </c:pt>
                <c:pt idx="147">
                  <c:v>95</c:v>
                </c:pt>
                <c:pt idx="148">
                  <c:v>36</c:v>
                </c:pt>
                <c:pt idx="149">
                  <c:v>20</c:v>
                </c:pt>
                <c:pt idx="150">
                  <c:v>2</c:v>
                </c:pt>
                <c:pt idx="151">
                  <c:v>8</c:v>
                </c:pt>
                <c:pt idx="152">
                  <c:v>97</c:v>
                </c:pt>
                <c:pt idx="153">
                  <c:v>49</c:v>
                </c:pt>
                <c:pt idx="156" formatCode="0">
                  <c:v>112.45</c:v>
                </c:pt>
                <c:pt idx="157" formatCode="0">
                  <c:v>19.3</c:v>
                </c:pt>
                <c:pt idx="158" formatCode="0">
                  <c:v>10</c:v>
                </c:pt>
                <c:pt idx="159" formatCode="0">
                  <c:v>18</c:v>
                </c:pt>
                <c:pt idx="160" formatCode="0">
                  <c:v>9.35</c:v>
                </c:pt>
                <c:pt idx="161" formatCode="0">
                  <c:v>78.34</c:v>
                </c:pt>
                <c:pt idx="162" formatCode="0">
                  <c:v>12.35</c:v>
                </c:pt>
                <c:pt idx="163" formatCode="0">
                  <c:v>67</c:v>
                </c:pt>
                <c:pt idx="165">
                  <c:v>8</c:v>
                </c:pt>
                <c:pt idx="166">
                  <c:v>26</c:v>
                </c:pt>
                <c:pt idx="167">
                  <c:v>11</c:v>
                </c:pt>
                <c:pt idx="168">
                  <c:v>25</c:v>
                </c:pt>
                <c:pt idx="169">
                  <c:v>409</c:v>
                </c:pt>
                <c:pt idx="170">
                  <c:v>12</c:v>
                </c:pt>
                <c:pt idx="171">
                  <c:v>9</c:v>
                </c:pt>
                <c:pt idx="172">
                  <c:v>20</c:v>
                </c:pt>
                <c:pt idx="175">
                  <c:v>40</c:v>
                </c:pt>
                <c:pt idx="176">
                  <c:v>34</c:v>
                </c:pt>
                <c:pt idx="177">
                  <c:v>85</c:v>
                </c:pt>
                <c:pt idx="179">
                  <c:v>4</c:v>
                </c:pt>
                <c:pt idx="180">
                  <c:v>142</c:v>
                </c:pt>
                <c:pt idx="183">
                  <c:v>3</c:v>
                </c:pt>
                <c:pt idx="186">
                  <c:v>32</c:v>
                </c:pt>
                <c:pt idx="194">
                  <c:v>35.200000000000003</c:v>
                </c:pt>
                <c:pt idx="198">
                  <c:v>23</c:v>
                </c:pt>
                <c:pt idx="201">
                  <c:v>26.5</c:v>
                </c:pt>
                <c:pt idx="203">
                  <c:v>12.6</c:v>
                </c:pt>
                <c:pt idx="204">
                  <c:v>8.8000000000000007</c:v>
                </c:pt>
                <c:pt idx="207">
                  <c:v>26.3</c:v>
                </c:pt>
                <c:pt idx="208">
                  <c:v>17</c:v>
                </c:pt>
                <c:pt idx="211">
                  <c:v>33.700000000000003</c:v>
                </c:pt>
                <c:pt idx="212">
                  <c:v>29</c:v>
                </c:pt>
                <c:pt idx="213">
                  <c:v>43.7</c:v>
                </c:pt>
                <c:pt idx="214">
                  <c:v>11.8</c:v>
                </c:pt>
                <c:pt idx="216">
                  <c:v>4.7</c:v>
                </c:pt>
                <c:pt idx="218" formatCode="0.0">
                  <c:v>15.5</c:v>
                </c:pt>
                <c:pt idx="226">
                  <c:v>95</c:v>
                </c:pt>
                <c:pt idx="227">
                  <c:v>176.2</c:v>
                </c:pt>
                <c:pt idx="242">
                  <c:v>90.88</c:v>
                </c:pt>
                <c:pt idx="243">
                  <c:v>147.06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'Resumen_nov14-junio15'!$G$1</c:f>
              <c:strCache>
                <c:ptCount val="1"/>
                <c:pt idx="0">
                  <c:v>LP/Derrumbes</c:v>
                </c:pt>
              </c:strCache>
            </c:strRef>
          </c:tx>
          <c:spPr>
            <a:ln w="12700">
              <a:solidFill>
                <a:srgbClr val="7F14BA"/>
              </a:solidFill>
            </a:ln>
          </c:spPr>
          <c:marker>
            <c:symbol val="square"/>
            <c:size val="2"/>
            <c:spPr>
              <a:solidFill>
                <a:srgbClr val="7F14BA"/>
              </a:solidFill>
              <a:ln w="12700">
                <a:solidFill>
                  <a:srgbClr val="7F14BA"/>
                </a:solidFill>
              </a:ln>
            </c:spPr>
          </c:marker>
          <c:cat>
            <c:numRef>
              <c:f>'Resumen_nov14-junio15'!$A$2:$A$249</c:f>
              <c:numCache>
                <c:formatCode>m/d/yyyy</c:formatCode>
                <c:ptCount val="248"/>
                <c:pt idx="0">
                  <c:v>41969</c:v>
                </c:pt>
                <c:pt idx="1">
                  <c:v>41970</c:v>
                </c:pt>
                <c:pt idx="2">
                  <c:v>41971</c:v>
                </c:pt>
                <c:pt idx="3">
                  <c:v>41972</c:v>
                </c:pt>
                <c:pt idx="4">
                  <c:v>41973</c:v>
                </c:pt>
                <c:pt idx="5">
                  <c:v>41974</c:v>
                </c:pt>
                <c:pt idx="6">
                  <c:v>41975</c:v>
                </c:pt>
                <c:pt idx="7">
                  <c:v>41976</c:v>
                </c:pt>
                <c:pt idx="8">
                  <c:v>41977</c:v>
                </c:pt>
                <c:pt idx="9">
                  <c:v>41978</c:v>
                </c:pt>
                <c:pt idx="10">
                  <c:v>41979</c:v>
                </c:pt>
                <c:pt idx="11">
                  <c:v>41980</c:v>
                </c:pt>
                <c:pt idx="12">
                  <c:v>41981</c:v>
                </c:pt>
                <c:pt idx="13">
                  <c:v>41982</c:v>
                </c:pt>
                <c:pt idx="14">
                  <c:v>41983</c:v>
                </c:pt>
                <c:pt idx="15">
                  <c:v>41984</c:v>
                </c:pt>
                <c:pt idx="16">
                  <c:v>41985</c:v>
                </c:pt>
                <c:pt idx="17">
                  <c:v>41986</c:v>
                </c:pt>
                <c:pt idx="18">
                  <c:v>41987</c:v>
                </c:pt>
                <c:pt idx="19">
                  <c:v>41988</c:v>
                </c:pt>
                <c:pt idx="20">
                  <c:v>41989</c:v>
                </c:pt>
                <c:pt idx="21">
                  <c:v>41990</c:v>
                </c:pt>
                <c:pt idx="22">
                  <c:v>41991</c:v>
                </c:pt>
                <c:pt idx="23">
                  <c:v>41992</c:v>
                </c:pt>
                <c:pt idx="24">
                  <c:v>41993</c:v>
                </c:pt>
                <c:pt idx="25">
                  <c:v>41994</c:v>
                </c:pt>
                <c:pt idx="26">
                  <c:v>41995</c:v>
                </c:pt>
                <c:pt idx="27">
                  <c:v>41996</c:v>
                </c:pt>
                <c:pt idx="28">
                  <c:v>41997</c:v>
                </c:pt>
                <c:pt idx="29">
                  <c:v>41998</c:v>
                </c:pt>
                <c:pt idx="30">
                  <c:v>41999</c:v>
                </c:pt>
                <c:pt idx="31">
                  <c:v>42000</c:v>
                </c:pt>
                <c:pt idx="32">
                  <c:v>42001</c:v>
                </c:pt>
                <c:pt idx="33">
                  <c:v>42002</c:v>
                </c:pt>
                <c:pt idx="34">
                  <c:v>42003</c:v>
                </c:pt>
                <c:pt idx="35">
                  <c:v>42004</c:v>
                </c:pt>
                <c:pt idx="36">
                  <c:v>42005</c:v>
                </c:pt>
                <c:pt idx="37">
                  <c:v>42006</c:v>
                </c:pt>
                <c:pt idx="38">
                  <c:v>42007</c:v>
                </c:pt>
                <c:pt idx="39">
                  <c:v>42008</c:v>
                </c:pt>
                <c:pt idx="40">
                  <c:v>42009</c:v>
                </c:pt>
                <c:pt idx="41">
                  <c:v>42010</c:v>
                </c:pt>
                <c:pt idx="42">
                  <c:v>42011</c:v>
                </c:pt>
                <c:pt idx="43">
                  <c:v>42012</c:v>
                </c:pt>
                <c:pt idx="44">
                  <c:v>42013</c:v>
                </c:pt>
                <c:pt idx="45">
                  <c:v>42014</c:v>
                </c:pt>
                <c:pt idx="46">
                  <c:v>42015</c:v>
                </c:pt>
                <c:pt idx="47">
                  <c:v>42016</c:v>
                </c:pt>
                <c:pt idx="48">
                  <c:v>42017</c:v>
                </c:pt>
                <c:pt idx="49">
                  <c:v>42018</c:v>
                </c:pt>
                <c:pt idx="50">
                  <c:v>42019</c:v>
                </c:pt>
                <c:pt idx="51">
                  <c:v>42020</c:v>
                </c:pt>
                <c:pt idx="52">
                  <c:v>42021</c:v>
                </c:pt>
                <c:pt idx="53">
                  <c:v>42022</c:v>
                </c:pt>
                <c:pt idx="54">
                  <c:v>42023</c:v>
                </c:pt>
                <c:pt idx="55">
                  <c:v>42024</c:v>
                </c:pt>
                <c:pt idx="56">
                  <c:v>42025</c:v>
                </c:pt>
                <c:pt idx="57">
                  <c:v>42026</c:v>
                </c:pt>
                <c:pt idx="58">
                  <c:v>42027</c:v>
                </c:pt>
                <c:pt idx="59">
                  <c:v>42028</c:v>
                </c:pt>
                <c:pt idx="60">
                  <c:v>42029</c:v>
                </c:pt>
                <c:pt idx="61">
                  <c:v>42030</c:v>
                </c:pt>
                <c:pt idx="62">
                  <c:v>42031</c:v>
                </c:pt>
                <c:pt idx="63">
                  <c:v>42032</c:v>
                </c:pt>
                <c:pt idx="64">
                  <c:v>42033</c:v>
                </c:pt>
                <c:pt idx="65">
                  <c:v>42034</c:v>
                </c:pt>
                <c:pt idx="66">
                  <c:v>42035</c:v>
                </c:pt>
                <c:pt idx="67">
                  <c:v>42036</c:v>
                </c:pt>
                <c:pt idx="68">
                  <c:v>42037</c:v>
                </c:pt>
                <c:pt idx="69">
                  <c:v>42038</c:v>
                </c:pt>
                <c:pt idx="70">
                  <c:v>42039</c:v>
                </c:pt>
                <c:pt idx="71">
                  <c:v>42040</c:v>
                </c:pt>
                <c:pt idx="72">
                  <c:v>42041</c:v>
                </c:pt>
                <c:pt idx="73">
                  <c:v>42042</c:v>
                </c:pt>
                <c:pt idx="74">
                  <c:v>42043</c:v>
                </c:pt>
                <c:pt idx="75">
                  <c:v>42044</c:v>
                </c:pt>
                <c:pt idx="76">
                  <c:v>42045</c:v>
                </c:pt>
                <c:pt idx="77">
                  <c:v>42046</c:v>
                </c:pt>
                <c:pt idx="78">
                  <c:v>42047</c:v>
                </c:pt>
                <c:pt idx="79">
                  <c:v>42048</c:v>
                </c:pt>
                <c:pt idx="80">
                  <c:v>42049</c:v>
                </c:pt>
                <c:pt idx="81">
                  <c:v>42050</c:v>
                </c:pt>
                <c:pt idx="82">
                  <c:v>42051</c:v>
                </c:pt>
                <c:pt idx="83">
                  <c:v>42052</c:v>
                </c:pt>
                <c:pt idx="84">
                  <c:v>42053</c:v>
                </c:pt>
                <c:pt idx="85">
                  <c:v>42054</c:v>
                </c:pt>
                <c:pt idx="86">
                  <c:v>42055</c:v>
                </c:pt>
                <c:pt idx="87">
                  <c:v>42056</c:v>
                </c:pt>
                <c:pt idx="88">
                  <c:v>42057</c:v>
                </c:pt>
                <c:pt idx="89">
                  <c:v>42058</c:v>
                </c:pt>
                <c:pt idx="90">
                  <c:v>42059</c:v>
                </c:pt>
                <c:pt idx="91">
                  <c:v>42060</c:v>
                </c:pt>
                <c:pt idx="92">
                  <c:v>42061</c:v>
                </c:pt>
                <c:pt idx="93">
                  <c:v>42062</c:v>
                </c:pt>
                <c:pt idx="94">
                  <c:v>42063</c:v>
                </c:pt>
                <c:pt idx="95">
                  <c:v>42064</c:v>
                </c:pt>
                <c:pt idx="96">
                  <c:v>42065</c:v>
                </c:pt>
                <c:pt idx="97">
                  <c:v>42066</c:v>
                </c:pt>
                <c:pt idx="98">
                  <c:v>42067</c:v>
                </c:pt>
                <c:pt idx="99">
                  <c:v>42068</c:v>
                </c:pt>
                <c:pt idx="100">
                  <c:v>42069</c:v>
                </c:pt>
                <c:pt idx="101">
                  <c:v>42070</c:v>
                </c:pt>
                <c:pt idx="102">
                  <c:v>42071</c:v>
                </c:pt>
                <c:pt idx="103">
                  <c:v>42072</c:v>
                </c:pt>
                <c:pt idx="104">
                  <c:v>42073</c:v>
                </c:pt>
                <c:pt idx="105">
                  <c:v>42074</c:v>
                </c:pt>
                <c:pt idx="106">
                  <c:v>42075</c:v>
                </c:pt>
                <c:pt idx="107">
                  <c:v>42076</c:v>
                </c:pt>
                <c:pt idx="108">
                  <c:v>42077</c:v>
                </c:pt>
                <c:pt idx="109">
                  <c:v>42078</c:v>
                </c:pt>
                <c:pt idx="110">
                  <c:v>42079</c:v>
                </c:pt>
                <c:pt idx="111">
                  <c:v>42080</c:v>
                </c:pt>
                <c:pt idx="112">
                  <c:v>42081</c:v>
                </c:pt>
                <c:pt idx="113">
                  <c:v>42082</c:v>
                </c:pt>
                <c:pt idx="114">
                  <c:v>42083</c:v>
                </c:pt>
                <c:pt idx="115">
                  <c:v>42084</c:v>
                </c:pt>
                <c:pt idx="116">
                  <c:v>42085</c:v>
                </c:pt>
                <c:pt idx="117">
                  <c:v>42086</c:v>
                </c:pt>
                <c:pt idx="118">
                  <c:v>42087</c:v>
                </c:pt>
                <c:pt idx="119">
                  <c:v>42088</c:v>
                </c:pt>
                <c:pt idx="120">
                  <c:v>42089</c:v>
                </c:pt>
                <c:pt idx="121">
                  <c:v>42090</c:v>
                </c:pt>
                <c:pt idx="122">
                  <c:v>42091</c:v>
                </c:pt>
                <c:pt idx="123">
                  <c:v>42092</c:v>
                </c:pt>
                <c:pt idx="124">
                  <c:v>42093</c:v>
                </c:pt>
                <c:pt idx="125">
                  <c:v>42094</c:v>
                </c:pt>
                <c:pt idx="126">
                  <c:v>42095</c:v>
                </c:pt>
                <c:pt idx="127">
                  <c:v>42096</c:v>
                </c:pt>
                <c:pt idx="128">
                  <c:v>42097</c:v>
                </c:pt>
                <c:pt idx="129">
                  <c:v>42098</c:v>
                </c:pt>
                <c:pt idx="130">
                  <c:v>42099</c:v>
                </c:pt>
                <c:pt idx="131">
                  <c:v>42100</c:v>
                </c:pt>
                <c:pt idx="132">
                  <c:v>42101</c:v>
                </c:pt>
                <c:pt idx="133">
                  <c:v>42102</c:v>
                </c:pt>
                <c:pt idx="134">
                  <c:v>42103</c:v>
                </c:pt>
                <c:pt idx="135">
                  <c:v>42104</c:v>
                </c:pt>
                <c:pt idx="136">
                  <c:v>42105</c:v>
                </c:pt>
                <c:pt idx="137">
                  <c:v>42106</c:v>
                </c:pt>
                <c:pt idx="138">
                  <c:v>42107</c:v>
                </c:pt>
                <c:pt idx="139">
                  <c:v>42108</c:v>
                </c:pt>
                <c:pt idx="140">
                  <c:v>42109</c:v>
                </c:pt>
                <c:pt idx="141">
                  <c:v>42110</c:v>
                </c:pt>
                <c:pt idx="142">
                  <c:v>42111</c:v>
                </c:pt>
                <c:pt idx="143">
                  <c:v>42112</c:v>
                </c:pt>
                <c:pt idx="144">
                  <c:v>42113</c:v>
                </c:pt>
                <c:pt idx="145">
                  <c:v>42114</c:v>
                </c:pt>
                <c:pt idx="146">
                  <c:v>42115</c:v>
                </c:pt>
                <c:pt idx="147">
                  <c:v>42116</c:v>
                </c:pt>
                <c:pt idx="148">
                  <c:v>42117</c:v>
                </c:pt>
                <c:pt idx="149">
                  <c:v>42118</c:v>
                </c:pt>
                <c:pt idx="150">
                  <c:v>42119</c:v>
                </c:pt>
                <c:pt idx="151">
                  <c:v>42120</c:v>
                </c:pt>
                <c:pt idx="152">
                  <c:v>42121</c:v>
                </c:pt>
                <c:pt idx="153">
                  <c:v>42122</c:v>
                </c:pt>
                <c:pt idx="154">
                  <c:v>42123</c:v>
                </c:pt>
                <c:pt idx="155">
                  <c:v>42124</c:v>
                </c:pt>
                <c:pt idx="156">
                  <c:v>42125</c:v>
                </c:pt>
                <c:pt idx="157">
                  <c:v>42126</c:v>
                </c:pt>
                <c:pt idx="158">
                  <c:v>42127</c:v>
                </c:pt>
                <c:pt idx="159">
                  <c:v>42128</c:v>
                </c:pt>
                <c:pt idx="160">
                  <c:v>42129</c:v>
                </c:pt>
                <c:pt idx="161">
                  <c:v>42130</c:v>
                </c:pt>
                <c:pt idx="162">
                  <c:v>42131</c:v>
                </c:pt>
                <c:pt idx="163">
                  <c:v>42132</c:v>
                </c:pt>
                <c:pt idx="164">
                  <c:v>42133</c:v>
                </c:pt>
                <c:pt idx="165">
                  <c:v>42134</c:v>
                </c:pt>
                <c:pt idx="166">
                  <c:v>42135</c:v>
                </c:pt>
                <c:pt idx="167">
                  <c:v>42136</c:v>
                </c:pt>
                <c:pt idx="168">
                  <c:v>42137</c:v>
                </c:pt>
                <c:pt idx="169">
                  <c:v>42138</c:v>
                </c:pt>
                <c:pt idx="170">
                  <c:v>42139</c:v>
                </c:pt>
                <c:pt idx="171">
                  <c:v>42140</c:v>
                </c:pt>
                <c:pt idx="172">
                  <c:v>42141</c:v>
                </c:pt>
                <c:pt idx="173">
                  <c:v>42142</c:v>
                </c:pt>
                <c:pt idx="174">
                  <c:v>42143</c:v>
                </c:pt>
                <c:pt idx="175">
                  <c:v>42144</c:v>
                </c:pt>
                <c:pt idx="176">
                  <c:v>42145</c:v>
                </c:pt>
                <c:pt idx="177">
                  <c:v>42146</c:v>
                </c:pt>
                <c:pt idx="178">
                  <c:v>42147</c:v>
                </c:pt>
                <c:pt idx="179">
                  <c:v>42148</c:v>
                </c:pt>
                <c:pt idx="180">
                  <c:v>42149</c:v>
                </c:pt>
                <c:pt idx="181">
                  <c:v>42150</c:v>
                </c:pt>
                <c:pt idx="182">
                  <c:v>42151</c:v>
                </c:pt>
                <c:pt idx="183">
                  <c:v>42152</c:v>
                </c:pt>
                <c:pt idx="184">
                  <c:v>42153</c:v>
                </c:pt>
                <c:pt idx="185">
                  <c:v>42154</c:v>
                </c:pt>
                <c:pt idx="186">
                  <c:v>42155</c:v>
                </c:pt>
                <c:pt idx="187">
                  <c:v>42156</c:v>
                </c:pt>
                <c:pt idx="188">
                  <c:v>42157</c:v>
                </c:pt>
                <c:pt idx="189">
                  <c:v>42158</c:v>
                </c:pt>
                <c:pt idx="190">
                  <c:v>42159</c:v>
                </c:pt>
                <c:pt idx="191">
                  <c:v>42160</c:v>
                </c:pt>
                <c:pt idx="192">
                  <c:v>42161</c:v>
                </c:pt>
                <c:pt idx="193">
                  <c:v>42162</c:v>
                </c:pt>
                <c:pt idx="194">
                  <c:v>42163</c:v>
                </c:pt>
                <c:pt idx="195">
                  <c:v>42164</c:v>
                </c:pt>
                <c:pt idx="196">
                  <c:v>42165</c:v>
                </c:pt>
                <c:pt idx="197">
                  <c:v>42166</c:v>
                </c:pt>
                <c:pt idx="198">
                  <c:v>42167</c:v>
                </c:pt>
                <c:pt idx="199">
                  <c:v>42168</c:v>
                </c:pt>
                <c:pt idx="200">
                  <c:v>42169</c:v>
                </c:pt>
                <c:pt idx="201">
                  <c:v>42170</c:v>
                </c:pt>
                <c:pt idx="202">
                  <c:v>42171</c:v>
                </c:pt>
                <c:pt idx="203">
                  <c:v>42172</c:v>
                </c:pt>
                <c:pt idx="204">
                  <c:v>42173</c:v>
                </c:pt>
                <c:pt idx="205">
                  <c:v>42174</c:v>
                </c:pt>
                <c:pt idx="206">
                  <c:v>42175</c:v>
                </c:pt>
                <c:pt idx="207">
                  <c:v>42176</c:v>
                </c:pt>
                <c:pt idx="208">
                  <c:v>42177</c:v>
                </c:pt>
                <c:pt idx="209">
                  <c:v>42178</c:v>
                </c:pt>
                <c:pt idx="210">
                  <c:v>42179</c:v>
                </c:pt>
                <c:pt idx="211">
                  <c:v>42180</c:v>
                </c:pt>
                <c:pt idx="212">
                  <c:v>42181</c:v>
                </c:pt>
                <c:pt idx="213">
                  <c:v>42182</c:v>
                </c:pt>
                <c:pt idx="214">
                  <c:v>42183</c:v>
                </c:pt>
                <c:pt idx="215">
                  <c:v>42184</c:v>
                </c:pt>
                <c:pt idx="216">
                  <c:v>42185</c:v>
                </c:pt>
                <c:pt idx="217" formatCode="d\-mmm\-yy">
                  <c:v>42186</c:v>
                </c:pt>
                <c:pt idx="218" formatCode="d\-mmm\-yy">
                  <c:v>42187</c:v>
                </c:pt>
                <c:pt idx="219" formatCode="d\-mmm\-yy">
                  <c:v>42188</c:v>
                </c:pt>
                <c:pt idx="220" formatCode="d\-mmm\-yy">
                  <c:v>42189</c:v>
                </c:pt>
                <c:pt idx="221" formatCode="d\-mmm\-yy">
                  <c:v>42190</c:v>
                </c:pt>
                <c:pt idx="222" formatCode="d\-mmm\-yy">
                  <c:v>42191</c:v>
                </c:pt>
                <c:pt idx="223" formatCode="d\-mmm\-yy">
                  <c:v>42192</c:v>
                </c:pt>
                <c:pt idx="224" formatCode="d\-mmm\-yy">
                  <c:v>42193</c:v>
                </c:pt>
                <c:pt idx="225" formatCode="d\-mmm\-yy">
                  <c:v>42194</c:v>
                </c:pt>
                <c:pt idx="226" formatCode="d\-mmm\-yy">
                  <c:v>42195</c:v>
                </c:pt>
                <c:pt idx="227" formatCode="d\-mmm\-yy">
                  <c:v>42196</c:v>
                </c:pt>
                <c:pt idx="228" formatCode="d\-mmm\-yy">
                  <c:v>42197</c:v>
                </c:pt>
                <c:pt idx="229" formatCode="d\-mmm\-yy">
                  <c:v>42198</c:v>
                </c:pt>
                <c:pt idx="230" formatCode="d\-mmm\-yy">
                  <c:v>42199</c:v>
                </c:pt>
                <c:pt idx="231" formatCode="d\-mmm\-yy">
                  <c:v>42200</c:v>
                </c:pt>
                <c:pt idx="232" formatCode="d\-mmm\-yy">
                  <c:v>42201</c:v>
                </c:pt>
                <c:pt idx="233" formatCode="d\-mmm\-yy">
                  <c:v>42202</c:v>
                </c:pt>
                <c:pt idx="234" formatCode="d\-mmm\-yy">
                  <c:v>42203</c:v>
                </c:pt>
                <c:pt idx="235" formatCode="d\-mmm\-yy">
                  <c:v>42204</c:v>
                </c:pt>
                <c:pt idx="236" formatCode="d\-mmm\-yy">
                  <c:v>42205</c:v>
                </c:pt>
                <c:pt idx="237" formatCode="d\-mmm\-yy">
                  <c:v>42206</c:v>
                </c:pt>
                <c:pt idx="238" formatCode="d\-mmm\-yy">
                  <c:v>42207</c:v>
                </c:pt>
                <c:pt idx="239" formatCode="d\-mmm\-yy">
                  <c:v>42208</c:v>
                </c:pt>
                <c:pt idx="240" formatCode="d\-mmm\-yy">
                  <c:v>42209</c:v>
                </c:pt>
                <c:pt idx="241" formatCode="d\-mmm\-yy">
                  <c:v>42210</c:v>
                </c:pt>
                <c:pt idx="242" formatCode="d\-mmm\-yy">
                  <c:v>42211</c:v>
                </c:pt>
                <c:pt idx="243" formatCode="d\-mmm\-yy">
                  <c:v>42212</c:v>
                </c:pt>
                <c:pt idx="244" formatCode="d\-mmm\-yy">
                  <c:v>42213</c:v>
                </c:pt>
                <c:pt idx="245" formatCode="d\-mmm\-yy">
                  <c:v>42214</c:v>
                </c:pt>
                <c:pt idx="246" formatCode="d\-mmm\-yy">
                  <c:v>42215</c:v>
                </c:pt>
                <c:pt idx="247" formatCode="d\-mmm\-yy">
                  <c:v>42216</c:v>
                </c:pt>
              </c:numCache>
            </c:numRef>
          </c:cat>
          <c:val>
            <c:numRef>
              <c:f>'Resumen_nov14-junio15'!$G$1:$G$249</c:f>
              <c:numCache>
                <c:formatCode>General</c:formatCode>
                <c:ptCount val="249"/>
                <c:pt idx="0">
                  <c:v>0</c:v>
                </c:pt>
                <c:pt idx="221">
                  <c:v>3</c:v>
                </c:pt>
                <c:pt idx="222">
                  <c:v>28</c:v>
                </c:pt>
                <c:pt idx="223">
                  <c:v>50</c:v>
                </c:pt>
                <c:pt idx="224">
                  <c:v>51</c:v>
                </c:pt>
                <c:pt idx="225">
                  <c:v>102</c:v>
                </c:pt>
                <c:pt idx="226" formatCode="0">
                  <c:v>170</c:v>
                </c:pt>
                <c:pt idx="227">
                  <c:v>97</c:v>
                </c:pt>
                <c:pt idx="228">
                  <c:v>129</c:v>
                </c:pt>
                <c:pt idx="229">
                  <c:v>118</c:v>
                </c:pt>
                <c:pt idx="230">
                  <c:v>118</c:v>
                </c:pt>
                <c:pt idx="231">
                  <c:v>74</c:v>
                </c:pt>
                <c:pt idx="232">
                  <c:v>100</c:v>
                </c:pt>
                <c:pt idx="233">
                  <c:v>89</c:v>
                </c:pt>
                <c:pt idx="234">
                  <c:v>22</c:v>
                </c:pt>
                <c:pt idx="235">
                  <c:v>43</c:v>
                </c:pt>
                <c:pt idx="236">
                  <c:v>56</c:v>
                </c:pt>
                <c:pt idx="237">
                  <c:v>86</c:v>
                </c:pt>
                <c:pt idx="238">
                  <c:v>30</c:v>
                </c:pt>
                <c:pt idx="239">
                  <c:v>35</c:v>
                </c:pt>
                <c:pt idx="240">
                  <c:v>13</c:v>
                </c:pt>
                <c:pt idx="241">
                  <c:v>21</c:v>
                </c:pt>
                <c:pt idx="242">
                  <c:v>3</c:v>
                </c:pt>
                <c:pt idx="243">
                  <c:v>24</c:v>
                </c:pt>
                <c:pt idx="244">
                  <c:v>31</c:v>
                </c:pt>
                <c:pt idx="245">
                  <c:v>53</c:v>
                </c:pt>
                <c:pt idx="246">
                  <c:v>25</c:v>
                </c:pt>
                <c:pt idx="247">
                  <c:v>10</c:v>
                </c:pt>
                <c:pt idx="248">
                  <c:v>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570944"/>
        <c:axId val="92145920"/>
      </c:lineChart>
      <c:scatterChart>
        <c:scatterStyle val="smoothMarker"/>
        <c:varyColors val="0"/>
        <c:ser>
          <c:idx val="4"/>
          <c:order val="4"/>
          <c:tx>
            <c:strRef>
              <c:f>'Resumen_nov14-junio15'!$F$1</c:f>
              <c:strCache>
                <c:ptCount val="1"/>
                <c:pt idx="0">
                  <c:v>Derrumbes</c:v>
                </c:pt>
              </c:strCache>
            </c:strRef>
          </c:tx>
          <c:spPr>
            <a:ln w="12700">
              <a:solidFill>
                <a:srgbClr val="FFC000"/>
              </a:solidFill>
            </a:ln>
          </c:spPr>
          <c:marker>
            <c:symbol val="circle"/>
            <c:size val="3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xVal>
            <c:numRef>
              <c:f>'Resumen_nov14-junio15'!$A$219:$A$249</c:f>
              <c:numCache>
                <c:formatCode>d\-mmm\-yy</c:formatCode>
                <c:ptCount val="31"/>
                <c:pt idx="0">
                  <c:v>42186</c:v>
                </c:pt>
                <c:pt idx="1">
                  <c:v>42187</c:v>
                </c:pt>
                <c:pt idx="2">
                  <c:v>42188</c:v>
                </c:pt>
                <c:pt idx="3">
                  <c:v>42189</c:v>
                </c:pt>
                <c:pt idx="4">
                  <c:v>42190</c:v>
                </c:pt>
                <c:pt idx="5">
                  <c:v>42191</c:v>
                </c:pt>
                <c:pt idx="6">
                  <c:v>42192</c:v>
                </c:pt>
                <c:pt idx="7">
                  <c:v>42193</c:v>
                </c:pt>
                <c:pt idx="8">
                  <c:v>42194</c:v>
                </c:pt>
                <c:pt idx="9">
                  <c:v>42195</c:v>
                </c:pt>
                <c:pt idx="10">
                  <c:v>42196</c:v>
                </c:pt>
                <c:pt idx="11">
                  <c:v>42197</c:v>
                </c:pt>
                <c:pt idx="12">
                  <c:v>42198</c:v>
                </c:pt>
                <c:pt idx="13">
                  <c:v>42199</c:v>
                </c:pt>
                <c:pt idx="14">
                  <c:v>42200</c:v>
                </c:pt>
                <c:pt idx="15">
                  <c:v>42201</c:v>
                </c:pt>
                <c:pt idx="16">
                  <c:v>42202</c:v>
                </c:pt>
                <c:pt idx="17">
                  <c:v>42203</c:v>
                </c:pt>
                <c:pt idx="18">
                  <c:v>42204</c:v>
                </c:pt>
                <c:pt idx="19">
                  <c:v>42205</c:v>
                </c:pt>
                <c:pt idx="20">
                  <c:v>42206</c:v>
                </c:pt>
                <c:pt idx="21">
                  <c:v>42207</c:v>
                </c:pt>
                <c:pt idx="22">
                  <c:v>42208</c:v>
                </c:pt>
                <c:pt idx="23">
                  <c:v>42209</c:v>
                </c:pt>
                <c:pt idx="24">
                  <c:v>42210</c:v>
                </c:pt>
                <c:pt idx="25">
                  <c:v>42211</c:v>
                </c:pt>
                <c:pt idx="26">
                  <c:v>42212</c:v>
                </c:pt>
                <c:pt idx="27">
                  <c:v>42213</c:v>
                </c:pt>
                <c:pt idx="28">
                  <c:v>42214</c:v>
                </c:pt>
                <c:pt idx="29">
                  <c:v>42215</c:v>
                </c:pt>
                <c:pt idx="30">
                  <c:v>42216</c:v>
                </c:pt>
              </c:numCache>
            </c:numRef>
          </c:xVal>
          <c:yVal>
            <c:numRef>
              <c:f>'Resumen_nov14-junio15'!$F$219:$F$249</c:f>
              <c:numCache>
                <c:formatCode>General</c:formatCode>
                <c:ptCount val="31"/>
                <c:pt idx="3" formatCode="0">
                  <c:v>16</c:v>
                </c:pt>
                <c:pt idx="4" formatCode="0">
                  <c:v>42</c:v>
                </c:pt>
                <c:pt idx="5" formatCode="0">
                  <c:v>72</c:v>
                </c:pt>
                <c:pt idx="6" formatCode="0">
                  <c:v>21</c:v>
                </c:pt>
                <c:pt idx="7" formatCode="0">
                  <c:v>107</c:v>
                </c:pt>
                <c:pt idx="8" formatCode="0">
                  <c:v>15</c:v>
                </c:pt>
                <c:pt idx="9">
                  <c:v>36</c:v>
                </c:pt>
                <c:pt idx="10">
                  <c:v>88</c:v>
                </c:pt>
                <c:pt idx="11">
                  <c:v>84</c:v>
                </c:pt>
                <c:pt idx="12">
                  <c:v>105</c:v>
                </c:pt>
                <c:pt idx="13">
                  <c:v>114</c:v>
                </c:pt>
                <c:pt idx="14">
                  <c:v>76</c:v>
                </c:pt>
                <c:pt idx="15">
                  <c:v>106</c:v>
                </c:pt>
                <c:pt idx="16">
                  <c:v>98</c:v>
                </c:pt>
                <c:pt idx="17">
                  <c:v>96</c:v>
                </c:pt>
                <c:pt idx="18">
                  <c:v>87</c:v>
                </c:pt>
                <c:pt idx="19">
                  <c:v>97</c:v>
                </c:pt>
                <c:pt idx="20">
                  <c:v>71</c:v>
                </c:pt>
                <c:pt idx="21">
                  <c:v>70</c:v>
                </c:pt>
                <c:pt idx="22">
                  <c:v>83</c:v>
                </c:pt>
                <c:pt idx="23">
                  <c:v>78</c:v>
                </c:pt>
                <c:pt idx="24">
                  <c:v>85</c:v>
                </c:pt>
                <c:pt idx="25">
                  <c:v>42</c:v>
                </c:pt>
                <c:pt idx="26">
                  <c:v>46</c:v>
                </c:pt>
                <c:pt idx="27">
                  <c:v>76</c:v>
                </c:pt>
                <c:pt idx="28">
                  <c:v>46</c:v>
                </c:pt>
                <c:pt idx="29">
                  <c:v>41</c:v>
                </c:pt>
                <c:pt idx="30">
                  <c:v>23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570944"/>
        <c:axId val="92145920"/>
      </c:scatterChart>
      <c:scatterChart>
        <c:scatterStyle val="lineMarker"/>
        <c:varyColors val="0"/>
        <c:ser>
          <c:idx val="3"/>
          <c:order val="3"/>
          <c:tx>
            <c:strRef>
              <c:f>'Resumen_nov14-junio15'!$D$1</c:f>
              <c:strCache>
                <c:ptCount val="1"/>
                <c:pt idx="0">
                  <c:v>VT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</c:marker>
          <c:dPt>
            <c:idx val="233"/>
            <c:marker>
              <c:spPr>
                <a:solidFill>
                  <a:srgbClr val="7F14BA"/>
                </a:solidFill>
              </c:spPr>
            </c:marker>
            <c:bubble3D val="0"/>
          </c:dPt>
          <c:xVal>
            <c:numRef>
              <c:f>'Resumen_nov14-junio15'!$A$2:$A$249</c:f>
              <c:numCache>
                <c:formatCode>m/d/yyyy</c:formatCode>
                <c:ptCount val="248"/>
                <c:pt idx="0">
                  <c:v>41969</c:v>
                </c:pt>
                <c:pt idx="1">
                  <c:v>41970</c:v>
                </c:pt>
                <c:pt idx="2">
                  <c:v>41971</c:v>
                </c:pt>
                <c:pt idx="3">
                  <c:v>41972</c:v>
                </c:pt>
                <c:pt idx="4">
                  <c:v>41973</c:v>
                </c:pt>
                <c:pt idx="5">
                  <c:v>41974</c:v>
                </c:pt>
                <c:pt idx="6">
                  <c:v>41975</c:v>
                </c:pt>
                <c:pt idx="7">
                  <c:v>41976</c:v>
                </c:pt>
                <c:pt idx="8">
                  <c:v>41977</c:v>
                </c:pt>
                <c:pt idx="9">
                  <c:v>41978</c:v>
                </c:pt>
                <c:pt idx="10">
                  <c:v>41979</c:v>
                </c:pt>
                <c:pt idx="11">
                  <c:v>41980</c:v>
                </c:pt>
                <c:pt idx="12">
                  <c:v>41981</c:v>
                </c:pt>
                <c:pt idx="13">
                  <c:v>41982</c:v>
                </c:pt>
                <c:pt idx="14">
                  <c:v>41983</c:v>
                </c:pt>
                <c:pt idx="15">
                  <c:v>41984</c:v>
                </c:pt>
                <c:pt idx="16">
                  <c:v>41985</c:v>
                </c:pt>
                <c:pt idx="17">
                  <c:v>41986</c:v>
                </c:pt>
                <c:pt idx="18">
                  <c:v>41987</c:v>
                </c:pt>
                <c:pt idx="19">
                  <c:v>41988</c:v>
                </c:pt>
                <c:pt idx="20">
                  <c:v>41989</c:v>
                </c:pt>
                <c:pt idx="21">
                  <c:v>41990</c:v>
                </c:pt>
                <c:pt idx="22">
                  <c:v>41991</c:v>
                </c:pt>
                <c:pt idx="23">
                  <c:v>41992</c:v>
                </c:pt>
                <c:pt idx="24">
                  <c:v>41993</c:v>
                </c:pt>
                <c:pt idx="25">
                  <c:v>41994</c:v>
                </c:pt>
                <c:pt idx="26">
                  <c:v>41995</c:v>
                </c:pt>
                <c:pt idx="27">
                  <c:v>41996</c:v>
                </c:pt>
                <c:pt idx="28">
                  <c:v>41997</c:v>
                </c:pt>
                <c:pt idx="29">
                  <c:v>41998</c:v>
                </c:pt>
                <c:pt idx="30">
                  <c:v>41999</c:v>
                </c:pt>
                <c:pt idx="31">
                  <c:v>42000</c:v>
                </c:pt>
                <c:pt idx="32">
                  <c:v>42001</c:v>
                </c:pt>
                <c:pt idx="33">
                  <c:v>42002</c:v>
                </c:pt>
                <c:pt idx="34">
                  <c:v>42003</c:v>
                </c:pt>
                <c:pt idx="35">
                  <c:v>42004</c:v>
                </c:pt>
                <c:pt idx="36">
                  <c:v>42005</c:v>
                </c:pt>
                <c:pt idx="37">
                  <c:v>42006</c:v>
                </c:pt>
                <c:pt idx="38">
                  <c:v>42007</c:v>
                </c:pt>
                <c:pt idx="39">
                  <c:v>42008</c:v>
                </c:pt>
                <c:pt idx="40">
                  <c:v>42009</c:v>
                </c:pt>
                <c:pt idx="41">
                  <c:v>42010</c:v>
                </c:pt>
                <c:pt idx="42">
                  <c:v>42011</c:v>
                </c:pt>
                <c:pt idx="43">
                  <c:v>42012</c:v>
                </c:pt>
                <c:pt idx="44">
                  <c:v>42013</c:v>
                </c:pt>
                <c:pt idx="45">
                  <c:v>42014</c:v>
                </c:pt>
                <c:pt idx="46">
                  <c:v>42015</c:v>
                </c:pt>
                <c:pt idx="47">
                  <c:v>42016</c:v>
                </c:pt>
                <c:pt idx="48">
                  <c:v>42017</c:v>
                </c:pt>
                <c:pt idx="49">
                  <c:v>42018</c:v>
                </c:pt>
                <c:pt idx="50">
                  <c:v>42019</c:v>
                </c:pt>
                <c:pt idx="51">
                  <c:v>42020</c:v>
                </c:pt>
                <c:pt idx="52">
                  <c:v>42021</c:v>
                </c:pt>
                <c:pt idx="53">
                  <c:v>42022</c:v>
                </c:pt>
                <c:pt idx="54">
                  <c:v>42023</c:v>
                </c:pt>
                <c:pt idx="55">
                  <c:v>42024</c:v>
                </c:pt>
                <c:pt idx="56">
                  <c:v>42025</c:v>
                </c:pt>
                <c:pt idx="57">
                  <c:v>42026</c:v>
                </c:pt>
                <c:pt idx="58">
                  <c:v>42027</c:v>
                </c:pt>
                <c:pt idx="59">
                  <c:v>42028</c:v>
                </c:pt>
                <c:pt idx="60">
                  <c:v>42029</c:v>
                </c:pt>
                <c:pt idx="61">
                  <c:v>42030</c:v>
                </c:pt>
                <c:pt idx="62">
                  <c:v>42031</c:v>
                </c:pt>
                <c:pt idx="63">
                  <c:v>42032</c:v>
                </c:pt>
                <c:pt idx="64">
                  <c:v>42033</c:v>
                </c:pt>
                <c:pt idx="65">
                  <c:v>42034</c:v>
                </c:pt>
                <c:pt idx="66">
                  <c:v>42035</c:v>
                </c:pt>
                <c:pt idx="67">
                  <c:v>42036</c:v>
                </c:pt>
                <c:pt idx="68">
                  <c:v>42037</c:v>
                </c:pt>
                <c:pt idx="69">
                  <c:v>42038</c:v>
                </c:pt>
                <c:pt idx="70">
                  <c:v>42039</c:v>
                </c:pt>
                <c:pt idx="71">
                  <c:v>42040</c:v>
                </c:pt>
                <c:pt idx="72">
                  <c:v>42041</c:v>
                </c:pt>
                <c:pt idx="73">
                  <c:v>42042</c:v>
                </c:pt>
                <c:pt idx="74">
                  <c:v>42043</c:v>
                </c:pt>
                <c:pt idx="75">
                  <c:v>42044</c:v>
                </c:pt>
                <c:pt idx="76">
                  <c:v>42045</c:v>
                </c:pt>
                <c:pt idx="77">
                  <c:v>42046</c:v>
                </c:pt>
                <c:pt idx="78">
                  <c:v>42047</c:v>
                </c:pt>
                <c:pt idx="79">
                  <c:v>42048</c:v>
                </c:pt>
                <c:pt idx="80">
                  <c:v>42049</c:v>
                </c:pt>
                <c:pt idx="81">
                  <c:v>42050</c:v>
                </c:pt>
                <c:pt idx="82">
                  <c:v>42051</c:v>
                </c:pt>
                <c:pt idx="83">
                  <c:v>42052</c:v>
                </c:pt>
                <c:pt idx="84">
                  <c:v>42053</c:v>
                </c:pt>
                <c:pt idx="85">
                  <c:v>42054</c:v>
                </c:pt>
                <c:pt idx="86">
                  <c:v>42055</c:v>
                </c:pt>
                <c:pt idx="87">
                  <c:v>42056</c:v>
                </c:pt>
                <c:pt idx="88">
                  <c:v>42057</c:v>
                </c:pt>
                <c:pt idx="89">
                  <c:v>42058</c:v>
                </c:pt>
                <c:pt idx="90">
                  <c:v>42059</c:v>
                </c:pt>
                <c:pt idx="91">
                  <c:v>42060</c:v>
                </c:pt>
                <c:pt idx="92">
                  <c:v>42061</c:v>
                </c:pt>
                <c:pt idx="93">
                  <c:v>42062</c:v>
                </c:pt>
                <c:pt idx="94">
                  <c:v>42063</c:v>
                </c:pt>
                <c:pt idx="95">
                  <c:v>42064</c:v>
                </c:pt>
                <c:pt idx="96">
                  <c:v>42065</c:v>
                </c:pt>
                <c:pt idx="97">
                  <c:v>42066</c:v>
                </c:pt>
                <c:pt idx="98">
                  <c:v>42067</c:v>
                </c:pt>
                <c:pt idx="99">
                  <c:v>42068</c:v>
                </c:pt>
                <c:pt idx="100">
                  <c:v>42069</c:v>
                </c:pt>
                <c:pt idx="101">
                  <c:v>42070</c:v>
                </c:pt>
                <c:pt idx="102">
                  <c:v>42071</c:v>
                </c:pt>
                <c:pt idx="103">
                  <c:v>42072</c:v>
                </c:pt>
                <c:pt idx="104">
                  <c:v>42073</c:v>
                </c:pt>
                <c:pt idx="105">
                  <c:v>42074</c:v>
                </c:pt>
                <c:pt idx="106">
                  <c:v>42075</c:v>
                </c:pt>
                <c:pt idx="107">
                  <c:v>42076</c:v>
                </c:pt>
                <c:pt idx="108">
                  <c:v>42077</c:v>
                </c:pt>
                <c:pt idx="109">
                  <c:v>42078</c:v>
                </c:pt>
                <c:pt idx="110">
                  <c:v>42079</c:v>
                </c:pt>
                <c:pt idx="111">
                  <c:v>42080</c:v>
                </c:pt>
                <c:pt idx="112">
                  <c:v>42081</c:v>
                </c:pt>
                <c:pt idx="113">
                  <c:v>42082</c:v>
                </c:pt>
                <c:pt idx="114">
                  <c:v>42083</c:v>
                </c:pt>
                <c:pt idx="115">
                  <c:v>42084</c:v>
                </c:pt>
                <c:pt idx="116">
                  <c:v>42085</c:v>
                </c:pt>
                <c:pt idx="117">
                  <c:v>42086</c:v>
                </c:pt>
                <c:pt idx="118">
                  <c:v>42087</c:v>
                </c:pt>
                <c:pt idx="119">
                  <c:v>42088</c:v>
                </c:pt>
                <c:pt idx="120">
                  <c:v>42089</c:v>
                </c:pt>
                <c:pt idx="121">
                  <c:v>42090</c:v>
                </c:pt>
                <c:pt idx="122">
                  <c:v>42091</c:v>
                </c:pt>
                <c:pt idx="123">
                  <c:v>42092</c:v>
                </c:pt>
                <c:pt idx="124">
                  <c:v>42093</c:v>
                </c:pt>
                <c:pt idx="125">
                  <c:v>42094</c:v>
                </c:pt>
                <c:pt idx="126">
                  <c:v>42095</c:v>
                </c:pt>
                <c:pt idx="127">
                  <c:v>42096</c:v>
                </c:pt>
                <c:pt idx="128">
                  <c:v>42097</c:v>
                </c:pt>
                <c:pt idx="129">
                  <c:v>42098</c:v>
                </c:pt>
                <c:pt idx="130">
                  <c:v>42099</c:v>
                </c:pt>
                <c:pt idx="131">
                  <c:v>42100</c:v>
                </c:pt>
                <c:pt idx="132">
                  <c:v>42101</c:v>
                </c:pt>
                <c:pt idx="133">
                  <c:v>42102</c:v>
                </c:pt>
                <c:pt idx="134">
                  <c:v>42103</c:v>
                </c:pt>
                <c:pt idx="135">
                  <c:v>42104</c:v>
                </c:pt>
                <c:pt idx="136">
                  <c:v>42105</c:v>
                </c:pt>
                <c:pt idx="137">
                  <c:v>42106</c:v>
                </c:pt>
                <c:pt idx="138">
                  <c:v>42107</c:v>
                </c:pt>
                <c:pt idx="139">
                  <c:v>42108</c:v>
                </c:pt>
                <c:pt idx="140">
                  <c:v>42109</c:v>
                </c:pt>
                <c:pt idx="141">
                  <c:v>42110</c:v>
                </c:pt>
                <c:pt idx="142">
                  <c:v>42111</c:v>
                </c:pt>
                <c:pt idx="143">
                  <c:v>42112</c:v>
                </c:pt>
                <c:pt idx="144">
                  <c:v>42113</c:v>
                </c:pt>
                <c:pt idx="145">
                  <c:v>42114</c:v>
                </c:pt>
                <c:pt idx="146">
                  <c:v>42115</c:v>
                </c:pt>
                <c:pt idx="147">
                  <c:v>42116</c:v>
                </c:pt>
                <c:pt idx="148">
                  <c:v>42117</c:v>
                </c:pt>
                <c:pt idx="149">
                  <c:v>42118</c:v>
                </c:pt>
                <c:pt idx="150">
                  <c:v>42119</c:v>
                </c:pt>
                <c:pt idx="151">
                  <c:v>42120</c:v>
                </c:pt>
                <c:pt idx="152">
                  <c:v>42121</c:v>
                </c:pt>
                <c:pt idx="153">
                  <c:v>42122</c:v>
                </c:pt>
                <c:pt idx="154">
                  <c:v>42123</c:v>
                </c:pt>
                <c:pt idx="155">
                  <c:v>42124</c:v>
                </c:pt>
                <c:pt idx="156">
                  <c:v>42125</c:v>
                </c:pt>
                <c:pt idx="157">
                  <c:v>42126</c:v>
                </c:pt>
                <c:pt idx="158">
                  <c:v>42127</c:v>
                </c:pt>
                <c:pt idx="159">
                  <c:v>42128</c:v>
                </c:pt>
                <c:pt idx="160">
                  <c:v>42129</c:v>
                </c:pt>
                <c:pt idx="161">
                  <c:v>42130</c:v>
                </c:pt>
                <c:pt idx="162">
                  <c:v>42131</c:v>
                </c:pt>
                <c:pt idx="163">
                  <c:v>42132</c:v>
                </c:pt>
                <c:pt idx="164">
                  <c:v>42133</c:v>
                </c:pt>
                <c:pt idx="165">
                  <c:v>42134</c:v>
                </c:pt>
                <c:pt idx="166">
                  <c:v>42135</c:v>
                </c:pt>
                <c:pt idx="167">
                  <c:v>42136</c:v>
                </c:pt>
                <c:pt idx="168">
                  <c:v>42137</c:v>
                </c:pt>
                <c:pt idx="169">
                  <c:v>42138</c:v>
                </c:pt>
                <c:pt idx="170">
                  <c:v>42139</c:v>
                </c:pt>
                <c:pt idx="171">
                  <c:v>42140</c:v>
                </c:pt>
                <c:pt idx="172">
                  <c:v>42141</c:v>
                </c:pt>
                <c:pt idx="173">
                  <c:v>42142</c:v>
                </c:pt>
                <c:pt idx="174">
                  <c:v>42143</c:v>
                </c:pt>
                <c:pt idx="175">
                  <c:v>42144</c:v>
                </c:pt>
                <c:pt idx="176">
                  <c:v>42145</c:v>
                </c:pt>
                <c:pt idx="177">
                  <c:v>42146</c:v>
                </c:pt>
                <c:pt idx="178">
                  <c:v>42147</c:v>
                </c:pt>
                <c:pt idx="179">
                  <c:v>42148</c:v>
                </c:pt>
                <c:pt idx="180">
                  <c:v>42149</c:v>
                </c:pt>
                <c:pt idx="181">
                  <c:v>42150</c:v>
                </c:pt>
                <c:pt idx="182">
                  <c:v>42151</c:v>
                </c:pt>
                <c:pt idx="183">
                  <c:v>42152</c:v>
                </c:pt>
                <c:pt idx="184">
                  <c:v>42153</c:v>
                </c:pt>
                <c:pt idx="185">
                  <c:v>42154</c:v>
                </c:pt>
                <c:pt idx="186">
                  <c:v>42155</c:v>
                </c:pt>
                <c:pt idx="187">
                  <c:v>42156</c:v>
                </c:pt>
                <c:pt idx="188">
                  <c:v>42157</c:v>
                </c:pt>
                <c:pt idx="189">
                  <c:v>42158</c:v>
                </c:pt>
                <c:pt idx="190">
                  <c:v>42159</c:v>
                </c:pt>
                <c:pt idx="191">
                  <c:v>42160</c:v>
                </c:pt>
                <c:pt idx="192">
                  <c:v>42161</c:v>
                </c:pt>
                <c:pt idx="193">
                  <c:v>42162</c:v>
                </c:pt>
                <c:pt idx="194">
                  <c:v>42163</c:v>
                </c:pt>
                <c:pt idx="195">
                  <c:v>42164</c:v>
                </c:pt>
                <c:pt idx="196">
                  <c:v>42165</c:v>
                </c:pt>
                <c:pt idx="197">
                  <c:v>42166</c:v>
                </c:pt>
                <c:pt idx="198">
                  <c:v>42167</c:v>
                </c:pt>
                <c:pt idx="199">
                  <c:v>42168</c:v>
                </c:pt>
                <c:pt idx="200">
                  <c:v>42169</c:v>
                </c:pt>
                <c:pt idx="201">
                  <c:v>42170</c:v>
                </c:pt>
                <c:pt idx="202">
                  <c:v>42171</c:v>
                </c:pt>
                <c:pt idx="203">
                  <c:v>42172</c:v>
                </c:pt>
                <c:pt idx="204">
                  <c:v>42173</c:v>
                </c:pt>
                <c:pt idx="205">
                  <c:v>42174</c:v>
                </c:pt>
                <c:pt idx="206">
                  <c:v>42175</c:v>
                </c:pt>
                <c:pt idx="207">
                  <c:v>42176</c:v>
                </c:pt>
                <c:pt idx="208">
                  <c:v>42177</c:v>
                </c:pt>
                <c:pt idx="209">
                  <c:v>42178</c:v>
                </c:pt>
                <c:pt idx="210">
                  <c:v>42179</c:v>
                </c:pt>
                <c:pt idx="211">
                  <c:v>42180</c:v>
                </c:pt>
                <c:pt idx="212">
                  <c:v>42181</c:v>
                </c:pt>
                <c:pt idx="213">
                  <c:v>42182</c:v>
                </c:pt>
                <c:pt idx="214">
                  <c:v>42183</c:v>
                </c:pt>
                <c:pt idx="215">
                  <c:v>42184</c:v>
                </c:pt>
                <c:pt idx="216">
                  <c:v>42185</c:v>
                </c:pt>
                <c:pt idx="217" formatCode="d\-mmm\-yy">
                  <c:v>42186</c:v>
                </c:pt>
                <c:pt idx="218" formatCode="d\-mmm\-yy">
                  <c:v>42187</c:v>
                </c:pt>
                <c:pt idx="219" formatCode="d\-mmm\-yy">
                  <c:v>42188</c:v>
                </c:pt>
                <c:pt idx="220" formatCode="d\-mmm\-yy">
                  <c:v>42189</c:v>
                </c:pt>
                <c:pt idx="221" formatCode="d\-mmm\-yy">
                  <c:v>42190</c:v>
                </c:pt>
                <c:pt idx="222" formatCode="d\-mmm\-yy">
                  <c:v>42191</c:v>
                </c:pt>
                <c:pt idx="223" formatCode="d\-mmm\-yy">
                  <c:v>42192</c:v>
                </c:pt>
                <c:pt idx="224" formatCode="d\-mmm\-yy">
                  <c:v>42193</c:v>
                </c:pt>
                <c:pt idx="225" formatCode="d\-mmm\-yy">
                  <c:v>42194</c:v>
                </c:pt>
                <c:pt idx="226" formatCode="d\-mmm\-yy">
                  <c:v>42195</c:v>
                </c:pt>
                <c:pt idx="227" formatCode="d\-mmm\-yy">
                  <c:v>42196</c:v>
                </c:pt>
                <c:pt idx="228" formatCode="d\-mmm\-yy">
                  <c:v>42197</c:v>
                </c:pt>
                <c:pt idx="229" formatCode="d\-mmm\-yy">
                  <c:v>42198</c:v>
                </c:pt>
                <c:pt idx="230" formatCode="d\-mmm\-yy">
                  <c:v>42199</c:v>
                </c:pt>
                <c:pt idx="231" formatCode="d\-mmm\-yy">
                  <c:v>42200</c:v>
                </c:pt>
                <c:pt idx="232" formatCode="d\-mmm\-yy">
                  <c:v>42201</c:v>
                </c:pt>
                <c:pt idx="233" formatCode="d\-mmm\-yy">
                  <c:v>42202</c:v>
                </c:pt>
                <c:pt idx="234" formatCode="d\-mmm\-yy">
                  <c:v>42203</c:v>
                </c:pt>
                <c:pt idx="235" formatCode="d\-mmm\-yy">
                  <c:v>42204</c:v>
                </c:pt>
                <c:pt idx="236" formatCode="d\-mmm\-yy">
                  <c:v>42205</c:v>
                </c:pt>
                <c:pt idx="237" formatCode="d\-mmm\-yy">
                  <c:v>42206</c:v>
                </c:pt>
                <c:pt idx="238" formatCode="d\-mmm\-yy">
                  <c:v>42207</c:v>
                </c:pt>
                <c:pt idx="239" formatCode="d\-mmm\-yy">
                  <c:v>42208</c:v>
                </c:pt>
                <c:pt idx="240" formatCode="d\-mmm\-yy">
                  <c:v>42209</c:v>
                </c:pt>
                <c:pt idx="241" formatCode="d\-mmm\-yy">
                  <c:v>42210</c:v>
                </c:pt>
                <c:pt idx="242" formatCode="d\-mmm\-yy">
                  <c:v>42211</c:v>
                </c:pt>
                <c:pt idx="243" formatCode="d\-mmm\-yy">
                  <c:v>42212</c:v>
                </c:pt>
                <c:pt idx="244" formatCode="d\-mmm\-yy">
                  <c:v>42213</c:v>
                </c:pt>
                <c:pt idx="245" formatCode="d\-mmm\-yy">
                  <c:v>42214</c:v>
                </c:pt>
                <c:pt idx="246" formatCode="d\-mmm\-yy">
                  <c:v>42215</c:v>
                </c:pt>
                <c:pt idx="247" formatCode="d\-mmm\-yy">
                  <c:v>42216</c:v>
                </c:pt>
              </c:numCache>
            </c:numRef>
          </c:xVal>
          <c:yVal>
            <c:numRef>
              <c:f>'Resumen_nov14-junio15'!$D$2:$D$249</c:f>
              <c:numCache>
                <c:formatCode>General</c:formatCode>
                <c:ptCount val="248"/>
                <c:pt idx="6">
                  <c:v>1</c:v>
                </c:pt>
                <c:pt idx="12">
                  <c:v>1</c:v>
                </c:pt>
                <c:pt idx="70">
                  <c:v>1</c:v>
                </c:pt>
                <c:pt idx="71">
                  <c:v>3</c:v>
                </c:pt>
                <c:pt idx="75">
                  <c:v>2</c:v>
                </c:pt>
                <c:pt idx="76">
                  <c:v>1</c:v>
                </c:pt>
                <c:pt idx="81">
                  <c:v>1</c:v>
                </c:pt>
                <c:pt idx="82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2</c:v>
                </c:pt>
                <c:pt idx="93">
                  <c:v>1</c:v>
                </c:pt>
                <c:pt idx="100">
                  <c:v>2</c:v>
                </c:pt>
                <c:pt idx="115">
                  <c:v>1</c:v>
                </c:pt>
                <c:pt idx="121">
                  <c:v>2</c:v>
                </c:pt>
                <c:pt idx="126">
                  <c:v>1</c:v>
                </c:pt>
                <c:pt idx="128">
                  <c:v>1</c:v>
                </c:pt>
                <c:pt idx="131">
                  <c:v>1</c:v>
                </c:pt>
                <c:pt idx="135">
                  <c:v>1</c:v>
                </c:pt>
                <c:pt idx="138">
                  <c:v>1</c:v>
                </c:pt>
                <c:pt idx="144">
                  <c:v>1</c:v>
                </c:pt>
                <c:pt idx="146">
                  <c:v>1</c:v>
                </c:pt>
                <c:pt idx="148">
                  <c:v>1</c:v>
                </c:pt>
                <c:pt idx="152">
                  <c:v>1</c:v>
                </c:pt>
                <c:pt idx="153">
                  <c:v>1</c:v>
                </c:pt>
                <c:pt idx="155">
                  <c:v>1</c:v>
                </c:pt>
                <c:pt idx="173">
                  <c:v>1</c:v>
                </c:pt>
                <c:pt idx="179">
                  <c:v>1</c:v>
                </c:pt>
                <c:pt idx="187">
                  <c:v>1</c:v>
                </c:pt>
                <c:pt idx="194">
                  <c:v>1</c:v>
                </c:pt>
                <c:pt idx="203">
                  <c:v>1</c:v>
                </c:pt>
                <c:pt idx="206">
                  <c:v>1</c:v>
                </c:pt>
                <c:pt idx="233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147072"/>
        <c:axId val="92146496"/>
      </c:scatterChart>
      <c:dateAx>
        <c:axId val="103570944"/>
        <c:scaling>
          <c:orientation val="minMax"/>
          <c:max val="42217"/>
          <c:min val="41969"/>
        </c:scaling>
        <c:delete val="0"/>
        <c:axPos val="b"/>
        <c:numFmt formatCode="dd/mm/yy;@" sourceLinked="0"/>
        <c:majorTickMark val="out"/>
        <c:minorTickMark val="none"/>
        <c:tickLblPos val="nextTo"/>
        <c:crossAx val="92145920"/>
        <c:crosses val="autoZero"/>
        <c:auto val="1"/>
        <c:lblOffset val="100"/>
        <c:baseTimeUnit val="days"/>
        <c:majorUnit val="10"/>
        <c:majorTimeUnit val="days"/>
      </c:dateAx>
      <c:valAx>
        <c:axId val="921459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r>
                  <a:rPr lang="es-MX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# </a:t>
                </a:r>
                <a:r>
                  <a:rPr lang="es-MX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 Eventos</a:t>
                </a:r>
                <a:endParaRPr lang="es-MX" sz="1200" baseline="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es-MX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9.8422208164590675E-3"/>
              <c:y val="0.414340817627436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03570944"/>
        <c:crosses val="autoZero"/>
        <c:crossBetween val="between"/>
      </c:valAx>
      <c:valAx>
        <c:axId val="92146496"/>
        <c:scaling>
          <c:orientation val="minMax"/>
          <c:max val="10"/>
        </c:scaling>
        <c:delete val="0"/>
        <c:axPos val="r"/>
        <c:numFmt formatCode="General" sourceLinked="1"/>
        <c:majorTickMark val="out"/>
        <c:minorTickMark val="none"/>
        <c:tickLblPos val="nextTo"/>
        <c:crossAx val="92147072"/>
        <c:crosses val="max"/>
        <c:crossBetween val="midCat"/>
      </c:valAx>
      <c:valAx>
        <c:axId val="9214707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921464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2.4350354443363836E-2"/>
          <c:y val="6.8910767318951266E-2"/>
          <c:w val="0.87040574153582917"/>
          <c:h val="9.9180094723540294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 sz="3200">
                <a:latin typeface="+mn-lt"/>
              </a:rPr>
              <a:t>Riesgo Relativo</a:t>
            </a:r>
          </a:p>
        </c:rich>
      </c:tx>
      <c:layout>
        <c:manualLayout>
          <c:xMode val="edge"/>
          <c:yMode val="edge"/>
          <c:x val="0.4821035651793526"/>
          <c:y val="0.11182795698924732"/>
        </c:manualLayout>
      </c:layout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Hoja2!$C$1:$AX$1</c:f>
              <c:strCache>
                <c:ptCount val="1"/>
                <c:pt idx="0">
                  <c:v>Popocatépetl Colima Ceboruco Citlaltépetl Chichón Nevado de Toluca CV Michoacán-Guanajuato Jocotitlán Tacaná CV Serdán-Oriental La Malinche Caldera Los Humeros Iztaccíhuatl CV Chichinautzin San Martín y CV Tuxtlas Las Cumbres Tajumulco, Guatemala CV Xalap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1"/>
            <c:invertIfNegative val="0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4"/>
            <c:invertIfNegative val="0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5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7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8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9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0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1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2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3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4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5"/>
            <c:invertIfNegative val="0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6"/>
            <c:invertIfNegative val="0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7"/>
            <c:invertIfNegative val="0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8"/>
            <c:invertIfNegative val="0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9"/>
            <c:invertIfNegative val="0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0"/>
            <c:invertIfNegative val="0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1"/>
            <c:invertIfNegative val="0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2"/>
            <c:invertIfNegative val="0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3"/>
            <c:invertIfNegative val="0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4"/>
            <c:invertIfNegative val="0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5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6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7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8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9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40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41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42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43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44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45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46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47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cat>
            <c:strRef>
              <c:f>Hoja2!$C$1:$AX$1</c:f>
              <c:strCache>
                <c:ptCount val="48"/>
                <c:pt idx="0">
                  <c:v>Popocatépetl</c:v>
                </c:pt>
                <c:pt idx="1">
                  <c:v>Colima</c:v>
                </c:pt>
                <c:pt idx="2">
                  <c:v>Ceboruco</c:v>
                </c:pt>
                <c:pt idx="3">
                  <c:v>Citlaltépetl</c:v>
                </c:pt>
                <c:pt idx="4">
                  <c:v>Chichón</c:v>
                </c:pt>
                <c:pt idx="5">
                  <c:v>Nevado de Toluca</c:v>
                </c:pt>
                <c:pt idx="6">
                  <c:v>CV Michoacán-Guanajuato</c:v>
                </c:pt>
                <c:pt idx="7">
                  <c:v>Jocotitlán</c:v>
                </c:pt>
                <c:pt idx="8">
                  <c:v>Tacaná</c:v>
                </c:pt>
                <c:pt idx="9">
                  <c:v>CV Serdán-Oriental</c:v>
                </c:pt>
                <c:pt idx="10">
                  <c:v>La Malinche</c:v>
                </c:pt>
                <c:pt idx="11">
                  <c:v>Caldera Los Humeros</c:v>
                </c:pt>
                <c:pt idx="12">
                  <c:v>Iztaccíhuatl</c:v>
                </c:pt>
                <c:pt idx="13">
                  <c:v>CV Chichinautzin</c:v>
                </c:pt>
                <c:pt idx="14">
                  <c:v>San Martín y CV Tuxtlas</c:v>
                </c:pt>
                <c:pt idx="15">
                  <c:v>Las Cumbres</c:v>
                </c:pt>
                <c:pt idx="16">
                  <c:v>Tajumulco, Guatemala</c:v>
                </c:pt>
                <c:pt idx="17">
                  <c:v>CV Xalapa-Naolinco</c:v>
                </c:pt>
                <c:pt idx="18">
                  <c:v>Sangangüey</c:v>
                </c:pt>
                <c:pt idx="19">
                  <c:v>Caldera Los Azufres</c:v>
                </c:pt>
                <c:pt idx="20">
                  <c:v>San Juan</c:v>
                </c:pt>
                <c:pt idx="21">
                  <c:v>La Gloria</c:v>
                </c:pt>
                <c:pt idx="22">
                  <c:v>Caldera La Primavera</c:v>
                </c:pt>
                <c:pt idx="23">
                  <c:v>Cerro Prieto</c:v>
                </c:pt>
                <c:pt idx="24">
                  <c:v>Tres Vírgenes</c:v>
                </c:pt>
                <c:pt idx="25">
                  <c:v>CV Valle de Bravo</c:v>
                </c:pt>
                <c:pt idx="26">
                  <c:v>CV Los Flores-Ocampo</c:v>
                </c:pt>
                <c:pt idx="27">
                  <c:v>Papayo</c:v>
                </c:pt>
                <c:pt idx="28">
                  <c:v>CV Mascota</c:v>
                </c:pt>
                <c:pt idx="29">
                  <c:v>Evermann (Isla Socorro)</c:v>
                </c:pt>
                <c:pt idx="30">
                  <c:v>Isla Tortuga</c:v>
                </c:pt>
                <c:pt idx="31">
                  <c:v>Coronado</c:v>
                </c:pt>
                <c:pt idx="32">
                  <c:v>CV El Pinacate</c:v>
                </c:pt>
                <c:pt idx="33">
                  <c:v>CV Durango</c:v>
                </c:pt>
                <c:pt idx="34">
                  <c:v>Isla San Luis</c:v>
                </c:pt>
                <c:pt idx="35">
                  <c:v>Isla Isabel</c:v>
                </c:pt>
                <c:pt idx="36">
                  <c:v>CV San Quintín</c:v>
                </c:pt>
                <c:pt idx="37">
                  <c:v>CV Apan-Tezontepec</c:v>
                </c:pt>
                <c:pt idx="38">
                  <c:v>Cofre de Perote</c:v>
                </c:pt>
                <c:pt idx="39">
                  <c:v>CV Comondú-La Purísima</c:v>
                </c:pt>
                <c:pt idx="40">
                  <c:v>CV San Borja</c:v>
                </c:pt>
                <c:pt idx="41">
                  <c:v>Salton Buttes, EUA</c:v>
                </c:pt>
                <c:pt idx="42">
                  <c:v>CV Jaraguay</c:v>
                </c:pt>
                <c:pt idx="43">
                  <c:v>Bárcena (Isla San Benedicto)</c:v>
                </c:pt>
                <c:pt idx="44">
                  <c:v>Isla Guadalupe</c:v>
                </c:pt>
                <c:pt idx="45">
                  <c:v>Sin nombre</c:v>
                </c:pt>
                <c:pt idx="46">
                  <c:v>Segmento RO2, East Pacific Rise</c:v>
                </c:pt>
                <c:pt idx="47">
                  <c:v>Segmento RO3, East Pacific Rise</c:v>
                </c:pt>
              </c:strCache>
            </c:strRef>
          </c:cat>
          <c:val>
            <c:numRef>
              <c:f>Hoja2!$C$50:$AX$50</c:f>
              <c:numCache>
                <c:formatCode>General</c:formatCode>
                <c:ptCount val="48"/>
                <c:pt idx="0">
                  <c:v>546</c:v>
                </c:pt>
                <c:pt idx="1">
                  <c:v>521.54999999999995</c:v>
                </c:pt>
                <c:pt idx="2">
                  <c:v>478.72</c:v>
                </c:pt>
                <c:pt idx="3">
                  <c:v>434.24</c:v>
                </c:pt>
                <c:pt idx="4">
                  <c:v>411.4</c:v>
                </c:pt>
                <c:pt idx="5">
                  <c:v>368.90000000000003</c:v>
                </c:pt>
                <c:pt idx="6">
                  <c:v>349.8</c:v>
                </c:pt>
                <c:pt idx="7">
                  <c:v>323.40000000000003</c:v>
                </c:pt>
                <c:pt idx="8">
                  <c:v>321</c:v>
                </c:pt>
                <c:pt idx="9">
                  <c:v>317.89999999999998</c:v>
                </c:pt>
                <c:pt idx="10">
                  <c:v>309.21000000000004</c:v>
                </c:pt>
                <c:pt idx="11">
                  <c:v>300.15000000000003</c:v>
                </c:pt>
                <c:pt idx="12">
                  <c:v>294.14000000000004</c:v>
                </c:pt>
                <c:pt idx="13">
                  <c:v>261.60000000000002</c:v>
                </c:pt>
                <c:pt idx="14">
                  <c:v>260.69999999999993</c:v>
                </c:pt>
                <c:pt idx="15">
                  <c:v>253.9</c:v>
                </c:pt>
                <c:pt idx="16">
                  <c:v>251.52</c:v>
                </c:pt>
                <c:pt idx="17">
                  <c:v>240</c:v>
                </c:pt>
                <c:pt idx="18">
                  <c:v>239.04</c:v>
                </c:pt>
                <c:pt idx="19">
                  <c:v>221.35999999999999</c:v>
                </c:pt>
                <c:pt idx="20">
                  <c:v>213.12</c:v>
                </c:pt>
                <c:pt idx="21">
                  <c:v>207.92000000000002</c:v>
                </c:pt>
                <c:pt idx="22">
                  <c:v>198.94</c:v>
                </c:pt>
                <c:pt idx="23">
                  <c:v>190.61</c:v>
                </c:pt>
                <c:pt idx="24">
                  <c:v>179.39999999999998</c:v>
                </c:pt>
                <c:pt idx="25">
                  <c:v>171.29999999999998</c:v>
                </c:pt>
                <c:pt idx="26">
                  <c:v>143.39999999999998</c:v>
                </c:pt>
                <c:pt idx="27">
                  <c:v>138.65</c:v>
                </c:pt>
                <c:pt idx="28">
                  <c:v>129</c:v>
                </c:pt>
                <c:pt idx="29">
                  <c:v>119.6</c:v>
                </c:pt>
                <c:pt idx="30">
                  <c:v>101.6</c:v>
                </c:pt>
                <c:pt idx="31">
                  <c:v>94.44</c:v>
                </c:pt>
                <c:pt idx="32">
                  <c:v>93.100000000000009</c:v>
                </c:pt>
                <c:pt idx="33">
                  <c:v>88.949999999999989</c:v>
                </c:pt>
                <c:pt idx="34">
                  <c:v>78.259999999999991</c:v>
                </c:pt>
                <c:pt idx="35">
                  <c:v>66.050000000000011</c:v>
                </c:pt>
                <c:pt idx="36">
                  <c:v>62.8</c:v>
                </c:pt>
                <c:pt idx="37">
                  <c:v>62</c:v>
                </c:pt>
                <c:pt idx="38">
                  <c:v>55.5</c:v>
                </c:pt>
                <c:pt idx="39">
                  <c:v>33</c:v>
                </c:pt>
                <c:pt idx="40">
                  <c:v>22.4</c:v>
                </c:pt>
                <c:pt idx="41">
                  <c:v>21</c:v>
                </c:pt>
                <c:pt idx="42">
                  <c:v>18.2</c:v>
                </c:pt>
                <c:pt idx="43">
                  <c:v>14</c:v>
                </c:pt>
                <c:pt idx="44">
                  <c:v>10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101888"/>
        <c:axId val="142041664"/>
      </c:barChart>
      <c:catAx>
        <c:axId val="1441018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000" baseline="0">
                <a:latin typeface="Arial Rounded MT Bold" panose="020F0704030504030204" pitchFamily="34" charset="0"/>
              </a:defRPr>
            </a:pPr>
            <a:endParaRPr lang="es-MX"/>
          </a:p>
        </c:txPr>
        <c:crossAx val="142041664"/>
        <c:crosses val="autoZero"/>
        <c:auto val="1"/>
        <c:lblAlgn val="ctr"/>
        <c:lblOffset val="100"/>
        <c:tickLblSkip val="1"/>
        <c:noMultiLvlLbl val="0"/>
      </c:catAx>
      <c:valAx>
        <c:axId val="142041664"/>
        <c:scaling>
          <c:orientation val="minMax"/>
          <c:max val="5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4101888"/>
        <c:crosses val="autoZero"/>
        <c:crossBetween val="between"/>
        <c:majorUnit val="50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0.96078</cdr:x>
      <cdr:y>0.35925</cdr:y>
    </cdr:from>
    <cdr:to>
      <cdr:x>0.98812</cdr:x>
      <cdr:y>0.57057</cdr:y>
    </cdr:to>
    <cdr:sp macro="" textlink="">
      <cdr:nvSpPr>
        <cdr:cNvPr id="2" name="1 Cuadro de texto"/>
        <cdr:cNvSpPr txBox="1"/>
      </cdr:nvSpPr>
      <cdr:spPr>
        <a:xfrm xmlns:a="http://schemas.openxmlformats.org/drawingml/2006/main">
          <a:off x="6064370" y="2053086"/>
          <a:ext cx="172528" cy="12076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0.9426</cdr:x>
      <cdr:y>0.38448</cdr:y>
    </cdr:from>
    <cdr:to>
      <cdr:x>1</cdr:x>
      <cdr:y>0.57358</cdr:y>
    </cdr:to>
    <cdr:sp macro="" textlink="">
      <cdr:nvSpPr>
        <cdr:cNvPr id="3" name="2 Cuadro de texto"/>
        <cdr:cNvSpPr txBox="1"/>
      </cdr:nvSpPr>
      <cdr:spPr>
        <a:xfrm xmlns:a="http://schemas.openxmlformats.org/drawingml/2006/main" rot="16200000">
          <a:off x="7845794" y="1819609"/>
          <a:ext cx="814576" cy="487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200" b="1" dirty="0">
              <a:solidFill>
                <a:schemeClr val="tx1">
                  <a:lumMod val="75000"/>
                  <a:lumOff val="25000"/>
                </a:schemeClr>
              </a:solidFill>
            </a:rPr>
            <a:t># </a:t>
          </a:r>
          <a:r>
            <a:rPr lang="es-MX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de </a:t>
          </a:r>
          <a:r>
            <a:rPr lang="es-MX" sz="1200" b="1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VTs</a:t>
          </a:r>
          <a:endParaRPr lang="es-MX" sz="1200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0.09889</cdr:x>
      <cdr:y>0.71246</cdr:y>
    </cdr:from>
    <cdr:to>
      <cdr:x>0.29025</cdr:x>
      <cdr:y>0.75987</cdr:y>
    </cdr:to>
    <cdr:sp macro="" textlink="">
      <cdr:nvSpPr>
        <cdr:cNvPr id="14" name="6 Cerrar llave"/>
        <cdr:cNvSpPr/>
      </cdr:nvSpPr>
      <cdr:spPr>
        <a:xfrm xmlns:a="http://schemas.openxmlformats.org/drawingml/2006/main" rot="16200000">
          <a:off x="1132162" y="3724155"/>
          <a:ext cx="280116" cy="1251193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rgbClr val="FFC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sp>
  </cdr:relSizeAnchor>
  <cdr:relSizeAnchor xmlns:cdr="http://schemas.openxmlformats.org/drawingml/2006/chartDrawing">
    <cdr:from>
      <cdr:x>0.80082</cdr:x>
      <cdr:y>0.40879</cdr:y>
    </cdr:from>
    <cdr:to>
      <cdr:x>0.90636</cdr:x>
      <cdr:y>0.44529</cdr:y>
    </cdr:to>
    <cdr:sp macro="" textlink="">
      <cdr:nvSpPr>
        <cdr:cNvPr id="17" name="8 Cerrar llave"/>
        <cdr:cNvSpPr/>
      </cdr:nvSpPr>
      <cdr:spPr>
        <a:xfrm xmlns:a="http://schemas.openxmlformats.org/drawingml/2006/main" rot="16200000">
          <a:off x="5473460" y="2178169"/>
          <a:ext cx="215661" cy="690114"/>
        </a:xfrm>
        <a:prstGeom xmlns:a="http://schemas.openxmlformats.org/drawingml/2006/main" prst="rightBrace">
          <a:avLst>
            <a:gd name="adj1" fmla="val 8333"/>
            <a:gd name="adj2" fmla="val 54313"/>
          </a:avLst>
        </a:prstGeom>
        <a:ln xmlns:a="http://schemas.openxmlformats.org/drawingml/2006/main">
          <a:solidFill>
            <a:srgbClr val="FFC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sp>
  </cdr:relSizeAnchor>
  <cdr:relSizeAnchor xmlns:cdr="http://schemas.openxmlformats.org/drawingml/2006/chartDrawing">
    <cdr:from>
      <cdr:x>0.08475</cdr:x>
      <cdr:y>0.65194</cdr:y>
    </cdr:from>
    <cdr:to>
      <cdr:x>0.31356</cdr:x>
      <cdr:y>0.71139</cdr:y>
    </cdr:to>
    <cdr:sp macro="" textlink="">
      <cdr:nvSpPr>
        <cdr:cNvPr id="21" name="20 Rectángulo"/>
        <cdr:cNvSpPr/>
      </cdr:nvSpPr>
      <cdr:spPr>
        <a:xfrm xmlns:a="http://schemas.openxmlformats.org/drawingml/2006/main">
          <a:off x="720080" y="2808312"/>
          <a:ext cx="1944216" cy="2560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s-MX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Etapa </a:t>
          </a:r>
          <a:r>
            <a:rPr lang="es-MX" b="1" baseline="0" dirty="0" smtClean="0">
              <a:solidFill>
                <a:schemeClr val="tx1">
                  <a:lumMod val="75000"/>
                  <a:lumOff val="25000"/>
                </a:schemeClr>
              </a:solidFill>
            </a:rPr>
            <a:t>I: </a:t>
          </a:r>
          <a:r>
            <a:rPr lang="es-MX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Sin actividad</a:t>
          </a:r>
          <a:endParaRPr lang="es-MX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0.41525</cdr:x>
      <cdr:y>0.2006</cdr:y>
    </cdr:from>
    <cdr:to>
      <cdr:x>0.7019</cdr:x>
      <cdr:y>0.29696</cdr:y>
    </cdr:to>
    <cdr:sp macro="" textlink="">
      <cdr:nvSpPr>
        <cdr:cNvPr id="26" name="25 Rectángulo"/>
        <cdr:cNvSpPr/>
      </cdr:nvSpPr>
      <cdr:spPr>
        <a:xfrm xmlns:a="http://schemas.openxmlformats.org/drawingml/2006/main">
          <a:off x="3528392" y="864096"/>
          <a:ext cx="2435587" cy="4150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Etapa </a:t>
          </a:r>
          <a:r>
            <a:rPr lang="es-MX" b="1" baseline="0" dirty="0" smtClean="0">
              <a:solidFill>
                <a:schemeClr val="tx1">
                  <a:lumMod val="75000"/>
                  <a:lumOff val="25000"/>
                </a:schemeClr>
              </a:solidFill>
            </a:rPr>
            <a:t>II: Episodios de colapso de domo</a:t>
          </a:r>
          <a:endParaRPr lang="es-MX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0.67797</cdr:x>
      <cdr:y>0.3009</cdr:y>
    </cdr:from>
    <cdr:to>
      <cdr:x>0.91413</cdr:x>
      <cdr:y>0.41791</cdr:y>
    </cdr:to>
    <cdr:sp macro="" textlink="">
      <cdr:nvSpPr>
        <cdr:cNvPr id="27" name="26 Rectángulo"/>
        <cdr:cNvSpPr/>
      </cdr:nvSpPr>
      <cdr:spPr>
        <a:xfrm xmlns:a="http://schemas.openxmlformats.org/drawingml/2006/main">
          <a:off x="5760640" y="1296144"/>
          <a:ext cx="2006638" cy="5040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r"/>
          <a:r>
            <a:rPr lang="es-MX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Etapa  </a:t>
          </a:r>
          <a:r>
            <a:rPr lang="es-MX" b="1" baseline="0" dirty="0" smtClean="0">
              <a:solidFill>
                <a:schemeClr val="tx1">
                  <a:lumMod val="75000"/>
                  <a:lumOff val="25000"/>
                </a:schemeClr>
              </a:solidFill>
            </a:rPr>
            <a:t>III: Emplazamiento de derrames de lava y domo</a:t>
          </a:r>
          <a:endParaRPr lang="es-MX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0.28852</cdr:x>
      <cdr:y>0.23609</cdr:y>
    </cdr:from>
    <cdr:to>
      <cdr:x>0.81002</cdr:x>
      <cdr:y>0.28469</cdr:y>
    </cdr:to>
    <cdr:sp macro="" textlink="">
      <cdr:nvSpPr>
        <cdr:cNvPr id="28" name="7 Cerrar llave"/>
        <cdr:cNvSpPr/>
      </cdr:nvSpPr>
      <cdr:spPr>
        <a:xfrm xmlns:a="http://schemas.openxmlformats.org/drawingml/2006/main" rot="16200000">
          <a:off x="3455735" y="-168542"/>
          <a:ext cx="287470" cy="3417509"/>
        </a:xfrm>
        <a:prstGeom xmlns:a="http://schemas.openxmlformats.org/drawingml/2006/main" prst="rightBrace">
          <a:avLst>
            <a:gd name="adj1" fmla="val 8333"/>
            <a:gd name="adj2" fmla="val 50243"/>
          </a:avLst>
        </a:prstGeom>
        <a:ln xmlns:a="http://schemas.openxmlformats.org/drawingml/2006/main">
          <a:solidFill>
            <a:srgbClr val="FFC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41B30-2EA2-4710-B5D3-FCEBD5047072}" type="datetimeFigureOut">
              <a:rPr lang="es-MX" smtClean="0"/>
              <a:t>31/08/2017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F3774-2619-459D-A30E-DACE7A9795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5997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3774-2619-459D-A30E-DACE7A979507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9754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aseline="0" dirty="0" smtClean="0"/>
              <a:t>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B6336-FA00-43F2-9F24-869201DDC928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9451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942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B70C3C8-0888-476B-8BC3-780542645906}" type="slidenum">
              <a:rPr lang="es-MX" altLang="es-MX" smtClean="0">
                <a:solidFill>
                  <a:prstClr val="black"/>
                </a:solidFill>
              </a:rPr>
              <a:pPr/>
              <a:t>63</a:t>
            </a:fld>
            <a:endParaRPr lang="es-MX" alt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Dimensiones del cráter principal, cráter interno</a:t>
            </a:r>
            <a:r>
              <a:rPr lang="es-MX" baseline="0" dirty="0" smtClean="0"/>
              <a:t>, restos del domo 48 y el nacimiento del domo 49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8051-71AE-4F32-A11C-3CA8CD2243C1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4781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B6336-FA00-43F2-9F24-869201DDC928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1508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B6336-FA00-43F2-9F24-869201DDC928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3164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evaluación del peligro relativo de cada volcán se hace a partir de la información sobre su historia eruptiva, los tipos de peligros volcánicos característicos de cada volcán, su recurrencia y el estado de actividad que presenta actualmente.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B6336-FA00-43F2-9F24-869201DDC928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2520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De igual manera, para calificar la vulnerabilidad se asignan valores dependiendo de la densidad de población y de la infraestructura que estaría expuesta, en caso de una erupción del volcán. </a:t>
            </a:r>
          </a:p>
          <a:p>
            <a:r>
              <a:rPr lang="es-MX" dirty="0" smtClean="0"/>
              <a:t>Para el caso de Campos </a:t>
            </a:r>
            <a:r>
              <a:rPr lang="es-MX" dirty="0" err="1" smtClean="0"/>
              <a:t>Monogenéticos</a:t>
            </a:r>
            <a:r>
              <a:rPr lang="es-MX" dirty="0" smtClean="0"/>
              <a:t> el cálculo de población alrededor de un volcán se realiza mediante la Densidad de Población de todo el Campo.</a:t>
            </a:r>
          </a:p>
          <a:p>
            <a:r>
              <a:rPr lang="es-MX" dirty="0" smtClean="0"/>
              <a:t>La multiplicación</a:t>
            </a:r>
            <a:r>
              <a:rPr lang="es-MX" baseline="0" dirty="0" smtClean="0"/>
              <a:t> del Peligro relativo por la Vulnerabilidad relativa nos permite evaluar el Riesgo Relativo que representa cada volcán.</a:t>
            </a:r>
          </a:p>
          <a:p>
            <a:r>
              <a:rPr lang="es-MX" baseline="0" dirty="0" smtClean="0"/>
              <a:t>Es importante destacar que </a:t>
            </a:r>
            <a:r>
              <a:rPr lang="es-MX" b="1" baseline="0" dirty="0" smtClean="0"/>
              <a:t>no</a:t>
            </a:r>
            <a:r>
              <a:rPr lang="es-MX" baseline="0" dirty="0" smtClean="0"/>
              <a:t> se está evaluando la </a:t>
            </a:r>
            <a:r>
              <a:rPr lang="es-MX" b="1" baseline="0" dirty="0" smtClean="0"/>
              <a:t>probabilidad</a:t>
            </a:r>
            <a:r>
              <a:rPr lang="es-MX" baseline="0" dirty="0" smtClean="0"/>
              <a:t> de que un volcán haga o no erupción, sino el riesgo que una erupción de ese volcán representa.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B6336-FA00-43F2-9F24-869201DDC928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3452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aseline="0" dirty="0" smtClean="0"/>
              <a:t>Es importante destacar nuevamente que </a:t>
            </a:r>
            <a:r>
              <a:rPr lang="es-MX" b="1" baseline="0" dirty="0" smtClean="0"/>
              <a:t>no</a:t>
            </a:r>
            <a:r>
              <a:rPr lang="es-MX" baseline="0" dirty="0" smtClean="0"/>
              <a:t> se está evaluando la </a:t>
            </a:r>
            <a:r>
              <a:rPr lang="es-MX" b="1" baseline="0" dirty="0" smtClean="0"/>
              <a:t>probabilidad</a:t>
            </a:r>
            <a:r>
              <a:rPr lang="es-MX" baseline="0" dirty="0" smtClean="0"/>
              <a:t> de que un volcán haga o no erupción, sino el riesgo que una erupción de ese volcán representa, considerando la población y los bienes expuestos.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B6336-FA00-43F2-9F24-869201DDC928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5362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Distribución de los </a:t>
            </a:r>
            <a:r>
              <a:rPr lang="es-MX" b="1" dirty="0" smtClean="0"/>
              <a:t>46 </a:t>
            </a:r>
            <a:r>
              <a:rPr lang="es-MX" dirty="0" smtClean="0"/>
              <a:t>volcanes, campos volcánicos y calderas potencialmente activos de México, clasificados de acuerdo a</a:t>
            </a:r>
            <a:r>
              <a:rPr lang="es-MX" baseline="0" dirty="0" smtClean="0"/>
              <a:t> su nivel de riesgo relativo.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B6336-FA00-43F2-9F24-869201DDC928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720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Nivel de Riesgo Relativo 4, el monitoreo debiera</a:t>
            </a:r>
            <a:r>
              <a:rPr lang="es-MX" baseline="0" dirty="0" smtClean="0"/>
              <a:t> permitir </a:t>
            </a:r>
            <a:r>
              <a:rPr lang="es-MX" sz="1200" dirty="0" smtClean="0">
                <a:effectLst/>
              </a:rPr>
              <a:t>detectar y seguir los cambios pre-eruptivos y eruptivos en tiempo real, con una comprensión básica de los fenómenos que están ocurriendo</a:t>
            </a:r>
            <a:r>
              <a:rPr lang="es-MX" baseline="0" dirty="0" smtClean="0"/>
              <a:t>.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B6336-FA00-43F2-9F24-869201DDC928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116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46E05-1FF5-47E0-B5E1-5CDAC3D8CBE5}" type="datetime1">
              <a:rPr lang="es-ES_tradnl" altLang="es-MX"/>
              <a:pPr>
                <a:defRPr/>
              </a:pPr>
              <a:t>31/08/2017</a:t>
            </a:fld>
            <a:endParaRPr lang="es-ES_tradnl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6A3F8-3382-4C41-9538-6F52CEDEB442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43001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B3B0F-AB34-4151-BC44-582B3A82FFE9}" type="datetime1">
              <a:rPr lang="es-ES_tradnl" altLang="es-MX"/>
              <a:pPr>
                <a:defRPr/>
              </a:pPr>
              <a:t>31/08/2017</a:t>
            </a:fld>
            <a:endParaRPr lang="es-ES_tradnl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4C424-952F-47A7-813D-C41FBAE03AFD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633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78689" y="311150"/>
            <a:ext cx="2259012" cy="663257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1650" y="311150"/>
            <a:ext cx="6624638" cy="663257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E6EAE-63A2-4834-A4F7-87830BF3115A}" type="datetime1">
              <a:rPr lang="es-ES_tradnl" altLang="es-MX"/>
              <a:pPr>
                <a:defRPr/>
              </a:pPr>
              <a:t>31/08/2017</a:t>
            </a:fld>
            <a:endParaRPr lang="es-ES_tradnl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86E22-FBA6-45AE-ACA0-6222C59427A3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75701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602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49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794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468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058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82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998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9BA37-DA2C-47D2-863A-AAA5024F6372}" type="datetime1">
              <a:rPr lang="es-ES_tradnl" altLang="es-MX"/>
              <a:pPr>
                <a:defRPr/>
              </a:pPr>
              <a:t>31/08/2017</a:t>
            </a:fld>
            <a:endParaRPr lang="es-ES_tradnl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4221F-E518-4534-9405-6BFBA716DF24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83117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1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84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53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2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28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1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8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90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1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9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09FE3-DFD2-4021-BC5A-96EAFA61F60F}" type="datetime1">
              <a:rPr lang="es-ES_tradnl" altLang="es-MX"/>
              <a:pPr>
                <a:defRPr/>
              </a:pPr>
              <a:t>31/08/2017</a:t>
            </a:fld>
            <a:endParaRPr lang="es-ES_tradnl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9DC8D-1345-4EBE-AD22-EB806B39F304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3532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57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35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4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0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36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1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52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81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03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1650" y="1812925"/>
            <a:ext cx="4441825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95875" y="1812925"/>
            <a:ext cx="4441825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9D126-617D-4406-BD02-48E56F92256D}" type="datetime1">
              <a:rPr lang="es-ES_tradnl" altLang="es-MX"/>
              <a:pPr>
                <a:defRPr/>
              </a:pPr>
              <a:t>31/08/2017</a:t>
            </a:fld>
            <a:endParaRPr lang="es-ES_tradnl" altLang="es-MX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D644F-D3FE-4DEF-B884-F5B3E71DF542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110261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96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5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8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3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7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72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46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4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2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43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3" indent="0">
              <a:buNone/>
              <a:defRPr sz="2000" b="1"/>
            </a:lvl2pPr>
            <a:lvl3pPr marL="914224" indent="0">
              <a:buNone/>
              <a:defRPr sz="1800" b="1"/>
            </a:lvl3pPr>
            <a:lvl4pPr marL="1371337" indent="0">
              <a:buNone/>
              <a:defRPr sz="1600" b="1"/>
            </a:lvl4pPr>
            <a:lvl5pPr marL="1828448" indent="0">
              <a:buNone/>
              <a:defRPr sz="1600" b="1"/>
            </a:lvl5pPr>
            <a:lvl6pPr marL="2285561" indent="0">
              <a:buNone/>
              <a:defRPr sz="1600" b="1"/>
            </a:lvl6pPr>
            <a:lvl7pPr marL="2742673" indent="0">
              <a:buNone/>
              <a:defRPr sz="1600" b="1"/>
            </a:lvl7pPr>
            <a:lvl8pPr marL="3199785" indent="0">
              <a:buNone/>
              <a:defRPr sz="1600" b="1"/>
            </a:lvl8pPr>
            <a:lvl9pPr marL="3656898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3" indent="0">
              <a:buNone/>
              <a:defRPr sz="2000" b="1"/>
            </a:lvl2pPr>
            <a:lvl3pPr marL="914224" indent="0">
              <a:buNone/>
              <a:defRPr sz="1800" b="1"/>
            </a:lvl3pPr>
            <a:lvl4pPr marL="1371337" indent="0">
              <a:buNone/>
              <a:defRPr sz="1600" b="1"/>
            </a:lvl4pPr>
            <a:lvl5pPr marL="1828448" indent="0">
              <a:buNone/>
              <a:defRPr sz="1600" b="1"/>
            </a:lvl5pPr>
            <a:lvl6pPr marL="2285561" indent="0">
              <a:buNone/>
              <a:defRPr sz="1600" b="1"/>
            </a:lvl6pPr>
            <a:lvl7pPr marL="2742673" indent="0">
              <a:buNone/>
              <a:defRPr sz="1600" b="1"/>
            </a:lvl7pPr>
            <a:lvl8pPr marL="3199785" indent="0">
              <a:buNone/>
              <a:defRPr sz="1600" b="1"/>
            </a:lvl8pPr>
            <a:lvl9pPr marL="3656898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2A293-25B9-41AB-9EB9-9C8A78FB23EB}" type="datetime1">
              <a:rPr lang="es-ES_tradnl" altLang="es-MX"/>
              <a:pPr>
                <a:defRPr/>
              </a:pPr>
              <a:t>31/08/2017</a:t>
            </a:fld>
            <a:endParaRPr lang="es-ES_tradnl" altLang="es-MX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546B4-F171-40F6-9C6F-34C979FAA518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31830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71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7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45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25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86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8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32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8450"/>
            <a:ext cx="1812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lmartinezp\Dropbox\Diseño\CENAPRED Difusion\coordinacion cenapred\coordinación y cenapred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8450"/>
            <a:ext cx="26876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79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7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17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CC6F6-6505-44DA-B8A6-73B2FD35BD77}" type="datetime1">
              <a:rPr lang="es-ES_tradnl" altLang="es-MX"/>
              <a:pPr>
                <a:defRPr/>
              </a:pPr>
              <a:t>31/08/2017</a:t>
            </a:fld>
            <a:endParaRPr lang="es-ES_tradnl" altLang="es-MX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8846C-B00F-4F0C-B0D1-63C067BF69B6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70283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54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6371B-E347-4196-AE63-20E39D4669A2}" type="datetime1">
              <a:rPr lang="es-ES_tradnl" altLang="es-MX"/>
              <a:pPr>
                <a:defRPr/>
              </a:pPr>
              <a:t>31/08/2017</a:t>
            </a:fld>
            <a:endParaRPr lang="es-ES_tradnl" altLang="es-MX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94A57-012C-4E65-8D3D-C18698D9764F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98745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3" indent="0">
              <a:buNone/>
              <a:defRPr sz="1200"/>
            </a:lvl2pPr>
            <a:lvl3pPr marL="914224" indent="0">
              <a:buNone/>
              <a:defRPr sz="1000"/>
            </a:lvl3pPr>
            <a:lvl4pPr marL="1371337" indent="0">
              <a:buNone/>
              <a:defRPr sz="900"/>
            </a:lvl4pPr>
            <a:lvl5pPr marL="1828448" indent="0">
              <a:buNone/>
              <a:defRPr sz="900"/>
            </a:lvl5pPr>
            <a:lvl6pPr marL="2285561" indent="0">
              <a:buNone/>
              <a:defRPr sz="900"/>
            </a:lvl6pPr>
            <a:lvl7pPr marL="2742673" indent="0">
              <a:buNone/>
              <a:defRPr sz="900"/>
            </a:lvl7pPr>
            <a:lvl8pPr marL="3199785" indent="0">
              <a:buNone/>
              <a:defRPr sz="900"/>
            </a:lvl8pPr>
            <a:lvl9pPr marL="3656898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D5590-811D-45C3-BD7C-59EEF46557C3}" type="datetime1">
              <a:rPr lang="es-ES_tradnl" altLang="es-MX"/>
              <a:pPr>
                <a:defRPr/>
              </a:pPr>
              <a:t>31/08/2017</a:t>
            </a:fld>
            <a:endParaRPr lang="es-ES_tradnl" altLang="es-MX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37CCD-CCAA-4D63-B32F-2397FFC266AE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19356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13" indent="0">
              <a:buNone/>
              <a:defRPr sz="2800"/>
            </a:lvl2pPr>
            <a:lvl3pPr marL="914224" indent="0">
              <a:buNone/>
              <a:defRPr sz="2400"/>
            </a:lvl3pPr>
            <a:lvl4pPr marL="1371337" indent="0">
              <a:buNone/>
              <a:defRPr sz="2000"/>
            </a:lvl4pPr>
            <a:lvl5pPr marL="1828448" indent="0">
              <a:buNone/>
              <a:defRPr sz="2000"/>
            </a:lvl5pPr>
            <a:lvl6pPr marL="2285561" indent="0">
              <a:buNone/>
              <a:defRPr sz="2000"/>
            </a:lvl6pPr>
            <a:lvl7pPr marL="2742673" indent="0">
              <a:buNone/>
              <a:defRPr sz="2000"/>
            </a:lvl7pPr>
            <a:lvl8pPr marL="3199785" indent="0">
              <a:buNone/>
              <a:defRPr sz="2000"/>
            </a:lvl8pPr>
            <a:lvl9pPr marL="3656898" indent="0">
              <a:buNone/>
              <a:defRPr sz="2000"/>
            </a:lvl9pPr>
          </a:lstStyle>
          <a:p>
            <a:pPr lvl="0"/>
            <a:r>
              <a:rPr lang="es-ES_tradnl" noProof="0" smtClean="0"/>
              <a:t>Haga clic en el icono para agregar una imagen</a:t>
            </a:r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3" indent="0">
              <a:buNone/>
              <a:defRPr sz="1200"/>
            </a:lvl2pPr>
            <a:lvl3pPr marL="914224" indent="0">
              <a:buNone/>
              <a:defRPr sz="1000"/>
            </a:lvl3pPr>
            <a:lvl4pPr marL="1371337" indent="0">
              <a:buNone/>
              <a:defRPr sz="900"/>
            </a:lvl4pPr>
            <a:lvl5pPr marL="1828448" indent="0">
              <a:buNone/>
              <a:defRPr sz="900"/>
            </a:lvl5pPr>
            <a:lvl6pPr marL="2285561" indent="0">
              <a:buNone/>
              <a:defRPr sz="900"/>
            </a:lvl6pPr>
            <a:lvl7pPr marL="2742673" indent="0">
              <a:buNone/>
              <a:defRPr sz="900"/>
            </a:lvl7pPr>
            <a:lvl8pPr marL="3199785" indent="0">
              <a:buNone/>
              <a:defRPr sz="900"/>
            </a:lvl8pPr>
            <a:lvl9pPr marL="3656898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3E923-CC56-46B8-B95D-D4E3B403A364}" type="datetime1">
              <a:rPr lang="es-ES_tradnl" altLang="es-MX"/>
              <a:pPr>
                <a:defRPr/>
              </a:pPr>
              <a:t>31/08/2017</a:t>
            </a:fld>
            <a:endParaRPr lang="es-ES_tradnl" altLang="es-MX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3403B-83C6-404F-8CF0-F17F989BEF72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8933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1" rIns="91423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MX" smtClean="0"/>
              <a:t>Clic para editar título</a:t>
            </a:r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MX" smtClean="0"/>
              <a:t>Haga clic para modificar el estilo de texto del patrón</a:t>
            </a:r>
          </a:p>
          <a:p>
            <a:pPr lvl="1"/>
            <a:r>
              <a:rPr lang="es-ES_tradnl" altLang="es-MX" smtClean="0"/>
              <a:t>Segundo nivel</a:t>
            </a:r>
          </a:p>
          <a:p>
            <a:pPr lvl="2"/>
            <a:r>
              <a:rPr lang="es-ES_tradnl" altLang="es-MX" smtClean="0"/>
              <a:t>Tercer nivel</a:t>
            </a:r>
          </a:p>
          <a:p>
            <a:pPr lvl="3"/>
            <a:r>
              <a:rPr lang="es-ES_tradnl" altLang="es-MX" smtClean="0"/>
              <a:t>Cuarto nivel</a:t>
            </a:r>
          </a:p>
          <a:p>
            <a:pPr lvl="4"/>
            <a:r>
              <a:rPr lang="es-ES_tradnl" altLang="es-MX" smtClean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3" tIns="45711" rIns="91423" bIns="45711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88869A8F-CDB9-4C01-B545-896C860B7D2E}" type="datetime1">
              <a:rPr lang="es-ES_tradnl" altLang="es-MX">
                <a:ea typeface="ヒラギノ角ゴ Pro W3" pitchFamily="-106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31/08/2017</a:t>
            </a:fld>
            <a:endParaRPr lang="es-ES_tradnl" altLang="es-MX">
              <a:ea typeface="ヒラギノ角ゴ Pro W3" pitchFamily="-106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23" tIns="45711" rIns="91423" bIns="45711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3" tIns="45711" rIns="91423" bIns="45711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22A8D528-1BA3-40FC-968F-3143F68D1193}" type="slidenum">
              <a:rPr lang="es-ES_tradnl" altLang="es-MX">
                <a:ea typeface="ヒラギノ角ゴ Pro W3" pitchFamily="-106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 altLang="es-MX">
              <a:ea typeface="ヒラギノ角ゴ Pro W3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267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21" r:id="rId17"/>
    <p:sldLayoutId id="2147483723" r:id="rId18"/>
    <p:sldLayoutId id="2147483736" r:id="rId19"/>
    <p:sldLayoutId id="2147483737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  <p:sldLayoutId id="2147483749" r:id="rId30"/>
    <p:sldLayoutId id="2147483750" r:id="rId31"/>
    <p:sldLayoutId id="2147483751" r:id="rId32"/>
    <p:sldLayoutId id="2147483661" r:id="rId33"/>
    <p:sldLayoutId id="2147483663" r:id="rId34"/>
    <p:sldLayoutId id="2147483664" r:id="rId35"/>
    <p:sldLayoutId id="2147483665" r:id="rId36"/>
    <p:sldLayoutId id="2147483667" r:id="rId37"/>
    <p:sldLayoutId id="2147483670" r:id="rId38"/>
    <p:sldLayoutId id="2147483671" r:id="rId39"/>
    <p:sldLayoutId id="2147483672" r:id="rId40"/>
    <p:sldLayoutId id="2147483673" r:id="rId41"/>
    <p:sldLayoutId id="2147483675" r:id="rId42"/>
    <p:sldLayoutId id="2147483676" r:id="rId43"/>
    <p:sldLayoutId id="2147483679" r:id="rId44"/>
    <p:sldLayoutId id="2147483683" r:id="rId45"/>
    <p:sldLayoutId id="2147483684" r:id="rId46"/>
    <p:sldLayoutId id="2147483687" r:id="rId47"/>
    <p:sldLayoutId id="2147483689" r:id="rId48"/>
    <p:sldLayoutId id="2147483690" r:id="rId49"/>
    <p:sldLayoutId id="2147483693" r:id="rId50"/>
    <p:sldLayoutId id="2147483694" r:id="rId51"/>
    <p:sldLayoutId id="2147483695" r:id="rId52"/>
    <p:sldLayoutId id="2147483696" r:id="rId53"/>
    <p:sldLayoutId id="2147483697" r:id="rId54"/>
    <p:sldLayoutId id="2147483698" r:id="rId55"/>
    <p:sldLayoutId id="2147483699" r:id="rId56"/>
    <p:sldLayoutId id="2147483700" r:id="rId57"/>
    <p:sldLayoutId id="2147483718" r:id="rId58"/>
    <p:sldLayoutId id="2147483719" r:id="rId59"/>
    <p:sldLayoutId id="2147483720" r:id="rId6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2514117" indent="-228556" algn="l" defTabSz="45711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29" indent="-228556" algn="l" defTabSz="45711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41" indent="-228556" algn="l" defTabSz="45711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54" indent="-228556" algn="l" defTabSz="45711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1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3" algn="l" defTabSz="4571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4" algn="l" defTabSz="4571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7" algn="l" defTabSz="4571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8" algn="l" defTabSz="4571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1" algn="l" defTabSz="4571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3" algn="l" defTabSz="4571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85" algn="l" defTabSz="4571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98" algn="l" defTabSz="4571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5" Type="http://schemas.microsoft.com/office/2007/relationships/hdphoto" Target="../media/hdphoto4.wdp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12" Type="http://schemas.openxmlformats.org/officeDocument/2006/relationships/image" Target="../media/image43.pn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39.jpeg"/><Relationship Id="rId11" Type="http://schemas.openxmlformats.org/officeDocument/2006/relationships/image" Target="../media/image42.jpeg"/><Relationship Id="rId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7.pn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cid:image001.png@01D0CDD7.18AAE4E0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7.png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7.png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7.png"/><Relationship Id="rId7" Type="http://schemas.openxmlformats.org/officeDocument/2006/relationships/image" Target="../media/image100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Relationship Id="rId9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103.jpe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105.jpg"/><Relationship Id="rId5" Type="http://schemas.openxmlformats.org/officeDocument/2006/relationships/image" Target="../media/image104.jpe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4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6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7.xml"/><Relationship Id="rId5" Type="http://schemas.openxmlformats.org/officeDocument/2006/relationships/image" Target="../media/image103.jpe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microsoft.com/office/2007/relationships/hdphoto" Target="../media/hdphoto2.wdp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9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hyperlink" Target="http://www.unicach.edu.mx/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://www.uv.mx/" TargetMode="External"/><Relationship Id="rId12" Type="http://schemas.openxmlformats.org/officeDocument/2006/relationships/image" Target="../media/image111.jpe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://www.udg.mx/" TargetMode="External"/><Relationship Id="rId1" Type="http://schemas.openxmlformats.org/officeDocument/2006/relationships/themeOverride" Target="../theme/themeOverride40.xml"/><Relationship Id="rId6" Type="http://schemas.openxmlformats.org/officeDocument/2006/relationships/hyperlink" Target="http://portal.ucol.mx/cueiv/" TargetMode="External"/><Relationship Id="rId11" Type="http://schemas.openxmlformats.org/officeDocument/2006/relationships/image" Target="../media/image110.png"/><Relationship Id="rId5" Type="http://schemas.openxmlformats.org/officeDocument/2006/relationships/hyperlink" Target="http://www.geofisica.unam.mx/" TargetMode="External"/><Relationship Id="rId15" Type="http://schemas.openxmlformats.org/officeDocument/2006/relationships/image" Target="../media/image112.jpeg"/><Relationship Id="rId10" Type="http://schemas.openxmlformats.org/officeDocument/2006/relationships/image" Target="../media/image109.png"/><Relationship Id="rId4" Type="http://schemas.openxmlformats.org/officeDocument/2006/relationships/image" Target="../media/image106.png"/><Relationship Id="rId9" Type="http://schemas.openxmlformats.org/officeDocument/2006/relationships/image" Target="../media/image108.jpeg"/><Relationship Id="rId14" Type="http://schemas.openxmlformats.org/officeDocument/2006/relationships/hyperlink" Target="http://www.gob.mx/cenapred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6.gif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1.xml"/><Relationship Id="rId6" Type="http://schemas.openxmlformats.org/officeDocument/2006/relationships/image" Target="../media/image115.gif"/><Relationship Id="rId5" Type="http://schemas.openxmlformats.org/officeDocument/2006/relationships/image" Target="../media/image114.jpg"/><Relationship Id="rId4" Type="http://schemas.openxmlformats.org/officeDocument/2006/relationships/image" Target="../media/image11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7.png"/><Relationship Id="rId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2.xml"/><Relationship Id="rId6" Type="http://schemas.openxmlformats.org/officeDocument/2006/relationships/image" Target="../media/image118.jpeg"/><Relationship Id="rId5" Type="http://schemas.microsoft.com/office/2007/relationships/hdphoto" Target="../media/hdphoto5.wdp"/><Relationship Id="rId10" Type="http://schemas.openxmlformats.org/officeDocument/2006/relationships/image" Target="../media/image120.jpeg"/><Relationship Id="rId4" Type="http://schemas.openxmlformats.org/officeDocument/2006/relationships/image" Target="../media/image117.jpeg"/><Relationship Id="rId9" Type="http://schemas.microsoft.com/office/2007/relationships/hdphoto" Target="../media/hdphoto7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g"/><Relationship Id="rId3" Type="http://schemas.openxmlformats.org/officeDocument/2006/relationships/image" Target="../media/image7.png"/><Relationship Id="rId7" Type="http://schemas.openxmlformats.org/officeDocument/2006/relationships/image" Target="../media/image12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3.xml"/><Relationship Id="rId6" Type="http://schemas.microsoft.com/office/2007/relationships/hdphoto" Target="../media/hdphoto6.wdp"/><Relationship Id="rId5" Type="http://schemas.openxmlformats.org/officeDocument/2006/relationships/image" Target="../media/image118.jpeg"/><Relationship Id="rId10" Type="http://schemas.openxmlformats.org/officeDocument/2006/relationships/image" Target="../media/image125.jpg"/><Relationship Id="rId4" Type="http://schemas.openxmlformats.org/officeDocument/2006/relationships/image" Target="../media/image121.jpeg"/><Relationship Id="rId9" Type="http://schemas.openxmlformats.org/officeDocument/2006/relationships/image" Target="../media/image12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4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8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5.xml"/><Relationship Id="rId6" Type="http://schemas.openxmlformats.org/officeDocument/2006/relationships/image" Target="../media/image131.jpeg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7.xml"/><Relationship Id="rId6" Type="http://schemas.openxmlformats.org/officeDocument/2006/relationships/image" Target="../media/image137.jpeg"/><Relationship Id="rId5" Type="http://schemas.openxmlformats.org/officeDocument/2006/relationships/image" Target="../media/image136.JPG"/><Relationship Id="rId4" Type="http://schemas.openxmlformats.org/officeDocument/2006/relationships/image" Target="../media/image135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8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7.png"/><Relationship Id="rId7" Type="http://schemas.openxmlformats.org/officeDocument/2006/relationships/image" Target="../media/image14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9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0.xml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1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2.xml"/><Relationship Id="rId5" Type="http://schemas.openxmlformats.org/officeDocument/2006/relationships/image" Target="../media/image155.jpg"/><Relationship Id="rId4" Type="http://schemas.openxmlformats.org/officeDocument/2006/relationships/image" Target="../media/image154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.png"/><Relationship Id="rId7" Type="http://schemas.openxmlformats.org/officeDocument/2006/relationships/image" Target="../media/image15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3.xml"/><Relationship Id="rId6" Type="http://schemas.microsoft.com/office/2007/relationships/hdphoto" Target="../media/hdphoto9.wdp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Relationship Id="rId9" Type="http://schemas.openxmlformats.org/officeDocument/2006/relationships/image" Target="../media/image15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4.xml"/><Relationship Id="rId6" Type="http://schemas.openxmlformats.org/officeDocument/2006/relationships/image" Target="../media/image162.jpeg"/><Relationship Id="rId5" Type="http://schemas.openxmlformats.org/officeDocument/2006/relationships/image" Target="../media/image161.png"/><Relationship Id="rId4" Type="http://schemas.openxmlformats.org/officeDocument/2006/relationships/image" Target="../media/image1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5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.png"/><Relationship Id="rId7" Type="http://schemas.openxmlformats.org/officeDocument/2006/relationships/image" Target="../media/image16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6.xml"/><Relationship Id="rId6" Type="http://schemas.openxmlformats.org/officeDocument/2006/relationships/image" Target="../media/image168.pn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8.xml"/><Relationship Id="rId6" Type="http://schemas.openxmlformats.org/officeDocument/2006/relationships/image" Target="../media/image175.pn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9.xml"/><Relationship Id="rId6" Type="http://schemas.openxmlformats.org/officeDocument/2006/relationships/image" Target="../media/image178.jpe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0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1.xml"/><Relationship Id="rId6" Type="http://schemas.openxmlformats.org/officeDocument/2006/relationships/image" Target="../media/image184.jp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2.xml"/><Relationship Id="rId5" Type="http://schemas.openxmlformats.org/officeDocument/2006/relationships/image" Target="../media/image185.jpeg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3.xml"/><Relationship Id="rId4" Type="http://schemas.openxmlformats.org/officeDocument/2006/relationships/image" Target="../media/image18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4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5.xml"/><Relationship Id="rId4" Type="http://schemas.openxmlformats.org/officeDocument/2006/relationships/image" Target="../media/image191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0691"/>
            <a:ext cx="9144000" cy="33373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2 Rectángulo"/>
          <p:cNvSpPr/>
          <p:nvPr/>
        </p:nvSpPr>
        <p:spPr>
          <a:xfrm>
            <a:off x="1691680" y="139260"/>
            <a:ext cx="5400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rial Black" panose="020B0A04020102020204" pitchFamily="34" charset="0"/>
              </a:rPr>
              <a:t> </a:t>
            </a:r>
            <a:r>
              <a:rPr lang="es-MX" sz="1400" dirty="0" smtClean="0">
                <a:latin typeface="Arial Black" panose="020B0A04020102020204" pitchFamily="34" charset="0"/>
              </a:rPr>
              <a:t>TALLER REGIONAL DE BUENAS PRÁCTICAS SOBRE SISTEMAS DE MONITOREO Y VIGILANCIA PARA LA EVALUACIÓN DE RIESGOS VOLCÁNICOS</a:t>
            </a:r>
            <a:endParaRPr lang="es-MX" sz="1400" dirty="0">
              <a:latin typeface="Arial Black" panose="020B0A04020102020204" pitchFamily="34" charset="0"/>
            </a:endParaRPr>
          </a:p>
          <a:p>
            <a:pPr algn="ctr"/>
            <a:r>
              <a:rPr lang="es-MX" sz="1400" dirty="0" smtClean="0">
                <a:latin typeface="Arial Black" panose="020B0A04020102020204" pitchFamily="34" charset="0"/>
              </a:rPr>
              <a:t>30 agosto – 1º septiembre 2017</a:t>
            </a:r>
            <a:endParaRPr lang="es-MX" sz="1400" dirty="0">
              <a:latin typeface="Arial Black" panose="020B0A04020102020204" pitchFamily="34" charset="0"/>
            </a:endParaRPr>
          </a:p>
          <a:p>
            <a:pPr algn="ctr"/>
            <a:r>
              <a:rPr lang="es-MX" sz="1400" dirty="0" smtClean="0">
                <a:latin typeface="Arial Black" panose="020B0A04020102020204" pitchFamily="34" charset="0"/>
              </a:rPr>
              <a:t>Ciudad de México, México</a:t>
            </a:r>
            <a:endParaRPr lang="es-MX" sz="1400" dirty="0">
              <a:latin typeface="Arial Black" panose="020B0A0402010202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23528" y="1561435"/>
            <a:ext cx="849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volcánico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México,</a:t>
            </a:r>
          </a:p>
          <a:p>
            <a:pPr algn="ctr"/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un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Volcanológico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Nacional</a:t>
            </a:r>
          </a:p>
        </p:txBody>
      </p:sp>
      <p:pic>
        <p:nvPicPr>
          <p:cNvPr id="7" name="6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305" cy="120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455" y="188640"/>
            <a:ext cx="1820545" cy="511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09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POPOCATÉPETL\Mapa Peligros\Popocatepetl peligro creib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t="5511" r="3186" b="5516"/>
          <a:stretch/>
        </p:blipFill>
        <p:spPr bwMode="auto">
          <a:xfrm>
            <a:off x="323528" y="1237265"/>
            <a:ext cx="6964895" cy="46666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Elipse"/>
          <p:cNvSpPr/>
          <p:nvPr/>
        </p:nvSpPr>
        <p:spPr>
          <a:xfrm>
            <a:off x="2411760" y="1651396"/>
            <a:ext cx="2520280" cy="2509067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07504" y="5903893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5613" fontAlgn="base">
              <a:spcBef>
                <a:spcPct val="0"/>
              </a:spcBef>
              <a:spcAft>
                <a:spcPct val="0"/>
              </a:spcAft>
            </a:pP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Aunque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está construido con toda la información que incluyen los mapas más completos, 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ea typeface="ヒラギノ角ゴ Pro W3" pitchFamily="-106" charset="-128"/>
              </a:rPr>
              <a:t>simplifica la interpretación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, pues 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ea typeface="ヒラギノ角ゴ Pro W3" pitchFamily="-106" charset="-128"/>
              </a:rPr>
              <a:t>marca 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ea typeface="ヒラギノ角ゴ Pro W3" pitchFamily="-106" charset="-128"/>
              </a:rPr>
              <a:t>las zonas que pueden ser directamente afectadas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por cualquier tipo de actividad volcánica, con probabilidad alta a intermedia de ocurrencia, y que por tanto deben ser consideradas en cualquier plan de evacuación y/o en acciones preventivas.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511143" y="1494861"/>
            <a:ext cx="16328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5613" fontAlgn="base">
              <a:spcBef>
                <a:spcPct val="0"/>
              </a:spcBef>
              <a:spcAft>
                <a:spcPct val="0"/>
              </a:spcAft>
            </a:pP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A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partir de las recomendaciones del 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ea typeface="ヒラギノ角ゴ Pro W3" pitchFamily="-106" charset="-128"/>
              </a:rPr>
              <a:t>Tercer Taller de Mejores Prácticas en Observatorios Volcánicos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, realizado en 2016 en Vancouver, Washington, 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EUA, el CENAPRED ha elaborado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el </a:t>
            </a:r>
            <a:r>
              <a:rPr lang="es-MX" sz="1400" b="1" dirty="0">
                <a:solidFill>
                  <a:srgbClr val="FF0000"/>
                </a:solidFill>
                <a:latin typeface="Arial" pitchFamily="34" charset="0"/>
                <a:ea typeface="ヒラギノ角ゴ Pro W3" pitchFamily="-106" charset="-128"/>
              </a:rPr>
              <a:t>“Mapa práctico de peligros del volcán Popocatépetl</a:t>
            </a:r>
            <a:r>
              <a:rPr lang="es-MX" sz="1400" b="1" dirty="0" smtClean="0">
                <a:solidFill>
                  <a:srgbClr val="FF0000"/>
                </a:solidFill>
                <a:latin typeface="Arial" pitchFamily="34" charset="0"/>
                <a:ea typeface="ヒラギノ角ゴ Pro W3" pitchFamily="-106" charset="-128"/>
              </a:rPr>
              <a:t>”</a:t>
            </a:r>
            <a:endParaRPr lang="es-MX" sz="1400" b="1" dirty="0">
              <a:solidFill>
                <a:srgbClr val="FF0000"/>
              </a:solidFill>
              <a:latin typeface="Arial" pitchFamily="34" charset="0"/>
              <a:ea typeface="ヒラギノ角ゴ Pro W3" pitchFamily="-106" charset="-128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899428"/>
            <a:ext cx="81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Determinar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apropiadas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eliminar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controlar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peligro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disminuir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riesgo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051720" y="12882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Componentes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esenciales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la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evaluación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riesgo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y 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pronóstico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peligros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volcánicos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07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 b="-64"/>
          <a:stretch/>
        </p:blipFill>
        <p:spPr>
          <a:xfrm>
            <a:off x="183413" y="1324708"/>
            <a:ext cx="3668193" cy="5380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194" name="Picture 2" descr="F:\CENAPRED\COLIMA\Crisis COLIMA 2015\Selección Informe\Depósitos flujos piroclásticos\150716 IMG_394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 b="4031"/>
          <a:stretch/>
        </p:blipFill>
        <p:spPr bwMode="auto">
          <a:xfrm>
            <a:off x="3995621" y="3235568"/>
            <a:ext cx="5040875" cy="34700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CENAPRED\COLIMA\Crisis COLIMA 2015\Selección Informe\Depósitos flujos piroclásticos\Terrestres\150712 IMG_3140-314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/>
          <a:stretch/>
        </p:blipFill>
        <p:spPr bwMode="auto">
          <a:xfrm>
            <a:off x="3995621" y="1324708"/>
            <a:ext cx="5040874" cy="17281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051720" y="12882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Componentes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esenciales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la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evaluación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riesgo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y 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pronóstico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peligros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volcánicos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0" y="899428"/>
            <a:ext cx="81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Determinar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apropiadas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eliminar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controlar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peligro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disminuir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riesgo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91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33" t="-32" r="26672" b="32"/>
          <a:stretch/>
        </p:blipFill>
        <p:spPr>
          <a:xfrm>
            <a:off x="4572000" y="1070872"/>
            <a:ext cx="4572000" cy="57871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2 Rectángulo"/>
          <p:cNvSpPr/>
          <p:nvPr/>
        </p:nvSpPr>
        <p:spPr>
          <a:xfrm>
            <a:off x="251520" y="1348800"/>
            <a:ext cx="403244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lave del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éxito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pronóstico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corto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plazo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erupciones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volcánicas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consiste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capaz</a:t>
            </a:r>
            <a:r>
              <a:rPr lang="en-US" sz="1600" b="1" dirty="0" smtClean="0">
                <a:solidFill>
                  <a:srgbClr val="FF0000"/>
                </a:solidFill>
              </a:rPr>
              <a:t> de </a:t>
            </a:r>
            <a:r>
              <a:rPr lang="en-US" sz="1600" b="1" dirty="0" err="1" smtClean="0">
                <a:solidFill>
                  <a:srgbClr val="FF0000"/>
                </a:solidFill>
              </a:rPr>
              <a:t>reconocer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cuándo</a:t>
            </a:r>
            <a:r>
              <a:rPr lang="en-US" sz="1600" b="1" dirty="0" smtClean="0">
                <a:solidFill>
                  <a:srgbClr val="FF0000"/>
                </a:solidFill>
              </a:rPr>
              <a:t> el </a:t>
            </a:r>
            <a:r>
              <a:rPr lang="en-US" sz="1600" b="1" dirty="0" err="1" smtClean="0">
                <a:solidFill>
                  <a:srgbClr val="FF0000"/>
                </a:solidFill>
              </a:rPr>
              <a:t>comportamiento</a:t>
            </a:r>
            <a:r>
              <a:rPr lang="en-US" sz="1600" b="1" dirty="0" smtClean="0">
                <a:solidFill>
                  <a:srgbClr val="FF0000"/>
                </a:solidFill>
              </a:rPr>
              <a:t> de un </a:t>
            </a:r>
            <a:r>
              <a:rPr lang="en-US" sz="1600" b="1" dirty="0" err="1" smtClean="0">
                <a:solidFill>
                  <a:srgbClr val="FF0000"/>
                </a:solidFill>
              </a:rPr>
              <a:t>volcán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empieza</a:t>
            </a:r>
            <a:r>
              <a:rPr lang="en-US" sz="1600" b="1" dirty="0" smtClean="0">
                <a:solidFill>
                  <a:srgbClr val="FF0000"/>
                </a:solidFill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</a:rPr>
              <a:t>variar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respecto</a:t>
            </a:r>
            <a:r>
              <a:rPr lang="en-US" sz="1600" b="1" dirty="0" smtClean="0">
                <a:solidFill>
                  <a:srgbClr val="FF0000"/>
                </a:solidFill>
              </a:rPr>
              <a:t> de </a:t>
            </a:r>
            <a:r>
              <a:rPr lang="en-US" sz="1600" b="1" dirty="0" err="1" smtClean="0">
                <a:solidFill>
                  <a:srgbClr val="FF0000"/>
                </a:solidFill>
              </a:rPr>
              <a:t>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nivel</a:t>
            </a:r>
            <a:r>
              <a:rPr lang="en-US" sz="1600" b="1" dirty="0" smtClean="0">
                <a:solidFill>
                  <a:srgbClr val="FF0000"/>
                </a:solidFill>
              </a:rPr>
              <a:t> de </a:t>
            </a:r>
            <a:r>
              <a:rPr lang="en-US" sz="1600" b="1" dirty="0" err="1" smtClean="0">
                <a:solidFill>
                  <a:srgbClr val="FF0000"/>
                </a:solidFill>
              </a:rPr>
              <a:t>actividad</a:t>
            </a:r>
            <a:r>
              <a:rPr lang="en-US" sz="1600" b="1" dirty="0" smtClean="0">
                <a:solidFill>
                  <a:srgbClr val="FF0000"/>
                </a:solidFill>
              </a:rPr>
              <a:t> normal.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just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lograrlo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deben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recolectarse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datos</a:t>
            </a:r>
            <a:r>
              <a:rPr lang="en-US" sz="1600" b="1" dirty="0" smtClean="0">
                <a:solidFill>
                  <a:srgbClr val="00B050"/>
                </a:solidFill>
              </a:rPr>
              <a:t> de </a:t>
            </a:r>
            <a:r>
              <a:rPr lang="en-US" sz="1600" b="1" dirty="0" err="1" smtClean="0">
                <a:solidFill>
                  <a:srgbClr val="00B050"/>
                </a:solidFill>
              </a:rPr>
              <a:t>monitoreo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durante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periodos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calma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algn="just"/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referencia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se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pueden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interpretar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los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cambios</a:t>
            </a:r>
            <a:r>
              <a:rPr lang="en-US" sz="1600" b="1" dirty="0" smtClean="0">
                <a:solidFill>
                  <a:srgbClr val="00B050"/>
                </a:solidFill>
              </a:rPr>
              <a:t> que se </a:t>
            </a:r>
            <a:r>
              <a:rPr lang="en-US" sz="1600" b="1" dirty="0" err="1" smtClean="0">
                <a:solidFill>
                  <a:srgbClr val="00B050"/>
                </a:solidFill>
              </a:rPr>
              <a:t>produzcan</a:t>
            </a:r>
            <a:r>
              <a:rPr lang="en-US" sz="1600" b="1" dirty="0" smtClean="0">
                <a:solidFill>
                  <a:srgbClr val="00B050"/>
                </a:solidFill>
              </a:rPr>
              <a:t>, </a:t>
            </a:r>
            <a:r>
              <a:rPr lang="en-US" sz="1600" b="1" dirty="0" err="1" smtClean="0">
                <a:solidFill>
                  <a:srgbClr val="00B050"/>
                </a:solidFill>
              </a:rPr>
              <a:t>como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consecuencia</a:t>
            </a:r>
            <a:r>
              <a:rPr lang="en-US" sz="1600" b="1" dirty="0" smtClean="0">
                <a:solidFill>
                  <a:srgbClr val="00B050"/>
                </a:solidFill>
              </a:rPr>
              <a:t> del </a:t>
            </a:r>
            <a:r>
              <a:rPr lang="en-US" sz="1600" b="1" dirty="0" err="1" smtClean="0">
                <a:solidFill>
                  <a:srgbClr val="00B050"/>
                </a:solidFill>
              </a:rPr>
              <a:t>movimiento</a:t>
            </a:r>
            <a:r>
              <a:rPr lang="en-US" sz="1600" b="1" dirty="0" smtClean="0">
                <a:solidFill>
                  <a:srgbClr val="00B050"/>
                </a:solidFill>
              </a:rPr>
              <a:t> de magma y la </a:t>
            </a:r>
            <a:r>
              <a:rPr lang="en-US" sz="1600" b="1" dirty="0" err="1" smtClean="0">
                <a:solidFill>
                  <a:srgbClr val="00B050"/>
                </a:solidFill>
              </a:rPr>
              <a:t>presurización</a:t>
            </a:r>
            <a:r>
              <a:rPr lang="en-US" sz="1600" b="1" dirty="0" smtClean="0">
                <a:solidFill>
                  <a:srgbClr val="00B050"/>
                </a:solidFill>
              </a:rPr>
              <a:t> del </a:t>
            </a:r>
            <a:r>
              <a:rPr lang="en-US" sz="1600" b="1" dirty="0" err="1" smtClean="0">
                <a:solidFill>
                  <a:srgbClr val="00B050"/>
                </a:solidFill>
              </a:rPr>
              <a:t>sistema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incluyendo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cambios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sismicidad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deformación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tasa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emisión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gases.</a:t>
            </a:r>
          </a:p>
          <a:p>
            <a:pPr algn="just"/>
            <a:endParaRPr lang="en-US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Gracias a la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existencia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b="1" dirty="0" smtClean="0">
                <a:solidFill>
                  <a:srgbClr val="00B050"/>
                </a:solidFill>
              </a:rPr>
              <a:t>bases de </a:t>
            </a:r>
            <a:r>
              <a:rPr lang="en-US" sz="1600" b="1" dirty="0" err="1" smtClean="0">
                <a:solidFill>
                  <a:srgbClr val="00B050"/>
                </a:solidFill>
              </a:rPr>
              <a:t>datos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globales</a:t>
            </a:r>
            <a:r>
              <a:rPr lang="en-US" sz="1600" b="1" dirty="0">
                <a:solidFill>
                  <a:srgbClr val="00B050"/>
                </a:solidFill>
              </a:rPr>
              <a:t> de </a:t>
            </a:r>
            <a:r>
              <a:rPr lang="en-US" sz="1600" b="1" dirty="0" err="1">
                <a:solidFill>
                  <a:srgbClr val="00B050"/>
                </a:solidFill>
              </a:rPr>
              <a:t>actividad</a:t>
            </a:r>
            <a:r>
              <a:rPr lang="en-US" sz="1600" b="1" dirty="0">
                <a:solidFill>
                  <a:srgbClr val="00B050"/>
                </a:solidFill>
              </a:rPr>
              <a:t> volcánica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pueden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comparar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patrones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cambio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monitoreo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presentados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otros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volcanes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mundo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antes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erupciones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históricas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51520" y="908720"/>
            <a:ext cx="368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Pronóstico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erupciones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volcánicas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051720" y="12882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Componentes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esenciales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la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evaluación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riesgo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y 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pronóstico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peligros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volcánicos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27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200630625"/>
              </p:ext>
            </p:extLst>
          </p:nvPr>
        </p:nvGraphicFramePr>
        <p:xfrm>
          <a:off x="395536" y="980728"/>
          <a:ext cx="8496944" cy="4307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2 Rectángulo"/>
          <p:cNvSpPr/>
          <p:nvPr/>
        </p:nvSpPr>
        <p:spPr>
          <a:xfrm>
            <a:off x="448584" y="5157192"/>
            <a:ext cx="8246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C00000"/>
                </a:solidFill>
              </a:rPr>
              <a:t>El </a:t>
            </a:r>
            <a:r>
              <a:rPr lang="en-US" sz="1600" b="1" dirty="0" err="1" smtClean="0">
                <a:solidFill>
                  <a:srgbClr val="C00000"/>
                </a:solidFill>
              </a:rPr>
              <a:t>pronóstico</a:t>
            </a:r>
            <a:r>
              <a:rPr lang="en-US" sz="1600" b="1" dirty="0" smtClean="0">
                <a:solidFill>
                  <a:srgbClr val="C00000"/>
                </a:solidFill>
              </a:rPr>
              <a:t> de </a:t>
            </a:r>
            <a:r>
              <a:rPr lang="en-US" sz="1600" b="1" dirty="0" err="1" smtClean="0">
                <a:solidFill>
                  <a:srgbClr val="C00000"/>
                </a:solidFill>
              </a:rPr>
              <a:t>erupciones</a:t>
            </a:r>
            <a:r>
              <a:rPr lang="en-US" sz="1600" b="1" dirty="0" smtClean="0">
                <a:solidFill>
                  <a:srgbClr val="C00000"/>
                </a:solidFill>
              </a:rPr>
              <a:t> no se </a:t>
            </a:r>
            <a:r>
              <a:rPr lang="en-US" sz="1600" b="1" dirty="0" err="1" smtClean="0">
                <a:solidFill>
                  <a:srgbClr val="C00000"/>
                </a:solidFill>
              </a:rPr>
              <a:t>limita</a:t>
            </a:r>
            <a:r>
              <a:rPr lang="en-US" sz="1600" b="1" dirty="0" smtClean="0">
                <a:solidFill>
                  <a:srgbClr val="C00000"/>
                </a:solidFill>
              </a:rPr>
              <a:t> a </a:t>
            </a:r>
            <a:r>
              <a:rPr lang="en-US" sz="1600" b="1" dirty="0" err="1" smtClean="0">
                <a:solidFill>
                  <a:srgbClr val="C00000"/>
                </a:solidFill>
              </a:rPr>
              <a:t>estimar</a:t>
            </a:r>
            <a:r>
              <a:rPr lang="en-US" sz="1600" b="1" dirty="0" smtClean="0">
                <a:solidFill>
                  <a:srgbClr val="C00000"/>
                </a:solidFill>
              </a:rPr>
              <a:t> el </a:t>
            </a:r>
            <a:r>
              <a:rPr lang="en-US" sz="1600" b="1" dirty="0" err="1" smtClean="0">
                <a:solidFill>
                  <a:srgbClr val="C00000"/>
                </a:solidFill>
              </a:rPr>
              <a:t>inicio</a:t>
            </a:r>
            <a:r>
              <a:rPr lang="en-US" sz="1600" b="1" dirty="0" smtClean="0">
                <a:solidFill>
                  <a:srgbClr val="C00000"/>
                </a:solidFill>
              </a:rPr>
              <a:t> de </a:t>
            </a:r>
            <a:r>
              <a:rPr lang="en-US" sz="1600" b="1" dirty="0" err="1" smtClean="0">
                <a:solidFill>
                  <a:srgbClr val="C00000"/>
                </a:solidFill>
              </a:rPr>
              <a:t>una</a:t>
            </a:r>
            <a:r>
              <a:rPr lang="en-US" sz="1600" b="1" dirty="0" smtClean="0">
                <a:solidFill>
                  <a:srgbClr val="C00000"/>
                </a:solidFill>
              </a:rPr>
              <a:t> </a:t>
            </a:r>
            <a:r>
              <a:rPr lang="en-US" sz="1600" b="1" dirty="0" err="1" smtClean="0">
                <a:solidFill>
                  <a:srgbClr val="C00000"/>
                </a:solidFill>
              </a:rPr>
              <a:t>erupción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—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vez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inicia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la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actividad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puede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durar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días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años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y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estilo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eruptivo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puede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variar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mucho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durante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intervalo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Como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cada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volcán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puede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hacer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múltiples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estilos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diferentes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rgbClr val="00B050"/>
                </a:solidFill>
              </a:rPr>
              <a:t>todo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pronóstico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necesariamente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incluye</a:t>
            </a:r>
            <a:r>
              <a:rPr lang="en-US" sz="1600" b="1" dirty="0" smtClean="0">
                <a:solidFill>
                  <a:srgbClr val="00B050"/>
                </a:solidFill>
              </a:rPr>
              <a:t> un </a:t>
            </a:r>
            <a:r>
              <a:rPr lang="en-US" sz="1600" b="1" dirty="0" err="1" smtClean="0">
                <a:solidFill>
                  <a:srgbClr val="00B050"/>
                </a:solidFill>
              </a:rPr>
              <a:t>rango</a:t>
            </a:r>
            <a:r>
              <a:rPr lang="en-US" sz="1600" b="1" dirty="0" smtClean="0">
                <a:solidFill>
                  <a:srgbClr val="00B050"/>
                </a:solidFill>
              </a:rPr>
              <a:t> de </a:t>
            </a:r>
            <a:r>
              <a:rPr lang="en-US" sz="1600" b="1" dirty="0" err="1" smtClean="0">
                <a:solidFill>
                  <a:srgbClr val="00B050"/>
                </a:solidFill>
              </a:rPr>
              <a:t>posibles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resultados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más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probables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otros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Para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poder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atender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rango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posibles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comportamientos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se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emplean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métodos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probabilísticos</a:t>
            </a:r>
            <a:r>
              <a:rPr lang="en-US" sz="1600" b="1" dirty="0" smtClean="0">
                <a:solidFill>
                  <a:srgbClr val="00B050"/>
                </a:solidFill>
              </a:rPr>
              <a:t>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</a:t>
            </a:r>
            <a:r>
              <a:rPr lang="en-US" sz="1600" b="1" dirty="0" err="1" smtClean="0">
                <a:solidFill>
                  <a:srgbClr val="00B050"/>
                </a:solidFill>
              </a:rPr>
              <a:t>incorporan</a:t>
            </a:r>
            <a:r>
              <a:rPr lang="en-US" sz="1600" b="1" dirty="0" smtClean="0">
                <a:solidFill>
                  <a:srgbClr val="00B050"/>
                </a:solidFill>
              </a:rPr>
              <a:t> la </a:t>
            </a:r>
            <a:r>
              <a:rPr lang="en-US" sz="1600" b="1" dirty="0" err="1" smtClean="0">
                <a:solidFill>
                  <a:srgbClr val="00B050"/>
                </a:solidFill>
              </a:rPr>
              <a:t>incertidumbre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distintos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pronósticos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051720" y="12882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Componentes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esenciales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la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evaluación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riesgo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y 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pronóstico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peligros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volcánicos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54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xample of an event-tree schematic used when forecasting the probable scenarios that may play out in the event of volcanic unrest or eruption. Scenarios are updated as events unfold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34" y="1052736"/>
            <a:ext cx="706033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51520" y="5661248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metodología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mostrar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distintos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posibles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escenarios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b="1" dirty="0" err="1" smtClean="0">
                <a:solidFill>
                  <a:srgbClr val="00B050"/>
                </a:solidFill>
              </a:rPr>
              <a:t>árbol</a:t>
            </a:r>
            <a:r>
              <a:rPr lang="en-US" sz="1600" b="1" dirty="0" smtClean="0">
                <a:solidFill>
                  <a:srgbClr val="00B050"/>
                </a:solidFill>
              </a:rPr>
              <a:t> de </a:t>
            </a:r>
            <a:r>
              <a:rPr lang="en-US" sz="1600" b="1" dirty="0" err="1" smtClean="0">
                <a:solidFill>
                  <a:srgbClr val="00B050"/>
                </a:solidFill>
              </a:rPr>
              <a:t>eventos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donde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cada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rama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árbol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describe </a:t>
            </a:r>
            <a:r>
              <a:rPr lang="en-US" sz="1600" b="1" dirty="0" smtClean="0">
                <a:solidFill>
                  <a:srgbClr val="00B050"/>
                </a:solidFill>
              </a:rPr>
              <a:t>un </a:t>
            </a:r>
            <a:r>
              <a:rPr lang="en-US" sz="1600" b="1" dirty="0" err="1" smtClean="0">
                <a:solidFill>
                  <a:srgbClr val="00B050"/>
                </a:solidFill>
              </a:rPr>
              <a:t>escenario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distinto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incluyendo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variaciones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tamaño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evento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área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impacto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600" b="1" dirty="0" smtClean="0">
                <a:solidFill>
                  <a:srgbClr val="FF0000"/>
                </a:solidFill>
              </a:rPr>
              <a:t>Los </a:t>
            </a:r>
            <a:r>
              <a:rPr lang="en-US" sz="1600" b="1" dirty="0" err="1" smtClean="0">
                <a:solidFill>
                  <a:srgbClr val="FF0000"/>
                </a:solidFill>
              </a:rPr>
              <a:t>escenarios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deben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reevaluados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continuamente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conforme</a:t>
            </a:r>
            <a:r>
              <a:rPr lang="en-US" sz="1600" b="1" dirty="0" smtClean="0">
                <a:solidFill>
                  <a:srgbClr val="FF0000"/>
                </a:solidFill>
              </a:rPr>
              <a:t> se </a:t>
            </a:r>
            <a:r>
              <a:rPr lang="en-US" sz="1600" b="1" dirty="0" err="1" smtClean="0">
                <a:solidFill>
                  <a:srgbClr val="FF0000"/>
                </a:solidFill>
              </a:rPr>
              <a:t>desarrolla</a:t>
            </a:r>
            <a:r>
              <a:rPr lang="en-US" sz="1600" b="1" dirty="0" smtClean="0">
                <a:solidFill>
                  <a:srgbClr val="FF0000"/>
                </a:solidFill>
              </a:rPr>
              <a:t> la </a:t>
            </a:r>
            <a:r>
              <a:rPr lang="en-US" sz="1600" b="1" dirty="0" err="1" smtClean="0">
                <a:solidFill>
                  <a:srgbClr val="FF0000"/>
                </a:solidFill>
              </a:rPr>
              <a:t>erupción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 al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terminar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ésta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051720" y="12882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Componentes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esenciales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la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evaluación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riesgo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y 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pronóstico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peligros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volcánicos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391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9512" y="88369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Antecedentes:</a:t>
            </a:r>
            <a:endParaRPr lang="es-MX" b="1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 descr="C:\Users\Ramón\CENAPRED\Volcanes\chichon5.jpg"/>
          <p:cNvPicPr>
            <a:picLocks noChangeAspect="1" noChangeArrowheads="1"/>
          </p:cNvPicPr>
          <p:nvPr/>
        </p:nvPicPr>
        <p:blipFill rotWithShape="1">
          <a:blip r:embed="rId4" cstate="print"/>
          <a:srcRect t="11902"/>
          <a:stretch/>
        </p:blipFill>
        <p:spPr bwMode="auto">
          <a:xfrm>
            <a:off x="179512" y="1270752"/>
            <a:ext cx="3901634" cy="22991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5 CuadroTexto"/>
          <p:cNvSpPr txBox="1"/>
          <p:nvPr/>
        </p:nvSpPr>
        <p:spPr>
          <a:xfrm flipH="1">
            <a:off x="4081145" y="1270752"/>
            <a:ext cx="4274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1982: Erupción del volcán Chichón, Chiapas</a:t>
            </a:r>
          </a:p>
          <a:p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~2,000 muertos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8" name="Picture 2" descr="http://ep01.epimg.net/internacional/imagenes/2012/03/22/actualidad/1332381585_412476_1332384522_noticia_norm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08" y="2060848"/>
            <a:ext cx="4456980" cy="25388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510033" y="4599735"/>
            <a:ext cx="3462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1985: Temblor de la Ciudad de México</a:t>
            </a:r>
          </a:p>
          <a:p>
            <a:pPr algn="r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~20,000 muertos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02" name="Picture 6" descr="http://www.cenapred.unam.mx/es/QuienesSomos/Instalaciones/imgLaboratorios/labestructuras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3901633" cy="26178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paradiplomacia.org/upload/imagenes/12b5dfd95eb42bb5fbb6f8501df19d52jica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145409"/>
            <a:ext cx="1076356" cy="82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://www.m-x.com.mx/wp-content/uploads/2013/03/logo-una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286" y="5113682"/>
            <a:ext cx="814151" cy="88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s://www.mejorescasinosonline.mx/wp-content/uploads/2017/02/Segob-log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22374" r="3800" b="20757"/>
          <a:stretch/>
        </p:blipFill>
        <p:spPr bwMode="auto">
          <a:xfrm>
            <a:off x="6529754" y="5166744"/>
            <a:ext cx="2532184" cy="78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4156886" y="6054387"/>
            <a:ext cx="4987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1988: Establecimiento del Centro Nacional de Prevención de Desastres (CENAPRED), como el brazo técnico-científico del Sistema Nacional de Protección Civil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CuadroTexto 2"/>
          <p:cNvSpPr txBox="1">
            <a:spLocks noChangeArrowheads="1"/>
          </p:cNvSpPr>
          <p:nvPr/>
        </p:nvSpPr>
        <p:spPr bwMode="auto">
          <a:xfrm>
            <a:off x="2051720" y="364594"/>
            <a:ext cx="54462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Monitoreo volcánico en el CENAPRED</a:t>
            </a:r>
          </a:p>
        </p:txBody>
      </p:sp>
    </p:spTree>
    <p:extLst>
      <p:ext uri="{BB962C8B-B14F-4D97-AF65-F5344CB8AC3E}">
        <p14:creationId xmlns:p14="http://schemas.microsoft.com/office/powerpoint/2010/main" val="1022890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"/>
          <a:stretch/>
        </p:blipFill>
        <p:spPr bwMode="auto">
          <a:xfrm>
            <a:off x="280988" y="1253030"/>
            <a:ext cx="3698875" cy="53001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e1127971"/>
          <p:cNvPicPr>
            <a:picLocks noChangeAspect="1" noChangeArrowheads="1"/>
          </p:cNvPicPr>
          <p:nvPr/>
        </p:nvPicPr>
        <p:blipFill>
          <a:blip r:embed="rId6"/>
          <a:srcRect b="7509"/>
          <a:stretch>
            <a:fillRect/>
          </a:stretch>
        </p:blipFill>
        <p:spPr bwMode="auto">
          <a:xfrm>
            <a:off x="4171574" y="3747580"/>
            <a:ext cx="4571429" cy="28056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4283968" y="1196752"/>
            <a:ext cx="44043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En 1994 el volcán Popocatépetl, ubicado a 80 km de la Ciudad de México, empezó a mostrar señales de actividad después de 70 años de quietud.</a:t>
            </a:r>
          </a:p>
          <a:p>
            <a:pPr algn="just"/>
            <a:endParaRPr lang="es-MX" sz="8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algn="just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El CENAPRED, con el apoyo del USGS, instaló las primeras estaciones de monitoreo del volcán.</a:t>
            </a:r>
          </a:p>
          <a:p>
            <a:pPr algn="just"/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algn="just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Desde entonces, el CENAPRED asumió la responsabilidad del monitoreo de este volcán, así como de la emisión de alertas, cuando ha sido necesario.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9512" y="88369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Antecedentes:</a:t>
            </a:r>
            <a:endParaRPr lang="es-MX" b="1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2"/>
          <p:cNvSpPr txBox="1">
            <a:spLocks noChangeArrowheads="1"/>
          </p:cNvSpPr>
          <p:nvPr/>
        </p:nvSpPr>
        <p:spPr bwMode="auto">
          <a:xfrm>
            <a:off x="2051720" y="364594"/>
            <a:ext cx="54462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Monitoreo volcánico en el CENAPRED</a:t>
            </a:r>
          </a:p>
        </p:txBody>
      </p:sp>
    </p:spTree>
    <p:extLst>
      <p:ext uri="{BB962C8B-B14F-4D97-AF65-F5344CB8AC3E}">
        <p14:creationId xmlns:p14="http://schemas.microsoft.com/office/powerpoint/2010/main" val="4164730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83" name="1 Grupo"/>
          <p:cNvGrpSpPr>
            <a:grpSpLocks/>
          </p:cNvGrpSpPr>
          <p:nvPr/>
        </p:nvGrpSpPr>
        <p:grpSpPr bwMode="auto">
          <a:xfrm>
            <a:off x="4789060" y="980728"/>
            <a:ext cx="4166597" cy="5136429"/>
            <a:chOff x="6631632" y="1200516"/>
            <a:chExt cx="1828800" cy="4700239"/>
          </a:xfrm>
        </p:grpSpPr>
        <p:pic>
          <p:nvPicPr>
            <p:cNvPr id="75787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019" y="4495167"/>
              <a:ext cx="1600200" cy="1200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788" name="Picture 8" descr="anuev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632" y="2123018"/>
              <a:ext cx="1828800" cy="884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9" name="Picture 9" descr="lpnuevo"/>
            <p:cNvPicPr>
              <a:picLocks noChangeAspect="1" noChangeArrowheads="1"/>
            </p:cNvPicPr>
            <p:nvPr/>
          </p:nvPicPr>
          <p:blipFill>
            <a:blip r:embed="rId7">
              <a:lum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632" y="3340027"/>
              <a:ext cx="1828800" cy="865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90" name="Picture 10" descr="tremor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7832" y="1200516"/>
              <a:ext cx="1676400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91" name="Text Box 11"/>
            <p:cNvSpPr txBox="1">
              <a:spLocks noChangeArrowheads="1"/>
            </p:cNvSpPr>
            <p:nvPr/>
          </p:nvSpPr>
          <p:spPr bwMode="auto">
            <a:xfrm>
              <a:off x="7156502" y="1733916"/>
              <a:ext cx="352526" cy="281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MX" altLang="es-MX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Tremor </a:t>
              </a:r>
              <a:endParaRPr lang="es-ES" alt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792" name="Text Box 12"/>
            <p:cNvSpPr txBox="1">
              <a:spLocks noChangeArrowheads="1"/>
            </p:cNvSpPr>
            <p:nvPr/>
          </p:nvSpPr>
          <p:spPr bwMode="auto">
            <a:xfrm>
              <a:off x="7156502" y="3007255"/>
              <a:ext cx="915397" cy="281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MX" altLang="es-MX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Volcano-tectonicos</a:t>
              </a:r>
              <a:r>
                <a:rPr lang="es-MX" altLang="es-MX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(VT)</a:t>
              </a:r>
              <a:endParaRPr lang="es-ES" alt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793" name="Text Box 13"/>
            <p:cNvSpPr txBox="1">
              <a:spLocks noChangeArrowheads="1"/>
            </p:cNvSpPr>
            <p:nvPr/>
          </p:nvSpPr>
          <p:spPr bwMode="auto">
            <a:xfrm>
              <a:off x="7156502" y="5619115"/>
              <a:ext cx="527129" cy="281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MX" altLang="es-MX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Explosiónes</a:t>
              </a:r>
              <a:r>
                <a:rPr lang="es-MX" altLang="es-MX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s-ES" alt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794" name="Text Box 14"/>
            <p:cNvSpPr txBox="1">
              <a:spLocks noChangeArrowheads="1"/>
            </p:cNvSpPr>
            <p:nvPr/>
          </p:nvSpPr>
          <p:spPr bwMode="auto">
            <a:xfrm>
              <a:off x="7156502" y="4205214"/>
              <a:ext cx="719209" cy="281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MX" altLang="es-MX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Exhalaciones </a:t>
              </a:r>
              <a:r>
                <a:rPr lang="es-MX" altLang="es-MX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(LP)</a:t>
              </a:r>
              <a:endParaRPr lang="es-ES" alt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5785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742432"/>
              </p:ext>
            </p:extLst>
          </p:nvPr>
        </p:nvGraphicFramePr>
        <p:xfrm>
          <a:off x="736678" y="4349874"/>
          <a:ext cx="3701973" cy="1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Imagen de mapa de bits" r:id="rId9" imgW="8457143" imgH="5590476" progId="Paint.Picture">
                  <p:embed/>
                </p:oleObj>
              </mc:Choice>
              <mc:Fallback>
                <p:oleObj name="Imagen de mapa de bits" r:id="rId9" imgW="8457143" imgH="559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678" y="4349874"/>
                        <a:ext cx="3701973" cy="1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14 CuadroTexto"/>
          <p:cNvSpPr txBox="1"/>
          <p:nvPr/>
        </p:nvSpPr>
        <p:spPr>
          <a:xfrm>
            <a:off x="179512" y="6214373"/>
            <a:ext cx="877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Monitoreo sísmico: </a:t>
            </a:r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En el Popocatépetl hay ocho estaciones sísmicas  (dos fuera de servicio). Actualmente se está realizando una renovación de todas las estaciones.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2" descr="C:\Users\amnieto\Desktop\loc_vts 201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6" y="1090821"/>
            <a:ext cx="4522636" cy="33138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0" name="Picture 14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2396"/>
            <a:ext cx="792088" cy="151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uadroTexto 2"/>
          <p:cNvSpPr txBox="1">
            <a:spLocks noChangeArrowheads="1"/>
          </p:cNvSpPr>
          <p:nvPr/>
        </p:nvSpPr>
        <p:spPr bwMode="auto">
          <a:xfrm>
            <a:off x="2051720" y="364594"/>
            <a:ext cx="54462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Monitoreo volcánico en el CENAPRED</a:t>
            </a:r>
          </a:p>
        </p:txBody>
      </p:sp>
    </p:spTree>
    <p:extLst>
      <p:ext uri="{BB962C8B-B14F-4D97-AF65-F5344CB8AC3E}">
        <p14:creationId xmlns:p14="http://schemas.microsoft.com/office/powerpoint/2010/main" val="170400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t="22569" r="4341" b="22222"/>
          <a:stretch/>
        </p:blipFill>
        <p:spPr bwMode="auto">
          <a:xfrm>
            <a:off x="206987" y="1124744"/>
            <a:ext cx="8730026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305" r="4180" b="3750"/>
          <a:stretch/>
        </p:blipFill>
        <p:spPr>
          <a:xfrm>
            <a:off x="107454" y="3717032"/>
            <a:ext cx="3744466" cy="305651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8" t="4427" r="4232" b="4184"/>
          <a:stretch/>
        </p:blipFill>
        <p:spPr>
          <a:xfrm>
            <a:off x="5292080" y="3717032"/>
            <a:ext cx="3744466" cy="30645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CuadroTexto 2"/>
          <p:cNvSpPr txBox="1">
            <a:spLocks noChangeArrowheads="1"/>
          </p:cNvSpPr>
          <p:nvPr/>
        </p:nvSpPr>
        <p:spPr bwMode="auto">
          <a:xfrm>
            <a:off x="2051720" y="364594"/>
            <a:ext cx="54462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Monitoreo volcánico en el CENAPRED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798193" y="3933056"/>
            <a:ext cx="154761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Puesta en operación de un sistema de identificación y conteo automatizado de señales sísmicas para el volcán Popocatépetl</a:t>
            </a:r>
            <a:endParaRPr lang="en-US" altLang="es-MX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99016" y="784186"/>
            <a:ext cx="1962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Monitoreo sísmico</a:t>
            </a:r>
            <a:endParaRPr lang="es-MX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29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CuadroTexto"/>
          <p:cNvSpPr txBox="1"/>
          <p:nvPr/>
        </p:nvSpPr>
        <p:spPr>
          <a:xfrm>
            <a:off x="1930505" y="980728"/>
            <a:ext cx="225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Monitoreo Geodésico</a:t>
            </a:r>
            <a:endParaRPr lang="es-MX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5" descr="D:\Fotos\VOLCANICA\POPO\OTROS\varios\De Stavros para Lucio\DSC_38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96" y="3205142"/>
            <a:ext cx="5040560" cy="33494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Fotos\VOLCANICA\POPO\OTROS\varios\Popo_aguas\DSC_5171_b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8" y="1431659"/>
            <a:ext cx="1980236" cy="29625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CENAPRED\POPOCATÉPETL\2011\110216-110218 Deformación\DSC004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31659"/>
            <a:ext cx="3590189" cy="20194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571" y="3087843"/>
            <a:ext cx="2636707" cy="33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" descr="D:\Downloads\IMG_946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55" y="4581127"/>
            <a:ext cx="2244229" cy="16831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512022" y="1129968"/>
            <a:ext cx="2304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Estación Total automatizada, dañada en 2013</a:t>
            </a:r>
          </a:p>
          <a:p>
            <a:pPr algn="ctr"/>
            <a:endParaRPr lang="es-MX" sz="8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algn="ctr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Actualmente se está instalando una red GPS en el Popocatépetl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sp>
        <p:nvSpPr>
          <p:cNvPr id="13" name="CuadroTexto 2"/>
          <p:cNvSpPr txBox="1">
            <a:spLocks noChangeArrowheads="1"/>
          </p:cNvSpPr>
          <p:nvPr/>
        </p:nvSpPr>
        <p:spPr bwMode="auto">
          <a:xfrm>
            <a:off x="2051720" y="364594"/>
            <a:ext cx="54462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Monitoreo volcánico en el CENAPRED</a:t>
            </a:r>
          </a:p>
        </p:txBody>
      </p:sp>
    </p:spTree>
    <p:extLst>
      <p:ext uri="{BB962C8B-B14F-4D97-AF65-F5344CB8AC3E}">
        <p14:creationId xmlns:p14="http://schemas.microsoft.com/office/powerpoint/2010/main" val="1895427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744"/>
          <a:stretch/>
        </p:blipFill>
        <p:spPr>
          <a:xfrm>
            <a:off x="3635896" y="1340768"/>
            <a:ext cx="5364088" cy="5256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5 Rectángulo"/>
          <p:cNvSpPr/>
          <p:nvPr/>
        </p:nvSpPr>
        <p:spPr>
          <a:xfrm>
            <a:off x="2195736" y="128826"/>
            <a:ext cx="5544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Evaluación del riesgo volcánico en México,</a:t>
            </a:r>
          </a:p>
          <a:p>
            <a:pPr algn="ctr"/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como marco de referencia para la implementación de un Servicio Volcanológico Nacional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3735" y="1412776"/>
            <a:ext cx="359216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Componentes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esenciales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la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evaluación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del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riesgo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y el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pronóstico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peligros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volcánicos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Monitoreo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volcánico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el CENAPRED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Antecedentes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Tipos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monitoreo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Difusión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Personal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involucrado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Hacia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un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Servicio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Volcanológico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Nacional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Evaluación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del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iesgo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elativo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los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volcanes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mexicanos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V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olcanes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actualmente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monitoreados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970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4624167" y="1215911"/>
            <a:ext cx="419630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lvl="3" indent="-174625" algn="just">
              <a:buFont typeface="Arial" pitchFamily="34" charset="0"/>
              <a:buChar char="•"/>
              <a:defRPr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Muestreo bimestral de cinco manantiales y un pozo en el Popocatépetl</a:t>
            </a:r>
          </a:p>
          <a:p>
            <a:pPr marL="0" lvl="3" algn="just">
              <a:defRPr/>
            </a:pPr>
            <a:r>
              <a:rPr lang="es-E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</a:p>
          <a:p>
            <a:pPr marL="174625" lvl="3" indent="-174625" algn="just">
              <a:buFont typeface="Arial" pitchFamily="34" charset="0"/>
              <a:buChar char="•"/>
              <a:defRPr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Campañas anuales de muestreo en el Ceboruco, </a:t>
            </a:r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Citlaltepetl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, San Martin Tuxtla Chichón y </a:t>
            </a:r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Tacaná</a:t>
            </a:r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lvl="3" algn="just">
              <a:defRPr/>
            </a:pPr>
            <a:endPara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174625" lvl="3" indent="-174625" algn="just">
              <a:buFont typeface="Arial" pitchFamily="34" charset="0"/>
              <a:buChar char="•"/>
              <a:defRPr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Mediciones </a:t>
            </a:r>
            <a:r>
              <a:rPr lang="es-E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i</a:t>
            </a:r>
            <a:r>
              <a:rPr lang="es-E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n situ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de pH, temperatura y conductividad</a:t>
            </a:r>
          </a:p>
          <a:p>
            <a:pPr marL="0" lvl="3" algn="just">
              <a:defRPr/>
            </a:pPr>
            <a:endPara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174625" lvl="3" indent="-174625" algn="just">
              <a:buFont typeface="Arial" pitchFamily="34" charset="0"/>
              <a:buChar char="•"/>
              <a:defRPr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Análisis en paralelo en el Laboratorios de Química Analítica del </a:t>
            </a:r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Institito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de Geofísica de la UNAM y en el Laboratorio de Muestras Ambientales del CENAPRED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pic>
        <p:nvPicPr>
          <p:cNvPr id="76805" name="5 Imagen" descr="\\H0001FERILOMA00\Users\mferres\Documents\41 POPOCATEPETL\4HIDROGEOQUIMICA VOLCANICA\2012HDGQM_POPO\HDGQM_POPO_120321_23\IMG_21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12" y="4544088"/>
            <a:ext cx="2633160" cy="20873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35836" y="836712"/>
            <a:ext cx="2877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Monitoreo </a:t>
            </a:r>
            <a:r>
              <a:rPr lang="es-MX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hidrogeoquímico</a:t>
            </a:r>
            <a:endParaRPr lang="es-MX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4" name="13 Imagen" descr="G:\TESIS\manantiales_popo_tani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32" y="1206044"/>
            <a:ext cx="3960440" cy="32129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9450105"/>
              </p:ext>
            </p:extLst>
          </p:nvPr>
        </p:nvGraphicFramePr>
        <p:xfrm>
          <a:off x="179513" y="4616667"/>
          <a:ext cx="5822504" cy="1845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7330"/>
                <a:gridCol w="864096"/>
                <a:gridCol w="936104"/>
                <a:gridCol w="936104"/>
                <a:gridCol w="864096"/>
                <a:gridCol w="834774"/>
              </a:tblGrid>
              <a:tr h="336845"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s-MX" sz="1100" kern="1400" dirty="0" smtClean="0">
                          <a:effectLst/>
                        </a:rPr>
                        <a:t>PARÁMETRO</a:t>
                      </a:r>
                      <a:endParaRPr lang="es-MX" sz="110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gridSpan="5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s-MX" sz="1100" kern="1400" dirty="0">
                          <a:effectLst/>
                        </a:rPr>
                        <a:t> </a:t>
                      </a:r>
                      <a:endParaRPr lang="es-MX" sz="1100" kern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s-MX" sz="1100" kern="1400" dirty="0" smtClean="0">
                          <a:effectLst/>
                        </a:rPr>
                        <a:t>MUESTRA</a:t>
                      </a:r>
                      <a:endParaRPr lang="es-MX" sz="110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3167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s-MX" sz="1100" kern="1400">
                          <a:effectLst/>
                        </a:rPr>
                        <a:t>Axocopan</a:t>
                      </a:r>
                      <a:endParaRPr lang="es-MX" sz="110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s-MX" sz="1100" kern="1400">
                          <a:effectLst/>
                        </a:rPr>
                        <a:t>Chihuahuita</a:t>
                      </a:r>
                      <a:endParaRPr lang="es-MX" sz="110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s-MX" sz="1100" kern="1400" dirty="0" err="1">
                          <a:effectLst/>
                        </a:rPr>
                        <a:t>Huexocoapan</a:t>
                      </a:r>
                      <a:endParaRPr lang="es-MX" sz="110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s-MX" sz="1100" kern="1400" dirty="0">
                          <a:effectLst/>
                        </a:rPr>
                        <a:t>San Baltazar</a:t>
                      </a:r>
                      <a:endParaRPr lang="es-MX" sz="110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s-MX" sz="1100" kern="1400">
                          <a:effectLst/>
                        </a:rPr>
                        <a:t>Tochimilco</a:t>
                      </a:r>
                      <a:endParaRPr lang="es-MX" sz="110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118398"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100" kern="1400" dirty="0" smtClean="0">
                          <a:effectLst/>
                        </a:rPr>
                        <a:t>Bicarbonatos (HCO</a:t>
                      </a:r>
                      <a:r>
                        <a:rPr lang="es-MX" sz="1100" kern="1400" baseline="-25000" dirty="0" smtClean="0">
                          <a:effectLst/>
                        </a:rPr>
                        <a:t>3</a:t>
                      </a:r>
                      <a:r>
                        <a:rPr lang="es-MX" sz="1100" kern="1400" baseline="30000" dirty="0" smtClean="0">
                          <a:effectLst/>
                        </a:rPr>
                        <a:t>-</a:t>
                      </a:r>
                      <a:r>
                        <a:rPr lang="es-MX" sz="1100" kern="1400" dirty="0" smtClean="0">
                          <a:effectLst/>
                        </a:rPr>
                        <a:t>)</a:t>
                      </a:r>
                      <a:endParaRPr lang="es-MX" sz="110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 dirty="0">
                          <a:effectLst/>
                        </a:rPr>
                        <a:t>406.46  ± 0.78</a:t>
                      </a:r>
                      <a:endParaRPr lang="es-MX" sz="105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106.99 ± 0.00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106.16  ± 0.39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96.51 ± 0.78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68.66  ± 0.39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94774"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100" kern="1400" dirty="0" smtClean="0">
                          <a:effectLst/>
                        </a:rPr>
                        <a:t>Sulfatos (SO</a:t>
                      </a:r>
                      <a:r>
                        <a:rPr lang="es-MX" sz="1100" kern="1400" baseline="-25000" dirty="0" smtClean="0">
                          <a:effectLst/>
                        </a:rPr>
                        <a:t>4</a:t>
                      </a:r>
                      <a:r>
                        <a:rPr lang="es-MX" sz="1100" kern="1400" baseline="30000" dirty="0">
                          <a:effectLst/>
                        </a:rPr>
                        <a:t>=</a:t>
                      </a:r>
                      <a:r>
                        <a:rPr lang="es-MX" sz="1100" kern="1400" dirty="0">
                          <a:effectLst/>
                        </a:rPr>
                        <a:t>)</a:t>
                      </a:r>
                      <a:endParaRPr lang="es-MX" sz="110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 dirty="0" smtClean="0">
                          <a:effectLst/>
                        </a:rPr>
                        <a:t>40.28  </a:t>
                      </a:r>
                      <a:r>
                        <a:rPr lang="es-MX" sz="1050" kern="1400" dirty="0">
                          <a:effectLst/>
                        </a:rPr>
                        <a:t>± 0.76</a:t>
                      </a:r>
                      <a:endParaRPr lang="es-MX" sz="105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     20.56 ± 0.42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12.76  ± 0.41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5.83 ± 0.62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25.64  ± 0.34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143158"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100" kern="1400" dirty="0" smtClean="0">
                          <a:effectLst/>
                        </a:rPr>
                        <a:t>Cloruros (Cl</a:t>
                      </a:r>
                      <a:r>
                        <a:rPr lang="es-MX" sz="1100" kern="1400" baseline="30000" dirty="0" smtClean="0">
                          <a:effectLst/>
                        </a:rPr>
                        <a:t>-</a:t>
                      </a:r>
                      <a:r>
                        <a:rPr lang="es-MX" sz="1100" kern="1400" dirty="0" smtClean="0">
                          <a:effectLst/>
                        </a:rPr>
                        <a:t>)</a:t>
                      </a:r>
                      <a:endParaRPr lang="es-MX" sz="110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18.32  ± 0.00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4.82 ± 0.00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0.48 ± 0.01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s-MX" sz="1050" kern="1400" dirty="0">
                          <a:effectLst/>
                        </a:rPr>
                        <a:t>   </a:t>
                      </a:r>
                      <a:r>
                        <a:rPr lang="es-MX" sz="1050" kern="1400" dirty="0" smtClean="0">
                          <a:effectLst/>
                        </a:rPr>
                        <a:t>3.62 </a:t>
                      </a:r>
                      <a:r>
                        <a:rPr lang="es-MX" sz="1050" kern="1400" dirty="0">
                          <a:effectLst/>
                        </a:rPr>
                        <a:t>± </a:t>
                      </a:r>
                      <a:r>
                        <a:rPr lang="es-MX" sz="1050" kern="1400" dirty="0" smtClean="0">
                          <a:effectLst/>
                        </a:rPr>
                        <a:t>0.3</a:t>
                      </a:r>
                      <a:endParaRPr lang="es-MX" sz="105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3.37 ± 0.06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47526"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100" kern="1400" dirty="0" smtClean="0">
                          <a:effectLst/>
                        </a:rPr>
                        <a:t>Fluoruros (F</a:t>
                      </a:r>
                      <a:r>
                        <a:rPr lang="es-MX" sz="1100" kern="1400" baseline="30000" dirty="0" smtClean="0">
                          <a:effectLst/>
                        </a:rPr>
                        <a:t>-</a:t>
                      </a:r>
                      <a:r>
                        <a:rPr lang="es-MX" sz="1100" kern="1400" dirty="0">
                          <a:effectLst/>
                        </a:rPr>
                        <a:t>)</a:t>
                      </a:r>
                      <a:endParaRPr lang="es-MX" sz="110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0.50  ± 0.00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0.23 ± 0.00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0.66 ± 0.01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0.48 ± 0.00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0.35 ± 0.01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100" kern="1400" dirty="0" smtClean="0">
                          <a:effectLst/>
                        </a:rPr>
                        <a:t>Magnesio (Mg</a:t>
                      </a:r>
                      <a:r>
                        <a:rPr lang="es-MX" sz="1100" kern="1400" baseline="30000" dirty="0" smtClean="0">
                          <a:effectLst/>
                        </a:rPr>
                        <a:t>2</a:t>
                      </a:r>
                      <a:r>
                        <a:rPr lang="es-MX" sz="1100" kern="1400" baseline="30000" dirty="0">
                          <a:effectLst/>
                        </a:rPr>
                        <a:t>+</a:t>
                      </a:r>
                      <a:r>
                        <a:rPr lang="es-MX" sz="1100" kern="1400" dirty="0">
                          <a:effectLst/>
                        </a:rPr>
                        <a:t>)</a:t>
                      </a:r>
                      <a:endParaRPr lang="es-MX" sz="110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41.67  ± 0.17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14.18 ± 1.94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11.18 ± 0.00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7.90 ± 0.17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8.63 ± 0.17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72286"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100" kern="1400" dirty="0" smtClean="0">
                          <a:effectLst/>
                        </a:rPr>
                        <a:t>Calcio </a:t>
                      </a:r>
                      <a:r>
                        <a:rPr lang="es-MX" sz="1100" kern="1400" dirty="0">
                          <a:effectLst/>
                        </a:rPr>
                        <a:t>(Ca</a:t>
                      </a:r>
                      <a:r>
                        <a:rPr lang="es-MX" sz="1100" kern="1400" baseline="30000" dirty="0">
                          <a:effectLst/>
                        </a:rPr>
                        <a:t>2+</a:t>
                      </a:r>
                      <a:r>
                        <a:rPr lang="es-MX" sz="1100" kern="1400" dirty="0">
                          <a:effectLst/>
                        </a:rPr>
                        <a:t>)</a:t>
                      </a:r>
                      <a:endParaRPr lang="es-MX" sz="110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37.47  ± 0.85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13.89 ± 3.77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7.82 ± 0.14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9.42 ± 1.42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9.82 ± 0.14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48662"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100" kern="1400" dirty="0" err="1" smtClean="0">
                          <a:effectLst/>
                        </a:rPr>
                        <a:t>Silice</a:t>
                      </a:r>
                      <a:r>
                        <a:rPr lang="es-MX" sz="1100" kern="1400" dirty="0" smtClean="0">
                          <a:effectLst/>
                        </a:rPr>
                        <a:t> (SiO</a:t>
                      </a:r>
                      <a:r>
                        <a:rPr lang="es-MX" sz="1100" kern="1400" baseline="-25000" dirty="0" smtClean="0">
                          <a:effectLst/>
                        </a:rPr>
                        <a:t>2</a:t>
                      </a:r>
                      <a:r>
                        <a:rPr lang="es-MX" sz="1100" kern="1400" dirty="0">
                          <a:effectLst/>
                        </a:rPr>
                        <a:t>)</a:t>
                      </a:r>
                      <a:endParaRPr lang="es-MX" sz="110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94.50  ± 2.65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64.91  ± 5.53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73.94 ± 0.37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64.33 ± 0.18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 dirty="0">
                          <a:effectLst/>
                        </a:rPr>
                        <a:t> </a:t>
                      </a:r>
                      <a:r>
                        <a:rPr lang="es-MX" sz="1050" kern="1400" dirty="0" smtClean="0">
                          <a:effectLst/>
                        </a:rPr>
                        <a:t>71.45 </a:t>
                      </a:r>
                      <a:r>
                        <a:rPr lang="es-MX" sz="1050" kern="1400" dirty="0">
                          <a:effectLst/>
                        </a:rPr>
                        <a:t>± 0.53</a:t>
                      </a:r>
                      <a:endParaRPr lang="es-MX" sz="105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100" kern="1400" dirty="0" smtClean="0">
                          <a:solidFill>
                            <a:srgbClr val="FF0000"/>
                          </a:solidFill>
                          <a:effectLst/>
                        </a:rPr>
                        <a:t>Boro (B</a:t>
                      </a:r>
                      <a:r>
                        <a:rPr lang="es-MX" sz="1100" kern="1400" dirty="0">
                          <a:solidFill>
                            <a:srgbClr val="FF0000"/>
                          </a:solidFill>
                          <a:effectLst/>
                        </a:rPr>
                        <a:t>) *</a:t>
                      </a:r>
                      <a:endParaRPr lang="es-MX" sz="1100" kern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 dirty="0">
                          <a:solidFill>
                            <a:srgbClr val="FF0000"/>
                          </a:solidFill>
                          <a:effectLst/>
                        </a:rPr>
                        <a:t>0.40  ± 0.05   </a:t>
                      </a:r>
                      <a:endParaRPr lang="es-MX" sz="1050" kern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 dirty="0">
                          <a:effectLst/>
                        </a:rPr>
                        <a:t>N.D</a:t>
                      </a:r>
                      <a:endParaRPr lang="es-MX" sz="105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N.D 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>
                          <a:effectLst/>
                        </a:rPr>
                        <a:t>N.D</a:t>
                      </a:r>
                      <a:endParaRPr lang="es-MX" sz="1050" kern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es-MX" sz="1050" kern="1400" dirty="0">
                          <a:effectLst/>
                        </a:rPr>
                        <a:t>N.D</a:t>
                      </a:r>
                      <a:endParaRPr lang="es-MX" sz="1050" kern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9" name="CuadroTexto 2"/>
          <p:cNvSpPr txBox="1">
            <a:spLocks noChangeArrowheads="1"/>
          </p:cNvSpPr>
          <p:nvPr/>
        </p:nvSpPr>
        <p:spPr bwMode="auto">
          <a:xfrm>
            <a:off x="2051720" y="364594"/>
            <a:ext cx="54462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Monitoreo volcánico en el CENAPRED</a:t>
            </a:r>
          </a:p>
        </p:txBody>
      </p:sp>
    </p:spTree>
    <p:extLst>
      <p:ext uri="{BB962C8B-B14F-4D97-AF65-F5344CB8AC3E}">
        <p14:creationId xmlns:p14="http://schemas.microsoft.com/office/powerpoint/2010/main" val="3702092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amnieto\AppData\Local\Microsoft\Windows\Temporary Internet Files\Content.Outlook\YJK3FZG6\caida 1 agos 1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" t="2635" r="1213" b="1976"/>
          <a:stretch/>
        </p:blipFill>
        <p:spPr bwMode="auto">
          <a:xfrm>
            <a:off x="107504" y="1700808"/>
            <a:ext cx="6048672" cy="453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42252" y="945759"/>
            <a:ext cx="2238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Monitoreo de cenizas</a:t>
            </a:r>
            <a:endParaRPr lang="es-MX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2" descr="D:\Documents\C\Volcanes OTROS\Colima\cenizas Colima 21 oct2014\Fin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80" y="1053373"/>
            <a:ext cx="2845520" cy="20875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 descr="https://scontent-dfw1-1.xx.fbcdn.net/hphotos-xtp1/v/t34.0-12/11855463_10153147353632862_2104799476_n.jpg?oh=e17f75a6b9ec40556914727e3e77f000&amp;oe=55CE2CFA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8" b="37684"/>
          <a:stretch/>
        </p:blipFill>
        <p:spPr bwMode="auto">
          <a:xfrm>
            <a:off x="6298480" y="3140968"/>
            <a:ext cx="2845520" cy="20162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 descr="cid:image001.png@01D0CDD7.18AAE4E0"/>
          <p:cNvPicPr/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894" y="5168135"/>
            <a:ext cx="2862106" cy="16898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2"/>
          <p:cNvSpPr txBox="1">
            <a:spLocks noChangeArrowheads="1"/>
          </p:cNvSpPr>
          <p:nvPr/>
        </p:nvSpPr>
        <p:spPr bwMode="auto">
          <a:xfrm>
            <a:off x="2051720" y="364594"/>
            <a:ext cx="54462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Monitoreo volcánico en el CENAPRED</a:t>
            </a:r>
          </a:p>
        </p:txBody>
      </p:sp>
    </p:spTree>
    <p:extLst>
      <p:ext uri="{BB962C8B-B14F-4D97-AF65-F5344CB8AC3E}">
        <p14:creationId xmlns:p14="http://schemas.microsoft.com/office/powerpoint/2010/main" val="1389836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545" y="1041023"/>
            <a:ext cx="7899214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s-MX" dirty="0" smtClean="0"/>
              <a:t>Sensores Remotos</a:t>
            </a:r>
            <a:endParaRPr lang="es-MX" dirty="0"/>
          </a:p>
          <a:p>
            <a:r>
              <a:rPr lang="es-MX" sz="1600" dirty="0"/>
              <a:t> </a:t>
            </a:r>
            <a:endParaRPr lang="es-MX" sz="1600" dirty="0" smtClean="0"/>
          </a:p>
          <a:p>
            <a:r>
              <a:rPr lang="es-MX" sz="1600" b="0" dirty="0" smtClean="0">
                <a:cs typeface="+mn-cs"/>
              </a:rPr>
              <a:t>Monitoreo de nubes de ceniza</a:t>
            </a:r>
            <a:endParaRPr lang="es-MX" sz="1600" b="0" dirty="0">
              <a:cs typeface="+mn-cs"/>
            </a:endParaRPr>
          </a:p>
          <a:p>
            <a:r>
              <a:rPr lang="es-MX" sz="1600" b="0" dirty="0" smtClean="0">
                <a:cs typeface="+mn-cs"/>
              </a:rPr>
              <a:t>Monitoreo de emisión de Gases (SO</a:t>
            </a:r>
            <a:r>
              <a:rPr lang="es-MX" sz="1600" b="0" baseline="-25000" dirty="0" smtClean="0">
                <a:cs typeface="+mn-cs"/>
              </a:rPr>
              <a:t>2</a:t>
            </a:r>
            <a:r>
              <a:rPr lang="es-MX" sz="1600" b="0" dirty="0" smtClean="0">
                <a:cs typeface="+mn-cs"/>
              </a:rPr>
              <a:t>)</a:t>
            </a:r>
          </a:p>
          <a:p>
            <a:r>
              <a:rPr lang="es-MX" sz="1600" b="0" dirty="0" smtClean="0">
                <a:cs typeface="+mn-cs"/>
              </a:rPr>
              <a:t>Monitor de anomalías térmicas</a:t>
            </a:r>
          </a:p>
          <a:p>
            <a:endParaRPr lang="es-MX" sz="1600" b="0" dirty="0">
              <a:cs typeface="+mn-cs"/>
            </a:endParaRPr>
          </a:p>
          <a:p>
            <a:r>
              <a:rPr lang="es-MX" sz="1600" dirty="0">
                <a:cs typeface="+mn-cs"/>
              </a:rPr>
              <a:t>Tipos de imágenes: </a:t>
            </a:r>
            <a:endParaRPr lang="es-MX" sz="1600" b="0" dirty="0">
              <a:cs typeface="+mn-cs"/>
            </a:endParaRPr>
          </a:p>
          <a:p>
            <a:r>
              <a:rPr lang="es-MX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	GOES </a:t>
            </a:r>
            <a:endParaRPr lang="es-MX" sz="1600" b="0" dirty="0">
              <a:cs typeface="+mn-cs"/>
            </a:endParaRPr>
          </a:p>
          <a:p>
            <a:r>
              <a:rPr lang="es-MX" sz="1600" b="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	</a:t>
            </a:r>
            <a:r>
              <a:rPr lang="es-MX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LANDSAT </a:t>
            </a:r>
            <a:endParaRPr lang="es-MX" sz="1600" b="0" dirty="0">
              <a:cs typeface="+mn-cs"/>
            </a:endParaRPr>
          </a:p>
          <a:p>
            <a:r>
              <a:rPr lang="es-MX" sz="1600" b="0" dirty="0">
                <a:cs typeface="+mn-cs"/>
              </a:rPr>
              <a:t>	</a:t>
            </a:r>
            <a:r>
              <a:rPr lang="es-MX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SENTINEL</a:t>
            </a:r>
            <a:endParaRPr lang="es-MX" sz="1600" b="0" dirty="0">
              <a:cs typeface="+mn-cs"/>
            </a:endParaRPr>
          </a:p>
          <a:p>
            <a:r>
              <a:rPr lang="es-MX" sz="1600" b="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	</a:t>
            </a:r>
            <a:r>
              <a:rPr lang="es-MX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SPOT</a:t>
            </a:r>
            <a:endParaRPr lang="es-MX" sz="1600" b="0" dirty="0">
              <a:cs typeface="+mn-cs"/>
            </a:endParaRPr>
          </a:p>
          <a:p>
            <a:r>
              <a:rPr lang="es-MX" sz="1600" b="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	</a:t>
            </a:r>
            <a:r>
              <a:rPr lang="es-MX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OMI</a:t>
            </a:r>
            <a:endParaRPr lang="es-MX" sz="1600" b="0" dirty="0">
              <a:cs typeface="+mn-cs"/>
            </a:endParaRPr>
          </a:p>
          <a:p>
            <a:r>
              <a:rPr lang="es-MX" sz="1600" b="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	</a:t>
            </a:r>
            <a:r>
              <a:rPr lang="es-MX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MODIS</a:t>
            </a:r>
            <a:endParaRPr lang="es-MX" sz="1600" b="0" dirty="0">
              <a:cs typeface="+mn-cs"/>
            </a:endParaRPr>
          </a:p>
          <a:p>
            <a:r>
              <a:rPr lang="es-MX" sz="1600" b="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	</a:t>
            </a:r>
            <a:r>
              <a:rPr lang="es-MX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ASTER</a:t>
            </a:r>
            <a:endParaRPr lang="es-MX" sz="1600" b="0" dirty="0">
              <a:cs typeface="+mn-cs"/>
            </a:endParaRPr>
          </a:p>
          <a:p>
            <a:r>
              <a:rPr lang="es-MX" sz="1600" b="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	</a:t>
            </a:r>
            <a:r>
              <a:rPr lang="es-MX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AVHRR</a:t>
            </a:r>
            <a:endParaRPr lang="es-MX" sz="1600" b="0" dirty="0">
              <a:cs typeface="+mn-cs"/>
            </a:endParaRPr>
          </a:p>
          <a:p>
            <a:r>
              <a:rPr lang="es-MX" sz="1600" b="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	</a:t>
            </a:r>
            <a:r>
              <a:rPr lang="es-MX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RADAR</a:t>
            </a:r>
            <a:endParaRPr lang="es-MX" sz="1600" b="0" dirty="0">
              <a:solidFill>
                <a:schemeClr val="tx1">
                  <a:lumMod val="75000"/>
                  <a:lumOff val="25000"/>
                </a:schemeClr>
              </a:solidFill>
              <a:cs typeface="+mn-cs"/>
            </a:endParaRPr>
          </a:p>
          <a:p>
            <a:endParaRPr lang="es-MX" sz="800" dirty="0" smtClean="0">
              <a:cs typeface="+mn-cs"/>
            </a:endParaRPr>
          </a:p>
          <a:p>
            <a:endParaRPr lang="es-MX" sz="800" dirty="0" smtClean="0">
              <a:cs typeface="+mn-cs"/>
            </a:endParaRPr>
          </a:p>
          <a:p>
            <a:r>
              <a:rPr lang="es-MX" sz="1600" dirty="0" err="1" smtClean="0">
                <a:cs typeface="+mn-cs"/>
              </a:rPr>
              <a:t>Provedores</a:t>
            </a:r>
            <a:r>
              <a:rPr lang="es-MX" sz="1600" dirty="0" smtClean="0">
                <a:cs typeface="+mn-cs"/>
              </a:rPr>
              <a:t>:</a:t>
            </a:r>
          </a:p>
          <a:p>
            <a:endParaRPr lang="es-MX" sz="800" dirty="0">
              <a:cs typeface="+mn-cs"/>
            </a:endParaRPr>
          </a:p>
          <a:p>
            <a:r>
              <a:rPr lang="en-US" sz="1600" b="0" dirty="0">
                <a:cs typeface="+mn-cs"/>
              </a:rPr>
              <a:t>Atmospheric Chemistry and Dynamics Laboratory (</a:t>
            </a:r>
            <a:r>
              <a:rPr lang="es-MX" sz="1600" b="0" dirty="0">
                <a:cs typeface="+mn-cs"/>
              </a:rPr>
              <a:t>NASA)</a:t>
            </a:r>
          </a:p>
          <a:p>
            <a:r>
              <a:rPr lang="es-MX" sz="1600" b="0" dirty="0" err="1">
                <a:cs typeface="+mn-cs"/>
              </a:rPr>
              <a:t>Volcanic</a:t>
            </a:r>
            <a:r>
              <a:rPr lang="es-MX" sz="1600" b="0" dirty="0">
                <a:cs typeface="+mn-cs"/>
              </a:rPr>
              <a:t> Cloud </a:t>
            </a:r>
            <a:r>
              <a:rPr lang="es-MX" sz="1600" b="0" dirty="0" err="1">
                <a:cs typeface="+mn-cs"/>
              </a:rPr>
              <a:t>Monitoring</a:t>
            </a:r>
            <a:r>
              <a:rPr lang="es-MX" sz="1600" b="0" dirty="0">
                <a:cs typeface="+mn-cs"/>
              </a:rPr>
              <a:t> NOAA/CIMSS</a:t>
            </a:r>
          </a:p>
          <a:p>
            <a:r>
              <a:rPr lang="en-US" sz="1600" b="0" dirty="0">
                <a:cs typeface="+mn-cs"/>
              </a:rPr>
              <a:t>Middle </a:t>
            </a:r>
            <a:r>
              <a:rPr lang="en-US" sz="1600" b="0" dirty="0" err="1">
                <a:cs typeface="+mn-cs"/>
              </a:rPr>
              <a:t>InfraRed</a:t>
            </a:r>
            <a:r>
              <a:rPr lang="en-US" sz="1600" b="0" dirty="0">
                <a:cs typeface="+mn-cs"/>
              </a:rPr>
              <a:t> Observation of Volcanic Activity (</a:t>
            </a:r>
            <a:r>
              <a:rPr lang="es-MX" sz="1600" b="0" dirty="0">
                <a:cs typeface="+mn-cs"/>
              </a:rPr>
              <a:t>MIROVA) </a:t>
            </a:r>
            <a:r>
              <a:rPr lang="en-US" sz="1600" b="0" dirty="0">
                <a:cs typeface="+mn-cs"/>
              </a:rPr>
              <a:t>Universities of Turin and Florence</a:t>
            </a:r>
            <a:endParaRPr lang="es-MX" sz="1600" b="0" dirty="0">
              <a:cs typeface="+mn-cs"/>
            </a:endParaRPr>
          </a:p>
          <a:p>
            <a:r>
              <a:rPr lang="es-MX" sz="1600" b="0" dirty="0">
                <a:cs typeface="+mn-cs"/>
              </a:rPr>
              <a:t>MODVOLC, </a:t>
            </a:r>
            <a:r>
              <a:rPr lang="es-MX" sz="1600" b="0" dirty="0" err="1">
                <a:cs typeface="+mn-cs"/>
              </a:rPr>
              <a:t>Near</a:t>
            </a:r>
            <a:r>
              <a:rPr lang="es-MX" sz="1600" b="0" dirty="0">
                <a:cs typeface="+mn-cs"/>
              </a:rPr>
              <a:t> real time </a:t>
            </a:r>
            <a:r>
              <a:rPr lang="es-MX" sz="1600" b="0" dirty="0" err="1">
                <a:cs typeface="+mn-cs"/>
              </a:rPr>
              <a:t>monitoring</a:t>
            </a:r>
            <a:r>
              <a:rPr lang="es-MX" sz="1600" b="0" dirty="0">
                <a:cs typeface="+mn-cs"/>
              </a:rPr>
              <a:t> of global </a:t>
            </a:r>
            <a:r>
              <a:rPr lang="es-MX" sz="1600" b="0" dirty="0" err="1">
                <a:cs typeface="+mn-cs"/>
              </a:rPr>
              <a:t>hot</a:t>
            </a:r>
            <a:r>
              <a:rPr lang="es-MX" sz="1600" b="0" dirty="0">
                <a:cs typeface="+mn-cs"/>
              </a:rPr>
              <a:t>-spots, </a:t>
            </a:r>
            <a:r>
              <a:rPr lang="es-MX" sz="1600" b="0" dirty="0" err="1">
                <a:cs typeface="+mn-cs"/>
              </a:rPr>
              <a:t>University</a:t>
            </a:r>
            <a:r>
              <a:rPr lang="es-MX" sz="1600" b="0" dirty="0">
                <a:cs typeface="+mn-cs"/>
              </a:rPr>
              <a:t> of </a:t>
            </a:r>
            <a:r>
              <a:rPr lang="es-MX" sz="1600" b="0" dirty="0" err="1" smtClean="0">
                <a:cs typeface="+mn-cs"/>
              </a:rPr>
              <a:t>Hawai´i</a:t>
            </a:r>
            <a:endParaRPr lang="es-MX" sz="1600" b="0" dirty="0">
              <a:cs typeface="+mn-cs"/>
            </a:endParaRPr>
          </a:p>
        </p:txBody>
      </p:sp>
      <p:pic>
        <p:nvPicPr>
          <p:cNvPr id="3" name="Picture 2" descr="C:\Users\amnieto\Desktop\Platica Agencia espacial\mexico_tmo_2013066_lr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11715"/>
            <a:ext cx="3138635" cy="25109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6012160" y="3582308"/>
            <a:ext cx="3131840" cy="2438980"/>
            <a:chOff x="1" y="1428750"/>
            <a:chExt cx="5524500" cy="46101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56" r="41741" b="5715"/>
            <a:stretch/>
          </p:blipFill>
          <p:spPr bwMode="auto">
            <a:xfrm>
              <a:off x="1" y="1428750"/>
              <a:ext cx="5524500" cy="46101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81" t="7856" r="5179" b="81965"/>
            <a:stretch/>
          </p:blipFill>
          <p:spPr bwMode="auto">
            <a:xfrm>
              <a:off x="4629152" y="1443037"/>
              <a:ext cx="857250" cy="5429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9" name="Picture 2" descr="http://www.mirova.unito.it/MODIS2/VOLCANOES/Colima/Colima_MODIS_Latest10NTI.png?t=3887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19312"/>
            <a:ext cx="3312368" cy="23824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2"/>
          <p:cNvSpPr txBox="1">
            <a:spLocks noChangeArrowheads="1"/>
          </p:cNvSpPr>
          <p:nvPr/>
        </p:nvSpPr>
        <p:spPr bwMode="auto">
          <a:xfrm>
            <a:off x="2051720" y="364594"/>
            <a:ext cx="54462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Monitoreo volcánico en el CENAPRED</a:t>
            </a:r>
          </a:p>
        </p:txBody>
      </p:sp>
    </p:spTree>
    <p:extLst>
      <p:ext uri="{BB962C8B-B14F-4D97-AF65-F5344CB8AC3E}">
        <p14:creationId xmlns:p14="http://schemas.microsoft.com/office/powerpoint/2010/main" val="1597224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41" y="1038372"/>
            <a:ext cx="8894027" cy="30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F:\CENAPRED\POPOCATÉPETL\2012\120804 Entrevista Ramón en Paso Cortés\DSC_03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6" t="37261" r="7264" b="834"/>
          <a:stretch/>
        </p:blipFill>
        <p:spPr bwMode="auto">
          <a:xfrm>
            <a:off x="4355976" y="3789040"/>
            <a:ext cx="1888621" cy="29921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179512" y="4179552"/>
            <a:ext cx="2390735" cy="1769728"/>
            <a:chOff x="1146629" y="873378"/>
            <a:chExt cx="5994402" cy="598462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17" t="9312" r="26032" b="4338"/>
            <a:stretch/>
          </p:blipFill>
          <p:spPr bwMode="auto">
            <a:xfrm>
              <a:off x="1146629" y="873378"/>
              <a:ext cx="5994400" cy="59846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2" descr="http://so2.gsfc.nasa.gov/pix/daily/0713/mexico_so2lf_5k_2013070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2917" y="1774825"/>
              <a:ext cx="5908114" cy="508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http://so2.gsfc.nasa.gov/pix/daily/1016/mexico_so2lf_5k_ts_plo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62" y="4365104"/>
            <a:ext cx="2699792" cy="19284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COLIMA\Crisis COLIMA 2015\Selección Fotos\150717 Navarro Fuji - selección\DSCF324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813" y="4446121"/>
            <a:ext cx="2809691" cy="21072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-13175" y="6300609"/>
            <a:ext cx="4369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/>
              <a:t>L</a:t>
            </a:r>
            <a:r>
              <a:rPr lang="es-MX" sz="1600" dirty="0" smtClean="0"/>
              <a:t>a red DOAS del Popocatépetl fue desmontada este año (2017)</a:t>
            </a:r>
            <a:endParaRPr lang="es-MX" sz="1600" dirty="0"/>
          </a:p>
        </p:txBody>
      </p:sp>
      <p:sp>
        <p:nvSpPr>
          <p:cNvPr id="11" name="CuadroTexto 2"/>
          <p:cNvSpPr txBox="1">
            <a:spLocks noChangeArrowheads="1"/>
          </p:cNvSpPr>
          <p:nvPr/>
        </p:nvSpPr>
        <p:spPr bwMode="auto">
          <a:xfrm>
            <a:off x="2051720" y="364594"/>
            <a:ext cx="54462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Monitoreo volcánico en el CENAPRED</a:t>
            </a:r>
          </a:p>
        </p:txBody>
      </p:sp>
    </p:spTree>
    <p:extLst>
      <p:ext uri="{BB962C8B-B14F-4D97-AF65-F5344CB8AC3E}">
        <p14:creationId xmlns:p14="http://schemas.microsoft.com/office/powerpoint/2010/main" val="3420880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content-dfw1-1.xx.fbcdn.net/hphotos-xfa1/v/t1.0-9/375084_579965042036599_456642761_n.jpg?oh=4163c211e7ccb02e06c89c9f03c3ac3a&amp;oe=567DBE2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8" b="1817"/>
          <a:stretch/>
        </p:blipFill>
        <p:spPr bwMode="auto">
          <a:xfrm>
            <a:off x="5011774" y="1196752"/>
            <a:ext cx="3837528" cy="23449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1"/>
          <a:stretch/>
        </p:blipFill>
        <p:spPr bwMode="auto">
          <a:xfrm>
            <a:off x="4795750" y="4077072"/>
            <a:ext cx="4125560" cy="24228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09130"/>
            <a:ext cx="3671108" cy="2390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95607" y="827420"/>
            <a:ext cx="13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Sobrevuelos</a:t>
            </a:r>
            <a:endParaRPr lang="es-MX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4" y="1215788"/>
            <a:ext cx="3511641" cy="2325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 descr="D:\COLIMA\Crisis COLIMA 2015\Selección Fotos\150715 Navarro Fuji - selección\DSCF304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8024" r="35861" b="39705"/>
          <a:stretch/>
        </p:blipFill>
        <p:spPr bwMode="auto">
          <a:xfrm>
            <a:off x="2923542" y="2498184"/>
            <a:ext cx="2794475" cy="21376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24787" y="3676382"/>
            <a:ext cx="156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Policía Federal</a:t>
            </a:r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6588224" y="3676382"/>
            <a:ext cx="217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Secretaría de </a:t>
            </a:r>
            <a:r>
              <a:rPr lang="es-MX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Marina</a:t>
            </a:r>
            <a:endParaRPr lang="es-MX" dirty="0"/>
          </a:p>
        </p:txBody>
      </p:sp>
      <p:sp>
        <p:nvSpPr>
          <p:cNvPr id="11" name="CuadroTexto 2"/>
          <p:cNvSpPr txBox="1">
            <a:spLocks noChangeArrowheads="1"/>
          </p:cNvSpPr>
          <p:nvPr/>
        </p:nvSpPr>
        <p:spPr bwMode="auto">
          <a:xfrm>
            <a:off x="2051720" y="364594"/>
            <a:ext cx="54462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Monitoreo volcánico en el CENAPRED</a:t>
            </a:r>
          </a:p>
        </p:txBody>
      </p:sp>
    </p:spTree>
    <p:extLst>
      <p:ext uri="{BB962C8B-B14F-4D97-AF65-F5344CB8AC3E}">
        <p14:creationId xmlns:p14="http://schemas.microsoft.com/office/powerpoint/2010/main" val="1592645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respinasa\Documents\WEBMASTER Solicitudes\140226 Dimensiones Cráter sin logo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6336704" cy="48245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5" name="4 Grupo"/>
          <p:cNvGrpSpPr/>
          <p:nvPr/>
        </p:nvGrpSpPr>
        <p:grpSpPr>
          <a:xfrm>
            <a:off x="5462771" y="1230106"/>
            <a:ext cx="3681229" cy="5045859"/>
            <a:chOff x="331824" y="1089483"/>
            <a:chExt cx="5524501" cy="7071360"/>
          </a:xfrm>
        </p:grpSpPr>
        <p:pic>
          <p:nvPicPr>
            <p:cNvPr id="6" name="0 Imagen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824" y="1089483"/>
              <a:ext cx="5524500" cy="23571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0 Imagen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825" y="3446603"/>
              <a:ext cx="5524500" cy="23571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0 Imagen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824" y="5803723"/>
              <a:ext cx="5524500" cy="23571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3" name="12 CuadroTexto"/>
          <p:cNvSpPr txBox="1"/>
          <p:nvPr/>
        </p:nvSpPr>
        <p:spPr>
          <a:xfrm>
            <a:off x="195607" y="827420"/>
            <a:ext cx="140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Sobrevuelos</a:t>
            </a:r>
            <a:endParaRPr lang="es-MX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CuadroTexto 2"/>
          <p:cNvSpPr txBox="1">
            <a:spLocks noChangeArrowheads="1"/>
          </p:cNvSpPr>
          <p:nvPr/>
        </p:nvSpPr>
        <p:spPr bwMode="auto">
          <a:xfrm>
            <a:off x="2051720" y="364594"/>
            <a:ext cx="54462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Monitoreo volcánico en el CENAPRED</a:t>
            </a:r>
          </a:p>
        </p:txBody>
      </p:sp>
    </p:spTree>
    <p:extLst>
      <p:ext uri="{BB962C8B-B14F-4D97-AF65-F5344CB8AC3E}">
        <p14:creationId xmlns:p14="http://schemas.microsoft.com/office/powerpoint/2010/main" val="1669292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5606" y="1025911"/>
            <a:ext cx="659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Comité Científico Asesor del SINAPROC para el volcán Popocatépetl</a:t>
            </a:r>
            <a:endParaRPr lang="es-MX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8" t="24691" r="33412" b="36367"/>
          <a:stretch/>
        </p:blipFill>
        <p:spPr bwMode="auto">
          <a:xfrm>
            <a:off x="4674550" y="3999430"/>
            <a:ext cx="4247259" cy="26836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 descr="C:\Users\amnieto\AppData\Local\Microsoft\Windows\Temporary Internet Files\Content.Outlook\YJK3FZG6\IMG_809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6" y="1395244"/>
            <a:ext cx="3932013" cy="24187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mnieto\AppData\Local\Microsoft\Windows\Temporary Internet Files\Content.Outlook\YJK3FZG6\IMG_810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550" y="1395244"/>
            <a:ext cx="4247259" cy="24862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mnieto\AppData\Local\Microsoft\Windows\Temporary Internet Files\Content.Outlook\YJK3FZG6\IMG_924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2" y="3999431"/>
            <a:ext cx="3862699" cy="27474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2"/>
          <p:cNvSpPr txBox="1">
            <a:spLocks noChangeArrowheads="1"/>
          </p:cNvSpPr>
          <p:nvPr/>
        </p:nvSpPr>
        <p:spPr bwMode="auto">
          <a:xfrm>
            <a:off x="2051720" y="364594"/>
            <a:ext cx="54462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Monitoreo volcánico en el CENAPRED</a:t>
            </a:r>
          </a:p>
        </p:txBody>
      </p:sp>
    </p:spTree>
    <p:extLst>
      <p:ext uri="{BB962C8B-B14F-4D97-AF65-F5344CB8AC3E}">
        <p14:creationId xmlns:p14="http://schemas.microsoft.com/office/powerpoint/2010/main" val="2207862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3055" r="21667" b="6515"/>
          <a:stretch/>
        </p:blipFill>
        <p:spPr bwMode="auto">
          <a:xfrm>
            <a:off x="478972" y="961495"/>
            <a:ext cx="8186057" cy="589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00419" y="961494"/>
            <a:ext cx="2605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Atlas Nacional de Riesgos</a:t>
            </a:r>
            <a:endParaRPr lang="es-MX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CuadroTexto 2"/>
          <p:cNvSpPr txBox="1">
            <a:spLocks noChangeArrowheads="1"/>
          </p:cNvSpPr>
          <p:nvPr/>
        </p:nvSpPr>
        <p:spPr bwMode="auto">
          <a:xfrm>
            <a:off x="2627784" y="190381"/>
            <a:ext cx="44644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MX"/>
            </a:defPPr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latin typeface="Calibri" pitchFamily="34" charset="0"/>
                <a:ea typeface="ヒラギノ角ゴ Pro W3" pitchFamily="-106" charset="-128"/>
              </a:defRPr>
            </a:lvl1pPr>
            <a:lvl2pPr marL="0" lvl="1" indent="-285750" algn="ctr" defTabSz="45561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/>
            <a:r>
              <a:rPr lang="en-US" altLang="es-MX" dirty="0" err="1" smtClean="0"/>
              <a:t>Difusión</a:t>
            </a:r>
            <a:r>
              <a:rPr lang="en-US" altLang="es-MX" dirty="0" smtClean="0"/>
              <a:t> de </a:t>
            </a:r>
            <a:r>
              <a:rPr lang="en-US" altLang="es-MX" dirty="0" err="1"/>
              <a:t>información</a:t>
            </a:r>
            <a:endParaRPr lang="en-US" altLang="es-MX" dirty="0"/>
          </a:p>
          <a:p>
            <a:pPr lvl="1"/>
            <a:r>
              <a:rPr lang="en-US" altLang="es-MX" dirty="0" err="1"/>
              <a:t>sobre</a:t>
            </a:r>
            <a:r>
              <a:rPr lang="en-US" altLang="es-MX" dirty="0"/>
              <a:t> </a:t>
            </a:r>
            <a:r>
              <a:rPr lang="en-US" altLang="es-MX" dirty="0" err="1"/>
              <a:t>peligros</a:t>
            </a:r>
            <a:r>
              <a:rPr lang="en-US" altLang="es-MX" dirty="0"/>
              <a:t> </a:t>
            </a:r>
            <a:r>
              <a:rPr lang="en-US" altLang="es-MX" dirty="0" err="1"/>
              <a:t>volcánicos</a:t>
            </a:r>
            <a:endParaRPr lang="es-MX" altLang="es-MX" dirty="0"/>
          </a:p>
        </p:txBody>
      </p:sp>
    </p:spTree>
    <p:extLst>
      <p:ext uri="{BB962C8B-B14F-4D97-AF65-F5344CB8AC3E}">
        <p14:creationId xmlns:p14="http://schemas.microsoft.com/office/powerpoint/2010/main" val="1079244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765" y="1025611"/>
            <a:ext cx="3681659" cy="28116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765" y="3936407"/>
            <a:ext cx="3681659" cy="27993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2627784" y="190381"/>
            <a:ext cx="44644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MX"/>
            </a:defPPr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latin typeface="Calibri" pitchFamily="34" charset="0"/>
                <a:ea typeface="ヒラギノ角ゴ Pro W3" pitchFamily="-106" charset="-128"/>
              </a:defRPr>
            </a:lvl1pPr>
            <a:lvl2pPr marL="0" lvl="1" indent="-285750" algn="ctr" defTabSz="45561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/>
            <a:r>
              <a:rPr lang="en-US" altLang="es-MX" dirty="0" err="1" smtClean="0"/>
              <a:t>Difusión</a:t>
            </a:r>
            <a:r>
              <a:rPr lang="en-US" altLang="es-MX" dirty="0" smtClean="0"/>
              <a:t> de </a:t>
            </a:r>
            <a:r>
              <a:rPr lang="en-US" altLang="es-MX" dirty="0" err="1"/>
              <a:t>información</a:t>
            </a:r>
            <a:endParaRPr lang="en-US" altLang="es-MX" dirty="0"/>
          </a:p>
          <a:p>
            <a:pPr lvl="1"/>
            <a:r>
              <a:rPr lang="en-US" altLang="es-MX" dirty="0" err="1"/>
              <a:t>sobre</a:t>
            </a:r>
            <a:r>
              <a:rPr lang="en-US" altLang="es-MX" dirty="0"/>
              <a:t> </a:t>
            </a:r>
            <a:r>
              <a:rPr lang="en-US" altLang="es-MX" dirty="0" err="1"/>
              <a:t>peligros</a:t>
            </a:r>
            <a:r>
              <a:rPr lang="en-US" altLang="es-MX" dirty="0"/>
              <a:t> </a:t>
            </a:r>
            <a:r>
              <a:rPr lang="en-US" altLang="es-MX" dirty="0" err="1"/>
              <a:t>volcánicos</a:t>
            </a:r>
            <a:endParaRPr lang="es-MX" altLang="es-MX" dirty="0"/>
          </a:p>
        </p:txBody>
      </p:sp>
      <p:pic>
        <p:nvPicPr>
          <p:cNvPr id="8" name="Imagen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0" t="7626" r="18719" b="3976"/>
          <a:stretch>
            <a:fillRect/>
          </a:stretch>
        </p:blipFill>
        <p:spPr bwMode="auto">
          <a:xfrm>
            <a:off x="683642" y="3933056"/>
            <a:ext cx="3753796" cy="28034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7" t="7765" r="18826" b="4167"/>
          <a:stretch>
            <a:fillRect/>
          </a:stretch>
        </p:blipFill>
        <p:spPr bwMode="auto">
          <a:xfrm>
            <a:off x="683642" y="1026522"/>
            <a:ext cx="3753796" cy="28107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370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9" t="18624" r="33651" b="18025"/>
          <a:stretch/>
        </p:blipFill>
        <p:spPr bwMode="auto">
          <a:xfrm>
            <a:off x="827584" y="1275284"/>
            <a:ext cx="3485649" cy="36849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9" t="27672" r="9921" b="13068"/>
          <a:stretch/>
        </p:blipFill>
        <p:spPr bwMode="auto">
          <a:xfrm>
            <a:off x="4932040" y="1027564"/>
            <a:ext cx="3923928" cy="39083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5" t="24709" r="9841" b="31270"/>
          <a:stretch/>
        </p:blipFill>
        <p:spPr bwMode="auto">
          <a:xfrm>
            <a:off x="222255" y="5013176"/>
            <a:ext cx="4231628" cy="1742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15247" y="872974"/>
            <a:ext cx="1553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Redes sociales</a:t>
            </a:r>
            <a:endParaRPr lang="es-MX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2" t="37390" r="35079" b="49266"/>
          <a:stretch/>
        </p:blipFill>
        <p:spPr bwMode="auto">
          <a:xfrm>
            <a:off x="4788024" y="5301207"/>
            <a:ext cx="3876404" cy="11662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uadroTexto 2"/>
          <p:cNvSpPr txBox="1">
            <a:spLocks noChangeArrowheads="1"/>
          </p:cNvSpPr>
          <p:nvPr/>
        </p:nvSpPr>
        <p:spPr bwMode="auto">
          <a:xfrm>
            <a:off x="2627784" y="190381"/>
            <a:ext cx="44644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Difusión</a:t>
            </a:r>
            <a:r>
              <a:rPr lang="en-US" alt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 de </a:t>
            </a:r>
            <a:r>
              <a:rPr lang="en-US" alt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información</a:t>
            </a:r>
            <a:endParaRPr lang="en-US" altLang="es-MX" sz="2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sobre</a:t>
            </a:r>
            <a:r>
              <a:rPr lang="en-US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alt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peligros</a:t>
            </a:r>
            <a:r>
              <a:rPr lang="en-US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altLang="es-MX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volcánicos</a:t>
            </a:r>
            <a:endParaRPr lang="es-MX" altLang="es-MX" sz="2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14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/>
          <a:stretch/>
        </p:blipFill>
        <p:spPr>
          <a:xfrm>
            <a:off x="0" y="5038150"/>
            <a:ext cx="9144000" cy="1819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1 Rectángulo"/>
          <p:cNvSpPr/>
          <p:nvPr/>
        </p:nvSpPr>
        <p:spPr>
          <a:xfrm>
            <a:off x="467544" y="908720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Las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preguntas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importantes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para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pronóstico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volcánica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incluyen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fontAlgn="base"/>
            <a:endParaRPr lang="en-US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¿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Habrá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¿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Qué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tipo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será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¿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Cómo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empezará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¿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Cuándo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empezará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¿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Cuánto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durará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¿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Qué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tipo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eventos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ocurrirán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durante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4" y="2852936"/>
            <a:ext cx="89289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contestar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estas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preguntas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científicos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realizan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evaluación</a:t>
            </a:r>
            <a:r>
              <a:rPr lang="en-US" sz="1600" b="1" dirty="0" smtClean="0">
                <a:solidFill>
                  <a:srgbClr val="FF0000"/>
                </a:solidFill>
              </a:rPr>
              <a:t> del </a:t>
            </a:r>
            <a:r>
              <a:rPr lang="en-US" sz="1600" b="1" dirty="0" err="1" smtClean="0">
                <a:solidFill>
                  <a:srgbClr val="FF0000"/>
                </a:solidFill>
              </a:rPr>
              <a:t>riesgo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 un </a:t>
            </a:r>
            <a:r>
              <a:rPr lang="en-US" sz="1600" b="1" dirty="0" err="1" smtClean="0">
                <a:solidFill>
                  <a:srgbClr val="FF0000"/>
                </a:solidFill>
              </a:rPr>
              <a:t>monitoreo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tiempo</a:t>
            </a:r>
            <a:r>
              <a:rPr lang="en-US" sz="1600" b="1" dirty="0" smtClean="0">
                <a:solidFill>
                  <a:srgbClr val="FF0000"/>
                </a:solidFill>
              </a:rPr>
              <a:t> real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volcanes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/>
            <a:endParaRPr lang="en-US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pronóstico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largo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plazo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o </a:t>
            </a:r>
            <a:r>
              <a:rPr lang="en-US" sz="1600" b="1" dirty="0" err="1" smtClean="0">
                <a:solidFill>
                  <a:srgbClr val="FF0000"/>
                </a:solidFill>
              </a:rPr>
              <a:t>evaluación</a:t>
            </a:r>
            <a:r>
              <a:rPr lang="en-US" sz="1600" b="1" dirty="0" smtClean="0">
                <a:solidFill>
                  <a:srgbClr val="FF0000"/>
                </a:solidFill>
              </a:rPr>
              <a:t> del </a:t>
            </a:r>
            <a:r>
              <a:rPr lang="en-US" sz="1600" b="1" dirty="0" err="1" smtClean="0">
                <a:solidFill>
                  <a:srgbClr val="FF0000"/>
                </a:solidFill>
              </a:rPr>
              <a:t>riesgo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se </a:t>
            </a:r>
            <a:r>
              <a:rPr lang="en-US" sz="1600" b="1" dirty="0" err="1" smtClean="0">
                <a:solidFill>
                  <a:srgbClr val="00B050"/>
                </a:solidFill>
              </a:rPr>
              <a:t>basa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comunmente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en</a:t>
            </a:r>
            <a:r>
              <a:rPr lang="en-US" sz="1600" b="1" dirty="0" smtClean="0">
                <a:solidFill>
                  <a:srgbClr val="00B050"/>
                </a:solidFill>
              </a:rPr>
              <a:t> la </a:t>
            </a:r>
            <a:r>
              <a:rPr lang="en-US" sz="1600" b="1" dirty="0" err="1" smtClean="0">
                <a:solidFill>
                  <a:srgbClr val="00B050"/>
                </a:solidFill>
              </a:rPr>
              <a:t>historia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geológica</a:t>
            </a:r>
            <a:r>
              <a:rPr lang="en-US" sz="1600" b="1" dirty="0" smtClean="0">
                <a:solidFill>
                  <a:srgbClr val="00B050"/>
                </a:solidFill>
              </a:rPr>
              <a:t> individual de </a:t>
            </a:r>
            <a:r>
              <a:rPr lang="en-US" sz="1600" b="1" dirty="0" err="1" smtClean="0">
                <a:solidFill>
                  <a:srgbClr val="00B050"/>
                </a:solidFill>
              </a:rPr>
              <a:t>cada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volcán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Se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frecuencia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magnitud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estilo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eruptivo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determinando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tamaño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edad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las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erupciones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previas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pasado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llave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futuro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/>
            <a:endParaRPr lang="en-US" sz="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corto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plazo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el </a:t>
            </a:r>
            <a:r>
              <a:rPr lang="en-US" sz="1600" b="1" dirty="0" err="1" smtClean="0">
                <a:solidFill>
                  <a:srgbClr val="FF0000"/>
                </a:solidFill>
              </a:rPr>
              <a:t>monitoreo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tiempo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puede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aportar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necesarios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1600" b="1" dirty="0" err="1" smtClean="0">
                <a:solidFill>
                  <a:srgbClr val="00B050"/>
                </a:solidFill>
              </a:rPr>
              <a:t>pronosticar</a:t>
            </a:r>
            <a:r>
              <a:rPr lang="en-US" sz="1600" b="1" dirty="0" smtClean="0">
                <a:solidFill>
                  <a:srgbClr val="00B050"/>
                </a:solidFill>
              </a:rPr>
              <a:t> el </a:t>
            </a:r>
            <a:r>
              <a:rPr lang="en-US" sz="1600" b="1" dirty="0" err="1" smtClean="0">
                <a:solidFill>
                  <a:srgbClr val="00B050"/>
                </a:solidFill>
              </a:rPr>
              <a:t>posible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estilo</a:t>
            </a:r>
            <a:r>
              <a:rPr lang="en-US" sz="1600" b="1" dirty="0" smtClean="0">
                <a:solidFill>
                  <a:srgbClr val="00B050"/>
                </a:solidFill>
              </a:rPr>
              <a:t> y </a:t>
            </a:r>
            <a:r>
              <a:rPr lang="en-US" sz="1600" b="1" dirty="0" err="1" smtClean="0">
                <a:solidFill>
                  <a:srgbClr val="00B050"/>
                </a:solidFill>
              </a:rPr>
              <a:t>temporalidad</a:t>
            </a:r>
            <a:r>
              <a:rPr lang="en-US" sz="1600" b="1" dirty="0" smtClean="0">
                <a:solidFill>
                  <a:srgbClr val="00B050"/>
                </a:solidFill>
              </a:rPr>
              <a:t> de </a:t>
            </a:r>
            <a:r>
              <a:rPr lang="en-US" sz="1600" b="1" dirty="0" err="1" smtClean="0">
                <a:solidFill>
                  <a:srgbClr val="00B050"/>
                </a:solidFill>
              </a:rPr>
              <a:t>una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erupción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dentro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un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episodio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intranquilidad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volcánica.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051720" y="12882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Componentes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esenciales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la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evaluación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riesgo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y 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pronóstico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peligros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volcánicos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81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ictures\Conociéndonos_R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2845" r="4700" b="1848"/>
          <a:stretch/>
        </p:blipFill>
        <p:spPr bwMode="auto">
          <a:xfrm>
            <a:off x="42695" y="1988840"/>
            <a:ext cx="4961353" cy="38164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843808" y="262389"/>
            <a:ext cx="4458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Personal del CENAPRED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involucrado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en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el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monitoreo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volcánico</a:t>
            </a:r>
            <a:endParaRPr lang="es-MX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3 Imagen" descr="DSC_007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96" y="1052736"/>
            <a:ext cx="4050308" cy="27016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3" descr="E:\Fotos Aéreas Popocatépetl 2013\2013\131122\Facebook\DSC_03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196" y="4046132"/>
            <a:ext cx="4050308" cy="25512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460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Ramon\Pictures\Conociéndonos_Instrumentación y Comunicacion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0344"/>
            <a:ext cx="5112568" cy="28942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Ramon\Pictures\Conociéndonos_Promoción cul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49" y="4304675"/>
            <a:ext cx="4015061" cy="22135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Ramon\Pictures\Conociéndonos_R_Químic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3698216" cy="27635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 descr="IMG_0749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3" y="1052736"/>
            <a:ext cx="3563888" cy="2672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6 CuadroTexto"/>
          <p:cNvSpPr txBox="1"/>
          <p:nvPr/>
        </p:nvSpPr>
        <p:spPr>
          <a:xfrm>
            <a:off x="2843808" y="262389"/>
            <a:ext cx="4458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 algn="ctr"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Personal del CENAPRED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involucrado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en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el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monitoreo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volcánico</a:t>
            </a:r>
            <a:endParaRPr lang="es-MX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194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2" y="1264119"/>
            <a:ext cx="3110417" cy="1929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6" descr="D:\Servicio Vulcanológico Nacional\cat_1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06" y="1052736"/>
            <a:ext cx="3042227" cy="22670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851920" y="2055331"/>
            <a:ext cx="209278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GoudyOlSt BT" pitchFamily="18" charset="0"/>
              </a:rPr>
              <a:t>VOLCANES</a:t>
            </a:r>
            <a:endParaRPr kumimoji="0" lang="es-MX" altLang="es-MX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GoudyOlSt BT" pitchFamily="18" charset="0"/>
              </a:rPr>
              <a:t>De la Cruz-Reyna,</a:t>
            </a:r>
            <a:r>
              <a:rPr kumimoji="0" lang="es-MX" altLang="es-MX" sz="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GoudyOlSt BT" pitchFamily="18" charset="0"/>
              </a:rPr>
              <a:t> </a:t>
            </a:r>
            <a:r>
              <a:rPr kumimoji="0" lang="es-MX" altLang="es-MX" sz="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GoudyOlSt BT" pitchFamily="18" charset="0"/>
              </a:rPr>
              <a:t>Martínez Bringas</a:t>
            </a:r>
            <a:endParaRPr kumimoji="0" lang="es-MX" altLang="es-MX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GoudyOlSt BT" pitchFamily="18" charset="0"/>
              </a:rPr>
              <a:t>y Gómez Vázquez</a:t>
            </a:r>
            <a:endParaRPr kumimoji="0" lang="es-MX" altLang="es-MX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GoudyOlSt BT" pitchFamily="18" charset="0"/>
              </a:rPr>
              <a:t>Junio de 2009</a:t>
            </a:r>
            <a:endParaRPr kumimoji="0" lang="es-MX" altLang="es-MX" sz="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6" y="4007075"/>
            <a:ext cx="2712445" cy="2197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421125" y="6221493"/>
            <a:ext cx="1481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Varley, N.R., 2012. The Volcanoes of Mexico. In: R.A. Meyers (Editor), Encyclopedia of </a:t>
            </a:r>
            <a:r>
              <a:rPr lang="en-US" sz="600" dirty="0" smtClean="0"/>
              <a:t>Sustainability, </a:t>
            </a:r>
            <a:r>
              <a:rPr lang="en-US" sz="600" dirty="0"/>
              <a:t>Science and Technology. Springer, pp. 12,586.</a:t>
            </a:r>
            <a:endParaRPr lang="es-MX" sz="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589487" y="89937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1996</a:t>
            </a:r>
            <a:endParaRPr lang="es-MX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217323" y="104763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2009</a:t>
            </a:r>
            <a:endParaRPr lang="es-MX" dirty="0"/>
          </a:p>
        </p:txBody>
      </p:sp>
      <p:sp>
        <p:nvSpPr>
          <p:cNvPr id="20" name="19 CuadroTexto"/>
          <p:cNvSpPr txBox="1"/>
          <p:nvPr/>
        </p:nvSpPr>
        <p:spPr>
          <a:xfrm>
            <a:off x="240673" y="620205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2012</a:t>
            </a:r>
            <a:endParaRPr lang="es-MX" dirty="0"/>
          </a:p>
        </p:txBody>
      </p:sp>
      <p:sp>
        <p:nvSpPr>
          <p:cNvPr id="14" name="CuadroTexto 2"/>
          <p:cNvSpPr txBox="1">
            <a:spLocks noChangeArrowheads="1"/>
          </p:cNvSpPr>
          <p:nvPr/>
        </p:nvSpPr>
        <p:spPr bwMode="auto">
          <a:xfrm>
            <a:off x="2967037" y="92810"/>
            <a:ext cx="32099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Hacia un Servicio Vulcanológico Nacional</a:t>
            </a: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3531161"/>
            <a:ext cx="2759382" cy="29024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15 CuadroTexto"/>
          <p:cNvSpPr txBox="1"/>
          <p:nvPr/>
        </p:nvSpPr>
        <p:spPr>
          <a:xfrm>
            <a:off x="4301064" y="638672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2013</a:t>
            </a:r>
            <a:endParaRPr lang="es-MX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338869" y="64440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2016</a:t>
            </a:r>
            <a:endParaRPr lang="es-MX" dirty="0"/>
          </a:p>
        </p:txBody>
      </p:sp>
      <p:grpSp>
        <p:nvGrpSpPr>
          <p:cNvPr id="2" name="1 Grupo"/>
          <p:cNvGrpSpPr/>
          <p:nvPr/>
        </p:nvGrpSpPr>
        <p:grpSpPr>
          <a:xfrm>
            <a:off x="6218644" y="4149081"/>
            <a:ext cx="2786568" cy="2376263"/>
            <a:chOff x="5976262" y="4534317"/>
            <a:chExt cx="3028950" cy="1952049"/>
          </a:xfrm>
        </p:grpSpPr>
        <p:pic>
          <p:nvPicPr>
            <p:cNvPr id="7170" name="Picture 2" descr="D:\Servicio Vulcanológico Nacional\Recomendación RG-02-2016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6262" y="4534317"/>
              <a:ext cx="3028950" cy="19520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D:\Servicio Vulcanológico Nacional\Recomendación RG-02-2016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7" t="43292" r="24988" b="41970"/>
            <a:stretch/>
          </p:blipFill>
          <p:spPr bwMode="auto">
            <a:xfrm>
              <a:off x="5976262" y="5183898"/>
              <a:ext cx="3009081" cy="533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5908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048840"/>
            <a:ext cx="8562975" cy="5730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2 Forma libre"/>
          <p:cNvSpPr/>
          <p:nvPr/>
        </p:nvSpPr>
        <p:spPr bwMode="auto">
          <a:xfrm>
            <a:off x="6270625" y="5368428"/>
            <a:ext cx="133350" cy="101600"/>
          </a:xfrm>
          <a:custGeom>
            <a:avLst/>
            <a:gdLst>
              <a:gd name="connsiteX0" fmla="*/ 56557 w 142066"/>
              <a:gd name="connsiteY0" fmla="*/ 2590 h 108915"/>
              <a:gd name="connsiteX1" fmla="*/ 3394 w 142066"/>
              <a:gd name="connsiteY1" fmla="*/ 23855 h 108915"/>
              <a:gd name="connsiteX2" fmla="*/ 14027 w 142066"/>
              <a:gd name="connsiteY2" fmla="*/ 77018 h 108915"/>
              <a:gd name="connsiteX3" fmla="*/ 88455 w 142066"/>
              <a:gd name="connsiteY3" fmla="*/ 108915 h 108915"/>
              <a:gd name="connsiteX4" fmla="*/ 141618 w 142066"/>
              <a:gd name="connsiteY4" fmla="*/ 55752 h 108915"/>
              <a:gd name="connsiteX5" fmla="*/ 99087 w 142066"/>
              <a:gd name="connsiteY5" fmla="*/ 2590 h 108915"/>
              <a:gd name="connsiteX6" fmla="*/ 56557 w 142066"/>
              <a:gd name="connsiteY6" fmla="*/ 2590 h 10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066" h="108915">
                <a:moveTo>
                  <a:pt x="56557" y="2590"/>
                </a:moveTo>
                <a:cubicBezTo>
                  <a:pt x="40608" y="6134"/>
                  <a:pt x="12863" y="7284"/>
                  <a:pt x="3394" y="23855"/>
                </a:cubicBezTo>
                <a:cubicBezTo>
                  <a:pt x="-5572" y="39546"/>
                  <a:pt x="5061" y="61327"/>
                  <a:pt x="14027" y="77018"/>
                </a:cubicBezTo>
                <a:cubicBezTo>
                  <a:pt x="26265" y="98434"/>
                  <a:pt x="69913" y="104280"/>
                  <a:pt x="88455" y="108915"/>
                </a:cubicBezTo>
                <a:cubicBezTo>
                  <a:pt x="107062" y="96510"/>
                  <a:pt x="137188" y="82334"/>
                  <a:pt x="141618" y="55752"/>
                </a:cubicBezTo>
                <a:cubicBezTo>
                  <a:pt x="145893" y="30100"/>
                  <a:pt x="118704" y="9129"/>
                  <a:pt x="99087" y="2590"/>
                </a:cubicBezTo>
                <a:cubicBezTo>
                  <a:pt x="89000" y="-772"/>
                  <a:pt x="72506" y="-954"/>
                  <a:pt x="56557" y="2590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4" name="3 Forma libre"/>
          <p:cNvSpPr/>
          <p:nvPr/>
        </p:nvSpPr>
        <p:spPr bwMode="auto">
          <a:xfrm>
            <a:off x="5180013" y="5220790"/>
            <a:ext cx="252412" cy="112713"/>
          </a:xfrm>
          <a:custGeom>
            <a:avLst/>
            <a:gdLst>
              <a:gd name="connsiteX0" fmla="*/ 249393 w 268443"/>
              <a:gd name="connsiteY0" fmla="*/ 14524 h 124061"/>
              <a:gd name="connsiteX1" fmla="*/ 225580 w 268443"/>
              <a:gd name="connsiteY1" fmla="*/ 9761 h 124061"/>
              <a:gd name="connsiteX2" fmla="*/ 211293 w 268443"/>
              <a:gd name="connsiteY2" fmla="*/ 236 h 124061"/>
              <a:gd name="connsiteX3" fmla="*/ 144618 w 268443"/>
              <a:gd name="connsiteY3" fmla="*/ 4999 h 124061"/>
              <a:gd name="connsiteX4" fmla="*/ 120805 w 268443"/>
              <a:gd name="connsiteY4" fmla="*/ 33574 h 124061"/>
              <a:gd name="connsiteX5" fmla="*/ 106518 w 268443"/>
              <a:gd name="connsiteY5" fmla="*/ 62149 h 124061"/>
              <a:gd name="connsiteX6" fmla="*/ 92230 w 268443"/>
              <a:gd name="connsiteY6" fmla="*/ 76436 h 124061"/>
              <a:gd name="connsiteX7" fmla="*/ 63655 w 268443"/>
              <a:gd name="connsiteY7" fmla="*/ 71674 h 124061"/>
              <a:gd name="connsiteX8" fmla="*/ 58893 w 268443"/>
              <a:gd name="connsiteY8" fmla="*/ 33574 h 124061"/>
              <a:gd name="connsiteX9" fmla="*/ 44605 w 268443"/>
              <a:gd name="connsiteY9" fmla="*/ 24049 h 124061"/>
              <a:gd name="connsiteX10" fmla="*/ 16030 w 268443"/>
              <a:gd name="connsiteY10" fmla="*/ 28811 h 124061"/>
              <a:gd name="connsiteX11" fmla="*/ 6505 w 268443"/>
              <a:gd name="connsiteY11" fmla="*/ 71674 h 124061"/>
              <a:gd name="connsiteX12" fmla="*/ 35080 w 268443"/>
              <a:gd name="connsiteY12" fmla="*/ 90724 h 124061"/>
              <a:gd name="connsiteX13" fmla="*/ 77943 w 268443"/>
              <a:gd name="connsiteY13" fmla="*/ 109774 h 124061"/>
              <a:gd name="connsiteX14" fmla="*/ 106518 w 268443"/>
              <a:gd name="connsiteY14" fmla="*/ 119299 h 124061"/>
              <a:gd name="connsiteX15" fmla="*/ 120805 w 268443"/>
              <a:gd name="connsiteY15" fmla="*/ 124061 h 124061"/>
              <a:gd name="connsiteX16" fmla="*/ 135093 w 268443"/>
              <a:gd name="connsiteY16" fmla="*/ 114536 h 124061"/>
              <a:gd name="connsiteX17" fmla="*/ 154143 w 268443"/>
              <a:gd name="connsiteY17" fmla="*/ 85961 h 124061"/>
              <a:gd name="connsiteX18" fmla="*/ 235105 w 268443"/>
              <a:gd name="connsiteY18" fmla="*/ 81199 h 124061"/>
              <a:gd name="connsiteX19" fmla="*/ 263680 w 268443"/>
              <a:gd name="connsiteY19" fmla="*/ 57386 h 124061"/>
              <a:gd name="connsiteX20" fmla="*/ 268443 w 268443"/>
              <a:gd name="connsiteY20" fmla="*/ 43099 h 124061"/>
              <a:gd name="connsiteX21" fmla="*/ 249393 w 268443"/>
              <a:gd name="connsiteY21" fmla="*/ 14524 h 12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68443" h="124061">
                <a:moveTo>
                  <a:pt x="249393" y="14524"/>
                </a:moveTo>
                <a:cubicBezTo>
                  <a:pt x="241455" y="12936"/>
                  <a:pt x="233159" y="12603"/>
                  <a:pt x="225580" y="9761"/>
                </a:cubicBezTo>
                <a:cubicBezTo>
                  <a:pt x="220221" y="7751"/>
                  <a:pt x="217007" y="572"/>
                  <a:pt x="211293" y="236"/>
                </a:cubicBezTo>
                <a:cubicBezTo>
                  <a:pt x="189050" y="-1072"/>
                  <a:pt x="166843" y="3411"/>
                  <a:pt x="144618" y="4999"/>
                </a:cubicBezTo>
                <a:cubicBezTo>
                  <a:pt x="134083" y="15533"/>
                  <a:pt x="127436" y="20311"/>
                  <a:pt x="120805" y="33574"/>
                </a:cubicBezTo>
                <a:cubicBezTo>
                  <a:pt x="110067" y="55051"/>
                  <a:pt x="123578" y="41677"/>
                  <a:pt x="106518" y="62149"/>
                </a:cubicBezTo>
                <a:cubicBezTo>
                  <a:pt x="102206" y="67323"/>
                  <a:pt x="96993" y="71674"/>
                  <a:pt x="92230" y="76436"/>
                </a:cubicBezTo>
                <a:cubicBezTo>
                  <a:pt x="82705" y="74849"/>
                  <a:pt x="69583" y="79296"/>
                  <a:pt x="63655" y="71674"/>
                </a:cubicBezTo>
                <a:cubicBezTo>
                  <a:pt x="55797" y="61571"/>
                  <a:pt x="63646" y="45457"/>
                  <a:pt x="58893" y="33574"/>
                </a:cubicBezTo>
                <a:cubicBezTo>
                  <a:pt x="56767" y="28259"/>
                  <a:pt x="49368" y="27224"/>
                  <a:pt x="44605" y="24049"/>
                </a:cubicBezTo>
                <a:cubicBezTo>
                  <a:pt x="35080" y="25636"/>
                  <a:pt x="24854" y="24889"/>
                  <a:pt x="16030" y="28811"/>
                </a:cubicBezTo>
                <a:cubicBezTo>
                  <a:pt x="-1356" y="36538"/>
                  <a:pt x="-4710" y="55652"/>
                  <a:pt x="6505" y="71674"/>
                </a:cubicBezTo>
                <a:cubicBezTo>
                  <a:pt x="13070" y="81052"/>
                  <a:pt x="25555" y="84374"/>
                  <a:pt x="35080" y="90724"/>
                </a:cubicBezTo>
                <a:cubicBezTo>
                  <a:pt x="57721" y="105818"/>
                  <a:pt x="43940" y="98440"/>
                  <a:pt x="77943" y="109774"/>
                </a:cubicBezTo>
                <a:lnTo>
                  <a:pt x="106518" y="119299"/>
                </a:lnTo>
                <a:lnTo>
                  <a:pt x="120805" y="124061"/>
                </a:lnTo>
                <a:cubicBezTo>
                  <a:pt x="125568" y="120886"/>
                  <a:pt x="131517" y="119006"/>
                  <a:pt x="135093" y="114536"/>
                </a:cubicBezTo>
                <a:cubicBezTo>
                  <a:pt x="143344" y="104223"/>
                  <a:pt x="134482" y="89893"/>
                  <a:pt x="154143" y="85961"/>
                </a:cubicBezTo>
                <a:cubicBezTo>
                  <a:pt x="180652" y="80659"/>
                  <a:pt x="208118" y="82786"/>
                  <a:pt x="235105" y="81199"/>
                </a:cubicBezTo>
                <a:cubicBezTo>
                  <a:pt x="245650" y="74169"/>
                  <a:pt x="256344" y="68389"/>
                  <a:pt x="263680" y="57386"/>
                </a:cubicBezTo>
                <a:cubicBezTo>
                  <a:pt x="266465" y="53209"/>
                  <a:pt x="266855" y="47861"/>
                  <a:pt x="268443" y="43099"/>
                </a:cubicBezTo>
                <a:lnTo>
                  <a:pt x="249393" y="14524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5" name="4 Forma libre"/>
          <p:cNvSpPr/>
          <p:nvPr/>
        </p:nvSpPr>
        <p:spPr bwMode="auto">
          <a:xfrm>
            <a:off x="4370388" y="4949328"/>
            <a:ext cx="506412" cy="363537"/>
          </a:xfrm>
          <a:custGeom>
            <a:avLst/>
            <a:gdLst>
              <a:gd name="connsiteX0" fmla="*/ 28575 w 540322"/>
              <a:gd name="connsiteY0" fmla="*/ 76200 h 395288"/>
              <a:gd name="connsiteX1" fmla="*/ 9525 w 540322"/>
              <a:gd name="connsiteY1" fmla="*/ 128588 h 395288"/>
              <a:gd name="connsiteX2" fmla="*/ 4762 w 540322"/>
              <a:gd name="connsiteY2" fmla="*/ 142875 h 395288"/>
              <a:gd name="connsiteX3" fmla="*/ 0 w 540322"/>
              <a:gd name="connsiteY3" fmla="*/ 157163 h 395288"/>
              <a:gd name="connsiteX4" fmla="*/ 4762 w 540322"/>
              <a:gd name="connsiteY4" fmla="*/ 223838 h 395288"/>
              <a:gd name="connsiteX5" fmla="*/ 9525 w 540322"/>
              <a:gd name="connsiteY5" fmla="*/ 238125 h 395288"/>
              <a:gd name="connsiteX6" fmla="*/ 19050 w 540322"/>
              <a:gd name="connsiteY6" fmla="*/ 271463 h 395288"/>
              <a:gd name="connsiteX7" fmla="*/ 23812 w 540322"/>
              <a:gd name="connsiteY7" fmla="*/ 314325 h 395288"/>
              <a:gd name="connsiteX8" fmla="*/ 80962 w 540322"/>
              <a:gd name="connsiteY8" fmla="*/ 295275 h 395288"/>
              <a:gd name="connsiteX9" fmla="*/ 90487 w 540322"/>
              <a:gd name="connsiteY9" fmla="*/ 238125 h 395288"/>
              <a:gd name="connsiteX10" fmla="*/ 123825 w 540322"/>
              <a:gd name="connsiteY10" fmla="*/ 195263 h 395288"/>
              <a:gd name="connsiteX11" fmla="*/ 195262 w 540322"/>
              <a:gd name="connsiteY11" fmla="*/ 200025 h 395288"/>
              <a:gd name="connsiteX12" fmla="*/ 214312 w 540322"/>
              <a:gd name="connsiteY12" fmla="*/ 228600 h 395288"/>
              <a:gd name="connsiteX13" fmla="*/ 209550 w 540322"/>
              <a:gd name="connsiteY13" fmla="*/ 261938 h 395288"/>
              <a:gd name="connsiteX14" fmla="*/ 190500 w 540322"/>
              <a:gd name="connsiteY14" fmla="*/ 290513 h 395288"/>
              <a:gd name="connsiteX15" fmla="*/ 180975 w 540322"/>
              <a:gd name="connsiteY15" fmla="*/ 319088 h 395288"/>
              <a:gd name="connsiteX16" fmla="*/ 176212 w 540322"/>
              <a:gd name="connsiteY16" fmla="*/ 333375 h 395288"/>
              <a:gd name="connsiteX17" fmla="*/ 180975 w 540322"/>
              <a:gd name="connsiteY17" fmla="*/ 357188 h 395288"/>
              <a:gd name="connsiteX18" fmla="*/ 190500 w 540322"/>
              <a:gd name="connsiteY18" fmla="*/ 371475 h 395288"/>
              <a:gd name="connsiteX19" fmla="*/ 261937 w 540322"/>
              <a:gd name="connsiteY19" fmla="*/ 385763 h 395288"/>
              <a:gd name="connsiteX20" fmla="*/ 314325 w 540322"/>
              <a:gd name="connsiteY20" fmla="*/ 390525 h 395288"/>
              <a:gd name="connsiteX21" fmla="*/ 319087 w 540322"/>
              <a:gd name="connsiteY21" fmla="*/ 376238 h 395288"/>
              <a:gd name="connsiteX22" fmla="*/ 323850 w 540322"/>
              <a:gd name="connsiteY22" fmla="*/ 271463 h 395288"/>
              <a:gd name="connsiteX23" fmla="*/ 357187 w 540322"/>
              <a:gd name="connsiteY23" fmla="*/ 228600 h 395288"/>
              <a:gd name="connsiteX24" fmla="*/ 395287 w 540322"/>
              <a:gd name="connsiteY24" fmla="*/ 195263 h 395288"/>
              <a:gd name="connsiteX25" fmla="*/ 395287 w 540322"/>
              <a:gd name="connsiteY25" fmla="*/ 195263 h 395288"/>
              <a:gd name="connsiteX26" fmla="*/ 423862 w 540322"/>
              <a:gd name="connsiteY26" fmla="*/ 171450 h 395288"/>
              <a:gd name="connsiteX27" fmla="*/ 438150 w 540322"/>
              <a:gd name="connsiteY27" fmla="*/ 166688 h 395288"/>
              <a:gd name="connsiteX28" fmla="*/ 447675 w 540322"/>
              <a:gd name="connsiteY28" fmla="*/ 152400 h 395288"/>
              <a:gd name="connsiteX29" fmla="*/ 514350 w 540322"/>
              <a:gd name="connsiteY29" fmla="*/ 133350 h 395288"/>
              <a:gd name="connsiteX30" fmla="*/ 528637 w 540322"/>
              <a:gd name="connsiteY30" fmla="*/ 123825 h 395288"/>
              <a:gd name="connsiteX31" fmla="*/ 533400 w 540322"/>
              <a:gd name="connsiteY31" fmla="*/ 66675 h 395288"/>
              <a:gd name="connsiteX32" fmla="*/ 519112 w 540322"/>
              <a:gd name="connsiteY32" fmla="*/ 57150 h 395288"/>
              <a:gd name="connsiteX33" fmla="*/ 490537 w 540322"/>
              <a:gd name="connsiteY33" fmla="*/ 23813 h 395288"/>
              <a:gd name="connsiteX34" fmla="*/ 476250 w 540322"/>
              <a:gd name="connsiteY34" fmla="*/ 19050 h 395288"/>
              <a:gd name="connsiteX35" fmla="*/ 442912 w 540322"/>
              <a:gd name="connsiteY35" fmla="*/ 23813 h 395288"/>
              <a:gd name="connsiteX36" fmla="*/ 428625 w 540322"/>
              <a:gd name="connsiteY36" fmla="*/ 28575 h 395288"/>
              <a:gd name="connsiteX37" fmla="*/ 395287 w 540322"/>
              <a:gd name="connsiteY37" fmla="*/ 23813 h 395288"/>
              <a:gd name="connsiteX38" fmla="*/ 385762 w 540322"/>
              <a:gd name="connsiteY38" fmla="*/ 9525 h 395288"/>
              <a:gd name="connsiteX39" fmla="*/ 357187 w 540322"/>
              <a:gd name="connsiteY39" fmla="*/ 0 h 395288"/>
              <a:gd name="connsiteX40" fmla="*/ 309562 w 540322"/>
              <a:gd name="connsiteY40" fmla="*/ 4763 h 395288"/>
              <a:gd name="connsiteX41" fmla="*/ 280987 w 540322"/>
              <a:gd name="connsiteY41" fmla="*/ 14288 h 395288"/>
              <a:gd name="connsiteX42" fmla="*/ 252412 w 540322"/>
              <a:gd name="connsiteY42" fmla="*/ 23813 h 395288"/>
              <a:gd name="connsiteX43" fmla="*/ 238125 w 540322"/>
              <a:gd name="connsiteY43" fmla="*/ 33338 h 395288"/>
              <a:gd name="connsiteX44" fmla="*/ 66675 w 540322"/>
              <a:gd name="connsiteY44" fmla="*/ 33338 h 395288"/>
              <a:gd name="connsiteX45" fmla="*/ 52387 w 540322"/>
              <a:gd name="connsiteY45" fmla="*/ 47625 h 395288"/>
              <a:gd name="connsiteX46" fmla="*/ 33337 w 540322"/>
              <a:gd name="connsiteY46" fmla="*/ 71438 h 395288"/>
              <a:gd name="connsiteX47" fmla="*/ 28575 w 540322"/>
              <a:gd name="connsiteY47" fmla="*/ 76200 h 39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40322" h="395288">
                <a:moveTo>
                  <a:pt x="28575" y="76200"/>
                </a:moveTo>
                <a:cubicBezTo>
                  <a:pt x="15318" y="109342"/>
                  <a:pt x="21757" y="91894"/>
                  <a:pt x="9525" y="128588"/>
                </a:cubicBezTo>
                <a:lnTo>
                  <a:pt x="4762" y="142875"/>
                </a:lnTo>
                <a:lnTo>
                  <a:pt x="0" y="157163"/>
                </a:lnTo>
                <a:cubicBezTo>
                  <a:pt x="1587" y="179388"/>
                  <a:pt x="2159" y="201709"/>
                  <a:pt x="4762" y="223838"/>
                </a:cubicBezTo>
                <a:cubicBezTo>
                  <a:pt x="5349" y="228824"/>
                  <a:pt x="8146" y="233298"/>
                  <a:pt x="9525" y="238125"/>
                </a:cubicBezTo>
                <a:cubicBezTo>
                  <a:pt x="21488" y="279994"/>
                  <a:pt x="7628" y="237199"/>
                  <a:pt x="19050" y="271463"/>
                </a:cubicBezTo>
                <a:cubicBezTo>
                  <a:pt x="20637" y="285750"/>
                  <a:pt x="12186" y="305870"/>
                  <a:pt x="23812" y="314325"/>
                </a:cubicBezTo>
                <a:cubicBezTo>
                  <a:pt x="57328" y="338701"/>
                  <a:pt x="69693" y="312180"/>
                  <a:pt x="80962" y="295275"/>
                </a:cubicBezTo>
                <a:cubicBezTo>
                  <a:pt x="81408" y="291705"/>
                  <a:pt x="85244" y="248611"/>
                  <a:pt x="90487" y="238125"/>
                </a:cubicBezTo>
                <a:cubicBezTo>
                  <a:pt x="101880" y="215338"/>
                  <a:pt x="108145" y="210942"/>
                  <a:pt x="123825" y="195263"/>
                </a:cubicBezTo>
                <a:lnTo>
                  <a:pt x="195262" y="200025"/>
                </a:lnTo>
                <a:cubicBezTo>
                  <a:pt x="206004" y="203982"/>
                  <a:pt x="214312" y="228600"/>
                  <a:pt x="214312" y="228600"/>
                </a:cubicBezTo>
                <a:cubicBezTo>
                  <a:pt x="212725" y="239713"/>
                  <a:pt x="213580" y="251461"/>
                  <a:pt x="209550" y="261938"/>
                </a:cubicBezTo>
                <a:cubicBezTo>
                  <a:pt x="205441" y="272623"/>
                  <a:pt x="194120" y="279653"/>
                  <a:pt x="190500" y="290513"/>
                </a:cubicBezTo>
                <a:lnTo>
                  <a:pt x="180975" y="319088"/>
                </a:lnTo>
                <a:lnTo>
                  <a:pt x="176212" y="333375"/>
                </a:lnTo>
                <a:cubicBezTo>
                  <a:pt x="177800" y="341313"/>
                  <a:pt x="178133" y="349609"/>
                  <a:pt x="180975" y="357188"/>
                </a:cubicBezTo>
                <a:cubicBezTo>
                  <a:pt x="182985" y="362547"/>
                  <a:pt x="186453" y="367428"/>
                  <a:pt x="190500" y="371475"/>
                </a:cubicBezTo>
                <a:cubicBezTo>
                  <a:pt x="209714" y="390689"/>
                  <a:pt x="235749" y="383580"/>
                  <a:pt x="261937" y="385763"/>
                </a:cubicBezTo>
                <a:cubicBezTo>
                  <a:pt x="298191" y="397848"/>
                  <a:pt x="280667" y="397257"/>
                  <a:pt x="314325" y="390525"/>
                </a:cubicBezTo>
                <a:cubicBezTo>
                  <a:pt x="315912" y="385763"/>
                  <a:pt x="318687" y="381242"/>
                  <a:pt x="319087" y="376238"/>
                </a:cubicBezTo>
                <a:cubicBezTo>
                  <a:pt x="321875" y="341388"/>
                  <a:pt x="317704" y="305880"/>
                  <a:pt x="323850" y="271463"/>
                </a:cubicBezTo>
                <a:cubicBezTo>
                  <a:pt x="327132" y="253082"/>
                  <a:pt x="346281" y="241688"/>
                  <a:pt x="357187" y="228600"/>
                </a:cubicBezTo>
                <a:cubicBezTo>
                  <a:pt x="381989" y="198837"/>
                  <a:pt x="344095" y="229391"/>
                  <a:pt x="395287" y="195263"/>
                </a:cubicBezTo>
                <a:lnTo>
                  <a:pt x="395287" y="195263"/>
                </a:lnTo>
                <a:cubicBezTo>
                  <a:pt x="405818" y="184732"/>
                  <a:pt x="410603" y="178079"/>
                  <a:pt x="423862" y="171450"/>
                </a:cubicBezTo>
                <a:cubicBezTo>
                  <a:pt x="428352" y="169205"/>
                  <a:pt x="433387" y="168275"/>
                  <a:pt x="438150" y="166688"/>
                </a:cubicBezTo>
                <a:cubicBezTo>
                  <a:pt x="441325" y="161925"/>
                  <a:pt x="443628" y="156448"/>
                  <a:pt x="447675" y="152400"/>
                </a:cubicBezTo>
                <a:cubicBezTo>
                  <a:pt x="464665" y="135410"/>
                  <a:pt x="493106" y="136006"/>
                  <a:pt x="514350" y="133350"/>
                </a:cubicBezTo>
                <a:cubicBezTo>
                  <a:pt x="519112" y="130175"/>
                  <a:pt x="524590" y="127872"/>
                  <a:pt x="528637" y="123825"/>
                </a:cubicBezTo>
                <a:cubicBezTo>
                  <a:pt x="544889" y="107573"/>
                  <a:pt x="541926" y="90121"/>
                  <a:pt x="533400" y="66675"/>
                </a:cubicBezTo>
                <a:cubicBezTo>
                  <a:pt x="531444" y="61296"/>
                  <a:pt x="523875" y="60325"/>
                  <a:pt x="519112" y="57150"/>
                </a:cubicBezTo>
                <a:cubicBezTo>
                  <a:pt x="512507" y="48343"/>
                  <a:pt x="500490" y="30448"/>
                  <a:pt x="490537" y="23813"/>
                </a:cubicBezTo>
                <a:cubicBezTo>
                  <a:pt x="486360" y="21028"/>
                  <a:pt x="481012" y="20638"/>
                  <a:pt x="476250" y="19050"/>
                </a:cubicBezTo>
                <a:cubicBezTo>
                  <a:pt x="465137" y="20638"/>
                  <a:pt x="453920" y="21611"/>
                  <a:pt x="442912" y="23813"/>
                </a:cubicBezTo>
                <a:cubicBezTo>
                  <a:pt x="437990" y="24797"/>
                  <a:pt x="433645" y="28575"/>
                  <a:pt x="428625" y="28575"/>
                </a:cubicBezTo>
                <a:cubicBezTo>
                  <a:pt x="417400" y="28575"/>
                  <a:pt x="406400" y="25400"/>
                  <a:pt x="395287" y="23813"/>
                </a:cubicBezTo>
                <a:cubicBezTo>
                  <a:pt x="392112" y="19050"/>
                  <a:pt x="390616" y="12559"/>
                  <a:pt x="385762" y="9525"/>
                </a:cubicBezTo>
                <a:cubicBezTo>
                  <a:pt x="377248" y="4204"/>
                  <a:pt x="357187" y="0"/>
                  <a:pt x="357187" y="0"/>
                </a:cubicBezTo>
                <a:cubicBezTo>
                  <a:pt x="341312" y="1588"/>
                  <a:pt x="325243" y="1823"/>
                  <a:pt x="309562" y="4763"/>
                </a:cubicBezTo>
                <a:cubicBezTo>
                  <a:pt x="299694" y="6613"/>
                  <a:pt x="290512" y="11113"/>
                  <a:pt x="280987" y="14288"/>
                </a:cubicBezTo>
                <a:cubicBezTo>
                  <a:pt x="280983" y="14289"/>
                  <a:pt x="252415" y="23811"/>
                  <a:pt x="252412" y="23813"/>
                </a:cubicBezTo>
                <a:lnTo>
                  <a:pt x="238125" y="33338"/>
                </a:lnTo>
                <a:cubicBezTo>
                  <a:pt x="217578" y="32482"/>
                  <a:pt x="105254" y="23050"/>
                  <a:pt x="66675" y="33338"/>
                </a:cubicBezTo>
                <a:cubicBezTo>
                  <a:pt x="60167" y="35073"/>
                  <a:pt x="57150" y="42863"/>
                  <a:pt x="52387" y="47625"/>
                </a:cubicBezTo>
                <a:cubicBezTo>
                  <a:pt x="43117" y="75440"/>
                  <a:pt x="54879" y="49897"/>
                  <a:pt x="33337" y="71438"/>
                </a:cubicBezTo>
                <a:cubicBezTo>
                  <a:pt x="17729" y="87046"/>
                  <a:pt x="30979" y="85725"/>
                  <a:pt x="28575" y="76200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6" name="5 Forma libre"/>
          <p:cNvSpPr/>
          <p:nvPr/>
        </p:nvSpPr>
        <p:spPr bwMode="auto">
          <a:xfrm>
            <a:off x="3825878" y="4785815"/>
            <a:ext cx="138110" cy="64566"/>
          </a:xfrm>
          <a:custGeom>
            <a:avLst/>
            <a:gdLst>
              <a:gd name="connsiteX0" fmla="*/ 856 w 200881"/>
              <a:gd name="connsiteY0" fmla="*/ 42863 h 119063"/>
              <a:gd name="connsiteX1" fmla="*/ 24669 w 200881"/>
              <a:gd name="connsiteY1" fmla="*/ 90488 h 119063"/>
              <a:gd name="connsiteX2" fmla="*/ 38956 w 200881"/>
              <a:gd name="connsiteY2" fmla="*/ 95250 h 119063"/>
              <a:gd name="connsiteX3" fmla="*/ 81819 w 200881"/>
              <a:gd name="connsiteY3" fmla="*/ 114300 h 119063"/>
              <a:gd name="connsiteX4" fmla="*/ 96106 w 200881"/>
              <a:gd name="connsiteY4" fmla="*/ 119063 h 119063"/>
              <a:gd name="connsiteX5" fmla="*/ 143731 w 200881"/>
              <a:gd name="connsiteY5" fmla="*/ 114300 h 119063"/>
              <a:gd name="connsiteX6" fmla="*/ 148494 w 200881"/>
              <a:gd name="connsiteY6" fmla="*/ 100013 h 119063"/>
              <a:gd name="connsiteX7" fmla="*/ 196119 w 200881"/>
              <a:gd name="connsiteY7" fmla="*/ 95250 h 119063"/>
              <a:gd name="connsiteX8" fmla="*/ 200881 w 200881"/>
              <a:gd name="connsiteY8" fmla="*/ 80963 h 119063"/>
              <a:gd name="connsiteX9" fmla="*/ 186594 w 200881"/>
              <a:gd name="connsiteY9" fmla="*/ 47625 h 119063"/>
              <a:gd name="connsiteX10" fmla="*/ 172306 w 200881"/>
              <a:gd name="connsiteY10" fmla="*/ 33338 h 119063"/>
              <a:gd name="connsiteX11" fmla="*/ 148494 w 200881"/>
              <a:gd name="connsiteY11" fmla="*/ 4763 h 119063"/>
              <a:gd name="connsiteX12" fmla="*/ 134206 w 200881"/>
              <a:gd name="connsiteY12" fmla="*/ 0 h 119063"/>
              <a:gd name="connsiteX13" fmla="*/ 105631 w 200881"/>
              <a:gd name="connsiteY13" fmla="*/ 9525 h 119063"/>
              <a:gd name="connsiteX14" fmla="*/ 91344 w 200881"/>
              <a:gd name="connsiteY14" fmla="*/ 14288 h 119063"/>
              <a:gd name="connsiteX15" fmla="*/ 77056 w 200881"/>
              <a:gd name="connsiteY15" fmla="*/ 23813 h 119063"/>
              <a:gd name="connsiteX16" fmla="*/ 67531 w 200881"/>
              <a:gd name="connsiteY16" fmla="*/ 38100 h 119063"/>
              <a:gd name="connsiteX17" fmla="*/ 19906 w 200881"/>
              <a:gd name="connsiteY17" fmla="*/ 33338 h 119063"/>
              <a:gd name="connsiteX18" fmla="*/ 856 w 200881"/>
              <a:gd name="connsiteY18" fmla="*/ 42863 h 11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0881" h="119063">
                <a:moveTo>
                  <a:pt x="856" y="42863"/>
                </a:moveTo>
                <a:cubicBezTo>
                  <a:pt x="1650" y="52388"/>
                  <a:pt x="-8462" y="81022"/>
                  <a:pt x="24669" y="90488"/>
                </a:cubicBezTo>
                <a:cubicBezTo>
                  <a:pt x="29496" y="91867"/>
                  <a:pt x="34194" y="93663"/>
                  <a:pt x="38956" y="95250"/>
                </a:cubicBezTo>
                <a:cubicBezTo>
                  <a:pt x="61599" y="110345"/>
                  <a:pt x="47812" y="102964"/>
                  <a:pt x="81819" y="114300"/>
                </a:cubicBezTo>
                <a:lnTo>
                  <a:pt x="96106" y="119063"/>
                </a:lnTo>
                <a:cubicBezTo>
                  <a:pt x="111981" y="117475"/>
                  <a:pt x="128737" y="119752"/>
                  <a:pt x="143731" y="114300"/>
                </a:cubicBezTo>
                <a:cubicBezTo>
                  <a:pt x="148449" y="112584"/>
                  <a:pt x="143776" y="101729"/>
                  <a:pt x="148494" y="100013"/>
                </a:cubicBezTo>
                <a:cubicBezTo>
                  <a:pt x="163488" y="94561"/>
                  <a:pt x="180244" y="96838"/>
                  <a:pt x="196119" y="95250"/>
                </a:cubicBezTo>
                <a:cubicBezTo>
                  <a:pt x="197706" y="90488"/>
                  <a:pt x="200881" y="85983"/>
                  <a:pt x="200881" y="80963"/>
                </a:cubicBezTo>
                <a:cubicBezTo>
                  <a:pt x="200881" y="68254"/>
                  <a:pt x="194371" y="56958"/>
                  <a:pt x="186594" y="47625"/>
                </a:cubicBezTo>
                <a:cubicBezTo>
                  <a:pt x="182282" y="42451"/>
                  <a:pt x="176618" y="38512"/>
                  <a:pt x="172306" y="33338"/>
                </a:cubicBezTo>
                <a:cubicBezTo>
                  <a:pt x="161323" y="20159"/>
                  <a:pt x="164148" y="15199"/>
                  <a:pt x="148494" y="4763"/>
                </a:cubicBezTo>
                <a:cubicBezTo>
                  <a:pt x="144317" y="1978"/>
                  <a:pt x="138969" y="1588"/>
                  <a:pt x="134206" y="0"/>
                </a:cubicBezTo>
                <a:lnTo>
                  <a:pt x="105631" y="9525"/>
                </a:lnTo>
                <a:cubicBezTo>
                  <a:pt x="100869" y="11113"/>
                  <a:pt x="95521" y="11503"/>
                  <a:pt x="91344" y="14288"/>
                </a:cubicBezTo>
                <a:lnTo>
                  <a:pt x="77056" y="23813"/>
                </a:lnTo>
                <a:cubicBezTo>
                  <a:pt x="73881" y="28575"/>
                  <a:pt x="73177" y="37159"/>
                  <a:pt x="67531" y="38100"/>
                </a:cubicBezTo>
                <a:cubicBezTo>
                  <a:pt x="51794" y="40723"/>
                  <a:pt x="35813" y="34562"/>
                  <a:pt x="19906" y="33338"/>
                </a:cubicBezTo>
                <a:cubicBezTo>
                  <a:pt x="15158" y="32973"/>
                  <a:pt x="62" y="33338"/>
                  <a:pt x="856" y="42863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7" name="6 Forma libre"/>
          <p:cNvSpPr/>
          <p:nvPr/>
        </p:nvSpPr>
        <p:spPr bwMode="auto">
          <a:xfrm>
            <a:off x="5654675" y="5158878"/>
            <a:ext cx="130175" cy="96837"/>
          </a:xfrm>
          <a:custGeom>
            <a:avLst/>
            <a:gdLst>
              <a:gd name="connsiteX0" fmla="*/ 52387 w 138557"/>
              <a:gd name="connsiteY0" fmla="*/ 14288 h 104775"/>
              <a:gd name="connsiteX1" fmla="*/ 28575 w 138557"/>
              <a:gd name="connsiteY1" fmla="*/ 4763 h 104775"/>
              <a:gd name="connsiteX2" fmla="*/ 14287 w 138557"/>
              <a:gd name="connsiteY2" fmla="*/ 14288 h 104775"/>
              <a:gd name="connsiteX3" fmla="*/ 9525 w 138557"/>
              <a:gd name="connsiteY3" fmla="*/ 28575 h 104775"/>
              <a:gd name="connsiteX4" fmla="*/ 0 w 138557"/>
              <a:gd name="connsiteY4" fmla="*/ 61913 h 104775"/>
              <a:gd name="connsiteX5" fmla="*/ 4762 w 138557"/>
              <a:gd name="connsiteY5" fmla="*/ 95250 h 104775"/>
              <a:gd name="connsiteX6" fmla="*/ 23812 w 138557"/>
              <a:gd name="connsiteY6" fmla="*/ 104775 h 104775"/>
              <a:gd name="connsiteX7" fmla="*/ 52387 w 138557"/>
              <a:gd name="connsiteY7" fmla="*/ 95250 h 104775"/>
              <a:gd name="connsiteX8" fmla="*/ 95250 w 138557"/>
              <a:gd name="connsiteY8" fmla="*/ 90488 h 104775"/>
              <a:gd name="connsiteX9" fmla="*/ 109537 w 138557"/>
              <a:gd name="connsiteY9" fmla="*/ 80963 h 104775"/>
              <a:gd name="connsiteX10" fmla="*/ 119062 w 138557"/>
              <a:gd name="connsiteY10" fmla="*/ 14288 h 104775"/>
              <a:gd name="connsiteX11" fmla="*/ 90487 w 138557"/>
              <a:gd name="connsiteY11" fmla="*/ 4763 h 104775"/>
              <a:gd name="connsiteX12" fmla="*/ 76200 w 138557"/>
              <a:gd name="connsiteY12" fmla="*/ 0 h 104775"/>
              <a:gd name="connsiteX13" fmla="*/ 52387 w 138557"/>
              <a:gd name="connsiteY13" fmla="*/ 14288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8557" h="104775">
                <a:moveTo>
                  <a:pt x="52387" y="14288"/>
                </a:moveTo>
                <a:cubicBezTo>
                  <a:pt x="44450" y="15082"/>
                  <a:pt x="37124" y="4763"/>
                  <a:pt x="28575" y="4763"/>
                </a:cubicBezTo>
                <a:cubicBezTo>
                  <a:pt x="22851" y="4763"/>
                  <a:pt x="17863" y="9818"/>
                  <a:pt x="14287" y="14288"/>
                </a:cubicBezTo>
                <a:cubicBezTo>
                  <a:pt x="11151" y="18208"/>
                  <a:pt x="10904" y="23748"/>
                  <a:pt x="9525" y="28575"/>
                </a:cubicBezTo>
                <a:cubicBezTo>
                  <a:pt x="-2438" y="70444"/>
                  <a:pt x="11420" y="27649"/>
                  <a:pt x="0" y="61913"/>
                </a:cubicBezTo>
                <a:cubicBezTo>
                  <a:pt x="1587" y="73025"/>
                  <a:pt x="-689" y="85437"/>
                  <a:pt x="4762" y="95250"/>
                </a:cubicBezTo>
                <a:cubicBezTo>
                  <a:pt x="8210" y="101456"/>
                  <a:pt x="16712" y="104775"/>
                  <a:pt x="23812" y="104775"/>
                </a:cubicBezTo>
                <a:cubicBezTo>
                  <a:pt x="33852" y="104775"/>
                  <a:pt x="42408" y="96359"/>
                  <a:pt x="52387" y="95250"/>
                </a:cubicBezTo>
                <a:lnTo>
                  <a:pt x="95250" y="90488"/>
                </a:lnTo>
                <a:cubicBezTo>
                  <a:pt x="100012" y="87313"/>
                  <a:pt x="104418" y="83523"/>
                  <a:pt x="109537" y="80963"/>
                </a:cubicBezTo>
                <a:cubicBezTo>
                  <a:pt x="136193" y="67635"/>
                  <a:pt x="154177" y="89532"/>
                  <a:pt x="119062" y="14288"/>
                </a:cubicBezTo>
                <a:cubicBezTo>
                  <a:pt x="114816" y="5190"/>
                  <a:pt x="100012" y="7938"/>
                  <a:pt x="90487" y="4763"/>
                </a:cubicBezTo>
                <a:lnTo>
                  <a:pt x="76200" y="0"/>
                </a:lnTo>
                <a:cubicBezTo>
                  <a:pt x="53706" y="5624"/>
                  <a:pt x="60324" y="13494"/>
                  <a:pt x="52387" y="14288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8" name="7 Forma libre"/>
          <p:cNvSpPr/>
          <p:nvPr/>
        </p:nvSpPr>
        <p:spPr bwMode="auto">
          <a:xfrm>
            <a:off x="3809241" y="3758989"/>
            <a:ext cx="167545" cy="69731"/>
          </a:xfrm>
          <a:custGeom>
            <a:avLst/>
            <a:gdLst>
              <a:gd name="connsiteX0" fmla="*/ 1027 w 220102"/>
              <a:gd name="connsiteY0" fmla="*/ 19176 h 114426"/>
              <a:gd name="connsiteX1" fmla="*/ 10552 w 220102"/>
              <a:gd name="connsiteY1" fmla="*/ 42988 h 114426"/>
              <a:gd name="connsiteX2" fmla="*/ 53415 w 220102"/>
              <a:gd name="connsiteY2" fmla="*/ 81088 h 114426"/>
              <a:gd name="connsiteX3" fmla="*/ 67702 w 220102"/>
              <a:gd name="connsiteY3" fmla="*/ 95376 h 114426"/>
              <a:gd name="connsiteX4" fmla="*/ 77227 w 220102"/>
              <a:gd name="connsiteY4" fmla="*/ 109663 h 114426"/>
              <a:gd name="connsiteX5" fmla="*/ 91515 w 220102"/>
              <a:gd name="connsiteY5" fmla="*/ 114426 h 114426"/>
              <a:gd name="connsiteX6" fmla="*/ 120090 w 220102"/>
              <a:gd name="connsiteY6" fmla="*/ 109663 h 114426"/>
              <a:gd name="connsiteX7" fmla="*/ 134377 w 220102"/>
              <a:gd name="connsiteY7" fmla="*/ 104901 h 114426"/>
              <a:gd name="connsiteX8" fmla="*/ 172477 w 220102"/>
              <a:gd name="connsiteY8" fmla="*/ 100138 h 114426"/>
              <a:gd name="connsiteX9" fmla="*/ 215340 w 220102"/>
              <a:gd name="connsiteY9" fmla="*/ 81088 h 114426"/>
              <a:gd name="connsiteX10" fmla="*/ 220102 w 220102"/>
              <a:gd name="connsiteY10" fmla="*/ 66801 h 114426"/>
              <a:gd name="connsiteX11" fmla="*/ 215340 w 220102"/>
              <a:gd name="connsiteY11" fmla="*/ 33463 h 114426"/>
              <a:gd name="connsiteX12" fmla="*/ 201052 w 220102"/>
              <a:gd name="connsiteY12" fmla="*/ 23938 h 114426"/>
              <a:gd name="connsiteX13" fmla="*/ 139140 w 220102"/>
              <a:gd name="connsiteY13" fmla="*/ 9651 h 114426"/>
              <a:gd name="connsiteX14" fmla="*/ 124852 w 220102"/>
              <a:gd name="connsiteY14" fmla="*/ 126 h 114426"/>
              <a:gd name="connsiteX15" fmla="*/ 62940 w 220102"/>
              <a:gd name="connsiteY15" fmla="*/ 9651 h 114426"/>
              <a:gd name="connsiteX16" fmla="*/ 34365 w 220102"/>
              <a:gd name="connsiteY16" fmla="*/ 23938 h 114426"/>
              <a:gd name="connsiteX17" fmla="*/ 1027 w 220102"/>
              <a:gd name="connsiteY17" fmla="*/ 19176 h 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0102" h="114426">
                <a:moveTo>
                  <a:pt x="1027" y="19176"/>
                </a:moveTo>
                <a:cubicBezTo>
                  <a:pt x="-2942" y="22351"/>
                  <a:pt x="5524" y="36074"/>
                  <a:pt x="10552" y="42988"/>
                </a:cubicBezTo>
                <a:cubicBezTo>
                  <a:pt x="39057" y="82181"/>
                  <a:pt x="29669" y="61299"/>
                  <a:pt x="53415" y="81088"/>
                </a:cubicBezTo>
                <a:cubicBezTo>
                  <a:pt x="58589" y="85400"/>
                  <a:pt x="63390" y="90202"/>
                  <a:pt x="67702" y="95376"/>
                </a:cubicBezTo>
                <a:cubicBezTo>
                  <a:pt x="71366" y="99773"/>
                  <a:pt x="72758" y="106087"/>
                  <a:pt x="77227" y="109663"/>
                </a:cubicBezTo>
                <a:cubicBezTo>
                  <a:pt x="81147" y="112799"/>
                  <a:pt x="86752" y="112838"/>
                  <a:pt x="91515" y="114426"/>
                </a:cubicBezTo>
                <a:cubicBezTo>
                  <a:pt x="101040" y="112838"/>
                  <a:pt x="110664" y="111758"/>
                  <a:pt x="120090" y="109663"/>
                </a:cubicBezTo>
                <a:cubicBezTo>
                  <a:pt x="124990" y="108574"/>
                  <a:pt x="129438" y="105799"/>
                  <a:pt x="134377" y="104901"/>
                </a:cubicBezTo>
                <a:cubicBezTo>
                  <a:pt x="146969" y="102611"/>
                  <a:pt x="159777" y="101726"/>
                  <a:pt x="172477" y="100138"/>
                </a:cubicBezTo>
                <a:cubicBezTo>
                  <a:pt x="206482" y="88803"/>
                  <a:pt x="192698" y="96182"/>
                  <a:pt x="215340" y="81088"/>
                </a:cubicBezTo>
                <a:cubicBezTo>
                  <a:pt x="216927" y="76326"/>
                  <a:pt x="220102" y="71821"/>
                  <a:pt x="220102" y="66801"/>
                </a:cubicBezTo>
                <a:cubicBezTo>
                  <a:pt x="220102" y="55576"/>
                  <a:pt x="219899" y="43721"/>
                  <a:pt x="215340" y="33463"/>
                </a:cubicBezTo>
                <a:cubicBezTo>
                  <a:pt x="213015" y="28232"/>
                  <a:pt x="206283" y="26263"/>
                  <a:pt x="201052" y="23938"/>
                </a:cubicBezTo>
                <a:cubicBezTo>
                  <a:pt x="176278" y="12927"/>
                  <a:pt x="166261" y="13525"/>
                  <a:pt x="139140" y="9651"/>
                </a:cubicBezTo>
                <a:cubicBezTo>
                  <a:pt x="134377" y="6476"/>
                  <a:pt x="130559" y="565"/>
                  <a:pt x="124852" y="126"/>
                </a:cubicBezTo>
                <a:cubicBezTo>
                  <a:pt x="115375" y="-603"/>
                  <a:pt x="78787" y="1727"/>
                  <a:pt x="62940" y="9651"/>
                </a:cubicBezTo>
                <a:cubicBezTo>
                  <a:pt x="49410" y="16416"/>
                  <a:pt x="49755" y="22228"/>
                  <a:pt x="34365" y="23938"/>
                </a:cubicBezTo>
                <a:cubicBezTo>
                  <a:pt x="24898" y="24990"/>
                  <a:pt x="4996" y="16001"/>
                  <a:pt x="1027" y="19176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9" name="8 Forma libre"/>
          <p:cNvSpPr/>
          <p:nvPr/>
        </p:nvSpPr>
        <p:spPr bwMode="auto">
          <a:xfrm>
            <a:off x="1579563" y="1625103"/>
            <a:ext cx="122237" cy="166687"/>
          </a:xfrm>
          <a:custGeom>
            <a:avLst/>
            <a:gdLst>
              <a:gd name="connsiteX0" fmla="*/ 21089 w 130627"/>
              <a:gd name="connsiteY0" fmla="*/ 8030 h 180843"/>
              <a:gd name="connsiteX1" fmla="*/ 2039 w 130627"/>
              <a:gd name="connsiteY1" fmla="*/ 112805 h 180843"/>
              <a:gd name="connsiteX2" fmla="*/ 6802 w 130627"/>
              <a:gd name="connsiteY2" fmla="*/ 141380 h 180843"/>
              <a:gd name="connsiteX3" fmla="*/ 21089 w 130627"/>
              <a:gd name="connsiteY3" fmla="*/ 150905 h 180843"/>
              <a:gd name="connsiteX4" fmla="*/ 49664 w 130627"/>
              <a:gd name="connsiteY4" fmla="*/ 160430 h 180843"/>
              <a:gd name="connsiteX5" fmla="*/ 106814 w 130627"/>
              <a:gd name="connsiteY5" fmla="*/ 169955 h 180843"/>
              <a:gd name="connsiteX6" fmla="*/ 116339 w 130627"/>
              <a:gd name="connsiteY6" fmla="*/ 141380 h 180843"/>
              <a:gd name="connsiteX7" fmla="*/ 125864 w 130627"/>
              <a:gd name="connsiteY7" fmla="*/ 127092 h 180843"/>
              <a:gd name="connsiteX8" fmla="*/ 130627 w 130627"/>
              <a:gd name="connsiteY8" fmla="*/ 112805 h 180843"/>
              <a:gd name="connsiteX9" fmla="*/ 116339 w 130627"/>
              <a:gd name="connsiteY9" fmla="*/ 55655 h 180843"/>
              <a:gd name="connsiteX10" fmla="*/ 87764 w 130627"/>
              <a:gd name="connsiteY10" fmla="*/ 36605 h 180843"/>
              <a:gd name="connsiteX11" fmla="*/ 73477 w 130627"/>
              <a:gd name="connsiteY11" fmla="*/ 27080 h 180843"/>
              <a:gd name="connsiteX12" fmla="*/ 63952 w 130627"/>
              <a:gd name="connsiteY12" fmla="*/ 12792 h 180843"/>
              <a:gd name="connsiteX13" fmla="*/ 21089 w 130627"/>
              <a:gd name="connsiteY13" fmla="*/ 8030 h 18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627" h="180843">
                <a:moveTo>
                  <a:pt x="21089" y="8030"/>
                </a:moveTo>
                <a:cubicBezTo>
                  <a:pt x="10770" y="24699"/>
                  <a:pt x="-5801" y="34409"/>
                  <a:pt x="2039" y="112805"/>
                </a:cubicBezTo>
                <a:cubicBezTo>
                  <a:pt x="3000" y="122413"/>
                  <a:pt x="2484" y="132743"/>
                  <a:pt x="6802" y="141380"/>
                </a:cubicBezTo>
                <a:cubicBezTo>
                  <a:pt x="9362" y="146499"/>
                  <a:pt x="15859" y="148580"/>
                  <a:pt x="21089" y="150905"/>
                </a:cubicBezTo>
                <a:cubicBezTo>
                  <a:pt x="30264" y="154983"/>
                  <a:pt x="49664" y="160430"/>
                  <a:pt x="49664" y="160430"/>
                </a:cubicBezTo>
                <a:cubicBezTo>
                  <a:pt x="66664" y="177429"/>
                  <a:pt x="73166" y="191367"/>
                  <a:pt x="106814" y="169955"/>
                </a:cubicBezTo>
                <a:cubicBezTo>
                  <a:pt x="115285" y="164565"/>
                  <a:pt x="110770" y="149734"/>
                  <a:pt x="116339" y="141380"/>
                </a:cubicBezTo>
                <a:cubicBezTo>
                  <a:pt x="119514" y="136617"/>
                  <a:pt x="123304" y="132212"/>
                  <a:pt x="125864" y="127092"/>
                </a:cubicBezTo>
                <a:cubicBezTo>
                  <a:pt x="128109" y="122602"/>
                  <a:pt x="129039" y="117567"/>
                  <a:pt x="130627" y="112805"/>
                </a:cubicBezTo>
                <a:cubicBezTo>
                  <a:pt x="128613" y="94680"/>
                  <a:pt x="132492" y="69789"/>
                  <a:pt x="116339" y="55655"/>
                </a:cubicBezTo>
                <a:cubicBezTo>
                  <a:pt x="107724" y="48117"/>
                  <a:pt x="97289" y="42955"/>
                  <a:pt x="87764" y="36605"/>
                </a:cubicBezTo>
                <a:lnTo>
                  <a:pt x="73477" y="27080"/>
                </a:lnTo>
                <a:cubicBezTo>
                  <a:pt x="70302" y="22317"/>
                  <a:pt x="68422" y="16368"/>
                  <a:pt x="63952" y="12792"/>
                </a:cubicBezTo>
                <a:cubicBezTo>
                  <a:pt x="53607" y="4516"/>
                  <a:pt x="31408" y="-8639"/>
                  <a:pt x="21089" y="8030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0" name="9 Estrella de 5 puntas"/>
          <p:cNvSpPr/>
          <p:nvPr/>
        </p:nvSpPr>
        <p:spPr bwMode="auto">
          <a:xfrm>
            <a:off x="3834679" y="4619842"/>
            <a:ext cx="153988" cy="141288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1" name="10 Estrella de 5 puntas"/>
          <p:cNvSpPr/>
          <p:nvPr/>
        </p:nvSpPr>
        <p:spPr bwMode="auto">
          <a:xfrm>
            <a:off x="6270625" y="5347790"/>
            <a:ext cx="153988" cy="142875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2" name="11 Estrella de 5 puntas"/>
          <p:cNvSpPr/>
          <p:nvPr/>
        </p:nvSpPr>
        <p:spPr bwMode="auto">
          <a:xfrm>
            <a:off x="5495925" y="5154115"/>
            <a:ext cx="152400" cy="141288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3" name="12 Estrella de 5 puntas"/>
          <p:cNvSpPr/>
          <p:nvPr/>
        </p:nvSpPr>
        <p:spPr bwMode="auto">
          <a:xfrm>
            <a:off x="5354638" y="5241428"/>
            <a:ext cx="153987" cy="141287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4" name="13 Estrella de 5 puntas"/>
          <p:cNvSpPr/>
          <p:nvPr/>
        </p:nvSpPr>
        <p:spPr bwMode="auto">
          <a:xfrm>
            <a:off x="7020272" y="6216153"/>
            <a:ext cx="152400" cy="141287"/>
          </a:xfrm>
          <a:prstGeom prst="star5">
            <a:avLst/>
          </a:prstGeom>
          <a:solidFill>
            <a:srgbClr val="FFC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5" name="14 Estrella de 5 puntas"/>
          <p:cNvSpPr/>
          <p:nvPr/>
        </p:nvSpPr>
        <p:spPr bwMode="auto">
          <a:xfrm>
            <a:off x="6750120" y="5663153"/>
            <a:ext cx="153988" cy="141287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6" name="15 Estrella de 5 puntas"/>
          <p:cNvSpPr/>
          <p:nvPr/>
        </p:nvSpPr>
        <p:spPr bwMode="auto">
          <a:xfrm>
            <a:off x="5056188" y="5220790"/>
            <a:ext cx="153987" cy="141288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7" name="16 Estrella de 5 puntas"/>
          <p:cNvSpPr/>
          <p:nvPr/>
        </p:nvSpPr>
        <p:spPr bwMode="auto">
          <a:xfrm>
            <a:off x="4964113" y="5023940"/>
            <a:ext cx="153987" cy="142875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8" name="17 Forma libre"/>
          <p:cNvSpPr/>
          <p:nvPr/>
        </p:nvSpPr>
        <p:spPr bwMode="auto">
          <a:xfrm>
            <a:off x="4957763" y="5168403"/>
            <a:ext cx="136525" cy="111125"/>
          </a:xfrm>
          <a:custGeom>
            <a:avLst/>
            <a:gdLst>
              <a:gd name="connsiteX0" fmla="*/ 78448 w 145825"/>
              <a:gd name="connsiteY0" fmla="*/ 5037 h 120540"/>
              <a:gd name="connsiteX1" fmla="*/ 1446 w 145825"/>
              <a:gd name="connsiteY1" fmla="*/ 62788 h 120540"/>
              <a:gd name="connsiteX2" fmla="*/ 11072 w 145825"/>
              <a:gd name="connsiteY2" fmla="*/ 110915 h 120540"/>
              <a:gd name="connsiteX3" fmla="*/ 39947 w 145825"/>
              <a:gd name="connsiteY3" fmla="*/ 120540 h 120540"/>
              <a:gd name="connsiteX4" fmla="*/ 68823 w 145825"/>
              <a:gd name="connsiteY4" fmla="*/ 101289 h 120540"/>
              <a:gd name="connsiteX5" fmla="*/ 136200 w 145825"/>
              <a:gd name="connsiteY5" fmla="*/ 82039 h 120540"/>
              <a:gd name="connsiteX6" fmla="*/ 145825 w 145825"/>
              <a:gd name="connsiteY6" fmla="*/ 53163 h 120540"/>
              <a:gd name="connsiteX7" fmla="*/ 107324 w 145825"/>
              <a:gd name="connsiteY7" fmla="*/ 5037 h 120540"/>
              <a:gd name="connsiteX8" fmla="*/ 78448 w 145825"/>
              <a:gd name="connsiteY8" fmla="*/ 5037 h 12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825" h="120540">
                <a:moveTo>
                  <a:pt x="78448" y="5037"/>
                </a:moveTo>
                <a:cubicBezTo>
                  <a:pt x="60802" y="14662"/>
                  <a:pt x="6399" y="42976"/>
                  <a:pt x="1446" y="62788"/>
                </a:cubicBezTo>
                <a:cubicBezTo>
                  <a:pt x="-2522" y="78660"/>
                  <a:pt x="1997" y="97303"/>
                  <a:pt x="11072" y="110915"/>
                </a:cubicBezTo>
                <a:cubicBezTo>
                  <a:pt x="16700" y="119357"/>
                  <a:pt x="30322" y="117332"/>
                  <a:pt x="39947" y="120540"/>
                </a:cubicBezTo>
                <a:cubicBezTo>
                  <a:pt x="49572" y="114123"/>
                  <a:pt x="58476" y="106462"/>
                  <a:pt x="68823" y="101289"/>
                </a:cubicBezTo>
                <a:cubicBezTo>
                  <a:pt x="82630" y="94385"/>
                  <a:pt x="123866" y="85122"/>
                  <a:pt x="136200" y="82039"/>
                </a:cubicBezTo>
                <a:cubicBezTo>
                  <a:pt x="139408" y="72414"/>
                  <a:pt x="145825" y="63309"/>
                  <a:pt x="145825" y="53163"/>
                </a:cubicBezTo>
                <a:cubicBezTo>
                  <a:pt x="145825" y="28650"/>
                  <a:pt x="129497" y="12428"/>
                  <a:pt x="107324" y="5037"/>
                </a:cubicBezTo>
                <a:cubicBezTo>
                  <a:pt x="98193" y="1993"/>
                  <a:pt x="96094" y="-4588"/>
                  <a:pt x="78448" y="5037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9" name="18 Estrella de 5 puntas"/>
          <p:cNvSpPr/>
          <p:nvPr/>
        </p:nvSpPr>
        <p:spPr bwMode="auto">
          <a:xfrm>
            <a:off x="4079875" y="5106490"/>
            <a:ext cx="153988" cy="142875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21" name="20 Estrella de 5 puntas"/>
          <p:cNvSpPr/>
          <p:nvPr/>
        </p:nvSpPr>
        <p:spPr bwMode="auto">
          <a:xfrm>
            <a:off x="1701883" y="2880587"/>
            <a:ext cx="152400" cy="141288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23" name="22 Estrella de 5 puntas"/>
          <p:cNvSpPr/>
          <p:nvPr/>
        </p:nvSpPr>
        <p:spPr bwMode="auto">
          <a:xfrm>
            <a:off x="3825359" y="4499727"/>
            <a:ext cx="153988" cy="141287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24" name="23 Elipse"/>
          <p:cNvSpPr/>
          <p:nvPr/>
        </p:nvSpPr>
        <p:spPr bwMode="auto">
          <a:xfrm>
            <a:off x="1098550" y="1428475"/>
            <a:ext cx="101600" cy="109538"/>
          </a:xfrm>
          <a:prstGeom prst="ellipse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25" name="24 Elipse"/>
          <p:cNvSpPr/>
          <p:nvPr/>
        </p:nvSpPr>
        <p:spPr bwMode="auto">
          <a:xfrm>
            <a:off x="4183063" y="4838203"/>
            <a:ext cx="101600" cy="109537"/>
          </a:xfrm>
          <a:prstGeom prst="ellipse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26" name="25 Elipse"/>
          <p:cNvSpPr/>
          <p:nvPr/>
        </p:nvSpPr>
        <p:spPr bwMode="auto">
          <a:xfrm>
            <a:off x="4705350" y="5060453"/>
            <a:ext cx="101600" cy="109537"/>
          </a:xfrm>
          <a:prstGeom prst="ellipse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27" name="26 Elipse"/>
          <p:cNvSpPr/>
          <p:nvPr/>
        </p:nvSpPr>
        <p:spPr bwMode="auto">
          <a:xfrm>
            <a:off x="5681663" y="5071565"/>
            <a:ext cx="101600" cy="109538"/>
          </a:xfrm>
          <a:prstGeom prst="ellipse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28" name="27 Estrella de 5 puntas"/>
          <p:cNvSpPr/>
          <p:nvPr/>
        </p:nvSpPr>
        <p:spPr bwMode="auto">
          <a:xfrm>
            <a:off x="1900080" y="2827589"/>
            <a:ext cx="152400" cy="141288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33" name="32 Estrella de 5 puntas"/>
          <p:cNvSpPr/>
          <p:nvPr/>
        </p:nvSpPr>
        <p:spPr bwMode="auto">
          <a:xfrm>
            <a:off x="1388331" y="2167030"/>
            <a:ext cx="152400" cy="141288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34" name="33 CuadroTexto"/>
          <p:cNvSpPr txBox="1"/>
          <p:nvPr/>
        </p:nvSpPr>
        <p:spPr>
          <a:xfrm>
            <a:off x="2885497" y="4779018"/>
            <a:ext cx="6783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800" dirty="0" smtClean="0"/>
              <a:t>CV Mascota</a:t>
            </a:r>
            <a:endParaRPr lang="es-MX" sz="800" dirty="0"/>
          </a:p>
        </p:txBody>
      </p:sp>
      <p:cxnSp>
        <p:nvCxnSpPr>
          <p:cNvPr id="35" name="34 Conector recto de flecha"/>
          <p:cNvCxnSpPr/>
          <p:nvPr/>
        </p:nvCxnSpPr>
        <p:spPr>
          <a:xfrm flipV="1">
            <a:off x="3516072" y="4835791"/>
            <a:ext cx="293169" cy="393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5 CuadroTexto"/>
          <p:cNvSpPr txBox="1"/>
          <p:nvPr/>
        </p:nvSpPr>
        <p:spPr>
          <a:xfrm>
            <a:off x="2726562" y="3888552"/>
            <a:ext cx="6783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800" dirty="0" smtClean="0"/>
              <a:t>CV Durango</a:t>
            </a:r>
            <a:endParaRPr lang="es-MX" sz="800" dirty="0"/>
          </a:p>
        </p:txBody>
      </p:sp>
      <p:cxnSp>
        <p:nvCxnSpPr>
          <p:cNvPr id="37" name="36 Conector recto de flecha"/>
          <p:cNvCxnSpPr>
            <a:stCxn id="36" idx="3"/>
            <a:endCxn id="8" idx="1"/>
          </p:cNvCxnSpPr>
          <p:nvPr/>
        </p:nvCxnSpPr>
        <p:spPr>
          <a:xfrm flipV="1">
            <a:off x="3404953" y="3785186"/>
            <a:ext cx="412320" cy="2110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37 CuadroTexto"/>
          <p:cNvSpPr txBox="1"/>
          <p:nvPr/>
        </p:nvSpPr>
        <p:spPr>
          <a:xfrm>
            <a:off x="2712170" y="4490341"/>
            <a:ext cx="6880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err="1" smtClean="0"/>
              <a:t>Sangangüey</a:t>
            </a:r>
            <a:endParaRPr lang="es-MX" sz="800" dirty="0"/>
          </a:p>
        </p:txBody>
      </p:sp>
      <p:cxnSp>
        <p:nvCxnSpPr>
          <p:cNvPr id="39" name="38 Conector recto de flecha"/>
          <p:cNvCxnSpPr/>
          <p:nvPr/>
        </p:nvCxnSpPr>
        <p:spPr>
          <a:xfrm flipV="1">
            <a:off x="3370906" y="4598063"/>
            <a:ext cx="463773" cy="1234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39 CuadroTexto"/>
          <p:cNvSpPr txBox="1"/>
          <p:nvPr/>
        </p:nvSpPr>
        <p:spPr>
          <a:xfrm>
            <a:off x="2976868" y="4623658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err="1" smtClean="0"/>
              <a:t>Ceboruco</a:t>
            </a:r>
            <a:endParaRPr lang="es-MX" sz="800" dirty="0"/>
          </a:p>
        </p:txBody>
      </p:sp>
      <p:cxnSp>
        <p:nvCxnSpPr>
          <p:cNvPr id="41" name="40 Conector recto de flecha"/>
          <p:cNvCxnSpPr>
            <a:stCxn id="40" idx="3"/>
          </p:cNvCxnSpPr>
          <p:nvPr/>
        </p:nvCxnSpPr>
        <p:spPr>
          <a:xfrm flipV="1">
            <a:off x="3563888" y="4722771"/>
            <a:ext cx="270791" cy="860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42 CuadroTexto"/>
          <p:cNvSpPr txBox="1"/>
          <p:nvPr/>
        </p:nvSpPr>
        <p:spPr>
          <a:xfrm>
            <a:off x="2279073" y="5249365"/>
            <a:ext cx="6078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err="1" smtClean="0"/>
              <a:t>Evermann</a:t>
            </a:r>
            <a:endParaRPr lang="es-MX" sz="800" dirty="0"/>
          </a:p>
        </p:txBody>
      </p:sp>
      <p:sp>
        <p:nvSpPr>
          <p:cNvPr id="44" name="43 CuadroTexto"/>
          <p:cNvSpPr txBox="1"/>
          <p:nvPr/>
        </p:nvSpPr>
        <p:spPr>
          <a:xfrm>
            <a:off x="1740383" y="1421903"/>
            <a:ext cx="63991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800" dirty="0" smtClean="0"/>
              <a:t>El Pinacate</a:t>
            </a:r>
            <a:endParaRPr lang="es-MX" sz="800" dirty="0"/>
          </a:p>
        </p:txBody>
      </p:sp>
      <p:cxnSp>
        <p:nvCxnSpPr>
          <p:cNvPr id="45" name="44 Conector recto de flecha"/>
          <p:cNvCxnSpPr/>
          <p:nvPr/>
        </p:nvCxnSpPr>
        <p:spPr>
          <a:xfrm flipH="1">
            <a:off x="1701800" y="1585261"/>
            <a:ext cx="228599" cy="1231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 flipV="1">
            <a:off x="1493843" y="3020508"/>
            <a:ext cx="217487" cy="1674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CuadroTexto"/>
          <p:cNvSpPr txBox="1"/>
          <p:nvPr/>
        </p:nvSpPr>
        <p:spPr>
          <a:xfrm>
            <a:off x="1025530" y="3187929"/>
            <a:ext cx="7457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800" dirty="0" smtClean="0"/>
              <a:t>Tres Vírgenes</a:t>
            </a:r>
            <a:endParaRPr lang="es-MX" sz="800" dirty="0"/>
          </a:p>
        </p:txBody>
      </p:sp>
      <p:sp>
        <p:nvSpPr>
          <p:cNvPr id="48" name="47 CuadroTexto"/>
          <p:cNvSpPr txBox="1"/>
          <p:nvPr/>
        </p:nvSpPr>
        <p:spPr>
          <a:xfrm>
            <a:off x="1251084" y="1097120"/>
            <a:ext cx="689612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s-MX" sz="800" dirty="0" smtClean="0"/>
              <a:t>Cerro Prieto</a:t>
            </a:r>
            <a:endParaRPr lang="es-MX" sz="800" dirty="0"/>
          </a:p>
        </p:txBody>
      </p:sp>
      <p:cxnSp>
        <p:nvCxnSpPr>
          <p:cNvPr id="49" name="48 Conector recto de flecha"/>
          <p:cNvCxnSpPr>
            <a:endCxn id="24" idx="7"/>
          </p:cNvCxnSpPr>
          <p:nvPr/>
        </p:nvCxnSpPr>
        <p:spPr>
          <a:xfrm flipH="1">
            <a:off x="1185271" y="1257249"/>
            <a:ext cx="240302" cy="1872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CuadroTexto"/>
          <p:cNvSpPr txBox="1"/>
          <p:nvPr/>
        </p:nvSpPr>
        <p:spPr>
          <a:xfrm>
            <a:off x="1238764" y="2023594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Isla San Luis</a:t>
            </a:r>
            <a:endParaRPr lang="es-MX" sz="800" dirty="0"/>
          </a:p>
        </p:txBody>
      </p:sp>
      <p:sp>
        <p:nvSpPr>
          <p:cNvPr id="51" name="50 CuadroTexto"/>
          <p:cNvSpPr txBox="1"/>
          <p:nvPr/>
        </p:nvSpPr>
        <p:spPr>
          <a:xfrm>
            <a:off x="1883797" y="2906745"/>
            <a:ext cx="6719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Isla Tortuga</a:t>
            </a:r>
            <a:endParaRPr lang="es-MX" sz="800" dirty="0"/>
          </a:p>
        </p:txBody>
      </p:sp>
      <p:sp>
        <p:nvSpPr>
          <p:cNvPr id="52" name="51 CuadroTexto"/>
          <p:cNvSpPr txBox="1"/>
          <p:nvPr/>
        </p:nvSpPr>
        <p:spPr>
          <a:xfrm>
            <a:off x="2940012" y="5010607"/>
            <a:ext cx="7264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La Primavera</a:t>
            </a:r>
            <a:endParaRPr lang="es-MX" sz="800" dirty="0"/>
          </a:p>
        </p:txBody>
      </p:sp>
      <p:cxnSp>
        <p:nvCxnSpPr>
          <p:cNvPr id="53" name="52 Conector recto de flecha"/>
          <p:cNvCxnSpPr>
            <a:stCxn id="52" idx="3"/>
          </p:cNvCxnSpPr>
          <p:nvPr/>
        </p:nvCxnSpPr>
        <p:spPr>
          <a:xfrm flipV="1">
            <a:off x="3666493" y="4910239"/>
            <a:ext cx="491675" cy="2080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53 CuadroTexto"/>
          <p:cNvSpPr txBox="1"/>
          <p:nvPr/>
        </p:nvSpPr>
        <p:spPr>
          <a:xfrm>
            <a:off x="3087977" y="5201109"/>
            <a:ext cx="7505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Fuego Colima</a:t>
            </a:r>
            <a:endParaRPr lang="es-MX" sz="800" dirty="0"/>
          </a:p>
        </p:txBody>
      </p:sp>
      <p:cxnSp>
        <p:nvCxnSpPr>
          <p:cNvPr id="55" name="54 Conector recto de flecha"/>
          <p:cNvCxnSpPr/>
          <p:nvPr/>
        </p:nvCxnSpPr>
        <p:spPr>
          <a:xfrm flipV="1">
            <a:off x="3792642" y="5224950"/>
            <a:ext cx="287233" cy="914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CuadroTexto"/>
          <p:cNvSpPr txBox="1"/>
          <p:nvPr/>
        </p:nvSpPr>
        <p:spPr>
          <a:xfrm>
            <a:off x="2843808" y="5513574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CV Michoacán-Guanajuato</a:t>
            </a:r>
            <a:endParaRPr lang="es-MX" sz="800" dirty="0"/>
          </a:p>
        </p:txBody>
      </p:sp>
      <p:cxnSp>
        <p:nvCxnSpPr>
          <p:cNvPr id="57" name="56 Conector recto de flecha"/>
          <p:cNvCxnSpPr/>
          <p:nvPr/>
        </p:nvCxnSpPr>
        <p:spPr>
          <a:xfrm flipV="1">
            <a:off x="3979347" y="5223965"/>
            <a:ext cx="391041" cy="32692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57 CuadroTexto"/>
          <p:cNvSpPr txBox="1"/>
          <p:nvPr/>
        </p:nvSpPr>
        <p:spPr>
          <a:xfrm>
            <a:off x="3905087" y="562129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Los Azufres</a:t>
            </a:r>
            <a:endParaRPr lang="es-MX" sz="800" dirty="0"/>
          </a:p>
        </p:txBody>
      </p:sp>
      <p:cxnSp>
        <p:nvCxnSpPr>
          <p:cNvPr id="59" name="58 Conector recto de flecha"/>
          <p:cNvCxnSpPr/>
          <p:nvPr/>
        </p:nvCxnSpPr>
        <p:spPr>
          <a:xfrm flipV="1">
            <a:off x="4370388" y="5168659"/>
            <a:ext cx="399764" cy="49300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9 CuadroTexto"/>
          <p:cNvSpPr txBox="1"/>
          <p:nvPr/>
        </p:nvSpPr>
        <p:spPr>
          <a:xfrm>
            <a:off x="5602108" y="4023249"/>
            <a:ext cx="5886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err="1" smtClean="0"/>
              <a:t>Jocotitlán</a:t>
            </a:r>
            <a:endParaRPr lang="es-MX" sz="800" dirty="0"/>
          </a:p>
        </p:txBody>
      </p:sp>
      <p:cxnSp>
        <p:nvCxnSpPr>
          <p:cNvPr id="61" name="60 Conector recto de flecha"/>
          <p:cNvCxnSpPr/>
          <p:nvPr/>
        </p:nvCxnSpPr>
        <p:spPr>
          <a:xfrm flipH="1">
            <a:off x="5094471" y="4203927"/>
            <a:ext cx="625291" cy="84051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61 CuadroTexto"/>
          <p:cNvSpPr txBox="1"/>
          <p:nvPr/>
        </p:nvSpPr>
        <p:spPr>
          <a:xfrm>
            <a:off x="3885824" y="5765531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Valle de Bravo</a:t>
            </a:r>
            <a:endParaRPr lang="es-MX" sz="800" dirty="0"/>
          </a:p>
        </p:txBody>
      </p:sp>
      <p:cxnSp>
        <p:nvCxnSpPr>
          <p:cNvPr id="63" name="62 Conector recto de flecha"/>
          <p:cNvCxnSpPr/>
          <p:nvPr/>
        </p:nvCxnSpPr>
        <p:spPr>
          <a:xfrm flipV="1">
            <a:off x="4572000" y="5255716"/>
            <a:ext cx="409217" cy="581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63 CuadroTexto"/>
          <p:cNvSpPr txBox="1"/>
          <p:nvPr/>
        </p:nvSpPr>
        <p:spPr>
          <a:xfrm>
            <a:off x="3811444" y="5980975"/>
            <a:ext cx="8050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Nevado Toluca</a:t>
            </a:r>
            <a:endParaRPr lang="es-MX" sz="800" dirty="0"/>
          </a:p>
        </p:txBody>
      </p:sp>
      <p:cxnSp>
        <p:nvCxnSpPr>
          <p:cNvPr id="65" name="64 Conector recto de flecha"/>
          <p:cNvCxnSpPr>
            <a:stCxn id="66" idx="1"/>
          </p:cNvCxnSpPr>
          <p:nvPr/>
        </p:nvCxnSpPr>
        <p:spPr>
          <a:xfrm flipV="1">
            <a:off x="4555693" y="5339853"/>
            <a:ext cx="530622" cy="6746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65 CuadroTexto"/>
          <p:cNvSpPr txBox="1"/>
          <p:nvPr/>
        </p:nvSpPr>
        <p:spPr>
          <a:xfrm>
            <a:off x="4555693" y="5906818"/>
            <a:ext cx="7505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err="1" smtClean="0"/>
              <a:t>Chichinautzin</a:t>
            </a:r>
            <a:endParaRPr lang="es-MX" sz="800" dirty="0"/>
          </a:p>
        </p:txBody>
      </p:sp>
      <p:cxnSp>
        <p:nvCxnSpPr>
          <p:cNvPr id="67" name="66 Conector recto de flecha"/>
          <p:cNvCxnSpPr/>
          <p:nvPr/>
        </p:nvCxnSpPr>
        <p:spPr>
          <a:xfrm flipV="1">
            <a:off x="4876800" y="5348391"/>
            <a:ext cx="409217" cy="581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67 CuadroTexto"/>
          <p:cNvSpPr txBox="1"/>
          <p:nvPr/>
        </p:nvSpPr>
        <p:spPr>
          <a:xfrm>
            <a:off x="4743050" y="6071352"/>
            <a:ext cx="7425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Popocatépetl</a:t>
            </a:r>
            <a:endParaRPr lang="es-MX" sz="800" dirty="0"/>
          </a:p>
        </p:txBody>
      </p:sp>
      <p:cxnSp>
        <p:nvCxnSpPr>
          <p:cNvPr id="69" name="68 Conector recto de flecha"/>
          <p:cNvCxnSpPr>
            <a:endCxn id="13" idx="2"/>
          </p:cNvCxnSpPr>
          <p:nvPr/>
        </p:nvCxnSpPr>
        <p:spPr>
          <a:xfrm flipV="1">
            <a:off x="5245458" y="5382715"/>
            <a:ext cx="138589" cy="7162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69 CuadroTexto"/>
          <p:cNvSpPr txBox="1"/>
          <p:nvPr/>
        </p:nvSpPr>
        <p:spPr>
          <a:xfrm>
            <a:off x="5059288" y="6392475"/>
            <a:ext cx="5741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Malinche</a:t>
            </a:r>
            <a:endParaRPr lang="es-MX" sz="800" dirty="0"/>
          </a:p>
        </p:txBody>
      </p:sp>
      <p:cxnSp>
        <p:nvCxnSpPr>
          <p:cNvPr id="71" name="70 Conector recto de flecha"/>
          <p:cNvCxnSpPr/>
          <p:nvPr/>
        </p:nvCxnSpPr>
        <p:spPr>
          <a:xfrm flipV="1">
            <a:off x="5407116" y="5301753"/>
            <a:ext cx="165009" cy="11298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71 CuadroTexto"/>
          <p:cNvSpPr txBox="1"/>
          <p:nvPr/>
        </p:nvSpPr>
        <p:spPr>
          <a:xfrm>
            <a:off x="5984378" y="4462648"/>
            <a:ext cx="7264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Los Humeros</a:t>
            </a:r>
            <a:endParaRPr lang="es-MX" sz="800" dirty="0"/>
          </a:p>
        </p:txBody>
      </p:sp>
      <p:sp>
        <p:nvSpPr>
          <p:cNvPr id="73" name="72 CuadroTexto"/>
          <p:cNvSpPr txBox="1"/>
          <p:nvPr/>
        </p:nvSpPr>
        <p:spPr>
          <a:xfrm>
            <a:off x="5417192" y="6302550"/>
            <a:ext cx="8483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Serdán-Oriental</a:t>
            </a:r>
            <a:endParaRPr lang="es-MX" sz="800" dirty="0"/>
          </a:p>
        </p:txBody>
      </p:sp>
      <p:sp>
        <p:nvSpPr>
          <p:cNvPr id="74" name="73 CuadroTexto"/>
          <p:cNvSpPr txBox="1"/>
          <p:nvPr/>
        </p:nvSpPr>
        <p:spPr>
          <a:xfrm>
            <a:off x="6300192" y="4819608"/>
            <a:ext cx="10021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CV Xalapa-</a:t>
            </a:r>
            <a:r>
              <a:rPr lang="es-MX" sz="800" dirty="0" err="1" smtClean="0"/>
              <a:t>Naolinco</a:t>
            </a:r>
            <a:endParaRPr lang="es-MX" sz="800" dirty="0"/>
          </a:p>
        </p:txBody>
      </p:sp>
      <p:cxnSp>
        <p:nvCxnSpPr>
          <p:cNvPr id="75" name="74 Conector recto de flecha"/>
          <p:cNvCxnSpPr/>
          <p:nvPr/>
        </p:nvCxnSpPr>
        <p:spPr>
          <a:xfrm flipH="1">
            <a:off x="6006588" y="4947740"/>
            <a:ext cx="367124" cy="14821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75 CuadroTexto"/>
          <p:cNvSpPr txBox="1"/>
          <p:nvPr/>
        </p:nvSpPr>
        <p:spPr>
          <a:xfrm>
            <a:off x="5796136" y="6146525"/>
            <a:ext cx="6431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err="1" smtClean="0"/>
              <a:t>Citlaltépetl</a:t>
            </a:r>
            <a:endParaRPr lang="es-MX" sz="800" dirty="0"/>
          </a:p>
        </p:txBody>
      </p:sp>
      <p:cxnSp>
        <p:nvCxnSpPr>
          <p:cNvPr id="77" name="76 Conector recto de flecha"/>
          <p:cNvCxnSpPr/>
          <p:nvPr/>
        </p:nvCxnSpPr>
        <p:spPr>
          <a:xfrm flipH="1" flipV="1">
            <a:off x="5798201" y="5339059"/>
            <a:ext cx="169313" cy="86268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77 CuadroTexto"/>
          <p:cNvSpPr txBox="1"/>
          <p:nvPr/>
        </p:nvSpPr>
        <p:spPr>
          <a:xfrm>
            <a:off x="6276634" y="4922969"/>
            <a:ext cx="7120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Las Cumbres</a:t>
            </a:r>
            <a:endParaRPr lang="es-MX" sz="800" dirty="0"/>
          </a:p>
        </p:txBody>
      </p:sp>
      <p:cxnSp>
        <p:nvCxnSpPr>
          <p:cNvPr id="79" name="78 Conector recto de flecha"/>
          <p:cNvCxnSpPr/>
          <p:nvPr/>
        </p:nvCxnSpPr>
        <p:spPr>
          <a:xfrm flipH="1">
            <a:off x="5860257" y="5049452"/>
            <a:ext cx="488379" cy="17205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79 CuadroTexto"/>
          <p:cNvSpPr txBox="1"/>
          <p:nvPr/>
        </p:nvSpPr>
        <p:spPr>
          <a:xfrm>
            <a:off x="6209661" y="5055238"/>
            <a:ext cx="13260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San Martín y CV Los </a:t>
            </a:r>
            <a:r>
              <a:rPr lang="es-MX" sz="800" dirty="0" err="1" smtClean="0"/>
              <a:t>Tuxtlas</a:t>
            </a:r>
            <a:endParaRPr lang="es-MX" sz="800" dirty="0"/>
          </a:p>
        </p:txBody>
      </p:sp>
      <p:cxnSp>
        <p:nvCxnSpPr>
          <p:cNvPr id="81" name="80 Conector recto de flecha"/>
          <p:cNvCxnSpPr/>
          <p:nvPr/>
        </p:nvCxnSpPr>
        <p:spPr>
          <a:xfrm flipH="1">
            <a:off x="6373712" y="5223965"/>
            <a:ext cx="195037" cy="15467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81 CuadroTexto"/>
          <p:cNvSpPr txBox="1"/>
          <p:nvPr/>
        </p:nvSpPr>
        <p:spPr>
          <a:xfrm>
            <a:off x="6402854" y="6196419"/>
            <a:ext cx="524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Chichón</a:t>
            </a:r>
            <a:endParaRPr lang="es-MX" sz="800" dirty="0"/>
          </a:p>
        </p:txBody>
      </p:sp>
      <p:cxnSp>
        <p:nvCxnSpPr>
          <p:cNvPr id="83" name="82 Conector recto de flecha"/>
          <p:cNvCxnSpPr/>
          <p:nvPr/>
        </p:nvCxnSpPr>
        <p:spPr>
          <a:xfrm flipV="1">
            <a:off x="6710859" y="5804440"/>
            <a:ext cx="116255" cy="4255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83 CuadroTexto"/>
          <p:cNvSpPr txBox="1"/>
          <p:nvPr/>
        </p:nvSpPr>
        <p:spPr>
          <a:xfrm>
            <a:off x="6507466" y="6507145"/>
            <a:ext cx="4812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err="1" smtClean="0"/>
              <a:t>Tacaná</a:t>
            </a:r>
            <a:endParaRPr lang="es-MX" sz="800" dirty="0"/>
          </a:p>
        </p:txBody>
      </p:sp>
      <p:cxnSp>
        <p:nvCxnSpPr>
          <p:cNvPr id="85" name="84 Conector recto de flecha"/>
          <p:cNvCxnSpPr>
            <a:endCxn id="14" idx="2"/>
          </p:cNvCxnSpPr>
          <p:nvPr/>
        </p:nvCxnSpPr>
        <p:spPr>
          <a:xfrm flipV="1">
            <a:off x="6805337" y="6357440"/>
            <a:ext cx="244041" cy="1536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87 CuadroTexto"/>
          <p:cNvSpPr txBox="1"/>
          <p:nvPr/>
        </p:nvSpPr>
        <p:spPr>
          <a:xfrm>
            <a:off x="285613" y="2057780"/>
            <a:ext cx="8066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800" dirty="0" smtClean="0"/>
              <a:t>CV San Quintín</a:t>
            </a:r>
            <a:endParaRPr lang="es-MX" sz="800" dirty="0"/>
          </a:p>
        </p:txBody>
      </p:sp>
      <p:sp>
        <p:nvSpPr>
          <p:cNvPr id="89" name="88 CuadroTexto"/>
          <p:cNvSpPr txBox="1"/>
          <p:nvPr/>
        </p:nvSpPr>
        <p:spPr>
          <a:xfrm>
            <a:off x="646837" y="2402689"/>
            <a:ext cx="6848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800" dirty="0" smtClean="0"/>
              <a:t>CV </a:t>
            </a:r>
            <a:r>
              <a:rPr lang="es-MX" sz="800" dirty="0" err="1" smtClean="0"/>
              <a:t>Jaraguay</a:t>
            </a:r>
            <a:endParaRPr lang="es-MX" sz="800" dirty="0"/>
          </a:p>
        </p:txBody>
      </p:sp>
      <p:sp>
        <p:nvSpPr>
          <p:cNvPr id="90" name="89 Estrella de 5 puntas"/>
          <p:cNvSpPr/>
          <p:nvPr/>
        </p:nvSpPr>
        <p:spPr bwMode="auto">
          <a:xfrm>
            <a:off x="304303" y="2465335"/>
            <a:ext cx="152400" cy="141288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91" name="90 CuadroTexto"/>
          <p:cNvSpPr txBox="1"/>
          <p:nvPr/>
        </p:nvSpPr>
        <p:spPr>
          <a:xfrm>
            <a:off x="272242" y="2772865"/>
            <a:ext cx="8034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Isla Guadalupe</a:t>
            </a:r>
            <a:endParaRPr lang="es-MX" sz="800" dirty="0"/>
          </a:p>
        </p:txBody>
      </p:sp>
      <p:cxnSp>
        <p:nvCxnSpPr>
          <p:cNvPr id="92" name="91 Conector recto de flecha"/>
          <p:cNvCxnSpPr>
            <a:endCxn id="90" idx="3"/>
          </p:cNvCxnSpPr>
          <p:nvPr/>
        </p:nvCxnSpPr>
        <p:spPr>
          <a:xfrm flipH="1" flipV="1">
            <a:off x="427597" y="2606623"/>
            <a:ext cx="84539" cy="1662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92 Estrella de 5 puntas"/>
          <p:cNvSpPr/>
          <p:nvPr/>
        </p:nvSpPr>
        <p:spPr bwMode="auto">
          <a:xfrm>
            <a:off x="1475656" y="2404837"/>
            <a:ext cx="152400" cy="141288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94" name="93 CuadroTexto"/>
          <p:cNvSpPr txBox="1"/>
          <p:nvPr/>
        </p:nvSpPr>
        <p:spPr>
          <a:xfrm>
            <a:off x="1517780" y="2261264"/>
            <a:ext cx="5966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Coronado</a:t>
            </a:r>
            <a:endParaRPr lang="es-MX" sz="800" dirty="0"/>
          </a:p>
        </p:txBody>
      </p:sp>
      <p:sp>
        <p:nvSpPr>
          <p:cNvPr id="95" name="94 CuadroTexto"/>
          <p:cNvSpPr txBox="1"/>
          <p:nvPr/>
        </p:nvSpPr>
        <p:spPr>
          <a:xfrm>
            <a:off x="907618" y="2546125"/>
            <a:ext cx="7120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800" dirty="0" smtClean="0"/>
              <a:t>CV San Borja</a:t>
            </a:r>
            <a:endParaRPr lang="es-MX" sz="800" dirty="0"/>
          </a:p>
        </p:txBody>
      </p:sp>
      <p:sp>
        <p:nvSpPr>
          <p:cNvPr id="96" name="95 CuadroTexto"/>
          <p:cNvSpPr txBox="1"/>
          <p:nvPr/>
        </p:nvSpPr>
        <p:spPr>
          <a:xfrm>
            <a:off x="632913" y="301381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Sin nombre</a:t>
            </a:r>
            <a:endParaRPr lang="es-MX" sz="800" dirty="0"/>
          </a:p>
        </p:txBody>
      </p:sp>
      <p:cxnSp>
        <p:nvCxnSpPr>
          <p:cNvPr id="97" name="96 Conector recto de flecha"/>
          <p:cNvCxnSpPr/>
          <p:nvPr/>
        </p:nvCxnSpPr>
        <p:spPr>
          <a:xfrm flipV="1">
            <a:off x="1024538" y="2889874"/>
            <a:ext cx="217487" cy="1674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97 CuadroTexto"/>
          <p:cNvSpPr txBox="1"/>
          <p:nvPr/>
        </p:nvSpPr>
        <p:spPr>
          <a:xfrm>
            <a:off x="813881" y="3686133"/>
            <a:ext cx="12378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800" dirty="0" smtClean="0"/>
              <a:t>CV </a:t>
            </a:r>
            <a:r>
              <a:rPr lang="es-MX" sz="800" dirty="0" err="1" smtClean="0"/>
              <a:t>Comondú</a:t>
            </a:r>
            <a:r>
              <a:rPr lang="es-MX" sz="800" dirty="0" smtClean="0"/>
              <a:t>-La Purísima</a:t>
            </a:r>
            <a:endParaRPr lang="es-MX" sz="800" dirty="0"/>
          </a:p>
        </p:txBody>
      </p:sp>
      <p:cxnSp>
        <p:nvCxnSpPr>
          <p:cNvPr id="99" name="98 Conector recto de flecha"/>
          <p:cNvCxnSpPr/>
          <p:nvPr/>
        </p:nvCxnSpPr>
        <p:spPr>
          <a:xfrm flipV="1">
            <a:off x="1810794" y="3526309"/>
            <a:ext cx="217487" cy="1674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99 Estrella de 5 puntas"/>
          <p:cNvSpPr/>
          <p:nvPr/>
        </p:nvSpPr>
        <p:spPr bwMode="auto">
          <a:xfrm>
            <a:off x="3751099" y="4412407"/>
            <a:ext cx="153988" cy="141287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01" name="100 CuadroTexto"/>
          <p:cNvSpPr txBox="1"/>
          <p:nvPr/>
        </p:nvSpPr>
        <p:spPr>
          <a:xfrm>
            <a:off x="3059832" y="4280454"/>
            <a:ext cx="5485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San Juan</a:t>
            </a:r>
            <a:endParaRPr lang="es-MX" sz="800" dirty="0"/>
          </a:p>
        </p:txBody>
      </p:sp>
      <p:cxnSp>
        <p:nvCxnSpPr>
          <p:cNvPr id="102" name="101 Conector recto de flecha"/>
          <p:cNvCxnSpPr/>
          <p:nvPr/>
        </p:nvCxnSpPr>
        <p:spPr>
          <a:xfrm>
            <a:off x="3533320" y="4412407"/>
            <a:ext cx="206052" cy="6221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102 Estrella de 5 puntas"/>
          <p:cNvSpPr/>
          <p:nvPr/>
        </p:nvSpPr>
        <p:spPr bwMode="auto">
          <a:xfrm>
            <a:off x="3439872" y="4442678"/>
            <a:ext cx="152400" cy="141288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04" name="103 CuadroTexto"/>
          <p:cNvSpPr txBox="1"/>
          <p:nvPr/>
        </p:nvSpPr>
        <p:spPr>
          <a:xfrm>
            <a:off x="2621393" y="4382619"/>
            <a:ext cx="5918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Isla Isabel</a:t>
            </a:r>
            <a:endParaRPr lang="es-MX" sz="800" dirty="0"/>
          </a:p>
        </p:txBody>
      </p:sp>
      <p:cxnSp>
        <p:nvCxnSpPr>
          <p:cNvPr id="105" name="104 Conector recto de flecha"/>
          <p:cNvCxnSpPr>
            <a:endCxn id="103" idx="1"/>
          </p:cNvCxnSpPr>
          <p:nvPr/>
        </p:nvCxnSpPr>
        <p:spPr>
          <a:xfrm>
            <a:off x="3184767" y="4488493"/>
            <a:ext cx="255105" cy="815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105 CuadroTexto"/>
          <p:cNvSpPr txBox="1"/>
          <p:nvPr/>
        </p:nvSpPr>
        <p:spPr>
          <a:xfrm>
            <a:off x="5927466" y="4346325"/>
            <a:ext cx="6607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Iztaccíhuatl</a:t>
            </a:r>
            <a:endParaRPr lang="es-MX" sz="800" dirty="0"/>
          </a:p>
        </p:txBody>
      </p:sp>
      <p:sp>
        <p:nvSpPr>
          <p:cNvPr id="107" name="106 CuadroTexto"/>
          <p:cNvSpPr txBox="1"/>
          <p:nvPr/>
        </p:nvSpPr>
        <p:spPr>
          <a:xfrm>
            <a:off x="5940152" y="4249562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Papayo</a:t>
            </a:r>
            <a:endParaRPr lang="es-MX" sz="800" dirty="0"/>
          </a:p>
        </p:txBody>
      </p:sp>
      <p:cxnSp>
        <p:nvCxnSpPr>
          <p:cNvPr id="108" name="107 Conector recto de flecha"/>
          <p:cNvCxnSpPr/>
          <p:nvPr/>
        </p:nvCxnSpPr>
        <p:spPr>
          <a:xfrm flipH="1">
            <a:off x="5495926" y="4513322"/>
            <a:ext cx="563857" cy="66460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108 Estrella de 5 puntas"/>
          <p:cNvSpPr/>
          <p:nvPr/>
        </p:nvSpPr>
        <p:spPr bwMode="auto">
          <a:xfrm>
            <a:off x="5354117" y="5069134"/>
            <a:ext cx="153987" cy="141287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10" name="109 Estrella de 5 puntas"/>
          <p:cNvSpPr/>
          <p:nvPr/>
        </p:nvSpPr>
        <p:spPr bwMode="auto">
          <a:xfrm>
            <a:off x="5364088" y="5138413"/>
            <a:ext cx="153987" cy="141287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11" name="110 Forma libre"/>
          <p:cNvSpPr/>
          <p:nvPr/>
        </p:nvSpPr>
        <p:spPr bwMode="auto">
          <a:xfrm>
            <a:off x="5354117" y="4927330"/>
            <a:ext cx="93389" cy="117109"/>
          </a:xfrm>
          <a:custGeom>
            <a:avLst/>
            <a:gdLst>
              <a:gd name="connsiteX0" fmla="*/ 78448 w 145825"/>
              <a:gd name="connsiteY0" fmla="*/ 5037 h 120540"/>
              <a:gd name="connsiteX1" fmla="*/ 1446 w 145825"/>
              <a:gd name="connsiteY1" fmla="*/ 62788 h 120540"/>
              <a:gd name="connsiteX2" fmla="*/ 11072 w 145825"/>
              <a:gd name="connsiteY2" fmla="*/ 110915 h 120540"/>
              <a:gd name="connsiteX3" fmla="*/ 39947 w 145825"/>
              <a:gd name="connsiteY3" fmla="*/ 120540 h 120540"/>
              <a:gd name="connsiteX4" fmla="*/ 68823 w 145825"/>
              <a:gd name="connsiteY4" fmla="*/ 101289 h 120540"/>
              <a:gd name="connsiteX5" fmla="*/ 136200 w 145825"/>
              <a:gd name="connsiteY5" fmla="*/ 82039 h 120540"/>
              <a:gd name="connsiteX6" fmla="*/ 145825 w 145825"/>
              <a:gd name="connsiteY6" fmla="*/ 53163 h 120540"/>
              <a:gd name="connsiteX7" fmla="*/ 107324 w 145825"/>
              <a:gd name="connsiteY7" fmla="*/ 5037 h 120540"/>
              <a:gd name="connsiteX8" fmla="*/ 78448 w 145825"/>
              <a:gd name="connsiteY8" fmla="*/ 5037 h 12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825" h="120540">
                <a:moveTo>
                  <a:pt x="78448" y="5037"/>
                </a:moveTo>
                <a:cubicBezTo>
                  <a:pt x="60802" y="14662"/>
                  <a:pt x="6399" y="42976"/>
                  <a:pt x="1446" y="62788"/>
                </a:cubicBezTo>
                <a:cubicBezTo>
                  <a:pt x="-2522" y="78660"/>
                  <a:pt x="1997" y="97303"/>
                  <a:pt x="11072" y="110915"/>
                </a:cubicBezTo>
                <a:cubicBezTo>
                  <a:pt x="16700" y="119357"/>
                  <a:pt x="30322" y="117332"/>
                  <a:pt x="39947" y="120540"/>
                </a:cubicBezTo>
                <a:cubicBezTo>
                  <a:pt x="49572" y="114123"/>
                  <a:pt x="58476" y="106462"/>
                  <a:pt x="68823" y="101289"/>
                </a:cubicBezTo>
                <a:cubicBezTo>
                  <a:pt x="82630" y="94385"/>
                  <a:pt x="123866" y="85122"/>
                  <a:pt x="136200" y="82039"/>
                </a:cubicBezTo>
                <a:cubicBezTo>
                  <a:pt x="139408" y="72414"/>
                  <a:pt x="145825" y="63309"/>
                  <a:pt x="145825" y="53163"/>
                </a:cubicBezTo>
                <a:cubicBezTo>
                  <a:pt x="145825" y="28650"/>
                  <a:pt x="129497" y="12428"/>
                  <a:pt x="107324" y="5037"/>
                </a:cubicBezTo>
                <a:cubicBezTo>
                  <a:pt x="98193" y="1993"/>
                  <a:pt x="96094" y="-4588"/>
                  <a:pt x="78448" y="5037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cxnSp>
        <p:nvCxnSpPr>
          <p:cNvPr id="112" name="111 Conector recto de flecha"/>
          <p:cNvCxnSpPr/>
          <p:nvPr/>
        </p:nvCxnSpPr>
        <p:spPr>
          <a:xfrm flipH="1">
            <a:off x="5447506" y="4366846"/>
            <a:ext cx="567535" cy="7291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112 CuadroTexto"/>
          <p:cNvSpPr txBox="1"/>
          <p:nvPr/>
        </p:nvSpPr>
        <p:spPr>
          <a:xfrm>
            <a:off x="5735962" y="4130971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CV </a:t>
            </a:r>
            <a:r>
              <a:rPr lang="es-MX" sz="800" dirty="0" err="1" smtClean="0"/>
              <a:t>Apan-Tezontepec</a:t>
            </a:r>
            <a:endParaRPr lang="es-MX" sz="800" dirty="0"/>
          </a:p>
        </p:txBody>
      </p:sp>
      <p:cxnSp>
        <p:nvCxnSpPr>
          <p:cNvPr id="114" name="113 Conector recto de flecha"/>
          <p:cNvCxnSpPr>
            <a:endCxn id="111" idx="7"/>
          </p:cNvCxnSpPr>
          <p:nvPr/>
        </p:nvCxnSpPr>
        <p:spPr>
          <a:xfrm flipH="1">
            <a:off x="5422849" y="4294832"/>
            <a:ext cx="450902" cy="6373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114 Conector recto de flecha"/>
          <p:cNvCxnSpPr/>
          <p:nvPr/>
        </p:nvCxnSpPr>
        <p:spPr>
          <a:xfrm flipH="1">
            <a:off x="5737623" y="4641014"/>
            <a:ext cx="332580" cy="436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115 Forma libre"/>
          <p:cNvSpPr/>
          <p:nvPr/>
        </p:nvSpPr>
        <p:spPr bwMode="auto">
          <a:xfrm>
            <a:off x="5792788" y="5047753"/>
            <a:ext cx="222250" cy="119062"/>
          </a:xfrm>
          <a:custGeom>
            <a:avLst/>
            <a:gdLst>
              <a:gd name="connsiteX0" fmla="*/ 77938 w 237426"/>
              <a:gd name="connsiteY0" fmla="*/ 32277 h 127970"/>
              <a:gd name="connsiteX1" fmla="*/ 141733 w 237426"/>
              <a:gd name="connsiteY1" fmla="*/ 21644 h 127970"/>
              <a:gd name="connsiteX2" fmla="*/ 173631 w 237426"/>
              <a:gd name="connsiteY2" fmla="*/ 379 h 127970"/>
              <a:gd name="connsiteX3" fmla="*/ 237426 w 237426"/>
              <a:gd name="connsiteY3" fmla="*/ 11012 h 127970"/>
              <a:gd name="connsiteX4" fmla="*/ 226793 w 237426"/>
              <a:gd name="connsiteY4" fmla="*/ 64175 h 127970"/>
              <a:gd name="connsiteX5" fmla="*/ 162998 w 237426"/>
              <a:gd name="connsiteY5" fmla="*/ 74807 h 127970"/>
              <a:gd name="connsiteX6" fmla="*/ 131100 w 237426"/>
              <a:gd name="connsiteY6" fmla="*/ 96072 h 127970"/>
              <a:gd name="connsiteX7" fmla="*/ 67305 w 237426"/>
              <a:gd name="connsiteY7" fmla="*/ 127970 h 127970"/>
              <a:gd name="connsiteX8" fmla="*/ 3510 w 237426"/>
              <a:gd name="connsiteY8" fmla="*/ 117337 h 127970"/>
              <a:gd name="connsiteX9" fmla="*/ 14142 w 237426"/>
              <a:gd name="connsiteY9" fmla="*/ 74807 h 127970"/>
              <a:gd name="connsiteX10" fmla="*/ 77938 w 237426"/>
              <a:gd name="connsiteY10" fmla="*/ 32277 h 12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7426" h="127970">
                <a:moveTo>
                  <a:pt x="77938" y="32277"/>
                </a:moveTo>
                <a:cubicBezTo>
                  <a:pt x="99203" y="23417"/>
                  <a:pt x="121281" y="28461"/>
                  <a:pt x="141733" y="21644"/>
                </a:cubicBezTo>
                <a:cubicBezTo>
                  <a:pt x="153856" y="17603"/>
                  <a:pt x="160930" y="1790"/>
                  <a:pt x="173631" y="379"/>
                </a:cubicBezTo>
                <a:cubicBezTo>
                  <a:pt x="195058" y="-2002"/>
                  <a:pt x="216161" y="7468"/>
                  <a:pt x="237426" y="11012"/>
                </a:cubicBezTo>
                <a:cubicBezTo>
                  <a:pt x="233882" y="28733"/>
                  <a:pt x="240514" y="52414"/>
                  <a:pt x="226793" y="64175"/>
                </a:cubicBezTo>
                <a:cubicBezTo>
                  <a:pt x="210425" y="78205"/>
                  <a:pt x="183450" y="67990"/>
                  <a:pt x="162998" y="74807"/>
                </a:cubicBezTo>
                <a:cubicBezTo>
                  <a:pt x="150875" y="78848"/>
                  <a:pt x="142530" y="90357"/>
                  <a:pt x="131100" y="96072"/>
                </a:cubicBezTo>
                <a:cubicBezTo>
                  <a:pt x="43059" y="140093"/>
                  <a:pt x="158721" y="67027"/>
                  <a:pt x="67305" y="127970"/>
                </a:cubicBezTo>
                <a:cubicBezTo>
                  <a:pt x="46040" y="124426"/>
                  <a:pt x="18754" y="132581"/>
                  <a:pt x="3510" y="117337"/>
                </a:cubicBezTo>
                <a:cubicBezTo>
                  <a:pt x="-6823" y="107004"/>
                  <a:pt x="8386" y="88238"/>
                  <a:pt x="14142" y="74807"/>
                </a:cubicBezTo>
                <a:cubicBezTo>
                  <a:pt x="28139" y="42147"/>
                  <a:pt x="56673" y="41137"/>
                  <a:pt x="77938" y="32277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17" name="116 CuadroTexto"/>
          <p:cNvSpPr txBox="1"/>
          <p:nvPr/>
        </p:nvSpPr>
        <p:spPr>
          <a:xfrm>
            <a:off x="6228184" y="4732296"/>
            <a:ext cx="5517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La Gloria</a:t>
            </a:r>
            <a:endParaRPr lang="es-MX" sz="800" dirty="0"/>
          </a:p>
        </p:txBody>
      </p:sp>
      <p:sp>
        <p:nvSpPr>
          <p:cNvPr id="118" name="117 Estrella de 5 puntas"/>
          <p:cNvSpPr/>
          <p:nvPr/>
        </p:nvSpPr>
        <p:spPr bwMode="auto">
          <a:xfrm>
            <a:off x="5707856" y="5076328"/>
            <a:ext cx="153988" cy="141287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19" name="118 Estrella de 5 puntas"/>
          <p:cNvSpPr/>
          <p:nvPr/>
        </p:nvSpPr>
        <p:spPr bwMode="auto">
          <a:xfrm>
            <a:off x="5703893" y="5114428"/>
            <a:ext cx="153988" cy="141287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20" name="119 Estrella de 5 puntas"/>
          <p:cNvSpPr/>
          <p:nvPr/>
        </p:nvSpPr>
        <p:spPr bwMode="auto">
          <a:xfrm>
            <a:off x="5706269" y="5167544"/>
            <a:ext cx="153988" cy="141287"/>
          </a:xfrm>
          <a:prstGeom prst="star5">
            <a:avLst/>
          </a:prstGeom>
          <a:solidFill>
            <a:srgbClr val="FFC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21" name="120 Estrella de 5 puntas"/>
          <p:cNvSpPr/>
          <p:nvPr/>
        </p:nvSpPr>
        <p:spPr bwMode="auto">
          <a:xfrm>
            <a:off x="5706269" y="5227140"/>
            <a:ext cx="153987" cy="141288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cxnSp>
        <p:nvCxnSpPr>
          <p:cNvPr id="122" name="121 Conector recto de flecha"/>
          <p:cNvCxnSpPr/>
          <p:nvPr/>
        </p:nvCxnSpPr>
        <p:spPr>
          <a:xfrm flipH="1">
            <a:off x="5787507" y="4859132"/>
            <a:ext cx="513896" cy="32197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122 Conector recto de flecha"/>
          <p:cNvCxnSpPr/>
          <p:nvPr/>
        </p:nvCxnSpPr>
        <p:spPr>
          <a:xfrm flipV="1">
            <a:off x="5648300" y="5246912"/>
            <a:ext cx="55593" cy="111505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123 Conector recto de flecha"/>
          <p:cNvCxnSpPr/>
          <p:nvPr/>
        </p:nvCxnSpPr>
        <p:spPr>
          <a:xfrm flipH="1">
            <a:off x="5791879" y="4779018"/>
            <a:ext cx="417782" cy="31879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124 CuadroTexto"/>
          <p:cNvSpPr txBox="1"/>
          <p:nvPr/>
        </p:nvSpPr>
        <p:spPr>
          <a:xfrm>
            <a:off x="6106367" y="4610412"/>
            <a:ext cx="8418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Cofre de Perote</a:t>
            </a:r>
            <a:endParaRPr lang="es-MX" sz="800" dirty="0"/>
          </a:p>
        </p:txBody>
      </p:sp>
      <p:sp>
        <p:nvSpPr>
          <p:cNvPr id="129" name="128 Estrella de 5 puntas"/>
          <p:cNvSpPr/>
          <p:nvPr/>
        </p:nvSpPr>
        <p:spPr bwMode="auto">
          <a:xfrm>
            <a:off x="3592272" y="6037787"/>
            <a:ext cx="152400" cy="141287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30" name="129 Estrella de 5 puntas"/>
          <p:cNvSpPr/>
          <p:nvPr/>
        </p:nvSpPr>
        <p:spPr bwMode="auto">
          <a:xfrm>
            <a:off x="3630844" y="5864293"/>
            <a:ext cx="152400" cy="141287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31" name="130 CuadroTexto"/>
          <p:cNvSpPr txBox="1"/>
          <p:nvPr/>
        </p:nvSpPr>
        <p:spPr>
          <a:xfrm>
            <a:off x="3044716" y="5836740"/>
            <a:ext cx="5661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RO2, EPR</a:t>
            </a:r>
            <a:endParaRPr lang="es-MX" sz="800" dirty="0"/>
          </a:p>
        </p:txBody>
      </p:sp>
      <p:sp>
        <p:nvSpPr>
          <p:cNvPr id="132" name="131 CuadroTexto"/>
          <p:cNvSpPr txBox="1"/>
          <p:nvPr/>
        </p:nvSpPr>
        <p:spPr>
          <a:xfrm>
            <a:off x="2983981" y="6014540"/>
            <a:ext cx="5661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RO3, EPR</a:t>
            </a:r>
            <a:endParaRPr lang="es-MX" sz="800" dirty="0"/>
          </a:p>
        </p:txBody>
      </p:sp>
      <p:sp>
        <p:nvSpPr>
          <p:cNvPr id="133" name="132 Forma libre"/>
          <p:cNvSpPr/>
          <p:nvPr/>
        </p:nvSpPr>
        <p:spPr>
          <a:xfrm>
            <a:off x="975836" y="2064775"/>
            <a:ext cx="121665" cy="66541"/>
          </a:xfrm>
          <a:custGeom>
            <a:avLst/>
            <a:gdLst>
              <a:gd name="connsiteX0" fmla="*/ 382 w 53170"/>
              <a:gd name="connsiteY0" fmla="*/ 577 h 31533"/>
              <a:gd name="connsiteX1" fmla="*/ 14669 w 53170"/>
              <a:gd name="connsiteY1" fmla="*/ 17246 h 31533"/>
              <a:gd name="connsiteX2" fmla="*/ 21813 w 53170"/>
              <a:gd name="connsiteY2" fmla="*/ 19627 h 31533"/>
              <a:gd name="connsiteX3" fmla="*/ 43244 w 53170"/>
              <a:gd name="connsiteY3" fmla="*/ 31533 h 31533"/>
              <a:gd name="connsiteX4" fmla="*/ 52769 w 53170"/>
              <a:gd name="connsiteY4" fmla="*/ 19627 h 31533"/>
              <a:gd name="connsiteX5" fmla="*/ 45625 w 53170"/>
              <a:gd name="connsiteY5" fmla="*/ 14864 h 31533"/>
              <a:gd name="connsiteX6" fmla="*/ 38482 w 53170"/>
              <a:gd name="connsiteY6" fmla="*/ 7721 h 31533"/>
              <a:gd name="connsiteX7" fmla="*/ 24194 w 53170"/>
              <a:gd name="connsiteY7" fmla="*/ 577 h 31533"/>
              <a:gd name="connsiteX8" fmla="*/ 5144 w 53170"/>
              <a:gd name="connsiteY8" fmla="*/ 2958 h 31533"/>
              <a:gd name="connsiteX9" fmla="*/ 382 w 53170"/>
              <a:gd name="connsiteY9" fmla="*/ 577 h 31533"/>
              <a:gd name="connsiteX0" fmla="*/ 0 w 52788"/>
              <a:gd name="connsiteY0" fmla="*/ 1543 h 32499"/>
              <a:gd name="connsiteX1" fmla="*/ 14287 w 52788"/>
              <a:gd name="connsiteY1" fmla="*/ 18212 h 32499"/>
              <a:gd name="connsiteX2" fmla="*/ 21431 w 52788"/>
              <a:gd name="connsiteY2" fmla="*/ 20593 h 32499"/>
              <a:gd name="connsiteX3" fmla="*/ 42862 w 52788"/>
              <a:gd name="connsiteY3" fmla="*/ 32499 h 32499"/>
              <a:gd name="connsiteX4" fmla="*/ 52387 w 52788"/>
              <a:gd name="connsiteY4" fmla="*/ 20593 h 32499"/>
              <a:gd name="connsiteX5" fmla="*/ 45243 w 52788"/>
              <a:gd name="connsiteY5" fmla="*/ 15830 h 32499"/>
              <a:gd name="connsiteX6" fmla="*/ 38100 w 52788"/>
              <a:gd name="connsiteY6" fmla="*/ 8687 h 32499"/>
              <a:gd name="connsiteX7" fmla="*/ 23812 w 52788"/>
              <a:gd name="connsiteY7" fmla="*/ 1543 h 32499"/>
              <a:gd name="connsiteX8" fmla="*/ 0 w 52788"/>
              <a:gd name="connsiteY8" fmla="*/ 1543 h 3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88" h="32499">
                <a:moveTo>
                  <a:pt x="0" y="1543"/>
                </a:moveTo>
                <a:cubicBezTo>
                  <a:pt x="1587" y="3924"/>
                  <a:pt x="4863" y="13500"/>
                  <a:pt x="14287" y="18212"/>
                </a:cubicBezTo>
                <a:cubicBezTo>
                  <a:pt x="16532" y="19335"/>
                  <a:pt x="19237" y="19374"/>
                  <a:pt x="21431" y="20593"/>
                </a:cubicBezTo>
                <a:cubicBezTo>
                  <a:pt x="45995" y="34239"/>
                  <a:pt x="26697" y="27111"/>
                  <a:pt x="42862" y="32499"/>
                </a:cubicBezTo>
                <a:cubicBezTo>
                  <a:pt x="45587" y="30683"/>
                  <a:pt x="54809" y="26647"/>
                  <a:pt x="52387" y="20593"/>
                </a:cubicBezTo>
                <a:cubicBezTo>
                  <a:pt x="51324" y="17936"/>
                  <a:pt x="47442" y="17662"/>
                  <a:pt x="45243" y="15830"/>
                </a:cubicBezTo>
                <a:cubicBezTo>
                  <a:pt x="42656" y="13674"/>
                  <a:pt x="40687" y="10843"/>
                  <a:pt x="38100" y="8687"/>
                </a:cubicBezTo>
                <a:cubicBezTo>
                  <a:pt x="31944" y="3557"/>
                  <a:pt x="30973" y="3930"/>
                  <a:pt x="23812" y="1543"/>
                </a:cubicBezTo>
                <a:cubicBezTo>
                  <a:pt x="17462" y="352"/>
                  <a:pt x="1587" y="-1235"/>
                  <a:pt x="0" y="1543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34" name="133 Forma libre"/>
          <p:cNvSpPr/>
          <p:nvPr/>
        </p:nvSpPr>
        <p:spPr>
          <a:xfrm rot="832447">
            <a:off x="1276874" y="2449512"/>
            <a:ext cx="111150" cy="63382"/>
          </a:xfrm>
          <a:custGeom>
            <a:avLst/>
            <a:gdLst>
              <a:gd name="connsiteX0" fmla="*/ 382 w 53170"/>
              <a:gd name="connsiteY0" fmla="*/ 577 h 31533"/>
              <a:gd name="connsiteX1" fmla="*/ 14669 w 53170"/>
              <a:gd name="connsiteY1" fmla="*/ 17246 h 31533"/>
              <a:gd name="connsiteX2" fmla="*/ 21813 w 53170"/>
              <a:gd name="connsiteY2" fmla="*/ 19627 h 31533"/>
              <a:gd name="connsiteX3" fmla="*/ 43244 w 53170"/>
              <a:gd name="connsiteY3" fmla="*/ 31533 h 31533"/>
              <a:gd name="connsiteX4" fmla="*/ 52769 w 53170"/>
              <a:gd name="connsiteY4" fmla="*/ 19627 h 31533"/>
              <a:gd name="connsiteX5" fmla="*/ 45625 w 53170"/>
              <a:gd name="connsiteY5" fmla="*/ 14864 h 31533"/>
              <a:gd name="connsiteX6" fmla="*/ 38482 w 53170"/>
              <a:gd name="connsiteY6" fmla="*/ 7721 h 31533"/>
              <a:gd name="connsiteX7" fmla="*/ 24194 w 53170"/>
              <a:gd name="connsiteY7" fmla="*/ 577 h 31533"/>
              <a:gd name="connsiteX8" fmla="*/ 5144 w 53170"/>
              <a:gd name="connsiteY8" fmla="*/ 2958 h 31533"/>
              <a:gd name="connsiteX9" fmla="*/ 382 w 53170"/>
              <a:gd name="connsiteY9" fmla="*/ 577 h 31533"/>
              <a:gd name="connsiteX0" fmla="*/ 200 w 48226"/>
              <a:gd name="connsiteY0" fmla="*/ 2381 h 30956"/>
              <a:gd name="connsiteX1" fmla="*/ 9725 w 48226"/>
              <a:gd name="connsiteY1" fmla="*/ 16669 h 30956"/>
              <a:gd name="connsiteX2" fmla="*/ 16869 w 48226"/>
              <a:gd name="connsiteY2" fmla="*/ 19050 h 30956"/>
              <a:gd name="connsiteX3" fmla="*/ 38300 w 48226"/>
              <a:gd name="connsiteY3" fmla="*/ 30956 h 30956"/>
              <a:gd name="connsiteX4" fmla="*/ 47825 w 48226"/>
              <a:gd name="connsiteY4" fmla="*/ 19050 h 30956"/>
              <a:gd name="connsiteX5" fmla="*/ 40681 w 48226"/>
              <a:gd name="connsiteY5" fmla="*/ 14287 h 30956"/>
              <a:gd name="connsiteX6" fmla="*/ 33538 w 48226"/>
              <a:gd name="connsiteY6" fmla="*/ 7144 h 30956"/>
              <a:gd name="connsiteX7" fmla="*/ 19250 w 48226"/>
              <a:gd name="connsiteY7" fmla="*/ 0 h 30956"/>
              <a:gd name="connsiteX8" fmla="*/ 200 w 48226"/>
              <a:gd name="connsiteY8" fmla="*/ 2381 h 3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26" h="30956">
                <a:moveTo>
                  <a:pt x="200" y="2381"/>
                </a:moveTo>
                <a:cubicBezTo>
                  <a:pt x="-1387" y="5159"/>
                  <a:pt x="6947" y="13891"/>
                  <a:pt x="9725" y="16669"/>
                </a:cubicBezTo>
                <a:cubicBezTo>
                  <a:pt x="12503" y="19447"/>
                  <a:pt x="14675" y="17831"/>
                  <a:pt x="16869" y="19050"/>
                </a:cubicBezTo>
                <a:cubicBezTo>
                  <a:pt x="41433" y="32696"/>
                  <a:pt x="22135" y="25568"/>
                  <a:pt x="38300" y="30956"/>
                </a:cubicBezTo>
                <a:cubicBezTo>
                  <a:pt x="41025" y="29140"/>
                  <a:pt x="50247" y="25104"/>
                  <a:pt x="47825" y="19050"/>
                </a:cubicBezTo>
                <a:cubicBezTo>
                  <a:pt x="46762" y="16393"/>
                  <a:pt x="42880" y="16119"/>
                  <a:pt x="40681" y="14287"/>
                </a:cubicBezTo>
                <a:cubicBezTo>
                  <a:pt x="38094" y="12131"/>
                  <a:pt x="36125" y="9300"/>
                  <a:pt x="33538" y="7144"/>
                </a:cubicBezTo>
                <a:cubicBezTo>
                  <a:pt x="27382" y="2014"/>
                  <a:pt x="26411" y="2387"/>
                  <a:pt x="19250" y="0"/>
                </a:cubicBezTo>
                <a:cubicBezTo>
                  <a:pt x="12900" y="794"/>
                  <a:pt x="6142" y="4"/>
                  <a:pt x="200" y="2381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35" name="134 Forma libre"/>
          <p:cNvSpPr/>
          <p:nvPr/>
        </p:nvSpPr>
        <p:spPr>
          <a:xfrm rot="3201215">
            <a:off x="1521413" y="2674394"/>
            <a:ext cx="111132" cy="69836"/>
          </a:xfrm>
          <a:custGeom>
            <a:avLst/>
            <a:gdLst>
              <a:gd name="connsiteX0" fmla="*/ 382 w 53170"/>
              <a:gd name="connsiteY0" fmla="*/ 577 h 31533"/>
              <a:gd name="connsiteX1" fmla="*/ 14669 w 53170"/>
              <a:gd name="connsiteY1" fmla="*/ 17246 h 31533"/>
              <a:gd name="connsiteX2" fmla="*/ 21813 w 53170"/>
              <a:gd name="connsiteY2" fmla="*/ 19627 h 31533"/>
              <a:gd name="connsiteX3" fmla="*/ 43244 w 53170"/>
              <a:gd name="connsiteY3" fmla="*/ 31533 h 31533"/>
              <a:gd name="connsiteX4" fmla="*/ 52769 w 53170"/>
              <a:gd name="connsiteY4" fmla="*/ 19627 h 31533"/>
              <a:gd name="connsiteX5" fmla="*/ 45625 w 53170"/>
              <a:gd name="connsiteY5" fmla="*/ 14864 h 31533"/>
              <a:gd name="connsiteX6" fmla="*/ 38482 w 53170"/>
              <a:gd name="connsiteY6" fmla="*/ 7721 h 31533"/>
              <a:gd name="connsiteX7" fmla="*/ 24194 w 53170"/>
              <a:gd name="connsiteY7" fmla="*/ 577 h 31533"/>
              <a:gd name="connsiteX8" fmla="*/ 5144 w 53170"/>
              <a:gd name="connsiteY8" fmla="*/ 2958 h 31533"/>
              <a:gd name="connsiteX9" fmla="*/ 382 w 53170"/>
              <a:gd name="connsiteY9" fmla="*/ 577 h 31533"/>
              <a:gd name="connsiteX0" fmla="*/ 200 w 48226"/>
              <a:gd name="connsiteY0" fmla="*/ 2381 h 30956"/>
              <a:gd name="connsiteX1" fmla="*/ 9725 w 48226"/>
              <a:gd name="connsiteY1" fmla="*/ 16669 h 30956"/>
              <a:gd name="connsiteX2" fmla="*/ 16869 w 48226"/>
              <a:gd name="connsiteY2" fmla="*/ 19050 h 30956"/>
              <a:gd name="connsiteX3" fmla="*/ 38300 w 48226"/>
              <a:gd name="connsiteY3" fmla="*/ 30956 h 30956"/>
              <a:gd name="connsiteX4" fmla="*/ 47825 w 48226"/>
              <a:gd name="connsiteY4" fmla="*/ 19050 h 30956"/>
              <a:gd name="connsiteX5" fmla="*/ 40681 w 48226"/>
              <a:gd name="connsiteY5" fmla="*/ 14287 h 30956"/>
              <a:gd name="connsiteX6" fmla="*/ 33538 w 48226"/>
              <a:gd name="connsiteY6" fmla="*/ 7144 h 30956"/>
              <a:gd name="connsiteX7" fmla="*/ 19250 w 48226"/>
              <a:gd name="connsiteY7" fmla="*/ 0 h 30956"/>
              <a:gd name="connsiteX8" fmla="*/ 200 w 48226"/>
              <a:gd name="connsiteY8" fmla="*/ 2381 h 30956"/>
              <a:gd name="connsiteX0" fmla="*/ 192 w 48218"/>
              <a:gd name="connsiteY0" fmla="*/ 2381 h 34108"/>
              <a:gd name="connsiteX1" fmla="*/ 9717 w 48218"/>
              <a:gd name="connsiteY1" fmla="*/ 16669 h 34108"/>
              <a:gd name="connsiteX2" fmla="*/ 14414 w 48218"/>
              <a:gd name="connsiteY2" fmla="*/ 28598 h 34108"/>
              <a:gd name="connsiteX3" fmla="*/ 38292 w 48218"/>
              <a:gd name="connsiteY3" fmla="*/ 30956 h 34108"/>
              <a:gd name="connsiteX4" fmla="*/ 47817 w 48218"/>
              <a:gd name="connsiteY4" fmla="*/ 19050 h 34108"/>
              <a:gd name="connsiteX5" fmla="*/ 40673 w 48218"/>
              <a:gd name="connsiteY5" fmla="*/ 14287 h 34108"/>
              <a:gd name="connsiteX6" fmla="*/ 33530 w 48218"/>
              <a:gd name="connsiteY6" fmla="*/ 7144 h 34108"/>
              <a:gd name="connsiteX7" fmla="*/ 19242 w 48218"/>
              <a:gd name="connsiteY7" fmla="*/ 0 h 34108"/>
              <a:gd name="connsiteX8" fmla="*/ 192 w 48218"/>
              <a:gd name="connsiteY8" fmla="*/ 2381 h 34108"/>
              <a:gd name="connsiteX0" fmla="*/ 192 w 48218"/>
              <a:gd name="connsiteY0" fmla="*/ 2381 h 34108"/>
              <a:gd name="connsiteX1" fmla="*/ 9717 w 48218"/>
              <a:gd name="connsiteY1" fmla="*/ 16669 h 34108"/>
              <a:gd name="connsiteX2" fmla="*/ 14414 w 48218"/>
              <a:gd name="connsiteY2" fmla="*/ 28598 h 34108"/>
              <a:gd name="connsiteX3" fmla="*/ 38292 w 48218"/>
              <a:gd name="connsiteY3" fmla="*/ 30956 h 34108"/>
              <a:gd name="connsiteX4" fmla="*/ 47817 w 48218"/>
              <a:gd name="connsiteY4" fmla="*/ 19050 h 34108"/>
              <a:gd name="connsiteX5" fmla="*/ 40673 w 48218"/>
              <a:gd name="connsiteY5" fmla="*/ 14287 h 34108"/>
              <a:gd name="connsiteX6" fmla="*/ 26514 w 48218"/>
              <a:gd name="connsiteY6" fmla="*/ 9965 h 34108"/>
              <a:gd name="connsiteX7" fmla="*/ 19242 w 48218"/>
              <a:gd name="connsiteY7" fmla="*/ 0 h 34108"/>
              <a:gd name="connsiteX8" fmla="*/ 192 w 48218"/>
              <a:gd name="connsiteY8" fmla="*/ 2381 h 3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18" h="34108">
                <a:moveTo>
                  <a:pt x="192" y="2381"/>
                </a:moveTo>
                <a:cubicBezTo>
                  <a:pt x="-1395" y="5159"/>
                  <a:pt x="7347" y="12300"/>
                  <a:pt x="9717" y="16669"/>
                </a:cubicBezTo>
                <a:cubicBezTo>
                  <a:pt x="12087" y="21038"/>
                  <a:pt x="12220" y="27379"/>
                  <a:pt x="14414" y="28598"/>
                </a:cubicBezTo>
                <a:cubicBezTo>
                  <a:pt x="38978" y="42244"/>
                  <a:pt x="22127" y="25568"/>
                  <a:pt x="38292" y="30956"/>
                </a:cubicBezTo>
                <a:cubicBezTo>
                  <a:pt x="41017" y="29140"/>
                  <a:pt x="50239" y="25104"/>
                  <a:pt x="47817" y="19050"/>
                </a:cubicBezTo>
                <a:cubicBezTo>
                  <a:pt x="46754" y="16393"/>
                  <a:pt x="44224" y="15801"/>
                  <a:pt x="40673" y="14287"/>
                </a:cubicBezTo>
                <a:cubicBezTo>
                  <a:pt x="37123" y="12773"/>
                  <a:pt x="29101" y="12121"/>
                  <a:pt x="26514" y="9965"/>
                </a:cubicBezTo>
                <a:cubicBezTo>
                  <a:pt x="20358" y="4835"/>
                  <a:pt x="26403" y="2387"/>
                  <a:pt x="19242" y="0"/>
                </a:cubicBezTo>
                <a:cubicBezTo>
                  <a:pt x="12892" y="794"/>
                  <a:pt x="6134" y="4"/>
                  <a:pt x="192" y="2381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36" name="135 Estrella de 5 puntas"/>
          <p:cNvSpPr/>
          <p:nvPr/>
        </p:nvSpPr>
        <p:spPr bwMode="auto">
          <a:xfrm>
            <a:off x="1202854" y="2774801"/>
            <a:ext cx="152400" cy="141288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37" name="136 Forma libre"/>
          <p:cNvSpPr/>
          <p:nvPr/>
        </p:nvSpPr>
        <p:spPr>
          <a:xfrm rot="3201215">
            <a:off x="2030817" y="3481966"/>
            <a:ext cx="94279" cy="69836"/>
          </a:xfrm>
          <a:custGeom>
            <a:avLst/>
            <a:gdLst>
              <a:gd name="connsiteX0" fmla="*/ 382 w 53170"/>
              <a:gd name="connsiteY0" fmla="*/ 577 h 31533"/>
              <a:gd name="connsiteX1" fmla="*/ 14669 w 53170"/>
              <a:gd name="connsiteY1" fmla="*/ 17246 h 31533"/>
              <a:gd name="connsiteX2" fmla="*/ 21813 w 53170"/>
              <a:gd name="connsiteY2" fmla="*/ 19627 h 31533"/>
              <a:gd name="connsiteX3" fmla="*/ 43244 w 53170"/>
              <a:gd name="connsiteY3" fmla="*/ 31533 h 31533"/>
              <a:gd name="connsiteX4" fmla="*/ 52769 w 53170"/>
              <a:gd name="connsiteY4" fmla="*/ 19627 h 31533"/>
              <a:gd name="connsiteX5" fmla="*/ 45625 w 53170"/>
              <a:gd name="connsiteY5" fmla="*/ 14864 h 31533"/>
              <a:gd name="connsiteX6" fmla="*/ 38482 w 53170"/>
              <a:gd name="connsiteY6" fmla="*/ 7721 h 31533"/>
              <a:gd name="connsiteX7" fmla="*/ 24194 w 53170"/>
              <a:gd name="connsiteY7" fmla="*/ 577 h 31533"/>
              <a:gd name="connsiteX8" fmla="*/ 5144 w 53170"/>
              <a:gd name="connsiteY8" fmla="*/ 2958 h 31533"/>
              <a:gd name="connsiteX9" fmla="*/ 382 w 53170"/>
              <a:gd name="connsiteY9" fmla="*/ 577 h 31533"/>
              <a:gd name="connsiteX0" fmla="*/ 200 w 48226"/>
              <a:gd name="connsiteY0" fmla="*/ 2381 h 30956"/>
              <a:gd name="connsiteX1" fmla="*/ 9725 w 48226"/>
              <a:gd name="connsiteY1" fmla="*/ 16669 h 30956"/>
              <a:gd name="connsiteX2" fmla="*/ 16869 w 48226"/>
              <a:gd name="connsiteY2" fmla="*/ 19050 h 30956"/>
              <a:gd name="connsiteX3" fmla="*/ 38300 w 48226"/>
              <a:gd name="connsiteY3" fmla="*/ 30956 h 30956"/>
              <a:gd name="connsiteX4" fmla="*/ 47825 w 48226"/>
              <a:gd name="connsiteY4" fmla="*/ 19050 h 30956"/>
              <a:gd name="connsiteX5" fmla="*/ 40681 w 48226"/>
              <a:gd name="connsiteY5" fmla="*/ 14287 h 30956"/>
              <a:gd name="connsiteX6" fmla="*/ 33538 w 48226"/>
              <a:gd name="connsiteY6" fmla="*/ 7144 h 30956"/>
              <a:gd name="connsiteX7" fmla="*/ 19250 w 48226"/>
              <a:gd name="connsiteY7" fmla="*/ 0 h 30956"/>
              <a:gd name="connsiteX8" fmla="*/ 200 w 48226"/>
              <a:gd name="connsiteY8" fmla="*/ 2381 h 30956"/>
              <a:gd name="connsiteX0" fmla="*/ 192 w 48218"/>
              <a:gd name="connsiteY0" fmla="*/ 2381 h 34108"/>
              <a:gd name="connsiteX1" fmla="*/ 9717 w 48218"/>
              <a:gd name="connsiteY1" fmla="*/ 16669 h 34108"/>
              <a:gd name="connsiteX2" fmla="*/ 14414 w 48218"/>
              <a:gd name="connsiteY2" fmla="*/ 28598 h 34108"/>
              <a:gd name="connsiteX3" fmla="*/ 38292 w 48218"/>
              <a:gd name="connsiteY3" fmla="*/ 30956 h 34108"/>
              <a:gd name="connsiteX4" fmla="*/ 47817 w 48218"/>
              <a:gd name="connsiteY4" fmla="*/ 19050 h 34108"/>
              <a:gd name="connsiteX5" fmla="*/ 40673 w 48218"/>
              <a:gd name="connsiteY5" fmla="*/ 14287 h 34108"/>
              <a:gd name="connsiteX6" fmla="*/ 33530 w 48218"/>
              <a:gd name="connsiteY6" fmla="*/ 7144 h 34108"/>
              <a:gd name="connsiteX7" fmla="*/ 19242 w 48218"/>
              <a:gd name="connsiteY7" fmla="*/ 0 h 34108"/>
              <a:gd name="connsiteX8" fmla="*/ 192 w 48218"/>
              <a:gd name="connsiteY8" fmla="*/ 2381 h 34108"/>
              <a:gd name="connsiteX0" fmla="*/ 192 w 48218"/>
              <a:gd name="connsiteY0" fmla="*/ 2381 h 34108"/>
              <a:gd name="connsiteX1" fmla="*/ 9717 w 48218"/>
              <a:gd name="connsiteY1" fmla="*/ 16669 h 34108"/>
              <a:gd name="connsiteX2" fmla="*/ 14414 w 48218"/>
              <a:gd name="connsiteY2" fmla="*/ 28598 h 34108"/>
              <a:gd name="connsiteX3" fmla="*/ 38292 w 48218"/>
              <a:gd name="connsiteY3" fmla="*/ 30956 h 34108"/>
              <a:gd name="connsiteX4" fmla="*/ 47817 w 48218"/>
              <a:gd name="connsiteY4" fmla="*/ 19050 h 34108"/>
              <a:gd name="connsiteX5" fmla="*/ 40673 w 48218"/>
              <a:gd name="connsiteY5" fmla="*/ 14287 h 34108"/>
              <a:gd name="connsiteX6" fmla="*/ 26514 w 48218"/>
              <a:gd name="connsiteY6" fmla="*/ 9965 h 34108"/>
              <a:gd name="connsiteX7" fmla="*/ 19242 w 48218"/>
              <a:gd name="connsiteY7" fmla="*/ 0 h 34108"/>
              <a:gd name="connsiteX8" fmla="*/ 192 w 48218"/>
              <a:gd name="connsiteY8" fmla="*/ 2381 h 34108"/>
              <a:gd name="connsiteX0" fmla="*/ 192 w 48218"/>
              <a:gd name="connsiteY0" fmla="*/ 2381 h 34108"/>
              <a:gd name="connsiteX1" fmla="*/ 9717 w 48218"/>
              <a:gd name="connsiteY1" fmla="*/ 16669 h 34108"/>
              <a:gd name="connsiteX2" fmla="*/ 14414 w 48218"/>
              <a:gd name="connsiteY2" fmla="*/ 28598 h 34108"/>
              <a:gd name="connsiteX3" fmla="*/ 38292 w 48218"/>
              <a:gd name="connsiteY3" fmla="*/ 30956 h 34108"/>
              <a:gd name="connsiteX4" fmla="*/ 47817 w 48218"/>
              <a:gd name="connsiteY4" fmla="*/ 19050 h 34108"/>
              <a:gd name="connsiteX5" fmla="*/ 40673 w 48218"/>
              <a:gd name="connsiteY5" fmla="*/ 14287 h 34108"/>
              <a:gd name="connsiteX6" fmla="*/ 31042 w 48218"/>
              <a:gd name="connsiteY6" fmla="*/ 5060 h 34108"/>
              <a:gd name="connsiteX7" fmla="*/ 19242 w 48218"/>
              <a:gd name="connsiteY7" fmla="*/ 0 h 34108"/>
              <a:gd name="connsiteX8" fmla="*/ 192 w 48218"/>
              <a:gd name="connsiteY8" fmla="*/ 2381 h 34108"/>
              <a:gd name="connsiteX0" fmla="*/ 532 w 40906"/>
              <a:gd name="connsiteY0" fmla="*/ 4441 h 34108"/>
              <a:gd name="connsiteX1" fmla="*/ 2405 w 40906"/>
              <a:gd name="connsiteY1" fmla="*/ 16669 h 34108"/>
              <a:gd name="connsiteX2" fmla="*/ 7102 w 40906"/>
              <a:gd name="connsiteY2" fmla="*/ 28598 h 34108"/>
              <a:gd name="connsiteX3" fmla="*/ 30980 w 40906"/>
              <a:gd name="connsiteY3" fmla="*/ 30956 h 34108"/>
              <a:gd name="connsiteX4" fmla="*/ 40505 w 40906"/>
              <a:gd name="connsiteY4" fmla="*/ 19050 h 34108"/>
              <a:gd name="connsiteX5" fmla="*/ 33361 w 40906"/>
              <a:gd name="connsiteY5" fmla="*/ 14287 h 34108"/>
              <a:gd name="connsiteX6" fmla="*/ 23730 w 40906"/>
              <a:gd name="connsiteY6" fmla="*/ 5060 h 34108"/>
              <a:gd name="connsiteX7" fmla="*/ 11930 w 40906"/>
              <a:gd name="connsiteY7" fmla="*/ 0 h 34108"/>
              <a:gd name="connsiteX8" fmla="*/ 532 w 40906"/>
              <a:gd name="connsiteY8" fmla="*/ 4441 h 3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06" h="34108">
                <a:moveTo>
                  <a:pt x="532" y="4441"/>
                </a:moveTo>
                <a:cubicBezTo>
                  <a:pt x="-1055" y="7219"/>
                  <a:pt x="1310" y="12643"/>
                  <a:pt x="2405" y="16669"/>
                </a:cubicBezTo>
                <a:cubicBezTo>
                  <a:pt x="3500" y="20695"/>
                  <a:pt x="4908" y="27379"/>
                  <a:pt x="7102" y="28598"/>
                </a:cubicBezTo>
                <a:cubicBezTo>
                  <a:pt x="31666" y="42244"/>
                  <a:pt x="14815" y="25568"/>
                  <a:pt x="30980" y="30956"/>
                </a:cubicBezTo>
                <a:cubicBezTo>
                  <a:pt x="33705" y="29140"/>
                  <a:pt x="42927" y="25104"/>
                  <a:pt x="40505" y="19050"/>
                </a:cubicBezTo>
                <a:cubicBezTo>
                  <a:pt x="39442" y="16393"/>
                  <a:pt x="36157" y="16619"/>
                  <a:pt x="33361" y="14287"/>
                </a:cubicBezTo>
                <a:cubicBezTo>
                  <a:pt x="30565" y="11955"/>
                  <a:pt x="26317" y="7216"/>
                  <a:pt x="23730" y="5060"/>
                </a:cubicBezTo>
                <a:cubicBezTo>
                  <a:pt x="17574" y="-70"/>
                  <a:pt x="19091" y="2387"/>
                  <a:pt x="11930" y="0"/>
                </a:cubicBezTo>
                <a:cubicBezTo>
                  <a:pt x="5580" y="794"/>
                  <a:pt x="6474" y="2064"/>
                  <a:pt x="532" y="4441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40" name="139 Forma libre"/>
          <p:cNvSpPr/>
          <p:nvPr/>
        </p:nvSpPr>
        <p:spPr bwMode="auto">
          <a:xfrm rot="14460869">
            <a:off x="5222446" y="4322420"/>
            <a:ext cx="167545" cy="69731"/>
          </a:xfrm>
          <a:custGeom>
            <a:avLst/>
            <a:gdLst>
              <a:gd name="connsiteX0" fmla="*/ 1027 w 220102"/>
              <a:gd name="connsiteY0" fmla="*/ 19176 h 114426"/>
              <a:gd name="connsiteX1" fmla="*/ 10552 w 220102"/>
              <a:gd name="connsiteY1" fmla="*/ 42988 h 114426"/>
              <a:gd name="connsiteX2" fmla="*/ 53415 w 220102"/>
              <a:gd name="connsiteY2" fmla="*/ 81088 h 114426"/>
              <a:gd name="connsiteX3" fmla="*/ 67702 w 220102"/>
              <a:gd name="connsiteY3" fmla="*/ 95376 h 114426"/>
              <a:gd name="connsiteX4" fmla="*/ 77227 w 220102"/>
              <a:gd name="connsiteY4" fmla="*/ 109663 h 114426"/>
              <a:gd name="connsiteX5" fmla="*/ 91515 w 220102"/>
              <a:gd name="connsiteY5" fmla="*/ 114426 h 114426"/>
              <a:gd name="connsiteX6" fmla="*/ 120090 w 220102"/>
              <a:gd name="connsiteY6" fmla="*/ 109663 h 114426"/>
              <a:gd name="connsiteX7" fmla="*/ 134377 w 220102"/>
              <a:gd name="connsiteY7" fmla="*/ 104901 h 114426"/>
              <a:gd name="connsiteX8" fmla="*/ 172477 w 220102"/>
              <a:gd name="connsiteY8" fmla="*/ 100138 h 114426"/>
              <a:gd name="connsiteX9" fmla="*/ 215340 w 220102"/>
              <a:gd name="connsiteY9" fmla="*/ 81088 h 114426"/>
              <a:gd name="connsiteX10" fmla="*/ 220102 w 220102"/>
              <a:gd name="connsiteY10" fmla="*/ 66801 h 114426"/>
              <a:gd name="connsiteX11" fmla="*/ 215340 w 220102"/>
              <a:gd name="connsiteY11" fmla="*/ 33463 h 114426"/>
              <a:gd name="connsiteX12" fmla="*/ 201052 w 220102"/>
              <a:gd name="connsiteY12" fmla="*/ 23938 h 114426"/>
              <a:gd name="connsiteX13" fmla="*/ 139140 w 220102"/>
              <a:gd name="connsiteY13" fmla="*/ 9651 h 114426"/>
              <a:gd name="connsiteX14" fmla="*/ 124852 w 220102"/>
              <a:gd name="connsiteY14" fmla="*/ 126 h 114426"/>
              <a:gd name="connsiteX15" fmla="*/ 62940 w 220102"/>
              <a:gd name="connsiteY15" fmla="*/ 9651 h 114426"/>
              <a:gd name="connsiteX16" fmla="*/ 34365 w 220102"/>
              <a:gd name="connsiteY16" fmla="*/ 23938 h 114426"/>
              <a:gd name="connsiteX17" fmla="*/ 1027 w 220102"/>
              <a:gd name="connsiteY17" fmla="*/ 19176 h 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0102" h="114426">
                <a:moveTo>
                  <a:pt x="1027" y="19176"/>
                </a:moveTo>
                <a:cubicBezTo>
                  <a:pt x="-2942" y="22351"/>
                  <a:pt x="5524" y="36074"/>
                  <a:pt x="10552" y="42988"/>
                </a:cubicBezTo>
                <a:cubicBezTo>
                  <a:pt x="39057" y="82181"/>
                  <a:pt x="29669" y="61299"/>
                  <a:pt x="53415" y="81088"/>
                </a:cubicBezTo>
                <a:cubicBezTo>
                  <a:pt x="58589" y="85400"/>
                  <a:pt x="63390" y="90202"/>
                  <a:pt x="67702" y="95376"/>
                </a:cubicBezTo>
                <a:cubicBezTo>
                  <a:pt x="71366" y="99773"/>
                  <a:pt x="72758" y="106087"/>
                  <a:pt x="77227" y="109663"/>
                </a:cubicBezTo>
                <a:cubicBezTo>
                  <a:pt x="81147" y="112799"/>
                  <a:pt x="86752" y="112838"/>
                  <a:pt x="91515" y="114426"/>
                </a:cubicBezTo>
                <a:cubicBezTo>
                  <a:pt x="101040" y="112838"/>
                  <a:pt x="110664" y="111758"/>
                  <a:pt x="120090" y="109663"/>
                </a:cubicBezTo>
                <a:cubicBezTo>
                  <a:pt x="124990" y="108574"/>
                  <a:pt x="129438" y="105799"/>
                  <a:pt x="134377" y="104901"/>
                </a:cubicBezTo>
                <a:cubicBezTo>
                  <a:pt x="146969" y="102611"/>
                  <a:pt x="159777" y="101726"/>
                  <a:pt x="172477" y="100138"/>
                </a:cubicBezTo>
                <a:cubicBezTo>
                  <a:pt x="206482" y="88803"/>
                  <a:pt x="192698" y="96182"/>
                  <a:pt x="215340" y="81088"/>
                </a:cubicBezTo>
                <a:cubicBezTo>
                  <a:pt x="216927" y="76326"/>
                  <a:pt x="220102" y="71821"/>
                  <a:pt x="220102" y="66801"/>
                </a:cubicBezTo>
                <a:cubicBezTo>
                  <a:pt x="220102" y="55576"/>
                  <a:pt x="219899" y="43721"/>
                  <a:pt x="215340" y="33463"/>
                </a:cubicBezTo>
                <a:cubicBezTo>
                  <a:pt x="213015" y="28232"/>
                  <a:pt x="206283" y="26263"/>
                  <a:pt x="201052" y="23938"/>
                </a:cubicBezTo>
                <a:cubicBezTo>
                  <a:pt x="176278" y="12927"/>
                  <a:pt x="166261" y="13525"/>
                  <a:pt x="139140" y="9651"/>
                </a:cubicBezTo>
                <a:cubicBezTo>
                  <a:pt x="134377" y="6476"/>
                  <a:pt x="130559" y="565"/>
                  <a:pt x="124852" y="126"/>
                </a:cubicBezTo>
                <a:cubicBezTo>
                  <a:pt x="115375" y="-603"/>
                  <a:pt x="78787" y="1727"/>
                  <a:pt x="62940" y="9651"/>
                </a:cubicBezTo>
                <a:cubicBezTo>
                  <a:pt x="49410" y="16416"/>
                  <a:pt x="49755" y="22228"/>
                  <a:pt x="34365" y="23938"/>
                </a:cubicBezTo>
                <a:cubicBezTo>
                  <a:pt x="24898" y="24990"/>
                  <a:pt x="4996" y="16001"/>
                  <a:pt x="1027" y="19176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cxnSp>
        <p:nvCxnSpPr>
          <p:cNvPr id="141" name="140 Conector recto de flecha"/>
          <p:cNvCxnSpPr/>
          <p:nvPr/>
        </p:nvCxnSpPr>
        <p:spPr>
          <a:xfrm flipH="1">
            <a:off x="5332361" y="3988383"/>
            <a:ext cx="387401" cy="3521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141 CuadroTexto"/>
          <p:cNvSpPr txBox="1"/>
          <p:nvPr/>
        </p:nvSpPr>
        <p:spPr>
          <a:xfrm>
            <a:off x="5647518" y="3880272"/>
            <a:ext cx="12602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CV Los Flores-Ocampo</a:t>
            </a:r>
            <a:endParaRPr lang="es-MX" sz="800" dirty="0"/>
          </a:p>
        </p:txBody>
      </p:sp>
      <p:sp>
        <p:nvSpPr>
          <p:cNvPr id="146" name="145 Estrella de 5 puntas"/>
          <p:cNvSpPr/>
          <p:nvPr/>
        </p:nvSpPr>
        <p:spPr bwMode="auto">
          <a:xfrm>
            <a:off x="2175985" y="5204419"/>
            <a:ext cx="152400" cy="141287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47" name="146 CuadroTexto"/>
          <p:cNvSpPr txBox="1"/>
          <p:nvPr/>
        </p:nvSpPr>
        <p:spPr>
          <a:xfrm>
            <a:off x="1672597" y="5133706"/>
            <a:ext cx="524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Bárcena</a:t>
            </a:r>
            <a:endParaRPr lang="es-MX" sz="800" dirty="0"/>
          </a:p>
        </p:txBody>
      </p:sp>
      <p:sp>
        <p:nvSpPr>
          <p:cNvPr id="148" name="147 Estrella de 5 puntas"/>
          <p:cNvSpPr/>
          <p:nvPr/>
        </p:nvSpPr>
        <p:spPr bwMode="auto">
          <a:xfrm>
            <a:off x="2197100" y="5268415"/>
            <a:ext cx="153988" cy="141288"/>
          </a:xfrm>
          <a:prstGeom prst="star5">
            <a:avLst/>
          </a:prstGeom>
          <a:solidFill>
            <a:srgbClr val="FF99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43" name="3 CuadroTexto"/>
          <p:cNvSpPr txBox="1">
            <a:spLocks noChangeArrowheads="1"/>
          </p:cNvSpPr>
          <p:nvPr/>
        </p:nvSpPr>
        <p:spPr bwMode="auto">
          <a:xfrm>
            <a:off x="2547477" y="139279"/>
            <a:ext cx="4760827" cy="7694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Terciario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tardío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–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C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uaternario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algn="ctr" eaLnBrk="1" hangingPunct="1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&gt;2,000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volcanes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&amp; 48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campos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volcánicos</a:t>
            </a:r>
            <a:endParaRPr lang="en-US" sz="14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algn="ctr" eaLnBrk="1" hangingPunct="1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(</a:t>
            </a:r>
            <a:r>
              <a:rPr lang="ca-E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Smithsonian</a:t>
            </a: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ca-E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Institution</a:t>
            </a: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, </a:t>
            </a:r>
            <a:r>
              <a:rPr lang="ca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2003; </a:t>
            </a:r>
            <a:r>
              <a:rPr lang="ca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Varley</a:t>
            </a:r>
            <a:r>
              <a:rPr lang="ca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, 2012; CENAPRED, 2014)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sp>
        <p:nvSpPr>
          <p:cNvPr id="144" name="143 CuadroTexto"/>
          <p:cNvSpPr txBox="1"/>
          <p:nvPr/>
        </p:nvSpPr>
        <p:spPr>
          <a:xfrm>
            <a:off x="5927466" y="1048840"/>
            <a:ext cx="2913336" cy="23698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Cinturón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volcánico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transmexicano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: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</a:rPr>
              <a:t>Principalmente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</a:rPr>
              <a:t>calci-alcalino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</a:rPr>
              <a:t>Dirección E-W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</a:rPr>
              <a:t>1,200 </a:t>
            </a:r>
            <a:r>
              <a:rPr lang="en-US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k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</a:rPr>
              <a:t>m de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</a:rPr>
              <a:t>longitud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</a:rPr>
              <a:t>20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</a:rPr>
              <a:t>a 150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</a:rPr>
              <a:t>km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</a:rPr>
              <a:t>de ancho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8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Calibri"/>
            </a:endParaRPr>
          </a:p>
          <a:p>
            <a:pPr lvl="0" algn="ctr">
              <a:defRPr/>
            </a:pPr>
            <a:r>
              <a:rPr lang="en-US" sz="1400" b="1" kern="0" dirty="0" err="1" smtClean="0">
                <a:solidFill>
                  <a:sysClr val="windowText" lastClr="000000"/>
                </a:solidFill>
                <a:cs typeface="Arial" pitchFamily="34" charset="0"/>
              </a:rPr>
              <a:t>Otras</a:t>
            </a:r>
            <a:r>
              <a:rPr lang="en-US" sz="1400" b="1" kern="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1400" b="1" kern="0" dirty="0" err="1" smtClean="0">
                <a:solidFill>
                  <a:sysClr val="windowText" lastClr="000000"/>
                </a:solidFill>
                <a:cs typeface="Arial" pitchFamily="34" charset="0"/>
              </a:rPr>
              <a:t>regiones</a:t>
            </a:r>
            <a:r>
              <a:rPr lang="en-US" sz="1400" b="1" kern="0" dirty="0" smtClean="0">
                <a:solidFill>
                  <a:sysClr val="windowText" lastClr="000000"/>
                </a:solidFill>
                <a:cs typeface="Arial" pitchFamily="34" charset="0"/>
              </a:rPr>
              <a:t> </a:t>
            </a:r>
            <a:r>
              <a:rPr lang="en-US" sz="1400" b="1" kern="0" dirty="0" err="1" smtClean="0">
                <a:solidFill>
                  <a:sysClr val="windowText" lastClr="000000"/>
                </a:solidFill>
                <a:cs typeface="Arial" pitchFamily="34" charset="0"/>
              </a:rPr>
              <a:t>volcánicas</a:t>
            </a:r>
            <a:endParaRPr lang="en-US" sz="1400" b="1" kern="0" dirty="0">
              <a:solidFill>
                <a:sysClr val="windowText" lastClr="000000"/>
              </a:solidFill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en-US" sz="14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Baja California &amp; </a:t>
            </a:r>
            <a:r>
              <a:rPr 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 </a:t>
            </a:r>
            <a:r>
              <a:rPr lang="en-US" sz="14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Oceano</a:t>
            </a:r>
            <a:r>
              <a:rPr 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Pacífico</a:t>
            </a:r>
            <a:endParaRPr lang="en-US" sz="1400" b="1" kern="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lvl="0" algn="ctr">
              <a:buFont typeface="Arial" pitchFamily="34" charset="0"/>
              <a:buChar char="•"/>
              <a:defRPr/>
            </a:pPr>
            <a:r>
              <a:rPr 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Sierra Madre Oriental</a:t>
            </a:r>
          </a:p>
          <a:p>
            <a:pPr lvl="0" algn="ctr">
              <a:buFont typeface="Arial" pitchFamily="34" charset="0"/>
              <a:buChar char="•"/>
              <a:defRPr/>
            </a:pPr>
            <a:r>
              <a:rPr 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Arco </a:t>
            </a:r>
            <a:r>
              <a:rPr lang="en-US" sz="14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volcánico</a:t>
            </a:r>
            <a:r>
              <a:rPr 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Chiapaneco</a:t>
            </a:r>
            <a:endParaRPr lang="en-US" sz="1400" b="1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ctr">
              <a:buFont typeface="Arial" pitchFamily="34" charset="0"/>
              <a:buChar char="•"/>
              <a:defRPr/>
            </a:pPr>
            <a:r>
              <a:rPr 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Arco </a:t>
            </a:r>
            <a:r>
              <a:rPr lang="en-US" sz="14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volcánico</a:t>
            </a:r>
            <a:r>
              <a:rPr 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b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Centroamericano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419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6734">
            <a:off x="1127404" y="2440775"/>
            <a:ext cx="2900137" cy="38254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11"/>
          <a:stretch/>
        </p:blipFill>
        <p:spPr>
          <a:xfrm rot="1196734">
            <a:off x="5155473" y="2440775"/>
            <a:ext cx="2900137" cy="38254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501906" y="1052736"/>
            <a:ext cx="80931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Determinar el riesgo relativo de cada volcán es importante para priorizar la atención que cada volcán debe recibir, dentro de los objetivos del Servicio Volcanológico Nacional y el Sistema Nacional de Alertas, y considerando el acceso limitado a los recursos económicos necesarios.</a:t>
            </a:r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2967037" y="92810"/>
            <a:ext cx="32099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Hacia un Servicio Vulcanológico Nacional</a:t>
            </a:r>
          </a:p>
        </p:txBody>
      </p:sp>
    </p:spTree>
    <p:extLst>
      <p:ext uri="{BB962C8B-B14F-4D97-AF65-F5344CB8AC3E}">
        <p14:creationId xmlns:p14="http://schemas.microsoft.com/office/powerpoint/2010/main" val="527793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632601"/>
              </p:ext>
            </p:extLst>
          </p:nvPr>
        </p:nvGraphicFramePr>
        <p:xfrm>
          <a:off x="431540" y="34401"/>
          <a:ext cx="8280920" cy="679193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282163"/>
                <a:gridCol w="5270091"/>
                <a:gridCol w="728666"/>
              </a:tblGrid>
              <a:tr h="19594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Factores de Peligro 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 smtClean="0">
                          <a:effectLst/>
                        </a:rPr>
                        <a:t>Valor</a:t>
                      </a:r>
                      <a:endParaRPr lang="es-MX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1866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Tipo de volcán: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</a:rPr>
                        <a:t>Cono cinerítico, campo monogenético basáltico o escudo: </a:t>
                      </a:r>
                      <a:r>
                        <a:rPr lang="pt-BR" sz="1100" u="none" strike="noStrike" dirty="0" smtClean="0">
                          <a:effectLst/>
                        </a:rPr>
                        <a:t>                                             </a:t>
                      </a:r>
                      <a:r>
                        <a:rPr lang="pt-BR" sz="1100" b="0" u="none" strike="noStrike" dirty="0" smtClean="0">
                          <a:effectLst/>
                        </a:rPr>
                        <a:t>Valor </a:t>
                      </a:r>
                      <a:r>
                        <a:rPr lang="pt-BR" sz="1100" b="0" u="none" strike="noStrike" dirty="0">
                          <a:effectLst/>
                        </a:rPr>
                        <a:t>= 0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3172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Estratovolcán, </a:t>
                      </a:r>
                      <a:r>
                        <a:rPr lang="es-MX" sz="1100" u="none" strike="noStrike" dirty="0" smtClean="0">
                          <a:effectLst/>
                        </a:rPr>
                        <a:t>complejo </a:t>
                      </a:r>
                      <a:r>
                        <a:rPr lang="es-MX" sz="1100" u="none" strike="noStrike" dirty="0">
                          <a:effectLst/>
                        </a:rPr>
                        <a:t>de domos, campo monogenético </a:t>
                      </a:r>
                      <a:r>
                        <a:rPr lang="es-MX" sz="1100" u="none" strike="noStrike" dirty="0" err="1">
                          <a:effectLst/>
                        </a:rPr>
                        <a:t>riolítico</a:t>
                      </a:r>
                      <a:r>
                        <a:rPr lang="es-MX" sz="1100" u="none" strike="noStrike" dirty="0">
                          <a:effectLst/>
                        </a:rPr>
                        <a:t>, maar o </a:t>
                      </a:r>
                      <a:r>
                        <a:rPr lang="es-MX" sz="1100" u="none" strike="noStrike" dirty="0" smtClean="0">
                          <a:effectLst/>
                        </a:rPr>
                        <a:t>Caldera</a:t>
                      </a:r>
                      <a:r>
                        <a:rPr lang="es-MX" sz="1100" u="none" strike="noStrike" dirty="0">
                          <a:effectLst/>
                        </a:rPr>
                        <a:t>: </a:t>
                      </a:r>
                      <a:r>
                        <a:rPr lang="es-MX" sz="1100" u="none" strike="noStrike" dirty="0" smtClean="0">
                          <a:effectLst/>
                        </a:rPr>
                        <a:t> </a:t>
                      </a:r>
                      <a:r>
                        <a:rPr lang="es-MX" sz="1100" b="0" u="none" strike="noStrike" dirty="0" smtClean="0">
                          <a:effectLst/>
                        </a:rPr>
                        <a:t>Valor </a:t>
                      </a:r>
                      <a:r>
                        <a:rPr lang="es-MX" sz="1100" b="0" u="none" strike="noStrike" dirty="0">
                          <a:effectLst/>
                        </a:rPr>
                        <a:t>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20365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Máximo Índice de Explosividad Volcánica (VEI):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Si el máximo VEI ≤ 2: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        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0                                                                                                       </a:t>
                      </a:r>
                      <a:endParaRPr lang="es-MX" sz="11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Si </a:t>
                      </a:r>
                      <a:r>
                        <a:rPr lang="es-MX" sz="1100" u="none" strike="noStrike" dirty="0">
                          <a:effectLst/>
                        </a:rPr>
                        <a:t>el máximo VEI = 3 </a:t>
                      </a:r>
                      <a:r>
                        <a:rPr lang="es-MX" sz="1100" u="none" strike="noStrike" dirty="0" err="1">
                          <a:effectLst/>
                        </a:rPr>
                        <a:t>ó</a:t>
                      </a:r>
                      <a:r>
                        <a:rPr lang="es-MX" sz="1100" u="none" strike="noStrike" dirty="0">
                          <a:effectLst/>
                        </a:rPr>
                        <a:t> 4: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  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1                                                                                              </a:t>
                      </a:r>
                      <a:endParaRPr lang="es-MX" sz="11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Si </a:t>
                      </a:r>
                      <a:r>
                        <a:rPr lang="es-MX" sz="1100" u="none" strike="noStrike" dirty="0">
                          <a:effectLst/>
                        </a:rPr>
                        <a:t>el máximo VEI = 5 </a:t>
                      </a:r>
                      <a:r>
                        <a:rPr lang="es-MX" sz="1100" u="none" strike="noStrike" dirty="0" err="1">
                          <a:effectLst/>
                        </a:rPr>
                        <a:t>ó</a:t>
                      </a:r>
                      <a:r>
                        <a:rPr lang="es-MX" sz="1100" u="none" strike="noStrike" dirty="0">
                          <a:effectLst/>
                        </a:rPr>
                        <a:t> 6: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  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2                                                                                              </a:t>
                      </a:r>
                      <a:endParaRPr lang="es-MX" sz="11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Si </a:t>
                      </a:r>
                      <a:r>
                        <a:rPr lang="es-MX" sz="1100" u="none" strike="noStrike" dirty="0">
                          <a:effectLst/>
                        </a:rPr>
                        <a:t>el máximo VEI ≥ 7: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        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3                                                                                                           </a:t>
                      </a:r>
                      <a:endParaRPr lang="es-MX" sz="11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Si </a:t>
                      </a:r>
                      <a:r>
                        <a:rPr lang="es-MX" sz="1100" u="none" strike="noStrike" dirty="0">
                          <a:effectLst/>
                        </a:rPr>
                        <a:t>no se conoce el máximo VEI y el tipo de volcán = 0: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0                                                    </a:t>
                      </a:r>
                      <a:endParaRPr lang="es-MX" sz="11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Si </a:t>
                      </a:r>
                      <a:r>
                        <a:rPr lang="es-MX" sz="1100" u="none" strike="noStrike" dirty="0">
                          <a:effectLst/>
                        </a:rPr>
                        <a:t>no se conoce el máximo VEI y el tipo de volcán = 1: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1                                                  </a:t>
                      </a:r>
                      <a:endParaRPr lang="es-MX" sz="11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Si </a:t>
                      </a:r>
                      <a:r>
                        <a:rPr lang="es-MX" sz="1100" u="none" strike="noStrike" dirty="0">
                          <a:effectLst/>
                        </a:rPr>
                        <a:t>no se conocen erupciones Holocénicas y el volcán no es  una Caldera: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 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31724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Actividad </a:t>
                      </a:r>
                      <a:r>
                        <a:rPr lang="es-MX" sz="1200" b="1" u="none" strike="noStrike" dirty="0" smtClean="0">
                          <a:effectLst/>
                        </a:rPr>
                        <a:t>histórica</a:t>
                      </a:r>
                      <a:r>
                        <a:rPr lang="es-MX" sz="1200" b="1" u="none" strike="noStrike" dirty="0">
                          <a:effectLst/>
                        </a:rPr>
                        <a:t>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Si ha tenido actividad histórica confirmada: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       Valor=1                                                                          Si </a:t>
                      </a:r>
                      <a:r>
                        <a:rPr lang="es-MX" sz="1100" u="none" strike="noStrike" dirty="0">
                          <a:effectLst/>
                        </a:rPr>
                        <a:t>no ha tenido actividad histórica: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45720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Erupciones holocénicas: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Si hay erupciones holocénicas confirmadas con </a:t>
                      </a:r>
                      <a:r>
                        <a:rPr lang="es-MX" sz="1100" u="none" strike="noStrike" dirty="0" err="1">
                          <a:effectLst/>
                        </a:rPr>
                        <a:t>fechamientos</a:t>
                      </a:r>
                      <a:r>
                        <a:rPr lang="es-MX" sz="1100" u="none" strike="noStrike" dirty="0">
                          <a:effectLst/>
                        </a:rPr>
                        <a:t>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Valor=1                                                    Si </a:t>
                      </a:r>
                      <a:r>
                        <a:rPr lang="es-MX" sz="1100" u="none" strike="noStrike" dirty="0">
                          <a:effectLst/>
                        </a:rPr>
                        <a:t>se sospecha de actividad H</a:t>
                      </a:r>
                      <a:r>
                        <a:rPr lang="es-MX" sz="1100" u="none" strike="noStrike" dirty="0" smtClean="0">
                          <a:effectLst/>
                        </a:rPr>
                        <a:t>olocénica </a:t>
                      </a:r>
                      <a:r>
                        <a:rPr lang="es-MX" sz="1100" u="none" strike="noStrike" dirty="0">
                          <a:effectLst/>
                        </a:rPr>
                        <a:t>con base en parámetros morfológicos </a:t>
                      </a:r>
                      <a:r>
                        <a:rPr lang="es-MX" sz="1100" u="none" strike="noStrike" dirty="0" smtClean="0">
                          <a:effectLst/>
                        </a:rPr>
                        <a:t>     Valor=0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30790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Actividad Explosiva: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Si se conoce actividad explosiva (VEI ≥ 3) en los últimos 500 años: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30790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Actividad Explosiva Mayor: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Si se conoce actividad explosiva (VEI ≥ 4) en los últimos 5000 años: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90507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Periodo de Recurrencia: 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Si el periodo de recurrencia es 1-99 años: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4                                                                   </a:t>
                      </a:r>
                      <a:endParaRPr lang="es-MX" sz="11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Si </a:t>
                      </a:r>
                      <a:r>
                        <a:rPr lang="es-MX" sz="1100" u="none" strike="noStrike" dirty="0">
                          <a:effectLst/>
                        </a:rPr>
                        <a:t>el periodo de recurrencia es 100-1,000 años: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3                                                             </a:t>
                      </a:r>
                      <a:endParaRPr lang="es-MX" sz="11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Si </a:t>
                      </a:r>
                      <a:r>
                        <a:rPr lang="es-MX" sz="1100" u="none" strike="noStrike" dirty="0">
                          <a:effectLst/>
                        </a:rPr>
                        <a:t>el periodo de recurrencia es 1,000-5,000 años: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2                                                       </a:t>
                      </a:r>
                      <a:endParaRPr lang="es-MX" sz="11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Si </a:t>
                      </a:r>
                      <a:r>
                        <a:rPr lang="es-MX" sz="1100" u="none" strike="noStrike" dirty="0">
                          <a:effectLst/>
                        </a:rPr>
                        <a:t>el periodo de recurrencia es 5,000-10,000 años: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1                                                      </a:t>
                      </a:r>
                      <a:r>
                        <a:rPr lang="es-MX" sz="1100" u="none" strike="noStrike" dirty="0" smtClean="0">
                          <a:effectLst/>
                        </a:rPr>
                        <a:t>Caldera </a:t>
                      </a:r>
                      <a:r>
                        <a:rPr lang="es-MX" sz="1100" u="none" strike="noStrike" dirty="0">
                          <a:effectLst/>
                        </a:rPr>
                        <a:t>que ha hecho erupción en los últimos 100,000 años</a:t>
                      </a:r>
                      <a:r>
                        <a:rPr lang="es-MX" sz="1100" u="none" strike="noStrike" dirty="0" smtClean="0">
                          <a:effectLst/>
                        </a:rPr>
                        <a:t>:                                 </a:t>
                      </a:r>
                      <a:r>
                        <a:rPr lang="es-MX" sz="1100" u="none" strike="noStrike" dirty="0">
                          <a:effectLst/>
                        </a:rPr>
                        <a:t>Valor = 1                                        </a:t>
                      </a:r>
                      <a:r>
                        <a:rPr lang="es-MX" sz="1100" u="none" strike="noStrike" dirty="0" smtClean="0">
                          <a:effectLst/>
                        </a:rPr>
                        <a:t>Si </a:t>
                      </a:r>
                      <a:r>
                        <a:rPr lang="es-MX" sz="1100" u="none" strike="noStrike" dirty="0">
                          <a:effectLst/>
                        </a:rPr>
                        <a:t>no se conocen erupciones </a:t>
                      </a:r>
                      <a:r>
                        <a:rPr lang="es-MX" sz="1100" u="none" strike="noStrike" dirty="0" smtClean="0">
                          <a:effectLst/>
                        </a:rPr>
                        <a:t>Holocénicas</a:t>
                      </a:r>
                      <a:r>
                        <a:rPr lang="es-MX" sz="1100" u="none" strike="noStrike" dirty="0">
                          <a:effectLst/>
                        </a:rPr>
                        <a:t>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</a:t>
                      </a:r>
                      <a:r>
                        <a:rPr lang="es-MX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Valor </a:t>
                      </a:r>
                      <a:r>
                        <a:rPr lang="es-MX" sz="1100" u="none" strike="noStrike" dirty="0">
                          <a:effectLst/>
                        </a:rPr>
                        <a:t>= 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18661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Tipos de peligros volcánicos: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Flujos piroclásticos Holocénicos</a:t>
                      </a:r>
                      <a:r>
                        <a:rPr lang="es-MX" sz="1100" u="none" strike="noStrike" dirty="0" smtClean="0">
                          <a:effectLst/>
                        </a:rPr>
                        <a:t>:                                                                                   Valor 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18661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Lahares o flujos de escombros Holocénicos: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   Valor 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18661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Flujos de lava Holocénicos: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                                Valor 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18661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Erupciones freáticas o </a:t>
                      </a:r>
                      <a:r>
                        <a:rPr lang="es-MX" sz="1100" u="none" strike="noStrike" dirty="0" err="1">
                          <a:effectLst/>
                        </a:rPr>
                        <a:t>freatomagmáticas</a:t>
                      </a:r>
                      <a:r>
                        <a:rPr lang="es-MX" sz="1100" u="none" strike="noStrike" dirty="0">
                          <a:effectLst/>
                        </a:rPr>
                        <a:t> Holocénicas: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</a:t>
                      </a:r>
                      <a:r>
                        <a:rPr lang="es-MX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es-MX" sz="1100" u="none" strike="noStrike" dirty="0" smtClean="0">
                          <a:effectLst/>
                        </a:rPr>
                        <a:t>Valor 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47586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Potencial de Colapso: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Si el volcán ha </a:t>
                      </a:r>
                      <a:r>
                        <a:rPr lang="es-MX" sz="1100" u="none" strike="noStrike" dirty="0" smtClean="0">
                          <a:effectLst/>
                        </a:rPr>
                        <a:t>presentado colapso </a:t>
                      </a:r>
                      <a:r>
                        <a:rPr lang="es-MX" sz="1100" u="none" strike="noStrike" dirty="0">
                          <a:effectLst/>
                        </a:rPr>
                        <a:t>de flanco y se ha reconstruido el edificio, o presenta alto </a:t>
                      </a:r>
                      <a:r>
                        <a:rPr lang="es-MX" sz="1100" u="none" strike="noStrike" dirty="0" smtClean="0">
                          <a:effectLst/>
                        </a:rPr>
                        <a:t>relieve (&gt; 1,000 m), </a:t>
                      </a:r>
                      <a:r>
                        <a:rPr lang="es-MX" sz="1100" u="none" strike="noStrike" dirty="0">
                          <a:effectLst/>
                        </a:rPr>
                        <a:t>con flancos escarpados y alteración hidrotermal (demostrada o inferida):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</a:t>
                      </a: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                                           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30790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Fuente de lahares primarios: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Si el volcán presenta un cuerpo de agua permanente o un cuerpo glacial: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Valor </a:t>
                      </a:r>
                      <a:r>
                        <a:rPr lang="es-MX" sz="1100" u="none" strike="noStrike" dirty="0">
                          <a:effectLst/>
                        </a:rPr>
                        <a:t>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30790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Intranquilidad sísmica observada: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Presencia de sismos en un radio de 20 km respecto del edificio volcánico: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Valor </a:t>
                      </a:r>
                      <a:r>
                        <a:rPr lang="es-MX" sz="1100" u="none" strike="noStrike" dirty="0">
                          <a:effectLst/>
                        </a:rPr>
                        <a:t>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18661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Deformación observada: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Inflación o cualquier evidencia de inyección de magma: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18661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Actividad fumarólica observada: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Presencia de fumarolas activas y/o manantiales hidrotermales: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  <a:tr h="186612">
                <a:tc gridSpan="2">
                  <a:txBody>
                    <a:bodyPr/>
                    <a:lstStyle/>
                    <a:p>
                      <a:pPr algn="r" fontAlgn="b"/>
                      <a:r>
                        <a:rPr lang="el-GR" sz="1200" b="1" u="none" strike="noStrike" dirty="0">
                          <a:effectLst/>
                        </a:rPr>
                        <a:t>Σ</a:t>
                      </a:r>
                      <a:r>
                        <a:rPr lang="es-MX" sz="1200" b="1" u="none" strike="noStrike" dirty="0">
                          <a:effectLst/>
                        </a:rPr>
                        <a:t>Factores de Peligro </a:t>
                      </a:r>
                      <a:endParaRPr lang="es-MX" sz="1200" b="1" i="1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6158" marR="6158" marT="6158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158" marR="6158" marT="615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4926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162841"/>
              </p:ext>
            </p:extLst>
          </p:nvPr>
        </p:nvGraphicFramePr>
        <p:xfrm>
          <a:off x="457200" y="438474"/>
          <a:ext cx="8291264" cy="525141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089355"/>
                <a:gridCol w="5280657"/>
                <a:gridCol w="921252"/>
              </a:tblGrid>
              <a:tr h="20739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effectLst/>
                        </a:rPr>
                        <a:t>Factores de Vulnerabilidad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</a:rPr>
                        <a:t> </a:t>
                      </a:r>
                      <a:r>
                        <a:rPr lang="es-MX" sz="1100" b="1" u="none" strike="noStrike" dirty="0" smtClean="0">
                          <a:effectLst/>
                        </a:rPr>
                        <a:t>Valor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b"/>
                </a:tc>
              </a:tr>
              <a:tr h="20739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Población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     Log</a:t>
                      </a:r>
                      <a:r>
                        <a:rPr lang="es-MX" sz="1100" u="none" strike="noStrike" baseline="-25000" dirty="0" smtClean="0">
                          <a:effectLst/>
                        </a:rPr>
                        <a:t>10 </a:t>
                      </a:r>
                      <a:r>
                        <a:rPr lang="es-MX" sz="1100" u="none" strike="noStrike" dirty="0">
                          <a:effectLst/>
                        </a:rPr>
                        <a:t>de la población que habita dentro de un radio de 10 km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u="none" strike="noStrike" dirty="0">
                          <a:effectLst/>
                        </a:rPr>
                        <a:t> 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98" marR="8398" marT="8398" marB="0" anchor="ctr"/>
                </a:tc>
              </a:tr>
              <a:tr h="20739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     Log</a:t>
                      </a:r>
                      <a:r>
                        <a:rPr lang="es-MX" sz="1100" u="none" strike="noStrike" baseline="-25000" dirty="0" smtClean="0">
                          <a:effectLst/>
                        </a:rPr>
                        <a:t>10 </a:t>
                      </a:r>
                      <a:r>
                        <a:rPr lang="es-MX" sz="1100" u="none" strike="noStrike" dirty="0">
                          <a:effectLst/>
                        </a:rPr>
                        <a:t>de la población que habita dentro de un radio de 30 km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u="none" strike="noStrike" dirty="0">
                          <a:effectLst/>
                        </a:rPr>
                        <a:t> 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98" marR="8398" marT="8398" marB="0" anchor="ctr"/>
                </a:tc>
              </a:tr>
              <a:tr h="20739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     Log</a:t>
                      </a:r>
                      <a:r>
                        <a:rPr lang="es-MX" sz="1100" u="none" strike="noStrike" baseline="-25000" dirty="0" smtClean="0">
                          <a:effectLst/>
                        </a:rPr>
                        <a:t>10 </a:t>
                      </a:r>
                      <a:r>
                        <a:rPr lang="es-MX" sz="1100" u="none" strike="noStrike" dirty="0">
                          <a:effectLst/>
                        </a:rPr>
                        <a:t>de la población que habita dentro de un radio de 100 km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u="none" strike="noStrike" dirty="0">
                          <a:effectLst/>
                        </a:rPr>
                        <a:t> 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98" marR="8398" marT="8398" marB="0" anchor="ctr"/>
                </a:tc>
              </a:tr>
              <a:tr h="19807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     ¿</a:t>
                      </a:r>
                      <a:r>
                        <a:rPr lang="es-MX" sz="1100" u="none" strike="noStrike" dirty="0">
                          <a:effectLst/>
                        </a:rPr>
                        <a:t>Fatalidades históricas?: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u="none" strike="noStrike" dirty="0">
                          <a:effectLst/>
                        </a:rPr>
                        <a:t> 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98" marR="8398" marT="8398" marB="0" anchor="ctr"/>
                </a:tc>
              </a:tr>
              <a:tr h="19807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     ¿</a:t>
                      </a:r>
                      <a:r>
                        <a:rPr lang="es-MX" sz="1100" u="none" strike="noStrike" dirty="0">
                          <a:effectLst/>
                        </a:rPr>
                        <a:t>Evacuaciones históricas?: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u="none" strike="noStrike" dirty="0">
                          <a:effectLst/>
                        </a:rPr>
                        <a:t> 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98" marR="8398" marT="8398" marB="0" anchor="ctr"/>
                </a:tc>
              </a:tr>
              <a:tr h="132723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Exposición para la aviación: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     Para </a:t>
                      </a:r>
                      <a:r>
                        <a:rPr lang="es-MX" sz="1100" u="none" strike="noStrike" dirty="0">
                          <a:effectLst/>
                        </a:rPr>
                        <a:t>volcán tipo </a:t>
                      </a:r>
                      <a:r>
                        <a:rPr lang="es-MX" sz="1100" u="none" strike="noStrike" dirty="0" smtClean="0">
                          <a:effectLst/>
                        </a:rPr>
                        <a:t>0: </a:t>
                      </a: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          Si </a:t>
                      </a:r>
                      <a:r>
                        <a:rPr lang="es-MX" sz="1100" u="none" strike="noStrike" dirty="0">
                          <a:effectLst/>
                        </a:rPr>
                        <a:t>hay aeropuertos nacionales en un radio de 50 km,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1                 </a:t>
                      </a:r>
                      <a:endParaRPr lang="es-MX" sz="11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          Si </a:t>
                      </a:r>
                      <a:r>
                        <a:rPr lang="es-MX" sz="1100" u="none" strike="noStrike" dirty="0">
                          <a:effectLst/>
                        </a:rPr>
                        <a:t>hay aeropuertos internacionales en un radio de 100 km,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2         </a:t>
                      </a:r>
                      <a:endParaRPr lang="es-MX" sz="11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     Para </a:t>
                      </a:r>
                      <a:r>
                        <a:rPr lang="es-MX" sz="1100" u="none" strike="noStrike" dirty="0">
                          <a:effectLst/>
                        </a:rPr>
                        <a:t>volcán Tipo </a:t>
                      </a:r>
                      <a:r>
                        <a:rPr lang="es-MX" sz="1100" u="none" strike="noStrike" dirty="0" smtClean="0">
                          <a:effectLst/>
                        </a:rPr>
                        <a:t>1:</a:t>
                      </a: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          Si </a:t>
                      </a:r>
                      <a:r>
                        <a:rPr lang="es-MX" sz="1100" u="none" strike="noStrike" dirty="0">
                          <a:effectLst/>
                        </a:rPr>
                        <a:t>hay aeropuertos nacionales en un radio de 100 km,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1             </a:t>
                      </a:r>
                      <a:endParaRPr lang="es-MX" sz="11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          Si </a:t>
                      </a:r>
                      <a:r>
                        <a:rPr lang="es-MX" sz="1100" u="none" strike="noStrike" dirty="0">
                          <a:effectLst/>
                        </a:rPr>
                        <a:t>hay aeropuertos internacionales en un radio de 150 km,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2           </a:t>
                      </a:r>
                      <a:endParaRPr lang="es-MX" sz="11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          Si </a:t>
                      </a:r>
                      <a:r>
                        <a:rPr lang="es-MX" sz="1100" u="none" strike="noStrike" dirty="0">
                          <a:effectLst/>
                        </a:rPr>
                        <a:t>no existen aeropuertos en el área de influencia,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Valor </a:t>
                      </a:r>
                      <a:r>
                        <a:rPr lang="es-MX" sz="1100" u="none" strike="noStrike" dirty="0">
                          <a:effectLst/>
                        </a:rPr>
                        <a:t>= 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u="none" strike="noStrike" dirty="0">
                          <a:effectLst/>
                        </a:rPr>
                        <a:t> 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98" marR="8398" marT="8398" marB="0" anchor="ctr"/>
                </a:tc>
              </a:tr>
              <a:tr h="76265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Infraestructura Energética: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¿Existe infraestructura de generación, transmisión, almacenamiento y/o distribución de electricidad, petróleo y/o gas, dentro de las áreas de peligro por flujos y/o por caída importante de cenizas? </a:t>
                      </a:r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                                     Sí</a:t>
                      </a:r>
                      <a:r>
                        <a:rPr lang="es-MX" sz="1100" u="none" strike="noStrike" dirty="0">
                          <a:effectLst/>
                        </a:rPr>
                        <a:t>: Valor </a:t>
                      </a:r>
                      <a:r>
                        <a:rPr lang="es-MX" sz="1100" u="none" strike="noStrike" dirty="0" smtClean="0">
                          <a:effectLst/>
                        </a:rPr>
                        <a:t>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u="none" strike="noStrike" dirty="0">
                          <a:effectLst/>
                        </a:rPr>
                        <a:t> 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98" marR="8398" marT="8398" marB="0" anchor="ctr"/>
                </a:tc>
              </a:tr>
              <a:tr h="57445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Infraestructura de Transporte: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¿Existe infraestructura de transporte como puertos marítimos, vías férreas y/o carreteras importantes, dentro de las áreas de peligro por flujos y/o por caída importante de cenizas</a:t>
                      </a:r>
                      <a:r>
                        <a:rPr lang="es-MX" sz="1100" u="none" strike="noStrike" dirty="0" smtClean="0">
                          <a:effectLst/>
                        </a:rPr>
                        <a:t>?</a:t>
                      </a: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                                                                               Sí</a:t>
                      </a:r>
                      <a:r>
                        <a:rPr lang="es-MX" sz="1100" u="none" strike="noStrike" dirty="0">
                          <a:effectLst/>
                        </a:rPr>
                        <a:t>: Valor </a:t>
                      </a:r>
                      <a:r>
                        <a:rPr lang="es-MX" sz="1100" u="none" strike="noStrike" dirty="0" smtClean="0">
                          <a:effectLst/>
                        </a:rPr>
                        <a:t>= 1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u="none" strike="noStrike" dirty="0">
                          <a:effectLst/>
                        </a:rPr>
                        <a:t> 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98" marR="8398" marT="8398" marB="0" anchor="ctr"/>
                </a:tc>
              </a:tr>
              <a:tr h="76265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Desarrollos importantes o áreas sensitivas: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dirty="0">
                          <a:effectLst/>
                        </a:rPr>
                        <a:t>¿Existen desarrollos importantes o áreas sensitivas (fábricas, instalaciones militares, instalaciones gubernamentales, u otras actividades económicas significativas) dentro de las áreas de peligro por flujos y/o por caída importante de cenizas? </a:t>
                      </a:r>
                      <a:endParaRPr lang="es-MX" sz="11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                                                                                Sí</a:t>
                      </a:r>
                      <a:r>
                        <a:rPr lang="es-MX" sz="1100" u="none" strike="noStrike" dirty="0">
                          <a:effectLst/>
                        </a:rPr>
                        <a:t>: Valor </a:t>
                      </a:r>
                      <a:r>
                        <a:rPr lang="es-MX" sz="1100" u="none" strike="noStrike" dirty="0" smtClean="0">
                          <a:effectLst/>
                        </a:rPr>
                        <a:t>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u="none" strike="noStrike" dirty="0">
                          <a:effectLst/>
                        </a:rPr>
                        <a:t> 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98" marR="8398" marT="8398" marB="0" anchor="ctr"/>
                </a:tc>
              </a:tr>
              <a:tr h="38626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Se cuenta con mapa de peligros: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u="none" strike="noStrike" baseline="0" dirty="0" smtClean="0">
                          <a:effectLst/>
                        </a:rPr>
                        <a:t>                                                                                                                            </a:t>
                      </a:r>
                      <a:r>
                        <a:rPr lang="es-MX" sz="1100" u="none" strike="noStrike" dirty="0" smtClean="0">
                          <a:effectLst/>
                        </a:rPr>
                        <a:t>Sí:               Valor = 0                                                                                                                                                  </a:t>
                      </a:r>
                    </a:p>
                    <a:p>
                      <a:pPr algn="l" fontAlgn="ctr"/>
                      <a:r>
                        <a:rPr lang="es-MX" sz="1100" u="none" strike="noStrike" dirty="0" smtClean="0">
                          <a:effectLst/>
                        </a:rPr>
                        <a:t>                                                                                                                          No:               Valor</a:t>
                      </a:r>
                      <a:r>
                        <a:rPr lang="es-MX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es-MX" sz="1100" u="none" strike="noStrike" dirty="0" smtClean="0">
                          <a:effectLst/>
                        </a:rPr>
                        <a:t>= 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u="none" strike="noStrike" dirty="0">
                          <a:effectLst/>
                        </a:rPr>
                        <a:t> 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98" marR="8398" marT="8398" marB="0" anchor="ctr"/>
                </a:tc>
              </a:tr>
              <a:tr h="198070">
                <a:tc gridSpan="2">
                  <a:txBody>
                    <a:bodyPr/>
                    <a:lstStyle/>
                    <a:p>
                      <a:pPr algn="r" fontAlgn="b"/>
                      <a:r>
                        <a:rPr lang="el-GR" sz="1200" b="1" u="none" strike="noStrike" dirty="0">
                          <a:effectLst/>
                        </a:rPr>
                        <a:t>Σ</a:t>
                      </a:r>
                      <a:r>
                        <a:rPr lang="es-MX" sz="1200" b="1" u="none" strike="noStrike" dirty="0">
                          <a:effectLst/>
                        </a:rPr>
                        <a:t>Factores </a:t>
                      </a:r>
                      <a:r>
                        <a:rPr lang="es-MX" sz="1200" b="1" u="none" strike="noStrike" dirty="0" smtClean="0">
                          <a:effectLst/>
                        </a:rPr>
                        <a:t>de Vulnerabilidad: </a:t>
                      </a:r>
                      <a:endParaRPr lang="es-MX" sz="1200" b="1" i="1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98" marR="8398" marT="8398" marB="0" anchor="ctr"/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86317"/>
              </p:ext>
            </p:extLst>
          </p:nvPr>
        </p:nvGraphicFramePr>
        <p:xfrm>
          <a:off x="1799303" y="5897653"/>
          <a:ext cx="6949161" cy="370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037007"/>
                <a:gridCol w="912154"/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Σ Factores de Peligro X </a:t>
                      </a:r>
                      <a:r>
                        <a:rPr lang="es-MX" sz="1600" u="none" strike="noStrike" dirty="0" smtClean="0">
                          <a:effectLst/>
                        </a:rPr>
                        <a:t>Σ Factores </a:t>
                      </a:r>
                      <a:r>
                        <a:rPr lang="es-MX" sz="1600" u="none" strike="noStrike" dirty="0">
                          <a:effectLst/>
                        </a:rPr>
                        <a:t>de </a:t>
                      </a:r>
                      <a:r>
                        <a:rPr lang="es-MX" sz="1600" u="none" strike="noStrike" dirty="0" smtClean="0">
                          <a:effectLst/>
                        </a:rPr>
                        <a:t>Vulnerabilidad</a:t>
                      </a:r>
                      <a:r>
                        <a:rPr lang="es-MX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s-MX" sz="1600" u="none" strike="noStrike" dirty="0" smtClean="0">
                          <a:effectLst/>
                        </a:rPr>
                        <a:t>= </a:t>
                      </a:r>
                      <a:r>
                        <a:rPr lang="es-MX" sz="1600" u="none" strike="noStrike" dirty="0">
                          <a:effectLst/>
                        </a:rPr>
                        <a:t>Riesgo </a:t>
                      </a:r>
                      <a:r>
                        <a:rPr lang="es-MX" sz="1600" u="none" strike="noStrike" dirty="0" smtClean="0">
                          <a:effectLst/>
                        </a:rPr>
                        <a:t>Relativo =   </a:t>
                      </a:r>
                      <a:endParaRPr lang="es-MX" sz="1600" b="1" i="1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8398" marR="8398" marT="839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398" marR="8398" marT="8398" marB="0" anchor="ctr"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0" y="6581001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/>
              <a:t>N</a:t>
            </a:r>
            <a:r>
              <a:rPr lang="es-MX" sz="1100" b="1" dirty="0" smtClean="0"/>
              <a:t>o</a:t>
            </a:r>
            <a:r>
              <a:rPr lang="es-MX" sz="1100" dirty="0" smtClean="0"/>
              <a:t> </a:t>
            </a:r>
            <a:r>
              <a:rPr lang="es-MX" sz="1100" dirty="0"/>
              <a:t>se está evaluando la </a:t>
            </a:r>
            <a:r>
              <a:rPr lang="es-MX" sz="1100" b="1" dirty="0"/>
              <a:t>probabilidad</a:t>
            </a:r>
            <a:r>
              <a:rPr lang="es-MX" sz="1100" dirty="0"/>
              <a:t> de que un volcán haga o no erupción, sino el riesgo que una erupción de ese volcán representa</a:t>
            </a:r>
          </a:p>
        </p:txBody>
      </p:sp>
    </p:spTree>
    <p:extLst>
      <p:ext uri="{BB962C8B-B14F-4D97-AF65-F5344CB8AC3E}">
        <p14:creationId xmlns:p14="http://schemas.microsoft.com/office/powerpoint/2010/main" val="2666243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349321"/>
              </p:ext>
            </p:extLst>
          </p:nvPr>
        </p:nvGraphicFramePr>
        <p:xfrm>
          <a:off x="0" y="932089"/>
          <a:ext cx="9144000" cy="590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7288852" y="3806576"/>
            <a:ext cx="114646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Bajo</a:t>
            </a:r>
            <a:endParaRPr lang="es-MX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595069" y="3480009"/>
            <a:ext cx="64633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Bajo</a:t>
            </a:r>
            <a:endParaRPr lang="es-MX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785800" y="2835519"/>
            <a:ext cx="81304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Medio</a:t>
            </a:r>
            <a:endParaRPr lang="es-MX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983445" y="2205319"/>
            <a:ext cx="5822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Alto</a:t>
            </a:r>
            <a:endParaRPr lang="es-MX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08636" y="1211859"/>
            <a:ext cx="106958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Alto</a:t>
            </a:r>
            <a:endParaRPr lang="es-MX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351414" y="188640"/>
            <a:ext cx="52449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MX"/>
            </a:defPPr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latin typeface="Calibri" pitchFamily="34" charset="0"/>
                <a:ea typeface="ヒラギノ角ゴ Pro W3" pitchFamily="-106" charset="-128"/>
              </a:defRPr>
            </a:lvl1pPr>
            <a:lvl2pPr marL="0" lvl="1" indent="-285750" algn="ctr" defTabSz="455613" fontAlgn="base">
              <a:spcBef>
                <a:spcPct val="0"/>
              </a:spcBef>
              <a:spcAft>
                <a:spcPct val="0"/>
              </a:spcAft>
              <a:buFontTx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indent="0" algn="ctr">
              <a:buNone/>
            </a:pP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Volcanes </a:t>
            </a:r>
            <a:r>
              <a:rPr 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potencialmente activos 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en </a:t>
            </a:r>
            <a:r>
              <a:rPr 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México</a:t>
            </a:r>
          </a:p>
          <a:p>
            <a:pPr marL="0" indent="0" algn="ctr">
              <a:buNone/>
            </a:pPr>
            <a:r>
              <a:rPr 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y su nivel de riesgo relativo</a:t>
            </a:r>
            <a:endParaRPr lang="es-MX" sz="2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47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048840"/>
            <a:ext cx="8562975" cy="5730875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</p:pic>
      <p:sp>
        <p:nvSpPr>
          <p:cNvPr id="3" name="2 Forma libre"/>
          <p:cNvSpPr/>
          <p:nvPr/>
        </p:nvSpPr>
        <p:spPr bwMode="auto">
          <a:xfrm>
            <a:off x="6270625" y="5368428"/>
            <a:ext cx="133350" cy="101600"/>
          </a:xfrm>
          <a:custGeom>
            <a:avLst/>
            <a:gdLst>
              <a:gd name="connsiteX0" fmla="*/ 56557 w 142066"/>
              <a:gd name="connsiteY0" fmla="*/ 2590 h 108915"/>
              <a:gd name="connsiteX1" fmla="*/ 3394 w 142066"/>
              <a:gd name="connsiteY1" fmla="*/ 23855 h 108915"/>
              <a:gd name="connsiteX2" fmla="*/ 14027 w 142066"/>
              <a:gd name="connsiteY2" fmla="*/ 77018 h 108915"/>
              <a:gd name="connsiteX3" fmla="*/ 88455 w 142066"/>
              <a:gd name="connsiteY3" fmla="*/ 108915 h 108915"/>
              <a:gd name="connsiteX4" fmla="*/ 141618 w 142066"/>
              <a:gd name="connsiteY4" fmla="*/ 55752 h 108915"/>
              <a:gd name="connsiteX5" fmla="*/ 99087 w 142066"/>
              <a:gd name="connsiteY5" fmla="*/ 2590 h 108915"/>
              <a:gd name="connsiteX6" fmla="*/ 56557 w 142066"/>
              <a:gd name="connsiteY6" fmla="*/ 2590 h 10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066" h="108915">
                <a:moveTo>
                  <a:pt x="56557" y="2590"/>
                </a:moveTo>
                <a:cubicBezTo>
                  <a:pt x="40608" y="6134"/>
                  <a:pt x="12863" y="7284"/>
                  <a:pt x="3394" y="23855"/>
                </a:cubicBezTo>
                <a:cubicBezTo>
                  <a:pt x="-5572" y="39546"/>
                  <a:pt x="5061" y="61327"/>
                  <a:pt x="14027" y="77018"/>
                </a:cubicBezTo>
                <a:cubicBezTo>
                  <a:pt x="26265" y="98434"/>
                  <a:pt x="69913" y="104280"/>
                  <a:pt x="88455" y="108915"/>
                </a:cubicBezTo>
                <a:cubicBezTo>
                  <a:pt x="107062" y="96510"/>
                  <a:pt x="137188" y="82334"/>
                  <a:pt x="141618" y="55752"/>
                </a:cubicBezTo>
                <a:cubicBezTo>
                  <a:pt x="145893" y="30100"/>
                  <a:pt x="118704" y="9129"/>
                  <a:pt x="99087" y="2590"/>
                </a:cubicBezTo>
                <a:cubicBezTo>
                  <a:pt x="89000" y="-772"/>
                  <a:pt x="72506" y="-954"/>
                  <a:pt x="56557" y="259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4" name="3 Forma libre"/>
          <p:cNvSpPr/>
          <p:nvPr/>
        </p:nvSpPr>
        <p:spPr bwMode="auto">
          <a:xfrm>
            <a:off x="5180013" y="5220790"/>
            <a:ext cx="252412" cy="112713"/>
          </a:xfrm>
          <a:custGeom>
            <a:avLst/>
            <a:gdLst>
              <a:gd name="connsiteX0" fmla="*/ 249393 w 268443"/>
              <a:gd name="connsiteY0" fmla="*/ 14524 h 124061"/>
              <a:gd name="connsiteX1" fmla="*/ 225580 w 268443"/>
              <a:gd name="connsiteY1" fmla="*/ 9761 h 124061"/>
              <a:gd name="connsiteX2" fmla="*/ 211293 w 268443"/>
              <a:gd name="connsiteY2" fmla="*/ 236 h 124061"/>
              <a:gd name="connsiteX3" fmla="*/ 144618 w 268443"/>
              <a:gd name="connsiteY3" fmla="*/ 4999 h 124061"/>
              <a:gd name="connsiteX4" fmla="*/ 120805 w 268443"/>
              <a:gd name="connsiteY4" fmla="*/ 33574 h 124061"/>
              <a:gd name="connsiteX5" fmla="*/ 106518 w 268443"/>
              <a:gd name="connsiteY5" fmla="*/ 62149 h 124061"/>
              <a:gd name="connsiteX6" fmla="*/ 92230 w 268443"/>
              <a:gd name="connsiteY6" fmla="*/ 76436 h 124061"/>
              <a:gd name="connsiteX7" fmla="*/ 63655 w 268443"/>
              <a:gd name="connsiteY7" fmla="*/ 71674 h 124061"/>
              <a:gd name="connsiteX8" fmla="*/ 58893 w 268443"/>
              <a:gd name="connsiteY8" fmla="*/ 33574 h 124061"/>
              <a:gd name="connsiteX9" fmla="*/ 44605 w 268443"/>
              <a:gd name="connsiteY9" fmla="*/ 24049 h 124061"/>
              <a:gd name="connsiteX10" fmla="*/ 16030 w 268443"/>
              <a:gd name="connsiteY10" fmla="*/ 28811 h 124061"/>
              <a:gd name="connsiteX11" fmla="*/ 6505 w 268443"/>
              <a:gd name="connsiteY11" fmla="*/ 71674 h 124061"/>
              <a:gd name="connsiteX12" fmla="*/ 35080 w 268443"/>
              <a:gd name="connsiteY12" fmla="*/ 90724 h 124061"/>
              <a:gd name="connsiteX13" fmla="*/ 77943 w 268443"/>
              <a:gd name="connsiteY13" fmla="*/ 109774 h 124061"/>
              <a:gd name="connsiteX14" fmla="*/ 106518 w 268443"/>
              <a:gd name="connsiteY14" fmla="*/ 119299 h 124061"/>
              <a:gd name="connsiteX15" fmla="*/ 120805 w 268443"/>
              <a:gd name="connsiteY15" fmla="*/ 124061 h 124061"/>
              <a:gd name="connsiteX16" fmla="*/ 135093 w 268443"/>
              <a:gd name="connsiteY16" fmla="*/ 114536 h 124061"/>
              <a:gd name="connsiteX17" fmla="*/ 154143 w 268443"/>
              <a:gd name="connsiteY17" fmla="*/ 85961 h 124061"/>
              <a:gd name="connsiteX18" fmla="*/ 235105 w 268443"/>
              <a:gd name="connsiteY18" fmla="*/ 81199 h 124061"/>
              <a:gd name="connsiteX19" fmla="*/ 263680 w 268443"/>
              <a:gd name="connsiteY19" fmla="*/ 57386 h 124061"/>
              <a:gd name="connsiteX20" fmla="*/ 268443 w 268443"/>
              <a:gd name="connsiteY20" fmla="*/ 43099 h 124061"/>
              <a:gd name="connsiteX21" fmla="*/ 249393 w 268443"/>
              <a:gd name="connsiteY21" fmla="*/ 14524 h 12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68443" h="124061">
                <a:moveTo>
                  <a:pt x="249393" y="14524"/>
                </a:moveTo>
                <a:cubicBezTo>
                  <a:pt x="241455" y="12936"/>
                  <a:pt x="233159" y="12603"/>
                  <a:pt x="225580" y="9761"/>
                </a:cubicBezTo>
                <a:cubicBezTo>
                  <a:pt x="220221" y="7751"/>
                  <a:pt x="217007" y="572"/>
                  <a:pt x="211293" y="236"/>
                </a:cubicBezTo>
                <a:cubicBezTo>
                  <a:pt x="189050" y="-1072"/>
                  <a:pt x="166843" y="3411"/>
                  <a:pt x="144618" y="4999"/>
                </a:cubicBezTo>
                <a:cubicBezTo>
                  <a:pt x="134083" y="15533"/>
                  <a:pt x="127436" y="20311"/>
                  <a:pt x="120805" y="33574"/>
                </a:cubicBezTo>
                <a:cubicBezTo>
                  <a:pt x="110067" y="55051"/>
                  <a:pt x="123578" y="41677"/>
                  <a:pt x="106518" y="62149"/>
                </a:cubicBezTo>
                <a:cubicBezTo>
                  <a:pt x="102206" y="67323"/>
                  <a:pt x="96993" y="71674"/>
                  <a:pt x="92230" y="76436"/>
                </a:cubicBezTo>
                <a:cubicBezTo>
                  <a:pt x="82705" y="74849"/>
                  <a:pt x="69583" y="79296"/>
                  <a:pt x="63655" y="71674"/>
                </a:cubicBezTo>
                <a:cubicBezTo>
                  <a:pt x="55797" y="61571"/>
                  <a:pt x="63646" y="45457"/>
                  <a:pt x="58893" y="33574"/>
                </a:cubicBezTo>
                <a:cubicBezTo>
                  <a:pt x="56767" y="28259"/>
                  <a:pt x="49368" y="27224"/>
                  <a:pt x="44605" y="24049"/>
                </a:cubicBezTo>
                <a:cubicBezTo>
                  <a:pt x="35080" y="25636"/>
                  <a:pt x="24854" y="24889"/>
                  <a:pt x="16030" y="28811"/>
                </a:cubicBezTo>
                <a:cubicBezTo>
                  <a:pt x="-1356" y="36538"/>
                  <a:pt x="-4710" y="55652"/>
                  <a:pt x="6505" y="71674"/>
                </a:cubicBezTo>
                <a:cubicBezTo>
                  <a:pt x="13070" y="81052"/>
                  <a:pt x="25555" y="84374"/>
                  <a:pt x="35080" y="90724"/>
                </a:cubicBezTo>
                <a:cubicBezTo>
                  <a:pt x="57721" y="105818"/>
                  <a:pt x="43940" y="98440"/>
                  <a:pt x="77943" y="109774"/>
                </a:cubicBezTo>
                <a:lnTo>
                  <a:pt x="106518" y="119299"/>
                </a:lnTo>
                <a:lnTo>
                  <a:pt x="120805" y="124061"/>
                </a:lnTo>
                <a:cubicBezTo>
                  <a:pt x="125568" y="120886"/>
                  <a:pt x="131517" y="119006"/>
                  <a:pt x="135093" y="114536"/>
                </a:cubicBezTo>
                <a:cubicBezTo>
                  <a:pt x="143344" y="104223"/>
                  <a:pt x="134482" y="89893"/>
                  <a:pt x="154143" y="85961"/>
                </a:cubicBezTo>
                <a:cubicBezTo>
                  <a:pt x="180652" y="80659"/>
                  <a:pt x="208118" y="82786"/>
                  <a:pt x="235105" y="81199"/>
                </a:cubicBezTo>
                <a:cubicBezTo>
                  <a:pt x="245650" y="74169"/>
                  <a:pt x="256344" y="68389"/>
                  <a:pt x="263680" y="57386"/>
                </a:cubicBezTo>
                <a:cubicBezTo>
                  <a:pt x="266465" y="53209"/>
                  <a:pt x="266855" y="47861"/>
                  <a:pt x="268443" y="43099"/>
                </a:cubicBezTo>
                <a:lnTo>
                  <a:pt x="249393" y="14524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5" name="4 Forma libre"/>
          <p:cNvSpPr/>
          <p:nvPr/>
        </p:nvSpPr>
        <p:spPr bwMode="auto">
          <a:xfrm>
            <a:off x="4370388" y="4949328"/>
            <a:ext cx="506412" cy="363537"/>
          </a:xfrm>
          <a:custGeom>
            <a:avLst/>
            <a:gdLst>
              <a:gd name="connsiteX0" fmla="*/ 28575 w 540322"/>
              <a:gd name="connsiteY0" fmla="*/ 76200 h 395288"/>
              <a:gd name="connsiteX1" fmla="*/ 9525 w 540322"/>
              <a:gd name="connsiteY1" fmla="*/ 128588 h 395288"/>
              <a:gd name="connsiteX2" fmla="*/ 4762 w 540322"/>
              <a:gd name="connsiteY2" fmla="*/ 142875 h 395288"/>
              <a:gd name="connsiteX3" fmla="*/ 0 w 540322"/>
              <a:gd name="connsiteY3" fmla="*/ 157163 h 395288"/>
              <a:gd name="connsiteX4" fmla="*/ 4762 w 540322"/>
              <a:gd name="connsiteY4" fmla="*/ 223838 h 395288"/>
              <a:gd name="connsiteX5" fmla="*/ 9525 w 540322"/>
              <a:gd name="connsiteY5" fmla="*/ 238125 h 395288"/>
              <a:gd name="connsiteX6" fmla="*/ 19050 w 540322"/>
              <a:gd name="connsiteY6" fmla="*/ 271463 h 395288"/>
              <a:gd name="connsiteX7" fmla="*/ 23812 w 540322"/>
              <a:gd name="connsiteY7" fmla="*/ 314325 h 395288"/>
              <a:gd name="connsiteX8" fmla="*/ 80962 w 540322"/>
              <a:gd name="connsiteY8" fmla="*/ 295275 h 395288"/>
              <a:gd name="connsiteX9" fmla="*/ 90487 w 540322"/>
              <a:gd name="connsiteY9" fmla="*/ 238125 h 395288"/>
              <a:gd name="connsiteX10" fmla="*/ 123825 w 540322"/>
              <a:gd name="connsiteY10" fmla="*/ 195263 h 395288"/>
              <a:gd name="connsiteX11" fmla="*/ 195262 w 540322"/>
              <a:gd name="connsiteY11" fmla="*/ 200025 h 395288"/>
              <a:gd name="connsiteX12" fmla="*/ 214312 w 540322"/>
              <a:gd name="connsiteY12" fmla="*/ 228600 h 395288"/>
              <a:gd name="connsiteX13" fmla="*/ 209550 w 540322"/>
              <a:gd name="connsiteY13" fmla="*/ 261938 h 395288"/>
              <a:gd name="connsiteX14" fmla="*/ 190500 w 540322"/>
              <a:gd name="connsiteY14" fmla="*/ 290513 h 395288"/>
              <a:gd name="connsiteX15" fmla="*/ 180975 w 540322"/>
              <a:gd name="connsiteY15" fmla="*/ 319088 h 395288"/>
              <a:gd name="connsiteX16" fmla="*/ 176212 w 540322"/>
              <a:gd name="connsiteY16" fmla="*/ 333375 h 395288"/>
              <a:gd name="connsiteX17" fmla="*/ 180975 w 540322"/>
              <a:gd name="connsiteY17" fmla="*/ 357188 h 395288"/>
              <a:gd name="connsiteX18" fmla="*/ 190500 w 540322"/>
              <a:gd name="connsiteY18" fmla="*/ 371475 h 395288"/>
              <a:gd name="connsiteX19" fmla="*/ 261937 w 540322"/>
              <a:gd name="connsiteY19" fmla="*/ 385763 h 395288"/>
              <a:gd name="connsiteX20" fmla="*/ 314325 w 540322"/>
              <a:gd name="connsiteY20" fmla="*/ 390525 h 395288"/>
              <a:gd name="connsiteX21" fmla="*/ 319087 w 540322"/>
              <a:gd name="connsiteY21" fmla="*/ 376238 h 395288"/>
              <a:gd name="connsiteX22" fmla="*/ 323850 w 540322"/>
              <a:gd name="connsiteY22" fmla="*/ 271463 h 395288"/>
              <a:gd name="connsiteX23" fmla="*/ 357187 w 540322"/>
              <a:gd name="connsiteY23" fmla="*/ 228600 h 395288"/>
              <a:gd name="connsiteX24" fmla="*/ 395287 w 540322"/>
              <a:gd name="connsiteY24" fmla="*/ 195263 h 395288"/>
              <a:gd name="connsiteX25" fmla="*/ 395287 w 540322"/>
              <a:gd name="connsiteY25" fmla="*/ 195263 h 395288"/>
              <a:gd name="connsiteX26" fmla="*/ 423862 w 540322"/>
              <a:gd name="connsiteY26" fmla="*/ 171450 h 395288"/>
              <a:gd name="connsiteX27" fmla="*/ 438150 w 540322"/>
              <a:gd name="connsiteY27" fmla="*/ 166688 h 395288"/>
              <a:gd name="connsiteX28" fmla="*/ 447675 w 540322"/>
              <a:gd name="connsiteY28" fmla="*/ 152400 h 395288"/>
              <a:gd name="connsiteX29" fmla="*/ 514350 w 540322"/>
              <a:gd name="connsiteY29" fmla="*/ 133350 h 395288"/>
              <a:gd name="connsiteX30" fmla="*/ 528637 w 540322"/>
              <a:gd name="connsiteY30" fmla="*/ 123825 h 395288"/>
              <a:gd name="connsiteX31" fmla="*/ 533400 w 540322"/>
              <a:gd name="connsiteY31" fmla="*/ 66675 h 395288"/>
              <a:gd name="connsiteX32" fmla="*/ 519112 w 540322"/>
              <a:gd name="connsiteY32" fmla="*/ 57150 h 395288"/>
              <a:gd name="connsiteX33" fmla="*/ 490537 w 540322"/>
              <a:gd name="connsiteY33" fmla="*/ 23813 h 395288"/>
              <a:gd name="connsiteX34" fmla="*/ 476250 w 540322"/>
              <a:gd name="connsiteY34" fmla="*/ 19050 h 395288"/>
              <a:gd name="connsiteX35" fmla="*/ 442912 w 540322"/>
              <a:gd name="connsiteY35" fmla="*/ 23813 h 395288"/>
              <a:gd name="connsiteX36" fmla="*/ 428625 w 540322"/>
              <a:gd name="connsiteY36" fmla="*/ 28575 h 395288"/>
              <a:gd name="connsiteX37" fmla="*/ 395287 w 540322"/>
              <a:gd name="connsiteY37" fmla="*/ 23813 h 395288"/>
              <a:gd name="connsiteX38" fmla="*/ 385762 w 540322"/>
              <a:gd name="connsiteY38" fmla="*/ 9525 h 395288"/>
              <a:gd name="connsiteX39" fmla="*/ 357187 w 540322"/>
              <a:gd name="connsiteY39" fmla="*/ 0 h 395288"/>
              <a:gd name="connsiteX40" fmla="*/ 309562 w 540322"/>
              <a:gd name="connsiteY40" fmla="*/ 4763 h 395288"/>
              <a:gd name="connsiteX41" fmla="*/ 280987 w 540322"/>
              <a:gd name="connsiteY41" fmla="*/ 14288 h 395288"/>
              <a:gd name="connsiteX42" fmla="*/ 252412 w 540322"/>
              <a:gd name="connsiteY42" fmla="*/ 23813 h 395288"/>
              <a:gd name="connsiteX43" fmla="*/ 238125 w 540322"/>
              <a:gd name="connsiteY43" fmla="*/ 33338 h 395288"/>
              <a:gd name="connsiteX44" fmla="*/ 66675 w 540322"/>
              <a:gd name="connsiteY44" fmla="*/ 33338 h 395288"/>
              <a:gd name="connsiteX45" fmla="*/ 52387 w 540322"/>
              <a:gd name="connsiteY45" fmla="*/ 47625 h 395288"/>
              <a:gd name="connsiteX46" fmla="*/ 33337 w 540322"/>
              <a:gd name="connsiteY46" fmla="*/ 71438 h 395288"/>
              <a:gd name="connsiteX47" fmla="*/ 28575 w 540322"/>
              <a:gd name="connsiteY47" fmla="*/ 76200 h 39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40322" h="395288">
                <a:moveTo>
                  <a:pt x="28575" y="76200"/>
                </a:moveTo>
                <a:cubicBezTo>
                  <a:pt x="15318" y="109342"/>
                  <a:pt x="21757" y="91894"/>
                  <a:pt x="9525" y="128588"/>
                </a:cubicBezTo>
                <a:lnTo>
                  <a:pt x="4762" y="142875"/>
                </a:lnTo>
                <a:lnTo>
                  <a:pt x="0" y="157163"/>
                </a:lnTo>
                <a:cubicBezTo>
                  <a:pt x="1587" y="179388"/>
                  <a:pt x="2159" y="201709"/>
                  <a:pt x="4762" y="223838"/>
                </a:cubicBezTo>
                <a:cubicBezTo>
                  <a:pt x="5349" y="228824"/>
                  <a:pt x="8146" y="233298"/>
                  <a:pt x="9525" y="238125"/>
                </a:cubicBezTo>
                <a:cubicBezTo>
                  <a:pt x="21488" y="279994"/>
                  <a:pt x="7628" y="237199"/>
                  <a:pt x="19050" y="271463"/>
                </a:cubicBezTo>
                <a:cubicBezTo>
                  <a:pt x="20637" y="285750"/>
                  <a:pt x="12186" y="305870"/>
                  <a:pt x="23812" y="314325"/>
                </a:cubicBezTo>
                <a:cubicBezTo>
                  <a:pt x="57328" y="338701"/>
                  <a:pt x="69693" y="312180"/>
                  <a:pt x="80962" y="295275"/>
                </a:cubicBezTo>
                <a:cubicBezTo>
                  <a:pt x="81408" y="291705"/>
                  <a:pt x="85244" y="248611"/>
                  <a:pt x="90487" y="238125"/>
                </a:cubicBezTo>
                <a:cubicBezTo>
                  <a:pt x="101880" y="215338"/>
                  <a:pt x="108145" y="210942"/>
                  <a:pt x="123825" y="195263"/>
                </a:cubicBezTo>
                <a:lnTo>
                  <a:pt x="195262" y="200025"/>
                </a:lnTo>
                <a:cubicBezTo>
                  <a:pt x="206004" y="203982"/>
                  <a:pt x="214312" y="228600"/>
                  <a:pt x="214312" y="228600"/>
                </a:cubicBezTo>
                <a:cubicBezTo>
                  <a:pt x="212725" y="239713"/>
                  <a:pt x="213580" y="251461"/>
                  <a:pt x="209550" y="261938"/>
                </a:cubicBezTo>
                <a:cubicBezTo>
                  <a:pt x="205441" y="272623"/>
                  <a:pt x="194120" y="279653"/>
                  <a:pt x="190500" y="290513"/>
                </a:cubicBezTo>
                <a:lnTo>
                  <a:pt x="180975" y="319088"/>
                </a:lnTo>
                <a:lnTo>
                  <a:pt x="176212" y="333375"/>
                </a:lnTo>
                <a:cubicBezTo>
                  <a:pt x="177800" y="341313"/>
                  <a:pt x="178133" y="349609"/>
                  <a:pt x="180975" y="357188"/>
                </a:cubicBezTo>
                <a:cubicBezTo>
                  <a:pt x="182985" y="362547"/>
                  <a:pt x="186453" y="367428"/>
                  <a:pt x="190500" y="371475"/>
                </a:cubicBezTo>
                <a:cubicBezTo>
                  <a:pt x="209714" y="390689"/>
                  <a:pt x="235749" y="383580"/>
                  <a:pt x="261937" y="385763"/>
                </a:cubicBezTo>
                <a:cubicBezTo>
                  <a:pt x="298191" y="397848"/>
                  <a:pt x="280667" y="397257"/>
                  <a:pt x="314325" y="390525"/>
                </a:cubicBezTo>
                <a:cubicBezTo>
                  <a:pt x="315912" y="385763"/>
                  <a:pt x="318687" y="381242"/>
                  <a:pt x="319087" y="376238"/>
                </a:cubicBezTo>
                <a:cubicBezTo>
                  <a:pt x="321875" y="341388"/>
                  <a:pt x="317704" y="305880"/>
                  <a:pt x="323850" y="271463"/>
                </a:cubicBezTo>
                <a:cubicBezTo>
                  <a:pt x="327132" y="253082"/>
                  <a:pt x="346281" y="241688"/>
                  <a:pt x="357187" y="228600"/>
                </a:cubicBezTo>
                <a:cubicBezTo>
                  <a:pt x="381989" y="198837"/>
                  <a:pt x="344095" y="229391"/>
                  <a:pt x="395287" y="195263"/>
                </a:cubicBezTo>
                <a:lnTo>
                  <a:pt x="395287" y="195263"/>
                </a:lnTo>
                <a:cubicBezTo>
                  <a:pt x="405818" y="184732"/>
                  <a:pt x="410603" y="178079"/>
                  <a:pt x="423862" y="171450"/>
                </a:cubicBezTo>
                <a:cubicBezTo>
                  <a:pt x="428352" y="169205"/>
                  <a:pt x="433387" y="168275"/>
                  <a:pt x="438150" y="166688"/>
                </a:cubicBezTo>
                <a:cubicBezTo>
                  <a:pt x="441325" y="161925"/>
                  <a:pt x="443628" y="156448"/>
                  <a:pt x="447675" y="152400"/>
                </a:cubicBezTo>
                <a:cubicBezTo>
                  <a:pt x="464665" y="135410"/>
                  <a:pt x="493106" y="136006"/>
                  <a:pt x="514350" y="133350"/>
                </a:cubicBezTo>
                <a:cubicBezTo>
                  <a:pt x="519112" y="130175"/>
                  <a:pt x="524590" y="127872"/>
                  <a:pt x="528637" y="123825"/>
                </a:cubicBezTo>
                <a:cubicBezTo>
                  <a:pt x="544889" y="107573"/>
                  <a:pt x="541926" y="90121"/>
                  <a:pt x="533400" y="66675"/>
                </a:cubicBezTo>
                <a:cubicBezTo>
                  <a:pt x="531444" y="61296"/>
                  <a:pt x="523875" y="60325"/>
                  <a:pt x="519112" y="57150"/>
                </a:cubicBezTo>
                <a:cubicBezTo>
                  <a:pt x="512507" y="48343"/>
                  <a:pt x="500490" y="30448"/>
                  <a:pt x="490537" y="23813"/>
                </a:cubicBezTo>
                <a:cubicBezTo>
                  <a:pt x="486360" y="21028"/>
                  <a:pt x="481012" y="20638"/>
                  <a:pt x="476250" y="19050"/>
                </a:cubicBezTo>
                <a:cubicBezTo>
                  <a:pt x="465137" y="20638"/>
                  <a:pt x="453920" y="21611"/>
                  <a:pt x="442912" y="23813"/>
                </a:cubicBezTo>
                <a:cubicBezTo>
                  <a:pt x="437990" y="24797"/>
                  <a:pt x="433645" y="28575"/>
                  <a:pt x="428625" y="28575"/>
                </a:cubicBezTo>
                <a:cubicBezTo>
                  <a:pt x="417400" y="28575"/>
                  <a:pt x="406400" y="25400"/>
                  <a:pt x="395287" y="23813"/>
                </a:cubicBezTo>
                <a:cubicBezTo>
                  <a:pt x="392112" y="19050"/>
                  <a:pt x="390616" y="12559"/>
                  <a:pt x="385762" y="9525"/>
                </a:cubicBezTo>
                <a:cubicBezTo>
                  <a:pt x="377248" y="4204"/>
                  <a:pt x="357187" y="0"/>
                  <a:pt x="357187" y="0"/>
                </a:cubicBezTo>
                <a:cubicBezTo>
                  <a:pt x="341312" y="1588"/>
                  <a:pt x="325243" y="1823"/>
                  <a:pt x="309562" y="4763"/>
                </a:cubicBezTo>
                <a:cubicBezTo>
                  <a:pt x="299694" y="6613"/>
                  <a:pt x="290512" y="11113"/>
                  <a:pt x="280987" y="14288"/>
                </a:cubicBezTo>
                <a:cubicBezTo>
                  <a:pt x="280983" y="14289"/>
                  <a:pt x="252415" y="23811"/>
                  <a:pt x="252412" y="23813"/>
                </a:cubicBezTo>
                <a:lnTo>
                  <a:pt x="238125" y="33338"/>
                </a:lnTo>
                <a:cubicBezTo>
                  <a:pt x="217578" y="32482"/>
                  <a:pt x="105254" y="23050"/>
                  <a:pt x="66675" y="33338"/>
                </a:cubicBezTo>
                <a:cubicBezTo>
                  <a:pt x="60167" y="35073"/>
                  <a:pt x="57150" y="42863"/>
                  <a:pt x="52387" y="47625"/>
                </a:cubicBezTo>
                <a:cubicBezTo>
                  <a:pt x="43117" y="75440"/>
                  <a:pt x="54879" y="49897"/>
                  <a:pt x="33337" y="71438"/>
                </a:cubicBezTo>
                <a:cubicBezTo>
                  <a:pt x="17729" y="87046"/>
                  <a:pt x="30979" y="85725"/>
                  <a:pt x="28575" y="7620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6" name="5 Forma libre"/>
          <p:cNvSpPr/>
          <p:nvPr/>
        </p:nvSpPr>
        <p:spPr bwMode="auto">
          <a:xfrm>
            <a:off x="3825878" y="4785815"/>
            <a:ext cx="138110" cy="64566"/>
          </a:xfrm>
          <a:custGeom>
            <a:avLst/>
            <a:gdLst>
              <a:gd name="connsiteX0" fmla="*/ 856 w 200881"/>
              <a:gd name="connsiteY0" fmla="*/ 42863 h 119063"/>
              <a:gd name="connsiteX1" fmla="*/ 24669 w 200881"/>
              <a:gd name="connsiteY1" fmla="*/ 90488 h 119063"/>
              <a:gd name="connsiteX2" fmla="*/ 38956 w 200881"/>
              <a:gd name="connsiteY2" fmla="*/ 95250 h 119063"/>
              <a:gd name="connsiteX3" fmla="*/ 81819 w 200881"/>
              <a:gd name="connsiteY3" fmla="*/ 114300 h 119063"/>
              <a:gd name="connsiteX4" fmla="*/ 96106 w 200881"/>
              <a:gd name="connsiteY4" fmla="*/ 119063 h 119063"/>
              <a:gd name="connsiteX5" fmla="*/ 143731 w 200881"/>
              <a:gd name="connsiteY5" fmla="*/ 114300 h 119063"/>
              <a:gd name="connsiteX6" fmla="*/ 148494 w 200881"/>
              <a:gd name="connsiteY6" fmla="*/ 100013 h 119063"/>
              <a:gd name="connsiteX7" fmla="*/ 196119 w 200881"/>
              <a:gd name="connsiteY7" fmla="*/ 95250 h 119063"/>
              <a:gd name="connsiteX8" fmla="*/ 200881 w 200881"/>
              <a:gd name="connsiteY8" fmla="*/ 80963 h 119063"/>
              <a:gd name="connsiteX9" fmla="*/ 186594 w 200881"/>
              <a:gd name="connsiteY9" fmla="*/ 47625 h 119063"/>
              <a:gd name="connsiteX10" fmla="*/ 172306 w 200881"/>
              <a:gd name="connsiteY10" fmla="*/ 33338 h 119063"/>
              <a:gd name="connsiteX11" fmla="*/ 148494 w 200881"/>
              <a:gd name="connsiteY11" fmla="*/ 4763 h 119063"/>
              <a:gd name="connsiteX12" fmla="*/ 134206 w 200881"/>
              <a:gd name="connsiteY12" fmla="*/ 0 h 119063"/>
              <a:gd name="connsiteX13" fmla="*/ 105631 w 200881"/>
              <a:gd name="connsiteY13" fmla="*/ 9525 h 119063"/>
              <a:gd name="connsiteX14" fmla="*/ 91344 w 200881"/>
              <a:gd name="connsiteY14" fmla="*/ 14288 h 119063"/>
              <a:gd name="connsiteX15" fmla="*/ 77056 w 200881"/>
              <a:gd name="connsiteY15" fmla="*/ 23813 h 119063"/>
              <a:gd name="connsiteX16" fmla="*/ 67531 w 200881"/>
              <a:gd name="connsiteY16" fmla="*/ 38100 h 119063"/>
              <a:gd name="connsiteX17" fmla="*/ 19906 w 200881"/>
              <a:gd name="connsiteY17" fmla="*/ 33338 h 119063"/>
              <a:gd name="connsiteX18" fmla="*/ 856 w 200881"/>
              <a:gd name="connsiteY18" fmla="*/ 42863 h 11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0881" h="119063">
                <a:moveTo>
                  <a:pt x="856" y="42863"/>
                </a:moveTo>
                <a:cubicBezTo>
                  <a:pt x="1650" y="52388"/>
                  <a:pt x="-8462" y="81022"/>
                  <a:pt x="24669" y="90488"/>
                </a:cubicBezTo>
                <a:cubicBezTo>
                  <a:pt x="29496" y="91867"/>
                  <a:pt x="34194" y="93663"/>
                  <a:pt x="38956" y="95250"/>
                </a:cubicBezTo>
                <a:cubicBezTo>
                  <a:pt x="61599" y="110345"/>
                  <a:pt x="47812" y="102964"/>
                  <a:pt x="81819" y="114300"/>
                </a:cubicBezTo>
                <a:lnTo>
                  <a:pt x="96106" y="119063"/>
                </a:lnTo>
                <a:cubicBezTo>
                  <a:pt x="111981" y="117475"/>
                  <a:pt x="128737" y="119752"/>
                  <a:pt x="143731" y="114300"/>
                </a:cubicBezTo>
                <a:cubicBezTo>
                  <a:pt x="148449" y="112584"/>
                  <a:pt x="143776" y="101729"/>
                  <a:pt x="148494" y="100013"/>
                </a:cubicBezTo>
                <a:cubicBezTo>
                  <a:pt x="163488" y="94561"/>
                  <a:pt x="180244" y="96838"/>
                  <a:pt x="196119" y="95250"/>
                </a:cubicBezTo>
                <a:cubicBezTo>
                  <a:pt x="197706" y="90488"/>
                  <a:pt x="200881" y="85983"/>
                  <a:pt x="200881" y="80963"/>
                </a:cubicBezTo>
                <a:cubicBezTo>
                  <a:pt x="200881" y="68254"/>
                  <a:pt x="194371" y="56958"/>
                  <a:pt x="186594" y="47625"/>
                </a:cubicBezTo>
                <a:cubicBezTo>
                  <a:pt x="182282" y="42451"/>
                  <a:pt x="176618" y="38512"/>
                  <a:pt x="172306" y="33338"/>
                </a:cubicBezTo>
                <a:cubicBezTo>
                  <a:pt x="161323" y="20159"/>
                  <a:pt x="164148" y="15199"/>
                  <a:pt x="148494" y="4763"/>
                </a:cubicBezTo>
                <a:cubicBezTo>
                  <a:pt x="144317" y="1978"/>
                  <a:pt x="138969" y="1588"/>
                  <a:pt x="134206" y="0"/>
                </a:cubicBezTo>
                <a:lnTo>
                  <a:pt x="105631" y="9525"/>
                </a:lnTo>
                <a:cubicBezTo>
                  <a:pt x="100869" y="11113"/>
                  <a:pt x="95521" y="11503"/>
                  <a:pt x="91344" y="14288"/>
                </a:cubicBezTo>
                <a:lnTo>
                  <a:pt x="77056" y="23813"/>
                </a:lnTo>
                <a:cubicBezTo>
                  <a:pt x="73881" y="28575"/>
                  <a:pt x="73177" y="37159"/>
                  <a:pt x="67531" y="38100"/>
                </a:cubicBezTo>
                <a:cubicBezTo>
                  <a:pt x="51794" y="40723"/>
                  <a:pt x="35813" y="34562"/>
                  <a:pt x="19906" y="33338"/>
                </a:cubicBezTo>
                <a:cubicBezTo>
                  <a:pt x="15158" y="32973"/>
                  <a:pt x="62" y="33338"/>
                  <a:pt x="856" y="42863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7" name="6 Forma libre"/>
          <p:cNvSpPr/>
          <p:nvPr/>
        </p:nvSpPr>
        <p:spPr bwMode="auto">
          <a:xfrm>
            <a:off x="5654675" y="5158878"/>
            <a:ext cx="130175" cy="96837"/>
          </a:xfrm>
          <a:custGeom>
            <a:avLst/>
            <a:gdLst>
              <a:gd name="connsiteX0" fmla="*/ 52387 w 138557"/>
              <a:gd name="connsiteY0" fmla="*/ 14288 h 104775"/>
              <a:gd name="connsiteX1" fmla="*/ 28575 w 138557"/>
              <a:gd name="connsiteY1" fmla="*/ 4763 h 104775"/>
              <a:gd name="connsiteX2" fmla="*/ 14287 w 138557"/>
              <a:gd name="connsiteY2" fmla="*/ 14288 h 104775"/>
              <a:gd name="connsiteX3" fmla="*/ 9525 w 138557"/>
              <a:gd name="connsiteY3" fmla="*/ 28575 h 104775"/>
              <a:gd name="connsiteX4" fmla="*/ 0 w 138557"/>
              <a:gd name="connsiteY4" fmla="*/ 61913 h 104775"/>
              <a:gd name="connsiteX5" fmla="*/ 4762 w 138557"/>
              <a:gd name="connsiteY5" fmla="*/ 95250 h 104775"/>
              <a:gd name="connsiteX6" fmla="*/ 23812 w 138557"/>
              <a:gd name="connsiteY6" fmla="*/ 104775 h 104775"/>
              <a:gd name="connsiteX7" fmla="*/ 52387 w 138557"/>
              <a:gd name="connsiteY7" fmla="*/ 95250 h 104775"/>
              <a:gd name="connsiteX8" fmla="*/ 95250 w 138557"/>
              <a:gd name="connsiteY8" fmla="*/ 90488 h 104775"/>
              <a:gd name="connsiteX9" fmla="*/ 109537 w 138557"/>
              <a:gd name="connsiteY9" fmla="*/ 80963 h 104775"/>
              <a:gd name="connsiteX10" fmla="*/ 119062 w 138557"/>
              <a:gd name="connsiteY10" fmla="*/ 14288 h 104775"/>
              <a:gd name="connsiteX11" fmla="*/ 90487 w 138557"/>
              <a:gd name="connsiteY11" fmla="*/ 4763 h 104775"/>
              <a:gd name="connsiteX12" fmla="*/ 76200 w 138557"/>
              <a:gd name="connsiteY12" fmla="*/ 0 h 104775"/>
              <a:gd name="connsiteX13" fmla="*/ 52387 w 138557"/>
              <a:gd name="connsiteY13" fmla="*/ 14288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8557" h="104775">
                <a:moveTo>
                  <a:pt x="52387" y="14288"/>
                </a:moveTo>
                <a:cubicBezTo>
                  <a:pt x="44450" y="15082"/>
                  <a:pt x="37124" y="4763"/>
                  <a:pt x="28575" y="4763"/>
                </a:cubicBezTo>
                <a:cubicBezTo>
                  <a:pt x="22851" y="4763"/>
                  <a:pt x="17863" y="9818"/>
                  <a:pt x="14287" y="14288"/>
                </a:cubicBezTo>
                <a:cubicBezTo>
                  <a:pt x="11151" y="18208"/>
                  <a:pt x="10904" y="23748"/>
                  <a:pt x="9525" y="28575"/>
                </a:cubicBezTo>
                <a:cubicBezTo>
                  <a:pt x="-2438" y="70444"/>
                  <a:pt x="11420" y="27649"/>
                  <a:pt x="0" y="61913"/>
                </a:cubicBezTo>
                <a:cubicBezTo>
                  <a:pt x="1587" y="73025"/>
                  <a:pt x="-689" y="85437"/>
                  <a:pt x="4762" y="95250"/>
                </a:cubicBezTo>
                <a:cubicBezTo>
                  <a:pt x="8210" y="101456"/>
                  <a:pt x="16712" y="104775"/>
                  <a:pt x="23812" y="104775"/>
                </a:cubicBezTo>
                <a:cubicBezTo>
                  <a:pt x="33852" y="104775"/>
                  <a:pt x="42408" y="96359"/>
                  <a:pt x="52387" y="95250"/>
                </a:cubicBezTo>
                <a:lnTo>
                  <a:pt x="95250" y="90488"/>
                </a:lnTo>
                <a:cubicBezTo>
                  <a:pt x="100012" y="87313"/>
                  <a:pt x="104418" y="83523"/>
                  <a:pt x="109537" y="80963"/>
                </a:cubicBezTo>
                <a:cubicBezTo>
                  <a:pt x="136193" y="67635"/>
                  <a:pt x="154177" y="89532"/>
                  <a:pt x="119062" y="14288"/>
                </a:cubicBezTo>
                <a:cubicBezTo>
                  <a:pt x="114816" y="5190"/>
                  <a:pt x="100012" y="7938"/>
                  <a:pt x="90487" y="4763"/>
                </a:cubicBezTo>
                <a:lnTo>
                  <a:pt x="76200" y="0"/>
                </a:lnTo>
                <a:cubicBezTo>
                  <a:pt x="53706" y="5624"/>
                  <a:pt x="60324" y="13494"/>
                  <a:pt x="52387" y="14288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9" name="8 Forma libre"/>
          <p:cNvSpPr/>
          <p:nvPr/>
        </p:nvSpPr>
        <p:spPr bwMode="auto">
          <a:xfrm>
            <a:off x="1579563" y="1625103"/>
            <a:ext cx="122237" cy="166687"/>
          </a:xfrm>
          <a:custGeom>
            <a:avLst/>
            <a:gdLst>
              <a:gd name="connsiteX0" fmla="*/ 21089 w 130627"/>
              <a:gd name="connsiteY0" fmla="*/ 8030 h 180843"/>
              <a:gd name="connsiteX1" fmla="*/ 2039 w 130627"/>
              <a:gd name="connsiteY1" fmla="*/ 112805 h 180843"/>
              <a:gd name="connsiteX2" fmla="*/ 6802 w 130627"/>
              <a:gd name="connsiteY2" fmla="*/ 141380 h 180843"/>
              <a:gd name="connsiteX3" fmla="*/ 21089 w 130627"/>
              <a:gd name="connsiteY3" fmla="*/ 150905 h 180843"/>
              <a:gd name="connsiteX4" fmla="*/ 49664 w 130627"/>
              <a:gd name="connsiteY4" fmla="*/ 160430 h 180843"/>
              <a:gd name="connsiteX5" fmla="*/ 106814 w 130627"/>
              <a:gd name="connsiteY5" fmla="*/ 169955 h 180843"/>
              <a:gd name="connsiteX6" fmla="*/ 116339 w 130627"/>
              <a:gd name="connsiteY6" fmla="*/ 141380 h 180843"/>
              <a:gd name="connsiteX7" fmla="*/ 125864 w 130627"/>
              <a:gd name="connsiteY7" fmla="*/ 127092 h 180843"/>
              <a:gd name="connsiteX8" fmla="*/ 130627 w 130627"/>
              <a:gd name="connsiteY8" fmla="*/ 112805 h 180843"/>
              <a:gd name="connsiteX9" fmla="*/ 116339 w 130627"/>
              <a:gd name="connsiteY9" fmla="*/ 55655 h 180843"/>
              <a:gd name="connsiteX10" fmla="*/ 87764 w 130627"/>
              <a:gd name="connsiteY10" fmla="*/ 36605 h 180843"/>
              <a:gd name="connsiteX11" fmla="*/ 73477 w 130627"/>
              <a:gd name="connsiteY11" fmla="*/ 27080 h 180843"/>
              <a:gd name="connsiteX12" fmla="*/ 63952 w 130627"/>
              <a:gd name="connsiteY12" fmla="*/ 12792 h 180843"/>
              <a:gd name="connsiteX13" fmla="*/ 21089 w 130627"/>
              <a:gd name="connsiteY13" fmla="*/ 8030 h 18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627" h="180843">
                <a:moveTo>
                  <a:pt x="21089" y="8030"/>
                </a:moveTo>
                <a:cubicBezTo>
                  <a:pt x="10770" y="24699"/>
                  <a:pt x="-5801" y="34409"/>
                  <a:pt x="2039" y="112805"/>
                </a:cubicBezTo>
                <a:cubicBezTo>
                  <a:pt x="3000" y="122413"/>
                  <a:pt x="2484" y="132743"/>
                  <a:pt x="6802" y="141380"/>
                </a:cubicBezTo>
                <a:cubicBezTo>
                  <a:pt x="9362" y="146499"/>
                  <a:pt x="15859" y="148580"/>
                  <a:pt x="21089" y="150905"/>
                </a:cubicBezTo>
                <a:cubicBezTo>
                  <a:pt x="30264" y="154983"/>
                  <a:pt x="49664" y="160430"/>
                  <a:pt x="49664" y="160430"/>
                </a:cubicBezTo>
                <a:cubicBezTo>
                  <a:pt x="66664" y="177429"/>
                  <a:pt x="73166" y="191367"/>
                  <a:pt x="106814" y="169955"/>
                </a:cubicBezTo>
                <a:cubicBezTo>
                  <a:pt x="115285" y="164565"/>
                  <a:pt x="110770" y="149734"/>
                  <a:pt x="116339" y="141380"/>
                </a:cubicBezTo>
                <a:cubicBezTo>
                  <a:pt x="119514" y="136617"/>
                  <a:pt x="123304" y="132212"/>
                  <a:pt x="125864" y="127092"/>
                </a:cubicBezTo>
                <a:cubicBezTo>
                  <a:pt x="128109" y="122602"/>
                  <a:pt x="129039" y="117567"/>
                  <a:pt x="130627" y="112805"/>
                </a:cubicBezTo>
                <a:cubicBezTo>
                  <a:pt x="128613" y="94680"/>
                  <a:pt x="132492" y="69789"/>
                  <a:pt x="116339" y="55655"/>
                </a:cubicBezTo>
                <a:cubicBezTo>
                  <a:pt x="107724" y="48117"/>
                  <a:pt x="97289" y="42955"/>
                  <a:pt x="87764" y="36605"/>
                </a:cubicBezTo>
                <a:lnTo>
                  <a:pt x="73477" y="27080"/>
                </a:lnTo>
                <a:cubicBezTo>
                  <a:pt x="70302" y="22317"/>
                  <a:pt x="68422" y="16368"/>
                  <a:pt x="63952" y="12792"/>
                </a:cubicBezTo>
                <a:cubicBezTo>
                  <a:pt x="53607" y="4516"/>
                  <a:pt x="31408" y="-8639"/>
                  <a:pt x="21089" y="8030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0" name="9 Estrella de 5 puntas"/>
          <p:cNvSpPr/>
          <p:nvPr/>
        </p:nvSpPr>
        <p:spPr bwMode="auto">
          <a:xfrm>
            <a:off x="3834679" y="4619842"/>
            <a:ext cx="153988" cy="14128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1" name="10 Estrella de 5 puntas"/>
          <p:cNvSpPr/>
          <p:nvPr/>
        </p:nvSpPr>
        <p:spPr bwMode="auto">
          <a:xfrm>
            <a:off x="6270625" y="5347790"/>
            <a:ext cx="153988" cy="14287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2" name="11 Estrella de 5 puntas"/>
          <p:cNvSpPr/>
          <p:nvPr/>
        </p:nvSpPr>
        <p:spPr bwMode="auto">
          <a:xfrm>
            <a:off x="5495925" y="5154115"/>
            <a:ext cx="152400" cy="141288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3" name="12 Estrella de 5 puntas"/>
          <p:cNvSpPr/>
          <p:nvPr/>
        </p:nvSpPr>
        <p:spPr bwMode="auto">
          <a:xfrm>
            <a:off x="5354638" y="5241428"/>
            <a:ext cx="153987" cy="141287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4" name="13 Estrella de 5 puntas"/>
          <p:cNvSpPr/>
          <p:nvPr/>
        </p:nvSpPr>
        <p:spPr bwMode="auto">
          <a:xfrm>
            <a:off x="7020272" y="6216153"/>
            <a:ext cx="152400" cy="141287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5" name="14 Estrella de 5 puntas"/>
          <p:cNvSpPr/>
          <p:nvPr/>
        </p:nvSpPr>
        <p:spPr bwMode="auto">
          <a:xfrm>
            <a:off x="6750120" y="5663153"/>
            <a:ext cx="153988" cy="141287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6" name="15 Estrella de 5 puntas"/>
          <p:cNvSpPr/>
          <p:nvPr/>
        </p:nvSpPr>
        <p:spPr bwMode="auto">
          <a:xfrm>
            <a:off x="5056188" y="5220790"/>
            <a:ext cx="153987" cy="141288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7" name="16 Estrella de 5 puntas"/>
          <p:cNvSpPr/>
          <p:nvPr/>
        </p:nvSpPr>
        <p:spPr bwMode="auto">
          <a:xfrm>
            <a:off x="4964113" y="5023940"/>
            <a:ext cx="153987" cy="142875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8" name="17 Forma libre"/>
          <p:cNvSpPr/>
          <p:nvPr/>
        </p:nvSpPr>
        <p:spPr bwMode="auto">
          <a:xfrm>
            <a:off x="4957763" y="5168403"/>
            <a:ext cx="136525" cy="111125"/>
          </a:xfrm>
          <a:custGeom>
            <a:avLst/>
            <a:gdLst>
              <a:gd name="connsiteX0" fmla="*/ 78448 w 145825"/>
              <a:gd name="connsiteY0" fmla="*/ 5037 h 120540"/>
              <a:gd name="connsiteX1" fmla="*/ 1446 w 145825"/>
              <a:gd name="connsiteY1" fmla="*/ 62788 h 120540"/>
              <a:gd name="connsiteX2" fmla="*/ 11072 w 145825"/>
              <a:gd name="connsiteY2" fmla="*/ 110915 h 120540"/>
              <a:gd name="connsiteX3" fmla="*/ 39947 w 145825"/>
              <a:gd name="connsiteY3" fmla="*/ 120540 h 120540"/>
              <a:gd name="connsiteX4" fmla="*/ 68823 w 145825"/>
              <a:gd name="connsiteY4" fmla="*/ 101289 h 120540"/>
              <a:gd name="connsiteX5" fmla="*/ 136200 w 145825"/>
              <a:gd name="connsiteY5" fmla="*/ 82039 h 120540"/>
              <a:gd name="connsiteX6" fmla="*/ 145825 w 145825"/>
              <a:gd name="connsiteY6" fmla="*/ 53163 h 120540"/>
              <a:gd name="connsiteX7" fmla="*/ 107324 w 145825"/>
              <a:gd name="connsiteY7" fmla="*/ 5037 h 120540"/>
              <a:gd name="connsiteX8" fmla="*/ 78448 w 145825"/>
              <a:gd name="connsiteY8" fmla="*/ 5037 h 12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825" h="120540">
                <a:moveTo>
                  <a:pt x="78448" y="5037"/>
                </a:moveTo>
                <a:cubicBezTo>
                  <a:pt x="60802" y="14662"/>
                  <a:pt x="6399" y="42976"/>
                  <a:pt x="1446" y="62788"/>
                </a:cubicBezTo>
                <a:cubicBezTo>
                  <a:pt x="-2522" y="78660"/>
                  <a:pt x="1997" y="97303"/>
                  <a:pt x="11072" y="110915"/>
                </a:cubicBezTo>
                <a:cubicBezTo>
                  <a:pt x="16700" y="119357"/>
                  <a:pt x="30322" y="117332"/>
                  <a:pt x="39947" y="120540"/>
                </a:cubicBezTo>
                <a:cubicBezTo>
                  <a:pt x="49572" y="114123"/>
                  <a:pt x="58476" y="106462"/>
                  <a:pt x="68823" y="101289"/>
                </a:cubicBezTo>
                <a:cubicBezTo>
                  <a:pt x="82630" y="94385"/>
                  <a:pt x="123866" y="85122"/>
                  <a:pt x="136200" y="82039"/>
                </a:cubicBezTo>
                <a:cubicBezTo>
                  <a:pt x="139408" y="72414"/>
                  <a:pt x="145825" y="63309"/>
                  <a:pt x="145825" y="53163"/>
                </a:cubicBezTo>
                <a:cubicBezTo>
                  <a:pt x="145825" y="28650"/>
                  <a:pt x="129497" y="12428"/>
                  <a:pt x="107324" y="5037"/>
                </a:cubicBezTo>
                <a:cubicBezTo>
                  <a:pt x="98193" y="1993"/>
                  <a:pt x="96094" y="-4588"/>
                  <a:pt x="78448" y="5037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9" name="18 Estrella de 5 puntas"/>
          <p:cNvSpPr/>
          <p:nvPr/>
        </p:nvSpPr>
        <p:spPr bwMode="auto">
          <a:xfrm>
            <a:off x="4079875" y="5106490"/>
            <a:ext cx="153988" cy="14287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0" name="19 Estrella de 5 puntas"/>
          <p:cNvSpPr/>
          <p:nvPr/>
        </p:nvSpPr>
        <p:spPr bwMode="auto">
          <a:xfrm>
            <a:off x="2197100" y="5268415"/>
            <a:ext cx="153988" cy="141288"/>
          </a:xfrm>
          <a:prstGeom prst="star5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21" name="20 Estrella de 5 puntas"/>
          <p:cNvSpPr/>
          <p:nvPr/>
        </p:nvSpPr>
        <p:spPr bwMode="auto">
          <a:xfrm>
            <a:off x="1701883" y="2880587"/>
            <a:ext cx="152400" cy="14128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2" name="21 Estrella de 5 puntas"/>
          <p:cNvSpPr/>
          <p:nvPr/>
        </p:nvSpPr>
        <p:spPr bwMode="auto">
          <a:xfrm>
            <a:off x="2142334" y="5208183"/>
            <a:ext cx="152400" cy="141287"/>
          </a:xfrm>
          <a:prstGeom prst="star5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3" name="22 Estrella de 5 puntas"/>
          <p:cNvSpPr/>
          <p:nvPr/>
        </p:nvSpPr>
        <p:spPr bwMode="auto">
          <a:xfrm>
            <a:off x="3825359" y="4499727"/>
            <a:ext cx="153988" cy="14128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24" name="23 Elipse"/>
          <p:cNvSpPr/>
          <p:nvPr/>
        </p:nvSpPr>
        <p:spPr bwMode="auto">
          <a:xfrm>
            <a:off x="1098550" y="1428475"/>
            <a:ext cx="101600" cy="1095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25" name="24 Elipse"/>
          <p:cNvSpPr/>
          <p:nvPr/>
        </p:nvSpPr>
        <p:spPr bwMode="auto">
          <a:xfrm>
            <a:off x="4183063" y="4838203"/>
            <a:ext cx="101600" cy="10953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6" name="25 Elipse"/>
          <p:cNvSpPr/>
          <p:nvPr/>
        </p:nvSpPr>
        <p:spPr bwMode="auto">
          <a:xfrm>
            <a:off x="4705350" y="5060453"/>
            <a:ext cx="101600" cy="10953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27" name="26 Elipse"/>
          <p:cNvSpPr/>
          <p:nvPr/>
        </p:nvSpPr>
        <p:spPr bwMode="auto">
          <a:xfrm>
            <a:off x="5681663" y="5071565"/>
            <a:ext cx="101600" cy="1095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28" name="27 Estrella de 5 puntas"/>
          <p:cNvSpPr/>
          <p:nvPr/>
        </p:nvSpPr>
        <p:spPr bwMode="auto">
          <a:xfrm>
            <a:off x="1900080" y="2827589"/>
            <a:ext cx="152400" cy="141288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33" name="32 Estrella de 5 puntas"/>
          <p:cNvSpPr/>
          <p:nvPr/>
        </p:nvSpPr>
        <p:spPr bwMode="auto">
          <a:xfrm>
            <a:off x="1388331" y="2167030"/>
            <a:ext cx="152400" cy="141288"/>
          </a:xfrm>
          <a:prstGeom prst="star5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4" name="33 CuadroTexto"/>
          <p:cNvSpPr txBox="1"/>
          <p:nvPr/>
        </p:nvSpPr>
        <p:spPr>
          <a:xfrm>
            <a:off x="2885497" y="4779018"/>
            <a:ext cx="6783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800" dirty="0" smtClean="0"/>
              <a:t>CV Mascota</a:t>
            </a:r>
            <a:endParaRPr lang="es-MX" sz="800" dirty="0"/>
          </a:p>
        </p:txBody>
      </p:sp>
      <p:cxnSp>
        <p:nvCxnSpPr>
          <p:cNvPr id="35" name="34 Conector recto de flecha"/>
          <p:cNvCxnSpPr/>
          <p:nvPr/>
        </p:nvCxnSpPr>
        <p:spPr>
          <a:xfrm flipV="1">
            <a:off x="3516072" y="4835791"/>
            <a:ext cx="293169" cy="393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37 CuadroTexto"/>
          <p:cNvSpPr txBox="1"/>
          <p:nvPr/>
        </p:nvSpPr>
        <p:spPr>
          <a:xfrm>
            <a:off x="2769326" y="4490341"/>
            <a:ext cx="6880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err="1" smtClean="0"/>
              <a:t>Sangangüey</a:t>
            </a:r>
            <a:endParaRPr lang="es-MX" sz="800" dirty="0"/>
          </a:p>
        </p:txBody>
      </p:sp>
      <p:cxnSp>
        <p:nvCxnSpPr>
          <p:cNvPr id="39" name="38 Conector recto de flecha"/>
          <p:cNvCxnSpPr/>
          <p:nvPr/>
        </p:nvCxnSpPr>
        <p:spPr>
          <a:xfrm flipV="1">
            <a:off x="3370906" y="4598063"/>
            <a:ext cx="463773" cy="1234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39 CuadroTexto"/>
          <p:cNvSpPr txBox="1"/>
          <p:nvPr/>
        </p:nvSpPr>
        <p:spPr>
          <a:xfrm>
            <a:off x="2976868" y="4623658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err="1" smtClean="0"/>
              <a:t>Ceboruco</a:t>
            </a:r>
            <a:endParaRPr lang="es-MX" sz="800" dirty="0"/>
          </a:p>
        </p:txBody>
      </p:sp>
      <p:cxnSp>
        <p:nvCxnSpPr>
          <p:cNvPr id="41" name="40 Conector recto de flecha"/>
          <p:cNvCxnSpPr>
            <a:stCxn id="40" idx="3"/>
          </p:cNvCxnSpPr>
          <p:nvPr/>
        </p:nvCxnSpPr>
        <p:spPr>
          <a:xfrm flipV="1">
            <a:off x="3563888" y="4722771"/>
            <a:ext cx="270791" cy="860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41 CuadroTexto"/>
          <p:cNvSpPr txBox="1"/>
          <p:nvPr/>
        </p:nvSpPr>
        <p:spPr>
          <a:xfrm>
            <a:off x="1657285" y="5158635"/>
            <a:ext cx="524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Bárcena</a:t>
            </a:r>
            <a:endParaRPr lang="es-MX" sz="800" dirty="0"/>
          </a:p>
        </p:txBody>
      </p:sp>
      <p:sp>
        <p:nvSpPr>
          <p:cNvPr id="43" name="42 CuadroTexto"/>
          <p:cNvSpPr txBox="1"/>
          <p:nvPr/>
        </p:nvSpPr>
        <p:spPr>
          <a:xfrm>
            <a:off x="2299200" y="5202196"/>
            <a:ext cx="6078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err="1" smtClean="0"/>
              <a:t>Evermann</a:t>
            </a:r>
            <a:endParaRPr lang="es-MX" sz="800" dirty="0"/>
          </a:p>
        </p:txBody>
      </p:sp>
      <p:sp>
        <p:nvSpPr>
          <p:cNvPr id="44" name="43 CuadroTexto"/>
          <p:cNvSpPr txBox="1"/>
          <p:nvPr/>
        </p:nvSpPr>
        <p:spPr>
          <a:xfrm>
            <a:off x="1740383" y="1421903"/>
            <a:ext cx="63991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800" dirty="0" smtClean="0"/>
              <a:t>El Pinacate</a:t>
            </a:r>
            <a:endParaRPr lang="es-MX" sz="800" dirty="0"/>
          </a:p>
        </p:txBody>
      </p:sp>
      <p:cxnSp>
        <p:nvCxnSpPr>
          <p:cNvPr id="45" name="44 Conector recto de flecha"/>
          <p:cNvCxnSpPr/>
          <p:nvPr/>
        </p:nvCxnSpPr>
        <p:spPr>
          <a:xfrm flipH="1">
            <a:off x="1701800" y="1585261"/>
            <a:ext cx="228599" cy="1231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 flipV="1">
            <a:off x="1493843" y="3020508"/>
            <a:ext cx="217487" cy="1674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CuadroTexto"/>
          <p:cNvSpPr txBox="1"/>
          <p:nvPr/>
        </p:nvSpPr>
        <p:spPr>
          <a:xfrm>
            <a:off x="1025530" y="3187929"/>
            <a:ext cx="7457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800" dirty="0" smtClean="0"/>
              <a:t>Tres Vírgenes</a:t>
            </a:r>
            <a:endParaRPr lang="es-MX" sz="800" dirty="0"/>
          </a:p>
        </p:txBody>
      </p:sp>
      <p:sp>
        <p:nvSpPr>
          <p:cNvPr id="48" name="47 CuadroTexto"/>
          <p:cNvSpPr txBox="1"/>
          <p:nvPr/>
        </p:nvSpPr>
        <p:spPr>
          <a:xfrm>
            <a:off x="1251084" y="1097120"/>
            <a:ext cx="689612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s-MX" sz="800" dirty="0" smtClean="0"/>
              <a:t>Cerro Prieto</a:t>
            </a:r>
            <a:endParaRPr lang="es-MX" sz="800" dirty="0"/>
          </a:p>
        </p:txBody>
      </p:sp>
      <p:cxnSp>
        <p:nvCxnSpPr>
          <p:cNvPr id="49" name="48 Conector recto de flecha"/>
          <p:cNvCxnSpPr>
            <a:endCxn id="24" idx="7"/>
          </p:cNvCxnSpPr>
          <p:nvPr/>
        </p:nvCxnSpPr>
        <p:spPr>
          <a:xfrm flipH="1">
            <a:off x="1185271" y="1257249"/>
            <a:ext cx="240302" cy="1872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CuadroTexto"/>
          <p:cNvSpPr txBox="1"/>
          <p:nvPr/>
        </p:nvSpPr>
        <p:spPr>
          <a:xfrm>
            <a:off x="1238764" y="2023594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Isla San Luis</a:t>
            </a:r>
            <a:endParaRPr lang="es-MX" sz="800" dirty="0"/>
          </a:p>
        </p:txBody>
      </p:sp>
      <p:sp>
        <p:nvSpPr>
          <p:cNvPr id="51" name="50 CuadroTexto"/>
          <p:cNvSpPr txBox="1"/>
          <p:nvPr/>
        </p:nvSpPr>
        <p:spPr>
          <a:xfrm>
            <a:off x="1883797" y="2906745"/>
            <a:ext cx="6719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Isla Tortuga</a:t>
            </a:r>
            <a:endParaRPr lang="es-MX" sz="800" dirty="0"/>
          </a:p>
        </p:txBody>
      </p:sp>
      <p:sp>
        <p:nvSpPr>
          <p:cNvPr id="52" name="51 CuadroTexto"/>
          <p:cNvSpPr txBox="1"/>
          <p:nvPr/>
        </p:nvSpPr>
        <p:spPr>
          <a:xfrm>
            <a:off x="2940012" y="5010607"/>
            <a:ext cx="7264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La Primavera</a:t>
            </a:r>
            <a:endParaRPr lang="es-MX" sz="800" dirty="0"/>
          </a:p>
        </p:txBody>
      </p:sp>
      <p:cxnSp>
        <p:nvCxnSpPr>
          <p:cNvPr id="53" name="52 Conector recto de flecha"/>
          <p:cNvCxnSpPr>
            <a:stCxn id="52" idx="3"/>
          </p:cNvCxnSpPr>
          <p:nvPr/>
        </p:nvCxnSpPr>
        <p:spPr>
          <a:xfrm flipV="1">
            <a:off x="3666493" y="4910239"/>
            <a:ext cx="491675" cy="2080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53 CuadroTexto"/>
          <p:cNvSpPr txBox="1"/>
          <p:nvPr/>
        </p:nvSpPr>
        <p:spPr>
          <a:xfrm>
            <a:off x="3087977" y="5201109"/>
            <a:ext cx="7505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Fuego Colima</a:t>
            </a:r>
            <a:endParaRPr lang="es-MX" sz="800" dirty="0"/>
          </a:p>
        </p:txBody>
      </p:sp>
      <p:cxnSp>
        <p:nvCxnSpPr>
          <p:cNvPr id="55" name="54 Conector recto de flecha"/>
          <p:cNvCxnSpPr/>
          <p:nvPr/>
        </p:nvCxnSpPr>
        <p:spPr>
          <a:xfrm flipV="1">
            <a:off x="3792642" y="5224950"/>
            <a:ext cx="287233" cy="914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CuadroTexto"/>
          <p:cNvSpPr txBox="1"/>
          <p:nvPr/>
        </p:nvSpPr>
        <p:spPr>
          <a:xfrm>
            <a:off x="2843808" y="5513574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CV Michoacán-Guanajuato</a:t>
            </a:r>
            <a:endParaRPr lang="es-MX" sz="800" dirty="0"/>
          </a:p>
        </p:txBody>
      </p:sp>
      <p:cxnSp>
        <p:nvCxnSpPr>
          <p:cNvPr id="57" name="56 Conector recto de flecha"/>
          <p:cNvCxnSpPr/>
          <p:nvPr/>
        </p:nvCxnSpPr>
        <p:spPr>
          <a:xfrm flipV="1">
            <a:off x="3979347" y="5223965"/>
            <a:ext cx="391041" cy="32692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57 CuadroTexto"/>
          <p:cNvSpPr txBox="1"/>
          <p:nvPr/>
        </p:nvSpPr>
        <p:spPr>
          <a:xfrm>
            <a:off x="3905087" y="562129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Los Azufres</a:t>
            </a:r>
            <a:endParaRPr lang="es-MX" sz="800" dirty="0"/>
          </a:p>
        </p:txBody>
      </p:sp>
      <p:cxnSp>
        <p:nvCxnSpPr>
          <p:cNvPr id="59" name="58 Conector recto de flecha"/>
          <p:cNvCxnSpPr/>
          <p:nvPr/>
        </p:nvCxnSpPr>
        <p:spPr>
          <a:xfrm flipV="1">
            <a:off x="4370388" y="5168659"/>
            <a:ext cx="399764" cy="49300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9 CuadroTexto"/>
          <p:cNvSpPr txBox="1"/>
          <p:nvPr/>
        </p:nvSpPr>
        <p:spPr>
          <a:xfrm>
            <a:off x="5602108" y="4023249"/>
            <a:ext cx="5886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err="1" smtClean="0"/>
              <a:t>Jocotitlán</a:t>
            </a:r>
            <a:endParaRPr lang="es-MX" sz="800" dirty="0"/>
          </a:p>
        </p:txBody>
      </p:sp>
      <p:cxnSp>
        <p:nvCxnSpPr>
          <p:cNvPr id="61" name="60 Conector recto de flecha"/>
          <p:cNvCxnSpPr/>
          <p:nvPr/>
        </p:nvCxnSpPr>
        <p:spPr>
          <a:xfrm flipH="1">
            <a:off x="5094471" y="4203927"/>
            <a:ext cx="625291" cy="84051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61 CuadroTexto"/>
          <p:cNvSpPr txBox="1"/>
          <p:nvPr/>
        </p:nvSpPr>
        <p:spPr>
          <a:xfrm>
            <a:off x="3923928" y="5765531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Valle de Bravo</a:t>
            </a:r>
            <a:endParaRPr lang="es-MX" sz="800" dirty="0"/>
          </a:p>
        </p:txBody>
      </p:sp>
      <p:cxnSp>
        <p:nvCxnSpPr>
          <p:cNvPr id="63" name="62 Conector recto de flecha"/>
          <p:cNvCxnSpPr/>
          <p:nvPr/>
        </p:nvCxnSpPr>
        <p:spPr>
          <a:xfrm flipV="1">
            <a:off x="4572000" y="5255716"/>
            <a:ext cx="409217" cy="581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63 CuadroTexto"/>
          <p:cNvSpPr txBox="1"/>
          <p:nvPr/>
        </p:nvSpPr>
        <p:spPr>
          <a:xfrm>
            <a:off x="3811444" y="5980975"/>
            <a:ext cx="8050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Nevado Toluca</a:t>
            </a:r>
            <a:endParaRPr lang="es-MX" sz="800" dirty="0"/>
          </a:p>
        </p:txBody>
      </p:sp>
      <p:cxnSp>
        <p:nvCxnSpPr>
          <p:cNvPr id="65" name="64 Conector recto de flecha"/>
          <p:cNvCxnSpPr>
            <a:stCxn id="66" idx="1"/>
          </p:cNvCxnSpPr>
          <p:nvPr/>
        </p:nvCxnSpPr>
        <p:spPr>
          <a:xfrm flipV="1">
            <a:off x="4555693" y="5339853"/>
            <a:ext cx="530622" cy="6746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65 CuadroTexto"/>
          <p:cNvSpPr txBox="1"/>
          <p:nvPr/>
        </p:nvSpPr>
        <p:spPr>
          <a:xfrm>
            <a:off x="4555693" y="5906818"/>
            <a:ext cx="7505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err="1" smtClean="0"/>
              <a:t>Chichinautzin</a:t>
            </a:r>
            <a:endParaRPr lang="es-MX" sz="800" dirty="0"/>
          </a:p>
        </p:txBody>
      </p:sp>
      <p:cxnSp>
        <p:nvCxnSpPr>
          <p:cNvPr id="67" name="66 Conector recto de flecha"/>
          <p:cNvCxnSpPr/>
          <p:nvPr/>
        </p:nvCxnSpPr>
        <p:spPr>
          <a:xfrm flipV="1">
            <a:off x="4876800" y="5348391"/>
            <a:ext cx="409217" cy="581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 de flecha"/>
          <p:cNvCxnSpPr>
            <a:endCxn id="13" idx="2"/>
          </p:cNvCxnSpPr>
          <p:nvPr/>
        </p:nvCxnSpPr>
        <p:spPr>
          <a:xfrm flipV="1">
            <a:off x="5245458" y="5382715"/>
            <a:ext cx="138589" cy="7162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69 CuadroTexto"/>
          <p:cNvSpPr txBox="1"/>
          <p:nvPr/>
        </p:nvSpPr>
        <p:spPr>
          <a:xfrm>
            <a:off x="5059288" y="6392475"/>
            <a:ext cx="5741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Malinche</a:t>
            </a:r>
            <a:endParaRPr lang="es-MX" sz="800" dirty="0"/>
          </a:p>
        </p:txBody>
      </p:sp>
      <p:cxnSp>
        <p:nvCxnSpPr>
          <p:cNvPr id="71" name="70 Conector recto de flecha"/>
          <p:cNvCxnSpPr/>
          <p:nvPr/>
        </p:nvCxnSpPr>
        <p:spPr>
          <a:xfrm flipV="1">
            <a:off x="5407116" y="5301753"/>
            <a:ext cx="165009" cy="11298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71 CuadroTexto"/>
          <p:cNvSpPr txBox="1"/>
          <p:nvPr/>
        </p:nvSpPr>
        <p:spPr>
          <a:xfrm>
            <a:off x="5984378" y="4462648"/>
            <a:ext cx="7264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Los Humeros</a:t>
            </a:r>
            <a:endParaRPr lang="es-MX" sz="800" dirty="0"/>
          </a:p>
        </p:txBody>
      </p:sp>
      <p:sp>
        <p:nvSpPr>
          <p:cNvPr id="73" name="72 CuadroTexto"/>
          <p:cNvSpPr txBox="1"/>
          <p:nvPr/>
        </p:nvSpPr>
        <p:spPr>
          <a:xfrm>
            <a:off x="5417192" y="6302550"/>
            <a:ext cx="8483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Serdán-Oriental</a:t>
            </a:r>
            <a:endParaRPr lang="es-MX" sz="800" dirty="0"/>
          </a:p>
        </p:txBody>
      </p:sp>
      <p:sp>
        <p:nvSpPr>
          <p:cNvPr id="74" name="73 CuadroTexto"/>
          <p:cNvSpPr txBox="1"/>
          <p:nvPr/>
        </p:nvSpPr>
        <p:spPr>
          <a:xfrm>
            <a:off x="6300192" y="4819608"/>
            <a:ext cx="10021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CV Xalapa-</a:t>
            </a:r>
            <a:r>
              <a:rPr lang="es-MX" sz="800" dirty="0" err="1" smtClean="0"/>
              <a:t>Naolinco</a:t>
            </a:r>
            <a:endParaRPr lang="es-MX" sz="800" dirty="0"/>
          </a:p>
        </p:txBody>
      </p:sp>
      <p:cxnSp>
        <p:nvCxnSpPr>
          <p:cNvPr id="75" name="74 Conector recto de flecha"/>
          <p:cNvCxnSpPr/>
          <p:nvPr/>
        </p:nvCxnSpPr>
        <p:spPr>
          <a:xfrm flipH="1">
            <a:off x="6006588" y="4947740"/>
            <a:ext cx="367124" cy="14821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75 CuadroTexto"/>
          <p:cNvSpPr txBox="1"/>
          <p:nvPr/>
        </p:nvSpPr>
        <p:spPr>
          <a:xfrm>
            <a:off x="5796136" y="6146525"/>
            <a:ext cx="6431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err="1" smtClean="0"/>
              <a:t>Citlaltépetl</a:t>
            </a:r>
            <a:endParaRPr lang="es-MX" sz="800" dirty="0"/>
          </a:p>
        </p:txBody>
      </p:sp>
      <p:cxnSp>
        <p:nvCxnSpPr>
          <p:cNvPr id="77" name="76 Conector recto de flecha"/>
          <p:cNvCxnSpPr/>
          <p:nvPr/>
        </p:nvCxnSpPr>
        <p:spPr>
          <a:xfrm flipH="1" flipV="1">
            <a:off x="5798201" y="5339059"/>
            <a:ext cx="169313" cy="86268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77 CuadroTexto"/>
          <p:cNvSpPr txBox="1"/>
          <p:nvPr/>
        </p:nvSpPr>
        <p:spPr>
          <a:xfrm>
            <a:off x="6276634" y="4922969"/>
            <a:ext cx="7120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Las Cumbres</a:t>
            </a:r>
            <a:endParaRPr lang="es-MX" sz="800" dirty="0"/>
          </a:p>
        </p:txBody>
      </p:sp>
      <p:cxnSp>
        <p:nvCxnSpPr>
          <p:cNvPr id="79" name="78 Conector recto de flecha"/>
          <p:cNvCxnSpPr/>
          <p:nvPr/>
        </p:nvCxnSpPr>
        <p:spPr>
          <a:xfrm flipH="1">
            <a:off x="5860257" y="5049452"/>
            <a:ext cx="488379" cy="17205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79 CuadroTexto"/>
          <p:cNvSpPr txBox="1"/>
          <p:nvPr/>
        </p:nvSpPr>
        <p:spPr>
          <a:xfrm>
            <a:off x="6209661" y="5055238"/>
            <a:ext cx="13260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San Martín y CV Los </a:t>
            </a:r>
            <a:r>
              <a:rPr lang="es-MX" sz="800" dirty="0" err="1" smtClean="0"/>
              <a:t>Tuxtlas</a:t>
            </a:r>
            <a:endParaRPr lang="es-MX" sz="800" dirty="0"/>
          </a:p>
        </p:txBody>
      </p:sp>
      <p:cxnSp>
        <p:nvCxnSpPr>
          <p:cNvPr id="81" name="80 Conector recto de flecha"/>
          <p:cNvCxnSpPr/>
          <p:nvPr/>
        </p:nvCxnSpPr>
        <p:spPr>
          <a:xfrm flipH="1">
            <a:off x="6373712" y="5223965"/>
            <a:ext cx="195037" cy="15467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81 CuadroTexto"/>
          <p:cNvSpPr txBox="1"/>
          <p:nvPr/>
        </p:nvSpPr>
        <p:spPr>
          <a:xfrm>
            <a:off x="6402854" y="6196419"/>
            <a:ext cx="5245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Chichón</a:t>
            </a:r>
            <a:endParaRPr lang="es-MX" sz="800" dirty="0"/>
          </a:p>
        </p:txBody>
      </p:sp>
      <p:cxnSp>
        <p:nvCxnSpPr>
          <p:cNvPr id="83" name="82 Conector recto de flecha"/>
          <p:cNvCxnSpPr/>
          <p:nvPr/>
        </p:nvCxnSpPr>
        <p:spPr>
          <a:xfrm flipV="1">
            <a:off x="6710859" y="5804440"/>
            <a:ext cx="116255" cy="4255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83 CuadroTexto"/>
          <p:cNvSpPr txBox="1"/>
          <p:nvPr/>
        </p:nvSpPr>
        <p:spPr>
          <a:xfrm>
            <a:off x="6507466" y="6507145"/>
            <a:ext cx="4812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err="1" smtClean="0"/>
              <a:t>Tacaná</a:t>
            </a:r>
            <a:endParaRPr lang="es-MX" sz="800" dirty="0"/>
          </a:p>
        </p:txBody>
      </p:sp>
      <p:cxnSp>
        <p:nvCxnSpPr>
          <p:cNvPr id="85" name="84 Conector recto de flecha"/>
          <p:cNvCxnSpPr>
            <a:endCxn id="14" idx="2"/>
          </p:cNvCxnSpPr>
          <p:nvPr/>
        </p:nvCxnSpPr>
        <p:spPr>
          <a:xfrm flipV="1">
            <a:off x="6805337" y="6357440"/>
            <a:ext cx="244041" cy="1536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87 CuadroTexto"/>
          <p:cNvSpPr txBox="1"/>
          <p:nvPr/>
        </p:nvSpPr>
        <p:spPr>
          <a:xfrm>
            <a:off x="285613" y="2057780"/>
            <a:ext cx="8066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800" dirty="0" smtClean="0"/>
              <a:t>CV San Quintín</a:t>
            </a:r>
            <a:endParaRPr lang="es-MX" sz="800" dirty="0"/>
          </a:p>
        </p:txBody>
      </p:sp>
      <p:sp>
        <p:nvSpPr>
          <p:cNvPr id="89" name="88 CuadroTexto"/>
          <p:cNvSpPr txBox="1"/>
          <p:nvPr/>
        </p:nvSpPr>
        <p:spPr>
          <a:xfrm>
            <a:off x="646837" y="2402689"/>
            <a:ext cx="6848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800" dirty="0" smtClean="0"/>
              <a:t>CV </a:t>
            </a:r>
            <a:r>
              <a:rPr lang="es-MX" sz="800" dirty="0" err="1" smtClean="0"/>
              <a:t>Jaraguay</a:t>
            </a:r>
            <a:endParaRPr lang="es-MX" sz="800" dirty="0"/>
          </a:p>
        </p:txBody>
      </p:sp>
      <p:sp>
        <p:nvSpPr>
          <p:cNvPr id="90" name="89 Estrella de 5 puntas"/>
          <p:cNvSpPr/>
          <p:nvPr/>
        </p:nvSpPr>
        <p:spPr bwMode="auto">
          <a:xfrm>
            <a:off x="304303" y="2465335"/>
            <a:ext cx="152400" cy="141288"/>
          </a:xfrm>
          <a:prstGeom prst="star5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1" name="90 CuadroTexto"/>
          <p:cNvSpPr txBox="1"/>
          <p:nvPr/>
        </p:nvSpPr>
        <p:spPr>
          <a:xfrm>
            <a:off x="272242" y="2772865"/>
            <a:ext cx="8034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Isla Guadalupe</a:t>
            </a:r>
            <a:endParaRPr lang="es-MX" sz="800" dirty="0"/>
          </a:p>
        </p:txBody>
      </p:sp>
      <p:cxnSp>
        <p:nvCxnSpPr>
          <p:cNvPr id="92" name="91 Conector recto de flecha"/>
          <p:cNvCxnSpPr>
            <a:endCxn id="90" idx="3"/>
          </p:cNvCxnSpPr>
          <p:nvPr/>
        </p:nvCxnSpPr>
        <p:spPr>
          <a:xfrm flipH="1" flipV="1">
            <a:off x="427597" y="2606623"/>
            <a:ext cx="84539" cy="1662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92 Estrella de 5 puntas"/>
          <p:cNvSpPr/>
          <p:nvPr/>
        </p:nvSpPr>
        <p:spPr bwMode="auto">
          <a:xfrm>
            <a:off x="1475656" y="2404837"/>
            <a:ext cx="152400" cy="141288"/>
          </a:xfrm>
          <a:prstGeom prst="star5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4" name="93 CuadroTexto"/>
          <p:cNvSpPr txBox="1"/>
          <p:nvPr/>
        </p:nvSpPr>
        <p:spPr>
          <a:xfrm>
            <a:off x="1517780" y="2261264"/>
            <a:ext cx="5966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Coronado</a:t>
            </a:r>
            <a:endParaRPr lang="es-MX" sz="800" dirty="0"/>
          </a:p>
        </p:txBody>
      </p:sp>
      <p:sp>
        <p:nvSpPr>
          <p:cNvPr id="95" name="94 CuadroTexto"/>
          <p:cNvSpPr txBox="1"/>
          <p:nvPr/>
        </p:nvSpPr>
        <p:spPr>
          <a:xfrm>
            <a:off x="907618" y="2546125"/>
            <a:ext cx="7120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800" dirty="0" smtClean="0"/>
              <a:t>CV San Borja</a:t>
            </a:r>
            <a:endParaRPr lang="es-MX" sz="800" dirty="0"/>
          </a:p>
        </p:txBody>
      </p:sp>
      <p:sp>
        <p:nvSpPr>
          <p:cNvPr id="96" name="95 CuadroTexto"/>
          <p:cNvSpPr txBox="1"/>
          <p:nvPr/>
        </p:nvSpPr>
        <p:spPr>
          <a:xfrm>
            <a:off x="632913" y="301381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Sin nombre</a:t>
            </a:r>
            <a:endParaRPr lang="es-MX" sz="800" dirty="0"/>
          </a:p>
        </p:txBody>
      </p:sp>
      <p:cxnSp>
        <p:nvCxnSpPr>
          <p:cNvPr id="97" name="96 Conector recto de flecha"/>
          <p:cNvCxnSpPr/>
          <p:nvPr/>
        </p:nvCxnSpPr>
        <p:spPr>
          <a:xfrm flipV="1">
            <a:off x="1024538" y="2889874"/>
            <a:ext cx="217487" cy="1674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97 CuadroTexto"/>
          <p:cNvSpPr txBox="1"/>
          <p:nvPr/>
        </p:nvSpPr>
        <p:spPr>
          <a:xfrm>
            <a:off x="813881" y="3686133"/>
            <a:ext cx="12378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800" dirty="0" smtClean="0"/>
              <a:t>CV </a:t>
            </a:r>
            <a:r>
              <a:rPr lang="es-MX" sz="800" dirty="0" err="1" smtClean="0"/>
              <a:t>Comondú</a:t>
            </a:r>
            <a:r>
              <a:rPr lang="es-MX" sz="800" dirty="0" smtClean="0"/>
              <a:t>-La Purísima</a:t>
            </a:r>
            <a:endParaRPr lang="es-MX" sz="800" dirty="0"/>
          </a:p>
        </p:txBody>
      </p:sp>
      <p:cxnSp>
        <p:nvCxnSpPr>
          <p:cNvPr id="99" name="98 Conector recto de flecha"/>
          <p:cNvCxnSpPr/>
          <p:nvPr/>
        </p:nvCxnSpPr>
        <p:spPr>
          <a:xfrm flipV="1">
            <a:off x="1810794" y="3526309"/>
            <a:ext cx="217487" cy="1674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99 Estrella de 5 puntas"/>
          <p:cNvSpPr/>
          <p:nvPr/>
        </p:nvSpPr>
        <p:spPr bwMode="auto">
          <a:xfrm>
            <a:off x="3751099" y="4412407"/>
            <a:ext cx="153988" cy="14128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01" name="100 CuadroTexto"/>
          <p:cNvSpPr txBox="1"/>
          <p:nvPr/>
        </p:nvSpPr>
        <p:spPr>
          <a:xfrm>
            <a:off x="3059832" y="4280454"/>
            <a:ext cx="5485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San Juan</a:t>
            </a:r>
            <a:endParaRPr lang="es-MX" sz="800" dirty="0"/>
          </a:p>
        </p:txBody>
      </p:sp>
      <p:cxnSp>
        <p:nvCxnSpPr>
          <p:cNvPr id="102" name="101 Conector recto de flecha"/>
          <p:cNvCxnSpPr/>
          <p:nvPr/>
        </p:nvCxnSpPr>
        <p:spPr>
          <a:xfrm>
            <a:off x="3533320" y="4412407"/>
            <a:ext cx="206052" cy="6221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102 Estrella de 5 puntas"/>
          <p:cNvSpPr/>
          <p:nvPr/>
        </p:nvSpPr>
        <p:spPr bwMode="auto">
          <a:xfrm>
            <a:off x="3439872" y="4442678"/>
            <a:ext cx="152400" cy="141288"/>
          </a:xfrm>
          <a:prstGeom prst="star5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04" name="103 CuadroTexto"/>
          <p:cNvSpPr txBox="1"/>
          <p:nvPr/>
        </p:nvSpPr>
        <p:spPr>
          <a:xfrm>
            <a:off x="2678549" y="4382619"/>
            <a:ext cx="5918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Isla Isabel</a:t>
            </a:r>
            <a:endParaRPr lang="es-MX" sz="800" dirty="0"/>
          </a:p>
        </p:txBody>
      </p:sp>
      <p:cxnSp>
        <p:nvCxnSpPr>
          <p:cNvPr id="105" name="104 Conector recto de flecha"/>
          <p:cNvCxnSpPr>
            <a:endCxn id="103" idx="1"/>
          </p:cNvCxnSpPr>
          <p:nvPr/>
        </p:nvCxnSpPr>
        <p:spPr>
          <a:xfrm>
            <a:off x="3184767" y="4488493"/>
            <a:ext cx="255105" cy="815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105 CuadroTexto"/>
          <p:cNvSpPr txBox="1"/>
          <p:nvPr/>
        </p:nvSpPr>
        <p:spPr>
          <a:xfrm>
            <a:off x="5927466" y="4346325"/>
            <a:ext cx="6607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Iztaccíhuatl</a:t>
            </a:r>
            <a:endParaRPr lang="es-MX" sz="800" dirty="0"/>
          </a:p>
        </p:txBody>
      </p:sp>
      <p:sp>
        <p:nvSpPr>
          <p:cNvPr id="107" name="106 CuadroTexto"/>
          <p:cNvSpPr txBox="1"/>
          <p:nvPr/>
        </p:nvSpPr>
        <p:spPr>
          <a:xfrm>
            <a:off x="5940152" y="4249562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Papayo</a:t>
            </a:r>
            <a:endParaRPr lang="es-MX" sz="800" dirty="0"/>
          </a:p>
        </p:txBody>
      </p:sp>
      <p:cxnSp>
        <p:nvCxnSpPr>
          <p:cNvPr id="108" name="107 Conector recto de flecha"/>
          <p:cNvCxnSpPr/>
          <p:nvPr/>
        </p:nvCxnSpPr>
        <p:spPr>
          <a:xfrm flipH="1">
            <a:off x="5495926" y="4513322"/>
            <a:ext cx="563857" cy="66460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108 Estrella de 5 puntas"/>
          <p:cNvSpPr/>
          <p:nvPr/>
        </p:nvSpPr>
        <p:spPr bwMode="auto">
          <a:xfrm>
            <a:off x="5354117" y="5069134"/>
            <a:ext cx="153987" cy="141287"/>
          </a:xfrm>
          <a:prstGeom prst="star5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10" name="109 Estrella de 5 puntas"/>
          <p:cNvSpPr/>
          <p:nvPr/>
        </p:nvSpPr>
        <p:spPr bwMode="auto">
          <a:xfrm>
            <a:off x="5364088" y="5138413"/>
            <a:ext cx="153987" cy="141287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11" name="110 Forma libre"/>
          <p:cNvSpPr/>
          <p:nvPr/>
        </p:nvSpPr>
        <p:spPr bwMode="auto">
          <a:xfrm>
            <a:off x="5354117" y="4927330"/>
            <a:ext cx="93389" cy="117109"/>
          </a:xfrm>
          <a:custGeom>
            <a:avLst/>
            <a:gdLst>
              <a:gd name="connsiteX0" fmla="*/ 78448 w 145825"/>
              <a:gd name="connsiteY0" fmla="*/ 5037 h 120540"/>
              <a:gd name="connsiteX1" fmla="*/ 1446 w 145825"/>
              <a:gd name="connsiteY1" fmla="*/ 62788 h 120540"/>
              <a:gd name="connsiteX2" fmla="*/ 11072 w 145825"/>
              <a:gd name="connsiteY2" fmla="*/ 110915 h 120540"/>
              <a:gd name="connsiteX3" fmla="*/ 39947 w 145825"/>
              <a:gd name="connsiteY3" fmla="*/ 120540 h 120540"/>
              <a:gd name="connsiteX4" fmla="*/ 68823 w 145825"/>
              <a:gd name="connsiteY4" fmla="*/ 101289 h 120540"/>
              <a:gd name="connsiteX5" fmla="*/ 136200 w 145825"/>
              <a:gd name="connsiteY5" fmla="*/ 82039 h 120540"/>
              <a:gd name="connsiteX6" fmla="*/ 145825 w 145825"/>
              <a:gd name="connsiteY6" fmla="*/ 53163 h 120540"/>
              <a:gd name="connsiteX7" fmla="*/ 107324 w 145825"/>
              <a:gd name="connsiteY7" fmla="*/ 5037 h 120540"/>
              <a:gd name="connsiteX8" fmla="*/ 78448 w 145825"/>
              <a:gd name="connsiteY8" fmla="*/ 5037 h 12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825" h="120540">
                <a:moveTo>
                  <a:pt x="78448" y="5037"/>
                </a:moveTo>
                <a:cubicBezTo>
                  <a:pt x="60802" y="14662"/>
                  <a:pt x="6399" y="42976"/>
                  <a:pt x="1446" y="62788"/>
                </a:cubicBezTo>
                <a:cubicBezTo>
                  <a:pt x="-2522" y="78660"/>
                  <a:pt x="1997" y="97303"/>
                  <a:pt x="11072" y="110915"/>
                </a:cubicBezTo>
                <a:cubicBezTo>
                  <a:pt x="16700" y="119357"/>
                  <a:pt x="30322" y="117332"/>
                  <a:pt x="39947" y="120540"/>
                </a:cubicBezTo>
                <a:cubicBezTo>
                  <a:pt x="49572" y="114123"/>
                  <a:pt x="58476" y="106462"/>
                  <a:pt x="68823" y="101289"/>
                </a:cubicBezTo>
                <a:cubicBezTo>
                  <a:pt x="82630" y="94385"/>
                  <a:pt x="123866" y="85122"/>
                  <a:pt x="136200" y="82039"/>
                </a:cubicBezTo>
                <a:cubicBezTo>
                  <a:pt x="139408" y="72414"/>
                  <a:pt x="145825" y="63309"/>
                  <a:pt x="145825" y="53163"/>
                </a:cubicBezTo>
                <a:cubicBezTo>
                  <a:pt x="145825" y="28650"/>
                  <a:pt x="129497" y="12428"/>
                  <a:pt x="107324" y="5037"/>
                </a:cubicBezTo>
                <a:cubicBezTo>
                  <a:pt x="98193" y="1993"/>
                  <a:pt x="96094" y="-4588"/>
                  <a:pt x="78448" y="5037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cxnSp>
        <p:nvCxnSpPr>
          <p:cNvPr id="112" name="111 Conector recto de flecha"/>
          <p:cNvCxnSpPr/>
          <p:nvPr/>
        </p:nvCxnSpPr>
        <p:spPr>
          <a:xfrm flipH="1">
            <a:off x="5447506" y="4366846"/>
            <a:ext cx="567535" cy="7291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112 CuadroTexto"/>
          <p:cNvSpPr txBox="1"/>
          <p:nvPr/>
        </p:nvSpPr>
        <p:spPr>
          <a:xfrm>
            <a:off x="5735962" y="4130971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CV </a:t>
            </a:r>
            <a:r>
              <a:rPr lang="es-MX" sz="800" dirty="0" err="1" smtClean="0"/>
              <a:t>Apan-Tezontepec</a:t>
            </a:r>
            <a:endParaRPr lang="es-MX" sz="800" dirty="0"/>
          </a:p>
        </p:txBody>
      </p:sp>
      <p:cxnSp>
        <p:nvCxnSpPr>
          <p:cNvPr id="114" name="113 Conector recto de flecha"/>
          <p:cNvCxnSpPr>
            <a:endCxn id="111" idx="7"/>
          </p:cNvCxnSpPr>
          <p:nvPr/>
        </p:nvCxnSpPr>
        <p:spPr>
          <a:xfrm flipH="1">
            <a:off x="5422849" y="4294832"/>
            <a:ext cx="450902" cy="6373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114 Conector recto de flecha"/>
          <p:cNvCxnSpPr/>
          <p:nvPr/>
        </p:nvCxnSpPr>
        <p:spPr>
          <a:xfrm flipH="1">
            <a:off x="5737623" y="4641014"/>
            <a:ext cx="332580" cy="436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115 Forma libre"/>
          <p:cNvSpPr/>
          <p:nvPr/>
        </p:nvSpPr>
        <p:spPr bwMode="auto">
          <a:xfrm>
            <a:off x="5792788" y="5047753"/>
            <a:ext cx="222250" cy="119062"/>
          </a:xfrm>
          <a:custGeom>
            <a:avLst/>
            <a:gdLst>
              <a:gd name="connsiteX0" fmla="*/ 77938 w 237426"/>
              <a:gd name="connsiteY0" fmla="*/ 32277 h 127970"/>
              <a:gd name="connsiteX1" fmla="*/ 141733 w 237426"/>
              <a:gd name="connsiteY1" fmla="*/ 21644 h 127970"/>
              <a:gd name="connsiteX2" fmla="*/ 173631 w 237426"/>
              <a:gd name="connsiteY2" fmla="*/ 379 h 127970"/>
              <a:gd name="connsiteX3" fmla="*/ 237426 w 237426"/>
              <a:gd name="connsiteY3" fmla="*/ 11012 h 127970"/>
              <a:gd name="connsiteX4" fmla="*/ 226793 w 237426"/>
              <a:gd name="connsiteY4" fmla="*/ 64175 h 127970"/>
              <a:gd name="connsiteX5" fmla="*/ 162998 w 237426"/>
              <a:gd name="connsiteY5" fmla="*/ 74807 h 127970"/>
              <a:gd name="connsiteX6" fmla="*/ 131100 w 237426"/>
              <a:gd name="connsiteY6" fmla="*/ 96072 h 127970"/>
              <a:gd name="connsiteX7" fmla="*/ 67305 w 237426"/>
              <a:gd name="connsiteY7" fmla="*/ 127970 h 127970"/>
              <a:gd name="connsiteX8" fmla="*/ 3510 w 237426"/>
              <a:gd name="connsiteY8" fmla="*/ 117337 h 127970"/>
              <a:gd name="connsiteX9" fmla="*/ 14142 w 237426"/>
              <a:gd name="connsiteY9" fmla="*/ 74807 h 127970"/>
              <a:gd name="connsiteX10" fmla="*/ 77938 w 237426"/>
              <a:gd name="connsiteY10" fmla="*/ 32277 h 12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7426" h="127970">
                <a:moveTo>
                  <a:pt x="77938" y="32277"/>
                </a:moveTo>
                <a:cubicBezTo>
                  <a:pt x="99203" y="23417"/>
                  <a:pt x="121281" y="28461"/>
                  <a:pt x="141733" y="21644"/>
                </a:cubicBezTo>
                <a:cubicBezTo>
                  <a:pt x="153856" y="17603"/>
                  <a:pt x="160930" y="1790"/>
                  <a:pt x="173631" y="379"/>
                </a:cubicBezTo>
                <a:cubicBezTo>
                  <a:pt x="195058" y="-2002"/>
                  <a:pt x="216161" y="7468"/>
                  <a:pt x="237426" y="11012"/>
                </a:cubicBezTo>
                <a:cubicBezTo>
                  <a:pt x="233882" y="28733"/>
                  <a:pt x="240514" y="52414"/>
                  <a:pt x="226793" y="64175"/>
                </a:cubicBezTo>
                <a:cubicBezTo>
                  <a:pt x="210425" y="78205"/>
                  <a:pt x="183450" y="67990"/>
                  <a:pt x="162998" y="74807"/>
                </a:cubicBezTo>
                <a:cubicBezTo>
                  <a:pt x="150875" y="78848"/>
                  <a:pt x="142530" y="90357"/>
                  <a:pt x="131100" y="96072"/>
                </a:cubicBezTo>
                <a:cubicBezTo>
                  <a:pt x="43059" y="140093"/>
                  <a:pt x="158721" y="67027"/>
                  <a:pt x="67305" y="127970"/>
                </a:cubicBezTo>
                <a:cubicBezTo>
                  <a:pt x="46040" y="124426"/>
                  <a:pt x="18754" y="132581"/>
                  <a:pt x="3510" y="117337"/>
                </a:cubicBezTo>
                <a:cubicBezTo>
                  <a:pt x="-6823" y="107004"/>
                  <a:pt x="8386" y="88238"/>
                  <a:pt x="14142" y="74807"/>
                </a:cubicBezTo>
                <a:cubicBezTo>
                  <a:pt x="28139" y="42147"/>
                  <a:pt x="56673" y="41137"/>
                  <a:pt x="77938" y="32277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17" name="116 CuadroTexto"/>
          <p:cNvSpPr txBox="1"/>
          <p:nvPr/>
        </p:nvSpPr>
        <p:spPr>
          <a:xfrm>
            <a:off x="6228184" y="4732296"/>
            <a:ext cx="5517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La Gloria</a:t>
            </a:r>
            <a:endParaRPr lang="es-MX" sz="800" dirty="0"/>
          </a:p>
        </p:txBody>
      </p:sp>
      <p:sp>
        <p:nvSpPr>
          <p:cNvPr id="118" name="117 Estrella de 5 puntas"/>
          <p:cNvSpPr/>
          <p:nvPr/>
        </p:nvSpPr>
        <p:spPr bwMode="auto">
          <a:xfrm>
            <a:off x="5707856" y="5076328"/>
            <a:ext cx="153988" cy="141287"/>
          </a:xfrm>
          <a:prstGeom prst="star5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19" name="118 Estrella de 5 puntas"/>
          <p:cNvSpPr/>
          <p:nvPr/>
        </p:nvSpPr>
        <p:spPr bwMode="auto">
          <a:xfrm>
            <a:off x="5703893" y="5114428"/>
            <a:ext cx="153988" cy="141287"/>
          </a:xfrm>
          <a:prstGeom prst="star5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20" name="119 Estrella de 5 puntas"/>
          <p:cNvSpPr/>
          <p:nvPr/>
        </p:nvSpPr>
        <p:spPr bwMode="auto">
          <a:xfrm>
            <a:off x="5706269" y="5167544"/>
            <a:ext cx="153988" cy="14128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21" name="120 Estrella de 5 puntas"/>
          <p:cNvSpPr/>
          <p:nvPr/>
        </p:nvSpPr>
        <p:spPr bwMode="auto">
          <a:xfrm>
            <a:off x="5706269" y="5227140"/>
            <a:ext cx="153987" cy="14128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cxnSp>
        <p:nvCxnSpPr>
          <p:cNvPr id="122" name="121 Conector recto de flecha"/>
          <p:cNvCxnSpPr/>
          <p:nvPr/>
        </p:nvCxnSpPr>
        <p:spPr>
          <a:xfrm flipH="1">
            <a:off x="5787507" y="4859132"/>
            <a:ext cx="513896" cy="32197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122 Conector recto de flecha"/>
          <p:cNvCxnSpPr/>
          <p:nvPr/>
        </p:nvCxnSpPr>
        <p:spPr>
          <a:xfrm flipV="1">
            <a:off x="5648300" y="5246912"/>
            <a:ext cx="55593" cy="111505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123 Conector recto de flecha"/>
          <p:cNvCxnSpPr/>
          <p:nvPr/>
        </p:nvCxnSpPr>
        <p:spPr>
          <a:xfrm flipH="1">
            <a:off x="5791879" y="4779018"/>
            <a:ext cx="417782" cy="31879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124 CuadroTexto"/>
          <p:cNvSpPr txBox="1"/>
          <p:nvPr/>
        </p:nvSpPr>
        <p:spPr>
          <a:xfrm>
            <a:off x="6106367" y="4610412"/>
            <a:ext cx="8418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Cofre de Perote</a:t>
            </a:r>
            <a:endParaRPr lang="es-MX" sz="800" dirty="0"/>
          </a:p>
        </p:txBody>
      </p:sp>
      <p:sp>
        <p:nvSpPr>
          <p:cNvPr id="129" name="128 Estrella de 5 puntas"/>
          <p:cNvSpPr/>
          <p:nvPr/>
        </p:nvSpPr>
        <p:spPr bwMode="auto">
          <a:xfrm>
            <a:off x="3592272" y="6037787"/>
            <a:ext cx="152400" cy="141287"/>
          </a:xfrm>
          <a:prstGeom prst="star5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30" name="129 Estrella de 5 puntas"/>
          <p:cNvSpPr/>
          <p:nvPr/>
        </p:nvSpPr>
        <p:spPr bwMode="auto">
          <a:xfrm>
            <a:off x="3630844" y="5864293"/>
            <a:ext cx="152400" cy="141287"/>
          </a:xfrm>
          <a:prstGeom prst="star5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31" name="130 CuadroTexto"/>
          <p:cNvSpPr txBox="1"/>
          <p:nvPr/>
        </p:nvSpPr>
        <p:spPr>
          <a:xfrm>
            <a:off x="3073888" y="5836740"/>
            <a:ext cx="5661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RO2, EPR</a:t>
            </a:r>
            <a:endParaRPr lang="es-MX" sz="800" dirty="0"/>
          </a:p>
        </p:txBody>
      </p:sp>
      <p:sp>
        <p:nvSpPr>
          <p:cNvPr id="132" name="131 CuadroTexto"/>
          <p:cNvSpPr txBox="1"/>
          <p:nvPr/>
        </p:nvSpPr>
        <p:spPr>
          <a:xfrm>
            <a:off x="3032007" y="6014540"/>
            <a:ext cx="5661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RO3, EPR</a:t>
            </a:r>
            <a:endParaRPr lang="es-MX" sz="800" dirty="0"/>
          </a:p>
        </p:txBody>
      </p:sp>
      <p:sp>
        <p:nvSpPr>
          <p:cNvPr id="133" name="132 Forma libre"/>
          <p:cNvSpPr/>
          <p:nvPr/>
        </p:nvSpPr>
        <p:spPr>
          <a:xfrm>
            <a:off x="975836" y="2064775"/>
            <a:ext cx="121665" cy="66541"/>
          </a:xfrm>
          <a:custGeom>
            <a:avLst/>
            <a:gdLst>
              <a:gd name="connsiteX0" fmla="*/ 382 w 53170"/>
              <a:gd name="connsiteY0" fmla="*/ 577 h 31533"/>
              <a:gd name="connsiteX1" fmla="*/ 14669 w 53170"/>
              <a:gd name="connsiteY1" fmla="*/ 17246 h 31533"/>
              <a:gd name="connsiteX2" fmla="*/ 21813 w 53170"/>
              <a:gd name="connsiteY2" fmla="*/ 19627 h 31533"/>
              <a:gd name="connsiteX3" fmla="*/ 43244 w 53170"/>
              <a:gd name="connsiteY3" fmla="*/ 31533 h 31533"/>
              <a:gd name="connsiteX4" fmla="*/ 52769 w 53170"/>
              <a:gd name="connsiteY4" fmla="*/ 19627 h 31533"/>
              <a:gd name="connsiteX5" fmla="*/ 45625 w 53170"/>
              <a:gd name="connsiteY5" fmla="*/ 14864 h 31533"/>
              <a:gd name="connsiteX6" fmla="*/ 38482 w 53170"/>
              <a:gd name="connsiteY6" fmla="*/ 7721 h 31533"/>
              <a:gd name="connsiteX7" fmla="*/ 24194 w 53170"/>
              <a:gd name="connsiteY7" fmla="*/ 577 h 31533"/>
              <a:gd name="connsiteX8" fmla="*/ 5144 w 53170"/>
              <a:gd name="connsiteY8" fmla="*/ 2958 h 31533"/>
              <a:gd name="connsiteX9" fmla="*/ 382 w 53170"/>
              <a:gd name="connsiteY9" fmla="*/ 577 h 31533"/>
              <a:gd name="connsiteX0" fmla="*/ 0 w 52788"/>
              <a:gd name="connsiteY0" fmla="*/ 1543 h 32499"/>
              <a:gd name="connsiteX1" fmla="*/ 14287 w 52788"/>
              <a:gd name="connsiteY1" fmla="*/ 18212 h 32499"/>
              <a:gd name="connsiteX2" fmla="*/ 21431 w 52788"/>
              <a:gd name="connsiteY2" fmla="*/ 20593 h 32499"/>
              <a:gd name="connsiteX3" fmla="*/ 42862 w 52788"/>
              <a:gd name="connsiteY3" fmla="*/ 32499 h 32499"/>
              <a:gd name="connsiteX4" fmla="*/ 52387 w 52788"/>
              <a:gd name="connsiteY4" fmla="*/ 20593 h 32499"/>
              <a:gd name="connsiteX5" fmla="*/ 45243 w 52788"/>
              <a:gd name="connsiteY5" fmla="*/ 15830 h 32499"/>
              <a:gd name="connsiteX6" fmla="*/ 38100 w 52788"/>
              <a:gd name="connsiteY6" fmla="*/ 8687 h 32499"/>
              <a:gd name="connsiteX7" fmla="*/ 23812 w 52788"/>
              <a:gd name="connsiteY7" fmla="*/ 1543 h 32499"/>
              <a:gd name="connsiteX8" fmla="*/ 0 w 52788"/>
              <a:gd name="connsiteY8" fmla="*/ 1543 h 3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88" h="32499">
                <a:moveTo>
                  <a:pt x="0" y="1543"/>
                </a:moveTo>
                <a:cubicBezTo>
                  <a:pt x="1587" y="3924"/>
                  <a:pt x="4863" y="13500"/>
                  <a:pt x="14287" y="18212"/>
                </a:cubicBezTo>
                <a:cubicBezTo>
                  <a:pt x="16532" y="19335"/>
                  <a:pt x="19237" y="19374"/>
                  <a:pt x="21431" y="20593"/>
                </a:cubicBezTo>
                <a:cubicBezTo>
                  <a:pt x="45995" y="34239"/>
                  <a:pt x="26697" y="27111"/>
                  <a:pt x="42862" y="32499"/>
                </a:cubicBezTo>
                <a:cubicBezTo>
                  <a:pt x="45587" y="30683"/>
                  <a:pt x="54809" y="26647"/>
                  <a:pt x="52387" y="20593"/>
                </a:cubicBezTo>
                <a:cubicBezTo>
                  <a:pt x="51324" y="17936"/>
                  <a:pt x="47442" y="17662"/>
                  <a:pt x="45243" y="15830"/>
                </a:cubicBezTo>
                <a:cubicBezTo>
                  <a:pt x="42656" y="13674"/>
                  <a:pt x="40687" y="10843"/>
                  <a:pt x="38100" y="8687"/>
                </a:cubicBezTo>
                <a:cubicBezTo>
                  <a:pt x="31944" y="3557"/>
                  <a:pt x="30973" y="3930"/>
                  <a:pt x="23812" y="1543"/>
                </a:cubicBezTo>
                <a:cubicBezTo>
                  <a:pt x="17462" y="352"/>
                  <a:pt x="1587" y="-1235"/>
                  <a:pt x="0" y="1543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34" name="133 Forma libre"/>
          <p:cNvSpPr/>
          <p:nvPr/>
        </p:nvSpPr>
        <p:spPr>
          <a:xfrm rot="832447">
            <a:off x="1276874" y="2449512"/>
            <a:ext cx="111150" cy="63382"/>
          </a:xfrm>
          <a:custGeom>
            <a:avLst/>
            <a:gdLst>
              <a:gd name="connsiteX0" fmla="*/ 382 w 53170"/>
              <a:gd name="connsiteY0" fmla="*/ 577 h 31533"/>
              <a:gd name="connsiteX1" fmla="*/ 14669 w 53170"/>
              <a:gd name="connsiteY1" fmla="*/ 17246 h 31533"/>
              <a:gd name="connsiteX2" fmla="*/ 21813 w 53170"/>
              <a:gd name="connsiteY2" fmla="*/ 19627 h 31533"/>
              <a:gd name="connsiteX3" fmla="*/ 43244 w 53170"/>
              <a:gd name="connsiteY3" fmla="*/ 31533 h 31533"/>
              <a:gd name="connsiteX4" fmla="*/ 52769 w 53170"/>
              <a:gd name="connsiteY4" fmla="*/ 19627 h 31533"/>
              <a:gd name="connsiteX5" fmla="*/ 45625 w 53170"/>
              <a:gd name="connsiteY5" fmla="*/ 14864 h 31533"/>
              <a:gd name="connsiteX6" fmla="*/ 38482 w 53170"/>
              <a:gd name="connsiteY6" fmla="*/ 7721 h 31533"/>
              <a:gd name="connsiteX7" fmla="*/ 24194 w 53170"/>
              <a:gd name="connsiteY7" fmla="*/ 577 h 31533"/>
              <a:gd name="connsiteX8" fmla="*/ 5144 w 53170"/>
              <a:gd name="connsiteY8" fmla="*/ 2958 h 31533"/>
              <a:gd name="connsiteX9" fmla="*/ 382 w 53170"/>
              <a:gd name="connsiteY9" fmla="*/ 577 h 31533"/>
              <a:gd name="connsiteX0" fmla="*/ 200 w 48226"/>
              <a:gd name="connsiteY0" fmla="*/ 2381 h 30956"/>
              <a:gd name="connsiteX1" fmla="*/ 9725 w 48226"/>
              <a:gd name="connsiteY1" fmla="*/ 16669 h 30956"/>
              <a:gd name="connsiteX2" fmla="*/ 16869 w 48226"/>
              <a:gd name="connsiteY2" fmla="*/ 19050 h 30956"/>
              <a:gd name="connsiteX3" fmla="*/ 38300 w 48226"/>
              <a:gd name="connsiteY3" fmla="*/ 30956 h 30956"/>
              <a:gd name="connsiteX4" fmla="*/ 47825 w 48226"/>
              <a:gd name="connsiteY4" fmla="*/ 19050 h 30956"/>
              <a:gd name="connsiteX5" fmla="*/ 40681 w 48226"/>
              <a:gd name="connsiteY5" fmla="*/ 14287 h 30956"/>
              <a:gd name="connsiteX6" fmla="*/ 33538 w 48226"/>
              <a:gd name="connsiteY6" fmla="*/ 7144 h 30956"/>
              <a:gd name="connsiteX7" fmla="*/ 19250 w 48226"/>
              <a:gd name="connsiteY7" fmla="*/ 0 h 30956"/>
              <a:gd name="connsiteX8" fmla="*/ 200 w 48226"/>
              <a:gd name="connsiteY8" fmla="*/ 2381 h 3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26" h="30956">
                <a:moveTo>
                  <a:pt x="200" y="2381"/>
                </a:moveTo>
                <a:cubicBezTo>
                  <a:pt x="-1387" y="5159"/>
                  <a:pt x="6947" y="13891"/>
                  <a:pt x="9725" y="16669"/>
                </a:cubicBezTo>
                <a:cubicBezTo>
                  <a:pt x="12503" y="19447"/>
                  <a:pt x="14675" y="17831"/>
                  <a:pt x="16869" y="19050"/>
                </a:cubicBezTo>
                <a:cubicBezTo>
                  <a:pt x="41433" y="32696"/>
                  <a:pt x="22135" y="25568"/>
                  <a:pt x="38300" y="30956"/>
                </a:cubicBezTo>
                <a:cubicBezTo>
                  <a:pt x="41025" y="29140"/>
                  <a:pt x="50247" y="25104"/>
                  <a:pt x="47825" y="19050"/>
                </a:cubicBezTo>
                <a:cubicBezTo>
                  <a:pt x="46762" y="16393"/>
                  <a:pt x="42880" y="16119"/>
                  <a:pt x="40681" y="14287"/>
                </a:cubicBezTo>
                <a:cubicBezTo>
                  <a:pt x="38094" y="12131"/>
                  <a:pt x="36125" y="9300"/>
                  <a:pt x="33538" y="7144"/>
                </a:cubicBezTo>
                <a:cubicBezTo>
                  <a:pt x="27382" y="2014"/>
                  <a:pt x="26411" y="2387"/>
                  <a:pt x="19250" y="0"/>
                </a:cubicBezTo>
                <a:cubicBezTo>
                  <a:pt x="12900" y="794"/>
                  <a:pt x="6142" y="4"/>
                  <a:pt x="200" y="2381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35" name="134 Forma libre"/>
          <p:cNvSpPr/>
          <p:nvPr/>
        </p:nvSpPr>
        <p:spPr>
          <a:xfrm rot="3201215">
            <a:off x="1521413" y="2674394"/>
            <a:ext cx="111132" cy="69836"/>
          </a:xfrm>
          <a:custGeom>
            <a:avLst/>
            <a:gdLst>
              <a:gd name="connsiteX0" fmla="*/ 382 w 53170"/>
              <a:gd name="connsiteY0" fmla="*/ 577 h 31533"/>
              <a:gd name="connsiteX1" fmla="*/ 14669 w 53170"/>
              <a:gd name="connsiteY1" fmla="*/ 17246 h 31533"/>
              <a:gd name="connsiteX2" fmla="*/ 21813 w 53170"/>
              <a:gd name="connsiteY2" fmla="*/ 19627 h 31533"/>
              <a:gd name="connsiteX3" fmla="*/ 43244 w 53170"/>
              <a:gd name="connsiteY3" fmla="*/ 31533 h 31533"/>
              <a:gd name="connsiteX4" fmla="*/ 52769 w 53170"/>
              <a:gd name="connsiteY4" fmla="*/ 19627 h 31533"/>
              <a:gd name="connsiteX5" fmla="*/ 45625 w 53170"/>
              <a:gd name="connsiteY5" fmla="*/ 14864 h 31533"/>
              <a:gd name="connsiteX6" fmla="*/ 38482 w 53170"/>
              <a:gd name="connsiteY6" fmla="*/ 7721 h 31533"/>
              <a:gd name="connsiteX7" fmla="*/ 24194 w 53170"/>
              <a:gd name="connsiteY7" fmla="*/ 577 h 31533"/>
              <a:gd name="connsiteX8" fmla="*/ 5144 w 53170"/>
              <a:gd name="connsiteY8" fmla="*/ 2958 h 31533"/>
              <a:gd name="connsiteX9" fmla="*/ 382 w 53170"/>
              <a:gd name="connsiteY9" fmla="*/ 577 h 31533"/>
              <a:gd name="connsiteX0" fmla="*/ 200 w 48226"/>
              <a:gd name="connsiteY0" fmla="*/ 2381 h 30956"/>
              <a:gd name="connsiteX1" fmla="*/ 9725 w 48226"/>
              <a:gd name="connsiteY1" fmla="*/ 16669 h 30956"/>
              <a:gd name="connsiteX2" fmla="*/ 16869 w 48226"/>
              <a:gd name="connsiteY2" fmla="*/ 19050 h 30956"/>
              <a:gd name="connsiteX3" fmla="*/ 38300 w 48226"/>
              <a:gd name="connsiteY3" fmla="*/ 30956 h 30956"/>
              <a:gd name="connsiteX4" fmla="*/ 47825 w 48226"/>
              <a:gd name="connsiteY4" fmla="*/ 19050 h 30956"/>
              <a:gd name="connsiteX5" fmla="*/ 40681 w 48226"/>
              <a:gd name="connsiteY5" fmla="*/ 14287 h 30956"/>
              <a:gd name="connsiteX6" fmla="*/ 33538 w 48226"/>
              <a:gd name="connsiteY6" fmla="*/ 7144 h 30956"/>
              <a:gd name="connsiteX7" fmla="*/ 19250 w 48226"/>
              <a:gd name="connsiteY7" fmla="*/ 0 h 30956"/>
              <a:gd name="connsiteX8" fmla="*/ 200 w 48226"/>
              <a:gd name="connsiteY8" fmla="*/ 2381 h 30956"/>
              <a:gd name="connsiteX0" fmla="*/ 192 w 48218"/>
              <a:gd name="connsiteY0" fmla="*/ 2381 h 34108"/>
              <a:gd name="connsiteX1" fmla="*/ 9717 w 48218"/>
              <a:gd name="connsiteY1" fmla="*/ 16669 h 34108"/>
              <a:gd name="connsiteX2" fmla="*/ 14414 w 48218"/>
              <a:gd name="connsiteY2" fmla="*/ 28598 h 34108"/>
              <a:gd name="connsiteX3" fmla="*/ 38292 w 48218"/>
              <a:gd name="connsiteY3" fmla="*/ 30956 h 34108"/>
              <a:gd name="connsiteX4" fmla="*/ 47817 w 48218"/>
              <a:gd name="connsiteY4" fmla="*/ 19050 h 34108"/>
              <a:gd name="connsiteX5" fmla="*/ 40673 w 48218"/>
              <a:gd name="connsiteY5" fmla="*/ 14287 h 34108"/>
              <a:gd name="connsiteX6" fmla="*/ 33530 w 48218"/>
              <a:gd name="connsiteY6" fmla="*/ 7144 h 34108"/>
              <a:gd name="connsiteX7" fmla="*/ 19242 w 48218"/>
              <a:gd name="connsiteY7" fmla="*/ 0 h 34108"/>
              <a:gd name="connsiteX8" fmla="*/ 192 w 48218"/>
              <a:gd name="connsiteY8" fmla="*/ 2381 h 34108"/>
              <a:gd name="connsiteX0" fmla="*/ 192 w 48218"/>
              <a:gd name="connsiteY0" fmla="*/ 2381 h 34108"/>
              <a:gd name="connsiteX1" fmla="*/ 9717 w 48218"/>
              <a:gd name="connsiteY1" fmla="*/ 16669 h 34108"/>
              <a:gd name="connsiteX2" fmla="*/ 14414 w 48218"/>
              <a:gd name="connsiteY2" fmla="*/ 28598 h 34108"/>
              <a:gd name="connsiteX3" fmla="*/ 38292 w 48218"/>
              <a:gd name="connsiteY3" fmla="*/ 30956 h 34108"/>
              <a:gd name="connsiteX4" fmla="*/ 47817 w 48218"/>
              <a:gd name="connsiteY4" fmla="*/ 19050 h 34108"/>
              <a:gd name="connsiteX5" fmla="*/ 40673 w 48218"/>
              <a:gd name="connsiteY5" fmla="*/ 14287 h 34108"/>
              <a:gd name="connsiteX6" fmla="*/ 26514 w 48218"/>
              <a:gd name="connsiteY6" fmla="*/ 9965 h 34108"/>
              <a:gd name="connsiteX7" fmla="*/ 19242 w 48218"/>
              <a:gd name="connsiteY7" fmla="*/ 0 h 34108"/>
              <a:gd name="connsiteX8" fmla="*/ 192 w 48218"/>
              <a:gd name="connsiteY8" fmla="*/ 2381 h 3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18" h="34108">
                <a:moveTo>
                  <a:pt x="192" y="2381"/>
                </a:moveTo>
                <a:cubicBezTo>
                  <a:pt x="-1395" y="5159"/>
                  <a:pt x="7347" y="12300"/>
                  <a:pt x="9717" y="16669"/>
                </a:cubicBezTo>
                <a:cubicBezTo>
                  <a:pt x="12087" y="21038"/>
                  <a:pt x="12220" y="27379"/>
                  <a:pt x="14414" y="28598"/>
                </a:cubicBezTo>
                <a:cubicBezTo>
                  <a:pt x="38978" y="42244"/>
                  <a:pt x="22127" y="25568"/>
                  <a:pt x="38292" y="30956"/>
                </a:cubicBezTo>
                <a:cubicBezTo>
                  <a:pt x="41017" y="29140"/>
                  <a:pt x="50239" y="25104"/>
                  <a:pt x="47817" y="19050"/>
                </a:cubicBezTo>
                <a:cubicBezTo>
                  <a:pt x="46754" y="16393"/>
                  <a:pt x="44224" y="15801"/>
                  <a:pt x="40673" y="14287"/>
                </a:cubicBezTo>
                <a:cubicBezTo>
                  <a:pt x="37123" y="12773"/>
                  <a:pt x="29101" y="12121"/>
                  <a:pt x="26514" y="9965"/>
                </a:cubicBezTo>
                <a:cubicBezTo>
                  <a:pt x="20358" y="4835"/>
                  <a:pt x="26403" y="2387"/>
                  <a:pt x="19242" y="0"/>
                </a:cubicBezTo>
                <a:cubicBezTo>
                  <a:pt x="12892" y="794"/>
                  <a:pt x="6134" y="4"/>
                  <a:pt x="192" y="2381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36" name="135 Estrella de 5 puntas"/>
          <p:cNvSpPr/>
          <p:nvPr/>
        </p:nvSpPr>
        <p:spPr bwMode="auto">
          <a:xfrm>
            <a:off x="1202854" y="2774801"/>
            <a:ext cx="152400" cy="141288"/>
          </a:xfrm>
          <a:prstGeom prst="star5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37" name="136 Forma libre"/>
          <p:cNvSpPr/>
          <p:nvPr/>
        </p:nvSpPr>
        <p:spPr>
          <a:xfrm rot="3201215">
            <a:off x="2030817" y="3481966"/>
            <a:ext cx="94279" cy="69836"/>
          </a:xfrm>
          <a:custGeom>
            <a:avLst/>
            <a:gdLst>
              <a:gd name="connsiteX0" fmla="*/ 382 w 53170"/>
              <a:gd name="connsiteY0" fmla="*/ 577 h 31533"/>
              <a:gd name="connsiteX1" fmla="*/ 14669 w 53170"/>
              <a:gd name="connsiteY1" fmla="*/ 17246 h 31533"/>
              <a:gd name="connsiteX2" fmla="*/ 21813 w 53170"/>
              <a:gd name="connsiteY2" fmla="*/ 19627 h 31533"/>
              <a:gd name="connsiteX3" fmla="*/ 43244 w 53170"/>
              <a:gd name="connsiteY3" fmla="*/ 31533 h 31533"/>
              <a:gd name="connsiteX4" fmla="*/ 52769 w 53170"/>
              <a:gd name="connsiteY4" fmla="*/ 19627 h 31533"/>
              <a:gd name="connsiteX5" fmla="*/ 45625 w 53170"/>
              <a:gd name="connsiteY5" fmla="*/ 14864 h 31533"/>
              <a:gd name="connsiteX6" fmla="*/ 38482 w 53170"/>
              <a:gd name="connsiteY6" fmla="*/ 7721 h 31533"/>
              <a:gd name="connsiteX7" fmla="*/ 24194 w 53170"/>
              <a:gd name="connsiteY7" fmla="*/ 577 h 31533"/>
              <a:gd name="connsiteX8" fmla="*/ 5144 w 53170"/>
              <a:gd name="connsiteY8" fmla="*/ 2958 h 31533"/>
              <a:gd name="connsiteX9" fmla="*/ 382 w 53170"/>
              <a:gd name="connsiteY9" fmla="*/ 577 h 31533"/>
              <a:gd name="connsiteX0" fmla="*/ 200 w 48226"/>
              <a:gd name="connsiteY0" fmla="*/ 2381 h 30956"/>
              <a:gd name="connsiteX1" fmla="*/ 9725 w 48226"/>
              <a:gd name="connsiteY1" fmla="*/ 16669 h 30956"/>
              <a:gd name="connsiteX2" fmla="*/ 16869 w 48226"/>
              <a:gd name="connsiteY2" fmla="*/ 19050 h 30956"/>
              <a:gd name="connsiteX3" fmla="*/ 38300 w 48226"/>
              <a:gd name="connsiteY3" fmla="*/ 30956 h 30956"/>
              <a:gd name="connsiteX4" fmla="*/ 47825 w 48226"/>
              <a:gd name="connsiteY4" fmla="*/ 19050 h 30956"/>
              <a:gd name="connsiteX5" fmla="*/ 40681 w 48226"/>
              <a:gd name="connsiteY5" fmla="*/ 14287 h 30956"/>
              <a:gd name="connsiteX6" fmla="*/ 33538 w 48226"/>
              <a:gd name="connsiteY6" fmla="*/ 7144 h 30956"/>
              <a:gd name="connsiteX7" fmla="*/ 19250 w 48226"/>
              <a:gd name="connsiteY7" fmla="*/ 0 h 30956"/>
              <a:gd name="connsiteX8" fmla="*/ 200 w 48226"/>
              <a:gd name="connsiteY8" fmla="*/ 2381 h 30956"/>
              <a:gd name="connsiteX0" fmla="*/ 192 w 48218"/>
              <a:gd name="connsiteY0" fmla="*/ 2381 h 34108"/>
              <a:gd name="connsiteX1" fmla="*/ 9717 w 48218"/>
              <a:gd name="connsiteY1" fmla="*/ 16669 h 34108"/>
              <a:gd name="connsiteX2" fmla="*/ 14414 w 48218"/>
              <a:gd name="connsiteY2" fmla="*/ 28598 h 34108"/>
              <a:gd name="connsiteX3" fmla="*/ 38292 w 48218"/>
              <a:gd name="connsiteY3" fmla="*/ 30956 h 34108"/>
              <a:gd name="connsiteX4" fmla="*/ 47817 w 48218"/>
              <a:gd name="connsiteY4" fmla="*/ 19050 h 34108"/>
              <a:gd name="connsiteX5" fmla="*/ 40673 w 48218"/>
              <a:gd name="connsiteY5" fmla="*/ 14287 h 34108"/>
              <a:gd name="connsiteX6" fmla="*/ 33530 w 48218"/>
              <a:gd name="connsiteY6" fmla="*/ 7144 h 34108"/>
              <a:gd name="connsiteX7" fmla="*/ 19242 w 48218"/>
              <a:gd name="connsiteY7" fmla="*/ 0 h 34108"/>
              <a:gd name="connsiteX8" fmla="*/ 192 w 48218"/>
              <a:gd name="connsiteY8" fmla="*/ 2381 h 34108"/>
              <a:gd name="connsiteX0" fmla="*/ 192 w 48218"/>
              <a:gd name="connsiteY0" fmla="*/ 2381 h 34108"/>
              <a:gd name="connsiteX1" fmla="*/ 9717 w 48218"/>
              <a:gd name="connsiteY1" fmla="*/ 16669 h 34108"/>
              <a:gd name="connsiteX2" fmla="*/ 14414 w 48218"/>
              <a:gd name="connsiteY2" fmla="*/ 28598 h 34108"/>
              <a:gd name="connsiteX3" fmla="*/ 38292 w 48218"/>
              <a:gd name="connsiteY3" fmla="*/ 30956 h 34108"/>
              <a:gd name="connsiteX4" fmla="*/ 47817 w 48218"/>
              <a:gd name="connsiteY4" fmla="*/ 19050 h 34108"/>
              <a:gd name="connsiteX5" fmla="*/ 40673 w 48218"/>
              <a:gd name="connsiteY5" fmla="*/ 14287 h 34108"/>
              <a:gd name="connsiteX6" fmla="*/ 26514 w 48218"/>
              <a:gd name="connsiteY6" fmla="*/ 9965 h 34108"/>
              <a:gd name="connsiteX7" fmla="*/ 19242 w 48218"/>
              <a:gd name="connsiteY7" fmla="*/ 0 h 34108"/>
              <a:gd name="connsiteX8" fmla="*/ 192 w 48218"/>
              <a:gd name="connsiteY8" fmla="*/ 2381 h 34108"/>
              <a:gd name="connsiteX0" fmla="*/ 192 w 48218"/>
              <a:gd name="connsiteY0" fmla="*/ 2381 h 34108"/>
              <a:gd name="connsiteX1" fmla="*/ 9717 w 48218"/>
              <a:gd name="connsiteY1" fmla="*/ 16669 h 34108"/>
              <a:gd name="connsiteX2" fmla="*/ 14414 w 48218"/>
              <a:gd name="connsiteY2" fmla="*/ 28598 h 34108"/>
              <a:gd name="connsiteX3" fmla="*/ 38292 w 48218"/>
              <a:gd name="connsiteY3" fmla="*/ 30956 h 34108"/>
              <a:gd name="connsiteX4" fmla="*/ 47817 w 48218"/>
              <a:gd name="connsiteY4" fmla="*/ 19050 h 34108"/>
              <a:gd name="connsiteX5" fmla="*/ 40673 w 48218"/>
              <a:gd name="connsiteY5" fmla="*/ 14287 h 34108"/>
              <a:gd name="connsiteX6" fmla="*/ 31042 w 48218"/>
              <a:gd name="connsiteY6" fmla="*/ 5060 h 34108"/>
              <a:gd name="connsiteX7" fmla="*/ 19242 w 48218"/>
              <a:gd name="connsiteY7" fmla="*/ 0 h 34108"/>
              <a:gd name="connsiteX8" fmla="*/ 192 w 48218"/>
              <a:gd name="connsiteY8" fmla="*/ 2381 h 34108"/>
              <a:gd name="connsiteX0" fmla="*/ 532 w 40906"/>
              <a:gd name="connsiteY0" fmla="*/ 4441 h 34108"/>
              <a:gd name="connsiteX1" fmla="*/ 2405 w 40906"/>
              <a:gd name="connsiteY1" fmla="*/ 16669 h 34108"/>
              <a:gd name="connsiteX2" fmla="*/ 7102 w 40906"/>
              <a:gd name="connsiteY2" fmla="*/ 28598 h 34108"/>
              <a:gd name="connsiteX3" fmla="*/ 30980 w 40906"/>
              <a:gd name="connsiteY3" fmla="*/ 30956 h 34108"/>
              <a:gd name="connsiteX4" fmla="*/ 40505 w 40906"/>
              <a:gd name="connsiteY4" fmla="*/ 19050 h 34108"/>
              <a:gd name="connsiteX5" fmla="*/ 33361 w 40906"/>
              <a:gd name="connsiteY5" fmla="*/ 14287 h 34108"/>
              <a:gd name="connsiteX6" fmla="*/ 23730 w 40906"/>
              <a:gd name="connsiteY6" fmla="*/ 5060 h 34108"/>
              <a:gd name="connsiteX7" fmla="*/ 11930 w 40906"/>
              <a:gd name="connsiteY7" fmla="*/ 0 h 34108"/>
              <a:gd name="connsiteX8" fmla="*/ 532 w 40906"/>
              <a:gd name="connsiteY8" fmla="*/ 4441 h 3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06" h="34108">
                <a:moveTo>
                  <a:pt x="532" y="4441"/>
                </a:moveTo>
                <a:cubicBezTo>
                  <a:pt x="-1055" y="7219"/>
                  <a:pt x="1310" y="12643"/>
                  <a:pt x="2405" y="16669"/>
                </a:cubicBezTo>
                <a:cubicBezTo>
                  <a:pt x="3500" y="20695"/>
                  <a:pt x="4908" y="27379"/>
                  <a:pt x="7102" y="28598"/>
                </a:cubicBezTo>
                <a:cubicBezTo>
                  <a:pt x="31666" y="42244"/>
                  <a:pt x="14815" y="25568"/>
                  <a:pt x="30980" y="30956"/>
                </a:cubicBezTo>
                <a:cubicBezTo>
                  <a:pt x="33705" y="29140"/>
                  <a:pt x="42927" y="25104"/>
                  <a:pt x="40505" y="19050"/>
                </a:cubicBezTo>
                <a:cubicBezTo>
                  <a:pt x="39442" y="16393"/>
                  <a:pt x="36157" y="16619"/>
                  <a:pt x="33361" y="14287"/>
                </a:cubicBezTo>
                <a:cubicBezTo>
                  <a:pt x="30565" y="11955"/>
                  <a:pt x="26317" y="7216"/>
                  <a:pt x="23730" y="5060"/>
                </a:cubicBezTo>
                <a:cubicBezTo>
                  <a:pt x="17574" y="-70"/>
                  <a:pt x="19091" y="2387"/>
                  <a:pt x="11930" y="0"/>
                </a:cubicBezTo>
                <a:cubicBezTo>
                  <a:pt x="5580" y="794"/>
                  <a:pt x="6474" y="2064"/>
                  <a:pt x="532" y="4441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52" name="151 Forma libre"/>
          <p:cNvSpPr/>
          <p:nvPr/>
        </p:nvSpPr>
        <p:spPr bwMode="auto">
          <a:xfrm rot="14460869">
            <a:off x="5222446" y="4322420"/>
            <a:ext cx="167545" cy="69731"/>
          </a:xfrm>
          <a:custGeom>
            <a:avLst/>
            <a:gdLst>
              <a:gd name="connsiteX0" fmla="*/ 1027 w 220102"/>
              <a:gd name="connsiteY0" fmla="*/ 19176 h 114426"/>
              <a:gd name="connsiteX1" fmla="*/ 10552 w 220102"/>
              <a:gd name="connsiteY1" fmla="*/ 42988 h 114426"/>
              <a:gd name="connsiteX2" fmla="*/ 53415 w 220102"/>
              <a:gd name="connsiteY2" fmla="*/ 81088 h 114426"/>
              <a:gd name="connsiteX3" fmla="*/ 67702 w 220102"/>
              <a:gd name="connsiteY3" fmla="*/ 95376 h 114426"/>
              <a:gd name="connsiteX4" fmla="*/ 77227 w 220102"/>
              <a:gd name="connsiteY4" fmla="*/ 109663 h 114426"/>
              <a:gd name="connsiteX5" fmla="*/ 91515 w 220102"/>
              <a:gd name="connsiteY5" fmla="*/ 114426 h 114426"/>
              <a:gd name="connsiteX6" fmla="*/ 120090 w 220102"/>
              <a:gd name="connsiteY6" fmla="*/ 109663 h 114426"/>
              <a:gd name="connsiteX7" fmla="*/ 134377 w 220102"/>
              <a:gd name="connsiteY7" fmla="*/ 104901 h 114426"/>
              <a:gd name="connsiteX8" fmla="*/ 172477 w 220102"/>
              <a:gd name="connsiteY8" fmla="*/ 100138 h 114426"/>
              <a:gd name="connsiteX9" fmla="*/ 215340 w 220102"/>
              <a:gd name="connsiteY9" fmla="*/ 81088 h 114426"/>
              <a:gd name="connsiteX10" fmla="*/ 220102 w 220102"/>
              <a:gd name="connsiteY10" fmla="*/ 66801 h 114426"/>
              <a:gd name="connsiteX11" fmla="*/ 215340 w 220102"/>
              <a:gd name="connsiteY11" fmla="*/ 33463 h 114426"/>
              <a:gd name="connsiteX12" fmla="*/ 201052 w 220102"/>
              <a:gd name="connsiteY12" fmla="*/ 23938 h 114426"/>
              <a:gd name="connsiteX13" fmla="*/ 139140 w 220102"/>
              <a:gd name="connsiteY13" fmla="*/ 9651 h 114426"/>
              <a:gd name="connsiteX14" fmla="*/ 124852 w 220102"/>
              <a:gd name="connsiteY14" fmla="*/ 126 h 114426"/>
              <a:gd name="connsiteX15" fmla="*/ 62940 w 220102"/>
              <a:gd name="connsiteY15" fmla="*/ 9651 h 114426"/>
              <a:gd name="connsiteX16" fmla="*/ 34365 w 220102"/>
              <a:gd name="connsiteY16" fmla="*/ 23938 h 114426"/>
              <a:gd name="connsiteX17" fmla="*/ 1027 w 220102"/>
              <a:gd name="connsiteY17" fmla="*/ 19176 h 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0102" h="114426">
                <a:moveTo>
                  <a:pt x="1027" y="19176"/>
                </a:moveTo>
                <a:cubicBezTo>
                  <a:pt x="-2942" y="22351"/>
                  <a:pt x="5524" y="36074"/>
                  <a:pt x="10552" y="42988"/>
                </a:cubicBezTo>
                <a:cubicBezTo>
                  <a:pt x="39057" y="82181"/>
                  <a:pt x="29669" y="61299"/>
                  <a:pt x="53415" y="81088"/>
                </a:cubicBezTo>
                <a:cubicBezTo>
                  <a:pt x="58589" y="85400"/>
                  <a:pt x="63390" y="90202"/>
                  <a:pt x="67702" y="95376"/>
                </a:cubicBezTo>
                <a:cubicBezTo>
                  <a:pt x="71366" y="99773"/>
                  <a:pt x="72758" y="106087"/>
                  <a:pt x="77227" y="109663"/>
                </a:cubicBezTo>
                <a:cubicBezTo>
                  <a:pt x="81147" y="112799"/>
                  <a:pt x="86752" y="112838"/>
                  <a:pt x="91515" y="114426"/>
                </a:cubicBezTo>
                <a:cubicBezTo>
                  <a:pt x="101040" y="112838"/>
                  <a:pt x="110664" y="111758"/>
                  <a:pt x="120090" y="109663"/>
                </a:cubicBezTo>
                <a:cubicBezTo>
                  <a:pt x="124990" y="108574"/>
                  <a:pt x="129438" y="105799"/>
                  <a:pt x="134377" y="104901"/>
                </a:cubicBezTo>
                <a:cubicBezTo>
                  <a:pt x="146969" y="102611"/>
                  <a:pt x="159777" y="101726"/>
                  <a:pt x="172477" y="100138"/>
                </a:cubicBezTo>
                <a:cubicBezTo>
                  <a:pt x="206482" y="88803"/>
                  <a:pt x="192698" y="96182"/>
                  <a:pt x="215340" y="81088"/>
                </a:cubicBezTo>
                <a:cubicBezTo>
                  <a:pt x="216927" y="76326"/>
                  <a:pt x="220102" y="71821"/>
                  <a:pt x="220102" y="66801"/>
                </a:cubicBezTo>
                <a:cubicBezTo>
                  <a:pt x="220102" y="55576"/>
                  <a:pt x="219899" y="43721"/>
                  <a:pt x="215340" y="33463"/>
                </a:cubicBezTo>
                <a:cubicBezTo>
                  <a:pt x="213015" y="28232"/>
                  <a:pt x="206283" y="26263"/>
                  <a:pt x="201052" y="23938"/>
                </a:cubicBezTo>
                <a:cubicBezTo>
                  <a:pt x="176278" y="12927"/>
                  <a:pt x="166261" y="13525"/>
                  <a:pt x="139140" y="9651"/>
                </a:cubicBezTo>
                <a:cubicBezTo>
                  <a:pt x="134377" y="6476"/>
                  <a:pt x="130559" y="565"/>
                  <a:pt x="124852" y="126"/>
                </a:cubicBezTo>
                <a:cubicBezTo>
                  <a:pt x="115375" y="-603"/>
                  <a:pt x="78787" y="1727"/>
                  <a:pt x="62940" y="9651"/>
                </a:cubicBezTo>
                <a:cubicBezTo>
                  <a:pt x="49410" y="16416"/>
                  <a:pt x="49755" y="22228"/>
                  <a:pt x="34365" y="23938"/>
                </a:cubicBezTo>
                <a:cubicBezTo>
                  <a:pt x="24898" y="24990"/>
                  <a:pt x="4996" y="16001"/>
                  <a:pt x="1027" y="19176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cxnSp>
        <p:nvCxnSpPr>
          <p:cNvPr id="153" name="152 Conector recto de flecha"/>
          <p:cNvCxnSpPr/>
          <p:nvPr/>
        </p:nvCxnSpPr>
        <p:spPr>
          <a:xfrm flipH="1">
            <a:off x="5332361" y="3988383"/>
            <a:ext cx="387401" cy="3521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153 CuadroTexto"/>
          <p:cNvSpPr txBox="1"/>
          <p:nvPr/>
        </p:nvSpPr>
        <p:spPr>
          <a:xfrm>
            <a:off x="5647518" y="3880272"/>
            <a:ext cx="12602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 smtClean="0"/>
              <a:t>CV Los Flores-Ocampo</a:t>
            </a:r>
            <a:endParaRPr lang="es-MX" sz="800" dirty="0"/>
          </a:p>
        </p:txBody>
      </p:sp>
      <p:sp>
        <p:nvSpPr>
          <p:cNvPr id="155" name="154 Forma libre"/>
          <p:cNvSpPr/>
          <p:nvPr/>
        </p:nvSpPr>
        <p:spPr bwMode="auto">
          <a:xfrm>
            <a:off x="3809241" y="3758989"/>
            <a:ext cx="167545" cy="69731"/>
          </a:xfrm>
          <a:custGeom>
            <a:avLst/>
            <a:gdLst>
              <a:gd name="connsiteX0" fmla="*/ 1027 w 220102"/>
              <a:gd name="connsiteY0" fmla="*/ 19176 h 114426"/>
              <a:gd name="connsiteX1" fmla="*/ 10552 w 220102"/>
              <a:gd name="connsiteY1" fmla="*/ 42988 h 114426"/>
              <a:gd name="connsiteX2" fmla="*/ 53415 w 220102"/>
              <a:gd name="connsiteY2" fmla="*/ 81088 h 114426"/>
              <a:gd name="connsiteX3" fmla="*/ 67702 w 220102"/>
              <a:gd name="connsiteY3" fmla="*/ 95376 h 114426"/>
              <a:gd name="connsiteX4" fmla="*/ 77227 w 220102"/>
              <a:gd name="connsiteY4" fmla="*/ 109663 h 114426"/>
              <a:gd name="connsiteX5" fmla="*/ 91515 w 220102"/>
              <a:gd name="connsiteY5" fmla="*/ 114426 h 114426"/>
              <a:gd name="connsiteX6" fmla="*/ 120090 w 220102"/>
              <a:gd name="connsiteY6" fmla="*/ 109663 h 114426"/>
              <a:gd name="connsiteX7" fmla="*/ 134377 w 220102"/>
              <a:gd name="connsiteY7" fmla="*/ 104901 h 114426"/>
              <a:gd name="connsiteX8" fmla="*/ 172477 w 220102"/>
              <a:gd name="connsiteY8" fmla="*/ 100138 h 114426"/>
              <a:gd name="connsiteX9" fmla="*/ 215340 w 220102"/>
              <a:gd name="connsiteY9" fmla="*/ 81088 h 114426"/>
              <a:gd name="connsiteX10" fmla="*/ 220102 w 220102"/>
              <a:gd name="connsiteY10" fmla="*/ 66801 h 114426"/>
              <a:gd name="connsiteX11" fmla="*/ 215340 w 220102"/>
              <a:gd name="connsiteY11" fmla="*/ 33463 h 114426"/>
              <a:gd name="connsiteX12" fmla="*/ 201052 w 220102"/>
              <a:gd name="connsiteY12" fmla="*/ 23938 h 114426"/>
              <a:gd name="connsiteX13" fmla="*/ 139140 w 220102"/>
              <a:gd name="connsiteY13" fmla="*/ 9651 h 114426"/>
              <a:gd name="connsiteX14" fmla="*/ 124852 w 220102"/>
              <a:gd name="connsiteY14" fmla="*/ 126 h 114426"/>
              <a:gd name="connsiteX15" fmla="*/ 62940 w 220102"/>
              <a:gd name="connsiteY15" fmla="*/ 9651 h 114426"/>
              <a:gd name="connsiteX16" fmla="*/ 34365 w 220102"/>
              <a:gd name="connsiteY16" fmla="*/ 23938 h 114426"/>
              <a:gd name="connsiteX17" fmla="*/ 1027 w 220102"/>
              <a:gd name="connsiteY17" fmla="*/ 19176 h 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0102" h="114426">
                <a:moveTo>
                  <a:pt x="1027" y="19176"/>
                </a:moveTo>
                <a:cubicBezTo>
                  <a:pt x="-2942" y="22351"/>
                  <a:pt x="5524" y="36074"/>
                  <a:pt x="10552" y="42988"/>
                </a:cubicBezTo>
                <a:cubicBezTo>
                  <a:pt x="39057" y="82181"/>
                  <a:pt x="29669" y="61299"/>
                  <a:pt x="53415" y="81088"/>
                </a:cubicBezTo>
                <a:cubicBezTo>
                  <a:pt x="58589" y="85400"/>
                  <a:pt x="63390" y="90202"/>
                  <a:pt x="67702" y="95376"/>
                </a:cubicBezTo>
                <a:cubicBezTo>
                  <a:pt x="71366" y="99773"/>
                  <a:pt x="72758" y="106087"/>
                  <a:pt x="77227" y="109663"/>
                </a:cubicBezTo>
                <a:cubicBezTo>
                  <a:pt x="81147" y="112799"/>
                  <a:pt x="86752" y="112838"/>
                  <a:pt x="91515" y="114426"/>
                </a:cubicBezTo>
                <a:cubicBezTo>
                  <a:pt x="101040" y="112838"/>
                  <a:pt x="110664" y="111758"/>
                  <a:pt x="120090" y="109663"/>
                </a:cubicBezTo>
                <a:cubicBezTo>
                  <a:pt x="124990" y="108574"/>
                  <a:pt x="129438" y="105799"/>
                  <a:pt x="134377" y="104901"/>
                </a:cubicBezTo>
                <a:cubicBezTo>
                  <a:pt x="146969" y="102611"/>
                  <a:pt x="159777" y="101726"/>
                  <a:pt x="172477" y="100138"/>
                </a:cubicBezTo>
                <a:cubicBezTo>
                  <a:pt x="206482" y="88803"/>
                  <a:pt x="192698" y="96182"/>
                  <a:pt x="215340" y="81088"/>
                </a:cubicBezTo>
                <a:cubicBezTo>
                  <a:pt x="216927" y="76326"/>
                  <a:pt x="220102" y="71821"/>
                  <a:pt x="220102" y="66801"/>
                </a:cubicBezTo>
                <a:cubicBezTo>
                  <a:pt x="220102" y="55576"/>
                  <a:pt x="219899" y="43721"/>
                  <a:pt x="215340" y="33463"/>
                </a:cubicBezTo>
                <a:cubicBezTo>
                  <a:pt x="213015" y="28232"/>
                  <a:pt x="206283" y="26263"/>
                  <a:pt x="201052" y="23938"/>
                </a:cubicBezTo>
                <a:cubicBezTo>
                  <a:pt x="176278" y="12927"/>
                  <a:pt x="166261" y="13525"/>
                  <a:pt x="139140" y="9651"/>
                </a:cubicBezTo>
                <a:cubicBezTo>
                  <a:pt x="134377" y="6476"/>
                  <a:pt x="130559" y="565"/>
                  <a:pt x="124852" y="126"/>
                </a:cubicBezTo>
                <a:cubicBezTo>
                  <a:pt x="115375" y="-603"/>
                  <a:pt x="78787" y="1727"/>
                  <a:pt x="62940" y="9651"/>
                </a:cubicBezTo>
                <a:cubicBezTo>
                  <a:pt x="49410" y="16416"/>
                  <a:pt x="49755" y="22228"/>
                  <a:pt x="34365" y="23938"/>
                </a:cubicBezTo>
                <a:cubicBezTo>
                  <a:pt x="24898" y="24990"/>
                  <a:pt x="4996" y="16001"/>
                  <a:pt x="1027" y="19176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56" name="155 CuadroTexto"/>
          <p:cNvSpPr txBox="1"/>
          <p:nvPr/>
        </p:nvSpPr>
        <p:spPr>
          <a:xfrm>
            <a:off x="2726562" y="3888552"/>
            <a:ext cx="6783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800" dirty="0" smtClean="0"/>
              <a:t>CV Durango</a:t>
            </a:r>
            <a:endParaRPr lang="es-MX" sz="800" dirty="0"/>
          </a:p>
        </p:txBody>
      </p:sp>
      <p:cxnSp>
        <p:nvCxnSpPr>
          <p:cNvPr id="157" name="156 Conector recto de flecha"/>
          <p:cNvCxnSpPr>
            <a:stCxn id="156" idx="3"/>
            <a:endCxn id="155" idx="1"/>
          </p:cNvCxnSpPr>
          <p:nvPr/>
        </p:nvCxnSpPr>
        <p:spPr>
          <a:xfrm flipV="1">
            <a:off x="3404953" y="3785186"/>
            <a:ext cx="412320" cy="2110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157 CuadroTexto"/>
          <p:cNvSpPr txBox="1"/>
          <p:nvPr/>
        </p:nvSpPr>
        <p:spPr>
          <a:xfrm>
            <a:off x="2351414" y="188640"/>
            <a:ext cx="52449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MX"/>
            </a:defPPr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latin typeface="Calibri" pitchFamily="34" charset="0"/>
                <a:ea typeface="ヒラギノ角ゴ Pro W3" pitchFamily="-106" charset="-128"/>
              </a:defRPr>
            </a:lvl1pPr>
            <a:lvl2pPr marL="0" lvl="1" indent="-285750" algn="ctr" defTabSz="455613" fontAlgn="base">
              <a:spcBef>
                <a:spcPct val="0"/>
              </a:spcBef>
              <a:spcAft>
                <a:spcPct val="0"/>
              </a:spcAft>
              <a:buFontTx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indent="0" algn="ctr">
              <a:buNone/>
            </a:pP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Volcanes </a:t>
            </a:r>
            <a:r>
              <a:rPr 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potencialmente activos </a:t>
            </a:r>
            <a:r>
              <a:rPr 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en </a:t>
            </a:r>
            <a:r>
              <a:rPr 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México</a:t>
            </a:r>
          </a:p>
          <a:p>
            <a:pPr marL="0" indent="0" algn="ctr">
              <a:buNone/>
            </a:pPr>
            <a:r>
              <a:rPr 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y su nivel de riesgo relativo</a:t>
            </a:r>
            <a:endParaRPr lang="es-MX" sz="2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518759"/>
              </p:ext>
            </p:extLst>
          </p:nvPr>
        </p:nvGraphicFramePr>
        <p:xfrm>
          <a:off x="4370485" y="1071418"/>
          <a:ext cx="4453507" cy="1562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167"/>
                <a:gridCol w="572068"/>
                <a:gridCol w="572068"/>
                <a:gridCol w="572068"/>
                <a:gridCol w="572068"/>
                <a:gridCol w="572068"/>
              </a:tblGrid>
              <a:tr h="435816">
                <a:tc>
                  <a:txBody>
                    <a:bodyPr/>
                    <a:lstStyle/>
                    <a:p>
                      <a:pPr algn="l"/>
                      <a:r>
                        <a:rPr lang="es-MX" alt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de Riesgo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alt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Muy alto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Medio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Bajo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Muy bajo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03765">
                <a:tc>
                  <a:txBody>
                    <a:bodyPr/>
                    <a:lstStyle/>
                    <a:p>
                      <a:pPr marL="0" marR="0" indent="0" algn="l" defTabSz="4571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MX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Campos Monogenéticos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11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11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11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64603">
                <a:tc>
                  <a:txBody>
                    <a:bodyPr/>
                    <a:lstStyle/>
                    <a:p>
                      <a:pPr marL="0" marR="0" indent="0" algn="l" defTabSz="4571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MX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Estratovolcanes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11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11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11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11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35816">
                <a:tc>
                  <a:txBody>
                    <a:bodyPr/>
                    <a:lstStyle/>
                    <a:p>
                      <a:pPr marL="0" marR="0" indent="0" algn="l" defTabSz="4571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MX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Calderas y Campos Geotérmicos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0" name="159 Estrella de 5 puntas"/>
          <p:cNvSpPr/>
          <p:nvPr/>
        </p:nvSpPr>
        <p:spPr bwMode="auto">
          <a:xfrm>
            <a:off x="6160999" y="1963681"/>
            <a:ext cx="152400" cy="141287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62" name="161 Forma libre"/>
          <p:cNvSpPr/>
          <p:nvPr/>
        </p:nvSpPr>
        <p:spPr bwMode="auto">
          <a:xfrm>
            <a:off x="6655415" y="1666038"/>
            <a:ext cx="206375" cy="104775"/>
          </a:xfrm>
          <a:custGeom>
            <a:avLst/>
            <a:gdLst>
              <a:gd name="connsiteX0" fmla="*/ 1027 w 220102"/>
              <a:gd name="connsiteY0" fmla="*/ 19176 h 114426"/>
              <a:gd name="connsiteX1" fmla="*/ 10552 w 220102"/>
              <a:gd name="connsiteY1" fmla="*/ 42988 h 114426"/>
              <a:gd name="connsiteX2" fmla="*/ 53415 w 220102"/>
              <a:gd name="connsiteY2" fmla="*/ 81088 h 114426"/>
              <a:gd name="connsiteX3" fmla="*/ 67702 w 220102"/>
              <a:gd name="connsiteY3" fmla="*/ 95376 h 114426"/>
              <a:gd name="connsiteX4" fmla="*/ 77227 w 220102"/>
              <a:gd name="connsiteY4" fmla="*/ 109663 h 114426"/>
              <a:gd name="connsiteX5" fmla="*/ 91515 w 220102"/>
              <a:gd name="connsiteY5" fmla="*/ 114426 h 114426"/>
              <a:gd name="connsiteX6" fmla="*/ 120090 w 220102"/>
              <a:gd name="connsiteY6" fmla="*/ 109663 h 114426"/>
              <a:gd name="connsiteX7" fmla="*/ 134377 w 220102"/>
              <a:gd name="connsiteY7" fmla="*/ 104901 h 114426"/>
              <a:gd name="connsiteX8" fmla="*/ 172477 w 220102"/>
              <a:gd name="connsiteY8" fmla="*/ 100138 h 114426"/>
              <a:gd name="connsiteX9" fmla="*/ 215340 w 220102"/>
              <a:gd name="connsiteY9" fmla="*/ 81088 h 114426"/>
              <a:gd name="connsiteX10" fmla="*/ 220102 w 220102"/>
              <a:gd name="connsiteY10" fmla="*/ 66801 h 114426"/>
              <a:gd name="connsiteX11" fmla="*/ 215340 w 220102"/>
              <a:gd name="connsiteY11" fmla="*/ 33463 h 114426"/>
              <a:gd name="connsiteX12" fmla="*/ 201052 w 220102"/>
              <a:gd name="connsiteY12" fmla="*/ 23938 h 114426"/>
              <a:gd name="connsiteX13" fmla="*/ 139140 w 220102"/>
              <a:gd name="connsiteY13" fmla="*/ 9651 h 114426"/>
              <a:gd name="connsiteX14" fmla="*/ 124852 w 220102"/>
              <a:gd name="connsiteY14" fmla="*/ 126 h 114426"/>
              <a:gd name="connsiteX15" fmla="*/ 62940 w 220102"/>
              <a:gd name="connsiteY15" fmla="*/ 9651 h 114426"/>
              <a:gd name="connsiteX16" fmla="*/ 34365 w 220102"/>
              <a:gd name="connsiteY16" fmla="*/ 23938 h 114426"/>
              <a:gd name="connsiteX17" fmla="*/ 1027 w 220102"/>
              <a:gd name="connsiteY17" fmla="*/ 19176 h 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0102" h="114426">
                <a:moveTo>
                  <a:pt x="1027" y="19176"/>
                </a:moveTo>
                <a:cubicBezTo>
                  <a:pt x="-2942" y="22351"/>
                  <a:pt x="5524" y="36074"/>
                  <a:pt x="10552" y="42988"/>
                </a:cubicBezTo>
                <a:cubicBezTo>
                  <a:pt x="39057" y="82181"/>
                  <a:pt x="29669" y="61299"/>
                  <a:pt x="53415" y="81088"/>
                </a:cubicBezTo>
                <a:cubicBezTo>
                  <a:pt x="58589" y="85400"/>
                  <a:pt x="63390" y="90202"/>
                  <a:pt x="67702" y="95376"/>
                </a:cubicBezTo>
                <a:cubicBezTo>
                  <a:pt x="71366" y="99773"/>
                  <a:pt x="72758" y="106087"/>
                  <a:pt x="77227" y="109663"/>
                </a:cubicBezTo>
                <a:cubicBezTo>
                  <a:pt x="81147" y="112799"/>
                  <a:pt x="86752" y="112838"/>
                  <a:pt x="91515" y="114426"/>
                </a:cubicBezTo>
                <a:cubicBezTo>
                  <a:pt x="101040" y="112838"/>
                  <a:pt x="110664" y="111758"/>
                  <a:pt x="120090" y="109663"/>
                </a:cubicBezTo>
                <a:cubicBezTo>
                  <a:pt x="124990" y="108574"/>
                  <a:pt x="129438" y="105799"/>
                  <a:pt x="134377" y="104901"/>
                </a:cubicBezTo>
                <a:cubicBezTo>
                  <a:pt x="146969" y="102611"/>
                  <a:pt x="159777" y="101726"/>
                  <a:pt x="172477" y="100138"/>
                </a:cubicBezTo>
                <a:cubicBezTo>
                  <a:pt x="206482" y="88803"/>
                  <a:pt x="192698" y="96182"/>
                  <a:pt x="215340" y="81088"/>
                </a:cubicBezTo>
                <a:cubicBezTo>
                  <a:pt x="216927" y="76326"/>
                  <a:pt x="220102" y="71821"/>
                  <a:pt x="220102" y="66801"/>
                </a:cubicBezTo>
                <a:cubicBezTo>
                  <a:pt x="220102" y="55576"/>
                  <a:pt x="219899" y="43721"/>
                  <a:pt x="215340" y="33463"/>
                </a:cubicBezTo>
                <a:cubicBezTo>
                  <a:pt x="213015" y="28232"/>
                  <a:pt x="206283" y="26263"/>
                  <a:pt x="201052" y="23938"/>
                </a:cubicBezTo>
                <a:cubicBezTo>
                  <a:pt x="176278" y="12927"/>
                  <a:pt x="166261" y="13525"/>
                  <a:pt x="139140" y="9651"/>
                </a:cubicBezTo>
                <a:cubicBezTo>
                  <a:pt x="134377" y="6476"/>
                  <a:pt x="130559" y="565"/>
                  <a:pt x="124852" y="126"/>
                </a:cubicBezTo>
                <a:cubicBezTo>
                  <a:pt x="115375" y="-603"/>
                  <a:pt x="78787" y="1727"/>
                  <a:pt x="62940" y="9651"/>
                </a:cubicBezTo>
                <a:cubicBezTo>
                  <a:pt x="49410" y="16416"/>
                  <a:pt x="49755" y="22228"/>
                  <a:pt x="34365" y="23938"/>
                </a:cubicBezTo>
                <a:cubicBezTo>
                  <a:pt x="24898" y="24990"/>
                  <a:pt x="4996" y="16001"/>
                  <a:pt x="1027" y="19176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63" name="162 Estrella de 5 puntas"/>
          <p:cNvSpPr/>
          <p:nvPr/>
        </p:nvSpPr>
        <p:spPr bwMode="auto">
          <a:xfrm>
            <a:off x="6701801" y="1975534"/>
            <a:ext cx="152400" cy="141287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65" name="164 Forma libre"/>
          <p:cNvSpPr/>
          <p:nvPr/>
        </p:nvSpPr>
        <p:spPr bwMode="auto">
          <a:xfrm>
            <a:off x="7243059" y="1666526"/>
            <a:ext cx="206375" cy="104775"/>
          </a:xfrm>
          <a:custGeom>
            <a:avLst/>
            <a:gdLst>
              <a:gd name="connsiteX0" fmla="*/ 1027 w 220102"/>
              <a:gd name="connsiteY0" fmla="*/ 19176 h 114426"/>
              <a:gd name="connsiteX1" fmla="*/ 10552 w 220102"/>
              <a:gd name="connsiteY1" fmla="*/ 42988 h 114426"/>
              <a:gd name="connsiteX2" fmla="*/ 53415 w 220102"/>
              <a:gd name="connsiteY2" fmla="*/ 81088 h 114426"/>
              <a:gd name="connsiteX3" fmla="*/ 67702 w 220102"/>
              <a:gd name="connsiteY3" fmla="*/ 95376 h 114426"/>
              <a:gd name="connsiteX4" fmla="*/ 77227 w 220102"/>
              <a:gd name="connsiteY4" fmla="*/ 109663 h 114426"/>
              <a:gd name="connsiteX5" fmla="*/ 91515 w 220102"/>
              <a:gd name="connsiteY5" fmla="*/ 114426 h 114426"/>
              <a:gd name="connsiteX6" fmla="*/ 120090 w 220102"/>
              <a:gd name="connsiteY6" fmla="*/ 109663 h 114426"/>
              <a:gd name="connsiteX7" fmla="*/ 134377 w 220102"/>
              <a:gd name="connsiteY7" fmla="*/ 104901 h 114426"/>
              <a:gd name="connsiteX8" fmla="*/ 172477 w 220102"/>
              <a:gd name="connsiteY8" fmla="*/ 100138 h 114426"/>
              <a:gd name="connsiteX9" fmla="*/ 215340 w 220102"/>
              <a:gd name="connsiteY9" fmla="*/ 81088 h 114426"/>
              <a:gd name="connsiteX10" fmla="*/ 220102 w 220102"/>
              <a:gd name="connsiteY10" fmla="*/ 66801 h 114426"/>
              <a:gd name="connsiteX11" fmla="*/ 215340 w 220102"/>
              <a:gd name="connsiteY11" fmla="*/ 33463 h 114426"/>
              <a:gd name="connsiteX12" fmla="*/ 201052 w 220102"/>
              <a:gd name="connsiteY12" fmla="*/ 23938 h 114426"/>
              <a:gd name="connsiteX13" fmla="*/ 139140 w 220102"/>
              <a:gd name="connsiteY13" fmla="*/ 9651 h 114426"/>
              <a:gd name="connsiteX14" fmla="*/ 124852 w 220102"/>
              <a:gd name="connsiteY14" fmla="*/ 126 h 114426"/>
              <a:gd name="connsiteX15" fmla="*/ 62940 w 220102"/>
              <a:gd name="connsiteY15" fmla="*/ 9651 h 114426"/>
              <a:gd name="connsiteX16" fmla="*/ 34365 w 220102"/>
              <a:gd name="connsiteY16" fmla="*/ 23938 h 114426"/>
              <a:gd name="connsiteX17" fmla="*/ 1027 w 220102"/>
              <a:gd name="connsiteY17" fmla="*/ 19176 h 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0102" h="114426">
                <a:moveTo>
                  <a:pt x="1027" y="19176"/>
                </a:moveTo>
                <a:cubicBezTo>
                  <a:pt x="-2942" y="22351"/>
                  <a:pt x="5524" y="36074"/>
                  <a:pt x="10552" y="42988"/>
                </a:cubicBezTo>
                <a:cubicBezTo>
                  <a:pt x="39057" y="82181"/>
                  <a:pt x="29669" y="61299"/>
                  <a:pt x="53415" y="81088"/>
                </a:cubicBezTo>
                <a:cubicBezTo>
                  <a:pt x="58589" y="85400"/>
                  <a:pt x="63390" y="90202"/>
                  <a:pt x="67702" y="95376"/>
                </a:cubicBezTo>
                <a:cubicBezTo>
                  <a:pt x="71366" y="99773"/>
                  <a:pt x="72758" y="106087"/>
                  <a:pt x="77227" y="109663"/>
                </a:cubicBezTo>
                <a:cubicBezTo>
                  <a:pt x="81147" y="112799"/>
                  <a:pt x="86752" y="112838"/>
                  <a:pt x="91515" y="114426"/>
                </a:cubicBezTo>
                <a:cubicBezTo>
                  <a:pt x="101040" y="112838"/>
                  <a:pt x="110664" y="111758"/>
                  <a:pt x="120090" y="109663"/>
                </a:cubicBezTo>
                <a:cubicBezTo>
                  <a:pt x="124990" y="108574"/>
                  <a:pt x="129438" y="105799"/>
                  <a:pt x="134377" y="104901"/>
                </a:cubicBezTo>
                <a:cubicBezTo>
                  <a:pt x="146969" y="102611"/>
                  <a:pt x="159777" y="101726"/>
                  <a:pt x="172477" y="100138"/>
                </a:cubicBezTo>
                <a:cubicBezTo>
                  <a:pt x="206482" y="88803"/>
                  <a:pt x="192698" y="96182"/>
                  <a:pt x="215340" y="81088"/>
                </a:cubicBezTo>
                <a:cubicBezTo>
                  <a:pt x="216927" y="76326"/>
                  <a:pt x="220102" y="71821"/>
                  <a:pt x="220102" y="66801"/>
                </a:cubicBezTo>
                <a:cubicBezTo>
                  <a:pt x="220102" y="55576"/>
                  <a:pt x="219899" y="43721"/>
                  <a:pt x="215340" y="33463"/>
                </a:cubicBezTo>
                <a:cubicBezTo>
                  <a:pt x="213015" y="28232"/>
                  <a:pt x="206283" y="26263"/>
                  <a:pt x="201052" y="23938"/>
                </a:cubicBezTo>
                <a:cubicBezTo>
                  <a:pt x="176278" y="12927"/>
                  <a:pt x="166261" y="13525"/>
                  <a:pt x="139140" y="9651"/>
                </a:cubicBezTo>
                <a:cubicBezTo>
                  <a:pt x="134377" y="6476"/>
                  <a:pt x="130559" y="565"/>
                  <a:pt x="124852" y="126"/>
                </a:cubicBezTo>
                <a:cubicBezTo>
                  <a:pt x="115375" y="-603"/>
                  <a:pt x="78787" y="1727"/>
                  <a:pt x="62940" y="9651"/>
                </a:cubicBezTo>
                <a:cubicBezTo>
                  <a:pt x="49410" y="16416"/>
                  <a:pt x="49755" y="22228"/>
                  <a:pt x="34365" y="23938"/>
                </a:cubicBezTo>
                <a:cubicBezTo>
                  <a:pt x="24898" y="24990"/>
                  <a:pt x="4996" y="16001"/>
                  <a:pt x="1027" y="19176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66" name="165 Estrella de 5 puntas"/>
          <p:cNvSpPr/>
          <p:nvPr/>
        </p:nvSpPr>
        <p:spPr bwMode="auto">
          <a:xfrm>
            <a:off x="7290680" y="1990038"/>
            <a:ext cx="152400" cy="14128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67" name="166 Elipse"/>
          <p:cNvSpPr/>
          <p:nvPr/>
        </p:nvSpPr>
        <p:spPr bwMode="auto">
          <a:xfrm>
            <a:off x="7297923" y="2360949"/>
            <a:ext cx="101600" cy="1095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68" name="167 Forma libre"/>
          <p:cNvSpPr/>
          <p:nvPr/>
        </p:nvSpPr>
        <p:spPr bwMode="auto">
          <a:xfrm>
            <a:off x="7812937" y="1680641"/>
            <a:ext cx="206375" cy="104775"/>
          </a:xfrm>
          <a:custGeom>
            <a:avLst/>
            <a:gdLst>
              <a:gd name="connsiteX0" fmla="*/ 1027 w 220102"/>
              <a:gd name="connsiteY0" fmla="*/ 19176 h 114426"/>
              <a:gd name="connsiteX1" fmla="*/ 10552 w 220102"/>
              <a:gd name="connsiteY1" fmla="*/ 42988 h 114426"/>
              <a:gd name="connsiteX2" fmla="*/ 53415 w 220102"/>
              <a:gd name="connsiteY2" fmla="*/ 81088 h 114426"/>
              <a:gd name="connsiteX3" fmla="*/ 67702 w 220102"/>
              <a:gd name="connsiteY3" fmla="*/ 95376 h 114426"/>
              <a:gd name="connsiteX4" fmla="*/ 77227 w 220102"/>
              <a:gd name="connsiteY4" fmla="*/ 109663 h 114426"/>
              <a:gd name="connsiteX5" fmla="*/ 91515 w 220102"/>
              <a:gd name="connsiteY5" fmla="*/ 114426 h 114426"/>
              <a:gd name="connsiteX6" fmla="*/ 120090 w 220102"/>
              <a:gd name="connsiteY6" fmla="*/ 109663 h 114426"/>
              <a:gd name="connsiteX7" fmla="*/ 134377 w 220102"/>
              <a:gd name="connsiteY7" fmla="*/ 104901 h 114426"/>
              <a:gd name="connsiteX8" fmla="*/ 172477 w 220102"/>
              <a:gd name="connsiteY8" fmla="*/ 100138 h 114426"/>
              <a:gd name="connsiteX9" fmla="*/ 215340 w 220102"/>
              <a:gd name="connsiteY9" fmla="*/ 81088 h 114426"/>
              <a:gd name="connsiteX10" fmla="*/ 220102 w 220102"/>
              <a:gd name="connsiteY10" fmla="*/ 66801 h 114426"/>
              <a:gd name="connsiteX11" fmla="*/ 215340 w 220102"/>
              <a:gd name="connsiteY11" fmla="*/ 33463 h 114426"/>
              <a:gd name="connsiteX12" fmla="*/ 201052 w 220102"/>
              <a:gd name="connsiteY12" fmla="*/ 23938 h 114426"/>
              <a:gd name="connsiteX13" fmla="*/ 139140 w 220102"/>
              <a:gd name="connsiteY13" fmla="*/ 9651 h 114426"/>
              <a:gd name="connsiteX14" fmla="*/ 124852 w 220102"/>
              <a:gd name="connsiteY14" fmla="*/ 126 h 114426"/>
              <a:gd name="connsiteX15" fmla="*/ 62940 w 220102"/>
              <a:gd name="connsiteY15" fmla="*/ 9651 h 114426"/>
              <a:gd name="connsiteX16" fmla="*/ 34365 w 220102"/>
              <a:gd name="connsiteY16" fmla="*/ 23938 h 114426"/>
              <a:gd name="connsiteX17" fmla="*/ 1027 w 220102"/>
              <a:gd name="connsiteY17" fmla="*/ 19176 h 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0102" h="114426">
                <a:moveTo>
                  <a:pt x="1027" y="19176"/>
                </a:moveTo>
                <a:cubicBezTo>
                  <a:pt x="-2942" y="22351"/>
                  <a:pt x="5524" y="36074"/>
                  <a:pt x="10552" y="42988"/>
                </a:cubicBezTo>
                <a:cubicBezTo>
                  <a:pt x="39057" y="82181"/>
                  <a:pt x="29669" y="61299"/>
                  <a:pt x="53415" y="81088"/>
                </a:cubicBezTo>
                <a:cubicBezTo>
                  <a:pt x="58589" y="85400"/>
                  <a:pt x="63390" y="90202"/>
                  <a:pt x="67702" y="95376"/>
                </a:cubicBezTo>
                <a:cubicBezTo>
                  <a:pt x="71366" y="99773"/>
                  <a:pt x="72758" y="106087"/>
                  <a:pt x="77227" y="109663"/>
                </a:cubicBezTo>
                <a:cubicBezTo>
                  <a:pt x="81147" y="112799"/>
                  <a:pt x="86752" y="112838"/>
                  <a:pt x="91515" y="114426"/>
                </a:cubicBezTo>
                <a:cubicBezTo>
                  <a:pt x="101040" y="112838"/>
                  <a:pt x="110664" y="111758"/>
                  <a:pt x="120090" y="109663"/>
                </a:cubicBezTo>
                <a:cubicBezTo>
                  <a:pt x="124990" y="108574"/>
                  <a:pt x="129438" y="105799"/>
                  <a:pt x="134377" y="104901"/>
                </a:cubicBezTo>
                <a:cubicBezTo>
                  <a:pt x="146969" y="102611"/>
                  <a:pt x="159777" y="101726"/>
                  <a:pt x="172477" y="100138"/>
                </a:cubicBezTo>
                <a:cubicBezTo>
                  <a:pt x="206482" y="88803"/>
                  <a:pt x="192698" y="96182"/>
                  <a:pt x="215340" y="81088"/>
                </a:cubicBezTo>
                <a:cubicBezTo>
                  <a:pt x="216927" y="76326"/>
                  <a:pt x="220102" y="71821"/>
                  <a:pt x="220102" y="66801"/>
                </a:cubicBezTo>
                <a:cubicBezTo>
                  <a:pt x="220102" y="55576"/>
                  <a:pt x="219899" y="43721"/>
                  <a:pt x="215340" y="33463"/>
                </a:cubicBezTo>
                <a:cubicBezTo>
                  <a:pt x="213015" y="28232"/>
                  <a:pt x="206283" y="26263"/>
                  <a:pt x="201052" y="23938"/>
                </a:cubicBezTo>
                <a:cubicBezTo>
                  <a:pt x="176278" y="12927"/>
                  <a:pt x="166261" y="13525"/>
                  <a:pt x="139140" y="9651"/>
                </a:cubicBezTo>
                <a:cubicBezTo>
                  <a:pt x="134377" y="6476"/>
                  <a:pt x="130559" y="565"/>
                  <a:pt x="124852" y="126"/>
                </a:cubicBezTo>
                <a:cubicBezTo>
                  <a:pt x="115375" y="-603"/>
                  <a:pt x="78787" y="1727"/>
                  <a:pt x="62940" y="9651"/>
                </a:cubicBezTo>
                <a:cubicBezTo>
                  <a:pt x="49410" y="16416"/>
                  <a:pt x="49755" y="22228"/>
                  <a:pt x="34365" y="23938"/>
                </a:cubicBezTo>
                <a:cubicBezTo>
                  <a:pt x="24898" y="24990"/>
                  <a:pt x="4996" y="16001"/>
                  <a:pt x="1027" y="19176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69" name="168 Estrella de 5 puntas"/>
          <p:cNvSpPr/>
          <p:nvPr/>
        </p:nvSpPr>
        <p:spPr bwMode="auto">
          <a:xfrm>
            <a:off x="7848471" y="1984616"/>
            <a:ext cx="152400" cy="141287"/>
          </a:xfrm>
          <a:prstGeom prst="star5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70" name="169 Elipse"/>
          <p:cNvSpPr/>
          <p:nvPr/>
        </p:nvSpPr>
        <p:spPr bwMode="auto">
          <a:xfrm>
            <a:off x="7881827" y="2357931"/>
            <a:ext cx="101600" cy="1095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71" name="170 Forma libre"/>
          <p:cNvSpPr/>
          <p:nvPr/>
        </p:nvSpPr>
        <p:spPr bwMode="auto">
          <a:xfrm>
            <a:off x="8399369" y="1680138"/>
            <a:ext cx="206375" cy="104775"/>
          </a:xfrm>
          <a:custGeom>
            <a:avLst/>
            <a:gdLst>
              <a:gd name="connsiteX0" fmla="*/ 1027 w 220102"/>
              <a:gd name="connsiteY0" fmla="*/ 19176 h 114426"/>
              <a:gd name="connsiteX1" fmla="*/ 10552 w 220102"/>
              <a:gd name="connsiteY1" fmla="*/ 42988 h 114426"/>
              <a:gd name="connsiteX2" fmla="*/ 53415 w 220102"/>
              <a:gd name="connsiteY2" fmla="*/ 81088 h 114426"/>
              <a:gd name="connsiteX3" fmla="*/ 67702 w 220102"/>
              <a:gd name="connsiteY3" fmla="*/ 95376 h 114426"/>
              <a:gd name="connsiteX4" fmla="*/ 77227 w 220102"/>
              <a:gd name="connsiteY4" fmla="*/ 109663 h 114426"/>
              <a:gd name="connsiteX5" fmla="*/ 91515 w 220102"/>
              <a:gd name="connsiteY5" fmla="*/ 114426 h 114426"/>
              <a:gd name="connsiteX6" fmla="*/ 120090 w 220102"/>
              <a:gd name="connsiteY6" fmla="*/ 109663 h 114426"/>
              <a:gd name="connsiteX7" fmla="*/ 134377 w 220102"/>
              <a:gd name="connsiteY7" fmla="*/ 104901 h 114426"/>
              <a:gd name="connsiteX8" fmla="*/ 172477 w 220102"/>
              <a:gd name="connsiteY8" fmla="*/ 100138 h 114426"/>
              <a:gd name="connsiteX9" fmla="*/ 215340 w 220102"/>
              <a:gd name="connsiteY9" fmla="*/ 81088 h 114426"/>
              <a:gd name="connsiteX10" fmla="*/ 220102 w 220102"/>
              <a:gd name="connsiteY10" fmla="*/ 66801 h 114426"/>
              <a:gd name="connsiteX11" fmla="*/ 215340 w 220102"/>
              <a:gd name="connsiteY11" fmla="*/ 33463 h 114426"/>
              <a:gd name="connsiteX12" fmla="*/ 201052 w 220102"/>
              <a:gd name="connsiteY12" fmla="*/ 23938 h 114426"/>
              <a:gd name="connsiteX13" fmla="*/ 139140 w 220102"/>
              <a:gd name="connsiteY13" fmla="*/ 9651 h 114426"/>
              <a:gd name="connsiteX14" fmla="*/ 124852 w 220102"/>
              <a:gd name="connsiteY14" fmla="*/ 126 h 114426"/>
              <a:gd name="connsiteX15" fmla="*/ 62940 w 220102"/>
              <a:gd name="connsiteY15" fmla="*/ 9651 h 114426"/>
              <a:gd name="connsiteX16" fmla="*/ 34365 w 220102"/>
              <a:gd name="connsiteY16" fmla="*/ 23938 h 114426"/>
              <a:gd name="connsiteX17" fmla="*/ 1027 w 220102"/>
              <a:gd name="connsiteY17" fmla="*/ 19176 h 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0102" h="114426">
                <a:moveTo>
                  <a:pt x="1027" y="19176"/>
                </a:moveTo>
                <a:cubicBezTo>
                  <a:pt x="-2942" y="22351"/>
                  <a:pt x="5524" y="36074"/>
                  <a:pt x="10552" y="42988"/>
                </a:cubicBezTo>
                <a:cubicBezTo>
                  <a:pt x="39057" y="82181"/>
                  <a:pt x="29669" y="61299"/>
                  <a:pt x="53415" y="81088"/>
                </a:cubicBezTo>
                <a:cubicBezTo>
                  <a:pt x="58589" y="85400"/>
                  <a:pt x="63390" y="90202"/>
                  <a:pt x="67702" y="95376"/>
                </a:cubicBezTo>
                <a:cubicBezTo>
                  <a:pt x="71366" y="99773"/>
                  <a:pt x="72758" y="106087"/>
                  <a:pt x="77227" y="109663"/>
                </a:cubicBezTo>
                <a:cubicBezTo>
                  <a:pt x="81147" y="112799"/>
                  <a:pt x="86752" y="112838"/>
                  <a:pt x="91515" y="114426"/>
                </a:cubicBezTo>
                <a:cubicBezTo>
                  <a:pt x="101040" y="112838"/>
                  <a:pt x="110664" y="111758"/>
                  <a:pt x="120090" y="109663"/>
                </a:cubicBezTo>
                <a:cubicBezTo>
                  <a:pt x="124990" y="108574"/>
                  <a:pt x="129438" y="105799"/>
                  <a:pt x="134377" y="104901"/>
                </a:cubicBezTo>
                <a:cubicBezTo>
                  <a:pt x="146969" y="102611"/>
                  <a:pt x="159777" y="101726"/>
                  <a:pt x="172477" y="100138"/>
                </a:cubicBezTo>
                <a:cubicBezTo>
                  <a:pt x="206482" y="88803"/>
                  <a:pt x="192698" y="96182"/>
                  <a:pt x="215340" y="81088"/>
                </a:cubicBezTo>
                <a:cubicBezTo>
                  <a:pt x="216927" y="76326"/>
                  <a:pt x="220102" y="71821"/>
                  <a:pt x="220102" y="66801"/>
                </a:cubicBezTo>
                <a:cubicBezTo>
                  <a:pt x="220102" y="55576"/>
                  <a:pt x="219899" y="43721"/>
                  <a:pt x="215340" y="33463"/>
                </a:cubicBezTo>
                <a:cubicBezTo>
                  <a:pt x="213015" y="28232"/>
                  <a:pt x="206283" y="26263"/>
                  <a:pt x="201052" y="23938"/>
                </a:cubicBezTo>
                <a:cubicBezTo>
                  <a:pt x="176278" y="12927"/>
                  <a:pt x="166261" y="13525"/>
                  <a:pt x="139140" y="9651"/>
                </a:cubicBezTo>
                <a:cubicBezTo>
                  <a:pt x="134377" y="6476"/>
                  <a:pt x="130559" y="565"/>
                  <a:pt x="124852" y="126"/>
                </a:cubicBezTo>
                <a:cubicBezTo>
                  <a:pt x="115375" y="-603"/>
                  <a:pt x="78787" y="1727"/>
                  <a:pt x="62940" y="9651"/>
                </a:cubicBezTo>
                <a:cubicBezTo>
                  <a:pt x="49410" y="16416"/>
                  <a:pt x="49755" y="22228"/>
                  <a:pt x="34365" y="23938"/>
                </a:cubicBezTo>
                <a:cubicBezTo>
                  <a:pt x="24898" y="24990"/>
                  <a:pt x="4996" y="16001"/>
                  <a:pt x="1027" y="19176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72" name="171 Estrella de 5 puntas"/>
          <p:cNvSpPr/>
          <p:nvPr/>
        </p:nvSpPr>
        <p:spPr bwMode="auto">
          <a:xfrm>
            <a:off x="8432183" y="1984548"/>
            <a:ext cx="152400" cy="141287"/>
          </a:xfrm>
          <a:prstGeom prst="star5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73" name="172 Elipse"/>
          <p:cNvSpPr/>
          <p:nvPr/>
        </p:nvSpPr>
        <p:spPr bwMode="auto">
          <a:xfrm>
            <a:off x="8460302" y="2379103"/>
            <a:ext cx="101600" cy="109538"/>
          </a:xfrm>
          <a:prstGeom prst="ellipse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/>
          </a:p>
        </p:txBody>
      </p:sp>
      <p:sp>
        <p:nvSpPr>
          <p:cNvPr id="174" name="173 CuadroTexto"/>
          <p:cNvSpPr txBox="1"/>
          <p:nvPr/>
        </p:nvSpPr>
        <p:spPr>
          <a:xfrm>
            <a:off x="4809729" y="6071352"/>
            <a:ext cx="7889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/>
              <a:t>Popocatépetl</a:t>
            </a:r>
          </a:p>
        </p:txBody>
      </p:sp>
    </p:spTree>
    <p:extLst>
      <p:ext uri="{BB962C8B-B14F-4D97-AF65-F5344CB8AC3E}">
        <p14:creationId xmlns:p14="http://schemas.microsoft.com/office/powerpoint/2010/main" val="1859585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577002"/>
              </p:ext>
            </p:extLst>
          </p:nvPr>
        </p:nvGraphicFramePr>
        <p:xfrm>
          <a:off x="197767" y="568758"/>
          <a:ext cx="8748464" cy="281292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405742"/>
                <a:gridCol w="3900808"/>
                <a:gridCol w="2441914"/>
              </a:tblGrid>
              <a:tr h="20535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Nivel de Riesgo Relativo:</a:t>
                      </a:r>
                    </a:p>
                    <a:p>
                      <a:pPr marL="228600"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lain" startAt="4"/>
                      </a:pPr>
                      <a:r>
                        <a:rPr lang="es-MX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Alto 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MX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monitoreo debe permitir detectar y seguir los cambios pre-eruptivos y eruptivos en tiempo real, con una comprensión básica de los fenómenos que están ocurriendo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u="sng" dirty="0" smtClean="0">
                          <a:effectLst/>
                        </a:rPr>
                        <a:t>Estratovolcanes: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r>
                        <a:rPr lang="es-MX" sz="1000" dirty="0" smtClean="0">
                          <a:effectLst/>
                        </a:rPr>
                        <a:t>• </a:t>
                      </a:r>
                      <a:r>
                        <a:rPr lang="es-MX" sz="1000" u="sng" dirty="0" smtClean="0">
                          <a:effectLst/>
                        </a:rPr>
                        <a:t>Sísmico</a:t>
                      </a:r>
                      <a:r>
                        <a:rPr lang="es-MX" sz="1000" dirty="0" smtClean="0">
                          <a:effectLst/>
                        </a:rPr>
                        <a:t>: 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Al menos 3 estaciones SVN a &lt; 20 km de la boca eruptiva, incluyendo al menos 3 a &lt; 10 km.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s-MX" sz="1000" u="sng" dirty="0" smtClean="0">
                          <a:solidFill>
                            <a:schemeClr val="tx1"/>
                          </a:solidFill>
                          <a:effectLst/>
                        </a:rPr>
                        <a:t>Deformación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: Al menos 2 estaciones de GPS; mediciones rutinarias, para seguir cambios geodésicos en espacio y tiempo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s-MX" sz="1000" u="sng" dirty="0" smtClean="0">
                          <a:solidFill>
                            <a:schemeClr val="tx1"/>
                          </a:solidFill>
                          <a:effectLst/>
                        </a:rPr>
                        <a:t>Gas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: Campañas bimestrales de medición aéreas o terrestres con sensores tipo COSPEC.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s-MX" sz="1000" u="sng" dirty="0" smtClean="0">
                          <a:solidFill>
                            <a:schemeClr val="tx1"/>
                          </a:solidFill>
                          <a:effectLst/>
                        </a:rPr>
                        <a:t>Hidrológico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: Sistemas de detección de </a:t>
                      </a:r>
                      <a:r>
                        <a:rPr lang="es-MX" sz="1000" dirty="0" err="1" smtClean="0">
                          <a:solidFill>
                            <a:schemeClr val="tx1"/>
                          </a:solidFill>
                          <a:effectLst/>
                        </a:rPr>
                        <a:t>lahares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 en las principales barrancas.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s-MX" sz="1000" u="sng" dirty="0" smtClean="0">
                          <a:solidFill>
                            <a:schemeClr val="tx1"/>
                          </a:solidFill>
                          <a:effectLst/>
                        </a:rPr>
                        <a:t>Manantiales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: Campañas bimestrales a semestrales de monitoreo </a:t>
                      </a:r>
                      <a:r>
                        <a:rPr lang="es-MX" sz="1000" dirty="0" err="1" smtClean="0">
                          <a:solidFill>
                            <a:schemeClr val="tx1"/>
                          </a:solidFill>
                          <a:effectLst/>
                        </a:rPr>
                        <a:t>hidrogeoquímico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s-MX" sz="1000" u="sng" dirty="0" smtClean="0">
                          <a:solidFill>
                            <a:schemeClr val="tx1"/>
                          </a:solidFill>
                          <a:effectLst/>
                        </a:rPr>
                        <a:t>Sensores Remotos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: Imágenes infrarrojo termal de alta resolución frecuentes, ocasionales imágenes multicanal de alta resolución. </a:t>
                      </a:r>
                    </a:p>
                    <a:p>
                      <a:pPr marL="0" marR="0" indent="0" algn="l" defTabSz="45711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s-MX" sz="1000" u="sng" dirty="0" smtClean="0">
                          <a:solidFill>
                            <a:schemeClr val="tx1"/>
                          </a:solidFill>
                          <a:effectLst/>
                        </a:rPr>
                        <a:t>Visual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: Cámara térmica y al menos 1 cámara visual. Vuelos anuales y campañas de campo (por tierra) semestrales, para evaluar posibles cambios en el cráter y laderas externas.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Campos </a:t>
                      </a:r>
                      <a:r>
                        <a:rPr kumimoji="0" lang="es-MX" sz="1050" b="0" i="0" u="sng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Monogenéticos</a:t>
                      </a:r>
                      <a:r>
                        <a:rPr kumimoji="0" lang="es-MX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: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effectLst/>
                        </a:rPr>
                        <a:t>• </a:t>
                      </a:r>
                      <a:r>
                        <a:rPr lang="es-MX" sz="1000" u="sng" dirty="0" smtClean="0">
                          <a:solidFill>
                            <a:schemeClr val="tx1"/>
                          </a:solidFill>
                          <a:effectLst/>
                        </a:rPr>
                        <a:t>Sísmico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: Al menos 1 estación SVN cada 900 km</a:t>
                      </a:r>
                      <a:r>
                        <a:rPr lang="es-MX" sz="100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2 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(considerando un área de influencia para cada estación de 30 x 30 km).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s-MX" sz="1000" u="sng" dirty="0" smtClean="0">
                          <a:solidFill>
                            <a:schemeClr val="tx1"/>
                          </a:solidFill>
                          <a:effectLst/>
                        </a:rPr>
                        <a:t>Deformación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: Al menos 1 estación  de GPS cada 900 km</a:t>
                      </a:r>
                      <a:r>
                        <a:rPr lang="es-MX" sz="100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2 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s-MX" sz="1000" u="sng" dirty="0" smtClean="0">
                          <a:solidFill>
                            <a:schemeClr val="tx1"/>
                          </a:solidFill>
                          <a:effectLst/>
                        </a:rPr>
                        <a:t>Manantiales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: Campañas bimestrales a semestrales de monitoreo </a:t>
                      </a:r>
                      <a:r>
                        <a:rPr lang="es-MX" sz="1000" dirty="0" err="1" smtClean="0">
                          <a:solidFill>
                            <a:schemeClr val="tx1"/>
                          </a:solidFill>
                          <a:effectLst/>
                        </a:rPr>
                        <a:t>hidrogeoquímico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s-MX" sz="1000" u="sng" dirty="0" smtClean="0">
                          <a:solidFill>
                            <a:schemeClr val="tx1"/>
                          </a:solidFill>
                          <a:effectLst/>
                        </a:rPr>
                        <a:t>Sensores Remotos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: Imágenes infrarrojo termal de alta resolución frecuentes, ocasionales imágenes multicanal de alta resolución.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s-MX" sz="1000" u="sng" dirty="0" smtClean="0">
                          <a:solidFill>
                            <a:schemeClr val="tx1"/>
                          </a:solidFill>
                          <a:effectLst/>
                        </a:rPr>
                        <a:t>Mapas de Peligros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: Dinámico, actualizado. Estático, publicado y distribuido. Estudios geológicos para precisar la historia eruptiva y el alcance de los productos del campo</a:t>
                      </a:r>
                      <a:r>
                        <a:rPr lang="es-MX" sz="1000" dirty="0" smtClean="0">
                          <a:effectLst/>
                        </a:rPr>
                        <a:t>.</a:t>
                      </a:r>
                      <a:endParaRPr lang="es-MX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058343" y="44624"/>
            <a:ext cx="702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_tradnl"/>
            </a:defPPr>
            <a:lvl1pPr algn="ctr">
              <a:defRPr sz="2000">
                <a:latin typeface="Adobe Caslon Pro" pitchFamily="18" charset="0"/>
              </a:defRPr>
            </a:lvl1pPr>
          </a:lstStyle>
          <a:p>
            <a:r>
              <a:rPr lang="es-MX" dirty="0">
                <a:latin typeface="+mn-lt"/>
              </a:rPr>
              <a:t>Propuesta de Monitoreo Mínimo según Nivel de Riesgo Relativo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080251"/>
              </p:ext>
            </p:extLst>
          </p:nvPr>
        </p:nvGraphicFramePr>
        <p:xfrm>
          <a:off x="197767" y="3498346"/>
          <a:ext cx="8748464" cy="319638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407410"/>
                <a:gridCol w="3899140"/>
                <a:gridCol w="2441914"/>
              </a:tblGrid>
              <a:tr h="3196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effectLst/>
                        </a:rPr>
                        <a:t>Nivel de Riesgo Relativo:</a:t>
                      </a:r>
                    </a:p>
                    <a:p>
                      <a:pPr marL="228600" indent="-2286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lain" startAt="5"/>
                      </a:pPr>
                      <a:r>
                        <a:rPr lang="es-MX" sz="1200" dirty="0" smtClean="0">
                          <a:effectLst/>
                        </a:rPr>
                        <a:t>Muy Alto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monitoreo debe permitir seguir los cambios detallados de la actividad en tiempo real, así como desarrollar, probar y aplicar modelos a la actividad presente y futura </a:t>
                      </a:r>
                      <a:endParaRPr lang="es-MX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u="sng" dirty="0" smtClean="0">
                          <a:effectLst/>
                        </a:rPr>
                        <a:t>Estratovolcanes: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0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effectLst/>
                        </a:rPr>
                        <a:t>• </a:t>
                      </a:r>
                      <a:r>
                        <a:rPr lang="es-MX" sz="1000" b="0" u="sng" dirty="0" smtClean="0">
                          <a:solidFill>
                            <a:schemeClr val="tx1"/>
                          </a:solidFill>
                          <a:effectLst/>
                        </a:rPr>
                        <a:t>Sísmico</a:t>
                      </a: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: Al menos seis estaciones SVN a &lt; 20 km de la boca eruptiva, incluyendo al menos 3 a &lt; 5 km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s-MX" sz="1000" b="0" u="sng" dirty="0" smtClean="0">
                          <a:solidFill>
                            <a:schemeClr val="tx1"/>
                          </a:solidFill>
                          <a:effectLst/>
                        </a:rPr>
                        <a:t>Deformación</a:t>
                      </a: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: Al menos tres estaciones de GPS y/o </a:t>
                      </a:r>
                      <a:r>
                        <a:rPr lang="es-MX" sz="1000" b="0" dirty="0" err="1" smtClean="0">
                          <a:solidFill>
                            <a:schemeClr val="tx1"/>
                          </a:solidFill>
                          <a:effectLst/>
                        </a:rPr>
                        <a:t>inclinómetros</a:t>
                      </a: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s-MX" sz="1000" b="0" u="sng" dirty="0" smtClean="0">
                          <a:solidFill>
                            <a:schemeClr val="tx1"/>
                          </a:solidFill>
                          <a:effectLst/>
                        </a:rPr>
                        <a:t>Gases</a:t>
                      </a: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: Al menos un arreglo de tres sensores continuos tipo DOAS, y campañas mensuales de medición aéreas o terrestres con sensores tipo COSPEC.</a:t>
                      </a:r>
                      <a:endParaRPr lang="es-MX" sz="12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s-MX" sz="1000" b="0" u="sng" dirty="0" smtClean="0">
                          <a:solidFill>
                            <a:schemeClr val="tx1"/>
                          </a:solidFill>
                          <a:effectLst/>
                        </a:rPr>
                        <a:t>Hidrológico</a:t>
                      </a: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: Sistemas de detección de </a:t>
                      </a:r>
                      <a:r>
                        <a:rPr lang="es-MX" sz="1000" b="0" dirty="0" err="1" smtClean="0">
                          <a:solidFill>
                            <a:schemeClr val="tx1"/>
                          </a:solidFill>
                          <a:effectLst/>
                        </a:rPr>
                        <a:t>lahares</a:t>
                      </a: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 en las principales barrancas.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s-MX" sz="1000" b="0" u="sng" dirty="0" smtClean="0">
                          <a:solidFill>
                            <a:schemeClr val="tx1"/>
                          </a:solidFill>
                          <a:effectLst/>
                        </a:rPr>
                        <a:t>Manantiales</a:t>
                      </a: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: Campañas mensuales de monitoreo </a:t>
                      </a:r>
                      <a:r>
                        <a:rPr lang="es-MX" sz="1000" b="0" dirty="0" err="1" smtClean="0">
                          <a:solidFill>
                            <a:schemeClr val="tx1"/>
                          </a:solidFill>
                          <a:effectLst/>
                        </a:rPr>
                        <a:t>hidrogeoquímico</a:t>
                      </a: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s-MX" sz="1000" b="0" u="sng" dirty="0" smtClean="0">
                          <a:solidFill>
                            <a:schemeClr val="tx1"/>
                          </a:solidFill>
                          <a:effectLst/>
                        </a:rPr>
                        <a:t>Sensores Remotos</a:t>
                      </a: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: Imágenes infrarrojo termal de alta resolución diarias. </a:t>
                      </a:r>
                      <a:r>
                        <a:rPr lang="es-MX" sz="1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Radar </a:t>
                      </a:r>
                      <a:r>
                        <a:rPr lang="es-MX" sz="10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Doppler</a:t>
                      </a: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. Imágenes multicanal de alta resolución </a:t>
                      </a:r>
                      <a:r>
                        <a:rPr lang="es-MX" sz="1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frecuentes.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• </a:t>
                      </a:r>
                      <a:r>
                        <a:rPr lang="es-MX" sz="1000" b="0" u="sng" dirty="0" smtClean="0">
                          <a:solidFill>
                            <a:schemeClr val="tx1"/>
                          </a:solidFill>
                          <a:effectLst/>
                        </a:rPr>
                        <a:t>Visual</a:t>
                      </a:r>
                      <a:r>
                        <a:rPr lang="es-MX" sz="1000" b="0" dirty="0" smtClean="0">
                          <a:solidFill>
                            <a:schemeClr val="tx1"/>
                          </a:solidFill>
                          <a:effectLst/>
                        </a:rPr>
                        <a:t>: Cámara térmica y al menos tres cámaras visuales. Vuelos frecuentes (mensuales a incluso diarios, según la actividad) y campañas terrestres para evaluar los posibles cambios en el cráter y laderas externas.</a:t>
                      </a:r>
                      <a:endParaRPr lang="es-MX" sz="12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Campos Monogenéticos: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MX" sz="1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MX" sz="1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No existen campos </a:t>
                      </a:r>
                      <a:r>
                        <a:rPr lang="es-MX" sz="1000" dirty="0" err="1" smtClean="0">
                          <a:solidFill>
                            <a:schemeClr val="tx1"/>
                          </a:solidFill>
                          <a:effectLst/>
                        </a:rPr>
                        <a:t>monogenéticos</a:t>
                      </a: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/>
                        </a:rPr>
                        <a:t> considerados en este nivel de riesgo. 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 caso de que el sistema de monitoreo de un Campo Monogenético detectara un incremento notorio de la actividad, debería instalarse un sistema equivalente a un Campo Nivel 4, en la zona específica donde se detecta la actividad</a:t>
                      </a:r>
                      <a:endParaRPr lang="es-MX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2876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5"/>
          <a:stretch/>
        </p:blipFill>
        <p:spPr>
          <a:xfrm>
            <a:off x="3892490" y="3501009"/>
            <a:ext cx="5251510" cy="3356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2 Rectángulo"/>
          <p:cNvSpPr/>
          <p:nvPr/>
        </p:nvSpPr>
        <p:spPr>
          <a:xfrm>
            <a:off x="107504" y="836712"/>
            <a:ext cx="8928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¿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Qué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evaluación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iesgo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fontAlgn="ctr"/>
            <a:endParaRPr lang="en-US" sz="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4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riesgo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proceso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mediante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cual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171700" lvl="4" indent="-342900">
              <a:buFont typeface="+mj-lt"/>
              <a:buAutoNum type="arabicPeriod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identifican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peligros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amenazas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171700" lvl="4" indent="-342900">
              <a:buFont typeface="+mj-lt"/>
              <a:buAutoNum type="arabicPeriod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analizan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riesgos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asociados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cada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peligro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amenaza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171700" lvl="4" indent="-342900">
              <a:buFont typeface="+mj-lt"/>
              <a:buAutoNum type="arabicPeriod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determinan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las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apropiadas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eliminar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controlar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peligro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disminuir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riesgo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171700" lvl="4" indent="-342900">
              <a:buFont typeface="+mj-lt"/>
              <a:buAutoNum type="arabicPeriod"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términos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prácticos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riesgo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rgbClr val="00B050"/>
                </a:solidFill>
              </a:rPr>
              <a:t>un </a:t>
            </a:r>
            <a:r>
              <a:rPr lang="en-US" sz="1600" b="1" dirty="0" err="1" smtClean="0">
                <a:solidFill>
                  <a:srgbClr val="00B050"/>
                </a:solidFill>
              </a:rPr>
              <a:t>análisis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detallado</a:t>
            </a:r>
            <a:r>
              <a:rPr lang="en-US" sz="1600" b="1" dirty="0" smtClean="0">
                <a:solidFill>
                  <a:srgbClr val="00B050"/>
                </a:solidFill>
              </a:rPr>
              <a:t> del </a:t>
            </a:r>
            <a:r>
              <a:rPr lang="en-US" sz="1600" b="1" dirty="0" err="1" smtClean="0">
                <a:solidFill>
                  <a:srgbClr val="00B050"/>
                </a:solidFill>
              </a:rPr>
              <a:t>ambiente</a:t>
            </a:r>
            <a:r>
              <a:rPr lang="en-US" sz="1600" b="1" dirty="0" smtClean="0">
                <a:solidFill>
                  <a:srgbClr val="00B050"/>
                </a:solidFill>
              </a:rPr>
              <a:t>, para </a:t>
            </a:r>
            <a:r>
              <a:rPr lang="en-US" sz="1600" b="1" dirty="0" err="1" smtClean="0">
                <a:solidFill>
                  <a:srgbClr val="00B050"/>
                </a:solidFill>
              </a:rPr>
              <a:t>identificar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aquellas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cosas</a:t>
            </a:r>
            <a:r>
              <a:rPr lang="en-US" sz="1600" b="1" dirty="0" smtClean="0">
                <a:solidFill>
                  <a:srgbClr val="00B050"/>
                </a:solidFill>
              </a:rPr>
              <a:t>, </a:t>
            </a:r>
            <a:r>
              <a:rPr lang="en-US" sz="1600" b="1" dirty="0" err="1" smtClean="0">
                <a:solidFill>
                  <a:srgbClr val="00B050"/>
                </a:solidFill>
              </a:rPr>
              <a:t>situaciones</a:t>
            </a:r>
            <a:r>
              <a:rPr lang="en-US" sz="1600" b="1" dirty="0" smtClean="0">
                <a:solidFill>
                  <a:srgbClr val="00B050"/>
                </a:solidFill>
              </a:rPr>
              <a:t> y </a:t>
            </a:r>
            <a:r>
              <a:rPr lang="en-US" sz="1600" b="1" dirty="0" err="1" smtClean="0">
                <a:solidFill>
                  <a:srgbClr val="00B050"/>
                </a:solidFill>
              </a:rPr>
              <a:t>procesos</a:t>
            </a:r>
            <a:r>
              <a:rPr lang="en-US" sz="1600" b="1" dirty="0" smtClean="0">
                <a:solidFill>
                  <a:srgbClr val="00B050"/>
                </a:solidFill>
              </a:rPr>
              <a:t> que </a:t>
            </a:r>
            <a:r>
              <a:rPr lang="en-US" sz="1600" b="1" dirty="0" err="1" smtClean="0">
                <a:solidFill>
                  <a:srgbClr val="00B050"/>
                </a:solidFill>
              </a:rPr>
              <a:t>pueden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producir</a:t>
            </a:r>
            <a:r>
              <a:rPr lang="en-US" sz="1600" b="1" dirty="0" smtClean="0">
                <a:solidFill>
                  <a:srgbClr val="00B050"/>
                </a:solidFill>
              </a:rPr>
              <a:t> un </a:t>
            </a:r>
            <a:r>
              <a:rPr lang="en-US" sz="1600" b="1" dirty="0" err="1" smtClean="0">
                <a:solidFill>
                  <a:srgbClr val="00B050"/>
                </a:solidFill>
              </a:rPr>
              <a:t>daño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particular a las personas. </a:t>
            </a:r>
          </a:p>
          <a:p>
            <a:pPr algn="just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vez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identificado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peligros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se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probabilidad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severidad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riesgo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se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toman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07504" y="4186242"/>
            <a:ext cx="3707904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proceso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riesgo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eliminar</a:t>
            </a:r>
            <a:r>
              <a:rPr lang="en-US" sz="1600" b="1" dirty="0" smtClean="0">
                <a:solidFill>
                  <a:srgbClr val="00B050"/>
                </a:solidFill>
              </a:rPr>
              <a:t> el </a:t>
            </a:r>
            <a:r>
              <a:rPr lang="en-US" sz="1600" b="1" dirty="0" err="1" smtClean="0">
                <a:solidFill>
                  <a:srgbClr val="00B050"/>
                </a:solidFill>
              </a:rPr>
              <a:t>peligro</a:t>
            </a:r>
            <a:r>
              <a:rPr lang="en-US" sz="1600" b="1" dirty="0" smtClean="0">
                <a:solidFill>
                  <a:srgbClr val="00B050"/>
                </a:solidFill>
              </a:rPr>
              <a:t>, o </a:t>
            </a:r>
            <a:r>
              <a:rPr lang="en-US" sz="1600" b="1" dirty="0" err="1" smtClean="0">
                <a:solidFill>
                  <a:srgbClr val="00B050"/>
                </a:solidFill>
              </a:rPr>
              <a:t>disminuir</a:t>
            </a:r>
            <a:r>
              <a:rPr lang="en-US" sz="1600" b="1" dirty="0" smtClean="0">
                <a:solidFill>
                  <a:srgbClr val="00B050"/>
                </a:solidFill>
              </a:rPr>
              <a:t> el </a:t>
            </a:r>
            <a:r>
              <a:rPr lang="en-US" sz="1600" b="1" dirty="0" err="1" smtClean="0">
                <a:solidFill>
                  <a:srgbClr val="00B050"/>
                </a:solidFill>
              </a:rPr>
              <a:t>nivel</a:t>
            </a:r>
            <a:r>
              <a:rPr lang="en-US" sz="1600" b="1" dirty="0" smtClean="0">
                <a:solidFill>
                  <a:srgbClr val="00B050"/>
                </a:solidFill>
              </a:rPr>
              <a:t> de </a:t>
            </a:r>
            <a:r>
              <a:rPr lang="en-US" sz="1600" b="1" dirty="0" err="1" smtClean="0">
                <a:solidFill>
                  <a:srgbClr val="00B050"/>
                </a:solidFill>
              </a:rPr>
              <a:t>riesgo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asociado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ese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peligro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mediante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las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medidas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control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necesarias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n-US" sz="11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1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Occupational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health and safety management systems - Guide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British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Standard, BS 8800, BSI 2004; and Managing Safety the Systems Way: Implementing OHSAS 18001 using BS 8800, BSI 2004.</a:t>
            </a:r>
            <a:endParaRPr lang="es-MX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051720" y="12882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Componentes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esenciales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la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evaluación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riesgo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y 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pronóstico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peligros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volcánicos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2366" y="3356992"/>
            <a:ext cx="3723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decisiones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sobre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las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medidas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deben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just"/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realizarse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prevenir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controlar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manera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eficiente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el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daño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82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9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088583"/>
              </p:ext>
            </p:extLst>
          </p:nvPr>
        </p:nvGraphicFramePr>
        <p:xfrm>
          <a:off x="89757" y="1257102"/>
          <a:ext cx="8964486" cy="5412258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458369"/>
                <a:gridCol w="1835453"/>
                <a:gridCol w="833833"/>
                <a:gridCol w="833833"/>
                <a:gridCol w="833833"/>
                <a:gridCol w="833833"/>
                <a:gridCol w="833833"/>
                <a:gridCol w="833833"/>
                <a:gridCol w="833833"/>
                <a:gridCol w="833833"/>
              </a:tblGrid>
              <a:tr h="353378">
                <a:tc>
                  <a:txBody>
                    <a:bodyPr/>
                    <a:lstStyle/>
                    <a:p>
                      <a:pPr marL="0" marR="0" indent="0" algn="ctr" defTabSz="45711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Nivel</a:t>
                      </a:r>
                      <a:endParaRPr lang="es-MX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Volcán</a:t>
                      </a:r>
                      <a:endParaRPr lang="es-MX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Sísmico</a:t>
                      </a:r>
                      <a:endParaRPr lang="es-MX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Deformación</a:t>
                      </a:r>
                      <a:endParaRPr lang="es-MX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Gases</a:t>
                      </a:r>
                      <a:endParaRPr lang="es-MX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Geoquímico</a:t>
                      </a:r>
                      <a:endParaRPr lang="es-MX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Sensores </a:t>
                      </a:r>
                    </a:p>
                    <a:p>
                      <a:pPr algn="ctr" fontAlgn="ctr"/>
                      <a:r>
                        <a:rPr lang="es-MX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Remotos</a:t>
                      </a:r>
                      <a:endParaRPr lang="es-MX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Visual</a:t>
                      </a:r>
                      <a:endParaRPr lang="es-MX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Mapa Peligros</a:t>
                      </a:r>
                      <a:endParaRPr lang="es-MX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∑ </a:t>
                      </a:r>
                      <a:r>
                        <a:rPr lang="es-MX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Gap</a:t>
                      </a:r>
                      <a:endParaRPr lang="es-MX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329176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MX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s-MX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Popocatépetl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0.57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29176">
                <a:tc vMerge="1">
                  <a:txBody>
                    <a:bodyPr/>
                    <a:lstStyle/>
                    <a:p>
                      <a:pPr algn="ctr" fontAlgn="ctr"/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Colima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0.71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29176">
                <a:tc vMerge="1">
                  <a:txBody>
                    <a:bodyPr/>
                    <a:lstStyle/>
                    <a:p>
                      <a:pPr algn="ctr" fontAlgn="ctr"/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u="none" strike="noStrike" dirty="0" err="1">
                          <a:effectLst/>
                        </a:rPr>
                        <a:t>Ceboruco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3.00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29176">
                <a:tc vMerge="1">
                  <a:txBody>
                    <a:bodyPr/>
                    <a:lstStyle/>
                    <a:p>
                      <a:pPr algn="ctr" fontAlgn="ctr"/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u="none" strike="noStrike" dirty="0" err="1">
                          <a:effectLst/>
                        </a:rPr>
                        <a:t>Citlaltépetl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2.29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29176">
                <a:tc vMerge="1">
                  <a:txBody>
                    <a:bodyPr/>
                    <a:lstStyle/>
                    <a:p>
                      <a:pPr algn="ctr" fontAlgn="ctr"/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u="none" strike="noStrike" dirty="0">
                          <a:effectLst/>
                        </a:rPr>
                        <a:t>Chichón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2.29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29176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s-MX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s-MX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u="none" strike="noStrike" dirty="0">
                          <a:effectLst/>
                        </a:rPr>
                        <a:t>Nevado de Toluca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1.43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1137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u="none" strike="noStrike" dirty="0">
                          <a:effectLst/>
                        </a:rPr>
                        <a:t>CV Michoacán-Guanajuato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2.29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29176">
                <a:tc vMerge="1">
                  <a:txBody>
                    <a:bodyPr/>
                    <a:lstStyle/>
                    <a:p>
                      <a:pPr algn="ctr" fontAlgn="ctr"/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u="none" strike="noStrike" dirty="0" err="1">
                          <a:effectLst/>
                        </a:rPr>
                        <a:t>Jocotitlán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1.43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9176">
                <a:tc vMerge="1">
                  <a:txBody>
                    <a:bodyPr/>
                    <a:lstStyle/>
                    <a:p>
                      <a:pPr algn="ctr" fontAlgn="ctr"/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u="none" strike="noStrike" dirty="0" err="1">
                          <a:effectLst/>
                        </a:rPr>
                        <a:t>Tacaná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1.43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9176">
                <a:tc vMerge="1">
                  <a:txBody>
                    <a:bodyPr/>
                    <a:lstStyle/>
                    <a:p>
                      <a:pPr algn="ctr" fontAlgn="ctr"/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u="none" strike="noStrike" dirty="0">
                          <a:effectLst/>
                        </a:rPr>
                        <a:t>CV Serdán-Oriental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2.43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29176">
                <a:tc vMerge="1">
                  <a:txBody>
                    <a:bodyPr/>
                    <a:lstStyle/>
                    <a:p>
                      <a:pPr algn="ctr" fontAlgn="ctr"/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u="none" strike="noStrike" dirty="0">
                          <a:effectLst/>
                        </a:rPr>
                        <a:t>La Malinche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2.43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29176">
                <a:tc vMerge="1">
                  <a:txBody>
                    <a:bodyPr/>
                    <a:lstStyle/>
                    <a:p>
                      <a:pPr algn="ctr" fontAlgn="ctr"/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u="none" strike="noStrike" dirty="0">
                          <a:effectLst/>
                        </a:rPr>
                        <a:t>Caldera Los Humeros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113" rtl="0" eaLnBrk="1" fontAlgn="ctr" latinLnBrk="0" hangingPunct="1"/>
                      <a:r>
                        <a:rPr lang="es-MX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2.00</a:t>
                      </a:r>
                      <a:endParaRPr lang="es-MX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917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u="none" strike="noStrike" dirty="0">
                          <a:effectLst/>
                        </a:rPr>
                        <a:t>Iztaccíhuatl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2.43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29176">
                <a:tc vMerge="1">
                  <a:txBody>
                    <a:bodyPr/>
                    <a:lstStyle/>
                    <a:p>
                      <a:pPr algn="ctr" fontAlgn="ctr"/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u="none" strike="noStrike" dirty="0">
                          <a:effectLst/>
                        </a:rPr>
                        <a:t>CV </a:t>
                      </a:r>
                      <a:r>
                        <a:rPr lang="es-MX" sz="1400" b="0" u="none" strike="noStrike" dirty="0" err="1">
                          <a:effectLst/>
                        </a:rPr>
                        <a:t>Chichinautzin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2.29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2917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u="none" strike="noStrike" dirty="0">
                          <a:effectLst/>
                        </a:rPr>
                        <a:t>San Martín y CV </a:t>
                      </a:r>
                      <a:r>
                        <a:rPr lang="es-MX" sz="1400" b="0" u="none" strike="noStrike" dirty="0" err="1">
                          <a:effectLst/>
                        </a:rPr>
                        <a:t>Tuxtlas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 smtClean="0">
                          <a:effectLst/>
                        </a:rPr>
                        <a:t>1.57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7" marR="5657" marT="5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01" name="100 CuadroTexto"/>
          <p:cNvSpPr txBox="1"/>
          <p:nvPr/>
        </p:nvSpPr>
        <p:spPr>
          <a:xfrm>
            <a:off x="2267744" y="109081"/>
            <a:ext cx="54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2800">
                <a:latin typeface="Adobe Caslon Pro" pitchFamily="18" charset="0"/>
              </a:defRPr>
            </a:lvl1pPr>
          </a:lstStyle>
          <a:p>
            <a:r>
              <a:rPr 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Análisis de disparidad (GAP </a:t>
            </a:r>
            <a:r>
              <a:rPr lang="es-MX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Analysis</a:t>
            </a:r>
            <a:r>
              <a:rPr 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): </a:t>
            </a:r>
            <a:endParaRPr lang="es-MX" sz="2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r>
              <a:rPr 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Diferencias promedio entre la infraestructura de monitoreo presente y la requerida</a:t>
            </a:r>
            <a:endParaRPr lang="es-MX" sz="2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686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geologia.unam.mx/encuentro-con-la-tierra/images/geofisica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84784"/>
            <a:ext cx="221636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470120" y="2094061"/>
            <a:ext cx="3597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dirty="0"/>
              <a:t>Instituto de Geofísica, </a:t>
            </a:r>
            <a:endParaRPr lang="es-MX" sz="1400" dirty="0" smtClean="0"/>
          </a:p>
          <a:p>
            <a:pPr algn="r"/>
            <a:r>
              <a:rPr lang="es-MX" sz="1400" dirty="0" smtClean="0"/>
              <a:t>Universidad </a:t>
            </a:r>
            <a:r>
              <a:rPr lang="es-MX" sz="1400" dirty="0"/>
              <a:t>Nacional Autónoma de México </a:t>
            </a:r>
            <a:endParaRPr lang="es-MX" sz="1400" dirty="0" smtClean="0"/>
          </a:p>
          <a:p>
            <a:pPr algn="r"/>
            <a:r>
              <a:rPr lang="es-MX" sz="1200" dirty="0">
                <a:hlinkClick r:id="rId5"/>
              </a:rPr>
              <a:t>http://www.geofisica.unam.mx</a:t>
            </a:r>
            <a:r>
              <a:rPr lang="es-MX" sz="1200" dirty="0" smtClean="0">
                <a:hlinkClick r:id="rId5"/>
              </a:rPr>
              <a:t>/</a:t>
            </a:r>
            <a:r>
              <a:rPr lang="es-MX" sz="1200" dirty="0" smtClean="0"/>
              <a:t> </a:t>
            </a:r>
            <a:endParaRPr lang="es-MX" sz="1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118568" y="2887350"/>
            <a:ext cx="53256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dirty="0"/>
              <a:t>Centro Universitario de Estudios e Investigación en Volcanología, </a:t>
            </a:r>
            <a:endParaRPr lang="es-MX" sz="1400" dirty="0" smtClean="0"/>
          </a:p>
          <a:p>
            <a:pPr algn="r"/>
            <a:r>
              <a:rPr lang="es-MX" sz="1400" dirty="0" smtClean="0"/>
              <a:t>Universidad </a:t>
            </a:r>
            <a:r>
              <a:rPr lang="es-MX" sz="1400" dirty="0"/>
              <a:t>de Colima </a:t>
            </a:r>
            <a:endParaRPr lang="es-MX" sz="1400" dirty="0" smtClean="0"/>
          </a:p>
          <a:p>
            <a:pPr algn="r"/>
            <a:r>
              <a:rPr lang="es-MX" sz="1200" dirty="0" smtClean="0">
                <a:hlinkClick r:id="rId6"/>
              </a:rPr>
              <a:t>http</a:t>
            </a:r>
            <a:r>
              <a:rPr lang="es-MX" sz="1200" dirty="0">
                <a:hlinkClick r:id="rId6"/>
              </a:rPr>
              <a:t>://portal.ucol.mx/cueiv</a:t>
            </a:r>
            <a:r>
              <a:rPr lang="es-MX" sz="1200" dirty="0" smtClean="0">
                <a:hlinkClick r:id="rId6"/>
              </a:rPr>
              <a:t>/</a:t>
            </a:r>
            <a:endParaRPr lang="es-MX" sz="1200" dirty="0" smtClean="0"/>
          </a:p>
          <a:p>
            <a:pPr algn="r"/>
            <a:r>
              <a:rPr lang="es-MX" sz="1200" b="1" dirty="0" smtClean="0"/>
              <a:t>Volcán Fuego de Colima</a:t>
            </a:r>
            <a:r>
              <a:rPr lang="es-MX" sz="1200" dirty="0" smtClean="0"/>
              <a:t> </a:t>
            </a:r>
            <a:endParaRPr lang="es-MX" sz="1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4499992" y="4223869"/>
            <a:ext cx="31658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400" dirty="0"/>
              <a:t>Universidad Veracruzana </a:t>
            </a:r>
            <a:endParaRPr lang="es-MX" sz="1400" dirty="0" smtClean="0"/>
          </a:p>
          <a:p>
            <a:pPr algn="r"/>
            <a:r>
              <a:rPr lang="es-MX" sz="1200" dirty="0" smtClean="0">
                <a:hlinkClick r:id="rId7"/>
              </a:rPr>
              <a:t>http</a:t>
            </a:r>
            <a:r>
              <a:rPr lang="es-MX" sz="1200" dirty="0">
                <a:hlinkClick r:id="rId7"/>
              </a:rPr>
              <a:t>://www.uv.mx</a:t>
            </a:r>
            <a:r>
              <a:rPr lang="es-MX" sz="1200" dirty="0" smtClean="0">
                <a:hlinkClick r:id="rId7"/>
              </a:rPr>
              <a:t>/</a:t>
            </a:r>
            <a:endParaRPr lang="es-MX" sz="1200" dirty="0" smtClean="0"/>
          </a:p>
          <a:p>
            <a:pPr algn="r"/>
            <a:r>
              <a:rPr lang="es-MX" sz="1200" dirty="0" smtClean="0"/>
              <a:t> </a:t>
            </a:r>
            <a:r>
              <a:rPr lang="es-MX" sz="1200" b="1" dirty="0" smtClean="0"/>
              <a:t>Volcanes Citlaltépetl y San Martín Tuxtla</a:t>
            </a:r>
            <a:endParaRPr lang="es-MX" sz="1200" dirty="0"/>
          </a:p>
        </p:txBody>
      </p:sp>
      <p:pic>
        <p:nvPicPr>
          <p:cNvPr id="9" name="Picture 6" descr="http://www.mexicoescultura.com/galerias/espacios/principal/universidad_de_colim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33" y="3161378"/>
            <a:ext cx="1858045" cy="69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s3.amazonaws.com/user-media.venngage.com/580642-5d2b41d4037a4927655c63b9d994ebf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14056"/>
            <a:ext cx="2608609" cy="73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universidadesdemexico.mx/logos/original/logo-universidad-de-ciencias-y-artes-de-chiapa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91" y="3861048"/>
            <a:ext cx="1280237" cy="142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www.uv.mx/derecho/files/2012/01/escudouv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146" y="4012984"/>
            <a:ext cx="969908" cy="10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726818" y="1002214"/>
            <a:ext cx="7690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 smtClean="0"/>
              <a:t>Las instituciones que hoy en día realizan algún tipo de monitoreo </a:t>
            </a:r>
            <a:r>
              <a:rPr lang="es-MX" sz="1600" dirty="0"/>
              <a:t>volcánico </a:t>
            </a:r>
            <a:r>
              <a:rPr lang="es-MX" sz="1600" dirty="0" smtClean="0"/>
              <a:t>en México son:</a:t>
            </a:r>
            <a:endParaRPr lang="es-MX" sz="1600" dirty="0"/>
          </a:p>
        </p:txBody>
      </p:sp>
      <p:pic>
        <p:nvPicPr>
          <p:cNvPr id="14" name="Picture 2" descr="http://posgrados.cicese.mx/img/logos/cices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735" y="5842328"/>
            <a:ext cx="1264169" cy="62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4355976" y="5693704"/>
            <a:ext cx="3291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dirty="0" smtClean="0"/>
              <a:t>Centro de Investigación Científica y </a:t>
            </a:r>
          </a:p>
          <a:p>
            <a:pPr algn="r"/>
            <a:r>
              <a:rPr lang="es-MX" sz="1400" dirty="0" smtClean="0"/>
              <a:t>de Educación Superior de Ensenada, </a:t>
            </a:r>
          </a:p>
          <a:p>
            <a:pPr algn="r"/>
            <a:r>
              <a:rPr lang="es-MX" sz="1400" dirty="0" smtClean="0"/>
              <a:t>Baja California </a:t>
            </a:r>
            <a:r>
              <a:rPr lang="es-MX" sz="1200" dirty="0" smtClean="0">
                <a:hlinkClick r:id="rId13"/>
              </a:rPr>
              <a:t>http</a:t>
            </a:r>
            <a:r>
              <a:rPr lang="es-MX" sz="1200" dirty="0">
                <a:hlinkClick r:id="rId13"/>
              </a:rPr>
              <a:t>://</a:t>
            </a:r>
            <a:r>
              <a:rPr lang="es-MX" sz="1200" dirty="0" smtClean="0">
                <a:hlinkClick r:id="rId13"/>
              </a:rPr>
              <a:t>www.cicese.edu.mx/</a:t>
            </a:r>
            <a:r>
              <a:rPr lang="es-MX" sz="1200" dirty="0" smtClean="0"/>
              <a:t> </a:t>
            </a:r>
          </a:p>
          <a:p>
            <a:pPr algn="r"/>
            <a:r>
              <a:rPr lang="es-MX" sz="1200" b="1" dirty="0" smtClean="0"/>
              <a:t>Volcanes Tres Vírgenes y Cerro Prieto</a:t>
            </a:r>
            <a:endParaRPr lang="es-MX" sz="12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79512" y="1438554"/>
            <a:ext cx="3950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Centro Nacional de Prevención de Desastres, Secretaría de Gobernación </a:t>
            </a:r>
            <a:endParaRPr lang="es-MX" sz="1400" dirty="0" smtClean="0"/>
          </a:p>
          <a:p>
            <a:r>
              <a:rPr lang="es-MX" sz="1200" dirty="0" smtClean="0">
                <a:hlinkClick r:id="rId14"/>
              </a:rPr>
              <a:t>http</a:t>
            </a:r>
            <a:r>
              <a:rPr lang="es-MX" sz="1200" dirty="0">
                <a:hlinkClick r:id="rId14"/>
              </a:rPr>
              <a:t>://</a:t>
            </a:r>
            <a:r>
              <a:rPr lang="es-MX" sz="1200" dirty="0" smtClean="0">
                <a:hlinkClick r:id="rId14"/>
              </a:rPr>
              <a:t>www.gob.mx/cenapred</a:t>
            </a:r>
            <a:r>
              <a:rPr lang="es-MX" sz="1200" dirty="0" smtClean="0"/>
              <a:t> </a:t>
            </a:r>
            <a:endParaRPr lang="es-MX" sz="1400" dirty="0" smtClean="0"/>
          </a:p>
          <a:p>
            <a:r>
              <a:rPr lang="es-MX" sz="1200" b="1" dirty="0" smtClean="0"/>
              <a:t>Volcán Popocatépetl</a:t>
            </a:r>
          </a:p>
          <a:p>
            <a:r>
              <a:rPr lang="es-MX" sz="1200" b="1" dirty="0" smtClean="0"/>
              <a:t>Servicio Volcanológico Nacional (?)</a:t>
            </a:r>
            <a:endParaRPr lang="es-MX" sz="12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1475656" y="4215014"/>
            <a:ext cx="33843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Universidad de </a:t>
            </a:r>
            <a:r>
              <a:rPr lang="es-MX" sz="1400" dirty="0" smtClean="0"/>
              <a:t>Ciencias y </a:t>
            </a:r>
            <a:r>
              <a:rPr lang="es-MX" sz="1400" dirty="0"/>
              <a:t>Artes </a:t>
            </a:r>
            <a:r>
              <a:rPr lang="es-MX" sz="1400" dirty="0" smtClean="0"/>
              <a:t>de Chiapas </a:t>
            </a:r>
          </a:p>
          <a:p>
            <a:r>
              <a:rPr lang="es-MX" sz="1200" dirty="0" smtClean="0">
                <a:hlinkClick r:id="rId13"/>
              </a:rPr>
              <a:t>http</a:t>
            </a:r>
            <a:r>
              <a:rPr lang="es-MX" sz="1200" dirty="0">
                <a:hlinkClick r:id="rId13"/>
              </a:rPr>
              <a:t>://www.unicach.edu.mx/</a:t>
            </a:r>
            <a:r>
              <a:rPr lang="es-MX" sz="1200" dirty="0"/>
              <a:t> </a:t>
            </a:r>
            <a:endParaRPr lang="es-MX" sz="1200" dirty="0" smtClean="0"/>
          </a:p>
          <a:p>
            <a:r>
              <a:rPr lang="es-MX" sz="1200" b="1" dirty="0" smtClean="0"/>
              <a:t>Volcanes Chichón y Tacaná</a:t>
            </a:r>
            <a:endParaRPr lang="es-MX" sz="1200" b="1" dirty="0"/>
          </a:p>
        </p:txBody>
      </p:sp>
      <p:sp>
        <p:nvSpPr>
          <p:cNvPr id="18" name="CuadroTexto 2"/>
          <p:cNvSpPr txBox="1">
            <a:spLocks noChangeArrowheads="1"/>
          </p:cNvSpPr>
          <p:nvPr/>
        </p:nvSpPr>
        <p:spPr bwMode="auto">
          <a:xfrm>
            <a:off x="2967037" y="92810"/>
            <a:ext cx="32099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Hacia un Servicio Vulcanológico Nacional</a:t>
            </a:r>
          </a:p>
        </p:txBody>
      </p:sp>
      <p:pic>
        <p:nvPicPr>
          <p:cNvPr id="4098" name="Picture 2" descr="No hay texto alternativo automático disponible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74" y="5652025"/>
            <a:ext cx="1006687" cy="10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1230161" y="5805264"/>
            <a:ext cx="263341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Universidad </a:t>
            </a:r>
            <a:r>
              <a:rPr lang="es-MX" sz="1400" dirty="0" smtClean="0"/>
              <a:t>de Guadalajara</a:t>
            </a:r>
          </a:p>
          <a:p>
            <a:r>
              <a:rPr lang="es-MX" sz="1200" dirty="0" smtClean="0">
                <a:hlinkClick r:id="rId16"/>
              </a:rPr>
              <a:t>http</a:t>
            </a:r>
            <a:r>
              <a:rPr lang="es-MX" sz="1200" dirty="0">
                <a:hlinkClick r:id="rId16"/>
              </a:rPr>
              <a:t>://</a:t>
            </a:r>
            <a:r>
              <a:rPr lang="es-MX" sz="1200" dirty="0" smtClean="0">
                <a:hlinkClick r:id="rId16"/>
              </a:rPr>
              <a:t>www.udg.mx/</a:t>
            </a:r>
            <a:endParaRPr lang="es-MX" sz="1200" dirty="0" smtClean="0"/>
          </a:p>
          <a:p>
            <a:r>
              <a:rPr lang="es-MX" sz="1200" dirty="0" smtClean="0"/>
              <a:t> </a:t>
            </a:r>
            <a:r>
              <a:rPr lang="es-MX" sz="1200" b="1" dirty="0" smtClean="0"/>
              <a:t>Volcanes Fuego de Colima y </a:t>
            </a:r>
            <a:r>
              <a:rPr lang="es-MX" sz="1200" b="1" dirty="0" err="1" smtClean="0"/>
              <a:t>Ceboruco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2352373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48 CuadroTexto"/>
          <p:cNvSpPr txBox="1"/>
          <p:nvPr/>
        </p:nvSpPr>
        <p:spPr>
          <a:xfrm>
            <a:off x="6842031" y="4541362"/>
            <a:ext cx="2005677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MX" dirty="0" smtClean="0"/>
              <a:t>Unidad Estatal de</a:t>
            </a:r>
          </a:p>
          <a:p>
            <a:pPr algn="ctr"/>
            <a:r>
              <a:rPr lang="es-MX" dirty="0" smtClean="0"/>
              <a:t>Protección Civil</a:t>
            </a:r>
            <a:endParaRPr lang="es-MX" dirty="0"/>
          </a:p>
        </p:txBody>
      </p:sp>
      <p:grpSp>
        <p:nvGrpSpPr>
          <p:cNvPr id="68" name="67 Grupo"/>
          <p:cNvGrpSpPr/>
          <p:nvPr/>
        </p:nvGrpSpPr>
        <p:grpSpPr>
          <a:xfrm rot="7388129">
            <a:off x="6081121" y="2988023"/>
            <a:ext cx="1081173" cy="395069"/>
            <a:chOff x="5324941" y="2306964"/>
            <a:chExt cx="918384" cy="395069"/>
          </a:xfrm>
        </p:grpSpPr>
        <p:sp>
          <p:nvSpPr>
            <p:cNvPr id="69" name="68 Flecha derecha"/>
            <p:cNvSpPr/>
            <p:nvPr/>
          </p:nvSpPr>
          <p:spPr>
            <a:xfrm>
              <a:off x="5324941" y="2306964"/>
              <a:ext cx="918384" cy="395069"/>
            </a:xfrm>
            <a:prstGeom prst="rightArrow">
              <a:avLst>
                <a:gd name="adj1" fmla="val 35536"/>
                <a:gd name="adj2" fmla="val 93391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69 CuadroTexto"/>
            <p:cNvSpPr txBox="1"/>
            <p:nvPr/>
          </p:nvSpPr>
          <p:spPr>
            <a:xfrm rot="10815934">
              <a:off x="5370522" y="2373201"/>
              <a:ext cx="8118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 smtClean="0"/>
                <a:t>Miembros</a:t>
              </a:r>
              <a:endParaRPr lang="es-MX" sz="1200" dirty="0"/>
            </a:p>
          </p:txBody>
        </p:sp>
      </p:grpSp>
      <p:grpSp>
        <p:nvGrpSpPr>
          <p:cNvPr id="71" name="70 Grupo"/>
          <p:cNvGrpSpPr/>
          <p:nvPr/>
        </p:nvGrpSpPr>
        <p:grpSpPr>
          <a:xfrm rot="2465838">
            <a:off x="4759466" y="3656226"/>
            <a:ext cx="575290" cy="1889867"/>
            <a:chOff x="2258385" y="3507088"/>
            <a:chExt cx="363443" cy="1392701"/>
          </a:xfrm>
        </p:grpSpPr>
        <p:sp>
          <p:nvSpPr>
            <p:cNvPr id="72" name="71 Flecha derecha"/>
            <p:cNvSpPr/>
            <p:nvPr/>
          </p:nvSpPr>
          <p:spPr>
            <a:xfrm rot="5400000">
              <a:off x="1737647" y="4027826"/>
              <a:ext cx="1392701" cy="351226"/>
            </a:xfrm>
            <a:prstGeom prst="rightArrow">
              <a:avLst>
                <a:gd name="adj1" fmla="val 35536"/>
                <a:gd name="adj2" fmla="val 93391"/>
              </a:avLst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3" name="72 CuadroTexto"/>
            <p:cNvSpPr txBox="1"/>
            <p:nvPr/>
          </p:nvSpPr>
          <p:spPr>
            <a:xfrm rot="16200000">
              <a:off x="1991046" y="3943549"/>
              <a:ext cx="9845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 smtClean="0"/>
                <a:t>Diagnóstico</a:t>
              </a:r>
              <a:endParaRPr lang="es-MX" sz="1200" dirty="0"/>
            </a:p>
          </p:txBody>
        </p:sp>
      </p:grpSp>
      <p:grpSp>
        <p:nvGrpSpPr>
          <p:cNvPr id="81" name="80 Grupo"/>
          <p:cNvGrpSpPr/>
          <p:nvPr/>
        </p:nvGrpSpPr>
        <p:grpSpPr>
          <a:xfrm rot="2440419">
            <a:off x="337361" y="5231606"/>
            <a:ext cx="1021999" cy="484752"/>
            <a:chOff x="5056827" y="2251595"/>
            <a:chExt cx="1021999" cy="340818"/>
          </a:xfrm>
        </p:grpSpPr>
        <p:sp>
          <p:nvSpPr>
            <p:cNvPr id="82" name="81 Flecha derecha"/>
            <p:cNvSpPr/>
            <p:nvPr/>
          </p:nvSpPr>
          <p:spPr>
            <a:xfrm>
              <a:off x="5056827" y="2251595"/>
              <a:ext cx="1021999" cy="327108"/>
            </a:xfrm>
            <a:prstGeom prst="rightArrow">
              <a:avLst>
                <a:gd name="adj1" fmla="val 35536"/>
                <a:gd name="adj2" fmla="val 66274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3" name="82 CuadroTexto"/>
            <p:cNvSpPr txBox="1"/>
            <p:nvPr/>
          </p:nvSpPr>
          <p:spPr>
            <a:xfrm>
              <a:off x="5160874" y="2315414"/>
              <a:ext cx="7120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 smtClean="0"/>
                <a:t>Análisis</a:t>
              </a:r>
              <a:endParaRPr lang="es-MX" sz="1200" dirty="0"/>
            </a:p>
          </p:txBody>
        </p:sp>
      </p:grpSp>
      <p:pic>
        <p:nvPicPr>
          <p:cNvPr id="84" name="8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40" y="5311053"/>
            <a:ext cx="601839" cy="9027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8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64" y="5620115"/>
            <a:ext cx="587753" cy="7798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85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46" y="5983782"/>
            <a:ext cx="601635" cy="7979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0" name="89 Grupo"/>
          <p:cNvGrpSpPr/>
          <p:nvPr/>
        </p:nvGrpSpPr>
        <p:grpSpPr>
          <a:xfrm>
            <a:off x="4268958" y="5137082"/>
            <a:ext cx="2869108" cy="516439"/>
            <a:chOff x="5901710" y="5410788"/>
            <a:chExt cx="1491604" cy="516439"/>
          </a:xfrm>
        </p:grpSpPr>
        <p:sp>
          <p:nvSpPr>
            <p:cNvPr id="88" name="87 Flecha derecha"/>
            <p:cNvSpPr/>
            <p:nvPr/>
          </p:nvSpPr>
          <p:spPr>
            <a:xfrm>
              <a:off x="5901710" y="5410788"/>
              <a:ext cx="1491604" cy="516439"/>
            </a:xfrm>
            <a:prstGeom prst="rightArrow">
              <a:avLst>
                <a:gd name="adj1" fmla="val 35536"/>
                <a:gd name="adj2" fmla="val 93391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9" name="88 CuadroTexto"/>
            <p:cNvSpPr txBox="1"/>
            <p:nvPr/>
          </p:nvSpPr>
          <p:spPr>
            <a:xfrm>
              <a:off x="6071342" y="5551530"/>
              <a:ext cx="12529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dirty="0" smtClean="0"/>
                <a:t>Información y recomendaciones</a:t>
              </a:r>
              <a:endParaRPr lang="es-MX" sz="1200" dirty="0"/>
            </a:p>
          </p:txBody>
        </p:sp>
      </p:grpSp>
      <p:grpSp>
        <p:nvGrpSpPr>
          <p:cNvPr id="91" name="90 Grupo"/>
          <p:cNvGrpSpPr/>
          <p:nvPr/>
        </p:nvGrpSpPr>
        <p:grpSpPr>
          <a:xfrm rot="5400000">
            <a:off x="5016088" y="699669"/>
            <a:ext cx="481652" cy="1368146"/>
            <a:chOff x="2258386" y="3710040"/>
            <a:chExt cx="351226" cy="1189749"/>
          </a:xfrm>
        </p:grpSpPr>
        <p:sp>
          <p:nvSpPr>
            <p:cNvPr id="92" name="91 Flecha derecha"/>
            <p:cNvSpPr/>
            <p:nvPr/>
          </p:nvSpPr>
          <p:spPr>
            <a:xfrm rot="5400000">
              <a:off x="1839124" y="4129302"/>
              <a:ext cx="1189749" cy="351226"/>
            </a:xfrm>
            <a:prstGeom prst="rightArrow">
              <a:avLst>
                <a:gd name="adj1" fmla="val 35536"/>
                <a:gd name="adj2" fmla="val 93391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3" name="92 CuadroTexto"/>
            <p:cNvSpPr txBox="1"/>
            <p:nvPr/>
          </p:nvSpPr>
          <p:spPr>
            <a:xfrm rot="16200000">
              <a:off x="2053854" y="4255426"/>
              <a:ext cx="754912" cy="201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 smtClean="0"/>
                <a:t>Equipamiento</a:t>
              </a:r>
              <a:endParaRPr lang="es-MX" sz="1200" dirty="0"/>
            </a:p>
          </p:txBody>
        </p:sp>
      </p:grpSp>
      <p:grpSp>
        <p:nvGrpSpPr>
          <p:cNvPr id="94" name="93 Grupo"/>
          <p:cNvGrpSpPr/>
          <p:nvPr/>
        </p:nvGrpSpPr>
        <p:grpSpPr>
          <a:xfrm rot="5400000">
            <a:off x="5016087" y="1867963"/>
            <a:ext cx="481652" cy="1380538"/>
            <a:chOff x="2258386" y="3699264"/>
            <a:chExt cx="351226" cy="1200525"/>
          </a:xfrm>
        </p:grpSpPr>
        <p:sp>
          <p:nvSpPr>
            <p:cNvPr id="95" name="94 Flecha derecha"/>
            <p:cNvSpPr/>
            <p:nvPr/>
          </p:nvSpPr>
          <p:spPr>
            <a:xfrm rot="5400000">
              <a:off x="1839124" y="4129302"/>
              <a:ext cx="1189749" cy="351226"/>
            </a:xfrm>
            <a:prstGeom prst="rightArrow">
              <a:avLst>
                <a:gd name="adj1" fmla="val 35536"/>
                <a:gd name="adj2" fmla="val 93391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6" name="95 CuadroTexto"/>
            <p:cNvSpPr txBox="1"/>
            <p:nvPr/>
          </p:nvSpPr>
          <p:spPr>
            <a:xfrm rot="16200000">
              <a:off x="1914002" y="4115575"/>
              <a:ext cx="1034614" cy="201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 smtClean="0"/>
                <a:t>Mantenimiento</a:t>
              </a:r>
              <a:endParaRPr lang="es-MX" sz="1200" dirty="0"/>
            </a:p>
          </p:txBody>
        </p:sp>
      </p:grpSp>
      <p:grpSp>
        <p:nvGrpSpPr>
          <p:cNvPr id="97" name="96 Grupo"/>
          <p:cNvGrpSpPr/>
          <p:nvPr/>
        </p:nvGrpSpPr>
        <p:grpSpPr>
          <a:xfrm rot="2261163">
            <a:off x="1491256" y="3120977"/>
            <a:ext cx="481652" cy="1611422"/>
            <a:chOff x="2258386" y="3947278"/>
            <a:chExt cx="351226" cy="952512"/>
          </a:xfrm>
        </p:grpSpPr>
        <p:sp>
          <p:nvSpPr>
            <p:cNvPr id="98" name="97 Flecha derecha"/>
            <p:cNvSpPr/>
            <p:nvPr/>
          </p:nvSpPr>
          <p:spPr>
            <a:xfrm rot="5400000">
              <a:off x="1957743" y="4247921"/>
              <a:ext cx="952512" cy="351226"/>
            </a:xfrm>
            <a:prstGeom prst="rightArrow">
              <a:avLst>
                <a:gd name="adj1" fmla="val 35536"/>
                <a:gd name="adj2" fmla="val 93391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9" name="98 CuadroTexto"/>
            <p:cNvSpPr txBox="1"/>
            <p:nvPr/>
          </p:nvSpPr>
          <p:spPr>
            <a:xfrm rot="16200000">
              <a:off x="2240337" y="4266381"/>
              <a:ext cx="394299" cy="201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 smtClean="0"/>
                <a:t>Datos</a:t>
              </a:r>
              <a:endParaRPr lang="es-MX" sz="1200" dirty="0"/>
            </a:p>
          </p:txBody>
        </p:sp>
      </p:grpSp>
      <p:grpSp>
        <p:nvGrpSpPr>
          <p:cNvPr id="103" name="102 Grupo"/>
          <p:cNvGrpSpPr/>
          <p:nvPr/>
        </p:nvGrpSpPr>
        <p:grpSpPr>
          <a:xfrm rot="2465838">
            <a:off x="4282883" y="3851788"/>
            <a:ext cx="481654" cy="1417787"/>
            <a:chOff x="2258386" y="3664416"/>
            <a:chExt cx="351226" cy="1189749"/>
          </a:xfrm>
        </p:grpSpPr>
        <p:sp>
          <p:nvSpPr>
            <p:cNvPr id="104" name="103 Flecha derecha"/>
            <p:cNvSpPr/>
            <p:nvPr/>
          </p:nvSpPr>
          <p:spPr>
            <a:xfrm rot="16200000">
              <a:off x="1839124" y="4083678"/>
              <a:ext cx="1189749" cy="351226"/>
            </a:xfrm>
            <a:prstGeom prst="rightArrow">
              <a:avLst>
                <a:gd name="adj1" fmla="val 35536"/>
                <a:gd name="adj2" fmla="val 93391"/>
              </a:avLst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5" name="104 CuadroTexto"/>
            <p:cNvSpPr txBox="1"/>
            <p:nvPr/>
          </p:nvSpPr>
          <p:spPr>
            <a:xfrm rot="16200000">
              <a:off x="2190001" y="4023535"/>
              <a:ext cx="479594" cy="201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 smtClean="0"/>
                <a:t>Análisis</a:t>
              </a:r>
              <a:endParaRPr lang="es-MX" sz="1200" dirty="0"/>
            </a:p>
          </p:txBody>
        </p:sp>
      </p:grpSp>
      <p:sp>
        <p:nvSpPr>
          <p:cNvPr id="118" name="117 Flecha derecha"/>
          <p:cNvSpPr/>
          <p:nvPr/>
        </p:nvSpPr>
        <p:spPr>
          <a:xfrm rot="16200000">
            <a:off x="7428005" y="5283095"/>
            <a:ext cx="448061" cy="290010"/>
          </a:xfrm>
          <a:prstGeom prst="rightArrow">
            <a:avLst>
              <a:gd name="adj1" fmla="val 35536"/>
              <a:gd name="adj2" fmla="val 68164"/>
            </a:avLst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9" name="118 CuadroTexto"/>
          <p:cNvSpPr txBox="1"/>
          <p:nvPr/>
        </p:nvSpPr>
        <p:spPr>
          <a:xfrm>
            <a:off x="6795784" y="5641448"/>
            <a:ext cx="2095445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MX" dirty="0" smtClean="0"/>
              <a:t>Sistema Nacional </a:t>
            </a:r>
          </a:p>
          <a:p>
            <a:pPr algn="ctr"/>
            <a:r>
              <a:rPr lang="es-MX" dirty="0" smtClean="0"/>
              <a:t>de Protección Civil</a:t>
            </a:r>
          </a:p>
          <a:p>
            <a:pPr algn="ctr"/>
            <a:r>
              <a:rPr lang="es-MX" dirty="0" smtClean="0"/>
              <a:t>(SINAPROC)</a:t>
            </a:r>
            <a:endParaRPr lang="es-MX" dirty="0"/>
          </a:p>
        </p:txBody>
      </p:sp>
      <p:sp>
        <p:nvSpPr>
          <p:cNvPr id="120" name="119 Flecha derecha"/>
          <p:cNvSpPr/>
          <p:nvPr/>
        </p:nvSpPr>
        <p:spPr>
          <a:xfrm rot="5400000">
            <a:off x="7732842" y="5274073"/>
            <a:ext cx="448061" cy="290010"/>
          </a:xfrm>
          <a:prstGeom prst="rightArrow">
            <a:avLst>
              <a:gd name="adj1" fmla="val 35536"/>
              <a:gd name="adj2" fmla="val 68164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6" name="125 CuadroTexto"/>
          <p:cNvSpPr txBox="1"/>
          <p:nvPr/>
        </p:nvSpPr>
        <p:spPr>
          <a:xfrm>
            <a:off x="4740166" y="3650362"/>
            <a:ext cx="440383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MX" dirty="0" smtClean="0"/>
              <a:t>Comité Científico Asesor para el volcán…</a:t>
            </a:r>
            <a:endParaRPr lang="es-MX" dirty="0"/>
          </a:p>
        </p:txBody>
      </p:sp>
      <p:sp>
        <p:nvSpPr>
          <p:cNvPr id="131" name="130 CuadroTexto"/>
          <p:cNvSpPr txBox="1"/>
          <p:nvPr/>
        </p:nvSpPr>
        <p:spPr>
          <a:xfrm>
            <a:off x="5889455" y="1056888"/>
            <a:ext cx="2497222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lgDashDotDot"/>
          </a:ln>
        </p:spPr>
        <p:txBody>
          <a:bodyPr wrap="none" rtlCol="0">
            <a:spAutoFit/>
          </a:bodyPr>
          <a:lstStyle/>
          <a:p>
            <a:pPr algn="ctr"/>
            <a:r>
              <a:rPr lang="es-MX" dirty="0" smtClean="0"/>
              <a:t>Servicio Vulcanológico</a:t>
            </a:r>
          </a:p>
          <a:p>
            <a:pPr algn="ctr"/>
            <a:r>
              <a:rPr lang="es-MX" dirty="0" smtClean="0"/>
              <a:t>Nacional</a:t>
            </a:r>
            <a:endParaRPr lang="es-MX" dirty="0"/>
          </a:p>
        </p:txBody>
      </p:sp>
      <p:grpSp>
        <p:nvGrpSpPr>
          <p:cNvPr id="63" name="62 Grupo"/>
          <p:cNvGrpSpPr/>
          <p:nvPr/>
        </p:nvGrpSpPr>
        <p:grpSpPr>
          <a:xfrm rot="8280388">
            <a:off x="2562104" y="3037865"/>
            <a:ext cx="481652" cy="1785912"/>
            <a:chOff x="2258386" y="3947278"/>
            <a:chExt cx="351226" cy="952512"/>
          </a:xfrm>
        </p:grpSpPr>
        <p:sp>
          <p:nvSpPr>
            <p:cNvPr id="64" name="63 Flecha derecha"/>
            <p:cNvSpPr/>
            <p:nvPr/>
          </p:nvSpPr>
          <p:spPr>
            <a:xfrm rot="16200000">
              <a:off x="1957743" y="4247921"/>
              <a:ext cx="952512" cy="351226"/>
            </a:xfrm>
            <a:prstGeom prst="rightArrow">
              <a:avLst>
                <a:gd name="adj1" fmla="val 35536"/>
                <a:gd name="adj2" fmla="val 93391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5" name="64 CuadroTexto"/>
            <p:cNvSpPr txBox="1"/>
            <p:nvPr/>
          </p:nvSpPr>
          <p:spPr>
            <a:xfrm rot="16200000">
              <a:off x="2239592" y="4304492"/>
              <a:ext cx="394299" cy="201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 smtClean="0"/>
                <a:t>Datos</a:t>
              </a:r>
              <a:endParaRPr lang="es-MX" sz="1200" dirty="0"/>
            </a:p>
          </p:txBody>
        </p:sp>
      </p:grpSp>
      <p:grpSp>
        <p:nvGrpSpPr>
          <p:cNvPr id="117" name="116 Grupo"/>
          <p:cNvGrpSpPr/>
          <p:nvPr/>
        </p:nvGrpSpPr>
        <p:grpSpPr>
          <a:xfrm>
            <a:off x="153241" y="908448"/>
            <a:ext cx="4419600" cy="2514600"/>
            <a:chOff x="152400" y="1045633"/>
            <a:chExt cx="4419600" cy="2514600"/>
          </a:xfrm>
        </p:grpSpPr>
        <p:pic>
          <p:nvPicPr>
            <p:cNvPr id="121" name="120 Image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045633"/>
              <a:ext cx="4419600" cy="2514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5" name="124 CuadroTexto"/>
            <p:cNvSpPr txBox="1"/>
            <p:nvPr/>
          </p:nvSpPr>
          <p:spPr>
            <a:xfrm>
              <a:off x="3742267" y="1515532"/>
              <a:ext cx="766557" cy="246221"/>
            </a:xfrm>
            <a:prstGeom prst="rect">
              <a:avLst/>
            </a:prstGeom>
            <a:solidFill>
              <a:srgbClr val="0099CC"/>
            </a:solidFill>
            <a:effectLst>
              <a:softEdge rad="12700"/>
            </a:effectLst>
          </p:spPr>
          <p:txBody>
            <a:bodyPr wrap="none" rtlCol="0">
              <a:spAutoFit/>
            </a:bodyPr>
            <a:lstStyle/>
            <a:p>
              <a:r>
                <a:rPr lang="es-MX" sz="1000" dirty="0" smtClean="0"/>
                <a:t>Hidrología</a:t>
              </a:r>
              <a:endParaRPr lang="es-MX" sz="1000" dirty="0"/>
            </a:p>
          </p:txBody>
        </p:sp>
        <p:sp>
          <p:nvSpPr>
            <p:cNvPr id="133" name="132 CuadroTexto"/>
            <p:cNvSpPr txBox="1"/>
            <p:nvPr/>
          </p:nvSpPr>
          <p:spPr>
            <a:xfrm>
              <a:off x="152400" y="1396252"/>
              <a:ext cx="723275" cy="400110"/>
            </a:xfrm>
            <a:prstGeom prst="rect">
              <a:avLst/>
            </a:prstGeom>
            <a:solidFill>
              <a:srgbClr val="0099CC"/>
            </a:solidFill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000" dirty="0" smtClean="0"/>
                <a:t>Sensores</a:t>
              </a:r>
            </a:p>
            <a:p>
              <a:pPr algn="ctr"/>
              <a:r>
                <a:rPr lang="es-MX" sz="1000" dirty="0" smtClean="0"/>
                <a:t>Remotos</a:t>
              </a:r>
              <a:endParaRPr lang="es-MX" sz="1000" dirty="0"/>
            </a:p>
          </p:txBody>
        </p:sp>
        <p:sp>
          <p:nvSpPr>
            <p:cNvPr id="134" name="133 CuadroTexto"/>
            <p:cNvSpPr txBox="1"/>
            <p:nvPr/>
          </p:nvSpPr>
          <p:spPr>
            <a:xfrm>
              <a:off x="2870200" y="1804773"/>
              <a:ext cx="553357" cy="246221"/>
            </a:xfrm>
            <a:prstGeom prst="rect">
              <a:avLst/>
            </a:prstGeom>
            <a:solidFill>
              <a:srgbClr val="0099CC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s-MX" sz="1000" dirty="0" smtClean="0"/>
                <a:t>Gases</a:t>
              </a:r>
              <a:endParaRPr lang="es-MX" sz="1000" dirty="0"/>
            </a:p>
          </p:txBody>
        </p:sp>
        <p:sp>
          <p:nvSpPr>
            <p:cNvPr id="135" name="134 CuadroTexto"/>
            <p:cNvSpPr txBox="1"/>
            <p:nvPr/>
          </p:nvSpPr>
          <p:spPr>
            <a:xfrm>
              <a:off x="956734" y="2260598"/>
              <a:ext cx="803425" cy="246221"/>
            </a:xfrm>
            <a:prstGeom prst="rect">
              <a:avLst/>
            </a:prstGeom>
            <a:solidFill>
              <a:srgbClr val="FFCC99"/>
            </a:solidFill>
            <a:effectLst>
              <a:softEdge rad="31750"/>
            </a:effectLst>
          </p:spPr>
          <p:txBody>
            <a:bodyPr wrap="none" rtlCol="0">
              <a:spAutoFit/>
            </a:bodyPr>
            <a:lstStyle>
              <a:defPPr>
                <a:defRPr lang="es-ES_tradnl"/>
              </a:defPPr>
              <a:lvl1pPr>
                <a:defRPr sz="1000"/>
              </a:lvl1pPr>
            </a:lstStyle>
            <a:p>
              <a:r>
                <a:rPr lang="es-MX" dirty="0"/>
                <a:t>Sismicidad</a:t>
              </a:r>
            </a:p>
          </p:txBody>
        </p:sp>
        <p:sp>
          <p:nvSpPr>
            <p:cNvPr id="136" name="135 CuadroTexto"/>
            <p:cNvSpPr txBox="1"/>
            <p:nvPr/>
          </p:nvSpPr>
          <p:spPr>
            <a:xfrm>
              <a:off x="243103" y="3141129"/>
              <a:ext cx="909223" cy="400110"/>
            </a:xfrm>
            <a:prstGeom prst="rect">
              <a:avLst/>
            </a:prstGeom>
            <a:solidFill>
              <a:srgbClr val="FFCC99"/>
            </a:solidFill>
            <a:effectLst>
              <a:softEdge rad="12700"/>
            </a:effectLst>
          </p:spPr>
          <p:txBody>
            <a:bodyPr wrap="none" rtlCol="0">
              <a:spAutoFit/>
            </a:bodyPr>
            <a:lstStyle>
              <a:defPPr>
                <a:defRPr lang="es-ES_tradnl"/>
              </a:defPPr>
              <a:lvl1pPr>
                <a:defRPr sz="1000"/>
              </a:lvl1pPr>
            </a:lstStyle>
            <a:p>
              <a:r>
                <a:rPr lang="es-MX" dirty="0" smtClean="0"/>
                <a:t>Deformación</a:t>
              </a:r>
            </a:p>
            <a:p>
              <a:endParaRPr lang="es-MX" dirty="0"/>
            </a:p>
          </p:txBody>
        </p:sp>
        <p:sp>
          <p:nvSpPr>
            <p:cNvPr id="137" name="136 CuadroTexto"/>
            <p:cNvSpPr txBox="1"/>
            <p:nvPr/>
          </p:nvSpPr>
          <p:spPr>
            <a:xfrm>
              <a:off x="1245459" y="3293531"/>
              <a:ext cx="1252266" cy="246221"/>
            </a:xfrm>
            <a:prstGeom prst="rect">
              <a:avLst/>
            </a:prstGeom>
            <a:solidFill>
              <a:srgbClr val="FFCC99"/>
            </a:solidFill>
            <a:effectLst>
              <a:softEdge rad="12700"/>
            </a:effectLst>
          </p:spPr>
          <p:txBody>
            <a:bodyPr wrap="none" rtlCol="0">
              <a:spAutoFit/>
            </a:bodyPr>
            <a:lstStyle>
              <a:defPPr>
                <a:defRPr lang="es-ES_tradnl"/>
              </a:defPPr>
              <a:lvl1pPr>
                <a:defRPr sz="1000"/>
              </a:lvl1pPr>
            </a:lstStyle>
            <a:p>
              <a:r>
                <a:rPr lang="es-MX" dirty="0" smtClean="0"/>
                <a:t>      Geofísica         </a:t>
              </a:r>
            </a:p>
          </p:txBody>
        </p:sp>
      </p:grpSp>
      <p:sp>
        <p:nvSpPr>
          <p:cNvPr id="138" name="137 CuadroTexto"/>
          <p:cNvSpPr txBox="1"/>
          <p:nvPr/>
        </p:nvSpPr>
        <p:spPr>
          <a:xfrm>
            <a:off x="237049" y="4571666"/>
            <a:ext cx="2018501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s-MX" dirty="0" smtClean="0"/>
              <a:t>Observatorio o</a:t>
            </a:r>
          </a:p>
          <a:p>
            <a:pPr algn="ctr"/>
            <a:r>
              <a:rPr lang="es-MX" dirty="0" smtClean="0"/>
              <a:t>Universidad Local</a:t>
            </a:r>
            <a:endParaRPr lang="es-MX" dirty="0"/>
          </a:p>
        </p:txBody>
      </p:sp>
      <p:sp>
        <p:nvSpPr>
          <p:cNvPr id="139" name="138 CuadroTexto"/>
          <p:cNvSpPr txBox="1"/>
          <p:nvPr/>
        </p:nvSpPr>
        <p:spPr>
          <a:xfrm>
            <a:off x="5934789" y="2235065"/>
            <a:ext cx="2018501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s-MX" dirty="0" smtClean="0"/>
              <a:t>Observatorio o</a:t>
            </a:r>
          </a:p>
          <a:p>
            <a:pPr algn="ctr"/>
            <a:r>
              <a:rPr lang="es-MX" dirty="0" smtClean="0"/>
              <a:t>Universidad Local</a:t>
            </a:r>
            <a:endParaRPr lang="es-MX" dirty="0"/>
          </a:p>
        </p:txBody>
      </p:sp>
      <p:grpSp>
        <p:nvGrpSpPr>
          <p:cNvPr id="141" name="140 Grupo"/>
          <p:cNvGrpSpPr/>
          <p:nvPr/>
        </p:nvGrpSpPr>
        <p:grpSpPr>
          <a:xfrm rot="8145003">
            <a:off x="3516702" y="4907971"/>
            <a:ext cx="481652" cy="1785912"/>
            <a:chOff x="2258386" y="3947278"/>
            <a:chExt cx="351226" cy="952512"/>
          </a:xfrm>
        </p:grpSpPr>
        <p:sp>
          <p:nvSpPr>
            <p:cNvPr id="142" name="141 Flecha derecha"/>
            <p:cNvSpPr/>
            <p:nvPr/>
          </p:nvSpPr>
          <p:spPr>
            <a:xfrm rot="16200000">
              <a:off x="1957743" y="4247921"/>
              <a:ext cx="952512" cy="351226"/>
            </a:xfrm>
            <a:prstGeom prst="rightArrow">
              <a:avLst>
                <a:gd name="adj1" fmla="val 35536"/>
                <a:gd name="adj2" fmla="val 93391"/>
              </a:avLst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3" name="142 CuadroTexto"/>
            <p:cNvSpPr txBox="1"/>
            <p:nvPr/>
          </p:nvSpPr>
          <p:spPr>
            <a:xfrm rot="16200000">
              <a:off x="2241336" y="4209578"/>
              <a:ext cx="379772" cy="20199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_tradnl"/>
              </a:defPPr>
              <a:lvl1pPr algn="ctr">
                <a:defRPr>
                  <a:solidFill>
                    <a:schemeClr val="lt1"/>
                  </a:solidFill>
                  <a:latin typeface="+mn-lt"/>
                  <a:ea typeface="+mn-ea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r>
                <a:rPr lang="es-MX" sz="1200" dirty="0">
                  <a:solidFill>
                    <a:schemeClr val="tx1"/>
                  </a:solidFill>
                  <a:latin typeface="Arial" charset="0"/>
                  <a:ea typeface="ヒラギノ角ゴ Pro W3" pitchFamily="-106" charset="-128"/>
                </a:rPr>
                <a:t>Análisis</a:t>
              </a:r>
            </a:p>
          </p:txBody>
        </p:sp>
      </p:grpSp>
      <p:sp>
        <p:nvSpPr>
          <p:cNvPr id="144" name="143 CuadroTexto"/>
          <p:cNvSpPr txBox="1"/>
          <p:nvPr/>
        </p:nvSpPr>
        <p:spPr>
          <a:xfrm>
            <a:off x="2796375" y="4605808"/>
            <a:ext cx="1612364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lgDashDotDot"/>
          </a:ln>
        </p:spPr>
        <p:txBody>
          <a:bodyPr wrap="none" rtlCol="0">
            <a:spAutoFit/>
          </a:bodyPr>
          <a:lstStyle/>
          <a:p>
            <a:pPr algn="ctr"/>
            <a:r>
              <a:rPr lang="es-MX" dirty="0" smtClean="0"/>
              <a:t>Servicio</a:t>
            </a:r>
          </a:p>
          <a:p>
            <a:pPr algn="ctr"/>
            <a:r>
              <a:rPr lang="es-MX" dirty="0" smtClean="0"/>
              <a:t>Vulcanológico</a:t>
            </a:r>
          </a:p>
          <a:p>
            <a:pPr algn="ctr"/>
            <a:r>
              <a:rPr lang="es-MX" dirty="0" smtClean="0"/>
              <a:t>Nacional</a:t>
            </a:r>
            <a:endParaRPr lang="es-MX" dirty="0"/>
          </a:p>
        </p:txBody>
      </p:sp>
      <p:grpSp>
        <p:nvGrpSpPr>
          <p:cNvPr id="145" name="144 Grupo"/>
          <p:cNvGrpSpPr/>
          <p:nvPr/>
        </p:nvGrpSpPr>
        <p:grpSpPr>
          <a:xfrm>
            <a:off x="2116337" y="6320239"/>
            <a:ext cx="2393327" cy="484752"/>
            <a:chOff x="4131247" y="2251595"/>
            <a:chExt cx="2393327" cy="340818"/>
          </a:xfrm>
        </p:grpSpPr>
        <p:sp>
          <p:nvSpPr>
            <p:cNvPr id="146" name="145 Flecha derecha"/>
            <p:cNvSpPr/>
            <p:nvPr/>
          </p:nvSpPr>
          <p:spPr>
            <a:xfrm flipH="1">
              <a:off x="4131247" y="2251595"/>
              <a:ext cx="2393327" cy="327108"/>
            </a:xfrm>
            <a:prstGeom prst="rightArrow">
              <a:avLst>
                <a:gd name="adj1" fmla="val 35536"/>
                <a:gd name="adj2" fmla="val 66274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7" name="146 CuadroTexto"/>
            <p:cNvSpPr txBox="1"/>
            <p:nvPr/>
          </p:nvSpPr>
          <p:spPr>
            <a:xfrm>
              <a:off x="4856062" y="2315414"/>
              <a:ext cx="7120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 smtClean="0"/>
                <a:t>Análisis</a:t>
              </a:r>
              <a:endParaRPr lang="es-MX" sz="1200" dirty="0"/>
            </a:p>
          </p:txBody>
        </p:sp>
      </p:grpSp>
      <p:sp>
        <p:nvSpPr>
          <p:cNvPr id="152" name="151 CuadroTexto"/>
          <p:cNvSpPr txBox="1"/>
          <p:nvPr/>
        </p:nvSpPr>
        <p:spPr>
          <a:xfrm>
            <a:off x="4387940" y="6040690"/>
            <a:ext cx="2044149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MX" dirty="0" smtClean="0"/>
              <a:t>Reporte Diario y/o</a:t>
            </a:r>
          </a:p>
          <a:p>
            <a:pPr algn="ctr"/>
            <a:r>
              <a:rPr lang="es-MX" dirty="0" smtClean="0"/>
              <a:t>Informe Mensual</a:t>
            </a:r>
            <a:endParaRPr lang="es-MX" dirty="0"/>
          </a:p>
        </p:txBody>
      </p:sp>
      <p:sp>
        <p:nvSpPr>
          <p:cNvPr id="57" name="CuadroTexto 2"/>
          <p:cNvSpPr txBox="1">
            <a:spLocks noChangeArrowheads="1"/>
          </p:cNvSpPr>
          <p:nvPr/>
        </p:nvSpPr>
        <p:spPr bwMode="auto">
          <a:xfrm>
            <a:off x="2967037" y="92810"/>
            <a:ext cx="32099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marL="0" lvl="1" algn="ctr"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Hacia un Servicio Vulcanológico Nacional</a:t>
            </a:r>
          </a:p>
        </p:txBody>
      </p:sp>
    </p:spTree>
    <p:extLst>
      <p:ext uri="{BB962C8B-B14F-4D97-AF65-F5344CB8AC3E}">
        <p14:creationId xmlns:p14="http://schemas.microsoft.com/office/powerpoint/2010/main" val="2532859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1725"/>
          <p:cNvPicPr>
            <a:picLocks noGrp="1" noChangeAspect="1"/>
          </p:cNvPicPr>
          <p:nvPr isPhoto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500" b="19295"/>
          <a:stretch/>
        </p:blipFill>
        <p:spPr>
          <a:xfrm>
            <a:off x="175134" y="1019552"/>
            <a:ext cx="8789353" cy="3243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2 CuadroTexto"/>
          <p:cNvSpPr txBox="1"/>
          <p:nvPr/>
        </p:nvSpPr>
        <p:spPr>
          <a:xfrm>
            <a:off x="754256" y="1052736"/>
            <a:ext cx="319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Volcán </a:t>
            </a:r>
            <a:r>
              <a:rPr lang="es-MX" sz="1600" b="1" dirty="0" err="1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Evermann</a:t>
            </a:r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, Isla Socorro</a:t>
            </a:r>
            <a:endParaRPr lang="es-MX" sz="16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979712" y="1391290"/>
            <a:ext cx="440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Erupciones en </a:t>
            </a:r>
            <a:r>
              <a:rPr lang="es-MX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1848, 1896, 1905 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 1951</a:t>
            </a:r>
          </a:p>
          <a:p>
            <a:pPr algn="ctr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Erupciones submarinas en 1993 y 1994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806607" y="292586"/>
            <a:ext cx="4301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Archipiélago Revillagigedo</a:t>
            </a:r>
            <a:r>
              <a:rPr lang="es-MX" sz="2000" b="1" dirty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, </a:t>
            </a:r>
            <a:r>
              <a:rPr lang="es-MX" sz="1600" b="1" dirty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Colima</a:t>
            </a:r>
            <a:endParaRPr lang="es-MX" sz="20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pic>
        <p:nvPicPr>
          <p:cNvPr id="15" name="14 Imagen" descr="barcena2"/>
          <p:cNvPicPr>
            <a:picLocks noGrp="1" noChangeAspect="1"/>
          </p:cNvPicPr>
          <p:nvPr isPhoto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87"/>
          <a:stretch/>
        </p:blipFill>
        <p:spPr>
          <a:xfrm>
            <a:off x="6613235" y="1019552"/>
            <a:ext cx="2351251" cy="1535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572" y="4336327"/>
            <a:ext cx="3225915" cy="2430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7 CuadroTexto"/>
          <p:cNvSpPr txBox="1"/>
          <p:nvPr/>
        </p:nvSpPr>
        <p:spPr>
          <a:xfrm>
            <a:off x="3576124" y="3140968"/>
            <a:ext cx="50132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dirty="0" smtClean="0">
                <a:solidFill>
                  <a:schemeClr val="bg1"/>
                </a:solidFill>
              </a:rPr>
              <a:t>Monitoreado con tres estaciones sísmicas de banda ancha</a:t>
            </a:r>
          </a:p>
          <a:p>
            <a:pPr algn="ctr"/>
            <a:r>
              <a:rPr lang="es-MX" sz="1600" dirty="0" smtClean="0">
                <a:solidFill>
                  <a:schemeClr val="bg1"/>
                </a:solidFill>
              </a:rPr>
              <a:t>instaladas por el Servicio Sismológico Nacional (SSN).</a:t>
            </a:r>
          </a:p>
          <a:p>
            <a:pPr algn="ctr"/>
            <a:endParaRPr lang="es-MX" sz="800" dirty="0" smtClean="0">
              <a:solidFill>
                <a:schemeClr val="bg1"/>
              </a:solidFill>
            </a:endParaRPr>
          </a:p>
          <a:p>
            <a:pPr algn="ctr"/>
            <a:r>
              <a:rPr lang="es-MX" sz="1600" dirty="0" smtClean="0">
                <a:solidFill>
                  <a:schemeClr val="bg1"/>
                </a:solidFill>
              </a:rPr>
              <a:t>Las señales también se reciben en el CENAPRED.</a:t>
            </a:r>
          </a:p>
        </p:txBody>
      </p:sp>
      <p:pic>
        <p:nvPicPr>
          <p:cNvPr id="3074" name="Picture 2" descr="F:\CENAPRED\Estudio y Vigilancia de Volcanes Activos\Socorro-Bárcena-Evermann\JASoriano\pano SC2 3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8"/>
          <a:stretch/>
        </p:blipFill>
        <p:spPr bwMode="auto">
          <a:xfrm>
            <a:off x="175135" y="4336327"/>
            <a:ext cx="5473636" cy="24308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896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Proyectos Riesgos Geológicos\Estudio y Vigilancia de Volcanes Activos\Socorro-Bárcena-Evermann\250px-Barcen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0"/>
          <a:stretch/>
        </p:blipFill>
        <p:spPr bwMode="auto">
          <a:xfrm>
            <a:off x="6131609" y="2554990"/>
            <a:ext cx="2832878" cy="40547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644008" y="1553647"/>
            <a:ext cx="1969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600" b="1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defRPr>
            </a:lvl1pPr>
          </a:lstStyle>
          <a:p>
            <a:pPr algn="ctr"/>
            <a:r>
              <a:rPr lang="es-MX" dirty="0" smtClean="0"/>
              <a:t>Volcán Bárcena, </a:t>
            </a:r>
            <a:endParaRPr lang="es-MX" dirty="0"/>
          </a:p>
          <a:p>
            <a:pPr algn="ctr"/>
            <a:r>
              <a:rPr lang="es-MX" dirty="0" smtClean="0"/>
              <a:t>Isla San Benedicto </a:t>
            </a:r>
            <a:endParaRPr lang="es-MX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23528" y="3399973"/>
            <a:ext cx="2912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volcán más joven de </a:t>
            </a:r>
            <a:r>
              <a:rPr lang="es-MX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Mexico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s-MX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Nacido en 1952, se extinguió un año después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13 Imagen" descr="barcena2"/>
          <p:cNvPicPr>
            <a:picLocks noGrp="1" noChangeAspect="1"/>
          </p:cNvPicPr>
          <p:nvPr isPhoto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87"/>
          <a:stretch/>
        </p:blipFill>
        <p:spPr>
          <a:xfrm>
            <a:off x="6613235" y="1019552"/>
            <a:ext cx="2351251" cy="1535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9" y="4544291"/>
            <a:ext cx="3093502" cy="2063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11" y="4544291"/>
            <a:ext cx="2840697" cy="20639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17 Imagen" descr="volcan_barcena"/>
          <p:cNvPicPr>
            <a:picLocks noGrp="1" noChangeAspect="1"/>
          </p:cNvPicPr>
          <p:nvPr isPhoto="1"/>
        </p:nvPicPr>
        <p:blipFill rotWithShape="1">
          <a:blip r:embed="rId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/>
          <a:stretch/>
        </p:blipFill>
        <p:spPr>
          <a:xfrm>
            <a:off x="197409" y="1019550"/>
            <a:ext cx="4439249" cy="2174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43" y="2769947"/>
            <a:ext cx="3115066" cy="16625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19 CuadroTexto"/>
          <p:cNvSpPr txBox="1"/>
          <p:nvPr/>
        </p:nvSpPr>
        <p:spPr>
          <a:xfrm>
            <a:off x="2806607" y="292586"/>
            <a:ext cx="4301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Archipiélago Revillagigedo</a:t>
            </a:r>
            <a:r>
              <a:rPr lang="es-MX" sz="2000" b="1" dirty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, </a:t>
            </a:r>
            <a:r>
              <a:rPr lang="es-MX" sz="1600" b="1" dirty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Colima</a:t>
            </a:r>
            <a:endParaRPr lang="es-MX" sz="20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042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eboruco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211960" y="1052736"/>
            <a:ext cx="4932039" cy="23246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3604667" y="332656"/>
            <a:ext cx="2220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Ceboruco, </a:t>
            </a:r>
            <a:r>
              <a:rPr lang="es-MX" sz="1600" b="1" dirty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Nayarit</a:t>
            </a:r>
            <a:endParaRPr lang="es-MX" sz="20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pic>
        <p:nvPicPr>
          <p:cNvPr id="3074" name="Picture 2" descr="D:\CEBORUCO\151208 Ceboruco\GOPR01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1"/>
            <a:ext cx="3995936" cy="29969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6525"/>
            <a:ext cx="7040568" cy="279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7040569" y="4149080"/>
            <a:ext cx="210343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erupción de la Pómez Jala </a:t>
            </a:r>
            <a:r>
              <a:rPr lang="es-MX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(VEI 6-7</a:t>
            </a:r>
            <a:r>
              <a:rPr lang="es-MX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), hace unos 1,000 años, es la mayor erupción </a:t>
            </a:r>
            <a:r>
              <a:rPr lang="es-MX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Holocénica</a:t>
            </a:r>
            <a:r>
              <a:rPr lang="es-MX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conocida en México.</a:t>
            </a:r>
          </a:p>
          <a:p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MX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más reciente actividad, en 1870-1875, produjo un derrame de lava de 1.1 km</a:t>
            </a:r>
            <a:r>
              <a:rPr lang="es-MX" sz="15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s-MX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el flanco oeste.</a:t>
            </a:r>
            <a:endParaRPr lang="es-MX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996786" y="3537883"/>
            <a:ext cx="51472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Único volcán activo históricamente en el sector NW del CVTM</a:t>
            </a:r>
            <a:endParaRPr lang="es-MX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81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604667" y="332656"/>
            <a:ext cx="2220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Ceboruco, </a:t>
            </a:r>
            <a:r>
              <a:rPr lang="es-MX" sz="1600" b="1" dirty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Nayarit</a:t>
            </a:r>
            <a:endParaRPr lang="es-MX" sz="20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47" b="21409"/>
          <a:stretch/>
        </p:blipFill>
        <p:spPr>
          <a:xfrm>
            <a:off x="0" y="1016000"/>
            <a:ext cx="9144000" cy="2485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1" b="22682"/>
          <a:stretch/>
        </p:blipFill>
        <p:spPr>
          <a:xfrm>
            <a:off x="4801467" y="4308573"/>
            <a:ext cx="4342531" cy="25494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2" y="4320177"/>
            <a:ext cx="4572000" cy="25665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160648" y="3501008"/>
            <a:ext cx="8822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Considerado entre los volcanes de mayor riesgo en México, es monitoreado por el CENAPRED mediante una sola estación sísmica, del Servicio Sismológico Nacional, localizada a 8.5 km, y campañas anuales de muestreo en manantiales y fumarolas.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97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CENAPRED\COLIMA\Estaciones Colim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"/>
          <a:stretch/>
        </p:blipFill>
        <p:spPr bwMode="auto">
          <a:xfrm>
            <a:off x="4139952" y="882845"/>
            <a:ext cx="4495477" cy="34035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CENAPRED\COLIMA\Fotos 2014\140916-140922 Comisión Colima Septiembre 2014\Face\DSC_03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0" b="22906"/>
          <a:stretch/>
        </p:blipFill>
        <p:spPr bwMode="auto">
          <a:xfrm>
            <a:off x="6717314" y="4365104"/>
            <a:ext cx="2286980" cy="23567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922539" y="4293096"/>
            <a:ext cx="27947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volcán históricamente más activo de México. </a:t>
            </a:r>
          </a:p>
          <a:p>
            <a:pPr algn="just"/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s-MX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Monitoreado por el Centro Universitario de Estudios e Investigación en Volcanología de la Universidad de Colima, a través de la Red Sísmica de Colima, que incluye 8 estaciones de banda ancha (+3 del USGS) y 6 cámaras, con apoyo de CENAPRED</a:t>
            </a:r>
            <a:endParaRPr lang="es-MX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598519" y="116632"/>
            <a:ext cx="2321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Fuego </a:t>
            </a:r>
            <a:r>
              <a:rPr lang="es-MX" sz="2000" b="1" dirty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de </a:t>
            </a:r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Colima,</a:t>
            </a:r>
          </a:p>
          <a:p>
            <a:pPr algn="ctr"/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Colima y Jalisco</a:t>
            </a:r>
            <a:endParaRPr lang="es-MX" sz="16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pic>
        <p:nvPicPr>
          <p:cNvPr id="3074" name="Picture 2" descr="D:\COLIMA\Crisis Colima 2016\Facebook\161005 (200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0"/>
          <a:stretch/>
        </p:blipFill>
        <p:spPr bwMode="auto">
          <a:xfrm>
            <a:off x="107504" y="882844"/>
            <a:ext cx="3755195" cy="58390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053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COLIMA\mapa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1999" r="2571" b="1338"/>
          <a:stretch/>
        </p:blipFill>
        <p:spPr bwMode="auto">
          <a:xfrm>
            <a:off x="0" y="908720"/>
            <a:ext cx="3809420" cy="59492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3" b="8548"/>
          <a:stretch/>
        </p:blipFill>
        <p:spPr>
          <a:xfrm>
            <a:off x="3916924" y="4341264"/>
            <a:ext cx="5227076" cy="25167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3" descr="D:\COLIMA\Semaforo volcan colima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924" y="908720"/>
            <a:ext cx="5227076" cy="33139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598519" y="116632"/>
            <a:ext cx="2321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Fuego </a:t>
            </a:r>
            <a:r>
              <a:rPr lang="es-MX" sz="2000" b="1" dirty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de </a:t>
            </a:r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Colima,</a:t>
            </a:r>
          </a:p>
          <a:p>
            <a:pPr algn="ctr"/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Colima y Jalisco</a:t>
            </a:r>
            <a:endParaRPr lang="es-MX" sz="16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30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H0001COMISION27\Dropbox\CVM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9" r="14517" b="15735"/>
          <a:stretch/>
        </p:blipFill>
        <p:spPr bwMode="auto">
          <a:xfrm>
            <a:off x="-1" y="960576"/>
            <a:ext cx="4860033" cy="36205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569265" y="116632"/>
            <a:ext cx="4667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Campo volcánico monogenético Michoacán-Guanajuato</a:t>
            </a:r>
            <a:endParaRPr lang="es-MX" sz="20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pic>
        <p:nvPicPr>
          <p:cNvPr id="9" name="Picture 2" descr="Jorul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887555"/>
            <a:ext cx="3377440" cy="29704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4" descr="humboldt_portrait_d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2573" y="3499229"/>
            <a:ext cx="2386235" cy="335964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1 Rectángulo"/>
          <p:cNvSpPr/>
          <p:nvPr/>
        </p:nvSpPr>
        <p:spPr>
          <a:xfrm>
            <a:off x="5069310" y="1844824"/>
            <a:ext cx="4074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volcán </a:t>
            </a:r>
            <a:r>
              <a:rPr lang="es-MX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Jorullo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 formó entre 1759 y 1774, y fue visitado y descrito pocos años después por el Barón Alexander Von Humboldt 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069310" y="1268760"/>
            <a:ext cx="4074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Formado por más de 1,000 conos </a:t>
            </a:r>
            <a:r>
              <a:rPr lang="es-MX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cineríticos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volcanes escudo con sus campos de lava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2" descr="!4jorull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4653136"/>
            <a:ext cx="1970589" cy="2204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4902780" y="2708920"/>
            <a:ext cx="4241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Solamente una estación del Servicio Sismológico Nacional se encuentra en el área del campo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78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83671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Identificación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peligros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trabajo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campo (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Geología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Estratigrafía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Geoquímica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):</a:t>
            </a:r>
            <a:endParaRPr lang="es-MX" sz="1600" dirty="0"/>
          </a:p>
        </p:txBody>
      </p:sp>
      <p:pic>
        <p:nvPicPr>
          <p:cNvPr id="6146" name="Picture 2" descr="F:\CENAPRED\Estudio y Vigilancia de Volcanes Activos\Citlaltépetl\fotosPico\Mayo 2011\IMG_09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0"/>
          <a:stretch/>
        </p:blipFill>
        <p:spPr bwMode="auto">
          <a:xfrm>
            <a:off x="179512" y="1297075"/>
            <a:ext cx="3733396" cy="54030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CENAPRED\POPOCATÉPETL\2011\111118-111119 Geología\111119\Face\DSC_01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97075"/>
            <a:ext cx="3888432" cy="25935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:\CENAPRED\POPOCATÉPETL\2011\111118-111119 Geología\111119\DSC_009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r="27482"/>
          <a:stretch/>
        </p:blipFill>
        <p:spPr bwMode="auto">
          <a:xfrm>
            <a:off x="7164288" y="4005064"/>
            <a:ext cx="1811708" cy="26159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995936" y="3933056"/>
            <a:ext cx="30963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Mediante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trabajos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detallados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campo se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obtienen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registros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erupciones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pasadas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la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depósitos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volcánicos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lo que junto con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fechamiento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preciso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productos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eruptivos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y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análisis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físico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químico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permiten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determinar</a:t>
            </a:r>
            <a:r>
              <a:rPr lang="en-US" sz="1600" b="1" dirty="0" smtClean="0">
                <a:solidFill>
                  <a:srgbClr val="00B050"/>
                </a:solidFill>
              </a:rPr>
              <a:t> la </a:t>
            </a:r>
            <a:r>
              <a:rPr lang="en-US" sz="1600" b="1" dirty="0" err="1" smtClean="0">
                <a:solidFill>
                  <a:srgbClr val="00B050"/>
                </a:solidFill>
              </a:rPr>
              <a:t>ubicación</a:t>
            </a:r>
            <a:r>
              <a:rPr lang="en-US" sz="1600" b="1" dirty="0" smtClean="0">
                <a:solidFill>
                  <a:srgbClr val="00B050"/>
                </a:solidFill>
              </a:rPr>
              <a:t>, </a:t>
            </a:r>
            <a:r>
              <a:rPr lang="en-US" sz="1600" b="1" dirty="0" err="1" smtClean="0">
                <a:solidFill>
                  <a:srgbClr val="00B050"/>
                </a:solidFill>
              </a:rPr>
              <a:t>magnitud</a:t>
            </a:r>
            <a:r>
              <a:rPr lang="en-US" sz="1600" b="1" dirty="0" smtClean="0">
                <a:solidFill>
                  <a:srgbClr val="00B050"/>
                </a:solidFill>
              </a:rPr>
              <a:t>,  </a:t>
            </a:r>
            <a:r>
              <a:rPr lang="en-US" sz="1600" b="1" dirty="0" err="1" smtClean="0">
                <a:solidFill>
                  <a:srgbClr val="00B050"/>
                </a:solidFill>
              </a:rPr>
              <a:t>estilo</a:t>
            </a:r>
            <a:r>
              <a:rPr lang="en-US" sz="1600" b="1" dirty="0" smtClean="0">
                <a:solidFill>
                  <a:srgbClr val="00B050"/>
                </a:solidFill>
              </a:rPr>
              <a:t> y </a:t>
            </a:r>
            <a:r>
              <a:rPr lang="en-US" sz="1600" b="1" dirty="0" err="1" smtClean="0">
                <a:solidFill>
                  <a:srgbClr val="00B050"/>
                </a:solidFill>
              </a:rPr>
              <a:t>frecuencia</a:t>
            </a:r>
            <a:r>
              <a:rPr lang="en-US" sz="1600" b="1" dirty="0" smtClean="0">
                <a:solidFill>
                  <a:srgbClr val="00B050"/>
                </a:solidFill>
              </a:rPr>
              <a:t> de la </a:t>
            </a:r>
            <a:r>
              <a:rPr lang="en-US" sz="1600" b="1" dirty="0" err="1" smtClean="0">
                <a:solidFill>
                  <a:srgbClr val="00B050"/>
                </a:solidFill>
              </a:rPr>
              <a:t>actividad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eruptiva</a:t>
            </a:r>
            <a:r>
              <a:rPr lang="en-US" sz="1600" b="1" dirty="0" smtClean="0">
                <a:solidFill>
                  <a:srgbClr val="00B050"/>
                </a:solidFill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</a:rPr>
              <a:t>previa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051720" y="12882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Componentes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esenciales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la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evaluación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riesgo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y 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pronóstico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peligros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volcánicos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278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ari-picture-of-mexico-3"/>
          <p:cNvPicPr>
            <a:picLocks noChangeAspect="1" noChangeArrowheads="1"/>
          </p:cNvPicPr>
          <p:nvPr/>
        </p:nvPicPr>
        <p:blipFill rotWithShape="1">
          <a:blip r:embed="rId4" cstate="print"/>
          <a:srcRect b="14476"/>
          <a:stretch/>
        </p:blipFill>
        <p:spPr bwMode="auto">
          <a:xfrm>
            <a:off x="4506967" y="3883360"/>
            <a:ext cx="4637033" cy="2974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13 Rectángulo"/>
          <p:cNvSpPr/>
          <p:nvPr/>
        </p:nvSpPr>
        <p:spPr>
          <a:xfrm>
            <a:off x="2600563" y="980728"/>
            <a:ext cx="4211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famoso volcán Parícutin, que nació en medio de la milpa de Don Dionisio Pulido, estuvo activo entre 1943 y 1952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14 Imagen" descr="Paricutin_estevez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2730"/>
            <a:ext cx="2520282" cy="16241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15 Imagen" descr="paricut2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492896"/>
            <a:ext cx="2520282" cy="16241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16 Imagen" descr="paricutin2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5120"/>
            <a:ext cx="2520282" cy="15281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8" name="17 Imagen" descr="Paricutin0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98" y="5261714"/>
            <a:ext cx="2520283" cy="15962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9" name="Picture 2" descr="3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69311" y="1885537"/>
            <a:ext cx="1743211" cy="24795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825483" y="3012599"/>
            <a:ext cx="23185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Gerardo Murillo (</a:t>
            </a:r>
            <a:r>
              <a:rPr lang="es-MX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Dr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Atl)   pintando el Parícutin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21" name="Picture 2" descr="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48255" y="1124744"/>
            <a:ext cx="2272971" cy="17047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11 CuadroTexto"/>
          <p:cNvSpPr txBox="1"/>
          <p:nvPr/>
        </p:nvSpPr>
        <p:spPr>
          <a:xfrm>
            <a:off x="2569265" y="116632"/>
            <a:ext cx="4667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Campo volcánico monogenético Michoacán-Guanajuato</a:t>
            </a:r>
            <a:endParaRPr lang="es-MX" sz="20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248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779417" y="260648"/>
            <a:ext cx="236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Nevado de Toluca</a:t>
            </a:r>
          </a:p>
          <a:p>
            <a:pPr algn="ctr"/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Estado de </a:t>
            </a:r>
            <a:r>
              <a:rPr lang="es-MX" sz="1600" b="1" dirty="0" err="1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Mexico</a:t>
            </a:r>
            <a:endParaRPr lang="es-MX" sz="16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pic>
        <p:nvPicPr>
          <p:cNvPr id="4" name="3 Imagen" descr="Toluca1.jpg"/>
          <p:cNvPicPr>
            <a:picLocks noGrp="1" noChangeAspect="1"/>
          </p:cNvPicPr>
          <p:nvPr isPhoto="1"/>
        </p:nvPicPr>
        <p:blipFill rotWithShape="1">
          <a:blip r:embed="rId4" cstate="print">
            <a:lum/>
          </a:blip>
          <a:srcRect t="14868"/>
          <a:stretch/>
        </p:blipFill>
        <p:spPr>
          <a:xfrm>
            <a:off x="0" y="1019638"/>
            <a:ext cx="9144000" cy="5838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2" descr="F:\CENAPRED\Estudio y Vigilancia de Volcanes Activos\Toluca\Mapa_peligros_Nevado_Tolu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638"/>
            <a:ext cx="4283968" cy="23931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 descr="p_fc_vnirNevado28feb2007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806" y="1019639"/>
            <a:ext cx="2393194" cy="23931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1 CuadroTexto"/>
          <p:cNvSpPr txBox="1"/>
          <p:nvPr/>
        </p:nvSpPr>
        <p:spPr>
          <a:xfrm>
            <a:off x="4427984" y="1124744"/>
            <a:ext cx="223224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 smtClean="0">
                <a:solidFill>
                  <a:schemeClr val="bg1">
                    <a:lumMod val="95000"/>
                  </a:schemeClr>
                </a:solidFill>
              </a:rPr>
              <a:t>Última erupción hacia 1,350 a.C</a:t>
            </a:r>
            <a:r>
              <a:rPr lang="es-MX" sz="1600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s-MX" sz="1600" dirty="0" smtClean="0">
                <a:solidFill>
                  <a:schemeClr val="bg1">
                    <a:lumMod val="95000"/>
                  </a:schemeClr>
                </a:solidFill>
              </a:rPr>
              <a:t>(flujos de cenizas).</a:t>
            </a:r>
          </a:p>
          <a:p>
            <a:pPr algn="just"/>
            <a:endParaRPr lang="es-MX" sz="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es-MX" sz="1600" dirty="0" smtClean="0">
                <a:solidFill>
                  <a:schemeClr val="bg1">
                    <a:lumMod val="95000"/>
                  </a:schemeClr>
                </a:solidFill>
              </a:rPr>
              <a:t>Episodios </a:t>
            </a:r>
            <a:r>
              <a:rPr lang="es-MX" sz="1600" dirty="0">
                <a:solidFill>
                  <a:schemeClr val="bg1">
                    <a:lumMod val="95000"/>
                  </a:schemeClr>
                </a:solidFill>
              </a:rPr>
              <a:t>de </a:t>
            </a:r>
            <a:r>
              <a:rPr lang="es-MX" sz="1600" dirty="0" smtClean="0">
                <a:solidFill>
                  <a:schemeClr val="bg1">
                    <a:lumMod val="95000"/>
                  </a:schemeClr>
                </a:solidFill>
              </a:rPr>
              <a:t>formación de </a:t>
            </a:r>
            <a:r>
              <a:rPr lang="es-MX" sz="1600" dirty="0">
                <a:solidFill>
                  <a:schemeClr val="bg1">
                    <a:lumMod val="95000"/>
                  </a:schemeClr>
                </a:solidFill>
              </a:rPr>
              <a:t>domos y grandes erupciones </a:t>
            </a:r>
            <a:r>
              <a:rPr lang="es-MX" sz="1600" dirty="0" smtClean="0">
                <a:solidFill>
                  <a:schemeClr val="bg1">
                    <a:lumMod val="95000"/>
                  </a:schemeClr>
                </a:solidFill>
              </a:rPr>
              <a:t>explosivas, separadas por largos periodos de reposo. </a:t>
            </a:r>
            <a:endParaRPr lang="es-MX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996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Toluca2.jpg"/>
          <p:cNvPicPr>
            <a:picLocks noGrp="1" noChangeAspect="1"/>
          </p:cNvPicPr>
          <p:nvPr isPhoto="1"/>
        </p:nvPicPr>
        <p:blipFill rotWithShape="1">
          <a:blip r:embed="rId4" cstate="print">
            <a:lum/>
          </a:blip>
          <a:srcRect t="12147" b="2998"/>
          <a:stretch/>
        </p:blipFill>
        <p:spPr>
          <a:xfrm>
            <a:off x="0" y="3810809"/>
            <a:ext cx="4788024" cy="30471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5 Imagen" descr="Nevado_de_Toluca_Crater_June_2006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0" y="1052736"/>
            <a:ext cx="9144000" cy="2668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9 CuadroTexto"/>
          <p:cNvSpPr txBox="1"/>
          <p:nvPr/>
        </p:nvSpPr>
        <p:spPr>
          <a:xfrm>
            <a:off x="5004048" y="4005064"/>
            <a:ext cx="3995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Monitoreado mediante una sola estación de banda ancha, instalada por la Unidad Estatal de Protección Civil de la ciudad de Toluca, con el apoyo del CENAPRED</a:t>
            </a:r>
          </a:p>
          <a:p>
            <a:endParaRPr lang="es-MX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Actualmente no se recibe la señal en CENAPRED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Adicionalmente, el CENAPRED realiza campañas anuales de muestreo y análisis hidrogeoquímico de manantiales y lagos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79417" y="260648"/>
            <a:ext cx="236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Nevado de Toluca</a:t>
            </a:r>
          </a:p>
          <a:p>
            <a:pPr algn="ctr"/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Estado de </a:t>
            </a:r>
            <a:r>
              <a:rPr lang="es-MX" sz="1600" b="1" dirty="0" err="1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Mexico</a:t>
            </a:r>
            <a:endParaRPr lang="es-MX" sz="16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436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390179" y="311753"/>
            <a:ext cx="3268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defRPr>
            </a:lvl1pPr>
          </a:lstStyle>
          <a:p>
            <a:r>
              <a:rPr lang="es-MX" dirty="0"/>
              <a:t>Jocotitlán, </a:t>
            </a:r>
            <a:r>
              <a:rPr lang="es-MX" sz="1600" dirty="0" smtClean="0"/>
              <a:t>Estado de </a:t>
            </a:r>
            <a:r>
              <a:rPr lang="es-MX" sz="1600" dirty="0" err="1" smtClean="0"/>
              <a:t>Mexico</a:t>
            </a:r>
            <a:endParaRPr lang="es-MX" sz="1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3079"/>
            <a:ext cx="4499992" cy="302492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166"/>
            <a:ext cx="9144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6 CuadroTexto"/>
          <p:cNvSpPr txBox="1"/>
          <p:nvPr/>
        </p:nvSpPr>
        <p:spPr>
          <a:xfrm>
            <a:off x="4644008" y="3861048"/>
            <a:ext cx="432048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 un gran escarpe de un colapso parcial </a:t>
            </a:r>
            <a:r>
              <a:rPr lang="es-MX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Pleistocénico</a:t>
            </a:r>
            <a:r>
              <a:rPr lang="es-MX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cuyos depósitos cubren un área de 80 </a:t>
            </a:r>
            <a:r>
              <a:rPr lang="es-MX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km</a:t>
            </a:r>
            <a:r>
              <a:rPr lang="es-MX" sz="15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s-MX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s-MX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 menos una erupción pliniana ocurrió durante el Holoceno. La más reciente erupción, hace unos 700 años, produjo flujos de bloques y cenizas y otras corrientes piroclásticas de densidad.</a:t>
            </a:r>
          </a:p>
          <a:p>
            <a:pPr algn="just"/>
            <a:endParaRPr lang="es-MX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s-MX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Monitoreado mediante una sola estación de banda ancha, instalada por la Unidad Estatal de Protección Civil de la ciudad de Toluca, con el apoyo del CENAPRED</a:t>
            </a:r>
          </a:p>
          <a:p>
            <a:pPr algn="just"/>
            <a:endParaRPr lang="es-MX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s-MX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Actualmente no se recibe la señal en </a:t>
            </a:r>
            <a:r>
              <a:rPr lang="es-MX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CENAPRED</a:t>
            </a:r>
            <a:endParaRPr lang="es-MX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73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621271.jpg"/>
          <p:cNvPicPr>
            <a:picLocks noGrp="1" noChangeAspect="1"/>
          </p:cNvPicPr>
          <p:nvPr isPhoto="1"/>
        </p:nvPicPr>
        <p:blipFill rotWithShape="1">
          <a:blip r:embed="rId4" cstate="print">
            <a:lum/>
          </a:blip>
          <a:srcRect t="32501" b="26985"/>
          <a:stretch/>
        </p:blipFill>
        <p:spPr>
          <a:xfrm>
            <a:off x="0" y="1031273"/>
            <a:ext cx="9144000" cy="2469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2 CuadroTexto"/>
          <p:cNvSpPr txBox="1"/>
          <p:nvPr/>
        </p:nvSpPr>
        <p:spPr>
          <a:xfrm>
            <a:off x="5436096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266954" y="77166"/>
            <a:ext cx="5329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Campo volcánico </a:t>
            </a:r>
            <a:r>
              <a:rPr lang="es-MX" sz="2000" b="1" dirty="0" err="1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monogenético</a:t>
            </a:r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 </a:t>
            </a:r>
            <a:r>
              <a:rPr lang="es-MX" sz="2000" b="1" dirty="0" err="1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Chichinautzin</a:t>
            </a:r>
            <a:endParaRPr lang="es-MX" sz="20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  <a:p>
            <a:pPr algn="ctr"/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Ciudad de </a:t>
            </a:r>
            <a:r>
              <a:rPr lang="es-MX" sz="1600" b="1" dirty="0" err="1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Mexico</a:t>
            </a:r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, estados de México y Morelos</a:t>
            </a:r>
            <a:endParaRPr lang="es-MX" sz="16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pic>
        <p:nvPicPr>
          <p:cNvPr id="8" name="Picture 3" descr="C:\Proyectos Riesgos Geológicos\Estudio y Vigilancia de Volcanes Activos\Campo Monogenético Chichinautzin\Suchiooc\Fotos\Surface\Chichinautzin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3" t="27338" b="12786"/>
          <a:stretch/>
        </p:blipFill>
        <p:spPr bwMode="auto">
          <a:xfrm>
            <a:off x="728" y="4034276"/>
            <a:ext cx="3635167" cy="15170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98131" y="3695721"/>
            <a:ext cx="3437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Erupción del </a:t>
            </a:r>
            <a:r>
              <a:rPr lang="es-MX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Chichinautzin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150 a.C.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9 Imagen" descr="Ajusco_Xitle2"/>
          <p:cNvPicPr>
            <a:picLocks noGrp="1" noChangeAspect="1"/>
          </p:cNvPicPr>
          <p:nvPr isPhoto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12" t="26052" b="11610"/>
          <a:stretch/>
        </p:blipFill>
        <p:spPr>
          <a:xfrm>
            <a:off x="6102235" y="4034275"/>
            <a:ext cx="3041765" cy="1517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10 CuadroTexto"/>
          <p:cNvSpPr txBox="1"/>
          <p:nvPr/>
        </p:nvSpPr>
        <p:spPr>
          <a:xfrm>
            <a:off x="6270752" y="3695721"/>
            <a:ext cx="2704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Erupción del </a:t>
            </a:r>
            <a:r>
              <a:rPr lang="es-MX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Xitle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 280 a.C.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15 Imagen" descr="DSC_0160.JPG"/>
          <p:cNvPicPr>
            <a:picLocks noGrp="1" noChangeAspect="1"/>
          </p:cNvPicPr>
          <p:nvPr isPhoto="1"/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3779912" y="4773614"/>
            <a:ext cx="2805431" cy="2065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6585343" y="5563482"/>
            <a:ext cx="2558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MX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Xitle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produjo un derrame de lava </a:t>
            </a:r>
            <a:r>
              <a:rPr lang="es-MX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pahoehoe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emplazado mediante tubos de lava, de &gt;1.8 km</a:t>
            </a:r>
            <a:r>
              <a:rPr lang="es-MX" sz="1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al sur de la ciudad de México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129970" y="1031273"/>
            <a:ext cx="3014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Formado por &gt; 300 conos de </a:t>
            </a:r>
            <a:r>
              <a:rPr lang="es-MX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tefra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0" y="5551314"/>
            <a:ext cx="3635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MX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Chichinautzin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emplazó un derrame de lava </a:t>
            </a:r>
            <a:r>
              <a:rPr lang="es-MX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a’a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&gt;2.8 km</a:t>
            </a:r>
            <a:r>
              <a:rPr lang="es-MX" sz="1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que cruza todas las carreteras y vías de comunicación al sur de la ciudad de México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0" name="19 Conector recto de flecha"/>
          <p:cNvCxnSpPr/>
          <p:nvPr/>
        </p:nvCxnSpPr>
        <p:spPr>
          <a:xfrm>
            <a:off x="6494252" y="4242596"/>
            <a:ext cx="165980" cy="194516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4211640" y="1340768"/>
            <a:ext cx="4917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Solamente hay una estación del SSN en el área del campo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785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002.jpg"/>
          <p:cNvPicPr>
            <a:picLocks noGrp="1" noChangeAspect="1"/>
          </p:cNvPicPr>
          <p:nvPr isPhoto="1"/>
        </p:nvPicPr>
        <p:blipFill rotWithShape="1">
          <a:blip r:embed="rId4" cstate="print">
            <a:lum/>
          </a:blip>
          <a:srcRect t="6914"/>
          <a:stretch/>
        </p:blipFill>
        <p:spPr>
          <a:xfrm>
            <a:off x="1" y="1059123"/>
            <a:ext cx="6300192" cy="39260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5 Imagen" descr="p_fc_vnirPico17dic2008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4" r="19739"/>
          <a:stretch/>
        </p:blipFill>
        <p:spPr>
          <a:xfrm>
            <a:off x="6351712" y="1059123"/>
            <a:ext cx="2792286" cy="44360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6 CuadroTexto"/>
          <p:cNvSpPr txBox="1"/>
          <p:nvPr/>
        </p:nvSpPr>
        <p:spPr>
          <a:xfrm>
            <a:off x="3563888" y="5664150"/>
            <a:ext cx="5580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Erupciones explosivas en 1533-1539, 1569, 1589, 1687, 1846 y 1867. Derrames de lava en </a:t>
            </a:r>
            <a:r>
              <a:rPr lang="es-MX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1545, 1566 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 1613.</a:t>
            </a:r>
          </a:p>
          <a:p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Considerado uno de los cinco volcanes de mayor riesgo en México</a:t>
            </a:r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86854" y="188640"/>
            <a:ext cx="1939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Citlaltépetl</a:t>
            </a:r>
          </a:p>
          <a:p>
            <a:pPr algn="ctr"/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Puebla y Veracruz</a:t>
            </a:r>
            <a:endParaRPr lang="es-MX" sz="16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pic>
        <p:nvPicPr>
          <p:cNvPr id="5122" name="Picture 2" descr="D:\CITLALTÉPETL\160706-160708 Citlaltépetl\GOPR15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533"/>
            <a:ext cx="3409955" cy="255746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987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ITLALTÉPETL\160706-160708 Citlaltépetl\GOPR15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t="4678" r="2915" b="33533"/>
          <a:stretch/>
        </p:blipFill>
        <p:spPr bwMode="auto">
          <a:xfrm>
            <a:off x="3187580" y="4005064"/>
            <a:ext cx="5956419" cy="28529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 descr="Mapa peligros Pico de Orizab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526"/>
            <a:ext cx="4756766" cy="318054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6" descr="http://ventanaver.mx/portal/wp-content/uploads/2015/01/0324_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964"/>
          <a:stretch/>
        </p:blipFill>
        <p:spPr bwMode="auto">
          <a:xfrm>
            <a:off x="5025617" y="1013261"/>
            <a:ext cx="4118383" cy="27757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-19853" y="4077072"/>
            <a:ext cx="31875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Monitoreado con dos estaciones sísmicas de periodo corto instaladas por la Universidad Veracruzana, con el apoyo de CENAPRED y el SSN.</a:t>
            </a:r>
          </a:p>
          <a:p>
            <a:pPr algn="just"/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Actualmente no se reciben las señales en el CENAPRED.</a:t>
            </a:r>
          </a:p>
          <a:p>
            <a:pPr algn="just"/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CENAPRED desarrolla campañas anuales de muestreo de manantiales para análisis </a:t>
            </a:r>
            <a:r>
              <a:rPr lang="es-MX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hidrogeoquímico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86854" y="188640"/>
            <a:ext cx="1939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Citlaltépetl</a:t>
            </a:r>
          </a:p>
          <a:p>
            <a:pPr algn="ctr"/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Puebla y Veracruz</a:t>
            </a:r>
            <a:endParaRPr lang="es-MX" sz="16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5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2292639" y="332656"/>
            <a:ext cx="5335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San Martín y campo volcánico Los </a:t>
            </a:r>
            <a:r>
              <a:rPr lang="es-MX" sz="2000" b="1" dirty="0" err="1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Tuxtlas</a:t>
            </a:r>
            <a:endParaRPr lang="es-MX" sz="2000" b="1" dirty="0" smtClean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  <a:p>
            <a:pPr algn="ctr"/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Veracruz</a:t>
            </a:r>
            <a:endParaRPr lang="es-MX" sz="16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pic>
        <p:nvPicPr>
          <p:cNvPr id="13" name="Picture 4" descr="http://www.uv.mx/noticias/files/2013/11/Red-sismica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44" y="5350963"/>
            <a:ext cx="2260556" cy="15070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Proyectos Riesgos Geológicos\Estudio y Vigilancia de Volcanes Activos\San Martín Tuxtla\Estudio Geológico San Martín FOPREDEN\121106 San Martin Tuxtla FOPREDEN\Material_adicional\Apendice_Fotos_zona_estudio\Conos_escoria\view_from_47_4.JPG"/>
          <p:cNvPicPr>
            <a:picLocks noChangeAspect="1" noChangeArrowheads="1"/>
          </p:cNvPicPr>
          <p:nvPr/>
        </p:nvPicPr>
        <p:blipFill rotWithShape="1">
          <a:blip r:embed="rId5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1" r="1172" b="27724"/>
          <a:stretch/>
        </p:blipFill>
        <p:spPr bwMode="auto">
          <a:xfrm>
            <a:off x="4096084" y="3501007"/>
            <a:ext cx="5047916" cy="18499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103273" cy="257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D:\SAN MARTÍN TUXTLA\160705 San Martín Tuxtla\GOPR143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32851" r="13551" b="42181"/>
          <a:stretch/>
        </p:blipFill>
        <p:spPr bwMode="auto">
          <a:xfrm>
            <a:off x="0" y="996557"/>
            <a:ext cx="9153063" cy="25123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096084" y="5445224"/>
            <a:ext cx="2787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Monitoreado desde 2012 con dos estaciones de banda ancha instaladas por la Universidad Veracruzana, con el apoyo del CENAPRED y el SSN</a:t>
            </a:r>
            <a:endParaRPr lang="es-MX" sz="16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31456" y="6155961"/>
            <a:ext cx="32403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Erupciones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1664, 1793 y de 1794 a 1796</a:t>
            </a:r>
            <a:endParaRPr lang="es-MX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71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F:\CENAPRED\Estudio y Vigilancia de Volcanes Activos\San Martín Tuxtla\Mapa peligros\Ceniz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21" y="1340768"/>
            <a:ext cx="2838335" cy="496855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CENAPRED\Estudio y Vigilancia de Volcanes Activos\San Martín Tuxtla\Mapa peligros\Conos escor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35" y="1340768"/>
            <a:ext cx="2848401" cy="496855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CENAPRED\Estudio y Vigilancia de Volcanes Activos\San Martín Tuxtla\Mapa peligros\Lahar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5" y="1340768"/>
            <a:ext cx="2850904" cy="496855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7219522" y="1053938"/>
            <a:ext cx="861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Cenizas</a:t>
            </a:r>
            <a:endParaRPr lang="es-MX" sz="14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729198" y="1052737"/>
            <a:ext cx="168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Conos </a:t>
            </a:r>
            <a:r>
              <a:rPr lang="es-MX" sz="1400" b="1" dirty="0" err="1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cineríticos</a:t>
            </a:r>
            <a:endParaRPr lang="es-MX" sz="14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64821" y="1052736"/>
            <a:ext cx="870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 err="1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Lahares</a:t>
            </a:r>
            <a:endParaRPr lang="es-MX" sz="14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0" y="651944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CENAPRED lleva a cabo campañas anuales de muestreo de manantiales para monitoreo </a:t>
            </a:r>
            <a:r>
              <a:rPr lang="es-MX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hidrogeoquímico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292639" y="332656"/>
            <a:ext cx="5335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San Martín y campo volcánico Los </a:t>
            </a:r>
            <a:r>
              <a:rPr lang="es-MX" sz="2000" b="1" dirty="0" err="1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Tuxtlas</a:t>
            </a:r>
            <a:endParaRPr lang="es-MX" sz="2000" b="1" dirty="0" smtClean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  <a:p>
            <a:pPr algn="ctr"/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Veracruz</a:t>
            </a:r>
            <a:endParaRPr lang="es-MX" sz="16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42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oviedomexicosinescalas.files.wordpress.com/2014/10/chichon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2" b="12236"/>
          <a:stretch/>
        </p:blipFill>
        <p:spPr bwMode="auto">
          <a:xfrm>
            <a:off x="0" y="1039164"/>
            <a:ext cx="9144000" cy="26778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132.248.26.130/atlasChichon/imagenes/IV.1.1.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3802166"/>
            <a:ext cx="4067765" cy="30558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132.248.26.130/atlasChichon/imagenes/IV.1.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791"/>
          <a:stretch/>
        </p:blipFill>
        <p:spPr bwMode="auto">
          <a:xfrm>
            <a:off x="0" y="3802166"/>
            <a:ext cx="2255246" cy="30558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230396" y="332656"/>
            <a:ext cx="210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Volcán Chichón</a:t>
            </a:r>
          </a:p>
          <a:p>
            <a:pPr algn="ctr"/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Chiapas</a:t>
            </a:r>
            <a:endParaRPr lang="es-MX" sz="20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255246" y="3861048"/>
            <a:ext cx="282080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Monitoreado desde 2004 con dos estaciones sísmicas de periodo corto instaladas por el Centro de Investigación en Gestión del Riesgo y Cambio Climático de la Universidad de Ciencias y Artes de Chiapas (UNICACH) con el apoyo del SSN y el CENAPRED.</a:t>
            </a:r>
          </a:p>
          <a:p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Actualmente no se reciben las señales en el CENAPRED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33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5170" r="1102" b="6230"/>
          <a:stretch/>
        </p:blipFill>
        <p:spPr bwMode="auto">
          <a:xfrm>
            <a:off x="52733" y="1224136"/>
            <a:ext cx="6749415" cy="474408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2 Imagen" descr="Fi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210" y="1224136"/>
            <a:ext cx="2254453" cy="55892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7" name="6 Rectángulo"/>
          <p:cNvSpPr/>
          <p:nvPr/>
        </p:nvSpPr>
        <p:spPr>
          <a:xfrm>
            <a:off x="52732" y="5975178"/>
            <a:ext cx="6749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conocimiento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detallado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las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erupciones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anteriores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un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volcán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y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conocimiento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general de la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actividad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histórica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volcanes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similares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proveen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argumentos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científicos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posible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actividad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futura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volcán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MX" sz="1600" dirty="0"/>
          </a:p>
        </p:txBody>
      </p:sp>
      <p:sp>
        <p:nvSpPr>
          <p:cNvPr id="9" name="8 Rectángulo"/>
          <p:cNvSpPr/>
          <p:nvPr/>
        </p:nvSpPr>
        <p:spPr>
          <a:xfrm>
            <a:off x="2051720" y="12882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Componentes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esenciales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la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evaluación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riesgo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y 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pronóstico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peligros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volcánicos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0" y="83671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Identificación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peligros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trabajo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campo (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Geología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Estratigrafía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Geoquímica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):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2613933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1030"/>
            <a:ext cx="3578693" cy="295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16787"/>
            <a:ext cx="5508104" cy="52696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 descr="F:\CENAPRED\CHICHÓN\Chichón\Imágenes Chichón\Chichón 820328 tras 1a explosió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" r="2968"/>
          <a:stretch/>
        </p:blipFill>
        <p:spPr bwMode="auto">
          <a:xfrm>
            <a:off x="1" y="4005064"/>
            <a:ext cx="3578692" cy="27289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78693" y="6300609"/>
            <a:ext cx="5565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CENAPRED realiza campañas anuales de muestreo del lago y manantiales para monitoreo  </a:t>
            </a:r>
            <a:r>
              <a:rPr lang="es-MX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hidrogeoquímico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30396" y="332656"/>
            <a:ext cx="210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Volcán Chichón</a:t>
            </a:r>
          </a:p>
          <a:p>
            <a:pPr algn="ctr"/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Chiapas</a:t>
            </a:r>
            <a:endParaRPr lang="es-MX" sz="20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81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7451" r="3159" b="13097"/>
          <a:stretch/>
        </p:blipFill>
        <p:spPr>
          <a:xfrm>
            <a:off x="5421371" y="4946181"/>
            <a:ext cx="2878684" cy="1911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8 CuadroTexto"/>
          <p:cNvSpPr txBox="1"/>
          <p:nvPr/>
        </p:nvSpPr>
        <p:spPr>
          <a:xfrm>
            <a:off x="3370688" y="395372"/>
            <a:ext cx="3107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Tacaná</a:t>
            </a:r>
            <a:r>
              <a:rPr lang="es-MX" sz="2000" b="1" dirty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, </a:t>
            </a:r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Chiapas-Guatemala</a:t>
            </a:r>
            <a:endParaRPr lang="es-MX" sz="16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081" y="1043237"/>
            <a:ext cx="4565265" cy="4010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51" y="908719"/>
            <a:ext cx="4590325" cy="504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0" y="911034"/>
            <a:ext cx="276800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Mapa de peligros del volcán </a:t>
            </a:r>
            <a:r>
              <a:rPr lang="es-MX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Tacaná</a:t>
            </a:r>
            <a:endParaRPr lang="es-MX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5496" y="5982379"/>
            <a:ext cx="5328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Actividad freática en 1855</a:t>
            </a:r>
            <a:r>
              <a:rPr lang="es-MX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1878, 1900, 1903, 1949 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y 1951.</a:t>
            </a:r>
          </a:p>
          <a:p>
            <a:r>
              <a:rPr lang="es-MX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 1986 hubo una explosión freática seguida por actividad </a:t>
            </a:r>
            <a:r>
              <a:rPr lang="es-MX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fumarólica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persistente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094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2.ssn.unam.mx:8080/website/imagenes/tacana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915"/>
          <a:stretch/>
        </p:blipFill>
        <p:spPr bwMode="auto">
          <a:xfrm>
            <a:off x="72007" y="1101048"/>
            <a:ext cx="4788025" cy="32344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2.ssn.unam.mx:8080/website/imagenes/tacana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8"/>
          <a:stretch/>
        </p:blipFill>
        <p:spPr bwMode="auto">
          <a:xfrm>
            <a:off x="4985538" y="4003790"/>
            <a:ext cx="4158462" cy="27957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370688" y="395372"/>
            <a:ext cx="3107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Tacaná</a:t>
            </a:r>
            <a:r>
              <a:rPr lang="es-MX" sz="2000" b="1" dirty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, </a:t>
            </a:r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Chiapas-Guatemala</a:t>
            </a:r>
            <a:endParaRPr lang="es-MX" sz="16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2008" y="4769857"/>
            <a:ext cx="4788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red de </a:t>
            </a:r>
            <a:r>
              <a:rPr lang="es-MX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monitoreo del </a:t>
            </a:r>
            <a:r>
              <a:rPr lang="es-MX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Tacaná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consiste en cuatro 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estaciones sísmicas de </a:t>
            </a:r>
            <a:r>
              <a:rPr lang="es-MX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banda </a:t>
            </a:r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ancha, instaladas por el SSN en 2010, a iniciativa del Dr. Valdés.</a:t>
            </a:r>
          </a:p>
          <a:p>
            <a:pPr algn="just"/>
            <a:endParaRPr lang="es-MX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s-MX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mantenimiento de la red y el procesamiento de las señales se lleva a cabo por la UNICACH y el CENAPRED, con el apoyo del SSN y la unidad de Protección Civil de Chiapas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" r="15353" b="1530"/>
          <a:stretch/>
        </p:blipFill>
        <p:spPr>
          <a:xfrm>
            <a:off x="4985538" y="1096241"/>
            <a:ext cx="4158462" cy="27648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8940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1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094509"/>
            <a:ext cx="9158288" cy="5763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627784" y="223045"/>
            <a:ext cx="4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Popocatépetl</a:t>
            </a:r>
            <a:endParaRPr lang="es-MX" sz="20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  <a:p>
            <a:pPr algn="ctr"/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Estados de México</a:t>
            </a:r>
            <a:r>
              <a:rPr lang="es-MX" sz="1600" b="1" dirty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, Puebla </a:t>
            </a:r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y Morelos</a:t>
            </a:r>
            <a:endParaRPr lang="es-MX" sz="16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427984" y="6027003"/>
            <a:ext cx="4716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>
                    <a:lumMod val="85000"/>
                  </a:schemeClr>
                </a:solidFill>
              </a:rPr>
              <a:t>El periodo eruptivo anterior ocurrió de 1923 a 1924</a:t>
            </a:r>
          </a:p>
          <a:p>
            <a:pPr algn="r"/>
            <a:r>
              <a:rPr lang="es-MX" sz="1600" dirty="0" smtClean="0">
                <a:solidFill>
                  <a:schemeClr val="bg1">
                    <a:lumMod val="85000"/>
                  </a:schemeClr>
                </a:solidFill>
              </a:rPr>
              <a:t>En constante erupción desde diciembre de 1994</a:t>
            </a:r>
            <a:endParaRPr lang="es-MX" sz="8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r"/>
            <a:r>
              <a:rPr lang="es-MX" sz="1600" dirty="0" smtClean="0">
                <a:solidFill>
                  <a:schemeClr val="bg1">
                    <a:lumMod val="85000"/>
                  </a:schemeClr>
                </a:solidFill>
              </a:rPr>
              <a:t>Considerado  el volcán de mayor riesgo en México</a:t>
            </a:r>
            <a:endParaRPr lang="es-MX" sz="8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29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598326" y="0"/>
            <a:ext cx="7947348" cy="5874326"/>
            <a:chOff x="134470" y="193964"/>
            <a:chExt cx="8875059" cy="6664036"/>
          </a:xfrm>
        </p:grpSpPr>
        <p:pic>
          <p:nvPicPr>
            <p:cNvPr id="1026" name="Picture 2" descr="C:\Users\h0001proyecto14\Desktop\cenizas 1994-2014\26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8"/>
            <a:stretch/>
          </p:blipFill>
          <p:spPr bwMode="auto">
            <a:xfrm>
              <a:off x="134470" y="193964"/>
              <a:ext cx="8875059" cy="6664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Elipse"/>
            <p:cNvSpPr/>
            <p:nvPr/>
          </p:nvSpPr>
          <p:spPr>
            <a:xfrm>
              <a:off x="4396511" y="2540000"/>
              <a:ext cx="1708726" cy="170872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Elipse"/>
            <p:cNvSpPr/>
            <p:nvPr/>
          </p:nvSpPr>
          <p:spPr>
            <a:xfrm>
              <a:off x="2735822" y="919017"/>
              <a:ext cx="5046006" cy="495069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368139"/>
              </p:ext>
            </p:extLst>
          </p:nvPr>
        </p:nvGraphicFramePr>
        <p:xfrm>
          <a:off x="0" y="5033725"/>
          <a:ext cx="9143998" cy="180227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62375"/>
                <a:gridCol w="713506"/>
                <a:gridCol w="1094695"/>
                <a:gridCol w="742828"/>
                <a:gridCol w="605993"/>
                <a:gridCol w="674410"/>
                <a:gridCol w="674410"/>
                <a:gridCol w="684185"/>
                <a:gridCol w="576669"/>
                <a:gridCol w="752602"/>
                <a:gridCol w="752602"/>
                <a:gridCol w="703732"/>
                <a:gridCol w="505991"/>
              </a:tblGrid>
              <a:tr h="210126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 smtClean="0">
                          <a:effectLst/>
                        </a:rPr>
                        <a:t>Sistemas expuestos en el volcán Popocatépetl </a:t>
                      </a:r>
                      <a:r>
                        <a:rPr lang="es-MX" sz="1600" b="1" u="none" strike="noStrike" dirty="0">
                          <a:effectLst/>
                        </a:rPr>
                        <a:t>(ANR)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68524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u="none" strike="noStrike">
                          <a:effectLst/>
                        </a:rPr>
                        <a:t> 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 smtClean="0">
                          <a:effectLst/>
                        </a:rPr>
                        <a:t>Población y Vivienda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 smtClean="0">
                          <a:effectLst/>
                        </a:rPr>
                        <a:t>Educación y Salud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 smtClean="0">
                          <a:effectLst/>
                        </a:rPr>
                        <a:t>Infraestructura de Transporte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u="none" strike="noStrike" dirty="0">
                          <a:effectLst/>
                        </a:rPr>
                        <a:t> 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b"/>
                </a:tc>
              </a:tr>
              <a:tr h="56174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b="1" u="none" strike="noStrike" dirty="0" smtClean="0">
                          <a:effectLst/>
                        </a:rPr>
                        <a:t>Radio </a:t>
                      </a:r>
                      <a:r>
                        <a:rPr lang="es-MX" sz="1050" b="1" u="none" strike="noStrike" baseline="0" dirty="0" smtClean="0">
                          <a:effectLst/>
                        </a:rPr>
                        <a:t>de influencia</a:t>
                      </a:r>
                      <a:r>
                        <a:rPr lang="es-MX" sz="1050" b="1" u="none" strike="noStrike" dirty="0" smtClean="0">
                          <a:effectLst/>
                        </a:rPr>
                        <a:t> (km</a:t>
                      </a:r>
                      <a:r>
                        <a:rPr lang="es-MX" sz="1050" b="1" u="none" strike="noStrike" dirty="0">
                          <a:effectLst/>
                        </a:rPr>
                        <a:t>)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b="1" u="none" strike="noStrike" dirty="0" smtClean="0">
                          <a:effectLst/>
                        </a:rPr>
                        <a:t>Estados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b="1" u="none" strike="noStrike" dirty="0" smtClean="0">
                          <a:effectLst/>
                        </a:rPr>
                        <a:t>Población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b="1" u="none" strike="noStrike" dirty="0" smtClean="0">
                          <a:effectLst/>
                        </a:rPr>
                        <a:t>Casas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b="1" u="none" strike="noStrike" dirty="0" smtClean="0">
                          <a:effectLst/>
                        </a:rPr>
                        <a:t>Escuelas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b="1" u="none" strike="noStrike" dirty="0" smtClean="0">
                          <a:effectLst/>
                        </a:rPr>
                        <a:t>Hospitales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Quirófanos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b="1" u="none" strike="noStrike" dirty="0" smtClean="0">
                          <a:effectLst/>
                        </a:rPr>
                        <a:t>Carreteras</a:t>
                      </a:r>
                    </a:p>
                    <a:p>
                      <a:pPr algn="ctr" fontAlgn="ctr"/>
                      <a:r>
                        <a:rPr lang="es-MX" sz="1050" b="1" u="none" strike="noStrike" dirty="0" smtClean="0">
                          <a:effectLst/>
                        </a:rPr>
                        <a:t>(km</a:t>
                      </a:r>
                      <a:r>
                        <a:rPr lang="es-MX" sz="1050" b="1" u="none" strike="noStrike" dirty="0">
                          <a:effectLst/>
                        </a:rPr>
                        <a:t>)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b="1" u="none" strike="noStrike" dirty="0" smtClean="0">
                          <a:effectLst/>
                        </a:rPr>
                        <a:t>Puentes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b="1" u="none" strike="noStrike" dirty="0" smtClean="0">
                          <a:effectLst/>
                        </a:rPr>
                        <a:t>Gasolineras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b="1" u="none" strike="noStrike" dirty="0" smtClean="0">
                          <a:effectLst/>
                        </a:rPr>
                        <a:t>Aeropuertos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b="1" u="none" strike="noStrike" dirty="0" smtClean="0">
                          <a:effectLst/>
                        </a:rPr>
                        <a:t>Helipuertos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b="1" u="none" strike="noStrike" dirty="0" smtClean="0">
                          <a:effectLst/>
                        </a:rPr>
                        <a:t>¨Presas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</a:tr>
              <a:tr h="26683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b="1" u="none" strike="noStrike" dirty="0">
                          <a:effectLst/>
                        </a:rPr>
                        <a:t>30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u="none" strike="noStrike" dirty="0" err="1">
                          <a:effectLst/>
                        </a:rPr>
                        <a:t>Méx</a:t>
                      </a:r>
                      <a:r>
                        <a:rPr lang="es-MX" sz="900" b="1" u="none" strike="noStrike" dirty="0">
                          <a:effectLst/>
                        </a:rPr>
                        <a:t>, Mor. Puebla</a:t>
                      </a:r>
                      <a:endParaRPr lang="es-MX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273,327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53,973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1,265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174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3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787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97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35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2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1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</a:tr>
              <a:tr h="53366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50" b="1" u="none" strike="noStrike" dirty="0">
                          <a:effectLst/>
                        </a:rPr>
                        <a:t>100</a:t>
                      </a:r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u="none" strike="noStrike" dirty="0" err="1">
                          <a:effectLst/>
                        </a:rPr>
                        <a:t>Méx</a:t>
                      </a:r>
                      <a:r>
                        <a:rPr lang="es-MX" sz="900" b="1" u="none" strike="noStrike" dirty="0">
                          <a:effectLst/>
                        </a:rPr>
                        <a:t>, Mor, Puebla, </a:t>
                      </a:r>
                      <a:r>
                        <a:rPr lang="es-MX" sz="900" b="1" u="none" strike="noStrike" dirty="0" err="1">
                          <a:effectLst/>
                        </a:rPr>
                        <a:t>Tlax</a:t>
                      </a:r>
                      <a:r>
                        <a:rPr lang="es-MX" sz="900" b="1" u="none" strike="noStrike" dirty="0">
                          <a:effectLst/>
                        </a:rPr>
                        <a:t>, D.F., </a:t>
                      </a:r>
                      <a:r>
                        <a:rPr lang="es-MX" sz="900" b="1" u="none" strike="noStrike" dirty="0" err="1">
                          <a:effectLst/>
                        </a:rPr>
                        <a:t>Hgo</a:t>
                      </a:r>
                      <a:r>
                        <a:rPr lang="es-MX" sz="900" b="1" u="none" strike="noStrike" dirty="0">
                          <a:effectLst/>
                        </a:rPr>
                        <a:t>, Gro.</a:t>
                      </a:r>
                      <a:endParaRPr lang="es-MX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25,191,137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6,482,882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39,492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4,208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356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17,618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736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681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15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174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24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22" marR="7022" marT="7022" marB="0" anchor="ctr"/>
                </a:tc>
              </a:tr>
            </a:tbl>
          </a:graphicData>
        </a:graphic>
      </p:graphicFrame>
      <p:sp>
        <p:nvSpPr>
          <p:cNvPr id="12" name="11 Elipse"/>
          <p:cNvSpPr/>
          <p:nvPr/>
        </p:nvSpPr>
        <p:spPr>
          <a:xfrm>
            <a:off x="213546" y="6031346"/>
            <a:ext cx="253998" cy="253999"/>
          </a:xfrm>
          <a:prstGeom prst="ellipse">
            <a:avLst/>
          </a:prstGeom>
          <a:solidFill>
            <a:srgbClr val="FFFF99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Elipse"/>
          <p:cNvSpPr/>
          <p:nvPr/>
        </p:nvSpPr>
        <p:spPr>
          <a:xfrm>
            <a:off x="213546" y="6451590"/>
            <a:ext cx="253998" cy="253999"/>
          </a:xfrm>
          <a:prstGeom prst="ellipse">
            <a:avLst/>
          </a:prstGeom>
          <a:solidFill>
            <a:srgbClr val="FFFF99">
              <a:alpha val="10196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7304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101"/>
            <a:ext cx="4571998" cy="3009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2 Imagen" descr="DSC03946.JPG"/>
          <p:cNvPicPr>
            <a:picLocks noGrp="1" noChangeAspect="1"/>
          </p:cNvPicPr>
          <p:nvPr isPhoto="1"/>
        </p:nvPicPr>
        <p:blipFill rotWithShape="1">
          <a:blip r:embed="rId5" cstate="print">
            <a:lum/>
          </a:blip>
          <a:srcRect t="4627"/>
          <a:stretch/>
        </p:blipFill>
        <p:spPr>
          <a:xfrm>
            <a:off x="0" y="1016732"/>
            <a:ext cx="4446634" cy="28206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" b="67"/>
          <a:stretch/>
        </p:blipFill>
        <p:spPr>
          <a:xfrm>
            <a:off x="4446633" y="1016732"/>
            <a:ext cx="4697367" cy="30289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/>
        </p:blipFill>
        <p:spPr>
          <a:xfrm>
            <a:off x="4571998" y="4045700"/>
            <a:ext cx="4572001" cy="2812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6 CuadroTexto"/>
          <p:cNvSpPr txBox="1"/>
          <p:nvPr/>
        </p:nvSpPr>
        <p:spPr>
          <a:xfrm>
            <a:off x="2627784" y="223045"/>
            <a:ext cx="4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Popocatépetl</a:t>
            </a:r>
            <a:endParaRPr lang="es-MX" sz="20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  <a:p>
            <a:pPr algn="ctr"/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Estados de México</a:t>
            </a:r>
            <a:r>
              <a:rPr lang="es-MX" sz="1600" b="1" dirty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, Puebla </a:t>
            </a:r>
            <a:r>
              <a:rPr lang="es-MX" sz="1600" b="1" dirty="0" smtClean="0">
                <a:solidFill>
                  <a:srgbClr val="595959"/>
                </a:solidFill>
                <a:latin typeface="Arial" panose="020B0604020202020204" pitchFamily="34" charset="0"/>
                <a:ea typeface="ヒラギノ角ゴ Pro W3" pitchFamily="-106" charset="-128"/>
                <a:cs typeface="Arial" panose="020B0604020202020204" pitchFamily="34" charset="0"/>
              </a:rPr>
              <a:t>y Morelos</a:t>
            </a:r>
            <a:endParaRPr lang="es-MX" sz="1600" b="1" dirty="0">
              <a:solidFill>
                <a:srgbClr val="595959"/>
              </a:solidFill>
              <a:latin typeface="Arial" panose="020B0604020202020204" pitchFamily="34" charset="0"/>
              <a:ea typeface="ヒラギノ角ゴ Pro W3" pitchFamily="-106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544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"/>
          <a:stretch/>
        </p:blipFill>
        <p:spPr>
          <a:xfrm>
            <a:off x="0" y="1025236"/>
            <a:ext cx="9144000" cy="58327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2 CuadroTexto"/>
          <p:cNvSpPr txBox="1"/>
          <p:nvPr/>
        </p:nvSpPr>
        <p:spPr>
          <a:xfrm>
            <a:off x="5220072" y="1268760"/>
            <a:ext cx="3121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 smtClean="0">
                <a:cs typeface="Arial" panose="020B0604020202020204" pitchFamily="34" charset="0"/>
              </a:rPr>
              <a:t>¿Preguntas?</a:t>
            </a:r>
            <a:endParaRPr lang="es-MX" sz="4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27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6 Rectángulo"/>
          <p:cNvSpPr>
            <a:spLocks noChangeArrowheads="1"/>
          </p:cNvSpPr>
          <p:nvPr/>
        </p:nvSpPr>
        <p:spPr bwMode="auto">
          <a:xfrm>
            <a:off x="1581150" y="2473325"/>
            <a:ext cx="5976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ctr"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400" b="1">
                <a:solidFill>
                  <a:prstClr val="white"/>
                </a:solidFill>
                <a:latin typeface="Trajan Pro" pitchFamily="18" charset="0"/>
              </a:rPr>
              <a:t>MAYOR INFORMACIÓN:</a:t>
            </a:r>
          </a:p>
        </p:txBody>
      </p:sp>
      <p:sp>
        <p:nvSpPr>
          <p:cNvPr id="88067" name="1 CuadroTexto"/>
          <p:cNvSpPr txBox="1">
            <a:spLocks noChangeArrowheads="1"/>
          </p:cNvSpPr>
          <p:nvPr/>
        </p:nvSpPr>
        <p:spPr bwMode="auto">
          <a:xfrm>
            <a:off x="3332163" y="2538413"/>
            <a:ext cx="247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MX" altLang="es-MX" sz="18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8068" name="5 CuadroTexto"/>
          <p:cNvSpPr txBox="1">
            <a:spLocks noChangeArrowheads="1"/>
          </p:cNvSpPr>
          <p:nvPr/>
        </p:nvSpPr>
        <p:spPr bwMode="auto">
          <a:xfrm>
            <a:off x="3132138" y="304165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MX" altLang="es-MX" sz="18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8069" name="7 CuadroTexto"/>
          <p:cNvSpPr txBox="1">
            <a:spLocks noChangeArrowheads="1"/>
          </p:cNvSpPr>
          <p:nvPr/>
        </p:nvSpPr>
        <p:spPr bwMode="auto">
          <a:xfrm>
            <a:off x="2195513" y="2906713"/>
            <a:ext cx="47529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ctr"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Ramón </a:t>
            </a:r>
            <a:r>
              <a:rPr lang="es-MX" altLang="es-MX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Espinasa</a:t>
            </a:r>
            <a:r>
              <a:rPr lang="es-MX" altLang="es-MX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altLang="es-MX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Pereña</a:t>
            </a:r>
            <a:r>
              <a:rPr lang="es-MX" altLang="es-MX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Subdirector de Riesgos </a:t>
            </a:r>
            <a:r>
              <a:rPr lang="es-MX" altLang="es-MX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Volcánicos</a:t>
            </a:r>
            <a:endParaRPr lang="es-MX" altLang="es-MX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CENAPRED</a:t>
            </a:r>
          </a:p>
          <a:p>
            <a:pPr algn="ctr"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respinasa@cenapred.unam.mx</a:t>
            </a:r>
          </a:p>
        </p:txBody>
      </p:sp>
      <p:pic>
        <p:nvPicPr>
          <p:cNvPr id="88070" name="Imagen 14" descr="SEGO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4076700"/>
            <a:ext cx="2870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CuadroTexto 15"/>
          <p:cNvSpPr txBox="1">
            <a:spLocks noChangeArrowheads="1"/>
          </p:cNvSpPr>
          <p:nvPr/>
        </p:nvSpPr>
        <p:spPr bwMode="auto">
          <a:xfrm>
            <a:off x="3326307" y="5264150"/>
            <a:ext cx="249138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ctr"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www.segob.gob.mx</a:t>
            </a:r>
          </a:p>
          <a:p>
            <a:pPr algn="ctr"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MX" altLang="es-MX" sz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segob_mx</a:t>
            </a:r>
            <a:r>
              <a:rPr lang="es-MX" altLang="es-MX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algn="ctr"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MX" altLang="es-MX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 civil federal:</a:t>
            </a:r>
          </a:p>
          <a:p>
            <a:pPr algn="ctr"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www.proteccioncivil.gob.mx</a:t>
            </a:r>
          </a:p>
          <a:p>
            <a:pPr algn="ctr" defTabSz="45561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MX" altLang="es-MX" sz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pcsegob</a:t>
            </a:r>
            <a:endParaRPr lang="es-ES" altLang="es-MX" sz="1200" dirty="0">
              <a:solidFill>
                <a:srgbClr val="FFFFFF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7" name="Triángulo isósceles 16"/>
          <p:cNvSpPr>
            <a:spLocks noChangeArrowheads="1"/>
          </p:cNvSpPr>
          <p:nvPr/>
        </p:nvSpPr>
        <p:spPr bwMode="auto">
          <a:xfrm rot="5400000">
            <a:off x="2707482" y="3009106"/>
            <a:ext cx="147638" cy="161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ln w="18415" cmpd="sng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ヒラギノ角ゴ Pro W3" pitchFamily="-106" charset="-128"/>
            </a:endParaRPr>
          </a:p>
        </p:txBody>
      </p:sp>
      <p:cxnSp>
        <p:nvCxnSpPr>
          <p:cNvPr id="19" name="Conector recto 18"/>
          <p:cNvCxnSpPr>
            <a:cxnSpLocks noChangeShapeType="1"/>
          </p:cNvCxnSpPr>
          <p:nvPr/>
        </p:nvCxnSpPr>
        <p:spPr bwMode="auto">
          <a:xfrm>
            <a:off x="755650" y="2349500"/>
            <a:ext cx="76327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8074" name="Imagen 21" descr="twitt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6289675"/>
            <a:ext cx="1270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Imagen 22" descr="twitt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516563"/>
            <a:ext cx="1270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84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211960" y="3940601"/>
            <a:ext cx="48245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obtenidos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mediante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trabajo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campo se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integran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modelos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digitales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elevación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alta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resolución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(DEM), y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analizados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utilizando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sistemas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geográfica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(GIS).</a:t>
            </a:r>
          </a:p>
          <a:p>
            <a:pPr algn="just"/>
            <a:endParaRPr lang="en-US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producir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mapas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zonificación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peligros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se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combina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análisis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realizado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mediante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GIS con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digitales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realistas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distintos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fenómenos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algn="just"/>
            <a:endParaRPr lang="en-US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riesgo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específica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cada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volcán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debe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actualizarse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siempre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que se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adquieren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nuevos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mejora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conocimiento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científico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fenómenos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836712"/>
            <a:ext cx="7812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Analizar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riesgo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asociado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cada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peligro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amenaza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Modelación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):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1" r="11639" b="12802"/>
          <a:stretch>
            <a:fillRect/>
          </a:stretch>
        </p:blipFill>
        <p:spPr bwMode="auto">
          <a:xfrm>
            <a:off x="4137139" y="1287257"/>
            <a:ext cx="2451085" cy="245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1"/>
          <a:stretch/>
        </p:blipFill>
        <p:spPr bwMode="auto">
          <a:xfrm>
            <a:off x="0" y="4064846"/>
            <a:ext cx="4129177" cy="27931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015"/>
            <a:ext cx="4129177" cy="27590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663" y="1246015"/>
            <a:ext cx="2521337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051720" y="12882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Componentes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esenciales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la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evaluación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riesgo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y 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pronóstico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peligros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volcánicos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632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21 Imagen" descr="120425-4"/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"/>
          <a:stretch/>
        </p:blipFill>
        <p:spPr bwMode="auto">
          <a:xfrm>
            <a:off x="568325" y="1206044"/>
            <a:ext cx="8035925" cy="54633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CuadroTexto"/>
          <p:cNvSpPr txBox="1"/>
          <p:nvPr/>
        </p:nvSpPr>
        <p:spPr>
          <a:xfrm rot="20230033">
            <a:off x="3685884" y="3462979"/>
            <a:ext cx="20409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Barranca de </a:t>
            </a:r>
            <a:r>
              <a:rPr lang="es-MX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Huiloac</a:t>
            </a:r>
            <a:endParaRPr lang="es-MX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5" name="24 Arco"/>
          <p:cNvSpPr/>
          <p:nvPr/>
        </p:nvSpPr>
        <p:spPr>
          <a:xfrm rot="5203275">
            <a:off x="4273550" y="4592911"/>
            <a:ext cx="269875" cy="387350"/>
          </a:xfrm>
          <a:prstGeom prst="arc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6" name="25 Arco"/>
          <p:cNvSpPr/>
          <p:nvPr/>
        </p:nvSpPr>
        <p:spPr>
          <a:xfrm rot="5203275">
            <a:off x="4293394" y="4611167"/>
            <a:ext cx="395287" cy="482600"/>
          </a:xfrm>
          <a:prstGeom prst="arc">
            <a:avLst>
              <a:gd name="adj1" fmla="val 15264161"/>
              <a:gd name="adj2" fmla="val 1200452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7" name="26 Arco"/>
          <p:cNvSpPr/>
          <p:nvPr/>
        </p:nvSpPr>
        <p:spPr>
          <a:xfrm rot="5203275">
            <a:off x="4402932" y="4631803"/>
            <a:ext cx="457200" cy="633413"/>
          </a:xfrm>
          <a:prstGeom prst="arc">
            <a:avLst>
              <a:gd name="adj1" fmla="val 14253093"/>
              <a:gd name="adj2" fmla="val 3008312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8" name="27 Forma libre"/>
          <p:cNvSpPr/>
          <p:nvPr/>
        </p:nvSpPr>
        <p:spPr>
          <a:xfrm>
            <a:off x="3940175" y="3213373"/>
            <a:ext cx="2208213" cy="1628775"/>
          </a:xfrm>
          <a:custGeom>
            <a:avLst/>
            <a:gdLst>
              <a:gd name="connsiteX0" fmla="*/ 1912186 w 2466873"/>
              <a:gd name="connsiteY0" fmla="*/ 0 h 1893454"/>
              <a:gd name="connsiteX1" fmla="*/ 1958368 w 2466873"/>
              <a:gd name="connsiteY1" fmla="*/ 9236 h 1893454"/>
              <a:gd name="connsiteX2" fmla="*/ 2013786 w 2466873"/>
              <a:gd name="connsiteY2" fmla="*/ 27709 h 1893454"/>
              <a:gd name="connsiteX3" fmla="*/ 2041495 w 2466873"/>
              <a:gd name="connsiteY3" fmla="*/ 36945 h 1893454"/>
              <a:gd name="connsiteX4" fmla="*/ 2115386 w 2466873"/>
              <a:gd name="connsiteY4" fmla="*/ 46181 h 1893454"/>
              <a:gd name="connsiteX5" fmla="*/ 2235459 w 2466873"/>
              <a:gd name="connsiteY5" fmla="*/ 73891 h 1893454"/>
              <a:gd name="connsiteX6" fmla="*/ 2309350 w 2466873"/>
              <a:gd name="connsiteY6" fmla="*/ 92363 h 1893454"/>
              <a:gd name="connsiteX7" fmla="*/ 2337059 w 2466873"/>
              <a:gd name="connsiteY7" fmla="*/ 101600 h 1893454"/>
              <a:gd name="connsiteX8" fmla="*/ 2438659 w 2466873"/>
              <a:gd name="connsiteY8" fmla="*/ 120072 h 1893454"/>
              <a:gd name="connsiteX9" fmla="*/ 2466368 w 2466873"/>
              <a:gd name="connsiteY9" fmla="*/ 138545 h 1893454"/>
              <a:gd name="connsiteX10" fmla="*/ 2401713 w 2466873"/>
              <a:gd name="connsiteY10" fmla="*/ 175491 h 1893454"/>
              <a:gd name="connsiteX11" fmla="*/ 2309350 w 2466873"/>
              <a:gd name="connsiteY11" fmla="*/ 184727 h 1893454"/>
              <a:gd name="connsiteX12" fmla="*/ 2244695 w 2466873"/>
              <a:gd name="connsiteY12" fmla="*/ 203200 h 1893454"/>
              <a:gd name="connsiteX13" fmla="*/ 2143095 w 2466873"/>
              <a:gd name="connsiteY13" fmla="*/ 212436 h 1893454"/>
              <a:gd name="connsiteX14" fmla="*/ 2115386 w 2466873"/>
              <a:gd name="connsiteY14" fmla="*/ 221672 h 1893454"/>
              <a:gd name="connsiteX15" fmla="*/ 2023022 w 2466873"/>
              <a:gd name="connsiteY15" fmla="*/ 240145 h 1893454"/>
              <a:gd name="connsiteX16" fmla="*/ 1912186 w 2466873"/>
              <a:gd name="connsiteY16" fmla="*/ 277091 h 1893454"/>
              <a:gd name="connsiteX17" fmla="*/ 1875241 w 2466873"/>
              <a:gd name="connsiteY17" fmla="*/ 286327 h 1893454"/>
              <a:gd name="connsiteX18" fmla="*/ 1819822 w 2466873"/>
              <a:gd name="connsiteY18" fmla="*/ 304800 h 1893454"/>
              <a:gd name="connsiteX19" fmla="*/ 1764404 w 2466873"/>
              <a:gd name="connsiteY19" fmla="*/ 323272 h 1893454"/>
              <a:gd name="connsiteX20" fmla="*/ 1736695 w 2466873"/>
              <a:gd name="connsiteY20" fmla="*/ 332509 h 1893454"/>
              <a:gd name="connsiteX21" fmla="*/ 1644331 w 2466873"/>
              <a:gd name="connsiteY21" fmla="*/ 360218 h 1893454"/>
              <a:gd name="connsiteX22" fmla="*/ 1579677 w 2466873"/>
              <a:gd name="connsiteY22" fmla="*/ 378691 h 1893454"/>
              <a:gd name="connsiteX23" fmla="*/ 1533495 w 2466873"/>
              <a:gd name="connsiteY23" fmla="*/ 387927 h 1893454"/>
              <a:gd name="connsiteX24" fmla="*/ 1478077 w 2466873"/>
              <a:gd name="connsiteY24" fmla="*/ 406400 h 1893454"/>
              <a:gd name="connsiteX25" fmla="*/ 1450368 w 2466873"/>
              <a:gd name="connsiteY25" fmla="*/ 415636 h 1893454"/>
              <a:gd name="connsiteX26" fmla="*/ 1422659 w 2466873"/>
              <a:gd name="connsiteY26" fmla="*/ 424872 h 1893454"/>
              <a:gd name="connsiteX27" fmla="*/ 1339531 w 2466873"/>
              <a:gd name="connsiteY27" fmla="*/ 471054 h 1893454"/>
              <a:gd name="connsiteX28" fmla="*/ 1311822 w 2466873"/>
              <a:gd name="connsiteY28" fmla="*/ 498763 h 1893454"/>
              <a:gd name="connsiteX29" fmla="*/ 1293350 w 2466873"/>
              <a:gd name="connsiteY29" fmla="*/ 526472 h 1893454"/>
              <a:gd name="connsiteX30" fmla="*/ 1265641 w 2466873"/>
              <a:gd name="connsiteY30" fmla="*/ 544945 h 1893454"/>
              <a:gd name="connsiteX31" fmla="*/ 1247168 w 2466873"/>
              <a:gd name="connsiteY31" fmla="*/ 572654 h 1893454"/>
              <a:gd name="connsiteX32" fmla="*/ 1191750 w 2466873"/>
              <a:gd name="connsiteY32" fmla="*/ 600363 h 1893454"/>
              <a:gd name="connsiteX33" fmla="*/ 1164041 w 2466873"/>
              <a:gd name="connsiteY33" fmla="*/ 711200 h 1893454"/>
              <a:gd name="connsiteX34" fmla="*/ 1108622 w 2466873"/>
              <a:gd name="connsiteY34" fmla="*/ 729672 h 1893454"/>
              <a:gd name="connsiteX35" fmla="*/ 1071677 w 2466873"/>
              <a:gd name="connsiteY35" fmla="*/ 738909 h 1893454"/>
              <a:gd name="connsiteX36" fmla="*/ 1016259 w 2466873"/>
              <a:gd name="connsiteY36" fmla="*/ 757381 h 1893454"/>
              <a:gd name="connsiteX37" fmla="*/ 979313 w 2466873"/>
              <a:gd name="connsiteY37" fmla="*/ 766618 h 1893454"/>
              <a:gd name="connsiteX38" fmla="*/ 923895 w 2466873"/>
              <a:gd name="connsiteY38" fmla="*/ 785091 h 1893454"/>
              <a:gd name="connsiteX39" fmla="*/ 886950 w 2466873"/>
              <a:gd name="connsiteY39" fmla="*/ 794327 h 1893454"/>
              <a:gd name="connsiteX40" fmla="*/ 859241 w 2466873"/>
              <a:gd name="connsiteY40" fmla="*/ 803563 h 1893454"/>
              <a:gd name="connsiteX41" fmla="*/ 748404 w 2466873"/>
              <a:gd name="connsiteY41" fmla="*/ 812800 h 1893454"/>
              <a:gd name="connsiteX42" fmla="*/ 656041 w 2466873"/>
              <a:gd name="connsiteY42" fmla="*/ 831272 h 1893454"/>
              <a:gd name="connsiteX43" fmla="*/ 609859 w 2466873"/>
              <a:gd name="connsiteY43" fmla="*/ 840509 h 1893454"/>
              <a:gd name="connsiteX44" fmla="*/ 554441 w 2466873"/>
              <a:gd name="connsiteY44" fmla="*/ 849745 h 1893454"/>
              <a:gd name="connsiteX45" fmla="*/ 499022 w 2466873"/>
              <a:gd name="connsiteY45" fmla="*/ 868218 h 1893454"/>
              <a:gd name="connsiteX46" fmla="*/ 471313 w 2466873"/>
              <a:gd name="connsiteY46" fmla="*/ 877454 h 1893454"/>
              <a:gd name="connsiteX47" fmla="*/ 425131 w 2466873"/>
              <a:gd name="connsiteY47" fmla="*/ 886691 h 1893454"/>
              <a:gd name="connsiteX48" fmla="*/ 397422 w 2466873"/>
              <a:gd name="connsiteY48" fmla="*/ 895927 h 1893454"/>
              <a:gd name="connsiteX49" fmla="*/ 351241 w 2466873"/>
              <a:gd name="connsiteY49" fmla="*/ 905163 h 1893454"/>
              <a:gd name="connsiteX50" fmla="*/ 295822 w 2466873"/>
              <a:gd name="connsiteY50" fmla="*/ 923636 h 1893454"/>
              <a:gd name="connsiteX51" fmla="*/ 268113 w 2466873"/>
              <a:gd name="connsiteY51" fmla="*/ 932872 h 1893454"/>
              <a:gd name="connsiteX52" fmla="*/ 240404 w 2466873"/>
              <a:gd name="connsiteY52" fmla="*/ 942109 h 1893454"/>
              <a:gd name="connsiteX53" fmla="*/ 212695 w 2466873"/>
              <a:gd name="connsiteY53" fmla="*/ 951345 h 1893454"/>
              <a:gd name="connsiteX54" fmla="*/ 175750 w 2466873"/>
              <a:gd name="connsiteY54" fmla="*/ 969818 h 1893454"/>
              <a:gd name="connsiteX55" fmla="*/ 111095 w 2466873"/>
              <a:gd name="connsiteY55" fmla="*/ 988291 h 1893454"/>
              <a:gd name="connsiteX56" fmla="*/ 55677 w 2466873"/>
              <a:gd name="connsiteY56" fmla="*/ 1006763 h 1893454"/>
              <a:gd name="connsiteX57" fmla="*/ 27968 w 2466873"/>
              <a:gd name="connsiteY57" fmla="*/ 1016000 h 1893454"/>
              <a:gd name="connsiteX58" fmla="*/ 18731 w 2466873"/>
              <a:gd name="connsiteY58" fmla="*/ 1043709 h 1893454"/>
              <a:gd name="connsiteX59" fmla="*/ 259 w 2466873"/>
              <a:gd name="connsiteY59" fmla="*/ 1071418 h 1893454"/>
              <a:gd name="connsiteX60" fmla="*/ 37204 w 2466873"/>
              <a:gd name="connsiteY60" fmla="*/ 1126836 h 1893454"/>
              <a:gd name="connsiteX61" fmla="*/ 138804 w 2466873"/>
              <a:gd name="connsiteY61" fmla="*/ 1154545 h 1893454"/>
              <a:gd name="connsiteX62" fmla="*/ 194222 w 2466873"/>
              <a:gd name="connsiteY62" fmla="*/ 1191491 h 1893454"/>
              <a:gd name="connsiteX63" fmla="*/ 231168 w 2466873"/>
              <a:gd name="connsiteY63" fmla="*/ 1246909 h 1893454"/>
              <a:gd name="connsiteX64" fmla="*/ 277350 w 2466873"/>
              <a:gd name="connsiteY64" fmla="*/ 1330036 h 1893454"/>
              <a:gd name="connsiteX65" fmla="*/ 314295 w 2466873"/>
              <a:gd name="connsiteY65" fmla="*/ 1385454 h 1893454"/>
              <a:gd name="connsiteX66" fmla="*/ 351241 w 2466873"/>
              <a:gd name="connsiteY66" fmla="*/ 1440872 h 1893454"/>
              <a:gd name="connsiteX67" fmla="*/ 360477 w 2466873"/>
              <a:gd name="connsiteY67" fmla="*/ 1468581 h 1893454"/>
              <a:gd name="connsiteX68" fmla="*/ 406659 w 2466873"/>
              <a:gd name="connsiteY68" fmla="*/ 1524000 h 1893454"/>
              <a:gd name="connsiteX69" fmla="*/ 443604 w 2466873"/>
              <a:gd name="connsiteY69" fmla="*/ 1662545 h 1893454"/>
              <a:gd name="connsiteX70" fmla="*/ 471313 w 2466873"/>
              <a:gd name="connsiteY70" fmla="*/ 1681018 h 1893454"/>
              <a:gd name="connsiteX71" fmla="*/ 545204 w 2466873"/>
              <a:gd name="connsiteY71" fmla="*/ 1791854 h 1893454"/>
              <a:gd name="connsiteX72" fmla="*/ 563677 w 2466873"/>
              <a:gd name="connsiteY72" fmla="*/ 1819563 h 1893454"/>
              <a:gd name="connsiteX73" fmla="*/ 582150 w 2466873"/>
              <a:gd name="connsiteY73" fmla="*/ 1847272 h 1893454"/>
              <a:gd name="connsiteX74" fmla="*/ 619095 w 2466873"/>
              <a:gd name="connsiteY74" fmla="*/ 1893454 h 189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466873" h="1893454">
                <a:moveTo>
                  <a:pt x="1912186" y="0"/>
                </a:moveTo>
                <a:cubicBezTo>
                  <a:pt x="1927580" y="3079"/>
                  <a:pt x="1943222" y="5105"/>
                  <a:pt x="1958368" y="9236"/>
                </a:cubicBezTo>
                <a:cubicBezTo>
                  <a:pt x="1977154" y="14359"/>
                  <a:pt x="1995313" y="21551"/>
                  <a:pt x="2013786" y="27709"/>
                </a:cubicBezTo>
                <a:lnTo>
                  <a:pt x="2041495" y="36945"/>
                </a:lnTo>
                <a:cubicBezTo>
                  <a:pt x="2065043" y="44794"/>
                  <a:pt x="2090756" y="43102"/>
                  <a:pt x="2115386" y="46181"/>
                </a:cubicBezTo>
                <a:cubicBezTo>
                  <a:pt x="2191457" y="71539"/>
                  <a:pt x="2151528" y="61900"/>
                  <a:pt x="2235459" y="73891"/>
                </a:cubicBezTo>
                <a:cubicBezTo>
                  <a:pt x="2298807" y="95006"/>
                  <a:pt x="2220170" y="70068"/>
                  <a:pt x="2309350" y="92363"/>
                </a:cubicBezTo>
                <a:cubicBezTo>
                  <a:pt x="2318795" y="94724"/>
                  <a:pt x="2327512" y="99691"/>
                  <a:pt x="2337059" y="101600"/>
                </a:cubicBezTo>
                <a:cubicBezTo>
                  <a:pt x="2502577" y="134704"/>
                  <a:pt x="2329106" y="92685"/>
                  <a:pt x="2438659" y="120072"/>
                </a:cubicBezTo>
                <a:cubicBezTo>
                  <a:pt x="2447895" y="126230"/>
                  <a:pt x="2464191" y="127660"/>
                  <a:pt x="2466368" y="138545"/>
                </a:cubicBezTo>
                <a:cubicBezTo>
                  <a:pt x="2473080" y="172106"/>
                  <a:pt x="2410848" y="174273"/>
                  <a:pt x="2401713" y="175491"/>
                </a:cubicBezTo>
                <a:cubicBezTo>
                  <a:pt x="2371043" y="179580"/>
                  <a:pt x="2340138" y="181648"/>
                  <a:pt x="2309350" y="184727"/>
                </a:cubicBezTo>
                <a:cubicBezTo>
                  <a:pt x="2290356" y="191058"/>
                  <a:pt x="2264020" y="200623"/>
                  <a:pt x="2244695" y="203200"/>
                </a:cubicBezTo>
                <a:cubicBezTo>
                  <a:pt x="2210987" y="207694"/>
                  <a:pt x="2176962" y="209357"/>
                  <a:pt x="2143095" y="212436"/>
                </a:cubicBezTo>
                <a:cubicBezTo>
                  <a:pt x="2133859" y="215515"/>
                  <a:pt x="2124873" y="219483"/>
                  <a:pt x="2115386" y="221672"/>
                </a:cubicBezTo>
                <a:cubicBezTo>
                  <a:pt x="2084792" y="228732"/>
                  <a:pt x="2052808" y="230216"/>
                  <a:pt x="2023022" y="240145"/>
                </a:cubicBezTo>
                <a:lnTo>
                  <a:pt x="1912186" y="277091"/>
                </a:lnTo>
                <a:cubicBezTo>
                  <a:pt x="1900144" y="281105"/>
                  <a:pt x="1887400" y="282679"/>
                  <a:pt x="1875241" y="286327"/>
                </a:cubicBezTo>
                <a:cubicBezTo>
                  <a:pt x="1856590" y="291922"/>
                  <a:pt x="1838295" y="298642"/>
                  <a:pt x="1819822" y="304800"/>
                </a:cubicBezTo>
                <a:lnTo>
                  <a:pt x="1764404" y="323272"/>
                </a:lnTo>
                <a:cubicBezTo>
                  <a:pt x="1755168" y="326351"/>
                  <a:pt x="1746140" y="330148"/>
                  <a:pt x="1736695" y="332509"/>
                </a:cubicBezTo>
                <a:cubicBezTo>
                  <a:pt x="1680857" y="346468"/>
                  <a:pt x="1711796" y="337730"/>
                  <a:pt x="1644331" y="360218"/>
                </a:cubicBezTo>
                <a:cubicBezTo>
                  <a:pt x="1613483" y="370501"/>
                  <a:pt x="1614458" y="370962"/>
                  <a:pt x="1579677" y="378691"/>
                </a:cubicBezTo>
                <a:cubicBezTo>
                  <a:pt x="1564352" y="382097"/>
                  <a:pt x="1548641" y="383796"/>
                  <a:pt x="1533495" y="387927"/>
                </a:cubicBezTo>
                <a:cubicBezTo>
                  <a:pt x="1514709" y="393050"/>
                  <a:pt x="1496550" y="400242"/>
                  <a:pt x="1478077" y="406400"/>
                </a:cubicBezTo>
                <a:lnTo>
                  <a:pt x="1450368" y="415636"/>
                </a:lnTo>
                <a:lnTo>
                  <a:pt x="1422659" y="424872"/>
                </a:lnTo>
                <a:cubicBezTo>
                  <a:pt x="1359140" y="467219"/>
                  <a:pt x="1388303" y="454798"/>
                  <a:pt x="1339531" y="471054"/>
                </a:cubicBezTo>
                <a:cubicBezTo>
                  <a:pt x="1330295" y="480290"/>
                  <a:pt x="1320184" y="488728"/>
                  <a:pt x="1311822" y="498763"/>
                </a:cubicBezTo>
                <a:cubicBezTo>
                  <a:pt x="1304716" y="507291"/>
                  <a:pt x="1301199" y="518623"/>
                  <a:pt x="1293350" y="526472"/>
                </a:cubicBezTo>
                <a:cubicBezTo>
                  <a:pt x="1285501" y="534322"/>
                  <a:pt x="1274877" y="538787"/>
                  <a:pt x="1265641" y="544945"/>
                </a:cubicBezTo>
                <a:cubicBezTo>
                  <a:pt x="1259483" y="554181"/>
                  <a:pt x="1255017" y="564805"/>
                  <a:pt x="1247168" y="572654"/>
                </a:cubicBezTo>
                <a:cubicBezTo>
                  <a:pt x="1229262" y="590560"/>
                  <a:pt x="1214288" y="592851"/>
                  <a:pt x="1191750" y="600363"/>
                </a:cubicBezTo>
                <a:cubicBezTo>
                  <a:pt x="1144416" y="671363"/>
                  <a:pt x="1151154" y="633882"/>
                  <a:pt x="1164041" y="711200"/>
                </a:cubicBezTo>
                <a:cubicBezTo>
                  <a:pt x="1145568" y="717357"/>
                  <a:pt x="1127513" y="724949"/>
                  <a:pt x="1108622" y="729672"/>
                </a:cubicBezTo>
                <a:cubicBezTo>
                  <a:pt x="1096307" y="732751"/>
                  <a:pt x="1083836" y="735261"/>
                  <a:pt x="1071677" y="738909"/>
                </a:cubicBezTo>
                <a:cubicBezTo>
                  <a:pt x="1053026" y="744504"/>
                  <a:pt x="1035149" y="752658"/>
                  <a:pt x="1016259" y="757381"/>
                </a:cubicBezTo>
                <a:cubicBezTo>
                  <a:pt x="1003944" y="760460"/>
                  <a:pt x="991472" y="762970"/>
                  <a:pt x="979313" y="766618"/>
                </a:cubicBezTo>
                <a:cubicBezTo>
                  <a:pt x="960662" y="772213"/>
                  <a:pt x="942786" y="780368"/>
                  <a:pt x="923895" y="785091"/>
                </a:cubicBezTo>
                <a:cubicBezTo>
                  <a:pt x="911580" y="788170"/>
                  <a:pt x="899156" y="790840"/>
                  <a:pt x="886950" y="794327"/>
                </a:cubicBezTo>
                <a:cubicBezTo>
                  <a:pt x="877589" y="797002"/>
                  <a:pt x="868892" y="802276"/>
                  <a:pt x="859241" y="803563"/>
                </a:cubicBezTo>
                <a:cubicBezTo>
                  <a:pt x="822492" y="808463"/>
                  <a:pt x="785350" y="809721"/>
                  <a:pt x="748404" y="812800"/>
                </a:cubicBezTo>
                <a:cubicBezTo>
                  <a:pt x="695294" y="830503"/>
                  <a:pt x="740950" y="817120"/>
                  <a:pt x="656041" y="831272"/>
                </a:cubicBezTo>
                <a:cubicBezTo>
                  <a:pt x="640556" y="833853"/>
                  <a:pt x="625305" y="837701"/>
                  <a:pt x="609859" y="840509"/>
                </a:cubicBezTo>
                <a:cubicBezTo>
                  <a:pt x="591434" y="843859"/>
                  <a:pt x="572609" y="845203"/>
                  <a:pt x="554441" y="849745"/>
                </a:cubicBezTo>
                <a:cubicBezTo>
                  <a:pt x="535550" y="854468"/>
                  <a:pt x="517495" y="862060"/>
                  <a:pt x="499022" y="868218"/>
                </a:cubicBezTo>
                <a:cubicBezTo>
                  <a:pt x="489786" y="871297"/>
                  <a:pt x="480860" y="875545"/>
                  <a:pt x="471313" y="877454"/>
                </a:cubicBezTo>
                <a:cubicBezTo>
                  <a:pt x="455919" y="880533"/>
                  <a:pt x="440361" y="882883"/>
                  <a:pt x="425131" y="886691"/>
                </a:cubicBezTo>
                <a:cubicBezTo>
                  <a:pt x="415686" y="889052"/>
                  <a:pt x="406867" y="893566"/>
                  <a:pt x="397422" y="895927"/>
                </a:cubicBezTo>
                <a:cubicBezTo>
                  <a:pt x="382192" y="899734"/>
                  <a:pt x="366386" y="901032"/>
                  <a:pt x="351241" y="905163"/>
                </a:cubicBezTo>
                <a:cubicBezTo>
                  <a:pt x="332455" y="910286"/>
                  <a:pt x="314295" y="917478"/>
                  <a:pt x="295822" y="923636"/>
                </a:cubicBezTo>
                <a:lnTo>
                  <a:pt x="268113" y="932872"/>
                </a:lnTo>
                <a:lnTo>
                  <a:pt x="240404" y="942109"/>
                </a:lnTo>
                <a:cubicBezTo>
                  <a:pt x="231168" y="945188"/>
                  <a:pt x="221403" y="946991"/>
                  <a:pt x="212695" y="951345"/>
                </a:cubicBezTo>
                <a:cubicBezTo>
                  <a:pt x="200380" y="957503"/>
                  <a:pt x="188405" y="964394"/>
                  <a:pt x="175750" y="969818"/>
                </a:cubicBezTo>
                <a:cubicBezTo>
                  <a:pt x="151616" y="980161"/>
                  <a:pt x="137123" y="980483"/>
                  <a:pt x="111095" y="988291"/>
                </a:cubicBezTo>
                <a:cubicBezTo>
                  <a:pt x="92444" y="993886"/>
                  <a:pt x="74150" y="1000605"/>
                  <a:pt x="55677" y="1006763"/>
                </a:cubicBezTo>
                <a:lnTo>
                  <a:pt x="27968" y="1016000"/>
                </a:lnTo>
                <a:cubicBezTo>
                  <a:pt x="24889" y="1025236"/>
                  <a:pt x="23085" y="1035001"/>
                  <a:pt x="18731" y="1043709"/>
                </a:cubicBezTo>
                <a:cubicBezTo>
                  <a:pt x="13767" y="1053638"/>
                  <a:pt x="2084" y="1060468"/>
                  <a:pt x="259" y="1071418"/>
                </a:cubicBezTo>
                <a:cubicBezTo>
                  <a:pt x="-2977" y="1090836"/>
                  <a:pt x="24886" y="1119992"/>
                  <a:pt x="37204" y="1126836"/>
                </a:cubicBezTo>
                <a:cubicBezTo>
                  <a:pt x="63573" y="1141485"/>
                  <a:pt x="108956" y="1148576"/>
                  <a:pt x="138804" y="1154545"/>
                </a:cubicBezTo>
                <a:lnTo>
                  <a:pt x="194222" y="1191491"/>
                </a:lnTo>
                <a:cubicBezTo>
                  <a:pt x="212695" y="1203806"/>
                  <a:pt x="231168" y="1246909"/>
                  <a:pt x="231168" y="1246909"/>
                </a:cubicBezTo>
                <a:cubicBezTo>
                  <a:pt x="264078" y="1345636"/>
                  <a:pt x="228959" y="1267819"/>
                  <a:pt x="277350" y="1330036"/>
                </a:cubicBezTo>
                <a:cubicBezTo>
                  <a:pt x="290980" y="1347561"/>
                  <a:pt x="314295" y="1385454"/>
                  <a:pt x="314295" y="1385454"/>
                </a:cubicBezTo>
                <a:cubicBezTo>
                  <a:pt x="336256" y="1451339"/>
                  <a:pt x="305116" y="1371686"/>
                  <a:pt x="351241" y="1440872"/>
                </a:cubicBezTo>
                <a:cubicBezTo>
                  <a:pt x="356642" y="1448973"/>
                  <a:pt x="356123" y="1459873"/>
                  <a:pt x="360477" y="1468581"/>
                </a:cubicBezTo>
                <a:cubicBezTo>
                  <a:pt x="373336" y="1494300"/>
                  <a:pt x="386231" y="1503572"/>
                  <a:pt x="406659" y="1524000"/>
                </a:cubicBezTo>
                <a:cubicBezTo>
                  <a:pt x="414696" y="1620442"/>
                  <a:pt x="390485" y="1618279"/>
                  <a:pt x="443604" y="1662545"/>
                </a:cubicBezTo>
                <a:cubicBezTo>
                  <a:pt x="452132" y="1669652"/>
                  <a:pt x="462077" y="1674860"/>
                  <a:pt x="471313" y="1681018"/>
                </a:cubicBezTo>
                <a:lnTo>
                  <a:pt x="545204" y="1791854"/>
                </a:lnTo>
                <a:lnTo>
                  <a:pt x="563677" y="1819563"/>
                </a:lnTo>
                <a:cubicBezTo>
                  <a:pt x="569835" y="1828799"/>
                  <a:pt x="574301" y="1839423"/>
                  <a:pt x="582150" y="1847272"/>
                </a:cubicBezTo>
                <a:cubicBezTo>
                  <a:pt x="614727" y="1879849"/>
                  <a:pt x="604018" y="1863298"/>
                  <a:pt x="619095" y="1893454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12" name="1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5" t="17324" r="10108"/>
          <a:stretch/>
        </p:blipFill>
        <p:spPr bwMode="auto">
          <a:xfrm>
            <a:off x="6167287" y="1206044"/>
            <a:ext cx="2434923" cy="18378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2051720" y="12882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Componentes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esenciales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la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evaluación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riesgo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y 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pronóstico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peligros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volcánicos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0" y="836712"/>
            <a:ext cx="7812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Analizar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riesgo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asociado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cada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peligro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amenaza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Modelación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):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94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1237982"/>
            <a:ext cx="3896471" cy="5575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2 CuadroTexto"/>
          <p:cNvSpPr txBox="1"/>
          <p:nvPr/>
        </p:nvSpPr>
        <p:spPr>
          <a:xfrm>
            <a:off x="4211960" y="1412776"/>
            <a:ext cx="470273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56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Proyecto financiado por el Fondo para la Prevención de Desastres Naturales (FOPREDEN), de la Secretaría de Gobernación</a:t>
            </a:r>
          </a:p>
          <a:p>
            <a:pPr marL="285750" indent="-285750" algn="just" defTabSz="4556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ヒラギノ角ゴ Pro W3" pitchFamily="-106" charset="-128"/>
            </a:endParaRPr>
          </a:p>
          <a:p>
            <a:pPr marL="285750" indent="-285750" algn="just" defTabSz="4556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Desarrollado por el Grupo de Trabajo para la actualización de los mapas de peligro del volcán Popocatépetl</a:t>
            </a:r>
          </a:p>
          <a:p>
            <a:pPr marL="285750" indent="-285750" algn="just" defTabSz="4556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ヒラギノ角ゴ Pro W3" pitchFamily="-106" charset="-128"/>
            </a:endParaRPr>
          </a:p>
          <a:p>
            <a:pPr marL="285750" indent="-285750" algn="just" defTabSz="4556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Elaborados a partir de la reconstrucción de la historia geológica del volcán</a:t>
            </a:r>
          </a:p>
          <a:p>
            <a:pPr marL="285750" indent="-285750" algn="just" defTabSz="4556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ヒラギノ角ゴ Pro W3" pitchFamily="-106" charset="-128"/>
            </a:endParaRPr>
          </a:p>
          <a:p>
            <a:pPr marL="285750" indent="-285750" algn="just" defTabSz="4556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Con 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esa información,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se proyectaron, a través de múltiples simulaciones de computadora, 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los distintos escenarios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de 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peligro, que se basan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en los tamaños de las erupciones y en su probabilidad de 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ocurrencia</a:t>
            </a:r>
          </a:p>
          <a:p>
            <a:pPr marL="285750" indent="-285750" algn="just" defTabSz="4556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ヒラギノ角ゴ Pro W3" pitchFamily="-106" charset="-128"/>
            </a:endParaRPr>
          </a:p>
          <a:p>
            <a:pPr marL="285750" indent="-285750" algn="just" defTabSz="4556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Son muy detallados y 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precisos,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desde el punto de vista 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geológico</a:t>
            </a:r>
          </a:p>
          <a:p>
            <a:pPr marL="285750" indent="-285750" algn="just" defTabSz="4556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ヒラギノ角ゴ Pro W3" pitchFamily="-106" charset="-128"/>
            </a:endParaRPr>
          </a:p>
          <a:p>
            <a:pPr marL="285750" indent="-285750" algn="just" defTabSz="4556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Pueden ser difíciles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de comprender para el público no 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especializado</a:t>
            </a:r>
          </a:p>
          <a:p>
            <a:pPr marL="285750" indent="-285750" algn="just" defTabSz="4556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ヒラギノ角ゴ Pro W3" pitchFamily="-106" charset="-128"/>
            </a:endParaRPr>
          </a:p>
          <a:p>
            <a:pPr marL="285750" indent="-285750" algn="just" defTabSz="4556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Difíciles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de traducir a planes concretos de evacuación y otras acciones encaminadas a la protección de la población y la reducción de la 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ヒラギノ角ゴ Pro W3" pitchFamily="-106" charset="-128"/>
              </a:rPr>
              <a:t>vulnerabilidad</a:t>
            </a:r>
            <a:endParaRPr lang="es-MX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ヒラギノ角ゴ Pro W3" pitchFamily="-106" charset="-128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899428"/>
            <a:ext cx="81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Determinar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apropiadas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eliminar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controlar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peligro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disminuir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riesgo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051720" y="12882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Componentes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esenciales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la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evaluación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riesgo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y el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pronóstico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peligros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volcánicos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824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 ATT Maxim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4698</TotalTime>
  <Words>5375</Words>
  <Application>Microsoft Office PowerPoint</Application>
  <PresentationFormat>Presentación en pantalla (4:3)</PresentationFormat>
  <Paragraphs>933</Paragraphs>
  <Slides>67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69" baseType="lpstr">
      <vt:lpstr>Plantilla ATT Maximus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Espinasa Pereña Ramon</dc:creator>
  <cp:lastModifiedBy>Espinasa Pereña Ramon</cp:lastModifiedBy>
  <cp:revision>270</cp:revision>
  <dcterms:created xsi:type="dcterms:W3CDTF">2015-09-30T19:11:04Z</dcterms:created>
  <dcterms:modified xsi:type="dcterms:W3CDTF">2017-08-31T13:42:30Z</dcterms:modified>
</cp:coreProperties>
</file>