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</p:sldMasterIdLst>
  <p:notesMasterIdLst>
    <p:notesMasterId r:id="rId39"/>
  </p:notesMasterIdLst>
  <p:sldIdLst>
    <p:sldId id="264" r:id="rId2"/>
    <p:sldId id="340" r:id="rId3"/>
    <p:sldId id="262" r:id="rId4"/>
    <p:sldId id="266" r:id="rId5"/>
    <p:sldId id="332" r:id="rId6"/>
    <p:sldId id="341" r:id="rId7"/>
    <p:sldId id="333" r:id="rId8"/>
    <p:sldId id="291" r:id="rId9"/>
    <p:sldId id="268" r:id="rId10"/>
    <p:sldId id="298" r:id="rId11"/>
    <p:sldId id="287" r:id="rId12"/>
    <p:sldId id="292" r:id="rId13"/>
    <p:sldId id="300" r:id="rId14"/>
    <p:sldId id="267" r:id="rId15"/>
    <p:sldId id="299" r:id="rId16"/>
    <p:sldId id="296" r:id="rId17"/>
    <p:sldId id="270" r:id="rId18"/>
    <p:sldId id="310" r:id="rId19"/>
    <p:sldId id="311" r:id="rId20"/>
    <p:sldId id="313" r:id="rId21"/>
    <p:sldId id="314" r:id="rId22"/>
    <p:sldId id="331" r:id="rId23"/>
    <p:sldId id="303" r:id="rId24"/>
    <p:sldId id="304" r:id="rId25"/>
    <p:sldId id="312" r:id="rId26"/>
    <p:sldId id="302" r:id="rId27"/>
    <p:sldId id="307" r:id="rId28"/>
    <p:sldId id="309" r:id="rId29"/>
    <p:sldId id="325" r:id="rId30"/>
    <p:sldId id="301" r:id="rId31"/>
    <p:sldId id="315" r:id="rId32"/>
    <p:sldId id="335" r:id="rId33"/>
    <p:sldId id="336" r:id="rId34"/>
    <p:sldId id="337" r:id="rId35"/>
    <p:sldId id="338" r:id="rId36"/>
    <p:sldId id="339" r:id="rId37"/>
    <p:sldId id="273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ola Peña" initials="P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5" autoAdjust="0"/>
    <p:restoredTop sz="99750" autoAdjust="0"/>
  </p:normalViewPr>
  <p:slideViewPr>
    <p:cSldViewPr snapToGrid="0" snapToObjects="1">
      <p:cViewPr>
        <p:scale>
          <a:sx n="80" d="100"/>
          <a:sy n="80" d="100"/>
        </p:scale>
        <p:origin x="-81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0" d="100"/>
          <a:sy n="120" d="100"/>
        </p:scale>
        <p:origin x="510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DF118B-29D4-4C14-A4C1-E594FB7B8D03}" type="doc">
      <dgm:prSet loTypeId="urn:microsoft.com/office/officeart/2005/8/layout/hierarchy1" loCatId="hierarchy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A4A86E26-FB9B-4D30-864F-F0D6E2F223C9}">
      <dgm:prSet phldrT="[Texto]"/>
      <dgm:spPr/>
      <dgm:t>
        <a:bodyPr/>
        <a:lstStyle/>
        <a:p>
          <a:r>
            <a:rPr lang="es-CL" dirty="0" smtClean="0"/>
            <a:t>RNVV</a:t>
          </a:r>
          <a:endParaRPr lang="es-CL" dirty="0"/>
        </a:p>
      </dgm:t>
    </dgm:pt>
    <dgm:pt modelId="{24B6F733-D743-4E48-ABEA-0AB30B069A24}" type="parTrans" cxnId="{CE60E4BC-9108-40E7-A3E8-F19C3D6B43B0}">
      <dgm:prSet/>
      <dgm:spPr/>
      <dgm:t>
        <a:bodyPr/>
        <a:lstStyle/>
        <a:p>
          <a:endParaRPr lang="es-CL"/>
        </a:p>
      </dgm:t>
    </dgm:pt>
    <dgm:pt modelId="{7D9E8D44-474E-49A0-AA8D-63AED5DF6E6B}" type="sibTrans" cxnId="{CE60E4BC-9108-40E7-A3E8-F19C3D6B43B0}">
      <dgm:prSet/>
      <dgm:spPr/>
      <dgm:t>
        <a:bodyPr/>
        <a:lstStyle/>
        <a:p>
          <a:endParaRPr lang="es-CL"/>
        </a:p>
      </dgm:t>
    </dgm:pt>
    <dgm:pt modelId="{23A9D60E-8C3D-41FD-9F8E-0DA32922B63F}">
      <dgm:prSet phldrT="[Texto]"/>
      <dgm:spPr/>
      <dgm:t>
        <a:bodyPr/>
        <a:lstStyle/>
        <a:p>
          <a:r>
            <a:rPr lang="es-CL" dirty="0" smtClean="0"/>
            <a:t>OVDAS</a:t>
          </a:r>
        </a:p>
      </dgm:t>
    </dgm:pt>
    <dgm:pt modelId="{6A8E665F-FE31-4383-A7A2-66AE08E5696A}" type="parTrans" cxnId="{8A485204-664F-4D34-B76C-E6226FB0E33E}">
      <dgm:prSet/>
      <dgm:spPr/>
      <dgm:t>
        <a:bodyPr/>
        <a:lstStyle/>
        <a:p>
          <a:endParaRPr lang="es-CL"/>
        </a:p>
      </dgm:t>
    </dgm:pt>
    <dgm:pt modelId="{920CDFE7-FD9D-474A-AA6C-EBD866A8ACA6}" type="sibTrans" cxnId="{8A485204-664F-4D34-B76C-E6226FB0E33E}">
      <dgm:prSet/>
      <dgm:spPr/>
      <dgm:t>
        <a:bodyPr/>
        <a:lstStyle/>
        <a:p>
          <a:endParaRPr lang="es-CL"/>
        </a:p>
      </dgm:t>
    </dgm:pt>
    <dgm:pt modelId="{EE8B9754-7F74-4C10-A2D3-89FCD95D5C34}">
      <dgm:prSet phldrT="[Texto]"/>
      <dgm:spPr/>
      <dgm:t>
        <a:bodyPr/>
        <a:lstStyle/>
        <a:p>
          <a:r>
            <a:rPr lang="es-CL" dirty="0" smtClean="0"/>
            <a:t>Monitoreo Volcánico</a:t>
          </a:r>
        </a:p>
      </dgm:t>
    </dgm:pt>
    <dgm:pt modelId="{1FD6770D-52DE-4FBC-ABB6-D36783EF6CAC}" type="parTrans" cxnId="{7AB9BEA2-8542-40DB-8CE5-62FDB88C6518}">
      <dgm:prSet/>
      <dgm:spPr/>
      <dgm:t>
        <a:bodyPr/>
        <a:lstStyle/>
        <a:p>
          <a:endParaRPr lang="es-CL"/>
        </a:p>
      </dgm:t>
    </dgm:pt>
    <dgm:pt modelId="{A3A815A8-31E2-47BB-A216-A1202D7A2BD0}" type="sibTrans" cxnId="{7AB9BEA2-8542-40DB-8CE5-62FDB88C6518}">
      <dgm:prSet/>
      <dgm:spPr/>
      <dgm:t>
        <a:bodyPr/>
        <a:lstStyle/>
        <a:p>
          <a:endParaRPr lang="es-CL"/>
        </a:p>
      </dgm:t>
    </dgm:pt>
    <dgm:pt modelId="{F834CECF-ED2E-4E8A-8154-D761819A83A7}">
      <dgm:prSet/>
      <dgm:spPr/>
      <dgm:t>
        <a:bodyPr/>
        <a:lstStyle/>
        <a:p>
          <a:r>
            <a:rPr lang="es-CL" dirty="0" smtClean="0"/>
            <a:t>Electrónica</a:t>
          </a:r>
        </a:p>
      </dgm:t>
    </dgm:pt>
    <dgm:pt modelId="{BF8A2314-7E47-4A56-A1D0-9FC99EFEB5A8}" type="parTrans" cxnId="{E7A08581-C508-4519-883A-FC643488A32A}">
      <dgm:prSet/>
      <dgm:spPr/>
      <dgm:t>
        <a:bodyPr/>
        <a:lstStyle/>
        <a:p>
          <a:endParaRPr lang="es-CL"/>
        </a:p>
      </dgm:t>
    </dgm:pt>
    <dgm:pt modelId="{E7482FB4-D83D-48D5-8578-D26D25936EB4}" type="sibTrans" cxnId="{E7A08581-C508-4519-883A-FC643488A32A}">
      <dgm:prSet/>
      <dgm:spPr/>
      <dgm:t>
        <a:bodyPr/>
        <a:lstStyle/>
        <a:p>
          <a:endParaRPr lang="es-CL"/>
        </a:p>
      </dgm:t>
    </dgm:pt>
    <dgm:pt modelId="{549C24D7-C855-4E29-BF64-3C27CC56127F}">
      <dgm:prSet/>
      <dgm:spPr/>
      <dgm:t>
        <a:bodyPr/>
        <a:lstStyle/>
        <a:p>
          <a:r>
            <a:rPr lang="es-CL" dirty="0" smtClean="0"/>
            <a:t>Sistemas            </a:t>
          </a:r>
        </a:p>
      </dgm:t>
    </dgm:pt>
    <dgm:pt modelId="{A2FF1AC2-5970-4720-9F5E-2A40DE993D48}" type="parTrans" cxnId="{4CD027DA-ADD0-40BA-9170-8AECB935CCFD}">
      <dgm:prSet/>
      <dgm:spPr/>
      <dgm:t>
        <a:bodyPr/>
        <a:lstStyle/>
        <a:p>
          <a:endParaRPr lang="es-CL"/>
        </a:p>
      </dgm:t>
    </dgm:pt>
    <dgm:pt modelId="{4A7BA20A-13B4-416E-9501-8F315EDD0F9C}" type="sibTrans" cxnId="{4CD027DA-ADD0-40BA-9170-8AECB935CCFD}">
      <dgm:prSet/>
      <dgm:spPr/>
      <dgm:t>
        <a:bodyPr/>
        <a:lstStyle/>
        <a:p>
          <a:endParaRPr lang="es-CL"/>
        </a:p>
      </dgm:t>
    </dgm:pt>
    <dgm:pt modelId="{5037BFAC-5B89-45F9-A36F-BF48CE6CFC27}">
      <dgm:prSet/>
      <dgm:spPr/>
      <dgm:t>
        <a:bodyPr/>
        <a:lstStyle/>
        <a:p>
          <a:r>
            <a:rPr lang="es-CL" dirty="0" smtClean="0"/>
            <a:t>Administración    </a:t>
          </a:r>
          <a:endParaRPr lang="es-CL" dirty="0"/>
        </a:p>
      </dgm:t>
    </dgm:pt>
    <dgm:pt modelId="{E6251D43-B13A-4DE5-8EE1-0A2E23CFE950}" type="parTrans" cxnId="{5C09D932-E70F-4315-A66F-42A8FE624CF3}">
      <dgm:prSet/>
      <dgm:spPr/>
      <dgm:t>
        <a:bodyPr/>
        <a:lstStyle/>
        <a:p>
          <a:endParaRPr lang="es-CL"/>
        </a:p>
      </dgm:t>
    </dgm:pt>
    <dgm:pt modelId="{B020AA02-13D8-468E-8B5D-85717A91D685}" type="sibTrans" cxnId="{5C09D932-E70F-4315-A66F-42A8FE624CF3}">
      <dgm:prSet/>
      <dgm:spPr/>
      <dgm:t>
        <a:bodyPr/>
        <a:lstStyle/>
        <a:p>
          <a:endParaRPr lang="es-CL"/>
        </a:p>
      </dgm:t>
    </dgm:pt>
    <dgm:pt modelId="{EA97DB91-7F3D-4FCC-9B1E-0D6BC51150C7}">
      <dgm:prSet/>
      <dgm:spPr/>
      <dgm:t>
        <a:bodyPr/>
        <a:lstStyle/>
        <a:p>
          <a:r>
            <a:rPr lang="es-CL" dirty="0" smtClean="0"/>
            <a:t>UGPV</a:t>
          </a:r>
        </a:p>
      </dgm:t>
    </dgm:pt>
    <dgm:pt modelId="{1EC3642D-466C-46C0-A491-84CD585F72DB}" type="parTrans" cxnId="{87455199-B487-4F35-8FAD-9C41581EE856}">
      <dgm:prSet/>
      <dgm:spPr/>
      <dgm:t>
        <a:bodyPr/>
        <a:lstStyle/>
        <a:p>
          <a:endParaRPr lang="es-CL"/>
        </a:p>
      </dgm:t>
    </dgm:pt>
    <dgm:pt modelId="{18445D18-8DA3-4D93-90EE-7DE1130DEF04}" type="sibTrans" cxnId="{87455199-B487-4F35-8FAD-9C41581EE856}">
      <dgm:prSet/>
      <dgm:spPr/>
      <dgm:t>
        <a:bodyPr/>
        <a:lstStyle/>
        <a:p>
          <a:endParaRPr lang="es-CL"/>
        </a:p>
      </dgm:t>
    </dgm:pt>
    <dgm:pt modelId="{E6B0C9FD-3D85-46BA-9969-56EE28FA3E0D}" type="pres">
      <dgm:prSet presAssocID="{B3DF118B-29D4-4C14-A4C1-E594FB7B8D0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L"/>
        </a:p>
      </dgm:t>
    </dgm:pt>
    <dgm:pt modelId="{BD46C7EA-C5C8-4D56-81D9-329908CF046B}" type="pres">
      <dgm:prSet presAssocID="{A4A86E26-FB9B-4D30-864F-F0D6E2F223C9}" presName="hierRoot1" presStyleCnt="0"/>
      <dgm:spPr/>
      <dgm:t>
        <a:bodyPr/>
        <a:lstStyle/>
        <a:p>
          <a:endParaRPr lang="es-CL"/>
        </a:p>
      </dgm:t>
    </dgm:pt>
    <dgm:pt modelId="{9144A4CB-0796-4633-8C95-0AF6E215DCCA}" type="pres">
      <dgm:prSet presAssocID="{A4A86E26-FB9B-4D30-864F-F0D6E2F223C9}" presName="composite" presStyleCnt="0"/>
      <dgm:spPr/>
      <dgm:t>
        <a:bodyPr/>
        <a:lstStyle/>
        <a:p>
          <a:endParaRPr lang="es-CL"/>
        </a:p>
      </dgm:t>
    </dgm:pt>
    <dgm:pt modelId="{967EB518-EBD5-44B8-B8A2-B9ED20D3111B}" type="pres">
      <dgm:prSet presAssocID="{A4A86E26-FB9B-4D30-864F-F0D6E2F223C9}" presName="background" presStyleLbl="node0" presStyleIdx="0" presStyleCnt="1"/>
      <dgm:spPr/>
      <dgm:t>
        <a:bodyPr/>
        <a:lstStyle/>
        <a:p>
          <a:endParaRPr lang="es-CL"/>
        </a:p>
      </dgm:t>
    </dgm:pt>
    <dgm:pt modelId="{07472238-FA9C-45C7-B001-C945E098CF59}" type="pres">
      <dgm:prSet presAssocID="{A4A86E26-FB9B-4D30-864F-F0D6E2F223C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CC704F67-CE66-48AF-B4A1-68A6AD1C7DCC}" type="pres">
      <dgm:prSet presAssocID="{A4A86E26-FB9B-4D30-864F-F0D6E2F223C9}" presName="hierChild2" presStyleCnt="0"/>
      <dgm:spPr/>
      <dgm:t>
        <a:bodyPr/>
        <a:lstStyle/>
        <a:p>
          <a:endParaRPr lang="es-CL"/>
        </a:p>
      </dgm:t>
    </dgm:pt>
    <dgm:pt modelId="{C943D3F7-F061-408A-9600-EDA35382F5DA}" type="pres">
      <dgm:prSet presAssocID="{6A8E665F-FE31-4383-A7A2-66AE08E5696A}" presName="Name10" presStyleLbl="parChTrans1D2" presStyleIdx="0" presStyleCnt="2"/>
      <dgm:spPr/>
      <dgm:t>
        <a:bodyPr/>
        <a:lstStyle/>
        <a:p>
          <a:endParaRPr lang="es-CL"/>
        </a:p>
      </dgm:t>
    </dgm:pt>
    <dgm:pt modelId="{72DE2B7A-A307-4EFE-A5D5-C0FB49E7AEE4}" type="pres">
      <dgm:prSet presAssocID="{23A9D60E-8C3D-41FD-9F8E-0DA32922B63F}" presName="hierRoot2" presStyleCnt="0"/>
      <dgm:spPr/>
      <dgm:t>
        <a:bodyPr/>
        <a:lstStyle/>
        <a:p>
          <a:endParaRPr lang="es-CL"/>
        </a:p>
      </dgm:t>
    </dgm:pt>
    <dgm:pt modelId="{9EF9BABB-82D2-4786-834D-9E2842E2A5AB}" type="pres">
      <dgm:prSet presAssocID="{23A9D60E-8C3D-41FD-9F8E-0DA32922B63F}" presName="composite2" presStyleCnt="0"/>
      <dgm:spPr/>
      <dgm:t>
        <a:bodyPr/>
        <a:lstStyle/>
        <a:p>
          <a:endParaRPr lang="es-CL"/>
        </a:p>
      </dgm:t>
    </dgm:pt>
    <dgm:pt modelId="{63133B69-D9BD-40BA-9C15-EC4971D41C51}" type="pres">
      <dgm:prSet presAssocID="{23A9D60E-8C3D-41FD-9F8E-0DA32922B63F}" presName="background2" presStyleLbl="node2" presStyleIdx="0" presStyleCnt="2"/>
      <dgm:spPr/>
      <dgm:t>
        <a:bodyPr/>
        <a:lstStyle/>
        <a:p>
          <a:endParaRPr lang="es-CL"/>
        </a:p>
      </dgm:t>
    </dgm:pt>
    <dgm:pt modelId="{C3D9AC76-BCBC-4636-870D-64EE9AD44AF9}" type="pres">
      <dgm:prSet presAssocID="{23A9D60E-8C3D-41FD-9F8E-0DA32922B63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C0E5C842-73C8-4865-A0FC-28A522B595F0}" type="pres">
      <dgm:prSet presAssocID="{23A9D60E-8C3D-41FD-9F8E-0DA32922B63F}" presName="hierChild3" presStyleCnt="0"/>
      <dgm:spPr/>
      <dgm:t>
        <a:bodyPr/>
        <a:lstStyle/>
        <a:p>
          <a:endParaRPr lang="es-CL"/>
        </a:p>
      </dgm:t>
    </dgm:pt>
    <dgm:pt modelId="{22CD79E3-174E-4E4A-A0BF-92994FC13AF9}" type="pres">
      <dgm:prSet presAssocID="{1FD6770D-52DE-4FBC-ABB6-D36783EF6CAC}" presName="Name17" presStyleLbl="parChTrans1D3" presStyleIdx="0" presStyleCnt="4"/>
      <dgm:spPr/>
      <dgm:t>
        <a:bodyPr/>
        <a:lstStyle/>
        <a:p>
          <a:endParaRPr lang="es-CL"/>
        </a:p>
      </dgm:t>
    </dgm:pt>
    <dgm:pt modelId="{B6F195BD-183F-4EF5-9D7C-CB410D9CEAB2}" type="pres">
      <dgm:prSet presAssocID="{EE8B9754-7F74-4C10-A2D3-89FCD95D5C34}" presName="hierRoot3" presStyleCnt="0"/>
      <dgm:spPr/>
      <dgm:t>
        <a:bodyPr/>
        <a:lstStyle/>
        <a:p>
          <a:endParaRPr lang="es-CL"/>
        </a:p>
      </dgm:t>
    </dgm:pt>
    <dgm:pt modelId="{4AAB68EF-D465-4D34-81B2-D23E8119B14D}" type="pres">
      <dgm:prSet presAssocID="{EE8B9754-7F74-4C10-A2D3-89FCD95D5C34}" presName="composite3" presStyleCnt="0"/>
      <dgm:spPr/>
      <dgm:t>
        <a:bodyPr/>
        <a:lstStyle/>
        <a:p>
          <a:endParaRPr lang="es-CL"/>
        </a:p>
      </dgm:t>
    </dgm:pt>
    <dgm:pt modelId="{9D33023C-C3D7-4CBE-B59C-C082D8EBFB61}" type="pres">
      <dgm:prSet presAssocID="{EE8B9754-7F74-4C10-A2D3-89FCD95D5C34}" presName="background3" presStyleLbl="node3" presStyleIdx="0" presStyleCnt="4"/>
      <dgm:spPr/>
      <dgm:t>
        <a:bodyPr/>
        <a:lstStyle/>
        <a:p>
          <a:endParaRPr lang="es-CL"/>
        </a:p>
      </dgm:t>
    </dgm:pt>
    <dgm:pt modelId="{6DC6D984-6118-47A1-A77E-FB11867B5EA1}" type="pres">
      <dgm:prSet presAssocID="{EE8B9754-7F74-4C10-A2D3-89FCD95D5C34}" presName="text3" presStyleLbl="fgAcc3" presStyleIdx="0" presStyleCnt="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DDE4BAF3-7DF4-4E3F-B758-323C65A6B08A}" type="pres">
      <dgm:prSet presAssocID="{EE8B9754-7F74-4C10-A2D3-89FCD95D5C34}" presName="hierChild4" presStyleCnt="0"/>
      <dgm:spPr/>
      <dgm:t>
        <a:bodyPr/>
        <a:lstStyle/>
        <a:p>
          <a:endParaRPr lang="es-CL"/>
        </a:p>
      </dgm:t>
    </dgm:pt>
    <dgm:pt modelId="{E30B98ED-737B-4DFE-AC4D-D25118FC4BBC}" type="pres">
      <dgm:prSet presAssocID="{BF8A2314-7E47-4A56-A1D0-9FC99EFEB5A8}" presName="Name17" presStyleLbl="parChTrans1D3" presStyleIdx="1" presStyleCnt="4"/>
      <dgm:spPr/>
      <dgm:t>
        <a:bodyPr/>
        <a:lstStyle/>
        <a:p>
          <a:endParaRPr lang="es-CL"/>
        </a:p>
      </dgm:t>
    </dgm:pt>
    <dgm:pt modelId="{C58D6EF9-3FB0-4006-B1DA-1C2B093FE12F}" type="pres">
      <dgm:prSet presAssocID="{F834CECF-ED2E-4E8A-8154-D761819A83A7}" presName="hierRoot3" presStyleCnt="0"/>
      <dgm:spPr/>
      <dgm:t>
        <a:bodyPr/>
        <a:lstStyle/>
        <a:p>
          <a:endParaRPr lang="es-CL"/>
        </a:p>
      </dgm:t>
    </dgm:pt>
    <dgm:pt modelId="{E26DC24C-C4BE-443F-B9EE-D398BD28D6A0}" type="pres">
      <dgm:prSet presAssocID="{F834CECF-ED2E-4E8A-8154-D761819A83A7}" presName="composite3" presStyleCnt="0"/>
      <dgm:spPr/>
      <dgm:t>
        <a:bodyPr/>
        <a:lstStyle/>
        <a:p>
          <a:endParaRPr lang="es-CL"/>
        </a:p>
      </dgm:t>
    </dgm:pt>
    <dgm:pt modelId="{E46D9104-E689-47BF-A5AF-3A8D78C03A73}" type="pres">
      <dgm:prSet presAssocID="{F834CECF-ED2E-4E8A-8154-D761819A83A7}" presName="background3" presStyleLbl="node3" presStyleIdx="1" presStyleCnt="4"/>
      <dgm:spPr/>
      <dgm:t>
        <a:bodyPr/>
        <a:lstStyle/>
        <a:p>
          <a:endParaRPr lang="es-CL"/>
        </a:p>
      </dgm:t>
    </dgm:pt>
    <dgm:pt modelId="{137A1B7B-96A4-4BE9-909A-50DC7E5DCE48}" type="pres">
      <dgm:prSet presAssocID="{F834CECF-ED2E-4E8A-8154-D761819A83A7}" presName="text3" presStyleLbl="fgAcc3" presStyleIdx="1" presStyleCnt="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A3EBB399-46F2-46FA-A099-B67D32CD41A0}" type="pres">
      <dgm:prSet presAssocID="{F834CECF-ED2E-4E8A-8154-D761819A83A7}" presName="hierChild4" presStyleCnt="0"/>
      <dgm:spPr/>
      <dgm:t>
        <a:bodyPr/>
        <a:lstStyle/>
        <a:p>
          <a:endParaRPr lang="es-CL"/>
        </a:p>
      </dgm:t>
    </dgm:pt>
    <dgm:pt modelId="{0EA88137-5B7B-478C-AB8B-4D80415B799B}" type="pres">
      <dgm:prSet presAssocID="{A2FF1AC2-5970-4720-9F5E-2A40DE993D48}" presName="Name17" presStyleLbl="parChTrans1D3" presStyleIdx="2" presStyleCnt="4"/>
      <dgm:spPr/>
      <dgm:t>
        <a:bodyPr/>
        <a:lstStyle/>
        <a:p>
          <a:endParaRPr lang="es-CL"/>
        </a:p>
      </dgm:t>
    </dgm:pt>
    <dgm:pt modelId="{5BFE2ACC-99C7-45FA-B603-3756DE22F32A}" type="pres">
      <dgm:prSet presAssocID="{549C24D7-C855-4E29-BF64-3C27CC56127F}" presName="hierRoot3" presStyleCnt="0"/>
      <dgm:spPr/>
      <dgm:t>
        <a:bodyPr/>
        <a:lstStyle/>
        <a:p>
          <a:endParaRPr lang="es-CL"/>
        </a:p>
      </dgm:t>
    </dgm:pt>
    <dgm:pt modelId="{58920494-F9ED-4A76-9119-5403D2415F25}" type="pres">
      <dgm:prSet presAssocID="{549C24D7-C855-4E29-BF64-3C27CC56127F}" presName="composite3" presStyleCnt="0"/>
      <dgm:spPr/>
      <dgm:t>
        <a:bodyPr/>
        <a:lstStyle/>
        <a:p>
          <a:endParaRPr lang="es-CL"/>
        </a:p>
      </dgm:t>
    </dgm:pt>
    <dgm:pt modelId="{BE32CCEB-3194-4927-9E44-FFC9B6EFD97A}" type="pres">
      <dgm:prSet presAssocID="{549C24D7-C855-4E29-BF64-3C27CC56127F}" presName="background3" presStyleLbl="node3" presStyleIdx="2" presStyleCnt="4"/>
      <dgm:spPr/>
      <dgm:t>
        <a:bodyPr/>
        <a:lstStyle/>
        <a:p>
          <a:endParaRPr lang="es-CL"/>
        </a:p>
      </dgm:t>
    </dgm:pt>
    <dgm:pt modelId="{4A8A4C08-82C5-40F5-82CA-B9258DE33B91}" type="pres">
      <dgm:prSet presAssocID="{549C24D7-C855-4E29-BF64-3C27CC56127F}" presName="text3" presStyleLbl="fgAcc3" presStyleIdx="2" presStyleCnt="4" custLinFactNeighborX="-3280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F5C0AD42-2080-47B0-A099-39CEDE23CD1C}" type="pres">
      <dgm:prSet presAssocID="{549C24D7-C855-4E29-BF64-3C27CC56127F}" presName="hierChild4" presStyleCnt="0"/>
      <dgm:spPr/>
      <dgm:t>
        <a:bodyPr/>
        <a:lstStyle/>
        <a:p>
          <a:endParaRPr lang="es-CL"/>
        </a:p>
      </dgm:t>
    </dgm:pt>
    <dgm:pt modelId="{4AA2761B-97E1-48EA-9384-2C3E42F40E18}" type="pres">
      <dgm:prSet presAssocID="{E6251D43-B13A-4DE5-8EE1-0A2E23CFE950}" presName="Name17" presStyleLbl="parChTrans1D3" presStyleIdx="3" presStyleCnt="4"/>
      <dgm:spPr/>
      <dgm:t>
        <a:bodyPr/>
        <a:lstStyle/>
        <a:p>
          <a:endParaRPr lang="es-CL"/>
        </a:p>
      </dgm:t>
    </dgm:pt>
    <dgm:pt modelId="{6C7928DB-3522-442A-A332-FBA270155667}" type="pres">
      <dgm:prSet presAssocID="{5037BFAC-5B89-45F9-A36F-BF48CE6CFC27}" presName="hierRoot3" presStyleCnt="0"/>
      <dgm:spPr/>
      <dgm:t>
        <a:bodyPr/>
        <a:lstStyle/>
        <a:p>
          <a:endParaRPr lang="es-CL"/>
        </a:p>
      </dgm:t>
    </dgm:pt>
    <dgm:pt modelId="{C92C5BA5-9397-4AF2-B0A3-A8FCC5C27CC2}" type="pres">
      <dgm:prSet presAssocID="{5037BFAC-5B89-45F9-A36F-BF48CE6CFC27}" presName="composite3" presStyleCnt="0"/>
      <dgm:spPr/>
      <dgm:t>
        <a:bodyPr/>
        <a:lstStyle/>
        <a:p>
          <a:endParaRPr lang="es-CL"/>
        </a:p>
      </dgm:t>
    </dgm:pt>
    <dgm:pt modelId="{1E32B9FA-8C80-431B-9FD3-E696F4E2FC67}" type="pres">
      <dgm:prSet presAssocID="{5037BFAC-5B89-45F9-A36F-BF48CE6CFC27}" presName="background3" presStyleLbl="node3" presStyleIdx="3" presStyleCnt="4"/>
      <dgm:spPr/>
      <dgm:t>
        <a:bodyPr/>
        <a:lstStyle/>
        <a:p>
          <a:endParaRPr lang="es-CL"/>
        </a:p>
      </dgm:t>
    </dgm:pt>
    <dgm:pt modelId="{10724561-B517-44B6-A193-A5E4DF5014AE}" type="pres">
      <dgm:prSet presAssocID="{5037BFAC-5B89-45F9-A36F-BF48CE6CFC27}" presName="text3" presStyleLbl="fgAcc3" presStyleIdx="3" presStyleCnt="4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94E11A33-E6A6-41C7-A281-798EB676947A}" type="pres">
      <dgm:prSet presAssocID="{5037BFAC-5B89-45F9-A36F-BF48CE6CFC27}" presName="hierChild4" presStyleCnt="0"/>
      <dgm:spPr/>
      <dgm:t>
        <a:bodyPr/>
        <a:lstStyle/>
        <a:p>
          <a:endParaRPr lang="es-CL"/>
        </a:p>
      </dgm:t>
    </dgm:pt>
    <dgm:pt modelId="{0EFFC5EE-0E28-41B5-8CC0-0BB9EA576A72}" type="pres">
      <dgm:prSet presAssocID="{1EC3642D-466C-46C0-A491-84CD585F72DB}" presName="Name10" presStyleLbl="parChTrans1D2" presStyleIdx="1" presStyleCnt="2"/>
      <dgm:spPr/>
      <dgm:t>
        <a:bodyPr/>
        <a:lstStyle/>
        <a:p>
          <a:endParaRPr lang="es-CL"/>
        </a:p>
      </dgm:t>
    </dgm:pt>
    <dgm:pt modelId="{DCC3079B-A1B9-4EF4-81F0-54791EE81F89}" type="pres">
      <dgm:prSet presAssocID="{EA97DB91-7F3D-4FCC-9B1E-0D6BC51150C7}" presName="hierRoot2" presStyleCnt="0"/>
      <dgm:spPr/>
      <dgm:t>
        <a:bodyPr/>
        <a:lstStyle/>
        <a:p>
          <a:endParaRPr lang="es-CL"/>
        </a:p>
      </dgm:t>
    </dgm:pt>
    <dgm:pt modelId="{098702EC-B559-4159-BDD0-8C17E032CFD9}" type="pres">
      <dgm:prSet presAssocID="{EA97DB91-7F3D-4FCC-9B1E-0D6BC51150C7}" presName="composite2" presStyleCnt="0"/>
      <dgm:spPr/>
      <dgm:t>
        <a:bodyPr/>
        <a:lstStyle/>
        <a:p>
          <a:endParaRPr lang="es-CL"/>
        </a:p>
      </dgm:t>
    </dgm:pt>
    <dgm:pt modelId="{FC1CD654-CDC5-46C8-88E9-7706775052E1}" type="pres">
      <dgm:prSet presAssocID="{EA97DB91-7F3D-4FCC-9B1E-0D6BC51150C7}" presName="background2" presStyleLbl="node2" presStyleIdx="1" presStyleCnt="2"/>
      <dgm:spPr/>
      <dgm:t>
        <a:bodyPr/>
        <a:lstStyle/>
        <a:p>
          <a:endParaRPr lang="es-CL"/>
        </a:p>
      </dgm:t>
    </dgm:pt>
    <dgm:pt modelId="{87E89909-6EDD-40E5-BD70-325CED535AB6}" type="pres">
      <dgm:prSet presAssocID="{EA97DB91-7F3D-4FCC-9B1E-0D6BC51150C7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CL"/>
        </a:p>
      </dgm:t>
    </dgm:pt>
    <dgm:pt modelId="{4A17AE16-32A9-42EF-8CB9-FD94DCDA7DAC}" type="pres">
      <dgm:prSet presAssocID="{EA97DB91-7F3D-4FCC-9B1E-0D6BC51150C7}" presName="hierChild3" presStyleCnt="0"/>
      <dgm:spPr/>
      <dgm:t>
        <a:bodyPr/>
        <a:lstStyle/>
        <a:p>
          <a:endParaRPr lang="es-CL"/>
        </a:p>
      </dgm:t>
    </dgm:pt>
  </dgm:ptLst>
  <dgm:cxnLst>
    <dgm:cxn modelId="{B6385CD3-E747-418A-B927-91BA664B3A51}" type="presOf" srcId="{F834CECF-ED2E-4E8A-8154-D761819A83A7}" destId="{137A1B7B-96A4-4BE9-909A-50DC7E5DCE48}" srcOrd="0" destOrd="0" presId="urn:microsoft.com/office/officeart/2005/8/layout/hierarchy1"/>
    <dgm:cxn modelId="{A040B4AA-CB5D-424D-B1C0-30951C4CB565}" type="presOf" srcId="{23A9D60E-8C3D-41FD-9F8E-0DA32922B63F}" destId="{C3D9AC76-BCBC-4636-870D-64EE9AD44AF9}" srcOrd="0" destOrd="0" presId="urn:microsoft.com/office/officeart/2005/8/layout/hierarchy1"/>
    <dgm:cxn modelId="{E7A08581-C508-4519-883A-FC643488A32A}" srcId="{23A9D60E-8C3D-41FD-9F8E-0DA32922B63F}" destId="{F834CECF-ED2E-4E8A-8154-D761819A83A7}" srcOrd="1" destOrd="0" parTransId="{BF8A2314-7E47-4A56-A1D0-9FC99EFEB5A8}" sibTransId="{E7482FB4-D83D-48D5-8578-D26D25936EB4}"/>
    <dgm:cxn modelId="{7AB9BEA2-8542-40DB-8CE5-62FDB88C6518}" srcId="{23A9D60E-8C3D-41FD-9F8E-0DA32922B63F}" destId="{EE8B9754-7F74-4C10-A2D3-89FCD95D5C34}" srcOrd="0" destOrd="0" parTransId="{1FD6770D-52DE-4FBC-ABB6-D36783EF6CAC}" sibTransId="{A3A815A8-31E2-47BB-A216-A1202D7A2BD0}"/>
    <dgm:cxn modelId="{87455199-B487-4F35-8FAD-9C41581EE856}" srcId="{A4A86E26-FB9B-4D30-864F-F0D6E2F223C9}" destId="{EA97DB91-7F3D-4FCC-9B1E-0D6BC51150C7}" srcOrd="1" destOrd="0" parTransId="{1EC3642D-466C-46C0-A491-84CD585F72DB}" sibTransId="{18445D18-8DA3-4D93-90EE-7DE1130DEF04}"/>
    <dgm:cxn modelId="{DA1A9677-3B9B-4AC0-9CE3-FCAE5678E08E}" type="presOf" srcId="{1FD6770D-52DE-4FBC-ABB6-D36783EF6CAC}" destId="{22CD79E3-174E-4E4A-A0BF-92994FC13AF9}" srcOrd="0" destOrd="0" presId="urn:microsoft.com/office/officeart/2005/8/layout/hierarchy1"/>
    <dgm:cxn modelId="{B1A8F2C9-E19E-40C8-9E75-B616C40C2401}" type="presOf" srcId="{EE8B9754-7F74-4C10-A2D3-89FCD95D5C34}" destId="{6DC6D984-6118-47A1-A77E-FB11867B5EA1}" srcOrd="0" destOrd="0" presId="urn:microsoft.com/office/officeart/2005/8/layout/hierarchy1"/>
    <dgm:cxn modelId="{BED3B7CD-DF7F-413A-8B9E-83A8A68364C0}" type="presOf" srcId="{BF8A2314-7E47-4A56-A1D0-9FC99EFEB5A8}" destId="{E30B98ED-737B-4DFE-AC4D-D25118FC4BBC}" srcOrd="0" destOrd="0" presId="urn:microsoft.com/office/officeart/2005/8/layout/hierarchy1"/>
    <dgm:cxn modelId="{561D8E19-4F3A-48AB-9A97-4842D50EA2A5}" type="presOf" srcId="{549C24D7-C855-4E29-BF64-3C27CC56127F}" destId="{4A8A4C08-82C5-40F5-82CA-B9258DE33B91}" srcOrd="0" destOrd="0" presId="urn:microsoft.com/office/officeart/2005/8/layout/hierarchy1"/>
    <dgm:cxn modelId="{0BF87BE5-2D9D-49CD-9845-B5A8FA6CF9D7}" type="presOf" srcId="{A2FF1AC2-5970-4720-9F5E-2A40DE993D48}" destId="{0EA88137-5B7B-478C-AB8B-4D80415B799B}" srcOrd="0" destOrd="0" presId="urn:microsoft.com/office/officeart/2005/8/layout/hierarchy1"/>
    <dgm:cxn modelId="{E5D0F06E-FCFA-43CA-8813-C1324E79390F}" type="presOf" srcId="{A4A86E26-FB9B-4D30-864F-F0D6E2F223C9}" destId="{07472238-FA9C-45C7-B001-C945E098CF59}" srcOrd="0" destOrd="0" presId="urn:microsoft.com/office/officeart/2005/8/layout/hierarchy1"/>
    <dgm:cxn modelId="{FE4CABDD-CA3F-43EE-A16C-10A5FD46AAAE}" type="presOf" srcId="{B3DF118B-29D4-4C14-A4C1-E594FB7B8D03}" destId="{E6B0C9FD-3D85-46BA-9969-56EE28FA3E0D}" srcOrd="0" destOrd="0" presId="urn:microsoft.com/office/officeart/2005/8/layout/hierarchy1"/>
    <dgm:cxn modelId="{16FEDF3C-E299-4067-B87B-EDD71AE9A578}" type="presOf" srcId="{1EC3642D-466C-46C0-A491-84CD585F72DB}" destId="{0EFFC5EE-0E28-41B5-8CC0-0BB9EA576A72}" srcOrd="0" destOrd="0" presId="urn:microsoft.com/office/officeart/2005/8/layout/hierarchy1"/>
    <dgm:cxn modelId="{80C983C8-6652-4962-ADB4-8627CD739FD5}" type="presOf" srcId="{6A8E665F-FE31-4383-A7A2-66AE08E5696A}" destId="{C943D3F7-F061-408A-9600-EDA35382F5DA}" srcOrd="0" destOrd="0" presId="urn:microsoft.com/office/officeart/2005/8/layout/hierarchy1"/>
    <dgm:cxn modelId="{CE60E4BC-9108-40E7-A3E8-F19C3D6B43B0}" srcId="{B3DF118B-29D4-4C14-A4C1-E594FB7B8D03}" destId="{A4A86E26-FB9B-4D30-864F-F0D6E2F223C9}" srcOrd="0" destOrd="0" parTransId="{24B6F733-D743-4E48-ABEA-0AB30B069A24}" sibTransId="{7D9E8D44-474E-49A0-AA8D-63AED5DF6E6B}"/>
    <dgm:cxn modelId="{4CD027DA-ADD0-40BA-9170-8AECB935CCFD}" srcId="{23A9D60E-8C3D-41FD-9F8E-0DA32922B63F}" destId="{549C24D7-C855-4E29-BF64-3C27CC56127F}" srcOrd="2" destOrd="0" parTransId="{A2FF1AC2-5970-4720-9F5E-2A40DE993D48}" sibTransId="{4A7BA20A-13B4-416E-9501-8F315EDD0F9C}"/>
    <dgm:cxn modelId="{8812F058-F876-4EDF-A5FD-DEE63346CCD5}" type="presOf" srcId="{E6251D43-B13A-4DE5-8EE1-0A2E23CFE950}" destId="{4AA2761B-97E1-48EA-9384-2C3E42F40E18}" srcOrd="0" destOrd="0" presId="urn:microsoft.com/office/officeart/2005/8/layout/hierarchy1"/>
    <dgm:cxn modelId="{4AF185D5-42F0-4F72-AD0C-D8F25B1FBE48}" type="presOf" srcId="{EA97DB91-7F3D-4FCC-9B1E-0D6BC51150C7}" destId="{87E89909-6EDD-40E5-BD70-325CED535AB6}" srcOrd="0" destOrd="0" presId="urn:microsoft.com/office/officeart/2005/8/layout/hierarchy1"/>
    <dgm:cxn modelId="{5C09D932-E70F-4315-A66F-42A8FE624CF3}" srcId="{23A9D60E-8C3D-41FD-9F8E-0DA32922B63F}" destId="{5037BFAC-5B89-45F9-A36F-BF48CE6CFC27}" srcOrd="3" destOrd="0" parTransId="{E6251D43-B13A-4DE5-8EE1-0A2E23CFE950}" sibTransId="{B020AA02-13D8-468E-8B5D-85717A91D685}"/>
    <dgm:cxn modelId="{8A485204-664F-4D34-B76C-E6226FB0E33E}" srcId="{A4A86E26-FB9B-4D30-864F-F0D6E2F223C9}" destId="{23A9D60E-8C3D-41FD-9F8E-0DA32922B63F}" srcOrd="0" destOrd="0" parTransId="{6A8E665F-FE31-4383-A7A2-66AE08E5696A}" sibTransId="{920CDFE7-FD9D-474A-AA6C-EBD866A8ACA6}"/>
    <dgm:cxn modelId="{98C54119-3CD3-41FA-8FE9-5CCFADEEF40E}" type="presOf" srcId="{5037BFAC-5B89-45F9-A36F-BF48CE6CFC27}" destId="{10724561-B517-44B6-A193-A5E4DF5014AE}" srcOrd="0" destOrd="0" presId="urn:microsoft.com/office/officeart/2005/8/layout/hierarchy1"/>
    <dgm:cxn modelId="{C605A3A7-E02E-4DF7-B8FF-246EC6DBA9B5}" type="presParOf" srcId="{E6B0C9FD-3D85-46BA-9969-56EE28FA3E0D}" destId="{BD46C7EA-C5C8-4D56-81D9-329908CF046B}" srcOrd="0" destOrd="0" presId="urn:microsoft.com/office/officeart/2005/8/layout/hierarchy1"/>
    <dgm:cxn modelId="{46FBC05C-CDDA-4BBE-88D1-626E021997FA}" type="presParOf" srcId="{BD46C7EA-C5C8-4D56-81D9-329908CF046B}" destId="{9144A4CB-0796-4633-8C95-0AF6E215DCCA}" srcOrd="0" destOrd="0" presId="urn:microsoft.com/office/officeart/2005/8/layout/hierarchy1"/>
    <dgm:cxn modelId="{684DA8E0-358C-441D-B3C6-25F2A1DC53C0}" type="presParOf" srcId="{9144A4CB-0796-4633-8C95-0AF6E215DCCA}" destId="{967EB518-EBD5-44B8-B8A2-B9ED20D3111B}" srcOrd="0" destOrd="0" presId="urn:microsoft.com/office/officeart/2005/8/layout/hierarchy1"/>
    <dgm:cxn modelId="{FDB8D1B9-6DB0-4DC3-AF6A-071092A86F4C}" type="presParOf" srcId="{9144A4CB-0796-4633-8C95-0AF6E215DCCA}" destId="{07472238-FA9C-45C7-B001-C945E098CF59}" srcOrd="1" destOrd="0" presId="urn:microsoft.com/office/officeart/2005/8/layout/hierarchy1"/>
    <dgm:cxn modelId="{B95C0329-571E-4F94-9916-CF4D02249BEF}" type="presParOf" srcId="{BD46C7EA-C5C8-4D56-81D9-329908CF046B}" destId="{CC704F67-CE66-48AF-B4A1-68A6AD1C7DCC}" srcOrd="1" destOrd="0" presId="urn:microsoft.com/office/officeart/2005/8/layout/hierarchy1"/>
    <dgm:cxn modelId="{43B48B5D-7F56-41AB-B76A-0A14184717FC}" type="presParOf" srcId="{CC704F67-CE66-48AF-B4A1-68A6AD1C7DCC}" destId="{C943D3F7-F061-408A-9600-EDA35382F5DA}" srcOrd="0" destOrd="0" presId="urn:microsoft.com/office/officeart/2005/8/layout/hierarchy1"/>
    <dgm:cxn modelId="{C98F36B8-B99C-470F-9CA9-372B2EE2E5F1}" type="presParOf" srcId="{CC704F67-CE66-48AF-B4A1-68A6AD1C7DCC}" destId="{72DE2B7A-A307-4EFE-A5D5-C0FB49E7AEE4}" srcOrd="1" destOrd="0" presId="urn:microsoft.com/office/officeart/2005/8/layout/hierarchy1"/>
    <dgm:cxn modelId="{F5F3D127-F6DE-4250-B5C8-A2A78897A871}" type="presParOf" srcId="{72DE2B7A-A307-4EFE-A5D5-C0FB49E7AEE4}" destId="{9EF9BABB-82D2-4786-834D-9E2842E2A5AB}" srcOrd="0" destOrd="0" presId="urn:microsoft.com/office/officeart/2005/8/layout/hierarchy1"/>
    <dgm:cxn modelId="{767DE8D7-B318-4533-828B-F7F80259C4AC}" type="presParOf" srcId="{9EF9BABB-82D2-4786-834D-9E2842E2A5AB}" destId="{63133B69-D9BD-40BA-9C15-EC4971D41C51}" srcOrd="0" destOrd="0" presId="urn:microsoft.com/office/officeart/2005/8/layout/hierarchy1"/>
    <dgm:cxn modelId="{06A4DC48-7CC4-40BD-8DCE-E93F9B155799}" type="presParOf" srcId="{9EF9BABB-82D2-4786-834D-9E2842E2A5AB}" destId="{C3D9AC76-BCBC-4636-870D-64EE9AD44AF9}" srcOrd="1" destOrd="0" presId="urn:microsoft.com/office/officeart/2005/8/layout/hierarchy1"/>
    <dgm:cxn modelId="{9E7EA853-7057-4B88-8887-03F97C731A63}" type="presParOf" srcId="{72DE2B7A-A307-4EFE-A5D5-C0FB49E7AEE4}" destId="{C0E5C842-73C8-4865-A0FC-28A522B595F0}" srcOrd="1" destOrd="0" presId="urn:microsoft.com/office/officeart/2005/8/layout/hierarchy1"/>
    <dgm:cxn modelId="{B714A45F-96E4-4101-A8AA-FA7904B64D77}" type="presParOf" srcId="{C0E5C842-73C8-4865-A0FC-28A522B595F0}" destId="{22CD79E3-174E-4E4A-A0BF-92994FC13AF9}" srcOrd="0" destOrd="0" presId="urn:microsoft.com/office/officeart/2005/8/layout/hierarchy1"/>
    <dgm:cxn modelId="{D67030AE-ECB1-4BEE-832D-56ECE15E38F1}" type="presParOf" srcId="{C0E5C842-73C8-4865-A0FC-28A522B595F0}" destId="{B6F195BD-183F-4EF5-9D7C-CB410D9CEAB2}" srcOrd="1" destOrd="0" presId="urn:microsoft.com/office/officeart/2005/8/layout/hierarchy1"/>
    <dgm:cxn modelId="{695FC5D5-E99A-441B-BF84-9CAEC69A9E87}" type="presParOf" srcId="{B6F195BD-183F-4EF5-9D7C-CB410D9CEAB2}" destId="{4AAB68EF-D465-4D34-81B2-D23E8119B14D}" srcOrd="0" destOrd="0" presId="urn:microsoft.com/office/officeart/2005/8/layout/hierarchy1"/>
    <dgm:cxn modelId="{39B4FD5D-97E0-47A0-8CDC-B2BEF22F271B}" type="presParOf" srcId="{4AAB68EF-D465-4D34-81B2-D23E8119B14D}" destId="{9D33023C-C3D7-4CBE-B59C-C082D8EBFB61}" srcOrd="0" destOrd="0" presId="urn:microsoft.com/office/officeart/2005/8/layout/hierarchy1"/>
    <dgm:cxn modelId="{61AD8BDD-74C0-40DD-897A-67F619BEC6E4}" type="presParOf" srcId="{4AAB68EF-D465-4D34-81B2-D23E8119B14D}" destId="{6DC6D984-6118-47A1-A77E-FB11867B5EA1}" srcOrd="1" destOrd="0" presId="urn:microsoft.com/office/officeart/2005/8/layout/hierarchy1"/>
    <dgm:cxn modelId="{5C1537F1-45F5-4215-92A8-865320FF8FD7}" type="presParOf" srcId="{B6F195BD-183F-4EF5-9D7C-CB410D9CEAB2}" destId="{DDE4BAF3-7DF4-4E3F-B758-323C65A6B08A}" srcOrd="1" destOrd="0" presId="urn:microsoft.com/office/officeart/2005/8/layout/hierarchy1"/>
    <dgm:cxn modelId="{887CF2E2-93A2-4A75-8E6A-621A8BDE145E}" type="presParOf" srcId="{C0E5C842-73C8-4865-A0FC-28A522B595F0}" destId="{E30B98ED-737B-4DFE-AC4D-D25118FC4BBC}" srcOrd="2" destOrd="0" presId="urn:microsoft.com/office/officeart/2005/8/layout/hierarchy1"/>
    <dgm:cxn modelId="{501A71BF-D763-4AF8-A582-427855BCDA9D}" type="presParOf" srcId="{C0E5C842-73C8-4865-A0FC-28A522B595F0}" destId="{C58D6EF9-3FB0-4006-B1DA-1C2B093FE12F}" srcOrd="3" destOrd="0" presId="urn:microsoft.com/office/officeart/2005/8/layout/hierarchy1"/>
    <dgm:cxn modelId="{1F50A824-B8F1-4F41-8408-B4A2A2811736}" type="presParOf" srcId="{C58D6EF9-3FB0-4006-B1DA-1C2B093FE12F}" destId="{E26DC24C-C4BE-443F-B9EE-D398BD28D6A0}" srcOrd="0" destOrd="0" presId="urn:microsoft.com/office/officeart/2005/8/layout/hierarchy1"/>
    <dgm:cxn modelId="{032E1796-48F0-4F9E-ABB2-D74209A5B5BD}" type="presParOf" srcId="{E26DC24C-C4BE-443F-B9EE-D398BD28D6A0}" destId="{E46D9104-E689-47BF-A5AF-3A8D78C03A73}" srcOrd="0" destOrd="0" presId="urn:microsoft.com/office/officeart/2005/8/layout/hierarchy1"/>
    <dgm:cxn modelId="{8769AD85-A935-40F7-B775-D0C793281C23}" type="presParOf" srcId="{E26DC24C-C4BE-443F-B9EE-D398BD28D6A0}" destId="{137A1B7B-96A4-4BE9-909A-50DC7E5DCE48}" srcOrd="1" destOrd="0" presId="urn:microsoft.com/office/officeart/2005/8/layout/hierarchy1"/>
    <dgm:cxn modelId="{5366DAD9-7C14-4498-B3BC-1036E6C7A5E7}" type="presParOf" srcId="{C58D6EF9-3FB0-4006-B1DA-1C2B093FE12F}" destId="{A3EBB399-46F2-46FA-A099-B67D32CD41A0}" srcOrd="1" destOrd="0" presId="urn:microsoft.com/office/officeart/2005/8/layout/hierarchy1"/>
    <dgm:cxn modelId="{4DCC11E7-033E-4497-9A5C-9C2107436A50}" type="presParOf" srcId="{C0E5C842-73C8-4865-A0FC-28A522B595F0}" destId="{0EA88137-5B7B-478C-AB8B-4D80415B799B}" srcOrd="4" destOrd="0" presId="urn:microsoft.com/office/officeart/2005/8/layout/hierarchy1"/>
    <dgm:cxn modelId="{E1D6C5CA-3A90-45DB-820D-696989EF44A1}" type="presParOf" srcId="{C0E5C842-73C8-4865-A0FC-28A522B595F0}" destId="{5BFE2ACC-99C7-45FA-B603-3756DE22F32A}" srcOrd="5" destOrd="0" presId="urn:microsoft.com/office/officeart/2005/8/layout/hierarchy1"/>
    <dgm:cxn modelId="{21F96D02-67D6-4B4F-8B9B-F3F302CCCBD6}" type="presParOf" srcId="{5BFE2ACC-99C7-45FA-B603-3756DE22F32A}" destId="{58920494-F9ED-4A76-9119-5403D2415F25}" srcOrd="0" destOrd="0" presId="urn:microsoft.com/office/officeart/2005/8/layout/hierarchy1"/>
    <dgm:cxn modelId="{4EE8DDB8-2D98-4CD6-91D1-97EA3FBD1F70}" type="presParOf" srcId="{58920494-F9ED-4A76-9119-5403D2415F25}" destId="{BE32CCEB-3194-4927-9E44-FFC9B6EFD97A}" srcOrd="0" destOrd="0" presId="urn:microsoft.com/office/officeart/2005/8/layout/hierarchy1"/>
    <dgm:cxn modelId="{15305D36-1BEE-4772-8D28-5D7FC8B63528}" type="presParOf" srcId="{58920494-F9ED-4A76-9119-5403D2415F25}" destId="{4A8A4C08-82C5-40F5-82CA-B9258DE33B91}" srcOrd="1" destOrd="0" presId="urn:microsoft.com/office/officeart/2005/8/layout/hierarchy1"/>
    <dgm:cxn modelId="{91C9005D-93CC-4BA0-A448-F81B36515CAB}" type="presParOf" srcId="{5BFE2ACC-99C7-45FA-B603-3756DE22F32A}" destId="{F5C0AD42-2080-47B0-A099-39CEDE23CD1C}" srcOrd="1" destOrd="0" presId="urn:microsoft.com/office/officeart/2005/8/layout/hierarchy1"/>
    <dgm:cxn modelId="{4D88BD5F-15B1-4706-8970-A982E7B4E8CC}" type="presParOf" srcId="{C0E5C842-73C8-4865-A0FC-28A522B595F0}" destId="{4AA2761B-97E1-48EA-9384-2C3E42F40E18}" srcOrd="6" destOrd="0" presId="urn:microsoft.com/office/officeart/2005/8/layout/hierarchy1"/>
    <dgm:cxn modelId="{51ECF2CA-EDD0-40E2-8936-A6A4AFF586DD}" type="presParOf" srcId="{C0E5C842-73C8-4865-A0FC-28A522B595F0}" destId="{6C7928DB-3522-442A-A332-FBA270155667}" srcOrd="7" destOrd="0" presId="urn:microsoft.com/office/officeart/2005/8/layout/hierarchy1"/>
    <dgm:cxn modelId="{9DD81A22-BE3E-46FE-8CC5-07C473C83946}" type="presParOf" srcId="{6C7928DB-3522-442A-A332-FBA270155667}" destId="{C92C5BA5-9397-4AF2-B0A3-A8FCC5C27CC2}" srcOrd="0" destOrd="0" presId="urn:microsoft.com/office/officeart/2005/8/layout/hierarchy1"/>
    <dgm:cxn modelId="{0D00F89C-3417-40C3-9BAF-305C62BB1FDF}" type="presParOf" srcId="{C92C5BA5-9397-4AF2-B0A3-A8FCC5C27CC2}" destId="{1E32B9FA-8C80-431B-9FD3-E696F4E2FC67}" srcOrd="0" destOrd="0" presId="urn:microsoft.com/office/officeart/2005/8/layout/hierarchy1"/>
    <dgm:cxn modelId="{7EC1EFBD-D843-4879-A2C7-CC521A08293C}" type="presParOf" srcId="{C92C5BA5-9397-4AF2-B0A3-A8FCC5C27CC2}" destId="{10724561-B517-44B6-A193-A5E4DF5014AE}" srcOrd="1" destOrd="0" presId="urn:microsoft.com/office/officeart/2005/8/layout/hierarchy1"/>
    <dgm:cxn modelId="{F1B66CB5-1A65-434B-8632-0EBD58C57D95}" type="presParOf" srcId="{6C7928DB-3522-442A-A332-FBA270155667}" destId="{94E11A33-E6A6-41C7-A281-798EB676947A}" srcOrd="1" destOrd="0" presId="urn:microsoft.com/office/officeart/2005/8/layout/hierarchy1"/>
    <dgm:cxn modelId="{0736CF5C-1A32-4314-92A7-6E7A070F7F29}" type="presParOf" srcId="{CC704F67-CE66-48AF-B4A1-68A6AD1C7DCC}" destId="{0EFFC5EE-0E28-41B5-8CC0-0BB9EA576A72}" srcOrd="2" destOrd="0" presId="urn:microsoft.com/office/officeart/2005/8/layout/hierarchy1"/>
    <dgm:cxn modelId="{8B1AA6FC-E1B8-41C6-9A44-740DBC0F067C}" type="presParOf" srcId="{CC704F67-CE66-48AF-B4A1-68A6AD1C7DCC}" destId="{DCC3079B-A1B9-4EF4-81F0-54791EE81F89}" srcOrd="3" destOrd="0" presId="urn:microsoft.com/office/officeart/2005/8/layout/hierarchy1"/>
    <dgm:cxn modelId="{442BBCCE-D0FA-457A-98E2-6EEE77E30191}" type="presParOf" srcId="{DCC3079B-A1B9-4EF4-81F0-54791EE81F89}" destId="{098702EC-B559-4159-BDD0-8C17E032CFD9}" srcOrd="0" destOrd="0" presId="urn:microsoft.com/office/officeart/2005/8/layout/hierarchy1"/>
    <dgm:cxn modelId="{8266AA82-363B-4A8D-B270-C8C280C1F514}" type="presParOf" srcId="{098702EC-B559-4159-BDD0-8C17E032CFD9}" destId="{FC1CD654-CDC5-46C8-88E9-7706775052E1}" srcOrd="0" destOrd="0" presId="urn:microsoft.com/office/officeart/2005/8/layout/hierarchy1"/>
    <dgm:cxn modelId="{8A64F6E8-6C15-40B7-A20B-AAE790F6C066}" type="presParOf" srcId="{098702EC-B559-4159-BDD0-8C17E032CFD9}" destId="{87E89909-6EDD-40E5-BD70-325CED535AB6}" srcOrd="1" destOrd="0" presId="urn:microsoft.com/office/officeart/2005/8/layout/hierarchy1"/>
    <dgm:cxn modelId="{D8E7F9AB-19E1-42EA-BDCF-E210187C1DA1}" type="presParOf" srcId="{DCC3079B-A1B9-4EF4-81F0-54791EE81F89}" destId="{4A17AE16-32A9-42EF-8CB9-FD94DCDA7D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FFC5EE-0E28-41B5-8CC0-0BB9EA576A72}">
      <dsp:nvSpPr>
        <dsp:cNvPr id="0" name=""/>
        <dsp:cNvSpPr/>
      </dsp:nvSpPr>
      <dsp:spPr>
        <a:xfrm>
          <a:off x="4713085" y="1723546"/>
          <a:ext cx="977722" cy="465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093"/>
              </a:lnTo>
              <a:lnTo>
                <a:pt x="977722" y="317093"/>
              </a:lnTo>
              <a:lnTo>
                <a:pt x="977722" y="46530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A2761B-97E1-48EA-9384-2C3E42F40E18}">
      <dsp:nvSpPr>
        <dsp:cNvPr id="0" name=""/>
        <dsp:cNvSpPr/>
      </dsp:nvSpPr>
      <dsp:spPr>
        <a:xfrm>
          <a:off x="3735363" y="3204796"/>
          <a:ext cx="2933167" cy="465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093"/>
              </a:lnTo>
              <a:lnTo>
                <a:pt x="2933167" y="317093"/>
              </a:lnTo>
              <a:lnTo>
                <a:pt x="2933167" y="4653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88137-5B7B-478C-AB8B-4D80415B799B}">
      <dsp:nvSpPr>
        <dsp:cNvPr id="0" name=""/>
        <dsp:cNvSpPr/>
      </dsp:nvSpPr>
      <dsp:spPr>
        <a:xfrm>
          <a:off x="3735363" y="3204796"/>
          <a:ext cx="925245" cy="465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093"/>
              </a:lnTo>
              <a:lnTo>
                <a:pt x="925245" y="317093"/>
              </a:lnTo>
              <a:lnTo>
                <a:pt x="925245" y="4653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0B98ED-737B-4DFE-AC4D-D25118FC4BBC}">
      <dsp:nvSpPr>
        <dsp:cNvPr id="0" name=""/>
        <dsp:cNvSpPr/>
      </dsp:nvSpPr>
      <dsp:spPr>
        <a:xfrm>
          <a:off x="2757640" y="3204796"/>
          <a:ext cx="977722" cy="465307"/>
        </a:xfrm>
        <a:custGeom>
          <a:avLst/>
          <a:gdLst/>
          <a:ahLst/>
          <a:cxnLst/>
          <a:rect l="0" t="0" r="0" b="0"/>
          <a:pathLst>
            <a:path>
              <a:moveTo>
                <a:pt x="977722" y="0"/>
              </a:moveTo>
              <a:lnTo>
                <a:pt x="977722" y="317093"/>
              </a:lnTo>
              <a:lnTo>
                <a:pt x="0" y="317093"/>
              </a:lnTo>
              <a:lnTo>
                <a:pt x="0" y="4653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CD79E3-174E-4E4A-A0BF-92994FC13AF9}">
      <dsp:nvSpPr>
        <dsp:cNvPr id="0" name=""/>
        <dsp:cNvSpPr/>
      </dsp:nvSpPr>
      <dsp:spPr>
        <a:xfrm>
          <a:off x="802195" y="3204796"/>
          <a:ext cx="2933167" cy="465307"/>
        </a:xfrm>
        <a:custGeom>
          <a:avLst/>
          <a:gdLst/>
          <a:ahLst/>
          <a:cxnLst/>
          <a:rect l="0" t="0" r="0" b="0"/>
          <a:pathLst>
            <a:path>
              <a:moveTo>
                <a:pt x="2933167" y="0"/>
              </a:moveTo>
              <a:lnTo>
                <a:pt x="2933167" y="317093"/>
              </a:lnTo>
              <a:lnTo>
                <a:pt x="0" y="317093"/>
              </a:lnTo>
              <a:lnTo>
                <a:pt x="0" y="46530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43D3F7-F061-408A-9600-EDA35382F5DA}">
      <dsp:nvSpPr>
        <dsp:cNvPr id="0" name=""/>
        <dsp:cNvSpPr/>
      </dsp:nvSpPr>
      <dsp:spPr>
        <a:xfrm>
          <a:off x="3735363" y="1723546"/>
          <a:ext cx="977722" cy="465307"/>
        </a:xfrm>
        <a:custGeom>
          <a:avLst/>
          <a:gdLst/>
          <a:ahLst/>
          <a:cxnLst/>
          <a:rect l="0" t="0" r="0" b="0"/>
          <a:pathLst>
            <a:path>
              <a:moveTo>
                <a:pt x="977722" y="0"/>
              </a:moveTo>
              <a:lnTo>
                <a:pt x="977722" y="317093"/>
              </a:lnTo>
              <a:lnTo>
                <a:pt x="0" y="317093"/>
              </a:lnTo>
              <a:lnTo>
                <a:pt x="0" y="46530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7EB518-EBD5-44B8-B8A2-B9ED20D3111B}">
      <dsp:nvSpPr>
        <dsp:cNvPr id="0" name=""/>
        <dsp:cNvSpPr/>
      </dsp:nvSpPr>
      <dsp:spPr>
        <a:xfrm>
          <a:off x="3913130" y="707603"/>
          <a:ext cx="1599909" cy="101594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472238-FA9C-45C7-B001-C945E098CF59}">
      <dsp:nvSpPr>
        <dsp:cNvPr id="0" name=""/>
        <dsp:cNvSpPr/>
      </dsp:nvSpPr>
      <dsp:spPr>
        <a:xfrm>
          <a:off x="4090898" y="876483"/>
          <a:ext cx="1599909" cy="101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RNVV</a:t>
          </a:r>
          <a:endParaRPr lang="es-CL" sz="1800" kern="1200" dirty="0"/>
        </a:p>
      </dsp:txBody>
      <dsp:txXfrm>
        <a:off x="4120654" y="906239"/>
        <a:ext cx="1540397" cy="956430"/>
      </dsp:txXfrm>
    </dsp:sp>
    <dsp:sp modelId="{63133B69-D9BD-40BA-9C15-EC4971D41C51}">
      <dsp:nvSpPr>
        <dsp:cNvPr id="0" name=""/>
        <dsp:cNvSpPr/>
      </dsp:nvSpPr>
      <dsp:spPr>
        <a:xfrm>
          <a:off x="2935408" y="2188853"/>
          <a:ext cx="1599909" cy="10159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D9AC76-BCBC-4636-870D-64EE9AD44AF9}">
      <dsp:nvSpPr>
        <dsp:cNvPr id="0" name=""/>
        <dsp:cNvSpPr/>
      </dsp:nvSpPr>
      <dsp:spPr>
        <a:xfrm>
          <a:off x="3113176" y="2357732"/>
          <a:ext cx="1599909" cy="101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OVDAS</a:t>
          </a:r>
        </a:p>
      </dsp:txBody>
      <dsp:txXfrm>
        <a:off x="3142932" y="2387488"/>
        <a:ext cx="1540397" cy="956430"/>
      </dsp:txXfrm>
    </dsp:sp>
    <dsp:sp modelId="{9D33023C-C3D7-4CBE-B59C-C082D8EBFB61}">
      <dsp:nvSpPr>
        <dsp:cNvPr id="0" name=""/>
        <dsp:cNvSpPr/>
      </dsp:nvSpPr>
      <dsp:spPr>
        <a:xfrm>
          <a:off x="2240" y="3670103"/>
          <a:ext cx="1599909" cy="1015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6D984-6118-47A1-A77E-FB11867B5EA1}">
      <dsp:nvSpPr>
        <dsp:cNvPr id="0" name=""/>
        <dsp:cNvSpPr/>
      </dsp:nvSpPr>
      <dsp:spPr>
        <a:xfrm>
          <a:off x="180008" y="3838982"/>
          <a:ext cx="1599909" cy="101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Monitoreo Volcánico</a:t>
          </a:r>
        </a:p>
      </dsp:txBody>
      <dsp:txXfrm>
        <a:off x="209764" y="3868738"/>
        <a:ext cx="1540397" cy="956430"/>
      </dsp:txXfrm>
    </dsp:sp>
    <dsp:sp modelId="{E46D9104-E689-47BF-A5AF-3A8D78C03A73}">
      <dsp:nvSpPr>
        <dsp:cNvPr id="0" name=""/>
        <dsp:cNvSpPr/>
      </dsp:nvSpPr>
      <dsp:spPr>
        <a:xfrm>
          <a:off x="1957685" y="3670103"/>
          <a:ext cx="1599909" cy="1015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7A1B7B-96A4-4BE9-909A-50DC7E5DCE48}">
      <dsp:nvSpPr>
        <dsp:cNvPr id="0" name=""/>
        <dsp:cNvSpPr/>
      </dsp:nvSpPr>
      <dsp:spPr>
        <a:xfrm>
          <a:off x="2135453" y="3838982"/>
          <a:ext cx="1599909" cy="101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Electrónica</a:t>
          </a:r>
        </a:p>
      </dsp:txBody>
      <dsp:txXfrm>
        <a:off x="2165209" y="3868738"/>
        <a:ext cx="1540397" cy="956430"/>
      </dsp:txXfrm>
    </dsp:sp>
    <dsp:sp modelId="{BE32CCEB-3194-4927-9E44-FFC9B6EFD97A}">
      <dsp:nvSpPr>
        <dsp:cNvPr id="0" name=""/>
        <dsp:cNvSpPr/>
      </dsp:nvSpPr>
      <dsp:spPr>
        <a:xfrm>
          <a:off x="3860653" y="3670103"/>
          <a:ext cx="1599909" cy="1015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8A4C08-82C5-40F5-82CA-B9258DE33B91}">
      <dsp:nvSpPr>
        <dsp:cNvPr id="0" name=""/>
        <dsp:cNvSpPr/>
      </dsp:nvSpPr>
      <dsp:spPr>
        <a:xfrm>
          <a:off x="4038421" y="3838982"/>
          <a:ext cx="1599909" cy="101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Sistemas            </a:t>
          </a:r>
        </a:p>
      </dsp:txBody>
      <dsp:txXfrm>
        <a:off x="4068177" y="3868738"/>
        <a:ext cx="1540397" cy="956430"/>
      </dsp:txXfrm>
    </dsp:sp>
    <dsp:sp modelId="{1E32B9FA-8C80-431B-9FD3-E696F4E2FC67}">
      <dsp:nvSpPr>
        <dsp:cNvPr id="0" name=""/>
        <dsp:cNvSpPr/>
      </dsp:nvSpPr>
      <dsp:spPr>
        <a:xfrm>
          <a:off x="5868575" y="3670103"/>
          <a:ext cx="1599909" cy="10159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724561-B517-44B6-A193-A5E4DF5014AE}">
      <dsp:nvSpPr>
        <dsp:cNvPr id="0" name=""/>
        <dsp:cNvSpPr/>
      </dsp:nvSpPr>
      <dsp:spPr>
        <a:xfrm>
          <a:off x="6046343" y="3838982"/>
          <a:ext cx="1599909" cy="101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Administración    </a:t>
          </a:r>
          <a:endParaRPr lang="es-CL" sz="1800" kern="1200" dirty="0"/>
        </a:p>
      </dsp:txBody>
      <dsp:txXfrm>
        <a:off x="6076099" y="3868738"/>
        <a:ext cx="1540397" cy="956430"/>
      </dsp:txXfrm>
    </dsp:sp>
    <dsp:sp modelId="{FC1CD654-CDC5-46C8-88E9-7706775052E1}">
      <dsp:nvSpPr>
        <dsp:cNvPr id="0" name=""/>
        <dsp:cNvSpPr/>
      </dsp:nvSpPr>
      <dsp:spPr>
        <a:xfrm>
          <a:off x="4890853" y="2188853"/>
          <a:ext cx="1599909" cy="101594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89909-6EDD-40E5-BD70-325CED535AB6}">
      <dsp:nvSpPr>
        <dsp:cNvPr id="0" name=""/>
        <dsp:cNvSpPr/>
      </dsp:nvSpPr>
      <dsp:spPr>
        <a:xfrm>
          <a:off x="5068621" y="2357732"/>
          <a:ext cx="1599909" cy="10159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800" kern="1200" dirty="0" smtClean="0"/>
            <a:t>UGPV</a:t>
          </a:r>
        </a:p>
      </dsp:txBody>
      <dsp:txXfrm>
        <a:off x="5098377" y="2387488"/>
        <a:ext cx="1540397" cy="956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A46D7-3894-A54B-B4A1-B0E4C2D1EC7E}" type="datetimeFigureOut">
              <a:rPr lang="en-US" smtClean="0"/>
              <a:t>8/29/2017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208DF-24DF-1C46-8C17-8757FEFE842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208DF-24DF-1C46-8C17-8757FEFE84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 spc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/>
              <a:t>Estilo portada presentación 1,</a:t>
            </a:r>
          </a:p>
          <a:p>
            <a:r>
              <a:rPr lang="es-ES" dirty="0" err="1" smtClean="0"/>
              <a:t>gobCL</a:t>
            </a:r>
            <a:r>
              <a:rPr lang="es-ES" dirty="0" smtClean="0"/>
              <a:t> Bold 28pt</a:t>
            </a:r>
            <a:endParaRPr lang="es-E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>
                <a:solidFill>
                  <a:schemeClr val="accent1"/>
                </a:solidFill>
              </a:rPr>
              <a:t>(Línea adicional) Subtema </a:t>
            </a:r>
            <a:r>
              <a:rPr lang="es-ES" dirty="0" err="1" smtClean="0">
                <a:solidFill>
                  <a:schemeClr val="accent1"/>
                </a:solidFill>
              </a:rPr>
              <a:t>gocCL</a:t>
            </a:r>
            <a:r>
              <a:rPr lang="es-ES" dirty="0" smtClean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1282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1" y="258249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1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/>
              <a:t>Estilo portada presentación 1,</a:t>
            </a:r>
          </a:p>
          <a:p>
            <a:r>
              <a:rPr lang="es-ES" dirty="0" err="1" smtClean="0"/>
              <a:t>gobCL</a:t>
            </a:r>
            <a:r>
              <a:rPr lang="es-ES" dirty="0" smtClean="0"/>
              <a:t> Bold 28pt</a:t>
            </a:r>
            <a:endParaRPr lang="es-E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1" y="3623722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5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>
                <a:solidFill>
                  <a:schemeClr val="accent1"/>
                </a:solidFill>
              </a:rPr>
              <a:t>(Línea adicional) Subtema </a:t>
            </a:r>
            <a:r>
              <a:rPr lang="es-ES" dirty="0" err="1" smtClean="0">
                <a:solidFill>
                  <a:schemeClr val="accent1"/>
                </a:solidFill>
              </a:rPr>
              <a:t>gobCL</a:t>
            </a:r>
            <a:r>
              <a:rPr lang="es-ES" dirty="0" smtClean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3784830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78C806E2-9CDB-4B90-9156-711E4BC5C04C}" type="datetimeFigureOut">
              <a:rPr lang="es-CL" smtClean="0"/>
              <a:pPr/>
              <a:t>29-08-2017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0737FA69-9A25-431D-9E58-2538312E46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/>
              <a:t>Estilo portada presentación 1,</a:t>
            </a:r>
          </a:p>
          <a:p>
            <a:r>
              <a:rPr lang="es-ES" dirty="0" err="1" smtClean="0"/>
              <a:t>gobCL</a:t>
            </a:r>
            <a:r>
              <a:rPr lang="es-ES" dirty="0" smtClean="0"/>
              <a:t> Bold 28pt</a:t>
            </a:r>
            <a:endParaRPr lang="es-E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>
                <a:solidFill>
                  <a:schemeClr val="accent1"/>
                </a:solidFill>
              </a:rPr>
              <a:t>(Línea adicional) Subtema </a:t>
            </a:r>
            <a:r>
              <a:rPr lang="es-ES" dirty="0" err="1" smtClean="0">
                <a:solidFill>
                  <a:schemeClr val="accent1"/>
                </a:solidFill>
              </a:rPr>
              <a:t>gobCL</a:t>
            </a:r>
            <a:r>
              <a:rPr lang="es-ES" dirty="0" smtClean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51338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/>
              <a:t>Estilo portada presentación 1,</a:t>
            </a:r>
          </a:p>
          <a:p>
            <a:r>
              <a:rPr lang="es-ES" dirty="0" err="1" smtClean="0"/>
              <a:t>gobCL</a:t>
            </a:r>
            <a:r>
              <a:rPr lang="es-ES" dirty="0" smtClean="0"/>
              <a:t> Bold 28pt</a:t>
            </a:r>
            <a:endParaRPr lang="es-E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>
                <a:solidFill>
                  <a:schemeClr val="accent1"/>
                </a:solidFill>
              </a:rPr>
              <a:t>(Línea adicional) Subtema </a:t>
            </a:r>
            <a:r>
              <a:rPr lang="es-ES" dirty="0" err="1" smtClean="0">
                <a:solidFill>
                  <a:schemeClr val="accent1"/>
                </a:solidFill>
              </a:rPr>
              <a:t>gobCL</a:t>
            </a:r>
            <a:r>
              <a:rPr lang="es-ES" dirty="0" smtClean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27378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/>
              <a:t>Estilo portada presentación 1,</a:t>
            </a:r>
          </a:p>
          <a:p>
            <a:r>
              <a:rPr lang="es-ES" dirty="0" err="1" smtClean="0"/>
              <a:t>gobCL</a:t>
            </a:r>
            <a:r>
              <a:rPr lang="es-ES" dirty="0" smtClean="0"/>
              <a:t> Bold 28pt</a:t>
            </a:r>
            <a:endParaRPr lang="es-ES" dirty="0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>
                <a:solidFill>
                  <a:schemeClr val="accent1"/>
                </a:solidFill>
              </a:rPr>
              <a:t>(Línea adicional) Subtema </a:t>
            </a:r>
            <a:r>
              <a:rPr lang="es-ES" dirty="0" err="1" smtClean="0">
                <a:solidFill>
                  <a:schemeClr val="accent1"/>
                </a:solidFill>
              </a:rPr>
              <a:t>gobCL</a:t>
            </a:r>
            <a:r>
              <a:rPr lang="es-ES" dirty="0" smtClean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211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/>
              <a:t>Estilo portada presentación 1,</a:t>
            </a:r>
          </a:p>
          <a:p>
            <a:r>
              <a:rPr lang="es-ES" dirty="0" err="1" smtClean="0"/>
              <a:t>gobCL</a:t>
            </a:r>
            <a:r>
              <a:rPr lang="es-ES" dirty="0" smtClean="0"/>
              <a:t> Bold 28pt</a:t>
            </a:r>
            <a:endParaRPr lang="es-ES" dirty="0"/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>
                <a:solidFill>
                  <a:schemeClr val="accent1"/>
                </a:solidFill>
              </a:rPr>
              <a:t>(Línea adicional) Subtema </a:t>
            </a:r>
            <a:r>
              <a:rPr lang="es-ES" dirty="0" err="1" smtClean="0">
                <a:solidFill>
                  <a:schemeClr val="accent1"/>
                </a:solidFill>
              </a:rPr>
              <a:t>gobCL</a:t>
            </a:r>
            <a:r>
              <a:rPr lang="es-ES" dirty="0" smtClean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254601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3187700" y="2582488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="1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/>
              <a:t>Estilo portada presentación 1,</a:t>
            </a:r>
          </a:p>
          <a:p>
            <a:r>
              <a:rPr lang="es-ES" dirty="0" err="1" smtClean="0"/>
              <a:t>gobCL</a:t>
            </a:r>
            <a:r>
              <a:rPr lang="es-ES" dirty="0" smtClean="0"/>
              <a:t> Bold 28pt</a:t>
            </a:r>
            <a:endParaRPr lang="es-E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3187700" y="3623720"/>
            <a:ext cx="5956300" cy="102754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 b="0" i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r>
              <a:rPr lang="es-ES" dirty="0" smtClean="0">
                <a:solidFill>
                  <a:schemeClr val="accent1"/>
                </a:solidFill>
              </a:rPr>
              <a:t>(Línea adicional) Subtema </a:t>
            </a:r>
            <a:r>
              <a:rPr lang="es-ES" dirty="0" err="1" smtClean="0">
                <a:solidFill>
                  <a:schemeClr val="accent1"/>
                </a:solidFill>
              </a:rPr>
              <a:t>gobCL</a:t>
            </a:r>
            <a:r>
              <a:rPr lang="es-ES" dirty="0" smtClean="0">
                <a:solidFill>
                  <a:schemeClr val="accent1"/>
                </a:solidFill>
              </a:rPr>
              <a:t> Regular 18pt</a:t>
            </a:r>
          </a:p>
        </p:txBody>
      </p:sp>
    </p:spTree>
    <p:extLst>
      <p:ext uri="{BB962C8B-B14F-4D97-AF65-F5344CB8AC3E}">
        <p14:creationId xmlns:p14="http://schemas.microsoft.com/office/powerpoint/2010/main" val="18019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/>
          <p:cNvSpPr>
            <a:spLocks noGrp="1"/>
          </p:cNvSpPr>
          <p:nvPr>
            <p:ph idx="18" hasCustomPrompt="1"/>
          </p:nvPr>
        </p:nvSpPr>
        <p:spPr>
          <a:xfrm>
            <a:off x="3479800" y="3035300"/>
            <a:ext cx="5257799" cy="323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 baseline="0">
                <a:solidFill>
                  <a:schemeClr val="tx1">
                    <a:lumMod val="75000"/>
                  </a:schemeClr>
                </a:solidFill>
                <a:latin typeface="gobCL" charset="0"/>
                <a:ea typeface="gobCL" charset="0"/>
                <a:cs typeface="gobCL" charset="0"/>
              </a:defRPr>
            </a:lvl1pPr>
            <a:lvl2pPr>
              <a:defRPr sz="1800">
                <a:solidFill>
                  <a:schemeClr val="bg1"/>
                </a:solidFill>
                <a:latin typeface="gobCL"/>
                <a:cs typeface="gobCL"/>
              </a:defRPr>
            </a:lvl2pPr>
            <a:lvl3pPr>
              <a:defRPr sz="1800">
                <a:solidFill>
                  <a:schemeClr val="bg1"/>
                </a:solidFill>
                <a:latin typeface="gobCL"/>
                <a:cs typeface="gobCL"/>
              </a:defRPr>
            </a:lvl3pPr>
          </a:lstStyle>
          <a:p>
            <a:pPr lvl="0"/>
            <a:r>
              <a:rPr lang="es-ES_tradnl" dirty="0" smtClean="0"/>
              <a:t>Contenido de la </a:t>
            </a:r>
            <a:r>
              <a:rPr lang="es-ES_tradnl" dirty="0" err="1" smtClean="0"/>
              <a:t>slide</a:t>
            </a:r>
            <a:r>
              <a:rPr lang="es-ES_tradnl" dirty="0" smtClean="0"/>
              <a:t> en dos columnas de texto. </a:t>
            </a:r>
            <a:r>
              <a:rPr lang="es-ES_tradnl" dirty="0" err="1" smtClean="0"/>
              <a:t>gobCL</a:t>
            </a:r>
            <a:r>
              <a:rPr lang="es-ES_tradnl" dirty="0" smtClean="0"/>
              <a:t> 14pt. </a:t>
            </a:r>
          </a:p>
          <a:p>
            <a:pPr lvl="0"/>
            <a:endParaRPr lang="es-ES_tradnl" dirty="0" smtClean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 smtClean="0"/>
              <a:t>Texto texto texto texto texto texto texto texto texto texto texto texto texto texto texto.</a:t>
            </a:r>
          </a:p>
          <a:p>
            <a:pPr lvl="0"/>
            <a:r>
              <a:rPr lang="es-ES_tradnl" dirty="0" smtClean="0"/>
              <a:t> </a:t>
            </a:r>
          </a:p>
        </p:txBody>
      </p:sp>
      <p:sp>
        <p:nvSpPr>
          <p:cNvPr id="7" name="Marcador de contenido 12"/>
          <p:cNvSpPr>
            <a:spLocks noGrp="1"/>
          </p:cNvSpPr>
          <p:nvPr>
            <p:ph sz="quarter" idx="12" hasCustomPrompt="1"/>
          </p:nvPr>
        </p:nvSpPr>
        <p:spPr>
          <a:xfrm>
            <a:off x="3479800" y="1066801"/>
            <a:ext cx="5257800" cy="9906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="1" i="0" spc="0">
                <a:solidFill>
                  <a:schemeClr val="accent1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pPr lvl="0"/>
            <a:r>
              <a:rPr lang="es-ES" dirty="0" smtClean="0"/>
              <a:t>Titulo del capítulo/tema de la </a:t>
            </a:r>
            <a:r>
              <a:rPr lang="es-ES" dirty="0" err="1" smtClean="0"/>
              <a:t>diapo</a:t>
            </a:r>
            <a:r>
              <a:rPr lang="es-ES" dirty="0" smtClean="0"/>
              <a:t>. en máx. dos líneas. </a:t>
            </a:r>
            <a:r>
              <a:rPr lang="es-ES" dirty="0" err="1" smtClean="0"/>
              <a:t>gobCL</a:t>
            </a:r>
            <a:r>
              <a:rPr lang="es-ES" dirty="0" smtClean="0"/>
              <a:t> Bold 20pt:</a:t>
            </a:r>
          </a:p>
          <a:p>
            <a:pPr lvl="0"/>
            <a:endParaRPr lang="es-ES" dirty="0" smtClean="0"/>
          </a:p>
        </p:txBody>
      </p:sp>
      <p:sp>
        <p:nvSpPr>
          <p:cNvPr id="8" name="Marcador de contenido 12"/>
          <p:cNvSpPr>
            <a:spLocks noGrp="1"/>
          </p:cNvSpPr>
          <p:nvPr>
            <p:ph sz="quarter" idx="13" hasCustomPrompt="1"/>
          </p:nvPr>
        </p:nvSpPr>
        <p:spPr>
          <a:xfrm>
            <a:off x="3479800" y="2184400"/>
            <a:ext cx="5257800" cy="723900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="0" i="0" spc="0">
                <a:solidFill>
                  <a:srgbClr val="4F81BD"/>
                </a:solidFill>
                <a:latin typeface="gobCL" charset="0"/>
                <a:ea typeface="gobCL" charset="0"/>
                <a:cs typeface="gobCL" charset="0"/>
              </a:defRPr>
            </a:lvl1pPr>
          </a:lstStyle>
          <a:p>
            <a:pPr lvl="0"/>
            <a:r>
              <a:rPr lang="es-ES" dirty="0" smtClean="0"/>
              <a:t>(Línea adicional) Subtema </a:t>
            </a:r>
            <a:r>
              <a:rPr lang="es-ES" dirty="0" err="1" smtClean="0"/>
              <a:t>gobCL</a:t>
            </a:r>
            <a:r>
              <a:rPr lang="es-ES" dirty="0" smtClean="0"/>
              <a:t> 18pt</a:t>
            </a:r>
          </a:p>
          <a:p>
            <a:pPr lvl="0"/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63572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77963"/>
            <a:ext cx="8177213" cy="45259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>
            <a:lvl1pPr>
              <a:defRPr>
                <a:latin typeface="Verdana" pitchFamily="34" charset="0"/>
                <a:ea typeface="ヒラギノ角ゴ Pro W3" charset="-128"/>
              </a:defRPr>
            </a:lvl1pPr>
          </a:lstStyle>
          <a:p>
            <a:pPr>
              <a:defRPr/>
            </a:pPr>
            <a:r>
              <a:rPr lang="es-ES_tradnl"/>
              <a:t>Gobierno de Chile | Ministerio del Interior</a:t>
            </a:r>
          </a:p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1FACB-2E47-45B8-B1F8-2B67E6265C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19050" y="6527800"/>
            <a:ext cx="2895600" cy="246063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mtClean="0"/>
              <a:t>Gobierno de Chile | Ministerio del Interior</a:t>
            </a:r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1"/>
          </p:nvPr>
        </p:nvSpPr>
        <p:spPr>
          <a:xfrm>
            <a:off x="6183313" y="6527800"/>
            <a:ext cx="2133600" cy="193675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E543FB82-92D0-429C-87A7-0D327A854AF5}" type="slidenum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/>
          </a:p>
        </p:txBody>
      </p:sp>
      <p:sp>
        <p:nvSpPr>
          <p:cNvPr id="5" name="4 Rectángulo"/>
          <p:cNvSpPr/>
          <p:nvPr userDrawn="1"/>
        </p:nvSpPr>
        <p:spPr>
          <a:xfrm>
            <a:off x="8074616" y="1"/>
            <a:ext cx="1069383" cy="13096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 userDrawn="1"/>
        </p:nvSpPr>
        <p:spPr>
          <a:xfrm>
            <a:off x="8074617" y="5548394"/>
            <a:ext cx="1069383" cy="13096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82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3" y="6313170"/>
            <a:ext cx="1395984" cy="2590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66" y="0"/>
            <a:ext cx="7772400" cy="143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9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5" r:id="rId6"/>
    <p:sldLayoutId id="2147483667" r:id="rId7"/>
    <p:sldLayoutId id="2147483668" r:id="rId8"/>
    <p:sldLayoutId id="2147483669" r:id="rId9"/>
    <p:sldLayoutId id="2147483671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8.png"/><Relationship Id="rId7" Type="http://schemas.openxmlformats.org/officeDocument/2006/relationships/image" Target="../media/image62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1.gif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quarter" idx="11"/>
          </p:nvPr>
        </p:nvSpPr>
        <p:spPr>
          <a:xfrm>
            <a:off x="1987498" y="496750"/>
            <a:ext cx="6831550" cy="1027545"/>
          </a:xfrm>
        </p:spPr>
        <p:txBody>
          <a:bodyPr/>
          <a:lstStyle/>
          <a:p>
            <a:pPr algn="ctr"/>
            <a:r>
              <a:rPr lang="es-ES" dirty="0" smtClean="0"/>
              <a:t>Red Nacional de Vigilancia Volcánica</a:t>
            </a:r>
          </a:p>
          <a:p>
            <a:pPr algn="ctr"/>
            <a:r>
              <a:rPr lang="es-ES" dirty="0" smtClean="0"/>
              <a:t>SERNAGEOMIN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5" name="Picture 8" descr="https://scontent-gru.xx.fbcdn.net/hphotos-xpt1/v/t1.0-9/11138592_1033421346685464_3549652144665373686_n.jpg?oh=e7690dd53973d688a3e7f2c214ff6881&amp;oe=55D9CF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2"/>
          <a:stretch>
            <a:fillRect/>
          </a:stretch>
        </p:blipFill>
        <p:spPr bwMode="auto">
          <a:xfrm>
            <a:off x="767065" y="1725993"/>
            <a:ext cx="7825272" cy="284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https://scontent-gru.xx.fbcdn.net/hphotos-xft1/v/t1.0-9/10505540_1033421316685467_2266849848412595033_n.jpg?oh=5dfe5ac1c35b3bfc392173e34cdd720c&amp;oe=55CC5B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4706675"/>
            <a:ext cx="3441700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1 Imagen" descr="villaric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24" y="4706676"/>
            <a:ext cx="2665413" cy="193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8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Marcador de contenido"/>
          <p:cNvSpPr>
            <a:spLocks noGrp="1"/>
          </p:cNvSpPr>
          <p:nvPr>
            <p:ph idx="1"/>
          </p:nvPr>
        </p:nvSpPr>
        <p:spPr>
          <a:xfrm>
            <a:off x="791570" y="1132763"/>
            <a:ext cx="7538043" cy="4871161"/>
          </a:xfrm>
          <a:ln>
            <a:solidFill>
              <a:schemeClr val="bg1">
                <a:lumMod val="75000"/>
              </a:schemeClr>
            </a:solidFill>
          </a:ln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es-ES_tradnl" sz="5600" dirty="0">
              <a:latin typeface="gobCL" pitchFamily="50" charset="0"/>
            </a:endParaRPr>
          </a:p>
          <a:p>
            <a:pPr>
              <a:defRPr/>
            </a:pPr>
            <a:endParaRPr lang="es-ES_tradnl" sz="5600" dirty="0">
              <a:latin typeface="gobCL" pitchFamily="50" charset="0"/>
            </a:endParaRPr>
          </a:p>
          <a:p>
            <a:pPr algn="just">
              <a:defRPr/>
            </a:pPr>
            <a:r>
              <a:rPr lang="es-ES_tradnl" sz="5600" dirty="0">
                <a:latin typeface="gobCL" pitchFamily="50" charset="0"/>
              </a:rPr>
              <a:t>	</a:t>
            </a:r>
            <a:r>
              <a:rPr lang="es-ES_tradnl" sz="5600" dirty="0">
                <a:latin typeface="gobCL" pitchFamily="50" charset="0"/>
                <a:cs typeface="Times New Roman" pitchFamily="18" charset="0"/>
              </a:rPr>
              <a:t>Modificado de Lara et al (2011) y Lara (2008) basados en el sistema NVEWS (</a:t>
            </a:r>
            <a:r>
              <a:rPr lang="es-ES_tradnl" sz="5600" dirty="0" err="1">
                <a:latin typeface="gobCL" pitchFamily="50" charset="0"/>
                <a:cs typeface="Times New Roman" pitchFamily="18" charset="0"/>
              </a:rPr>
              <a:t>Ewert</a:t>
            </a:r>
            <a:r>
              <a:rPr lang="es-ES_tradnl" sz="5600" dirty="0">
                <a:latin typeface="gobCL" pitchFamily="50" charset="0"/>
                <a:cs typeface="Times New Roman" pitchFamily="18" charset="0"/>
              </a:rPr>
              <a:t> et al, 2005) se seleccionaron </a:t>
            </a:r>
            <a:r>
              <a:rPr lang="es-ES_tradnl" sz="5600" dirty="0">
                <a:solidFill>
                  <a:srgbClr val="FF0000"/>
                </a:solidFill>
                <a:latin typeface="gobCL" pitchFamily="50" charset="0"/>
                <a:cs typeface="Times New Roman" pitchFamily="18" charset="0"/>
              </a:rPr>
              <a:t>45 volcanes </a:t>
            </a:r>
            <a:r>
              <a:rPr lang="es-ES_tradnl" sz="5600" dirty="0">
                <a:latin typeface="gobCL" pitchFamily="50" charset="0"/>
                <a:cs typeface="Times New Roman" pitchFamily="18" charset="0"/>
              </a:rPr>
              <a:t>clasificados en </a:t>
            </a:r>
            <a:r>
              <a:rPr lang="es-ES_tradnl" sz="5600" dirty="0">
                <a:solidFill>
                  <a:srgbClr val="FF0000"/>
                </a:solidFill>
                <a:latin typeface="gobCL" pitchFamily="50" charset="0"/>
                <a:cs typeface="Times New Roman" pitchFamily="18" charset="0"/>
              </a:rPr>
              <a:t>tres (3) categorías</a:t>
            </a:r>
            <a:r>
              <a:rPr lang="es-ES_tradnl" sz="5600" dirty="0">
                <a:latin typeface="gobCL" pitchFamily="50" charset="0"/>
                <a:cs typeface="Times New Roman" pitchFamily="18" charset="0"/>
              </a:rPr>
              <a:t> de acuerdo a la </a:t>
            </a:r>
            <a:r>
              <a:rPr lang="es-ES_tradnl" sz="5600" dirty="0">
                <a:solidFill>
                  <a:srgbClr val="FF0000"/>
                </a:solidFill>
                <a:latin typeface="gobCL" pitchFamily="50" charset="0"/>
                <a:cs typeface="Times New Roman" pitchFamily="18" charset="0"/>
              </a:rPr>
              <a:t>amenaza asociada a su actividad volcánica</a:t>
            </a:r>
            <a:r>
              <a:rPr lang="es-ES_tradnl" sz="5600" dirty="0">
                <a:latin typeface="gobCL" pitchFamily="50" charset="0"/>
                <a:cs typeface="Times New Roman" pitchFamily="18" charset="0"/>
              </a:rPr>
              <a:t>, teniendo en cuenta: </a:t>
            </a:r>
          </a:p>
          <a:p>
            <a:pPr>
              <a:lnSpc>
                <a:spcPct val="70000"/>
              </a:lnSpc>
              <a:defRPr/>
            </a:pPr>
            <a:endParaRPr lang="es-ES_tradnl" sz="5600" dirty="0">
              <a:latin typeface="gobCL" pitchFamily="50" charset="0"/>
              <a:cs typeface="Times New Roman" pitchFamily="18" charset="0"/>
            </a:endParaRPr>
          </a:p>
          <a:p>
            <a:pPr marL="1609725" indent="-531813">
              <a:lnSpc>
                <a:spcPct val="70000"/>
              </a:lnSpc>
              <a:buFont typeface="Arial" panose="020B0604020202020204" pitchFamily="34" charset="0"/>
              <a:buChar char="•"/>
              <a:defRPr/>
            </a:pPr>
            <a:r>
              <a:rPr lang="es-ES_tradnl" sz="5600" dirty="0">
                <a:latin typeface="gobCL" pitchFamily="50" charset="0"/>
                <a:cs typeface="Times New Roman" pitchFamily="18" charset="0"/>
              </a:rPr>
              <a:t>Tipo y frecuencia de erupciones </a:t>
            </a:r>
            <a:endParaRPr lang="es-ES_tradnl" sz="5600" dirty="0" smtClean="0">
              <a:latin typeface="gobCL" pitchFamily="50" charset="0"/>
              <a:cs typeface="Times New Roman" pitchFamily="18" charset="0"/>
            </a:endParaRPr>
          </a:p>
          <a:p>
            <a:pPr marL="1609725" indent="-531813">
              <a:lnSpc>
                <a:spcPct val="70000"/>
              </a:lnSpc>
              <a:defRPr/>
            </a:pPr>
            <a:r>
              <a:rPr lang="es-ES_tradnl" sz="5600" dirty="0">
                <a:latin typeface="gobCL" pitchFamily="50" charset="0"/>
                <a:cs typeface="Times New Roman" pitchFamily="18" charset="0"/>
              </a:rPr>
              <a:t>	</a:t>
            </a:r>
          </a:p>
          <a:p>
            <a:pPr marL="1609725" indent="-531813">
              <a:lnSpc>
                <a:spcPct val="70000"/>
              </a:lnSpc>
              <a:buFont typeface="Arial" panose="020B0604020202020204" pitchFamily="34" charset="0"/>
              <a:buChar char="•"/>
              <a:defRPr/>
            </a:pPr>
            <a:r>
              <a:rPr lang="es-ES_tradnl" sz="5600" dirty="0">
                <a:latin typeface="gobCL" pitchFamily="50" charset="0"/>
                <a:cs typeface="Times New Roman" pitchFamily="18" charset="0"/>
              </a:rPr>
              <a:t>Duración de la actividad </a:t>
            </a:r>
            <a:r>
              <a:rPr lang="es-ES_tradnl" sz="5600" dirty="0" smtClean="0">
                <a:latin typeface="gobCL" pitchFamily="50" charset="0"/>
                <a:cs typeface="Times New Roman" pitchFamily="18" charset="0"/>
              </a:rPr>
              <a:t>eruptiva</a:t>
            </a:r>
          </a:p>
          <a:p>
            <a:pPr marL="1609725" indent="-531813">
              <a:lnSpc>
                <a:spcPct val="70000"/>
              </a:lnSpc>
              <a:defRPr/>
            </a:pPr>
            <a:endParaRPr lang="es-ES_tradnl" sz="5600" dirty="0" smtClean="0">
              <a:latin typeface="gobCL" pitchFamily="50" charset="0"/>
              <a:cs typeface="Times New Roman" pitchFamily="18" charset="0"/>
            </a:endParaRPr>
          </a:p>
          <a:p>
            <a:pPr marL="1609725" indent="-531813">
              <a:lnSpc>
                <a:spcPct val="70000"/>
              </a:lnSpc>
              <a:buFont typeface="Arial" panose="020B0604020202020204" pitchFamily="34" charset="0"/>
              <a:buChar char="•"/>
              <a:defRPr/>
            </a:pPr>
            <a:r>
              <a:rPr lang="es-ES_tradnl" sz="5600" dirty="0" smtClean="0">
                <a:latin typeface="gobCL" pitchFamily="50" charset="0"/>
                <a:cs typeface="Times New Roman" pitchFamily="18" charset="0"/>
              </a:rPr>
              <a:t>Actividad histórica</a:t>
            </a:r>
          </a:p>
          <a:p>
            <a:pPr marL="1609725" indent="-531813">
              <a:lnSpc>
                <a:spcPct val="70000"/>
              </a:lnSpc>
              <a:buFont typeface="Arial" panose="020B0604020202020204" pitchFamily="34" charset="0"/>
              <a:buChar char="•"/>
              <a:defRPr/>
            </a:pPr>
            <a:endParaRPr lang="es-ES_tradnl" sz="5600" dirty="0">
              <a:latin typeface="gobCL" pitchFamily="50" charset="0"/>
              <a:cs typeface="Times New Roman" pitchFamily="18" charset="0"/>
            </a:endParaRPr>
          </a:p>
          <a:p>
            <a:pPr marL="1609725" indent="-531813">
              <a:lnSpc>
                <a:spcPct val="70000"/>
              </a:lnSpc>
              <a:buFont typeface="Arial" panose="020B0604020202020204" pitchFamily="34" charset="0"/>
              <a:buChar char="•"/>
              <a:defRPr/>
            </a:pPr>
            <a:r>
              <a:rPr lang="es-ES_tradnl" sz="5600" dirty="0" smtClean="0">
                <a:latin typeface="gobCL" pitchFamily="50" charset="0"/>
                <a:cs typeface="Times New Roman" pitchFamily="18" charset="0"/>
              </a:rPr>
              <a:t>Impacto en asentamientos humanos e  infraestructura</a:t>
            </a:r>
          </a:p>
          <a:p>
            <a:pPr marL="1609725" indent="-531813">
              <a:lnSpc>
                <a:spcPct val="70000"/>
              </a:lnSpc>
              <a:buFont typeface="Arial" panose="020B0604020202020204" pitchFamily="34" charset="0"/>
              <a:buChar char="•"/>
              <a:defRPr/>
            </a:pPr>
            <a:endParaRPr lang="es-ES_tradnl" sz="5600" dirty="0">
              <a:latin typeface="gobCL" pitchFamily="50" charset="0"/>
              <a:cs typeface="Times New Roman" pitchFamily="18" charset="0"/>
            </a:endParaRPr>
          </a:p>
          <a:p>
            <a:pPr marL="1609725" indent="-531813">
              <a:lnSpc>
                <a:spcPct val="70000"/>
              </a:lnSpc>
              <a:buFont typeface="Arial" panose="020B0604020202020204" pitchFamily="34" charset="0"/>
              <a:buChar char="•"/>
              <a:defRPr/>
            </a:pPr>
            <a:r>
              <a:rPr lang="es-ES_tradnl" sz="5600" dirty="0" smtClean="0">
                <a:latin typeface="gobCL" pitchFamily="50" charset="0"/>
                <a:cs typeface="Times New Roman" pitchFamily="18" charset="0"/>
              </a:rPr>
              <a:t>Interés científico </a:t>
            </a:r>
            <a:r>
              <a:rPr lang="es-ES_tradnl" sz="5600" dirty="0" err="1" smtClean="0">
                <a:latin typeface="gobCL" pitchFamily="50" charset="0"/>
                <a:cs typeface="Times New Roman" pitchFamily="18" charset="0"/>
              </a:rPr>
              <a:t>científico</a:t>
            </a:r>
            <a:r>
              <a:rPr lang="es-ES_tradnl" sz="5600" dirty="0" smtClean="0">
                <a:latin typeface="gobCL" pitchFamily="50" charset="0"/>
                <a:cs typeface="Times New Roman" pitchFamily="18" charset="0"/>
              </a:rPr>
              <a:t>  </a:t>
            </a:r>
            <a:endParaRPr lang="es-ES_tradnl" sz="5600" dirty="0">
              <a:latin typeface="gobCL" pitchFamily="50" charset="0"/>
              <a:cs typeface="Times New Roman" pitchFamily="18" charset="0"/>
            </a:endParaRPr>
          </a:p>
          <a:p>
            <a:pPr lvl="2">
              <a:lnSpc>
                <a:spcPct val="70000"/>
              </a:lnSpc>
              <a:buNone/>
              <a:defRPr/>
            </a:pPr>
            <a:endParaRPr lang="es-ES_tradnl" sz="5600" dirty="0">
              <a:latin typeface="gobCL" pitchFamily="50" charset="0"/>
              <a:cs typeface="Times New Roman" pitchFamily="18" charset="0"/>
            </a:endParaRPr>
          </a:p>
          <a:p>
            <a:pPr lvl="2">
              <a:lnSpc>
                <a:spcPct val="70000"/>
              </a:lnSpc>
              <a:buNone/>
              <a:defRPr/>
            </a:pPr>
            <a:endParaRPr lang="es-ES_tradnl" sz="5600" dirty="0">
              <a:latin typeface="gobCL" pitchFamily="50" charset="0"/>
              <a:cs typeface="Times New Roman" pitchFamily="18" charset="0"/>
            </a:endParaRPr>
          </a:p>
          <a:p>
            <a:pPr marL="2238375" lvl="3" indent="-355600">
              <a:spcBef>
                <a:spcPts val="0"/>
              </a:spcBef>
              <a:buNone/>
              <a:defRPr/>
            </a:pPr>
            <a:endParaRPr lang="es-ES_tradnl" sz="5600" dirty="0" smtClean="0">
              <a:solidFill>
                <a:prstClr val="black"/>
              </a:solidFill>
              <a:latin typeface="gobCL" pitchFamily="50" charset="0"/>
              <a:cs typeface="Times New Roman" pitchFamily="18" charset="0"/>
            </a:endParaRPr>
          </a:p>
          <a:p>
            <a:pPr marL="2060575" lvl="3" indent="-982663">
              <a:spcBef>
                <a:spcPts val="0"/>
              </a:spcBef>
              <a:buNone/>
              <a:defRPr/>
            </a:pPr>
            <a:r>
              <a:rPr lang="es-ES_tradnl" sz="5600" dirty="0" smtClean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Categoría </a:t>
            </a:r>
            <a:r>
              <a:rPr lang="es-ES_tradnl" sz="5600" dirty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I                   </a:t>
            </a:r>
            <a:r>
              <a:rPr lang="es-ES_tradnl" sz="5600" dirty="0" smtClean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   MAYOR  </a:t>
            </a:r>
            <a:r>
              <a:rPr lang="es-ES_tradnl" sz="5600" dirty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prioridad </a:t>
            </a:r>
            <a:r>
              <a:rPr lang="es-ES_tradnl" sz="5600" dirty="0" smtClean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     (monitoreo de muy alto nivel)</a:t>
            </a:r>
          </a:p>
          <a:p>
            <a:pPr marL="2238375" lvl="3" indent="-355600">
              <a:spcBef>
                <a:spcPts val="0"/>
              </a:spcBef>
              <a:buNone/>
              <a:defRPr/>
            </a:pPr>
            <a:endParaRPr lang="es-ES_tradnl" sz="5600" dirty="0">
              <a:solidFill>
                <a:prstClr val="black"/>
              </a:solidFill>
              <a:latin typeface="gobCL" pitchFamily="50" charset="0"/>
              <a:cs typeface="Times New Roman" pitchFamily="18" charset="0"/>
            </a:endParaRPr>
          </a:p>
          <a:p>
            <a:pPr marL="2238375" lvl="3" indent="-355600">
              <a:spcBef>
                <a:spcPts val="0"/>
              </a:spcBef>
              <a:buNone/>
              <a:defRPr/>
            </a:pPr>
            <a:endParaRPr lang="es-ES_tradnl" sz="5600" dirty="0">
              <a:solidFill>
                <a:prstClr val="black"/>
              </a:solidFill>
              <a:latin typeface="gobCL" pitchFamily="50" charset="0"/>
              <a:cs typeface="Times New Roman" pitchFamily="18" charset="0"/>
            </a:endParaRPr>
          </a:p>
          <a:p>
            <a:pPr marL="2238375" lvl="3" indent="-1160463">
              <a:spcBef>
                <a:spcPts val="0"/>
              </a:spcBef>
              <a:buNone/>
              <a:defRPr/>
            </a:pPr>
            <a:r>
              <a:rPr lang="es-ES_tradnl" sz="5600" dirty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Categoría III                </a:t>
            </a:r>
            <a:r>
              <a:rPr lang="es-ES_tradnl" sz="5600" dirty="0" smtClean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  MENOR  </a:t>
            </a:r>
            <a:r>
              <a:rPr lang="es-ES_tradnl" sz="5600" dirty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prioridad </a:t>
            </a:r>
            <a:r>
              <a:rPr lang="es-ES_tradnl" sz="5600" dirty="0" smtClean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    (</a:t>
            </a:r>
            <a:r>
              <a:rPr lang="es-ES_tradnl" sz="5600" dirty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monitoreo </a:t>
            </a:r>
            <a:r>
              <a:rPr lang="es-ES_tradnl" sz="5600" dirty="0" smtClean="0">
                <a:solidFill>
                  <a:prstClr val="black"/>
                </a:solidFill>
                <a:latin typeface="gobCL" pitchFamily="50" charset="0"/>
                <a:cs typeface="Times New Roman" pitchFamily="18" charset="0"/>
              </a:rPr>
              <a:t>mínimo)</a:t>
            </a:r>
            <a:endParaRPr lang="es-ES_tradnl" sz="5600" dirty="0">
              <a:solidFill>
                <a:prstClr val="black"/>
              </a:solidFill>
              <a:latin typeface="gobCL" pitchFamily="50" charset="0"/>
              <a:cs typeface="Times New Roman" pitchFamily="18" charset="0"/>
            </a:endParaRPr>
          </a:p>
          <a:p>
            <a:pPr marL="355600" lvl="3" indent="-355600">
              <a:spcBef>
                <a:spcPts val="0"/>
              </a:spcBef>
              <a:buNone/>
              <a:defRPr/>
            </a:pPr>
            <a:endParaRPr lang="es-ES_tradnl" sz="3400" dirty="0">
              <a:solidFill>
                <a:prstClr val="black"/>
              </a:solidFill>
              <a:latin typeface="gobCL" pitchFamily="50" charset="0"/>
              <a:cs typeface="Times New Roman" pitchFamily="18" charset="0"/>
            </a:endParaRPr>
          </a:p>
          <a:p>
            <a:endParaRPr lang="es-CL" sz="5600" dirty="0">
              <a:latin typeface="gobCL" pitchFamily="50" charset="0"/>
            </a:endParaRPr>
          </a:p>
        </p:txBody>
      </p:sp>
      <p:sp>
        <p:nvSpPr>
          <p:cNvPr id="5" name="4 Flecha derecha"/>
          <p:cNvSpPr/>
          <p:nvPr/>
        </p:nvSpPr>
        <p:spPr>
          <a:xfrm>
            <a:off x="2902778" y="4007822"/>
            <a:ext cx="576262" cy="215900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                   </a:t>
            </a:r>
          </a:p>
        </p:txBody>
      </p:sp>
      <p:sp>
        <p:nvSpPr>
          <p:cNvPr id="6" name="5 Flecha derecha"/>
          <p:cNvSpPr/>
          <p:nvPr/>
        </p:nvSpPr>
        <p:spPr>
          <a:xfrm>
            <a:off x="2902778" y="4570917"/>
            <a:ext cx="576262" cy="215900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/>
              <a:t>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558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34" y="982638"/>
            <a:ext cx="7465326" cy="552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sz="quarter" idx="12"/>
          </p:nvPr>
        </p:nvSpPr>
        <p:spPr>
          <a:xfrm>
            <a:off x="2707904" y="209799"/>
            <a:ext cx="5257800" cy="990600"/>
          </a:xfrm>
        </p:spPr>
        <p:txBody>
          <a:bodyPr/>
          <a:lstStyle/>
          <a:p>
            <a:r>
              <a:rPr lang="es-CL" dirty="0" smtClean="0"/>
              <a:t>Diseño volcán Categoría I</a:t>
            </a:r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>
          <a:xfrm>
            <a:off x="2517900" y="699984"/>
            <a:ext cx="3194132" cy="723900"/>
          </a:xfrm>
        </p:spPr>
        <p:txBody>
          <a:bodyPr/>
          <a:lstStyle/>
          <a:p>
            <a:pPr algn="ctr"/>
            <a:r>
              <a:rPr lang="es-CL" dirty="0" smtClean="0"/>
              <a:t>Volcán Villarrica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8286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 txBox="1">
            <a:spLocks/>
          </p:cNvSpPr>
          <p:nvPr/>
        </p:nvSpPr>
        <p:spPr bwMode="auto">
          <a:xfrm>
            <a:off x="486569" y="438687"/>
            <a:ext cx="81645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b="1" dirty="0">
                <a:solidFill>
                  <a:srgbClr val="006CB7"/>
                </a:solidFill>
                <a:latin typeface="gobCL" pitchFamily="50" charset="0"/>
              </a:rPr>
              <a:t>Red </a:t>
            </a:r>
            <a:r>
              <a:rPr lang="es-ES_tradnl" altLang="es-CL" b="1" dirty="0" smtClean="0">
                <a:solidFill>
                  <a:srgbClr val="006CB7"/>
                </a:solidFill>
                <a:latin typeface="gobCL" pitchFamily="50" charset="0"/>
              </a:rPr>
              <a:t>instrumental </a:t>
            </a:r>
            <a:r>
              <a:rPr lang="es-ES_tradnl" altLang="es-CL" b="1" dirty="0">
                <a:solidFill>
                  <a:srgbClr val="006CB7"/>
                </a:solidFill>
                <a:latin typeface="gobCL" pitchFamily="50" charset="0"/>
              </a:rPr>
              <a:t>volcán </a:t>
            </a:r>
            <a:r>
              <a:rPr lang="es-ES_tradnl" altLang="es-CL" b="1" dirty="0" smtClean="0">
                <a:solidFill>
                  <a:srgbClr val="006CB7"/>
                </a:solidFill>
                <a:latin typeface="gobCL" pitchFamily="50" charset="0"/>
              </a:rPr>
              <a:t>Villarrica</a:t>
            </a:r>
            <a:endParaRPr lang="es-ES_tradnl" altLang="es-CL" b="1" dirty="0">
              <a:solidFill>
                <a:srgbClr val="006CB7"/>
              </a:solidFill>
              <a:latin typeface="gobCL" pitchFamily="50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605" y="1010187"/>
            <a:ext cx="7181776" cy="5129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85" y="1090506"/>
            <a:ext cx="8246096" cy="504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1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652818"/>
          </a:xfrm>
        </p:spPr>
        <p:txBody>
          <a:bodyPr/>
          <a:lstStyle/>
          <a:p>
            <a:r>
              <a:rPr lang="es-CL" sz="2000" b="1" dirty="0">
                <a:solidFill>
                  <a:srgbClr val="0070C0"/>
                </a:solidFill>
                <a:latin typeface="gobCL" pitchFamily="50" charset="0"/>
              </a:rPr>
              <a:t>Diseño volcán categoría III</a:t>
            </a:r>
            <a:r>
              <a:rPr lang="es-CL" dirty="0"/>
              <a:t/>
            </a:r>
            <a:br>
              <a:rPr lang="es-CL" dirty="0"/>
            </a:br>
            <a:r>
              <a:rPr lang="es-CL" sz="1400" dirty="0" smtClean="0">
                <a:solidFill>
                  <a:srgbClr val="0070C0"/>
                </a:solidFill>
                <a:latin typeface="gobCL" pitchFamily="50" charset="0"/>
              </a:rPr>
              <a:t>volcán </a:t>
            </a:r>
            <a:r>
              <a:rPr lang="es-CL" sz="1400" dirty="0" err="1" smtClean="0">
                <a:solidFill>
                  <a:srgbClr val="0070C0"/>
                </a:solidFill>
                <a:latin typeface="gobCL" pitchFamily="50" charset="0"/>
              </a:rPr>
              <a:t>Isluga</a:t>
            </a:r>
            <a:endParaRPr lang="es-CL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1" y="1203870"/>
            <a:ext cx="812217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10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19" y="1163781"/>
            <a:ext cx="7843849" cy="4617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7"/>
          <p:cNvSpPr txBox="1">
            <a:spLocks/>
          </p:cNvSpPr>
          <p:nvPr/>
        </p:nvSpPr>
        <p:spPr bwMode="auto">
          <a:xfrm>
            <a:off x="486569" y="438687"/>
            <a:ext cx="81645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_tradnl" altLang="es-CL" b="1" dirty="0">
                <a:solidFill>
                  <a:srgbClr val="006CB7"/>
                </a:solidFill>
                <a:latin typeface="gobCL" pitchFamily="50" charset="0"/>
              </a:rPr>
              <a:t>Red </a:t>
            </a:r>
            <a:r>
              <a:rPr lang="es-ES_tradnl" altLang="es-CL" b="1" dirty="0" smtClean="0">
                <a:solidFill>
                  <a:srgbClr val="006CB7"/>
                </a:solidFill>
                <a:latin typeface="gobCL" pitchFamily="50" charset="0"/>
              </a:rPr>
              <a:t>instrumental </a:t>
            </a:r>
            <a:r>
              <a:rPr lang="es-ES_tradnl" altLang="es-CL" b="1" dirty="0">
                <a:solidFill>
                  <a:srgbClr val="006CB7"/>
                </a:solidFill>
                <a:latin typeface="gobCL" pitchFamily="50" charset="0"/>
              </a:rPr>
              <a:t>volcán </a:t>
            </a:r>
            <a:r>
              <a:rPr lang="es-ES_tradnl" altLang="es-CL" b="1" dirty="0" err="1" smtClean="0">
                <a:solidFill>
                  <a:srgbClr val="006CB7"/>
                </a:solidFill>
                <a:latin typeface="gobCL" pitchFamily="50" charset="0"/>
              </a:rPr>
              <a:t>Isluga</a:t>
            </a:r>
            <a:endParaRPr lang="es-ES_tradnl" altLang="es-CL" b="1" dirty="0">
              <a:solidFill>
                <a:srgbClr val="006CB7"/>
              </a:solidFill>
              <a:latin typeface="gobCL" pitchFamily="50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9" y="994919"/>
            <a:ext cx="8147318" cy="529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64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2"/>
          </p:nvPr>
        </p:nvSpPr>
        <p:spPr>
          <a:xfrm>
            <a:off x="2015330" y="454541"/>
            <a:ext cx="6418985" cy="495300"/>
          </a:xfrm>
        </p:spPr>
        <p:txBody>
          <a:bodyPr/>
          <a:lstStyle/>
          <a:p>
            <a:pPr algn="ctr">
              <a:defRPr/>
            </a:pPr>
            <a:r>
              <a:rPr lang="es-ES" altLang="es-CL" i="1" dirty="0" smtClean="0">
                <a:solidFill>
                  <a:schemeClr val="tx2">
                    <a:lumMod val="75000"/>
                  </a:schemeClr>
                </a:solidFill>
                <a:latin typeface="gobCL" pitchFamily="50" charset="0"/>
                <a:cs typeface="Times New Roman" pitchFamily="18" charset="0"/>
              </a:rPr>
              <a:t>Volcanes  Monitoreados (Listado Dinámico)</a:t>
            </a:r>
            <a:endParaRPr lang="es-ES" altLang="es-CL" i="1" dirty="0">
              <a:solidFill>
                <a:schemeClr val="tx2">
                  <a:lumMod val="75000"/>
                </a:schemeClr>
              </a:solidFill>
              <a:latin typeface="gobCL" pitchFamily="50" charset="0"/>
              <a:cs typeface="Times New Roman" pitchFamily="18" charset="0"/>
            </a:endParaRPr>
          </a:p>
        </p:txBody>
      </p:sp>
      <p:pic>
        <p:nvPicPr>
          <p:cNvPr id="6" name="Picture 1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465027"/>
            <a:ext cx="8596313" cy="408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2 CuadroTexto"/>
          <p:cNvSpPr txBox="1">
            <a:spLocks noChangeArrowheads="1"/>
          </p:cNvSpPr>
          <p:nvPr/>
        </p:nvSpPr>
        <p:spPr bwMode="auto">
          <a:xfrm>
            <a:off x="513052" y="5552839"/>
            <a:ext cx="8208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1200" dirty="0">
                <a:solidFill>
                  <a:schemeClr val="tx1"/>
                </a:solidFill>
                <a:latin typeface="gobCL" pitchFamily="50" charset="0"/>
              </a:rPr>
              <a:t>*   Ranking 2013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1200" dirty="0">
                <a:solidFill>
                  <a:schemeClr val="tx1"/>
                </a:solidFill>
                <a:latin typeface="gobCL" pitchFamily="50" charset="0"/>
              </a:rPr>
              <a:t>    Volcanes con actividad eruptiva desde 2009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1200" dirty="0">
                <a:solidFill>
                  <a:schemeClr val="tx1"/>
                </a:solidFill>
                <a:latin typeface="gobCL" pitchFamily="50" charset="0"/>
              </a:rPr>
              <a:t>    Volcanes con cambio de alerta de verde a amarilla desde 2009 o han presentado alguna actividad importante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CL" altLang="es-CL" sz="1200" dirty="0">
                <a:solidFill>
                  <a:schemeClr val="tx1"/>
                </a:solidFill>
                <a:latin typeface="gobCL" pitchFamily="50" charset="0"/>
              </a:rPr>
              <a:t>    Volcanes de interés científico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576263" y="5775327"/>
            <a:ext cx="133350" cy="193438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9" name="8 Rectángulo"/>
          <p:cNvSpPr/>
          <p:nvPr/>
        </p:nvSpPr>
        <p:spPr>
          <a:xfrm>
            <a:off x="576263" y="6132513"/>
            <a:ext cx="133350" cy="182562"/>
          </a:xfrm>
          <a:prstGeom prst="rect">
            <a:avLst/>
          </a:prstGeom>
          <a:solidFill>
            <a:srgbClr val="00B05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0" name="9 Rectángulo"/>
          <p:cNvSpPr/>
          <p:nvPr/>
        </p:nvSpPr>
        <p:spPr>
          <a:xfrm>
            <a:off x="576263" y="6132513"/>
            <a:ext cx="133350" cy="182562"/>
          </a:xfrm>
          <a:prstGeom prst="rect">
            <a:avLst/>
          </a:prstGeom>
          <a:solidFill>
            <a:schemeClr val="accent5">
              <a:lumMod val="60000"/>
              <a:lumOff val="40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1" name="10 Rectángulo"/>
          <p:cNvSpPr/>
          <p:nvPr/>
        </p:nvSpPr>
        <p:spPr>
          <a:xfrm>
            <a:off x="962025" y="1719263"/>
            <a:ext cx="2178050" cy="2159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2" name="11 Rectángulo"/>
          <p:cNvSpPr/>
          <p:nvPr/>
        </p:nvSpPr>
        <p:spPr>
          <a:xfrm>
            <a:off x="3201986" y="2606675"/>
            <a:ext cx="2734789" cy="218934"/>
          </a:xfrm>
          <a:prstGeom prst="rect">
            <a:avLst/>
          </a:prstGeom>
          <a:solidFill>
            <a:schemeClr val="accent5">
              <a:lumMod val="60000"/>
              <a:lumOff val="40000"/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3" name="12 Rectángulo"/>
          <p:cNvSpPr/>
          <p:nvPr/>
        </p:nvSpPr>
        <p:spPr>
          <a:xfrm>
            <a:off x="3181349" y="4197350"/>
            <a:ext cx="2755427" cy="215899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4" name="13 Rectángulo"/>
          <p:cNvSpPr/>
          <p:nvPr/>
        </p:nvSpPr>
        <p:spPr>
          <a:xfrm>
            <a:off x="939279" y="3727759"/>
            <a:ext cx="2200796" cy="2159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5" name="14 Rectángulo"/>
          <p:cNvSpPr/>
          <p:nvPr/>
        </p:nvSpPr>
        <p:spPr>
          <a:xfrm>
            <a:off x="939279" y="4194056"/>
            <a:ext cx="2200796" cy="219193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6" name="15 Rectángulo"/>
          <p:cNvSpPr/>
          <p:nvPr/>
        </p:nvSpPr>
        <p:spPr>
          <a:xfrm>
            <a:off x="926305" y="4413250"/>
            <a:ext cx="2213770" cy="2159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7" name="16 Rectángulo"/>
          <p:cNvSpPr/>
          <p:nvPr/>
        </p:nvSpPr>
        <p:spPr>
          <a:xfrm>
            <a:off x="3181350" y="2362438"/>
            <a:ext cx="2755426" cy="2159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8" name="17 Rectángulo"/>
          <p:cNvSpPr/>
          <p:nvPr/>
        </p:nvSpPr>
        <p:spPr>
          <a:xfrm>
            <a:off x="3181350" y="3040821"/>
            <a:ext cx="2755426" cy="2159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19" name="18 Rectángulo"/>
          <p:cNvSpPr/>
          <p:nvPr/>
        </p:nvSpPr>
        <p:spPr>
          <a:xfrm>
            <a:off x="962025" y="2825609"/>
            <a:ext cx="2178050" cy="2159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0" name="19 Rectángulo"/>
          <p:cNvSpPr/>
          <p:nvPr/>
        </p:nvSpPr>
        <p:spPr>
          <a:xfrm>
            <a:off x="939279" y="3026629"/>
            <a:ext cx="2200796" cy="2159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1" name="20 Rectángulo"/>
          <p:cNvSpPr/>
          <p:nvPr/>
        </p:nvSpPr>
        <p:spPr>
          <a:xfrm>
            <a:off x="926305" y="3511859"/>
            <a:ext cx="2213770" cy="215900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2" name="21 Rectángulo"/>
          <p:cNvSpPr/>
          <p:nvPr/>
        </p:nvSpPr>
        <p:spPr>
          <a:xfrm>
            <a:off x="939278" y="2362437"/>
            <a:ext cx="2242071" cy="244237"/>
          </a:xfrm>
          <a:prstGeom prst="rect">
            <a:avLst/>
          </a:prstGeom>
          <a:solidFill>
            <a:srgbClr val="FF00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3" name="22 Rectángulo"/>
          <p:cNvSpPr/>
          <p:nvPr/>
        </p:nvSpPr>
        <p:spPr>
          <a:xfrm>
            <a:off x="567877" y="5939075"/>
            <a:ext cx="133350" cy="193438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5" name="24 Rectángulo"/>
          <p:cNvSpPr/>
          <p:nvPr/>
        </p:nvSpPr>
        <p:spPr>
          <a:xfrm>
            <a:off x="6007288" y="4191212"/>
            <a:ext cx="2427027" cy="215899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sp>
        <p:nvSpPr>
          <p:cNvPr id="27" name="26 Rectángulo"/>
          <p:cNvSpPr/>
          <p:nvPr/>
        </p:nvSpPr>
        <p:spPr>
          <a:xfrm>
            <a:off x="6025484" y="1704029"/>
            <a:ext cx="2345139" cy="215899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00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2"/>
          </p:nvPr>
        </p:nvSpPr>
        <p:spPr>
          <a:xfrm>
            <a:off x="3025771" y="275230"/>
            <a:ext cx="5257800" cy="407158"/>
          </a:xfrm>
        </p:spPr>
        <p:txBody>
          <a:bodyPr/>
          <a:lstStyle/>
          <a:p>
            <a:r>
              <a:rPr lang="es-CL" dirty="0" smtClean="0"/>
              <a:t>Monitoreo  volcánico</a:t>
            </a:r>
            <a:endParaRPr lang="es-CL" dirty="0"/>
          </a:p>
        </p:txBody>
      </p:sp>
      <p:pic>
        <p:nvPicPr>
          <p:cNvPr id="8" name="Picture 6" descr="http://www.sernageomin.cl/images/volcanes/sala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8" y="2628511"/>
            <a:ext cx="3945535" cy="222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ww.sernageomin.cl/images/volcanes/sal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50" y="2628511"/>
            <a:ext cx="3871057" cy="218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8"/>
          <p:cNvSpPr>
            <a:spLocks noGrp="1"/>
          </p:cNvSpPr>
          <p:nvPr/>
        </p:nvSpPr>
        <p:spPr>
          <a:xfrm>
            <a:off x="1439220" y="5042232"/>
            <a:ext cx="7472768" cy="126303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9D9D9"/>
              </a:buClr>
            </a:pPr>
            <a:r>
              <a:rPr lang="es-ES_tradnl" sz="1400" dirty="0" smtClean="0">
                <a:solidFill>
                  <a:schemeClr val="tx1"/>
                </a:solidFill>
                <a:latin typeface="gobCL" pitchFamily="50" charset="0"/>
              </a:rPr>
              <a:t>El monitoreo 24/7 se realiza con apoyo de estudiantes de la Universidad mediante el sistema de turnos.</a:t>
            </a:r>
          </a:p>
          <a:p>
            <a:pPr>
              <a:buClr>
                <a:srgbClr val="D9D9D9"/>
              </a:buClr>
            </a:pPr>
            <a:r>
              <a:rPr lang="es-ES_tradnl" sz="1400" dirty="0" smtClean="0">
                <a:solidFill>
                  <a:schemeClr val="tx1"/>
                </a:solidFill>
                <a:latin typeface="gobCL" pitchFamily="50" charset="0"/>
              </a:rPr>
              <a:t>En la actualidad, también existen profesionales egresados de la Universidad como parte del convenio de cooperación.</a:t>
            </a:r>
          </a:p>
          <a:p>
            <a:pPr>
              <a:buClr>
                <a:srgbClr val="D9D9D9"/>
              </a:buClr>
            </a:pPr>
            <a:r>
              <a:rPr lang="es-ES_tradnl" sz="1400" dirty="0" smtClean="0">
                <a:solidFill>
                  <a:schemeClr val="tx1"/>
                </a:solidFill>
                <a:latin typeface="gobCL" pitchFamily="50" charset="0"/>
              </a:rPr>
              <a:t>Al día de hoy, el grupo de analistas se compone de 73 personas.</a:t>
            </a:r>
          </a:p>
        </p:txBody>
      </p:sp>
      <p:pic>
        <p:nvPicPr>
          <p:cNvPr id="12" name="Picture 7" descr="http://172.16.45.29/sismologia/img/analistas_ovdas/banner_top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181" y="855362"/>
            <a:ext cx="8362126" cy="1637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624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2"/>
          </p:nvPr>
        </p:nvSpPr>
        <p:spPr>
          <a:xfrm>
            <a:off x="3056719" y="133945"/>
            <a:ext cx="5257800" cy="475396"/>
          </a:xfrm>
        </p:spPr>
        <p:txBody>
          <a:bodyPr/>
          <a:lstStyle/>
          <a:p>
            <a:r>
              <a:rPr lang="es-CL" dirty="0" smtClean="0"/>
              <a:t>Volcanes monitoreados</a:t>
            </a:r>
            <a:endParaRPr lang="es-CL" dirty="0"/>
          </a:p>
        </p:txBody>
      </p:sp>
      <p:pic>
        <p:nvPicPr>
          <p:cNvPr id="5" name="5 Imagen" descr="volcanes_Chi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721"/>
          <a:stretch>
            <a:fillRect/>
          </a:stretch>
        </p:blipFill>
        <p:spPr bwMode="auto">
          <a:xfrm>
            <a:off x="470521" y="620713"/>
            <a:ext cx="6531942" cy="4879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44241" y="5500499"/>
            <a:ext cx="8137525" cy="646331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CL" sz="1200" b="1" dirty="0">
                <a:latin typeface="gobCL" pitchFamily="50" charset="0"/>
                <a:cs typeface="Times New Roman" panose="02020603050405020304" pitchFamily="18" charset="0"/>
              </a:rPr>
              <a:t>* Zona 1</a:t>
            </a:r>
            <a:r>
              <a:rPr lang="es-CL" sz="1200" dirty="0">
                <a:latin typeface="gobCL" pitchFamily="50" charset="0"/>
                <a:cs typeface="Times New Roman" panose="02020603050405020304" pitchFamily="18" charset="0"/>
              </a:rPr>
              <a:t>: 1 volcán Categoría I	     </a:t>
            </a:r>
            <a:r>
              <a:rPr lang="es-CL" sz="1200" b="1" dirty="0">
                <a:latin typeface="gobCL" pitchFamily="50" charset="0"/>
                <a:cs typeface="Times New Roman" panose="02020603050405020304" pitchFamily="18" charset="0"/>
              </a:rPr>
              <a:t>* Zona 2 y 3</a:t>
            </a:r>
            <a:r>
              <a:rPr lang="es-CL" sz="1200" dirty="0">
                <a:latin typeface="gobCL" pitchFamily="50" charset="0"/>
                <a:cs typeface="Times New Roman" panose="02020603050405020304" pitchFamily="18" charset="0"/>
              </a:rPr>
              <a:t>: 8 volcanes categoría I	</a:t>
            </a:r>
            <a:r>
              <a:rPr lang="es-CL" sz="1200" b="1" dirty="0">
                <a:latin typeface="gobCL" pitchFamily="50" charset="0"/>
                <a:cs typeface="Times New Roman" panose="02020603050405020304" pitchFamily="18" charset="0"/>
              </a:rPr>
              <a:t>* Zona 4</a:t>
            </a:r>
            <a:r>
              <a:rPr lang="es-CL" sz="1200" dirty="0">
                <a:latin typeface="gobCL" pitchFamily="50" charset="0"/>
                <a:cs typeface="Times New Roman" panose="02020603050405020304" pitchFamily="18" charset="0"/>
              </a:rPr>
              <a:t>: 3 volcanes categoría I</a:t>
            </a:r>
          </a:p>
          <a:p>
            <a:pPr>
              <a:defRPr/>
            </a:pPr>
            <a:r>
              <a:rPr lang="es-CL" sz="1200" dirty="0">
                <a:latin typeface="gobCL" pitchFamily="50" charset="0"/>
                <a:cs typeface="Times New Roman" panose="02020603050405020304" pitchFamily="18" charset="0"/>
              </a:rPr>
              <a:t>	      6 volcanes categoría II		  </a:t>
            </a:r>
            <a:r>
              <a:rPr lang="es-CL" sz="1200" dirty="0" smtClean="0">
                <a:latin typeface="gobCL" pitchFamily="50" charset="0"/>
                <a:cs typeface="Times New Roman" panose="02020603050405020304" pitchFamily="18" charset="0"/>
              </a:rPr>
              <a:t>             </a:t>
            </a:r>
            <a:r>
              <a:rPr lang="es-CL" sz="1200" dirty="0">
                <a:latin typeface="gobCL" pitchFamily="50" charset="0"/>
                <a:cs typeface="Times New Roman" panose="02020603050405020304" pitchFamily="18" charset="0"/>
              </a:rPr>
              <a:t>14 volcanes categoría II		      3 volcanes categoría II</a:t>
            </a:r>
          </a:p>
          <a:p>
            <a:pPr>
              <a:defRPr/>
            </a:pPr>
            <a:r>
              <a:rPr lang="es-CL" sz="1200" dirty="0">
                <a:latin typeface="gobCL" pitchFamily="50" charset="0"/>
                <a:cs typeface="Times New Roman" panose="02020603050405020304" pitchFamily="18" charset="0"/>
              </a:rPr>
              <a:t>	      3 volcanes categoría III		       </a:t>
            </a:r>
            <a:r>
              <a:rPr lang="es-CL" sz="1200" dirty="0" smtClean="0">
                <a:latin typeface="gobCL" pitchFamily="50" charset="0"/>
                <a:cs typeface="Times New Roman" panose="02020603050405020304" pitchFamily="18" charset="0"/>
              </a:rPr>
              <a:t>          </a:t>
            </a:r>
            <a:r>
              <a:rPr lang="es-CL" sz="1200" dirty="0">
                <a:latin typeface="gobCL" pitchFamily="50" charset="0"/>
                <a:cs typeface="Times New Roman" panose="02020603050405020304" pitchFamily="18" charset="0"/>
              </a:rPr>
              <a:t>4 volcanes categoría III		      3 volcanes categoría III</a:t>
            </a:r>
          </a:p>
        </p:txBody>
      </p:sp>
      <p:sp>
        <p:nvSpPr>
          <p:cNvPr id="7" name="2 Rectángulo"/>
          <p:cNvSpPr>
            <a:spLocks noChangeArrowheads="1"/>
          </p:cNvSpPr>
          <p:nvPr/>
        </p:nvSpPr>
        <p:spPr bwMode="auto">
          <a:xfrm>
            <a:off x="7002463" y="773906"/>
            <a:ext cx="1874838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MX" altLang="es-CL" sz="1400" i="1" dirty="0">
                <a:solidFill>
                  <a:srgbClr val="000000"/>
                </a:solidFill>
                <a:latin typeface="gobCL" pitchFamily="50" charset="0"/>
              </a:rPr>
              <a:t>Vigilancia permanente en 45 volcanes activos del territorio Chileno.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s-MX" altLang="es-CL" sz="1400" i="1" dirty="0">
              <a:solidFill>
                <a:srgbClr val="000000"/>
              </a:solidFill>
              <a:latin typeface="gobCL" pitchFamily="50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MX" altLang="es-CL" sz="1400" i="1" dirty="0">
                <a:solidFill>
                  <a:srgbClr val="000000"/>
                </a:solidFill>
                <a:latin typeface="gobCL" pitchFamily="50" charset="0"/>
              </a:rPr>
              <a:t>Régimen 24/7.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s-MX" altLang="es-CL" sz="1400" i="1" dirty="0">
              <a:solidFill>
                <a:srgbClr val="000000"/>
              </a:solidFill>
              <a:latin typeface="gobCL" pitchFamily="50" charset="0"/>
            </a:endParaRP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MX" altLang="es-CL" sz="1400" i="1" dirty="0">
                <a:solidFill>
                  <a:srgbClr val="000000"/>
                </a:solidFill>
                <a:latin typeface="gobCL" pitchFamily="50" charset="0"/>
              </a:rPr>
              <a:t>Proveer asistencia técnica y determinar los niveles de actividad volcánica.</a:t>
            </a:r>
            <a:endParaRPr lang="es-CL" altLang="es-CL" sz="1400" dirty="0">
              <a:solidFill>
                <a:srgbClr val="000000"/>
              </a:solidFill>
              <a:latin typeface="gobC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09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http://www.eri.u-tokyo.ac.jp/people/atsushi/photo/seismometer/Trillium_120PA.JPG"/>
          <p:cNvPicPr>
            <a:picLocks noChangeAspect="1" noChangeArrowheads="1"/>
          </p:cNvPicPr>
          <p:nvPr/>
        </p:nvPicPr>
        <p:blipFill>
          <a:blip r:embed="rId2"/>
          <a:srcRect l="25756" t="11198" r="26634" b="6244"/>
          <a:stretch>
            <a:fillRect/>
          </a:stretch>
        </p:blipFill>
        <p:spPr bwMode="auto">
          <a:xfrm>
            <a:off x="6839743" y="874105"/>
            <a:ext cx="2304256" cy="2682003"/>
          </a:xfrm>
          <a:prstGeom prst="rect">
            <a:avLst/>
          </a:prstGeom>
          <a:noFill/>
        </p:spPr>
      </p:pic>
      <p:pic>
        <p:nvPicPr>
          <p:cNvPr id="5" name="Picture 2" descr="\\192.168.10.102\Compartida\Est. de monitoreo sismológic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49" y="853494"/>
            <a:ext cx="6820694" cy="511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\\172.16.40.10\Sismologia\test\backinblack\Z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26943" y="3556108"/>
            <a:ext cx="3017057" cy="2412907"/>
          </a:xfrm>
          <a:prstGeom prst="rect">
            <a:avLst/>
          </a:prstGeom>
          <a:noFill/>
        </p:spPr>
      </p:pic>
      <p:sp>
        <p:nvSpPr>
          <p:cNvPr id="7" name="Content Placeholder 8"/>
          <p:cNvSpPr>
            <a:spLocks noGrp="1"/>
          </p:cNvSpPr>
          <p:nvPr>
            <p:ph idx="4294967295"/>
          </p:nvPr>
        </p:nvSpPr>
        <p:spPr>
          <a:xfrm>
            <a:off x="4586836" y="0"/>
            <a:ext cx="4549072" cy="414112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Clr>
                <a:srgbClr val="D9D9D9"/>
              </a:buClr>
              <a:buNone/>
            </a:pPr>
            <a:endParaRPr lang="es-ES" sz="2000" dirty="0" smtClean="0">
              <a:solidFill>
                <a:srgbClr val="0063AF"/>
              </a:solidFill>
              <a:latin typeface="gobC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7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4586836" y="0"/>
            <a:ext cx="4549072" cy="414112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Clr>
                <a:srgbClr val="D9D9D9"/>
              </a:buClr>
              <a:buNone/>
            </a:pPr>
            <a:r>
              <a:rPr lang="es-ES" sz="2000" dirty="0" smtClean="0">
                <a:solidFill>
                  <a:srgbClr val="0063AF"/>
                </a:solidFill>
                <a:latin typeface="gobCL" pitchFamily="50" charset="0"/>
              </a:rPr>
              <a:t>Monitoreo - Infrasonido</a:t>
            </a:r>
          </a:p>
        </p:txBody>
      </p:sp>
      <p:pic>
        <p:nvPicPr>
          <p:cNvPr id="12" name="Picture 6" descr="http://ds.iris.edu/aed2/all_links/content/alaska/images/volcanoes/ak_vol_P3_infrasoun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82" y="932224"/>
            <a:ext cx="7099202" cy="2185744"/>
          </a:xfrm>
          <a:prstGeom prst="rect">
            <a:avLst/>
          </a:prstGeom>
          <a:noFill/>
        </p:spPr>
      </p:pic>
      <p:pic>
        <p:nvPicPr>
          <p:cNvPr id="13" name="Picture 4" descr="http://www.gi.alaska.edu/files/Model50A_2015_4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2280" y="943004"/>
            <a:ext cx="2051720" cy="3663787"/>
          </a:xfrm>
          <a:prstGeom prst="rect">
            <a:avLst/>
          </a:prstGeom>
          <a:noFill/>
        </p:spPr>
      </p:pic>
      <p:pic>
        <p:nvPicPr>
          <p:cNvPr id="14" name="Picture 8" descr="https://www.higp.hawaii.edu/wordpress/isla/wp-content/uploads/2015/02/wind-filt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13372" y="3117968"/>
            <a:ext cx="4478908" cy="2977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4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320119" y="327546"/>
            <a:ext cx="54727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0070C0"/>
                </a:solidFill>
                <a:latin typeface="gobCL" pitchFamily="50" charset="0"/>
              </a:rPr>
              <a:t>Chile, un país geológicamente activo</a:t>
            </a:r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457200" y="1313599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400" dirty="0" smtClean="0">
                <a:solidFill>
                  <a:srgbClr val="0070C0"/>
                </a:solidFill>
                <a:latin typeface="gobCL" pitchFamily="50" charset="0"/>
              </a:rPr>
              <a:t>El terremoto del Maule, en 2010, nos recordó que debemos aprender a convivir con este tipo de actividad</a:t>
            </a:r>
            <a:endParaRPr lang="es-CL" sz="1400" dirty="0">
              <a:solidFill>
                <a:srgbClr val="0070C0"/>
              </a:solidFill>
              <a:latin typeface="gobCL" pitchFamily="50" charset="0"/>
            </a:endParaRPr>
          </a:p>
        </p:txBody>
      </p:sp>
      <p:pic>
        <p:nvPicPr>
          <p:cNvPr id="4" name="Picture 2" descr="Resultado de imagen para terremoto chile 201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71"/>
          <a:stretch/>
        </p:blipFill>
        <p:spPr bwMode="auto">
          <a:xfrm>
            <a:off x="300847" y="2929826"/>
            <a:ext cx="3119621" cy="26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n para terremoto chile 20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68" y="1701528"/>
            <a:ext cx="2685332" cy="268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4"/>
          <p:cNvPicPr>
            <a:picLocks noChangeAspect="1"/>
          </p:cNvPicPr>
          <p:nvPr/>
        </p:nvPicPr>
        <p:blipFill rotWithShape="1">
          <a:blip r:embed="rId4" cstate="print"/>
          <a:srcRect l="16629"/>
          <a:stretch/>
        </p:blipFill>
        <p:spPr>
          <a:xfrm>
            <a:off x="6132721" y="2929826"/>
            <a:ext cx="2554079" cy="268274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1044054" y="1358922"/>
            <a:ext cx="71718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1600" dirty="0">
                <a:solidFill>
                  <a:srgbClr val="0070C0"/>
                </a:solidFill>
                <a:latin typeface="gobCL" pitchFamily="50" charset="0"/>
              </a:rPr>
              <a:t>En el caso de la actividad volcánica, la situación es similar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300605" y="2823637"/>
            <a:ext cx="2850024" cy="2426053"/>
            <a:chOff x="300605" y="2823637"/>
            <a:chExt cx="2850024" cy="2426053"/>
          </a:xfrm>
        </p:grpSpPr>
        <p:pic>
          <p:nvPicPr>
            <p:cNvPr id="8" name="Picture 2" descr="http://www.eldiariopanguipulli.cl/imagenes/2015%20fotografias/03%20marzo/erupcion/volca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605" y="2823637"/>
              <a:ext cx="2850024" cy="242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1301358" y="4880358"/>
              <a:ext cx="1849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smtClean="0">
                  <a:solidFill>
                    <a:schemeClr val="bg1"/>
                  </a:solidFill>
                </a:rPr>
                <a:t>Villarrica 2015</a:t>
              </a:r>
              <a:endParaRPr lang="es-C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231796" y="1840998"/>
            <a:ext cx="2426054" cy="2426053"/>
            <a:chOff x="3231796" y="1840998"/>
            <a:chExt cx="2426054" cy="2426053"/>
          </a:xfrm>
        </p:grpSpPr>
        <p:pic>
          <p:nvPicPr>
            <p:cNvPr id="9" name="Picture 4" descr="http://aldea42.com/wp-content/uploads/2015/04/erupcion-del-volca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1796" y="1840998"/>
              <a:ext cx="2426054" cy="242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12 CuadroTexto"/>
            <p:cNvSpPr txBox="1"/>
            <p:nvPr/>
          </p:nvSpPr>
          <p:spPr>
            <a:xfrm>
              <a:off x="3420468" y="3851997"/>
              <a:ext cx="1849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err="1" smtClean="0">
                  <a:solidFill>
                    <a:schemeClr val="bg1"/>
                  </a:solidFill>
                </a:rPr>
                <a:t>Calbuco</a:t>
              </a:r>
              <a:r>
                <a:rPr lang="es-CL" dirty="0" smtClean="0">
                  <a:solidFill>
                    <a:schemeClr val="bg1"/>
                  </a:solidFill>
                </a:rPr>
                <a:t> 2015</a:t>
              </a:r>
              <a:endParaRPr lang="es-C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15 Grupo"/>
          <p:cNvGrpSpPr/>
          <p:nvPr/>
        </p:nvGrpSpPr>
        <p:grpSpPr>
          <a:xfrm>
            <a:off x="5657850" y="2823637"/>
            <a:ext cx="3231422" cy="2426053"/>
            <a:chOff x="5657850" y="2823637"/>
            <a:chExt cx="3231422" cy="2426053"/>
          </a:xfrm>
        </p:grpSpPr>
        <p:pic>
          <p:nvPicPr>
            <p:cNvPr id="10" name="Picture 6" descr="https://k35.kn3.net/taringa/1/5/4/1/4/2/5/mato208/6A6.jpg?82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7850" y="2823637"/>
              <a:ext cx="3231422" cy="2426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5793745" y="4844826"/>
              <a:ext cx="2258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 smtClean="0">
                  <a:solidFill>
                    <a:schemeClr val="bg1"/>
                  </a:solidFill>
                </a:rPr>
                <a:t>Cordón </a:t>
              </a:r>
              <a:r>
                <a:rPr lang="es-CL" dirty="0" err="1" smtClean="0">
                  <a:solidFill>
                    <a:schemeClr val="bg1"/>
                  </a:solidFill>
                </a:rPr>
                <a:t>Caulle</a:t>
              </a:r>
              <a:r>
                <a:rPr lang="es-CL" dirty="0" smtClean="0">
                  <a:solidFill>
                    <a:schemeClr val="bg1"/>
                  </a:solidFill>
                </a:rPr>
                <a:t> 2011</a:t>
              </a:r>
              <a:endParaRPr lang="es-CL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5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Content Placeholder 8"/>
          <p:cNvSpPr txBox="1">
            <a:spLocks/>
          </p:cNvSpPr>
          <p:nvPr/>
        </p:nvSpPr>
        <p:spPr>
          <a:xfrm>
            <a:off x="4586836" y="0"/>
            <a:ext cx="4549072" cy="41411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9D9D9"/>
              </a:buClr>
              <a:buFont typeface="Arial"/>
              <a:buNone/>
            </a:pPr>
            <a:r>
              <a:rPr lang="es-ES" sz="2000" dirty="0" smtClean="0">
                <a:solidFill>
                  <a:srgbClr val="0063AF"/>
                </a:solidFill>
                <a:latin typeface="gobCL" pitchFamily="50" charset="0"/>
              </a:rPr>
              <a:t>Monitoreo - Geoquímica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328083"/>
            <a:ext cx="3276681" cy="24266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81" y="3185287"/>
            <a:ext cx="3187700" cy="255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9"/>
          <a:stretch/>
        </p:blipFill>
        <p:spPr>
          <a:xfrm>
            <a:off x="3276680" y="881030"/>
            <a:ext cx="3210764" cy="2407605"/>
          </a:xfrm>
          <a:prstGeom prst="rect">
            <a:avLst/>
          </a:prstGeom>
        </p:spPr>
      </p:pic>
      <p:pic>
        <p:nvPicPr>
          <p:cNvPr id="7" name="1 Imagen" descr="http://so2.gsfc.nasa.gov/pix/daily/1212/cchile_so2lf_5k_201212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5173" y="881030"/>
            <a:ext cx="3240360" cy="280711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0" name="Picture 2" descr="R:\PROCESAMIENTO AVANZADO\FOTOS\Terreno\IMG_1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6523" y="3663090"/>
            <a:ext cx="2779009" cy="2084163"/>
          </a:xfrm>
          <a:prstGeom prst="rect">
            <a:avLst/>
          </a:prstGeom>
          <a:noFill/>
        </p:spPr>
      </p:pic>
      <p:pic>
        <p:nvPicPr>
          <p:cNvPr id="11" name="14 Imagen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" y="881029"/>
            <a:ext cx="3276679" cy="244705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818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" y="869498"/>
            <a:ext cx="3868310" cy="290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37238" t="31995" r="27345" b="34418"/>
          <a:stretch>
            <a:fillRect/>
          </a:stretch>
        </p:blipFill>
        <p:spPr bwMode="auto">
          <a:xfrm>
            <a:off x="6380560" y="869498"/>
            <a:ext cx="2763441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9 Imagen" descr="segment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869497"/>
            <a:ext cx="4362822" cy="3288275"/>
          </a:xfrm>
          <a:prstGeom prst="rect">
            <a:avLst/>
          </a:prstGeom>
        </p:spPr>
      </p:pic>
      <p:pic>
        <p:nvPicPr>
          <p:cNvPr id="7" name="10 Imagen"/>
          <p:cNvPicPr/>
          <p:nvPr/>
        </p:nvPicPr>
        <p:blipFill>
          <a:blip r:embed="rId5" cstate="print"/>
          <a:srcRect l="50775"/>
          <a:stretch>
            <a:fillRect/>
          </a:stretch>
        </p:blipFill>
        <p:spPr bwMode="auto">
          <a:xfrm>
            <a:off x="19050" y="3770927"/>
            <a:ext cx="2602769" cy="194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2669697"/>
            <a:ext cx="3096344" cy="304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8"/>
          <p:cNvSpPr txBox="1">
            <a:spLocks/>
          </p:cNvSpPr>
          <p:nvPr/>
        </p:nvSpPr>
        <p:spPr>
          <a:xfrm>
            <a:off x="4586836" y="0"/>
            <a:ext cx="4549072" cy="41411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9D9D9"/>
              </a:buClr>
              <a:buFont typeface="Arial"/>
              <a:buNone/>
            </a:pPr>
            <a:r>
              <a:rPr lang="es-ES" sz="2000" dirty="0" smtClean="0">
                <a:solidFill>
                  <a:srgbClr val="0063AF"/>
                </a:solidFill>
                <a:latin typeface="gobCL" pitchFamily="50" charset="0"/>
              </a:rPr>
              <a:t>Monitoreo - Deformación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72403" y="4091457"/>
            <a:ext cx="3775252" cy="15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424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 txBox="1">
            <a:spLocks/>
          </p:cNvSpPr>
          <p:nvPr/>
        </p:nvSpPr>
        <p:spPr>
          <a:xfrm>
            <a:off x="2487911" y="485633"/>
            <a:ext cx="4460353" cy="4572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Análisis del monitoreo volcánico</a:t>
            </a:r>
          </a:p>
          <a:p>
            <a:pPr marL="0" indent="0">
              <a:buNone/>
            </a:pPr>
            <a:r>
              <a:rPr lang="es-CL" sz="2000" b="1" dirty="0" err="1" smtClean="0">
                <a:solidFill>
                  <a:srgbClr val="0070C0"/>
                </a:solidFill>
                <a:latin typeface="gobCL" pitchFamily="50" charset="0"/>
              </a:rPr>
              <a:t>VT’s</a:t>
            </a:r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 </a:t>
            </a:r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Localizados – Histórico</a:t>
            </a:r>
            <a:endParaRPr lang="es-ES" sz="2000" b="1" dirty="0">
              <a:solidFill>
                <a:srgbClr val="0070C0"/>
              </a:solidFill>
              <a:latin typeface="gobCL" pitchFamily="50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2450" y="1168070"/>
            <a:ext cx="1751266" cy="280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16635"/>
          <a:stretch>
            <a:fillRect/>
          </a:stretch>
        </p:blipFill>
        <p:spPr bwMode="auto">
          <a:xfrm>
            <a:off x="6752450" y="3760745"/>
            <a:ext cx="200272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395" y="1298759"/>
            <a:ext cx="6760845" cy="49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69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9_localizaciones.pn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304213" cy="6858000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8417170" y="336062"/>
            <a:ext cx="609600" cy="602304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L" sz="2800" dirty="0" smtClean="0"/>
              <a:t>Localizaciones históricas</a:t>
            </a:r>
            <a:endParaRPr lang="es-ES" sz="2800" dirty="0"/>
          </a:p>
        </p:txBody>
      </p:sp>
      <p:sp>
        <p:nvSpPr>
          <p:cNvPr id="6" name="5 Rectángulo"/>
          <p:cNvSpPr/>
          <p:nvPr/>
        </p:nvSpPr>
        <p:spPr>
          <a:xfrm>
            <a:off x="8428890" y="390768"/>
            <a:ext cx="609600" cy="60334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L" sz="2800" dirty="0" smtClean="0"/>
              <a:t>Localizaciones dic 2015 – feb 2016</a:t>
            </a:r>
            <a:endParaRPr lang="es-ES" sz="2800" dirty="0"/>
          </a:p>
        </p:txBody>
      </p:sp>
      <p:pic>
        <p:nvPicPr>
          <p:cNvPr id="7" name="6 Imagen" descr="9_localizacion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8626"/>
            <a:ext cx="8305800" cy="68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6350" y="228600"/>
            <a:ext cx="9251950" cy="6477000"/>
            <a:chOff x="-6350" y="228600"/>
            <a:chExt cx="9251950" cy="6477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3850"/>
              <a:ext cx="9245600" cy="2571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0" y="1910443"/>
              <a:ext cx="9245600" cy="2317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8600"/>
              <a:ext cx="9232900" cy="1765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1" name="50 Rectángulo"/>
          <p:cNvSpPr/>
          <p:nvPr/>
        </p:nvSpPr>
        <p:spPr>
          <a:xfrm>
            <a:off x="0" y="2738439"/>
            <a:ext cx="257175" cy="3786186"/>
          </a:xfrm>
          <a:prstGeom prst="rect">
            <a:avLst/>
          </a:prstGeom>
          <a:solidFill>
            <a:srgbClr val="FFFF00">
              <a:alpha val="2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49 Rectángulo"/>
          <p:cNvSpPr/>
          <p:nvPr/>
        </p:nvSpPr>
        <p:spPr>
          <a:xfrm>
            <a:off x="0" y="234463"/>
            <a:ext cx="266700" cy="2503975"/>
          </a:xfrm>
          <a:prstGeom prst="rect">
            <a:avLst/>
          </a:prstGeom>
          <a:solidFill>
            <a:srgbClr val="92D050">
              <a:alpha val="5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366030" y="0"/>
            <a:ext cx="8879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100" b="1" dirty="0" err="1" smtClean="0">
                <a:latin typeface="Arial Narrow" pitchFamily="34" charset="0"/>
              </a:rPr>
              <a:t>Helicorder</a:t>
            </a:r>
            <a:r>
              <a:rPr lang="es-CL" sz="1100" b="1" dirty="0" smtClean="0">
                <a:latin typeface="Arial Narrow" pitchFamily="34" charset="0"/>
              </a:rPr>
              <a:t> de sismicidad  del C.V. Nevados de Chillán entre el  08-12-2015 y 03-02-2016 [estación de monitoreo Fresco(FREZ)]          Explosión: gases y cenizas.   </a:t>
            </a:r>
            <a:endParaRPr lang="es-CL" sz="1100" b="1" dirty="0">
              <a:latin typeface="Arial Narrow" pitchFamily="34" charset="0"/>
            </a:endParaRPr>
          </a:p>
        </p:txBody>
      </p:sp>
      <p:sp>
        <p:nvSpPr>
          <p:cNvPr id="13" name="12 Flecha abajo"/>
          <p:cNvSpPr/>
          <p:nvPr/>
        </p:nvSpPr>
        <p:spPr>
          <a:xfrm>
            <a:off x="7315200" y="33010"/>
            <a:ext cx="228600" cy="2286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7" name="6 Grupo"/>
          <p:cNvGrpSpPr/>
          <p:nvPr/>
        </p:nvGrpSpPr>
        <p:grpSpPr>
          <a:xfrm>
            <a:off x="3928662" y="3101975"/>
            <a:ext cx="1459053" cy="488950"/>
            <a:chOff x="5703746" y="1111250"/>
            <a:chExt cx="1459053" cy="488950"/>
          </a:xfrm>
        </p:grpSpPr>
        <p:sp>
          <p:nvSpPr>
            <p:cNvPr id="5" name="4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6" name="5 CuadroTexto"/>
            <p:cNvSpPr txBox="1"/>
            <p:nvPr/>
          </p:nvSpPr>
          <p:spPr>
            <a:xfrm>
              <a:off x="5703746" y="1111250"/>
              <a:ext cx="145905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08-01 08:56 GMT</a:t>
              </a:r>
              <a:endParaRPr lang="es-CL" sz="1400" b="1" dirty="0"/>
            </a:p>
          </p:txBody>
        </p:sp>
      </p:grpSp>
      <p:grpSp>
        <p:nvGrpSpPr>
          <p:cNvPr id="10" name="22 Grupo"/>
          <p:cNvGrpSpPr/>
          <p:nvPr/>
        </p:nvGrpSpPr>
        <p:grpSpPr>
          <a:xfrm>
            <a:off x="2523864" y="6056411"/>
            <a:ext cx="1174017" cy="307777"/>
            <a:chOff x="5302983" y="1332011"/>
            <a:chExt cx="1174017" cy="307777"/>
          </a:xfrm>
        </p:grpSpPr>
        <p:sp>
          <p:nvSpPr>
            <p:cNvPr id="24" name="23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5302983" y="1332011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03-02 14:40</a:t>
              </a:r>
              <a:endParaRPr lang="es-CL" sz="1400" b="1" dirty="0"/>
            </a:p>
          </p:txBody>
        </p:sp>
      </p:grpSp>
      <p:grpSp>
        <p:nvGrpSpPr>
          <p:cNvPr id="11" name="25 Grupo"/>
          <p:cNvGrpSpPr/>
          <p:nvPr/>
        </p:nvGrpSpPr>
        <p:grpSpPr>
          <a:xfrm>
            <a:off x="3657600" y="6019800"/>
            <a:ext cx="1224092" cy="307777"/>
            <a:chOff x="6248400" y="1364793"/>
            <a:chExt cx="1224092" cy="307777"/>
          </a:xfrm>
        </p:grpSpPr>
        <p:sp>
          <p:nvSpPr>
            <p:cNvPr id="27" name="26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6412586" y="1364793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02-02 14:19</a:t>
              </a:r>
              <a:endParaRPr lang="es-CL" sz="1400" b="1" dirty="0"/>
            </a:p>
          </p:txBody>
        </p:sp>
      </p:grpSp>
      <p:grpSp>
        <p:nvGrpSpPr>
          <p:cNvPr id="12" name="28 Grupo"/>
          <p:cNvGrpSpPr/>
          <p:nvPr/>
        </p:nvGrpSpPr>
        <p:grpSpPr>
          <a:xfrm>
            <a:off x="366030" y="5907166"/>
            <a:ext cx="1112787" cy="345064"/>
            <a:chOff x="5364213" y="1255136"/>
            <a:chExt cx="1112787" cy="345064"/>
          </a:xfrm>
        </p:grpSpPr>
        <p:sp>
          <p:nvSpPr>
            <p:cNvPr id="30" name="29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1" name="30 CuadroTexto"/>
            <p:cNvSpPr txBox="1"/>
            <p:nvPr/>
          </p:nvSpPr>
          <p:spPr>
            <a:xfrm>
              <a:off x="5364213" y="1255136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02-02 06:35</a:t>
              </a:r>
              <a:endParaRPr lang="es-CL" sz="1400" b="1" dirty="0"/>
            </a:p>
          </p:txBody>
        </p:sp>
      </p:grpSp>
      <p:grpSp>
        <p:nvGrpSpPr>
          <p:cNvPr id="14" name="31 Grupo"/>
          <p:cNvGrpSpPr/>
          <p:nvPr/>
        </p:nvGrpSpPr>
        <p:grpSpPr>
          <a:xfrm>
            <a:off x="1606092" y="5942111"/>
            <a:ext cx="1224091" cy="307777"/>
            <a:chOff x="6248400" y="1364793"/>
            <a:chExt cx="1224091" cy="307777"/>
          </a:xfrm>
        </p:grpSpPr>
        <p:sp>
          <p:nvSpPr>
            <p:cNvPr id="33" name="32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4" name="33 CuadroTexto"/>
            <p:cNvSpPr txBox="1"/>
            <p:nvPr/>
          </p:nvSpPr>
          <p:spPr>
            <a:xfrm>
              <a:off x="6412585" y="1364793"/>
              <a:ext cx="1059906" cy="307777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02-02 00:51</a:t>
              </a:r>
              <a:endParaRPr lang="es-CL" sz="1400" b="1" dirty="0"/>
            </a:p>
          </p:txBody>
        </p:sp>
      </p:grpSp>
      <p:grpSp>
        <p:nvGrpSpPr>
          <p:cNvPr id="15" name="34 Grupo"/>
          <p:cNvGrpSpPr/>
          <p:nvPr/>
        </p:nvGrpSpPr>
        <p:grpSpPr>
          <a:xfrm>
            <a:off x="5372908" y="5909330"/>
            <a:ext cx="1226279" cy="325358"/>
            <a:chOff x="5250721" y="1371600"/>
            <a:chExt cx="1226279" cy="325358"/>
          </a:xfrm>
        </p:grpSpPr>
        <p:sp>
          <p:nvSpPr>
            <p:cNvPr id="36" name="35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5250721" y="1389181"/>
              <a:ext cx="10599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01-02 16:15</a:t>
              </a:r>
              <a:endParaRPr lang="es-CL" sz="1400" b="1" dirty="0"/>
            </a:p>
          </p:txBody>
        </p:sp>
      </p:grpSp>
      <p:grpSp>
        <p:nvGrpSpPr>
          <p:cNvPr id="16" name="37 Grupo"/>
          <p:cNvGrpSpPr/>
          <p:nvPr/>
        </p:nvGrpSpPr>
        <p:grpSpPr>
          <a:xfrm>
            <a:off x="1870912" y="5715853"/>
            <a:ext cx="1209862" cy="360939"/>
            <a:chOff x="5267138" y="1239261"/>
            <a:chExt cx="1209862" cy="360939"/>
          </a:xfrm>
        </p:grpSpPr>
        <p:sp>
          <p:nvSpPr>
            <p:cNvPr id="39" name="38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0" name="39 CuadroTexto"/>
            <p:cNvSpPr txBox="1"/>
            <p:nvPr/>
          </p:nvSpPr>
          <p:spPr>
            <a:xfrm>
              <a:off x="5267138" y="1239261"/>
              <a:ext cx="1059906" cy="307777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31-01 19:42</a:t>
              </a:r>
              <a:endParaRPr lang="es-CL" sz="1400" b="1" dirty="0"/>
            </a:p>
          </p:txBody>
        </p:sp>
      </p:grpSp>
      <p:grpSp>
        <p:nvGrpSpPr>
          <p:cNvPr id="17" name="40 Grupo"/>
          <p:cNvGrpSpPr/>
          <p:nvPr/>
        </p:nvGrpSpPr>
        <p:grpSpPr>
          <a:xfrm>
            <a:off x="3799122" y="5700474"/>
            <a:ext cx="1303746" cy="307777"/>
            <a:chOff x="6248400" y="1332011"/>
            <a:chExt cx="1303746" cy="307777"/>
          </a:xfrm>
        </p:grpSpPr>
        <p:sp>
          <p:nvSpPr>
            <p:cNvPr id="42" name="41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3" name="42 CuadroTexto"/>
            <p:cNvSpPr txBox="1"/>
            <p:nvPr/>
          </p:nvSpPr>
          <p:spPr>
            <a:xfrm>
              <a:off x="6492240" y="1332011"/>
              <a:ext cx="1059906" cy="307777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30-01 02:27</a:t>
              </a:r>
              <a:endParaRPr lang="es-CL" sz="1400" b="1" dirty="0"/>
            </a:p>
          </p:txBody>
        </p:sp>
      </p:grpSp>
      <p:grpSp>
        <p:nvGrpSpPr>
          <p:cNvPr id="18" name="43 Grupo"/>
          <p:cNvGrpSpPr/>
          <p:nvPr/>
        </p:nvGrpSpPr>
        <p:grpSpPr>
          <a:xfrm>
            <a:off x="2133600" y="5537655"/>
            <a:ext cx="1209862" cy="360939"/>
            <a:chOff x="5267138" y="1239261"/>
            <a:chExt cx="1209862" cy="360939"/>
          </a:xfrm>
        </p:grpSpPr>
        <p:sp>
          <p:nvSpPr>
            <p:cNvPr id="45" name="44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6" name="45 CuadroTexto"/>
            <p:cNvSpPr txBox="1"/>
            <p:nvPr/>
          </p:nvSpPr>
          <p:spPr>
            <a:xfrm>
              <a:off x="5267138" y="1239261"/>
              <a:ext cx="1059906" cy="307777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30-01 07:54</a:t>
              </a:r>
              <a:endParaRPr lang="es-CL" sz="1400" b="1" dirty="0"/>
            </a:p>
          </p:txBody>
        </p:sp>
      </p:grpSp>
      <p:grpSp>
        <p:nvGrpSpPr>
          <p:cNvPr id="19" name="46 Grupo"/>
          <p:cNvGrpSpPr/>
          <p:nvPr/>
        </p:nvGrpSpPr>
        <p:grpSpPr>
          <a:xfrm>
            <a:off x="6315250" y="5309055"/>
            <a:ext cx="1209863" cy="360939"/>
            <a:chOff x="5267137" y="1239261"/>
            <a:chExt cx="1209863" cy="360939"/>
          </a:xfrm>
        </p:grpSpPr>
        <p:sp>
          <p:nvSpPr>
            <p:cNvPr id="48" name="47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9" name="48 CuadroTexto"/>
            <p:cNvSpPr txBox="1"/>
            <p:nvPr/>
          </p:nvSpPr>
          <p:spPr>
            <a:xfrm>
              <a:off x="5267137" y="1239261"/>
              <a:ext cx="1059906" cy="307777"/>
            </a:xfrm>
            <a:prstGeom prst="rect">
              <a:avLst/>
            </a:prstGeom>
            <a:solidFill>
              <a:schemeClr val="bg1">
                <a:alpha val="49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28-01 23:46</a:t>
              </a:r>
              <a:endParaRPr lang="es-CL" sz="1400" b="1" dirty="0"/>
            </a:p>
          </p:txBody>
        </p:sp>
      </p:grpSp>
      <p:grpSp>
        <p:nvGrpSpPr>
          <p:cNvPr id="20" name="52 Grupo"/>
          <p:cNvGrpSpPr/>
          <p:nvPr/>
        </p:nvGrpSpPr>
        <p:grpSpPr>
          <a:xfrm>
            <a:off x="4874268" y="5330604"/>
            <a:ext cx="1209862" cy="360939"/>
            <a:chOff x="5267138" y="1239261"/>
            <a:chExt cx="1209862" cy="360939"/>
          </a:xfrm>
        </p:grpSpPr>
        <p:sp>
          <p:nvSpPr>
            <p:cNvPr id="54" name="53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5" name="54 CuadroTexto"/>
            <p:cNvSpPr txBox="1"/>
            <p:nvPr/>
          </p:nvSpPr>
          <p:spPr>
            <a:xfrm>
              <a:off x="5267138" y="1239261"/>
              <a:ext cx="1059906" cy="307777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28-01 04:54</a:t>
              </a:r>
              <a:endParaRPr lang="es-CL" sz="1400" b="1" dirty="0"/>
            </a:p>
          </p:txBody>
        </p:sp>
      </p:grpSp>
      <p:grpSp>
        <p:nvGrpSpPr>
          <p:cNvPr id="21" name="55 Grupo"/>
          <p:cNvGrpSpPr/>
          <p:nvPr/>
        </p:nvGrpSpPr>
        <p:grpSpPr>
          <a:xfrm>
            <a:off x="3697881" y="5176716"/>
            <a:ext cx="1209862" cy="360939"/>
            <a:chOff x="5267138" y="1239261"/>
            <a:chExt cx="1209862" cy="360939"/>
          </a:xfrm>
        </p:grpSpPr>
        <p:sp>
          <p:nvSpPr>
            <p:cNvPr id="57" name="56 Flecha abajo"/>
            <p:cNvSpPr/>
            <p:nvPr/>
          </p:nvSpPr>
          <p:spPr>
            <a:xfrm>
              <a:off x="6248400" y="1371600"/>
              <a:ext cx="228600" cy="22860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58" name="57 CuadroTexto"/>
            <p:cNvSpPr txBox="1"/>
            <p:nvPr/>
          </p:nvSpPr>
          <p:spPr>
            <a:xfrm>
              <a:off x="5267138" y="1239261"/>
              <a:ext cx="1059906" cy="307777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CL" sz="1400" b="1" dirty="0" smtClean="0"/>
                <a:t>26-01 10:49</a:t>
              </a:r>
              <a:endParaRPr lang="es-CL" sz="1400" b="1" dirty="0"/>
            </a:p>
          </p:txBody>
        </p:sp>
      </p:grp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5200" y="304800"/>
            <a:ext cx="1655395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nalista\Desktop\Erasmo-2016\Presentacion-Chillan-P1\Correo Chillán\GIF camaras\20160119-1401_Chillan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130" y="524432"/>
            <a:ext cx="5334000" cy="4000500"/>
          </a:xfrm>
          <a:prstGeom prst="rect">
            <a:avLst/>
          </a:prstGeom>
          <a:noFill/>
        </p:spPr>
      </p:pic>
      <p:pic>
        <p:nvPicPr>
          <p:cNvPr id="1028" name="Picture 4" descr="C:\Users\Analista\Desktop\Erasmo-2016\Presentacion-Chillan-P1\Correo Chillán\GIF camaras\20160131-1024_Portezuelo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474" y="405680"/>
            <a:ext cx="5334000" cy="4000500"/>
          </a:xfrm>
          <a:prstGeom prst="rect">
            <a:avLst/>
          </a:prstGeom>
          <a:noFill/>
        </p:spPr>
      </p:pic>
      <p:pic>
        <p:nvPicPr>
          <p:cNvPr id="9" name="Picture 5" descr="C:\Users\Analista\Desktop\Erasmo-2016\Presentacion-Chillan-P1\Correo Chillán\GIF camaras\20160130-0754_PORTEZUELO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0881" y="738189"/>
            <a:ext cx="5334000" cy="4000500"/>
          </a:xfrm>
          <a:prstGeom prst="rect">
            <a:avLst/>
          </a:prstGeom>
          <a:noFill/>
        </p:spPr>
      </p:pic>
      <p:pic>
        <p:nvPicPr>
          <p:cNvPr id="1034" name="Picture 10" descr="C:\Users\erasmo\Desktop\Febrero-2016\Presentacion-Chillan-P1\Correo Chillán\GIF camaras\20160202-1417_Portezuelo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22" y="1069068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43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Chillan_20170314_1056_i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219" y="918989"/>
            <a:ext cx="5190753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8 Imagen" descr="Chillan_20170314_10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2579"/>
          <a:stretch>
            <a:fillRect/>
          </a:stretch>
        </p:blipFill>
        <p:spPr bwMode="auto">
          <a:xfrm>
            <a:off x="1681163" y="3205336"/>
            <a:ext cx="5781675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8"/>
          <p:cNvSpPr>
            <a:spLocks noGrp="1"/>
          </p:cNvSpPr>
          <p:nvPr>
            <p:ph idx="4294967295"/>
          </p:nvPr>
        </p:nvSpPr>
        <p:spPr>
          <a:xfrm>
            <a:off x="4586836" y="0"/>
            <a:ext cx="4549072" cy="414112"/>
          </a:xfrm>
          <a:prstGeom prst="rect">
            <a:avLst/>
          </a:prstGeom>
        </p:spPr>
        <p:txBody>
          <a:bodyPr/>
          <a:lstStyle/>
          <a:p>
            <a:pPr marL="0" indent="0" algn="ctr" eaLnBrk="1" hangingPunct="1">
              <a:buClr>
                <a:srgbClr val="D9D9D9"/>
              </a:buClr>
              <a:buNone/>
            </a:pPr>
            <a:r>
              <a:rPr lang="es-ES" sz="2000" dirty="0" smtClean="0">
                <a:solidFill>
                  <a:srgbClr val="0063AF"/>
                </a:solidFill>
                <a:latin typeface="gobCL" pitchFamily="50" charset="0"/>
              </a:rPr>
              <a:t>Monitoreo - Infrasonido</a:t>
            </a:r>
          </a:p>
        </p:txBody>
      </p:sp>
    </p:spTree>
    <p:extLst>
      <p:ext uri="{BB962C8B-B14F-4D97-AF65-F5344CB8AC3E}">
        <p14:creationId xmlns:p14="http://schemas.microsoft.com/office/powerpoint/2010/main" val="36580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2" y="897757"/>
            <a:ext cx="8075558" cy="54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272" y="2797791"/>
            <a:ext cx="5842328" cy="3374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526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6363"/>
            <a:ext cx="74676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5" y="1376363"/>
            <a:ext cx="5517321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569" y="1610435"/>
            <a:ext cx="3514725" cy="384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666466"/>
          </a:xfrm>
        </p:spPr>
        <p:txBody>
          <a:bodyPr/>
          <a:lstStyle/>
          <a:p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Calculo de Energía </a:t>
            </a:r>
            <a:b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</a:br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Correlación  Cruzada</a:t>
            </a:r>
            <a:endParaRPr lang="es-CL" sz="2000" b="1" dirty="0">
              <a:solidFill>
                <a:srgbClr val="0070C0"/>
              </a:solidFill>
              <a:latin typeface="gobC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3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666466"/>
          </a:xfrm>
        </p:spPr>
        <p:txBody>
          <a:bodyPr/>
          <a:lstStyle/>
          <a:p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Localización sismos LP</a:t>
            </a:r>
            <a:endParaRPr lang="es-CL" sz="2000" b="1" dirty="0">
              <a:solidFill>
                <a:srgbClr val="0070C0"/>
              </a:solidFill>
              <a:latin typeface="gobCL" pitchFamily="50" charset="0"/>
            </a:endParaRPr>
          </a:p>
        </p:txBody>
      </p:sp>
      <p:pic>
        <p:nvPicPr>
          <p:cNvPr id="3" name="Picture 2" descr="C:\Users\Analista\Desktop\TurnoZonaEHernandez\LocaliLP_feb2017\HISTORICOQ12Pv4.4PD0.1AD0.5_5-7e_TIME-ALL-ampMAX\sidewayTIME-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0880" y="1026852"/>
            <a:ext cx="2997200" cy="2247900"/>
          </a:xfrm>
          <a:prstGeom prst="rect">
            <a:avLst/>
          </a:prstGeom>
          <a:noFill/>
        </p:spPr>
      </p:pic>
      <p:pic>
        <p:nvPicPr>
          <p:cNvPr id="4" name="Picture 3" descr="C:\Users\Analista\Desktop\TurnoZonaEHernandez\LocaliLP_feb2017\HISTORICOQ12Pv4.4PD0.1AD0.5_5-7e_TIME-ALL-ampMAX\aboveTIME-AL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21" y="1055427"/>
            <a:ext cx="2921000" cy="2190750"/>
          </a:xfrm>
          <a:prstGeom prst="rect">
            <a:avLst/>
          </a:prstGeom>
          <a:noFill/>
        </p:spPr>
      </p:pic>
      <p:pic>
        <p:nvPicPr>
          <p:cNvPr id="5" name="Picture 2" descr="C:\Users\Analista\Desktop\TurnoZonaEHernandez\LocaliLP_feb2017\HISTORICOQ12Pv4.4PD0.1AD0.5_5-7e_TIME-ALL-ampMAX\gif3D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3780" y="3731317"/>
            <a:ext cx="6934200" cy="23705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4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460" y="881134"/>
            <a:ext cx="3962400" cy="237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2" y="866777"/>
            <a:ext cx="3831303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384174"/>
            <a:ext cx="3998258" cy="304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CuadroTexto"/>
          <p:cNvSpPr txBox="1"/>
          <p:nvPr/>
        </p:nvSpPr>
        <p:spPr>
          <a:xfrm>
            <a:off x="2531660" y="166255"/>
            <a:ext cx="3904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b="1" dirty="0" smtClean="0">
                <a:solidFill>
                  <a:srgbClr val="0070C0"/>
                </a:solidFill>
              </a:rPr>
              <a:t>Análisis Coda Q</a:t>
            </a:r>
            <a:endParaRPr lang="es-CL" sz="1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6 Imagen" descr="Chaiten septiembre 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626" y="769084"/>
            <a:ext cx="4189610" cy="418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2365375" y="171856"/>
            <a:ext cx="6321994" cy="990600"/>
          </a:xfrm>
        </p:spPr>
        <p:txBody>
          <a:bodyPr/>
          <a:lstStyle/>
          <a:p>
            <a:r>
              <a:rPr lang="en-US" dirty="0" smtClean="0"/>
              <a:t>RED NACIONAL DE VIGILANCIA VOLCÁNICA</a:t>
            </a:r>
            <a:endParaRPr lang="en-U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 bwMode="auto">
          <a:xfrm>
            <a:off x="4739046" y="5158912"/>
            <a:ext cx="3395020" cy="1310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indent="-95250" algn="ctr">
              <a:buFont typeface="Arial" pitchFamily="34" charset="0"/>
              <a:buNone/>
              <a:defRPr/>
            </a:pPr>
            <a:r>
              <a:rPr lang="es-CL" dirty="0" smtClean="0">
                <a:ea typeface="ヒラギノ角ゴ Pro W3"/>
                <a:cs typeface="ヒラギノ角ゴ Pro W3"/>
              </a:rPr>
              <a:t> 	</a:t>
            </a:r>
            <a:r>
              <a:rPr lang="es-CL" sz="1600" i="1" dirty="0" smtClean="0">
                <a:solidFill>
                  <a:schemeClr val="tx1"/>
                </a:solidFill>
                <a:latin typeface="gobCL" pitchFamily="50" charset="0"/>
                <a:ea typeface="ヒラギノ角ゴ Pro W3"/>
                <a:cs typeface="ヒラギノ角ゴ Pro W3"/>
              </a:rPr>
              <a:t>Las erupciones de los volcanes Llaima y </a:t>
            </a:r>
            <a:r>
              <a:rPr lang="es-CL" sz="1600" i="1" dirty="0" err="1" smtClean="0">
                <a:solidFill>
                  <a:schemeClr val="tx1"/>
                </a:solidFill>
                <a:latin typeface="gobCL" pitchFamily="50" charset="0"/>
                <a:ea typeface="ヒラギノ角ゴ Pro W3"/>
                <a:cs typeface="ヒラギノ角ゴ Pro W3"/>
              </a:rPr>
              <a:t>Chaitén</a:t>
            </a:r>
            <a:r>
              <a:rPr lang="es-CL" sz="1600" i="1" dirty="0" smtClean="0">
                <a:solidFill>
                  <a:schemeClr val="tx1"/>
                </a:solidFill>
                <a:latin typeface="gobCL" pitchFamily="50" charset="0"/>
                <a:ea typeface="ヒラギノ角ゴ Pro W3"/>
                <a:cs typeface="ヒラギノ角ゴ Pro W3"/>
              </a:rPr>
              <a:t> en 2008 activaron el programa de la RNVV, el cual se inició en enero de 2009</a:t>
            </a:r>
          </a:p>
        </p:txBody>
      </p:sp>
      <p:pic>
        <p:nvPicPr>
          <p:cNvPr id="10" name="4 Imagen" descr="DSC_01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71" y="3139742"/>
            <a:ext cx="3995607" cy="267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301357" y="5425542"/>
            <a:ext cx="2137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bg1"/>
                </a:solidFill>
              </a:rPr>
              <a:t>Llaima enero 2008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363178" y="4306320"/>
            <a:ext cx="1992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err="1" smtClean="0">
                <a:solidFill>
                  <a:schemeClr val="bg1"/>
                </a:solidFill>
              </a:rPr>
              <a:t>Chaitén</a:t>
            </a:r>
            <a:r>
              <a:rPr lang="es-CL" dirty="0" smtClean="0">
                <a:solidFill>
                  <a:schemeClr val="bg1"/>
                </a:solidFill>
              </a:rPr>
              <a:t> mayo </a:t>
            </a:r>
            <a:r>
              <a:rPr lang="es-CL" dirty="0">
                <a:solidFill>
                  <a:schemeClr val="bg1"/>
                </a:solidFill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39551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7" y="1236794"/>
            <a:ext cx="4336977" cy="2681482"/>
          </a:xfrm>
          <a:prstGeom prst="rect">
            <a:avLst/>
          </a:prstGeom>
        </p:spPr>
      </p:pic>
      <p:pic>
        <p:nvPicPr>
          <p:cNvPr id="6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23" y="1236794"/>
            <a:ext cx="4339689" cy="2681482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130" y="4021897"/>
            <a:ext cx="4338941" cy="268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7 Título"/>
          <p:cNvSpPr txBox="1">
            <a:spLocks/>
          </p:cNvSpPr>
          <p:nvPr/>
        </p:nvSpPr>
        <p:spPr>
          <a:xfrm>
            <a:off x="0" y="225427"/>
            <a:ext cx="7886700" cy="80835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b="1" smtClean="0">
                <a:solidFill>
                  <a:srgbClr val="0070C0"/>
                </a:solidFill>
                <a:latin typeface="gobCL" pitchFamily="50" charset="0"/>
              </a:rPr>
              <a:t>Sobrevuelos</a:t>
            </a:r>
            <a:endParaRPr lang="es-ES" sz="2000" b="1" dirty="0">
              <a:solidFill>
                <a:srgbClr val="0070C0"/>
              </a:solidFill>
              <a:latin typeface="gobC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5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 txBox="1">
            <a:spLocks/>
          </p:cNvSpPr>
          <p:nvPr/>
        </p:nvSpPr>
        <p:spPr>
          <a:xfrm>
            <a:off x="4586836" y="0"/>
            <a:ext cx="4549072" cy="414112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9D9D9"/>
              </a:buClr>
              <a:buFont typeface="Arial"/>
              <a:buNone/>
            </a:pPr>
            <a:r>
              <a:rPr lang="es-ES" sz="2000" dirty="0" smtClean="0">
                <a:solidFill>
                  <a:srgbClr val="0063AF"/>
                </a:solidFill>
                <a:latin typeface="gobCL" pitchFamily="50" charset="0"/>
              </a:rPr>
              <a:t>Monitoreo - Resumen</a:t>
            </a: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8" y="1294607"/>
            <a:ext cx="8742363" cy="4512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7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860597"/>
              </p:ext>
            </p:extLst>
          </p:nvPr>
        </p:nvGraphicFramePr>
        <p:xfrm>
          <a:off x="412750" y="1146413"/>
          <a:ext cx="8324848" cy="54623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sx="102000" sy="102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01761"/>
                <a:gridCol w="1546445"/>
                <a:gridCol w="1739677"/>
                <a:gridCol w="1871887"/>
                <a:gridCol w="2065078"/>
              </a:tblGrid>
              <a:tr h="482857">
                <a:tc>
                  <a:txBody>
                    <a:bodyPr/>
                    <a:lstStyle/>
                    <a:p>
                      <a:pPr algn="ctr"/>
                      <a:r>
                        <a:rPr lang="es-CL" sz="1800" dirty="0" smtClean="0"/>
                        <a:t>TIPO</a:t>
                      </a:r>
                      <a:endParaRPr lang="es-E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 smtClean="0"/>
                        <a:t>NIVEL</a:t>
                      </a:r>
                      <a:endParaRPr lang="es-E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800" dirty="0" smtClean="0"/>
                        <a:t>Periodicidad</a:t>
                      </a:r>
                      <a:endParaRPr lang="es-E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/>
                        <a:t>Público</a:t>
                      </a:r>
                      <a:r>
                        <a:rPr lang="es-CL" sz="1800" baseline="0" dirty="0" smtClean="0"/>
                        <a:t> Objetivo</a:t>
                      </a:r>
                      <a:endParaRPr lang="es-E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 smtClean="0"/>
                        <a:t>Objetivo</a:t>
                      </a:r>
                      <a:r>
                        <a:rPr lang="es-CL" sz="1800" baseline="0" dirty="0" smtClean="0"/>
                        <a:t>  general</a:t>
                      </a:r>
                      <a:endParaRPr lang="es-ES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0816">
                <a:tc>
                  <a:txBody>
                    <a:bodyPr/>
                    <a:lstStyle/>
                    <a:p>
                      <a:pPr algn="ctr"/>
                      <a:r>
                        <a:rPr lang="es-CL" sz="2400" dirty="0" smtClean="0"/>
                        <a:t>RAD</a:t>
                      </a:r>
                      <a:endParaRPr lang="es-E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Independiente</a:t>
                      </a:r>
                      <a:r>
                        <a:rPr lang="es-CL" sz="1100" baseline="0" dirty="0" smtClean="0"/>
                        <a:t> del nivel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Diario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Profesionales del Observatorio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Evaluación diaria de la actividad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73713">
                <a:tc rowSpan="4">
                  <a:txBody>
                    <a:bodyPr/>
                    <a:lstStyle/>
                    <a:p>
                      <a:pPr algn="ctr"/>
                      <a:endParaRPr lang="es-CL" sz="2400" dirty="0" smtClean="0"/>
                    </a:p>
                    <a:p>
                      <a:pPr algn="ctr"/>
                      <a:r>
                        <a:rPr lang="es-CL" sz="2400" dirty="0" smtClean="0"/>
                        <a:t>RAV</a:t>
                      </a:r>
                      <a:endParaRPr lang="es-E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Mensual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s-CL" sz="1100" dirty="0" smtClean="0"/>
                    </a:p>
                    <a:p>
                      <a:pPr algn="ctr"/>
                      <a:r>
                        <a:rPr lang="es-CL" sz="1100" dirty="0" smtClean="0"/>
                        <a:t>Comunidad, ONEMI, Organismos</a:t>
                      </a:r>
                      <a:r>
                        <a:rPr lang="es-CL" sz="1100" baseline="0" dirty="0" smtClean="0"/>
                        <a:t> gubernamentales,</a:t>
                      </a:r>
                    </a:p>
                    <a:p>
                      <a:pPr algn="ctr"/>
                      <a:r>
                        <a:rPr lang="es-CL" sz="1100" baseline="0" dirty="0" smtClean="0"/>
                        <a:t>Personal científico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s-CL" sz="1100" dirty="0" smtClean="0"/>
                    </a:p>
                    <a:p>
                      <a:pPr algn="ctr"/>
                      <a:endParaRPr lang="es-CL" sz="1100" dirty="0" smtClean="0"/>
                    </a:p>
                    <a:p>
                      <a:pPr algn="ctr"/>
                      <a:r>
                        <a:rPr lang="es-CL" sz="1100" dirty="0" smtClean="0"/>
                        <a:t>Comunicar estado y niveles de actividad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713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Quincenal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273713"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100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Diario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273713">
                <a:tc vMerge="1">
                  <a:txBody>
                    <a:bodyPr/>
                    <a:lstStyle/>
                    <a:p>
                      <a:pPr algn="ctr"/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s-ES" sz="1100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5134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/>
                        <a:t>IAV</a:t>
                      </a:r>
                      <a:endParaRPr lang="es-ES" sz="2400" dirty="0" smtClean="0"/>
                    </a:p>
                    <a:p>
                      <a:pPr algn="ctr"/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 smtClean="0"/>
                        <a:t>Independiente</a:t>
                      </a:r>
                      <a:r>
                        <a:rPr lang="es-CL" sz="1100" baseline="0" dirty="0" smtClean="0"/>
                        <a:t> del nivel</a:t>
                      </a:r>
                      <a:endParaRPr lang="es-ES" sz="1100" dirty="0" smtClean="0"/>
                    </a:p>
                    <a:p>
                      <a:pPr algn="ctr"/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Mensual</a:t>
                      </a:r>
                    </a:p>
                    <a:p>
                      <a:pPr algn="ctr"/>
                      <a:endParaRPr lang="es-CL" sz="1100" dirty="0" smtClean="0"/>
                    </a:p>
                    <a:p>
                      <a:pPr algn="ctr"/>
                      <a:r>
                        <a:rPr lang="es-CL" sz="1100" dirty="0" smtClean="0"/>
                        <a:t>(Página</a:t>
                      </a:r>
                      <a:r>
                        <a:rPr lang="es-CL" sz="1100" baseline="0" dirty="0" smtClean="0"/>
                        <a:t> WEB - en progreso)</a:t>
                      </a:r>
                      <a:endParaRPr lang="es-E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dirty="0" smtClean="0"/>
                    </a:p>
                    <a:p>
                      <a:pPr algn="ctr"/>
                      <a:endParaRPr lang="es-CL" sz="1100" dirty="0" smtClean="0"/>
                    </a:p>
                    <a:p>
                      <a:pPr algn="ctr"/>
                      <a:r>
                        <a:rPr lang="es-CL" sz="1100" dirty="0" smtClean="0"/>
                        <a:t>Comunidad, ONEMI, Organismos</a:t>
                      </a:r>
                      <a:r>
                        <a:rPr lang="es-CL" sz="1100" baseline="0" dirty="0" smtClean="0"/>
                        <a:t> gubernamentales,</a:t>
                      </a:r>
                    </a:p>
                    <a:p>
                      <a:pPr algn="ctr"/>
                      <a:r>
                        <a:rPr lang="es-CL" sz="1100" baseline="0" dirty="0" smtClean="0"/>
                        <a:t>Personal científico</a:t>
                      </a:r>
                      <a:endParaRPr lang="es-ES" sz="1100" dirty="0" smtClean="0"/>
                    </a:p>
                    <a:p>
                      <a:pPr algn="ctr"/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Informe de carácter</a:t>
                      </a:r>
                      <a:r>
                        <a:rPr lang="es-CL" sz="1100" baseline="0" dirty="0" smtClean="0"/>
                        <a:t> científico realizado con el fin de realizar una evaluación más profunda del fenómeno volcánico, basado en el seguimiento temporal y espacial de los datos provenientes de las redes de vigilancia</a:t>
                      </a:r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5035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400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400" dirty="0" smtClean="0"/>
                        <a:t>REAV</a:t>
                      </a:r>
                      <a:endParaRPr lang="es-ES" sz="2400" dirty="0" smtClean="0"/>
                    </a:p>
                    <a:p>
                      <a:pPr algn="ctr"/>
                      <a:endParaRPr lang="es-E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dirty="0" smtClean="0"/>
                    </a:p>
                    <a:p>
                      <a:pPr algn="ctr"/>
                      <a:endParaRPr lang="es-CL" sz="1100" dirty="0" smtClean="0"/>
                    </a:p>
                    <a:p>
                      <a:pPr algn="ctr"/>
                      <a:r>
                        <a:rPr lang="es-CL" sz="1100" dirty="0" smtClean="0"/>
                        <a:t>En casos especiales</a:t>
                      </a:r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dirty="0" smtClean="0"/>
                    </a:p>
                    <a:p>
                      <a:pPr algn="ctr"/>
                      <a:endParaRPr lang="es-CL" sz="1100" dirty="0" smtClean="0"/>
                    </a:p>
                    <a:p>
                      <a:pPr algn="ctr"/>
                      <a:r>
                        <a:rPr lang="es-CL" sz="1100" dirty="0" smtClean="0"/>
                        <a:t>Dependiente</a:t>
                      </a:r>
                      <a:r>
                        <a:rPr lang="es-CL" sz="1100" baseline="0" dirty="0" smtClean="0"/>
                        <a:t> del tipo de eventos, podría ser horaria.</a:t>
                      </a:r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1100" dirty="0" smtClean="0"/>
                        <a:t>Publico</a:t>
                      </a:r>
                      <a:r>
                        <a:rPr lang="es-CL" sz="1100" baseline="0" dirty="0" smtClean="0"/>
                        <a:t> en general, entes gubernamentales,  ONEMI, medios de comunicación,  comunidades, personal científico, y en general todos los actores directos e indirectos.</a:t>
                      </a:r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L" sz="1100" dirty="0" smtClean="0"/>
                    </a:p>
                    <a:p>
                      <a:pPr algn="ctr"/>
                      <a:r>
                        <a:rPr lang="es-CL" sz="1100" dirty="0" smtClean="0"/>
                        <a:t>Informar oportunamente</a:t>
                      </a:r>
                      <a:r>
                        <a:rPr lang="es-CL" sz="1100" baseline="0" dirty="0" smtClean="0"/>
                        <a:t> sobre eventos súbitos: sismos sentidos o de magnitud importante, emisiones de ceniza e inclusive erupciones volcánicas.</a:t>
                      </a:r>
                      <a:endParaRPr lang="es-E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Marcador de contenido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2"/>
          </p:nvPr>
        </p:nvSpPr>
        <p:spPr>
          <a:xfrm>
            <a:off x="2155967" y="366784"/>
            <a:ext cx="5257800" cy="522025"/>
          </a:xfrm>
        </p:spPr>
        <p:txBody>
          <a:bodyPr/>
          <a:lstStyle/>
          <a:p>
            <a:r>
              <a:rPr lang="es-CL" altLang="es-CL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Niveles de alerta </a:t>
            </a:r>
            <a:r>
              <a:rPr lang="es-CL" altLang="es-CL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volcánica</a:t>
            </a:r>
          </a:p>
          <a:p>
            <a:r>
              <a:rPr lang="es-CL" altLang="es-CL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Reportes </a:t>
            </a:r>
            <a:endParaRPr lang="es-CL" altLang="es-CL" i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</a:endParaRPr>
          </a:p>
          <a:p>
            <a:endParaRPr lang="es-CL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Picture 6" descr="https://scontent-gru.xx.fbcdn.net/hphotos-xpa1/v/t1.0-9/11182107_1031917883502477_8793330939977076670_n.jpg?oh=bb5132283cfc9e849f4bddb3f76f987f&amp;oe=55C08B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49" y="1146413"/>
            <a:ext cx="8443585" cy="54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3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 bwMode="auto">
          <a:xfrm>
            <a:off x="633413" y="242888"/>
            <a:ext cx="81645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Autofit/>
          </a:bodyPr>
          <a:lstStyle/>
          <a:p>
            <a:pPr algn="ctr" eaLnBrk="0" fontAlgn="auto" hangingPunct="0">
              <a:spcAft>
                <a:spcPts val="0"/>
              </a:spcAft>
              <a:defRPr/>
            </a:pPr>
            <a:r>
              <a:rPr lang="es-ES" sz="2000" b="1" dirty="0">
                <a:solidFill>
                  <a:srgbClr val="002060"/>
                </a:solidFill>
                <a:latin typeface="gobCL" pitchFamily="50" charset="0"/>
                <a:ea typeface="+mj-ea"/>
                <a:cs typeface="Times New Roman" pitchFamily="18" charset="0"/>
              </a:rPr>
              <a:t>PROYECTOS DE COOPERACION</a:t>
            </a:r>
          </a:p>
          <a:p>
            <a:pPr algn="ctr" eaLnBrk="0" fontAlgn="auto" hangingPunct="0">
              <a:spcAft>
                <a:spcPts val="0"/>
              </a:spcAft>
              <a:defRPr/>
            </a:pPr>
            <a:r>
              <a:rPr lang="es-ES" sz="2000" b="1" dirty="0">
                <a:solidFill>
                  <a:srgbClr val="002060"/>
                </a:solidFill>
                <a:latin typeface="gobCL" pitchFamily="50" charset="0"/>
                <a:ea typeface="+mj-ea"/>
                <a:cs typeface="Times New Roman" pitchFamily="18" charset="0"/>
              </a:rPr>
              <a:t>CHILE - ARGENTINA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928688"/>
            <a:ext cx="3168650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928688"/>
            <a:ext cx="3157537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10 Imagen" descr="red_iav_Copah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3302000"/>
            <a:ext cx="3748088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3 Imagen" descr="Imagenes explosio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1" y="1196975"/>
            <a:ext cx="1846077" cy="4152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9" y="1196974"/>
            <a:ext cx="7042853" cy="4603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051049" y="466726"/>
            <a:ext cx="496887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L" sz="2000" b="1" i="1" cap="all" dirty="0">
                <a:solidFill>
                  <a:schemeClr val="tx2">
                    <a:lumMod val="60000"/>
                    <a:lumOff val="40000"/>
                  </a:schemeClr>
                </a:solidFill>
                <a:latin typeface="gobCL" pitchFamily="50" charset="0"/>
                <a:cs typeface="Times New Roman" pitchFamily="18" charset="0"/>
              </a:rPr>
              <a:t>Ejemplo atención crisis volcánica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051050" y="6237288"/>
            <a:ext cx="496887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CL" b="1" i="1" cap="all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CORDÓN CAULLE - 2011</a:t>
            </a:r>
          </a:p>
        </p:txBody>
      </p:sp>
    </p:spTree>
    <p:extLst>
      <p:ext uri="{BB962C8B-B14F-4D97-AF65-F5344CB8AC3E}">
        <p14:creationId xmlns:p14="http://schemas.microsoft.com/office/powerpoint/2010/main" val="236937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2000" dirty="0" smtClean="0">
                <a:latin typeface="gobCL" pitchFamily="50" charset="0"/>
              </a:rPr>
              <a:t>Erupción Volcán Villarrica</a:t>
            </a:r>
            <a:br>
              <a:rPr lang="es-CL" sz="2000" dirty="0" smtClean="0">
                <a:latin typeface="gobCL" pitchFamily="50" charset="0"/>
              </a:rPr>
            </a:br>
            <a:r>
              <a:rPr lang="es-CL" sz="2000" dirty="0" smtClean="0">
                <a:latin typeface="gobCL" pitchFamily="50" charset="0"/>
              </a:rPr>
              <a:t>Marzo 2015</a:t>
            </a:r>
            <a:endParaRPr lang="es-CL" sz="2000" dirty="0">
              <a:latin typeface="gobCL" pitchFamily="50" charset="0"/>
            </a:endParaRPr>
          </a:p>
        </p:txBody>
      </p:sp>
      <p:pic>
        <p:nvPicPr>
          <p:cNvPr id="4" name="Picture 2" descr="\\172.16.40.10\Sismologia\Crisis\Villarrica_2015\Bitácora Turnos de Crisis - Marzo 2015\ppt 02-marzo\RSAM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07" y="791570"/>
            <a:ext cx="8780510" cy="39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\\172.16.40.10\Sismologia\20150303-0530_Pucon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7606" y="2780928"/>
            <a:ext cx="5431904" cy="4073928"/>
          </a:xfrm>
          <a:prstGeom prst="rect">
            <a:avLst/>
          </a:prstGeom>
          <a:noFill/>
        </p:spPr>
      </p:pic>
      <p:pic>
        <p:nvPicPr>
          <p:cNvPr id="8" name="Picture 2" descr="\\172.16.40.10\Procesos\ACTAS\2. ACTAS REUNION EVALUACION ALERTAS\PPT_REUNIONES\2015\03. Marzo\ZONA 3\Quincenal\Imágenes\VN2Z_03_0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791570"/>
            <a:ext cx="4573121" cy="3556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61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707409"/>
          </a:xfrm>
        </p:spPr>
        <p:txBody>
          <a:bodyPr/>
          <a:lstStyle/>
          <a:p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Erupción volcán </a:t>
            </a:r>
            <a:r>
              <a:rPr lang="es-CL" sz="2000" b="1" dirty="0" err="1" smtClean="0">
                <a:solidFill>
                  <a:srgbClr val="0070C0"/>
                </a:solidFill>
                <a:latin typeface="gobCL" pitchFamily="50" charset="0"/>
              </a:rPr>
              <a:t>Calbuco</a:t>
            </a:r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/>
            </a:r>
            <a:b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</a:br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abril 2015</a:t>
            </a:r>
            <a:endParaRPr lang="es-CL" sz="2000" b="1" dirty="0">
              <a:solidFill>
                <a:srgbClr val="0070C0"/>
              </a:solidFill>
              <a:latin typeface="gobCL" pitchFamily="50" charset="0"/>
            </a:endParaRPr>
          </a:p>
        </p:txBody>
      </p:sp>
      <p:sp>
        <p:nvSpPr>
          <p:cNvPr id="5" name="4 Cerrar llave"/>
          <p:cNvSpPr/>
          <p:nvPr/>
        </p:nvSpPr>
        <p:spPr>
          <a:xfrm>
            <a:off x="7686605" y="1829509"/>
            <a:ext cx="189272" cy="3233810"/>
          </a:xfrm>
          <a:prstGeom prst="rightBrace">
            <a:avLst/>
          </a:prstGeom>
          <a:ln w="349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6" name="5 Cerrar llave"/>
          <p:cNvSpPr/>
          <p:nvPr/>
        </p:nvSpPr>
        <p:spPr>
          <a:xfrm>
            <a:off x="7715918" y="5293682"/>
            <a:ext cx="189272" cy="627958"/>
          </a:xfrm>
          <a:prstGeom prst="rightBrace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8007828" y="2691686"/>
            <a:ext cx="972400" cy="11912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s-CL" sz="1600" dirty="0"/>
              <a:t>Fase pre-eruptiva</a:t>
            </a:r>
            <a:endParaRPr lang="es-ES" sz="1600" dirty="0"/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7985604" y="5180064"/>
            <a:ext cx="994624" cy="7415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Aft>
                <a:spcPts val="0"/>
              </a:spcAft>
              <a:defRPr/>
            </a:pPr>
            <a:r>
              <a:rPr lang="es-CL" sz="1600" dirty="0"/>
              <a:t>Fase eruptiva</a:t>
            </a:r>
            <a:endParaRPr lang="es-E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91" y="1596788"/>
            <a:ext cx="6449279" cy="4619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3731006" y="2784143"/>
            <a:ext cx="3324886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CL" sz="2000" b="1" dirty="0">
                <a:latin typeface="gobCL" pitchFamily="50" charset="0"/>
              </a:rPr>
              <a:t>Aumento </a:t>
            </a:r>
            <a:endParaRPr lang="es-CL" sz="2000" b="1" dirty="0" smtClean="0">
              <a:latin typeface="gobCL" pitchFamily="50" charset="0"/>
            </a:endParaRPr>
          </a:p>
          <a:p>
            <a:r>
              <a:rPr lang="es-CL" sz="2000" dirty="0" smtClean="0">
                <a:latin typeface="gobCL" pitchFamily="50" charset="0"/>
              </a:rPr>
              <a:t>intempestivo  </a:t>
            </a:r>
            <a:r>
              <a:rPr lang="es-CL" sz="2000" dirty="0">
                <a:latin typeface="gobCL" pitchFamily="50" charset="0"/>
              </a:rPr>
              <a:t>de la actividad</a:t>
            </a:r>
          </a:p>
        </p:txBody>
      </p:sp>
      <p:pic>
        <p:nvPicPr>
          <p:cNvPr id="9" name="Picture 2" descr="\\172.16.40.10\Sismologia\Procesamiento_Avanzado\Procesamiento_desde_matlab\20150422-1957_Calbuc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81412"/>
            <a:ext cx="4890677" cy="366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88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 idx="18"/>
          </p:nvPr>
        </p:nvSpPr>
        <p:spPr/>
        <p:txBody>
          <a:bodyPr/>
          <a:lstStyle/>
          <a:p>
            <a:r>
              <a:rPr lang="en-US" altLang="es-CL" sz="1600" dirty="0">
                <a:solidFill>
                  <a:schemeClr val="bg1"/>
                </a:solidFill>
                <a:latin typeface="Verdana" pitchFamily="34" charset="0"/>
                <a:ea typeface="ヒラギノ角ゴ Pro W3"/>
                <a:cs typeface="Verdana" pitchFamily="34" charset="0"/>
              </a:rPr>
              <a:t>Gracias</a:t>
            </a:r>
            <a:r>
              <a:rPr lang="en-US" altLang="es-CL" sz="1600" dirty="0" smtClean="0">
                <a:solidFill>
                  <a:schemeClr val="bg1"/>
                </a:solidFill>
                <a:latin typeface="Verdana" pitchFamily="34" charset="0"/>
                <a:ea typeface="ヒラギノ角ゴ Pro W3"/>
                <a:cs typeface="Verdana" pitchFamily="34" charset="0"/>
              </a:rPr>
              <a:t>.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2"/>
          </p:nvPr>
        </p:nvSpPr>
        <p:spPr>
          <a:xfrm>
            <a:off x="1719237" y="1958265"/>
            <a:ext cx="7018361" cy="2154070"/>
          </a:xfrm>
        </p:spPr>
        <p:txBody>
          <a:bodyPr/>
          <a:lstStyle/>
          <a:p>
            <a:r>
              <a:rPr lang="es-CL" sz="7200" dirty="0" smtClean="0"/>
              <a:t>Gracias </a:t>
            </a:r>
          </a:p>
          <a:p>
            <a:r>
              <a:rPr lang="es-CL" sz="7200" dirty="0" smtClean="0"/>
              <a:t>por su atención!!</a:t>
            </a:r>
            <a:endParaRPr lang="es-CL" sz="7200" dirty="0"/>
          </a:p>
        </p:txBody>
      </p:sp>
    </p:spTree>
    <p:extLst>
      <p:ext uri="{BB962C8B-B14F-4D97-AF65-F5344CB8AC3E}">
        <p14:creationId xmlns:p14="http://schemas.microsoft.com/office/powerpoint/2010/main" val="162147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idx="18"/>
            <p:extLst>
              <p:ext uri="{D42A27DB-BD31-4B8C-83A1-F6EECF244321}">
                <p14:modId xmlns:p14="http://schemas.microsoft.com/office/powerpoint/2010/main" val="3706807705"/>
              </p:ext>
            </p:extLst>
          </p:nvPr>
        </p:nvGraphicFramePr>
        <p:xfrm>
          <a:off x="499219" y="709683"/>
          <a:ext cx="7648494" cy="5562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Marcador de contenido"/>
          <p:cNvSpPr>
            <a:spLocks noGrp="1"/>
          </p:cNvSpPr>
          <p:nvPr>
            <p:ph sz="quarter" idx="12"/>
          </p:nvPr>
        </p:nvSpPr>
        <p:spPr>
          <a:xfrm>
            <a:off x="2142319" y="214954"/>
            <a:ext cx="5257800" cy="356547"/>
          </a:xfrm>
        </p:spPr>
        <p:txBody>
          <a:bodyPr/>
          <a:lstStyle/>
          <a:p>
            <a:r>
              <a:rPr lang="es-CL" dirty="0" smtClean="0"/>
              <a:t>RED NACIONAL DE VIGILANCIA VOLCÁNICA</a:t>
            </a:r>
            <a:endParaRPr lang="es-CL" dirty="0"/>
          </a:p>
        </p:txBody>
      </p:sp>
      <p:grpSp>
        <p:nvGrpSpPr>
          <p:cNvPr id="7" name="6 Grupo"/>
          <p:cNvGrpSpPr/>
          <p:nvPr/>
        </p:nvGrpSpPr>
        <p:grpSpPr>
          <a:xfrm>
            <a:off x="1018046" y="805218"/>
            <a:ext cx="2516724" cy="1557331"/>
            <a:chOff x="6605272" y="742118"/>
            <a:chExt cx="1747158" cy="1109445"/>
          </a:xfrm>
          <a:scene3d>
            <a:camera prst="orthographicFront"/>
            <a:lightRig rig="chilly" dir="t"/>
          </a:scene3d>
        </p:grpSpPr>
        <p:sp>
          <p:nvSpPr>
            <p:cNvPr id="8" name="7 Rectángulo redondeado"/>
            <p:cNvSpPr/>
            <p:nvPr/>
          </p:nvSpPr>
          <p:spPr>
            <a:xfrm>
              <a:off x="6605272" y="742118"/>
              <a:ext cx="1747158" cy="1109445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9" name="8 Rectángulo"/>
            <p:cNvSpPr/>
            <p:nvPr/>
          </p:nvSpPr>
          <p:spPr>
            <a:xfrm>
              <a:off x="6637767" y="774613"/>
              <a:ext cx="1682168" cy="104445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49530" tIns="49530" rIns="49530" bIns="4953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300" kern="1200" dirty="0" smtClean="0"/>
                <a:t>Creación de 2 observatorios  nuevos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300" kern="1200" dirty="0" smtClean="0"/>
                <a:t>OVAP (Antofagasta)</a:t>
              </a: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1300" kern="1200" dirty="0" smtClean="0"/>
                <a:t>OVP (Coyhaique)</a:t>
              </a:r>
              <a:endParaRPr lang="es-CL" sz="1300" kern="1200" dirty="0"/>
            </a:p>
          </p:txBody>
        </p:sp>
      </p:grpSp>
      <p:sp>
        <p:nvSpPr>
          <p:cNvPr id="12" name="11 Rectángulo"/>
          <p:cNvSpPr/>
          <p:nvPr/>
        </p:nvSpPr>
        <p:spPr>
          <a:xfrm>
            <a:off x="7401163" y="3057098"/>
            <a:ext cx="1493100" cy="934095"/>
          </a:xfrm>
          <a:prstGeom prst="rect">
            <a:avLst/>
          </a:prstGeom>
          <a:scene3d>
            <a:camera prst="orthographicFront"/>
            <a:lightRig rig="chilly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kern="1200" dirty="0" smtClean="0">
                <a:latin typeface="gobCL" pitchFamily="50" charset="0"/>
              </a:rPr>
              <a:t>OVP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kern="1200" dirty="0" smtClean="0">
                <a:latin typeface="gobCL" pitchFamily="50" charset="0"/>
              </a:rPr>
              <a:t> (Coyhaique)</a:t>
            </a:r>
            <a:endParaRPr lang="es-CL" kern="1200" dirty="0">
              <a:latin typeface="gobCL" pitchFamily="50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1345592" y="3057098"/>
            <a:ext cx="1670563" cy="79020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kern="1200" dirty="0" smtClean="0">
                <a:latin typeface="gobCL" pitchFamily="50" charset="0"/>
              </a:rPr>
              <a:t>OVAP</a:t>
            </a:r>
            <a:r>
              <a:rPr lang="es-CL" sz="1600" kern="1200" dirty="0" smtClean="0">
                <a:latin typeface="gobCL" pitchFamily="50" charset="0"/>
              </a:rPr>
              <a:t> 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L" sz="1600" kern="1200" dirty="0" smtClean="0">
                <a:latin typeface="gobCL" pitchFamily="50" charset="0"/>
              </a:rPr>
              <a:t>(</a:t>
            </a:r>
            <a:r>
              <a:rPr lang="es-CL" kern="1200" dirty="0" smtClean="0">
                <a:latin typeface="gobCL" pitchFamily="50" charset="0"/>
              </a:rPr>
              <a:t>Antofagasta</a:t>
            </a:r>
            <a:r>
              <a:rPr lang="es-CL" sz="1600" kern="1200" dirty="0" smtClean="0">
                <a:latin typeface="gobCL" pitchFamily="50" charset="0"/>
              </a:rPr>
              <a:t>)</a:t>
            </a:r>
          </a:p>
        </p:txBody>
      </p:sp>
      <p:cxnSp>
        <p:nvCxnSpPr>
          <p:cNvPr id="4" name="3 Conector angular"/>
          <p:cNvCxnSpPr>
            <a:endCxn id="15" idx="0"/>
          </p:cNvCxnSpPr>
          <p:nvPr/>
        </p:nvCxnSpPr>
        <p:spPr>
          <a:xfrm rot="10800000" flipV="1">
            <a:off x="2180874" y="2743200"/>
            <a:ext cx="2022636" cy="313898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15 Conector angular"/>
          <p:cNvCxnSpPr>
            <a:endCxn id="12" idx="0"/>
          </p:cNvCxnSpPr>
          <p:nvPr/>
        </p:nvCxnSpPr>
        <p:spPr>
          <a:xfrm>
            <a:off x="6226146" y="2738651"/>
            <a:ext cx="1921567" cy="318447"/>
          </a:xfrm>
          <a:prstGeom prst="bentConnector2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491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901" y="3513138"/>
            <a:ext cx="3603625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8"/>
          <p:cNvSpPr txBox="1">
            <a:spLocks noChangeArrowheads="1"/>
          </p:cNvSpPr>
          <p:nvPr/>
        </p:nvSpPr>
        <p:spPr bwMode="auto">
          <a:xfrm>
            <a:off x="466725" y="765175"/>
            <a:ext cx="3925888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s-ES" altLang="es-CL" sz="1400" b="1" dirty="0" smtClean="0">
                <a:solidFill>
                  <a:srgbClr val="0070C0"/>
                </a:solidFill>
                <a:latin typeface="gobCL" pitchFamily="50" charset="0"/>
              </a:rPr>
              <a:t>Red de Vigilancia Volcánica  (RNVV)                                              				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s-ES" altLang="es-CL" sz="1400" dirty="0" smtClean="0">
                <a:solidFill>
                  <a:srgbClr val="0070C0"/>
                </a:solidFill>
                <a:latin typeface="gobCL" pitchFamily="50" charset="0"/>
              </a:rPr>
              <a:t>El 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objetivo central de la </a:t>
            </a:r>
            <a:r>
              <a:rPr lang="es-ES" altLang="es-CL" sz="1400" dirty="0">
                <a:solidFill>
                  <a:srgbClr val="FF0000"/>
                </a:solidFill>
                <a:latin typeface="gobCL" pitchFamily="50" charset="0"/>
              </a:rPr>
              <a:t>RNVV es contribuir a la mitigación del impacto asociado a las erupciones volcánicas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s-ES" altLang="es-CL" sz="1400" dirty="0" smtClean="0">
                <a:solidFill>
                  <a:srgbClr val="0070C0"/>
                </a:solidFill>
                <a:latin typeface="gobCL" pitchFamily="50" charset="0"/>
              </a:rPr>
              <a:t>Este 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objetivo se cumple con una </a:t>
            </a:r>
            <a:r>
              <a:rPr lang="es-ES" altLang="es-CL" sz="1400" u="sng" dirty="0">
                <a:solidFill>
                  <a:srgbClr val="0070C0"/>
                </a:solidFill>
                <a:latin typeface="gobCL" pitchFamily="50" charset="0"/>
              </a:rPr>
              <a:t>red de monitoreo instrumental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 y el </a:t>
            </a:r>
            <a:r>
              <a:rPr lang="es-ES" altLang="es-CL" sz="1400" u="sng" dirty="0">
                <a:solidFill>
                  <a:srgbClr val="0070C0"/>
                </a:solidFill>
                <a:latin typeface="gobCL" pitchFamily="50" charset="0"/>
              </a:rPr>
              <a:t>estudio geológico y evaluación de los peligros volcánicos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 asociados a los volcanes activos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endParaRPr lang="es-ES" altLang="es-CL" dirty="0">
              <a:solidFill>
                <a:srgbClr val="CC6600"/>
              </a:solidFill>
              <a:latin typeface="Verdana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altLang="es-CL" dirty="0">
              <a:solidFill>
                <a:srgbClr val="CC6600"/>
              </a:solidFill>
              <a:latin typeface="Verdana" pitchFamily="34" charset="0"/>
            </a:endParaRPr>
          </a:p>
        </p:txBody>
      </p:sp>
      <p:pic>
        <p:nvPicPr>
          <p:cNvPr id="300044" name="Picture 12" descr="DSC0003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78" y="4508050"/>
            <a:ext cx="24511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45" name="Picture 13" descr="DSC00853-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65" y="2943675"/>
            <a:ext cx="2449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776717" y="779014"/>
            <a:ext cx="370296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s-ES" altLang="es-CL" sz="1400" b="1" dirty="0">
                <a:solidFill>
                  <a:srgbClr val="0070C0"/>
                </a:solidFill>
                <a:latin typeface="gobCL" pitchFamily="50" charset="0"/>
              </a:rPr>
              <a:t>Observatorio </a:t>
            </a:r>
            <a:r>
              <a:rPr lang="es-ES" altLang="es-CL" sz="1400" b="1" dirty="0" smtClean="0">
                <a:solidFill>
                  <a:srgbClr val="0070C0"/>
                </a:solidFill>
                <a:latin typeface="gobCL" pitchFamily="50" charset="0"/>
              </a:rPr>
              <a:t>Volcanológico </a:t>
            </a:r>
            <a:r>
              <a:rPr lang="es-ES" altLang="es-CL" sz="1400" b="1" dirty="0">
                <a:solidFill>
                  <a:srgbClr val="0070C0"/>
                </a:solidFill>
                <a:latin typeface="gobCL" pitchFamily="50" charset="0"/>
              </a:rPr>
              <a:t>de los Andes del </a:t>
            </a:r>
            <a:r>
              <a:rPr lang="es-ES" altLang="es-CL" sz="1400" b="1" dirty="0" smtClean="0">
                <a:solidFill>
                  <a:srgbClr val="0070C0"/>
                </a:solidFill>
                <a:latin typeface="gobCL" pitchFamily="50" charset="0"/>
              </a:rPr>
              <a:t>Sur  </a:t>
            </a:r>
            <a:r>
              <a:rPr lang="es-ES" altLang="es-CL" sz="1400" b="1" dirty="0">
                <a:solidFill>
                  <a:srgbClr val="0070C0"/>
                </a:solidFill>
                <a:latin typeface="gobCL" pitchFamily="50" charset="0"/>
              </a:rPr>
              <a:t>(OVDAS)</a:t>
            </a:r>
            <a:endParaRPr lang="es-ES" altLang="es-CL" sz="1400" dirty="0" smtClean="0">
              <a:solidFill>
                <a:srgbClr val="0070C0"/>
              </a:solidFill>
              <a:latin typeface="gobCL" pitchFamily="50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s-ES" altLang="es-CL" sz="1400" dirty="0" smtClean="0">
                <a:solidFill>
                  <a:srgbClr val="0070C0"/>
                </a:solidFill>
                <a:latin typeface="gobCL" pitchFamily="50" charset="0"/>
              </a:rPr>
              <a:t>El 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objetivo de la red monitoreo instrumental es </a:t>
            </a:r>
            <a:r>
              <a:rPr lang="es-ES" altLang="es-CL" sz="1400" u="sng" dirty="0">
                <a:solidFill>
                  <a:srgbClr val="FF0000"/>
                </a:solidFill>
                <a:latin typeface="gobCL" pitchFamily="50" charset="0"/>
              </a:rPr>
              <a:t>detectar tempranamente el ‘</a:t>
            </a:r>
            <a:r>
              <a:rPr lang="es-ES" altLang="es-CL" sz="1400" u="sng" dirty="0" err="1">
                <a:solidFill>
                  <a:srgbClr val="FF0000"/>
                </a:solidFill>
                <a:latin typeface="gobCL" pitchFamily="50" charset="0"/>
              </a:rPr>
              <a:t>unrest</a:t>
            </a:r>
            <a:r>
              <a:rPr lang="es-ES" altLang="es-CL" sz="1400" u="sng" dirty="0">
                <a:solidFill>
                  <a:srgbClr val="0070C0"/>
                </a:solidFill>
                <a:latin typeface="gobCL" pitchFamily="50" charset="0"/>
              </a:rPr>
              <a:t>’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 (reactivación o desequilibrio interno del sistema volcánico) de manera de alertar oportunamente a la comunidad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es-ES" altLang="es-CL" sz="1400" dirty="0" smtClean="0">
                <a:solidFill>
                  <a:srgbClr val="0070C0"/>
                </a:solidFill>
                <a:latin typeface="gobCL" pitchFamily="50" charset="0"/>
              </a:rPr>
              <a:t>Específicamente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, el objetivo de toda red instrumental </a:t>
            </a:r>
            <a:r>
              <a:rPr lang="es-ES" altLang="es-CL" sz="1400" u="sng" dirty="0">
                <a:solidFill>
                  <a:srgbClr val="0070C0"/>
                </a:solidFill>
                <a:latin typeface="gobCL" pitchFamily="50" charset="0"/>
              </a:rPr>
              <a:t>es </a:t>
            </a:r>
            <a:r>
              <a:rPr lang="es-ES" altLang="es-CL" sz="1400" u="sng" dirty="0">
                <a:solidFill>
                  <a:srgbClr val="FF0000"/>
                </a:solidFill>
                <a:latin typeface="gobCL" pitchFamily="50" charset="0"/>
              </a:rPr>
              <a:t>ampliar la ventana temporal de detección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 del </a:t>
            </a:r>
            <a:r>
              <a:rPr lang="es-ES" altLang="es-CL" sz="1400" dirty="0" err="1">
                <a:solidFill>
                  <a:srgbClr val="0070C0"/>
                </a:solidFill>
                <a:latin typeface="gobCL" pitchFamily="50" charset="0"/>
              </a:rPr>
              <a:t>unrest</a:t>
            </a:r>
            <a:r>
              <a:rPr lang="es-ES" altLang="es-CL" sz="1400" dirty="0">
                <a:solidFill>
                  <a:srgbClr val="0070C0"/>
                </a:solidFill>
                <a:latin typeface="gobCL" pitchFamily="50" charset="0"/>
              </a:rPr>
              <a:t>, idealmente meses o al menos semanas antes de un evento.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endParaRPr lang="es-ES" altLang="es-CL" dirty="0">
              <a:solidFill>
                <a:srgbClr val="CC6600"/>
              </a:solidFill>
              <a:latin typeface="Verdana" pitchFamily="34" charset="0"/>
            </a:endParaRP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None/>
            </a:pPr>
            <a:endParaRPr lang="en-US" altLang="es-CL" dirty="0">
              <a:solidFill>
                <a:srgbClr val="CC6600"/>
              </a:solidFill>
              <a:latin typeface="Verdana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526" y="3489989"/>
            <a:ext cx="2813099" cy="281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2862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874932" y="5107167"/>
            <a:ext cx="27499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obCL" pitchFamily="50" charset="0"/>
              </a:rPr>
              <a:t>MAPAS DE PELIGROS VOLCANICOS:  SIGNIFICADO</a:t>
            </a:r>
            <a:r>
              <a:rPr lang="es-C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obCL" pitchFamily="50" charset="0"/>
              </a:rPr>
              <a:t> </a:t>
            </a:r>
            <a:r>
              <a:rPr lang="es-E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obCL" pitchFamily="50" charset="0"/>
              </a:rPr>
              <a:t>Y </a:t>
            </a:r>
            <a:r>
              <a:rPr lang="es-CL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obCL" pitchFamily="50" charset="0"/>
              </a:rPr>
              <a:t>APLICACIÓN</a:t>
            </a:r>
            <a:endParaRPr lang="es-ES" b="1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obCL" pitchFamily="50" charset="0"/>
            </a:endParaRPr>
          </a:p>
        </p:txBody>
      </p:sp>
      <p:pic>
        <p:nvPicPr>
          <p:cNvPr id="3" name="Picture 2" descr="C:\Mis documentos\CURSOS\Canarias2002\volcan.jpg"/>
          <p:cNvPicPr>
            <a:picLocks noChangeAspect="1" noChangeArrowheads="1"/>
          </p:cNvPicPr>
          <p:nvPr/>
        </p:nvPicPr>
        <p:blipFill>
          <a:blip r:embed="rId2" cstate="print"/>
          <a:srcRect l="6998"/>
          <a:stretch>
            <a:fillRect/>
          </a:stretch>
        </p:blipFill>
        <p:spPr bwMode="auto">
          <a:xfrm>
            <a:off x="778661" y="849358"/>
            <a:ext cx="2942536" cy="4154168"/>
          </a:xfrm>
          <a:prstGeom prst="rect">
            <a:avLst/>
          </a:prstGeom>
          <a:noFill/>
        </p:spPr>
      </p:pic>
      <p:pic>
        <p:nvPicPr>
          <p:cNvPr id="4" name="Picture 3" descr="C:\Llaima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1137" y="385334"/>
            <a:ext cx="4945438" cy="5922162"/>
          </a:xfrm>
          <a:prstGeom prst="rect">
            <a:avLst/>
          </a:prstGeom>
          <a:noFill/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2975" y="5556724"/>
            <a:ext cx="21336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kumimoji="1" lang="es-ES_tradnl" sz="1200" b="1" i="1" dirty="0">
                <a:latin typeface="gobCL" pitchFamily="50" charset="0"/>
              </a:rPr>
              <a:t>VOLCÁN LLAIMA</a:t>
            </a:r>
          </a:p>
          <a:p>
            <a:pPr algn="ctr">
              <a:spcBef>
                <a:spcPct val="50000"/>
              </a:spcBef>
            </a:pPr>
            <a:r>
              <a:rPr kumimoji="1" lang="es-ES_tradnl" sz="1200" b="1" i="1" dirty="0">
                <a:latin typeface="gobCL" pitchFamily="50" charset="0"/>
              </a:rPr>
              <a:t>17 MAYO 1994</a:t>
            </a:r>
          </a:p>
          <a:p>
            <a:pPr algn="ctr">
              <a:spcBef>
                <a:spcPct val="50000"/>
              </a:spcBef>
            </a:pPr>
            <a:r>
              <a:rPr kumimoji="1" lang="es-ES_tradnl" sz="1200" b="1" i="1" dirty="0">
                <a:latin typeface="gobCL" pitchFamily="50" charset="0"/>
              </a:rPr>
              <a:t>FOTO:  H. Moreno R.</a:t>
            </a:r>
            <a:endParaRPr kumimoji="1" lang="es-ES" sz="1200" b="1" i="1" dirty="0">
              <a:latin typeface="gobC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3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8" name="Picture 6"/>
          <p:cNvSpPr>
            <a:spLocks noChangeAspect="1" noChangeArrowheads="1"/>
          </p:cNvSpPr>
          <p:nvPr/>
        </p:nvSpPr>
        <p:spPr bwMode="auto">
          <a:xfrm>
            <a:off x="5676900" y="549275"/>
            <a:ext cx="3468688" cy="542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eaLnBrk="1" hangingPunct="1"/>
            <a:endParaRPr lang="es-CL" altLang="es-CL"/>
          </a:p>
        </p:txBody>
      </p:sp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0" y="1844675"/>
            <a:ext cx="56769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76250" indent="-4762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defTabSz="914400" eaLnBrk="1" hangingPunct="1">
              <a:spcBef>
                <a:spcPct val="50000"/>
              </a:spcBef>
            </a:pPr>
            <a:r>
              <a:rPr lang="es-ES" altLang="es-CL" sz="1400" dirty="0">
                <a:solidFill>
                  <a:srgbClr val="FFFF99"/>
                </a:solidFill>
                <a:latin typeface="Verdana" pitchFamily="34" charset="0"/>
              </a:rPr>
              <a:t>	</a:t>
            </a:r>
            <a:r>
              <a:rPr lang="es-ES" altLang="es-CL" sz="1600" dirty="0">
                <a:latin typeface="Verdana" pitchFamily="34" charset="0"/>
              </a:rPr>
              <a:t>Chile posee </a:t>
            </a:r>
            <a:r>
              <a:rPr lang="es-ES" altLang="es-CL" sz="1600" dirty="0">
                <a:solidFill>
                  <a:srgbClr val="CC3300"/>
                </a:solidFill>
                <a:latin typeface="Verdana" pitchFamily="34" charset="0"/>
              </a:rPr>
              <a:t>9</a:t>
            </a:r>
            <a:r>
              <a:rPr lang="es-ES" altLang="es-CL" sz="1600" dirty="0">
                <a:solidFill>
                  <a:srgbClr val="C00000"/>
                </a:solidFill>
                <a:latin typeface="Verdana" pitchFamily="34" charset="0"/>
              </a:rPr>
              <a:t>0</a:t>
            </a:r>
            <a:r>
              <a:rPr lang="es-ES" altLang="es-CL" sz="1600" dirty="0">
                <a:latin typeface="Verdana" pitchFamily="34" charset="0"/>
              </a:rPr>
              <a:t> volcanes geológicamente en el territorio continental. Se agregan 10 en las islas oceánicas y 7 en el Territorio Antártico.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es-ES" altLang="es-CL" sz="1600" dirty="0">
                <a:latin typeface="Verdana" pitchFamily="34" charset="0"/>
              </a:rPr>
              <a:t>	Aproximadamente el </a:t>
            </a:r>
            <a:r>
              <a:rPr lang="es-ES" altLang="es-CL" sz="1600" dirty="0">
                <a:solidFill>
                  <a:srgbClr val="CC3300"/>
                </a:solidFill>
                <a:latin typeface="Verdana" pitchFamily="34" charset="0"/>
              </a:rPr>
              <a:t>16%</a:t>
            </a:r>
            <a:r>
              <a:rPr lang="es-ES" altLang="es-CL" sz="1600" dirty="0">
                <a:latin typeface="Verdana" pitchFamily="34" charset="0"/>
              </a:rPr>
              <a:t> del territorio nacional está en áreas de influencia directa de los volcanes activos y hasta un </a:t>
            </a:r>
            <a:r>
              <a:rPr lang="es-ES" altLang="es-CL" sz="1600" dirty="0">
                <a:solidFill>
                  <a:srgbClr val="CC3300"/>
                </a:solidFill>
                <a:latin typeface="Verdana" pitchFamily="34" charset="0"/>
              </a:rPr>
              <a:t>50%</a:t>
            </a:r>
            <a:r>
              <a:rPr lang="es-ES" altLang="es-CL" sz="1600" dirty="0">
                <a:latin typeface="Verdana" pitchFamily="34" charset="0"/>
              </a:rPr>
              <a:t> podría verse afectado de alguna forma, en algún momento.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es-ES" altLang="es-CL" sz="1600" dirty="0">
                <a:latin typeface="Verdana" pitchFamily="34" charset="0"/>
              </a:rPr>
              <a:t>	Desde el siglo XVI, se ha documentado </a:t>
            </a:r>
            <a:r>
              <a:rPr lang="es-ES" altLang="es-CL" sz="1600" dirty="0">
                <a:solidFill>
                  <a:srgbClr val="CC3300"/>
                </a:solidFill>
                <a:latin typeface="Verdana" pitchFamily="34" charset="0"/>
              </a:rPr>
              <a:t>412</a:t>
            </a:r>
            <a:r>
              <a:rPr lang="es-ES" altLang="es-CL" sz="1600" dirty="0">
                <a:latin typeface="Verdana" pitchFamily="34" charset="0"/>
              </a:rPr>
              <a:t> eventos volcánicos (incluyendo episodios menores y simples reactivaciones del sistema hidrotermal). 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es-ES" altLang="es-CL" sz="1600" dirty="0">
                <a:latin typeface="Verdana" pitchFamily="34" charset="0"/>
              </a:rPr>
              <a:t>	</a:t>
            </a:r>
          </a:p>
          <a:p>
            <a:pPr defTabSz="914400" eaLnBrk="1" hangingPunct="1">
              <a:spcBef>
                <a:spcPct val="50000"/>
              </a:spcBef>
            </a:pPr>
            <a:r>
              <a:rPr lang="es-ES" altLang="es-CL" sz="1600" dirty="0"/>
              <a:t>	</a:t>
            </a:r>
            <a:r>
              <a:rPr lang="es-ES" altLang="es-CL" dirty="0">
                <a:solidFill>
                  <a:srgbClr val="FE454A"/>
                </a:solidFill>
                <a:latin typeface="Verdana" pitchFamily="34" charset="0"/>
              </a:rPr>
              <a:t>Se estima que en Chile ocurre una erupción significativa cada </a:t>
            </a:r>
            <a:r>
              <a:rPr lang="es-ES" altLang="es-CL" dirty="0">
                <a:latin typeface="Verdana" pitchFamily="34" charset="0"/>
              </a:rPr>
              <a:t>8-10</a:t>
            </a:r>
            <a:r>
              <a:rPr lang="es-ES" altLang="es-CL" dirty="0">
                <a:solidFill>
                  <a:srgbClr val="FE454A"/>
                </a:solidFill>
                <a:latin typeface="Verdana" pitchFamily="34" charset="0"/>
              </a:rPr>
              <a:t> años.</a:t>
            </a:r>
          </a:p>
          <a:p>
            <a:pPr defTabSz="914400" eaLnBrk="1" hangingPunct="1">
              <a:spcBef>
                <a:spcPct val="50000"/>
              </a:spcBef>
            </a:pPr>
            <a:endParaRPr lang="es-CL" altLang="es-CL" dirty="0">
              <a:solidFill>
                <a:srgbClr val="FE454A"/>
              </a:solidFill>
              <a:latin typeface="Verdana" pitchFamily="34" charset="0"/>
            </a:endParaRPr>
          </a:p>
        </p:txBody>
      </p:sp>
      <p:pic>
        <p:nvPicPr>
          <p:cNvPr id="47110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0"/>
            <a:ext cx="4389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14149" y="1078173"/>
            <a:ext cx="3575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rgbClr val="0070C0"/>
                </a:solidFill>
                <a:latin typeface="gobCL" pitchFamily="50" charset="0"/>
              </a:rPr>
              <a:t>Monitoreo en Chile</a:t>
            </a:r>
            <a:endParaRPr lang="es-CL" sz="2000" b="1" dirty="0">
              <a:solidFill>
                <a:srgbClr val="0070C0"/>
              </a:solidFill>
              <a:latin typeface="gobC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43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5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2400" y="152400"/>
            <a:ext cx="8164513" cy="462595"/>
          </a:xfrm>
        </p:spPr>
        <p:txBody>
          <a:bodyPr/>
          <a:lstStyle/>
          <a:p>
            <a:r>
              <a:rPr lang="es-CL" sz="2000" b="1" dirty="0" smtClean="0">
                <a:solidFill>
                  <a:schemeClr val="accent1">
                    <a:lumMod val="75000"/>
                  </a:schemeClr>
                </a:solidFill>
                <a:latin typeface="gobCL" pitchFamily="50" charset="0"/>
              </a:rPr>
              <a:t>Certificación NORMA ISO 9001:2008</a:t>
            </a:r>
            <a:endParaRPr lang="es-CL" sz="2000" b="1" dirty="0">
              <a:solidFill>
                <a:schemeClr val="accent1">
                  <a:lumMod val="75000"/>
                </a:schemeClr>
              </a:solidFill>
              <a:latin typeface="gobCL" pitchFamily="50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81" y="906915"/>
            <a:ext cx="7330531" cy="509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2778439" y="6123435"/>
            <a:ext cx="5782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i="1" dirty="0" smtClean="0">
                <a:latin typeface="gobCL" pitchFamily="50" charset="0"/>
              </a:rPr>
              <a:t>El proceso Monitoreo Volcánico se encuentra certificado por la </a:t>
            </a:r>
            <a:r>
              <a:rPr lang="es-CL" sz="1400" b="1" i="1" dirty="0" smtClean="0">
                <a:latin typeface="gobCL" pitchFamily="50" charset="0"/>
              </a:rPr>
              <a:t>Norma ISO 9001: 2008 </a:t>
            </a:r>
            <a:r>
              <a:rPr lang="es-CL" sz="1400" i="1" dirty="0" smtClean="0">
                <a:latin typeface="gobCL" pitchFamily="50" charset="0"/>
              </a:rPr>
              <a:t>desde el </a:t>
            </a:r>
            <a:r>
              <a:rPr lang="es-CL" sz="1400" b="1" i="1" dirty="0" smtClean="0">
                <a:latin typeface="gobCL" pitchFamily="50" charset="0"/>
              </a:rPr>
              <a:t>año 2014</a:t>
            </a:r>
            <a:endParaRPr lang="es-CL" sz="1400" b="1" i="1" dirty="0">
              <a:latin typeface="gobCL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6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2"/>
          </p:nvPr>
        </p:nvSpPr>
        <p:spPr>
          <a:xfrm>
            <a:off x="2599622" y="500099"/>
            <a:ext cx="5257800" cy="585966"/>
          </a:xfrm>
        </p:spPr>
        <p:txBody>
          <a:bodyPr/>
          <a:lstStyle/>
          <a:p>
            <a:r>
              <a:rPr lang="es-CL" dirty="0" smtClean="0"/>
              <a:t>Ranking Volcánico</a:t>
            </a:r>
            <a:endParaRPr lang="es-CL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746014" y="5253717"/>
            <a:ext cx="574524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20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>
                <a:solidFill>
                  <a:srgbClr val="595959"/>
                </a:solidFill>
                <a:latin typeface="Calibri" pitchFamily="34" charset="0"/>
                <a:ea typeface="ヒラギノ角ゴ Pro W3"/>
                <a:cs typeface="ヒラギノ角ゴ Pro W3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ES" altLang="es-CL" sz="1400" i="1" dirty="0">
                <a:solidFill>
                  <a:schemeClr val="tx1"/>
                </a:solidFill>
                <a:latin typeface="gobCL" pitchFamily="50" charset="0"/>
              </a:rPr>
              <a:t>Evaluación objetiva del peligro y exposición (Lara et al., 2011; basado en NVEWS: </a:t>
            </a:r>
            <a:r>
              <a:rPr lang="es-ES" altLang="es-CL" sz="1400" i="1" dirty="0" err="1">
                <a:solidFill>
                  <a:schemeClr val="tx1"/>
                </a:solidFill>
                <a:latin typeface="gobCL" pitchFamily="50" charset="0"/>
              </a:rPr>
              <a:t>National</a:t>
            </a:r>
            <a:r>
              <a:rPr lang="es-ES" altLang="es-CL" sz="1400" i="1" dirty="0">
                <a:solidFill>
                  <a:schemeClr val="tx1"/>
                </a:solidFill>
                <a:latin typeface="gobCL" pitchFamily="50" charset="0"/>
              </a:rPr>
              <a:t> </a:t>
            </a:r>
            <a:r>
              <a:rPr lang="es-ES" altLang="es-CL" sz="1400" i="1" dirty="0" err="1">
                <a:solidFill>
                  <a:schemeClr val="tx1"/>
                </a:solidFill>
                <a:latin typeface="gobCL" pitchFamily="50" charset="0"/>
              </a:rPr>
              <a:t>Volcano</a:t>
            </a:r>
            <a:r>
              <a:rPr lang="es-ES" altLang="es-CL" sz="1400" i="1" dirty="0">
                <a:solidFill>
                  <a:schemeClr val="tx1"/>
                </a:solidFill>
                <a:latin typeface="gobCL" pitchFamily="50" charset="0"/>
              </a:rPr>
              <a:t> </a:t>
            </a:r>
            <a:r>
              <a:rPr lang="es-ES" altLang="es-CL" sz="1400" i="1" dirty="0" err="1">
                <a:solidFill>
                  <a:schemeClr val="tx1"/>
                </a:solidFill>
                <a:latin typeface="gobCL" pitchFamily="50" charset="0"/>
              </a:rPr>
              <a:t>Early</a:t>
            </a:r>
            <a:r>
              <a:rPr lang="es-ES" altLang="es-CL" sz="1400" i="1" dirty="0">
                <a:solidFill>
                  <a:schemeClr val="tx1"/>
                </a:solidFill>
                <a:latin typeface="gobCL" pitchFamily="50" charset="0"/>
              </a:rPr>
              <a:t> </a:t>
            </a:r>
            <a:r>
              <a:rPr lang="es-ES" altLang="es-CL" sz="1400" i="1" dirty="0" err="1">
                <a:solidFill>
                  <a:schemeClr val="tx1"/>
                </a:solidFill>
                <a:latin typeface="gobCL" pitchFamily="50" charset="0"/>
              </a:rPr>
              <a:t>Warning</a:t>
            </a:r>
            <a:r>
              <a:rPr lang="es-ES" altLang="es-CL" sz="1400" i="1" dirty="0">
                <a:solidFill>
                  <a:schemeClr val="tx1"/>
                </a:solidFill>
                <a:latin typeface="gobCL" pitchFamily="50" charset="0"/>
              </a:rPr>
              <a:t> </a:t>
            </a:r>
            <a:r>
              <a:rPr lang="es-ES" altLang="es-CL" sz="1400" i="1" dirty="0" err="1">
                <a:solidFill>
                  <a:schemeClr val="tx1"/>
                </a:solidFill>
                <a:latin typeface="gobCL" pitchFamily="50" charset="0"/>
              </a:rPr>
              <a:t>System</a:t>
            </a:r>
            <a:r>
              <a:rPr lang="es-ES" altLang="es-CL" sz="1400" i="1" dirty="0">
                <a:solidFill>
                  <a:schemeClr val="tx1"/>
                </a:solidFill>
                <a:latin typeface="gobCL" pitchFamily="50" charset="0"/>
              </a:rPr>
              <a:t> desarrollado por USGS: </a:t>
            </a:r>
            <a:r>
              <a:rPr lang="es-ES" altLang="es-CL" sz="1400" i="1" dirty="0" err="1">
                <a:solidFill>
                  <a:schemeClr val="tx1"/>
                </a:solidFill>
                <a:latin typeface="gobCL" pitchFamily="50" charset="0"/>
              </a:rPr>
              <a:t>Ewert</a:t>
            </a:r>
            <a:r>
              <a:rPr lang="es-ES" altLang="es-CL" sz="1400" i="1" dirty="0">
                <a:solidFill>
                  <a:schemeClr val="tx1"/>
                </a:solidFill>
                <a:latin typeface="gobCL" pitchFamily="50" charset="0"/>
              </a:rPr>
              <a:t> et al., 2005)</a:t>
            </a: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473566" y="1086065"/>
            <a:ext cx="6200189" cy="4060871"/>
            <a:chOff x="249" y="1570"/>
            <a:chExt cx="3085" cy="2132"/>
          </a:xfrm>
        </p:grpSpPr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249" y="1570"/>
              <a:ext cx="3085" cy="2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lgDash"/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20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16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14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14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4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4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4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1400">
                  <a:solidFill>
                    <a:srgbClr val="595959"/>
                  </a:solidFill>
                  <a:latin typeface="Calibri" pitchFamily="34" charset="0"/>
                  <a:ea typeface="ヒラギノ角ゴ Pro W3"/>
                  <a:cs typeface="ヒラギノ角ゴ Pro W3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s-CL" altLang="es-CL" sz="1800">
                <a:solidFill>
                  <a:schemeClr val="tx1"/>
                </a:solidFill>
                <a:latin typeface="Arial" pitchFamily="34" charset="0"/>
              </a:endParaRPr>
            </a:p>
          </p:txBody>
        </p:sp>
        <p:pic>
          <p:nvPicPr>
            <p:cNvPr id="8" name="Picture 10" descr="Threat graph 200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1706"/>
              <a:ext cx="2926" cy="1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12 CuadroTexto"/>
          <p:cNvSpPr txBox="1"/>
          <p:nvPr/>
        </p:nvSpPr>
        <p:spPr>
          <a:xfrm>
            <a:off x="6673755" y="1460310"/>
            <a:ext cx="21290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Tipo de erupción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VEI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Recurrencia eruptiva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Productos emitidos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Zona turística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Población aledaña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 smtClean="0"/>
              <a:t>Infraestructura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194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6139</TotalTime>
  <Words>704</Words>
  <Application>Microsoft Office PowerPoint</Application>
  <PresentationFormat>Presentación en pantalla (4:3)</PresentationFormat>
  <Paragraphs>184</Paragraphs>
  <Slides>37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Custom Design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Certificación NORMA ISO 9001:2008</vt:lpstr>
      <vt:lpstr>Presentación de PowerPoint</vt:lpstr>
      <vt:lpstr>Presentación de PowerPoint</vt:lpstr>
      <vt:lpstr>Presentación de PowerPoint</vt:lpstr>
      <vt:lpstr>Presentación de PowerPoint</vt:lpstr>
      <vt:lpstr>Diseño volcán categoría III volcán Isluga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Calculo de Energía  Correlación  Cruzada</vt:lpstr>
      <vt:lpstr>Localización sismos LP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Erupción Volcán Villarrica Marzo 2015</vt:lpstr>
      <vt:lpstr>Erupción volcán Calbuco abril 2015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Diego Salazar</dc:creator>
  <cp:lastModifiedBy>Paola Peña</cp:lastModifiedBy>
  <cp:revision>116</cp:revision>
  <dcterms:created xsi:type="dcterms:W3CDTF">2014-07-08T15:42:06Z</dcterms:created>
  <dcterms:modified xsi:type="dcterms:W3CDTF">2017-08-30T22:00:49Z</dcterms:modified>
</cp:coreProperties>
</file>