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1"/>
  </p:notesMasterIdLst>
  <p:sldIdLst>
    <p:sldId id="274" r:id="rId2"/>
    <p:sldId id="275" r:id="rId3"/>
    <p:sldId id="280" r:id="rId4"/>
    <p:sldId id="279" r:id="rId5"/>
    <p:sldId id="278" r:id="rId6"/>
    <p:sldId id="277" r:id="rId7"/>
    <p:sldId id="276" r:id="rId8"/>
    <p:sldId id="281" r:id="rId9"/>
    <p:sldId id="282" r:id="rId10"/>
    <p:sldId id="283" r:id="rId11"/>
    <p:sldId id="284" r:id="rId12"/>
    <p:sldId id="285" r:id="rId13"/>
    <p:sldId id="286" r:id="rId14"/>
    <p:sldId id="287" r:id="rId15"/>
    <p:sldId id="288" r:id="rId16"/>
    <p:sldId id="295" r:id="rId17"/>
    <p:sldId id="296" r:id="rId18"/>
    <p:sldId id="298" r:id="rId19"/>
    <p:sldId id="290" r:id="rId20"/>
    <p:sldId id="299" r:id="rId21"/>
    <p:sldId id="301" r:id="rId22"/>
    <p:sldId id="300" r:id="rId23"/>
    <p:sldId id="302" r:id="rId24"/>
    <p:sldId id="303" r:id="rId25"/>
    <p:sldId id="304" r:id="rId26"/>
    <p:sldId id="305" r:id="rId27"/>
    <p:sldId id="292" r:id="rId28"/>
    <p:sldId id="306" r:id="rId29"/>
    <p:sldId id="307" r:id="rId30"/>
  </p:sldIdLst>
  <p:sldSz cx="9144000" cy="6858000" type="screen4x3"/>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945" autoAdjust="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0B847C-5CFC-463E-B913-98AF1DFD79D9}" type="datetimeFigureOut">
              <a:rPr lang="es-CO" smtClean="0"/>
              <a:t>30/08/2017</a:t>
            </a:fld>
            <a:endParaRPr lang="es-CO"/>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BC3E29-A670-4854-82DF-3D949896C927}" type="slidenum">
              <a:rPr lang="es-CO" smtClean="0"/>
              <a:t>‹Nº›</a:t>
            </a:fld>
            <a:endParaRPr lang="es-CO"/>
          </a:p>
        </p:txBody>
      </p:sp>
    </p:spTree>
    <p:extLst>
      <p:ext uri="{BB962C8B-B14F-4D97-AF65-F5344CB8AC3E}">
        <p14:creationId xmlns:p14="http://schemas.microsoft.com/office/powerpoint/2010/main" val="1690341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0482" name="Espace réservé des commentaires 2"/>
          <p:cNvSpPr>
            <a:spLocks noGrp="1"/>
          </p:cNvSpPr>
          <p:nvPr>
            <p:ph type="body" idx="1"/>
          </p:nvPr>
        </p:nvSpPr>
        <p:spPr bwMode="auto">
          <a:noFill/>
        </p:spPr>
        <p:txBody>
          <a:bodyPr/>
          <a:lstStyle/>
          <a:p>
            <a:pPr eaLnBrk="1" hangingPunct="1">
              <a:spcBef>
                <a:spcPct val="0"/>
              </a:spcBef>
            </a:pPr>
            <a:endParaRPr lang="es-ES" smtClean="0"/>
          </a:p>
        </p:txBody>
      </p:sp>
      <p:sp>
        <p:nvSpPr>
          <p:cNvPr id="20483" name="Espace réservé du numéro de diapositive 3"/>
          <p:cNvSpPr>
            <a:spLocks noGrp="1"/>
          </p:cNvSpPr>
          <p:nvPr>
            <p:ph type="sldNum" sz="quarter" idx="5"/>
          </p:nvPr>
        </p:nvSpPr>
        <p:spPr bwMode="auto">
          <a:noFill/>
          <a:ln>
            <a:miter lim="800000"/>
            <a:headEnd/>
            <a:tailEnd/>
          </a:ln>
        </p:spPr>
        <p:txBody>
          <a:bodyPr/>
          <a:lstStyle/>
          <a:p>
            <a:fld id="{69A05A8A-972B-4C7E-903A-394E1DE73E2C}" type="slidenum">
              <a:rPr lang="es-ES"/>
              <a:pPr/>
              <a:t>28</a:t>
            </a:fld>
            <a:endParaRPr lang="es-ES"/>
          </a:p>
        </p:txBody>
      </p:sp>
    </p:spTree>
    <p:extLst>
      <p:ext uri="{BB962C8B-B14F-4D97-AF65-F5344CB8AC3E}">
        <p14:creationId xmlns:p14="http://schemas.microsoft.com/office/powerpoint/2010/main" val="1166500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0482" name="Espace réservé des commentaires 2"/>
          <p:cNvSpPr>
            <a:spLocks noGrp="1"/>
          </p:cNvSpPr>
          <p:nvPr>
            <p:ph type="body" idx="1"/>
          </p:nvPr>
        </p:nvSpPr>
        <p:spPr bwMode="auto">
          <a:noFill/>
        </p:spPr>
        <p:txBody>
          <a:bodyPr/>
          <a:lstStyle/>
          <a:p>
            <a:pPr eaLnBrk="1" hangingPunct="1">
              <a:spcBef>
                <a:spcPct val="0"/>
              </a:spcBef>
            </a:pPr>
            <a:endParaRPr lang="es-ES" smtClean="0"/>
          </a:p>
        </p:txBody>
      </p:sp>
      <p:sp>
        <p:nvSpPr>
          <p:cNvPr id="20483" name="Espace réservé du numéro de diapositive 3"/>
          <p:cNvSpPr>
            <a:spLocks noGrp="1"/>
          </p:cNvSpPr>
          <p:nvPr>
            <p:ph type="sldNum" sz="quarter" idx="5"/>
          </p:nvPr>
        </p:nvSpPr>
        <p:spPr bwMode="auto">
          <a:noFill/>
          <a:ln>
            <a:miter lim="800000"/>
            <a:headEnd/>
            <a:tailEnd/>
          </a:ln>
        </p:spPr>
        <p:txBody>
          <a:bodyPr/>
          <a:lstStyle/>
          <a:p>
            <a:fld id="{69A05A8A-972B-4C7E-903A-394E1DE73E2C}" type="slidenum">
              <a:rPr lang="es-ES"/>
              <a:pPr/>
              <a:t>29</a:t>
            </a:fld>
            <a:endParaRPr lang="es-ES"/>
          </a:p>
        </p:txBody>
      </p:sp>
    </p:spTree>
    <p:extLst>
      <p:ext uri="{BB962C8B-B14F-4D97-AF65-F5344CB8AC3E}">
        <p14:creationId xmlns:p14="http://schemas.microsoft.com/office/powerpoint/2010/main" val="1361191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P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PE"/>
          </a:p>
        </p:txBody>
      </p:sp>
      <p:sp>
        <p:nvSpPr>
          <p:cNvPr id="4" name="3 Marcador de fecha"/>
          <p:cNvSpPr>
            <a:spLocks noGrp="1"/>
          </p:cNvSpPr>
          <p:nvPr>
            <p:ph type="dt" sz="half" idx="10"/>
          </p:nvPr>
        </p:nvSpPr>
        <p:spPr/>
        <p:txBody>
          <a:bodyPr/>
          <a:lstStyle/>
          <a:p>
            <a:fld id="{E7927143-B02B-47D6-A9B3-DFD5CB0CAF81}" type="datetimeFigureOut">
              <a:rPr lang="es-PE" smtClean="0"/>
              <a:pPr/>
              <a:t>30/08/2017</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BF983F79-5C06-4FD8-934A-D5EFF41C4D0E}" type="slidenum">
              <a:rPr lang="es-PE" smtClean="0"/>
              <a:pPr/>
              <a:t>‹Nº›</a:t>
            </a:fld>
            <a:endParaRPr lang="es-P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p>
            <a:fld id="{E7927143-B02B-47D6-A9B3-DFD5CB0CAF81}" type="datetimeFigureOut">
              <a:rPr lang="es-PE" smtClean="0"/>
              <a:pPr/>
              <a:t>30/08/2017</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BF983F79-5C06-4FD8-934A-D5EFF41C4D0E}" type="slidenum">
              <a:rPr lang="es-PE" smtClean="0"/>
              <a:pPr/>
              <a:t>‹Nº›</a:t>
            </a:fld>
            <a:endParaRPr lang="es-P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p>
            <a:fld id="{E7927143-B02B-47D6-A9B3-DFD5CB0CAF81}" type="datetimeFigureOut">
              <a:rPr lang="es-PE" smtClean="0"/>
              <a:pPr/>
              <a:t>30/08/2017</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BF983F79-5C06-4FD8-934A-D5EFF41C4D0E}" type="slidenum">
              <a:rPr lang="es-PE" smtClean="0"/>
              <a:pPr/>
              <a:t>‹Nº›</a:t>
            </a:fld>
            <a:endParaRPr lang="es-P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p>
            <a:fld id="{E7927143-B02B-47D6-A9B3-DFD5CB0CAF81}" type="datetimeFigureOut">
              <a:rPr lang="es-PE" smtClean="0"/>
              <a:pPr/>
              <a:t>30/08/2017</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BF983F79-5C06-4FD8-934A-D5EFF41C4D0E}" type="slidenum">
              <a:rPr lang="es-PE" smtClean="0"/>
              <a:pPr/>
              <a:t>‹Nº›</a:t>
            </a:fld>
            <a:endParaRPr lang="es-P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7927143-B02B-47D6-A9B3-DFD5CB0CAF81}" type="datetimeFigureOut">
              <a:rPr lang="es-PE" smtClean="0"/>
              <a:pPr/>
              <a:t>30/08/2017</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BF983F79-5C06-4FD8-934A-D5EFF41C4D0E}" type="slidenum">
              <a:rPr lang="es-PE" smtClean="0"/>
              <a:pPr/>
              <a:t>‹Nº›</a:t>
            </a:fld>
            <a:endParaRPr lang="es-P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fecha"/>
          <p:cNvSpPr>
            <a:spLocks noGrp="1"/>
          </p:cNvSpPr>
          <p:nvPr>
            <p:ph type="dt" sz="half" idx="10"/>
          </p:nvPr>
        </p:nvSpPr>
        <p:spPr/>
        <p:txBody>
          <a:bodyPr/>
          <a:lstStyle/>
          <a:p>
            <a:fld id="{E7927143-B02B-47D6-A9B3-DFD5CB0CAF81}" type="datetimeFigureOut">
              <a:rPr lang="es-PE" smtClean="0"/>
              <a:pPr/>
              <a:t>30/08/2017</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BF983F79-5C06-4FD8-934A-D5EFF41C4D0E}" type="slidenum">
              <a:rPr lang="es-PE" smtClean="0"/>
              <a:pPr/>
              <a:t>‹Nº›</a:t>
            </a:fld>
            <a:endParaRPr lang="es-P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7" name="6 Marcador de fecha"/>
          <p:cNvSpPr>
            <a:spLocks noGrp="1"/>
          </p:cNvSpPr>
          <p:nvPr>
            <p:ph type="dt" sz="half" idx="10"/>
          </p:nvPr>
        </p:nvSpPr>
        <p:spPr/>
        <p:txBody>
          <a:bodyPr/>
          <a:lstStyle/>
          <a:p>
            <a:fld id="{E7927143-B02B-47D6-A9B3-DFD5CB0CAF81}" type="datetimeFigureOut">
              <a:rPr lang="es-PE" smtClean="0"/>
              <a:pPr/>
              <a:t>30/08/2017</a:t>
            </a:fld>
            <a:endParaRPr lang="es-PE"/>
          </a:p>
        </p:txBody>
      </p:sp>
      <p:sp>
        <p:nvSpPr>
          <p:cNvPr id="8" name="7 Marcador de pie de página"/>
          <p:cNvSpPr>
            <a:spLocks noGrp="1"/>
          </p:cNvSpPr>
          <p:nvPr>
            <p:ph type="ftr" sz="quarter" idx="11"/>
          </p:nvPr>
        </p:nvSpPr>
        <p:spPr/>
        <p:txBody>
          <a:bodyPr/>
          <a:lstStyle/>
          <a:p>
            <a:endParaRPr lang="es-PE"/>
          </a:p>
        </p:txBody>
      </p:sp>
      <p:sp>
        <p:nvSpPr>
          <p:cNvPr id="9" name="8 Marcador de número de diapositiva"/>
          <p:cNvSpPr>
            <a:spLocks noGrp="1"/>
          </p:cNvSpPr>
          <p:nvPr>
            <p:ph type="sldNum" sz="quarter" idx="12"/>
          </p:nvPr>
        </p:nvSpPr>
        <p:spPr/>
        <p:txBody>
          <a:bodyPr/>
          <a:lstStyle/>
          <a:p>
            <a:fld id="{BF983F79-5C06-4FD8-934A-D5EFF41C4D0E}" type="slidenum">
              <a:rPr lang="es-PE" smtClean="0"/>
              <a:pPr/>
              <a:t>‹Nº›</a:t>
            </a:fld>
            <a:endParaRPr lang="es-P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fecha"/>
          <p:cNvSpPr>
            <a:spLocks noGrp="1"/>
          </p:cNvSpPr>
          <p:nvPr>
            <p:ph type="dt" sz="half" idx="10"/>
          </p:nvPr>
        </p:nvSpPr>
        <p:spPr/>
        <p:txBody>
          <a:bodyPr/>
          <a:lstStyle/>
          <a:p>
            <a:fld id="{E7927143-B02B-47D6-A9B3-DFD5CB0CAF81}" type="datetimeFigureOut">
              <a:rPr lang="es-PE" smtClean="0"/>
              <a:pPr/>
              <a:t>30/08/2017</a:t>
            </a:fld>
            <a:endParaRPr lang="es-PE"/>
          </a:p>
        </p:txBody>
      </p:sp>
      <p:sp>
        <p:nvSpPr>
          <p:cNvPr id="4" name="3 Marcador de pie de página"/>
          <p:cNvSpPr>
            <a:spLocks noGrp="1"/>
          </p:cNvSpPr>
          <p:nvPr>
            <p:ph type="ftr" sz="quarter" idx="11"/>
          </p:nvPr>
        </p:nvSpPr>
        <p:spPr/>
        <p:txBody>
          <a:bodyPr/>
          <a:lstStyle/>
          <a:p>
            <a:endParaRPr lang="es-PE"/>
          </a:p>
        </p:txBody>
      </p:sp>
      <p:sp>
        <p:nvSpPr>
          <p:cNvPr id="5" name="4 Marcador de número de diapositiva"/>
          <p:cNvSpPr>
            <a:spLocks noGrp="1"/>
          </p:cNvSpPr>
          <p:nvPr>
            <p:ph type="sldNum" sz="quarter" idx="12"/>
          </p:nvPr>
        </p:nvSpPr>
        <p:spPr/>
        <p:txBody>
          <a:bodyPr/>
          <a:lstStyle/>
          <a:p>
            <a:fld id="{BF983F79-5C06-4FD8-934A-D5EFF41C4D0E}" type="slidenum">
              <a:rPr lang="es-PE" smtClean="0"/>
              <a:pPr/>
              <a:t>‹Nº›</a:t>
            </a:fld>
            <a:endParaRPr lang="es-P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7927143-B02B-47D6-A9B3-DFD5CB0CAF81}" type="datetimeFigureOut">
              <a:rPr lang="es-PE" smtClean="0"/>
              <a:pPr/>
              <a:t>30/08/2017</a:t>
            </a:fld>
            <a:endParaRPr lang="es-PE"/>
          </a:p>
        </p:txBody>
      </p:sp>
      <p:sp>
        <p:nvSpPr>
          <p:cNvPr id="3" name="2 Marcador de pie de página"/>
          <p:cNvSpPr>
            <a:spLocks noGrp="1"/>
          </p:cNvSpPr>
          <p:nvPr>
            <p:ph type="ftr" sz="quarter" idx="11"/>
          </p:nvPr>
        </p:nvSpPr>
        <p:spPr/>
        <p:txBody>
          <a:bodyPr/>
          <a:lstStyle/>
          <a:p>
            <a:endParaRPr lang="es-PE"/>
          </a:p>
        </p:txBody>
      </p:sp>
      <p:sp>
        <p:nvSpPr>
          <p:cNvPr id="4" name="3 Marcador de número de diapositiva"/>
          <p:cNvSpPr>
            <a:spLocks noGrp="1"/>
          </p:cNvSpPr>
          <p:nvPr>
            <p:ph type="sldNum" sz="quarter" idx="12"/>
          </p:nvPr>
        </p:nvSpPr>
        <p:spPr/>
        <p:txBody>
          <a:bodyPr/>
          <a:lstStyle/>
          <a:p>
            <a:fld id="{BF983F79-5C06-4FD8-934A-D5EFF41C4D0E}" type="slidenum">
              <a:rPr lang="es-PE" smtClean="0"/>
              <a:pPr/>
              <a:t>‹Nº›</a:t>
            </a:fld>
            <a:endParaRPr lang="es-P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P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7927143-B02B-47D6-A9B3-DFD5CB0CAF81}" type="datetimeFigureOut">
              <a:rPr lang="es-PE" smtClean="0"/>
              <a:pPr/>
              <a:t>30/08/2017</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BF983F79-5C06-4FD8-934A-D5EFF41C4D0E}" type="slidenum">
              <a:rPr lang="es-PE" smtClean="0"/>
              <a:pPr/>
              <a:t>‹Nº›</a:t>
            </a:fld>
            <a:endParaRPr lang="es-P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P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7927143-B02B-47D6-A9B3-DFD5CB0CAF81}" type="datetimeFigureOut">
              <a:rPr lang="es-PE" smtClean="0"/>
              <a:pPr/>
              <a:t>30/08/2017</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BF983F79-5C06-4FD8-934A-D5EFF41C4D0E}" type="slidenum">
              <a:rPr lang="es-PE" smtClean="0"/>
              <a:pPr/>
              <a:t>‹Nº›</a:t>
            </a:fld>
            <a:endParaRPr lang="es-P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927143-B02B-47D6-A9B3-DFD5CB0CAF81}" type="datetimeFigureOut">
              <a:rPr lang="es-PE" smtClean="0"/>
              <a:pPr/>
              <a:t>30/08/2017</a:t>
            </a:fld>
            <a:endParaRPr lang="es-PE"/>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983F79-5C06-4FD8-934A-D5EFF41C4D0E}" type="slidenum">
              <a:rPr lang="es-PE" smtClean="0"/>
              <a:pPr/>
              <a:t>‹Nº›</a:t>
            </a:fld>
            <a:endParaRPr lang="es-PE"/>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omacedo@igp.gob.pe"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2.wmf"/><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23.w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074583" y="1532399"/>
            <a:ext cx="6887688" cy="2862322"/>
          </a:xfrm>
          <a:prstGeom prst="rect">
            <a:avLst/>
          </a:prstGeom>
          <a:noFill/>
        </p:spPr>
        <p:txBody>
          <a:bodyPr wrap="square" rtlCol="0">
            <a:spAutoFit/>
          </a:bodyPr>
          <a:lstStyle/>
          <a:p>
            <a:pPr algn="ctr"/>
            <a:r>
              <a:rPr lang="en-US" sz="3600" b="1" dirty="0" smtClean="0"/>
              <a:t>IDENTIFICACION DE SEÑALES SISMICAS Y ELECTRICAS PARA EL PRONÓSTICO DE ERUPCIONES VOLCANICAS EN EL PERU: </a:t>
            </a:r>
            <a:r>
              <a:rPr lang="en-US" sz="3600" b="1" dirty="0" err="1" smtClean="0"/>
              <a:t>Caso</a:t>
            </a:r>
            <a:r>
              <a:rPr lang="en-US" sz="3600" b="1" dirty="0" smtClean="0"/>
              <a:t> del </a:t>
            </a:r>
            <a:r>
              <a:rPr lang="en-US" sz="3600" b="1" dirty="0" err="1" smtClean="0"/>
              <a:t>volcán</a:t>
            </a:r>
            <a:r>
              <a:rPr lang="en-US" sz="3600" b="1" dirty="0" smtClean="0"/>
              <a:t> </a:t>
            </a:r>
            <a:r>
              <a:rPr lang="en-US" sz="3600" b="1" dirty="0" err="1" smtClean="0"/>
              <a:t>Ubinas</a:t>
            </a:r>
            <a:r>
              <a:rPr lang="es-PE" sz="3600" dirty="0" smtClean="0"/>
              <a:t> </a:t>
            </a:r>
            <a:endParaRPr lang="es-PE" sz="3600" dirty="0"/>
          </a:p>
        </p:txBody>
      </p:sp>
      <p:sp>
        <p:nvSpPr>
          <p:cNvPr id="3" name="CuadroTexto 2"/>
          <p:cNvSpPr txBox="1"/>
          <p:nvPr/>
        </p:nvSpPr>
        <p:spPr>
          <a:xfrm>
            <a:off x="875263" y="4268703"/>
            <a:ext cx="6738438" cy="2400657"/>
          </a:xfrm>
          <a:prstGeom prst="rect">
            <a:avLst/>
          </a:prstGeom>
          <a:noFill/>
        </p:spPr>
        <p:txBody>
          <a:bodyPr wrap="square" rtlCol="0">
            <a:spAutoFit/>
          </a:bodyPr>
          <a:lstStyle/>
          <a:p>
            <a:endParaRPr lang="en-US" dirty="0" smtClean="0"/>
          </a:p>
          <a:p>
            <a:r>
              <a:rPr lang="es-PE" sz="2400" b="1" dirty="0" smtClean="0"/>
              <a:t>Orlando Macedo</a:t>
            </a:r>
            <a:endParaRPr lang="es-PE" sz="2400" b="1" dirty="0"/>
          </a:p>
          <a:p>
            <a:r>
              <a:rPr lang="en-US" sz="2400" b="1" dirty="0" err="1"/>
              <a:t>Observatorio</a:t>
            </a:r>
            <a:r>
              <a:rPr lang="en-US" sz="2400" b="1" dirty="0"/>
              <a:t> </a:t>
            </a:r>
            <a:r>
              <a:rPr lang="en-US" sz="2400" b="1" dirty="0" err="1"/>
              <a:t>Vulcanológico</a:t>
            </a:r>
            <a:r>
              <a:rPr lang="en-US" sz="2400" b="1" dirty="0"/>
              <a:t> del Sur – </a:t>
            </a:r>
            <a:endParaRPr lang="en-US" sz="2400" b="1" dirty="0" smtClean="0"/>
          </a:p>
          <a:p>
            <a:r>
              <a:rPr lang="en-US" sz="2400" b="1" dirty="0" err="1" smtClean="0"/>
              <a:t>Instituto</a:t>
            </a:r>
            <a:r>
              <a:rPr lang="en-US" sz="2400" b="1" dirty="0" smtClean="0"/>
              <a:t> </a:t>
            </a:r>
            <a:r>
              <a:rPr lang="en-US" sz="2400" b="1" dirty="0" err="1"/>
              <a:t>Geofísico</a:t>
            </a:r>
            <a:r>
              <a:rPr lang="en-US" sz="2400" b="1" dirty="0"/>
              <a:t> del </a:t>
            </a:r>
            <a:r>
              <a:rPr lang="en-US" sz="2400" b="1" dirty="0" err="1"/>
              <a:t>Perú</a:t>
            </a:r>
            <a:endParaRPr lang="en-US" sz="2400" b="1" dirty="0"/>
          </a:p>
          <a:p>
            <a:r>
              <a:rPr lang="en-US" sz="2400" b="1" dirty="0">
                <a:hlinkClick r:id="rId2"/>
              </a:rPr>
              <a:t>o</a:t>
            </a:r>
            <a:r>
              <a:rPr lang="en-US" sz="2400" b="1" dirty="0" smtClean="0">
                <a:hlinkClick r:id="rId2"/>
              </a:rPr>
              <a:t>macedo@igp.gob.pe</a:t>
            </a:r>
            <a:endParaRPr lang="en-US" sz="2400" b="1" dirty="0" smtClean="0"/>
          </a:p>
          <a:p>
            <a:endParaRPr lang="en-US" dirty="0" smtClean="0"/>
          </a:p>
          <a:p>
            <a:endParaRPr lang="es-PE" dirty="0"/>
          </a:p>
        </p:txBody>
      </p:sp>
      <p:pic>
        <p:nvPicPr>
          <p:cNvPr id="7" name="Content Placeholder 2" descr="versiones_fondo-transparente_colores.png"/>
          <p:cNvPicPr>
            <a:picLocks noGrp="1" noChangeAspect="1"/>
          </p:cNvPicPr>
          <p:nvPr>
            <p:ph idx="1"/>
          </p:nvPr>
        </p:nvPicPr>
        <p:blipFill>
          <a:blip r:embed="rId3" cstate="email">
            <a:extLst>
              <a:ext uri="{28A0092B-C50C-407E-A947-70E740481C1C}">
                <a14:useLocalDpi xmlns:a14="http://schemas.microsoft.com/office/drawing/2010/main" val="0"/>
              </a:ext>
            </a:extLst>
          </a:blip>
          <a:srcRect l="-18424" r="-18424"/>
          <a:stretch>
            <a:fillRect/>
          </a:stretch>
        </p:blipFill>
        <p:spPr>
          <a:xfrm>
            <a:off x="5220072" y="3843050"/>
            <a:ext cx="3180541" cy="1644344"/>
          </a:xfrm>
        </p:spPr>
      </p:pic>
      <p:sp>
        <p:nvSpPr>
          <p:cNvPr id="4" name="CuadroTexto 3"/>
          <p:cNvSpPr txBox="1"/>
          <p:nvPr/>
        </p:nvSpPr>
        <p:spPr>
          <a:xfrm>
            <a:off x="683568" y="116632"/>
            <a:ext cx="7920880" cy="1200329"/>
          </a:xfrm>
          <a:prstGeom prst="rect">
            <a:avLst/>
          </a:prstGeom>
          <a:noFill/>
        </p:spPr>
        <p:txBody>
          <a:bodyPr wrap="square" rtlCol="0">
            <a:spAutoFit/>
          </a:bodyPr>
          <a:lstStyle/>
          <a:p>
            <a:pPr algn="ctr"/>
            <a:r>
              <a:rPr lang="es-PE" b="1" dirty="0">
                <a:solidFill>
                  <a:schemeClr val="tx1">
                    <a:lumMod val="65000"/>
                    <a:lumOff val="35000"/>
                  </a:schemeClr>
                </a:solidFill>
              </a:rPr>
              <a:t>“Taller regional de buenas prácticas sobre sistemas de monitoreo y vigilancia para la evaluación de riesgos volcánicos en Ecuador, Perú, Colombia, Chile y México” </a:t>
            </a:r>
            <a:r>
              <a:rPr lang="es-PE" b="1" dirty="0" smtClean="0">
                <a:solidFill>
                  <a:schemeClr val="tx1">
                    <a:lumMod val="65000"/>
                    <a:lumOff val="35000"/>
                  </a:schemeClr>
                </a:solidFill>
              </a:rPr>
              <a:t>–    </a:t>
            </a:r>
            <a:r>
              <a:rPr lang="es-PE" i="1" dirty="0" smtClean="0">
                <a:solidFill>
                  <a:schemeClr val="tx1">
                    <a:lumMod val="65000"/>
                    <a:lumOff val="35000"/>
                  </a:schemeClr>
                </a:solidFill>
              </a:rPr>
              <a:t>30 Agosto – 01 Setiembre 2017</a:t>
            </a:r>
          </a:p>
          <a:p>
            <a:r>
              <a:rPr lang="es-PE" b="1" dirty="0" smtClean="0">
                <a:solidFill>
                  <a:schemeClr val="tx1">
                    <a:lumMod val="65000"/>
                    <a:lumOff val="35000"/>
                  </a:schemeClr>
                </a:solidFill>
              </a:rPr>
              <a:t>--------------------------------------------------------------------------------------------------------------</a:t>
            </a:r>
            <a:endParaRPr lang="es-CO" b="1" dirty="0">
              <a:solidFill>
                <a:schemeClr val="tx1">
                  <a:lumMod val="65000"/>
                  <a:lumOff val="35000"/>
                </a:schemeClr>
              </a:solidFill>
            </a:endParaRPr>
          </a:p>
        </p:txBody>
      </p:sp>
    </p:spTree>
    <p:extLst>
      <p:ext uri="{BB962C8B-B14F-4D97-AF65-F5344CB8AC3E}">
        <p14:creationId xmlns:p14="http://schemas.microsoft.com/office/powerpoint/2010/main" val="22498308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772816"/>
            <a:ext cx="8229599" cy="3271544"/>
          </a:xfrm>
        </p:spPr>
      </p:pic>
      <p:sp>
        <p:nvSpPr>
          <p:cNvPr id="6" name="Content Placeholder 8"/>
          <p:cNvSpPr txBox="1">
            <a:spLocks/>
          </p:cNvSpPr>
          <p:nvPr/>
        </p:nvSpPr>
        <p:spPr bwMode="auto">
          <a:xfrm>
            <a:off x="457200" y="5157192"/>
            <a:ext cx="8229600" cy="66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PE" sz="2000" dirty="0"/>
              <a:t>8 explosiones freáticas, registradas entre el 02 al 05 de setiembre de 2013,  1756 MJ genero la primera de ellas. Luego del termino del ciclo explosivo, el tremor se hizo constante, pero a finales de setiembre disminuyo </a:t>
            </a:r>
            <a:r>
              <a:rPr lang="es-PE" sz="2000" dirty="0" smtClean="0"/>
              <a:t>gradualmente.</a:t>
            </a:r>
            <a:endParaRPr lang="es-ES" sz="2000" dirty="0"/>
          </a:p>
        </p:txBody>
      </p:sp>
      <p:sp>
        <p:nvSpPr>
          <p:cNvPr id="7" name="Rectangle 6"/>
          <p:cNvSpPr/>
          <p:nvPr/>
        </p:nvSpPr>
        <p:spPr>
          <a:xfrm>
            <a:off x="2286000" y="2690336"/>
            <a:ext cx="4572000" cy="369332"/>
          </a:xfrm>
          <a:prstGeom prst="rect">
            <a:avLst/>
          </a:prstGeom>
        </p:spPr>
        <p:txBody>
          <a:bodyPr>
            <a:spAutoFit/>
          </a:bodyPr>
          <a:lstStyle/>
          <a:p>
            <a:pPr marL="0" indent="0" algn="just">
              <a:buFont typeface="Arial" panose="020B0604020202020204" pitchFamily="34" charset="0"/>
              <a:buNone/>
            </a:pPr>
            <a:r>
              <a:rPr lang="es-PE" dirty="0" smtClean="0"/>
              <a:t>.</a:t>
            </a:r>
            <a:endParaRPr lang="es-ES" dirty="0"/>
          </a:p>
        </p:txBody>
      </p:sp>
      <p:sp>
        <p:nvSpPr>
          <p:cNvPr id="2" name="Title 1"/>
          <p:cNvSpPr>
            <a:spLocks noGrp="1"/>
          </p:cNvSpPr>
          <p:nvPr>
            <p:ph type="title"/>
          </p:nvPr>
        </p:nvSpPr>
        <p:spPr/>
        <p:txBody>
          <a:bodyPr/>
          <a:lstStyle/>
          <a:p>
            <a:endParaRPr lang="es-ES"/>
          </a:p>
        </p:txBody>
      </p:sp>
      <p:sp>
        <p:nvSpPr>
          <p:cNvPr id="10" name="Title 1"/>
          <p:cNvSpPr txBox="1">
            <a:spLocks/>
          </p:cNvSpPr>
          <p:nvPr/>
        </p:nvSpPr>
        <p:spPr>
          <a:xfrm>
            <a:off x="460248" y="836712"/>
            <a:ext cx="8229600"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PE" dirty="0" smtClean="0"/>
              <a:t>CARACTERÍSTICAS SÍSMICAS 2013</a:t>
            </a:r>
            <a:endParaRPr lang="es-ES" dirty="0"/>
          </a:p>
        </p:txBody>
      </p:sp>
      <p:pic>
        <p:nvPicPr>
          <p:cNvPr id="11" name="Content Placeholder 2" descr="versiones_fondo-transparente_colores.png"/>
          <p:cNvPicPr>
            <a:picLocks noChangeAspect="1"/>
          </p:cNvPicPr>
          <p:nvPr/>
        </p:nvPicPr>
        <p:blipFill>
          <a:blip r:embed="rId3" cstate="print">
            <a:extLst>
              <a:ext uri="{28A0092B-C50C-407E-A947-70E740481C1C}">
                <a14:useLocalDpi xmlns:a14="http://schemas.microsoft.com/office/drawing/2010/main" val="0"/>
              </a:ext>
            </a:extLst>
          </a:blip>
          <a:srcRect l="-18424" r="-18424"/>
          <a:stretch>
            <a:fillRect/>
          </a:stretch>
        </p:blipFill>
        <p:spPr>
          <a:xfrm>
            <a:off x="7338290" y="-27384"/>
            <a:ext cx="2058246" cy="1064116"/>
          </a:xfrm>
          <a:prstGeom prst="rect">
            <a:avLst/>
          </a:prstGeom>
        </p:spPr>
      </p:pic>
    </p:spTree>
    <p:extLst>
      <p:ext uri="{BB962C8B-B14F-4D97-AF65-F5344CB8AC3E}">
        <p14:creationId xmlns:p14="http://schemas.microsoft.com/office/powerpoint/2010/main" val="23955788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484783"/>
            <a:ext cx="6408711" cy="3827164"/>
          </a:xfrm>
        </p:spPr>
      </p:pic>
      <p:sp>
        <p:nvSpPr>
          <p:cNvPr id="6" name="Content Placeholder 8"/>
          <p:cNvSpPr txBox="1">
            <a:spLocks/>
          </p:cNvSpPr>
          <p:nvPr/>
        </p:nvSpPr>
        <p:spPr bwMode="auto">
          <a:xfrm>
            <a:off x="457200" y="5301208"/>
            <a:ext cx="5122912" cy="66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es-PE" dirty="0" smtClean="0"/>
              <a:t>Incremento de sismicidad en enero 2014 (</a:t>
            </a:r>
            <a:r>
              <a:rPr lang="es-PE" b="1" dirty="0" smtClean="0"/>
              <a:t>tornillos y </a:t>
            </a:r>
            <a:r>
              <a:rPr lang="es-PE" b="1" dirty="0" err="1" smtClean="0"/>
              <a:t>VTs</a:t>
            </a:r>
            <a:r>
              <a:rPr lang="es-PE" dirty="0" smtClean="0"/>
              <a:t>), en el ascenso el magma perturba el </a:t>
            </a:r>
            <a:r>
              <a:rPr lang="es-PE" dirty="0" err="1" smtClean="0"/>
              <a:t>sist</a:t>
            </a:r>
            <a:r>
              <a:rPr lang="es-PE" dirty="0" smtClean="0"/>
              <a:t>. hidrotermal (ebullición) y genera </a:t>
            </a:r>
            <a:r>
              <a:rPr lang="es-PE" b="1" dirty="0" smtClean="0"/>
              <a:t>tremor sísmico </a:t>
            </a:r>
            <a:r>
              <a:rPr lang="es-PE" dirty="0" smtClean="0"/>
              <a:t>y exhalaciones de vapor de agua y ceniza. Luego viene la  “calma”…</a:t>
            </a:r>
            <a:endParaRPr lang="es-E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086" r="50046"/>
          <a:stretch/>
        </p:blipFill>
        <p:spPr>
          <a:xfrm>
            <a:off x="5868144" y="1484784"/>
            <a:ext cx="3073400" cy="4992634"/>
          </a:xfrm>
          <a:prstGeom prst="rect">
            <a:avLst/>
          </a:prstGeom>
        </p:spPr>
      </p:pic>
      <p:sp>
        <p:nvSpPr>
          <p:cNvPr id="8" name="TextBox 7"/>
          <p:cNvSpPr txBox="1"/>
          <p:nvPr/>
        </p:nvSpPr>
        <p:spPr>
          <a:xfrm>
            <a:off x="5940983" y="6477418"/>
            <a:ext cx="2974340" cy="369332"/>
          </a:xfrm>
          <a:prstGeom prst="rect">
            <a:avLst/>
          </a:prstGeom>
          <a:noFill/>
        </p:spPr>
        <p:txBody>
          <a:bodyPr wrap="none" rtlCol="0">
            <a:spAutoFit/>
          </a:bodyPr>
          <a:lstStyle/>
          <a:p>
            <a:r>
              <a:rPr lang="es-PE" i="1" dirty="0" smtClean="0"/>
              <a:t>Esquema de White &amp; </a:t>
            </a:r>
            <a:r>
              <a:rPr lang="es-PE" i="1" dirty="0" err="1" smtClean="0"/>
              <a:t>Fournier</a:t>
            </a:r>
            <a:endParaRPr lang="es-ES" i="1" dirty="0"/>
          </a:p>
        </p:txBody>
      </p:sp>
      <p:sp>
        <p:nvSpPr>
          <p:cNvPr id="9" name="TextBox 8"/>
          <p:cNvSpPr txBox="1"/>
          <p:nvPr/>
        </p:nvSpPr>
        <p:spPr>
          <a:xfrm>
            <a:off x="5351760" y="6451551"/>
            <a:ext cx="4106167" cy="338554"/>
          </a:xfrm>
          <a:prstGeom prst="rect">
            <a:avLst/>
          </a:prstGeom>
          <a:solidFill>
            <a:schemeClr val="bg1"/>
          </a:solidFill>
        </p:spPr>
        <p:txBody>
          <a:bodyPr wrap="square" rtlCol="0">
            <a:spAutoFit/>
          </a:bodyPr>
          <a:lstStyle/>
          <a:p>
            <a:r>
              <a:rPr lang="es-PE" sz="1600" dirty="0" smtClean="0"/>
              <a:t>Modelo de R. White (2011) &amp; </a:t>
            </a:r>
            <a:r>
              <a:rPr lang="es-PE" sz="1600" dirty="0" err="1" smtClean="0"/>
              <a:t>Fournier</a:t>
            </a:r>
            <a:r>
              <a:rPr lang="es-PE" sz="1600" dirty="0" smtClean="0"/>
              <a:t> (1999) </a:t>
            </a:r>
            <a:endParaRPr lang="es-ES" sz="1600" dirty="0"/>
          </a:p>
        </p:txBody>
      </p:sp>
      <p:sp>
        <p:nvSpPr>
          <p:cNvPr id="10" name="Title 1"/>
          <p:cNvSpPr>
            <a:spLocks noGrp="1"/>
          </p:cNvSpPr>
          <p:nvPr>
            <p:ph type="title"/>
          </p:nvPr>
        </p:nvSpPr>
        <p:spPr>
          <a:xfrm>
            <a:off x="460248" y="836712"/>
            <a:ext cx="8229600" cy="576064"/>
          </a:xfrm>
        </p:spPr>
        <p:txBody>
          <a:bodyPr>
            <a:noAutofit/>
          </a:bodyPr>
          <a:lstStyle/>
          <a:p>
            <a:r>
              <a:rPr lang="es-PE" dirty="0" smtClean="0">
                <a:solidFill>
                  <a:schemeClr val="tx1"/>
                </a:solidFill>
              </a:rPr>
              <a:t>CARACTERÍSTICAS SÍSMICAS 2014</a:t>
            </a:r>
            <a:endParaRPr lang="es-ES" dirty="0">
              <a:solidFill>
                <a:schemeClr val="tx1"/>
              </a:solidFill>
            </a:endParaRPr>
          </a:p>
        </p:txBody>
      </p:sp>
      <p:pic>
        <p:nvPicPr>
          <p:cNvPr id="11" name="Content Placeholder 2" descr="versiones_fondo-transparente_colores.png"/>
          <p:cNvPicPr>
            <a:picLocks noChangeAspect="1"/>
          </p:cNvPicPr>
          <p:nvPr/>
        </p:nvPicPr>
        <p:blipFill>
          <a:blip r:embed="rId4" cstate="print">
            <a:extLst>
              <a:ext uri="{28A0092B-C50C-407E-A947-70E740481C1C}">
                <a14:useLocalDpi xmlns:a14="http://schemas.microsoft.com/office/drawing/2010/main" val="0"/>
              </a:ext>
            </a:extLst>
          </a:blip>
          <a:srcRect l="-18424" r="-18424"/>
          <a:stretch>
            <a:fillRect/>
          </a:stretch>
        </p:blipFill>
        <p:spPr>
          <a:xfrm>
            <a:off x="7338290" y="-27384"/>
            <a:ext cx="2058246" cy="1064116"/>
          </a:xfrm>
          <a:prstGeom prst="rect">
            <a:avLst/>
          </a:prstGeom>
        </p:spPr>
      </p:pic>
    </p:spTree>
    <p:extLst>
      <p:ext uri="{BB962C8B-B14F-4D97-AF65-F5344CB8AC3E}">
        <p14:creationId xmlns:p14="http://schemas.microsoft.com/office/powerpoint/2010/main" val="17763214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39752" y="1474043"/>
            <a:ext cx="6408711" cy="3827164"/>
          </a:xfrm>
        </p:spPr>
      </p:pic>
      <p:sp>
        <p:nvSpPr>
          <p:cNvPr id="6" name="Content Placeholder 8"/>
          <p:cNvSpPr txBox="1">
            <a:spLocks/>
          </p:cNvSpPr>
          <p:nvPr/>
        </p:nvSpPr>
        <p:spPr bwMode="auto">
          <a:xfrm>
            <a:off x="4572000" y="5301208"/>
            <a:ext cx="4258816" cy="66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PE" dirty="0"/>
              <a:t>el magma continua ascendiendo (</a:t>
            </a:r>
            <a:r>
              <a:rPr lang="es-PE" b="1" dirty="0"/>
              <a:t>híbridos</a:t>
            </a:r>
            <a:r>
              <a:rPr lang="es-PE" dirty="0"/>
              <a:t>), el registro de híbridos se incrementa </a:t>
            </a:r>
            <a:r>
              <a:rPr lang="es-PE" dirty="0" smtClean="0"/>
              <a:t>rápidamente hasta que el magma llega a la superficie y se inicia la </a:t>
            </a:r>
            <a:r>
              <a:rPr lang="es-PE" dirty="0"/>
              <a:t>etapa explosiva.</a:t>
            </a:r>
            <a:endParaRPr lang="es-E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0228" t="15741" r="33877"/>
          <a:stretch/>
        </p:blipFill>
        <p:spPr>
          <a:xfrm>
            <a:off x="179512" y="1484784"/>
            <a:ext cx="4164676" cy="4998781"/>
          </a:xfrm>
          <a:prstGeom prst="rect">
            <a:avLst/>
          </a:prstGeom>
        </p:spPr>
      </p:pic>
      <p:sp>
        <p:nvSpPr>
          <p:cNvPr id="8" name="TextBox 7"/>
          <p:cNvSpPr txBox="1"/>
          <p:nvPr/>
        </p:nvSpPr>
        <p:spPr>
          <a:xfrm>
            <a:off x="683568" y="6488668"/>
            <a:ext cx="2974340" cy="369332"/>
          </a:xfrm>
          <a:prstGeom prst="rect">
            <a:avLst/>
          </a:prstGeom>
          <a:noFill/>
        </p:spPr>
        <p:txBody>
          <a:bodyPr wrap="none" rtlCol="0">
            <a:spAutoFit/>
          </a:bodyPr>
          <a:lstStyle/>
          <a:p>
            <a:r>
              <a:rPr lang="es-PE" i="1" dirty="0" smtClean="0"/>
              <a:t>Esquema de White &amp; </a:t>
            </a:r>
            <a:r>
              <a:rPr lang="es-PE" i="1" dirty="0" err="1" smtClean="0"/>
              <a:t>Fournier</a:t>
            </a:r>
            <a:endParaRPr lang="es-ES" i="1" dirty="0"/>
          </a:p>
        </p:txBody>
      </p:sp>
      <p:sp>
        <p:nvSpPr>
          <p:cNvPr id="9" name="TextBox 8"/>
          <p:cNvSpPr txBox="1"/>
          <p:nvPr/>
        </p:nvSpPr>
        <p:spPr>
          <a:xfrm>
            <a:off x="179512" y="6524039"/>
            <a:ext cx="4008347" cy="338554"/>
          </a:xfrm>
          <a:prstGeom prst="rect">
            <a:avLst/>
          </a:prstGeom>
          <a:solidFill>
            <a:schemeClr val="bg1"/>
          </a:solidFill>
        </p:spPr>
        <p:txBody>
          <a:bodyPr wrap="square" rtlCol="0">
            <a:spAutoFit/>
          </a:bodyPr>
          <a:lstStyle/>
          <a:p>
            <a:r>
              <a:rPr lang="es-PE" sz="1600" dirty="0" smtClean="0"/>
              <a:t>Modelo de R. White (2011) &amp; </a:t>
            </a:r>
            <a:r>
              <a:rPr lang="es-PE" sz="1600" dirty="0" err="1" smtClean="0"/>
              <a:t>Fournier</a:t>
            </a:r>
            <a:r>
              <a:rPr lang="es-PE" sz="1600" dirty="0" smtClean="0"/>
              <a:t> (1999) </a:t>
            </a:r>
            <a:endParaRPr lang="es-ES" sz="1600" dirty="0"/>
          </a:p>
        </p:txBody>
      </p:sp>
      <p:sp>
        <p:nvSpPr>
          <p:cNvPr id="10" name="Title 1"/>
          <p:cNvSpPr>
            <a:spLocks noGrp="1"/>
          </p:cNvSpPr>
          <p:nvPr>
            <p:ph type="title"/>
          </p:nvPr>
        </p:nvSpPr>
        <p:spPr>
          <a:xfrm>
            <a:off x="460248" y="836712"/>
            <a:ext cx="8229600" cy="576064"/>
          </a:xfrm>
        </p:spPr>
        <p:txBody>
          <a:bodyPr>
            <a:noAutofit/>
          </a:bodyPr>
          <a:lstStyle/>
          <a:p>
            <a:r>
              <a:rPr lang="es-PE" dirty="0" smtClean="0">
                <a:solidFill>
                  <a:schemeClr val="tx1"/>
                </a:solidFill>
              </a:rPr>
              <a:t>CARACTERÍSTICAS SÍSMICAS 2014</a:t>
            </a:r>
            <a:endParaRPr lang="es-ES" dirty="0">
              <a:solidFill>
                <a:schemeClr val="tx1"/>
              </a:solidFill>
            </a:endParaRPr>
          </a:p>
        </p:txBody>
      </p:sp>
      <p:pic>
        <p:nvPicPr>
          <p:cNvPr id="11" name="Content Placeholder 2" descr="versiones_fondo-transparente_colores.png"/>
          <p:cNvPicPr>
            <a:picLocks noChangeAspect="1"/>
          </p:cNvPicPr>
          <p:nvPr/>
        </p:nvPicPr>
        <p:blipFill>
          <a:blip r:embed="rId4" cstate="print">
            <a:extLst>
              <a:ext uri="{28A0092B-C50C-407E-A947-70E740481C1C}">
                <a14:useLocalDpi xmlns:a14="http://schemas.microsoft.com/office/drawing/2010/main" val="0"/>
              </a:ext>
            </a:extLst>
          </a:blip>
          <a:srcRect l="-18424" r="-18424"/>
          <a:stretch>
            <a:fillRect/>
          </a:stretch>
        </p:blipFill>
        <p:spPr>
          <a:xfrm>
            <a:off x="7338290" y="-27384"/>
            <a:ext cx="2058246" cy="1064116"/>
          </a:xfrm>
          <a:prstGeom prst="rect">
            <a:avLst/>
          </a:prstGeom>
        </p:spPr>
      </p:pic>
    </p:spTree>
    <p:extLst>
      <p:ext uri="{BB962C8B-B14F-4D97-AF65-F5344CB8AC3E}">
        <p14:creationId xmlns:p14="http://schemas.microsoft.com/office/powerpoint/2010/main" val="28201959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0900" y="1340768"/>
            <a:ext cx="7114207" cy="4248472"/>
          </a:xfrm>
        </p:spPr>
      </p:pic>
      <p:sp>
        <p:nvSpPr>
          <p:cNvPr id="6" name="Content Placeholder 8"/>
          <p:cNvSpPr txBox="1">
            <a:spLocks/>
          </p:cNvSpPr>
          <p:nvPr/>
        </p:nvSpPr>
        <p:spPr bwMode="auto">
          <a:xfrm>
            <a:off x="467544" y="5661248"/>
            <a:ext cx="8363272" cy="66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PE" dirty="0" smtClean="0"/>
              <a:t>En 2014, 604 explosiones fueron registradas por el OVS (78% de EXP en abril), 47 556 MJ generados. 77 528 eventos analizados y toneladas de ceniza expulsada.</a:t>
            </a:r>
            <a:endParaRPr lang="es-ES" dirty="0"/>
          </a:p>
        </p:txBody>
      </p:sp>
      <p:sp>
        <p:nvSpPr>
          <p:cNvPr id="7" name="Title 1"/>
          <p:cNvSpPr>
            <a:spLocks noGrp="1"/>
          </p:cNvSpPr>
          <p:nvPr>
            <p:ph type="title"/>
          </p:nvPr>
        </p:nvSpPr>
        <p:spPr>
          <a:xfrm>
            <a:off x="460248" y="836712"/>
            <a:ext cx="8229600" cy="576064"/>
          </a:xfrm>
        </p:spPr>
        <p:txBody>
          <a:bodyPr>
            <a:noAutofit/>
          </a:bodyPr>
          <a:lstStyle/>
          <a:p>
            <a:r>
              <a:rPr lang="es-PE" dirty="0" smtClean="0">
                <a:solidFill>
                  <a:schemeClr val="tx1"/>
                </a:solidFill>
              </a:rPr>
              <a:t>CARACTERÍSTICAS SÍSMICAS 2014</a:t>
            </a:r>
            <a:endParaRPr lang="es-ES" dirty="0">
              <a:solidFill>
                <a:schemeClr val="tx1"/>
              </a:solidFill>
            </a:endParaRPr>
          </a:p>
        </p:txBody>
      </p:sp>
      <p:pic>
        <p:nvPicPr>
          <p:cNvPr id="8" name="Content Placeholder 2" descr="versiones_fondo-transparente_colores.png"/>
          <p:cNvPicPr>
            <a:picLocks noChangeAspect="1"/>
          </p:cNvPicPr>
          <p:nvPr/>
        </p:nvPicPr>
        <p:blipFill>
          <a:blip r:embed="rId3" cstate="print">
            <a:extLst>
              <a:ext uri="{28A0092B-C50C-407E-A947-70E740481C1C}">
                <a14:useLocalDpi xmlns:a14="http://schemas.microsoft.com/office/drawing/2010/main" val="0"/>
              </a:ext>
            </a:extLst>
          </a:blip>
          <a:srcRect l="-18424" r="-18424"/>
          <a:stretch>
            <a:fillRect/>
          </a:stretch>
        </p:blipFill>
        <p:spPr>
          <a:xfrm>
            <a:off x="7338290" y="-27384"/>
            <a:ext cx="2058246" cy="1064116"/>
          </a:xfrm>
          <a:prstGeom prst="rect">
            <a:avLst/>
          </a:prstGeom>
        </p:spPr>
      </p:pic>
    </p:spTree>
    <p:extLst>
      <p:ext uri="{BB962C8B-B14F-4D97-AF65-F5344CB8AC3E}">
        <p14:creationId xmlns:p14="http://schemas.microsoft.com/office/powerpoint/2010/main" val="29499280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9521" y="1340768"/>
            <a:ext cx="7337721" cy="4377642"/>
          </a:xfrm>
        </p:spPr>
      </p:pic>
      <p:sp>
        <p:nvSpPr>
          <p:cNvPr id="6" name="Content Placeholder 8"/>
          <p:cNvSpPr txBox="1">
            <a:spLocks/>
          </p:cNvSpPr>
          <p:nvPr/>
        </p:nvSpPr>
        <p:spPr bwMode="auto">
          <a:xfrm>
            <a:off x="467544" y="5733256"/>
            <a:ext cx="8363272" cy="66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PE" dirty="0" smtClean="0"/>
              <a:t>Ascenso de magma en dos fases, el patrón sísmico fue el mismo que el observado en 2013 y 2014. </a:t>
            </a:r>
            <a:r>
              <a:rPr lang="es-PE" dirty="0"/>
              <a:t>E</a:t>
            </a:r>
            <a:r>
              <a:rPr lang="es-PE" dirty="0" smtClean="0"/>
              <a:t>l nivel de energía sísmica generada en el periodo 2015 fue mucho menor comparado con el 2014.</a:t>
            </a:r>
            <a:endParaRPr lang="es-ES" dirty="0"/>
          </a:p>
        </p:txBody>
      </p:sp>
      <p:sp>
        <p:nvSpPr>
          <p:cNvPr id="7" name="Title 1"/>
          <p:cNvSpPr>
            <a:spLocks noGrp="1"/>
          </p:cNvSpPr>
          <p:nvPr>
            <p:ph type="title"/>
          </p:nvPr>
        </p:nvSpPr>
        <p:spPr>
          <a:xfrm>
            <a:off x="460248" y="836712"/>
            <a:ext cx="8229600" cy="576064"/>
          </a:xfrm>
        </p:spPr>
        <p:txBody>
          <a:bodyPr>
            <a:noAutofit/>
          </a:bodyPr>
          <a:lstStyle/>
          <a:p>
            <a:r>
              <a:rPr lang="es-PE" dirty="0" smtClean="0">
                <a:solidFill>
                  <a:schemeClr val="tx1"/>
                </a:solidFill>
              </a:rPr>
              <a:t>CARACTERÍSTICAS SÍSMICAS 2015</a:t>
            </a:r>
            <a:endParaRPr lang="es-ES" dirty="0">
              <a:solidFill>
                <a:schemeClr val="tx1"/>
              </a:solidFill>
            </a:endParaRPr>
          </a:p>
        </p:txBody>
      </p:sp>
      <p:pic>
        <p:nvPicPr>
          <p:cNvPr id="8" name="Content Placeholder 2" descr="versiones_fondo-transparente_colores.png"/>
          <p:cNvPicPr>
            <a:picLocks noChangeAspect="1"/>
          </p:cNvPicPr>
          <p:nvPr/>
        </p:nvPicPr>
        <p:blipFill>
          <a:blip r:embed="rId3" cstate="print">
            <a:extLst>
              <a:ext uri="{28A0092B-C50C-407E-A947-70E740481C1C}">
                <a14:useLocalDpi xmlns:a14="http://schemas.microsoft.com/office/drawing/2010/main" val="0"/>
              </a:ext>
            </a:extLst>
          </a:blip>
          <a:srcRect l="-18424" r="-18424"/>
          <a:stretch>
            <a:fillRect/>
          </a:stretch>
        </p:blipFill>
        <p:spPr>
          <a:xfrm>
            <a:off x="7338290" y="-27384"/>
            <a:ext cx="2058246" cy="1064116"/>
          </a:xfrm>
          <a:prstGeom prst="rect">
            <a:avLst/>
          </a:prstGeom>
        </p:spPr>
      </p:pic>
    </p:spTree>
    <p:extLst>
      <p:ext uri="{BB962C8B-B14F-4D97-AF65-F5344CB8AC3E}">
        <p14:creationId xmlns:p14="http://schemas.microsoft.com/office/powerpoint/2010/main" val="8395920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2218" y="1412775"/>
            <a:ext cx="5991023" cy="5220027"/>
          </a:xfrm>
        </p:spPr>
      </p:pic>
      <p:sp>
        <p:nvSpPr>
          <p:cNvPr id="5" name="Title 1"/>
          <p:cNvSpPr>
            <a:spLocks noGrp="1"/>
          </p:cNvSpPr>
          <p:nvPr>
            <p:ph type="title"/>
          </p:nvPr>
        </p:nvSpPr>
        <p:spPr>
          <a:xfrm>
            <a:off x="460248" y="1052735"/>
            <a:ext cx="8229600" cy="576064"/>
          </a:xfrm>
        </p:spPr>
        <p:txBody>
          <a:bodyPr>
            <a:noAutofit/>
          </a:bodyPr>
          <a:lstStyle/>
          <a:p>
            <a:pPr algn="l"/>
            <a:r>
              <a:rPr lang="es-PE" dirty="0" smtClean="0">
                <a:solidFill>
                  <a:schemeClr val="tx1"/>
                </a:solidFill>
              </a:rPr>
              <a:t>En resumen…</a:t>
            </a:r>
            <a:endParaRPr lang="es-ES" dirty="0">
              <a:solidFill>
                <a:schemeClr val="tx1"/>
              </a:solidFill>
            </a:endParaRPr>
          </a:p>
        </p:txBody>
      </p:sp>
      <p:pic>
        <p:nvPicPr>
          <p:cNvPr id="7" name="Content Placeholder 2" descr="versiones_fondo-transparente_colores.png"/>
          <p:cNvPicPr>
            <a:picLocks noChangeAspect="1"/>
          </p:cNvPicPr>
          <p:nvPr/>
        </p:nvPicPr>
        <p:blipFill>
          <a:blip r:embed="rId3" cstate="print">
            <a:extLst>
              <a:ext uri="{28A0092B-C50C-407E-A947-70E740481C1C}">
                <a14:useLocalDpi xmlns:a14="http://schemas.microsoft.com/office/drawing/2010/main" val="0"/>
              </a:ext>
            </a:extLst>
          </a:blip>
          <a:srcRect l="-18424" r="-18424"/>
          <a:stretch>
            <a:fillRect/>
          </a:stretch>
        </p:blipFill>
        <p:spPr>
          <a:xfrm>
            <a:off x="7338290" y="-27384"/>
            <a:ext cx="2058246" cy="1064116"/>
          </a:xfrm>
          <a:prstGeom prst="rect">
            <a:avLst/>
          </a:prstGeom>
        </p:spPr>
      </p:pic>
    </p:spTree>
    <p:extLst>
      <p:ext uri="{BB962C8B-B14F-4D97-AF65-F5344CB8AC3E}">
        <p14:creationId xmlns:p14="http://schemas.microsoft.com/office/powerpoint/2010/main" val="5893154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09600" y="845840"/>
            <a:ext cx="7772400" cy="1143000"/>
          </a:xfrm>
        </p:spPr>
        <p:txBody>
          <a:bodyPr>
            <a:noAutofit/>
          </a:bodyPr>
          <a:lstStyle/>
          <a:p>
            <a:r>
              <a:rPr lang="es-ES" altLang="es-ES" sz="4000" dirty="0" smtClean="0"/>
              <a:t>Resultados de aplicación del método del Potencial </a:t>
            </a:r>
            <a:r>
              <a:rPr lang="es-ES" altLang="es-ES" sz="4000" dirty="0"/>
              <a:t>Espontáneo o natural</a:t>
            </a:r>
          </a:p>
        </p:txBody>
      </p:sp>
      <p:pic>
        <p:nvPicPr>
          <p:cNvPr id="4" name="Image 34"/>
          <p:cNvPicPr/>
          <p:nvPr/>
        </p:nvPicPr>
        <p:blipFill>
          <a:blip r:embed="rId2" cstate="print"/>
          <a:srcRect/>
          <a:stretch>
            <a:fillRect/>
          </a:stretch>
        </p:blipFill>
        <p:spPr bwMode="auto">
          <a:xfrm>
            <a:off x="179512" y="2276873"/>
            <a:ext cx="3384375" cy="2448271"/>
          </a:xfrm>
          <a:prstGeom prst="rect">
            <a:avLst/>
          </a:prstGeom>
          <a:noFill/>
          <a:ln w="9525">
            <a:noFill/>
            <a:miter lim="800000"/>
            <a:headEnd/>
            <a:tailEnd/>
          </a:ln>
        </p:spPr>
      </p:pic>
      <p:pic>
        <p:nvPicPr>
          <p:cNvPr id="6" name="Picture 4">
            <a:hlinkClick r:id="rId3" action="ppaction://hlinksldjump"/>
          </p:cNvPr>
          <p:cNvPicPr>
            <a:picLocks noChangeAspect="1" noChangeArrowheads="1"/>
          </p:cNvPicPr>
          <p:nvPr/>
        </p:nvPicPr>
        <p:blipFill>
          <a:blip r:embed="rId4" cstate="print">
            <a:duotone>
              <a:prstClr val="black"/>
              <a:schemeClr val="accent4">
                <a:tint val="45000"/>
                <a:satMod val="400000"/>
              </a:schemeClr>
            </a:duotone>
            <a:lum bright="-100000" contrast="-100000"/>
            <a:extLst>
              <a:ext uri="{28A0092B-C50C-407E-A947-70E740481C1C}">
                <a14:useLocalDpi xmlns:a14="http://schemas.microsoft.com/office/drawing/2010/main" val="0"/>
              </a:ext>
            </a:extLst>
          </a:blip>
          <a:srcRect l="12360" t="43845" r="12360"/>
          <a:stretch>
            <a:fillRect/>
          </a:stretch>
        </p:blipFill>
        <p:spPr bwMode="auto">
          <a:xfrm>
            <a:off x="3673544" y="2276872"/>
            <a:ext cx="5254536" cy="3912569"/>
          </a:xfrm>
          <a:prstGeom prst="rect">
            <a:avLst/>
          </a:prstGeom>
          <a:solidFill>
            <a:srgbClr val="92D050"/>
          </a:solidFill>
          <a:ln w="22225">
            <a:solidFill>
              <a:schemeClr val="bg2"/>
            </a:solidFill>
            <a:miter lim="800000"/>
            <a:headEnd/>
            <a:tailEnd/>
          </a:ln>
          <a:effectLst>
            <a:outerShdw blurRad="50800" dist="50800" dir="5400000" algn="ctr" rotWithShape="0">
              <a:schemeClr val="bg2"/>
            </a:outerShdw>
          </a:effectLst>
          <a:scene3d>
            <a:camera prst="orthographicFront"/>
            <a:lightRig rig="threePt" dir="t"/>
          </a:scene3d>
          <a:sp3d extrusionH="76200">
            <a:extrusionClr>
              <a:schemeClr val="tx2"/>
            </a:extrusionClr>
          </a:sp3d>
        </p:spPr>
      </p:pic>
      <p:sp>
        <p:nvSpPr>
          <p:cNvPr id="7" name="Rectangle 2"/>
          <p:cNvSpPr>
            <a:spLocks noChangeArrowheads="1"/>
          </p:cNvSpPr>
          <p:nvPr/>
        </p:nvSpPr>
        <p:spPr bwMode="auto">
          <a:xfrm>
            <a:off x="287523" y="5013176"/>
            <a:ext cx="3168351" cy="105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pPr algn="ctr"/>
            <a:r>
              <a:rPr lang="es-ES_tradnl" altLang="es-ES" sz="2800" b="1" dirty="0">
                <a:latin typeface="Garamond" pitchFamily="18" charset="0"/>
              </a:rPr>
              <a:t>Curva de P.E. esperada en contexto volcánico</a:t>
            </a:r>
          </a:p>
        </p:txBody>
      </p:sp>
      <p:pic>
        <p:nvPicPr>
          <p:cNvPr id="11" name="Content Placeholder 2" descr="versiones_fondo-transparente_colores.png"/>
          <p:cNvPicPr>
            <a:picLocks noChangeAspect="1"/>
          </p:cNvPicPr>
          <p:nvPr/>
        </p:nvPicPr>
        <p:blipFill>
          <a:blip r:embed="rId5" cstate="print">
            <a:extLst>
              <a:ext uri="{28A0092B-C50C-407E-A947-70E740481C1C}">
                <a14:useLocalDpi xmlns:a14="http://schemas.microsoft.com/office/drawing/2010/main" val="0"/>
              </a:ext>
            </a:extLst>
          </a:blip>
          <a:srcRect l="-18424" r="-18424"/>
          <a:stretch>
            <a:fillRect/>
          </a:stretch>
        </p:blipFill>
        <p:spPr>
          <a:xfrm>
            <a:off x="7338290" y="-27384"/>
            <a:ext cx="2058246" cy="1064116"/>
          </a:xfrm>
          <a:prstGeom prst="rect">
            <a:avLst/>
          </a:prstGeom>
        </p:spPr>
      </p:pic>
    </p:spTree>
    <p:extLst>
      <p:ext uri="{BB962C8B-B14F-4D97-AF65-F5344CB8AC3E}">
        <p14:creationId xmlns:p14="http://schemas.microsoft.com/office/powerpoint/2010/main" val="2250916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273" y="1412776"/>
            <a:ext cx="8298873" cy="3533713"/>
          </a:xfrm>
        </p:spPr>
      </p:pic>
      <p:sp>
        <p:nvSpPr>
          <p:cNvPr id="6" name="Content Placeholder 8"/>
          <p:cNvSpPr txBox="1">
            <a:spLocks/>
          </p:cNvSpPr>
          <p:nvPr/>
        </p:nvSpPr>
        <p:spPr bwMode="auto">
          <a:xfrm>
            <a:off x="363100" y="5229200"/>
            <a:ext cx="8363272" cy="66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PE" sz="2400" dirty="0">
                <a:latin typeface="+mj-lt"/>
              </a:rPr>
              <a:t>En setiembre de 2016 sobre el flanco NW del volcán se instaló 5 pares de electrodos distanciados de 20, 40, 60, 80 y 100 m. y unidos a un registrador </a:t>
            </a:r>
            <a:r>
              <a:rPr lang="es-PE" sz="2400" dirty="0" err="1">
                <a:latin typeface="+mj-lt"/>
              </a:rPr>
              <a:t>datalogger</a:t>
            </a:r>
            <a:r>
              <a:rPr lang="es-PE" sz="2400" dirty="0">
                <a:latin typeface="+mj-lt"/>
              </a:rPr>
              <a:t>. El PE fue registrado con un paso de 15 segundos</a:t>
            </a:r>
            <a:r>
              <a:rPr lang="es-PE" sz="2400" dirty="0" smtClean="0">
                <a:latin typeface="+mj-lt"/>
              </a:rPr>
              <a:t>.</a:t>
            </a:r>
            <a:endParaRPr lang="es-ES" sz="2400" dirty="0">
              <a:latin typeface="+mj-lt"/>
            </a:endParaRPr>
          </a:p>
        </p:txBody>
      </p:sp>
      <p:sp>
        <p:nvSpPr>
          <p:cNvPr id="9" name="Title 1"/>
          <p:cNvSpPr txBox="1">
            <a:spLocks/>
          </p:cNvSpPr>
          <p:nvPr/>
        </p:nvSpPr>
        <p:spPr>
          <a:xfrm>
            <a:off x="251520" y="692696"/>
            <a:ext cx="8474852"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PE" sz="2800" b="1" smtClean="0"/>
              <a:t>REGISTRO CONTINUO DEL Potencial Espontaneo (PE)</a:t>
            </a:r>
            <a:endParaRPr lang="es-ES" sz="2800" b="1" dirty="0"/>
          </a:p>
        </p:txBody>
      </p:sp>
      <p:pic>
        <p:nvPicPr>
          <p:cNvPr id="8" name="Content Placeholder 2" descr="versiones_fondo-transparente_colores.png"/>
          <p:cNvPicPr>
            <a:picLocks noChangeAspect="1"/>
          </p:cNvPicPr>
          <p:nvPr/>
        </p:nvPicPr>
        <p:blipFill>
          <a:blip r:embed="rId3" cstate="print">
            <a:extLst>
              <a:ext uri="{28A0092B-C50C-407E-A947-70E740481C1C}">
                <a14:useLocalDpi xmlns:a14="http://schemas.microsoft.com/office/drawing/2010/main" val="0"/>
              </a:ext>
            </a:extLst>
          </a:blip>
          <a:srcRect l="-18424" r="-18424"/>
          <a:stretch>
            <a:fillRect/>
          </a:stretch>
        </p:blipFill>
        <p:spPr>
          <a:xfrm>
            <a:off x="7338290" y="-27384"/>
            <a:ext cx="2058246" cy="1064116"/>
          </a:xfrm>
          <a:prstGeom prst="rect">
            <a:avLst/>
          </a:prstGeom>
        </p:spPr>
      </p:pic>
    </p:spTree>
    <p:extLst>
      <p:ext uri="{BB962C8B-B14F-4D97-AF65-F5344CB8AC3E}">
        <p14:creationId xmlns:p14="http://schemas.microsoft.com/office/powerpoint/2010/main" val="17688046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273" y="1412776"/>
            <a:ext cx="8298873" cy="3533713"/>
          </a:xfrm>
        </p:spPr>
      </p:pic>
      <p:sp>
        <p:nvSpPr>
          <p:cNvPr id="6" name="Content Placeholder 8"/>
          <p:cNvSpPr txBox="1">
            <a:spLocks/>
          </p:cNvSpPr>
          <p:nvPr/>
        </p:nvSpPr>
        <p:spPr bwMode="auto">
          <a:xfrm>
            <a:off x="363100" y="4941168"/>
            <a:ext cx="8363272" cy="66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PE" sz="2400" dirty="0" smtClean="0">
                <a:latin typeface="+mj-lt"/>
              </a:rPr>
              <a:t>Se observa una EXCELENTE correlación entre:</a:t>
            </a:r>
          </a:p>
          <a:p>
            <a:pPr marL="0" indent="0" algn="just">
              <a:buNone/>
            </a:pPr>
            <a:endParaRPr lang="es-ES" sz="2400" dirty="0">
              <a:latin typeface="+mj-lt"/>
            </a:endParaRPr>
          </a:p>
        </p:txBody>
      </p:sp>
      <p:sp>
        <p:nvSpPr>
          <p:cNvPr id="9" name="Title 1"/>
          <p:cNvSpPr txBox="1">
            <a:spLocks/>
          </p:cNvSpPr>
          <p:nvPr/>
        </p:nvSpPr>
        <p:spPr>
          <a:xfrm>
            <a:off x="251520" y="692696"/>
            <a:ext cx="8474852"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PE" sz="2800" b="1" smtClean="0"/>
              <a:t>REGISTRO CONTINUO DEL Potencial Espontaneo (PE)</a:t>
            </a:r>
            <a:endParaRPr lang="es-ES" sz="2800" b="1" dirty="0"/>
          </a:p>
        </p:txBody>
      </p:sp>
      <p:sp>
        <p:nvSpPr>
          <p:cNvPr id="8" name="Rectangle 7"/>
          <p:cNvSpPr/>
          <p:nvPr/>
        </p:nvSpPr>
        <p:spPr>
          <a:xfrm>
            <a:off x="827584" y="1412776"/>
            <a:ext cx="1872208" cy="3528392"/>
          </a:xfrm>
          <a:prstGeom prst="rect">
            <a:avLst/>
          </a:prstGeom>
          <a:solidFill>
            <a:srgbClr val="FFFF00">
              <a:alpha val="20000"/>
            </a:srgbClr>
          </a:solidFill>
          <a:ln>
            <a:solidFill>
              <a:srgbClr val="FFC000"/>
            </a:solidFill>
          </a:ln>
          <a:effectLst>
            <a:outerShdw dist="508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extBox 1"/>
          <p:cNvSpPr txBox="1"/>
          <p:nvPr/>
        </p:nvSpPr>
        <p:spPr>
          <a:xfrm>
            <a:off x="539552" y="5373216"/>
            <a:ext cx="3240360" cy="1200329"/>
          </a:xfrm>
          <a:prstGeom prst="rect">
            <a:avLst/>
          </a:prstGeom>
          <a:noFill/>
        </p:spPr>
        <p:txBody>
          <a:bodyPr wrap="square" rtlCol="0">
            <a:spAutoFit/>
          </a:bodyPr>
          <a:lstStyle/>
          <a:p>
            <a:pPr marL="285750" indent="-285750">
              <a:buFont typeface="Arial" pitchFamily="34" charset="0"/>
              <a:buChar char="•"/>
            </a:pPr>
            <a:r>
              <a:rPr lang="es-ES" b="1" dirty="0" smtClean="0">
                <a:solidFill>
                  <a:srgbClr val="0000FF"/>
                </a:solidFill>
              </a:rPr>
              <a:t>Sismos VT:  </a:t>
            </a:r>
            <a:r>
              <a:rPr lang="es-ES" dirty="0" smtClean="0">
                <a:solidFill>
                  <a:srgbClr val="0000FF"/>
                </a:solidFill>
              </a:rPr>
              <a:t>aumento de presión interna en el volcán</a:t>
            </a:r>
          </a:p>
          <a:p>
            <a:pPr marL="285750" indent="-285750">
              <a:buFont typeface="Arial" pitchFamily="34" charset="0"/>
              <a:buChar char="•"/>
            </a:pPr>
            <a:r>
              <a:rPr lang="es-ES" b="1" dirty="0" smtClean="0">
                <a:solidFill>
                  <a:srgbClr val="0000FF"/>
                </a:solidFill>
              </a:rPr>
              <a:t>Sismos Híbridos: </a:t>
            </a:r>
            <a:r>
              <a:rPr lang="es-ES" dirty="0" smtClean="0">
                <a:solidFill>
                  <a:srgbClr val="0000FF"/>
                </a:solidFill>
              </a:rPr>
              <a:t>ascenso de magma</a:t>
            </a:r>
            <a:endParaRPr lang="es-ES" dirty="0">
              <a:solidFill>
                <a:srgbClr val="0000FF"/>
              </a:solidFill>
            </a:endParaRPr>
          </a:p>
        </p:txBody>
      </p:sp>
      <p:sp>
        <p:nvSpPr>
          <p:cNvPr id="10" name="TextBox 9"/>
          <p:cNvSpPr txBox="1"/>
          <p:nvPr/>
        </p:nvSpPr>
        <p:spPr>
          <a:xfrm>
            <a:off x="5508104" y="5525616"/>
            <a:ext cx="3240360" cy="923330"/>
          </a:xfrm>
          <a:prstGeom prst="rect">
            <a:avLst/>
          </a:prstGeom>
          <a:noFill/>
        </p:spPr>
        <p:txBody>
          <a:bodyPr wrap="square" rtlCol="0">
            <a:spAutoFit/>
          </a:bodyPr>
          <a:lstStyle/>
          <a:p>
            <a:pPr marL="285750" indent="-285750">
              <a:buFont typeface="Arial" pitchFamily="34" charset="0"/>
              <a:buChar char="•"/>
            </a:pPr>
            <a:r>
              <a:rPr lang="es-ES" dirty="0" smtClean="0">
                <a:solidFill>
                  <a:srgbClr val="FF0000"/>
                </a:solidFill>
              </a:rPr>
              <a:t>El </a:t>
            </a:r>
            <a:r>
              <a:rPr lang="es-ES" b="1" dirty="0" smtClean="0">
                <a:solidFill>
                  <a:srgbClr val="FF0000"/>
                </a:solidFill>
              </a:rPr>
              <a:t>Potencial Espontaneo</a:t>
            </a:r>
            <a:r>
              <a:rPr lang="es-ES" dirty="0" smtClean="0">
                <a:solidFill>
                  <a:srgbClr val="FF0000"/>
                </a:solidFill>
              </a:rPr>
              <a:t>: cambio en el sistema hidrotermal</a:t>
            </a:r>
            <a:endParaRPr lang="es-ES" dirty="0">
              <a:solidFill>
                <a:srgbClr val="FF0000"/>
              </a:solidFill>
            </a:endParaRPr>
          </a:p>
        </p:txBody>
      </p:sp>
      <p:sp>
        <p:nvSpPr>
          <p:cNvPr id="3" name="Right Brace 2"/>
          <p:cNvSpPr/>
          <p:nvPr/>
        </p:nvSpPr>
        <p:spPr>
          <a:xfrm>
            <a:off x="3779912" y="5525616"/>
            <a:ext cx="216024" cy="1047929"/>
          </a:xfrm>
          <a:prstGeom prst="rightBrace">
            <a:avLst/>
          </a:prstGeom>
          <a:ln w="254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 name="Right Brace 11"/>
          <p:cNvSpPr/>
          <p:nvPr/>
        </p:nvSpPr>
        <p:spPr>
          <a:xfrm flipH="1">
            <a:off x="5220072" y="5549423"/>
            <a:ext cx="288032" cy="1047929"/>
          </a:xfrm>
          <a:prstGeom prst="rightBrace">
            <a:avLst/>
          </a:prstGeom>
          <a:ln w="254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 name="TextBox 3"/>
          <p:cNvSpPr txBox="1"/>
          <p:nvPr/>
        </p:nvSpPr>
        <p:spPr>
          <a:xfrm>
            <a:off x="4355976" y="5867980"/>
            <a:ext cx="428131" cy="369332"/>
          </a:xfrm>
          <a:prstGeom prst="rect">
            <a:avLst/>
          </a:prstGeom>
          <a:noFill/>
        </p:spPr>
        <p:txBody>
          <a:bodyPr wrap="none" rtlCol="0">
            <a:spAutoFit/>
          </a:bodyPr>
          <a:lstStyle/>
          <a:p>
            <a:r>
              <a:rPr lang="es-ES" b="1" dirty="0" smtClean="0"/>
              <a:t>VS</a:t>
            </a:r>
            <a:endParaRPr lang="es-ES" b="1" dirty="0"/>
          </a:p>
        </p:txBody>
      </p:sp>
      <p:pic>
        <p:nvPicPr>
          <p:cNvPr id="14" name="Content Placeholder 2" descr="versiones_fondo-transparente_colores.png"/>
          <p:cNvPicPr>
            <a:picLocks noChangeAspect="1"/>
          </p:cNvPicPr>
          <p:nvPr/>
        </p:nvPicPr>
        <p:blipFill>
          <a:blip r:embed="rId3" cstate="print">
            <a:extLst>
              <a:ext uri="{28A0092B-C50C-407E-A947-70E740481C1C}">
                <a14:useLocalDpi xmlns:a14="http://schemas.microsoft.com/office/drawing/2010/main" val="0"/>
              </a:ext>
            </a:extLst>
          </a:blip>
          <a:srcRect l="-18424" r="-18424"/>
          <a:stretch>
            <a:fillRect/>
          </a:stretch>
        </p:blipFill>
        <p:spPr>
          <a:xfrm>
            <a:off x="7338290" y="-27384"/>
            <a:ext cx="2058246" cy="1064116"/>
          </a:xfrm>
          <a:prstGeom prst="rect">
            <a:avLst/>
          </a:prstGeom>
        </p:spPr>
      </p:pic>
    </p:spTree>
    <p:extLst>
      <p:ext uri="{BB962C8B-B14F-4D97-AF65-F5344CB8AC3E}">
        <p14:creationId xmlns:p14="http://schemas.microsoft.com/office/powerpoint/2010/main" val="26079223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60248" y="1052735"/>
            <a:ext cx="8229600" cy="576064"/>
          </a:xfrm>
        </p:spPr>
        <p:txBody>
          <a:bodyPr>
            <a:noAutofit/>
          </a:bodyPr>
          <a:lstStyle/>
          <a:p>
            <a:r>
              <a:rPr lang="es-PE" dirty="0" smtClean="0">
                <a:solidFill>
                  <a:schemeClr val="tx1"/>
                </a:solidFill>
              </a:rPr>
              <a:t>CONCLUSIONES</a:t>
            </a:r>
            <a:endParaRPr lang="es-ES" dirty="0">
              <a:solidFill>
                <a:schemeClr val="tx1"/>
              </a:solidFill>
            </a:endParaRPr>
          </a:p>
        </p:txBody>
      </p:sp>
      <p:sp>
        <p:nvSpPr>
          <p:cNvPr id="6" name="Content Placeholder 2"/>
          <p:cNvSpPr>
            <a:spLocks noGrp="1"/>
          </p:cNvSpPr>
          <p:nvPr>
            <p:ph idx="1"/>
          </p:nvPr>
        </p:nvSpPr>
        <p:spPr>
          <a:xfrm>
            <a:off x="457200" y="1844823"/>
            <a:ext cx="8229600" cy="4536505"/>
          </a:xfrm>
        </p:spPr>
        <p:txBody>
          <a:bodyPr>
            <a:noAutofit/>
          </a:bodyPr>
          <a:lstStyle/>
          <a:p>
            <a:pPr lvl="0" algn="just"/>
            <a:r>
              <a:rPr lang="es-ES" sz="2100" dirty="0" smtClean="0"/>
              <a:t>Las </a:t>
            </a:r>
            <a:r>
              <a:rPr lang="es-ES" sz="2100" dirty="0"/>
              <a:t>observaciones realizadas en el actual proceso eruptivo 2013-2015, han mostrado secuencia sísmica </a:t>
            </a:r>
            <a:r>
              <a:rPr lang="es-ES" sz="2100" dirty="0" smtClean="0"/>
              <a:t>(patrón sísmico) muy </a:t>
            </a:r>
            <a:r>
              <a:rPr lang="es-ES" sz="2100" dirty="0"/>
              <a:t>similar en </a:t>
            </a:r>
            <a:r>
              <a:rPr lang="es-ES" sz="2100" dirty="0" smtClean="0"/>
              <a:t>los periodos </a:t>
            </a:r>
            <a:r>
              <a:rPr lang="es-ES" sz="2100" dirty="0"/>
              <a:t>eruptivas de tipo freático (septiembre 2013) y magmático (2014 y abril 2015). </a:t>
            </a:r>
            <a:endParaRPr lang="es-ES" sz="2100" dirty="0" smtClean="0"/>
          </a:p>
          <a:p>
            <a:pPr marL="0" lvl="0" indent="0" algn="ctr">
              <a:buNone/>
            </a:pPr>
            <a:r>
              <a:rPr lang="es-PE" sz="2100" b="1" dirty="0" smtClean="0"/>
              <a:t>     TORNILLO – VT – TREMOR – HIBRIDO – EXPLOSION y TREMOR</a:t>
            </a:r>
            <a:endParaRPr lang="es-ES" sz="2100" b="1" dirty="0" smtClean="0"/>
          </a:p>
          <a:p>
            <a:pPr marL="0" lvl="0" indent="0" algn="just">
              <a:buNone/>
            </a:pPr>
            <a:r>
              <a:rPr lang="es-PE" sz="2100" dirty="0"/>
              <a:t> </a:t>
            </a:r>
            <a:r>
              <a:rPr lang="es-PE" sz="2100" dirty="0" smtClean="0"/>
              <a:t>Lo cual corresponde a:</a:t>
            </a:r>
          </a:p>
          <a:p>
            <a:pPr marL="457200" lvl="0" indent="-457200" algn="just">
              <a:buAutoNum type="alphaLcParenBoth"/>
            </a:pPr>
            <a:r>
              <a:rPr lang="es-ES" sz="2100" dirty="0" smtClean="0"/>
              <a:t>acumulación </a:t>
            </a:r>
            <a:r>
              <a:rPr lang="es-ES" sz="2100" dirty="0"/>
              <a:t>de presión y paso limitado de fluidos magmáticos, </a:t>
            </a:r>
            <a:endParaRPr lang="es-ES" sz="2100" dirty="0" smtClean="0"/>
          </a:p>
          <a:p>
            <a:pPr marL="457200" lvl="0" indent="-457200" algn="just">
              <a:buAutoNum type="alphaLcParenBoth"/>
            </a:pPr>
            <a:r>
              <a:rPr lang="es-ES" sz="2100" dirty="0" smtClean="0"/>
              <a:t>perturbación </a:t>
            </a:r>
            <a:r>
              <a:rPr lang="es-ES" sz="2100" dirty="0"/>
              <a:t>del sistema hidrotermal</a:t>
            </a:r>
            <a:r>
              <a:rPr lang="es-ES" sz="2100" dirty="0" smtClean="0"/>
              <a:t>,</a:t>
            </a:r>
          </a:p>
          <a:p>
            <a:pPr marL="457200" lvl="0" indent="-457200" algn="just">
              <a:buAutoNum type="alphaLcParenBoth"/>
            </a:pPr>
            <a:r>
              <a:rPr lang="es-ES" sz="2100" dirty="0" smtClean="0"/>
              <a:t>ascenso </a:t>
            </a:r>
            <a:r>
              <a:rPr lang="es-ES" sz="2100" dirty="0"/>
              <a:t>de material </a:t>
            </a:r>
            <a:r>
              <a:rPr lang="es-ES" sz="2100" dirty="0" smtClean="0"/>
              <a:t>magmático</a:t>
            </a:r>
            <a:endParaRPr lang="es-ES" sz="2100" dirty="0"/>
          </a:p>
          <a:p>
            <a:pPr marL="457200" lvl="0" indent="-457200" algn="just">
              <a:buAutoNum type="alphaLcParenBoth"/>
            </a:pPr>
            <a:r>
              <a:rPr lang="es-ES" sz="2100" dirty="0" smtClean="0"/>
              <a:t>inicio </a:t>
            </a:r>
            <a:r>
              <a:rPr lang="es-ES" sz="2100" dirty="0"/>
              <a:t>de etapa explosiva y </a:t>
            </a:r>
            <a:r>
              <a:rPr lang="es-ES" sz="2100" dirty="0" smtClean="0"/>
              <a:t>desgasificación </a:t>
            </a:r>
            <a:r>
              <a:rPr lang="es-ES" sz="2100" dirty="0"/>
              <a:t>del sistema volcánico</a:t>
            </a:r>
            <a:r>
              <a:rPr lang="es-ES" sz="2100" dirty="0" smtClean="0"/>
              <a:t>. </a:t>
            </a:r>
          </a:p>
          <a:p>
            <a:pPr marL="0" lvl="0" indent="0" algn="just">
              <a:buNone/>
            </a:pPr>
            <a:endParaRPr lang="es-ES" sz="2100" dirty="0"/>
          </a:p>
          <a:p>
            <a:pPr marL="0" lvl="0" indent="0" algn="just">
              <a:buNone/>
            </a:pPr>
            <a:r>
              <a:rPr lang="es-ES" sz="2100" b="1" dirty="0" smtClean="0">
                <a:sym typeface="Wingdings" panose="05000000000000000000" pitchFamily="2" charset="2"/>
              </a:rPr>
              <a:t> Tiene aplicación inmediata en PRONOSTICO de ERUPCION</a:t>
            </a:r>
            <a:endParaRPr lang="es-ES" sz="2100" b="1" dirty="0"/>
          </a:p>
        </p:txBody>
      </p:sp>
      <p:pic>
        <p:nvPicPr>
          <p:cNvPr id="7" name="Content Placeholder 2" descr="versiones_fondo-transparente_colores.png"/>
          <p:cNvPicPr>
            <a:picLocks noChangeAspect="1"/>
          </p:cNvPicPr>
          <p:nvPr/>
        </p:nvPicPr>
        <p:blipFill>
          <a:blip r:embed="rId2" cstate="print">
            <a:extLst>
              <a:ext uri="{28A0092B-C50C-407E-A947-70E740481C1C}">
                <a14:useLocalDpi xmlns:a14="http://schemas.microsoft.com/office/drawing/2010/main" val="0"/>
              </a:ext>
            </a:extLst>
          </a:blip>
          <a:srcRect l="-18424" r="-18424"/>
          <a:stretch>
            <a:fillRect/>
          </a:stretch>
        </p:blipFill>
        <p:spPr>
          <a:xfrm>
            <a:off x="7338290" y="-27384"/>
            <a:ext cx="2058246" cy="1064116"/>
          </a:xfrm>
          <a:prstGeom prst="rect">
            <a:avLst/>
          </a:prstGeom>
        </p:spPr>
      </p:pic>
    </p:spTree>
    <p:extLst>
      <p:ext uri="{BB962C8B-B14F-4D97-AF65-F5344CB8AC3E}">
        <p14:creationId xmlns:p14="http://schemas.microsoft.com/office/powerpoint/2010/main" val="18845489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467544" y="836712"/>
            <a:ext cx="8229600" cy="576064"/>
          </a:xfrm>
        </p:spPr>
        <p:txBody>
          <a:bodyPr>
            <a:noAutofit/>
          </a:bodyPr>
          <a:lstStyle/>
          <a:p>
            <a:r>
              <a:rPr lang="es-PE" dirty="0" smtClean="0">
                <a:solidFill>
                  <a:schemeClr val="tx1"/>
                </a:solidFill>
                <a:cs typeface="Arial" panose="020B0604020202020204" pitchFamily="34" charset="0"/>
              </a:rPr>
              <a:t>INTRODUCCIÓN</a:t>
            </a:r>
            <a:endParaRPr lang="es-PE" dirty="0">
              <a:solidFill>
                <a:schemeClr val="tx1"/>
              </a:solidFill>
              <a:cs typeface="Arial" panose="020B0604020202020204" pitchFamily="34" charset="0"/>
            </a:endParaRPr>
          </a:p>
        </p:txBody>
      </p:sp>
      <p:sp>
        <p:nvSpPr>
          <p:cNvPr id="8" name="Marcador de contenido 2"/>
          <p:cNvSpPr>
            <a:spLocks noGrp="1"/>
          </p:cNvSpPr>
          <p:nvPr>
            <p:ph idx="1"/>
          </p:nvPr>
        </p:nvSpPr>
        <p:spPr>
          <a:xfrm>
            <a:off x="395536" y="1556792"/>
            <a:ext cx="8229600" cy="4536505"/>
          </a:xfrm>
        </p:spPr>
        <p:txBody>
          <a:bodyPr>
            <a:normAutofit lnSpcReduction="10000"/>
          </a:bodyPr>
          <a:lstStyle/>
          <a:p>
            <a:pPr marL="0" indent="0" algn="just">
              <a:buNone/>
            </a:pPr>
            <a:r>
              <a:rPr lang="es-PE" sz="2400" dirty="0" smtClean="0"/>
              <a:t>San Pedro de </a:t>
            </a:r>
            <a:r>
              <a:rPr lang="es-PE" sz="2400" b="1" dirty="0" smtClean="0"/>
              <a:t>Ubinas</a:t>
            </a:r>
            <a:r>
              <a:rPr lang="es-PE" sz="2400" dirty="0" smtClean="0"/>
              <a:t> es conocido como </a:t>
            </a:r>
            <a:r>
              <a:rPr lang="es-PE" sz="2400" b="1" dirty="0" smtClean="0"/>
              <a:t>el volcán mas activo del Perú</a:t>
            </a:r>
            <a:r>
              <a:rPr lang="es-PE" sz="2400" dirty="0" smtClean="0"/>
              <a:t>, desde 1550 ha presentado 25 episodios eruptivos (6-7 crisis por siglo), La mas reciente actividad eruptiva tuvo lugar entre 2006 y 2009.</a:t>
            </a:r>
          </a:p>
          <a:p>
            <a:pPr marL="0" indent="0" algn="just">
              <a:buNone/>
            </a:pPr>
            <a:endParaRPr lang="es-PE" sz="2400" dirty="0" smtClean="0"/>
          </a:p>
          <a:p>
            <a:pPr marL="0" indent="0" algn="just">
              <a:buNone/>
            </a:pPr>
            <a:r>
              <a:rPr lang="es-PE" sz="2400" dirty="0" smtClean="0"/>
              <a:t>En </a:t>
            </a:r>
            <a:r>
              <a:rPr lang="es-PE" sz="2400" b="1" dirty="0" smtClean="0"/>
              <a:t>setiembre de 2013</a:t>
            </a:r>
            <a:r>
              <a:rPr lang="es-PE" sz="2400" dirty="0" smtClean="0"/>
              <a:t> el volcán Ubinas entro nuevamente en erupción, al observarse explosiones freáticas. En 2014 la actividad fue ascendiendo hasta alcanzar, en abril, el nivel mas alto de actividad dentro del </a:t>
            </a:r>
            <a:r>
              <a:rPr lang="es-PE" sz="2400" b="1" dirty="0" smtClean="0"/>
              <a:t>proceso eruptivo 2013-2015.</a:t>
            </a:r>
          </a:p>
          <a:p>
            <a:pPr marL="0" indent="0" algn="just">
              <a:buNone/>
            </a:pPr>
            <a:endParaRPr lang="es-PE" sz="2400" b="1" dirty="0" smtClean="0"/>
          </a:p>
          <a:p>
            <a:pPr marL="0" indent="0" algn="just">
              <a:buNone/>
            </a:pPr>
            <a:r>
              <a:rPr lang="es-PE" sz="2400" dirty="0" smtClean="0"/>
              <a:t>Luego de abril de 2014, la actividad eruptiva del Ubinas continuo de manera intermitente.</a:t>
            </a:r>
            <a:endParaRPr lang="es-PE" sz="2400" dirty="0"/>
          </a:p>
        </p:txBody>
      </p:sp>
      <p:pic>
        <p:nvPicPr>
          <p:cNvPr id="10" name="Content Placeholder 2" descr="versiones_fondo-transparente_colores.png"/>
          <p:cNvPicPr>
            <a:picLocks noChangeAspect="1"/>
          </p:cNvPicPr>
          <p:nvPr/>
        </p:nvPicPr>
        <p:blipFill>
          <a:blip r:embed="rId2" cstate="print">
            <a:extLst>
              <a:ext uri="{28A0092B-C50C-407E-A947-70E740481C1C}">
                <a14:useLocalDpi xmlns:a14="http://schemas.microsoft.com/office/drawing/2010/main" val="0"/>
              </a:ext>
            </a:extLst>
          </a:blip>
          <a:srcRect l="-18424" r="-18424"/>
          <a:stretch>
            <a:fillRect/>
          </a:stretch>
        </p:blipFill>
        <p:spPr>
          <a:xfrm>
            <a:off x="6948264" y="50544"/>
            <a:ext cx="2484141" cy="1284304"/>
          </a:xfrm>
          <a:prstGeom prst="rect">
            <a:avLst/>
          </a:prstGeom>
        </p:spPr>
      </p:pic>
    </p:spTree>
    <p:extLst>
      <p:ext uri="{BB962C8B-B14F-4D97-AF65-F5344CB8AC3E}">
        <p14:creationId xmlns:p14="http://schemas.microsoft.com/office/powerpoint/2010/main" val="37842332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60248" y="1052735"/>
            <a:ext cx="8229600" cy="576064"/>
          </a:xfrm>
        </p:spPr>
        <p:txBody>
          <a:bodyPr>
            <a:noAutofit/>
          </a:bodyPr>
          <a:lstStyle/>
          <a:p>
            <a:r>
              <a:rPr lang="es-PE" dirty="0" smtClean="0">
                <a:solidFill>
                  <a:schemeClr val="tx1"/>
                </a:solidFill>
              </a:rPr>
              <a:t>CONCLUSIONES</a:t>
            </a:r>
            <a:endParaRPr lang="es-ES" dirty="0">
              <a:solidFill>
                <a:schemeClr val="tx1"/>
              </a:solidFill>
            </a:endParaRPr>
          </a:p>
        </p:txBody>
      </p:sp>
      <p:sp>
        <p:nvSpPr>
          <p:cNvPr id="6" name="Content Placeholder 2"/>
          <p:cNvSpPr>
            <a:spLocks noGrp="1"/>
          </p:cNvSpPr>
          <p:nvPr>
            <p:ph idx="1"/>
          </p:nvPr>
        </p:nvSpPr>
        <p:spPr>
          <a:xfrm>
            <a:off x="457200" y="1844823"/>
            <a:ext cx="7786709" cy="2736305"/>
          </a:xfrm>
        </p:spPr>
        <p:txBody>
          <a:bodyPr>
            <a:noAutofit/>
          </a:bodyPr>
          <a:lstStyle/>
          <a:p>
            <a:pPr algn="just"/>
            <a:r>
              <a:rPr lang="es-ES" sz="2100" dirty="0" smtClean="0"/>
              <a:t>Se ha aplicado </a:t>
            </a:r>
            <a:r>
              <a:rPr lang="es-ES" sz="2100" dirty="0"/>
              <a:t>también el método del </a:t>
            </a:r>
            <a:r>
              <a:rPr lang="es-ES" sz="2100" b="1" dirty="0"/>
              <a:t>Potencial Eléctrico </a:t>
            </a:r>
            <a:r>
              <a:rPr lang="es-ES" sz="2100" b="1" dirty="0" smtClean="0"/>
              <a:t>Natural.</a:t>
            </a:r>
            <a:endParaRPr lang="es-ES" sz="2100" b="1" dirty="0"/>
          </a:p>
          <a:p>
            <a:pPr marL="0" lvl="0" indent="0" algn="just">
              <a:buNone/>
            </a:pPr>
            <a:r>
              <a:rPr lang="es-ES" sz="2100" dirty="0" smtClean="0"/>
              <a:t>Los resultados muestran que puede servir de </a:t>
            </a:r>
            <a:r>
              <a:rPr lang="es-ES" sz="2100" b="1" dirty="0" smtClean="0"/>
              <a:t>complemento </a:t>
            </a:r>
            <a:r>
              <a:rPr lang="es-ES" sz="2100" b="1" dirty="0" smtClean="0">
                <a:sym typeface="Wingdings" panose="05000000000000000000" pitchFamily="2" charset="2"/>
              </a:rPr>
              <a:t>en el pronostico de erupción.</a:t>
            </a:r>
            <a:endParaRPr lang="es-ES" sz="2100" b="1" dirty="0"/>
          </a:p>
          <a:p>
            <a:pPr marL="0" lvl="0" indent="0" algn="just">
              <a:buNone/>
            </a:pPr>
            <a:endParaRPr lang="es-ES" sz="2100" dirty="0"/>
          </a:p>
        </p:txBody>
      </p:sp>
      <p:pic>
        <p:nvPicPr>
          <p:cNvPr id="7" name="Content Placeholder 2" descr="versiones_fondo-transparente_colores.png"/>
          <p:cNvPicPr>
            <a:picLocks noChangeAspect="1"/>
          </p:cNvPicPr>
          <p:nvPr/>
        </p:nvPicPr>
        <p:blipFill>
          <a:blip r:embed="rId2" cstate="print">
            <a:extLst>
              <a:ext uri="{28A0092B-C50C-407E-A947-70E740481C1C}">
                <a14:useLocalDpi xmlns:a14="http://schemas.microsoft.com/office/drawing/2010/main" val="0"/>
              </a:ext>
            </a:extLst>
          </a:blip>
          <a:srcRect l="-18424" r="-18424"/>
          <a:stretch>
            <a:fillRect/>
          </a:stretch>
        </p:blipFill>
        <p:spPr>
          <a:xfrm>
            <a:off x="7338290" y="-27384"/>
            <a:ext cx="2058246" cy="1064116"/>
          </a:xfrm>
          <a:prstGeom prst="rect">
            <a:avLst/>
          </a:prstGeom>
        </p:spPr>
      </p:pic>
    </p:spTree>
    <p:extLst>
      <p:ext uri="{BB962C8B-B14F-4D97-AF65-F5344CB8AC3E}">
        <p14:creationId xmlns:p14="http://schemas.microsoft.com/office/powerpoint/2010/main" val="19186781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6512" y="1124744"/>
            <a:ext cx="8229600" cy="576064"/>
          </a:xfrm>
        </p:spPr>
        <p:txBody>
          <a:bodyPr>
            <a:noAutofit/>
          </a:bodyPr>
          <a:lstStyle/>
          <a:p>
            <a:r>
              <a:rPr lang="es-PE" dirty="0" smtClean="0"/>
              <a:t>OTROS RECIENTES </a:t>
            </a:r>
            <a:r>
              <a:rPr lang="es-PE" dirty="0" smtClean="0">
                <a:solidFill>
                  <a:schemeClr val="tx1"/>
                </a:solidFill>
              </a:rPr>
              <a:t>TRABAJOS Y PROYECTOS IMPORTANTES</a:t>
            </a:r>
            <a:endParaRPr lang="es-ES" dirty="0">
              <a:solidFill>
                <a:schemeClr val="tx1"/>
              </a:solidFill>
            </a:endParaRPr>
          </a:p>
        </p:txBody>
      </p:sp>
      <p:sp>
        <p:nvSpPr>
          <p:cNvPr id="6" name="Content Placeholder 2"/>
          <p:cNvSpPr>
            <a:spLocks noGrp="1"/>
          </p:cNvSpPr>
          <p:nvPr>
            <p:ph idx="1"/>
          </p:nvPr>
        </p:nvSpPr>
        <p:spPr>
          <a:xfrm>
            <a:off x="179512" y="2132855"/>
            <a:ext cx="8510336" cy="2736305"/>
          </a:xfrm>
        </p:spPr>
        <p:txBody>
          <a:bodyPr>
            <a:noAutofit/>
          </a:bodyPr>
          <a:lstStyle/>
          <a:p>
            <a:pPr marL="0" lvl="0" indent="0" algn="just">
              <a:buNone/>
            </a:pPr>
            <a:r>
              <a:rPr lang="es-ES" sz="2100" b="1" dirty="0" smtClean="0"/>
              <a:t>-  NVEWS-Perú : </a:t>
            </a:r>
            <a:r>
              <a:rPr lang="es-ES" sz="2100" dirty="0" smtClean="0"/>
              <a:t>estudio que prioriza a 4 </a:t>
            </a:r>
            <a:r>
              <a:rPr lang="es-ES" sz="2100" dirty="0" err="1" smtClean="0"/>
              <a:t>volcanes</a:t>
            </a:r>
            <a:r>
              <a:rPr lang="es-ES" sz="2100" dirty="0" err="1" smtClean="0">
                <a:sym typeface="Wingdings" panose="05000000000000000000" pitchFamily="2" charset="2"/>
              </a:rPr>
              <a:t></a:t>
            </a:r>
            <a:r>
              <a:rPr lang="es-ES" sz="2100" dirty="0" err="1" smtClean="0"/>
              <a:t>Misti</a:t>
            </a:r>
            <a:r>
              <a:rPr lang="es-ES" sz="2100" dirty="0" smtClean="0"/>
              <a:t>, </a:t>
            </a:r>
            <a:r>
              <a:rPr lang="es-ES" sz="2100" dirty="0" err="1" smtClean="0"/>
              <a:t>Sabancaya</a:t>
            </a:r>
            <a:r>
              <a:rPr lang="es-ES" sz="2100" dirty="0" smtClean="0"/>
              <a:t>, </a:t>
            </a:r>
            <a:r>
              <a:rPr lang="es-ES" sz="2100" dirty="0" err="1" smtClean="0"/>
              <a:t>Ubinas</a:t>
            </a:r>
            <a:r>
              <a:rPr lang="es-ES" sz="2100" dirty="0" smtClean="0"/>
              <a:t> y Coropuna</a:t>
            </a:r>
          </a:p>
          <a:p>
            <a:pPr lvl="0" algn="just">
              <a:buFontTx/>
              <a:buChar char="-"/>
            </a:pPr>
            <a:r>
              <a:rPr lang="es-ES" sz="2100" b="1" dirty="0" smtClean="0"/>
              <a:t>Diseño, construcción y operación de DRONES para monitoreo volcánico : </a:t>
            </a:r>
            <a:r>
              <a:rPr lang="es-ES" sz="2100" dirty="0" smtClean="0"/>
              <a:t>1ra prueba efectuada por encima de los 6000 msnm.</a:t>
            </a:r>
          </a:p>
          <a:p>
            <a:pPr lvl="0" algn="just">
              <a:buFontTx/>
              <a:buChar char="-"/>
            </a:pPr>
            <a:r>
              <a:rPr lang="es-ES" sz="2100" b="1" dirty="0" smtClean="0"/>
              <a:t>“Mejoramiento y ampliación del Sistema de Alerta ante el Riesgo Volcánico en el </a:t>
            </a:r>
            <a:r>
              <a:rPr lang="es-ES" sz="2100" b="1" dirty="0" err="1" smtClean="0"/>
              <a:t>Peru</a:t>
            </a:r>
            <a:r>
              <a:rPr lang="es-ES" sz="2100" b="1" dirty="0" smtClean="0"/>
              <a:t>” : Proyecto de 4M USD que consta de:</a:t>
            </a:r>
          </a:p>
          <a:p>
            <a:pPr marL="0" lvl="0" indent="0" algn="just">
              <a:buNone/>
            </a:pPr>
            <a:r>
              <a:rPr lang="es-ES" sz="2100" dirty="0"/>
              <a:t>	</a:t>
            </a:r>
            <a:r>
              <a:rPr lang="es-ES" sz="2100" dirty="0" smtClean="0"/>
              <a:t>* Red Sísmica- Volcánica para los 16 volcanes activos y potencialmente activos del Perú</a:t>
            </a:r>
          </a:p>
          <a:p>
            <a:pPr marL="0" lvl="0" indent="0" algn="just">
              <a:buNone/>
            </a:pPr>
            <a:r>
              <a:rPr lang="es-ES" sz="2100" dirty="0"/>
              <a:t>	</a:t>
            </a:r>
            <a:r>
              <a:rPr lang="es-ES" sz="2100" dirty="0" smtClean="0"/>
              <a:t>* Nueva sede del </a:t>
            </a:r>
            <a:r>
              <a:rPr lang="es-ES" sz="2100" b="1" i="1" dirty="0" smtClean="0"/>
              <a:t>Observatorio Vulcanológico del Sur</a:t>
            </a:r>
          </a:p>
          <a:p>
            <a:pPr marL="0" lvl="0" indent="0" algn="just">
              <a:buNone/>
            </a:pPr>
            <a:r>
              <a:rPr lang="es-ES" sz="2100" dirty="0" smtClean="0"/>
              <a:t>- </a:t>
            </a:r>
            <a:r>
              <a:rPr lang="es-ES" sz="2100" b="1" dirty="0" smtClean="0"/>
              <a:t>Permanente</a:t>
            </a:r>
            <a:r>
              <a:rPr lang="es-ES" sz="2100" dirty="0" smtClean="0"/>
              <a:t> trabajo de </a:t>
            </a:r>
            <a:r>
              <a:rPr lang="es-ES" sz="2100" b="1" dirty="0" smtClean="0"/>
              <a:t>capacitación </a:t>
            </a:r>
            <a:r>
              <a:rPr lang="es-ES" sz="2100" dirty="0" smtClean="0"/>
              <a:t>(autoridades y </a:t>
            </a:r>
            <a:r>
              <a:rPr lang="es-ES" sz="2100" dirty="0" err="1" smtClean="0"/>
              <a:t>stakeholders</a:t>
            </a:r>
            <a:r>
              <a:rPr lang="es-ES" sz="2100" dirty="0" smtClean="0"/>
              <a:t> en GRD) y de educación a la población (niños sobre todo)</a:t>
            </a:r>
            <a:endParaRPr lang="es-ES" sz="2100" dirty="0"/>
          </a:p>
        </p:txBody>
      </p:sp>
      <p:pic>
        <p:nvPicPr>
          <p:cNvPr id="7" name="Content Placeholder 2" descr="versiones_fondo-transparente_colores.png"/>
          <p:cNvPicPr>
            <a:picLocks noChangeAspect="1"/>
          </p:cNvPicPr>
          <p:nvPr/>
        </p:nvPicPr>
        <p:blipFill>
          <a:blip r:embed="rId2" cstate="print">
            <a:extLst>
              <a:ext uri="{28A0092B-C50C-407E-A947-70E740481C1C}">
                <a14:useLocalDpi xmlns:a14="http://schemas.microsoft.com/office/drawing/2010/main" val="0"/>
              </a:ext>
            </a:extLst>
          </a:blip>
          <a:srcRect l="-18424" r="-18424"/>
          <a:stretch>
            <a:fillRect/>
          </a:stretch>
        </p:blipFill>
        <p:spPr>
          <a:xfrm>
            <a:off x="7338290" y="-27384"/>
            <a:ext cx="2058246" cy="1064116"/>
          </a:xfrm>
          <a:prstGeom prst="rect">
            <a:avLst/>
          </a:prstGeom>
        </p:spPr>
      </p:pic>
    </p:spTree>
    <p:extLst>
      <p:ext uri="{BB962C8B-B14F-4D97-AF65-F5344CB8AC3E}">
        <p14:creationId xmlns:p14="http://schemas.microsoft.com/office/powerpoint/2010/main" val="21617282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2" descr="versiones_fondo-transparente_colores.png"/>
          <p:cNvPicPr>
            <a:picLocks noChangeAspect="1"/>
          </p:cNvPicPr>
          <p:nvPr/>
        </p:nvPicPr>
        <p:blipFill>
          <a:blip r:embed="rId2" cstate="print">
            <a:extLst>
              <a:ext uri="{28A0092B-C50C-407E-A947-70E740481C1C}">
                <a14:useLocalDpi xmlns:a14="http://schemas.microsoft.com/office/drawing/2010/main" val="0"/>
              </a:ext>
            </a:extLst>
          </a:blip>
          <a:srcRect l="-18424" r="-18424"/>
          <a:stretch>
            <a:fillRect/>
          </a:stretch>
        </p:blipFill>
        <p:spPr>
          <a:xfrm>
            <a:off x="7338290" y="-27384"/>
            <a:ext cx="2058246" cy="1064116"/>
          </a:xfrm>
          <a:prstGeom prst="rect">
            <a:avLst/>
          </a:prstGeom>
        </p:spPr>
      </p:pic>
      <p:pic>
        <p:nvPicPr>
          <p:cNvPr id="8" name="Imagen 7"/>
          <p:cNvPicPr>
            <a:picLocks noChangeAspect="1"/>
          </p:cNvPicPr>
          <p:nvPr/>
        </p:nvPicPr>
        <p:blipFill>
          <a:blip r:embed="rId3"/>
          <a:stretch>
            <a:fillRect/>
          </a:stretch>
        </p:blipFill>
        <p:spPr>
          <a:xfrm>
            <a:off x="-3420888" y="-228600"/>
            <a:ext cx="16057784" cy="7315200"/>
          </a:xfrm>
          <a:prstGeom prst="rect">
            <a:avLst/>
          </a:prstGeom>
        </p:spPr>
      </p:pic>
    </p:spTree>
    <p:extLst>
      <p:ext uri="{BB962C8B-B14F-4D97-AF65-F5344CB8AC3E}">
        <p14:creationId xmlns:p14="http://schemas.microsoft.com/office/powerpoint/2010/main" val="12773834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60248" y="1052735"/>
            <a:ext cx="8229600" cy="576064"/>
          </a:xfrm>
        </p:spPr>
        <p:txBody>
          <a:bodyPr>
            <a:noAutofit/>
          </a:bodyPr>
          <a:lstStyle/>
          <a:p>
            <a:r>
              <a:rPr lang="es-PE" dirty="0" smtClean="0">
                <a:solidFill>
                  <a:schemeClr val="tx1"/>
                </a:solidFill>
              </a:rPr>
              <a:t>CONCLUSIONES</a:t>
            </a:r>
            <a:endParaRPr lang="es-ES" dirty="0">
              <a:solidFill>
                <a:schemeClr val="tx1"/>
              </a:solidFill>
            </a:endParaRPr>
          </a:p>
        </p:txBody>
      </p:sp>
      <p:pic>
        <p:nvPicPr>
          <p:cNvPr id="7" name="Content Placeholder 2" descr="versiones_fondo-transparente_colores.png"/>
          <p:cNvPicPr>
            <a:picLocks noChangeAspect="1"/>
          </p:cNvPicPr>
          <p:nvPr/>
        </p:nvPicPr>
        <p:blipFill>
          <a:blip r:embed="rId2" cstate="print">
            <a:extLst>
              <a:ext uri="{28A0092B-C50C-407E-A947-70E740481C1C}">
                <a14:useLocalDpi xmlns:a14="http://schemas.microsoft.com/office/drawing/2010/main" val="0"/>
              </a:ext>
            </a:extLst>
          </a:blip>
          <a:srcRect l="-18424" r="-18424"/>
          <a:stretch>
            <a:fillRect/>
          </a:stretch>
        </p:blipFill>
        <p:spPr>
          <a:xfrm>
            <a:off x="7338290" y="-27384"/>
            <a:ext cx="2058246" cy="1064116"/>
          </a:xfrm>
          <a:prstGeom prst="rect">
            <a:avLst/>
          </a:prstGeom>
        </p:spPr>
      </p:pic>
      <p:pic>
        <p:nvPicPr>
          <p:cNvPr id="3" name="Imagen 2"/>
          <p:cNvPicPr>
            <a:picLocks noChangeAspect="1"/>
          </p:cNvPicPr>
          <p:nvPr/>
        </p:nvPicPr>
        <p:blipFill>
          <a:blip r:embed="rId3"/>
          <a:stretch>
            <a:fillRect/>
          </a:stretch>
        </p:blipFill>
        <p:spPr>
          <a:xfrm>
            <a:off x="-2844824" y="-171400"/>
            <a:ext cx="15625736" cy="7315200"/>
          </a:xfrm>
          <a:prstGeom prst="rect">
            <a:avLst/>
          </a:prstGeom>
        </p:spPr>
      </p:pic>
    </p:spTree>
    <p:extLst>
      <p:ext uri="{BB962C8B-B14F-4D97-AF65-F5344CB8AC3E}">
        <p14:creationId xmlns:p14="http://schemas.microsoft.com/office/powerpoint/2010/main" val="16603402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96975"/>
            <a:ext cx="8640763" cy="547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a:spLocks noGrp="1" noChangeArrowheads="1"/>
          </p:cNvSpPr>
          <p:nvPr>
            <p:ph type="ctrTitle"/>
          </p:nvPr>
        </p:nvSpPr>
        <p:spPr>
          <a:xfrm>
            <a:off x="4621205" y="4653136"/>
            <a:ext cx="4464496" cy="1584176"/>
          </a:xfrm>
          <a:solidFill>
            <a:schemeClr val="bg1"/>
          </a:solidFill>
          <a:scene3d>
            <a:camera prst="orthographicFront"/>
            <a:lightRig rig="threePt" dir="t"/>
          </a:scene3d>
          <a:sp3d>
            <a:bevelT w="114300" prst="artDeco"/>
          </a:sp3d>
          <a:extLst/>
        </p:spPr>
        <p:txBody>
          <a:bodyPr/>
          <a:lstStyle/>
          <a:p>
            <a:pPr eaLnBrk="1" hangingPunct="1">
              <a:defRPr/>
            </a:pPr>
            <a:r>
              <a:rPr lang="es-ES" sz="1400" b="1" u="sng" kern="1200" dirty="0">
                <a:solidFill>
                  <a:srgbClr val="333399"/>
                </a:solidFill>
                <a:latin typeface="Tahoma" pitchFamily="34" charset="0"/>
                <a:ea typeface="Batang" pitchFamily="18" charset="-127"/>
                <a:cs typeface="Tahoma" pitchFamily="34" charset="0"/>
              </a:rPr>
              <a:t>PROYECTO</a:t>
            </a:r>
            <a:r>
              <a:rPr lang="es-ES" sz="1400" b="1" kern="1200" dirty="0">
                <a:solidFill>
                  <a:srgbClr val="333399"/>
                </a:solidFill>
                <a:latin typeface="Tahoma" pitchFamily="34" charset="0"/>
                <a:ea typeface="Batang" pitchFamily="18" charset="-127"/>
                <a:cs typeface="Tahoma" pitchFamily="34" charset="0"/>
              </a:rPr>
              <a:t>:</a:t>
            </a:r>
            <a:br>
              <a:rPr lang="es-ES" sz="1400" b="1" kern="1200" dirty="0">
                <a:solidFill>
                  <a:srgbClr val="333399"/>
                </a:solidFill>
                <a:latin typeface="Tahoma" pitchFamily="34" charset="0"/>
                <a:ea typeface="Batang" pitchFamily="18" charset="-127"/>
                <a:cs typeface="Tahoma" pitchFamily="34" charset="0"/>
              </a:rPr>
            </a:br>
            <a:r>
              <a:rPr lang="es-ES" sz="1400" b="1" kern="1200" dirty="0">
                <a:solidFill>
                  <a:srgbClr val="333399"/>
                </a:solidFill>
                <a:latin typeface="Tahoma" pitchFamily="34" charset="0"/>
                <a:ea typeface="Batang" pitchFamily="18" charset="-127"/>
                <a:cs typeface="Tahoma" pitchFamily="34" charset="0"/>
              </a:rPr>
              <a:t>“</a:t>
            </a:r>
            <a:r>
              <a:rPr lang="es-ES" sz="1600" b="1" kern="1200" dirty="0">
                <a:solidFill>
                  <a:schemeClr val="tx1"/>
                </a:solidFill>
                <a:latin typeface="Tahoma" pitchFamily="34" charset="0"/>
                <a:ea typeface="Batang" pitchFamily="18" charset="-127"/>
                <a:cs typeface="Tahoma" pitchFamily="34" charset="0"/>
              </a:rPr>
              <a:t>MEJORAMIENTO Y AMPLIACIÓN DEL SISTEMA DE ALERTA ANTE RIESGO VULCANOLÓGICO EN EL PERÚ</a:t>
            </a:r>
            <a:r>
              <a:rPr lang="es-ES" sz="1400" b="1" kern="1200" dirty="0">
                <a:solidFill>
                  <a:srgbClr val="333399"/>
                </a:solidFill>
                <a:latin typeface="Tahoma" pitchFamily="34" charset="0"/>
                <a:ea typeface="Batang" pitchFamily="18" charset="-127"/>
                <a:cs typeface="Tahoma" pitchFamily="34" charset="0"/>
              </a:rPr>
              <a:t>” </a:t>
            </a:r>
            <a:br>
              <a:rPr lang="es-ES" sz="1400" b="1" kern="1200" dirty="0">
                <a:solidFill>
                  <a:srgbClr val="333399"/>
                </a:solidFill>
                <a:latin typeface="Tahoma" pitchFamily="34" charset="0"/>
                <a:ea typeface="Batang" pitchFamily="18" charset="-127"/>
                <a:cs typeface="Tahoma" pitchFamily="34" charset="0"/>
              </a:rPr>
            </a:br>
            <a:r>
              <a:rPr lang="es-ES" sz="1400" b="1" i="1" kern="1200" dirty="0">
                <a:solidFill>
                  <a:srgbClr val="333399"/>
                </a:solidFill>
                <a:latin typeface="Tahoma" pitchFamily="34" charset="0"/>
                <a:ea typeface="Batang" pitchFamily="18" charset="-127"/>
                <a:cs typeface="Tahoma" pitchFamily="34" charset="0"/>
              </a:rPr>
              <a:t>SNIP N° 271840</a:t>
            </a:r>
            <a:r>
              <a:rPr lang="es-PE" sz="1400" b="1" kern="1200" dirty="0">
                <a:solidFill>
                  <a:srgbClr val="333399"/>
                </a:solidFill>
                <a:latin typeface="Tahoma" pitchFamily="34" charset="0"/>
                <a:ea typeface="Batang" pitchFamily="18" charset="-127"/>
                <a:cs typeface="Tahoma" pitchFamily="34" charset="0"/>
              </a:rPr>
              <a:t/>
            </a:r>
            <a:br>
              <a:rPr lang="es-PE" sz="1400" b="1" kern="1200" dirty="0">
                <a:solidFill>
                  <a:srgbClr val="333399"/>
                </a:solidFill>
                <a:latin typeface="Tahoma" pitchFamily="34" charset="0"/>
                <a:ea typeface="Batang" pitchFamily="18" charset="-127"/>
                <a:cs typeface="Tahoma" pitchFamily="34" charset="0"/>
              </a:rPr>
            </a:br>
            <a:endParaRPr lang="es-ES" sz="1400" b="1" kern="1200" dirty="0">
              <a:solidFill>
                <a:srgbClr val="333399"/>
              </a:solidFill>
              <a:latin typeface="Tahoma" pitchFamily="34" charset="0"/>
              <a:ea typeface="Batang" pitchFamily="18" charset="-127"/>
              <a:cs typeface="Tahoma" pitchFamily="34" charset="0"/>
            </a:endParaRPr>
          </a:p>
        </p:txBody>
      </p:sp>
      <p:sp>
        <p:nvSpPr>
          <p:cNvPr id="2051" name="Rectangle 2"/>
          <p:cNvSpPr txBox="1">
            <a:spLocks noChangeArrowheads="1"/>
          </p:cNvSpPr>
          <p:nvPr/>
        </p:nvSpPr>
        <p:spPr bwMode="auto">
          <a:xfrm>
            <a:off x="5292080" y="6021288"/>
            <a:ext cx="3168352" cy="576064"/>
          </a:xfrm>
          <a:prstGeom prst="rect">
            <a:avLst/>
          </a:prstGeom>
          <a:solidFill>
            <a:schemeClr val="bg1"/>
          </a:solidFill>
          <a:ln>
            <a:noFill/>
          </a:ln>
          <a:effectLst/>
          <a:scene3d>
            <a:camera prst="orthographicFront"/>
            <a:lightRig rig="threePt" dir="t"/>
          </a:scene3d>
          <a:sp3d>
            <a:bevelT w="114300" prst="artDeco"/>
          </a:sp3d>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s-ES" sz="1400" b="1" i="1" dirty="0" smtClean="0">
                <a:solidFill>
                  <a:schemeClr val="accent2"/>
                </a:solidFill>
                <a:latin typeface="Tahoma" pitchFamily="34" charset="0"/>
                <a:ea typeface="Batang" pitchFamily="18" charset="-127"/>
                <a:cs typeface="Tahoma" pitchFamily="34" charset="0"/>
              </a:rPr>
              <a:t>Distrito de Sachaca – Arequipa</a:t>
            </a:r>
          </a:p>
          <a:p>
            <a:pPr algn="ctr" eaLnBrk="1" hangingPunct="1">
              <a:defRPr/>
            </a:pPr>
            <a:endParaRPr lang="es-ES" sz="1400" b="1" dirty="0" smtClean="0">
              <a:solidFill>
                <a:srgbClr val="333399"/>
              </a:solidFill>
              <a:latin typeface="Tahoma" pitchFamily="34" charset="0"/>
              <a:ea typeface="Batang" pitchFamily="18" charset="-127"/>
              <a:cs typeface="Tahoma" pitchFamily="34" charset="0"/>
            </a:endParaRPr>
          </a:p>
        </p:txBody>
      </p:sp>
      <p:pic>
        <p:nvPicPr>
          <p:cNvPr id="205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8938" y="395288"/>
            <a:ext cx="8096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528" y="395511"/>
            <a:ext cx="5667375" cy="657225"/>
          </a:xfrm>
          <a:prstGeom prst="rect">
            <a:avLst/>
          </a:prstGeom>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8470900" y="6254750"/>
            <a:ext cx="431800" cy="603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Tree>
    <p:extLst>
      <p:ext uri="{BB962C8B-B14F-4D97-AF65-F5344CB8AC3E}">
        <p14:creationId xmlns:p14="http://schemas.microsoft.com/office/powerpoint/2010/main" val="45317159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555776" y="980728"/>
            <a:ext cx="4306338" cy="1077218"/>
          </a:xfrm>
          <a:extLst/>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s-ES" sz="3200" b="1" kern="12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a typeface="+mn-ea"/>
                <a:cs typeface="+mn-cs"/>
              </a:rPr>
              <a:t>COMPONENTES DEL PROYECTO</a:t>
            </a:r>
          </a:p>
        </p:txBody>
      </p:sp>
      <p:sp>
        <p:nvSpPr>
          <p:cNvPr id="11267" name="2 Subtítulo"/>
          <p:cNvSpPr>
            <a:spLocks noGrp="1"/>
          </p:cNvSpPr>
          <p:nvPr>
            <p:ph type="subTitle" idx="1"/>
          </p:nvPr>
        </p:nvSpPr>
        <p:spPr>
          <a:xfrm>
            <a:off x="323850" y="1916113"/>
            <a:ext cx="8496300" cy="792162"/>
          </a:xfrm>
        </p:spPr>
        <p:txBody>
          <a:bodyPr/>
          <a:lstStyle/>
          <a:p>
            <a:pPr algn="just" eaLnBrk="1" hangingPunct="1"/>
            <a:r>
              <a:rPr lang="es-PE" altLang="es-MX" sz="1800" b="1" u="sng" smtClean="0">
                <a:solidFill>
                  <a:srgbClr val="FF0000"/>
                </a:solidFill>
                <a:latin typeface="Tahoma" panose="020B0604030504040204" pitchFamily="34" charset="0"/>
                <a:cs typeface="Tahoma" panose="020B0604030504040204" pitchFamily="34" charset="0"/>
              </a:rPr>
              <a:t>Componente Nº 3</a:t>
            </a:r>
            <a:r>
              <a:rPr lang="es-PE" altLang="es-MX" sz="1800" b="1" smtClean="0">
                <a:solidFill>
                  <a:srgbClr val="FF0000"/>
                </a:solidFill>
                <a:latin typeface="Tahoma" panose="020B0604030504040204" pitchFamily="34" charset="0"/>
                <a:cs typeface="Tahoma" panose="020B0604030504040204" pitchFamily="34" charset="0"/>
              </a:rPr>
              <a:t>: </a:t>
            </a:r>
          </a:p>
          <a:p>
            <a:pPr algn="just" eaLnBrk="1" hangingPunct="1"/>
            <a:r>
              <a:rPr lang="es-PE" altLang="es-MX" sz="1400" b="1" smtClean="0">
                <a:latin typeface="Tahoma" panose="020B0604030504040204" pitchFamily="34" charset="0"/>
                <a:cs typeface="Tahoma" panose="020B0604030504040204" pitchFamily="34" charset="0"/>
              </a:rPr>
              <a:t>CONSTRUCCIÓN DE INFRAESTRUCTURA Y SU IMPLEMENTACIÓN</a:t>
            </a:r>
            <a:r>
              <a:rPr lang="es-ES" altLang="es-MX" sz="1400" smtClean="0">
                <a:latin typeface="Tahoma" panose="020B0604030504040204" pitchFamily="34" charset="0"/>
                <a:cs typeface="Tahoma" panose="020B0604030504040204" pitchFamily="34" charset="0"/>
              </a:rPr>
              <a:t>.</a:t>
            </a:r>
            <a:endParaRPr lang="es-PE" altLang="es-MX" sz="1400" b="1" smtClean="0">
              <a:latin typeface="Tahoma" panose="020B0604030504040204" pitchFamily="34" charset="0"/>
              <a:cs typeface="Tahoma" panose="020B0604030504040204" pitchFamily="34" charset="0"/>
            </a:endParaRPr>
          </a:p>
        </p:txBody>
      </p:sp>
      <p:pic>
        <p:nvPicPr>
          <p:cNvPr id="5" name="Picture 5" descr="http://200.60.148.137/web_page/templates/igp/images/cabeceraPrincipal.jpg"/>
          <p:cNvPicPr>
            <a:picLocks noChangeAspect="1" noChangeArrowheads="1"/>
          </p:cNvPicPr>
          <p:nvPr/>
        </p:nvPicPr>
        <p:blipFill>
          <a:blip r:embed="rId2"/>
          <a:srcRect l="13181" t="7143" r="343"/>
          <a:stretch>
            <a:fillRect/>
          </a:stretch>
        </p:blipFill>
        <p:spPr bwMode="auto">
          <a:xfrm>
            <a:off x="0" y="6345238"/>
            <a:ext cx="9144000" cy="539750"/>
          </a:xfrm>
          <a:prstGeom prst="rect">
            <a:avLst/>
          </a:prstGeom>
          <a:ln>
            <a:noFill/>
          </a:ln>
          <a:effectLst>
            <a:softEdge rad="112500"/>
          </a:effectLst>
        </p:spPr>
      </p:pic>
      <p:sp>
        <p:nvSpPr>
          <p:cNvPr id="6" name="5 Título"/>
          <p:cNvSpPr txBox="1">
            <a:spLocks/>
          </p:cNvSpPr>
          <p:nvPr/>
        </p:nvSpPr>
        <p:spPr bwMode="auto">
          <a:xfrm>
            <a:off x="4356100" y="6308725"/>
            <a:ext cx="47529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s-PE" sz="1200" b="1" i="1" dirty="0" smtClean="0">
                <a:solidFill>
                  <a:schemeClr val="bg1"/>
                </a:solidFill>
              </a:rPr>
              <a:t>…Ciencia para protegernos,  ciencia para avanzar</a:t>
            </a:r>
            <a:r>
              <a:rPr lang="es-PE" sz="1600" b="1" i="1" dirty="0" smtClean="0">
                <a:solidFill>
                  <a:srgbClr val="0070C0"/>
                </a:solidFill>
              </a:rPr>
              <a:t>!</a:t>
            </a:r>
            <a:endParaRPr lang="es-PE" sz="500" b="1" dirty="0">
              <a:solidFill>
                <a:srgbClr val="0070C0"/>
              </a:solidFill>
            </a:endParaRPr>
          </a:p>
        </p:txBody>
      </p:sp>
      <p:pic>
        <p:nvPicPr>
          <p:cNvPr id="1127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60350"/>
            <a:ext cx="8870950" cy="116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2722563"/>
            <a:ext cx="4244975"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2" name="7 Rectángulo"/>
          <p:cNvSpPr>
            <a:spLocks noChangeArrowheads="1"/>
          </p:cNvSpPr>
          <p:nvPr/>
        </p:nvSpPr>
        <p:spPr bwMode="auto">
          <a:xfrm>
            <a:off x="433388" y="5880100"/>
            <a:ext cx="3384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PE" altLang="es-MX" sz="2400" b="1" dirty="0">
                <a:solidFill>
                  <a:srgbClr val="FF0000"/>
                </a:solidFill>
              </a:rPr>
              <a:t>S/. 7</a:t>
            </a:r>
            <a:r>
              <a:rPr lang="es-PE" altLang="es-MX" sz="2400" b="1" dirty="0" smtClean="0">
                <a:solidFill>
                  <a:srgbClr val="FF0000"/>
                </a:solidFill>
              </a:rPr>
              <a:t>´000,000 </a:t>
            </a:r>
            <a:r>
              <a:rPr lang="es-PE" altLang="es-MX" sz="1600" b="1" dirty="0" smtClean="0">
                <a:solidFill>
                  <a:srgbClr val="FF0000"/>
                </a:solidFill>
              </a:rPr>
              <a:t>de soles</a:t>
            </a:r>
            <a:endParaRPr lang="es-PE" altLang="es-MX" sz="1600" b="1" dirty="0">
              <a:solidFill>
                <a:srgbClr val="FF0000"/>
              </a:solidFill>
            </a:endParaRPr>
          </a:p>
        </p:txBody>
      </p:sp>
      <p:sp>
        <p:nvSpPr>
          <p:cNvPr id="11273" name="8 Rectángulo"/>
          <p:cNvSpPr>
            <a:spLocks noChangeArrowheads="1"/>
          </p:cNvSpPr>
          <p:nvPr/>
        </p:nvSpPr>
        <p:spPr bwMode="auto">
          <a:xfrm>
            <a:off x="433388" y="2779713"/>
            <a:ext cx="3706812"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PE" altLang="es-MX" sz="1400" u="sng"/>
              <a:t>INFRAESTRUCTURA SEGURA</a:t>
            </a:r>
            <a:r>
              <a:rPr lang="es-PE" altLang="es-MX" sz="1400"/>
              <a:t>, ESPACIO FÍSICO ADECUADO Y MOBILIARIOS SUFICIENTES PARA EL DESARROLLO DE FUNCIONES, CON LOS ESTÁNDARES DE NORMAS DE CONSTRUCCIÓN Y TÉCNICOS DEL PROYECTO, CON AMBIENTES PARA LABORATORIO, OFICINAS DE INVESTIGACIÓN CIENTÍFICA, TAREAS TÉCNICAS, ACTIVIDAD ADMINISTRATIVA, SALA DE USOS MÚLTIPLES, VÍA DE ACCESO A LOS VEHÍCULOS Y ESTACIONAMIENTO DENTRO DEL LOCAL Y EL CERCO PERIMÉTRICO.</a:t>
            </a:r>
          </a:p>
        </p:txBody>
      </p:sp>
      <p:sp>
        <p:nvSpPr>
          <p:cNvPr id="11274" name="2 Rectángulo"/>
          <p:cNvSpPr>
            <a:spLocks noChangeArrowheads="1"/>
          </p:cNvSpPr>
          <p:nvPr/>
        </p:nvSpPr>
        <p:spPr bwMode="auto">
          <a:xfrm>
            <a:off x="4356100" y="5899150"/>
            <a:ext cx="4244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MX" altLang="es-MX" sz="1800" b="1"/>
              <a:t>Nueva sede en el Distrito de Sachaca</a:t>
            </a:r>
            <a:endParaRPr lang="es-PE" altLang="es-MX" sz="1800" b="1"/>
          </a:p>
        </p:txBody>
      </p:sp>
    </p:spTree>
    <p:extLst>
      <p:ext uri="{BB962C8B-B14F-4D97-AF65-F5344CB8AC3E}">
        <p14:creationId xmlns:p14="http://schemas.microsoft.com/office/powerpoint/2010/main" val="318985649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D:\1 - IGPa\5 - OBSERVATORIOS\3 - AREQUIPA\4 - Redes volcanes\Ubinas UBI3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75783" y="2420888"/>
            <a:ext cx="3168351" cy="25922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1 Título"/>
          <p:cNvSpPr>
            <a:spLocks noGrp="1"/>
          </p:cNvSpPr>
          <p:nvPr>
            <p:ph type="ctrTitle"/>
          </p:nvPr>
        </p:nvSpPr>
        <p:spPr>
          <a:xfrm>
            <a:off x="1475656" y="1124744"/>
            <a:ext cx="4379725" cy="1077218"/>
          </a:xfrm>
          <a:extLst/>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s-PE" sz="3200" b="1" kern="12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a typeface="+mn-ea"/>
                <a:cs typeface="+mn-cs"/>
              </a:rPr>
              <a:t>OBJETIVO </a:t>
            </a:r>
            <a:r>
              <a:rPr lang="es-PE" sz="3200" b="1" kern="12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a typeface="+mn-ea"/>
                <a:cs typeface="+mn-cs"/>
              </a:rPr>
              <a:t>GENERAL</a:t>
            </a:r>
            <a:br>
              <a:rPr lang="es-PE" sz="3200" b="1" kern="12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a typeface="+mn-ea"/>
                <a:cs typeface="+mn-cs"/>
              </a:rPr>
            </a:br>
            <a:r>
              <a:rPr lang="es-PE" sz="3200" b="1" kern="12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a typeface="+mn-ea"/>
                <a:cs typeface="+mn-cs"/>
              </a:rPr>
              <a:t> </a:t>
            </a:r>
            <a:r>
              <a:rPr lang="es-PE" sz="3200" b="1" kern="12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a typeface="+mn-ea"/>
                <a:cs typeface="+mn-cs"/>
              </a:rPr>
              <a:t>DEL PROYECTO</a:t>
            </a:r>
          </a:p>
        </p:txBody>
      </p:sp>
      <p:sp>
        <p:nvSpPr>
          <p:cNvPr id="8195" name="2 Subtítulo"/>
          <p:cNvSpPr>
            <a:spLocks noGrp="1"/>
          </p:cNvSpPr>
          <p:nvPr>
            <p:ph type="subTitle" idx="1"/>
          </p:nvPr>
        </p:nvSpPr>
        <p:spPr>
          <a:xfrm>
            <a:off x="539750" y="2420938"/>
            <a:ext cx="4824413" cy="3887787"/>
          </a:xfrm>
        </p:spPr>
        <p:txBody>
          <a:bodyPr/>
          <a:lstStyle/>
          <a:p>
            <a:pPr algn="just" eaLnBrk="1" hangingPunct="1">
              <a:defRPr/>
            </a:pPr>
            <a:r>
              <a:rPr lang="es-ES" sz="2200" dirty="0" smtClean="0">
                <a:solidFill>
                  <a:srgbClr val="000000"/>
                </a:solidFill>
                <a:latin typeface="+mj-lt"/>
                <a:cs typeface="Tahoma" pitchFamily="34" charset="0"/>
              </a:rPr>
              <a:t>Incrementar la Capacidad de alerta instrumentando la vigilancia de </a:t>
            </a:r>
            <a:r>
              <a:rPr lang="es-ES" sz="2200" b="1" u="sng" dirty="0" smtClean="0">
                <a:latin typeface="+mj-lt"/>
              </a:rPr>
              <a:t>16 volcanes</a:t>
            </a:r>
            <a:r>
              <a:rPr lang="es-ES" sz="2200" b="1" dirty="0" smtClean="0">
                <a:latin typeface="+mj-lt"/>
              </a:rPr>
              <a:t>  </a:t>
            </a:r>
            <a:r>
              <a:rPr lang="es-ES" sz="2200" dirty="0" smtClean="0">
                <a:latin typeface="+mj-lt"/>
              </a:rPr>
              <a:t>activos y </a:t>
            </a:r>
            <a:r>
              <a:rPr lang="es-ES" sz="2200" smtClean="0">
                <a:latin typeface="+mj-lt"/>
              </a:rPr>
              <a:t>potencialmente activos:</a:t>
            </a:r>
            <a:endParaRPr lang="es-ES" sz="2200" dirty="0" smtClean="0">
              <a:latin typeface="+mj-lt"/>
            </a:endParaRPr>
          </a:p>
          <a:p>
            <a:pPr marL="342900" indent="-342900" algn="just" eaLnBrk="1" hangingPunct="1">
              <a:buFontTx/>
              <a:buChar char="-"/>
              <a:defRPr/>
            </a:pPr>
            <a:r>
              <a:rPr lang="es-MX" sz="2200" dirty="0" smtClean="0">
                <a:latin typeface="+mj-lt"/>
              </a:rPr>
              <a:t>Misti, </a:t>
            </a:r>
            <a:r>
              <a:rPr lang="es-MX" sz="2200" dirty="0" err="1" smtClean="0">
                <a:latin typeface="+mj-lt"/>
              </a:rPr>
              <a:t>Sabancaya</a:t>
            </a:r>
            <a:r>
              <a:rPr lang="es-MX" sz="2200" dirty="0" smtClean="0">
                <a:latin typeface="+mj-lt"/>
              </a:rPr>
              <a:t>, </a:t>
            </a:r>
            <a:r>
              <a:rPr lang="es-MX" sz="2200" dirty="0" err="1" smtClean="0">
                <a:latin typeface="+mj-lt"/>
              </a:rPr>
              <a:t>Ubinas</a:t>
            </a:r>
            <a:r>
              <a:rPr lang="es-MX" sz="2200" dirty="0" smtClean="0">
                <a:latin typeface="+mj-lt"/>
              </a:rPr>
              <a:t> y Coropuna</a:t>
            </a:r>
          </a:p>
          <a:p>
            <a:pPr marL="342900" indent="-342900" algn="just" eaLnBrk="1" hangingPunct="1">
              <a:buFontTx/>
              <a:buChar char="-"/>
              <a:defRPr/>
            </a:pPr>
            <a:r>
              <a:rPr lang="es-MX" sz="2200" dirty="0" err="1" smtClean="0">
                <a:latin typeface="+mj-lt"/>
              </a:rPr>
              <a:t>Huaynaputina</a:t>
            </a:r>
            <a:r>
              <a:rPr lang="es-MX" sz="2200" dirty="0" smtClean="0">
                <a:latin typeface="+mj-lt"/>
              </a:rPr>
              <a:t>, </a:t>
            </a:r>
            <a:r>
              <a:rPr lang="es-MX" sz="2200" dirty="0" err="1" smtClean="0">
                <a:latin typeface="+mj-lt"/>
              </a:rPr>
              <a:t>Ticsani</a:t>
            </a:r>
            <a:r>
              <a:rPr lang="es-MX" sz="2200" dirty="0" smtClean="0">
                <a:latin typeface="+mj-lt"/>
              </a:rPr>
              <a:t>, </a:t>
            </a:r>
            <a:r>
              <a:rPr lang="es-MX" sz="2200" dirty="0" err="1" smtClean="0">
                <a:latin typeface="+mj-lt"/>
              </a:rPr>
              <a:t>Yucamane</a:t>
            </a:r>
            <a:r>
              <a:rPr lang="es-MX" sz="2200" dirty="0" smtClean="0">
                <a:latin typeface="+mj-lt"/>
              </a:rPr>
              <a:t>, </a:t>
            </a:r>
            <a:r>
              <a:rPr lang="es-MX" sz="2200" dirty="0" err="1" smtClean="0">
                <a:latin typeface="+mj-lt"/>
              </a:rPr>
              <a:t>Tutupaca</a:t>
            </a:r>
            <a:r>
              <a:rPr lang="es-MX" sz="2200" dirty="0">
                <a:latin typeface="+mj-lt"/>
              </a:rPr>
              <a:t> </a:t>
            </a:r>
            <a:r>
              <a:rPr lang="es-MX" sz="2200" dirty="0" smtClean="0">
                <a:latin typeface="+mj-lt"/>
              </a:rPr>
              <a:t>y </a:t>
            </a:r>
            <a:r>
              <a:rPr lang="es-MX" sz="2200" dirty="0" err="1" smtClean="0">
                <a:latin typeface="+mj-lt"/>
              </a:rPr>
              <a:t>Chachani</a:t>
            </a:r>
            <a:r>
              <a:rPr lang="es-MX" sz="2200" dirty="0" smtClean="0">
                <a:latin typeface="+mj-lt"/>
              </a:rPr>
              <a:t>.</a:t>
            </a:r>
          </a:p>
          <a:p>
            <a:pPr marL="342900" indent="-342900" algn="just" eaLnBrk="1" hangingPunct="1">
              <a:buFontTx/>
              <a:buChar char="-"/>
              <a:defRPr/>
            </a:pPr>
            <a:r>
              <a:rPr lang="es-MX" sz="2200" dirty="0" smtClean="0">
                <a:latin typeface="+mj-lt"/>
              </a:rPr>
              <a:t>Sara </a:t>
            </a:r>
            <a:r>
              <a:rPr lang="es-MX" sz="2200" dirty="0" err="1" smtClean="0">
                <a:latin typeface="+mj-lt"/>
              </a:rPr>
              <a:t>Sara</a:t>
            </a:r>
            <a:r>
              <a:rPr lang="es-MX" sz="2200" dirty="0" smtClean="0">
                <a:latin typeface="+mj-lt"/>
              </a:rPr>
              <a:t>, </a:t>
            </a:r>
            <a:r>
              <a:rPr lang="es-MX" sz="2200" dirty="0" err="1" smtClean="0">
                <a:latin typeface="+mj-lt"/>
              </a:rPr>
              <a:t>Casiri</a:t>
            </a:r>
            <a:r>
              <a:rPr lang="es-MX" sz="2200" dirty="0" smtClean="0">
                <a:latin typeface="+mj-lt"/>
              </a:rPr>
              <a:t> y </a:t>
            </a:r>
            <a:r>
              <a:rPr lang="es-MX" sz="2200" dirty="0" err="1" smtClean="0">
                <a:latin typeface="+mj-lt"/>
              </a:rPr>
              <a:t>Quimsachata</a:t>
            </a:r>
            <a:endParaRPr lang="es-MX" sz="2200" dirty="0" smtClean="0">
              <a:latin typeface="+mj-lt"/>
            </a:endParaRPr>
          </a:p>
          <a:p>
            <a:pPr marL="342900" indent="-342900" algn="just" eaLnBrk="1" hangingPunct="1">
              <a:buFontTx/>
              <a:buChar char="-"/>
              <a:defRPr/>
            </a:pPr>
            <a:r>
              <a:rPr lang="es-MX" sz="2200" dirty="0" err="1" smtClean="0">
                <a:latin typeface="+mj-lt"/>
              </a:rPr>
              <a:t>Purupuruni</a:t>
            </a:r>
            <a:r>
              <a:rPr lang="es-MX" sz="2200" dirty="0" smtClean="0">
                <a:latin typeface="+mj-lt"/>
              </a:rPr>
              <a:t>, </a:t>
            </a:r>
            <a:r>
              <a:rPr lang="es-MX" sz="2200" dirty="0" err="1" smtClean="0">
                <a:latin typeface="+mj-lt"/>
              </a:rPr>
              <a:t>Andahua</a:t>
            </a:r>
            <a:r>
              <a:rPr lang="es-MX" sz="2200" dirty="0" smtClean="0">
                <a:latin typeface="+mj-lt"/>
              </a:rPr>
              <a:t>, </a:t>
            </a:r>
            <a:r>
              <a:rPr lang="es-MX" sz="2200" dirty="0" err="1" smtClean="0">
                <a:latin typeface="+mj-lt"/>
              </a:rPr>
              <a:t>Huambo</a:t>
            </a:r>
            <a:r>
              <a:rPr lang="es-MX" sz="2200" dirty="0">
                <a:latin typeface="+mj-lt"/>
              </a:rPr>
              <a:t> </a:t>
            </a:r>
            <a:r>
              <a:rPr lang="es-MX" sz="2200" dirty="0" smtClean="0">
                <a:latin typeface="+mj-lt"/>
              </a:rPr>
              <a:t>y </a:t>
            </a:r>
            <a:r>
              <a:rPr lang="es-MX" sz="2200" dirty="0" err="1" smtClean="0">
                <a:latin typeface="+mj-lt"/>
              </a:rPr>
              <a:t>Auquihuato</a:t>
            </a:r>
            <a:r>
              <a:rPr lang="es-MX" sz="2200" dirty="0" smtClean="0">
                <a:latin typeface="+mj-lt"/>
              </a:rPr>
              <a:t>.</a:t>
            </a:r>
            <a:endParaRPr lang="es-PE" i="1" dirty="0" smtClean="0">
              <a:latin typeface="Tahoma" pitchFamily="34" charset="0"/>
              <a:cs typeface="Tahoma" pitchFamily="34" charset="0"/>
            </a:endParaRPr>
          </a:p>
        </p:txBody>
      </p:sp>
      <p:pic>
        <p:nvPicPr>
          <p:cNvPr id="5" name="Picture 5" descr="http://200.60.148.137/web_page/templates/igp/images/cabeceraPrincipal.jpg"/>
          <p:cNvPicPr>
            <a:picLocks noChangeAspect="1" noChangeArrowheads="1"/>
          </p:cNvPicPr>
          <p:nvPr/>
        </p:nvPicPr>
        <p:blipFill>
          <a:blip r:embed="rId3"/>
          <a:srcRect l="13181" t="7143" r="343"/>
          <a:stretch>
            <a:fillRect/>
          </a:stretch>
        </p:blipFill>
        <p:spPr bwMode="auto">
          <a:xfrm>
            <a:off x="0" y="6345238"/>
            <a:ext cx="9144000" cy="539750"/>
          </a:xfrm>
          <a:prstGeom prst="rect">
            <a:avLst/>
          </a:prstGeom>
          <a:ln>
            <a:noFill/>
          </a:ln>
          <a:effectLst>
            <a:softEdge rad="112500"/>
          </a:effectLst>
        </p:spPr>
      </p:pic>
      <p:sp>
        <p:nvSpPr>
          <p:cNvPr id="6" name="5 Título"/>
          <p:cNvSpPr txBox="1">
            <a:spLocks/>
          </p:cNvSpPr>
          <p:nvPr/>
        </p:nvSpPr>
        <p:spPr bwMode="auto">
          <a:xfrm>
            <a:off x="4356100" y="6308725"/>
            <a:ext cx="47529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s-PE" sz="1200" b="1" i="1" dirty="0" smtClean="0">
                <a:solidFill>
                  <a:schemeClr val="bg1"/>
                </a:solidFill>
              </a:rPr>
              <a:t>…Ciencia para protegernos,  ciencia para avanzar</a:t>
            </a:r>
            <a:r>
              <a:rPr lang="es-PE" sz="1600" b="1" i="1" dirty="0" smtClean="0">
                <a:solidFill>
                  <a:srgbClr val="0070C0"/>
                </a:solidFill>
              </a:rPr>
              <a:t>!</a:t>
            </a:r>
            <a:endParaRPr lang="es-PE" sz="500" b="1" dirty="0">
              <a:solidFill>
                <a:srgbClr val="0070C0"/>
              </a:solidFill>
            </a:endParaRPr>
          </a:p>
        </p:txBody>
      </p:sp>
      <p:pic>
        <p:nvPicPr>
          <p:cNvPr id="71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763" y="188913"/>
            <a:ext cx="8870950"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231066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60248" y="1052735"/>
            <a:ext cx="8229600" cy="576064"/>
          </a:xfrm>
        </p:spPr>
        <p:txBody>
          <a:bodyPr>
            <a:normAutofit fontScale="90000"/>
          </a:bodyPr>
          <a:lstStyle/>
          <a:p>
            <a:endParaRPr lang="es-E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5112" y="1191376"/>
            <a:ext cx="8757038" cy="583802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179512" y="5517232"/>
            <a:ext cx="8229600" cy="1440160"/>
          </a:xfrm>
        </p:spPr>
        <p:txBody>
          <a:bodyPr/>
          <a:lstStyle/>
          <a:p>
            <a:pPr marL="0" indent="0">
              <a:buNone/>
            </a:pPr>
            <a:r>
              <a:rPr lang="es-PE" sz="4000" b="1" dirty="0" smtClean="0">
                <a:solidFill>
                  <a:schemeClr val="bg1"/>
                </a:solidFill>
              </a:rPr>
              <a:t>	Gracias por su atención !</a:t>
            </a:r>
            <a:endParaRPr lang="es-ES" sz="4000" b="1" dirty="0">
              <a:solidFill>
                <a:schemeClr val="bg1"/>
              </a:solidFill>
            </a:endParaRPr>
          </a:p>
        </p:txBody>
      </p:sp>
      <p:pic>
        <p:nvPicPr>
          <p:cNvPr id="9" name="Content Placeholder 2" descr="versiones_fondo-transparente_colores.png"/>
          <p:cNvPicPr>
            <a:picLocks noChangeAspect="1"/>
          </p:cNvPicPr>
          <p:nvPr/>
        </p:nvPicPr>
        <p:blipFill>
          <a:blip r:embed="rId3" cstate="print">
            <a:extLst>
              <a:ext uri="{28A0092B-C50C-407E-A947-70E740481C1C}">
                <a14:useLocalDpi xmlns:a14="http://schemas.microsoft.com/office/drawing/2010/main" val="0"/>
              </a:ext>
            </a:extLst>
          </a:blip>
          <a:srcRect l="-18424" r="-18424"/>
          <a:stretch>
            <a:fillRect/>
          </a:stretch>
        </p:blipFill>
        <p:spPr>
          <a:xfrm>
            <a:off x="7020272" y="1052736"/>
            <a:ext cx="2058246" cy="1064116"/>
          </a:xfrm>
          <a:prstGeom prst="rect">
            <a:avLst/>
          </a:prstGeom>
        </p:spPr>
      </p:pic>
      <p:sp>
        <p:nvSpPr>
          <p:cNvPr id="10" name="CuadroTexto 9"/>
          <p:cNvSpPr txBox="1"/>
          <p:nvPr/>
        </p:nvSpPr>
        <p:spPr>
          <a:xfrm>
            <a:off x="683568" y="116632"/>
            <a:ext cx="7920880" cy="1200329"/>
          </a:xfrm>
          <a:prstGeom prst="rect">
            <a:avLst/>
          </a:prstGeom>
          <a:noFill/>
        </p:spPr>
        <p:txBody>
          <a:bodyPr wrap="square" rtlCol="0">
            <a:spAutoFit/>
          </a:bodyPr>
          <a:lstStyle/>
          <a:p>
            <a:pPr algn="ctr"/>
            <a:r>
              <a:rPr lang="es-PE" b="1" dirty="0">
                <a:solidFill>
                  <a:schemeClr val="tx1">
                    <a:lumMod val="65000"/>
                    <a:lumOff val="35000"/>
                  </a:schemeClr>
                </a:solidFill>
              </a:rPr>
              <a:t>“Taller regional de buenas prácticas sobre sistemas de monitoreo y vigilancia para la evaluación de riesgos volcánicos en Ecuador, Perú, Colombia, Chile y México” </a:t>
            </a:r>
            <a:r>
              <a:rPr lang="es-PE" b="1" dirty="0" smtClean="0">
                <a:solidFill>
                  <a:schemeClr val="tx1">
                    <a:lumMod val="65000"/>
                    <a:lumOff val="35000"/>
                  </a:schemeClr>
                </a:solidFill>
              </a:rPr>
              <a:t>–    </a:t>
            </a:r>
            <a:r>
              <a:rPr lang="es-PE" i="1" dirty="0" smtClean="0">
                <a:solidFill>
                  <a:schemeClr val="tx1">
                    <a:lumMod val="65000"/>
                    <a:lumOff val="35000"/>
                  </a:schemeClr>
                </a:solidFill>
              </a:rPr>
              <a:t>30 Agosto – 01 Setiembre 2017</a:t>
            </a:r>
          </a:p>
          <a:p>
            <a:r>
              <a:rPr lang="es-PE" b="1" dirty="0" smtClean="0">
                <a:solidFill>
                  <a:schemeClr val="tx1">
                    <a:lumMod val="65000"/>
                    <a:lumOff val="35000"/>
                  </a:schemeClr>
                </a:solidFill>
              </a:rPr>
              <a:t>--------------------------------------------------------------------------------------------------------------</a:t>
            </a:r>
            <a:endParaRPr lang="es-CO" b="1" dirty="0">
              <a:solidFill>
                <a:schemeClr val="tx1">
                  <a:lumMod val="65000"/>
                  <a:lumOff val="35000"/>
                </a:schemeClr>
              </a:solidFill>
            </a:endParaRPr>
          </a:p>
        </p:txBody>
      </p:sp>
    </p:spTree>
    <p:extLst>
      <p:ext uri="{BB962C8B-B14F-4D97-AF65-F5344CB8AC3E}">
        <p14:creationId xmlns:p14="http://schemas.microsoft.com/office/powerpoint/2010/main" val="24041855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bwMode="auto">
          <a:xfrm>
            <a:off x="214282" y="2000240"/>
            <a:ext cx="1214446" cy="6429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0" smtClean="0">
              <a:ln>
                <a:noFill/>
              </a:ln>
              <a:solidFill>
                <a:schemeClr val="tx1"/>
              </a:solidFill>
              <a:effectLst/>
              <a:latin typeface="Times New Roman" pitchFamily="18" charset="0"/>
            </a:endParaRPr>
          </a:p>
        </p:txBody>
      </p:sp>
      <p:sp>
        <p:nvSpPr>
          <p:cNvPr id="24" name="23 Rectángulo"/>
          <p:cNvSpPr/>
          <p:nvPr/>
        </p:nvSpPr>
        <p:spPr bwMode="auto">
          <a:xfrm>
            <a:off x="214282" y="1357298"/>
            <a:ext cx="928694" cy="28575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0" smtClean="0">
              <a:ln>
                <a:noFill/>
              </a:ln>
              <a:solidFill>
                <a:schemeClr val="tx1"/>
              </a:solidFill>
              <a:effectLst/>
              <a:latin typeface="Times New Roman" pitchFamily="18" charset="0"/>
            </a:endParaRPr>
          </a:p>
        </p:txBody>
      </p:sp>
      <p:sp>
        <p:nvSpPr>
          <p:cNvPr id="25" name="24 Rectángulo"/>
          <p:cNvSpPr/>
          <p:nvPr/>
        </p:nvSpPr>
        <p:spPr bwMode="auto">
          <a:xfrm>
            <a:off x="785786" y="1000108"/>
            <a:ext cx="714380" cy="35719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0" smtClean="0">
              <a:ln>
                <a:noFill/>
              </a:ln>
              <a:solidFill>
                <a:schemeClr val="tx1"/>
              </a:solidFill>
              <a:effectLst/>
              <a:latin typeface="Times New Roman" pitchFamily="18" charset="0"/>
            </a:endParaRPr>
          </a:p>
        </p:txBody>
      </p:sp>
      <p:sp>
        <p:nvSpPr>
          <p:cNvPr id="19457" name="Rectangle 2"/>
          <p:cNvSpPr>
            <a:spLocks noChangeArrowheads="1"/>
          </p:cNvSpPr>
          <p:nvPr/>
        </p:nvSpPr>
        <p:spPr bwMode="auto">
          <a:xfrm>
            <a:off x="0" y="0"/>
            <a:ext cx="500063" cy="461963"/>
          </a:xfrm>
          <a:prstGeom prst="rect">
            <a:avLst/>
          </a:prstGeom>
          <a:noFill/>
          <a:ln w="9525">
            <a:noFill/>
            <a:miter lim="800000"/>
            <a:headEnd/>
            <a:tailEnd/>
          </a:ln>
        </p:spPr>
        <p:txBody>
          <a:bodyPr anchor="ctr">
            <a:spAutoFit/>
          </a:bodyPr>
          <a:lstStyle/>
          <a:p>
            <a:endParaRPr lang="en-US"/>
          </a:p>
        </p:txBody>
      </p:sp>
      <p:sp>
        <p:nvSpPr>
          <p:cNvPr id="19459" name="AutoShape 2" descr="data:image/jpeg;base64,/9j/4AAQSkZJRgABAQAAAQABAAD/2wCEAAkGBhQQEBURExQUFRQWGR0VGBgWGR8dHRoaIx0fHR8gHh4lHyceHRsvJR4gHy8jJy4qLDgsFiIxNTIqNSgtLSkBCQoKDQwNGQ8OGTUlHyQ1NCw1MCwuNDQ1Ly0wLCwsLDU1LywsLCwsLCwsKSwsLCwsKTQsLCwsLDQsLCwsLCw0LP/AABEIACgAogMBIgACEQEDEQH/xAAbAAACAwEBAQAAAAAAAAAAAAAABAIDBQEGB//EAEMQAAEDAgQDBAYHAg8BAAAAAAECAxEABAUSITEGE0EiMlFhBxRCcYGhFSNSorHB0VODFyQzNUNVYnKCkZKTs9LiFv/EABkBAAMBAQEAAAAAAAAAAAAAAAABAgMFBP/EACQRAAICAgICAgMBAQAAAAAAAAECABEDEiExE0FRgTJhcSIE/9oADAMBAAIRAxEAPwDV4D4QtnrZd1cyUgkASQEhO5JG9a9vwzhFyoIaV2ozdlZ1HxpbhcTgL/7z8atwnh82y7ZZ9rP/AMRNdDI52cluup5OQVAHBi7/AAphbwLTD+V06JJUSM3n0pu64Jwy1CEXDhC1CdVET4wBWZgvDI5CHFwEuGNTEknYefh51o4rgLtzdMpc1W02UlX2k5hlV7/EeNMubUeQ17mYZtW/xyIq16MWHHOei4/ikZhEZp6jMdAPnVqsLwVPYzSRpmClH5jSoqw5x9DVknuBTrix9qHCAD5VmtcLcwrJeLUOqZZQhGbOU94q6xMiB0FIZLFu5+pTFwaRR9zUtPRvZvO8xu4K2ACVIB7QP97cD361z6DwX9r5d870YFg9zbvJU6pttJSpBhKpclJhOYwBr2uvh1pHCOCHHrVCkEgq1kRMZu1E6TG1C5NmILmhE3kVRSC/7HhgGDKISHTJMDtmpv8ADWDtrLa3CFJMEZzM/ClH+AchSVu3QbK0hRIa2KhA0HU6fGlb/CSPWbmNPWQg+7sopjIC1eQ1BjkCXqLmweBcNQg3KniWFQE9rQHbcan3Go23C2EPKDbbpKjtCzrHTWq7/AXVD1VX8mhw3M9MmT/sCfjSeGYUQmzuogOuBQHkUqj40vIdSTkNxktuoC8HuOjAcF25vl3zVr/A2G2wCn3lEOGW5VGngI399YljgJQm0kaPrUmfDRSh+EfGmsawlwNhbu1o2W/eSvs/GIplqIAyce5IdyGOn8j7XCuEOBSkOmGxnV2z3eu/SqxgeC78376qSv8ABCwXEn27N0/eR+tMp4AcWhuFKSmJVkylXd0jNpvQHFkHIeItslLSizGGeG8HWrKl0zE989NagMBwX9r981n3nC6bRbannrlKFZgJSgjOEkiQnWIk/Cl8P4dK1W/LdS828F5SEFB7OnU+VJcilqLmU3lVbCA/c2PoHBdub9815bjrhxuyfQGlFTbiM6ZMx036itm/4Y5aX3FvhltlSUK+rKz2kjXf+1WHxljzd0tpLOYtsthsKUIKvEx4VtiyHygKxI/cAGKW61POxRXZorp0JG0+m8LfzC/+8/GluGce9YdYQVAlIWYmf6Mj8687w7x07ZNKYDTbzSjOVSssTvrBmfCp4bx0i3uA81YW6OyUqCXDOvUHJofKuPlRgzjXv3NqDFTfUbwXFg+lm1WQUl1KYnwUdvMU3cY+9ZvG1eUc7Z7Kie8idD+tZj3G7UlxmwYZf1KXc2YpPjGUSaavvSM3cBHrNg08tIjMV/56ZdPdSBYNtpx1JOG1I35u7mhcOuotmb9qVJSp1DmXXslchWm4BpFziNlxmBmKs5eQpDmQoWoa6wZB3+NJYZx+5bOKUy02lhW7E9keMKjfx0irLni+ycOdWFtlZ1nmCJ/00gCOHS42Qk2rUepo8P8AESrh5m3zqdUlWdZGuVIB1Udh4edZlhxEFW6WVrISkgwFROVU5dNQDtNTsPSKth0Lat2ENZSkso0nzK43Hu61x3jO2JKlYWzJ11X8+7V2diSnBFSfCdQA/I5l44htULS56uOwrORz1KmNtCInr765e4zDz9vIhdyjQke2UED50jc8W25ylvDWEqSoKErkHy7tOucfsrc55w5kugg5i5sRt7PSs6o2uP1L0Yime+Z1fEyyFME/WKX6t56ry7eEGauw3Ggt9hgEZUPlKRP2QoflVP8ACAyHeeMOZ50zm5ms+Pc3qg8dtIfTcNWDKXASVHPuDvrl0NMliPw9VEuKj+Xu5G0xhTyGWEq7SS4pInqltSh59KtOPi7SG5EEG4WAdw2nNr/iyip2/pAYac5reHMpcM9rma67+zUrf0hMtFSm8OZSVghR5m6TuO7TtqI07i8XIO3UixjZuEOqJkosnes+0g/lQOJEOpb5pK0oE5A4UhUiNSPDeqWOO22XCpqwZSlaeW4nP3gdd8vyqP8A9haf1Wx/uf8AmmG5N4+4HE1DV+v1Njh/iC1Fy0BbjMtQbB5xWU59JAIg1bxHcCy9VyGAlb4EnoVKP51k2nHFu2oON4Yylae0FBfd8+7VbXpAzILdzatXAzqWmVZcpJmNjPvrPQ7bqnHxcumOMqzc/M2rq+5+E3zkzLiNZ8kCvnVelxbjcO2xtWrZu3bUZVlVJPXwEbV5ma9//ItAkirMzfihcKK7RXtmdzfwLE7dtrI8nNJIOmoSSNQfEbxTasfZSGikplKlSA2O6Qd5G85dj+FdorI4wTcrYypriNAygwR9VnGQakZuYdp+zp5VBGMNNJU2CFohoaIHahRK4kSNIFdoo8QhtIvYoyX21FSVFKFguBuAFE/VnLGuUafrTZxq2CYkKHMClynVQ0mOyBEjyoooOIGPaJ314y4mC4krSUKUrlkcwAmQANtNNac+m2c4JWCr9pywIRmnlxG8aTFFFBxiLaVXOLW5RlQrKBGYFsEuJ6AH2T5+dRXjDAuGXCUrCCsqIRAyEdlEdSPGuUUvEIbS93HLSYCAUZQiCnUiIJn7XWrbjiC3HLKMpSjOYywonXL0IHv+Vcoo8I+YbRW+xdlbbgSUgKCpRy4KlEDKQrpEGdqSRiyJtiUplBzO9nvEGB8q7RTGMCG017jiC2KVhsJR2MqZT5lR1g66x8KV+m2FpIcMlTSG5CB2SBKlbTqYGnhRRSGFYbSKb22C3DnSQpSXBCDsEwU+/r4UwcfYUUxlQUjKlRRMaJ17ugPaTsYJmiig4ge4bSheKsZVJSoJ3klsErTKjljodQZ02pLHb9txKQggwZSAjLkRlAyE+0Z1miimMYBuG0xaKKK1uTP/2Q=="/>
          <p:cNvSpPr>
            <a:spLocks noChangeAspect="1" noChangeArrowheads="1"/>
          </p:cNvSpPr>
          <p:nvPr/>
        </p:nvSpPr>
        <p:spPr bwMode="auto">
          <a:xfrm>
            <a:off x="155575" y="-182563"/>
            <a:ext cx="1543050" cy="381001"/>
          </a:xfrm>
          <a:prstGeom prst="rect">
            <a:avLst/>
          </a:prstGeom>
          <a:noFill/>
          <a:ln w="9525">
            <a:noFill/>
            <a:miter lim="800000"/>
            <a:headEnd/>
            <a:tailEnd/>
          </a:ln>
        </p:spPr>
        <p:txBody>
          <a:bodyPr/>
          <a:lstStyle/>
          <a:p>
            <a:endParaRPr lang="es-ES"/>
          </a:p>
        </p:txBody>
      </p:sp>
      <p:pic>
        <p:nvPicPr>
          <p:cNvPr id="19461" name="Picture 3"/>
          <p:cNvPicPr>
            <a:picLocks noChangeAspect="1" noChangeArrowheads="1"/>
          </p:cNvPicPr>
          <p:nvPr/>
        </p:nvPicPr>
        <p:blipFill>
          <a:blip r:embed="rId3" cstate="print"/>
          <a:srcRect/>
          <a:stretch>
            <a:fillRect/>
          </a:stretch>
        </p:blipFill>
        <p:spPr bwMode="auto">
          <a:xfrm>
            <a:off x="1087014" y="0"/>
            <a:ext cx="892698" cy="724517"/>
          </a:xfrm>
          <a:prstGeom prst="rect">
            <a:avLst/>
          </a:prstGeom>
          <a:noFill/>
          <a:ln w="9525">
            <a:noFill/>
            <a:miter lim="800000"/>
            <a:headEnd/>
            <a:tailEnd/>
          </a:ln>
        </p:spPr>
      </p:pic>
      <p:cxnSp>
        <p:nvCxnSpPr>
          <p:cNvPr id="7" name="Connecteur droit 16"/>
          <p:cNvCxnSpPr/>
          <p:nvPr/>
        </p:nvCxnSpPr>
        <p:spPr bwMode="auto">
          <a:xfrm>
            <a:off x="142875" y="714375"/>
            <a:ext cx="7786688"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463" name="8 Rectángulo"/>
          <p:cNvSpPr>
            <a:spLocks noChangeArrowheads="1"/>
          </p:cNvSpPr>
          <p:nvPr/>
        </p:nvSpPr>
        <p:spPr bwMode="auto">
          <a:xfrm>
            <a:off x="2411760" y="116636"/>
            <a:ext cx="4176464" cy="584775"/>
          </a:xfrm>
          <a:prstGeom prst="rect">
            <a:avLst/>
          </a:prstGeom>
          <a:noFill/>
          <a:ln w="9525">
            <a:noFill/>
            <a:miter lim="800000"/>
            <a:headEnd/>
            <a:tailEnd/>
          </a:ln>
        </p:spPr>
        <p:txBody>
          <a:bodyPr wrap="square">
            <a:spAutoFit/>
          </a:bodyPr>
          <a:lstStyle/>
          <a:p>
            <a:pPr algn="ctr"/>
            <a:r>
              <a:rPr lang="es-ES" sz="1600" b="1" i="1" u="none" dirty="0" smtClean="0"/>
              <a:t>Taller de Presentación de Resultados PPR 068 </a:t>
            </a:r>
          </a:p>
          <a:p>
            <a:pPr algn="ctr"/>
            <a:r>
              <a:rPr lang="es-ES" sz="1600" b="1" i="1" u="none" dirty="0" smtClean="0"/>
              <a:t> </a:t>
            </a:r>
            <a:r>
              <a:rPr lang="en-US" sz="1400" b="1" i="1" u="none" dirty="0" smtClean="0">
                <a:solidFill>
                  <a:srgbClr val="C00000"/>
                </a:solidFill>
              </a:rPr>
              <a:t>Arequipa, 25 </a:t>
            </a:r>
            <a:r>
              <a:rPr lang="en-US" sz="1400" b="1" i="1" u="none" dirty="0" err="1" smtClean="0">
                <a:solidFill>
                  <a:srgbClr val="C00000"/>
                </a:solidFill>
              </a:rPr>
              <a:t>Noviembre</a:t>
            </a:r>
            <a:r>
              <a:rPr lang="en-US" sz="1400" b="1" i="1" u="none" dirty="0" smtClean="0">
                <a:solidFill>
                  <a:srgbClr val="C00000"/>
                </a:solidFill>
              </a:rPr>
              <a:t> 2015</a:t>
            </a:r>
            <a:endParaRPr lang="en-US" sz="1400" i="1" u="none" dirty="0">
              <a:solidFill>
                <a:srgbClr val="C00000"/>
              </a:solidFill>
            </a:endParaRPr>
          </a:p>
        </p:txBody>
      </p:sp>
      <p:grpSp>
        <p:nvGrpSpPr>
          <p:cNvPr id="2" name="Group 1"/>
          <p:cNvGrpSpPr/>
          <p:nvPr/>
        </p:nvGrpSpPr>
        <p:grpSpPr>
          <a:xfrm>
            <a:off x="6604722" y="116632"/>
            <a:ext cx="1927718" cy="504056"/>
            <a:chOff x="6604722" y="116632"/>
            <a:chExt cx="1927718" cy="504056"/>
          </a:xfrm>
        </p:grpSpPr>
        <p:sp>
          <p:nvSpPr>
            <p:cNvPr id="9" name="Rectangle 8"/>
            <p:cNvSpPr/>
            <p:nvPr/>
          </p:nvSpPr>
          <p:spPr bwMode="auto">
            <a:xfrm>
              <a:off x="6604722" y="116636"/>
              <a:ext cx="1927718" cy="5040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0" smtClean="0">
                <a:ln>
                  <a:noFill/>
                </a:ln>
                <a:solidFill>
                  <a:schemeClr val="tx1"/>
                </a:solidFill>
                <a:effectLst/>
                <a:latin typeface="Times New Roman" pitchFamily="18" charset="0"/>
              </a:endParaRPr>
            </a:p>
          </p:txBody>
        </p:sp>
        <p:pic>
          <p:nvPicPr>
            <p:cNvPr id="10" name="Picture 2" descr="E:\AAA SONY toda informac_18jun2014\Carp ORLANDO\TodoTEXTO\del_IGP\Proy&amp;Inf y Planes IGP\Proyectos\2014_PPR VOLCANES\para PUBLICACIONES 2014\Taller presentacion de resultados 2014\la Presentacion\LOGO ingemmet completo - sin fond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4433" y="116632"/>
              <a:ext cx="1869388" cy="50405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p:cNvSpPr/>
          <p:nvPr/>
        </p:nvSpPr>
        <p:spPr bwMode="auto">
          <a:xfrm>
            <a:off x="4788024" y="5373216"/>
            <a:ext cx="4355976" cy="1368152"/>
          </a:xfrm>
          <a:prstGeom prst="rect">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0" smtClean="0">
              <a:ln>
                <a:noFill/>
              </a:ln>
              <a:solidFill>
                <a:schemeClr val="tx1"/>
              </a:solidFill>
              <a:effectLst/>
              <a:latin typeface="Times New Roman" pitchFamily="18" charset="0"/>
            </a:endParaRPr>
          </a:p>
        </p:txBody>
      </p:sp>
      <p:pic>
        <p:nvPicPr>
          <p:cNvPr id="12" name="Picture 3" descr="RED DE VOLCANES.jpg"/>
          <p:cNvPicPr>
            <a:picLocks noChangeAspect="1"/>
          </p:cNvPicPr>
          <p:nvPr/>
        </p:nvPicPr>
        <p:blipFill>
          <a:blip r:embed="rId5" cstate="print"/>
          <a:stretch>
            <a:fillRect/>
          </a:stretch>
        </p:blipFill>
        <p:spPr>
          <a:xfrm>
            <a:off x="2152197" y="764704"/>
            <a:ext cx="6812291" cy="3960440"/>
          </a:xfrm>
          <a:prstGeom prst="rect">
            <a:avLst/>
          </a:prstGeom>
        </p:spPr>
      </p:pic>
      <p:pic>
        <p:nvPicPr>
          <p:cNvPr id="13" name="Picture 2"/>
          <p:cNvPicPr>
            <a:picLocks noGrp="1" noChangeAspect="1" noChangeArrowheads="1"/>
          </p:cNvPicPr>
          <p:nvPr>
            <p:ph idx="1"/>
          </p:nvPr>
        </p:nvPicPr>
        <p:blipFill>
          <a:blip r:embed="rId6" cstate="print"/>
          <a:srcRect/>
          <a:stretch>
            <a:fillRect/>
          </a:stretch>
        </p:blipFill>
        <p:spPr bwMode="auto">
          <a:xfrm>
            <a:off x="395536" y="4654711"/>
            <a:ext cx="4392488" cy="2158665"/>
          </a:xfrm>
          <a:prstGeom prst="rect">
            <a:avLst/>
          </a:prstGeom>
          <a:noFill/>
          <a:ln w="9525">
            <a:noFill/>
            <a:miter lim="800000"/>
            <a:headEnd/>
            <a:tailEnd/>
          </a:ln>
        </p:spPr>
      </p:pic>
      <p:sp>
        <p:nvSpPr>
          <p:cNvPr id="14" name="ZoneTexte 9"/>
          <p:cNvSpPr txBox="1"/>
          <p:nvPr/>
        </p:nvSpPr>
        <p:spPr>
          <a:xfrm>
            <a:off x="179512" y="980728"/>
            <a:ext cx="1872208" cy="3416320"/>
          </a:xfrm>
          <a:prstGeom prst="rect">
            <a:avLst/>
          </a:prstGeom>
          <a:noFill/>
        </p:spPr>
        <p:txBody>
          <a:bodyPr wrap="square" rtlCol="0">
            <a:spAutoFit/>
          </a:bodyPr>
          <a:lstStyle/>
          <a:p>
            <a:r>
              <a:rPr lang="es-ES" sz="2000" b="1" u="none" dirty="0" smtClean="0"/>
              <a:t>Las Redes sísmicas en tiempo real </a:t>
            </a:r>
            <a:r>
              <a:rPr lang="es-ES" b="1" u="none" dirty="0" smtClean="0">
                <a:solidFill>
                  <a:schemeClr val="accent2">
                    <a:lumMod val="75000"/>
                  </a:schemeClr>
                </a:solidFill>
              </a:rPr>
              <a:t>sobre volcanes </a:t>
            </a:r>
            <a:r>
              <a:rPr lang="es-ES" sz="2000" b="1" u="none" dirty="0" smtClean="0"/>
              <a:t>que funcionaron en 2014:</a:t>
            </a:r>
          </a:p>
          <a:p>
            <a:endParaRPr lang="es-ES" sz="2000" u="none" dirty="0" smtClean="0"/>
          </a:p>
          <a:p>
            <a:r>
              <a:rPr lang="es-ES" b="1" u="none" dirty="0" smtClean="0">
                <a:solidFill>
                  <a:schemeClr val="accent2">
                    <a:lumMod val="75000"/>
                  </a:schemeClr>
                </a:solidFill>
              </a:rPr>
              <a:t>Sabancaya: 04 estaciones</a:t>
            </a:r>
          </a:p>
        </p:txBody>
      </p:sp>
      <p:sp>
        <p:nvSpPr>
          <p:cNvPr id="15" name="ZoneTexte 10"/>
          <p:cNvSpPr txBox="1"/>
          <p:nvPr/>
        </p:nvSpPr>
        <p:spPr>
          <a:xfrm>
            <a:off x="5004048" y="4653136"/>
            <a:ext cx="1584176" cy="830997"/>
          </a:xfrm>
          <a:prstGeom prst="rect">
            <a:avLst/>
          </a:prstGeom>
          <a:noFill/>
        </p:spPr>
        <p:txBody>
          <a:bodyPr wrap="square" rtlCol="0">
            <a:spAutoFit/>
          </a:bodyPr>
          <a:lstStyle/>
          <a:p>
            <a:r>
              <a:rPr lang="fr-FR" b="1" u="none" dirty="0" smtClean="0">
                <a:solidFill>
                  <a:schemeClr val="accent2">
                    <a:lumMod val="75000"/>
                  </a:schemeClr>
                </a:solidFill>
              </a:rPr>
              <a:t>Misti:  07 </a:t>
            </a:r>
          </a:p>
          <a:p>
            <a:r>
              <a:rPr lang="fr-FR" b="1" u="none" dirty="0" err="1" smtClean="0">
                <a:solidFill>
                  <a:schemeClr val="accent2">
                    <a:lumMod val="75000"/>
                  </a:schemeClr>
                </a:solidFill>
              </a:rPr>
              <a:t>estaciones</a:t>
            </a:r>
            <a:endParaRPr lang="es-ES" dirty="0"/>
          </a:p>
        </p:txBody>
      </p:sp>
      <p:sp>
        <p:nvSpPr>
          <p:cNvPr id="16" name="ZoneTexte 11"/>
          <p:cNvSpPr txBox="1"/>
          <p:nvPr/>
        </p:nvSpPr>
        <p:spPr>
          <a:xfrm>
            <a:off x="7308304" y="4653136"/>
            <a:ext cx="1656184" cy="830997"/>
          </a:xfrm>
          <a:prstGeom prst="rect">
            <a:avLst/>
          </a:prstGeom>
          <a:noFill/>
        </p:spPr>
        <p:txBody>
          <a:bodyPr wrap="square" rtlCol="0">
            <a:spAutoFit/>
          </a:bodyPr>
          <a:lstStyle/>
          <a:p>
            <a:r>
              <a:rPr lang="fr-FR" b="1" u="none" dirty="0" smtClean="0">
                <a:solidFill>
                  <a:schemeClr val="accent2">
                    <a:lumMod val="75000"/>
                  </a:schemeClr>
                </a:solidFill>
              </a:rPr>
              <a:t>Ubinas: 05 </a:t>
            </a:r>
            <a:r>
              <a:rPr lang="fr-FR" b="1" u="none" dirty="0" err="1" smtClean="0">
                <a:solidFill>
                  <a:schemeClr val="accent2">
                    <a:lumMod val="75000"/>
                  </a:schemeClr>
                </a:solidFill>
              </a:rPr>
              <a:t>estaciones</a:t>
            </a:r>
            <a:endParaRPr lang="fr-FR" b="1" u="none" dirty="0" smtClean="0">
              <a:solidFill>
                <a:schemeClr val="accent2">
                  <a:lumMod val="75000"/>
                </a:schemeClr>
              </a:solidFill>
            </a:endParaRPr>
          </a:p>
        </p:txBody>
      </p:sp>
      <p:cxnSp>
        <p:nvCxnSpPr>
          <p:cNvPr id="17" name="Connecteur droit avec flèche 13"/>
          <p:cNvCxnSpPr/>
          <p:nvPr/>
        </p:nvCxnSpPr>
        <p:spPr bwMode="auto">
          <a:xfrm flipV="1">
            <a:off x="1691680" y="1772816"/>
            <a:ext cx="2448272" cy="2088232"/>
          </a:xfrm>
          <a:prstGeom prst="straightConnector1">
            <a:avLst/>
          </a:prstGeom>
          <a:solidFill>
            <a:schemeClr val="accent1"/>
          </a:solidFill>
          <a:ln w="25400" cap="flat" cmpd="sng" algn="ctr">
            <a:solidFill>
              <a:schemeClr val="accent2"/>
            </a:solidFill>
            <a:prstDash val="solid"/>
            <a:round/>
            <a:headEnd type="none" w="sm" len="sm"/>
            <a:tailEnd type="arrow" w="lg" len="lg"/>
          </a:ln>
          <a:effectLst/>
        </p:spPr>
      </p:cxnSp>
      <p:cxnSp>
        <p:nvCxnSpPr>
          <p:cNvPr id="18" name="Connecteur droit avec flèche 14"/>
          <p:cNvCxnSpPr/>
          <p:nvPr/>
        </p:nvCxnSpPr>
        <p:spPr bwMode="auto">
          <a:xfrm flipH="1" flipV="1">
            <a:off x="5364088" y="2780928"/>
            <a:ext cx="288032" cy="1872208"/>
          </a:xfrm>
          <a:prstGeom prst="straightConnector1">
            <a:avLst/>
          </a:prstGeom>
          <a:solidFill>
            <a:schemeClr val="accent1"/>
          </a:solidFill>
          <a:ln w="25400" cap="flat" cmpd="sng" algn="ctr">
            <a:solidFill>
              <a:schemeClr val="accent2"/>
            </a:solidFill>
            <a:prstDash val="solid"/>
            <a:round/>
            <a:headEnd type="none" w="sm" len="sm"/>
            <a:tailEnd type="arrow" w="lg" len="lg"/>
          </a:ln>
          <a:effectLst/>
        </p:spPr>
      </p:cxnSp>
      <p:cxnSp>
        <p:nvCxnSpPr>
          <p:cNvPr id="19" name="Connecteur droit avec flèche 17"/>
          <p:cNvCxnSpPr/>
          <p:nvPr/>
        </p:nvCxnSpPr>
        <p:spPr bwMode="auto">
          <a:xfrm flipH="1" flipV="1">
            <a:off x="6876256" y="3068960"/>
            <a:ext cx="1008112" cy="1656184"/>
          </a:xfrm>
          <a:prstGeom prst="straightConnector1">
            <a:avLst/>
          </a:prstGeom>
          <a:solidFill>
            <a:schemeClr val="accent1"/>
          </a:solidFill>
          <a:ln w="25400" cap="flat" cmpd="sng" algn="ctr">
            <a:solidFill>
              <a:schemeClr val="accent2"/>
            </a:solidFill>
            <a:prstDash val="solid"/>
            <a:round/>
            <a:headEnd type="none" w="sm" len="sm"/>
            <a:tailEnd type="arrow" w="lg" len="lg"/>
          </a:ln>
          <a:effectLst/>
        </p:spPr>
      </p:cxnSp>
      <p:sp>
        <p:nvSpPr>
          <p:cNvPr id="20" name="ZoneTexte 20"/>
          <p:cNvSpPr txBox="1"/>
          <p:nvPr/>
        </p:nvSpPr>
        <p:spPr>
          <a:xfrm>
            <a:off x="4788024" y="5373216"/>
            <a:ext cx="2304256" cy="1200329"/>
          </a:xfrm>
          <a:prstGeom prst="rect">
            <a:avLst/>
          </a:prstGeom>
          <a:noFill/>
        </p:spPr>
        <p:txBody>
          <a:bodyPr wrap="square" rtlCol="0">
            <a:spAutoFit/>
          </a:bodyPr>
          <a:lstStyle/>
          <a:p>
            <a:r>
              <a:rPr lang="es-ES" sz="1800" b="1" u="none" dirty="0" smtClean="0"/>
              <a:t>TOTAL= 16 estaciones sísmicas-telemétricas, tiempo real</a:t>
            </a:r>
            <a:endParaRPr lang="es-ES" sz="1800" b="1" u="none" dirty="0"/>
          </a:p>
        </p:txBody>
      </p:sp>
      <p:sp>
        <p:nvSpPr>
          <p:cNvPr id="21" name="ZoneTexte 21"/>
          <p:cNvSpPr txBox="1"/>
          <p:nvPr/>
        </p:nvSpPr>
        <p:spPr>
          <a:xfrm>
            <a:off x="7380312" y="5445224"/>
            <a:ext cx="1512168" cy="1200329"/>
          </a:xfrm>
          <a:prstGeom prst="rect">
            <a:avLst/>
          </a:prstGeom>
          <a:noFill/>
        </p:spPr>
        <p:txBody>
          <a:bodyPr wrap="square" rtlCol="0">
            <a:spAutoFit/>
          </a:bodyPr>
          <a:lstStyle/>
          <a:p>
            <a:r>
              <a:rPr lang="fr-FR" sz="1800" b="1" u="none" dirty="0" smtClean="0"/>
              <a:t>IGP  e</a:t>
            </a:r>
          </a:p>
          <a:p>
            <a:r>
              <a:rPr lang="fr-FR" sz="1800" b="1" u="none" dirty="0" smtClean="0"/>
              <a:t>INGEMMET</a:t>
            </a:r>
          </a:p>
          <a:p>
            <a:r>
              <a:rPr lang="fr-FR" sz="1800" b="1" u="none" dirty="0" smtClean="0"/>
              <a:t>en</a:t>
            </a:r>
          </a:p>
          <a:p>
            <a:r>
              <a:rPr lang="fr-FR" sz="1800" b="1" u="none" dirty="0" smtClean="0"/>
              <a:t>Arequipa</a:t>
            </a:r>
            <a:endParaRPr lang="es-ES" sz="1800" dirty="0"/>
          </a:p>
        </p:txBody>
      </p:sp>
      <p:sp>
        <p:nvSpPr>
          <p:cNvPr id="22" name="ZoneTexte 25"/>
          <p:cNvSpPr txBox="1"/>
          <p:nvPr/>
        </p:nvSpPr>
        <p:spPr>
          <a:xfrm>
            <a:off x="6948264" y="5733256"/>
            <a:ext cx="504056" cy="461665"/>
          </a:xfrm>
          <a:prstGeom prst="rect">
            <a:avLst/>
          </a:prstGeom>
          <a:noFill/>
        </p:spPr>
        <p:txBody>
          <a:bodyPr wrap="square" rtlCol="0">
            <a:spAutoFit/>
          </a:bodyPr>
          <a:lstStyle/>
          <a:p>
            <a:r>
              <a:rPr lang="fr-FR" b="1" u="none" dirty="0" smtClean="0">
                <a:sym typeface="Wingdings" pitchFamily="2" charset="2"/>
              </a:rPr>
              <a:t></a:t>
            </a:r>
            <a:endParaRPr lang="es-ES" dirty="0"/>
          </a:p>
        </p:txBody>
      </p:sp>
    </p:spTree>
    <p:extLst>
      <p:ext uri="{BB962C8B-B14F-4D97-AF65-F5344CB8AC3E}">
        <p14:creationId xmlns:p14="http://schemas.microsoft.com/office/powerpoint/2010/main" val="41050505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ChangeArrowheads="1"/>
          </p:cNvSpPr>
          <p:nvPr/>
        </p:nvSpPr>
        <p:spPr bwMode="auto">
          <a:xfrm>
            <a:off x="0" y="0"/>
            <a:ext cx="500063" cy="461963"/>
          </a:xfrm>
          <a:prstGeom prst="rect">
            <a:avLst/>
          </a:prstGeom>
          <a:noFill/>
          <a:ln w="9525">
            <a:noFill/>
            <a:miter lim="800000"/>
            <a:headEnd/>
            <a:tailEnd/>
          </a:ln>
        </p:spPr>
        <p:txBody>
          <a:bodyPr anchor="ctr">
            <a:spAutoFit/>
          </a:bodyPr>
          <a:lstStyle/>
          <a:p>
            <a:endParaRPr lang="en-US"/>
          </a:p>
        </p:txBody>
      </p:sp>
      <p:sp>
        <p:nvSpPr>
          <p:cNvPr id="19459" name="AutoShape 2" descr="data:image/jpeg;base64,/9j/4AAQSkZJRgABAQAAAQABAAD/2wCEAAkGBhQQEBURExQUFRQWGR0VGBgWGR8dHRoaIx0fHR8gHh4lHyceHRsvJR4gHy8jJy4qLDgsFiIxNTIqNSgtLSkBCQoKDQwNGQ8OGTUlHyQ1NCw1MCwuNDQ1Ly0wLCwsLDU1LywsLCwsLCwsKSwsLCwsKTQsLCwsLDQsLCwsLCw0LP/AABEIACgAogMBIgACEQEDEQH/xAAbAAACAwEBAQAAAAAAAAAAAAAABAIDBQEGB//EAEMQAAEDAgQDBAYHAg8BAAAAAAECAxEABAUSITEGE0EiMlFhBxRCcYGhFSNSorHB0VODFyQzNUNVYnKCkZKTs9LiFv/EABkBAAMBAQEAAAAAAAAAAAAAAAABAgMFBP/EACQRAAICAgICAgMBAQAAAAAAAAECABEDEiExE0FRgTJhcSIE/9oADAMBAAIRAxEAPwDV4D4QtnrZd1cyUgkASQEhO5JG9a9vwzhFyoIaV2ozdlZ1HxpbhcTgL/7z8atwnh82y7ZZ9rP/AMRNdDI52cluup5OQVAHBi7/AAphbwLTD+V06JJUSM3n0pu64Jwy1CEXDhC1CdVET4wBWZgvDI5CHFwEuGNTEknYefh51o4rgLtzdMpc1W02UlX2k5hlV7/EeNMubUeQ17mYZtW/xyIq16MWHHOei4/ikZhEZp6jMdAPnVqsLwVPYzSRpmClH5jSoqw5x9DVknuBTrix9qHCAD5VmtcLcwrJeLUOqZZQhGbOU94q6xMiB0FIZLFu5+pTFwaRR9zUtPRvZvO8xu4K2ACVIB7QP97cD361z6DwX9r5d870YFg9zbvJU6pttJSpBhKpclJhOYwBr2uvh1pHCOCHHrVCkEgq1kRMZu1E6TG1C5NmILmhE3kVRSC/7HhgGDKISHTJMDtmpv8ADWDtrLa3CFJMEZzM/ClH+AchSVu3QbK0hRIa2KhA0HU6fGlb/CSPWbmNPWQg+7sopjIC1eQ1BjkCXqLmweBcNQg3KniWFQE9rQHbcan3Go23C2EPKDbbpKjtCzrHTWq7/AXVD1VX8mhw3M9MmT/sCfjSeGYUQmzuogOuBQHkUqj40vIdSTkNxktuoC8HuOjAcF25vl3zVr/A2G2wCn3lEOGW5VGngI399YljgJQm0kaPrUmfDRSh+EfGmsawlwNhbu1o2W/eSvs/GIplqIAyce5IdyGOn8j7XCuEOBSkOmGxnV2z3eu/SqxgeC78376qSv8ABCwXEn27N0/eR+tMp4AcWhuFKSmJVkylXd0jNpvQHFkHIeItslLSizGGeG8HWrKl0zE989NagMBwX9r981n3nC6bRbannrlKFZgJSgjOEkiQnWIk/Cl8P4dK1W/LdS828F5SEFB7OnU+VJcilqLmU3lVbCA/c2PoHBdub9815bjrhxuyfQGlFTbiM6ZMx036itm/4Y5aX3FvhltlSUK+rKz2kjXf+1WHxljzd0tpLOYtsthsKUIKvEx4VtiyHygKxI/cAGKW61POxRXZorp0JG0+m8LfzC/+8/GluGce9YdYQVAlIWYmf6Mj8687w7x07ZNKYDTbzSjOVSssTvrBmfCp4bx0i3uA81YW6OyUqCXDOvUHJofKuPlRgzjXv3NqDFTfUbwXFg+lm1WQUl1KYnwUdvMU3cY+9ZvG1eUc7Z7Kie8idD+tZj3G7UlxmwYZf1KXc2YpPjGUSaavvSM3cBHrNg08tIjMV/56ZdPdSBYNtpx1JOG1I35u7mhcOuotmb9qVJSp1DmXXslchWm4BpFziNlxmBmKs5eQpDmQoWoa6wZB3+NJYZx+5bOKUy02lhW7E9keMKjfx0irLni+ycOdWFtlZ1nmCJ/00gCOHS42Qk2rUepo8P8AESrh5m3zqdUlWdZGuVIB1Udh4edZlhxEFW6WVrISkgwFROVU5dNQDtNTsPSKth0Lat2ENZSkso0nzK43Hu61x3jO2JKlYWzJ11X8+7V2diSnBFSfCdQA/I5l44htULS56uOwrORz1KmNtCInr765e4zDz9vIhdyjQke2UED50jc8W25ylvDWEqSoKErkHy7tOucfsrc55w5kugg5i5sRt7PSs6o2uP1L0Yime+Z1fEyyFME/WKX6t56ry7eEGauw3Ggt9hgEZUPlKRP2QoflVP8ACAyHeeMOZ50zm5ms+Pc3qg8dtIfTcNWDKXASVHPuDvrl0NMliPw9VEuKj+Xu5G0xhTyGWEq7SS4pInqltSh59KtOPi7SG5EEG4WAdw2nNr/iyip2/pAYac5reHMpcM9rma67+zUrf0hMtFSm8OZSVghR5m6TuO7TtqI07i8XIO3UixjZuEOqJkosnes+0g/lQOJEOpb5pK0oE5A4UhUiNSPDeqWOO22XCpqwZSlaeW4nP3gdd8vyqP8A9haf1Wx/uf8AmmG5N4+4HE1DV+v1Njh/iC1Fy0BbjMtQbB5xWU59JAIg1bxHcCy9VyGAlb4EnoVKP51k2nHFu2oON4Yylae0FBfd8+7VbXpAzILdzatXAzqWmVZcpJmNjPvrPQ7bqnHxcumOMqzc/M2rq+5+E3zkzLiNZ8kCvnVelxbjcO2xtWrZu3bUZVlVJPXwEbV5ma9//ItAkirMzfihcKK7RXtmdzfwLE7dtrI8nNJIOmoSSNQfEbxTasfZSGikplKlSA2O6Qd5G85dj+FdorI4wTcrYypriNAygwR9VnGQakZuYdp+zp5VBGMNNJU2CFohoaIHahRK4kSNIFdoo8QhtIvYoyX21FSVFKFguBuAFE/VnLGuUafrTZxq2CYkKHMClynVQ0mOyBEjyoooOIGPaJ314y4mC4krSUKUrlkcwAmQANtNNac+m2c4JWCr9pywIRmnlxG8aTFFFBxiLaVXOLW5RlQrKBGYFsEuJ6AH2T5+dRXjDAuGXCUrCCsqIRAyEdlEdSPGuUUvEIbS93HLSYCAUZQiCnUiIJn7XWrbjiC3HLKMpSjOYywonXL0IHv+Vcoo8I+YbRW+xdlbbgSUgKCpRy4KlEDKQrpEGdqSRiyJtiUplBzO9nvEGB8q7RTGMCG017jiC2KVhsJR2MqZT5lR1g66x8KV+m2FpIcMlTSG5CB2SBKlbTqYGnhRRSGFYbSKb22C3DnSQpSXBCDsEwU+/r4UwcfYUUxlQUjKlRRMaJ17ugPaTsYJmiig4ge4bSheKsZVJSoJ3klsErTKjljodQZ02pLHb9txKQggwZSAjLkRlAyE+0Z1miimMYBuG0xaKKK1uTP/2Q=="/>
          <p:cNvSpPr>
            <a:spLocks noChangeAspect="1" noChangeArrowheads="1"/>
          </p:cNvSpPr>
          <p:nvPr/>
        </p:nvSpPr>
        <p:spPr bwMode="auto">
          <a:xfrm>
            <a:off x="155575" y="-182563"/>
            <a:ext cx="1543050" cy="381001"/>
          </a:xfrm>
          <a:prstGeom prst="rect">
            <a:avLst/>
          </a:prstGeom>
          <a:noFill/>
          <a:ln w="9525">
            <a:noFill/>
            <a:miter lim="800000"/>
            <a:headEnd/>
            <a:tailEnd/>
          </a:ln>
        </p:spPr>
        <p:txBody>
          <a:bodyPr/>
          <a:lstStyle/>
          <a:p>
            <a:endParaRPr lang="es-ES"/>
          </a:p>
        </p:txBody>
      </p:sp>
      <p:pic>
        <p:nvPicPr>
          <p:cNvPr id="19461" name="Picture 3"/>
          <p:cNvPicPr>
            <a:picLocks noChangeAspect="1" noChangeArrowheads="1"/>
          </p:cNvPicPr>
          <p:nvPr/>
        </p:nvPicPr>
        <p:blipFill>
          <a:blip r:embed="rId3" cstate="print"/>
          <a:srcRect/>
          <a:stretch>
            <a:fillRect/>
          </a:stretch>
        </p:blipFill>
        <p:spPr bwMode="auto">
          <a:xfrm>
            <a:off x="1087014" y="0"/>
            <a:ext cx="892698" cy="724517"/>
          </a:xfrm>
          <a:prstGeom prst="rect">
            <a:avLst/>
          </a:prstGeom>
          <a:noFill/>
          <a:ln w="9525">
            <a:noFill/>
            <a:miter lim="800000"/>
            <a:headEnd/>
            <a:tailEnd/>
          </a:ln>
        </p:spPr>
      </p:pic>
      <p:cxnSp>
        <p:nvCxnSpPr>
          <p:cNvPr id="7" name="Connecteur droit 16"/>
          <p:cNvCxnSpPr/>
          <p:nvPr/>
        </p:nvCxnSpPr>
        <p:spPr bwMode="auto">
          <a:xfrm>
            <a:off x="142875" y="714375"/>
            <a:ext cx="7786688"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463" name="8 Rectángulo"/>
          <p:cNvSpPr>
            <a:spLocks noChangeArrowheads="1"/>
          </p:cNvSpPr>
          <p:nvPr/>
        </p:nvSpPr>
        <p:spPr bwMode="auto">
          <a:xfrm>
            <a:off x="2411760" y="116636"/>
            <a:ext cx="4176464" cy="584775"/>
          </a:xfrm>
          <a:prstGeom prst="rect">
            <a:avLst/>
          </a:prstGeom>
          <a:noFill/>
          <a:ln w="9525">
            <a:noFill/>
            <a:miter lim="800000"/>
            <a:headEnd/>
            <a:tailEnd/>
          </a:ln>
        </p:spPr>
        <p:txBody>
          <a:bodyPr wrap="square">
            <a:spAutoFit/>
          </a:bodyPr>
          <a:lstStyle/>
          <a:p>
            <a:pPr algn="ctr"/>
            <a:r>
              <a:rPr lang="es-ES" sz="1600" b="1" i="1" u="none" dirty="0" smtClean="0"/>
              <a:t>Taller de Presentación de Resultados PPR 068 </a:t>
            </a:r>
          </a:p>
          <a:p>
            <a:pPr algn="ctr"/>
            <a:r>
              <a:rPr lang="es-ES" sz="1600" b="1" i="1" u="none" dirty="0" smtClean="0"/>
              <a:t> </a:t>
            </a:r>
            <a:r>
              <a:rPr lang="en-US" sz="1400" b="1" i="1" u="none" dirty="0" smtClean="0">
                <a:solidFill>
                  <a:srgbClr val="C00000"/>
                </a:solidFill>
              </a:rPr>
              <a:t>Arequipa, 25 </a:t>
            </a:r>
            <a:r>
              <a:rPr lang="en-US" sz="1400" b="1" i="1" u="none" dirty="0" err="1" smtClean="0">
                <a:solidFill>
                  <a:srgbClr val="C00000"/>
                </a:solidFill>
              </a:rPr>
              <a:t>Noviembre</a:t>
            </a:r>
            <a:r>
              <a:rPr lang="en-US" sz="1400" b="1" i="1" u="none" dirty="0" smtClean="0">
                <a:solidFill>
                  <a:srgbClr val="C00000"/>
                </a:solidFill>
              </a:rPr>
              <a:t> 2015</a:t>
            </a:r>
            <a:endParaRPr lang="en-US" sz="1400" i="1" u="none" dirty="0">
              <a:solidFill>
                <a:srgbClr val="C00000"/>
              </a:solidFill>
            </a:endParaRPr>
          </a:p>
        </p:txBody>
      </p:sp>
      <p:grpSp>
        <p:nvGrpSpPr>
          <p:cNvPr id="2" name="Group 1"/>
          <p:cNvGrpSpPr/>
          <p:nvPr/>
        </p:nvGrpSpPr>
        <p:grpSpPr>
          <a:xfrm>
            <a:off x="6604722" y="116632"/>
            <a:ext cx="1927718" cy="504056"/>
            <a:chOff x="6604722" y="116632"/>
            <a:chExt cx="1927718" cy="504056"/>
          </a:xfrm>
        </p:grpSpPr>
        <p:sp>
          <p:nvSpPr>
            <p:cNvPr id="9" name="Rectangle 8"/>
            <p:cNvSpPr/>
            <p:nvPr/>
          </p:nvSpPr>
          <p:spPr bwMode="auto">
            <a:xfrm>
              <a:off x="6604722" y="116636"/>
              <a:ext cx="1927718" cy="5040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400" b="0" i="0" u="sng" strike="noStrike" cap="none" normalizeH="0" baseline="0" smtClean="0">
                <a:ln>
                  <a:noFill/>
                </a:ln>
                <a:solidFill>
                  <a:schemeClr val="tx1"/>
                </a:solidFill>
                <a:effectLst/>
                <a:latin typeface="Times New Roman" pitchFamily="18" charset="0"/>
              </a:endParaRPr>
            </a:p>
          </p:txBody>
        </p:sp>
        <p:pic>
          <p:nvPicPr>
            <p:cNvPr id="10" name="Picture 2" descr="E:\AAA SONY toda informac_18jun2014\Carp ORLANDO\TodoTEXTO\del_IGP\Proy&amp;Inf y Planes IGP\Proyectos\2014_PPR VOLCANES\para PUBLICACIONES 2014\Taller presentacion de resultados 2014\la Presentacion\LOGO ingemmet completo - sin fond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4433" y="116632"/>
              <a:ext cx="1869388" cy="504052"/>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p:cNvSpPr txBox="1"/>
          <p:nvPr/>
        </p:nvSpPr>
        <p:spPr>
          <a:xfrm>
            <a:off x="5868144" y="980728"/>
            <a:ext cx="3024336" cy="5632311"/>
          </a:xfrm>
          <a:prstGeom prst="rect">
            <a:avLst/>
          </a:prstGeom>
          <a:noFill/>
        </p:spPr>
        <p:txBody>
          <a:bodyPr wrap="square" rtlCol="0">
            <a:spAutoFit/>
          </a:bodyPr>
          <a:lstStyle/>
          <a:p>
            <a:r>
              <a:rPr lang="es-ES" u="none" dirty="0" smtClean="0"/>
              <a:t>Por otro lado, el </a:t>
            </a:r>
            <a:r>
              <a:rPr lang="es-ES" b="1" dirty="0" smtClean="0">
                <a:solidFill>
                  <a:schemeClr val="accent2"/>
                </a:solidFill>
              </a:rPr>
              <a:t>volcán Ticsani </a:t>
            </a:r>
            <a:r>
              <a:rPr lang="es-ES" u="none" dirty="0" smtClean="0"/>
              <a:t>comenzó a ser monitoreado desde 2014</a:t>
            </a:r>
          </a:p>
          <a:p>
            <a:r>
              <a:rPr lang="es-ES" u="none" dirty="0" smtClean="0"/>
              <a:t>de manera continua mediante una red de 05 Estaciones </a:t>
            </a:r>
          </a:p>
          <a:p>
            <a:r>
              <a:rPr lang="es-ES" u="none" dirty="0" smtClean="0"/>
              <a:t>Sísmicas:</a:t>
            </a:r>
          </a:p>
          <a:p>
            <a:r>
              <a:rPr lang="es-ES" b="1" u="none" dirty="0" smtClean="0">
                <a:solidFill>
                  <a:schemeClr val="accent2"/>
                </a:solidFill>
              </a:rPr>
              <a:t>-TCN</a:t>
            </a:r>
          </a:p>
          <a:p>
            <a:r>
              <a:rPr lang="es-ES" b="1" u="none" dirty="0" smtClean="0">
                <a:solidFill>
                  <a:schemeClr val="accent2"/>
                </a:solidFill>
              </a:rPr>
              <a:t>-PAL</a:t>
            </a:r>
          </a:p>
          <a:p>
            <a:r>
              <a:rPr lang="es-ES" b="1" u="none" dirty="0" smtClean="0">
                <a:solidFill>
                  <a:schemeClr val="accent2"/>
                </a:solidFill>
              </a:rPr>
              <a:t>-CHT</a:t>
            </a:r>
          </a:p>
          <a:p>
            <a:r>
              <a:rPr lang="es-ES" b="1" u="none" dirty="0" smtClean="0">
                <a:solidFill>
                  <a:schemeClr val="accent2"/>
                </a:solidFill>
              </a:rPr>
              <a:t>-SOQ</a:t>
            </a:r>
          </a:p>
          <a:p>
            <a:r>
              <a:rPr lang="es-ES" b="1" u="none" dirty="0" smtClean="0">
                <a:solidFill>
                  <a:schemeClr val="accent2"/>
                </a:solidFill>
              </a:rPr>
              <a:t>-HTR</a:t>
            </a:r>
          </a:p>
          <a:p>
            <a:endParaRPr lang="es-ES" u="none" dirty="0"/>
          </a:p>
        </p:txBody>
      </p:sp>
      <p:pic>
        <p:nvPicPr>
          <p:cNvPr id="13" name="Picture 2" descr="E:\AAA SONY toda informac_18jun2014\Carp ORLANDO\TodoTEXTO\del_IGP\Proy&amp;Inf y Planes IGP\Proyectos\2014_PPR VOLCANES\para PUBLICACIONES 2014\Taller presentacion de resultados 2014\la Presentacion\Mapa de estaciones Ticsani 2014_REDU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758" y="1916831"/>
            <a:ext cx="5112568" cy="3618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339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435472" y="908720"/>
            <a:ext cx="8229600" cy="576064"/>
          </a:xfrm>
        </p:spPr>
        <p:txBody>
          <a:bodyPr>
            <a:noAutofit/>
          </a:bodyPr>
          <a:lstStyle/>
          <a:p>
            <a:r>
              <a:rPr lang="es-PE" dirty="0" smtClean="0">
                <a:solidFill>
                  <a:schemeClr val="tx1"/>
                </a:solidFill>
                <a:cs typeface="Arial" panose="020B0604020202020204" pitchFamily="34" charset="0"/>
              </a:rPr>
              <a:t>UBICACIÓN</a:t>
            </a:r>
            <a:endParaRPr lang="es-PE" dirty="0">
              <a:solidFill>
                <a:schemeClr val="tx1"/>
              </a:solidFill>
              <a:cs typeface="Arial" panose="020B0604020202020204" pitchFamily="34" charset="0"/>
            </a:endParaRPr>
          </a:p>
        </p:txBody>
      </p:sp>
      <p:pic>
        <p:nvPicPr>
          <p:cNvPr id="6"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1556792"/>
            <a:ext cx="7200800" cy="5095603"/>
          </a:xfrm>
        </p:spPr>
      </p:pic>
      <p:sp>
        <p:nvSpPr>
          <p:cNvPr id="7" name="Oval 6"/>
          <p:cNvSpPr/>
          <p:nvPr/>
        </p:nvSpPr>
        <p:spPr>
          <a:xfrm>
            <a:off x="4788024" y="4077072"/>
            <a:ext cx="360040"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30083" y="1484784"/>
            <a:ext cx="3813917" cy="254261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0807" y="4198757"/>
            <a:ext cx="3813917" cy="2542611"/>
          </a:xfrm>
          <a:prstGeom prst="rect">
            <a:avLst/>
          </a:prstGeom>
        </p:spPr>
      </p:pic>
      <p:pic>
        <p:nvPicPr>
          <p:cNvPr id="11" name="Content Placeholder 2" descr="versiones_fondo-transparente_colores.png"/>
          <p:cNvPicPr>
            <a:picLocks noChangeAspect="1"/>
          </p:cNvPicPr>
          <p:nvPr/>
        </p:nvPicPr>
        <p:blipFill>
          <a:blip r:embed="rId5" cstate="print">
            <a:extLst>
              <a:ext uri="{28A0092B-C50C-407E-A947-70E740481C1C}">
                <a14:useLocalDpi xmlns:a14="http://schemas.microsoft.com/office/drawing/2010/main" val="0"/>
              </a:ext>
            </a:extLst>
          </a:blip>
          <a:srcRect l="-18424" r="-18424"/>
          <a:stretch>
            <a:fillRect/>
          </a:stretch>
        </p:blipFill>
        <p:spPr>
          <a:xfrm>
            <a:off x="6948264" y="50544"/>
            <a:ext cx="2484141" cy="1284304"/>
          </a:xfrm>
          <a:prstGeom prst="rect">
            <a:avLst/>
          </a:prstGeom>
        </p:spPr>
      </p:pic>
    </p:spTree>
    <p:extLst>
      <p:ext uri="{BB962C8B-B14F-4D97-AF65-F5344CB8AC3E}">
        <p14:creationId xmlns:p14="http://schemas.microsoft.com/office/powerpoint/2010/main" val="56718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2500"/>
                            </p:stCondLst>
                            <p:childTnLst>
                              <p:par>
                                <p:cTn id="9" presetID="53" presetClass="entr" presetSubtype="16" fill="hold" nodeType="afterEffect">
                                  <p:stCondLst>
                                    <p:cond delay="10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150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35496" y="908720"/>
            <a:ext cx="8229600" cy="576064"/>
          </a:xfrm>
        </p:spPr>
        <p:txBody>
          <a:bodyPr>
            <a:noAutofit/>
          </a:bodyPr>
          <a:lstStyle/>
          <a:p>
            <a:r>
              <a:rPr lang="es-PE" dirty="0" smtClean="0">
                <a:solidFill>
                  <a:schemeClr val="tx1"/>
                </a:solidFill>
                <a:cs typeface="Arial" panose="020B0604020202020204" pitchFamily="34" charset="0"/>
              </a:rPr>
              <a:t>RED SÍSMICA TELEMÉTRICA</a:t>
            </a:r>
            <a:endParaRPr lang="es-PE" dirty="0">
              <a:solidFill>
                <a:schemeClr val="tx1"/>
              </a:solidFill>
              <a:cs typeface="Arial" panose="020B0604020202020204" pitchFamily="34" charset="0"/>
            </a:endParaRPr>
          </a:p>
        </p:txBody>
      </p:sp>
      <p:pic>
        <p:nvPicPr>
          <p:cNvPr id="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667" y="1772817"/>
            <a:ext cx="5832477" cy="3133359"/>
          </a:xfrm>
          <a:prstGeom prst="rect">
            <a:avLst/>
          </a:prstGeom>
        </p:spPr>
      </p:pic>
      <p:sp>
        <p:nvSpPr>
          <p:cNvPr id="7" name="Marcador de contenido 2"/>
          <p:cNvSpPr txBox="1">
            <a:spLocks/>
          </p:cNvSpPr>
          <p:nvPr/>
        </p:nvSpPr>
        <p:spPr bwMode="auto">
          <a:xfrm>
            <a:off x="454152" y="5013177"/>
            <a:ext cx="8229600"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es-PE" sz="2400" dirty="0" smtClean="0">
                <a:latin typeface="+mj-lt"/>
              </a:rPr>
              <a:t>4 estaciones sísmicas digitales transmiten en tiempo real hasta el OVS-IGP en Arequipa. Las estaciones están equipadas con sensores </a:t>
            </a:r>
            <a:r>
              <a:rPr lang="es-PE" sz="2400" dirty="0" err="1" smtClean="0">
                <a:latin typeface="+mj-lt"/>
              </a:rPr>
              <a:t>Guralp</a:t>
            </a:r>
            <a:r>
              <a:rPr lang="es-PE" sz="2400" dirty="0" smtClean="0">
                <a:latin typeface="+mj-lt"/>
              </a:rPr>
              <a:t> 3C, banda ancha, modelo CMG-40T y registradores </a:t>
            </a:r>
            <a:r>
              <a:rPr lang="es-PE" sz="2400" dirty="0" err="1" smtClean="0">
                <a:latin typeface="+mj-lt"/>
              </a:rPr>
              <a:t>Reftek</a:t>
            </a:r>
            <a:r>
              <a:rPr lang="es-PE" sz="2400" dirty="0" smtClean="0">
                <a:latin typeface="+mj-lt"/>
              </a:rPr>
              <a:t>.</a:t>
            </a:r>
            <a:endParaRPr lang="es-PE" sz="2400" dirty="0">
              <a:latin typeface="+mj-l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26125" y="2171901"/>
            <a:ext cx="3096344" cy="2322258"/>
          </a:xfrm>
          <a:prstGeom prst="rect">
            <a:avLst/>
          </a:prstGeom>
        </p:spPr>
      </p:pic>
      <p:pic>
        <p:nvPicPr>
          <p:cNvPr id="9" name="Content Placeholder 2" descr="versiones_fondo-transparente_colores.png"/>
          <p:cNvPicPr>
            <a:picLocks noChangeAspect="1"/>
          </p:cNvPicPr>
          <p:nvPr/>
        </p:nvPicPr>
        <p:blipFill>
          <a:blip r:embed="rId4" cstate="print">
            <a:extLst>
              <a:ext uri="{28A0092B-C50C-407E-A947-70E740481C1C}">
                <a14:useLocalDpi xmlns:a14="http://schemas.microsoft.com/office/drawing/2010/main" val="0"/>
              </a:ext>
            </a:extLst>
          </a:blip>
          <a:srcRect l="-18424" r="-18424"/>
          <a:stretch>
            <a:fillRect/>
          </a:stretch>
        </p:blipFill>
        <p:spPr>
          <a:xfrm>
            <a:off x="6948264" y="50544"/>
            <a:ext cx="2484141" cy="1284304"/>
          </a:xfrm>
          <a:prstGeom prst="rect">
            <a:avLst/>
          </a:prstGeom>
        </p:spPr>
      </p:pic>
    </p:spTree>
    <p:extLst>
      <p:ext uri="{BB962C8B-B14F-4D97-AF65-F5344CB8AC3E}">
        <p14:creationId xmlns:p14="http://schemas.microsoft.com/office/powerpoint/2010/main" val="25202052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6512" y="548680"/>
            <a:ext cx="8229600" cy="576064"/>
          </a:xfrm>
        </p:spPr>
        <p:txBody>
          <a:bodyPr>
            <a:noAutofit/>
          </a:bodyPr>
          <a:lstStyle/>
          <a:p>
            <a:r>
              <a:rPr lang="es-PE" dirty="0" smtClean="0">
                <a:solidFill>
                  <a:schemeClr val="tx1"/>
                </a:solidFill>
              </a:rPr>
              <a:t>TIPOS DE SEÑALES SISMICAS VOLCÁNICAS</a:t>
            </a:r>
            <a:endParaRPr lang="es-ES" dirty="0">
              <a:solidFill>
                <a:schemeClr val="tx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5" y="1772816"/>
            <a:ext cx="3931938" cy="3729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850" y="1700808"/>
            <a:ext cx="3988134" cy="3801008"/>
          </a:xfrm>
          <a:prstGeom prst="rect">
            <a:avLst/>
          </a:prstGeom>
        </p:spPr>
      </p:pic>
      <p:sp>
        <p:nvSpPr>
          <p:cNvPr id="8" name="Content Placeholder 8"/>
          <p:cNvSpPr>
            <a:spLocks noGrp="1"/>
          </p:cNvSpPr>
          <p:nvPr>
            <p:ph idx="1"/>
          </p:nvPr>
        </p:nvSpPr>
        <p:spPr>
          <a:xfrm>
            <a:off x="457200" y="5717840"/>
            <a:ext cx="8229600" cy="663488"/>
          </a:xfrm>
        </p:spPr>
        <p:txBody>
          <a:bodyPr/>
          <a:lstStyle/>
          <a:p>
            <a:pPr marL="0" indent="0">
              <a:buNone/>
            </a:pPr>
            <a:r>
              <a:rPr lang="es-PE" sz="2800" dirty="0" smtClean="0"/>
              <a:t>	      Tipo Tornillo				Tipo VT</a:t>
            </a:r>
            <a:endParaRPr lang="es-ES" sz="2800" dirty="0"/>
          </a:p>
        </p:txBody>
      </p:sp>
      <p:pic>
        <p:nvPicPr>
          <p:cNvPr id="9" name="Content Placeholder 2" descr="versiones_fondo-transparente_colores.png"/>
          <p:cNvPicPr>
            <a:picLocks noChangeAspect="1"/>
          </p:cNvPicPr>
          <p:nvPr/>
        </p:nvPicPr>
        <p:blipFill>
          <a:blip r:embed="rId4" cstate="print">
            <a:extLst>
              <a:ext uri="{28A0092B-C50C-407E-A947-70E740481C1C}">
                <a14:useLocalDpi xmlns:a14="http://schemas.microsoft.com/office/drawing/2010/main" val="0"/>
              </a:ext>
            </a:extLst>
          </a:blip>
          <a:srcRect l="-18424" r="-18424"/>
          <a:stretch>
            <a:fillRect/>
          </a:stretch>
        </p:blipFill>
        <p:spPr>
          <a:xfrm>
            <a:off x="6948264" y="50544"/>
            <a:ext cx="2484141" cy="1284304"/>
          </a:xfrm>
          <a:prstGeom prst="rect">
            <a:avLst/>
          </a:prstGeom>
        </p:spPr>
      </p:pic>
    </p:spTree>
    <p:extLst>
      <p:ext uri="{BB962C8B-B14F-4D97-AF65-F5344CB8AC3E}">
        <p14:creationId xmlns:p14="http://schemas.microsoft.com/office/powerpoint/2010/main" val="37418438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5" y="1881165"/>
            <a:ext cx="3931938" cy="351230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850" y="1809584"/>
            <a:ext cx="3988134" cy="3583455"/>
          </a:xfrm>
          <a:prstGeom prst="rect">
            <a:avLst/>
          </a:prstGeom>
        </p:spPr>
      </p:pic>
      <p:sp>
        <p:nvSpPr>
          <p:cNvPr id="8" name="Content Placeholder 8"/>
          <p:cNvSpPr>
            <a:spLocks noGrp="1"/>
          </p:cNvSpPr>
          <p:nvPr>
            <p:ph idx="1"/>
          </p:nvPr>
        </p:nvSpPr>
        <p:spPr>
          <a:xfrm>
            <a:off x="457200" y="5717840"/>
            <a:ext cx="8229600" cy="663488"/>
          </a:xfrm>
        </p:spPr>
        <p:txBody>
          <a:bodyPr/>
          <a:lstStyle/>
          <a:p>
            <a:pPr marL="0" indent="0">
              <a:buNone/>
            </a:pPr>
            <a:r>
              <a:rPr lang="es-PE" sz="2800" dirty="0"/>
              <a:t> </a:t>
            </a:r>
            <a:r>
              <a:rPr lang="es-PE" sz="2800" dirty="0" smtClean="0"/>
              <a:t>             Tipo Híbrido	                      Tipo Tremor</a:t>
            </a:r>
            <a:endParaRPr lang="es-ES" sz="2800" dirty="0"/>
          </a:p>
        </p:txBody>
      </p:sp>
      <p:sp>
        <p:nvSpPr>
          <p:cNvPr id="9" name="Title 1"/>
          <p:cNvSpPr>
            <a:spLocks noGrp="1"/>
          </p:cNvSpPr>
          <p:nvPr>
            <p:ph type="title"/>
          </p:nvPr>
        </p:nvSpPr>
        <p:spPr>
          <a:xfrm>
            <a:off x="475019" y="548680"/>
            <a:ext cx="8229600" cy="576064"/>
          </a:xfrm>
        </p:spPr>
        <p:txBody>
          <a:bodyPr>
            <a:noAutofit/>
          </a:bodyPr>
          <a:lstStyle/>
          <a:p>
            <a:r>
              <a:rPr lang="es-PE" dirty="0" smtClean="0">
                <a:solidFill>
                  <a:schemeClr val="tx1"/>
                </a:solidFill>
              </a:rPr>
              <a:t>TIPOS DE SEÑALES SISMICAS VOLCÁNICAS</a:t>
            </a:r>
            <a:endParaRPr lang="es-ES" dirty="0">
              <a:solidFill>
                <a:schemeClr val="tx1"/>
              </a:solidFill>
            </a:endParaRPr>
          </a:p>
        </p:txBody>
      </p:sp>
    </p:spTree>
    <p:extLst>
      <p:ext uri="{BB962C8B-B14F-4D97-AF65-F5344CB8AC3E}">
        <p14:creationId xmlns:p14="http://schemas.microsoft.com/office/powerpoint/2010/main" val="10237848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24544" y="575396"/>
            <a:ext cx="8229600" cy="576064"/>
          </a:xfrm>
        </p:spPr>
        <p:txBody>
          <a:bodyPr>
            <a:noAutofit/>
          </a:bodyPr>
          <a:lstStyle/>
          <a:p>
            <a:r>
              <a:rPr lang="es-PE" dirty="0" smtClean="0"/>
              <a:t>CARACTERISTICAS OBSERVADAS</a:t>
            </a:r>
            <a:endParaRPr lang="es-ES" dirty="0">
              <a:solidFill>
                <a:schemeClr val="tx1"/>
              </a:solidFill>
            </a:endParaRPr>
          </a:p>
        </p:txBody>
      </p:sp>
      <p:pic>
        <p:nvPicPr>
          <p:cNvPr id="6"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1988840"/>
            <a:ext cx="3083386" cy="4176464"/>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492" y="1556792"/>
            <a:ext cx="3136987" cy="5196209"/>
          </a:xfrm>
          <a:prstGeom prst="rect">
            <a:avLst/>
          </a:prstGeom>
        </p:spPr>
      </p:pic>
      <p:sp>
        <p:nvSpPr>
          <p:cNvPr id="8" name="Content Placeholder 8"/>
          <p:cNvSpPr txBox="1">
            <a:spLocks/>
          </p:cNvSpPr>
          <p:nvPr/>
        </p:nvSpPr>
        <p:spPr bwMode="auto">
          <a:xfrm>
            <a:off x="3491880" y="2060848"/>
            <a:ext cx="2304256"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s-PE" b="1" dirty="0" smtClean="0"/>
              <a:t>2013</a:t>
            </a:r>
          </a:p>
          <a:p>
            <a:pPr marL="0" indent="0">
              <a:buFont typeface="Arial" panose="020B0604020202020204" pitchFamily="34" charset="0"/>
              <a:buNone/>
            </a:pPr>
            <a:endParaRPr lang="es-PE" b="1" dirty="0"/>
          </a:p>
          <a:p>
            <a:pPr marL="0" indent="0">
              <a:buFont typeface="Arial" panose="020B0604020202020204" pitchFamily="34" charset="0"/>
              <a:buNone/>
            </a:pPr>
            <a:endParaRPr lang="es-PE" b="1" dirty="0" smtClean="0"/>
          </a:p>
          <a:p>
            <a:pPr marL="0" indent="0">
              <a:buFont typeface="Arial" panose="020B0604020202020204" pitchFamily="34" charset="0"/>
              <a:buNone/>
            </a:pPr>
            <a:r>
              <a:rPr lang="es-PE" b="1" dirty="0" smtClean="0"/>
              <a:t>				        	           2014</a:t>
            </a:r>
          </a:p>
          <a:p>
            <a:pPr marL="0" indent="0">
              <a:buFont typeface="Arial" panose="020B0604020202020204" pitchFamily="34" charset="0"/>
              <a:buNone/>
            </a:pPr>
            <a:r>
              <a:rPr lang="es-PE" b="1" dirty="0" smtClean="0"/>
              <a:t>		&amp; </a:t>
            </a:r>
          </a:p>
          <a:p>
            <a:pPr marL="0" indent="0">
              <a:buFont typeface="Arial" panose="020B0604020202020204" pitchFamily="34" charset="0"/>
              <a:buNone/>
            </a:pPr>
            <a:r>
              <a:rPr lang="es-PE" b="1" dirty="0" smtClean="0"/>
              <a:t>	           2015 </a:t>
            </a:r>
            <a:endParaRPr lang="es-ES" b="1" dirty="0"/>
          </a:p>
        </p:txBody>
      </p:sp>
      <p:sp>
        <p:nvSpPr>
          <p:cNvPr id="9" name="Down Arrow 8"/>
          <p:cNvSpPr/>
          <p:nvPr/>
        </p:nvSpPr>
        <p:spPr>
          <a:xfrm>
            <a:off x="4314840" y="1988840"/>
            <a:ext cx="360040" cy="64807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Down Arrow 9"/>
          <p:cNvSpPr/>
          <p:nvPr/>
        </p:nvSpPr>
        <p:spPr>
          <a:xfrm>
            <a:off x="4320827" y="3068960"/>
            <a:ext cx="360040" cy="64807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Down Arrow 10"/>
          <p:cNvSpPr/>
          <p:nvPr/>
        </p:nvSpPr>
        <p:spPr>
          <a:xfrm>
            <a:off x="4314840" y="4247804"/>
            <a:ext cx="360040" cy="64807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Down Arrow 11"/>
          <p:cNvSpPr/>
          <p:nvPr/>
        </p:nvSpPr>
        <p:spPr>
          <a:xfrm>
            <a:off x="4301128" y="5301208"/>
            <a:ext cx="360040" cy="64807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Title 1"/>
          <p:cNvSpPr txBox="1">
            <a:spLocks/>
          </p:cNvSpPr>
          <p:nvPr/>
        </p:nvSpPr>
        <p:spPr bwMode="auto">
          <a:xfrm>
            <a:off x="3851920" y="1484784"/>
            <a:ext cx="1368152"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1800" b="1" kern="1200">
                <a:solidFill>
                  <a:schemeClr val="bg1"/>
                </a:solidFill>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s-PE" sz="2000" dirty="0" smtClean="0">
                <a:solidFill>
                  <a:srgbClr val="FF0000"/>
                </a:solidFill>
              </a:rPr>
              <a:t>PATRÓN</a:t>
            </a:r>
            <a:endParaRPr lang="es-ES" sz="2000" dirty="0">
              <a:solidFill>
                <a:srgbClr val="FF0000"/>
              </a:solidFill>
            </a:endParaRPr>
          </a:p>
        </p:txBody>
      </p:sp>
      <p:pic>
        <p:nvPicPr>
          <p:cNvPr id="14" name="Content Placeholder 2" descr="versiones_fondo-transparente_colores.png"/>
          <p:cNvPicPr>
            <a:picLocks noChangeAspect="1"/>
          </p:cNvPicPr>
          <p:nvPr/>
        </p:nvPicPr>
        <p:blipFill>
          <a:blip r:embed="rId4" cstate="print">
            <a:extLst>
              <a:ext uri="{28A0092B-C50C-407E-A947-70E740481C1C}">
                <a14:useLocalDpi xmlns:a14="http://schemas.microsoft.com/office/drawing/2010/main" val="0"/>
              </a:ext>
            </a:extLst>
          </a:blip>
          <a:srcRect l="-18424" r="-18424"/>
          <a:stretch>
            <a:fillRect/>
          </a:stretch>
        </p:blipFill>
        <p:spPr>
          <a:xfrm>
            <a:off x="6948264" y="50544"/>
            <a:ext cx="2484141" cy="1284304"/>
          </a:xfrm>
          <a:prstGeom prst="rect">
            <a:avLst/>
          </a:prstGeom>
        </p:spPr>
      </p:pic>
    </p:spTree>
    <p:extLst>
      <p:ext uri="{BB962C8B-B14F-4D97-AF65-F5344CB8AC3E}">
        <p14:creationId xmlns:p14="http://schemas.microsoft.com/office/powerpoint/2010/main" val="293020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6" presetClass="emph" presetSubtype="0" repeatCount="4000" fill="hold" grpId="0" nodeType="afterEffect">
                                  <p:stCondLst>
                                    <p:cond delay="0"/>
                                  </p:stCondLst>
                                  <p:childTnLst>
                                    <p:animEffect transition="out" filter="fade">
                                      <p:cBhvr>
                                        <p:cTn id="10" dur="500" tmFilter="0, 0; .2, .5; .8, .5; 1, 0"/>
                                        <p:tgtEl>
                                          <p:spTgt spid="9"/>
                                        </p:tgtEl>
                                      </p:cBhvr>
                                    </p:animEffect>
                                    <p:animScale>
                                      <p:cBhvr>
                                        <p:cTn id="11" dur="250" autoRev="1" fill="hold"/>
                                        <p:tgtEl>
                                          <p:spTgt spid="9"/>
                                        </p:tgtEl>
                                      </p:cBhvr>
                                      <p:by x="105000" y="105000"/>
                                    </p:animScale>
                                  </p:childTnLst>
                                </p:cTn>
                              </p:par>
                            </p:childTnLst>
                          </p:cTn>
                        </p:par>
                        <p:par>
                          <p:cTn id="12" fill="hold">
                            <p:stCondLst>
                              <p:cond delay="2500"/>
                            </p:stCondLst>
                            <p:childTnLst>
                              <p:par>
                                <p:cTn id="13" presetID="26" presetClass="emph" presetSubtype="0" repeatCount="4000" fill="hold" grpId="0" nodeType="afterEffect">
                                  <p:stCondLst>
                                    <p:cond delay="0"/>
                                  </p:stCondLst>
                                  <p:childTnLst>
                                    <p:animEffect transition="out" filter="fade">
                                      <p:cBhvr>
                                        <p:cTn id="14" dur="100" tmFilter="0, 0; .2, .5; .8, .5; 1, 0"/>
                                        <p:tgtEl>
                                          <p:spTgt spid="10"/>
                                        </p:tgtEl>
                                      </p:cBhvr>
                                    </p:animEffect>
                                    <p:animScale>
                                      <p:cBhvr>
                                        <p:cTn id="15" dur="50" autoRev="1" fill="hold"/>
                                        <p:tgtEl>
                                          <p:spTgt spid="10"/>
                                        </p:tgtEl>
                                      </p:cBhvr>
                                      <p:by x="105000" y="105000"/>
                                    </p:animScale>
                                  </p:childTnLst>
                                </p:cTn>
                              </p:par>
                            </p:childTnLst>
                          </p:cTn>
                        </p:par>
                        <p:par>
                          <p:cTn id="16" fill="hold">
                            <p:stCondLst>
                              <p:cond delay="2900"/>
                            </p:stCondLst>
                            <p:childTnLst>
                              <p:par>
                                <p:cTn id="17" presetID="26" presetClass="emph" presetSubtype="0" repeatCount="4000" fill="hold" grpId="0" nodeType="afterEffect">
                                  <p:stCondLst>
                                    <p:cond delay="0"/>
                                  </p:stCondLst>
                                  <p:childTnLst>
                                    <p:animEffect transition="out" filter="fade">
                                      <p:cBhvr>
                                        <p:cTn id="18" dur="500" tmFilter="0, 0; .2, .5; .8, .5; 1, 0"/>
                                        <p:tgtEl>
                                          <p:spTgt spid="11"/>
                                        </p:tgtEl>
                                      </p:cBhvr>
                                    </p:animEffect>
                                    <p:animScale>
                                      <p:cBhvr>
                                        <p:cTn id="19" dur="250" autoRev="1" fill="hold"/>
                                        <p:tgtEl>
                                          <p:spTgt spid="11"/>
                                        </p:tgtEl>
                                      </p:cBhvr>
                                      <p:by x="105000" y="105000"/>
                                    </p:animScale>
                                  </p:childTnLst>
                                </p:cTn>
                              </p:par>
                            </p:childTnLst>
                          </p:cTn>
                        </p:par>
                        <p:par>
                          <p:cTn id="20" fill="hold">
                            <p:stCondLst>
                              <p:cond delay="4900"/>
                            </p:stCondLst>
                            <p:childTnLst>
                              <p:par>
                                <p:cTn id="21" presetID="26" presetClass="emph" presetSubtype="0" repeatCount="4000" fill="hold" grpId="0" nodeType="afterEffect">
                                  <p:stCondLst>
                                    <p:cond delay="0"/>
                                  </p:stCondLst>
                                  <p:childTnLst>
                                    <p:animEffect transition="out" filter="fade">
                                      <p:cBhvr>
                                        <p:cTn id="22" dur="500" tmFilter="0, 0; .2, .5; .8, .5; 1, 0"/>
                                        <p:tgtEl>
                                          <p:spTgt spid="12"/>
                                        </p:tgtEl>
                                      </p:cBhvr>
                                    </p:animEffect>
                                    <p:animScale>
                                      <p:cBhvr>
                                        <p:cTn id="23"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824" y="1772816"/>
            <a:ext cx="8229599" cy="3271544"/>
          </a:xfrm>
        </p:spPr>
      </p:pic>
      <p:sp>
        <p:nvSpPr>
          <p:cNvPr id="6" name="Content Placeholder 8"/>
          <p:cNvSpPr txBox="1">
            <a:spLocks/>
          </p:cNvSpPr>
          <p:nvPr/>
        </p:nvSpPr>
        <p:spPr bwMode="auto">
          <a:xfrm>
            <a:off x="179512" y="5157192"/>
            <a:ext cx="5256584"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PE" sz="2000" dirty="0"/>
              <a:t>La intrusión de magma en un reservorio genera presión, el movimiento del fluido trasmite la presión sobre las paredes del mismo hasta generar ruptura </a:t>
            </a:r>
            <a:r>
              <a:rPr lang="es-PE" sz="2000" b="1" dirty="0"/>
              <a:t>(</a:t>
            </a:r>
            <a:r>
              <a:rPr lang="es-PE" sz="2000" b="1" dirty="0" err="1"/>
              <a:t>VTs</a:t>
            </a:r>
            <a:r>
              <a:rPr lang="es-PE" sz="2000" b="1" dirty="0"/>
              <a:t>)</a:t>
            </a:r>
            <a:r>
              <a:rPr lang="es-PE" sz="2000" dirty="0"/>
              <a:t>. </a:t>
            </a:r>
            <a:endParaRPr lang="es-ES" sz="20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946" t="15832" r="42803"/>
          <a:stretch/>
        </p:blipFill>
        <p:spPr>
          <a:xfrm>
            <a:off x="5495693" y="1778000"/>
            <a:ext cx="3648307" cy="4675336"/>
          </a:xfrm>
          <a:prstGeom prst="rect">
            <a:avLst/>
          </a:prstGeom>
        </p:spPr>
      </p:pic>
      <p:sp>
        <p:nvSpPr>
          <p:cNvPr id="8" name="TextBox 7"/>
          <p:cNvSpPr txBox="1"/>
          <p:nvPr/>
        </p:nvSpPr>
        <p:spPr>
          <a:xfrm>
            <a:off x="5893142" y="6453336"/>
            <a:ext cx="2974340" cy="369332"/>
          </a:xfrm>
          <a:prstGeom prst="rect">
            <a:avLst/>
          </a:prstGeom>
          <a:noFill/>
        </p:spPr>
        <p:txBody>
          <a:bodyPr wrap="none" rtlCol="0">
            <a:spAutoFit/>
          </a:bodyPr>
          <a:lstStyle/>
          <a:p>
            <a:r>
              <a:rPr lang="es-PE" i="1" dirty="0" smtClean="0"/>
              <a:t>Esquema de White &amp; </a:t>
            </a:r>
            <a:r>
              <a:rPr lang="es-PE" i="1" dirty="0" err="1" smtClean="0"/>
              <a:t>Fournier</a:t>
            </a:r>
            <a:endParaRPr lang="es-ES" i="1" dirty="0"/>
          </a:p>
        </p:txBody>
      </p:sp>
      <p:sp>
        <p:nvSpPr>
          <p:cNvPr id="9" name="Rectangle 8"/>
          <p:cNvSpPr/>
          <p:nvPr/>
        </p:nvSpPr>
        <p:spPr>
          <a:xfrm>
            <a:off x="3865706" y="3475522"/>
            <a:ext cx="1656184" cy="5040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482725" y="1459906"/>
            <a:ext cx="3681574" cy="2761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076056" y="6480208"/>
            <a:ext cx="4067943" cy="338554"/>
          </a:xfrm>
          <a:prstGeom prst="rect">
            <a:avLst/>
          </a:prstGeom>
          <a:solidFill>
            <a:schemeClr val="bg1"/>
          </a:solidFill>
        </p:spPr>
        <p:txBody>
          <a:bodyPr wrap="square" rtlCol="0">
            <a:spAutoFit/>
          </a:bodyPr>
          <a:lstStyle/>
          <a:p>
            <a:r>
              <a:rPr lang="es-PE" sz="1600" dirty="0" smtClean="0"/>
              <a:t>Modelo de R. White (2011) &amp; </a:t>
            </a:r>
            <a:r>
              <a:rPr lang="es-PE" sz="1600" dirty="0" err="1" smtClean="0"/>
              <a:t>Fournier</a:t>
            </a:r>
            <a:r>
              <a:rPr lang="es-PE" sz="1600" dirty="0" smtClean="0"/>
              <a:t> (1999) </a:t>
            </a:r>
            <a:endParaRPr lang="es-ES" sz="1600" dirty="0"/>
          </a:p>
        </p:txBody>
      </p:sp>
      <p:sp>
        <p:nvSpPr>
          <p:cNvPr id="2" name="Title 1"/>
          <p:cNvSpPr>
            <a:spLocks noGrp="1"/>
          </p:cNvSpPr>
          <p:nvPr>
            <p:ph type="title"/>
          </p:nvPr>
        </p:nvSpPr>
        <p:spPr/>
        <p:txBody>
          <a:bodyPr/>
          <a:lstStyle/>
          <a:p>
            <a:endParaRPr lang="es-ES" dirty="0"/>
          </a:p>
        </p:txBody>
      </p:sp>
      <p:sp>
        <p:nvSpPr>
          <p:cNvPr id="14" name="Title 1"/>
          <p:cNvSpPr txBox="1">
            <a:spLocks/>
          </p:cNvSpPr>
          <p:nvPr/>
        </p:nvSpPr>
        <p:spPr>
          <a:xfrm>
            <a:off x="460248" y="836712"/>
            <a:ext cx="8229600"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PE" dirty="0" smtClean="0"/>
              <a:t>CARACTERÍSTICAS SÍSMICAS 2013</a:t>
            </a:r>
            <a:endParaRPr lang="es-ES" dirty="0"/>
          </a:p>
        </p:txBody>
      </p:sp>
      <p:pic>
        <p:nvPicPr>
          <p:cNvPr id="15" name="Content Placeholder 2" descr="versiones_fondo-transparente_colores.png"/>
          <p:cNvPicPr>
            <a:picLocks noChangeAspect="1"/>
          </p:cNvPicPr>
          <p:nvPr/>
        </p:nvPicPr>
        <p:blipFill>
          <a:blip r:embed="rId5" cstate="print">
            <a:extLst>
              <a:ext uri="{28A0092B-C50C-407E-A947-70E740481C1C}">
                <a14:useLocalDpi xmlns:a14="http://schemas.microsoft.com/office/drawing/2010/main" val="0"/>
              </a:ext>
            </a:extLst>
          </a:blip>
          <a:srcRect l="-18424" r="-18424"/>
          <a:stretch>
            <a:fillRect/>
          </a:stretch>
        </p:blipFill>
        <p:spPr>
          <a:xfrm>
            <a:off x="7338290" y="-27384"/>
            <a:ext cx="2058246" cy="1064116"/>
          </a:xfrm>
          <a:prstGeom prst="rect">
            <a:avLst/>
          </a:prstGeom>
        </p:spPr>
      </p:pic>
    </p:spTree>
    <p:extLst>
      <p:ext uri="{BB962C8B-B14F-4D97-AF65-F5344CB8AC3E}">
        <p14:creationId xmlns:p14="http://schemas.microsoft.com/office/powerpoint/2010/main" val="85219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4888" y="1509016"/>
            <a:ext cx="8229599" cy="3271544"/>
          </a:xfrm>
        </p:spPr>
      </p:pic>
      <p:sp>
        <p:nvSpPr>
          <p:cNvPr id="6" name="Content Placeholder 8"/>
          <p:cNvSpPr txBox="1">
            <a:spLocks/>
          </p:cNvSpPr>
          <p:nvPr/>
        </p:nvSpPr>
        <p:spPr bwMode="auto">
          <a:xfrm>
            <a:off x="4932040" y="4677368"/>
            <a:ext cx="4104456" cy="155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PE" dirty="0">
                <a:latin typeface="+mj-lt"/>
              </a:rPr>
              <a:t>El magma libera gases, el transito de estos al pasar por cavidades confinadas produce frecuencias armónicas (</a:t>
            </a:r>
            <a:r>
              <a:rPr lang="es-PE" b="1" dirty="0">
                <a:latin typeface="+mj-lt"/>
              </a:rPr>
              <a:t>Tornillos</a:t>
            </a:r>
            <a:r>
              <a:rPr lang="es-PE" dirty="0">
                <a:latin typeface="+mj-lt"/>
              </a:rPr>
              <a:t>). Capas de agua al contacto con el cuerpo </a:t>
            </a:r>
            <a:r>
              <a:rPr lang="es-PE" dirty="0" smtClean="0">
                <a:latin typeface="+mj-lt"/>
              </a:rPr>
              <a:t>caliente + </a:t>
            </a:r>
            <a:r>
              <a:rPr lang="es-PE" dirty="0">
                <a:latin typeface="+mj-lt"/>
              </a:rPr>
              <a:t>presión del </a:t>
            </a:r>
            <a:r>
              <a:rPr lang="es-PE" dirty="0" smtClean="0">
                <a:latin typeface="+mj-lt"/>
              </a:rPr>
              <a:t>entorno genera </a:t>
            </a:r>
            <a:r>
              <a:rPr lang="es-PE" dirty="0">
                <a:latin typeface="+mj-lt"/>
              </a:rPr>
              <a:t>explosiones freáticas.</a:t>
            </a:r>
            <a:endParaRPr lang="es-ES" dirty="0">
              <a:latin typeface="+mj-lt"/>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837" r="38850"/>
          <a:stretch/>
        </p:blipFill>
        <p:spPr>
          <a:xfrm>
            <a:off x="171734" y="1509015"/>
            <a:ext cx="4597399" cy="4608513"/>
          </a:xfrm>
          <a:prstGeom prst="rect">
            <a:avLst/>
          </a:prstGeom>
        </p:spPr>
      </p:pic>
      <p:sp>
        <p:nvSpPr>
          <p:cNvPr id="8" name="TextBox 7"/>
          <p:cNvSpPr txBox="1"/>
          <p:nvPr/>
        </p:nvSpPr>
        <p:spPr>
          <a:xfrm>
            <a:off x="1043608" y="6153643"/>
            <a:ext cx="2974340" cy="369332"/>
          </a:xfrm>
          <a:prstGeom prst="rect">
            <a:avLst/>
          </a:prstGeom>
          <a:noFill/>
        </p:spPr>
        <p:txBody>
          <a:bodyPr wrap="none" rtlCol="0">
            <a:spAutoFit/>
          </a:bodyPr>
          <a:lstStyle/>
          <a:p>
            <a:r>
              <a:rPr lang="es-PE" i="1" dirty="0" smtClean="0"/>
              <a:t>Esquema de White &amp; </a:t>
            </a:r>
            <a:r>
              <a:rPr lang="es-PE" i="1" dirty="0" err="1" smtClean="0"/>
              <a:t>Fournier</a:t>
            </a:r>
            <a:endParaRPr lang="es-ES" i="1" dirty="0"/>
          </a:p>
        </p:txBody>
      </p:sp>
      <p:sp>
        <p:nvSpPr>
          <p:cNvPr id="9" name="TextBox 8"/>
          <p:cNvSpPr txBox="1"/>
          <p:nvPr/>
        </p:nvSpPr>
        <p:spPr>
          <a:xfrm>
            <a:off x="323529" y="6153643"/>
            <a:ext cx="3971058" cy="338554"/>
          </a:xfrm>
          <a:prstGeom prst="rect">
            <a:avLst/>
          </a:prstGeom>
          <a:solidFill>
            <a:schemeClr val="bg1"/>
          </a:solidFill>
        </p:spPr>
        <p:txBody>
          <a:bodyPr wrap="square" rtlCol="0">
            <a:spAutoFit/>
          </a:bodyPr>
          <a:lstStyle/>
          <a:p>
            <a:r>
              <a:rPr lang="es-PE" sz="1600" dirty="0" smtClean="0"/>
              <a:t>Modelo de R. White (2011) &amp; </a:t>
            </a:r>
            <a:r>
              <a:rPr lang="es-PE" sz="1600" dirty="0" err="1" smtClean="0"/>
              <a:t>Fournier</a:t>
            </a:r>
            <a:r>
              <a:rPr lang="es-PE" sz="1600" dirty="0" smtClean="0"/>
              <a:t> (1999) </a:t>
            </a:r>
            <a:endParaRPr lang="es-ES" sz="1600" dirty="0"/>
          </a:p>
        </p:txBody>
      </p:sp>
      <p:sp>
        <p:nvSpPr>
          <p:cNvPr id="2" name="Title 1"/>
          <p:cNvSpPr>
            <a:spLocks noGrp="1"/>
          </p:cNvSpPr>
          <p:nvPr>
            <p:ph type="title"/>
          </p:nvPr>
        </p:nvSpPr>
        <p:spPr/>
        <p:txBody>
          <a:bodyPr/>
          <a:lstStyle/>
          <a:p>
            <a:endParaRPr lang="es-ES"/>
          </a:p>
        </p:txBody>
      </p:sp>
      <p:sp>
        <p:nvSpPr>
          <p:cNvPr id="12" name="Title 1"/>
          <p:cNvSpPr txBox="1">
            <a:spLocks/>
          </p:cNvSpPr>
          <p:nvPr/>
        </p:nvSpPr>
        <p:spPr>
          <a:xfrm>
            <a:off x="460248" y="836712"/>
            <a:ext cx="8229600"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PE" dirty="0" smtClean="0"/>
              <a:t>CARACTERÍSTICAS SÍSMICAS 2013</a:t>
            </a:r>
            <a:endParaRPr lang="es-ES" dirty="0"/>
          </a:p>
        </p:txBody>
      </p:sp>
      <p:pic>
        <p:nvPicPr>
          <p:cNvPr id="13" name="Content Placeholder 2" descr="versiones_fondo-transparente_colores.png"/>
          <p:cNvPicPr>
            <a:picLocks noChangeAspect="1"/>
          </p:cNvPicPr>
          <p:nvPr/>
        </p:nvPicPr>
        <p:blipFill>
          <a:blip r:embed="rId4" cstate="print">
            <a:extLst>
              <a:ext uri="{28A0092B-C50C-407E-A947-70E740481C1C}">
                <a14:useLocalDpi xmlns:a14="http://schemas.microsoft.com/office/drawing/2010/main" val="0"/>
              </a:ext>
            </a:extLst>
          </a:blip>
          <a:srcRect l="-18424" r="-18424"/>
          <a:stretch>
            <a:fillRect/>
          </a:stretch>
        </p:blipFill>
        <p:spPr>
          <a:xfrm>
            <a:off x="7338290" y="-27384"/>
            <a:ext cx="2058246" cy="1064116"/>
          </a:xfrm>
          <a:prstGeom prst="rect">
            <a:avLst/>
          </a:prstGeom>
        </p:spPr>
      </p:pic>
    </p:spTree>
    <p:extLst>
      <p:ext uri="{BB962C8B-B14F-4D97-AF65-F5344CB8AC3E}">
        <p14:creationId xmlns:p14="http://schemas.microsoft.com/office/powerpoint/2010/main" val="47054927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630</TotalTime>
  <Words>1176</Words>
  <Application>Microsoft Office PowerPoint</Application>
  <PresentationFormat>Presentación en pantalla (4:3)</PresentationFormat>
  <Paragraphs>129</Paragraphs>
  <Slides>29</Slides>
  <Notes>2</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29</vt:i4>
      </vt:variant>
    </vt:vector>
  </HeadingPairs>
  <TitlesOfParts>
    <vt:vector size="37" baseType="lpstr">
      <vt:lpstr>Arial</vt:lpstr>
      <vt:lpstr>Batang</vt:lpstr>
      <vt:lpstr>Calibri</vt:lpstr>
      <vt:lpstr>Garamond</vt:lpstr>
      <vt:lpstr>Tahoma</vt:lpstr>
      <vt:lpstr>Times New Roman</vt:lpstr>
      <vt:lpstr>Wingdings</vt:lpstr>
      <vt:lpstr>Tema de Office</vt:lpstr>
      <vt:lpstr>Presentación de PowerPoint</vt:lpstr>
      <vt:lpstr>INTRODUCCIÓN</vt:lpstr>
      <vt:lpstr>UBICACIÓN</vt:lpstr>
      <vt:lpstr>RED SÍSMICA TELEMÉTRICA</vt:lpstr>
      <vt:lpstr>TIPOS DE SEÑALES SISMICAS VOLCÁNICAS</vt:lpstr>
      <vt:lpstr>TIPOS DE SEÑALES SISMICAS VOLCÁNICAS</vt:lpstr>
      <vt:lpstr>CARACTERISTICAS OBSERVADAS</vt:lpstr>
      <vt:lpstr>Presentación de PowerPoint</vt:lpstr>
      <vt:lpstr>Presentación de PowerPoint</vt:lpstr>
      <vt:lpstr>Presentación de PowerPoint</vt:lpstr>
      <vt:lpstr>CARACTERÍSTICAS SÍSMICAS 2014</vt:lpstr>
      <vt:lpstr>CARACTERÍSTICAS SÍSMICAS 2014</vt:lpstr>
      <vt:lpstr>CARACTERÍSTICAS SÍSMICAS 2014</vt:lpstr>
      <vt:lpstr>CARACTERÍSTICAS SÍSMICAS 2015</vt:lpstr>
      <vt:lpstr>En resumen…</vt:lpstr>
      <vt:lpstr>Resultados de aplicación del método del Potencial Espontáneo o natural</vt:lpstr>
      <vt:lpstr>Presentación de PowerPoint</vt:lpstr>
      <vt:lpstr>Presentación de PowerPoint</vt:lpstr>
      <vt:lpstr>CONCLUSIONES</vt:lpstr>
      <vt:lpstr>CONCLUSIONES</vt:lpstr>
      <vt:lpstr>OTROS RECIENTES TRABAJOS Y PROYECTOS IMPORTANTES</vt:lpstr>
      <vt:lpstr>Presentación de PowerPoint</vt:lpstr>
      <vt:lpstr>CONCLUSIONES</vt:lpstr>
      <vt:lpstr>PROYECTO: “MEJORAMIENTO Y AMPLIACIÓN DEL SISTEMA DE ALERTA ANTE RIESGO VULCANOLÓGICO EN EL PERÚ”  SNIP N° 271840 </vt:lpstr>
      <vt:lpstr>COMPONENTES DEL PROYECTO</vt:lpstr>
      <vt:lpstr>OBJETIVO GENERAL  DEL PROYECTO</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CONFERENCIA MUNDIAL DE INGENIERÍA  5 y 6 diciembre</dc:title>
  <dc:creator>Heidi</dc:creator>
  <cp:lastModifiedBy>Lenovo</cp:lastModifiedBy>
  <cp:revision>81</cp:revision>
  <dcterms:created xsi:type="dcterms:W3CDTF">2016-04-11T16:32:43Z</dcterms:created>
  <dcterms:modified xsi:type="dcterms:W3CDTF">2017-08-31T02:25:23Z</dcterms:modified>
</cp:coreProperties>
</file>