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notesSlides/notesSlide4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notesSlides/notesSlide4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notesSlides/notesSlide41.xml" ContentType="application/vnd.openxmlformats-officedocument.presentationml.notesSlid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29" r:id="rId3"/>
    <p:sldId id="318" r:id="rId4"/>
    <p:sldId id="313" r:id="rId5"/>
    <p:sldId id="314" r:id="rId6"/>
    <p:sldId id="301" r:id="rId7"/>
    <p:sldId id="302" r:id="rId8"/>
    <p:sldId id="315" r:id="rId9"/>
    <p:sldId id="317" r:id="rId10"/>
    <p:sldId id="319" r:id="rId11"/>
    <p:sldId id="320" r:id="rId12"/>
    <p:sldId id="321" r:id="rId13"/>
    <p:sldId id="305" r:id="rId14"/>
    <p:sldId id="322" r:id="rId15"/>
    <p:sldId id="330" r:id="rId16"/>
    <p:sldId id="331" r:id="rId17"/>
    <p:sldId id="323" r:id="rId18"/>
    <p:sldId id="324" r:id="rId19"/>
    <p:sldId id="332" r:id="rId20"/>
    <p:sldId id="333" r:id="rId21"/>
    <p:sldId id="325" r:id="rId22"/>
    <p:sldId id="326" r:id="rId23"/>
    <p:sldId id="334" r:id="rId24"/>
    <p:sldId id="327" r:id="rId25"/>
    <p:sldId id="328" r:id="rId26"/>
    <p:sldId id="304" r:id="rId27"/>
    <p:sldId id="335" r:id="rId28"/>
    <p:sldId id="336" r:id="rId29"/>
    <p:sldId id="309" r:id="rId30"/>
    <p:sldId id="338" r:id="rId31"/>
    <p:sldId id="339" r:id="rId32"/>
    <p:sldId id="337" r:id="rId33"/>
    <p:sldId id="310" r:id="rId34"/>
    <p:sldId id="340" r:id="rId35"/>
    <p:sldId id="346" r:id="rId36"/>
    <p:sldId id="311" r:id="rId37"/>
    <p:sldId id="342" r:id="rId38"/>
    <p:sldId id="343" r:id="rId39"/>
    <p:sldId id="341" r:id="rId40"/>
    <p:sldId id="345" r:id="rId41"/>
    <p:sldId id="347" r:id="rId42"/>
    <p:sldId id="312" r:id="rId43"/>
    <p:sldId id="308" r:id="rId4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>
        <p15:guide id="1" orient="horz" pos="613">
          <p15:clr>
            <a:srgbClr val="A4A3A4"/>
          </p15:clr>
        </p15:guide>
        <p15:guide id="2" pos="5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4D13"/>
    <a:srgbClr val="C04A03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9700" autoAdjust="0"/>
    <p:restoredTop sz="93223" autoAdjust="0"/>
  </p:normalViewPr>
  <p:slideViewPr>
    <p:cSldViewPr snapToGrid="0" snapToObjects="1" showGuides="1">
      <p:cViewPr varScale="1">
        <p:scale>
          <a:sx n="92" d="100"/>
          <a:sy n="92" d="100"/>
        </p:scale>
        <p:origin x="-1064" y="-112"/>
      </p:cViewPr>
      <p:guideLst>
        <p:guide orient="horz" pos="613"/>
        <p:guide pos="5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84220-DE9E-C840-8106-3B7B233ACAEA}" type="datetime1">
              <a:rPr lang="es-CL" smtClean="0"/>
              <a:pPr/>
              <a:t>30/8/17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F58E0-E674-9A48-A038-82DD57366415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51746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25749-4EF8-A84C-AC25-C7817497433A}" type="datetime1">
              <a:rPr lang="es-CL" smtClean="0"/>
              <a:pPr/>
              <a:t>30/8/17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A78AA-DDF9-FB4C-9C14-8D38AF4B5715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61802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3348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41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42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43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78AA-DDF9-FB4C-9C14-8D38AF4B5715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84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3352-A7DF-D748-8FA8-9BB0E109E7AB}" type="datetime1">
              <a:rPr lang="es-CL" smtClean="0"/>
              <a:pPr/>
              <a:t>30/8/17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306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2E167-A611-F44F-9DD5-EFBE701F6B8A}" type="datetime1">
              <a:rPr lang="es-CL" smtClean="0"/>
              <a:pPr/>
              <a:t>30/8/17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835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873A9-B6DB-874F-8995-4538D332B554}" type="datetime1">
              <a:rPr lang="es-CL" smtClean="0"/>
              <a:pPr/>
              <a:t>30/8/17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3140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0E81-6D89-6244-B7E3-745D93870044}" type="datetime1">
              <a:rPr lang="es-CL" smtClean="0"/>
              <a:pPr/>
              <a:t>30/8/17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07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2A7B-142B-7F4F-96BC-EFCEF8FAE35D}" type="datetime1">
              <a:rPr lang="es-CL" smtClean="0"/>
              <a:pPr/>
              <a:t>30/8/17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630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BB3F-A7D8-4740-9C41-46F37FB56B9D}" type="datetime1">
              <a:rPr lang="es-CL" smtClean="0"/>
              <a:pPr/>
              <a:t>30/8/17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393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CC796-9940-E048-BDAD-34435260D650}" type="datetime1">
              <a:rPr lang="es-CL" smtClean="0"/>
              <a:pPr/>
              <a:t>30/8/17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929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0AE0B-3C35-A348-BF38-D97FA8344AD3}" type="datetime1">
              <a:rPr lang="es-CL" smtClean="0"/>
              <a:pPr/>
              <a:t>30/8/17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21933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51513-80C5-A94F-9BCA-709F82AD93F7}" type="datetime1">
              <a:rPr lang="es-CL" smtClean="0"/>
              <a:pPr/>
              <a:t>30/8/17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88753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66EB-DC52-F543-B8BA-4C14FCB45003}" type="datetime1">
              <a:rPr lang="es-CL" smtClean="0"/>
              <a:pPr/>
              <a:t>30/8/17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7132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2733-6834-C84B-8721-72B9A5820B2D}" type="datetime1">
              <a:rPr lang="es-CL" smtClean="0"/>
              <a:pPr/>
              <a:t>30/8/17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0845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38CF7-A61C-7545-8E31-ECC1804ACE48}" type="datetime1">
              <a:rPr lang="es-CL" smtClean="0"/>
              <a:pPr/>
              <a:t>30/8/17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A6F78-2C65-9A4D-8E22-8B4614AD3BB8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3736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_pp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098339" y="3570912"/>
            <a:ext cx="5521949" cy="23088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800" b="1" dirty="0" smtClean="0">
                <a:solidFill>
                  <a:srgbClr val="FF4D13"/>
                </a:solidFill>
                <a:latin typeface="MS Reference Sans Serif" pitchFamily="34" charset="0"/>
                <a:cs typeface="Calibri"/>
              </a:rPr>
              <a:t>Dr. Felipe Aguilera </a:t>
            </a:r>
            <a:r>
              <a:rPr lang="es-ES_tradnl" sz="1800" b="1" baseline="30000" dirty="0" smtClean="0">
                <a:solidFill>
                  <a:srgbClr val="FF4D13"/>
                </a:solidFill>
                <a:latin typeface="MS Reference Sans Serif" pitchFamily="34" charset="0"/>
                <a:cs typeface="Calibri"/>
              </a:rPr>
              <a:t>1,2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842074" y="1061064"/>
            <a:ext cx="6050280" cy="2293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smtClean="0">
                <a:solidFill>
                  <a:srgbClr val="FFFFFF"/>
                </a:solidFill>
                <a:latin typeface="MS Reference Sans Serif" pitchFamily="34" charset="0"/>
                <a:cs typeface="Calibri"/>
              </a:rPr>
              <a:t>Vigilancia, peligros y riesgos volcánicos en Chile: Desarrollo desde la ciencia y la educación – Casos de CIGIDEN y UCN</a:t>
            </a:r>
          </a:p>
        </p:txBody>
      </p:sp>
      <p:sp>
        <p:nvSpPr>
          <p:cNvPr id="15" name="Marcador de número de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1</a:t>
            </a:fld>
            <a:endParaRPr lang="es-ES"/>
          </a:p>
        </p:txBody>
      </p:sp>
      <p:pic>
        <p:nvPicPr>
          <p:cNvPr id="7" name="Imagen 4" descr="Escudo-UCN-Logo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12132" y="4127915"/>
            <a:ext cx="751167" cy="75116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095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2.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Grupo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Volcanología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(GIV-UCN)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66099" y="1107060"/>
            <a:ext cx="888126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¿Quiénes somos?</a:t>
            </a: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Somos un grupo de 9 investigadores permanentes pertenecientes a las áreas de Geología, Geofísica, Geoquímica, Computación y Sistemas, Periodismo y Psicología, además de 4 doctorandos y más de una decena de alumnos de pregrado.</a:t>
            </a:r>
          </a:p>
          <a:p>
            <a:pPr algn="just"/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Adicionalmente, contamos con 8 </a:t>
            </a:r>
            <a:r>
              <a:rPr lang="es-ES" b="1" u="sng" dirty="0" smtClean="0">
                <a:solidFill>
                  <a:srgbClr val="7F7F7F"/>
                </a:solidFill>
              </a:rPr>
              <a:t>colaboradores de caracter interno, nacional e internacional</a:t>
            </a:r>
            <a:r>
              <a:rPr lang="es-ES" b="1" dirty="0" smtClean="0">
                <a:solidFill>
                  <a:srgbClr val="7F7F7F"/>
                </a:solidFill>
              </a:rPr>
              <a:t>, donde estos últimos se ha establecido mediante la firma de acuerdos formales (Carnegie Institution of Washington, Massey University, Universidad de Puerto Rico, Università degli Studi di Firenze, Michigan Technological University y Cape Town University).</a:t>
            </a:r>
          </a:p>
        </p:txBody>
      </p:sp>
      <p:pic>
        <p:nvPicPr>
          <p:cNvPr id="10" name="Picture 2" descr="C:\Users\Doctorado Geologia 4\Desktop\IMG_35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81905" y="3934630"/>
            <a:ext cx="2548837" cy="191162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 descr="IMG_809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39476" y="3941772"/>
            <a:ext cx="2856728" cy="190448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2.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Grupo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Volcanología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(GIV-UCN)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66099" y="1107060"/>
            <a:ext cx="888126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Nuestra misión</a:t>
            </a: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Nuestra misión es llevar a cabo </a:t>
            </a:r>
            <a:r>
              <a:rPr lang="es-ES" b="1" u="sng" dirty="0" smtClean="0">
                <a:solidFill>
                  <a:srgbClr val="7F7F7F"/>
                </a:solidFill>
              </a:rPr>
              <a:t>investigación científica </a:t>
            </a:r>
            <a:r>
              <a:rPr lang="es-ES" b="1" dirty="0" smtClean="0">
                <a:solidFill>
                  <a:srgbClr val="7F7F7F"/>
                </a:solidFill>
              </a:rPr>
              <a:t>del más alto nivel en procesos, peligros y riesgos volcánicos (incluyendo también técnicas de vigilancia y monitoreo), para a) </a:t>
            </a:r>
            <a:r>
              <a:rPr lang="es-ES" b="1" u="sng" dirty="0" smtClean="0">
                <a:solidFill>
                  <a:srgbClr val="7F7F7F"/>
                </a:solidFill>
              </a:rPr>
              <a:t>contribuir al conocimiento global </a:t>
            </a:r>
            <a:r>
              <a:rPr lang="es-ES" b="1" dirty="0" smtClean="0">
                <a:solidFill>
                  <a:srgbClr val="7F7F7F"/>
                </a:solidFill>
              </a:rPr>
              <a:t>de estas temáticas en Chile y b) </a:t>
            </a:r>
            <a:r>
              <a:rPr lang="es-ES" b="1" u="sng" dirty="0" smtClean="0">
                <a:solidFill>
                  <a:srgbClr val="7F7F7F"/>
                </a:solidFill>
              </a:rPr>
              <a:t>contribuir a la toma de decisiones de las autoridades nacionales </a:t>
            </a:r>
            <a:r>
              <a:rPr lang="es-ES" b="1" dirty="0" smtClean="0">
                <a:solidFill>
                  <a:srgbClr val="7F7F7F"/>
                </a:solidFill>
              </a:rPr>
              <a:t>ante posibles eventos de origen volcánico. Adicionalmente, un énfasis en nuestra misión es la componente </a:t>
            </a:r>
            <a:r>
              <a:rPr lang="es-ES" b="1" u="sng" dirty="0" smtClean="0">
                <a:solidFill>
                  <a:srgbClr val="7F7F7F"/>
                </a:solidFill>
              </a:rPr>
              <a:t>educacional</a:t>
            </a:r>
            <a:r>
              <a:rPr lang="es-ES" b="1" dirty="0" smtClean="0">
                <a:solidFill>
                  <a:srgbClr val="7F7F7F"/>
                </a:solidFill>
              </a:rPr>
              <a:t>, correspondiente a a) </a:t>
            </a:r>
            <a:r>
              <a:rPr lang="es-ES" b="1" u="sng" dirty="0" smtClean="0">
                <a:solidFill>
                  <a:srgbClr val="7F7F7F"/>
                </a:solidFill>
              </a:rPr>
              <a:t>formar capital humano avanzado </a:t>
            </a:r>
            <a:r>
              <a:rPr lang="es-ES" b="1" dirty="0" smtClean="0">
                <a:solidFill>
                  <a:srgbClr val="7F7F7F"/>
                </a:solidFill>
              </a:rPr>
              <a:t>del más alto nivel, para aportar con profesionales a las distintas instituciones educacionales (e.g. Universidades) y gubernamentales y b) contribuir a la </a:t>
            </a:r>
            <a:r>
              <a:rPr lang="es-ES" b="1" u="sng" dirty="0" smtClean="0">
                <a:solidFill>
                  <a:srgbClr val="7F7F7F"/>
                </a:solidFill>
              </a:rPr>
              <a:t>educación de la población en general</a:t>
            </a:r>
            <a:r>
              <a:rPr lang="es-ES" b="1" dirty="0" smtClean="0">
                <a:solidFill>
                  <a:srgbClr val="7F7F7F"/>
                </a:solidFill>
              </a:rPr>
              <a:t>, especialmente en escuelas.</a:t>
            </a:r>
          </a:p>
        </p:txBody>
      </p:sp>
      <p:pic>
        <p:nvPicPr>
          <p:cNvPr id="15" name="Imagen 14" descr="IMG_30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39" y="3927965"/>
            <a:ext cx="7634712" cy="190867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3.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Relación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CIGIDEN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y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GIV-UCN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Relación, aportes y proyecciones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CIGIDEN y GIV-UCN se relacionan directamente desde parte de sus investigadores, debido a que algunos pertecen a ambas instituciones, y UCN es uno de los socios y constituyentes basales de CIGIDEN. De hecho, se proyecta el reconocimieto del GIV en CIGIDEN como partner oficial.</a:t>
            </a:r>
          </a:p>
          <a:p>
            <a:pPr algn="just"/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Ambas instituciones tienen intereses, misiones y objetivos comunes, buscan mejorar e innovar en los actuales sistemas de vigilancia y monitoreo, integrar diversas disciplinas e influir en las políticas públicas Chilenas ante desastres, especialmente en el caso de fenómenos volcánicos, desde </a:t>
            </a:r>
            <a:r>
              <a:rPr lang="es-ES" b="1" u="sng" dirty="0" smtClean="0">
                <a:solidFill>
                  <a:srgbClr val="7F7F7F"/>
                </a:solidFill>
              </a:rPr>
              <a:t>dos áreas que las consideran claves para su desarrollo, desde la ciencia y desde la educación, consideradas por ambas instituciones como las mejores de las prácticas</a:t>
            </a:r>
            <a:r>
              <a:rPr lang="es-ES" b="1" dirty="0" smtClean="0">
                <a:solidFill>
                  <a:srgbClr val="7F7F7F"/>
                </a:solidFill>
              </a:rPr>
              <a:t>.</a:t>
            </a:r>
            <a:endParaRPr lang="es-ES" b="1" dirty="0" smtClean="0"/>
          </a:p>
        </p:txBody>
      </p:sp>
      <p:pic>
        <p:nvPicPr>
          <p:cNvPr id="9" name="Imagen 8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392" y="4576248"/>
            <a:ext cx="2905606" cy="1137954"/>
          </a:xfrm>
          <a:prstGeom prst="rect">
            <a:avLst/>
          </a:prstGeom>
        </p:spPr>
      </p:pic>
      <p:pic>
        <p:nvPicPr>
          <p:cNvPr id="10" name="Imagen 4" descr="Escudo-UCN-Logo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15150" y="4507218"/>
            <a:ext cx="1329380" cy="132938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13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Cuadro resumen situación actual</a:t>
            </a:r>
            <a:endParaRPr lang="es-ES" b="1" dirty="0" smtClean="0">
              <a:solidFill>
                <a:srgbClr val="7F7F7F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791740" y="2861202"/>
            <a:ext cx="24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Geoquímica de Fluidos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4774397" y="3299564"/>
            <a:ext cx="24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Geofísica</a:t>
            </a:r>
            <a:endParaRPr lang="es-ES_tradnl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786672" y="4138300"/>
            <a:ext cx="24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Volcanología Física</a:t>
            </a:r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773785" y="3687890"/>
            <a:ext cx="24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Sensores</a:t>
            </a:r>
            <a:r>
              <a:rPr lang="es-ES_tradnl" dirty="0" smtClean="0"/>
              <a:t> Remotos</a:t>
            </a:r>
            <a:endParaRPr lang="es-ES_tradnl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772561" y="4590468"/>
            <a:ext cx="24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Peligros Volcánicos</a:t>
            </a:r>
            <a:endParaRPr lang="es-ES_tradnl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759300" y="5060406"/>
            <a:ext cx="324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Otros áreas de la geología</a:t>
            </a:r>
            <a:endParaRPr lang="es-ES_tradnl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746039" y="5502732"/>
            <a:ext cx="4400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Difusión científica, comunicación y resiliencia</a:t>
            </a:r>
            <a:endParaRPr lang="es-ES_tradnl" dirty="0"/>
          </a:p>
        </p:txBody>
      </p:sp>
      <p:pic>
        <p:nvPicPr>
          <p:cNvPr id="17" name="Imagen 16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41" y="1652880"/>
            <a:ext cx="2905606" cy="1137954"/>
          </a:xfrm>
          <a:prstGeom prst="rect">
            <a:avLst/>
          </a:prstGeom>
        </p:spPr>
      </p:pic>
      <p:pic>
        <p:nvPicPr>
          <p:cNvPr id="18" name="Imagen 4" descr="Escudo-UCN-Logo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293672" y="1569739"/>
            <a:ext cx="1329380" cy="132938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29716" y="2868528"/>
            <a:ext cx="24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Geofísica</a:t>
            </a:r>
            <a:endParaRPr lang="es-ES_tradnl" dirty="0"/>
          </a:p>
        </p:txBody>
      </p:sp>
      <p:sp>
        <p:nvSpPr>
          <p:cNvPr id="20" name="CuadroTexto 19"/>
          <p:cNvSpPr txBox="1"/>
          <p:nvPr/>
        </p:nvSpPr>
        <p:spPr>
          <a:xfrm>
            <a:off x="141991" y="3255712"/>
            <a:ext cx="244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Volcanología Física</a:t>
            </a:r>
            <a:endParaRPr lang="es-ES_tradnl" dirty="0"/>
          </a:p>
        </p:txBody>
      </p:sp>
      <p:sp>
        <p:nvSpPr>
          <p:cNvPr id="21" name="CuadroTexto 20"/>
          <p:cNvSpPr txBox="1"/>
          <p:nvPr/>
        </p:nvSpPr>
        <p:spPr>
          <a:xfrm>
            <a:off x="128730" y="3669822"/>
            <a:ext cx="324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Peligros volcánicos</a:t>
            </a:r>
            <a:endParaRPr lang="es-ES_tradnl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15469" y="4112148"/>
            <a:ext cx="4400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Difusión científica, comunicación y resiliencia</a:t>
            </a:r>
            <a:endParaRPr lang="es-ES_trad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Geoquímica de Fluidos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1. Técnicas Remotas (DOAS, campañas temporales). Innovación con adquisición de cámara UV low cost Pi-Raspberry (2017)</a:t>
            </a:r>
            <a:r>
              <a:rPr lang="es-ES" b="1" dirty="0" smtClean="0">
                <a:solidFill>
                  <a:srgbClr val="7F7F7F"/>
                </a:solidFill>
              </a:rPr>
              <a:t>. Automatizaci</a:t>
            </a:r>
            <a:r>
              <a:rPr lang="es-ES" b="1" dirty="0" smtClean="0">
                <a:solidFill>
                  <a:srgbClr val="7F7F7F"/>
                </a:solidFill>
              </a:rPr>
              <a:t>ón de procesamiento.</a:t>
            </a:r>
            <a:endParaRPr lang="es-ES" b="1" dirty="0" smtClean="0">
              <a:solidFill>
                <a:srgbClr val="7F7F7F"/>
              </a:solidFill>
            </a:endParaRPr>
          </a:p>
        </p:txBody>
      </p:sp>
      <p:pic>
        <p:nvPicPr>
          <p:cNvPr id="10" name="Imagen 9" descr="IMG_18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47" y="2314221"/>
            <a:ext cx="4102458" cy="3076844"/>
          </a:xfrm>
          <a:prstGeom prst="rect">
            <a:avLst/>
          </a:prstGeom>
        </p:spPr>
      </p:pic>
      <p:pic>
        <p:nvPicPr>
          <p:cNvPr id="12" name="Imagen 11" descr="Captura de pantalla 2017-08-30 a las 1.13.22 a.m.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0" y="2314222"/>
            <a:ext cx="4114688" cy="307798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Geoquímica de Fluidos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2. Técnicas Directas (Método Giggenbach, campañas temporales, ampliamente usado).</a:t>
            </a:r>
          </a:p>
        </p:txBody>
      </p:sp>
      <p:pic>
        <p:nvPicPr>
          <p:cNvPr id="9" name="Imagen 8" descr="DSCN17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823" y="1808615"/>
            <a:ext cx="5300510" cy="397599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Geoquímica de Fluidos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3. Técnicas petrológicas (Inclusiones Fundidas, campañas temporales, actualmente en desarrollo para todo el norte de Chile).</a:t>
            </a:r>
          </a:p>
        </p:txBody>
      </p:sp>
      <p:pic>
        <p:nvPicPr>
          <p:cNvPr id="9" name="Imagen 8" descr="IMG_807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55220" y="2376191"/>
            <a:ext cx="4394381" cy="2929587"/>
          </a:xfrm>
          <a:prstGeom prst="rect">
            <a:avLst/>
          </a:prstGeom>
        </p:spPr>
      </p:pic>
      <p:pic>
        <p:nvPicPr>
          <p:cNvPr id="10" name="Imagen 9" descr="DSC0669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776" y="2354946"/>
            <a:ext cx="4397079" cy="295083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Geofísica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1. Sismología e infrasonido (redes temporales en volcanes altamente activos, inicio campañas Enero 2018)</a:t>
            </a:r>
            <a:r>
              <a:rPr lang="es-ES" b="1" dirty="0" smtClean="0">
                <a:solidFill>
                  <a:srgbClr val="7F7F7F"/>
                </a:solidFill>
              </a:rPr>
              <a:t>. Automatización de procesamiento.</a:t>
            </a: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2. Gravimetría (mediciones temporales en volcanes activos para generación de una línea de base).</a:t>
            </a:r>
          </a:p>
        </p:txBody>
      </p:sp>
      <p:pic>
        <p:nvPicPr>
          <p:cNvPr id="9" name="Imagen 8" descr="DSC036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176" y="2711388"/>
            <a:ext cx="4088542" cy="306640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Volcanología Física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1. Mapas y evolución geológica de volcanes activos (actualmente dos volcanes activos están siendo mapeados).</a:t>
            </a:r>
          </a:p>
        </p:txBody>
      </p:sp>
      <p:pic>
        <p:nvPicPr>
          <p:cNvPr id="10" name="Imagen 9" descr="DSC065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67" y="2270277"/>
            <a:ext cx="4273109" cy="3204832"/>
          </a:xfrm>
          <a:prstGeom prst="rect">
            <a:avLst/>
          </a:prstGeom>
        </p:spPr>
      </p:pic>
      <p:pic>
        <p:nvPicPr>
          <p:cNvPr id="12" name="Imagen 11" descr="DSC065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578" y="2270278"/>
            <a:ext cx="4273108" cy="320483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19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Volcanología Física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2. Volcanismo monogenético (mapeo, determinación de volúmenes, historia y estilo eruptivo). Innovación tecnológica mediante el uso de drone.</a:t>
            </a:r>
          </a:p>
        </p:txBody>
      </p:sp>
      <p:pic>
        <p:nvPicPr>
          <p:cNvPr id="9" name="Imagen 8" descr="IMG_22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369" y="2314224"/>
            <a:ext cx="4198762" cy="3149072"/>
          </a:xfrm>
          <a:prstGeom prst="rect">
            <a:avLst/>
          </a:prstGeom>
        </p:spPr>
      </p:pic>
      <p:pic>
        <p:nvPicPr>
          <p:cNvPr id="10" name="Imagen 9" descr="DSC065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56" y="2314224"/>
            <a:ext cx="4396322" cy="314907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 smtClean="0">
                <a:latin typeface="MS Reference Sans Serif" pitchFamily="34" charset="0"/>
                <a:cs typeface="Calibri"/>
              </a:rPr>
              <a:t>Acerca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del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presentador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66099" y="1107060"/>
            <a:ext cx="888126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rgbClr val="000000"/>
                </a:solidFill>
                <a:cs typeface="Calibri"/>
              </a:rPr>
              <a:t>15 años de experiencia en volcanología</a:t>
            </a:r>
          </a:p>
          <a:p>
            <a:pPr algn="just"/>
            <a:endParaRPr lang="es-ES" b="1" dirty="0" smtClean="0">
              <a:solidFill>
                <a:srgbClr val="000000"/>
              </a:solidFill>
              <a:cs typeface="Calibri"/>
            </a:endParaRPr>
          </a:p>
          <a:p>
            <a:pPr algn="just"/>
            <a:r>
              <a:rPr lang="es-ES" b="1" dirty="0" smtClean="0">
                <a:solidFill>
                  <a:srgbClr val="000000"/>
                </a:solidFill>
                <a:cs typeface="Calibri"/>
              </a:rPr>
              <a:t>2004: Licenciado en Ciencias Geológicas (Universidad Católica del Norte)</a:t>
            </a:r>
          </a:p>
          <a:p>
            <a:pPr algn="just"/>
            <a:r>
              <a:rPr lang="es-ES" b="1" dirty="0" smtClean="0">
                <a:solidFill>
                  <a:srgbClr val="000000"/>
                </a:solidFill>
                <a:cs typeface="Calibri"/>
              </a:rPr>
              <a:t>2004: Geólogo (Universidad Católica del Norte)</a:t>
            </a:r>
          </a:p>
          <a:p>
            <a:pPr algn="just"/>
            <a:r>
              <a:rPr lang="es-ES" b="1" dirty="0" smtClean="0">
                <a:solidFill>
                  <a:srgbClr val="000000"/>
                </a:solidFill>
                <a:cs typeface="Calibri"/>
              </a:rPr>
              <a:t>2008: Doctor en Ciencias mención Geología (Universidad Católica del Norte)</a:t>
            </a:r>
          </a:p>
          <a:p>
            <a:pPr algn="just"/>
            <a:r>
              <a:rPr lang="es-ES" b="1" dirty="0" smtClean="0">
                <a:solidFill>
                  <a:srgbClr val="000000"/>
                </a:solidFill>
                <a:cs typeface="Calibri"/>
              </a:rPr>
              <a:t>  </a:t>
            </a:r>
          </a:p>
          <a:p>
            <a:pPr algn="just"/>
            <a:r>
              <a:rPr lang="es-ES" b="1" dirty="0" smtClean="0">
                <a:solidFill>
                  <a:srgbClr val="000000"/>
                </a:solidFill>
                <a:cs typeface="Calibri"/>
              </a:rPr>
              <a:t>Tesis de doctorado en geoquímica de fluidos volcánicos, geotermales y termales de baja entalpía, premiado con el 2º lugar en concurso de tesis de doctorado en ciencias en Chile del año 2008.</a:t>
            </a:r>
          </a:p>
          <a:p>
            <a:pPr algn="just"/>
            <a:endParaRPr lang="es-ES" b="1" dirty="0" smtClean="0">
              <a:solidFill>
                <a:srgbClr val="000000"/>
              </a:solidFill>
              <a:cs typeface="Calibri"/>
            </a:endParaRPr>
          </a:p>
          <a:p>
            <a:pPr algn="just"/>
            <a:r>
              <a:rPr lang="es-ES" b="1" dirty="0" smtClean="0">
                <a:solidFill>
                  <a:srgbClr val="000000"/>
                </a:solidFill>
                <a:cs typeface="Calibri"/>
              </a:rPr>
              <a:t>18 publicaciones ISI en volcanología, 9 proyectos de investigación como investigador principal o asociado, 10 tesis de pregrado guiadas, actualmente 4 doctorantes a cargo</a:t>
            </a:r>
          </a:p>
          <a:p>
            <a:pPr algn="just"/>
            <a:endParaRPr lang="es-ES" b="1" dirty="0" smtClean="0">
              <a:solidFill>
                <a:srgbClr val="000000"/>
              </a:solidFill>
              <a:cs typeface="Calibri"/>
            </a:endParaRPr>
          </a:p>
          <a:p>
            <a:pPr algn="just"/>
            <a:r>
              <a:rPr lang="es-ES" b="1" baseline="30000" dirty="0" smtClean="0">
                <a:solidFill>
                  <a:srgbClr val="000000"/>
                </a:solidFill>
                <a:cs typeface="Calibri"/>
              </a:rPr>
              <a:t>1</a:t>
            </a:r>
            <a:r>
              <a:rPr lang="es-ES" b="1" dirty="0" smtClean="0">
                <a:solidFill>
                  <a:srgbClr val="000000"/>
                </a:solidFill>
                <a:cs typeface="Calibri"/>
              </a:rPr>
              <a:t> Académico/Investigador, Departamento de Ciencias Geológicas, Univesidad Católica del Norte, Chile</a:t>
            </a:r>
          </a:p>
          <a:p>
            <a:pPr algn="just"/>
            <a:r>
              <a:rPr lang="es-ES" b="1" baseline="30000" dirty="0" smtClean="0">
                <a:solidFill>
                  <a:srgbClr val="000000"/>
                </a:solidFill>
                <a:cs typeface="Calibri"/>
              </a:rPr>
              <a:t>2</a:t>
            </a:r>
            <a:r>
              <a:rPr lang="es-ES" b="1" dirty="0" smtClean="0">
                <a:solidFill>
                  <a:srgbClr val="000000"/>
                </a:solidFill>
                <a:cs typeface="Calibri"/>
              </a:rPr>
              <a:t> Investigador Asociado, Línea 1 Amenazas por Procesos de Tierra Sólida, CIGIDEN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Volcanología Física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3. Depósitos ignimbríticos (estratigrafía, sedimentología, petrografía, geoquímica, paleomagnetismo, etc.).</a:t>
            </a:r>
          </a:p>
        </p:txBody>
      </p:sp>
      <p:pic>
        <p:nvPicPr>
          <p:cNvPr id="10" name="Imagen 9" descr="DSC058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444" y="2044812"/>
            <a:ext cx="4996568" cy="374742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Sensores remotos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1. Uso de imágenes satelitales Landsat TM, ETM+ y OLI para detección y cuantificación de anomalías y parámetros termales</a:t>
            </a:r>
            <a:r>
              <a:rPr lang="es-ES" b="1" dirty="0" smtClean="0">
                <a:solidFill>
                  <a:srgbClr val="7F7F7F"/>
                </a:solidFill>
              </a:rPr>
              <a:t>. Automatización de procesamiento.</a:t>
            </a: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2. Uso esporádico de imágenes GOES para seguimiento de plumas volcánicas.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39" y="2526310"/>
            <a:ext cx="4957038" cy="314178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044" y="2540116"/>
            <a:ext cx="2943975" cy="296752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Peligros volcánicos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1. Modelamiento de peligros y generación de mapas de peligros mediante el uso de diversos softwares y trabajo en terreno</a:t>
            </a:r>
            <a:r>
              <a:rPr lang="es-ES" b="1" dirty="0" smtClean="0">
                <a:solidFill>
                  <a:srgbClr val="7F7F7F"/>
                </a:solidFill>
              </a:rPr>
              <a:t>. Estandarizaci</a:t>
            </a:r>
            <a:r>
              <a:rPr lang="es-ES" b="1" dirty="0" smtClean="0">
                <a:solidFill>
                  <a:srgbClr val="7F7F7F"/>
                </a:solidFill>
              </a:rPr>
              <a:t>ón de softwares y protocolos de terreno.</a:t>
            </a:r>
            <a:endParaRPr lang="es-ES" b="1" dirty="0" smtClean="0">
              <a:solidFill>
                <a:srgbClr val="7F7F7F"/>
              </a:solidFill>
            </a:endParaRPr>
          </a:p>
        </p:txBody>
      </p:sp>
      <p:pic>
        <p:nvPicPr>
          <p:cNvPr id="9" name="Imagen 8" descr="lahar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64" y="2280727"/>
            <a:ext cx="3956815" cy="3543499"/>
          </a:xfrm>
          <a:prstGeom prst="rect">
            <a:avLst/>
          </a:prstGeom>
        </p:spPr>
      </p:pic>
      <p:pic>
        <p:nvPicPr>
          <p:cNvPr id="10" name="Imagen 9" descr="titan2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667" y="2196063"/>
            <a:ext cx="4051355" cy="362816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23</a:t>
            </a:fld>
            <a:endParaRPr lang="es-ES"/>
          </a:p>
        </p:txBody>
      </p:sp>
      <p:pic>
        <p:nvPicPr>
          <p:cNvPr id="10" name="Imagen 9" descr="q-lavh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99" y="2100945"/>
            <a:ext cx="4019843" cy="3599943"/>
          </a:xfrm>
          <a:prstGeom prst="rect">
            <a:avLst/>
          </a:prstGeom>
        </p:spPr>
      </p:pic>
      <p:pic>
        <p:nvPicPr>
          <p:cNvPr id="12" name="Imagen 11" descr="ejemplo del map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127" y="2100945"/>
            <a:ext cx="4186718" cy="338827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66099" y="1107060"/>
            <a:ext cx="8881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Peligros volcánicos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1. Modelamiento de peligros y generación de mapas de peligros mediante el uso de diversos softwares y trabajo en terreno</a:t>
            </a:r>
            <a:r>
              <a:rPr lang="es-ES" b="1" dirty="0" smtClean="0">
                <a:solidFill>
                  <a:srgbClr val="7F7F7F"/>
                </a:solidFill>
              </a:rPr>
              <a:t>. Estandarizaci</a:t>
            </a:r>
            <a:r>
              <a:rPr lang="es-ES" b="1" dirty="0" smtClean="0">
                <a:solidFill>
                  <a:srgbClr val="7F7F7F"/>
                </a:solidFill>
              </a:rPr>
              <a:t>ón de softwares y protocolos de terreno.</a:t>
            </a:r>
            <a:endParaRPr lang="es-ES" b="1" dirty="0" smtClean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24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Otros complementarios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1. Geoquímica e isotopía en rocas, geoquímica estructura y mineralogía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724" y="1781003"/>
            <a:ext cx="5319879" cy="403121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Difusión Científica, Comunidad y Resiliencia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1. En proceso de desarrollo, contempla el uso de plataformas digitales (página web, canal YouTube) y redes sociales (Facebook, Twitter) para la difusión de trabajos y actividades para la comunidad científica y para la comunidad en general. Para esto último se está montando el plan denominado Volcanología para Todos, cuya plataforma inicial será el canal de YouTube del GIV-UCN y realización de talleres y ferias en colegios, universidades, juntas vecinales, entre otros.</a:t>
            </a: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2. También como parte del plan Volcanología para Todos, se inició en Noviembre de 2016, trabajo con los niños de la escula del poblado de Talabre, y extendido a la comunidad general de dicho poblado durante 2017, con el objetivo de comenzar con la educación de forma simple acerca de la volcanología y la relación del poblado con el “volcán vecino”.</a:t>
            </a: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3. Poblados Altiplánicos Resilientes, trabajo psicológico con las comunidades del Altiplano Chileno cercanos a volcanes activos, con el objetivo de generar una comunidad resiliente. La novedad del este plan a comenzar durante el 2018 es que se trabajará bajo los conceptos y respeto de las costumbres y culturas de dicho poblados.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26</a:t>
            </a:fld>
            <a:endParaRPr lang="es-ES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66099" y="1107060"/>
            <a:ext cx="8881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Difusión Científica, Comunidad y Resiliencia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4. Actualmente la difusión se ha realizado mediante la DICOEA-UCN y el área de noticias y reportajes de CIGIDEN, a través de sus plataformas digitales y redes sociales, y con medios de comunicación asociados.</a:t>
            </a:r>
          </a:p>
        </p:txBody>
      </p:sp>
      <p:pic>
        <p:nvPicPr>
          <p:cNvPr id="10" name="Imagen 9" descr="Captura de pantalla 2017-08-30 a las 1.35.26 a.m.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9" y="2307390"/>
            <a:ext cx="4845068" cy="2188692"/>
          </a:xfrm>
          <a:prstGeom prst="rect">
            <a:avLst/>
          </a:prstGeom>
        </p:spPr>
      </p:pic>
      <p:pic>
        <p:nvPicPr>
          <p:cNvPr id="12" name="Imagen 11" descr="Captura de pantalla 2017-08-30 a las 1.37.20 a.m.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339" y="3203222"/>
            <a:ext cx="4426691" cy="26759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27</a:t>
            </a:fld>
            <a:endParaRPr lang="es-ES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66099" y="1107060"/>
            <a:ext cx="8881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Difusión Científica, Comunidad y Resiliencia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5. Realización de reportajes y documentales para Chile y el extranjero para la comunidad general.</a:t>
            </a:r>
          </a:p>
        </p:txBody>
      </p:sp>
      <p:pic>
        <p:nvPicPr>
          <p:cNvPr id="8" name="Imagen 7" descr="Captura de pantalla 2017-08-30 a las 1.46.23 a.m.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481" y="1930840"/>
            <a:ext cx="6587925" cy="390014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28</a:t>
            </a:fld>
            <a:endParaRPr lang="es-ES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4.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Áreas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66099" y="1107060"/>
            <a:ext cx="8881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Difusión Científica, Comunidad y Resiliencia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6. Programa Atacama Immersion-UCN.</a:t>
            </a:r>
          </a:p>
          <a:p>
            <a:pPr algn="just"/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En todos los casos destaca el rol de la ciencia en la educación pública y con lenguaje simple.</a:t>
            </a:r>
          </a:p>
        </p:txBody>
      </p:sp>
      <p:pic>
        <p:nvPicPr>
          <p:cNvPr id="8" name="Imagen 7" descr="Captura de pantalla 2017-08-30 a las 1.39.22 a.m.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11" y="2404031"/>
            <a:ext cx="6974565" cy="33783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5. VOLCANOMS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29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Volcanic Anomalies Monitoring System (VOLCANOMS) http://volcano.ucn.cl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1. Plataforma en desarrollo mediante el uso de imágenes Landsat. Producto final será plataforma similar a los casos de MODIS. MIROVA, entre otros</a:t>
            </a:r>
            <a:r>
              <a:rPr lang="es-ES" b="1" dirty="0" smtClean="0">
                <a:solidFill>
                  <a:srgbClr val="7F7F7F"/>
                </a:solidFill>
              </a:rPr>
              <a:t>. Procesamiento automatizado.</a:t>
            </a:r>
            <a:endParaRPr lang="es-ES" b="1" dirty="0" smtClean="0">
              <a:solidFill>
                <a:srgbClr val="7F7F7F"/>
              </a:solidFill>
            </a:endParaRPr>
          </a:p>
        </p:txBody>
      </p:sp>
      <p:pic>
        <p:nvPicPr>
          <p:cNvPr id="9" name="Imagen 8" descr="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61" y="2292704"/>
            <a:ext cx="4639101" cy="3530817"/>
          </a:xfrm>
          <a:prstGeom prst="rect">
            <a:avLst/>
          </a:prstGeom>
        </p:spPr>
      </p:pic>
      <p:pic>
        <p:nvPicPr>
          <p:cNvPr id="10" name="Imagen 9" descr="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495" y="2251286"/>
            <a:ext cx="3572234" cy="357223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 smtClean="0">
                <a:latin typeface="MS Reference Sans Serif" pitchFamily="34" charset="0"/>
                <a:cs typeface="Calibri"/>
              </a:rPr>
              <a:t>Estructura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la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presentación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3</a:t>
            </a:fld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66099" y="2114898"/>
            <a:ext cx="8881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1. CIGIDEN</a:t>
            </a:r>
          </a:p>
          <a:p>
            <a:pPr algn="just"/>
            <a:r>
              <a:rPr lang="es-ES" b="1" dirty="0" smtClean="0"/>
              <a:t>2. Grupo Investigación Volcanología (GIV-UCN)</a:t>
            </a:r>
          </a:p>
          <a:p>
            <a:pPr algn="just"/>
            <a:r>
              <a:rPr lang="es-ES" b="1" dirty="0" smtClean="0"/>
              <a:t>3. Relación CIGIDEN y GIV-UCN</a:t>
            </a:r>
          </a:p>
          <a:p>
            <a:pPr algn="just"/>
            <a:r>
              <a:rPr lang="es-ES" b="1" dirty="0" smtClean="0"/>
              <a:t>4. Áreas de Investigación</a:t>
            </a:r>
          </a:p>
          <a:p>
            <a:pPr algn="just"/>
            <a:r>
              <a:rPr lang="es-ES" b="1" dirty="0" smtClean="0"/>
              <a:t>5. VOLCANOMS</a:t>
            </a:r>
          </a:p>
          <a:p>
            <a:pPr algn="just"/>
            <a:r>
              <a:rPr lang="es-ES" b="1" dirty="0" smtClean="0"/>
              <a:t>6. Geoquímica de Fluidos</a:t>
            </a:r>
          </a:p>
          <a:p>
            <a:pPr algn="just"/>
            <a:r>
              <a:rPr lang="es-ES" b="1" dirty="0" smtClean="0"/>
              <a:t>7. Caso erupción Planchón-Peteroa</a:t>
            </a:r>
          </a:p>
          <a:p>
            <a:pPr algn="just"/>
            <a:r>
              <a:rPr lang="es-ES" b="1" dirty="0" smtClean="0"/>
              <a:t>8. Proyecciones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5. VOLCANOMS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30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Volcanic Anomalies Monitoring System (VOLCANOMS) http://volcano.ucn.cl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1. Plataforma en desarrollo mediante el uso de imágenes Landsat. Producto final será plataforma similar a los casos de MODIS. MIROVA, entre otros.</a:t>
            </a:r>
          </a:p>
        </p:txBody>
      </p:sp>
      <p:pic>
        <p:nvPicPr>
          <p:cNvPr id="12" name="Imagen 11" descr="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929" y="2140838"/>
            <a:ext cx="5133838" cy="365251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5. VOLCANOMS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31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Volcanic Anomalies Monitoring System (VOLCANOMS) http://volcano.ucn.cl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1. Plataforma en desarrollo mediante el uso de imágenes Landsat. Producto final será plataforma similar a los casos de MODIS. MIROVA, entre otros.</a:t>
            </a:r>
          </a:p>
        </p:txBody>
      </p:sp>
      <p:pic>
        <p:nvPicPr>
          <p:cNvPr id="9" name="Imagen 8" descr="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697" y="2113226"/>
            <a:ext cx="4666780" cy="371279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5. VOLCANOMS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32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Volcanic Anomalies Monitoring System (VOLCANOMS)</a:t>
            </a:r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2. Originado de papers, congresos y tesis (fuerte rol de la ciencia).</a:t>
            </a: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3. Aporte para el observatorio volcanológico de Popayán (Colombia).</a:t>
            </a:r>
          </a:p>
        </p:txBody>
      </p:sp>
      <p:pic>
        <p:nvPicPr>
          <p:cNvPr id="10" name="Imagen 9" descr="Captura de pantalla 2017-08-30 a las 1.59.48 a.m.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444" y="4044867"/>
            <a:ext cx="5023556" cy="1757764"/>
          </a:xfrm>
          <a:prstGeom prst="rect">
            <a:avLst/>
          </a:prstGeom>
        </p:spPr>
      </p:pic>
      <p:pic>
        <p:nvPicPr>
          <p:cNvPr id="9" name="Imagen 8" descr="Captura de pantalla 2017-08-30 a las 1.57.32 a.m.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11" y="2086834"/>
            <a:ext cx="5884334" cy="212081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6.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Geoquímica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Fluidos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33</a:t>
            </a:fld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166099" y="1107060"/>
            <a:ext cx="88812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1. Líneas de base para volcanes activos de Chile.</a:t>
            </a: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2. Extensa base de datos que incluye 10 volcanes del norte de Chile y 4 de la zona centro sur.</a:t>
            </a: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3. Ha permitido mejorar el entendimiento de los volcanes bajo estudio, conocer la distribución de sistemas magmático-hidrotermales, estados de actividad, comportamiento de volcanes en procesos eruptivos, entre otros.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57" y="2916611"/>
            <a:ext cx="2892199" cy="290556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386" y="2916611"/>
            <a:ext cx="3892847" cy="290556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6.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Geoquímica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de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Fluidos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34</a:t>
            </a:fld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166099" y="1107060"/>
            <a:ext cx="888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4. Ha generado 8 artículos ISI y más de 50 (fuerte rol de la ciencia).</a:t>
            </a: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5. Esta área ha generado 3 documentales (rol en la sociedad).</a:t>
            </a:r>
          </a:p>
        </p:txBody>
      </p:sp>
      <p:pic>
        <p:nvPicPr>
          <p:cNvPr id="6" name="Imagen 5" descr="Captura de pantalla 2017-08-30 a las 2.05.01 a.m.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8891"/>
            <a:ext cx="5107164" cy="1617269"/>
          </a:xfrm>
          <a:prstGeom prst="rect">
            <a:avLst/>
          </a:prstGeom>
        </p:spPr>
      </p:pic>
      <p:pic>
        <p:nvPicPr>
          <p:cNvPr id="10" name="Imagen 9" descr="Captura de pantalla 2017-08-30 a las 2.04.47 a.m.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999" y="2930673"/>
            <a:ext cx="5547809" cy="2013007"/>
          </a:xfrm>
          <a:prstGeom prst="rect">
            <a:avLst/>
          </a:prstGeom>
        </p:spPr>
      </p:pic>
      <p:pic>
        <p:nvPicPr>
          <p:cNvPr id="12" name="Imagen 11" descr="Captura de pantalla 2017-08-30 a las 2.04.31 a.m.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4" y="1768477"/>
            <a:ext cx="5122334" cy="136951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7.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Caso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Planchón-Peteroa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35</a:t>
            </a:fld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166099" y="1107060"/>
            <a:ext cx="88812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1. Modelos de estudio multidisciplinario para la vigilancia y monitoreo desde la ciencia, que incluye protocolos de trabajo en terreno y modelos de estudio en laboratorio, plasmados en 2 papers (Tassi et al 2016 y Aguilera et al 2016). Generación de modelos de comportamiento y causas del periodo eruptivo. Altamente útiles para posteriores evaluaciones de posibles nuevos eventos eruptivos y peligros volcánicos. Este estudio generó un documental para la televisión Chilena.</a:t>
            </a:r>
          </a:p>
          <a:p>
            <a:pPr algn="just"/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Erupción volcán Planchón-Peteroa-Azufre entre 2010-2011 (extensión comportamiento hasta 2015).</a:t>
            </a:r>
          </a:p>
        </p:txBody>
      </p:sp>
      <p:pic>
        <p:nvPicPr>
          <p:cNvPr id="12" name="Imagen 11" descr="Captura de pantalla 2017-08-30 a las 2.27.30 a.m.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9" y="3670101"/>
            <a:ext cx="4374091" cy="1831651"/>
          </a:xfrm>
          <a:prstGeom prst="rect">
            <a:avLst/>
          </a:prstGeom>
        </p:spPr>
      </p:pic>
      <p:pic>
        <p:nvPicPr>
          <p:cNvPr id="13" name="Imagen 12" descr="Captura de pantalla 2017-08-30 a las 2.27.42 a.m.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6778" y="3849710"/>
            <a:ext cx="4699000" cy="150270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7.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Caso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Planchón-Peteroa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36</a:t>
            </a:fld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957" y="1181436"/>
            <a:ext cx="6714258" cy="452790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7.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Caso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Planchón-Peteroa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37</a:t>
            </a:fld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634" y="1111500"/>
            <a:ext cx="3613819" cy="2711332"/>
          </a:xfrm>
          <a:prstGeom prst="rect">
            <a:avLst/>
          </a:prstGeom>
        </p:spPr>
      </p:pic>
      <p:pic>
        <p:nvPicPr>
          <p:cNvPr id="13" name="Imagen 12" descr="Fig 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727" y="3822832"/>
            <a:ext cx="8288098" cy="204324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7.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Caso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Planchón-Peteroa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38</a:t>
            </a:fld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166099" y="1107060"/>
            <a:ext cx="888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Metodologías: 1. Muestreo, análisis visual y granulométrico de tefra caída; 2. Medición espesores depósitos de tefra caída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99" y="1976588"/>
            <a:ext cx="4303368" cy="3236597"/>
          </a:xfrm>
          <a:prstGeom prst="rect">
            <a:avLst/>
          </a:prstGeom>
        </p:spPr>
      </p:pic>
      <p:pic>
        <p:nvPicPr>
          <p:cNvPr id="10" name="Imagen 9" descr="IMG_1755.jpg"/>
          <p:cNvPicPr>
            <a:picLocks noChangeAspect="1"/>
          </p:cNvPicPr>
          <p:nvPr/>
        </p:nvPicPr>
        <p:blipFill>
          <a:blip r:embed="rId5"/>
          <a:srcRect l="21066" t="15409" r="12398" b="7249"/>
          <a:stretch>
            <a:fillRect/>
          </a:stretch>
        </p:blipFill>
        <p:spPr>
          <a:xfrm>
            <a:off x="5251022" y="1987737"/>
            <a:ext cx="3699708" cy="322544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7.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Caso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Planchón-Peteroa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39</a:t>
            </a:fld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166099" y="1107060"/>
            <a:ext cx="888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Metodologías: 3. Observaciones comportamiento pluma eruptiva (directo, cámaras IP y satélite)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68" y="1781003"/>
            <a:ext cx="8048179" cy="405615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1. CIGIDEN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66099" y="1107060"/>
            <a:ext cx="88812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¿Qué es CIGIDEN?</a:t>
            </a: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CIGIDEN es el Centro de Investigación para la Gestión Integrada del Riesgo de Desastres.</a:t>
            </a:r>
          </a:p>
          <a:p>
            <a:pPr algn="just"/>
            <a:endParaRPr lang="es-E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Somos una asociación de 4 universidades, en respuesta al llamado FONDAP (CONICYT) para la formación de Centros de Investigación en Áreas Prioritarias, para abordar la investigación acerca de los desastres y sus consecuencias.</a:t>
            </a:r>
          </a:p>
        </p:txBody>
      </p:sp>
      <p:pic>
        <p:nvPicPr>
          <p:cNvPr id="6" name="Imagen 5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463" y="2994066"/>
            <a:ext cx="2905606" cy="113795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73" y="3603295"/>
            <a:ext cx="1259592" cy="1136835"/>
          </a:xfrm>
          <a:prstGeom prst="rect">
            <a:avLst/>
          </a:prstGeom>
        </p:spPr>
      </p:pic>
      <p:pic>
        <p:nvPicPr>
          <p:cNvPr id="10" name="Imagen 4" descr="Escudo-UCN-Log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35309" y="4421946"/>
            <a:ext cx="1135518" cy="113551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4663" y="4509048"/>
            <a:ext cx="737711" cy="96730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4587" y="4550465"/>
            <a:ext cx="1261554" cy="9535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2246" y="4550466"/>
            <a:ext cx="953500" cy="9535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7.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Caso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Planchón-Peteroa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40</a:t>
            </a:fld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166099" y="1107060"/>
            <a:ext cx="888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Metodologías: 4. Muestreo de gases y aguas desde fumarolas y lagos ácidos; 5. Modelamiento datos geoquímico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112" y="1936404"/>
            <a:ext cx="4860224" cy="3672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1" y="1922598"/>
            <a:ext cx="4079061" cy="36858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7.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Caso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Planchón-Peteroa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41</a:t>
            </a:fld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166099" y="1107060"/>
            <a:ext cx="888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Modelo erupción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90" y="1575474"/>
            <a:ext cx="8930922" cy="412545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8.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Proyecciones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42</a:t>
            </a:fld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0" y="913776"/>
            <a:ext cx="9143999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1. Creación </a:t>
            </a:r>
            <a:r>
              <a:rPr lang="es-ES" b="1" dirty="0" smtClean="0">
                <a:solidFill>
                  <a:srgbClr val="7F7F7F"/>
                </a:solidFill>
              </a:rPr>
              <a:t>del Centro de Investigación de Procesos y Peligros Geológicos en la UCN</a:t>
            </a:r>
            <a:r>
              <a:rPr lang="es-ES" b="1" dirty="0" smtClean="0">
                <a:solidFill>
                  <a:srgbClr val="7F7F7F"/>
                </a:solidFill>
              </a:rPr>
              <a:t>.</a:t>
            </a:r>
          </a:p>
          <a:p>
            <a:pPr algn="just"/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2. Adjudicación de fondos públicos para la implementación de redes de vigilancia permanentes y en tiempo real</a:t>
            </a:r>
            <a:r>
              <a:rPr lang="es-ES" b="1" dirty="0" smtClean="0">
                <a:solidFill>
                  <a:srgbClr val="7F7F7F"/>
                </a:solidFill>
              </a:rPr>
              <a:t>.</a:t>
            </a:r>
          </a:p>
          <a:p>
            <a:pPr algn="just"/>
            <a:endParaRPr lang="es-ES" b="1" dirty="0" smtClean="0">
              <a:solidFill>
                <a:srgbClr val="7F7F7F"/>
              </a:solidFill>
            </a:endParaRP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3. Finalización modelos de Volcanología para Todos (incidencia en la educación pública), y trabajo resiliencia en el Altiplano (planes pilotos)</a:t>
            </a:r>
            <a:r>
              <a:rPr lang="es-ES" b="1" dirty="0" smtClean="0">
                <a:solidFill>
                  <a:srgbClr val="7F7F7F"/>
                </a:solidFill>
              </a:rPr>
              <a:t>.</a:t>
            </a:r>
          </a:p>
          <a:p>
            <a:pPr algn="just"/>
            <a:endParaRPr lang="es-E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4. </a:t>
            </a: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</a:rPr>
              <a:t>Impacto</a:t>
            </a: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</a:rPr>
              <a:t> en </a:t>
            </a: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</a:rPr>
              <a:t>instituciones que toman </a:t>
            </a: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</a:rPr>
              <a:t>decisiones</a:t>
            </a: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como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ONEMI y SERNAGEOMIN (repetir éxito Sistema Integrado de Predicción de Alerta de Tsunamis-SIPAT de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CIGIDEN). En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este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caso </a:t>
            </a: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</a:rPr>
              <a:t>protocolos de mapas de peligros, sistemas de monitoreo e inserción de capital humano </a:t>
            </a: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</a:rPr>
              <a:t>avanzado (p</a:t>
            </a: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</a:rPr>
              <a:t>unto clave, insertar especialistas preparados para trabajar en áreas específicas para los cuales fueron preparados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).</a:t>
            </a:r>
          </a:p>
          <a:p>
            <a:pPr algn="just"/>
            <a:endParaRPr lang="es-E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5. Extensión e implementación de VOLCANOMS en Observatorio Popayán (Colombia)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just"/>
            <a:endParaRPr lang="es-E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6. Concreción colaboración con SERNAGEOMIN para apertura del Observatorio volcanológico del norte de Chile.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43</a:t>
            </a:fld>
            <a:endParaRPr lang="es-ES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 smtClean="0">
                <a:latin typeface="MS Reference Sans Serif" pitchFamily="34" charset="0"/>
                <a:cs typeface="Calibri"/>
              </a:rPr>
              <a:t>Muchas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Gracias!!!!!!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pic>
        <p:nvPicPr>
          <p:cNvPr id="9" name="Imagen 8" descr="IMG_299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365" y="1016618"/>
            <a:ext cx="6461713" cy="484628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188710" y="5867175"/>
            <a:ext cx="678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solidFill>
                  <a:schemeClr val="bg1"/>
                </a:solidFill>
              </a:rPr>
              <a:t>“La ciencia es la clave de nuestro futuro y si tu no crees en la ciencia, entonces nos est</a:t>
            </a:r>
            <a:r>
              <a:rPr lang="es-ES" b="1" dirty="0" smtClean="0">
                <a:solidFill>
                  <a:schemeClr val="bg1"/>
                </a:solidFill>
              </a:rPr>
              <a:t>ás reteniendo a todos hacia atrás” (</a:t>
            </a:r>
            <a:r>
              <a:rPr lang="es-ES" b="1" dirty="0" smtClean="0">
                <a:solidFill>
                  <a:schemeClr val="bg1"/>
                </a:solidFill>
              </a:rPr>
              <a:t>Bill Nye)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1. CIGIDEN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66099" y="1107060"/>
            <a:ext cx="8881266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Quíenes somos y nuestra Misión</a:t>
            </a: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Somos un centro de investigación de excelencia cuya misión es desarrollar, integrar y transferir </a:t>
            </a: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</a:rPr>
              <a:t>conocimiento científico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, y </a:t>
            </a: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</a:rPr>
              <a:t>formar capital humano avanzado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que contribuya a reducir las consecuencias sociales de los eventos naturales extremos.</a:t>
            </a:r>
          </a:p>
          <a:p>
            <a:pPr algn="just"/>
            <a:endParaRPr lang="es-E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Nuestra misión es </a:t>
            </a: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</a:rPr>
              <a:t>orientar las discusiones y decisiones 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que se deben adoptar frente a los desastres, </a:t>
            </a: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</a:rPr>
              <a:t>mediante evidencia científica y técnica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, que ayude a implementar mejoras que </a:t>
            </a: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</a:rPr>
              <a:t>aumenten la resiliencia del país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just"/>
            <a:endParaRPr lang="es-E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Buscamos ser reconocidos internacionalmente como un centro de investigación con las capacidades necesarias para abordar todas las áreas relacionadas a las amenazas naturales y la gestión de eventos extremos, </a:t>
            </a: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</a:rPr>
              <a:t>produciendo investigación de clase mundial para las políticas públicas de reducción del riesgo de desastres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b="1" u="sng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s-E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Actualmente lo constituyen más de 50 investigadores permanentes y postdoctorantes, sobre una centena de doctorandos y estudiantes de pregrado, más de una decena de colaboradores nacionales e internacionales.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1. CIGIDEN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6</a:t>
            </a:fld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66099" y="1107060"/>
            <a:ext cx="88812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Nuestra Estructura</a:t>
            </a: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Se constituye de 6 líneas de investigación:</a:t>
            </a:r>
          </a:p>
          <a:p>
            <a:pPr algn="just"/>
            <a:endParaRPr lang="es-E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Línea 1: Amenazas por procesos de Tierra sólida</a:t>
            </a: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Línea 2: Amenazas por procesos de aguas superficiales</a:t>
            </a: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Línea 3: Evaluación de vulnerabilidad y riesgo de sistemas físicos y sociales</a:t>
            </a: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Línea 4: Gestión de desastres y respuesta a la emergencia</a:t>
            </a: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Línea 5: Mitigación sustentable del riesgo</a:t>
            </a: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Línea 6: Información, comunicación y tecnologías para la gestión de desastres</a:t>
            </a:r>
          </a:p>
          <a:p>
            <a:pPr algn="just"/>
            <a:endParaRPr lang="es-E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Línea 1: Comprender las amenazas naturales generadas por las condicones geológicas del país, tales como terremotos, erupciones volcánicas y remosión en masa, entre otros. El objetivo de esta línea es poder anticipar su impacto para la población y la infraestructura. Adicionalmente, esta línea busca monitorear estas amenazas para desarrollar un sistema efectivo de alerta temprana.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1. CIGIDEN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6099" y="1107060"/>
            <a:ext cx="88812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Línea 1: Sección de volcanología</a:t>
            </a:r>
          </a:p>
          <a:p>
            <a:r>
              <a:rPr lang="es-ES" b="1" dirty="0" smtClean="0">
                <a:solidFill>
                  <a:srgbClr val="7F7F7F"/>
                </a:solidFill>
              </a:rPr>
              <a:t>1. Relación volcanismo con procesos tectónicos (grandes terremotos de subducción)</a:t>
            </a:r>
          </a:p>
          <a:p>
            <a:r>
              <a:rPr lang="es-ES" b="1" dirty="0" smtClean="0">
                <a:solidFill>
                  <a:srgbClr val="7F7F7F"/>
                </a:solidFill>
              </a:rPr>
              <a:t>2. Relación volcanismo-clima</a:t>
            </a:r>
          </a:p>
          <a:p>
            <a:r>
              <a:rPr lang="es-ES" b="1" dirty="0" smtClean="0">
                <a:solidFill>
                  <a:srgbClr val="7F7F7F"/>
                </a:solidFill>
              </a:rPr>
              <a:t>3. Evaluación de los peligros volcánicos a largo plazo</a:t>
            </a:r>
          </a:p>
          <a:p>
            <a:r>
              <a:rPr lang="es-ES" b="1" dirty="0" smtClean="0">
                <a:solidFill>
                  <a:srgbClr val="7F7F7F"/>
                </a:solidFill>
              </a:rPr>
              <a:t>4. Evaluación de los peligros volcánicos en el corto plazo y Sistemas de Alerta Temprana</a:t>
            </a:r>
          </a:p>
          <a:p>
            <a:r>
              <a:rPr lang="es-ES" b="1" dirty="0" smtClean="0">
                <a:solidFill>
                  <a:srgbClr val="7F7F7F"/>
                </a:solidFill>
              </a:rPr>
              <a:t>5. Peligros volcánicos y vulnerabilidad física/social</a:t>
            </a:r>
          </a:p>
          <a:p>
            <a:endParaRPr lang="es-ES" b="1" dirty="0" smtClean="0">
              <a:solidFill>
                <a:srgbClr val="7F7F7F"/>
              </a:solidFill>
            </a:endParaRPr>
          </a:p>
          <a:p>
            <a:endParaRPr lang="es-ES" b="1" dirty="0" smtClean="0">
              <a:solidFill>
                <a:srgbClr val="7F7F7F"/>
              </a:solidFill>
            </a:endParaRPr>
          </a:p>
          <a:p>
            <a:r>
              <a:rPr lang="es-ES" b="1" dirty="0" smtClean="0">
                <a:solidFill>
                  <a:srgbClr val="7F7F7F"/>
                </a:solidFill>
              </a:rPr>
              <a:t>Investigadores en volcanología y sismología</a:t>
            </a:r>
          </a:p>
          <a:p>
            <a:endParaRPr lang="es-ES" b="1" dirty="0" smtClean="0">
              <a:solidFill>
                <a:srgbClr val="7F7F7F"/>
              </a:solidFill>
            </a:endParaRPr>
          </a:p>
          <a:p>
            <a:r>
              <a:rPr lang="es-ES" b="1" dirty="0" smtClean="0">
                <a:solidFill>
                  <a:srgbClr val="7F7F7F"/>
                </a:solidFill>
              </a:rPr>
              <a:t>Investigador Asociado: 	Dr. Felipe Aguilera (UCN)</a:t>
            </a:r>
          </a:p>
          <a:p>
            <a:r>
              <a:rPr lang="es-ES" b="1" dirty="0" smtClean="0">
                <a:solidFill>
                  <a:srgbClr val="7F7F7F"/>
                </a:solidFill>
              </a:rPr>
              <a:t>Otros Investigadorres: 	Dr. Luis Lara (SERNAGEOMIN)</a:t>
            </a:r>
          </a:p>
          <a:p>
            <a:r>
              <a:rPr lang="es-ES" b="1" dirty="0" smtClean="0">
                <a:solidFill>
                  <a:srgbClr val="7F7F7F"/>
                </a:solidFill>
              </a:rPr>
              <a:t>					Dr. Pablo Salazar (UCN)</a:t>
            </a:r>
          </a:p>
          <a:p>
            <a:r>
              <a:rPr lang="es-ES" b="1" dirty="0" smtClean="0">
                <a:solidFill>
                  <a:srgbClr val="7F7F7F"/>
                </a:solidFill>
              </a:rPr>
              <a:t>					Dr. Gonzalo Yañez (PUC)</a:t>
            </a:r>
          </a:p>
        </p:txBody>
      </p:sp>
      <p:pic>
        <p:nvPicPr>
          <p:cNvPr id="10" name="Imagen 9" descr="tephraProb_lascar_PROB_all_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98" y="2716673"/>
            <a:ext cx="3225800" cy="310781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1. CIGIDEN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8</a:t>
            </a:fld>
            <a:endParaRPr lang="es-ES"/>
          </a:p>
        </p:txBody>
      </p:sp>
      <p:pic>
        <p:nvPicPr>
          <p:cNvPr id="6" name="Imagen 5" descr="Captura de pantalla 2017-08-29 a las 7.43.15 p.m.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99" y="1107060"/>
            <a:ext cx="7456935" cy="468647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66099" y="1107060"/>
            <a:ext cx="888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Nuestra Estructura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_pp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6099" y="220091"/>
            <a:ext cx="8686800" cy="556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latin typeface="MS Reference Sans Serif" pitchFamily="34" charset="0"/>
                <a:cs typeface="Calibri"/>
              </a:rPr>
              <a:t>2.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Grupo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Investigación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</a:t>
            </a:r>
            <a:r>
              <a:rPr lang="en-US" sz="2800" b="1" dirty="0" err="1" smtClean="0">
                <a:latin typeface="MS Reference Sans Serif" pitchFamily="34" charset="0"/>
                <a:cs typeface="Calibri"/>
              </a:rPr>
              <a:t>Volcanología</a:t>
            </a:r>
            <a:r>
              <a:rPr lang="en-US" sz="2800" b="1" dirty="0" smtClean="0">
                <a:latin typeface="MS Reference Sans Serif" pitchFamily="34" charset="0"/>
                <a:cs typeface="Calibri"/>
              </a:rPr>
              <a:t> (GIV-UCN)</a:t>
            </a:r>
            <a:endParaRPr lang="en-US" sz="2800" b="1" dirty="0">
              <a:latin typeface="MS Reference Sans Serif" pitchFamily="34" charset="0"/>
              <a:cs typeface="Calibri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6F78-2C65-9A4D-8E22-8B4614AD3BB8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66099" y="1107060"/>
            <a:ext cx="88812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¿Qué es el GIV-UCN?</a:t>
            </a:r>
          </a:p>
          <a:p>
            <a:pPr algn="just"/>
            <a:r>
              <a:rPr lang="es-ES" b="1" dirty="0" smtClean="0">
                <a:solidFill>
                  <a:srgbClr val="7F7F7F"/>
                </a:solidFill>
              </a:rPr>
              <a:t>Es el Grupo de Investigaciones en Volcanología (GIV) de la Universidad Católica del Norte (UCN), de carácter inter y multidisciplinario, cuyo trabajo se basa en la </a:t>
            </a:r>
            <a:r>
              <a:rPr lang="es-ES" b="1" u="sng" dirty="0" smtClean="0">
                <a:solidFill>
                  <a:srgbClr val="7F7F7F"/>
                </a:solidFill>
              </a:rPr>
              <a:t>investigación en volcanología</a:t>
            </a:r>
            <a:r>
              <a:rPr lang="es-ES" b="1" dirty="0" smtClean="0">
                <a:solidFill>
                  <a:srgbClr val="7F7F7F"/>
                </a:solidFill>
              </a:rPr>
              <a:t> a lo largo de Chile, aunque fuertemente enfocado en el norte de Chile. En este grupo se asocian los Departamentos de Ciencias Geológicas, Computación y Sistemas, Escuelas de Periodismo y Psicología, Programas de Doctorado en Ciencias mención Geología y de Magíster en Informática, y la Dirección de Comunicaciones (DICOEA), todos bajo el paraguas de la Vicerrectoría de Desarrollo en Investigación y Desarrollo Tecnológico (VRIDT).</a:t>
            </a:r>
          </a:p>
        </p:txBody>
      </p:sp>
      <p:pic>
        <p:nvPicPr>
          <p:cNvPr id="6" name="Imagen 4" descr="Escudo-UCN-Logo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5480" y="3648830"/>
            <a:ext cx="2192102" cy="21921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348" y="3648830"/>
            <a:ext cx="4569080" cy="219210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3164</TotalTime>
  <Words>2707</Words>
  <Application>Microsoft Macintosh PowerPoint</Application>
  <PresentationFormat>Presentación en pantalla (4:3)</PresentationFormat>
  <Paragraphs>281</Paragraphs>
  <Slides>43</Slides>
  <Notes>43</Notes>
  <HiddenSlides>0</HiddenSlides>
  <MMClips>0</MMClips>
  <ScaleCrop>false</ScaleCrop>
  <HeadingPairs>
    <vt:vector size="4" baseType="variant"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 de la presentación</dc:title>
  <dc:creator>Patricia De los Rios</dc:creator>
  <cp:lastModifiedBy>Felipe Aguilera</cp:lastModifiedBy>
  <cp:revision>400</cp:revision>
  <dcterms:created xsi:type="dcterms:W3CDTF">2017-08-30T05:45:00Z</dcterms:created>
  <dcterms:modified xsi:type="dcterms:W3CDTF">2017-08-30T06:07:07Z</dcterms:modified>
</cp:coreProperties>
</file>