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41"/>
  </p:notesMasterIdLst>
  <p:handoutMasterIdLst>
    <p:handoutMasterId r:id="rId42"/>
  </p:handoutMasterIdLst>
  <p:sldIdLst>
    <p:sldId id="261" r:id="rId3"/>
    <p:sldId id="324" r:id="rId4"/>
    <p:sldId id="325" r:id="rId5"/>
    <p:sldId id="306" r:id="rId6"/>
    <p:sldId id="307" r:id="rId7"/>
    <p:sldId id="337" r:id="rId8"/>
    <p:sldId id="309" r:id="rId9"/>
    <p:sldId id="310" r:id="rId10"/>
    <p:sldId id="328" r:id="rId11"/>
    <p:sldId id="330" r:id="rId12"/>
    <p:sldId id="333" r:id="rId13"/>
    <p:sldId id="336" r:id="rId14"/>
    <p:sldId id="334" r:id="rId15"/>
    <p:sldId id="331" r:id="rId16"/>
    <p:sldId id="341" r:id="rId17"/>
    <p:sldId id="342" r:id="rId18"/>
    <p:sldId id="343" r:id="rId19"/>
    <p:sldId id="344" r:id="rId20"/>
    <p:sldId id="338" r:id="rId21"/>
    <p:sldId id="339" r:id="rId22"/>
    <p:sldId id="340" r:id="rId23"/>
    <p:sldId id="347" r:id="rId24"/>
    <p:sldId id="345" r:id="rId25"/>
    <p:sldId id="346" r:id="rId26"/>
    <p:sldId id="348" r:id="rId27"/>
    <p:sldId id="349" r:id="rId28"/>
    <p:sldId id="350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281" r:id="rId40"/>
  </p:sldIdLst>
  <p:sldSz cx="9144000" cy="6858000" type="screen4x3"/>
  <p:notesSz cx="7023100" cy="93091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79151"/>
    <a:srgbClr val="0033CC"/>
    <a:srgbClr val="717B13"/>
    <a:srgbClr val="003366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3100" autoAdjust="0"/>
  </p:normalViewPr>
  <p:slideViewPr>
    <p:cSldViewPr>
      <p:cViewPr>
        <p:scale>
          <a:sx n="40" d="100"/>
          <a:sy n="40" d="100"/>
        </p:scale>
        <p:origin x="-2148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BA808B-5F3D-4195-90BB-28977E0BDCC0}" type="doc">
      <dgm:prSet loTypeId="urn:microsoft.com/office/officeart/2005/8/layout/cycle5" loCatId="cycle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B92621B9-15D3-4DED-AFC2-4DD2FF1BB026}">
      <dgm:prSet phldrT="[Texto]" custT="1"/>
      <dgm:spPr/>
      <dgm:t>
        <a:bodyPr/>
        <a:lstStyle/>
        <a:p>
          <a:r>
            <a:rPr lang="es-CL" sz="1200" b="1" dirty="0" smtClean="0"/>
            <a:t>MITIGACIÓN</a:t>
          </a:r>
          <a:endParaRPr lang="es-CL" sz="1200" b="1" dirty="0"/>
        </a:p>
      </dgm:t>
    </dgm:pt>
    <dgm:pt modelId="{E3222E94-E0EB-4F8A-98EC-40225F46E8FF}" type="parTrans" cxnId="{0E943172-7D26-4530-BC7B-CE9AA3B52A56}">
      <dgm:prSet/>
      <dgm:spPr/>
      <dgm:t>
        <a:bodyPr/>
        <a:lstStyle/>
        <a:p>
          <a:endParaRPr lang="es-CL"/>
        </a:p>
      </dgm:t>
    </dgm:pt>
    <dgm:pt modelId="{0D9376A2-DC96-4581-9ACE-7C44125BD704}" type="sibTrans" cxnId="{0E943172-7D26-4530-BC7B-CE9AA3B52A56}">
      <dgm:prSet/>
      <dgm:spPr/>
      <dgm:t>
        <a:bodyPr/>
        <a:lstStyle/>
        <a:p>
          <a:endParaRPr lang="es-CL"/>
        </a:p>
      </dgm:t>
    </dgm:pt>
    <dgm:pt modelId="{562F97FB-B664-4334-A12E-8CAD3C518E20}">
      <dgm:prSet phldrT="[Texto]" custT="1"/>
      <dgm:spPr/>
      <dgm:t>
        <a:bodyPr/>
        <a:lstStyle/>
        <a:p>
          <a:r>
            <a:rPr lang="es-CL" sz="1200" b="1" dirty="0" smtClean="0"/>
            <a:t>PREPARACIÓN</a:t>
          </a:r>
          <a:endParaRPr lang="es-CL" sz="1200" b="1" dirty="0"/>
        </a:p>
      </dgm:t>
    </dgm:pt>
    <dgm:pt modelId="{8C999FB8-7C35-4968-B437-EFC832FB47D7}" type="parTrans" cxnId="{F6CF6FBB-95B8-4D3E-A92A-689E5E25FE2B}">
      <dgm:prSet/>
      <dgm:spPr/>
      <dgm:t>
        <a:bodyPr/>
        <a:lstStyle/>
        <a:p>
          <a:endParaRPr lang="es-CL"/>
        </a:p>
      </dgm:t>
    </dgm:pt>
    <dgm:pt modelId="{54D61734-7CA9-4C8D-AEAA-D01837891018}" type="sibTrans" cxnId="{F6CF6FBB-95B8-4D3E-A92A-689E5E25FE2B}">
      <dgm:prSet/>
      <dgm:spPr/>
      <dgm:t>
        <a:bodyPr/>
        <a:lstStyle/>
        <a:p>
          <a:endParaRPr lang="es-CL"/>
        </a:p>
      </dgm:t>
    </dgm:pt>
    <dgm:pt modelId="{9879EBF9-65F7-4797-B079-4ADD270B39C1}">
      <dgm:prSet phldrT="[Texto]" custT="1"/>
      <dgm:spPr>
        <a:solidFill>
          <a:srgbClr val="E79151"/>
        </a:solidFill>
      </dgm:spPr>
      <dgm:t>
        <a:bodyPr/>
        <a:lstStyle/>
        <a:p>
          <a:r>
            <a:rPr lang="es-CL" sz="1200" b="1" dirty="0" smtClean="0"/>
            <a:t>RESPUESTA</a:t>
          </a:r>
          <a:endParaRPr lang="es-CL" sz="1200" b="1" dirty="0"/>
        </a:p>
      </dgm:t>
    </dgm:pt>
    <dgm:pt modelId="{AEB98567-BBA0-47F7-B8B2-7D563FF8F830}" type="parTrans" cxnId="{7CCAFF2C-7634-4971-9459-959A2DF72752}">
      <dgm:prSet/>
      <dgm:spPr/>
      <dgm:t>
        <a:bodyPr/>
        <a:lstStyle/>
        <a:p>
          <a:endParaRPr lang="es-CL"/>
        </a:p>
      </dgm:t>
    </dgm:pt>
    <dgm:pt modelId="{B6511E1D-3146-486E-AB7F-37F1B4480F40}" type="sibTrans" cxnId="{7CCAFF2C-7634-4971-9459-959A2DF72752}">
      <dgm:prSet/>
      <dgm:spPr/>
      <dgm:t>
        <a:bodyPr/>
        <a:lstStyle/>
        <a:p>
          <a:endParaRPr lang="es-CL"/>
        </a:p>
      </dgm:t>
    </dgm:pt>
    <dgm:pt modelId="{E5B5A7C2-A74F-4F04-815A-25C9FB9FF74E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CL" sz="1200" b="1" smtClean="0"/>
            <a:t>REHABILITACIÓN</a:t>
          </a:r>
          <a:endParaRPr lang="es-CL" sz="1200" b="1" dirty="0"/>
        </a:p>
      </dgm:t>
    </dgm:pt>
    <dgm:pt modelId="{7715F7F9-85B5-489E-97C9-7C03EA33FB49}" type="parTrans" cxnId="{BCC30AF0-747D-4888-A5B7-9D224A6518C1}">
      <dgm:prSet/>
      <dgm:spPr/>
      <dgm:t>
        <a:bodyPr/>
        <a:lstStyle/>
        <a:p>
          <a:endParaRPr lang="es-CL"/>
        </a:p>
      </dgm:t>
    </dgm:pt>
    <dgm:pt modelId="{40D74BD3-8C95-4284-BCD0-FBBCEBA46732}" type="sibTrans" cxnId="{BCC30AF0-747D-4888-A5B7-9D224A6518C1}">
      <dgm:prSet/>
      <dgm:spPr/>
      <dgm:t>
        <a:bodyPr/>
        <a:lstStyle/>
        <a:p>
          <a:endParaRPr lang="es-CL"/>
        </a:p>
      </dgm:t>
    </dgm:pt>
    <dgm:pt modelId="{22BA676D-34DE-499E-A99F-B008D277847C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CL" sz="1200" b="1" smtClean="0"/>
            <a:t>RECONSTRUCCIÓN</a:t>
          </a:r>
          <a:endParaRPr lang="es-CL" sz="1200" b="1" dirty="0"/>
        </a:p>
      </dgm:t>
    </dgm:pt>
    <dgm:pt modelId="{20C8CB8E-002D-4C1E-A698-438D74EAA2FD}" type="parTrans" cxnId="{C498CE07-8B64-455D-9233-B885F9AB5D0C}">
      <dgm:prSet/>
      <dgm:spPr/>
      <dgm:t>
        <a:bodyPr/>
        <a:lstStyle/>
        <a:p>
          <a:endParaRPr lang="es-CL"/>
        </a:p>
      </dgm:t>
    </dgm:pt>
    <dgm:pt modelId="{61AE94DC-E931-41BD-8C7D-F99F5083549D}" type="sibTrans" cxnId="{C498CE07-8B64-455D-9233-B885F9AB5D0C}">
      <dgm:prSet/>
      <dgm:spPr/>
      <dgm:t>
        <a:bodyPr/>
        <a:lstStyle/>
        <a:p>
          <a:endParaRPr lang="es-CL"/>
        </a:p>
      </dgm:t>
    </dgm:pt>
    <dgm:pt modelId="{0A52F8BB-18E2-402D-AD7E-BE7E06096349}">
      <dgm:prSet phldrT="[Texto]" custT="1"/>
      <dgm:spPr/>
      <dgm:t>
        <a:bodyPr/>
        <a:lstStyle/>
        <a:p>
          <a:r>
            <a:rPr lang="es-CL" sz="1200" b="1" dirty="0" smtClean="0"/>
            <a:t>PREVENCIÓN</a:t>
          </a:r>
          <a:endParaRPr lang="es-CL" sz="1200" b="1" dirty="0"/>
        </a:p>
      </dgm:t>
    </dgm:pt>
    <dgm:pt modelId="{D72294CE-0234-43CC-B1AC-43E7F6BF6655}" type="parTrans" cxnId="{E9A0D562-2057-4BE1-AD01-00B84E9DC7B2}">
      <dgm:prSet/>
      <dgm:spPr/>
      <dgm:t>
        <a:bodyPr/>
        <a:lstStyle/>
        <a:p>
          <a:endParaRPr lang="es-CL"/>
        </a:p>
      </dgm:t>
    </dgm:pt>
    <dgm:pt modelId="{153EC277-B398-4765-862C-C30C745E3C83}" type="sibTrans" cxnId="{E9A0D562-2057-4BE1-AD01-00B84E9DC7B2}">
      <dgm:prSet/>
      <dgm:spPr/>
      <dgm:t>
        <a:bodyPr/>
        <a:lstStyle/>
        <a:p>
          <a:endParaRPr lang="es-CL"/>
        </a:p>
      </dgm:t>
    </dgm:pt>
    <dgm:pt modelId="{61EAFABE-34F8-473A-B035-0BC8A3DE5B6A}" type="pres">
      <dgm:prSet presAssocID="{45BA808B-5F3D-4195-90BB-28977E0BDC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DE2D4F79-2A42-4FB4-97EA-6F77FA07C5F3}" type="pres">
      <dgm:prSet presAssocID="{B92621B9-15D3-4DED-AFC2-4DD2FF1BB026}" presName="node" presStyleLbl="node1" presStyleIdx="0" presStyleCnt="6" custScaleX="150532" custRadScaleRad="100059" custRadScaleInc="392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D432ADB-F4CE-43D7-BC1C-88659C6198B7}" type="pres">
      <dgm:prSet presAssocID="{B92621B9-15D3-4DED-AFC2-4DD2FF1BB026}" presName="spNode" presStyleCnt="0"/>
      <dgm:spPr/>
      <dgm:t>
        <a:bodyPr/>
        <a:lstStyle/>
        <a:p>
          <a:endParaRPr lang="es-CL"/>
        </a:p>
      </dgm:t>
    </dgm:pt>
    <dgm:pt modelId="{EF535D3B-229B-4CCD-B348-A043B927E4AA}" type="pres">
      <dgm:prSet presAssocID="{0D9376A2-DC96-4581-9ACE-7C44125BD704}" presName="sibTrans" presStyleLbl="sibTrans1D1" presStyleIdx="0" presStyleCnt="6"/>
      <dgm:spPr/>
      <dgm:t>
        <a:bodyPr/>
        <a:lstStyle/>
        <a:p>
          <a:endParaRPr lang="es-CL"/>
        </a:p>
      </dgm:t>
    </dgm:pt>
    <dgm:pt modelId="{CEDEBE29-51C6-4634-A690-7BCBE4DEDCA2}" type="pres">
      <dgm:prSet presAssocID="{562F97FB-B664-4334-A12E-8CAD3C518E20}" presName="node" presStyleLbl="node1" presStyleIdx="1" presStyleCnt="6" custScaleX="183689" custRadScaleRad="190455" custRadScaleInc="7296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3F95D44-0A2D-4BD3-8BA0-6A6E7E077915}" type="pres">
      <dgm:prSet presAssocID="{562F97FB-B664-4334-A12E-8CAD3C518E20}" presName="spNode" presStyleCnt="0"/>
      <dgm:spPr/>
      <dgm:t>
        <a:bodyPr/>
        <a:lstStyle/>
        <a:p>
          <a:endParaRPr lang="es-CL"/>
        </a:p>
      </dgm:t>
    </dgm:pt>
    <dgm:pt modelId="{5A08A40C-BFED-4146-BB1E-CE1F689C9D81}" type="pres">
      <dgm:prSet presAssocID="{54D61734-7CA9-4C8D-AEAA-D01837891018}" presName="sibTrans" presStyleLbl="sibTrans1D1" presStyleIdx="1" presStyleCnt="6"/>
      <dgm:spPr/>
      <dgm:t>
        <a:bodyPr/>
        <a:lstStyle/>
        <a:p>
          <a:endParaRPr lang="es-CL"/>
        </a:p>
      </dgm:t>
    </dgm:pt>
    <dgm:pt modelId="{44430B95-B2AC-4D98-8845-78807C128A3B}" type="pres">
      <dgm:prSet presAssocID="{9879EBF9-65F7-4797-B079-4ADD270B39C1}" presName="node" presStyleLbl="node1" presStyleIdx="2" presStyleCnt="6" custScaleX="197866" custRadScaleRad="130485" custRadScaleInc="-7294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62A562F-B9A4-4366-8C4C-F825360833C4}" type="pres">
      <dgm:prSet presAssocID="{9879EBF9-65F7-4797-B079-4ADD270B39C1}" presName="spNode" presStyleCnt="0"/>
      <dgm:spPr/>
      <dgm:t>
        <a:bodyPr/>
        <a:lstStyle/>
        <a:p>
          <a:endParaRPr lang="es-CL"/>
        </a:p>
      </dgm:t>
    </dgm:pt>
    <dgm:pt modelId="{9AA6AED4-EEAC-4AF8-A296-8A679E80A230}" type="pres">
      <dgm:prSet presAssocID="{B6511E1D-3146-486E-AB7F-37F1B4480F40}" presName="sibTrans" presStyleLbl="sibTrans1D1" presStyleIdx="2" presStyleCnt="6"/>
      <dgm:spPr/>
      <dgm:t>
        <a:bodyPr/>
        <a:lstStyle/>
        <a:p>
          <a:endParaRPr lang="es-CL"/>
        </a:p>
      </dgm:t>
    </dgm:pt>
    <dgm:pt modelId="{A40A8BAB-EE37-46E3-813D-52DED9350A6B}" type="pres">
      <dgm:prSet presAssocID="{E5B5A7C2-A74F-4F04-815A-25C9FB9FF74E}" presName="node" presStyleLbl="node1" presStyleIdx="3" presStyleCnt="6" custScaleX="21979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F9A96B0-7609-42F7-BD39-56CA517A5CC5}" type="pres">
      <dgm:prSet presAssocID="{E5B5A7C2-A74F-4F04-815A-25C9FB9FF74E}" presName="spNode" presStyleCnt="0"/>
      <dgm:spPr/>
      <dgm:t>
        <a:bodyPr/>
        <a:lstStyle/>
        <a:p>
          <a:endParaRPr lang="es-CL"/>
        </a:p>
      </dgm:t>
    </dgm:pt>
    <dgm:pt modelId="{8CA33825-7B13-4B76-97BD-A9669A50237E}" type="pres">
      <dgm:prSet presAssocID="{40D74BD3-8C95-4284-BCD0-FBBCEBA46732}" presName="sibTrans" presStyleLbl="sibTrans1D1" presStyleIdx="3" presStyleCnt="6"/>
      <dgm:spPr/>
      <dgm:t>
        <a:bodyPr/>
        <a:lstStyle/>
        <a:p>
          <a:endParaRPr lang="es-CL"/>
        </a:p>
      </dgm:t>
    </dgm:pt>
    <dgm:pt modelId="{444E7AFD-E35B-4EFB-946F-01D32424B75A}" type="pres">
      <dgm:prSet presAssocID="{22BA676D-34DE-499E-A99F-B008D277847C}" presName="node" presStyleLbl="node1" presStyleIdx="4" presStyleCnt="6" custScaleX="203317" custRadScaleRad="119578" custRadScaleInc="6571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3D31E76-7F4E-4E6E-A1B5-AD9C7FBE6788}" type="pres">
      <dgm:prSet presAssocID="{22BA676D-34DE-499E-A99F-B008D277847C}" presName="spNode" presStyleCnt="0"/>
      <dgm:spPr/>
      <dgm:t>
        <a:bodyPr/>
        <a:lstStyle/>
        <a:p>
          <a:endParaRPr lang="es-CL"/>
        </a:p>
      </dgm:t>
    </dgm:pt>
    <dgm:pt modelId="{F006251C-3957-425E-BC73-696EC0E9210D}" type="pres">
      <dgm:prSet presAssocID="{61AE94DC-E931-41BD-8C7D-F99F5083549D}" presName="sibTrans" presStyleLbl="sibTrans1D1" presStyleIdx="4" presStyleCnt="6"/>
      <dgm:spPr/>
      <dgm:t>
        <a:bodyPr/>
        <a:lstStyle/>
        <a:p>
          <a:endParaRPr lang="es-CL"/>
        </a:p>
      </dgm:t>
    </dgm:pt>
    <dgm:pt modelId="{D384B870-DCE3-4FF8-9CE6-079357B5F162}" type="pres">
      <dgm:prSet presAssocID="{0A52F8BB-18E2-402D-AD7E-BE7E06096349}" presName="node" presStyleLbl="node1" presStyleIdx="5" presStyleCnt="6" custScaleX="161523" custRadScaleRad="191059" custRadScaleInc="-7326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9EA9516-A14F-48BF-BD2A-0624A219368D}" type="pres">
      <dgm:prSet presAssocID="{0A52F8BB-18E2-402D-AD7E-BE7E06096349}" presName="spNode" presStyleCnt="0"/>
      <dgm:spPr/>
      <dgm:t>
        <a:bodyPr/>
        <a:lstStyle/>
        <a:p>
          <a:endParaRPr lang="es-CL"/>
        </a:p>
      </dgm:t>
    </dgm:pt>
    <dgm:pt modelId="{8647AD49-699F-4E96-830D-CEA3F8D94FDC}" type="pres">
      <dgm:prSet presAssocID="{153EC277-B398-4765-862C-C30C745E3C83}" presName="sibTrans" presStyleLbl="sibTrans1D1" presStyleIdx="5" presStyleCnt="6"/>
      <dgm:spPr/>
      <dgm:t>
        <a:bodyPr/>
        <a:lstStyle/>
        <a:p>
          <a:endParaRPr lang="es-CL"/>
        </a:p>
      </dgm:t>
    </dgm:pt>
  </dgm:ptLst>
  <dgm:cxnLst>
    <dgm:cxn modelId="{FF1FDC7F-4107-4D2B-92E4-C91D261BABCF}" type="presOf" srcId="{0D9376A2-DC96-4581-9ACE-7C44125BD704}" destId="{EF535D3B-229B-4CCD-B348-A043B927E4AA}" srcOrd="0" destOrd="0" presId="urn:microsoft.com/office/officeart/2005/8/layout/cycle5"/>
    <dgm:cxn modelId="{AB5B194A-65A9-4757-BC6E-7FF4C1C504EE}" type="presOf" srcId="{45BA808B-5F3D-4195-90BB-28977E0BDCC0}" destId="{61EAFABE-34F8-473A-B035-0BC8A3DE5B6A}" srcOrd="0" destOrd="0" presId="urn:microsoft.com/office/officeart/2005/8/layout/cycle5"/>
    <dgm:cxn modelId="{C498CE07-8B64-455D-9233-B885F9AB5D0C}" srcId="{45BA808B-5F3D-4195-90BB-28977E0BDCC0}" destId="{22BA676D-34DE-499E-A99F-B008D277847C}" srcOrd="4" destOrd="0" parTransId="{20C8CB8E-002D-4C1E-A698-438D74EAA2FD}" sibTransId="{61AE94DC-E931-41BD-8C7D-F99F5083549D}"/>
    <dgm:cxn modelId="{BCC30AF0-747D-4888-A5B7-9D224A6518C1}" srcId="{45BA808B-5F3D-4195-90BB-28977E0BDCC0}" destId="{E5B5A7C2-A74F-4F04-815A-25C9FB9FF74E}" srcOrd="3" destOrd="0" parTransId="{7715F7F9-85B5-489E-97C9-7C03EA33FB49}" sibTransId="{40D74BD3-8C95-4284-BCD0-FBBCEBA46732}"/>
    <dgm:cxn modelId="{FD86FC1D-6355-46F6-9DB4-D45FE9818635}" type="presOf" srcId="{E5B5A7C2-A74F-4F04-815A-25C9FB9FF74E}" destId="{A40A8BAB-EE37-46E3-813D-52DED9350A6B}" srcOrd="0" destOrd="0" presId="urn:microsoft.com/office/officeart/2005/8/layout/cycle5"/>
    <dgm:cxn modelId="{6F57318D-BD8A-4CD7-8F21-E39E4F1A4E19}" type="presOf" srcId="{9879EBF9-65F7-4797-B079-4ADD270B39C1}" destId="{44430B95-B2AC-4D98-8845-78807C128A3B}" srcOrd="0" destOrd="0" presId="urn:microsoft.com/office/officeart/2005/8/layout/cycle5"/>
    <dgm:cxn modelId="{4E02D26E-36D2-4217-88DB-D21CC6ADB2D2}" type="presOf" srcId="{562F97FB-B664-4334-A12E-8CAD3C518E20}" destId="{CEDEBE29-51C6-4634-A690-7BCBE4DEDCA2}" srcOrd="0" destOrd="0" presId="urn:microsoft.com/office/officeart/2005/8/layout/cycle5"/>
    <dgm:cxn modelId="{0E943172-7D26-4530-BC7B-CE9AA3B52A56}" srcId="{45BA808B-5F3D-4195-90BB-28977E0BDCC0}" destId="{B92621B9-15D3-4DED-AFC2-4DD2FF1BB026}" srcOrd="0" destOrd="0" parTransId="{E3222E94-E0EB-4F8A-98EC-40225F46E8FF}" sibTransId="{0D9376A2-DC96-4581-9ACE-7C44125BD704}"/>
    <dgm:cxn modelId="{D3E8B241-7F94-4408-BBA4-01A00F85084A}" type="presOf" srcId="{22BA676D-34DE-499E-A99F-B008D277847C}" destId="{444E7AFD-E35B-4EFB-946F-01D32424B75A}" srcOrd="0" destOrd="0" presId="urn:microsoft.com/office/officeart/2005/8/layout/cycle5"/>
    <dgm:cxn modelId="{53F163B4-2AF6-4517-90BC-269CD9D6DACE}" type="presOf" srcId="{40D74BD3-8C95-4284-BCD0-FBBCEBA46732}" destId="{8CA33825-7B13-4B76-97BD-A9669A50237E}" srcOrd="0" destOrd="0" presId="urn:microsoft.com/office/officeart/2005/8/layout/cycle5"/>
    <dgm:cxn modelId="{54F86E0F-0F39-423C-A416-33F549D7BF4F}" type="presOf" srcId="{B92621B9-15D3-4DED-AFC2-4DD2FF1BB026}" destId="{DE2D4F79-2A42-4FB4-97EA-6F77FA07C5F3}" srcOrd="0" destOrd="0" presId="urn:microsoft.com/office/officeart/2005/8/layout/cycle5"/>
    <dgm:cxn modelId="{87DF4FCB-DB5B-43B8-BB93-AF51C1493CD8}" type="presOf" srcId="{61AE94DC-E931-41BD-8C7D-F99F5083549D}" destId="{F006251C-3957-425E-BC73-696EC0E9210D}" srcOrd="0" destOrd="0" presId="urn:microsoft.com/office/officeart/2005/8/layout/cycle5"/>
    <dgm:cxn modelId="{FAD099D5-0F11-4305-B63E-19B60B614482}" type="presOf" srcId="{0A52F8BB-18E2-402D-AD7E-BE7E06096349}" destId="{D384B870-DCE3-4FF8-9CE6-079357B5F162}" srcOrd="0" destOrd="0" presId="urn:microsoft.com/office/officeart/2005/8/layout/cycle5"/>
    <dgm:cxn modelId="{F6CF6FBB-95B8-4D3E-A92A-689E5E25FE2B}" srcId="{45BA808B-5F3D-4195-90BB-28977E0BDCC0}" destId="{562F97FB-B664-4334-A12E-8CAD3C518E20}" srcOrd="1" destOrd="0" parTransId="{8C999FB8-7C35-4968-B437-EFC832FB47D7}" sibTransId="{54D61734-7CA9-4C8D-AEAA-D01837891018}"/>
    <dgm:cxn modelId="{840B8267-89AC-41B1-B063-725E0C384031}" type="presOf" srcId="{54D61734-7CA9-4C8D-AEAA-D01837891018}" destId="{5A08A40C-BFED-4146-BB1E-CE1F689C9D81}" srcOrd="0" destOrd="0" presId="urn:microsoft.com/office/officeart/2005/8/layout/cycle5"/>
    <dgm:cxn modelId="{7CCAFF2C-7634-4971-9459-959A2DF72752}" srcId="{45BA808B-5F3D-4195-90BB-28977E0BDCC0}" destId="{9879EBF9-65F7-4797-B079-4ADD270B39C1}" srcOrd="2" destOrd="0" parTransId="{AEB98567-BBA0-47F7-B8B2-7D563FF8F830}" sibTransId="{B6511E1D-3146-486E-AB7F-37F1B4480F40}"/>
    <dgm:cxn modelId="{E889C89B-5625-47D1-83A1-07273C41AE2A}" type="presOf" srcId="{B6511E1D-3146-486E-AB7F-37F1B4480F40}" destId="{9AA6AED4-EEAC-4AF8-A296-8A679E80A230}" srcOrd="0" destOrd="0" presId="urn:microsoft.com/office/officeart/2005/8/layout/cycle5"/>
    <dgm:cxn modelId="{D9FEB6B0-6880-45EC-B4ED-5AEA5754CF1F}" type="presOf" srcId="{153EC277-B398-4765-862C-C30C745E3C83}" destId="{8647AD49-699F-4E96-830D-CEA3F8D94FDC}" srcOrd="0" destOrd="0" presId="urn:microsoft.com/office/officeart/2005/8/layout/cycle5"/>
    <dgm:cxn modelId="{E9A0D562-2057-4BE1-AD01-00B84E9DC7B2}" srcId="{45BA808B-5F3D-4195-90BB-28977E0BDCC0}" destId="{0A52F8BB-18E2-402D-AD7E-BE7E06096349}" srcOrd="5" destOrd="0" parTransId="{D72294CE-0234-43CC-B1AC-43E7F6BF6655}" sibTransId="{153EC277-B398-4765-862C-C30C745E3C83}"/>
    <dgm:cxn modelId="{1C7AE6E7-EA01-439C-B163-A828AD58E76E}" type="presParOf" srcId="{61EAFABE-34F8-473A-B035-0BC8A3DE5B6A}" destId="{DE2D4F79-2A42-4FB4-97EA-6F77FA07C5F3}" srcOrd="0" destOrd="0" presId="urn:microsoft.com/office/officeart/2005/8/layout/cycle5"/>
    <dgm:cxn modelId="{30C7377C-4E1A-4631-8B0E-8334516BF08D}" type="presParOf" srcId="{61EAFABE-34F8-473A-B035-0BC8A3DE5B6A}" destId="{DD432ADB-F4CE-43D7-BC1C-88659C6198B7}" srcOrd="1" destOrd="0" presId="urn:microsoft.com/office/officeart/2005/8/layout/cycle5"/>
    <dgm:cxn modelId="{2750FE75-EC38-45E5-817D-3175AB30AB2C}" type="presParOf" srcId="{61EAFABE-34F8-473A-B035-0BC8A3DE5B6A}" destId="{EF535D3B-229B-4CCD-B348-A043B927E4AA}" srcOrd="2" destOrd="0" presId="urn:microsoft.com/office/officeart/2005/8/layout/cycle5"/>
    <dgm:cxn modelId="{E49845DD-956A-4F21-B9FC-05F529342F2B}" type="presParOf" srcId="{61EAFABE-34F8-473A-B035-0BC8A3DE5B6A}" destId="{CEDEBE29-51C6-4634-A690-7BCBE4DEDCA2}" srcOrd="3" destOrd="0" presId="urn:microsoft.com/office/officeart/2005/8/layout/cycle5"/>
    <dgm:cxn modelId="{CC8802BC-400A-452D-BAB1-EAEAD1C73CB5}" type="presParOf" srcId="{61EAFABE-34F8-473A-B035-0BC8A3DE5B6A}" destId="{A3F95D44-0A2D-4BD3-8BA0-6A6E7E077915}" srcOrd="4" destOrd="0" presId="urn:microsoft.com/office/officeart/2005/8/layout/cycle5"/>
    <dgm:cxn modelId="{EDE2025C-ED9E-4123-A95F-086D0BF67205}" type="presParOf" srcId="{61EAFABE-34F8-473A-B035-0BC8A3DE5B6A}" destId="{5A08A40C-BFED-4146-BB1E-CE1F689C9D81}" srcOrd="5" destOrd="0" presId="urn:microsoft.com/office/officeart/2005/8/layout/cycle5"/>
    <dgm:cxn modelId="{192535E8-444F-4486-A7A3-C4327A26D038}" type="presParOf" srcId="{61EAFABE-34F8-473A-B035-0BC8A3DE5B6A}" destId="{44430B95-B2AC-4D98-8845-78807C128A3B}" srcOrd="6" destOrd="0" presId="urn:microsoft.com/office/officeart/2005/8/layout/cycle5"/>
    <dgm:cxn modelId="{8F10F760-505E-4C28-B2D9-6FAA9020244E}" type="presParOf" srcId="{61EAFABE-34F8-473A-B035-0BC8A3DE5B6A}" destId="{162A562F-B9A4-4366-8C4C-F825360833C4}" srcOrd="7" destOrd="0" presId="urn:microsoft.com/office/officeart/2005/8/layout/cycle5"/>
    <dgm:cxn modelId="{8E79CF3D-1F19-4E70-A598-01B95A099A62}" type="presParOf" srcId="{61EAFABE-34F8-473A-B035-0BC8A3DE5B6A}" destId="{9AA6AED4-EEAC-4AF8-A296-8A679E80A230}" srcOrd="8" destOrd="0" presId="urn:microsoft.com/office/officeart/2005/8/layout/cycle5"/>
    <dgm:cxn modelId="{724E78D7-42DE-46C7-91CD-5B19A4C88E0D}" type="presParOf" srcId="{61EAFABE-34F8-473A-B035-0BC8A3DE5B6A}" destId="{A40A8BAB-EE37-46E3-813D-52DED9350A6B}" srcOrd="9" destOrd="0" presId="urn:microsoft.com/office/officeart/2005/8/layout/cycle5"/>
    <dgm:cxn modelId="{C7C72518-0E57-454C-8D22-6A7360379A33}" type="presParOf" srcId="{61EAFABE-34F8-473A-B035-0BC8A3DE5B6A}" destId="{CF9A96B0-7609-42F7-BD39-56CA517A5CC5}" srcOrd="10" destOrd="0" presId="urn:microsoft.com/office/officeart/2005/8/layout/cycle5"/>
    <dgm:cxn modelId="{7004ED3A-3012-4BCC-A70A-A48CC3C976D2}" type="presParOf" srcId="{61EAFABE-34F8-473A-B035-0BC8A3DE5B6A}" destId="{8CA33825-7B13-4B76-97BD-A9669A50237E}" srcOrd="11" destOrd="0" presId="urn:microsoft.com/office/officeart/2005/8/layout/cycle5"/>
    <dgm:cxn modelId="{06800E97-34DA-4EC5-9617-A1A948F53A4D}" type="presParOf" srcId="{61EAFABE-34F8-473A-B035-0BC8A3DE5B6A}" destId="{444E7AFD-E35B-4EFB-946F-01D32424B75A}" srcOrd="12" destOrd="0" presId="urn:microsoft.com/office/officeart/2005/8/layout/cycle5"/>
    <dgm:cxn modelId="{EF41158B-6E47-410C-B8FE-FF11CBEBC583}" type="presParOf" srcId="{61EAFABE-34F8-473A-B035-0BC8A3DE5B6A}" destId="{83D31E76-7F4E-4E6E-A1B5-AD9C7FBE6788}" srcOrd="13" destOrd="0" presId="urn:microsoft.com/office/officeart/2005/8/layout/cycle5"/>
    <dgm:cxn modelId="{4948BB09-60AF-49CE-A435-AD0B9380D142}" type="presParOf" srcId="{61EAFABE-34F8-473A-B035-0BC8A3DE5B6A}" destId="{F006251C-3957-425E-BC73-696EC0E9210D}" srcOrd="14" destOrd="0" presId="urn:microsoft.com/office/officeart/2005/8/layout/cycle5"/>
    <dgm:cxn modelId="{941914FA-FDCD-45C8-98DA-3F253C0719E0}" type="presParOf" srcId="{61EAFABE-34F8-473A-B035-0BC8A3DE5B6A}" destId="{D384B870-DCE3-4FF8-9CE6-079357B5F162}" srcOrd="15" destOrd="0" presId="urn:microsoft.com/office/officeart/2005/8/layout/cycle5"/>
    <dgm:cxn modelId="{E6FED6F5-9618-4A1C-9189-933126EBF3CB}" type="presParOf" srcId="{61EAFABE-34F8-473A-B035-0BC8A3DE5B6A}" destId="{49EA9516-A14F-48BF-BD2A-0624A219368D}" srcOrd="16" destOrd="0" presId="urn:microsoft.com/office/officeart/2005/8/layout/cycle5"/>
    <dgm:cxn modelId="{9234559D-1A6D-4B5A-89C9-8D4857E048D4}" type="presParOf" srcId="{61EAFABE-34F8-473A-B035-0BC8A3DE5B6A}" destId="{8647AD49-699F-4E96-830D-CEA3F8D94FDC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EC892A-D1E9-4D50-8C52-994A41433B0B}" type="doc">
      <dgm:prSet loTypeId="urn:microsoft.com/office/officeart/2005/8/layout/hierarchy6" loCatId="hierarchy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396A943E-E0A0-424C-8CEE-706741AB1619}">
      <dgm:prSet phldrT="[Texto]" custT="1"/>
      <dgm:spPr/>
      <dgm:t>
        <a:bodyPr/>
        <a:lstStyle/>
        <a:p>
          <a:r>
            <a:rPr lang="es-CL" sz="1600" b="1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SUB DIRECCIÓN GESTIÓN DEL RIESGO</a:t>
          </a:r>
          <a:endParaRPr lang="es-CL" sz="1600" b="1" baseline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2C95A6-C3B2-40DC-8F50-EBBED4B354DD}" type="parTrans" cxnId="{D2564FE7-6E12-4D81-9C01-462D89E76E05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49A0C4-714F-4CA6-9F6A-071926240012}" type="sibTrans" cxnId="{D2564FE7-6E12-4D81-9C01-462D89E76E05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AEBB8F-AA0A-4831-8582-893B426B1563}">
      <dgm:prSet phldrT="[Texto]"/>
      <dgm:spPr/>
      <dgm:t>
        <a:bodyPr/>
        <a:lstStyle/>
        <a:p>
          <a:r>
            <a:rPr lang="es-CL" dirty="0" smtClean="0">
              <a:latin typeface="Calibri" panose="020F0502020204030204" pitchFamily="34" charset="0"/>
              <a:cs typeface="Calibri" panose="020F0502020204030204" pitchFamily="34" charset="0"/>
            </a:rPr>
            <a:t>DIVISIÓN DE PROTECCIÓN CIVIL</a:t>
          </a:r>
          <a:endParaRPr lang="es-CL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57E5CC-2D64-4ABC-B6E8-AB3B95553D5F}" type="parTrans" cxnId="{84B2B13C-D1A0-4FB9-9B35-DDFC86EEE3B6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6A57678-A272-4CA2-B099-D458F2E68A74}" type="sibTrans" cxnId="{84B2B13C-D1A0-4FB9-9B35-DDFC86EEE3B6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DCA064-ADAD-49A1-846B-BAB6737C060F}">
      <dgm:prSet/>
      <dgm:spPr/>
      <dgm:t>
        <a:bodyPr/>
        <a:lstStyle/>
        <a:p>
          <a:r>
            <a:rPr lang="es-CL" dirty="0" smtClean="0">
              <a:latin typeface="Calibri" panose="020F0502020204030204" pitchFamily="34" charset="0"/>
              <a:cs typeface="Calibri" panose="020F0502020204030204" pitchFamily="34" charset="0"/>
            </a:rPr>
            <a:t>ACADEMIA DE PROTECCIÓN CIVIL</a:t>
          </a:r>
          <a:endParaRPr lang="es-CL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C1C60-FCE1-4959-817A-EB3504A5343B}" type="parTrans" cxnId="{37994114-A543-45C8-9825-FF7AD89BF68E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E415B3-9E46-454F-B41A-AED2DD05F236}" type="sibTrans" cxnId="{37994114-A543-45C8-9825-FF7AD89BF68E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9A89D7-514C-42DE-B028-9F6A7EFC69B7}">
      <dgm:prSet/>
      <dgm:spPr/>
      <dgm:t>
        <a:bodyPr/>
        <a:lstStyle/>
        <a:p>
          <a:r>
            <a:rPr lang="es-CL" dirty="0" smtClean="0">
              <a:latin typeface="Calibri" panose="020F0502020204030204" pitchFamily="34" charset="0"/>
              <a:cs typeface="Calibri" panose="020F0502020204030204" pitchFamily="34" charset="0"/>
            </a:rPr>
            <a:t>DEPARTAMENTO DE PROGRAMAS </a:t>
          </a:r>
          <a:endParaRPr lang="es-CL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9ECDFB-27C6-4878-BED9-A7147BC98F49}" type="sibTrans" cxnId="{F37B0C85-4881-4A0D-B48D-A9F6B41956EC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38DB78-65F0-437B-9A1B-F06A8581B0E2}" type="parTrans" cxnId="{F37B0C85-4881-4A0D-B48D-A9F6B41956EC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7FD001-86F0-49C4-9C4D-CFF51F664FD8}" type="pres">
      <dgm:prSet presAssocID="{00EC892A-D1E9-4D50-8C52-994A41433B0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C696D224-60EA-457C-AF9C-E7BCF2917879}" type="pres">
      <dgm:prSet presAssocID="{00EC892A-D1E9-4D50-8C52-994A41433B0B}" presName="hierFlow" presStyleCnt="0"/>
      <dgm:spPr/>
      <dgm:t>
        <a:bodyPr/>
        <a:lstStyle/>
        <a:p>
          <a:endParaRPr lang="es-CL"/>
        </a:p>
      </dgm:t>
    </dgm:pt>
    <dgm:pt modelId="{2177E82D-BE72-4886-B771-8196C67A3599}" type="pres">
      <dgm:prSet presAssocID="{00EC892A-D1E9-4D50-8C52-994A41433B0B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E3352688-BC86-4D6F-B12B-BE24FE36B3C7}" type="pres">
      <dgm:prSet presAssocID="{396A943E-E0A0-424C-8CEE-706741AB1619}" presName="Name14" presStyleCnt="0"/>
      <dgm:spPr/>
      <dgm:t>
        <a:bodyPr/>
        <a:lstStyle/>
        <a:p>
          <a:endParaRPr lang="es-CL"/>
        </a:p>
      </dgm:t>
    </dgm:pt>
    <dgm:pt modelId="{EF2ACCA2-32EB-4DA2-835E-94AC186B9B2A}" type="pres">
      <dgm:prSet presAssocID="{396A943E-E0A0-424C-8CEE-706741AB1619}" presName="level1Shape" presStyleLbl="node0" presStyleIdx="0" presStyleCnt="1" custScaleX="137393" custScaleY="11145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F6D14C82-234B-468C-836C-B0D4698434A5}" type="pres">
      <dgm:prSet presAssocID="{396A943E-E0A0-424C-8CEE-706741AB1619}" presName="hierChild2" presStyleCnt="0"/>
      <dgm:spPr/>
      <dgm:t>
        <a:bodyPr/>
        <a:lstStyle/>
        <a:p>
          <a:endParaRPr lang="es-CL"/>
        </a:p>
      </dgm:t>
    </dgm:pt>
    <dgm:pt modelId="{C9D05B93-B541-4495-87C3-5965F8B2FCA9}" type="pres">
      <dgm:prSet presAssocID="{ED57E5CC-2D64-4ABC-B6E8-AB3B95553D5F}" presName="Name19" presStyleLbl="parChTrans1D2" presStyleIdx="0" presStyleCnt="3"/>
      <dgm:spPr/>
      <dgm:t>
        <a:bodyPr/>
        <a:lstStyle/>
        <a:p>
          <a:endParaRPr lang="es-CL"/>
        </a:p>
      </dgm:t>
    </dgm:pt>
    <dgm:pt modelId="{B207488D-71AE-48C5-804C-8F13CC767F14}" type="pres">
      <dgm:prSet presAssocID="{25AEBB8F-AA0A-4831-8582-893B426B1563}" presName="Name21" presStyleCnt="0"/>
      <dgm:spPr/>
      <dgm:t>
        <a:bodyPr/>
        <a:lstStyle/>
        <a:p>
          <a:endParaRPr lang="es-CL"/>
        </a:p>
      </dgm:t>
    </dgm:pt>
    <dgm:pt modelId="{CEFC0E27-8942-40FC-960B-6BC9BF6B217F}" type="pres">
      <dgm:prSet presAssocID="{25AEBB8F-AA0A-4831-8582-893B426B1563}" presName="level2Shape" presStyleLbl="node2" presStyleIdx="0" presStyleCnt="3" custScaleY="85747"/>
      <dgm:spPr/>
      <dgm:t>
        <a:bodyPr/>
        <a:lstStyle/>
        <a:p>
          <a:endParaRPr lang="es-CL"/>
        </a:p>
      </dgm:t>
    </dgm:pt>
    <dgm:pt modelId="{8AE03749-F1E1-4C82-A230-38D5CFE226C6}" type="pres">
      <dgm:prSet presAssocID="{25AEBB8F-AA0A-4831-8582-893B426B1563}" presName="hierChild3" presStyleCnt="0"/>
      <dgm:spPr/>
      <dgm:t>
        <a:bodyPr/>
        <a:lstStyle/>
        <a:p>
          <a:endParaRPr lang="es-CL"/>
        </a:p>
      </dgm:t>
    </dgm:pt>
    <dgm:pt modelId="{B7ECA47E-B855-444F-B275-9E3F5D68CC3E}" type="pres">
      <dgm:prSet presAssocID="{0B2C1C60-FCE1-4959-817A-EB3504A5343B}" presName="Name19" presStyleLbl="parChTrans1D2" presStyleIdx="1" presStyleCnt="3"/>
      <dgm:spPr/>
      <dgm:t>
        <a:bodyPr/>
        <a:lstStyle/>
        <a:p>
          <a:endParaRPr lang="es-CL"/>
        </a:p>
      </dgm:t>
    </dgm:pt>
    <dgm:pt modelId="{BC393FB3-D257-4F3B-ACEC-031D30DE57EA}" type="pres">
      <dgm:prSet presAssocID="{66DCA064-ADAD-49A1-846B-BAB6737C060F}" presName="Name21" presStyleCnt="0"/>
      <dgm:spPr/>
      <dgm:t>
        <a:bodyPr/>
        <a:lstStyle/>
        <a:p>
          <a:endParaRPr lang="es-CL"/>
        </a:p>
      </dgm:t>
    </dgm:pt>
    <dgm:pt modelId="{1B8A6B08-E4F2-444B-9DEC-EDF61CC4D9A9}" type="pres">
      <dgm:prSet presAssocID="{66DCA064-ADAD-49A1-846B-BAB6737C060F}" presName="level2Shape" presStyleLbl="node2" presStyleIdx="1" presStyleCnt="3" custScaleY="85747"/>
      <dgm:spPr/>
      <dgm:t>
        <a:bodyPr/>
        <a:lstStyle/>
        <a:p>
          <a:endParaRPr lang="es-CL"/>
        </a:p>
      </dgm:t>
    </dgm:pt>
    <dgm:pt modelId="{260CF4C2-BA4A-4972-A701-9E3A4BF5AC75}" type="pres">
      <dgm:prSet presAssocID="{66DCA064-ADAD-49A1-846B-BAB6737C060F}" presName="hierChild3" presStyleCnt="0"/>
      <dgm:spPr/>
      <dgm:t>
        <a:bodyPr/>
        <a:lstStyle/>
        <a:p>
          <a:endParaRPr lang="es-CL"/>
        </a:p>
      </dgm:t>
    </dgm:pt>
    <dgm:pt modelId="{73C7511F-B7E8-4BD9-9F0E-F4F6BDBDBE6D}" type="pres">
      <dgm:prSet presAssocID="{9A38DB78-65F0-437B-9A1B-F06A8581B0E2}" presName="Name19" presStyleLbl="parChTrans1D2" presStyleIdx="2" presStyleCnt="3"/>
      <dgm:spPr/>
      <dgm:t>
        <a:bodyPr/>
        <a:lstStyle/>
        <a:p>
          <a:endParaRPr lang="es-CL"/>
        </a:p>
      </dgm:t>
    </dgm:pt>
    <dgm:pt modelId="{8E10A64A-503D-482F-81F9-11413B957649}" type="pres">
      <dgm:prSet presAssocID="{449A89D7-514C-42DE-B028-9F6A7EFC69B7}" presName="Name21" presStyleCnt="0"/>
      <dgm:spPr/>
      <dgm:t>
        <a:bodyPr/>
        <a:lstStyle/>
        <a:p>
          <a:endParaRPr lang="es-CL"/>
        </a:p>
      </dgm:t>
    </dgm:pt>
    <dgm:pt modelId="{22F19687-DEEB-46EF-92D0-D327EA5E509D}" type="pres">
      <dgm:prSet presAssocID="{449A89D7-514C-42DE-B028-9F6A7EFC69B7}" presName="level2Shape" presStyleLbl="node2" presStyleIdx="2" presStyleCnt="3" custScaleY="85747" custLinFactNeighborX="252" custLinFactNeighborY="2870"/>
      <dgm:spPr/>
      <dgm:t>
        <a:bodyPr/>
        <a:lstStyle/>
        <a:p>
          <a:endParaRPr lang="es-CL"/>
        </a:p>
      </dgm:t>
    </dgm:pt>
    <dgm:pt modelId="{2E80BA88-68C5-4D2C-A3FD-B65B6BE67E87}" type="pres">
      <dgm:prSet presAssocID="{449A89D7-514C-42DE-B028-9F6A7EFC69B7}" presName="hierChild3" presStyleCnt="0"/>
      <dgm:spPr/>
      <dgm:t>
        <a:bodyPr/>
        <a:lstStyle/>
        <a:p>
          <a:endParaRPr lang="es-CL"/>
        </a:p>
      </dgm:t>
    </dgm:pt>
    <dgm:pt modelId="{B8081369-6827-430E-B260-8A1AFBC5DC1E}" type="pres">
      <dgm:prSet presAssocID="{00EC892A-D1E9-4D50-8C52-994A41433B0B}" presName="bgShapesFlow" presStyleCnt="0"/>
      <dgm:spPr/>
      <dgm:t>
        <a:bodyPr/>
        <a:lstStyle/>
        <a:p>
          <a:endParaRPr lang="es-CL"/>
        </a:p>
      </dgm:t>
    </dgm:pt>
  </dgm:ptLst>
  <dgm:cxnLst>
    <dgm:cxn modelId="{8B018988-7137-4D75-99BC-B6B02513EA5F}" type="presOf" srcId="{9A38DB78-65F0-437B-9A1B-F06A8581B0E2}" destId="{73C7511F-B7E8-4BD9-9F0E-F4F6BDBDBE6D}" srcOrd="0" destOrd="0" presId="urn:microsoft.com/office/officeart/2005/8/layout/hierarchy6"/>
    <dgm:cxn modelId="{84B2B13C-D1A0-4FB9-9B35-DDFC86EEE3B6}" srcId="{396A943E-E0A0-424C-8CEE-706741AB1619}" destId="{25AEBB8F-AA0A-4831-8582-893B426B1563}" srcOrd="0" destOrd="0" parTransId="{ED57E5CC-2D64-4ABC-B6E8-AB3B95553D5F}" sibTransId="{C6A57678-A272-4CA2-B099-D458F2E68A74}"/>
    <dgm:cxn modelId="{C723DE64-56C9-4C9F-B0F5-BC3D7037B281}" type="presOf" srcId="{66DCA064-ADAD-49A1-846B-BAB6737C060F}" destId="{1B8A6B08-E4F2-444B-9DEC-EDF61CC4D9A9}" srcOrd="0" destOrd="0" presId="urn:microsoft.com/office/officeart/2005/8/layout/hierarchy6"/>
    <dgm:cxn modelId="{DA89A018-5DDE-4F1C-A3F8-A11E1CF02ADA}" type="presOf" srcId="{449A89D7-514C-42DE-B028-9F6A7EFC69B7}" destId="{22F19687-DEEB-46EF-92D0-D327EA5E509D}" srcOrd="0" destOrd="0" presId="urn:microsoft.com/office/officeart/2005/8/layout/hierarchy6"/>
    <dgm:cxn modelId="{D9261385-AAEE-489C-BC8B-68FBFB10E7FE}" type="presOf" srcId="{ED57E5CC-2D64-4ABC-B6E8-AB3B95553D5F}" destId="{C9D05B93-B541-4495-87C3-5965F8B2FCA9}" srcOrd="0" destOrd="0" presId="urn:microsoft.com/office/officeart/2005/8/layout/hierarchy6"/>
    <dgm:cxn modelId="{37994114-A543-45C8-9825-FF7AD89BF68E}" srcId="{396A943E-E0A0-424C-8CEE-706741AB1619}" destId="{66DCA064-ADAD-49A1-846B-BAB6737C060F}" srcOrd="1" destOrd="0" parTransId="{0B2C1C60-FCE1-4959-817A-EB3504A5343B}" sibTransId="{95E415B3-9E46-454F-B41A-AED2DD05F236}"/>
    <dgm:cxn modelId="{02D786E0-C90A-4711-996D-35B18E56C188}" type="presOf" srcId="{0B2C1C60-FCE1-4959-817A-EB3504A5343B}" destId="{B7ECA47E-B855-444F-B275-9E3F5D68CC3E}" srcOrd="0" destOrd="0" presId="urn:microsoft.com/office/officeart/2005/8/layout/hierarchy6"/>
    <dgm:cxn modelId="{D2564FE7-6E12-4D81-9C01-462D89E76E05}" srcId="{00EC892A-D1E9-4D50-8C52-994A41433B0B}" destId="{396A943E-E0A0-424C-8CEE-706741AB1619}" srcOrd="0" destOrd="0" parTransId="{6A2C95A6-C3B2-40DC-8F50-EBBED4B354DD}" sibTransId="{7349A0C4-714F-4CA6-9F6A-071926240012}"/>
    <dgm:cxn modelId="{F37B0C85-4881-4A0D-B48D-A9F6B41956EC}" srcId="{396A943E-E0A0-424C-8CEE-706741AB1619}" destId="{449A89D7-514C-42DE-B028-9F6A7EFC69B7}" srcOrd="2" destOrd="0" parTransId="{9A38DB78-65F0-437B-9A1B-F06A8581B0E2}" sibTransId="{A89ECDFB-27C6-4878-BED9-A7147BC98F49}"/>
    <dgm:cxn modelId="{E0A4076C-7477-4BF6-8B40-7422D3277C8B}" type="presOf" srcId="{396A943E-E0A0-424C-8CEE-706741AB1619}" destId="{EF2ACCA2-32EB-4DA2-835E-94AC186B9B2A}" srcOrd="0" destOrd="0" presId="urn:microsoft.com/office/officeart/2005/8/layout/hierarchy6"/>
    <dgm:cxn modelId="{C2767463-E170-454C-9D5B-69C8A594BADC}" type="presOf" srcId="{00EC892A-D1E9-4D50-8C52-994A41433B0B}" destId="{8C7FD001-86F0-49C4-9C4D-CFF51F664FD8}" srcOrd="0" destOrd="0" presId="urn:microsoft.com/office/officeart/2005/8/layout/hierarchy6"/>
    <dgm:cxn modelId="{E9F3EC1C-D80D-4972-9878-7B6F3C4DEAE6}" type="presOf" srcId="{25AEBB8F-AA0A-4831-8582-893B426B1563}" destId="{CEFC0E27-8942-40FC-960B-6BC9BF6B217F}" srcOrd="0" destOrd="0" presId="urn:microsoft.com/office/officeart/2005/8/layout/hierarchy6"/>
    <dgm:cxn modelId="{A000BB4B-4CED-496A-9A3A-58599EFEA35F}" type="presParOf" srcId="{8C7FD001-86F0-49C4-9C4D-CFF51F664FD8}" destId="{C696D224-60EA-457C-AF9C-E7BCF2917879}" srcOrd="0" destOrd="0" presId="urn:microsoft.com/office/officeart/2005/8/layout/hierarchy6"/>
    <dgm:cxn modelId="{B22530B8-960B-453B-81EE-3FC14F982B1E}" type="presParOf" srcId="{C696D224-60EA-457C-AF9C-E7BCF2917879}" destId="{2177E82D-BE72-4886-B771-8196C67A3599}" srcOrd="0" destOrd="0" presId="urn:microsoft.com/office/officeart/2005/8/layout/hierarchy6"/>
    <dgm:cxn modelId="{D1AA9FA7-4BFA-451D-A294-A44CE673FE9B}" type="presParOf" srcId="{2177E82D-BE72-4886-B771-8196C67A3599}" destId="{E3352688-BC86-4D6F-B12B-BE24FE36B3C7}" srcOrd="0" destOrd="0" presId="urn:microsoft.com/office/officeart/2005/8/layout/hierarchy6"/>
    <dgm:cxn modelId="{E75F65C7-2B15-4735-A786-4AF10B1F9B3B}" type="presParOf" srcId="{E3352688-BC86-4D6F-B12B-BE24FE36B3C7}" destId="{EF2ACCA2-32EB-4DA2-835E-94AC186B9B2A}" srcOrd="0" destOrd="0" presId="urn:microsoft.com/office/officeart/2005/8/layout/hierarchy6"/>
    <dgm:cxn modelId="{5413FEA8-9AAF-4C8A-B1F8-86A7C9EB62E1}" type="presParOf" srcId="{E3352688-BC86-4D6F-B12B-BE24FE36B3C7}" destId="{F6D14C82-234B-468C-836C-B0D4698434A5}" srcOrd="1" destOrd="0" presId="urn:microsoft.com/office/officeart/2005/8/layout/hierarchy6"/>
    <dgm:cxn modelId="{5FDCAAC2-431B-4E5E-BF97-ECEDC967A873}" type="presParOf" srcId="{F6D14C82-234B-468C-836C-B0D4698434A5}" destId="{C9D05B93-B541-4495-87C3-5965F8B2FCA9}" srcOrd="0" destOrd="0" presId="urn:microsoft.com/office/officeart/2005/8/layout/hierarchy6"/>
    <dgm:cxn modelId="{47003830-2E03-4998-861D-B3A7B8BEE175}" type="presParOf" srcId="{F6D14C82-234B-468C-836C-B0D4698434A5}" destId="{B207488D-71AE-48C5-804C-8F13CC767F14}" srcOrd="1" destOrd="0" presId="urn:microsoft.com/office/officeart/2005/8/layout/hierarchy6"/>
    <dgm:cxn modelId="{E754C0E7-1C4A-4C8C-B2B7-21641888CEBC}" type="presParOf" srcId="{B207488D-71AE-48C5-804C-8F13CC767F14}" destId="{CEFC0E27-8942-40FC-960B-6BC9BF6B217F}" srcOrd="0" destOrd="0" presId="urn:microsoft.com/office/officeart/2005/8/layout/hierarchy6"/>
    <dgm:cxn modelId="{E56ABD01-DC4D-4E7C-A547-4AFCB12DF4DA}" type="presParOf" srcId="{B207488D-71AE-48C5-804C-8F13CC767F14}" destId="{8AE03749-F1E1-4C82-A230-38D5CFE226C6}" srcOrd="1" destOrd="0" presId="urn:microsoft.com/office/officeart/2005/8/layout/hierarchy6"/>
    <dgm:cxn modelId="{64D282FE-0816-47C0-B65E-5E0EAE26344B}" type="presParOf" srcId="{F6D14C82-234B-468C-836C-B0D4698434A5}" destId="{B7ECA47E-B855-444F-B275-9E3F5D68CC3E}" srcOrd="2" destOrd="0" presId="urn:microsoft.com/office/officeart/2005/8/layout/hierarchy6"/>
    <dgm:cxn modelId="{AD70C0ED-F2F1-494C-82C8-9DD82C205B5C}" type="presParOf" srcId="{F6D14C82-234B-468C-836C-B0D4698434A5}" destId="{BC393FB3-D257-4F3B-ACEC-031D30DE57EA}" srcOrd="3" destOrd="0" presId="urn:microsoft.com/office/officeart/2005/8/layout/hierarchy6"/>
    <dgm:cxn modelId="{EE21F67D-3677-41BF-B19F-8AA1B30F5BD9}" type="presParOf" srcId="{BC393FB3-D257-4F3B-ACEC-031D30DE57EA}" destId="{1B8A6B08-E4F2-444B-9DEC-EDF61CC4D9A9}" srcOrd="0" destOrd="0" presId="urn:microsoft.com/office/officeart/2005/8/layout/hierarchy6"/>
    <dgm:cxn modelId="{37352C8E-56D4-4418-B21F-307FA863BFF7}" type="presParOf" srcId="{BC393FB3-D257-4F3B-ACEC-031D30DE57EA}" destId="{260CF4C2-BA4A-4972-A701-9E3A4BF5AC75}" srcOrd="1" destOrd="0" presId="urn:microsoft.com/office/officeart/2005/8/layout/hierarchy6"/>
    <dgm:cxn modelId="{D45BAA5F-8C31-4F70-9851-B4D3203BDB4F}" type="presParOf" srcId="{F6D14C82-234B-468C-836C-B0D4698434A5}" destId="{73C7511F-B7E8-4BD9-9F0E-F4F6BDBDBE6D}" srcOrd="4" destOrd="0" presId="urn:microsoft.com/office/officeart/2005/8/layout/hierarchy6"/>
    <dgm:cxn modelId="{65F54CB0-0AEE-434A-AFCC-9CA1C9A13FAA}" type="presParOf" srcId="{F6D14C82-234B-468C-836C-B0D4698434A5}" destId="{8E10A64A-503D-482F-81F9-11413B957649}" srcOrd="5" destOrd="0" presId="urn:microsoft.com/office/officeart/2005/8/layout/hierarchy6"/>
    <dgm:cxn modelId="{15994349-FBCE-4618-BCDB-6E9030D13DB3}" type="presParOf" srcId="{8E10A64A-503D-482F-81F9-11413B957649}" destId="{22F19687-DEEB-46EF-92D0-D327EA5E509D}" srcOrd="0" destOrd="0" presId="urn:microsoft.com/office/officeart/2005/8/layout/hierarchy6"/>
    <dgm:cxn modelId="{22AED64A-47EE-4C88-9EAC-A55E60F46B7B}" type="presParOf" srcId="{8E10A64A-503D-482F-81F9-11413B957649}" destId="{2E80BA88-68C5-4D2C-A3FD-B65B6BE67E87}" srcOrd="1" destOrd="0" presId="urn:microsoft.com/office/officeart/2005/8/layout/hierarchy6"/>
    <dgm:cxn modelId="{1503A5B5-9EBD-478D-B66C-621CFD70648E}" type="presParOf" srcId="{8C7FD001-86F0-49C4-9C4D-CFF51F664FD8}" destId="{B8081369-6827-430E-B260-8A1AFBC5DC1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EC892A-D1E9-4D50-8C52-994A41433B0B}" type="doc">
      <dgm:prSet loTypeId="urn:microsoft.com/office/officeart/2005/8/layout/hierarchy6" loCatId="hierarchy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396A943E-E0A0-424C-8CEE-706741AB1619}">
      <dgm:prSet phldrT="[Texto]" custT="1"/>
      <dgm:spPr/>
      <dgm:t>
        <a:bodyPr/>
        <a:lstStyle/>
        <a:p>
          <a:r>
            <a:rPr lang="es-CL" sz="1600" b="1" baseline="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SUB DIRECCIÓN DE OPERACIONES</a:t>
          </a:r>
          <a:endParaRPr lang="es-CL" sz="1600" b="1" baseline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2C95A6-C3B2-40DC-8F50-EBBED4B354DD}" type="parTrans" cxnId="{D2564FE7-6E12-4D81-9C01-462D89E76E05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49A0C4-714F-4CA6-9F6A-071926240012}" type="sibTrans" cxnId="{D2564FE7-6E12-4D81-9C01-462D89E76E05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AEBB8F-AA0A-4831-8582-893B426B1563}">
      <dgm:prSet phldrT="[Texto]"/>
      <dgm:spPr/>
      <dgm:t>
        <a:bodyPr/>
        <a:lstStyle/>
        <a:p>
          <a:r>
            <a:rPr lang="es-CL" dirty="0" smtClean="0">
              <a:latin typeface="Calibri" panose="020F0502020204030204" pitchFamily="34" charset="0"/>
              <a:cs typeface="Calibri" panose="020F0502020204030204" pitchFamily="34" charset="0"/>
            </a:rPr>
            <a:t>CAT</a:t>
          </a:r>
          <a:endParaRPr lang="es-CL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57E5CC-2D64-4ABC-B6E8-AB3B95553D5F}" type="parTrans" cxnId="{84B2B13C-D1A0-4FB9-9B35-DDFC86EEE3B6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6A57678-A272-4CA2-B099-D458F2E68A74}" type="sibTrans" cxnId="{84B2B13C-D1A0-4FB9-9B35-DDFC86EEE3B6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DCA064-ADAD-49A1-846B-BAB6737C060F}">
      <dgm:prSet/>
      <dgm:spPr/>
      <dgm:t>
        <a:bodyPr/>
        <a:lstStyle/>
        <a:p>
          <a:r>
            <a:rPr lang="es-CL" dirty="0" smtClean="0">
              <a:latin typeface="Calibri" panose="020F0502020204030204" pitchFamily="34" charset="0"/>
              <a:cs typeface="Calibri" panose="020F0502020204030204" pitchFamily="34" charset="0"/>
            </a:rPr>
            <a:t>DIVISIÓN DE ABASTECIMIENTO</a:t>
          </a:r>
          <a:endParaRPr lang="es-CL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2C1C60-FCE1-4959-817A-EB3504A5343B}" type="parTrans" cxnId="{37994114-A543-45C8-9825-FF7AD89BF68E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E415B3-9E46-454F-B41A-AED2DD05F236}" type="sibTrans" cxnId="{37994114-A543-45C8-9825-FF7AD89BF68E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9A89D7-514C-42DE-B028-9F6A7EFC69B7}">
      <dgm:prSet/>
      <dgm:spPr/>
      <dgm:t>
        <a:bodyPr/>
        <a:lstStyle/>
        <a:p>
          <a:r>
            <a:rPr lang="es-CL" dirty="0" smtClean="0">
              <a:latin typeface="Calibri" panose="020F0502020204030204" pitchFamily="34" charset="0"/>
              <a:cs typeface="Calibri" panose="020F0502020204030204" pitchFamily="34" charset="0"/>
            </a:rPr>
            <a:t>UNIDAD DE FEMER</a:t>
          </a:r>
          <a:endParaRPr lang="es-CL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9ECDFB-27C6-4878-BED9-A7147BC98F49}" type="sibTrans" cxnId="{F37B0C85-4881-4A0D-B48D-A9F6B41956EC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38DB78-65F0-437B-9A1B-F06A8581B0E2}" type="parTrans" cxnId="{F37B0C85-4881-4A0D-B48D-A9F6B41956EC}">
      <dgm:prSet/>
      <dgm:spPr/>
      <dgm:t>
        <a:bodyPr/>
        <a:lstStyle/>
        <a:p>
          <a:endParaRPr lang="es-C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7FD001-86F0-49C4-9C4D-CFF51F664FD8}" type="pres">
      <dgm:prSet presAssocID="{00EC892A-D1E9-4D50-8C52-994A41433B0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C696D224-60EA-457C-AF9C-E7BCF2917879}" type="pres">
      <dgm:prSet presAssocID="{00EC892A-D1E9-4D50-8C52-994A41433B0B}" presName="hierFlow" presStyleCnt="0"/>
      <dgm:spPr/>
      <dgm:t>
        <a:bodyPr/>
        <a:lstStyle/>
        <a:p>
          <a:endParaRPr lang="es-CL"/>
        </a:p>
      </dgm:t>
    </dgm:pt>
    <dgm:pt modelId="{2177E82D-BE72-4886-B771-8196C67A3599}" type="pres">
      <dgm:prSet presAssocID="{00EC892A-D1E9-4D50-8C52-994A41433B0B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E3352688-BC86-4D6F-B12B-BE24FE36B3C7}" type="pres">
      <dgm:prSet presAssocID="{396A943E-E0A0-424C-8CEE-706741AB1619}" presName="Name14" presStyleCnt="0"/>
      <dgm:spPr/>
      <dgm:t>
        <a:bodyPr/>
        <a:lstStyle/>
        <a:p>
          <a:endParaRPr lang="es-CL"/>
        </a:p>
      </dgm:t>
    </dgm:pt>
    <dgm:pt modelId="{EF2ACCA2-32EB-4DA2-835E-94AC186B9B2A}" type="pres">
      <dgm:prSet presAssocID="{396A943E-E0A0-424C-8CEE-706741AB1619}" presName="level1Shape" presStyleLbl="node0" presStyleIdx="0" presStyleCnt="1" custScaleX="137393" custScaleY="10498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F6D14C82-234B-468C-836C-B0D4698434A5}" type="pres">
      <dgm:prSet presAssocID="{396A943E-E0A0-424C-8CEE-706741AB1619}" presName="hierChild2" presStyleCnt="0"/>
      <dgm:spPr/>
      <dgm:t>
        <a:bodyPr/>
        <a:lstStyle/>
        <a:p>
          <a:endParaRPr lang="es-CL"/>
        </a:p>
      </dgm:t>
    </dgm:pt>
    <dgm:pt modelId="{C9D05B93-B541-4495-87C3-5965F8B2FCA9}" type="pres">
      <dgm:prSet presAssocID="{ED57E5CC-2D64-4ABC-B6E8-AB3B95553D5F}" presName="Name19" presStyleLbl="parChTrans1D2" presStyleIdx="0" presStyleCnt="3"/>
      <dgm:spPr/>
      <dgm:t>
        <a:bodyPr/>
        <a:lstStyle/>
        <a:p>
          <a:endParaRPr lang="es-CL"/>
        </a:p>
      </dgm:t>
    </dgm:pt>
    <dgm:pt modelId="{B207488D-71AE-48C5-804C-8F13CC767F14}" type="pres">
      <dgm:prSet presAssocID="{25AEBB8F-AA0A-4831-8582-893B426B1563}" presName="Name21" presStyleCnt="0"/>
      <dgm:spPr/>
      <dgm:t>
        <a:bodyPr/>
        <a:lstStyle/>
        <a:p>
          <a:endParaRPr lang="es-CL"/>
        </a:p>
      </dgm:t>
    </dgm:pt>
    <dgm:pt modelId="{CEFC0E27-8942-40FC-960B-6BC9BF6B217F}" type="pres">
      <dgm:prSet presAssocID="{25AEBB8F-AA0A-4831-8582-893B426B1563}" presName="level2Shape" presStyleLbl="node2" presStyleIdx="0" presStyleCnt="3" custScaleY="85747"/>
      <dgm:spPr/>
      <dgm:t>
        <a:bodyPr/>
        <a:lstStyle/>
        <a:p>
          <a:endParaRPr lang="es-CL"/>
        </a:p>
      </dgm:t>
    </dgm:pt>
    <dgm:pt modelId="{8AE03749-F1E1-4C82-A230-38D5CFE226C6}" type="pres">
      <dgm:prSet presAssocID="{25AEBB8F-AA0A-4831-8582-893B426B1563}" presName="hierChild3" presStyleCnt="0"/>
      <dgm:spPr/>
      <dgm:t>
        <a:bodyPr/>
        <a:lstStyle/>
        <a:p>
          <a:endParaRPr lang="es-CL"/>
        </a:p>
      </dgm:t>
    </dgm:pt>
    <dgm:pt modelId="{B7ECA47E-B855-444F-B275-9E3F5D68CC3E}" type="pres">
      <dgm:prSet presAssocID="{0B2C1C60-FCE1-4959-817A-EB3504A5343B}" presName="Name19" presStyleLbl="parChTrans1D2" presStyleIdx="1" presStyleCnt="3"/>
      <dgm:spPr/>
      <dgm:t>
        <a:bodyPr/>
        <a:lstStyle/>
        <a:p>
          <a:endParaRPr lang="es-CL"/>
        </a:p>
      </dgm:t>
    </dgm:pt>
    <dgm:pt modelId="{BC393FB3-D257-4F3B-ACEC-031D30DE57EA}" type="pres">
      <dgm:prSet presAssocID="{66DCA064-ADAD-49A1-846B-BAB6737C060F}" presName="Name21" presStyleCnt="0"/>
      <dgm:spPr/>
      <dgm:t>
        <a:bodyPr/>
        <a:lstStyle/>
        <a:p>
          <a:endParaRPr lang="es-CL"/>
        </a:p>
      </dgm:t>
    </dgm:pt>
    <dgm:pt modelId="{1B8A6B08-E4F2-444B-9DEC-EDF61CC4D9A9}" type="pres">
      <dgm:prSet presAssocID="{66DCA064-ADAD-49A1-846B-BAB6737C060F}" presName="level2Shape" presStyleLbl="node2" presStyleIdx="1" presStyleCnt="3" custScaleY="85747"/>
      <dgm:spPr/>
      <dgm:t>
        <a:bodyPr/>
        <a:lstStyle/>
        <a:p>
          <a:endParaRPr lang="es-CL"/>
        </a:p>
      </dgm:t>
    </dgm:pt>
    <dgm:pt modelId="{260CF4C2-BA4A-4972-A701-9E3A4BF5AC75}" type="pres">
      <dgm:prSet presAssocID="{66DCA064-ADAD-49A1-846B-BAB6737C060F}" presName="hierChild3" presStyleCnt="0"/>
      <dgm:spPr/>
      <dgm:t>
        <a:bodyPr/>
        <a:lstStyle/>
        <a:p>
          <a:endParaRPr lang="es-CL"/>
        </a:p>
      </dgm:t>
    </dgm:pt>
    <dgm:pt modelId="{73C7511F-B7E8-4BD9-9F0E-F4F6BDBDBE6D}" type="pres">
      <dgm:prSet presAssocID="{9A38DB78-65F0-437B-9A1B-F06A8581B0E2}" presName="Name19" presStyleLbl="parChTrans1D2" presStyleIdx="2" presStyleCnt="3"/>
      <dgm:spPr/>
      <dgm:t>
        <a:bodyPr/>
        <a:lstStyle/>
        <a:p>
          <a:endParaRPr lang="es-CL"/>
        </a:p>
      </dgm:t>
    </dgm:pt>
    <dgm:pt modelId="{8E10A64A-503D-482F-81F9-11413B957649}" type="pres">
      <dgm:prSet presAssocID="{449A89D7-514C-42DE-B028-9F6A7EFC69B7}" presName="Name21" presStyleCnt="0"/>
      <dgm:spPr/>
      <dgm:t>
        <a:bodyPr/>
        <a:lstStyle/>
        <a:p>
          <a:endParaRPr lang="es-CL"/>
        </a:p>
      </dgm:t>
    </dgm:pt>
    <dgm:pt modelId="{22F19687-DEEB-46EF-92D0-D327EA5E509D}" type="pres">
      <dgm:prSet presAssocID="{449A89D7-514C-42DE-B028-9F6A7EFC69B7}" presName="level2Shape" presStyleLbl="node2" presStyleIdx="2" presStyleCnt="3" custScaleY="85747" custLinFactNeighborX="252" custLinFactNeighborY="2870"/>
      <dgm:spPr/>
      <dgm:t>
        <a:bodyPr/>
        <a:lstStyle/>
        <a:p>
          <a:endParaRPr lang="es-CL"/>
        </a:p>
      </dgm:t>
    </dgm:pt>
    <dgm:pt modelId="{2E80BA88-68C5-4D2C-A3FD-B65B6BE67E87}" type="pres">
      <dgm:prSet presAssocID="{449A89D7-514C-42DE-B028-9F6A7EFC69B7}" presName="hierChild3" presStyleCnt="0"/>
      <dgm:spPr/>
      <dgm:t>
        <a:bodyPr/>
        <a:lstStyle/>
        <a:p>
          <a:endParaRPr lang="es-CL"/>
        </a:p>
      </dgm:t>
    </dgm:pt>
    <dgm:pt modelId="{B8081369-6827-430E-B260-8A1AFBC5DC1E}" type="pres">
      <dgm:prSet presAssocID="{00EC892A-D1E9-4D50-8C52-994A41433B0B}" presName="bgShapesFlow" presStyleCnt="0"/>
      <dgm:spPr/>
      <dgm:t>
        <a:bodyPr/>
        <a:lstStyle/>
        <a:p>
          <a:endParaRPr lang="es-CL"/>
        </a:p>
      </dgm:t>
    </dgm:pt>
  </dgm:ptLst>
  <dgm:cxnLst>
    <dgm:cxn modelId="{7225FA32-2F93-4D9D-B427-FDD1533660B1}" type="presOf" srcId="{396A943E-E0A0-424C-8CEE-706741AB1619}" destId="{EF2ACCA2-32EB-4DA2-835E-94AC186B9B2A}" srcOrd="0" destOrd="0" presId="urn:microsoft.com/office/officeart/2005/8/layout/hierarchy6"/>
    <dgm:cxn modelId="{338FA358-BBA7-478F-99B7-167205454B88}" type="presOf" srcId="{66DCA064-ADAD-49A1-846B-BAB6737C060F}" destId="{1B8A6B08-E4F2-444B-9DEC-EDF61CC4D9A9}" srcOrd="0" destOrd="0" presId="urn:microsoft.com/office/officeart/2005/8/layout/hierarchy6"/>
    <dgm:cxn modelId="{F37B0C85-4881-4A0D-B48D-A9F6B41956EC}" srcId="{396A943E-E0A0-424C-8CEE-706741AB1619}" destId="{449A89D7-514C-42DE-B028-9F6A7EFC69B7}" srcOrd="2" destOrd="0" parTransId="{9A38DB78-65F0-437B-9A1B-F06A8581B0E2}" sibTransId="{A89ECDFB-27C6-4878-BED9-A7147BC98F49}"/>
    <dgm:cxn modelId="{78E6989C-F967-4F88-8E66-EB77CBC0BC77}" type="presOf" srcId="{449A89D7-514C-42DE-B028-9F6A7EFC69B7}" destId="{22F19687-DEEB-46EF-92D0-D327EA5E509D}" srcOrd="0" destOrd="0" presId="urn:microsoft.com/office/officeart/2005/8/layout/hierarchy6"/>
    <dgm:cxn modelId="{0A870ECD-F750-48EE-B10A-1A6E1BD6A4CE}" type="presOf" srcId="{ED57E5CC-2D64-4ABC-B6E8-AB3B95553D5F}" destId="{C9D05B93-B541-4495-87C3-5965F8B2FCA9}" srcOrd="0" destOrd="0" presId="urn:microsoft.com/office/officeart/2005/8/layout/hierarchy6"/>
    <dgm:cxn modelId="{84B2B13C-D1A0-4FB9-9B35-DDFC86EEE3B6}" srcId="{396A943E-E0A0-424C-8CEE-706741AB1619}" destId="{25AEBB8F-AA0A-4831-8582-893B426B1563}" srcOrd="0" destOrd="0" parTransId="{ED57E5CC-2D64-4ABC-B6E8-AB3B95553D5F}" sibTransId="{C6A57678-A272-4CA2-B099-D458F2E68A74}"/>
    <dgm:cxn modelId="{37994114-A543-45C8-9825-FF7AD89BF68E}" srcId="{396A943E-E0A0-424C-8CEE-706741AB1619}" destId="{66DCA064-ADAD-49A1-846B-BAB6737C060F}" srcOrd="1" destOrd="0" parTransId="{0B2C1C60-FCE1-4959-817A-EB3504A5343B}" sibTransId="{95E415B3-9E46-454F-B41A-AED2DD05F236}"/>
    <dgm:cxn modelId="{B1EBA32A-4ACB-4DC8-A5EE-926EF5756382}" type="presOf" srcId="{00EC892A-D1E9-4D50-8C52-994A41433B0B}" destId="{8C7FD001-86F0-49C4-9C4D-CFF51F664FD8}" srcOrd="0" destOrd="0" presId="urn:microsoft.com/office/officeart/2005/8/layout/hierarchy6"/>
    <dgm:cxn modelId="{736A443F-3859-4AF1-AE88-8896A945B5F2}" type="presOf" srcId="{25AEBB8F-AA0A-4831-8582-893B426B1563}" destId="{CEFC0E27-8942-40FC-960B-6BC9BF6B217F}" srcOrd="0" destOrd="0" presId="urn:microsoft.com/office/officeart/2005/8/layout/hierarchy6"/>
    <dgm:cxn modelId="{864C67B0-70BF-4AC8-9587-5FC19D5EDDAE}" type="presOf" srcId="{0B2C1C60-FCE1-4959-817A-EB3504A5343B}" destId="{B7ECA47E-B855-444F-B275-9E3F5D68CC3E}" srcOrd="0" destOrd="0" presId="urn:microsoft.com/office/officeart/2005/8/layout/hierarchy6"/>
    <dgm:cxn modelId="{D2564FE7-6E12-4D81-9C01-462D89E76E05}" srcId="{00EC892A-D1E9-4D50-8C52-994A41433B0B}" destId="{396A943E-E0A0-424C-8CEE-706741AB1619}" srcOrd="0" destOrd="0" parTransId="{6A2C95A6-C3B2-40DC-8F50-EBBED4B354DD}" sibTransId="{7349A0C4-714F-4CA6-9F6A-071926240012}"/>
    <dgm:cxn modelId="{420D0FEA-81A7-45A6-B70D-4B52BF89484F}" type="presOf" srcId="{9A38DB78-65F0-437B-9A1B-F06A8581B0E2}" destId="{73C7511F-B7E8-4BD9-9F0E-F4F6BDBDBE6D}" srcOrd="0" destOrd="0" presId="urn:microsoft.com/office/officeart/2005/8/layout/hierarchy6"/>
    <dgm:cxn modelId="{AE598624-8E82-46A2-8839-5ECE47FF2C9D}" type="presParOf" srcId="{8C7FD001-86F0-49C4-9C4D-CFF51F664FD8}" destId="{C696D224-60EA-457C-AF9C-E7BCF2917879}" srcOrd="0" destOrd="0" presId="urn:microsoft.com/office/officeart/2005/8/layout/hierarchy6"/>
    <dgm:cxn modelId="{3D0811E7-F939-42B0-8B52-2F7A77CF0697}" type="presParOf" srcId="{C696D224-60EA-457C-AF9C-E7BCF2917879}" destId="{2177E82D-BE72-4886-B771-8196C67A3599}" srcOrd="0" destOrd="0" presId="urn:microsoft.com/office/officeart/2005/8/layout/hierarchy6"/>
    <dgm:cxn modelId="{64AD568D-C828-42F2-992F-14687306C69E}" type="presParOf" srcId="{2177E82D-BE72-4886-B771-8196C67A3599}" destId="{E3352688-BC86-4D6F-B12B-BE24FE36B3C7}" srcOrd="0" destOrd="0" presId="urn:microsoft.com/office/officeart/2005/8/layout/hierarchy6"/>
    <dgm:cxn modelId="{8B859217-FC5D-42D7-9F7F-320BC31512BE}" type="presParOf" srcId="{E3352688-BC86-4D6F-B12B-BE24FE36B3C7}" destId="{EF2ACCA2-32EB-4DA2-835E-94AC186B9B2A}" srcOrd="0" destOrd="0" presId="urn:microsoft.com/office/officeart/2005/8/layout/hierarchy6"/>
    <dgm:cxn modelId="{EDE31069-ADFA-4A8B-9C35-854262C21382}" type="presParOf" srcId="{E3352688-BC86-4D6F-B12B-BE24FE36B3C7}" destId="{F6D14C82-234B-468C-836C-B0D4698434A5}" srcOrd="1" destOrd="0" presId="urn:microsoft.com/office/officeart/2005/8/layout/hierarchy6"/>
    <dgm:cxn modelId="{1E29F12A-1F84-4E55-BCF6-E9F7DE39FB3D}" type="presParOf" srcId="{F6D14C82-234B-468C-836C-B0D4698434A5}" destId="{C9D05B93-B541-4495-87C3-5965F8B2FCA9}" srcOrd="0" destOrd="0" presId="urn:microsoft.com/office/officeart/2005/8/layout/hierarchy6"/>
    <dgm:cxn modelId="{413D4A05-67F0-489E-9658-354A31002AF1}" type="presParOf" srcId="{F6D14C82-234B-468C-836C-B0D4698434A5}" destId="{B207488D-71AE-48C5-804C-8F13CC767F14}" srcOrd="1" destOrd="0" presId="urn:microsoft.com/office/officeart/2005/8/layout/hierarchy6"/>
    <dgm:cxn modelId="{79F8D75A-B2F9-4103-B3AE-3AA418AD3C4D}" type="presParOf" srcId="{B207488D-71AE-48C5-804C-8F13CC767F14}" destId="{CEFC0E27-8942-40FC-960B-6BC9BF6B217F}" srcOrd="0" destOrd="0" presId="urn:microsoft.com/office/officeart/2005/8/layout/hierarchy6"/>
    <dgm:cxn modelId="{AD97867F-5816-433D-B19E-B33D5CB206A9}" type="presParOf" srcId="{B207488D-71AE-48C5-804C-8F13CC767F14}" destId="{8AE03749-F1E1-4C82-A230-38D5CFE226C6}" srcOrd="1" destOrd="0" presId="urn:microsoft.com/office/officeart/2005/8/layout/hierarchy6"/>
    <dgm:cxn modelId="{640B6127-70CB-452D-B3B2-D2C5FF0E96E4}" type="presParOf" srcId="{F6D14C82-234B-468C-836C-B0D4698434A5}" destId="{B7ECA47E-B855-444F-B275-9E3F5D68CC3E}" srcOrd="2" destOrd="0" presId="urn:microsoft.com/office/officeart/2005/8/layout/hierarchy6"/>
    <dgm:cxn modelId="{FB2EC1C1-5478-4A1F-A23D-518D5A9A8360}" type="presParOf" srcId="{F6D14C82-234B-468C-836C-B0D4698434A5}" destId="{BC393FB3-D257-4F3B-ACEC-031D30DE57EA}" srcOrd="3" destOrd="0" presId="urn:microsoft.com/office/officeart/2005/8/layout/hierarchy6"/>
    <dgm:cxn modelId="{AD386DE9-15EA-440B-8367-FC29E2CE62B5}" type="presParOf" srcId="{BC393FB3-D257-4F3B-ACEC-031D30DE57EA}" destId="{1B8A6B08-E4F2-444B-9DEC-EDF61CC4D9A9}" srcOrd="0" destOrd="0" presId="urn:microsoft.com/office/officeart/2005/8/layout/hierarchy6"/>
    <dgm:cxn modelId="{9F68CA2D-7AF2-4328-911F-8BB5A789441B}" type="presParOf" srcId="{BC393FB3-D257-4F3B-ACEC-031D30DE57EA}" destId="{260CF4C2-BA4A-4972-A701-9E3A4BF5AC75}" srcOrd="1" destOrd="0" presId="urn:microsoft.com/office/officeart/2005/8/layout/hierarchy6"/>
    <dgm:cxn modelId="{09A2153F-6740-4311-99C5-DB9B0107685D}" type="presParOf" srcId="{F6D14C82-234B-468C-836C-B0D4698434A5}" destId="{73C7511F-B7E8-4BD9-9F0E-F4F6BDBDBE6D}" srcOrd="4" destOrd="0" presId="urn:microsoft.com/office/officeart/2005/8/layout/hierarchy6"/>
    <dgm:cxn modelId="{3C1E0E75-194D-4E32-A446-D35049D29A5C}" type="presParOf" srcId="{F6D14C82-234B-468C-836C-B0D4698434A5}" destId="{8E10A64A-503D-482F-81F9-11413B957649}" srcOrd="5" destOrd="0" presId="urn:microsoft.com/office/officeart/2005/8/layout/hierarchy6"/>
    <dgm:cxn modelId="{4CD3149C-A292-4CA6-B2C2-0196F9EFEF95}" type="presParOf" srcId="{8E10A64A-503D-482F-81F9-11413B957649}" destId="{22F19687-DEEB-46EF-92D0-D327EA5E509D}" srcOrd="0" destOrd="0" presId="urn:microsoft.com/office/officeart/2005/8/layout/hierarchy6"/>
    <dgm:cxn modelId="{EDE77ADF-9DBA-484B-B4DB-0DB77C2E85C5}" type="presParOf" srcId="{8E10A64A-503D-482F-81F9-11413B957649}" destId="{2E80BA88-68C5-4D2C-A3FD-B65B6BE67E87}" srcOrd="1" destOrd="0" presId="urn:microsoft.com/office/officeart/2005/8/layout/hierarchy6"/>
    <dgm:cxn modelId="{D9DFC9B8-D01D-46E3-BCDF-39961C2DB2FA}" type="presParOf" srcId="{8C7FD001-86F0-49C4-9C4D-CFF51F664FD8}" destId="{B8081369-6827-430E-B260-8A1AFBC5DC1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D4F79-2A42-4FB4-97EA-6F77FA07C5F3}">
      <dsp:nvSpPr>
        <dsp:cNvPr id="0" name=""/>
        <dsp:cNvSpPr/>
      </dsp:nvSpPr>
      <dsp:spPr>
        <a:xfrm>
          <a:off x="1716386" y="1920"/>
          <a:ext cx="1618764" cy="6989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/>
            <a:t>MITIGACIÓN</a:t>
          </a:r>
          <a:endParaRPr lang="es-CL" sz="1200" b="1" kern="1200" dirty="0"/>
        </a:p>
      </dsp:txBody>
      <dsp:txXfrm>
        <a:off x="1750508" y="36042"/>
        <a:ext cx="1550520" cy="630741"/>
      </dsp:txXfrm>
    </dsp:sp>
    <dsp:sp modelId="{EF535D3B-229B-4CCD-B348-A043B927E4AA}">
      <dsp:nvSpPr>
        <dsp:cNvPr id="0" name=""/>
        <dsp:cNvSpPr/>
      </dsp:nvSpPr>
      <dsp:spPr>
        <a:xfrm>
          <a:off x="1040819" y="443916"/>
          <a:ext cx="3292740" cy="3292740"/>
        </a:xfrm>
        <a:custGeom>
          <a:avLst/>
          <a:gdLst/>
          <a:ahLst/>
          <a:cxnLst/>
          <a:rect l="0" t="0" r="0" b="0"/>
          <a:pathLst>
            <a:path>
              <a:moveTo>
                <a:pt x="2378107" y="171549"/>
              </a:moveTo>
              <a:arcTo wR="1646370" hR="1646370" stAng="17783308" swAng="58127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EBE29-51C6-4634-A690-7BCBE4DEDCA2}">
      <dsp:nvSpPr>
        <dsp:cNvPr id="0" name=""/>
        <dsp:cNvSpPr/>
      </dsp:nvSpPr>
      <dsp:spPr>
        <a:xfrm>
          <a:off x="3001722" y="816040"/>
          <a:ext cx="1975322" cy="6989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/>
            <a:t>PREPARACIÓN</a:t>
          </a:r>
          <a:endParaRPr lang="es-CL" sz="1200" b="1" kern="1200" dirty="0"/>
        </a:p>
      </dsp:txBody>
      <dsp:txXfrm>
        <a:off x="3035844" y="850162"/>
        <a:ext cx="1907078" cy="630741"/>
      </dsp:txXfrm>
    </dsp:sp>
    <dsp:sp modelId="{5A08A40C-BFED-4146-BB1E-CE1F689C9D81}">
      <dsp:nvSpPr>
        <dsp:cNvPr id="0" name=""/>
        <dsp:cNvSpPr/>
      </dsp:nvSpPr>
      <dsp:spPr>
        <a:xfrm>
          <a:off x="846943" y="-35200"/>
          <a:ext cx="3292740" cy="3292740"/>
        </a:xfrm>
        <a:custGeom>
          <a:avLst/>
          <a:gdLst/>
          <a:ahLst/>
          <a:cxnLst/>
          <a:rect l="0" t="0" r="0" b="0"/>
          <a:pathLst>
            <a:path>
              <a:moveTo>
                <a:pt x="3292079" y="1692986"/>
              </a:moveTo>
              <a:arcTo wR="1646370" hR="1646370" stAng="21697353" swAng="90660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30B95-B2AC-4D98-8845-78807C128A3B}">
      <dsp:nvSpPr>
        <dsp:cNvPr id="0" name=""/>
        <dsp:cNvSpPr/>
      </dsp:nvSpPr>
      <dsp:spPr>
        <a:xfrm>
          <a:off x="2865086" y="2219989"/>
          <a:ext cx="2127776" cy="698985"/>
        </a:xfrm>
        <a:prstGeom prst="roundRect">
          <a:avLst/>
        </a:prstGeom>
        <a:solidFill>
          <a:srgbClr val="E7915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/>
            <a:t>RESPUESTA</a:t>
          </a:r>
          <a:endParaRPr lang="es-CL" sz="1200" b="1" kern="1200" dirty="0"/>
        </a:p>
      </dsp:txBody>
      <dsp:txXfrm>
        <a:off x="2899208" y="2254111"/>
        <a:ext cx="2059532" cy="630741"/>
      </dsp:txXfrm>
    </dsp:sp>
    <dsp:sp modelId="{9AA6AED4-EEAC-4AF8-A296-8A679E80A230}">
      <dsp:nvSpPr>
        <dsp:cNvPr id="0" name=""/>
        <dsp:cNvSpPr/>
      </dsp:nvSpPr>
      <dsp:spPr>
        <a:xfrm>
          <a:off x="596302" y="170392"/>
          <a:ext cx="3292740" cy="3292740"/>
        </a:xfrm>
        <a:custGeom>
          <a:avLst/>
          <a:gdLst/>
          <a:ahLst/>
          <a:cxnLst/>
          <a:rect l="0" t="0" r="0" b="0"/>
          <a:pathLst>
            <a:path>
              <a:moveTo>
                <a:pt x="2782183" y="2838201"/>
              </a:moveTo>
              <a:arcTo wR="1646370" hR="1646370" stAng="2782718" swAng="79127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A8BAB-EE37-46E3-813D-52DED9350A6B}">
      <dsp:nvSpPr>
        <dsp:cNvPr id="0" name=""/>
        <dsp:cNvSpPr/>
      </dsp:nvSpPr>
      <dsp:spPr>
        <a:xfrm>
          <a:off x="1321407" y="3295477"/>
          <a:ext cx="2363539" cy="698985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smtClean="0"/>
            <a:t>REHABILITACIÓN</a:t>
          </a:r>
          <a:endParaRPr lang="es-CL" sz="1200" b="1" kern="1200" dirty="0"/>
        </a:p>
      </dsp:txBody>
      <dsp:txXfrm>
        <a:off x="1355529" y="3329599"/>
        <a:ext cx="2295295" cy="630741"/>
      </dsp:txXfrm>
    </dsp:sp>
    <dsp:sp modelId="{8CA33825-7B13-4B76-97BD-A9669A50237E}">
      <dsp:nvSpPr>
        <dsp:cNvPr id="0" name=""/>
        <dsp:cNvSpPr/>
      </dsp:nvSpPr>
      <dsp:spPr>
        <a:xfrm>
          <a:off x="1117307" y="170392"/>
          <a:ext cx="3292740" cy="3292740"/>
        </a:xfrm>
        <a:custGeom>
          <a:avLst/>
          <a:gdLst/>
          <a:ahLst/>
          <a:cxnLst/>
          <a:rect l="0" t="0" r="0" b="0"/>
          <a:pathLst>
            <a:path>
              <a:moveTo>
                <a:pt x="812422" y="3065900"/>
              </a:moveTo>
              <a:arcTo wR="1646370" hR="1646370" stAng="7226006" swAng="79125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E7AFD-E35B-4EFB-946F-01D32424B75A}">
      <dsp:nvSpPr>
        <dsp:cNvPr id="0" name=""/>
        <dsp:cNvSpPr/>
      </dsp:nvSpPr>
      <dsp:spPr>
        <a:xfrm>
          <a:off x="-15818" y="2219997"/>
          <a:ext cx="2186394" cy="698985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smtClean="0"/>
            <a:t>RECONSTRUCCIÓN</a:t>
          </a:r>
          <a:endParaRPr lang="es-CL" sz="1200" b="1" kern="1200" dirty="0"/>
        </a:p>
      </dsp:txBody>
      <dsp:txXfrm>
        <a:off x="18304" y="2254119"/>
        <a:ext cx="2118150" cy="630741"/>
      </dsp:txXfrm>
    </dsp:sp>
    <dsp:sp modelId="{F006251C-3957-425E-BC73-696EC0E9210D}">
      <dsp:nvSpPr>
        <dsp:cNvPr id="0" name=""/>
        <dsp:cNvSpPr/>
      </dsp:nvSpPr>
      <dsp:spPr>
        <a:xfrm>
          <a:off x="723113" y="-314761"/>
          <a:ext cx="3292740" cy="3292740"/>
        </a:xfrm>
        <a:custGeom>
          <a:avLst/>
          <a:gdLst/>
          <a:ahLst/>
          <a:cxnLst/>
          <a:rect l="0" t="0" r="0" b="0"/>
          <a:pathLst>
            <a:path>
              <a:moveTo>
                <a:pt x="185411" y="2405405"/>
              </a:moveTo>
              <a:arcTo wR="1646370" hR="1646370" stAng="9152763" swAng="95022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84B870-DCE3-4FF8-9CE6-079357B5F162}">
      <dsp:nvSpPr>
        <dsp:cNvPr id="0" name=""/>
        <dsp:cNvSpPr/>
      </dsp:nvSpPr>
      <dsp:spPr>
        <a:xfrm>
          <a:off x="0" y="816542"/>
          <a:ext cx="1736957" cy="6989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/>
            <a:t>PREVENCIÓN</a:t>
          </a:r>
          <a:endParaRPr lang="es-CL" sz="1200" b="1" kern="1200" dirty="0"/>
        </a:p>
      </dsp:txBody>
      <dsp:txXfrm>
        <a:off x="34122" y="850664"/>
        <a:ext cx="1668713" cy="630741"/>
      </dsp:txXfrm>
    </dsp:sp>
    <dsp:sp modelId="{8647AD49-699F-4E96-830D-CEA3F8D94FDC}">
      <dsp:nvSpPr>
        <dsp:cNvPr id="0" name=""/>
        <dsp:cNvSpPr/>
      </dsp:nvSpPr>
      <dsp:spPr>
        <a:xfrm>
          <a:off x="399331" y="518022"/>
          <a:ext cx="3292740" cy="3292740"/>
        </a:xfrm>
        <a:custGeom>
          <a:avLst/>
          <a:gdLst/>
          <a:ahLst/>
          <a:cxnLst/>
          <a:rect l="0" t="0" r="0" b="0"/>
          <a:pathLst>
            <a:path>
              <a:moveTo>
                <a:pt x="813788" y="226038"/>
              </a:moveTo>
              <a:arcTo wR="1646370" hR="1646370" stAng="14377300" swAng="85026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ACCA2-32EB-4DA2-835E-94AC186B9B2A}">
      <dsp:nvSpPr>
        <dsp:cNvPr id="0" name=""/>
        <dsp:cNvSpPr/>
      </dsp:nvSpPr>
      <dsp:spPr>
        <a:xfrm>
          <a:off x="1475700" y="502520"/>
          <a:ext cx="1817005" cy="982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SUB DIRECCIÓN GESTIÓN DEL RIESGO</a:t>
          </a:r>
          <a:endParaRPr lang="es-CL" sz="1600" b="1" kern="1200" baseline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04481" y="531301"/>
        <a:ext cx="1759443" cy="925081"/>
      </dsp:txXfrm>
    </dsp:sp>
    <dsp:sp modelId="{C9D05B93-B541-4495-87C3-5965F8B2FCA9}">
      <dsp:nvSpPr>
        <dsp:cNvPr id="0" name=""/>
        <dsp:cNvSpPr/>
      </dsp:nvSpPr>
      <dsp:spPr>
        <a:xfrm>
          <a:off x="664969" y="1485164"/>
          <a:ext cx="1719234" cy="352663"/>
        </a:xfrm>
        <a:custGeom>
          <a:avLst/>
          <a:gdLst/>
          <a:ahLst/>
          <a:cxnLst/>
          <a:rect l="0" t="0" r="0" b="0"/>
          <a:pathLst>
            <a:path>
              <a:moveTo>
                <a:pt x="1719234" y="0"/>
              </a:moveTo>
              <a:lnTo>
                <a:pt x="1719234" y="176331"/>
              </a:lnTo>
              <a:lnTo>
                <a:pt x="0" y="176331"/>
              </a:lnTo>
              <a:lnTo>
                <a:pt x="0" y="35266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C0E27-8942-40FC-960B-6BC9BF6B217F}">
      <dsp:nvSpPr>
        <dsp:cNvPr id="0" name=""/>
        <dsp:cNvSpPr/>
      </dsp:nvSpPr>
      <dsp:spPr>
        <a:xfrm>
          <a:off x="3725" y="1837827"/>
          <a:ext cx="1322487" cy="75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DIVISIÓN DE PROTECCIÓN CIVIL</a:t>
          </a:r>
          <a:endParaRPr lang="es-CL" sz="1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867" y="1859969"/>
        <a:ext cx="1278203" cy="711711"/>
      </dsp:txXfrm>
    </dsp:sp>
    <dsp:sp modelId="{B7ECA47E-B855-444F-B275-9E3F5D68CC3E}">
      <dsp:nvSpPr>
        <dsp:cNvPr id="0" name=""/>
        <dsp:cNvSpPr/>
      </dsp:nvSpPr>
      <dsp:spPr>
        <a:xfrm>
          <a:off x="2338483" y="1485164"/>
          <a:ext cx="91440" cy="3526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66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A6B08-E4F2-444B-9DEC-EDF61CC4D9A9}">
      <dsp:nvSpPr>
        <dsp:cNvPr id="0" name=""/>
        <dsp:cNvSpPr/>
      </dsp:nvSpPr>
      <dsp:spPr>
        <a:xfrm>
          <a:off x="1722959" y="1837827"/>
          <a:ext cx="1322487" cy="75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ACADEMIA DE PROTECCIÓN CIVIL</a:t>
          </a:r>
          <a:endParaRPr lang="es-CL" sz="1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45101" y="1859969"/>
        <a:ext cx="1278203" cy="711711"/>
      </dsp:txXfrm>
    </dsp:sp>
    <dsp:sp modelId="{73C7511F-B7E8-4BD9-9F0E-F4F6BDBDBE6D}">
      <dsp:nvSpPr>
        <dsp:cNvPr id="0" name=""/>
        <dsp:cNvSpPr/>
      </dsp:nvSpPr>
      <dsp:spPr>
        <a:xfrm>
          <a:off x="2384203" y="1485164"/>
          <a:ext cx="1722566" cy="377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83"/>
              </a:lnTo>
              <a:lnTo>
                <a:pt x="1722566" y="188983"/>
              </a:lnTo>
              <a:lnTo>
                <a:pt x="1722566" y="37796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19687-DEEB-46EF-92D0-D327EA5E509D}">
      <dsp:nvSpPr>
        <dsp:cNvPr id="0" name=""/>
        <dsp:cNvSpPr/>
      </dsp:nvSpPr>
      <dsp:spPr>
        <a:xfrm>
          <a:off x="3445526" y="1863131"/>
          <a:ext cx="1322487" cy="75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DEPARTAMENTO DE PROGRAMAS </a:t>
          </a:r>
          <a:endParaRPr lang="es-CL" sz="1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67668" y="1885273"/>
        <a:ext cx="1278203" cy="7117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ACCA2-32EB-4DA2-835E-94AC186B9B2A}">
      <dsp:nvSpPr>
        <dsp:cNvPr id="0" name=""/>
        <dsp:cNvSpPr/>
      </dsp:nvSpPr>
      <dsp:spPr>
        <a:xfrm>
          <a:off x="1475700" y="531059"/>
          <a:ext cx="1817005" cy="9255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baseline="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SUB DIRECCIÓN DE OPERACIONES</a:t>
          </a:r>
          <a:endParaRPr lang="es-CL" sz="1600" b="1" kern="1200" baseline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02809" y="558168"/>
        <a:ext cx="1762787" cy="871347"/>
      </dsp:txXfrm>
    </dsp:sp>
    <dsp:sp modelId="{C9D05B93-B541-4495-87C3-5965F8B2FCA9}">
      <dsp:nvSpPr>
        <dsp:cNvPr id="0" name=""/>
        <dsp:cNvSpPr/>
      </dsp:nvSpPr>
      <dsp:spPr>
        <a:xfrm>
          <a:off x="664969" y="1456624"/>
          <a:ext cx="1719234" cy="352663"/>
        </a:xfrm>
        <a:custGeom>
          <a:avLst/>
          <a:gdLst/>
          <a:ahLst/>
          <a:cxnLst/>
          <a:rect l="0" t="0" r="0" b="0"/>
          <a:pathLst>
            <a:path>
              <a:moveTo>
                <a:pt x="1719234" y="0"/>
              </a:moveTo>
              <a:lnTo>
                <a:pt x="1719234" y="176331"/>
              </a:lnTo>
              <a:lnTo>
                <a:pt x="0" y="176331"/>
              </a:lnTo>
              <a:lnTo>
                <a:pt x="0" y="35266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C0E27-8942-40FC-960B-6BC9BF6B217F}">
      <dsp:nvSpPr>
        <dsp:cNvPr id="0" name=""/>
        <dsp:cNvSpPr/>
      </dsp:nvSpPr>
      <dsp:spPr>
        <a:xfrm>
          <a:off x="3725" y="1809288"/>
          <a:ext cx="1322487" cy="75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CAT</a:t>
          </a:r>
          <a:endParaRPr lang="es-CL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867" y="1831430"/>
        <a:ext cx="1278203" cy="711711"/>
      </dsp:txXfrm>
    </dsp:sp>
    <dsp:sp modelId="{B7ECA47E-B855-444F-B275-9E3F5D68CC3E}">
      <dsp:nvSpPr>
        <dsp:cNvPr id="0" name=""/>
        <dsp:cNvSpPr/>
      </dsp:nvSpPr>
      <dsp:spPr>
        <a:xfrm>
          <a:off x="2338483" y="1456624"/>
          <a:ext cx="91440" cy="3526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66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A6B08-E4F2-444B-9DEC-EDF61CC4D9A9}">
      <dsp:nvSpPr>
        <dsp:cNvPr id="0" name=""/>
        <dsp:cNvSpPr/>
      </dsp:nvSpPr>
      <dsp:spPr>
        <a:xfrm>
          <a:off x="1722959" y="1809288"/>
          <a:ext cx="1322487" cy="75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DIVISIÓN DE ABASTECIMIENTO</a:t>
          </a:r>
          <a:endParaRPr lang="es-CL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45101" y="1831430"/>
        <a:ext cx="1278203" cy="711711"/>
      </dsp:txXfrm>
    </dsp:sp>
    <dsp:sp modelId="{73C7511F-B7E8-4BD9-9F0E-F4F6BDBDBE6D}">
      <dsp:nvSpPr>
        <dsp:cNvPr id="0" name=""/>
        <dsp:cNvSpPr/>
      </dsp:nvSpPr>
      <dsp:spPr>
        <a:xfrm>
          <a:off x="2384203" y="1456624"/>
          <a:ext cx="1722566" cy="377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83"/>
              </a:lnTo>
              <a:lnTo>
                <a:pt x="1722566" y="188983"/>
              </a:lnTo>
              <a:lnTo>
                <a:pt x="1722566" y="37796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19687-DEEB-46EF-92D0-D327EA5E509D}">
      <dsp:nvSpPr>
        <dsp:cNvPr id="0" name=""/>
        <dsp:cNvSpPr/>
      </dsp:nvSpPr>
      <dsp:spPr>
        <a:xfrm>
          <a:off x="3445526" y="1834592"/>
          <a:ext cx="1322487" cy="75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UNIDAD DE FEMER</a:t>
          </a:r>
          <a:endParaRPr lang="es-CL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67668" y="1856734"/>
        <a:ext cx="1278203" cy="711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r>
              <a:rPr lang="es-CL" smtClean="0"/>
              <a:t>Estudio de Homologación de Estaciones Meteorológicas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32DD250-6FA4-4083-B427-57BA4E0647B5}" type="datetimeFigureOut">
              <a:rPr lang="es-CL" smtClean="0"/>
              <a:t>30-08-2017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r>
              <a:rPr lang="es-CL" smtClean="0"/>
              <a:t>ONEMI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08EC0F4-CAFE-4CA9-BF17-65D46D464CA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64924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r>
              <a:rPr lang="es-CL" smtClean="0"/>
              <a:t>Estudio de Homologación de Estaciones Meteorológicas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BD183C0-84CF-4B3F-BFBF-EE1EE01991C3}" type="datetimeFigureOut">
              <a:rPr lang="es-CL" smtClean="0"/>
              <a:t>30-08-2017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r>
              <a:rPr lang="es-CL" smtClean="0"/>
              <a:t>ONEMI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B9650CB-449B-4551-85B8-D3790E32B3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34174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32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33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34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35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36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37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8707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4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7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8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F60D-19D1-42C6-BF6F-3C42C3D74845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255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28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29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30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66401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33019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99637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966256" indent="-233309" defTabSz="466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fld id="{4FCC711D-7E00-4F98-B9D6-6D3EF2ACFB2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31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C52E5-8E27-461B-8A49-9C985F11066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0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91958-0153-4E25-8BA3-795CF669972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6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041F0-3AA2-4F21-BE4B-A1086DF0B9A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03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976F4-4175-4BD6-9A76-6FFEBE5FAF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90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57869-B7EC-4E9C-B385-880452FE670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34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0A301-212C-496B-923A-CB7C1F641D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46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8A93E-9DD9-4725-B0F5-F556410F48A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1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95D0-45CA-435A-80DA-B67E18675CE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F38F9-0F0D-4AE8-B50E-6DE29F26172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8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A3639-8B35-42A8-8DA1-570FB78EDA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26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A99AB-5997-4D10-AE44-4D687DCE24B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3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E9C52-B808-403C-9A1D-78146591CB6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39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E5256-8324-4890-B20C-FB19820379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16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B2E14-2A0B-44F0-B6D7-5F4DE26C03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54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6E590-7710-4BAC-9F64-27CF8E33C50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5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356D1-3E73-4683-98C6-6164CDF9443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5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70DD6-0284-4964-8EE0-B93566EDC66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5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2F8AE-06BA-4AAA-886E-DA11C83B9A5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19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53FA5-CDE7-4E7A-A6FC-9609C8BF7E6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9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E90BB-FF94-4553-A783-F2130A67402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7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E72E6-F4FB-42B1-8B34-2F154855146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A89BA-AFE1-444B-BA30-2963FC4B440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7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342"/>
            <a:ext cx="8229600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9514"/>
            <a:ext cx="8229600" cy="45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55"/>
            <a:ext cx="2133600" cy="4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55"/>
            <a:ext cx="2895600" cy="4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55"/>
            <a:ext cx="2133600" cy="4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7C3E8-3573-4EDB-87ED-12341FF2C96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2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339"/>
            <a:ext cx="8229600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9511"/>
            <a:ext cx="8229600" cy="45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52"/>
            <a:ext cx="2133600" cy="4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52"/>
            <a:ext cx="2895600" cy="4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52"/>
            <a:ext cx="2133600" cy="4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4F657-94C2-4E26-AD42-992E4E58601F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3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ALERTA%20VOLCAN.m4v" TargetMode="External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-spider.org/node/7978" TargetMode="External"/><Relationship Id="rId13" Type="http://schemas.openxmlformats.org/officeDocument/2006/relationships/hyperlink" Target="http://www.un-spider.org/node/7973" TargetMode="External"/><Relationship Id="rId18" Type="http://schemas.openxmlformats.org/officeDocument/2006/relationships/image" Target="../media/image80.png"/><Relationship Id="rId3" Type="http://schemas.openxmlformats.org/officeDocument/2006/relationships/image" Target="../media/image79.png"/><Relationship Id="rId7" Type="http://schemas.openxmlformats.org/officeDocument/2006/relationships/hyperlink" Target="http://www.un-spider.org/node/7965" TargetMode="External"/><Relationship Id="rId12" Type="http://schemas.openxmlformats.org/officeDocument/2006/relationships/hyperlink" Target="http://www.un-spider.org/node/7972" TargetMode="External"/><Relationship Id="rId17" Type="http://schemas.openxmlformats.org/officeDocument/2006/relationships/hyperlink" Target="http://www.un-spider.org/node/7977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://www.un-spider.org/node/7976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un-spider.org/node/7967" TargetMode="External"/><Relationship Id="rId11" Type="http://schemas.openxmlformats.org/officeDocument/2006/relationships/hyperlink" Target="http://www.un-spider.org/node/7971" TargetMode="External"/><Relationship Id="rId5" Type="http://schemas.openxmlformats.org/officeDocument/2006/relationships/hyperlink" Target="http://www.un-spider.org/node/7966" TargetMode="External"/><Relationship Id="rId15" Type="http://schemas.openxmlformats.org/officeDocument/2006/relationships/hyperlink" Target="http://www.un-spider.org/node/7975" TargetMode="External"/><Relationship Id="rId10" Type="http://schemas.openxmlformats.org/officeDocument/2006/relationships/hyperlink" Target="http://www.un-spider.org/node/7970" TargetMode="External"/><Relationship Id="rId4" Type="http://schemas.openxmlformats.org/officeDocument/2006/relationships/hyperlink" Target="http://www.un-spider.org/node/7774" TargetMode="External"/><Relationship Id="rId9" Type="http://schemas.openxmlformats.org/officeDocument/2006/relationships/hyperlink" Target="http://www.un-spider.org/node/7969" TargetMode="External"/><Relationship Id="rId14" Type="http://schemas.openxmlformats.org/officeDocument/2006/relationships/hyperlink" Target="http://www.un-spider.org/node/797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c/Volc%C3%A1n_Chait%C3%A9n-Sam_Beebe-Ecotrust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9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silvab@onemi.gov.c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diagramData" Target="../diagrams/data2.xml"/><Relationship Id="rId21" Type="http://schemas.openxmlformats.org/officeDocument/2006/relationships/image" Target="../media/image3.jpeg"/><Relationship Id="rId7" Type="http://schemas.microsoft.com/office/2007/relationships/diagramDrawing" Target="../diagrams/drawing2.xml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2 CuadroTexto"/>
          <p:cNvSpPr txBox="1">
            <a:spLocks noChangeArrowheads="1"/>
          </p:cNvSpPr>
          <p:nvPr/>
        </p:nvSpPr>
        <p:spPr bwMode="auto">
          <a:xfrm>
            <a:off x="843608" y="1828274"/>
            <a:ext cx="813690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“Taller regional de buenas prácticas sobre sistemas de monitoreo y vigilancia para evaluación de riesgos volcánicos”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059832" y="4275673"/>
            <a:ext cx="59046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Oficina Nacional de Emergencia del Ministerio del Interior y Seguridad Pública – ONEMI</a:t>
            </a:r>
          </a:p>
          <a:p>
            <a:pPr algn="ctr"/>
            <a:endParaRPr lang="es-CL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CL" sz="16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CL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Cecilia Díaz Escobar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905654" y="6182362"/>
            <a:ext cx="42130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05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Unidad Análisis, Estudios y Cambio Climático – División de Protección Civil</a:t>
            </a:r>
            <a:endParaRPr lang="es-CL" sz="1050" dirty="0">
              <a:solidFill>
                <a:schemeClr val="accent5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5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34" y="1342073"/>
            <a:ext cx="2755251" cy="167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53" y="2603268"/>
            <a:ext cx="2834007" cy="1680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8 Rectángulo"/>
          <p:cNvSpPr/>
          <p:nvPr/>
        </p:nvSpPr>
        <p:spPr>
          <a:xfrm>
            <a:off x="3941930" y="491416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 Emergencia y  Desastre </a:t>
            </a:r>
            <a:r>
              <a:rPr lang="es-C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Afusam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Linares –  Región del Maule.  Septiembre  2016.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9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9" y="4009264"/>
            <a:ext cx="2999146" cy="2210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10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45212" y="364054"/>
            <a:ext cx="579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PREVENTIVA - </a:t>
            </a:r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DIRECCIONES REGIONALES ONEMI 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48221" y="1108877"/>
            <a:ext cx="392335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CAPACITACIÓN </a:t>
            </a:r>
          </a:p>
          <a:p>
            <a:pPr algn="just"/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Seminarios/Talleres</a:t>
            </a:r>
          </a:p>
          <a:p>
            <a:pPr algn="just"/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ONEMI, </a:t>
            </a:r>
            <a:r>
              <a:rPr lang="es-C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Sernatur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Sernageomin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realizan capacitación a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Operadores </a:t>
            </a:r>
            <a:r>
              <a:rPr lang="es-C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Turisticos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Cámara De Comercio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Turismo. Plan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Emergencia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Volcán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Tinguiririca Y Familia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Preparada. San Fernando, Región de O’Higgins. </a:t>
            </a:r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130801" y="10372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/>
              <a:t>Reunión de coordinación con la comunidad de Trapa </a:t>
            </a:r>
            <a:r>
              <a:rPr lang="es-CL" dirty="0" err="1"/>
              <a:t>Trapa</a:t>
            </a:r>
            <a:r>
              <a:rPr lang="es-CL" dirty="0"/>
              <a:t>, comuna de Alto Biobío por riesgo volcánico (Volcán </a:t>
            </a:r>
            <a:r>
              <a:rPr lang="es-CL" dirty="0" err="1"/>
              <a:t>Copahue</a:t>
            </a:r>
            <a:r>
              <a:rPr lang="es-CL" dirty="0"/>
              <a:t>). Asisten otras entidades (SERNAGEOMIN, Municipio, etc.) </a:t>
            </a:r>
          </a:p>
        </p:txBody>
      </p:sp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620" y="314066"/>
            <a:ext cx="1854835" cy="138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Imagen 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84" y="1219337"/>
            <a:ext cx="3498350" cy="1957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Imagen 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12" y="3450956"/>
            <a:ext cx="1755398" cy="1308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Imagen 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41" y="4260994"/>
            <a:ext cx="2330314" cy="1733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391980" y="5163288"/>
            <a:ext cx="41224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Charla sobre riesgo volcánico para el Servicio de Salud de la provincia de Ñuble. Comuna de Chillan. Región del</a:t>
            </a:r>
            <a:r>
              <a:rPr kumimoji="0" lang="es-CL" altLang="es-CL" sz="1600" b="0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Biobío.</a:t>
            </a:r>
            <a:r>
              <a:rPr kumimoji="0" lang="es-CL" altLang="es-CL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es-CL" altLang="es-CL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45212" y="364054"/>
            <a:ext cx="574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PREVENTIVA - </a:t>
            </a:r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DIRECCIONES REGIONALES ONEMI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48687" y="1043735"/>
            <a:ext cx="3923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CAPACITACIÓN </a:t>
            </a:r>
          </a:p>
          <a:p>
            <a:pPr algn="just"/>
            <a:r>
              <a:rPr lang="es-C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Seminarios/Talleres</a:t>
            </a:r>
          </a:p>
          <a:p>
            <a:pPr algn="just"/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CL" alt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Capacitación </a:t>
            </a:r>
            <a:r>
              <a:rPr lang="es-CL" alt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realizada por ONEMI sobre riesgo volcánico y taller plan familia preparada para funcionarios (monitores) de la JUNJI y comunidades pehuenches de la comuna de Alto Biobío. </a:t>
            </a:r>
            <a:endParaRPr lang="es-CL" altLang="es-CL" sz="105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25" y="3861218"/>
            <a:ext cx="2536190" cy="1892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49" y="3861218"/>
            <a:ext cx="2242636" cy="1998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4" y="3861217"/>
            <a:ext cx="2402908" cy="1998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11" y="996525"/>
            <a:ext cx="2062968" cy="2485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5212" y="364054"/>
            <a:ext cx="574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PREVENTIVA - </a:t>
            </a:r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DIRECCIONES REGIONALES ONEMI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8687" y="1043735"/>
            <a:ext cx="469838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DESARROLLO PLANES DE EMERGENCIA</a:t>
            </a:r>
          </a:p>
          <a:p>
            <a:pPr algn="just"/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dirty="0" smtClean="0"/>
          </a:p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Desarrollo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de Emergencia y Evacuación Volcán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Tinguiririca . </a:t>
            </a:r>
          </a:p>
          <a:p>
            <a:pPr algn="just"/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Visita a terreno (2) en las Termas del Flaco en la comuna de San Fernando, para entrevistas y caracterización de la población y empresas que residen en la zona.</a:t>
            </a:r>
          </a:p>
          <a:p>
            <a:pPr algn="just"/>
            <a:endParaRPr lang="es-C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9263" y="1724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34" y="1095425"/>
            <a:ext cx="2692431" cy="2144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34" y="3374872"/>
            <a:ext cx="2692431" cy="2304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5212" y="364054"/>
            <a:ext cx="574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PREVENTIVA - </a:t>
            </a:r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DIRECCIONES REGIONALES ONEMI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8687" y="1043735"/>
            <a:ext cx="392335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DESARROLLO PLANES DE EMERGENCIA</a:t>
            </a:r>
          </a:p>
          <a:p>
            <a:pPr algn="just"/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Reunión con el  Sistema de Protección Civil en Sector de </a:t>
            </a:r>
            <a:r>
              <a:rPr lang="es-C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Choshuenco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para elaboración de Plan de Emergencia frente a una erupción del complejo  Volcánico Mocho-</a:t>
            </a:r>
            <a:r>
              <a:rPr lang="es-C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Choshuenco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Junio 2017. 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01571" y="1398867"/>
            <a:ext cx="3960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 geología básica dictado por profesional </a:t>
            </a:r>
            <a:r>
              <a:rPr lang="es-C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Sernageomin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Maule a funcionarios de la dirección regional de ONEMI.  octubre de 2016. 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2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19" y="1182788"/>
            <a:ext cx="3510915" cy="1970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3 Rectángulo"/>
          <p:cNvSpPr/>
          <p:nvPr/>
        </p:nvSpPr>
        <p:spPr>
          <a:xfrm>
            <a:off x="701570" y="4374105"/>
            <a:ext cx="396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Capacitación de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isor GRD -  Amenaza volcánica a operadores CAT Maule. Marzo de 2017 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15" y="3834045"/>
            <a:ext cx="2925325" cy="247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5212" y="364054"/>
            <a:ext cx="565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DEL RIESGO </a:t>
            </a:r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- DIRECCIONES REGIONALES ONEMI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4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5212" y="364054"/>
            <a:ext cx="398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PREVENTIVA – </a:t>
            </a:r>
            <a:r>
              <a:rPr lang="es-CL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NIVEL CENTRAL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48686" y="1043735"/>
            <a:ext cx="52384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Mesa Riesgo Volcánico:</a:t>
            </a:r>
          </a:p>
          <a:p>
            <a:pPr algn="just"/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s-CL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Sernageomin</a:t>
            </a:r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DGA, DMC, </a:t>
            </a:r>
            <a:r>
              <a:rPr lang="es-CL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Minsal</a:t>
            </a:r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MMA, </a:t>
            </a:r>
            <a:r>
              <a:rPr lang="es-CL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Minagri</a:t>
            </a:r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ONEMI)</a:t>
            </a:r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CL" sz="16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Año 2016</a:t>
            </a:r>
          </a:p>
          <a:p>
            <a:pPr algn="just"/>
            <a:endParaRPr lang="es-CL" sz="1600" b="1" u="sng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Glosario de términos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Actualización recomendaciones para la comunidad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Pasantías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Protocolo de monitoreo y alerta ONEMI - </a:t>
            </a:r>
            <a:r>
              <a:rPr lang="es-C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Sernageomin</a:t>
            </a:r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Metodología Incorporación de la variable de riesgo volcánico en el Sistema Nacional de Inversiones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Mensajería de Emergencia SAE (radio y televisión)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Seminario </a:t>
            </a:r>
            <a:r>
              <a:rPr lang="es-C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Kizuna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– JICA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Fichas  por escenarios de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Señalización</a:t>
            </a:r>
          </a:p>
          <a:p>
            <a:pPr algn="just"/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t="25071" r="57164" b="13376"/>
          <a:stretch/>
        </p:blipFill>
        <p:spPr bwMode="auto">
          <a:xfrm>
            <a:off x="6929854" y="828579"/>
            <a:ext cx="1301002" cy="184421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1" t="10638" r="11380" b="54344"/>
          <a:stretch/>
        </p:blipFill>
        <p:spPr bwMode="auto">
          <a:xfrm>
            <a:off x="881590" y="4883112"/>
            <a:ext cx="2523759" cy="139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6691" r="50650" b="8240"/>
          <a:stretch/>
        </p:blipFill>
        <p:spPr bwMode="auto">
          <a:xfrm>
            <a:off x="6572278" y="4793269"/>
            <a:ext cx="2016154" cy="15141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13174" r="69657" b="3578"/>
          <a:stretch/>
        </p:blipFill>
        <p:spPr bwMode="auto">
          <a:xfrm>
            <a:off x="6868226" y="2672796"/>
            <a:ext cx="1442483" cy="204548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26" name="Picture 2" descr="C:\Users\Cecilia\Desktop\Mexico\Antecedentes\volcanes4caulle\Panel Araucan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10" y="4787038"/>
            <a:ext cx="2302396" cy="1726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6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48686" y="1043735"/>
            <a:ext cx="49684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Mesa Riesgo Volcánico:</a:t>
            </a:r>
          </a:p>
          <a:p>
            <a:pPr algn="just"/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s-CL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Sernageomin</a:t>
            </a:r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DGA, DMC, </a:t>
            </a:r>
            <a:r>
              <a:rPr lang="es-CL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Minsal</a:t>
            </a:r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MMA, </a:t>
            </a:r>
            <a:r>
              <a:rPr lang="es-CL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Minagri</a:t>
            </a:r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ONEMI)</a:t>
            </a:r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CL" sz="16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Año 2017</a:t>
            </a:r>
          </a:p>
          <a:p>
            <a:pPr algn="just"/>
            <a:endParaRPr lang="es-CL" sz="1600" b="1" u="sng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Metodología Incorporación de la variable de riesgo volcánico en el Sistema Nacional de Inversiones</a:t>
            </a:r>
          </a:p>
          <a:p>
            <a:pPr algn="just"/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Elaboración Plan Nacional Específico de Emergencia por Erupciones Volcánicas.</a:t>
            </a:r>
          </a:p>
          <a:p>
            <a:pPr algn="just"/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X:\variables_de_riesgo\2. Volcanes\2017\Doc_de_trabajo\MDS\Fotografias_Taller\20170606_110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27" y="1673805"/>
            <a:ext cx="2937600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X:\variables_de_riesgo\2. Volcanes\2017\Doc_de_trabajo\MDS\Fotografias_Taller\20170629_100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35" y="3699030"/>
            <a:ext cx="2937600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759501" y="3332080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00" dirty="0" smtClean="0">
                <a:solidFill>
                  <a:srgbClr val="0070C0"/>
                </a:solidFill>
              </a:rPr>
              <a:t>06 de junio de 2017</a:t>
            </a:r>
            <a:endParaRPr lang="es-CL" sz="900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742130" y="5339033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00" dirty="0" smtClean="0">
                <a:solidFill>
                  <a:srgbClr val="0070C0"/>
                </a:solidFill>
              </a:rPr>
              <a:t>29 de junio de 2017</a:t>
            </a:r>
            <a:endParaRPr lang="es-CL" sz="900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45212" y="364054"/>
            <a:ext cx="393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PREVENTIVA– NIVEL CENTRAL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5212" y="364054"/>
            <a:ext cx="394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PREVENTIVA - </a:t>
            </a:r>
            <a:r>
              <a:rPr lang="es-CL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NIVEL CENTRAL</a:t>
            </a:r>
          </a:p>
        </p:txBody>
      </p:sp>
      <p:pic>
        <p:nvPicPr>
          <p:cNvPr id="8" name="Imagen 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3068960"/>
            <a:ext cx="2466000" cy="1481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93" y="4689140"/>
            <a:ext cx="2465175" cy="1486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52117" y="3721674"/>
            <a:ext cx="516216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Simulacro Erupción Volcánica, Escuelas de </a:t>
            </a:r>
            <a:r>
              <a:rPr kumimoji="0" lang="es-CL" altLang="es-CL" sz="16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Pucura</a:t>
            </a:r>
            <a:r>
              <a:rPr kumimoji="0" lang="es-CL" altLang="es-CL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s-CL" altLang="es-CL" sz="16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Traitraico</a:t>
            </a:r>
            <a:r>
              <a:rPr kumimoji="0" lang="es-CL" altLang="es-CL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Mirador y </a:t>
            </a:r>
            <a:r>
              <a:rPr kumimoji="0" lang="es-CL" altLang="es-CL" sz="16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Trelehueno</a:t>
            </a:r>
            <a:r>
              <a:rPr kumimoji="0" lang="es-CL" altLang="es-CL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(13.04.2016) </a:t>
            </a:r>
            <a:endParaRPr kumimoji="0" lang="es-CL" altLang="es-CL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600" b="1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itchFamily="34" charset="0"/>
              <a:ea typeface="Calibri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Actividad Realizada: </a:t>
            </a:r>
            <a:r>
              <a:rPr kumimoji="0" lang="es-CL" altLang="es-CL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Se realiza simulacro de erupción volcánica en establecimientos educaciones de sectores: </a:t>
            </a:r>
            <a:r>
              <a:rPr kumimoji="0" lang="es-CL" altLang="es-CL" sz="1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Pucura</a:t>
            </a:r>
            <a:r>
              <a:rPr kumimoji="0" lang="es-CL" altLang="es-CL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, </a:t>
            </a:r>
            <a:r>
              <a:rPr kumimoji="0" lang="es-CL" altLang="es-CL" sz="1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Traitraico</a:t>
            </a:r>
            <a:r>
              <a:rPr kumimoji="0" lang="es-CL" altLang="es-CL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 y </a:t>
            </a:r>
            <a:r>
              <a:rPr kumimoji="0" lang="es-CL" altLang="es-CL" sz="1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Trelehueno</a:t>
            </a:r>
            <a:r>
              <a:rPr kumimoji="0" lang="es-CL" altLang="es-CL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. Actividades coordinadas por la DR de ONEMI en conjunto con </a:t>
            </a:r>
            <a:r>
              <a:rPr kumimoji="0" lang="es-CL" altLang="es-CL" sz="1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Seremía</a:t>
            </a:r>
            <a:r>
              <a:rPr kumimoji="0" lang="es-CL" altLang="es-CL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 de Educación y </a:t>
            </a:r>
            <a:r>
              <a:rPr kumimoji="0" lang="es-CL" altLang="es-CL" sz="16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Sernageomin</a:t>
            </a:r>
            <a:r>
              <a:rPr kumimoji="0" lang="es-CL" altLang="es-CL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Calibri" panose="020F0502020204030204" pitchFamily="34" charset="0"/>
              </a:rPr>
              <a:t>, con activa participación del Sistema de Protección Civil Comunal y sectorial, incluyendo todo el alumnado, profesorado de las escuelas en cuestión.</a:t>
            </a:r>
            <a:endParaRPr kumimoji="0" lang="es-CL" altLang="es-CL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50699" y="1043735"/>
            <a:ext cx="49684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Simulacros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Volcán </a:t>
            </a:r>
            <a:r>
              <a:rPr lang="es-C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Llaima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Región de La Araucanía.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Volcán  Villarrica, Regiones  de La Araucanía y Los Ríos.</a:t>
            </a:r>
          </a:p>
          <a:p>
            <a:pPr algn="just"/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48221" y="2391885"/>
            <a:ext cx="49684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Simulaciones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Volcán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Hudson, Región de  Aysén.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Volcán  Tinguiririca, Región de O’Higgins.</a:t>
            </a:r>
          </a:p>
        </p:txBody>
      </p:sp>
    </p:spTree>
    <p:extLst>
      <p:ext uri="{BB962C8B-B14F-4D97-AF65-F5344CB8AC3E}">
        <p14:creationId xmlns:p14="http://schemas.microsoft.com/office/powerpoint/2010/main" val="185288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49263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43810" y="1223755"/>
            <a:ext cx="496841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Sistemas de Información Territorial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Visor Chile Preparado.</a:t>
            </a:r>
          </a:p>
          <a:p>
            <a:pPr algn="just"/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Visor GRD – Gestión del Riesgo de Desastres.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Planos de evacuación.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5" t="46983" r="17242" b="37709"/>
          <a:stretch/>
        </p:blipFill>
        <p:spPr bwMode="auto">
          <a:xfrm>
            <a:off x="5735537" y="1587156"/>
            <a:ext cx="2333296" cy="111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6" b="7004"/>
          <a:stretch/>
        </p:blipFill>
        <p:spPr bwMode="auto">
          <a:xfrm>
            <a:off x="1961710" y="3429000"/>
            <a:ext cx="544215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45212" y="364054"/>
            <a:ext cx="394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PREVENTIVA - </a:t>
            </a:r>
            <a:r>
              <a:rPr lang="es-CL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NIVEL CENTRAL</a:t>
            </a:r>
          </a:p>
        </p:txBody>
      </p:sp>
    </p:spTree>
    <p:extLst>
      <p:ext uri="{BB962C8B-B14F-4D97-AF65-F5344CB8AC3E}">
        <p14:creationId xmlns:p14="http://schemas.microsoft.com/office/powerpoint/2010/main" val="275194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44141" y="1052736"/>
            <a:ext cx="4819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Respuesta</a:t>
            </a:r>
            <a:endParaRPr lang="es-CL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613312739"/>
              </p:ext>
            </p:extLst>
          </p:nvPr>
        </p:nvGraphicFramePr>
        <p:xfrm>
          <a:off x="592199" y="1943835"/>
          <a:ext cx="4768407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539552" y="332656"/>
            <a:ext cx="9444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ONEMI</a:t>
            </a:r>
            <a:endParaRPr lang="es-CL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65 Imagen" descr="Sin título-1.jp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549" y="936277"/>
            <a:ext cx="7278885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5 Grupo"/>
          <p:cNvGrpSpPr/>
          <p:nvPr/>
        </p:nvGrpSpPr>
        <p:grpSpPr>
          <a:xfrm>
            <a:off x="6282190" y="2393885"/>
            <a:ext cx="1817005" cy="982643"/>
            <a:chOff x="1475700" y="502520"/>
            <a:chExt cx="1817005" cy="982643"/>
          </a:xfrm>
          <a:solidFill>
            <a:schemeClr val="accent5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7" name="6 Rectángulo redondeado"/>
            <p:cNvSpPr/>
            <p:nvPr/>
          </p:nvSpPr>
          <p:spPr>
            <a:xfrm>
              <a:off x="1475700" y="502520"/>
              <a:ext cx="1817005" cy="982643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1504481" y="531301"/>
              <a:ext cx="1759443" cy="92508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600" b="1" kern="1200" baseline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15 DIRECCIONES</a:t>
              </a:r>
              <a:r>
                <a:rPr lang="es-CL" sz="1600" b="1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REGIONALES </a:t>
              </a:r>
              <a:endParaRPr lang="es-CL" sz="1600" b="1" kern="1200" baseline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7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48680"/>
            <a:ext cx="8229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8865" marR="5080" indent="-1905635" algn="just">
              <a:lnSpc>
                <a:spcPct val="100000"/>
              </a:lnSpc>
            </a:pPr>
            <a:r>
              <a:rPr lang="es-CL" sz="2000" b="1" spc="-5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CL" sz="2000" b="1" spc="-1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</a:t>
            </a:r>
            <a:r>
              <a:rPr lang="es-CL" sz="2000" b="1" spc="-5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s-CL" sz="2000" b="1" spc="-1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RIESGO </a:t>
            </a:r>
            <a:r>
              <a:rPr lang="es-CL" sz="2000" b="1" spc="-5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EL </a:t>
            </a:r>
            <a:r>
              <a:rPr lang="es-CL" sz="2000" b="1" spc="-1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ÁMBITO  </a:t>
            </a:r>
            <a:r>
              <a:rPr lang="es-CL" sz="2000" b="1" spc="-5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NACIONAL</a:t>
            </a:r>
            <a:endParaRPr lang="es-CL" sz="2000" b="1" spc="-5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92215" y="1268760"/>
            <a:ext cx="7625190" cy="41242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15" indent="0" algn="just">
              <a:lnSpc>
                <a:spcPct val="100000"/>
              </a:lnSpc>
              <a:buNone/>
            </a:pPr>
            <a:r>
              <a:rPr lang="es-CL"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Debido a l</a:t>
            </a:r>
            <a:r>
              <a:rPr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características </a:t>
            </a:r>
            <a:r>
              <a:rPr sz="2000" b="1" spc="-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Geofísicas</a:t>
            </a:r>
            <a:r>
              <a:rPr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CL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territorio nacional, </a:t>
            </a:r>
            <a:r>
              <a:rPr lang="es-CL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hacen</a:t>
            </a:r>
            <a:r>
              <a:rPr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s-CL"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ue Chile</a:t>
            </a:r>
            <a:r>
              <a:rPr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esté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permanentemente </a:t>
            </a:r>
            <a:r>
              <a:rPr sz="20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expuesto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situaciones de</a:t>
            </a:r>
            <a:r>
              <a:rPr sz="2000" spc="1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riesgo.</a:t>
            </a:r>
          </a:p>
          <a:p>
            <a:pPr marL="0" marR="5715" indent="0" algn="just">
              <a:lnSpc>
                <a:spcPct val="100000"/>
              </a:lnSpc>
              <a:buNone/>
            </a:pPr>
            <a:r>
              <a:rPr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manejo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sistemático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tipo de situaciones,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encuentra 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 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fundamento en 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constitución política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República de Chile en su  </a:t>
            </a:r>
            <a:r>
              <a:rPr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Art. </a:t>
            </a:r>
            <a:r>
              <a: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1º, </a:t>
            </a:r>
            <a:r>
              <a:rPr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Cap. </a:t>
            </a:r>
            <a:r>
              <a: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cual 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dispone</a:t>
            </a:r>
            <a:r>
              <a:rPr sz="20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que:</a:t>
            </a: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8850" marR="877569" indent="0" algn="ctr">
              <a:lnSpc>
                <a:spcPct val="100000"/>
              </a:lnSpc>
              <a:buNone/>
            </a:pPr>
            <a:r>
              <a:rPr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“Es deber del </a:t>
            </a:r>
            <a:r>
              <a:rPr sz="20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Estado resguardar </a:t>
            </a:r>
            <a:r>
              <a: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 </a:t>
            </a:r>
            <a:r>
              <a:rPr sz="20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</a:t>
            </a:r>
            <a:r>
              <a:rPr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nacional, dar </a:t>
            </a:r>
            <a:r>
              <a:rPr sz="20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protección </a:t>
            </a:r>
            <a:r>
              <a:rPr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  población y a la</a:t>
            </a:r>
            <a:r>
              <a:rPr sz="2000" b="1" spc="1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spc="-3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sz="2000" b="1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...”</a:t>
            </a:r>
            <a:endParaRPr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5"/>
              </a:spcBef>
              <a:buNone/>
              <a:tabLst>
                <a:tab pos="704215" algn="l"/>
                <a:tab pos="1017905" algn="l"/>
                <a:tab pos="2833370" algn="l"/>
                <a:tab pos="3228340" algn="l"/>
                <a:tab pos="4251960" algn="l"/>
                <a:tab pos="5690870" algn="l"/>
                <a:tab pos="5947410" algn="l"/>
                <a:tab pos="6804025" algn="l"/>
              </a:tabLst>
            </a:pPr>
            <a:r>
              <a:rPr sz="2000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	</a:t>
            </a:r>
            <a:r>
              <a:rPr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	</a:t>
            </a:r>
            <a:r>
              <a:rPr lang="es-CL"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implementación</a:t>
            </a:r>
            <a:r>
              <a:rPr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	</a:t>
            </a:r>
            <a:r>
              <a:rPr lang="es-CL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acciones</a:t>
            </a:r>
            <a:r>
              <a:rPr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000" spc="-5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relacionadas</a:t>
            </a:r>
            <a:r>
              <a:rPr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	</a:t>
            </a:r>
            <a:r>
              <a:rPr sz="2000" spc="-5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ejercer</a:t>
            </a:r>
            <a:r>
              <a:rPr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000" spc="-5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dicha</a:t>
            </a:r>
            <a:r>
              <a:rPr lang="es-CL" sz="20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función, se han asignado competencias y otorgado facultades a diversos órganos de la Administración del Estado, mediante diferentes disposiciones legales. </a:t>
            </a:r>
            <a:endParaRPr sz="2000" spc="-5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8071611" y="6586143"/>
            <a:ext cx="179070" cy="15240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pic>
        <p:nvPicPr>
          <p:cNvPr id="10" name="65 Imagen" descr="Sin título-1.jpg"/>
          <p:cNvPicPr preferRelativeResize="0"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864270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70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76 Grupo"/>
          <p:cNvGrpSpPr/>
          <p:nvPr/>
        </p:nvGrpSpPr>
        <p:grpSpPr>
          <a:xfrm>
            <a:off x="5296841" y="188640"/>
            <a:ext cx="3091583" cy="1163282"/>
            <a:chOff x="5296841" y="188640"/>
            <a:chExt cx="3091583" cy="1163282"/>
          </a:xfrm>
        </p:grpSpPr>
        <p:pic>
          <p:nvPicPr>
            <p:cNvPr id="2" name="Picture 4" descr="C:\Users\mcornejos\Documents\Academia\2011\CPA\iconos recomendaciones\terremot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841" y="188640"/>
              <a:ext cx="1230137" cy="116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37"/>
            <p:cNvSpPr>
              <a:spLocks noChangeArrowheads="1"/>
            </p:cNvSpPr>
            <p:nvPr/>
          </p:nvSpPr>
          <p:spPr bwMode="auto">
            <a:xfrm>
              <a:off x="6588424" y="585615"/>
              <a:ext cx="1800000" cy="369332"/>
            </a:xfrm>
            <a:prstGeom prst="rect">
              <a:avLst/>
            </a:prstGeom>
            <a:solidFill>
              <a:srgbClr val="006CB7"/>
            </a:solidFill>
            <a:ln>
              <a:noFill/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CSN</a:t>
              </a:r>
            </a:p>
          </p:txBody>
        </p:sp>
      </p:grpSp>
      <p:grpSp>
        <p:nvGrpSpPr>
          <p:cNvPr id="78" name="77 Grupo"/>
          <p:cNvGrpSpPr/>
          <p:nvPr/>
        </p:nvGrpSpPr>
        <p:grpSpPr>
          <a:xfrm>
            <a:off x="5292080" y="1329614"/>
            <a:ext cx="3096344" cy="1163282"/>
            <a:chOff x="5292080" y="1329614"/>
            <a:chExt cx="3096344" cy="1163282"/>
          </a:xfrm>
        </p:grpSpPr>
        <p:sp>
          <p:nvSpPr>
            <p:cNvPr id="4" name="Rectangle 37"/>
            <p:cNvSpPr>
              <a:spLocks noChangeArrowheads="1"/>
            </p:cNvSpPr>
            <p:nvPr/>
          </p:nvSpPr>
          <p:spPr bwMode="auto">
            <a:xfrm>
              <a:off x="6588424" y="1726589"/>
              <a:ext cx="1800000" cy="369332"/>
            </a:xfrm>
            <a:prstGeom prst="rect">
              <a:avLst/>
            </a:prstGeom>
            <a:solidFill>
              <a:srgbClr val="006CB7"/>
            </a:solidFill>
            <a:ln>
              <a:noFill/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SHOA</a:t>
              </a:r>
            </a:p>
          </p:txBody>
        </p:sp>
        <p:pic>
          <p:nvPicPr>
            <p:cNvPr id="5" name="Picture 5" descr="C:\Users\mcornejos\Documents\Academia\2011\CPA\iconos recomendaciones\tsunam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329614"/>
              <a:ext cx="1233479" cy="116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" name="78 Grupo"/>
          <p:cNvGrpSpPr/>
          <p:nvPr/>
        </p:nvGrpSpPr>
        <p:grpSpPr>
          <a:xfrm>
            <a:off x="5307955" y="2460527"/>
            <a:ext cx="3080469" cy="1143226"/>
            <a:chOff x="5307955" y="2460527"/>
            <a:chExt cx="3080469" cy="1143226"/>
          </a:xfrm>
        </p:grpSpPr>
        <p:sp>
          <p:nvSpPr>
            <p:cNvPr id="6" name="Rectangle 37"/>
            <p:cNvSpPr>
              <a:spLocks noChangeArrowheads="1"/>
            </p:cNvSpPr>
            <p:nvPr/>
          </p:nvSpPr>
          <p:spPr bwMode="auto">
            <a:xfrm>
              <a:off x="6588424" y="2847474"/>
              <a:ext cx="1800000" cy="369332"/>
            </a:xfrm>
            <a:prstGeom prst="rect">
              <a:avLst/>
            </a:prstGeom>
            <a:solidFill>
              <a:srgbClr val="006CB7"/>
            </a:solidFill>
            <a:ln>
              <a:noFill/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SERNAGEOMIN</a:t>
              </a:r>
            </a:p>
          </p:txBody>
        </p:sp>
        <p:pic>
          <p:nvPicPr>
            <p:cNvPr id="7" name="Picture 6" descr="C:\Users\mcornejos\Documents\Academia\2011\CPA\iconos recomendaciones\volcá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955" y="2460527"/>
              <a:ext cx="1206737" cy="1143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79 Grupo"/>
          <p:cNvGrpSpPr/>
          <p:nvPr/>
        </p:nvGrpSpPr>
        <p:grpSpPr>
          <a:xfrm>
            <a:off x="5292080" y="3517249"/>
            <a:ext cx="3096344" cy="1166624"/>
            <a:chOff x="5292080" y="3517249"/>
            <a:chExt cx="3096344" cy="1166624"/>
          </a:xfrm>
        </p:grpSpPr>
        <p:sp>
          <p:nvSpPr>
            <p:cNvPr id="8" name="Rectangle 37"/>
            <p:cNvSpPr>
              <a:spLocks noChangeArrowheads="1"/>
            </p:cNvSpPr>
            <p:nvPr/>
          </p:nvSpPr>
          <p:spPr bwMode="auto">
            <a:xfrm>
              <a:off x="6588424" y="3915895"/>
              <a:ext cx="1800000" cy="369332"/>
            </a:xfrm>
            <a:prstGeom prst="rect">
              <a:avLst/>
            </a:prstGeom>
            <a:solidFill>
              <a:srgbClr val="006CB7"/>
            </a:solidFill>
            <a:ln>
              <a:noFill/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CONAF</a:t>
              </a:r>
            </a:p>
          </p:txBody>
        </p:sp>
        <p:pic>
          <p:nvPicPr>
            <p:cNvPr id="9" name="Picture 7" descr="C:\Users\mcornejos\Documents\Academia\2011\CPA\iconos recomendaciones\incendio foresta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3517249"/>
              <a:ext cx="1233479" cy="116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80 Grupo"/>
          <p:cNvGrpSpPr/>
          <p:nvPr/>
        </p:nvGrpSpPr>
        <p:grpSpPr>
          <a:xfrm>
            <a:off x="5307954" y="4555445"/>
            <a:ext cx="3080470" cy="1136540"/>
            <a:chOff x="5307954" y="4555445"/>
            <a:chExt cx="3080470" cy="1136540"/>
          </a:xfrm>
        </p:grpSpPr>
        <p:pic>
          <p:nvPicPr>
            <p:cNvPr id="10" name="Picture 8" descr="C:\Users\mcornejos\Documents\Academia\2011\CPA\iconos recomendaciones\inundació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954" y="4555445"/>
              <a:ext cx="1200051" cy="1136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6588424" y="4939049"/>
              <a:ext cx="1800000" cy="369332"/>
            </a:xfrm>
            <a:prstGeom prst="rect">
              <a:avLst/>
            </a:prstGeom>
            <a:solidFill>
              <a:srgbClr val="006CB7"/>
            </a:solidFill>
            <a:ln>
              <a:noFill/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DGA</a:t>
              </a:r>
              <a:endParaRPr lang="es-C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2" name="81 Grupo"/>
          <p:cNvGrpSpPr/>
          <p:nvPr/>
        </p:nvGrpSpPr>
        <p:grpSpPr>
          <a:xfrm>
            <a:off x="5353991" y="5750752"/>
            <a:ext cx="3034433" cy="949345"/>
            <a:chOff x="5353991" y="5750752"/>
            <a:chExt cx="3034433" cy="949345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6588424" y="6040758"/>
              <a:ext cx="1800000" cy="369332"/>
            </a:xfrm>
            <a:prstGeom prst="rect">
              <a:avLst/>
            </a:prstGeom>
            <a:solidFill>
              <a:srgbClr val="006CB7"/>
            </a:solidFill>
            <a:ln>
              <a:noFill/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DMC</a:t>
              </a:r>
            </a:p>
          </p:txBody>
        </p:sp>
        <p:pic>
          <p:nvPicPr>
            <p:cNvPr id="14" name="105 Imag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991" y="5750752"/>
              <a:ext cx="1083055" cy="949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14 Rectángulo"/>
          <p:cNvSpPr/>
          <p:nvPr/>
        </p:nvSpPr>
        <p:spPr bwMode="auto">
          <a:xfrm>
            <a:off x="1119809" y="3831431"/>
            <a:ext cx="2799805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L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ヒラギノ角ゴ Pro W3" pitchFamily="-84" charset="-128"/>
                <a:cs typeface="Calibri" panose="020F0502020204030204" pitchFamily="34" charset="0"/>
              </a:rPr>
              <a:t>ALERTAS </a:t>
            </a:r>
          </a:p>
          <a:p>
            <a:pPr algn="ctr">
              <a:defRPr/>
            </a:pPr>
            <a:r>
              <a:rPr lang="es-CL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ヒラギノ角ゴ Pro W3" pitchFamily="-84" charset="-128"/>
                <a:cs typeface="Calibri" panose="020F0502020204030204" pitchFamily="34" charset="0"/>
              </a:rPr>
              <a:t>SNPC y Comunidad</a:t>
            </a:r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755576" y="5725472"/>
            <a:ext cx="1080000" cy="646331"/>
          </a:xfrm>
          <a:prstGeom prst="rect">
            <a:avLst/>
          </a:prstGeom>
          <a:solidFill>
            <a:srgbClr val="00B050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bg1"/>
                </a:solidFill>
                <a:latin typeface="+mj-lt"/>
              </a:rPr>
              <a:t>Alerta Temprana Preventiva</a:t>
            </a:r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1979712" y="5725472"/>
            <a:ext cx="1080000" cy="646331"/>
          </a:xfrm>
          <a:prstGeom prst="rect">
            <a:avLst/>
          </a:prstGeom>
          <a:solidFill>
            <a:srgbClr val="FFFF00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 smtClean="0">
                <a:solidFill>
                  <a:schemeClr val="tx1"/>
                </a:solidFill>
                <a:latin typeface="+mj-lt"/>
              </a:rPr>
              <a:t>Alerta Amarilla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 37"/>
          <p:cNvSpPr>
            <a:spLocks noChangeArrowheads="1"/>
          </p:cNvSpPr>
          <p:nvPr/>
        </p:nvSpPr>
        <p:spPr bwMode="auto">
          <a:xfrm>
            <a:off x="3203848" y="5734997"/>
            <a:ext cx="1080000" cy="646331"/>
          </a:xfrm>
          <a:prstGeom prst="rect">
            <a:avLst/>
          </a:prstGeom>
          <a:solidFill>
            <a:srgbClr val="E10202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dirty="0">
              <a:solidFill>
                <a:schemeClr val="tx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bg1"/>
                </a:solidFill>
                <a:latin typeface="+mj-lt"/>
              </a:rPr>
              <a:t>Alerta Roja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22 Flecha abajo"/>
          <p:cNvSpPr/>
          <p:nvPr/>
        </p:nvSpPr>
        <p:spPr>
          <a:xfrm>
            <a:off x="2394506" y="4981292"/>
            <a:ext cx="288032" cy="4848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23 Flecha abajo"/>
          <p:cNvSpPr/>
          <p:nvPr/>
        </p:nvSpPr>
        <p:spPr>
          <a:xfrm>
            <a:off x="1115616" y="5013176"/>
            <a:ext cx="288032" cy="4848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24 Flecha abajo"/>
          <p:cNvSpPr/>
          <p:nvPr/>
        </p:nvSpPr>
        <p:spPr>
          <a:xfrm>
            <a:off x="3563888" y="5013176"/>
            <a:ext cx="288032" cy="4848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26 Rectángulo redondeado"/>
          <p:cNvSpPr/>
          <p:nvPr/>
        </p:nvSpPr>
        <p:spPr>
          <a:xfrm>
            <a:off x="251520" y="1268760"/>
            <a:ext cx="2088232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ONEMI</a:t>
            </a:r>
            <a:endParaRPr lang="es-CL" dirty="0"/>
          </a:p>
        </p:txBody>
      </p:sp>
      <p:sp>
        <p:nvSpPr>
          <p:cNvPr id="28" name="27 Rectángulo redondeado"/>
          <p:cNvSpPr/>
          <p:nvPr/>
        </p:nvSpPr>
        <p:spPr>
          <a:xfrm>
            <a:off x="2699792" y="1268760"/>
            <a:ext cx="2088232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AUTORIDAD</a:t>
            </a:r>
            <a:endParaRPr lang="es-CL" dirty="0"/>
          </a:p>
        </p:txBody>
      </p:sp>
      <p:sp>
        <p:nvSpPr>
          <p:cNvPr id="29" name="28 CuadroTexto"/>
          <p:cNvSpPr txBox="1"/>
          <p:nvPr/>
        </p:nvSpPr>
        <p:spPr>
          <a:xfrm>
            <a:off x="3501617" y="2021382"/>
            <a:ext cx="440313" cy="1879232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s-CL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</a:t>
            </a:r>
            <a:endParaRPr lang="es-CL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300504" y="1988840"/>
            <a:ext cx="440313" cy="1881862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s-CL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DIFUNDE</a:t>
            </a:r>
            <a:endParaRPr lang="es-CL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6" name="75 Grupo"/>
          <p:cNvGrpSpPr/>
          <p:nvPr/>
        </p:nvGrpSpPr>
        <p:grpSpPr>
          <a:xfrm>
            <a:off x="1295637" y="770278"/>
            <a:ext cx="4058355" cy="5467034"/>
            <a:chOff x="1295637" y="770278"/>
            <a:chExt cx="4058355" cy="5467034"/>
          </a:xfrm>
        </p:grpSpPr>
        <p:cxnSp>
          <p:nvCxnSpPr>
            <p:cNvPr id="32" name="31 Conector angular"/>
            <p:cNvCxnSpPr>
              <a:endCxn id="27" idx="0"/>
            </p:cNvCxnSpPr>
            <p:nvPr/>
          </p:nvCxnSpPr>
          <p:spPr>
            <a:xfrm rot="10800000" flipV="1">
              <a:off x="1295637" y="770278"/>
              <a:ext cx="4058355" cy="498481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recto"/>
            <p:cNvCxnSpPr/>
            <p:nvPr/>
          </p:nvCxnSpPr>
          <p:spPr>
            <a:xfrm>
              <a:off x="5076056" y="770281"/>
              <a:ext cx="0" cy="54551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69 Conector recto"/>
            <p:cNvCxnSpPr>
              <a:endCxn id="5" idx="1"/>
            </p:cNvCxnSpPr>
            <p:nvPr/>
          </p:nvCxnSpPr>
          <p:spPr>
            <a:xfrm flipV="1">
              <a:off x="5076056" y="1911255"/>
              <a:ext cx="216024" cy="55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70 Conector recto"/>
            <p:cNvCxnSpPr/>
            <p:nvPr/>
          </p:nvCxnSpPr>
          <p:spPr>
            <a:xfrm flipV="1">
              <a:off x="5076056" y="3063383"/>
              <a:ext cx="216024" cy="55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71 Conector recto"/>
            <p:cNvCxnSpPr/>
            <p:nvPr/>
          </p:nvCxnSpPr>
          <p:spPr>
            <a:xfrm flipV="1">
              <a:off x="5076056" y="4143503"/>
              <a:ext cx="216024" cy="55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72 Conector recto"/>
            <p:cNvCxnSpPr/>
            <p:nvPr/>
          </p:nvCxnSpPr>
          <p:spPr>
            <a:xfrm flipV="1">
              <a:off x="5076056" y="5295631"/>
              <a:ext cx="216024" cy="55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73 Conector recto"/>
            <p:cNvCxnSpPr/>
            <p:nvPr/>
          </p:nvCxnSpPr>
          <p:spPr>
            <a:xfrm flipV="1">
              <a:off x="5076056" y="6231735"/>
              <a:ext cx="216024" cy="55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74 Rectángulo"/>
          <p:cNvSpPr/>
          <p:nvPr/>
        </p:nvSpPr>
        <p:spPr>
          <a:xfrm>
            <a:off x="147501" y="62395"/>
            <a:ext cx="328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NACIONAL DE ALERTAS</a:t>
            </a:r>
            <a:endParaRPr lang="es-CL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39 Flecha abajo"/>
          <p:cNvSpPr/>
          <p:nvPr/>
        </p:nvSpPr>
        <p:spPr>
          <a:xfrm rot="16200000">
            <a:off x="2353410" y="1884314"/>
            <a:ext cx="332604" cy="3743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40 CuadroTexto"/>
          <p:cNvSpPr txBox="1"/>
          <p:nvPr/>
        </p:nvSpPr>
        <p:spPr>
          <a:xfrm>
            <a:off x="836585" y="1988840"/>
            <a:ext cx="418641" cy="173015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s-CL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ASESORA</a:t>
            </a:r>
            <a:endParaRPr lang="es-CL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99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45212" y="364054"/>
            <a:ext cx="631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ALERTA VOLCÁNICA – ALERTA AL SISTEMA DE PROTECCIÓN CIVIL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393819" y="1016192"/>
            <a:ext cx="1800000" cy="369332"/>
          </a:xfrm>
          <a:prstGeom prst="rect">
            <a:avLst/>
          </a:prstGeom>
          <a:solidFill>
            <a:srgbClr val="006CB7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SERNAGEOMIN</a:t>
            </a:r>
          </a:p>
        </p:txBody>
      </p:sp>
      <p:pic>
        <p:nvPicPr>
          <p:cNvPr id="6" name="Picture 6" descr="C:\Users\mcornejos\Documents\Academia\2011\CPA\iconos recomendaciones\volcá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50" y="1655041"/>
            <a:ext cx="1206737" cy="114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 bwMode="auto">
          <a:xfrm>
            <a:off x="4472044" y="1829266"/>
            <a:ext cx="2799805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L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ヒラギノ角ゴ Pro W3" pitchFamily="-84" charset="-128"/>
                <a:cs typeface="Calibri" panose="020F0502020204030204" pitchFamily="34" charset="0"/>
              </a:rPr>
              <a:t>ALERTAS </a:t>
            </a:r>
          </a:p>
          <a:p>
            <a:pPr algn="ctr">
              <a:defRPr/>
            </a:pPr>
            <a:r>
              <a:rPr lang="es-CL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ヒラギノ角ゴ Pro W3" pitchFamily="-84" charset="-128"/>
                <a:cs typeface="Calibri" panose="020F0502020204030204" pitchFamily="34" charset="0"/>
              </a:rPr>
              <a:t>SNPC y Comunidad</a:t>
            </a:r>
          </a:p>
        </p:txBody>
      </p:sp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4107811" y="3723307"/>
            <a:ext cx="1080000" cy="646331"/>
          </a:xfrm>
          <a:prstGeom prst="rect">
            <a:avLst/>
          </a:prstGeom>
          <a:solidFill>
            <a:srgbClr val="00B050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bg1"/>
                </a:solidFill>
                <a:latin typeface="+mj-lt"/>
              </a:rPr>
              <a:t>Alerta Temprana Preventiva</a:t>
            </a: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5331947" y="3723307"/>
            <a:ext cx="1080000" cy="646331"/>
          </a:xfrm>
          <a:prstGeom prst="rect">
            <a:avLst/>
          </a:prstGeom>
          <a:solidFill>
            <a:srgbClr val="FFFF00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Alerta Amarilla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6556083" y="3732832"/>
            <a:ext cx="1080000" cy="646331"/>
          </a:xfrm>
          <a:prstGeom prst="rect">
            <a:avLst/>
          </a:prstGeom>
          <a:solidFill>
            <a:srgbClr val="E10202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dirty="0">
              <a:solidFill>
                <a:schemeClr val="tx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bg1"/>
                </a:solidFill>
                <a:latin typeface="+mj-lt"/>
              </a:rPr>
              <a:t>Alerta Roja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5746741" y="2979127"/>
            <a:ext cx="288032" cy="4848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Flecha abajo"/>
          <p:cNvSpPr/>
          <p:nvPr/>
        </p:nvSpPr>
        <p:spPr>
          <a:xfrm>
            <a:off x="4467851" y="3011011"/>
            <a:ext cx="288032" cy="4848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Flecha abajo"/>
          <p:cNvSpPr/>
          <p:nvPr/>
        </p:nvSpPr>
        <p:spPr>
          <a:xfrm>
            <a:off x="6916123" y="3011011"/>
            <a:ext cx="288032" cy="4848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774958" y="2873496"/>
            <a:ext cx="1080000" cy="646331"/>
          </a:xfrm>
          <a:prstGeom prst="rect">
            <a:avLst/>
          </a:prstGeom>
          <a:solidFill>
            <a:srgbClr val="00B050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bg1"/>
                </a:solidFill>
                <a:latin typeface="+mj-lt"/>
              </a:rPr>
              <a:t>Alerta </a:t>
            </a:r>
            <a:endParaRPr lang="es-CL" sz="1200" b="1" dirty="0" smtClean="0"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 smtClean="0">
                <a:solidFill>
                  <a:schemeClr val="bg1"/>
                </a:solidFill>
                <a:latin typeface="+mj-lt"/>
              </a:rPr>
              <a:t>Verde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37"/>
          <p:cNvSpPr>
            <a:spLocks noChangeArrowheads="1"/>
          </p:cNvSpPr>
          <p:nvPr/>
        </p:nvSpPr>
        <p:spPr bwMode="auto">
          <a:xfrm>
            <a:off x="774958" y="3666512"/>
            <a:ext cx="1080000" cy="646331"/>
          </a:xfrm>
          <a:prstGeom prst="rect">
            <a:avLst/>
          </a:prstGeom>
          <a:solidFill>
            <a:srgbClr val="FFFF00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Alerta Amarilla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774958" y="5347954"/>
            <a:ext cx="1080000" cy="646331"/>
          </a:xfrm>
          <a:prstGeom prst="rect">
            <a:avLst/>
          </a:prstGeom>
          <a:solidFill>
            <a:srgbClr val="E10202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dirty="0">
              <a:solidFill>
                <a:schemeClr val="tx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bg1"/>
                </a:solidFill>
                <a:latin typeface="+mj-lt"/>
              </a:rPr>
              <a:t>Alerta Roja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774958" y="4509120"/>
            <a:ext cx="1080000" cy="646331"/>
          </a:xfrm>
          <a:prstGeom prst="rect">
            <a:avLst/>
          </a:prstGeom>
          <a:solidFill>
            <a:srgbClr val="FF6600"/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 smtClean="0">
                <a:solidFill>
                  <a:schemeClr val="bg1"/>
                </a:solidFill>
                <a:latin typeface="+mj-lt"/>
              </a:rPr>
              <a:t>Alerta Naranja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37"/>
          <p:cNvSpPr>
            <a:spLocks noChangeArrowheads="1"/>
          </p:cNvSpPr>
          <p:nvPr/>
        </p:nvSpPr>
        <p:spPr bwMode="auto">
          <a:xfrm>
            <a:off x="3644349" y="1016192"/>
            <a:ext cx="1800000" cy="369332"/>
          </a:xfrm>
          <a:prstGeom prst="rect">
            <a:avLst/>
          </a:prstGeom>
          <a:solidFill>
            <a:srgbClr val="006CB7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ONEMI</a:t>
            </a:r>
            <a:endParaRPr lang="es-C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37"/>
          <p:cNvSpPr>
            <a:spLocks noChangeArrowheads="1"/>
          </p:cNvSpPr>
          <p:nvPr/>
        </p:nvSpPr>
        <p:spPr bwMode="auto">
          <a:xfrm>
            <a:off x="6268708" y="1016192"/>
            <a:ext cx="1800000" cy="369332"/>
          </a:xfrm>
          <a:prstGeom prst="rect">
            <a:avLst/>
          </a:prstGeom>
          <a:solidFill>
            <a:srgbClr val="006CB7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AUTORIDAD</a:t>
            </a:r>
            <a:endParaRPr lang="es-CL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23 Flecha abajo"/>
          <p:cNvSpPr/>
          <p:nvPr/>
        </p:nvSpPr>
        <p:spPr>
          <a:xfrm rot="16200000">
            <a:off x="2881896" y="958412"/>
            <a:ext cx="288032" cy="4848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42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08" y="1082160"/>
            <a:ext cx="4232716" cy="3174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45212" y="364054"/>
            <a:ext cx="619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CENTROS DE ALERTA TEMPRANA - NIVEL CENTRAL Y REGIONAL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AutoShape 4" descr="Resultado de imagen para CENTRO NACIONAL DE ALERTA TEMPRANA ONE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45" y="1074165"/>
            <a:ext cx="2129759" cy="1595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 descr="Resultado de imagen para MEOC ONEM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30" y="4544220"/>
            <a:ext cx="2416583" cy="1810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Resultado de imagen para COE MOVIL ONEM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63" y="2798930"/>
            <a:ext cx="2170286" cy="139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n para COE MOVIL ONEM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4562748"/>
            <a:ext cx="2533650" cy="1809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 descr="Resultado de imagen para MEOC ONEM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33" y="4492009"/>
            <a:ext cx="2390775" cy="1914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8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comite de operaciones de emergencia chi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3" name="Picture 5" descr="Resultado de imagen para PUNTO DE PRENSA ONE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25" y="4857715"/>
            <a:ext cx="2407376" cy="160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esultado de imagen para STOCK DE EMERGENCIA ONE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18" y="4859515"/>
            <a:ext cx="28575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3" descr="Resultado de imagen para MEOC ONEM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9" name="8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45212" y="364054"/>
            <a:ext cx="456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ALERTAMIENTO - NIVEL CENTRAL Y REGIONAL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66555" y="1028053"/>
            <a:ext cx="342902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Difusión de la alerta al SNPC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48063" algn="l"/>
              </a:tabLst>
            </a:pPr>
            <a:endParaRPr lang="es-ES" sz="1600" dirty="0">
              <a:solidFill>
                <a:srgbClr val="595959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Telecomunicaciones VHF – UHF.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548063" algn="l"/>
              </a:tabLst>
            </a:pPr>
            <a:r>
              <a:rPr lang="es-ES" sz="160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Sistemas digitales.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Telefonía fija y móvil.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548063" algn="l"/>
              </a:tabLst>
            </a:pPr>
            <a:r>
              <a:rPr lang="es-ES" sz="160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Sistema P25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548063" algn="l"/>
              </a:tabLst>
            </a:pPr>
            <a:r>
              <a:rPr lang="es-ES" sz="160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Telefonía satelital.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11560" y="3360186"/>
            <a:ext cx="38604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Difusión a la comunidad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48063" algn="l"/>
              </a:tabLst>
            </a:pPr>
            <a:endParaRPr lang="es-ES" sz="1600" dirty="0">
              <a:solidFill>
                <a:srgbClr val="595959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Sistema Alerta de Emergencias (SAE).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548063" algn="l"/>
              </a:tabLst>
            </a:pPr>
            <a:r>
              <a:rPr lang="es-ES" sz="160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Puntos de prensa.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Plataformas digitales.</a:t>
            </a:r>
            <a:endParaRPr lang="es-ES" sz="1600" dirty="0" smtClean="0">
              <a:solidFill>
                <a:srgbClr val="595959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095" y="4014065"/>
            <a:ext cx="2619375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5" y="4014065"/>
            <a:ext cx="2326194" cy="174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Resultado de imagen para VIVIENDA DE EMERGENCIA ONE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75" y="4014065"/>
            <a:ext cx="2619375" cy="1743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Resultado de imagen para NORMAS ESFERAS ONE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8221" y="1268760"/>
            <a:ext cx="34290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8063" algn="l"/>
              </a:tabLst>
            </a:pPr>
            <a:r>
              <a:rPr lang="es-ES" sz="160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Coordinación de la Emergencia.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8063" algn="l"/>
              </a:tabLst>
            </a:pPr>
            <a:r>
              <a:rPr lang="es-ES" sz="160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Evaluación de daños y necesidades.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8063" algn="l"/>
              </a:tabLst>
            </a:pPr>
            <a:r>
              <a:rPr lang="es-ES" sz="160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Acciones a seguir.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8063" algn="l"/>
              </a:tabLst>
            </a:pPr>
            <a:r>
              <a:rPr lang="es-ES" sz="160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Entrega de ayuda.</a:t>
            </a:r>
          </a:p>
        </p:txBody>
      </p:sp>
      <p:sp>
        <p:nvSpPr>
          <p:cNvPr id="9" name="8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45212" y="364054"/>
            <a:ext cx="689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COMITÉ OPERACIONES DE EMERGENCIA - NIVEL CENTRAL Y REGIONAL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1" descr="Resultado de imagen para CENTRO NACIONAL DE ALERTA TEMPRANA ONEM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56" y="2062433"/>
            <a:ext cx="2619375" cy="1743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37" y="2062434"/>
            <a:ext cx="2730414" cy="1793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10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09" y="4596120"/>
            <a:ext cx="2503416" cy="1340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648221" y="1424012"/>
            <a:ext cx="764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Reuniones técnicas y con la comunidad por actividad eruptiva Complejo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olcánico Planchón </a:t>
            </a:r>
            <a:r>
              <a:rPr lang="es-C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s-CL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eteroa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CVPP.  Región del Maule.</a:t>
            </a:r>
          </a:p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80" y="2512870"/>
            <a:ext cx="2208364" cy="149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09" y="2512870"/>
            <a:ext cx="2704465" cy="1510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7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1" y="2501230"/>
            <a:ext cx="2404110" cy="1510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8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45212" y="364054"/>
            <a:ext cx="465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RESPUESTA- DIRECCIONES REGIONALES ONEMI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27197" y="450912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Reunión mesa técnica por actividad en volcán El Palomo, Región de O’Higgins.  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03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8221" y="1244287"/>
            <a:ext cx="7647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Reunión de coordinación COE provincial y mesa técnica por alerta amarilla debido a la actividad del Complejo Volcánico Nevados de Chillán. 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33" y="2239370"/>
            <a:ext cx="2372400" cy="158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0" y="2239370"/>
            <a:ext cx="2370455" cy="1581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0" y="2239370"/>
            <a:ext cx="1995859" cy="158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1020" y="4538146"/>
            <a:ext cx="51157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6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Reunión de COE regional, por alerta amarilla volcán </a:t>
            </a:r>
            <a:r>
              <a:rPr lang="es-CL" alt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s-CL" altLang="es-CL" sz="16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illarrica</a:t>
            </a:r>
            <a:endParaRPr kumimoji="0" lang="es-CL" altLang="es-CL" sz="160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60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7" name="Imagen 58" descr="100_41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76" y="4538146"/>
            <a:ext cx="2841346" cy="1591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9263" y="125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45212" y="364054"/>
            <a:ext cx="465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RESPUESTA- DIRECCIONES REGIONALES ONEMI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6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0238" r="40949" b="59077"/>
          <a:stretch/>
        </p:blipFill>
        <p:spPr bwMode="auto">
          <a:xfrm>
            <a:off x="4472044" y="4625773"/>
            <a:ext cx="4231243" cy="16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45212" y="364054"/>
            <a:ext cx="29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RESPUESTA - NIVEL CENTRAL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472044" y="4104075"/>
            <a:ext cx="4231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Carta Internacional: Espacio y los Grandes Desastres  - CHARTER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66555" y="1088740"/>
            <a:ext cx="5500726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48063" algn="l"/>
              </a:tabLst>
            </a:pPr>
            <a:r>
              <a:rPr lang="es-CL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grupación voluntaria de escala mundial de agencias espaciales, que trabaja desde el año 2000 con el propósito de contribuir con </a:t>
            </a:r>
            <a:r>
              <a:rPr kumimoji="0" lang="es-CL" sz="1600" b="0" i="0" u="sng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imágenes satelitales</a:t>
            </a: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a los países en procesos de respuesta frente a grandes desastres. Sólo pueden ser miembros del CHARTER las agencias espaciales que poseen y pueden brindar datos de observación de la tierra obtenidos por medio de satélites.</a:t>
            </a:r>
          </a:p>
          <a:p>
            <a:pPr lvl="0" algn="just">
              <a:tabLst>
                <a:tab pos="3548063" algn="l"/>
              </a:tabLst>
            </a:pPr>
            <a:endParaRPr lang="es-ES" sz="1200" b="0" dirty="0" smtClean="0">
              <a:solidFill>
                <a:srgbClr val="595959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tabLst>
                <a:tab pos="3548063" algn="l"/>
              </a:tabLst>
            </a:pP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15 agencias espaciales:</a:t>
            </a:r>
          </a:p>
          <a:p>
            <a:pPr lvl="0" algn="just">
              <a:tabLst>
                <a:tab pos="3548063" algn="l"/>
              </a:tabLst>
            </a:pP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4" tooltip="European Space Agency "/>
              </a:rPr>
              <a:t>ESA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5" tooltip="National Centre for Space Studies"/>
              </a:rPr>
              <a:t>CNES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6" tooltip="Canadian Space Agency"/>
              </a:rPr>
              <a:t>CSA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7" tooltip="Indian Space Research Organisation"/>
              </a:rPr>
              <a:t>ISRO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8" tooltip="US National Oceanic and Atmospheric Administration"/>
              </a:rPr>
              <a:t>NOAA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9" tooltip="National Space Activities Commission"/>
              </a:rPr>
              <a:t>CONAE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10" tooltip="Japan Aerospace Exploration Agency"/>
              </a:rPr>
              <a:t>JAXA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11" tooltip="United States Geological Survey"/>
              </a:rPr>
              <a:t>USGS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err="1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12" tooltip=" Disaster Monitoring Constellation International Imaging"/>
              </a:rPr>
              <a:t>DMCii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13" tooltip="China National Space Administration"/>
              </a:rPr>
              <a:t>CNSA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14" tooltip="German Aerospace Center"/>
              </a:rPr>
              <a:t>DLR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15" tooltip="Korea Aerospace Research Institute"/>
              </a:rPr>
              <a:t>KARI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16" tooltip="National Institute for Space Research in Brazil"/>
              </a:rPr>
              <a:t>INPE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  <a:hlinkClick r:id="rId17" tooltip="European Organisation for the Exploitation of Meteorological Satellites"/>
              </a:rPr>
              <a:t>EUMETSAT</a:t>
            </a:r>
            <a:r>
              <a:rPr lang="es-ES" sz="12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y ROSCOSMOS</a:t>
            </a: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es-CL" sz="1600" b="0" dirty="0" smtClean="0">
              <a:solidFill>
                <a:srgbClr val="595959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18 Imagen" descr="charterlogo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779434" y="1233774"/>
            <a:ext cx="1428760" cy="1456018"/>
          </a:xfrm>
          <a:prstGeom prst="rect">
            <a:avLst/>
          </a:prstGeom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71866" y="3808454"/>
            <a:ext cx="342902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150 activaciones a nivel internacional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+ 20 activaciones desde Chile (año 2005 a la fecha)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548063" algn="l"/>
              </a:tabLst>
            </a:pPr>
            <a:endParaRPr lang="es-ES" sz="1600" b="0" dirty="0" smtClean="0">
              <a:solidFill>
                <a:srgbClr val="595959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265113" marR="0" lvl="0" indent="-84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Terremoto</a:t>
            </a:r>
          </a:p>
          <a:p>
            <a:pPr marL="265113" marR="0" lvl="0" indent="-84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Erupciones volcánicas</a:t>
            </a:r>
          </a:p>
          <a:p>
            <a:pPr marL="265113" marR="0" lvl="0" indent="-84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Incendios Forestales</a:t>
            </a:r>
          </a:p>
          <a:p>
            <a:pPr marL="265113" marR="0" lvl="0" indent="-84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Deslizamiento de terreno</a:t>
            </a:r>
          </a:p>
          <a:p>
            <a:pPr marL="265113" marR="0" lvl="0" indent="-84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Inundaciones</a:t>
            </a:r>
          </a:p>
          <a:p>
            <a:pPr marL="265113" marR="0" lvl="0" indent="-84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3548063" algn="l"/>
              </a:tabLst>
            </a:pPr>
            <a:r>
              <a:rPr lang="es-ES" sz="1600" b="0" dirty="0" smtClean="0">
                <a:solidFill>
                  <a:srgbClr val="595959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Derrame de Petróleo</a:t>
            </a:r>
          </a:p>
        </p:txBody>
      </p:sp>
    </p:spTree>
    <p:extLst>
      <p:ext uri="{BB962C8B-B14F-4D97-AF65-F5344CB8AC3E}">
        <p14:creationId xmlns:p14="http://schemas.microsoft.com/office/powerpoint/2010/main" val="19482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44141" y="344850"/>
            <a:ext cx="755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CHAITEN 2 DE MAYO DE 2008 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540990"/>
              </p:ext>
            </p:extLst>
          </p:nvPr>
        </p:nvGraphicFramePr>
        <p:xfrm>
          <a:off x="611560" y="4509120"/>
          <a:ext cx="7488832" cy="2086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4416"/>
                <a:gridCol w="3744416"/>
              </a:tblGrid>
              <a:tr h="2420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Características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Erupción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486149">
                <a:tc gridSpan="2"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s-CL" sz="11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 volcán hace erupción el 2 de mayo de 2008  y en su segundo</a:t>
                      </a:r>
                      <a:r>
                        <a:rPr lang="es-CL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periodo de actividad forma un cráter de 800 Km de diámetro, formando una columna de cenizas de  30 Km de altura. Las autoridades decretan alerta </a:t>
                      </a:r>
                      <a:r>
                        <a:rPr lang="es-CL" sz="1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ROJA</a:t>
                      </a:r>
                      <a:r>
                        <a:rPr lang="es-CL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en la zona, procediéndose a la evacuación total de la población de </a:t>
                      </a:r>
                      <a:r>
                        <a:rPr lang="es-CL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Chaitén</a:t>
                      </a:r>
                      <a:r>
                        <a:rPr lang="es-CL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localidades cercanas. La actividad se mantiene por mas de 10 meses.</a:t>
                      </a:r>
                      <a:r>
                        <a:rPr lang="es-CL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s-CL" sz="11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8.119 Desplazados</a:t>
                      </a:r>
                      <a:r>
                        <a:rPr lang="es-CL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1.038 albergados.</a:t>
                      </a: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s-CL" sz="1100" b="1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1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 día 12 de mayo de 2008, producto de la acumulación de cenizas y pómez en las inmediaciones del volcán </a:t>
                      </a:r>
                      <a:r>
                        <a:rPr lang="es-CL" sz="11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Chaitén</a:t>
                      </a:r>
                      <a:r>
                        <a:rPr lang="es-CL" sz="11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se produjo un dique natural que desbordó el Río Blanco afectando a gran parte de la Ciudad de </a:t>
                      </a:r>
                      <a:r>
                        <a:rPr lang="es-CL" sz="1100" b="1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Chaitén</a:t>
                      </a:r>
                      <a:r>
                        <a:rPr lang="es-CL" sz="11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100" b="1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17 Imagen" descr="Archivo:Volcán Chaitén-Sam Beebe-Ecotrust.jp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0208" y="1484784"/>
            <a:ext cx="3180183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533780"/>
              </p:ext>
            </p:extLst>
          </p:nvPr>
        </p:nvGraphicFramePr>
        <p:xfrm>
          <a:off x="611560" y="1484787"/>
          <a:ext cx="4104456" cy="2835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2228"/>
                <a:gridCol w="2052228"/>
              </a:tblGrid>
              <a:tr h="192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Datos Generales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85861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Localización: Aproximadamente a 12 km. al Noreste de la ciudad de Chitén.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92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Región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Los Lagos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2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Provincia 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Palena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2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Comuna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CL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Chaitén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2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Coordenadas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42°50′S 72°39′O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2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Altitud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962 msnm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2931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Áreas Urbanas Afectadas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Chaitén (4.625 hab. 2002)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29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Futaleufu (1.826 hab. 2002)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29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Palena (1.690 hab. 2002)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29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937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Caldera, Domo de Lava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265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Activo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65 Imagen" descr="Sin título-1.jp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152302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289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Y:\FOTOS VOLCANES\CHAITEN 2008\FOTOS CHAITEN INUNDACIÒN\n820468394_509308_8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68" y="1412776"/>
            <a:ext cx="7161053" cy="475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FOTOS VOLCANES\CHAITEN 2008\FOTOS CHAITEN INUNDACIÒN\n820468394_509310_98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2" y="1444489"/>
            <a:ext cx="7161053" cy="474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:\FOTOS VOLCANES\CHAITEN 2008\FOTOS CHAITEN INUNDACIÒN\n820468394_508912_88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67" y="1444489"/>
            <a:ext cx="7161053" cy="47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Y:\FOTOS VOLCANES\CHAITEN 2008\FOTOS CHAITEN INUNDACIÒN\n820468394_509255_38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4488"/>
            <a:ext cx="7169363" cy="47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:\FOTOS VOLCANES\CHAITEN 2008\FOTOS CHAITEN INUNDACIÒN\n820468394_509252_19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1" y="1444488"/>
            <a:ext cx="7161053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65 Imagen" descr="Sin título-1.jpg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0" y="1008286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544141" y="344850"/>
            <a:ext cx="755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CHAITEN 2 DE MAYO DE 2008 </a:t>
            </a:r>
          </a:p>
        </p:txBody>
      </p:sp>
    </p:spTree>
    <p:extLst>
      <p:ext uri="{BB962C8B-B14F-4D97-AF65-F5344CB8AC3E}">
        <p14:creationId xmlns:p14="http://schemas.microsoft.com/office/powerpoint/2010/main" val="3369836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536954"/>
            <a:ext cx="4873625" cy="1702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0000"/>
              </a:lnSpc>
            </a:pPr>
            <a:r>
              <a:rPr sz="2000" spc="-5" dirty="0">
                <a:solidFill>
                  <a:srgbClr val="7E7E7E"/>
                </a:solidFill>
                <a:latin typeface="Calibri"/>
                <a:cs typeface="Calibri"/>
              </a:rPr>
              <a:t>La conducción nacional </a:t>
            </a:r>
            <a:r>
              <a:rPr sz="2000" dirty="0">
                <a:solidFill>
                  <a:srgbClr val="7E7E7E"/>
                </a:solidFill>
                <a:latin typeface="Calibri"/>
                <a:cs typeface="Calibri"/>
              </a:rPr>
              <a:t>de </a:t>
            </a:r>
            <a:r>
              <a:rPr sz="2000" spc="-10" dirty="0">
                <a:solidFill>
                  <a:srgbClr val="7E7E7E"/>
                </a:solidFill>
                <a:latin typeface="Calibri"/>
                <a:cs typeface="Calibri"/>
              </a:rPr>
              <a:t>la Protección </a:t>
            </a:r>
            <a:r>
              <a:rPr sz="2000" spc="-5" dirty="0">
                <a:solidFill>
                  <a:srgbClr val="7E7E7E"/>
                </a:solidFill>
                <a:latin typeface="Calibri"/>
                <a:cs typeface="Calibri"/>
              </a:rPr>
              <a:t>Civil,  </a:t>
            </a:r>
            <a:r>
              <a:rPr sz="2000" spc="-15" dirty="0">
                <a:solidFill>
                  <a:srgbClr val="7E7E7E"/>
                </a:solidFill>
                <a:latin typeface="Calibri"/>
                <a:cs typeface="Calibri"/>
              </a:rPr>
              <a:t>está  </a:t>
            </a:r>
            <a:r>
              <a:rPr sz="2000" spc="-5" dirty="0">
                <a:solidFill>
                  <a:srgbClr val="7E7E7E"/>
                </a:solidFill>
                <a:latin typeface="Calibri"/>
                <a:cs typeface="Calibri"/>
              </a:rPr>
              <a:t>radicada  en  el  </a:t>
            </a:r>
            <a:r>
              <a:rPr sz="2000" b="1" spc="-10" dirty="0">
                <a:solidFill>
                  <a:srgbClr val="7E7E7E"/>
                </a:solidFill>
                <a:latin typeface="Calibri"/>
                <a:cs typeface="Calibri"/>
              </a:rPr>
              <a:t>Ministerio 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del  </a:t>
            </a:r>
            <a:r>
              <a:rPr sz="2000" b="1" spc="-10" dirty="0">
                <a:solidFill>
                  <a:srgbClr val="7E7E7E"/>
                </a:solidFill>
                <a:latin typeface="Calibri"/>
                <a:cs typeface="Calibri"/>
              </a:rPr>
              <a:t>Interior</a:t>
            </a:r>
            <a:r>
              <a:rPr sz="2000" b="1" spc="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y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Seguridad </a:t>
            </a:r>
            <a:r>
              <a:rPr sz="2000" b="1" spc="-5" dirty="0">
                <a:solidFill>
                  <a:srgbClr val="7E7E7E"/>
                </a:solidFill>
                <a:latin typeface="Calibri"/>
                <a:cs typeface="Calibri"/>
              </a:rPr>
              <a:t>Pública, función que </a:t>
            </a:r>
            <a:r>
              <a:rPr sz="2000" b="1" spc="-10" dirty="0">
                <a:solidFill>
                  <a:srgbClr val="7E7E7E"/>
                </a:solidFill>
                <a:latin typeface="Calibri"/>
                <a:cs typeface="Calibri"/>
              </a:rPr>
              <a:t>lleva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a </a:t>
            </a:r>
            <a:r>
              <a:rPr sz="2000" b="1" spc="-10" dirty="0">
                <a:solidFill>
                  <a:srgbClr val="7E7E7E"/>
                </a:solidFill>
                <a:latin typeface="Calibri"/>
                <a:cs typeface="Calibri"/>
              </a:rPr>
              <a:t>cabo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a  </a:t>
            </a:r>
            <a:r>
              <a:rPr sz="2000" b="1" spc="-20" dirty="0">
                <a:solidFill>
                  <a:srgbClr val="7E7E7E"/>
                </a:solidFill>
                <a:latin typeface="Calibri"/>
                <a:cs typeface="Calibri"/>
              </a:rPr>
              <a:t>través 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de  </a:t>
            </a:r>
            <a:r>
              <a:rPr sz="2000" b="1" spc="-5" dirty="0">
                <a:solidFill>
                  <a:srgbClr val="7E7E7E"/>
                </a:solidFill>
                <a:latin typeface="Calibri"/>
                <a:cs typeface="Calibri"/>
              </a:rPr>
              <a:t>ONEMI,  </a:t>
            </a:r>
            <a:r>
              <a:rPr sz="2000" spc="-5" dirty="0">
                <a:solidFill>
                  <a:srgbClr val="7E7E7E"/>
                </a:solidFill>
                <a:latin typeface="Calibri"/>
                <a:cs typeface="Calibri"/>
              </a:rPr>
              <a:t>creada  en  1974</a:t>
            </a:r>
            <a:r>
              <a:rPr sz="2000" spc="3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7E7E7E"/>
                </a:solidFill>
                <a:latin typeface="Calibri"/>
                <a:cs typeface="Calibri"/>
              </a:rPr>
              <a:t>mediante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000" b="1" spc="-15" dirty="0">
                <a:solidFill>
                  <a:srgbClr val="7E7E7E"/>
                </a:solidFill>
                <a:latin typeface="Calibri"/>
                <a:cs typeface="Calibri"/>
              </a:rPr>
              <a:t>D.L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Nº</a:t>
            </a:r>
            <a:r>
              <a:rPr sz="2000" b="1" spc="-1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369</a:t>
            </a:r>
            <a:r>
              <a:rPr sz="2000" dirty="0">
                <a:solidFill>
                  <a:srgbClr val="7E7E7E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72200" y="2057400"/>
            <a:ext cx="2303780" cy="762000"/>
          </a:xfrm>
          <a:custGeom>
            <a:avLst/>
            <a:gdLst/>
            <a:ahLst/>
            <a:cxnLst/>
            <a:rect l="l" t="t" r="r" b="b"/>
            <a:pathLst>
              <a:path w="2303779" h="762000">
                <a:moveTo>
                  <a:pt x="0" y="762000"/>
                </a:moveTo>
                <a:lnTo>
                  <a:pt x="2303399" y="762000"/>
                </a:lnTo>
                <a:lnTo>
                  <a:pt x="230339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A28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75598" y="2057400"/>
            <a:ext cx="0" cy="762000"/>
          </a:xfrm>
          <a:custGeom>
            <a:avLst/>
            <a:gdLst/>
            <a:ahLst/>
            <a:cxnLst/>
            <a:rect l="l" t="t" r="r" b="b"/>
            <a:pathLst>
              <a:path h="762000">
                <a:moveTo>
                  <a:pt x="0" y="0"/>
                </a:moveTo>
                <a:lnTo>
                  <a:pt x="0" y="762000"/>
                </a:lnTo>
              </a:path>
            </a:pathLst>
          </a:custGeom>
          <a:ln w="12700">
            <a:solidFill>
              <a:srgbClr val="CFD6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72200" y="2292222"/>
            <a:ext cx="2303780" cy="527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897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PRESIDENCIA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83248" y="3276536"/>
            <a:ext cx="2303780" cy="788670"/>
          </a:xfrm>
          <a:custGeom>
            <a:avLst/>
            <a:gdLst/>
            <a:ahLst/>
            <a:cxnLst/>
            <a:rect l="l" t="t" r="r" b="b"/>
            <a:pathLst>
              <a:path w="2303779" h="788670">
                <a:moveTo>
                  <a:pt x="0" y="788098"/>
                </a:moveTo>
                <a:lnTo>
                  <a:pt x="2303399" y="788098"/>
                </a:lnTo>
                <a:lnTo>
                  <a:pt x="2303399" y="0"/>
                </a:lnTo>
                <a:lnTo>
                  <a:pt x="0" y="0"/>
                </a:lnTo>
                <a:lnTo>
                  <a:pt x="0" y="788098"/>
                </a:lnTo>
                <a:close/>
              </a:path>
            </a:pathLst>
          </a:custGeom>
          <a:solidFill>
            <a:srgbClr val="DA28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86775" y="3276600"/>
            <a:ext cx="0" cy="788035"/>
          </a:xfrm>
          <a:custGeom>
            <a:avLst/>
            <a:gdLst/>
            <a:ahLst/>
            <a:cxnLst/>
            <a:rect l="l" t="t" r="r" b="b"/>
            <a:pathLst>
              <a:path h="788035">
                <a:moveTo>
                  <a:pt x="0" y="0"/>
                </a:moveTo>
                <a:lnTo>
                  <a:pt x="0" y="788035"/>
                </a:lnTo>
              </a:path>
            </a:pathLst>
          </a:custGeom>
          <a:ln w="12700">
            <a:solidFill>
              <a:srgbClr val="CFD6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83248" y="3332479"/>
            <a:ext cx="2303780" cy="732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010" marR="88900" algn="ctr">
              <a:lnSpc>
                <a:spcPts val="173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MINISTERIO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DEL 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INTERIOR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SEGURIDAD  PÚBLICA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83248" y="4495736"/>
            <a:ext cx="2303780" cy="731520"/>
          </a:xfrm>
          <a:custGeom>
            <a:avLst/>
            <a:gdLst/>
            <a:ahLst/>
            <a:cxnLst/>
            <a:rect l="l" t="t" r="r" b="b"/>
            <a:pathLst>
              <a:path w="2303779" h="731520">
                <a:moveTo>
                  <a:pt x="0" y="730948"/>
                </a:moveTo>
                <a:lnTo>
                  <a:pt x="2303399" y="730948"/>
                </a:lnTo>
                <a:lnTo>
                  <a:pt x="2303399" y="0"/>
                </a:lnTo>
                <a:lnTo>
                  <a:pt x="0" y="0"/>
                </a:lnTo>
                <a:lnTo>
                  <a:pt x="0" y="730948"/>
                </a:lnTo>
                <a:close/>
              </a:path>
            </a:pathLst>
          </a:custGeom>
          <a:solidFill>
            <a:srgbClr val="3930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86775" y="4495800"/>
            <a:ext cx="0" cy="730885"/>
          </a:xfrm>
          <a:custGeom>
            <a:avLst/>
            <a:gdLst/>
            <a:ahLst/>
            <a:cxnLst/>
            <a:rect l="l" t="t" r="r" b="b"/>
            <a:pathLst>
              <a:path h="730885">
                <a:moveTo>
                  <a:pt x="0" y="0"/>
                </a:moveTo>
                <a:lnTo>
                  <a:pt x="0" y="730885"/>
                </a:lnTo>
              </a:path>
            </a:pathLst>
          </a:custGeom>
          <a:ln w="12700">
            <a:solidFill>
              <a:srgbClr val="CFD6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83248" y="4696079"/>
            <a:ext cx="2303780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868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ONEMI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8071611" y="6586143"/>
            <a:ext cx="179070" cy="15240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16" name="object 2"/>
          <p:cNvSpPr txBox="1">
            <a:spLocks noGrp="1"/>
          </p:cNvSpPr>
          <p:nvPr>
            <p:ph type="title"/>
          </p:nvPr>
        </p:nvSpPr>
        <p:spPr>
          <a:xfrm>
            <a:off x="457200" y="548680"/>
            <a:ext cx="8229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8865" marR="5080" indent="-1905635" algn="just">
              <a:lnSpc>
                <a:spcPct val="100000"/>
              </a:lnSpc>
            </a:pPr>
            <a:r>
              <a:rPr lang="es-CL" sz="2000" b="1" spc="-5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CL" sz="2000" b="1" spc="-1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</a:t>
            </a:r>
            <a:r>
              <a:rPr lang="es-CL" sz="2000" b="1" spc="-5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s-CL" sz="2000" b="1" spc="-1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RIESGO </a:t>
            </a:r>
            <a:r>
              <a:rPr lang="es-CL" sz="2000" b="1" spc="-5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EL </a:t>
            </a:r>
            <a:r>
              <a:rPr lang="es-CL" sz="2000" b="1" spc="-1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ÁMBITO  </a:t>
            </a:r>
            <a:r>
              <a:rPr lang="es-CL" sz="2000" b="1" spc="-5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NACIONAL</a:t>
            </a:r>
            <a:endParaRPr lang="es-CL" sz="2000" b="1" spc="-5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65 Imagen" descr="Sin título-1.jpg"/>
          <p:cNvPicPr preferRelativeResize="0"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864270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75" y="3418087"/>
            <a:ext cx="3291798" cy="255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44141" y="688630"/>
            <a:ext cx="7556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COMPLEJO VOLCÁNICO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PUYEHUE </a:t>
            </a:r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- CAULLE </a:t>
            </a:r>
            <a:r>
              <a:rPr lang="es-CL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ABRIL </a:t>
            </a:r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es-CL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2011</a:t>
            </a:r>
            <a:endParaRPr lang="es-C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979307"/>
              </p:ext>
            </p:extLst>
          </p:nvPr>
        </p:nvGraphicFramePr>
        <p:xfrm>
          <a:off x="554407" y="1412776"/>
          <a:ext cx="3873576" cy="2534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788"/>
                <a:gridCol w="1936788"/>
              </a:tblGrid>
              <a:tr h="1824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Datos Generales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64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Región              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Región de los Lago y Región de los Ríos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4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Provincia 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Osorno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4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Comuna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Puyehue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4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Coordenadas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40º 35’S 72º 08ºW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4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Altitud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2240 msnm.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411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Áreas Urbanas Afectadas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Puyehue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41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41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41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209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Estrato volcán-caldera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4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Activo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198106"/>
              </p:ext>
            </p:extLst>
          </p:nvPr>
        </p:nvGraphicFramePr>
        <p:xfrm>
          <a:off x="544140" y="4365105"/>
          <a:ext cx="7556251" cy="1586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56251"/>
              </a:tblGrid>
              <a:tr h="190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Características y Erupción 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393466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s-MX" sz="11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Erupción 4 de junio de 2011 el volcán hace erupción 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una explosión que generó una columna de gases de hasta 10 Km. 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MX" sz="11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Evacuación de  4.357 personas de las comunas de Lago </a:t>
                      </a:r>
                      <a:r>
                        <a:rPr lang="es-MX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Ranco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Río Bueno (Región de Los Ríos) y en la comuna de </a:t>
                      </a:r>
                      <a:r>
                        <a:rPr lang="es-MX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Puyehue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en la Región de Los Lagos. 700 albergados en distintos recintos desplegados por los municipios.  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MX" sz="11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1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0" name="Imagen 3" descr="Descripción: Puyehue-Cordón Caulle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45638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6763" y="30654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66763" y="3522663"/>
            <a:ext cx="0" cy="0"/>
          </a:xfrm>
          <a:prstGeom prst="rect">
            <a:avLst/>
          </a:prstGeom>
          <a:solidFill>
            <a:srgbClr val="A1957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66763" y="5722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65 Imagen" descr="Sin título-1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080294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8388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1387168"/>
            <a:ext cx="6644406" cy="485014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87" y="1556792"/>
            <a:ext cx="6658881" cy="489654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86" y="1794067"/>
            <a:ext cx="6644406" cy="4875293"/>
          </a:xfrm>
          <a:prstGeom prst="rect">
            <a:avLst/>
          </a:prstGeom>
        </p:spPr>
      </p:pic>
      <p:pic>
        <p:nvPicPr>
          <p:cNvPr id="10" name="65 Imagen" descr="Sin título-1.jpg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1080294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544141" y="272842"/>
            <a:ext cx="7556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COMPLEJO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VOLCÁNICO PUYEHUE  - CAULLE </a:t>
            </a:r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ABRIL DE 2011</a:t>
            </a:r>
          </a:p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97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44141" y="253678"/>
            <a:ext cx="755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COPAHUE 27 MAYO DE </a:t>
            </a:r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2013</a:t>
            </a:r>
            <a:endParaRPr lang="es-CL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521287"/>
              </p:ext>
            </p:extLst>
          </p:nvPr>
        </p:nvGraphicFramePr>
        <p:xfrm>
          <a:off x="544141" y="1412776"/>
          <a:ext cx="4027859" cy="2520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9086"/>
                <a:gridCol w="2738773"/>
              </a:tblGrid>
              <a:tr h="234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Datos Generales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34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Localización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 km de la ciudad de los Ángeles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34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Región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delBioBío.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34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Provincia 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</a:t>
                      </a:r>
                      <a:r>
                        <a:rPr lang="es-MX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BioBío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34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Comuna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Alto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</a:t>
                      </a:r>
                      <a:r>
                        <a:rPr lang="es-MX" sz="11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Bío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4076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Coordenadas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</a:t>
                      </a:r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37. 85° S 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</a:t>
                      </a:r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71.17 ° W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34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Altitud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2997 </a:t>
                      </a:r>
                      <a:r>
                        <a:rPr lang="es-MX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ms.n.m</a:t>
                      </a: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34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Estratovolcán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34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Activo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34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Glaciar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439680"/>
              </p:ext>
            </p:extLst>
          </p:nvPr>
        </p:nvGraphicFramePr>
        <p:xfrm>
          <a:off x="544140" y="4149080"/>
          <a:ext cx="7690023" cy="1620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0530"/>
                <a:gridCol w="3809493"/>
              </a:tblGrid>
              <a:tr h="233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Características </a:t>
                      </a: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Erupción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386594">
                <a:tc gridSpan="2">
                  <a:txBody>
                    <a:bodyPr/>
                    <a:lstStyle/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s-MX" sz="11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s-MX" sz="11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653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personas evacuadas de las localidades cercanas, de los cuales 504 fueron albergadas en los albergues dispuesto por  municipios. 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MX" sz="11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Imagen 1" descr="Descripción: Copahue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01" y="1412776"/>
            <a:ext cx="346066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35013" y="2681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35013" y="3138488"/>
            <a:ext cx="0" cy="0"/>
          </a:xfrm>
          <a:prstGeom prst="rect">
            <a:avLst/>
          </a:prstGeom>
          <a:solidFill>
            <a:srgbClr val="A1957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3" name="65 Imagen" descr="Sin título-1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080294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6258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543800" cy="50292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5" y="1496144"/>
            <a:ext cx="7542919" cy="50292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544141" y="344850"/>
            <a:ext cx="755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COPAHUE 27 MAYO DE </a:t>
            </a:r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2013</a:t>
            </a:r>
            <a:endParaRPr lang="es-CL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65 Imagen" descr="Sin título-1.jp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080294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7817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44141" y="416858"/>
            <a:ext cx="755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 VILLARRICA 03 MARZO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endParaRPr lang="es-CL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56309"/>
              </p:ext>
            </p:extLst>
          </p:nvPr>
        </p:nvGraphicFramePr>
        <p:xfrm>
          <a:off x="739753" y="1484784"/>
          <a:ext cx="3908995" cy="2441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090"/>
                <a:gridCol w="2445905"/>
              </a:tblGrid>
              <a:tr h="21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Datos Generales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1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Localización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15Km de Pucón 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1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Región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La Araucanía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1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Provincia 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Cautín y Valdivia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1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Comuna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Villarrica, Pucón y Panguipulli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3719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Coordenadas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</a:t>
                      </a:r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s-CL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39,42°S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</a:t>
                      </a:r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s-CL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71,93ºW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1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Altitud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2847 m </a:t>
                      </a:r>
                      <a:r>
                        <a:rPr lang="es-CL" sz="11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snm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1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Poblados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Mas Cercanos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Pucón,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Lican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Ray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Coñaripe, Villarrica 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  <a:tr h="21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Ultima Erupción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Mayor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1984-1985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7184" marR="67184" marT="0" marB="0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407127"/>
              </p:ext>
            </p:extLst>
          </p:nvPr>
        </p:nvGraphicFramePr>
        <p:xfrm>
          <a:off x="739754" y="4149080"/>
          <a:ext cx="7504654" cy="1710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6990"/>
                <a:gridCol w="3717664"/>
              </a:tblGrid>
              <a:tr h="2465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Características </a:t>
                      </a: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Erupción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463627">
                <a:tc gridSpan="2">
                  <a:txBody>
                    <a:bodyPr/>
                    <a:lstStyle/>
                    <a:p>
                      <a:pPr marL="171450" marR="0" indent="-17145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s-CL" sz="11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indent="-17145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CL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 declara </a:t>
                      </a:r>
                      <a:r>
                        <a:rPr lang="es-CL" sz="1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ALERTA ROJA </a:t>
                      </a:r>
                      <a:r>
                        <a:rPr lang="es-CL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 las comunas de Villarrica, Pucón, </a:t>
                      </a:r>
                      <a:r>
                        <a:rPr lang="es-CL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Curarrehue</a:t>
                      </a:r>
                      <a:r>
                        <a:rPr lang="es-CL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para la región de Los Lagos y </a:t>
                      </a:r>
                      <a:r>
                        <a:rPr lang="es-CL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Panguipulli</a:t>
                      </a:r>
                      <a:r>
                        <a:rPr lang="es-CL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para la región de los Ríos. Columna de cenizas que alcanza unos 3 Km de altura. 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s-CL" sz="11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indent="-17145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CL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3.385 personas evacuadas y 211 evacuados.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100" baseline="30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35013" y="3138488"/>
            <a:ext cx="0" cy="0"/>
          </a:xfrm>
          <a:prstGeom prst="rect">
            <a:avLst/>
          </a:prstGeom>
          <a:solidFill>
            <a:srgbClr val="A1957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19" y="1484784"/>
            <a:ext cx="3434388" cy="2448272"/>
          </a:xfrm>
          <a:prstGeom prst="rect">
            <a:avLst/>
          </a:prstGeom>
        </p:spPr>
      </p:pic>
      <p:pic>
        <p:nvPicPr>
          <p:cNvPr id="11" name="65 Imagen" descr="Sin título-1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152302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727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35013" y="3138488"/>
            <a:ext cx="0" cy="0"/>
          </a:xfrm>
          <a:prstGeom prst="rect">
            <a:avLst/>
          </a:prstGeom>
          <a:solidFill>
            <a:srgbClr val="A1957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69" y="1340767"/>
            <a:ext cx="7132223" cy="4492325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544141" y="416858"/>
            <a:ext cx="755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 VILLARRICA 03 MARZO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endParaRPr lang="es-CL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65 Imagen" descr="Sin título-1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152302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Y:\FOTOS VOLCANES\Erupcion Volcan Villarrica 03-03-2015\erupción volcan villarri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44043"/>
            <a:ext cx="7128792" cy="44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Y:\FOTOS VOLCANES\Erupcion Volcan Villarrica 03-03-2015\volc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7128792" cy="448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rtoro.MINTERIOR\Desktop\FOTOS DIRECTOR\VOLCAN VILLARICA\1villarrica-A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844824"/>
            <a:ext cx="712105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757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44141" y="416858"/>
            <a:ext cx="755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 CALBUCO 22 DE ABRIL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endParaRPr lang="es-CL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35013" y="3138488"/>
            <a:ext cx="0" cy="0"/>
          </a:xfrm>
          <a:prstGeom prst="rect">
            <a:avLst/>
          </a:prstGeom>
          <a:solidFill>
            <a:srgbClr val="A1957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51803"/>
              </p:ext>
            </p:extLst>
          </p:nvPr>
        </p:nvGraphicFramePr>
        <p:xfrm>
          <a:off x="675779" y="1484782"/>
          <a:ext cx="4472285" cy="2367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1077"/>
                <a:gridCol w="2801208"/>
              </a:tblGrid>
              <a:tr h="1901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Datos Generales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87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Región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Región de Los Lagos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01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Provincia 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Llanquihue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01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Comuna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Ladera S Puerto Montt – N Puerto Varas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87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Coordenadas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41º 19’S  72º 36’W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87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Altitud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2.003 msnm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8743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Áreas Urbanas Afectadas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Puerto Montt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010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Puerto Varas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010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Ladera E Lago Llanquihue pueblo de Ensenada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97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Tipo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Estratovolcán </a:t>
                      </a:r>
                      <a:r>
                        <a:rPr lang="es-CL" sz="11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forma irregular troncocónica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41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L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Activo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023003"/>
              </p:ext>
            </p:extLst>
          </p:nvPr>
        </p:nvGraphicFramePr>
        <p:xfrm>
          <a:off x="701502" y="4183634"/>
          <a:ext cx="7800372" cy="2197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0186"/>
                <a:gridCol w="3900186"/>
              </a:tblGrid>
              <a:tr h="369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Características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Erupción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s-CL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Franklin Gothic Book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828326">
                <a:tc gridSpan="2">
                  <a:txBody>
                    <a:bodyPr/>
                    <a:lstStyle/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Erupción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del día 22 de abril, con una c</a:t>
                      </a:r>
                      <a:r>
                        <a:rPr lang="es-MX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olumna eruptiva que alcanzo una altura superior a los 15 Km sobre el cráter principal, declarándose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1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ALERTA ROJA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MX" sz="11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7.585 personas de los sectores lago Chapo y </a:t>
                      </a:r>
                      <a:r>
                        <a:rPr lang="es-MX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Correntoso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la comuna de Puerto Montt y Ensenada, Colonia Tres Puentes y </a:t>
                      </a:r>
                      <a:r>
                        <a:rPr lang="es-MX" sz="11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Peulla</a:t>
                      </a: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la comuna de Puerto Varas. Se registro un total de 475 personas albergadas.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MX" sz="11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MX" sz="11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 determinó una zona de exclusión de 20 kilómetros desde el cráter  y 200 metros a cada lado de los cauces que descienden desde el volcán.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66763" y="2847975"/>
            <a:ext cx="0" cy="0"/>
          </a:xfrm>
          <a:prstGeom prst="rect">
            <a:avLst/>
          </a:prstGeom>
          <a:solidFill>
            <a:srgbClr val="A1957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66763" y="5153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3137786" cy="2520280"/>
          </a:xfrm>
          <a:prstGeom prst="rect">
            <a:avLst/>
          </a:prstGeom>
        </p:spPr>
      </p:pic>
      <p:pic>
        <p:nvPicPr>
          <p:cNvPr id="14" name="65 Imagen" descr="Sin título-1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152302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3595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35013" y="3138488"/>
            <a:ext cx="0" cy="0"/>
          </a:xfrm>
          <a:prstGeom prst="rect">
            <a:avLst/>
          </a:prstGeom>
          <a:solidFill>
            <a:srgbClr val="A1957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66763" y="2847975"/>
            <a:ext cx="0" cy="0"/>
          </a:xfrm>
          <a:prstGeom prst="rect">
            <a:avLst/>
          </a:prstGeom>
          <a:solidFill>
            <a:srgbClr val="A1957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66763" y="5153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Y:\FOTOS VOLCANES\Eupción volcán Calbuco\Visita Ministro Lago Chapo\1_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06630"/>
            <a:ext cx="7293372" cy="48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FOTOS VOLCANES\Eupción volcán Calbuco\Visita Ministro 30.04.2015 ensenada\file_201504301444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06630"/>
            <a:ext cx="7293372" cy="48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6" y="1522655"/>
            <a:ext cx="7293372" cy="485867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2" y="1737821"/>
            <a:ext cx="7286352" cy="4859531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544141" y="416858"/>
            <a:ext cx="755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 CALBUCO 22 DE ABRIL </a:t>
            </a:r>
            <a:r>
              <a:rPr lang="es-C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es-C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endParaRPr lang="es-CL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65 Imagen" descr="Sin título-1.jp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550" y="1152302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740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3 CuadroTexto"/>
          <p:cNvSpPr txBox="1">
            <a:spLocks noChangeArrowheads="1"/>
          </p:cNvSpPr>
          <p:nvPr/>
        </p:nvSpPr>
        <p:spPr bwMode="auto">
          <a:xfrm>
            <a:off x="571500" y="2143125"/>
            <a:ext cx="2071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alibri" pitchFamily="34" charset="0"/>
              </a:rPr>
              <a:t>GRACIAS. 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006C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1" descr="Logo_onemi_Min_Int_seguridad_baj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1988840"/>
            <a:ext cx="2786051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683568" y="2594094"/>
            <a:ext cx="4750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MUCHAS GRACIAS</a:t>
            </a:r>
          </a:p>
          <a:p>
            <a:pPr algn="ctr"/>
            <a:r>
              <a:rPr lang="es-CL" sz="24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  <a:hlinkClick r:id="rId4"/>
              </a:rPr>
              <a:t>www.onemi.cl</a:t>
            </a:r>
            <a:endParaRPr lang="es-CL" sz="2400" dirty="0">
              <a:solidFill>
                <a:schemeClr val="bg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s-CL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2247900" y="5764956"/>
            <a:ext cx="464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/>
                </a:solidFill>
                <a:latin typeface="+mj-lt"/>
              </a:rPr>
              <a:t>Unidad Análisis, Estudios y Cambio Climático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  <a:latin typeface="+mj-lt"/>
              </a:rPr>
              <a:t>D</a:t>
            </a:r>
            <a:r>
              <a:rPr lang="es-ES" sz="1200" dirty="0" smtClean="0">
                <a:solidFill>
                  <a:schemeClr val="bg1"/>
                </a:solidFill>
                <a:latin typeface="+mj-lt"/>
              </a:rPr>
              <a:t>ivisión de Protección Civil</a:t>
            </a:r>
            <a:endParaRPr lang="es-E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15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6" y="404664"/>
            <a:ext cx="758378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MISIÓN DE ONEMI</a:t>
            </a:r>
          </a:p>
          <a:p>
            <a:endParaRPr lang="es-CL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Planificar, coordinar y ejecutar las actividades destinadas a la prevención, mitigación, alerta, respuesta y rehabilitación que demanda el funcionamiento del Sistema Nacional de Protección Civil frente a amenazas y situaciones de emergencias, desastres y catástrofes; con el fin de resguardar a las personas, sus bienes y ambiente a nivel nacional, regional, provincial y comunal.</a:t>
            </a:r>
          </a:p>
        </p:txBody>
      </p:sp>
      <p:pic>
        <p:nvPicPr>
          <p:cNvPr id="9" name="3 Imagen" descr="IMG_38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9317" y="3654025"/>
            <a:ext cx="1590675" cy="159861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" name="3 Imagen" descr="IMG_389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654025"/>
            <a:ext cx="1595437" cy="159861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" name="3 Imagen" descr="IMG_38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3533" y="3654025"/>
            <a:ext cx="1590675" cy="16049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2" name="3 Imagen" descr="IMG_389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654025"/>
            <a:ext cx="1535112" cy="159861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3" name="65 Imagen" descr="Sin título-1.jp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550" y="864270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787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728014" y="476672"/>
            <a:ext cx="46876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NACIONAL DE PROTECCIÓN CIVIL</a:t>
            </a:r>
            <a:endParaRPr lang="es-CL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 bwMode="auto">
          <a:xfrm>
            <a:off x="728014" y="1178750"/>
            <a:ext cx="47615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CL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Nacional de Protección Civil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 D 156 del Ministerio de l Interior del año 2002.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5" name="24 Diagrama"/>
          <p:cNvGraphicFramePr/>
          <p:nvPr>
            <p:extLst>
              <p:ext uri="{D42A27DB-BD31-4B8C-83A1-F6EECF244321}">
                <p14:modId xmlns:p14="http://schemas.microsoft.com/office/powerpoint/2010/main" val="1041367662"/>
              </p:ext>
            </p:extLst>
          </p:nvPr>
        </p:nvGraphicFramePr>
        <p:xfrm>
          <a:off x="3896925" y="1826137"/>
          <a:ext cx="4977045" cy="399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8" name="27 Grupo"/>
          <p:cNvGrpSpPr/>
          <p:nvPr/>
        </p:nvGrpSpPr>
        <p:grpSpPr>
          <a:xfrm>
            <a:off x="395536" y="1937596"/>
            <a:ext cx="3161519" cy="3168459"/>
            <a:chOff x="467544" y="2204864"/>
            <a:chExt cx="3421989" cy="3421989"/>
          </a:xfrm>
        </p:grpSpPr>
        <p:pic>
          <p:nvPicPr>
            <p:cNvPr id="6146" name="Picture 2" descr="http://4.bp.blogspot.com/-Q8jZuQpHWo4/Trm3D3xzOOI/AAAAAAAAACg/z83I78EoKbo/s1600/CivilDefence.sv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204864"/>
              <a:ext cx="3421989" cy="342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26 CuadroTexto"/>
            <p:cNvSpPr txBox="1"/>
            <p:nvPr/>
          </p:nvSpPr>
          <p:spPr>
            <a:xfrm>
              <a:off x="1547664" y="4725144"/>
              <a:ext cx="1369318" cy="398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Comunidad</a:t>
              </a:r>
              <a:endParaRPr lang="es-CL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 rot="3609554">
              <a:off x="1860840" y="3202432"/>
              <a:ext cx="2230568" cy="39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Ciencia y Tecnología</a:t>
              </a:r>
              <a:endParaRPr lang="es-CL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29 CuadroTexto"/>
            <p:cNvSpPr txBox="1"/>
            <p:nvPr/>
          </p:nvSpPr>
          <p:spPr>
            <a:xfrm rot="18019170">
              <a:off x="18049" y="3308965"/>
              <a:ext cx="2533818" cy="36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Autoridad – Serv. Publicos</a:t>
              </a:r>
              <a:endParaRPr lang="es-CL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1186973" y="3501008"/>
              <a:ext cx="1909133" cy="997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Personas</a:t>
              </a:r>
            </a:p>
            <a:p>
              <a:pPr algn="ctr"/>
              <a:r>
                <a:rPr lang="es-CL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Bienes</a:t>
              </a:r>
            </a:p>
            <a:p>
              <a:pPr algn="ctr"/>
              <a:r>
                <a:rPr lang="es-CL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Medio Ambiente</a:t>
              </a:r>
              <a:endParaRPr lang="es-C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32 Rectángulo"/>
          <p:cNvSpPr/>
          <p:nvPr/>
        </p:nvSpPr>
        <p:spPr bwMode="auto">
          <a:xfrm>
            <a:off x="1691680" y="3368640"/>
            <a:ext cx="6363047" cy="46147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L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ヒラギノ角ゴ Pro W3" pitchFamily="-84" charset="-128"/>
              </a:rPr>
              <a:t>ONEMI: </a:t>
            </a:r>
            <a:r>
              <a:rPr lang="es-CL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ヒラギノ角ゴ Pro W3" pitchFamily="-84" charset="-128"/>
              </a:rPr>
              <a:t>ASESOR </a:t>
            </a:r>
            <a:r>
              <a:rPr lang="es-CL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ヒラギノ角ゴ Pro W3" pitchFamily="-84" charset="-128"/>
              </a:rPr>
              <a:t>Y </a:t>
            </a:r>
            <a:r>
              <a:rPr lang="es-CL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ヒラギノ角ゴ Pro W3" pitchFamily="-84" charset="-128"/>
              </a:rPr>
              <a:t>COORDINADOR</a:t>
            </a:r>
            <a:endParaRPr lang="es-CL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ヒラギノ角ゴ Pro W3" pitchFamily="-84" charset="-128"/>
            </a:endParaRPr>
          </a:p>
        </p:txBody>
      </p:sp>
      <p:pic>
        <p:nvPicPr>
          <p:cNvPr id="34" name="65 Imagen" descr="Sin título-1.jpg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0" y="1008286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421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28014" y="476672"/>
            <a:ext cx="46876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NACIONAL DE PROTECCIÓN CIVIL</a:t>
            </a:r>
            <a:endParaRPr lang="es-CL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 bwMode="auto">
          <a:xfrm>
            <a:off x="728014" y="1178750"/>
            <a:ext cx="71570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CL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Nacional de </a:t>
            </a:r>
            <a:r>
              <a:rPr lang="es-CL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Emergencia” </a:t>
            </a:r>
            <a:r>
              <a:rPr lang="es-CL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N° 1.434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Ministerio del Interior del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29 </a:t>
            </a:r>
            <a:r>
              <a:rPr lang="es-CL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junio  de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2017.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65 Imagen" descr="Sin título-1.jpg"/>
          <p:cNvPicPr preferRelativeResize="0"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008286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4 Grupo"/>
          <p:cNvGrpSpPr/>
          <p:nvPr/>
        </p:nvGrpSpPr>
        <p:grpSpPr>
          <a:xfrm>
            <a:off x="762135" y="3248980"/>
            <a:ext cx="2152273" cy="698985"/>
            <a:chOff x="1321407" y="3295477"/>
            <a:chExt cx="2363539" cy="698985"/>
          </a:xfrm>
          <a:scene3d>
            <a:camera prst="orthographicFront"/>
            <a:lightRig rig="chilly" dir="t"/>
          </a:scene3d>
        </p:grpSpPr>
        <p:sp>
          <p:nvSpPr>
            <p:cNvPr id="9" name="8 Rectángulo redondeado"/>
            <p:cNvSpPr/>
            <p:nvPr/>
          </p:nvSpPr>
          <p:spPr>
            <a:xfrm>
              <a:off x="1321407" y="3295477"/>
              <a:ext cx="2363539" cy="698985"/>
            </a:xfrm>
            <a:prstGeom prst="roundRect">
              <a:avLst/>
            </a:prstGeom>
            <a:solidFill>
              <a:srgbClr val="0070C0"/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1355529" y="3329599"/>
              <a:ext cx="2295295" cy="6307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200" b="1" dirty="0" smtClean="0"/>
                <a:t>COORDINACIÓN Y COMUNICACIÓN</a:t>
              </a:r>
              <a:endParaRPr lang="es-CL" sz="1200" b="1" kern="1200" dirty="0"/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728014" y="2348880"/>
            <a:ext cx="2186394" cy="698985"/>
            <a:chOff x="-15818" y="2219997"/>
            <a:chExt cx="2186394" cy="698985"/>
          </a:xfrm>
          <a:scene3d>
            <a:camera prst="orthographicFront"/>
            <a:lightRig rig="chilly" dir="t"/>
          </a:scene3d>
        </p:grpSpPr>
        <p:sp>
          <p:nvSpPr>
            <p:cNvPr id="7" name="6 Rectángulo redondeado"/>
            <p:cNvSpPr/>
            <p:nvPr/>
          </p:nvSpPr>
          <p:spPr>
            <a:xfrm>
              <a:off x="-15818" y="2219997"/>
              <a:ext cx="2186394" cy="698985"/>
            </a:xfrm>
            <a:prstGeom prst="roundRect">
              <a:avLst/>
            </a:prstGeom>
            <a:solidFill>
              <a:srgbClr val="0070C0"/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18304" y="2254119"/>
              <a:ext cx="2118150" cy="6307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200" b="1" kern="1200" dirty="0" smtClean="0"/>
                <a:t>ROLES Y FUNCIONES</a:t>
              </a:r>
              <a:endParaRPr lang="es-CL" sz="1200" b="1" kern="1200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780696" y="5094185"/>
            <a:ext cx="2152273" cy="698985"/>
            <a:chOff x="1321407" y="3295477"/>
            <a:chExt cx="2363539" cy="698985"/>
          </a:xfrm>
          <a:scene3d>
            <a:camera prst="orthographicFront"/>
            <a:lightRig rig="chilly" dir="t"/>
          </a:scene3d>
        </p:grpSpPr>
        <p:sp>
          <p:nvSpPr>
            <p:cNvPr id="18" name="17 Rectángulo redondeado"/>
            <p:cNvSpPr/>
            <p:nvPr/>
          </p:nvSpPr>
          <p:spPr>
            <a:xfrm>
              <a:off x="1321407" y="3295477"/>
              <a:ext cx="2363539" cy="698985"/>
            </a:xfrm>
            <a:prstGeom prst="roundRect">
              <a:avLst/>
            </a:prstGeom>
            <a:solidFill>
              <a:srgbClr val="0070C0"/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18 Rectángulo"/>
            <p:cNvSpPr/>
            <p:nvPr/>
          </p:nvSpPr>
          <p:spPr>
            <a:xfrm>
              <a:off x="1355529" y="3329599"/>
              <a:ext cx="2295295" cy="6307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200" b="1" dirty="0" smtClean="0"/>
                <a:t>CAPACIDADES</a:t>
              </a:r>
              <a:endParaRPr lang="es-CL" sz="1200" b="1" kern="1200" dirty="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746575" y="4194085"/>
            <a:ext cx="2186394" cy="698985"/>
            <a:chOff x="-15818" y="2219997"/>
            <a:chExt cx="2186394" cy="698985"/>
          </a:xfrm>
          <a:scene3d>
            <a:camera prst="orthographicFront"/>
            <a:lightRig rig="chilly" dir="t"/>
          </a:scene3d>
        </p:grpSpPr>
        <p:sp>
          <p:nvSpPr>
            <p:cNvPr id="21" name="20 Rectángulo redondeado"/>
            <p:cNvSpPr/>
            <p:nvPr/>
          </p:nvSpPr>
          <p:spPr>
            <a:xfrm>
              <a:off x="-15818" y="2219997"/>
              <a:ext cx="2186394" cy="698985"/>
            </a:xfrm>
            <a:prstGeom prst="roundRect">
              <a:avLst/>
            </a:prstGeom>
            <a:solidFill>
              <a:srgbClr val="0070C0"/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s-CL" sz="1200" dirty="0" smtClean="0"/>
                <a:t>EVACUACIÓN</a:t>
              </a:r>
              <a:r>
                <a:rPr lang="es-CL" dirty="0" smtClean="0"/>
                <a:t> </a:t>
              </a:r>
              <a:endParaRPr lang="es-CL" dirty="0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18304" y="2254119"/>
              <a:ext cx="2118150" cy="6307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L" sz="1200" b="1" kern="1200" dirty="0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3626895" y="3810470"/>
            <a:ext cx="2152273" cy="698985"/>
            <a:chOff x="1321407" y="3295477"/>
            <a:chExt cx="2363539" cy="698985"/>
          </a:xfrm>
          <a:scene3d>
            <a:camera prst="orthographicFront"/>
            <a:lightRig rig="chilly" dir="t"/>
          </a:scene3d>
        </p:grpSpPr>
        <p:sp>
          <p:nvSpPr>
            <p:cNvPr id="24" name="23 Rectángulo redondeado"/>
            <p:cNvSpPr/>
            <p:nvPr/>
          </p:nvSpPr>
          <p:spPr>
            <a:xfrm>
              <a:off x="1321407" y="3295477"/>
              <a:ext cx="2363539" cy="69898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5" name="24 Rectángulo"/>
            <p:cNvSpPr/>
            <p:nvPr/>
          </p:nvSpPr>
          <p:spPr>
            <a:xfrm>
              <a:off x="1355529" y="3329599"/>
              <a:ext cx="2295295" cy="6307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200" b="1" dirty="0" smtClean="0"/>
                <a:t>PLAN REGIONAL DE EMERGENCIA</a:t>
              </a:r>
              <a:endParaRPr lang="es-CL" sz="1200" b="1" kern="1200" dirty="0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3626895" y="2351226"/>
            <a:ext cx="2186394" cy="698985"/>
            <a:chOff x="-15818" y="2219997"/>
            <a:chExt cx="2186394" cy="698985"/>
          </a:xfrm>
          <a:scene3d>
            <a:camera prst="orthographicFront"/>
            <a:lightRig rig="chilly" dir="t"/>
          </a:scene3d>
        </p:grpSpPr>
        <p:sp>
          <p:nvSpPr>
            <p:cNvPr id="27" name="26 Rectángulo redondeado"/>
            <p:cNvSpPr/>
            <p:nvPr/>
          </p:nvSpPr>
          <p:spPr>
            <a:xfrm>
              <a:off x="-15818" y="2219997"/>
              <a:ext cx="2186394" cy="69898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8" name="27 Rectángulo"/>
            <p:cNvSpPr/>
            <p:nvPr/>
          </p:nvSpPr>
          <p:spPr>
            <a:xfrm>
              <a:off x="18304" y="2254119"/>
              <a:ext cx="2118150" cy="6307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200" b="1" kern="1200" dirty="0" smtClean="0"/>
                <a:t>PLAN NACIONAL DE EMERGENCIA</a:t>
              </a:r>
              <a:endParaRPr lang="es-CL" sz="1200" b="1" kern="1200" dirty="0"/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6561842" y="3776348"/>
            <a:ext cx="2152273" cy="698985"/>
            <a:chOff x="1321407" y="3295477"/>
            <a:chExt cx="2363539" cy="698985"/>
          </a:xfrm>
          <a:scene3d>
            <a:camera prst="orthographicFront"/>
            <a:lightRig rig="chilly" dir="t"/>
          </a:scene3d>
        </p:grpSpPr>
        <p:sp>
          <p:nvSpPr>
            <p:cNvPr id="30" name="29 Rectángulo redondeado"/>
            <p:cNvSpPr/>
            <p:nvPr/>
          </p:nvSpPr>
          <p:spPr>
            <a:xfrm>
              <a:off x="1321407" y="3295477"/>
              <a:ext cx="2363539" cy="69898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1" name="30 Rectángulo"/>
            <p:cNvSpPr/>
            <p:nvPr/>
          </p:nvSpPr>
          <p:spPr>
            <a:xfrm>
              <a:off x="1355529" y="3329599"/>
              <a:ext cx="2295295" cy="6307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200" b="1" dirty="0" smtClean="0"/>
                <a:t>PLAN ESPECÍFICO DE EMERGENCIA POR VARIABLE DE RIESGO</a:t>
              </a:r>
              <a:endParaRPr lang="es-CL" sz="1200" b="1" kern="1200" dirty="0"/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6530770" y="2351226"/>
            <a:ext cx="2152273" cy="698985"/>
            <a:chOff x="1321407" y="3295477"/>
            <a:chExt cx="2363539" cy="698985"/>
          </a:xfrm>
          <a:scene3d>
            <a:camera prst="orthographicFront"/>
            <a:lightRig rig="chilly" dir="t"/>
          </a:scene3d>
        </p:grpSpPr>
        <p:sp>
          <p:nvSpPr>
            <p:cNvPr id="33" name="32 Rectángulo redondeado"/>
            <p:cNvSpPr/>
            <p:nvPr/>
          </p:nvSpPr>
          <p:spPr>
            <a:xfrm>
              <a:off x="1321407" y="3295477"/>
              <a:ext cx="2363539" cy="69898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4" name="33 Rectángulo"/>
            <p:cNvSpPr/>
            <p:nvPr/>
          </p:nvSpPr>
          <p:spPr>
            <a:xfrm>
              <a:off x="1355529" y="3329599"/>
              <a:ext cx="2295295" cy="63074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200" b="1" dirty="0" smtClean="0"/>
                <a:t>PLAN ESPECÍFICO DE EMERGENCIA POR VARIABLE DE RIESGO</a:t>
              </a:r>
              <a:endParaRPr lang="es-CL" sz="12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4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328007"/>
            <a:ext cx="78488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ONEMI - ORGANIZACIÓN</a:t>
            </a:r>
            <a:endParaRPr lang="es-CL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sz="2000" dirty="0"/>
          </a:p>
          <a:p>
            <a:pPr algn="just"/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Encabezada por el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Nacional con su equipo directo conformado por el jefe de gabinete, secretaria, el departamento de auditoria interna, el departamento Jurídico y el departamento de comunicaciones</a:t>
            </a:r>
            <a:r>
              <a:rPr lang="es-CL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s-CL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65 Imagen" descr="Sin título-1.jpg"/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224310"/>
            <a:ext cx="6913563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15086" r="16393" b="6250"/>
          <a:stretch/>
        </p:blipFill>
        <p:spPr bwMode="auto">
          <a:xfrm>
            <a:off x="1551158" y="2174666"/>
            <a:ext cx="6081182" cy="40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182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44141" y="1052736"/>
            <a:ext cx="4819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Preventiva</a:t>
            </a:r>
            <a:endParaRPr lang="es-CL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634832491"/>
              </p:ext>
            </p:extLst>
          </p:nvPr>
        </p:nvGraphicFramePr>
        <p:xfrm>
          <a:off x="503053" y="1448780"/>
          <a:ext cx="4768407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Rectángulo"/>
          <p:cNvSpPr/>
          <p:nvPr/>
        </p:nvSpPr>
        <p:spPr>
          <a:xfrm>
            <a:off x="539552" y="332656"/>
            <a:ext cx="2829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ONEMI - ORGANIZACIÓN</a:t>
            </a:r>
            <a:endParaRPr lang="es-CL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1" t="20044" r="24390" b="65948"/>
          <a:stretch/>
        </p:blipFill>
        <p:spPr bwMode="auto">
          <a:xfrm>
            <a:off x="5444217" y="1844824"/>
            <a:ext cx="3695013" cy="10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2 Imagen" descr="captur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08" y="2996952"/>
            <a:ext cx="2213024" cy="187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" b="6251"/>
          <a:stretch/>
        </p:blipFill>
        <p:spPr bwMode="auto">
          <a:xfrm>
            <a:off x="5809598" y="332656"/>
            <a:ext cx="2777442" cy="142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14825" r="27808" b="7651"/>
          <a:stretch/>
        </p:blipFill>
        <p:spPr bwMode="auto">
          <a:xfrm>
            <a:off x="5559729" y="4437112"/>
            <a:ext cx="2108615" cy="204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7" t="19747" r="55574" b="63901"/>
          <a:stretch/>
        </p:blipFill>
        <p:spPr bwMode="auto">
          <a:xfrm>
            <a:off x="6226211" y="778326"/>
            <a:ext cx="1944216" cy="216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16622" r="15037" b="19590"/>
          <a:stretch/>
        </p:blipFill>
        <p:spPr bwMode="auto">
          <a:xfrm>
            <a:off x="5364088" y="3143457"/>
            <a:ext cx="3519972" cy="23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6272380" y="285474"/>
            <a:ext cx="1703388" cy="3155075"/>
            <a:chOff x="9793958" y="251601"/>
            <a:chExt cx="1703388" cy="3155075"/>
          </a:xfrm>
        </p:grpSpPr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828584" y="251601"/>
              <a:ext cx="1633464" cy="1053450"/>
            </a:xfrm>
            <a:prstGeom prst="rect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pic>
          <p:nvPicPr>
            <p:cNvPr id="25" name="Imagen 18" descr="Captura de pantalla 2012-01-10 a las 11.51.13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0733" y="1412776"/>
              <a:ext cx="836613" cy="8524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0258" y="2344638"/>
              <a:ext cx="817563" cy="1062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6" descr="afiche 1 final trazado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3958" y="2416076"/>
              <a:ext cx="774700" cy="85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5233" y="1425476"/>
              <a:ext cx="733425" cy="8461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4" descr="Los Lagos (2014)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2328264" cy="15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7" t="31902" r="15666" b="41978"/>
          <a:stretch/>
        </p:blipFill>
        <p:spPr bwMode="auto">
          <a:xfrm>
            <a:off x="6353424" y="4443146"/>
            <a:ext cx="2395040" cy="193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65 Imagen" descr="Sin título-1.jpg"/>
          <p:cNvPicPr preferRelativeResize="0">
            <a:picLocks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71550" y="936278"/>
            <a:ext cx="4212000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19 Grupo"/>
          <p:cNvGrpSpPr/>
          <p:nvPr/>
        </p:nvGrpSpPr>
        <p:grpSpPr>
          <a:xfrm>
            <a:off x="2006715" y="4606597"/>
            <a:ext cx="1817005" cy="982643"/>
            <a:chOff x="1475700" y="502520"/>
            <a:chExt cx="1817005" cy="982643"/>
          </a:xfrm>
          <a:solidFill>
            <a:schemeClr val="accent5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1" name="20 Rectángulo redondeado"/>
            <p:cNvSpPr/>
            <p:nvPr/>
          </p:nvSpPr>
          <p:spPr>
            <a:xfrm>
              <a:off x="1475700" y="502520"/>
              <a:ext cx="1817005" cy="982643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28 Rectángulo"/>
            <p:cNvSpPr/>
            <p:nvPr/>
          </p:nvSpPr>
          <p:spPr>
            <a:xfrm>
              <a:off x="1504481" y="531301"/>
              <a:ext cx="1759443" cy="92508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600" b="1" kern="1200" baseline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15 DIRECCIONES</a:t>
              </a:r>
              <a:r>
                <a:rPr lang="es-CL" sz="1600" b="1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REGIONALES </a:t>
              </a:r>
              <a:endParaRPr lang="es-CL" sz="1600" b="1" kern="1200" baseline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345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648221" y="756579"/>
            <a:ext cx="7647646" cy="7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5212" y="364054"/>
            <a:ext cx="574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GESTIÓN PREVENTIVA - DIRECCIONES REGIONALES ONEMI </a:t>
            </a:r>
            <a:endParaRPr lang="es-CL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63722" y="1043735"/>
            <a:ext cx="392335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CAPACITACIÓN </a:t>
            </a:r>
          </a:p>
          <a:p>
            <a:pPr algn="just"/>
            <a:r>
              <a:rPr lang="es-C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Seminarios/Talleres</a:t>
            </a:r>
            <a:endParaRPr lang="es-CL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Estudios Geológicos en la Zona Norte de Chile: Información para el Desarrollo Regional”.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Región de Arica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 Parinacota. Año 2016. </a:t>
            </a:r>
            <a:endParaRPr lang="es-C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11" y="1178750"/>
            <a:ext cx="2772349" cy="1957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12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56" y="3136616"/>
            <a:ext cx="2669594" cy="2145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13 Rectángulo"/>
          <p:cNvSpPr/>
          <p:nvPr/>
        </p:nvSpPr>
        <p:spPr>
          <a:xfrm>
            <a:off x="881590" y="55442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Seminario “Conviviendo con los Volcanes, el cual fue seguido por integrantes del SRPC y Alumnos 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INACAP. Junio 2017. 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851995" y="3800654"/>
            <a:ext cx="3946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Seminario de vulcanología – Plan de contingencia del complejo Volcánico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s-CL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aguna del Maule. Región del Maule. Nov  2016.</a:t>
            </a:r>
            <a:endParaRPr lang="es-CL" sz="16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5404</TotalTime>
  <Words>2101</Words>
  <Application>Microsoft Office PowerPoint</Application>
  <PresentationFormat>Presentación en pantalla (4:3)</PresentationFormat>
  <Paragraphs>403</Paragraphs>
  <Slides>38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0" baseType="lpstr">
      <vt:lpstr>Diseño predeterminado</vt:lpstr>
      <vt:lpstr>2_Diseño predeterminado</vt:lpstr>
      <vt:lpstr>Presentación de PowerPoint</vt:lpstr>
      <vt:lpstr>LA GESTIÓN DEL RIESGO EN EL ÁMBITO  NACIONAL</vt:lpstr>
      <vt:lpstr>LA GESTIÓN DEL RIESGO EN EL ÁMBITO  NACIONAL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Fernando Diaz Labbe</dc:creator>
  <cp:lastModifiedBy>Cecilia Díaz</cp:lastModifiedBy>
  <cp:revision>251</cp:revision>
  <cp:lastPrinted>2017-03-21T12:40:59Z</cp:lastPrinted>
  <dcterms:created xsi:type="dcterms:W3CDTF">2015-09-04T17:45:45Z</dcterms:created>
  <dcterms:modified xsi:type="dcterms:W3CDTF">2017-08-30T12:34:56Z</dcterms:modified>
</cp:coreProperties>
</file>