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61" r:id="rId4"/>
    <p:sldId id="281" r:id="rId5"/>
    <p:sldId id="262" r:id="rId6"/>
    <p:sldId id="282" r:id="rId7"/>
    <p:sldId id="264" r:id="rId8"/>
    <p:sldId id="265" r:id="rId9"/>
    <p:sldId id="283" r:id="rId10"/>
    <p:sldId id="267" r:id="rId11"/>
    <p:sldId id="297" r:id="rId12"/>
    <p:sldId id="268" r:id="rId13"/>
    <p:sldId id="356" r:id="rId14"/>
    <p:sldId id="298" r:id="rId15"/>
    <p:sldId id="353" r:id="rId16"/>
    <p:sldId id="354" r:id="rId17"/>
    <p:sldId id="299" r:id="rId18"/>
    <p:sldId id="357" r:id="rId19"/>
    <p:sldId id="361" r:id="rId20"/>
    <p:sldId id="300" r:id="rId21"/>
    <p:sldId id="355" r:id="rId22"/>
    <p:sldId id="301" r:id="rId23"/>
    <p:sldId id="303" r:id="rId24"/>
    <p:sldId id="292" r:id="rId25"/>
    <p:sldId id="293" r:id="rId26"/>
    <p:sldId id="295" r:id="rId27"/>
    <p:sldId id="307" r:id="rId28"/>
    <p:sldId id="313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58" r:id="rId39"/>
    <p:sldId id="359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331" r:id="rId48"/>
    <p:sldId id="332" r:id="rId49"/>
    <p:sldId id="333" r:id="rId50"/>
    <p:sldId id="334" r:id="rId51"/>
    <p:sldId id="335" r:id="rId52"/>
    <p:sldId id="336" r:id="rId53"/>
    <p:sldId id="337" r:id="rId54"/>
    <p:sldId id="338" r:id="rId55"/>
    <p:sldId id="339" r:id="rId56"/>
    <p:sldId id="341" r:id="rId57"/>
    <p:sldId id="340" r:id="rId58"/>
    <p:sldId id="342" r:id="rId59"/>
    <p:sldId id="343" r:id="rId60"/>
    <p:sldId id="344" r:id="rId61"/>
    <p:sldId id="345" r:id="rId62"/>
    <p:sldId id="346" r:id="rId63"/>
    <p:sldId id="350" r:id="rId64"/>
    <p:sldId id="347" r:id="rId65"/>
    <p:sldId id="360" r:id="rId66"/>
    <p:sldId id="284" r:id="rId67"/>
    <p:sldId id="285" r:id="rId68"/>
    <p:sldId id="280" r:id="rId6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06B"/>
    <a:srgbClr val="E8DECA"/>
    <a:srgbClr val="D4C19C"/>
    <a:srgbClr val="FFFFFF"/>
    <a:srgbClr val="439B82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8717" autoAdjust="0"/>
  </p:normalViewPr>
  <p:slideViewPr>
    <p:cSldViewPr showGuides="1">
      <p:cViewPr>
        <p:scale>
          <a:sx n="90" d="100"/>
          <a:sy n="90" d="100"/>
        </p:scale>
        <p:origin x="-1234" y="-30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3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03D32C-D256-4089-B95C-9C1BF9D0FACB}" type="doc">
      <dgm:prSet loTypeId="urn:microsoft.com/office/officeart/2005/8/layout/hProcess11" loCatId="process" qsTypeId="urn:microsoft.com/office/officeart/2005/8/quickstyle/3d1" qsCatId="3D" csTypeId="urn:microsoft.com/office/officeart/2005/8/colors/accent0_1" csCatId="mainScheme" phldr="1"/>
      <dgm:spPr/>
    </dgm:pt>
    <dgm:pt modelId="{FDBC92C8-B230-44BB-983E-4B53557D1317}">
      <dgm:prSet phldrT="[Texto]"/>
      <dgm:spPr>
        <a:xfrm>
          <a:off x="3626" y="0"/>
          <a:ext cx="1373265" cy="735450"/>
        </a:xfrm>
      </dgm:spPr>
      <dgm:t>
        <a:bodyPr/>
        <a:lstStyle/>
        <a:p>
          <a:r>
            <a:rPr lang="es-MX" dirty="0" smtClean="0"/>
            <a:t>2000</a:t>
          </a:r>
          <a:endParaRPr lang="es-MX" dirty="0"/>
        </a:p>
      </dgm:t>
    </dgm:pt>
    <dgm:pt modelId="{DDE7E99B-554B-431A-AAAD-6846267A6834}" type="parTrans" cxnId="{0A27A41C-46C7-4464-89DF-4C6D9EAB1283}">
      <dgm:prSet/>
      <dgm:spPr/>
      <dgm:t>
        <a:bodyPr/>
        <a:lstStyle/>
        <a:p>
          <a:endParaRPr lang="es-MX"/>
        </a:p>
      </dgm:t>
    </dgm:pt>
    <dgm:pt modelId="{25CDA803-9066-4B1C-906D-1793AADE7789}" type="sibTrans" cxnId="{0A27A41C-46C7-4464-89DF-4C6D9EAB1283}">
      <dgm:prSet/>
      <dgm:spPr/>
      <dgm:t>
        <a:bodyPr/>
        <a:lstStyle/>
        <a:p>
          <a:endParaRPr lang="es-MX"/>
        </a:p>
      </dgm:t>
    </dgm:pt>
    <dgm:pt modelId="{1EED3AD7-CF39-42D2-B62E-F644AFF2FF50}">
      <dgm:prSet phldrT="[Texto]"/>
      <dgm:spPr>
        <a:xfrm>
          <a:off x="1445554" y="285707"/>
          <a:ext cx="1373265" cy="735450"/>
        </a:xfrm>
      </dgm:spPr>
      <dgm:t>
        <a:bodyPr/>
        <a:lstStyle/>
        <a:p>
          <a:r>
            <a:rPr lang="es-MX" dirty="0" smtClean="0"/>
            <a:t>2002</a:t>
          </a:r>
          <a:endParaRPr lang="es-MX" dirty="0"/>
        </a:p>
      </dgm:t>
    </dgm:pt>
    <dgm:pt modelId="{44776DB0-94C6-4DBB-AE97-9474AF4404C8}" type="parTrans" cxnId="{D5D36B0B-9EF5-429B-BBB8-3A7FD0BCF161}">
      <dgm:prSet/>
      <dgm:spPr/>
      <dgm:t>
        <a:bodyPr/>
        <a:lstStyle/>
        <a:p>
          <a:endParaRPr lang="es-MX"/>
        </a:p>
      </dgm:t>
    </dgm:pt>
    <dgm:pt modelId="{1FFFDA4E-B130-45BA-853F-443670CC3365}" type="sibTrans" cxnId="{D5D36B0B-9EF5-429B-BBB8-3A7FD0BCF161}">
      <dgm:prSet/>
      <dgm:spPr/>
      <dgm:t>
        <a:bodyPr/>
        <a:lstStyle/>
        <a:p>
          <a:endParaRPr lang="es-MX"/>
        </a:p>
      </dgm:t>
    </dgm:pt>
    <dgm:pt modelId="{3D9A5910-9EFB-47CC-AE89-A90C3FA20CB1}">
      <dgm:prSet phldrT="[Texto]"/>
      <dgm:spPr>
        <a:xfrm>
          <a:off x="2887483" y="0"/>
          <a:ext cx="1373265" cy="735450"/>
        </a:xfrm>
      </dgm:spPr>
      <dgm:t>
        <a:bodyPr/>
        <a:lstStyle/>
        <a:p>
          <a:r>
            <a:rPr lang="es-MX" dirty="0" smtClean="0"/>
            <a:t>2004</a:t>
          </a:r>
          <a:endParaRPr lang="es-MX" dirty="0"/>
        </a:p>
      </dgm:t>
    </dgm:pt>
    <dgm:pt modelId="{E698D59D-6AAE-4B05-B5D3-219549BDFC03}" type="parTrans" cxnId="{5C1925FC-D7C1-4F72-B338-D6DF1BA3CD6F}">
      <dgm:prSet/>
      <dgm:spPr/>
      <dgm:t>
        <a:bodyPr/>
        <a:lstStyle/>
        <a:p>
          <a:endParaRPr lang="es-MX"/>
        </a:p>
      </dgm:t>
    </dgm:pt>
    <dgm:pt modelId="{540ACCFB-5577-4ADC-B07D-A075BFFADB79}" type="sibTrans" cxnId="{5C1925FC-D7C1-4F72-B338-D6DF1BA3CD6F}">
      <dgm:prSet/>
      <dgm:spPr/>
      <dgm:t>
        <a:bodyPr/>
        <a:lstStyle/>
        <a:p>
          <a:endParaRPr lang="es-MX"/>
        </a:p>
      </dgm:t>
    </dgm:pt>
    <dgm:pt modelId="{2D16A1AE-9D25-4763-BA52-936BCE29EB76}">
      <dgm:prSet phldrT="[Texto]"/>
      <dgm:spPr>
        <a:xfrm>
          <a:off x="4288859" y="213699"/>
          <a:ext cx="1373265" cy="735450"/>
        </a:xfrm>
      </dgm:spPr>
      <dgm:t>
        <a:bodyPr/>
        <a:lstStyle/>
        <a:p>
          <a:r>
            <a:rPr lang="es-MX" dirty="0" smtClean="0"/>
            <a:t>2006</a:t>
          </a:r>
          <a:endParaRPr lang="es-MX" dirty="0"/>
        </a:p>
      </dgm:t>
    </dgm:pt>
    <dgm:pt modelId="{5FCABDE0-D290-4B16-871B-5050379AA01B}" type="parTrans" cxnId="{0B25FE4C-373D-400D-BC2B-9CE89435B4E8}">
      <dgm:prSet/>
      <dgm:spPr/>
      <dgm:t>
        <a:bodyPr/>
        <a:lstStyle/>
        <a:p>
          <a:endParaRPr lang="es-MX"/>
        </a:p>
      </dgm:t>
    </dgm:pt>
    <dgm:pt modelId="{CB89E2D7-ED15-419B-B535-4F8ED86E8D74}" type="sibTrans" cxnId="{0B25FE4C-373D-400D-BC2B-9CE89435B4E8}">
      <dgm:prSet/>
      <dgm:spPr/>
      <dgm:t>
        <a:bodyPr/>
        <a:lstStyle/>
        <a:p>
          <a:endParaRPr lang="es-MX"/>
        </a:p>
      </dgm:t>
    </dgm:pt>
    <dgm:pt modelId="{8AF2563B-2D59-4150-B727-188D7F32517C}">
      <dgm:prSet phldrT="[Texto]"/>
      <dgm:spPr>
        <a:xfrm>
          <a:off x="5771340" y="0"/>
          <a:ext cx="1373265" cy="735450"/>
        </a:xfrm>
      </dgm:spPr>
      <dgm:t>
        <a:bodyPr/>
        <a:lstStyle/>
        <a:p>
          <a:r>
            <a:rPr lang="es-MX" dirty="0" smtClean="0"/>
            <a:t>2008</a:t>
          </a:r>
          <a:endParaRPr lang="es-MX" dirty="0"/>
        </a:p>
      </dgm:t>
    </dgm:pt>
    <dgm:pt modelId="{70D213AF-1581-4839-8143-F0FE7F1F862E}" type="parTrans" cxnId="{08B28150-73BD-4833-8B5B-325A709466CC}">
      <dgm:prSet/>
      <dgm:spPr/>
      <dgm:t>
        <a:bodyPr/>
        <a:lstStyle/>
        <a:p>
          <a:endParaRPr lang="es-MX"/>
        </a:p>
      </dgm:t>
    </dgm:pt>
    <dgm:pt modelId="{56991E8F-414D-47B4-BD6B-6C7AC952B656}" type="sibTrans" cxnId="{08B28150-73BD-4833-8B5B-325A709466CC}">
      <dgm:prSet/>
      <dgm:spPr/>
      <dgm:t>
        <a:bodyPr/>
        <a:lstStyle/>
        <a:p>
          <a:endParaRPr lang="es-MX"/>
        </a:p>
      </dgm:t>
    </dgm:pt>
    <dgm:pt modelId="{390961A1-57AE-452E-8A5A-F1CF5BEFD5C1}">
      <dgm:prSet phldrT="[Texto]"/>
      <dgm:spPr>
        <a:xfrm>
          <a:off x="7197147" y="285707"/>
          <a:ext cx="1373265" cy="735450"/>
        </a:xfrm>
      </dgm:spPr>
      <dgm:t>
        <a:bodyPr/>
        <a:lstStyle/>
        <a:p>
          <a:r>
            <a:rPr lang="es-MX" dirty="0" smtClean="0"/>
            <a:t>2010</a:t>
          </a:r>
          <a:endParaRPr lang="es-MX" dirty="0"/>
        </a:p>
      </dgm:t>
    </dgm:pt>
    <dgm:pt modelId="{E22588F6-67CF-460D-8822-BC24E870F91A}" type="parTrans" cxnId="{7ECB5D6E-A116-4122-8FF3-2F680D04A8BF}">
      <dgm:prSet/>
      <dgm:spPr/>
      <dgm:t>
        <a:bodyPr/>
        <a:lstStyle/>
        <a:p>
          <a:endParaRPr lang="es-MX"/>
        </a:p>
      </dgm:t>
    </dgm:pt>
    <dgm:pt modelId="{4035066C-B7FE-42D6-9068-D0BC5AC5C7A5}" type="sibTrans" cxnId="{7ECB5D6E-A116-4122-8FF3-2F680D04A8BF}">
      <dgm:prSet/>
      <dgm:spPr/>
      <dgm:t>
        <a:bodyPr/>
        <a:lstStyle/>
        <a:p>
          <a:endParaRPr lang="es-MX"/>
        </a:p>
      </dgm:t>
    </dgm:pt>
    <dgm:pt modelId="{19E4BAB0-D7B8-4D3F-84C3-8E4459197994}">
      <dgm:prSet phldrT="[Texto]"/>
      <dgm:spPr>
        <a:xfrm>
          <a:off x="8655197" y="0"/>
          <a:ext cx="1373265" cy="735450"/>
        </a:xfrm>
      </dgm:spPr>
      <dgm:t>
        <a:bodyPr/>
        <a:lstStyle/>
        <a:p>
          <a:r>
            <a:rPr lang="es-MX" dirty="0" smtClean="0"/>
            <a:t>2012</a:t>
          </a:r>
          <a:endParaRPr lang="es-MX" dirty="0"/>
        </a:p>
      </dgm:t>
    </dgm:pt>
    <dgm:pt modelId="{E903D522-303D-4FCE-8124-984B1CE17BBB}" type="parTrans" cxnId="{D1C76302-E6D9-440C-95D4-5C99EF8EE25D}">
      <dgm:prSet/>
      <dgm:spPr/>
      <dgm:t>
        <a:bodyPr/>
        <a:lstStyle/>
        <a:p>
          <a:endParaRPr lang="es-MX"/>
        </a:p>
      </dgm:t>
    </dgm:pt>
    <dgm:pt modelId="{93FE7A80-222F-4199-BF6F-1AC0AB320D67}" type="sibTrans" cxnId="{D1C76302-E6D9-440C-95D4-5C99EF8EE25D}">
      <dgm:prSet/>
      <dgm:spPr/>
      <dgm:t>
        <a:bodyPr/>
        <a:lstStyle/>
        <a:p>
          <a:endParaRPr lang="es-MX"/>
        </a:p>
      </dgm:t>
    </dgm:pt>
    <dgm:pt modelId="{4F2D5739-F1B2-4435-9123-916DAF6DDA97}">
      <dgm:prSet phldrT="[Texto]"/>
      <dgm:spPr>
        <a:xfrm>
          <a:off x="10130744" y="285707"/>
          <a:ext cx="1373265" cy="735450"/>
        </a:xfrm>
      </dgm:spPr>
      <dgm:t>
        <a:bodyPr/>
        <a:lstStyle/>
        <a:p>
          <a:r>
            <a:rPr lang="es-MX" dirty="0" smtClean="0"/>
            <a:t>2015</a:t>
          </a:r>
          <a:endParaRPr lang="es-MX" dirty="0"/>
        </a:p>
      </dgm:t>
    </dgm:pt>
    <dgm:pt modelId="{F2DC19B3-ED41-4981-8B45-07E5D39308BF}" type="parTrans" cxnId="{16D6320C-CCA4-4683-A8F8-5DFAF9131680}">
      <dgm:prSet/>
      <dgm:spPr/>
      <dgm:t>
        <a:bodyPr/>
        <a:lstStyle/>
        <a:p>
          <a:endParaRPr lang="es-MX"/>
        </a:p>
      </dgm:t>
    </dgm:pt>
    <dgm:pt modelId="{864D6061-0D75-4554-A0CC-B1689E1AD704}" type="sibTrans" cxnId="{16D6320C-CCA4-4683-A8F8-5DFAF9131680}">
      <dgm:prSet/>
      <dgm:spPr/>
      <dgm:t>
        <a:bodyPr/>
        <a:lstStyle/>
        <a:p>
          <a:endParaRPr lang="es-MX"/>
        </a:p>
      </dgm:t>
    </dgm:pt>
    <dgm:pt modelId="{EE58031E-07E5-4E75-8A87-65933F06CE39}">
      <dgm:prSet phldrT="[Texto]"/>
      <dgm:spPr>
        <a:xfrm>
          <a:off x="12968844" y="0"/>
          <a:ext cx="1373265" cy="735450"/>
        </a:xfrm>
      </dgm:spPr>
      <dgm:t>
        <a:bodyPr/>
        <a:lstStyle/>
        <a:p>
          <a:r>
            <a:rPr lang="es-MX" dirty="0" smtClean="0"/>
            <a:t>Hoy</a:t>
          </a:r>
          <a:endParaRPr lang="es-MX" dirty="0"/>
        </a:p>
      </dgm:t>
    </dgm:pt>
    <dgm:pt modelId="{420DDC0B-C036-4720-B746-EB2EEA36C7AE}" type="parTrans" cxnId="{A3F3A01C-7B6D-4139-BAF8-1B1624AF5D46}">
      <dgm:prSet/>
      <dgm:spPr/>
      <dgm:t>
        <a:bodyPr/>
        <a:lstStyle/>
        <a:p>
          <a:endParaRPr lang="es-MX"/>
        </a:p>
      </dgm:t>
    </dgm:pt>
    <dgm:pt modelId="{BB631D07-33DD-4666-A685-818A4B5978DA}" type="sibTrans" cxnId="{A3F3A01C-7B6D-4139-BAF8-1B1624AF5D46}">
      <dgm:prSet/>
      <dgm:spPr/>
      <dgm:t>
        <a:bodyPr/>
        <a:lstStyle/>
        <a:p>
          <a:endParaRPr lang="es-MX"/>
        </a:p>
      </dgm:t>
    </dgm:pt>
    <dgm:pt modelId="{FE585366-1934-47A6-B036-E8BA18FA52F0}" type="pres">
      <dgm:prSet presAssocID="{6C03D32C-D256-4089-B95C-9C1BF9D0FACB}" presName="Name0" presStyleCnt="0">
        <dgm:presLayoutVars>
          <dgm:dir/>
          <dgm:resizeHandles val="exact"/>
        </dgm:presLayoutVars>
      </dgm:prSet>
      <dgm:spPr/>
    </dgm:pt>
    <dgm:pt modelId="{52106067-A73A-4B0D-82CC-80B89701C830}" type="pres">
      <dgm:prSet presAssocID="{6C03D32C-D256-4089-B95C-9C1BF9D0FACB}" presName="arrow" presStyleLbl="bgShp" presStyleIdx="0" presStyleCnt="1"/>
      <dgm:spPr>
        <a:xfrm>
          <a:off x="0" y="527111"/>
          <a:ext cx="14351052" cy="735450"/>
        </a:xfrm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190500">
          <a:bevelT w="190500" h="38100"/>
        </a:sp3d>
      </dgm:spPr>
    </dgm:pt>
    <dgm:pt modelId="{21B6FF79-B282-4227-BBE3-05DDD39562F4}" type="pres">
      <dgm:prSet presAssocID="{6C03D32C-D256-4089-B95C-9C1BF9D0FACB}" presName="points" presStyleCnt="0"/>
      <dgm:spPr/>
    </dgm:pt>
    <dgm:pt modelId="{924E1767-B33E-4FE0-8A77-9A1AA9B5448D}" type="pres">
      <dgm:prSet presAssocID="{FDBC92C8-B230-44BB-983E-4B53557D1317}" presName="compositeA" presStyleCnt="0"/>
      <dgm:spPr/>
    </dgm:pt>
    <dgm:pt modelId="{C92A8C19-4433-4DD8-84F2-91BD5D443CA8}" type="pres">
      <dgm:prSet presAssocID="{FDBC92C8-B230-44BB-983E-4B53557D1317}" presName="textA" presStyleLbl="revTx" presStyleIdx="0" presStyleCnt="9" custLinFactNeighborY="1605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3024294-1A19-4E1E-998D-0F37407A12A8}" type="pres">
      <dgm:prSet presAssocID="{FDBC92C8-B230-44BB-983E-4B53557D1317}" presName="circleA" presStyleLbl="node1" presStyleIdx="0" presStyleCnt="9"/>
      <dgm:spPr>
        <a:xfrm>
          <a:off x="598327" y="827381"/>
          <a:ext cx="183862" cy="183862"/>
        </a:xfrm>
      </dgm:spPr>
    </dgm:pt>
    <dgm:pt modelId="{48178895-5237-478B-A255-2FB049DE54CB}" type="pres">
      <dgm:prSet presAssocID="{FDBC92C8-B230-44BB-983E-4B53557D1317}" presName="spaceA" presStyleCnt="0"/>
      <dgm:spPr/>
    </dgm:pt>
    <dgm:pt modelId="{A71DB94F-7987-4ABB-B18E-1882414E0E29}" type="pres">
      <dgm:prSet presAssocID="{25CDA803-9066-4B1C-906D-1793AADE7789}" presName="space" presStyleCnt="0"/>
      <dgm:spPr/>
    </dgm:pt>
    <dgm:pt modelId="{CA6F1E0A-9590-43CC-89AE-7C6E5D6DA773}" type="pres">
      <dgm:prSet presAssocID="{1EED3AD7-CF39-42D2-B62E-F644AFF2FF50}" presName="compositeB" presStyleCnt="0"/>
      <dgm:spPr/>
    </dgm:pt>
    <dgm:pt modelId="{A9C652A1-7E7D-467F-B4A0-DA19BA000350}" type="pres">
      <dgm:prSet presAssocID="{1EED3AD7-CF39-42D2-B62E-F644AFF2FF50}" presName="textB" presStyleLbl="revTx" presStyleIdx="1" presStyleCnt="9" custLinFactY="-37738" custLinFactNeighborY="-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7E62369-E02B-44D5-8897-27E16B983677}" type="pres">
      <dgm:prSet presAssocID="{1EED3AD7-CF39-42D2-B62E-F644AFF2FF50}" presName="circleB" presStyleLbl="node1" presStyleIdx="1" presStyleCnt="9"/>
      <dgm:spPr>
        <a:xfrm>
          <a:off x="2040256" y="827381"/>
          <a:ext cx="183862" cy="183862"/>
        </a:xfrm>
      </dgm:spPr>
    </dgm:pt>
    <dgm:pt modelId="{754E5286-7A3A-4379-AB9E-041052D889E1}" type="pres">
      <dgm:prSet presAssocID="{1EED3AD7-CF39-42D2-B62E-F644AFF2FF50}" presName="spaceB" presStyleCnt="0"/>
      <dgm:spPr/>
    </dgm:pt>
    <dgm:pt modelId="{F7799876-A8C7-476A-A548-BEABC46A6DC5}" type="pres">
      <dgm:prSet presAssocID="{1FFFDA4E-B130-45BA-853F-443670CC3365}" presName="space" presStyleCnt="0"/>
      <dgm:spPr/>
    </dgm:pt>
    <dgm:pt modelId="{4703E8AD-6E63-473E-AB6B-0E8E3D232795}" type="pres">
      <dgm:prSet presAssocID="{3D9A5910-9EFB-47CC-AE89-A90C3FA20CB1}" presName="compositeA" presStyleCnt="0"/>
      <dgm:spPr/>
    </dgm:pt>
    <dgm:pt modelId="{FC6284FE-3173-48ED-AB71-CC92CF5FF39E}" type="pres">
      <dgm:prSet presAssocID="{3D9A5910-9EFB-47CC-AE89-A90C3FA20CB1}" presName="textA" presStyleLbl="revTx" presStyleIdx="2" presStyleCnt="9" custLinFactNeighborY="1605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6281337-CB50-4F40-B8AC-0EA63C480932}" type="pres">
      <dgm:prSet presAssocID="{3D9A5910-9EFB-47CC-AE89-A90C3FA20CB1}" presName="circleA" presStyleLbl="node1" presStyleIdx="2" presStyleCnt="9"/>
      <dgm:spPr>
        <a:xfrm>
          <a:off x="3482184" y="827381"/>
          <a:ext cx="183862" cy="183862"/>
        </a:xfrm>
      </dgm:spPr>
    </dgm:pt>
    <dgm:pt modelId="{C7CE446E-6B30-4205-9FE4-EEAF7BD64EF4}" type="pres">
      <dgm:prSet presAssocID="{3D9A5910-9EFB-47CC-AE89-A90C3FA20CB1}" presName="spaceA" presStyleCnt="0"/>
      <dgm:spPr/>
    </dgm:pt>
    <dgm:pt modelId="{9ACD50AB-FF07-4549-91A7-064186F97A4C}" type="pres">
      <dgm:prSet presAssocID="{540ACCFB-5577-4ADC-B07D-A075BFFADB79}" presName="space" presStyleCnt="0"/>
      <dgm:spPr/>
    </dgm:pt>
    <dgm:pt modelId="{719400BA-80A1-40BD-A49D-1DCF732B7CB2}" type="pres">
      <dgm:prSet presAssocID="{2D16A1AE-9D25-4763-BA52-936BCE29EB76}" presName="compositeB" presStyleCnt="0"/>
      <dgm:spPr/>
    </dgm:pt>
    <dgm:pt modelId="{628443EF-1128-464E-8B6E-82B90D83B273}" type="pres">
      <dgm:prSet presAssocID="{2D16A1AE-9D25-4763-BA52-936BCE29EB76}" presName="textB" presStyleLbl="revTx" presStyleIdx="3" presStyleCnt="9" custLinFactY="-39449" custLinFactNeighborY="-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50D18EE-B383-48DA-B4F7-B9DD1B755FF9}" type="pres">
      <dgm:prSet presAssocID="{2D16A1AE-9D25-4763-BA52-936BCE29EB76}" presName="circleB" presStyleLbl="node1" presStyleIdx="3" presStyleCnt="9"/>
      <dgm:spPr>
        <a:xfrm>
          <a:off x="4924113" y="827381"/>
          <a:ext cx="183862" cy="183862"/>
        </a:xfrm>
      </dgm:spPr>
    </dgm:pt>
    <dgm:pt modelId="{E0C0E1D2-E6CA-4F8C-A97A-4A1AD9AD49C1}" type="pres">
      <dgm:prSet presAssocID="{2D16A1AE-9D25-4763-BA52-936BCE29EB76}" presName="spaceB" presStyleCnt="0"/>
      <dgm:spPr/>
    </dgm:pt>
    <dgm:pt modelId="{744BD71C-FC3B-425B-815B-47ACFE85B2EF}" type="pres">
      <dgm:prSet presAssocID="{CB89E2D7-ED15-419B-B535-4F8ED86E8D74}" presName="space" presStyleCnt="0"/>
      <dgm:spPr/>
    </dgm:pt>
    <dgm:pt modelId="{66A35DF4-CF62-4587-A1BD-2E45F37737FA}" type="pres">
      <dgm:prSet presAssocID="{8AF2563B-2D59-4150-B727-188D7F32517C}" presName="compositeA" presStyleCnt="0"/>
      <dgm:spPr/>
    </dgm:pt>
    <dgm:pt modelId="{C9D6DEC7-4939-4B38-8A90-F790D148E4A1}" type="pres">
      <dgm:prSet presAssocID="{8AF2563B-2D59-4150-B727-188D7F32517C}" presName="textA" presStyleLbl="revTx" presStyleIdx="4" presStyleCnt="9" custLinFactNeighborY="550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2144A58-C43C-4B5E-9BFB-0D1AF7566C52}" type="pres">
      <dgm:prSet presAssocID="{8AF2563B-2D59-4150-B727-188D7F32517C}" presName="circleA" presStyleLbl="node1" presStyleIdx="4" presStyleCnt="9"/>
      <dgm:spPr>
        <a:xfrm>
          <a:off x="6366042" y="827381"/>
          <a:ext cx="183862" cy="183862"/>
        </a:xfrm>
      </dgm:spPr>
    </dgm:pt>
    <dgm:pt modelId="{B963EA45-114A-46EB-805F-4D19801CBCD7}" type="pres">
      <dgm:prSet presAssocID="{8AF2563B-2D59-4150-B727-188D7F32517C}" presName="spaceA" presStyleCnt="0"/>
      <dgm:spPr/>
    </dgm:pt>
    <dgm:pt modelId="{420F086B-3FE3-4E8B-BA20-7B683216FD74}" type="pres">
      <dgm:prSet presAssocID="{56991E8F-414D-47B4-BD6B-6C7AC952B656}" presName="space" presStyleCnt="0"/>
      <dgm:spPr/>
    </dgm:pt>
    <dgm:pt modelId="{5155D450-5AE9-45BB-BA58-948E7E9C8BEC}" type="pres">
      <dgm:prSet presAssocID="{390961A1-57AE-452E-8A5A-F1CF5BEFD5C1}" presName="compositeB" presStyleCnt="0"/>
      <dgm:spPr/>
    </dgm:pt>
    <dgm:pt modelId="{020DD6C8-0F50-4DAA-8F63-AF3374E7D44A}" type="pres">
      <dgm:prSet presAssocID="{390961A1-57AE-452E-8A5A-F1CF5BEFD5C1}" presName="textB" presStyleLbl="revTx" presStyleIdx="5" presStyleCnt="9" custLinFactY="-37738" custLinFactNeighborY="-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84C37F0-86EE-485F-8E9B-E4F79558E243}" type="pres">
      <dgm:prSet presAssocID="{390961A1-57AE-452E-8A5A-F1CF5BEFD5C1}" presName="circleB" presStyleLbl="node1" presStyleIdx="5" presStyleCnt="9"/>
      <dgm:spPr>
        <a:xfrm>
          <a:off x="7807970" y="827381"/>
          <a:ext cx="183862" cy="183862"/>
        </a:xfrm>
      </dgm:spPr>
    </dgm:pt>
    <dgm:pt modelId="{25232A08-F03A-4554-9BA9-F52275080B60}" type="pres">
      <dgm:prSet presAssocID="{390961A1-57AE-452E-8A5A-F1CF5BEFD5C1}" presName="spaceB" presStyleCnt="0"/>
      <dgm:spPr/>
    </dgm:pt>
    <dgm:pt modelId="{D090D31F-29C8-4E50-9E2C-740461E6D7DF}" type="pres">
      <dgm:prSet presAssocID="{4035066C-B7FE-42D6-9068-D0BC5AC5C7A5}" presName="space" presStyleCnt="0"/>
      <dgm:spPr/>
    </dgm:pt>
    <dgm:pt modelId="{7622493C-B5F4-4CEB-83ED-41D8E82D0DC9}" type="pres">
      <dgm:prSet presAssocID="{19E4BAB0-D7B8-4D3F-84C3-8E4459197994}" presName="compositeA" presStyleCnt="0"/>
      <dgm:spPr/>
    </dgm:pt>
    <dgm:pt modelId="{2AA40A3A-857A-4446-9BC0-9F1F1B07F9FF}" type="pres">
      <dgm:prSet presAssocID="{19E4BAB0-D7B8-4D3F-84C3-8E4459197994}" presName="textA" presStyleLbl="revTx" presStyleIdx="6" presStyleCnt="9" custLinFactNeighborX="3175" custLinFactNeighborY="1226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C8A9656-65DD-4821-A023-A880851AFFAF}" type="pres">
      <dgm:prSet presAssocID="{19E4BAB0-D7B8-4D3F-84C3-8E4459197994}" presName="circleA" presStyleLbl="node1" presStyleIdx="6" presStyleCnt="9"/>
      <dgm:spPr>
        <a:xfrm>
          <a:off x="9249899" y="827381"/>
          <a:ext cx="183862" cy="183862"/>
        </a:xfrm>
      </dgm:spPr>
    </dgm:pt>
    <dgm:pt modelId="{7D3EAD3C-2C9B-4E7B-9BF9-ABCE5BF43D8E}" type="pres">
      <dgm:prSet presAssocID="{19E4BAB0-D7B8-4D3F-84C3-8E4459197994}" presName="spaceA" presStyleCnt="0"/>
      <dgm:spPr/>
    </dgm:pt>
    <dgm:pt modelId="{8D7E874E-BD6D-4A01-9E20-60473F67545F}" type="pres">
      <dgm:prSet presAssocID="{93FE7A80-222F-4199-BF6F-1AC0AB320D67}" presName="space" presStyleCnt="0"/>
      <dgm:spPr/>
    </dgm:pt>
    <dgm:pt modelId="{BDC1F87F-CE90-4441-BEC7-F83F2E1C87EB}" type="pres">
      <dgm:prSet presAssocID="{4F2D5739-F1B2-4435-9123-916DAF6DDA97}" presName="compositeB" presStyleCnt="0"/>
      <dgm:spPr/>
    </dgm:pt>
    <dgm:pt modelId="{D1C5BF74-80E0-411E-8651-C3B6BF7C2D1E}" type="pres">
      <dgm:prSet presAssocID="{4F2D5739-F1B2-4435-9123-916DAF6DDA97}" presName="textB" presStyleLbl="revTx" presStyleIdx="7" presStyleCnt="9" custLinFactY="-32694" custLinFactNeighborY="-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B5B35E3-D1B5-41F9-A319-889B9B6981D8}" type="pres">
      <dgm:prSet presAssocID="{4F2D5739-F1B2-4435-9123-916DAF6DDA97}" presName="circleB" presStyleLbl="node1" presStyleIdx="7" presStyleCnt="9"/>
      <dgm:spPr>
        <a:xfrm>
          <a:off x="10691827" y="827381"/>
          <a:ext cx="183862" cy="183862"/>
        </a:xfrm>
      </dgm:spPr>
    </dgm:pt>
    <dgm:pt modelId="{83FB25D7-9D60-48F0-8F3D-38D02C40F46A}" type="pres">
      <dgm:prSet presAssocID="{4F2D5739-F1B2-4435-9123-916DAF6DDA97}" presName="spaceB" presStyleCnt="0"/>
      <dgm:spPr/>
    </dgm:pt>
    <dgm:pt modelId="{50A63008-9B52-4040-8E0A-07F9BBD0AF79}" type="pres">
      <dgm:prSet presAssocID="{864D6061-0D75-4554-A0CC-B1689E1AD704}" presName="space" presStyleCnt="0"/>
      <dgm:spPr/>
    </dgm:pt>
    <dgm:pt modelId="{DAF7FECB-EAB2-418F-9502-F7D4A2B0CC49}" type="pres">
      <dgm:prSet presAssocID="{EE58031E-07E5-4E75-8A87-65933F06CE39}" presName="compositeA" presStyleCnt="0"/>
      <dgm:spPr/>
    </dgm:pt>
    <dgm:pt modelId="{574AF209-AF38-4B04-8799-99F9D3EFDD88}" type="pres">
      <dgm:prSet presAssocID="{EE58031E-07E5-4E75-8A87-65933F06CE39}" presName="textA" presStyleLbl="revTx" presStyleIdx="8" presStyleCnt="9" custLinFactNeighborX="42449" custLinFactNeighborY="550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1744CC6-217D-4A8F-BECC-DEC156654C88}" type="pres">
      <dgm:prSet presAssocID="{EE58031E-07E5-4E75-8A87-65933F06CE39}" presName="circleA" presStyleLbl="node1" presStyleIdx="8" presStyleCnt="9" custLinFactX="184072" custLinFactNeighborX="200000"/>
      <dgm:spPr>
        <a:xfrm>
          <a:off x="13614136" y="789766"/>
          <a:ext cx="183862" cy="183862"/>
        </a:xfrm>
      </dgm:spPr>
    </dgm:pt>
    <dgm:pt modelId="{E246022A-5C68-4A02-92B9-59F22ADD8965}" type="pres">
      <dgm:prSet presAssocID="{EE58031E-07E5-4E75-8A87-65933F06CE39}" presName="spaceA" presStyleCnt="0"/>
      <dgm:spPr/>
    </dgm:pt>
  </dgm:ptLst>
  <dgm:cxnLst>
    <dgm:cxn modelId="{D1C76302-E6D9-440C-95D4-5C99EF8EE25D}" srcId="{6C03D32C-D256-4089-B95C-9C1BF9D0FACB}" destId="{19E4BAB0-D7B8-4D3F-84C3-8E4459197994}" srcOrd="6" destOrd="0" parTransId="{E903D522-303D-4FCE-8124-984B1CE17BBB}" sibTransId="{93FE7A80-222F-4199-BF6F-1AC0AB320D67}"/>
    <dgm:cxn modelId="{8A7283A0-715B-4E08-B16F-6B80EB7248B2}" type="presOf" srcId="{FDBC92C8-B230-44BB-983E-4B53557D1317}" destId="{C92A8C19-4433-4DD8-84F2-91BD5D443CA8}" srcOrd="0" destOrd="0" presId="urn:microsoft.com/office/officeart/2005/8/layout/hProcess11"/>
    <dgm:cxn modelId="{F4C02134-5D74-4CD5-A0A5-933527FA8EEA}" type="presOf" srcId="{4F2D5739-F1B2-4435-9123-916DAF6DDA97}" destId="{D1C5BF74-80E0-411E-8651-C3B6BF7C2D1E}" srcOrd="0" destOrd="0" presId="urn:microsoft.com/office/officeart/2005/8/layout/hProcess11"/>
    <dgm:cxn modelId="{5C1925FC-D7C1-4F72-B338-D6DF1BA3CD6F}" srcId="{6C03D32C-D256-4089-B95C-9C1BF9D0FACB}" destId="{3D9A5910-9EFB-47CC-AE89-A90C3FA20CB1}" srcOrd="2" destOrd="0" parTransId="{E698D59D-6AAE-4B05-B5D3-219549BDFC03}" sibTransId="{540ACCFB-5577-4ADC-B07D-A075BFFADB79}"/>
    <dgm:cxn modelId="{08B28150-73BD-4833-8B5B-325A709466CC}" srcId="{6C03D32C-D256-4089-B95C-9C1BF9D0FACB}" destId="{8AF2563B-2D59-4150-B727-188D7F32517C}" srcOrd="4" destOrd="0" parTransId="{70D213AF-1581-4839-8143-F0FE7F1F862E}" sibTransId="{56991E8F-414D-47B4-BD6B-6C7AC952B656}"/>
    <dgm:cxn modelId="{31489474-8AFB-428C-B4B3-9FA77CA17E4C}" type="presOf" srcId="{1EED3AD7-CF39-42D2-B62E-F644AFF2FF50}" destId="{A9C652A1-7E7D-467F-B4A0-DA19BA000350}" srcOrd="0" destOrd="0" presId="urn:microsoft.com/office/officeart/2005/8/layout/hProcess11"/>
    <dgm:cxn modelId="{7ECB5D6E-A116-4122-8FF3-2F680D04A8BF}" srcId="{6C03D32C-D256-4089-B95C-9C1BF9D0FACB}" destId="{390961A1-57AE-452E-8A5A-F1CF5BEFD5C1}" srcOrd="5" destOrd="0" parTransId="{E22588F6-67CF-460D-8822-BC24E870F91A}" sibTransId="{4035066C-B7FE-42D6-9068-D0BC5AC5C7A5}"/>
    <dgm:cxn modelId="{0B25FE4C-373D-400D-BC2B-9CE89435B4E8}" srcId="{6C03D32C-D256-4089-B95C-9C1BF9D0FACB}" destId="{2D16A1AE-9D25-4763-BA52-936BCE29EB76}" srcOrd="3" destOrd="0" parTransId="{5FCABDE0-D290-4B16-871B-5050379AA01B}" sibTransId="{CB89E2D7-ED15-419B-B535-4F8ED86E8D74}"/>
    <dgm:cxn modelId="{5C11DC60-F2FE-45AA-A912-3026E56A662F}" type="presOf" srcId="{8AF2563B-2D59-4150-B727-188D7F32517C}" destId="{C9D6DEC7-4939-4B38-8A90-F790D148E4A1}" srcOrd="0" destOrd="0" presId="urn:microsoft.com/office/officeart/2005/8/layout/hProcess11"/>
    <dgm:cxn modelId="{16D6320C-CCA4-4683-A8F8-5DFAF9131680}" srcId="{6C03D32C-D256-4089-B95C-9C1BF9D0FACB}" destId="{4F2D5739-F1B2-4435-9123-916DAF6DDA97}" srcOrd="7" destOrd="0" parTransId="{F2DC19B3-ED41-4981-8B45-07E5D39308BF}" sibTransId="{864D6061-0D75-4554-A0CC-B1689E1AD704}"/>
    <dgm:cxn modelId="{0AF9893C-CC64-4CAA-AE73-9F002CEB8BB5}" type="presOf" srcId="{19E4BAB0-D7B8-4D3F-84C3-8E4459197994}" destId="{2AA40A3A-857A-4446-9BC0-9F1F1B07F9FF}" srcOrd="0" destOrd="0" presId="urn:microsoft.com/office/officeart/2005/8/layout/hProcess11"/>
    <dgm:cxn modelId="{0A27A41C-46C7-4464-89DF-4C6D9EAB1283}" srcId="{6C03D32C-D256-4089-B95C-9C1BF9D0FACB}" destId="{FDBC92C8-B230-44BB-983E-4B53557D1317}" srcOrd="0" destOrd="0" parTransId="{DDE7E99B-554B-431A-AAAD-6846267A6834}" sibTransId="{25CDA803-9066-4B1C-906D-1793AADE7789}"/>
    <dgm:cxn modelId="{AD24A581-18FE-4F3D-A2B5-EA431DA3AB28}" type="presOf" srcId="{6C03D32C-D256-4089-B95C-9C1BF9D0FACB}" destId="{FE585366-1934-47A6-B036-E8BA18FA52F0}" srcOrd="0" destOrd="0" presId="urn:microsoft.com/office/officeart/2005/8/layout/hProcess11"/>
    <dgm:cxn modelId="{44ABA6E9-28E9-4F3A-A0E1-A253607D262F}" type="presOf" srcId="{3D9A5910-9EFB-47CC-AE89-A90C3FA20CB1}" destId="{FC6284FE-3173-48ED-AB71-CC92CF5FF39E}" srcOrd="0" destOrd="0" presId="urn:microsoft.com/office/officeart/2005/8/layout/hProcess11"/>
    <dgm:cxn modelId="{A3F3A01C-7B6D-4139-BAF8-1B1624AF5D46}" srcId="{6C03D32C-D256-4089-B95C-9C1BF9D0FACB}" destId="{EE58031E-07E5-4E75-8A87-65933F06CE39}" srcOrd="8" destOrd="0" parTransId="{420DDC0B-C036-4720-B746-EB2EEA36C7AE}" sibTransId="{BB631D07-33DD-4666-A685-818A4B5978DA}"/>
    <dgm:cxn modelId="{47BCBE3A-0DA2-4B2F-BC41-0D694E99CABB}" type="presOf" srcId="{2D16A1AE-9D25-4763-BA52-936BCE29EB76}" destId="{628443EF-1128-464E-8B6E-82B90D83B273}" srcOrd="0" destOrd="0" presId="urn:microsoft.com/office/officeart/2005/8/layout/hProcess11"/>
    <dgm:cxn modelId="{D5D36B0B-9EF5-429B-BBB8-3A7FD0BCF161}" srcId="{6C03D32C-D256-4089-B95C-9C1BF9D0FACB}" destId="{1EED3AD7-CF39-42D2-B62E-F644AFF2FF50}" srcOrd="1" destOrd="0" parTransId="{44776DB0-94C6-4DBB-AE97-9474AF4404C8}" sibTransId="{1FFFDA4E-B130-45BA-853F-443670CC3365}"/>
    <dgm:cxn modelId="{05F4AA6D-3B86-473C-9774-5FD94EA6EE6C}" type="presOf" srcId="{390961A1-57AE-452E-8A5A-F1CF5BEFD5C1}" destId="{020DD6C8-0F50-4DAA-8F63-AF3374E7D44A}" srcOrd="0" destOrd="0" presId="urn:microsoft.com/office/officeart/2005/8/layout/hProcess11"/>
    <dgm:cxn modelId="{9D8A817C-0960-496B-B84F-B25F5B7A0AF7}" type="presOf" srcId="{EE58031E-07E5-4E75-8A87-65933F06CE39}" destId="{574AF209-AF38-4B04-8799-99F9D3EFDD88}" srcOrd="0" destOrd="0" presId="urn:microsoft.com/office/officeart/2005/8/layout/hProcess11"/>
    <dgm:cxn modelId="{8164B4C7-9C23-4CB1-8460-167CCEB2FB48}" type="presParOf" srcId="{FE585366-1934-47A6-B036-E8BA18FA52F0}" destId="{52106067-A73A-4B0D-82CC-80B89701C830}" srcOrd="0" destOrd="0" presId="urn:microsoft.com/office/officeart/2005/8/layout/hProcess11"/>
    <dgm:cxn modelId="{67F93C84-0D3E-4898-8723-D2F1A819F484}" type="presParOf" srcId="{FE585366-1934-47A6-B036-E8BA18FA52F0}" destId="{21B6FF79-B282-4227-BBE3-05DDD39562F4}" srcOrd="1" destOrd="0" presId="urn:microsoft.com/office/officeart/2005/8/layout/hProcess11"/>
    <dgm:cxn modelId="{94E993DC-0A9D-4DD0-97C7-96CFF705D929}" type="presParOf" srcId="{21B6FF79-B282-4227-BBE3-05DDD39562F4}" destId="{924E1767-B33E-4FE0-8A77-9A1AA9B5448D}" srcOrd="0" destOrd="0" presId="urn:microsoft.com/office/officeart/2005/8/layout/hProcess11"/>
    <dgm:cxn modelId="{6931FA30-A031-49A0-A44D-4533F1152691}" type="presParOf" srcId="{924E1767-B33E-4FE0-8A77-9A1AA9B5448D}" destId="{C92A8C19-4433-4DD8-84F2-91BD5D443CA8}" srcOrd="0" destOrd="0" presId="urn:microsoft.com/office/officeart/2005/8/layout/hProcess11"/>
    <dgm:cxn modelId="{C2BA60D7-97BC-4094-AB94-FE87BE6882D0}" type="presParOf" srcId="{924E1767-B33E-4FE0-8A77-9A1AA9B5448D}" destId="{83024294-1A19-4E1E-998D-0F37407A12A8}" srcOrd="1" destOrd="0" presId="urn:microsoft.com/office/officeart/2005/8/layout/hProcess11"/>
    <dgm:cxn modelId="{0DF472DE-03D7-4891-AF89-CFFA2D6C4495}" type="presParOf" srcId="{924E1767-B33E-4FE0-8A77-9A1AA9B5448D}" destId="{48178895-5237-478B-A255-2FB049DE54CB}" srcOrd="2" destOrd="0" presId="urn:microsoft.com/office/officeart/2005/8/layout/hProcess11"/>
    <dgm:cxn modelId="{7C2653C4-C8F0-4C46-BE08-67139E427FC4}" type="presParOf" srcId="{21B6FF79-B282-4227-BBE3-05DDD39562F4}" destId="{A71DB94F-7987-4ABB-B18E-1882414E0E29}" srcOrd="1" destOrd="0" presId="urn:microsoft.com/office/officeart/2005/8/layout/hProcess11"/>
    <dgm:cxn modelId="{B2EE5662-B01D-4844-BB91-D0A0C3AEB006}" type="presParOf" srcId="{21B6FF79-B282-4227-BBE3-05DDD39562F4}" destId="{CA6F1E0A-9590-43CC-89AE-7C6E5D6DA773}" srcOrd="2" destOrd="0" presId="urn:microsoft.com/office/officeart/2005/8/layout/hProcess11"/>
    <dgm:cxn modelId="{F170861B-73A4-4496-AD8B-95B80CB577E8}" type="presParOf" srcId="{CA6F1E0A-9590-43CC-89AE-7C6E5D6DA773}" destId="{A9C652A1-7E7D-467F-B4A0-DA19BA000350}" srcOrd="0" destOrd="0" presId="urn:microsoft.com/office/officeart/2005/8/layout/hProcess11"/>
    <dgm:cxn modelId="{CC712C44-E917-4FF0-8DC9-1BFD19D551FD}" type="presParOf" srcId="{CA6F1E0A-9590-43CC-89AE-7C6E5D6DA773}" destId="{97E62369-E02B-44D5-8897-27E16B983677}" srcOrd="1" destOrd="0" presId="urn:microsoft.com/office/officeart/2005/8/layout/hProcess11"/>
    <dgm:cxn modelId="{B1F884FD-180F-4F94-8610-E00499B712CE}" type="presParOf" srcId="{CA6F1E0A-9590-43CC-89AE-7C6E5D6DA773}" destId="{754E5286-7A3A-4379-AB9E-041052D889E1}" srcOrd="2" destOrd="0" presId="urn:microsoft.com/office/officeart/2005/8/layout/hProcess11"/>
    <dgm:cxn modelId="{AB1F82FE-99B8-4E29-BBB1-B9C62C2C6C8E}" type="presParOf" srcId="{21B6FF79-B282-4227-BBE3-05DDD39562F4}" destId="{F7799876-A8C7-476A-A548-BEABC46A6DC5}" srcOrd="3" destOrd="0" presId="urn:microsoft.com/office/officeart/2005/8/layout/hProcess11"/>
    <dgm:cxn modelId="{108D9CFF-D615-4A33-ADF5-4F8CAED865B4}" type="presParOf" srcId="{21B6FF79-B282-4227-BBE3-05DDD39562F4}" destId="{4703E8AD-6E63-473E-AB6B-0E8E3D232795}" srcOrd="4" destOrd="0" presId="urn:microsoft.com/office/officeart/2005/8/layout/hProcess11"/>
    <dgm:cxn modelId="{6341C172-3FAA-4FF1-BBD6-3AAA28A8D7DB}" type="presParOf" srcId="{4703E8AD-6E63-473E-AB6B-0E8E3D232795}" destId="{FC6284FE-3173-48ED-AB71-CC92CF5FF39E}" srcOrd="0" destOrd="0" presId="urn:microsoft.com/office/officeart/2005/8/layout/hProcess11"/>
    <dgm:cxn modelId="{9E765255-FE2A-4901-8648-FFCA08CAC32F}" type="presParOf" srcId="{4703E8AD-6E63-473E-AB6B-0E8E3D232795}" destId="{F6281337-CB50-4F40-B8AC-0EA63C480932}" srcOrd="1" destOrd="0" presId="urn:microsoft.com/office/officeart/2005/8/layout/hProcess11"/>
    <dgm:cxn modelId="{3C753CAB-3ADD-45C7-A8E2-0BE57A7AA71B}" type="presParOf" srcId="{4703E8AD-6E63-473E-AB6B-0E8E3D232795}" destId="{C7CE446E-6B30-4205-9FE4-EEAF7BD64EF4}" srcOrd="2" destOrd="0" presId="urn:microsoft.com/office/officeart/2005/8/layout/hProcess11"/>
    <dgm:cxn modelId="{08AE8104-4546-4658-ADA7-9B69FC3A7562}" type="presParOf" srcId="{21B6FF79-B282-4227-BBE3-05DDD39562F4}" destId="{9ACD50AB-FF07-4549-91A7-064186F97A4C}" srcOrd="5" destOrd="0" presId="urn:microsoft.com/office/officeart/2005/8/layout/hProcess11"/>
    <dgm:cxn modelId="{AB300B58-9EDF-4834-A34D-FEEC69CD834E}" type="presParOf" srcId="{21B6FF79-B282-4227-BBE3-05DDD39562F4}" destId="{719400BA-80A1-40BD-A49D-1DCF732B7CB2}" srcOrd="6" destOrd="0" presId="urn:microsoft.com/office/officeart/2005/8/layout/hProcess11"/>
    <dgm:cxn modelId="{8495A083-F0EA-4534-AB72-0528D5A9D8C3}" type="presParOf" srcId="{719400BA-80A1-40BD-A49D-1DCF732B7CB2}" destId="{628443EF-1128-464E-8B6E-82B90D83B273}" srcOrd="0" destOrd="0" presId="urn:microsoft.com/office/officeart/2005/8/layout/hProcess11"/>
    <dgm:cxn modelId="{8F4442D4-F829-4C5E-BFA7-EAC126C777EE}" type="presParOf" srcId="{719400BA-80A1-40BD-A49D-1DCF732B7CB2}" destId="{750D18EE-B383-48DA-B4F7-B9DD1B755FF9}" srcOrd="1" destOrd="0" presId="urn:microsoft.com/office/officeart/2005/8/layout/hProcess11"/>
    <dgm:cxn modelId="{E6137603-5C49-4337-8BFA-17789430510B}" type="presParOf" srcId="{719400BA-80A1-40BD-A49D-1DCF732B7CB2}" destId="{E0C0E1D2-E6CA-4F8C-A97A-4A1AD9AD49C1}" srcOrd="2" destOrd="0" presId="urn:microsoft.com/office/officeart/2005/8/layout/hProcess11"/>
    <dgm:cxn modelId="{6293D0FA-0C1B-48FA-8DFF-31716BB0556A}" type="presParOf" srcId="{21B6FF79-B282-4227-BBE3-05DDD39562F4}" destId="{744BD71C-FC3B-425B-815B-47ACFE85B2EF}" srcOrd="7" destOrd="0" presId="urn:microsoft.com/office/officeart/2005/8/layout/hProcess11"/>
    <dgm:cxn modelId="{5C1BF8DD-AA3C-4488-BE3A-951D9E48C02A}" type="presParOf" srcId="{21B6FF79-B282-4227-BBE3-05DDD39562F4}" destId="{66A35DF4-CF62-4587-A1BD-2E45F37737FA}" srcOrd="8" destOrd="0" presId="urn:microsoft.com/office/officeart/2005/8/layout/hProcess11"/>
    <dgm:cxn modelId="{48E74111-5BD2-42BC-AF3C-4BEFFEE5533E}" type="presParOf" srcId="{66A35DF4-CF62-4587-A1BD-2E45F37737FA}" destId="{C9D6DEC7-4939-4B38-8A90-F790D148E4A1}" srcOrd="0" destOrd="0" presId="urn:microsoft.com/office/officeart/2005/8/layout/hProcess11"/>
    <dgm:cxn modelId="{CC530DB5-094F-4C56-8FD4-548DD6CD8C27}" type="presParOf" srcId="{66A35DF4-CF62-4587-A1BD-2E45F37737FA}" destId="{D2144A58-C43C-4B5E-9BFB-0D1AF7566C52}" srcOrd="1" destOrd="0" presId="urn:microsoft.com/office/officeart/2005/8/layout/hProcess11"/>
    <dgm:cxn modelId="{877D6285-5B2F-4182-B16B-5260DC116BA6}" type="presParOf" srcId="{66A35DF4-CF62-4587-A1BD-2E45F37737FA}" destId="{B963EA45-114A-46EB-805F-4D19801CBCD7}" srcOrd="2" destOrd="0" presId="urn:microsoft.com/office/officeart/2005/8/layout/hProcess11"/>
    <dgm:cxn modelId="{ACF4A5BF-0222-4EEF-A57D-E05975032920}" type="presParOf" srcId="{21B6FF79-B282-4227-BBE3-05DDD39562F4}" destId="{420F086B-3FE3-4E8B-BA20-7B683216FD74}" srcOrd="9" destOrd="0" presId="urn:microsoft.com/office/officeart/2005/8/layout/hProcess11"/>
    <dgm:cxn modelId="{E573678A-9A2A-4080-BBF3-F9F1AB5B747E}" type="presParOf" srcId="{21B6FF79-B282-4227-BBE3-05DDD39562F4}" destId="{5155D450-5AE9-45BB-BA58-948E7E9C8BEC}" srcOrd="10" destOrd="0" presId="urn:microsoft.com/office/officeart/2005/8/layout/hProcess11"/>
    <dgm:cxn modelId="{BB0BD6A6-8853-4CF6-95A7-C1B32CC2CD78}" type="presParOf" srcId="{5155D450-5AE9-45BB-BA58-948E7E9C8BEC}" destId="{020DD6C8-0F50-4DAA-8F63-AF3374E7D44A}" srcOrd="0" destOrd="0" presId="urn:microsoft.com/office/officeart/2005/8/layout/hProcess11"/>
    <dgm:cxn modelId="{194F3178-B61C-48A6-9E86-2487575E96E2}" type="presParOf" srcId="{5155D450-5AE9-45BB-BA58-948E7E9C8BEC}" destId="{984C37F0-86EE-485F-8E9B-E4F79558E243}" srcOrd="1" destOrd="0" presId="urn:microsoft.com/office/officeart/2005/8/layout/hProcess11"/>
    <dgm:cxn modelId="{FF92B244-8D06-4CF7-A17C-75582C3F03CD}" type="presParOf" srcId="{5155D450-5AE9-45BB-BA58-948E7E9C8BEC}" destId="{25232A08-F03A-4554-9BA9-F52275080B60}" srcOrd="2" destOrd="0" presId="urn:microsoft.com/office/officeart/2005/8/layout/hProcess11"/>
    <dgm:cxn modelId="{B8434181-A0F6-4C8C-B47B-285F093A4C02}" type="presParOf" srcId="{21B6FF79-B282-4227-BBE3-05DDD39562F4}" destId="{D090D31F-29C8-4E50-9E2C-740461E6D7DF}" srcOrd="11" destOrd="0" presId="urn:microsoft.com/office/officeart/2005/8/layout/hProcess11"/>
    <dgm:cxn modelId="{939256BB-F774-4BF1-AF40-E5D3E1D73E12}" type="presParOf" srcId="{21B6FF79-B282-4227-BBE3-05DDD39562F4}" destId="{7622493C-B5F4-4CEB-83ED-41D8E82D0DC9}" srcOrd="12" destOrd="0" presId="urn:microsoft.com/office/officeart/2005/8/layout/hProcess11"/>
    <dgm:cxn modelId="{D1ADB9E2-FEF9-46CA-B4A6-86E739F11087}" type="presParOf" srcId="{7622493C-B5F4-4CEB-83ED-41D8E82D0DC9}" destId="{2AA40A3A-857A-4446-9BC0-9F1F1B07F9FF}" srcOrd="0" destOrd="0" presId="urn:microsoft.com/office/officeart/2005/8/layout/hProcess11"/>
    <dgm:cxn modelId="{239389CF-E31B-4912-951D-462F519B1560}" type="presParOf" srcId="{7622493C-B5F4-4CEB-83ED-41D8E82D0DC9}" destId="{CC8A9656-65DD-4821-A023-A880851AFFAF}" srcOrd="1" destOrd="0" presId="urn:microsoft.com/office/officeart/2005/8/layout/hProcess11"/>
    <dgm:cxn modelId="{BC3411FE-8A18-4F7E-A27B-9B5F06257848}" type="presParOf" srcId="{7622493C-B5F4-4CEB-83ED-41D8E82D0DC9}" destId="{7D3EAD3C-2C9B-4E7B-9BF9-ABCE5BF43D8E}" srcOrd="2" destOrd="0" presId="urn:microsoft.com/office/officeart/2005/8/layout/hProcess11"/>
    <dgm:cxn modelId="{BBABA770-476C-4819-A558-BE9041D1C614}" type="presParOf" srcId="{21B6FF79-B282-4227-BBE3-05DDD39562F4}" destId="{8D7E874E-BD6D-4A01-9E20-60473F67545F}" srcOrd="13" destOrd="0" presId="urn:microsoft.com/office/officeart/2005/8/layout/hProcess11"/>
    <dgm:cxn modelId="{E1FEEA03-1F32-4234-A8F2-9E267067A5AA}" type="presParOf" srcId="{21B6FF79-B282-4227-BBE3-05DDD39562F4}" destId="{BDC1F87F-CE90-4441-BEC7-F83F2E1C87EB}" srcOrd="14" destOrd="0" presId="urn:microsoft.com/office/officeart/2005/8/layout/hProcess11"/>
    <dgm:cxn modelId="{9C9D9732-05D0-48AA-8CEF-EB57A796C3F4}" type="presParOf" srcId="{BDC1F87F-CE90-4441-BEC7-F83F2E1C87EB}" destId="{D1C5BF74-80E0-411E-8651-C3B6BF7C2D1E}" srcOrd="0" destOrd="0" presId="urn:microsoft.com/office/officeart/2005/8/layout/hProcess11"/>
    <dgm:cxn modelId="{50ADAB0B-8127-4E74-875A-ED96093BEF90}" type="presParOf" srcId="{BDC1F87F-CE90-4441-BEC7-F83F2E1C87EB}" destId="{5B5B35E3-D1B5-41F9-A319-889B9B6981D8}" srcOrd="1" destOrd="0" presId="urn:microsoft.com/office/officeart/2005/8/layout/hProcess11"/>
    <dgm:cxn modelId="{91BCF3FA-A2A7-4799-92B3-643FF7060DFE}" type="presParOf" srcId="{BDC1F87F-CE90-4441-BEC7-F83F2E1C87EB}" destId="{83FB25D7-9D60-48F0-8F3D-38D02C40F46A}" srcOrd="2" destOrd="0" presId="urn:microsoft.com/office/officeart/2005/8/layout/hProcess11"/>
    <dgm:cxn modelId="{7189F719-C071-4BBD-9969-B8E59E4F98E9}" type="presParOf" srcId="{21B6FF79-B282-4227-BBE3-05DDD39562F4}" destId="{50A63008-9B52-4040-8E0A-07F9BBD0AF79}" srcOrd="15" destOrd="0" presId="urn:microsoft.com/office/officeart/2005/8/layout/hProcess11"/>
    <dgm:cxn modelId="{5628072D-896F-4ABE-B305-C41EBE039804}" type="presParOf" srcId="{21B6FF79-B282-4227-BBE3-05DDD39562F4}" destId="{DAF7FECB-EAB2-418F-9502-F7D4A2B0CC49}" srcOrd="16" destOrd="0" presId="urn:microsoft.com/office/officeart/2005/8/layout/hProcess11"/>
    <dgm:cxn modelId="{A3B64865-B77D-4177-8DC8-83ABCB112CD8}" type="presParOf" srcId="{DAF7FECB-EAB2-418F-9502-F7D4A2B0CC49}" destId="{574AF209-AF38-4B04-8799-99F9D3EFDD88}" srcOrd="0" destOrd="0" presId="urn:microsoft.com/office/officeart/2005/8/layout/hProcess11"/>
    <dgm:cxn modelId="{D7DD9A8D-E05D-43F0-BA02-1F0AB73C7A0A}" type="presParOf" srcId="{DAF7FECB-EAB2-418F-9502-F7D4A2B0CC49}" destId="{E1744CC6-217D-4A8F-BECC-DEC156654C88}" srcOrd="1" destOrd="0" presId="urn:microsoft.com/office/officeart/2005/8/layout/hProcess11"/>
    <dgm:cxn modelId="{8AF055BE-2E1D-480F-B395-A9B3547BF5F7}" type="presParOf" srcId="{DAF7FECB-EAB2-418F-9502-F7D4A2B0CC49}" destId="{E246022A-5C68-4A02-92B9-59F22ADD8965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F45CB1-9D93-4074-BEC5-ADB5F7F42D73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3B975DD0-FA6F-471B-AD79-6967F870B5D3}">
      <dgm:prSet phldrT="[Texto]"/>
      <dgm:spPr/>
      <dgm:t>
        <a:bodyPr/>
        <a:lstStyle/>
        <a:p>
          <a:r>
            <a:rPr lang="es-MX" dirty="0" smtClean="0">
              <a:latin typeface="Soberana Sans" pitchFamily="50" charset="0"/>
            </a:rPr>
            <a:t>Identificación de riesgos</a:t>
          </a:r>
          <a:endParaRPr lang="es-MX" dirty="0">
            <a:latin typeface="Soberana Sans" pitchFamily="50" charset="0"/>
          </a:endParaRPr>
        </a:p>
      </dgm:t>
    </dgm:pt>
    <dgm:pt modelId="{93D2F10D-99B3-4514-A6BC-E1E2E1F2EA1D}" type="parTrans" cxnId="{848D779A-2DC0-4A50-AD10-C39BBF523ABE}">
      <dgm:prSet/>
      <dgm:spPr/>
      <dgm:t>
        <a:bodyPr/>
        <a:lstStyle/>
        <a:p>
          <a:endParaRPr lang="es-MX">
            <a:latin typeface="Adobe Caslon Pro" pitchFamily="18" charset="0"/>
          </a:endParaRPr>
        </a:p>
      </dgm:t>
    </dgm:pt>
    <dgm:pt modelId="{47C3134F-6A35-48BD-82CF-1FD375218DE7}" type="sibTrans" cxnId="{848D779A-2DC0-4A50-AD10-C39BBF523ABE}">
      <dgm:prSet/>
      <dgm:spPr/>
      <dgm:t>
        <a:bodyPr/>
        <a:lstStyle/>
        <a:p>
          <a:endParaRPr lang="es-MX">
            <a:latin typeface="Adobe Caslon Pro" pitchFamily="18" charset="0"/>
          </a:endParaRPr>
        </a:p>
      </dgm:t>
    </dgm:pt>
    <dgm:pt modelId="{C339A119-5941-4A24-83D6-7D3395BAF77F}">
      <dgm:prSet phldrT="[Texto]"/>
      <dgm:spPr/>
      <dgm:t>
        <a:bodyPr/>
        <a:lstStyle/>
        <a:p>
          <a:r>
            <a:rPr lang="es-MX" dirty="0" smtClean="0">
              <a:latin typeface="Soberana Sans" pitchFamily="50" charset="0"/>
            </a:rPr>
            <a:t>Prevención</a:t>
          </a:r>
          <a:endParaRPr lang="es-MX" dirty="0">
            <a:latin typeface="Soberana Sans" pitchFamily="50" charset="0"/>
          </a:endParaRPr>
        </a:p>
      </dgm:t>
    </dgm:pt>
    <dgm:pt modelId="{98A7B3B0-D38F-48BC-9787-E40F16A9EE85}" type="parTrans" cxnId="{8D307210-8CD3-4791-87C1-815A348E1E2E}">
      <dgm:prSet/>
      <dgm:spPr/>
      <dgm:t>
        <a:bodyPr/>
        <a:lstStyle/>
        <a:p>
          <a:endParaRPr lang="es-MX">
            <a:latin typeface="Adobe Caslon Pro" pitchFamily="18" charset="0"/>
          </a:endParaRPr>
        </a:p>
      </dgm:t>
    </dgm:pt>
    <dgm:pt modelId="{26CDB337-1431-4B71-A32F-9DAF09EEF2C5}" type="sibTrans" cxnId="{8D307210-8CD3-4791-87C1-815A348E1E2E}">
      <dgm:prSet/>
      <dgm:spPr/>
      <dgm:t>
        <a:bodyPr/>
        <a:lstStyle/>
        <a:p>
          <a:endParaRPr lang="es-MX">
            <a:latin typeface="Adobe Caslon Pro" pitchFamily="18" charset="0"/>
          </a:endParaRPr>
        </a:p>
      </dgm:t>
    </dgm:pt>
    <dgm:pt modelId="{687866B2-EAA1-45A0-A213-CF87ACF67BF1}">
      <dgm:prSet phldrT="[Texto]"/>
      <dgm:spPr/>
      <dgm:t>
        <a:bodyPr/>
        <a:lstStyle/>
        <a:p>
          <a:r>
            <a:rPr lang="es-MX" dirty="0" smtClean="0">
              <a:latin typeface="Soberana Sans" pitchFamily="50" charset="0"/>
            </a:rPr>
            <a:t>Prevención</a:t>
          </a:r>
          <a:endParaRPr lang="es-MX" dirty="0">
            <a:latin typeface="Soberana Sans" pitchFamily="50" charset="0"/>
          </a:endParaRPr>
        </a:p>
      </dgm:t>
    </dgm:pt>
    <dgm:pt modelId="{8FCFDBDB-37D7-4EC2-B717-599EC1EA4E46}" type="parTrans" cxnId="{8D047ACC-93A2-4A29-B9E9-BD8CF55D9817}">
      <dgm:prSet/>
      <dgm:spPr/>
      <dgm:t>
        <a:bodyPr/>
        <a:lstStyle/>
        <a:p>
          <a:endParaRPr lang="es-MX">
            <a:latin typeface="Adobe Caslon Pro" pitchFamily="18" charset="0"/>
          </a:endParaRPr>
        </a:p>
      </dgm:t>
    </dgm:pt>
    <dgm:pt modelId="{1A9C9FB1-1203-4614-A573-A08D92D0D7D5}" type="sibTrans" cxnId="{8D047ACC-93A2-4A29-B9E9-BD8CF55D9817}">
      <dgm:prSet/>
      <dgm:spPr/>
      <dgm:t>
        <a:bodyPr/>
        <a:lstStyle/>
        <a:p>
          <a:endParaRPr lang="es-MX">
            <a:latin typeface="Adobe Caslon Pro" pitchFamily="18" charset="0"/>
          </a:endParaRPr>
        </a:p>
      </dgm:t>
    </dgm:pt>
    <dgm:pt modelId="{C2A326DA-2762-4F69-A76C-04C66E13CC94}">
      <dgm:prSet phldrT="[Texto]"/>
      <dgm:spPr/>
      <dgm:t>
        <a:bodyPr/>
        <a:lstStyle/>
        <a:p>
          <a:r>
            <a:rPr lang="es-MX" dirty="0" smtClean="0">
              <a:latin typeface="Soberana Sans" pitchFamily="50" charset="0"/>
            </a:rPr>
            <a:t>Mitigación</a:t>
          </a:r>
          <a:endParaRPr lang="es-MX" dirty="0">
            <a:latin typeface="Soberana Sans" pitchFamily="50" charset="0"/>
          </a:endParaRPr>
        </a:p>
      </dgm:t>
    </dgm:pt>
    <dgm:pt modelId="{5E393F53-CA2A-4E6B-BE42-C77D60092E60}" type="parTrans" cxnId="{26E32444-0552-4E3E-B377-EA121E7D7A1F}">
      <dgm:prSet/>
      <dgm:spPr/>
      <dgm:t>
        <a:bodyPr/>
        <a:lstStyle/>
        <a:p>
          <a:endParaRPr lang="es-MX">
            <a:latin typeface="Adobe Caslon Pro" pitchFamily="18" charset="0"/>
          </a:endParaRPr>
        </a:p>
      </dgm:t>
    </dgm:pt>
    <dgm:pt modelId="{96D73286-AF15-4B3B-83FC-31D6D72987C9}" type="sibTrans" cxnId="{26E32444-0552-4E3E-B377-EA121E7D7A1F}">
      <dgm:prSet/>
      <dgm:spPr/>
      <dgm:t>
        <a:bodyPr/>
        <a:lstStyle/>
        <a:p>
          <a:endParaRPr lang="es-MX">
            <a:latin typeface="Adobe Caslon Pro" pitchFamily="18" charset="0"/>
          </a:endParaRPr>
        </a:p>
      </dgm:t>
    </dgm:pt>
    <dgm:pt modelId="{C715AF8A-BFEB-4C40-9B2D-38420603C840}">
      <dgm:prSet phldrT="[Texto]"/>
      <dgm:spPr/>
      <dgm:t>
        <a:bodyPr/>
        <a:lstStyle/>
        <a:p>
          <a:r>
            <a:rPr lang="es-MX" dirty="0" smtClean="0">
              <a:latin typeface="Soberana Sans" pitchFamily="50" charset="0"/>
            </a:rPr>
            <a:t>Recuperación y reconstrucción</a:t>
          </a:r>
          <a:endParaRPr lang="es-MX" dirty="0">
            <a:latin typeface="Soberana Sans" pitchFamily="50" charset="0"/>
          </a:endParaRPr>
        </a:p>
      </dgm:t>
    </dgm:pt>
    <dgm:pt modelId="{EBDF0D55-9525-40B6-8267-62F195D9B230}" type="parTrans" cxnId="{7162372D-C2CA-4531-B546-D52805FA6DDD}">
      <dgm:prSet/>
      <dgm:spPr/>
      <dgm:t>
        <a:bodyPr/>
        <a:lstStyle/>
        <a:p>
          <a:endParaRPr lang="es-MX">
            <a:latin typeface="Adobe Caslon Pro" pitchFamily="18" charset="0"/>
          </a:endParaRPr>
        </a:p>
      </dgm:t>
    </dgm:pt>
    <dgm:pt modelId="{FC987CFA-B151-4C23-918B-1C72D8D48491}" type="sibTrans" cxnId="{7162372D-C2CA-4531-B546-D52805FA6DDD}">
      <dgm:prSet/>
      <dgm:spPr/>
      <dgm:t>
        <a:bodyPr/>
        <a:lstStyle/>
        <a:p>
          <a:endParaRPr lang="es-MX">
            <a:latin typeface="Adobe Caslon Pro" pitchFamily="18" charset="0"/>
          </a:endParaRPr>
        </a:p>
      </dgm:t>
    </dgm:pt>
    <dgm:pt modelId="{D9D3C83D-1668-4200-806B-1A1926F2135D}">
      <dgm:prSet phldrT="[Texto]"/>
      <dgm:spPr/>
      <dgm:t>
        <a:bodyPr/>
        <a:lstStyle/>
        <a:p>
          <a:r>
            <a:rPr lang="es-MX" dirty="0" smtClean="0">
              <a:latin typeface="Soberana Sans" pitchFamily="50" charset="0"/>
            </a:rPr>
            <a:t>Auxilio</a:t>
          </a:r>
          <a:endParaRPr lang="es-MX" dirty="0">
            <a:latin typeface="Soberana Sans" pitchFamily="50" charset="0"/>
          </a:endParaRPr>
        </a:p>
      </dgm:t>
    </dgm:pt>
    <dgm:pt modelId="{2600AA92-0145-42A5-96FA-794C7C3F7E7F}" type="parTrans" cxnId="{B2AFE478-5304-4024-B34A-39CA3569285C}">
      <dgm:prSet/>
      <dgm:spPr/>
      <dgm:t>
        <a:bodyPr/>
        <a:lstStyle/>
        <a:p>
          <a:endParaRPr lang="es-MX">
            <a:latin typeface="Adobe Caslon Pro" pitchFamily="18" charset="0"/>
          </a:endParaRPr>
        </a:p>
      </dgm:t>
    </dgm:pt>
    <dgm:pt modelId="{85A49145-828E-4152-954F-DE0048C358CA}" type="sibTrans" cxnId="{B2AFE478-5304-4024-B34A-39CA3569285C}">
      <dgm:prSet/>
      <dgm:spPr/>
      <dgm:t>
        <a:bodyPr/>
        <a:lstStyle/>
        <a:p>
          <a:endParaRPr lang="es-MX">
            <a:latin typeface="Adobe Caslon Pro" pitchFamily="18" charset="0"/>
          </a:endParaRPr>
        </a:p>
      </dgm:t>
    </dgm:pt>
    <dgm:pt modelId="{D2230DD7-2BED-4B79-8BB3-B29D3C6FD65F}">
      <dgm:prSet phldrT="[Texto]"/>
      <dgm:spPr/>
      <dgm:t>
        <a:bodyPr/>
        <a:lstStyle/>
        <a:p>
          <a:r>
            <a:rPr lang="es-MX" dirty="0" smtClean="0">
              <a:latin typeface="Soberana Sans" pitchFamily="50" charset="0"/>
            </a:rPr>
            <a:t>Previsión</a:t>
          </a:r>
          <a:endParaRPr lang="es-MX" dirty="0">
            <a:latin typeface="Soberana Sans" pitchFamily="50" charset="0"/>
          </a:endParaRPr>
        </a:p>
      </dgm:t>
    </dgm:pt>
    <dgm:pt modelId="{D0B8F9F6-038E-46BF-B899-797C4775CABC}" type="parTrans" cxnId="{F5821CF3-17C9-487B-987A-2EFC69D88E79}">
      <dgm:prSet/>
      <dgm:spPr/>
      <dgm:t>
        <a:bodyPr/>
        <a:lstStyle/>
        <a:p>
          <a:endParaRPr lang="es-MX">
            <a:latin typeface="Adobe Caslon Pro" pitchFamily="18" charset="0"/>
          </a:endParaRPr>
        </a:p>
      </dgm:t>
    </dgm:pt>
    <dgm:pt modelId="{145E7242-A606-4019-BADA-F413F72965E4}" type="sibTrans" cxnId="{F5821CF3-17C9-487B-987A-2EFC69D88E79}">
      <dgm:prSet/>
      <dgm:spPr/>
      <dgm:t>
        <a:bodyPr/>
        <a:lstStyle/>
        <a:p>
          <a:endParaRPr lang="es-MX">
            <a:latin typeface="Adobe Caslon Pro" pitchFamily="18" charset="0"/>
          </a:endParaRPr>
        </a:p>
      </dgm:t>
    </dgm:pt>
    <dgm:pt modelId="{A27DCCF4-53E1-413C-933A-9488FE48C0B2}" type="pres">
      <dgm:prSet presAssocID="{F1F45CB1-9D93-4074-BEC5-ADB5F7F42D7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FF8B58C-2330-49F4-BC66-6CE8B6FBE675}" type="pres">
      <dgm:prSet presAssocID="{F1F45CB1-9D93-4074-BEC5-ADB5F7F42D73}" presName="cycle" presStyleCnt="0"/>
      <dgm:spPr/>
    </dgm:pt>
    <dgm:pt modelId="{11DCB18F-AD93-46FE-9DB2-702F199684F8}" type="pres">
      <dgm:prSet presAssocID="{3B975DD0-FA6F-471B-AD79-6967F870B5D3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A4A6591-9FD7-4E36-B9D6-DF471B0ED6CA}" type="pres">
      <dgm:prSet presAssocID="{47C3134F-6A35-48BD-82CF-1FD375218DE7}" presName="sibTransFirstNode" presStyleLbl="bgShp" presStyleIdx="0" presStyleCnt="1"/>
      <dgm:spPr/>
      <dgm:t>
        <a:bodyPr/>
        <a:lstStyle/>
        <a:p>
          <a:endParaRPr lang="es-MX"/>
        </a:p>
      </dgm:t>
    </dgm:pt>
    <dgm:pt modelId="{8B7FF977-FAA6-488F-ABE2-606C05CF3BD9}" type="pres">
      <dgm:prSet presAssocID="{D2230DD7-2BED-4B79-8BB3-B29D3C6FD65F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68536BC-DBDB-437D-BBEF-BC113915F513}" type="pres">
      <dgm:prSet presAssocID="{C339A119-5941-4A24-83D6-7D3395BAF77F}" presName="nodeFollowingNodes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F8D47BA-07CA-49F9-B6F3-66221681E38D}" type="pres">
      <dgm:prSet presAssocID="{687866B2-EAA1-45A0-A213-CF87ACF67BF1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D43EE67-2F1B-4449-B72C-9FD1419C4ABF}" type="pres">
      <dgm:prSet presAssocID="{C2A326DA-2762-4F69-A76C-04C66E13CC94}" presName="nodeFollowingNodes" presStyleLbl="node1" presStyleIdx="4" presStyleCnt="7" custRadScaleRad="99392" custRadScaleInc="126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4ADD56F-D27C-493F-A047-71B3EE94494F}" type="pres">
      <dgm:prSet presAssocID="{D9D3C83D-1668-4200-806B-1A1926F2135D}" presName="nodeFollowingNodes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9BA3602-0E9F-406C-B442-CC2AC285349F}" type="pres">
      <dgm:prSet presAssocID="{C715AF8A-BFEB-4C40-9B2D-38420603C840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162372D-C2CA-4531-B546-D52805FA6DDD}" srcId="{F1F45CB1-9D93-4074-BEC5-ADB5F7F42D73}" destId="{C715AF8A-BFEB-4C40-9B2D-38420603C840}" srcOrd="6" destOrd="0" parTransId="{EBDF0D55-9525-40B6-8267-62F195D9B230}" sibTransId="{FC987CFA-B151-4C23-918B-1C72D8D48491}"/>
    <dgm:cxn modelId="{748DDAA7-7A44-43E1-A9B3-3422A72C8C76}" type="presOf" srcId="{D9D3C83D-1668-4200-806B-1A1926F2135D}" destId="{F4ADD56F-D27C-493F-A047-71B3EE94494F}" srcOrd="0" destOrd="0" presId="urn:microsoft.com/office/officeart/2005/8/layout/cycle3"/>
    <dgm:cxn modelId="{8F0E5115-CCBE-4521-9FB2-2D3B1229A383}" type="presOf" srcId="{D2230DD7-2BED-4B79-8BB3-B29D3C6FD65F}" destId="{8B7FF977-FAA6-488F-ABE2-606C05CF3BD9}" srcOrd="0" destOrd="0" presId="urn:microsoft.com/office/officeart/2005/8/layout/cycle3"/>
    <dgm:cxn modelId="{782C432C-2665-46FB-AA0E-60A9C963C62B}" type="presOf" srcId="{47C3134F-6A35-48BD-82CF-1FD375218DE7}" destId="{7A4A6591-9FD7-4E36-B9D6-DF471B0ED6CA}" srcOrd="0" destOrd="0" presId="urn:microsoft.com/office/officeart/2005/8/layout/cycle3"/>
    <dgm:cxn modelId="{142956E4-F0F3-4B1A-A616-ACFD7372DAB6}" type="presOf" srcId="{687866B2-EAA1-45A0-A213-CF87ACF67BF1}" destId="{1F8D47BA-07CA-49F9-B6F3-66221681E38D}" srcOrd="0" destOrd="0" presId="urn:microsoft.com/office/officeart/2005/8/layout/cycle3"/>
    <dgm:cxn modelId="{C174E8D7-07B1-4937-B53C-DD6EFBD26153}" type="presOf" srcId="{C715AF8A-BFEB-4C40-9B2D-38420603C840}" destId="{B9BA3602-0E9F-406C-B442-CC2AC285349F}" srcOrd="0" destOrd="0" presId="urn:microsoft.com/office/officeart/2005/8/layout/cycle3"/>
    <dgm:cxn modelId="{380BFC1E-39A1-4997-B792-55A3718A395A}" type="presOf" srcId="{C339A119-5941-4A24-83D6-7D3395BAF77F}" destId="{F68536BC-DBDB-437D-BBEF-BC113915F513}" srcOrd="0" destOrd="0" presId="urn:microsoft.com/office/officeart/2005/8/layout/cycle3"/>
    <dgm:cxn modelId="{26E32444-0552-4E3E-B377-EA121E7D7A1F}" srcId="{F1F45CB1-9D93-4074-BEC5-ADB5F7F42D73}" destId="{C2A326DA-2762-4F69-A76C-04C66E13CC94}" srcOrd="4" destOrd="0" parTransId="{5E393F53-CA2A-4E6B-BE42-C77D60092E60}" sibTransId="{96D73286-AF15-4B3B-83FC-31D6D72987C9}"/>
    <dgm:cxn modelId="{542D8F81-CC18-4B25-9F96-23DD4C552848}" type="presOf" srcId="{C2A326DA-2762-4F69-A76C-04C66E13CC94}" destId="{3D43EE67-2F1B-4449-B72C-9FD1419C4ABF}" srcOrd="0" destOrd="0" presId="urn:microsoft.com/office/officeart/2005/8/layout/cycle3"/>
    <dgm:cxn modelId="{848D779A-2DC0-4A50-AD10-C39BBF523ABE}" srcId="{F1F45CB1-9D93-4074-BEC5-ADB5F7F42D73}" destId="{3B975DD0-FA6F-471B-AD79-6967F870B5D3}" srcOrd="0" destOrd="0" parTransId="{93D2F10D-99B3-4514-A6BC-E1E2E1F2EA1D}" sibTransId="{47C3134F-6A35-48BD-82CF-1FD375218DE7}"/>
    <dgm:cxn modelId="{F5821CF3-17C9-487B-987A-2EFC69D88E79}" srcId="{F1F45CB1-9D93-4074-BEC5-ADB5F7F42D73}" destId="{D2230DD7-2BED-4B79-8BB3-B29D3C6FD65F}" srcOrd="1" destOrd="0" parTransId="{D0B8F9F6-038E-46BF-B899-797C4775CABC}" sibTransId="{145E7242-A606-4019-BADA-F413F72965E4}"/>
    <dgm:cxn modelId="{B2AFE478-5304-4024-B34A-39CA3569285C}" srcId="{F1F45CB1-9D93-4074-BEC5-ADB5F7F42D73}" destId="{D9D3C83D-1668-4200-806B-1A1926F2135D}" srcOrd="5" destOrd="0" parTransId="{2600AA92-0145-42A5-96FA-794C7C3F7E7F}" sibTransId="{85A49145-828E-4152-954F-DE0048C358CA}"/>
    <dgm:cxn modelId="{28A60715-E363-4906-BF45-EEDC852C3018}" type="presOf" srcId="{F1F45CB1-9D93-4074-BEC5-ADB5F7F42D73}" destId="{A27DCCF4-53E1-413C-933A-9488FE48C0B2}" srcOrd="0" destOrd="0" presId="urn:microsoft.com/office/officeart/2005/8/layout/cycle3"/>
    <dgm:cxn modelId="{8D047ACC-93A2-4A29-B9E9-BD8CF55D9817}" srcId="{F1F45CB1-9D93-4074-BEC5-ADB5F7F42D73}" destId="{687866B2-EAA1-45A0-A213-CF87ACF67BF1}" srcOrd="3" destOrd="0" parTransId="{8FCFDBDB-37D7-4EC2-B717-599EC1EA4E46}" sibTransId="{1A9C9FB1-1203-4614-A573-A08D92D0D7D5}"/>
    <dgm:cxn modelId="{3E30DBEE-2C55-4A10-B071-01EE523B172A}" type="presOf" srcId="{3B975DD0-FA6F-471B-AD79-6967F870B5D3}" destId="{11DCB18F-AD93-46FE-9DB2-702F199684F8}" srcOrd="0" destOrd="0" presId="urn:microsoft.com/office/officeart/2005/8/layout/cycle3"/>
    <dgm:cxn modelId="{8D307210-8CD3-4791-87C1-815A348E1E2E}" srcId="{F1F45CB1-9D93-4074-BEC5-ADB5F7F42D73}" destId="{C339A119-5941-4A24-83D6-7D3395BAF77F}" srcOrd="2" destOrd="0" parTransId="{98A7B3B0-D38F-48BC-9787-E40F16A9EE85}" sibTransId="{26CDB337-1431-4B71-A32F-9DAF09EEF2C5}"/>
    <dgm:cxn modelId="{455CC174-AFE3-4F9A-A11E-F38E00CF98B2}" type="presParOf" srcId="{A27DCCF4-53E1-413C-933A-9488FE48C0B2}" destId="{3FF8B58C-2330-49F4-BC66-6CE8B6FBE675}" srcOrd="0" destOrd="0" presId="urn:microsoft.com/office/officeart/2005/8/layout/cycle3"/>
    <dgm:cxn modelId="{0282EA68-0FCD-4E0A-9D70-88965581F535}" type="presParOf" srcId="{3FF8B58C-2330-49F4-BC66-6CE8B6FBE675}" destId="{11DCB18F-AD93-46FE-9DB2-702F199684F8}" srcOrd="0" destOrd="0" presId="urn:microsoft.com/office/officeart/2005/8/layout/cycle3"/>
    <dgm:cxn modelId="{80099BB3-A070-4592-B481-54AD2988B458}" type="presParOf" srcId="{3FF8B58C-2330-49F4-BC66-6CE8B6FBE675}" destId="{7A4A6591-9FD7-4E36-B9D6-DF471B0ED6CA}" srcOrd="1" destOrd="0" presId="urn:microsoft.com/office/officeart/2005/8/layout/cycle3"/>
    <dgm:cxn modelId="{CC8D115E-C083-4839-BCB6-4D91AF4DAACC}" type="presParOf" srcId="{3FF8B58C-2330-49F4-BC66-6CE8B6FBE675}" destId="{8B7FF977-FAA6-488F-ABE2-606C05CF3BD9}" srcOrd="2" destOrd="0" presId="urn:microsoft.com/office/officeart/2005/8/layout/cycle3"/>
    <dgm:cxn modelId="{A958044A-9BCF-4D63-B094-31269593C3A2}" type="presParOf" srcId="{3FF8B58C-2330-49F4-BC66-6CE8B6FBE675}" destId="{F68536BC-DBDB-437D-BBEF-BC113915F513}" srcOrd="3" destOrd="0" presId="urn:microsoft.com/office/officeart/2005/8/layout/cycle3"/>
    <dgm:cxn modelId="{E1341A46-44CC-40FD-93D8-95B453DF3C4D}" type="presParOf" srcId="{3FF8B58C-2330-49F4-BC66-6CE8B6FBE675}" destId="{1F8D47BA-07CA-49F9-B6F3-66221681E38D}" srcOrd="4" destOrd="0" presId="urn:microsoft.com/office/officeart/2005/8/layout/cycle3"/>
    <dgm:cxn modelId="{1C614BE0-FFD6-457C-852E-00450EB37139}" type="presParOf" srcId="{3FF8B58C-2330-49F4-BC66-6CE8B6FBE675}" destId="{3D43EE67-2F1B-4449-B72C-9FD1419C4ABF}" srcOrd="5" destOrd="0" presId="urn:microsoft.com/office/officeart/2005/8/layout/cycle3"/>
    <dgm:cxn modelId="{75729C3A-2BC8-4E45-87E6-5F960871107C}" type="presParOf" srcId="{3FF8B58C-2330-49F4-BC66-6CE8B6FBE675}" destId="{F4ADD56F-D27C-493F-A047-71B3EE94494F}" srcOrd="6" destOrd="0" presId="urn:microsoft.com/office/officeart/2005/8/layout/cycle3"/>
    <dgm:cxn modelId="{6A5BE58A-2168-4CEE-A58C-95AE86123D6C}" type="presParOf" srcId="{3FF8B58C-2330-49F4-BC66-6CE8B6FBE675}" destId="{B9BA3602-0E9F-406C-B442-CC2AC285349F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06067-A73A-4B0D-82CC-80B89701C830}">
      <dsp:nvSpPr>
        <dsp:cNvPr id="0" name=""/>
        <dsp:cNvSpPr/>
      </dsp:nvSpPr>
      <dsp:spPr>
        <a:xfrm>
          <a:off x="0" y="661998"/>
          <a:ext cx="8810584" cy="882664"/>
        </a:xfrm>
        <a:prstGeom prst="notchedRightArrow">
          <a:avLst/>
        </a:prstGeom>
        <a:gradFill rotWithShape="0">
          <a:gsLst>
            <a:gs pos="0">
              <a:schemeClr val="dk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190500"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92A8C19-4433-4DD8-84F2-91BD5D443CA8}">
      <dsp:nvSpPr>
        <dsp:cNvPr id="0" name=""/>
        <dsp:cNvSpPr/>
      </dsp:nvSpPr>
      <dsp:spPr>
        <a:xfrm>
          <a:off x="2226" y="141729"/>
          <a:ext cx="843092" cy="88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2000</a:t>
          </a:r>
          <a:endParaRPr lang="es-MX" sz="2100" kern="1200" dirty="0"/>
        </a:p>
      </dsp:txBody>
      <dsp:txXfrm>
        <a:off x="2226" y="141729"/>
        <a:ext cx="843092" cy="882664"/>
      </dsp:txXfrm>
    </dsp:sp>
    <dsp:sp modelId="{83024294-1A19-4E1E-998D-0F37407A12A8}">
      <dsp:nvSpPr>
        <dsp:cNvPr id="0" name=""/>
        <dsp:cNvSpPr/>
      </dsp:nvSpPr>
      <dsp:spPr>
        <a:xfrm>
          <a:off x="313439" y="992997"/>
          <a:ext cx="220666" cy="22066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C652A1-7E7D-467F-B4A0-DA19BA000350}">
      <dsp:nvSpPr>
        <dsp:cNvPr id="0" name=""/>
        <dsp:cNvSpPr/>
      </dsp:nvSpPr>
      <dsp:spPr>
        <a:xfrm>
          <a:off x="887473" y="108232"/>
          <a:ext cx="843092" cy="88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2002</a:t>
          </a:r>
          <a:endParaRPr lang="es-MX" sz="2100" kern="1200" dirty="0"/>
        </a:p>
      </dsp:txBody>
      <dsp:txXfrm>
        <a:off x="887473" y="108232"/>
        <a:ext cx="843092" cy="882664"/>
      </dsp:txXfrm>
    </dsp:sp>
    <dsp:sp modelId="{97E62369-E02B-44D5-8897-27E16B983677}">
      <dsp:nvSpPr>
        <dsp:cNvPr id="0" name=""/>
        <dsp:cNvSpPr/>
      </dsp:nvSpPr>
      <dsp:spPr>
        <a:xfrm>
          <a:off x="1198687" y="992997"/>
          <a:ext cx="220666" cy="22066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6284FE-3173-48ED-AB71-CC92CF5FF39E}">
      <dsp:nvSpPr>
        <dsp:cNvPr id="0" name=""/>
        <dsp:cNvSpPr/>
      </dsp:nvSpPr>
      <dsp:spPr>
        <a:xfrm>
          <a:off x="1772721" y="141729"/>
          <a:ext cx="843092" cy="88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2004</a:t>
          </a:r>
          <a:endParaRPr lang="es-MX" sz="2100" kern="1200" dirty="0"/>
        </a:p>
      </dsp:txBody>
      <dsp:txXfrm>
        <a:off x="1772721" y="141729"/>
        <a:ext cx="843092" cy="882664"/>
      </dsp:txXfrm>
    </dsp:sp>
    <dsp:sp modelId="{F6281337-CB50-4F40-B8AC-0EA63C480932}">
      <dsp:nvSpPr>
        <dsp:cNvPr id="0" name=""/>
        <dsp:cNvSpPr/>
      </dsp:nvSpPr>
      <dsp:spPr>
        <a:xfrm>
          <a:off x="2083934" y="992997"/>
          <a:ext cx="220666" cy="22066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8443EF-1128-464E-8B6E-82B90D83B273}">
      <dsp:nvSpPr>
        <dsp:cNvPr id="0" name=""/>
        <dsp:cNvSpPr/>
      </dsp:nvSpPr>
      <dsp:spPr>
        <a:xfrm>
          <a:off x="2657968" y="93129"/>
          <a:ext cx="843092" cy="88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2006</a:t>
          </a:r>
          <a:endParaRPr lang="es-MX" sz="2100" kern="1200" dirty="0"/>
        </a:p>
      </dsp:txBody>
      <dsp:txXfrm>
        <a:off x="2657968" y="93129"/>
        <a:ext cx="843092" cy="882664"/>
      </dsp:txXfrm>
    </dsp:sp>
    <dsp:sp modelId="{750D18EE-B383-48DA-B4F7-B9DD1B755FF9}">
      <dsp:nvSpPr>
        <dsp:cNvPr id="0" name=""/>
        <dsp:cNvSpPr/>
      </dsp:nvSpPr>
      <dsp:spPr>
        <a:xfrm>
          <a:off x="2969182" y="992997"/>
          <a:ext cx="220666" cy="22066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D6DEC7-4939-4B38-8A90-F790D148E4A1}">
      <dsp:nvSpPr>
        <dsp:cNvPr id="0" name=""/>
        <dsp:cNvSpPr/>
      </dsp:nvSpPr>
      <dsp:spPr>
        <a:xfrm>
          <a:off x="3543216" y="48608"/>
          <a:ext cx="843092" cy="88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2008</a:t>
          </a:r>
          <a:endParaRPr lang="es-MX" sz="2100" kern="1200" dirty="0"/>
        </a:p>
      </dsp:txBody>
      <dsp:txXfrm>
        <a:off x="3543216" y="48608"/>
        <a:ext cx="843092" cy="882664"/>
      </dsp:txXfrm>
    </dsp:sp>
    <dsp:sp modelId="{D2144A58-C43C-4B5E-9BFB-0D1AF7566C52}">
      <dsp:nvSpPr>
        <dsp:cNvPr id="0" name=""/>
        <dsp:cNvSpPr/>
      </dsp:nvSpPr>
      <dsp:spPr>
        <a:xfrm>
          <a:off x="3854429" y="992997"/>
          <a:ext cx="220666" cy="22066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DD6C8-0F50-4DAA-8F63-AF3374E7D44A}">
      <dsp:nvSpPr>
        <dsp:cNvPr id="0" name=""/>
        <dsp:cNvSpPr/>
      </dsp:nvSpPr>
      <dsp:spPr>
        <a:xfrm>
          <a:off x="4428463" y="108232"/>
          <a:ext cx="843092" cy="88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2010</a:t>
          </a:r>
          <a:endParaRPr lang="es-MX" sz="2100" kern="1200" dirty="0"/>
        </a:p>
      </dsp:txBody>
      <dsp:txXfrm>
        <a:off x="4428463" y="108232"/>
        <a:ext cx="843092" cy="882664"/>
      </dsp:txXfrm>
    </dsp:sp>
    <dsp:sp modelId="{984C37F0-86EE-485F-8E9B-E4F79558E243}">
      <dsp:nvSpPr>
        <dsp:cNvPr id="0" name=""/>
        <dsp:cNvSpPr/>
      </dsp:nvSpPr>
      <dsp:spPr>
        <a:xfrm>
          <a:off x="4739677" y="992997"/>
          <a:ext cx="220666" cy="22066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A40A3A-857A-4446-9BC0-9F1F1B07F9FF}">
      <dsp:nvSpPr>
        <dsp:cNvPr id="0" name=""/>
        <dsp:cNvSpPr/>
      </dsp:nvSpPr>
      <dsp:spPr>
        <a:xfrm>
          <a:off x="5340479" y="108232"/>
          <a:ext cx="843092" cy="88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2012</a:t>
          </a:r>
          <a:endParaRPr lang="es-MX" sz="2100" kern="1200" dirty="0"/>
        </a:p>
      </dsp:txBody>
      <dsp:txXfrm>
        <a:off x="5340479" y="108232"/>
        <a:ext cx="843092" cy="882664"/>
      </dsp:txXfrm>
    </dsp:sp>
    <dsp:sp modelId="{CC8A9656-65DD-4821-A023-A880851AFFAF}">
      <dsp:nvSpPr>
        <dsp:cNvPr id="0" name=""/>
        <dsp:cNvSpPr/>
      </dsp:nvSpPr>
      <dsp:spPr>
        <a:xfrm>
          <a:off x="5624924" y="992997"/>
          <a:ext cx="220666" cy="22066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C5BF74-80E0-411E-8651-C3B6BF7C2D1E}">
      <dsp:nvSpPr>
        <dsp:cNvPr id="0" name=""/>
        <dsp:cNvSpPr/>
      </dsp:nvSpPr>
      <dsp:spPr>
        <a:xfrm>
          <a:off x="6198958" y="152753"/>
          <a:ext cx="843092" cy="88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2015</a:t>
          </a:r>
          <a:endParaRPr lang="es-MX" sz="2100" kern="1200" dirty="0"/>
        </a:p>
      </dsp:txBody>
      <dsp:txXfrm>
        <a:off x="6198958" y="152753"/>
        <a:ext cx="843092" cy="882664"/>
      </dsp:txXfrm>
    </dsp:sp>
    <dsp:sp modelId="{5B5B35E3-D1B5-41F9-A319-889B9B6981D8}">
      <dsp:nvSpPr>
        <dsp:cNvPr id="0" name=""/>
        <dsp:cNvSpPr/>
      </dsp:nvSpPr>
      <dsp:spPr>
        <a:xfrm>
          <a:off x="6510172" y="992997"/>
          <a:ext cx="220666" cy="22066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4AF209-AF38-4B04-8799-99F9D3EFDD88}">
      <dsp:nvSpPr>
        <dsp:cNvPr id="0" name=""/>
        <dsp:cNvSpPr/>
      </dsp:nvSpPr>
      <dsp:spPr>
        <a:xfrm>
          <a:off x="7442090" y="48608"/>
          <a:ext cx="843092" cy="88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Hoy</a:t>
          </a:r>
          <a:endParaRPr lang="es-MX" sz="2100" kern="1200" dirty="0"/>
        </a:p>
      </dsp:txBody>
      <dsp:txXfrm>
        <a:off x="7442090" y="48608"/>
        <a:ext cx="843092" cy="882664"/>
      </dsp:txXfrm>
    </dsp:sp>
    <dsp:sp modelId="{E1744CC6-217D-4A8F-BECC-DEC156654C88}">
      <dsp:nvSpPr>
        <dsp:cNvPr id="0" name=""/>
        <dsp:cNvSpPr/>
      </dsp:nvSpPr>
      <dsp:spPr>
        <a:xfrm>
          <a:off x="8242936" y="992997"/>
          <a:ext cx="220666" cy="22066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18/06/2019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18/06/2019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18/06/2019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AAE2D86-C0A0-44AB-AC20-17C015E5A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8C43271-09CE-4A44-ACE0-DEAAA880E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08BDDC0-D6E7-4BCF-AD0A-EAD0CA21F3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3270B50-E304-47EB-9D4A-F5B666C5FF56}" type="datetimeFigureOut">
              <a:rPr lang="es-MX">
                <a:solidFill>
                  <a:prstClr val="black"/>
                </a:solidFill>
              </a:rPr>
              <a:pPr/>
              <a:t>18/06/2019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8B46E13-9BC4-47E0-96AF-26E93A11E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A21AA67-C770-4E43-B038-CFEFB4407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857D008-2A1D-41DE-8681-6BDF2C43BB1A}" type="slidenum">
              <a:rPr lang="es-MX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153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828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960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561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265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817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769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677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67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819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78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322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615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774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493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171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848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006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148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584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432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427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392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371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803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637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512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996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851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746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569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18/06/2019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18/06/2019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18/06/2019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18/06/2019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18/06/2019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3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 userDrawn="1"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" t="29233" r="76060" b="32766"/>
          <a:stretch/>
        </p:blipFill>
        <p:spPr>
          <a:xfrm>
            <a:off x="5868144" y="1484784"/>
            <a:ext cx="3275856" cy="5373217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 userDrawn="1"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" t="50304" r="73947" b="32152"/>
          <a:stretch/>
        </p:blipFill>
        <p:spPr>
          <a:xfrm>
            <a:off x="5089" y="-1"/>
            <a:ext cx="3638776" cy="2480553"/>
          </a:xfrm>
          <a:prstGeom prst="rect">
            <a:avLst/>
          </a:prstGeom>
        </p:spPr>
      </p:pic>
      <p:cxnSp>
        <p:nvCxnSpPr>
          <p:cNvPr id="6" name="5 Conector recto"/>
          <p:cNvCxnSpPr/>
          <p:nvPr userDrawn="1"/>
        </p:nvCxnSpPr>
        <p:spPr>
          <a:xfrm flipH="1">
            <a:off x="539552" y="620688"/>
            <a:ext cx="8604448" cy="0"/>
          </a:xfrm>
          <a:prstGeom prst="line">
            <a:avLst/>
          </a:prstGeom>
          <a:ln w="19050"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Rectángulo"/>
          <p:cNvSpPr/>
          <p:nvPr userDrawn="1"/>
        </p:nvSpPr>
        <p:spPr>
          <a:xfrm rot="5400000" flipH="1" flipV="1">
            <a:off x="632802" y="78283"/>
            <a:ext cx="2736301" cy="4001905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</a:schemeClr>
              </a:gs>
              <a:gs pos="100000">
                <a:srgbClr val="D4C19C">
                  <a:tint val="23500"/>
                  <a:satMod val="160000"/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Rectángulo"/>
          <p:cNvSpPr/>
          <p:nvPr userDrawn="1"/>
        </p:nvSpPr>
        <p:spPr>
          <a:xfrm>
            <a:off x="0" y="6453336"/>
            <a:ext cx="4355976" cy="216024"/>
          </a:xfrm>
          <a:prstGeom prst="rect">
            <a:avLst/>
          </a:prstGeom>
          <a:gradFill flip="none" rotWithShape="1">
            <a:gsLst>
              <a:gs pos="50000">
                <a:srgbClr val="DACAAB"/>
              </a:gs>
              <a:gs pos="0">
                <a:srgbClr val="D4C19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Rectángulo"/>
          <p:cNvSpPr/>
          <p:nvPr userDrawn="1"/>
        </p:nvSpPr>
        <p:spPr>
          <a:xfrm>
            <a:off x="5868144" y="620688"/>
            <a:ext cx="3275856" cy="6237365"/>
          </a:xfrm>
          <a:prstGeom prst="rect">
            <a:avLst/>
          </a:prstGeom>
          <a:solidFill>
            <a:srgbClr val="E8DECA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10 Imagen"/>
          <p:cNvPicPr>
            <a:picLocks noChangeAspect="1"/>
          </p:cNvPicPr>
          <p:nvPr userDrawn="1"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10715"/>
            <a:ext cx="1573758" cy="294652"/>
          </a:xfrm>
          <a:prstGeom prst="rect">
            <a:avLst/>
          </a:prstGeom>
        </p:spPr>
      </p:pic>
      <p:cxnSp>
        <p:nvCxnSpPr>
          <p:cNvPr id="17" name="16 Conector recto"/>
          <p:cNvCxnSpPr/>
          <p:nvPr userDrawn="1"/>
        </p:nvCxnSpPr>
        <p:spPr>
          <a:xfrm flipH="1">
            <a:off x="6462020" y="210716"/>
            <a:ext cx="1" cy="308133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17 Imagen"/>
          <p:cNvPicPr>
            <a:picLocks noChangeAspect="1"/>
          </p:cNvPicPr>
          <p:nvPr userDrawn="1"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7704182" y="188640"/>
            <a:ext cx="1260306" cy="314122"/>
          </a:xfrm>
          <a:prstGeom prst="rect">
            <a:avLst/>
          </a:prstGeom>
        </p:spPr>
      </p:pic>
      <p:pic>
        <p:nvPicPr>
          <p:cNvPr id="19" name="18 Imagen"/>
          <p:cNvPicPr>
            <a:picLocks noChangeAspect="1"/>
          </p:cNvPicPr>
          <p:nvPr userDrawn="1"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1778"/>
            <a:ext cx="913557" cy="295918"/>
          </a:xfrm>
          <a:prstGeom prst="rect">
            <a:avLst/>
          </a:prstGeom>
        </p:spPr>
      </p:pic>
      <p:cxnSp>
        <p:nvCxnSpPr>
          <p:cNvPr id="20" name="19 Conector recto"/>
          <p:cNvCxnSpPr/>
          <p:nvPr userDrawn="1"/>
        </p:nvCxnSpPr>
        <p:spPr>
          <a:xfrm flipH="1">
            <a:off x="7596335" y="210715"/>
            <a:ext cx="1" cy="308133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06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2.png"/><Relationship Id="rId4" Type="http://schemas.openxmlformats.org/officeDocument/2006/relationships/hyperlink" Target="http://www.atlasnacionalderiesgos.gob.mx/app/CoberturaEstatal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2204864"/>
            <a:ext cx="3521566" cy="2376246"/>
            <a:chOff x="2811217" y="2681553"/>
            <a:chExt cx="3521566" cy="2376246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246"/>
            <a:stretch/>
          </p:blipFill>
          <p:spPr>
            <a:xfrm>
              <a:off x="2826846" y="2681553"/>
              <a:ext cx="3505937" cy="1228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0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28A856-8863-3B47-871D-0BD0F50BE444}"/>
              </a:ext>
            </a:extLst>
          </p:cNvPr>
          <p:cNvSpPr txBox="1"/>
          <p:nvPr/>
        </p:nvSpPr>
        <p:spPr>
          <a:xfrm>
            <a:off x="437203" y="292586"/>
            <a:ext cx="3414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b="1">
                <a:solidFill>
                  <a:srgbClr val="38806B"/>
                </a:solidFill>
                <a:latin typeface="Montserrat" panose="00000500000000000000" pitchFamily="2" charset="0"/>
              </a:defRPr>
            </a:lvl1pPr>
          </a:lstStyle>
          <a:p>
            <a:r>
              <a:rPr lang="es-MX" sz="2000" dirty="0"/>
              <a:t>Arquitectura y procesos</a:t>
            </a:r>
          </a:p>
        </p:txBody>
      </p:sp>
      <p:cxnSp>
        <p:nvCxnSpPr>
          <p:cNvPr id="36" name="35 Conector recto de flecha"/>
          <p:cNvCxnSpPr/>
          <p:nvPr/>
        </p:nvCxnSpPr>
        <p:spPr>
          <a:xfrm>
            <a:off x="3965079" y="3088971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2 Grupo"/>
          <p:cNvGrpSpPr/>
          <p:nvPr/>
        </p:nvGrpSpPr>
        <p:grpSpPr>
          <a:xfrm>
            <a:off x="138667" y="1161915"/>
            <a:ext cx="5599507" cy="4489111"/>
            <a:chOff x="13777" y="870973"/>
            <a:chExt cx="5599507" cy="4489111"/>
          </a:xfrm>
        </p:grpSpPr>
        <p:grpSp>
          <p:nvGrpSpPr>
            <p:cNvPr id="20" name="19 Grupo"/>
            <p:cNvGrpSpPr/>
            <p:nvPr/>
          </p:nvGrpSpPr>
          <p:grpSpPr>
            <a:xfrm>
              <a:off x="13777" y="870973"/>
              <a:ext cx="5599507" cy="4489111"/>
              <a:chOff x="13777" y="870973"/>
              <a:chExt cx="5599507" cy="4489111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77" y="2771471"/>
                <a:ext cx="1314450" cy="63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8975" y="1176034"/>
                <a:ext cx="1028700" cy="3825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3159" y="2644471"/>
                <a:ext cx="1000125" cy="889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5573" y="2735752"/>
                <a:ext cx="1162050" cy="706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5" name="24 Conector recto de flecha"/>
              <p:cNvCxnSpPr/>
              <p:nvPr/>
            </p:nvCxnSpPr>
            <p:spPr>
              <a:xfrm flipV="1">
                <a:off x="1115622" y="3088974"/>
                <a:ext cx="579477" cy="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25 Conector recto de flecha"/>
              <p:cNvCxnSpPr/>
              <p:nvPr/>
            </p:nvCxnSpPr>
            <p:spPr>
              <a:xfrm>
                <a:off x="2596927" y="3088971"/>
                <a:ext cx="63815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6" descr="Resultado de imagen para raster esri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71" y="3718435"/>
                <a:ext cx="1772668" cy="7256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4" descr="Resultado de imagen para shape esri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571" y="4536852"/>
                <a:ext cx="789886" cy="6582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29 CuadroTexto"/>
              <p:cNvSpPr txBox="1"/>
              <p:nvPr/>
            </p:nvSpPr>
            <p:spPr>
              <a:xfrm>
                <a:off x="100789" y="2397245"/>
                <a:ext cx="8771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200" b="1" dirty="0"/>
                  <a:t>CENAPRED</a:t>
                </a:r>
              </a:p>
            </p:txBody>
          </p:sp>
          <p:sp>
            <p:nvSpPr>
              <p:cNvPr id="31" name="30 CuadroTexto"/>
              <p:cNvSpPr txBox="1"/>
              <p:nvPr/>
            </p:nvSpPr>
            <p:spPr>
              <a:xfrm>
                <a:off x="3140436" y="870973"/>
                <a:ext cx="8412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200" dirty="0"/>
                  <a:t>Servidores</a:t>
                </a:r>
              </a:p>
            </p:txBody>
          </p:sp>
          <p:sp>
            <p:nvSpPr>
              <p:cNvPr id="32" name="31 CuadroTexto"/>
              <p:cNvSpPr txBox="1"/>
              <p:nvPr/>
            </p:nvSpPr>
            <p:spPr>
              <a:xfrm>
                <a:off x="1667705" y="2182810"/>
                <a:ext cx="12280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200" dirty="0"/>
                  <a:t>Servidor Base de</a:t>
                </a:r>
              </a:p>
              <a:p>
                <a:r>
                  <a:rPr lang="es-MX" sz="1200" dirty="0"/>
                  <a:t>Datos ORACLE</a:t>
                </a:r>
              </a:p>
            </p:txBody>
          </p:sp>
          <p:sp>
            <p:nvSpPr>
              <p:cNvPr id="33" name="32 CuadroTexto"/>
              <p:cNvSpPr txBox="1"/>
              <p:nvPr/>
            </p:nvSpPr>
            <p:spPr>
              <a:xfrm>
                <a:off x="2560830" y="5083085"/>
                <a:ext cx="16087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200" dirty="0"/>
                  <a:t>Servidor de Metadatos</a:t>
                </a:r>
              </a:p>
            </p:txBody>
          </p:sp>
          <p:sp>
            <p:nvSpPr>
              <p:cNvPr id="34" name="33 CuadroTexto"/>
              <p:cNvSpPr txBox="1"/>
              <p:nvPr/>
            </p:nvSpPr>
            <p:spPr>
              <a:xfrm>
                <a:off x="4436197" y="2212580"/>
                <a:ext cx="7214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200" b="1" dirty="0"/>
                  <a:t>Servidor</a:t>
                </a:r>
              </a:p>
              <a:p>
                <a:r>
                  <a:rPr lang="es-MX" sz="1200" b="1" dirty="0"/>
                  <a:t>WEB</a:t>
                </a:r>
              </a:p>
            </p:txBody>
          </p:sp>
          <p:sp>
            <p:nvSpPr>
              <p:cNvPr id="35" name="34 CuadroTexto"/>
              <p:cNvSpPr txBox="1"/>
              <p:nvPr/>
            </p:nvSpPr>
            <p:spPr>
              <a:xfrm>
                <a:off x="843298" y="4385866"/>
                <a:ext cx="13478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200" dirty="0"/>
                  <a:t>Procesamiento de </a:t>
                </a:r>
              </a:p>
              <a:p>
                <a:r>
                  <a:rPr lang="es-MX" sz="1200" dirty="0"/>
                  <a:t>Información</a:t>
                </a:r>
              </a:p>
            </p:txBody>
          </p:sp>
        </p:grpSp>
        <p:cxnSp>
          <p:nvCxnSpPr>
            <p:cNvPr id="37" name="36 Conector angular"/>
            <p:cNvCxnSpPr/>
            <p:nvPr/>
          </p:nvCxnSpPr>
          <p:spPr>
            <a:xfrm rot="16200000" flipH="1">
              <a:off x="3310718" y="2074564"/>
              <a:ext cx="1524755" cy="504056"/>
            </a:xfrm>
            <a:prstGeom prst="bentConnector3">
              <a:avLst>
                <a:gd name="adj1" fmla="val -39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37 Conector angular"/>
            <p:cNvCxnSpPr/>
            <p:nvPr/>
          </p:nvCxnSpPr>
          <p:spPr>
            <a:xfrm rot="5400000" flipH="1" flipV="1">
              <a:off x="3363016" y="3547017"/>
              <a:ext cx="1420150" cy="504056"/>
            </a:xfrm>
            <a:prstGeom prst="bentConnector3">
              <a:avLst>
                <a:gd name="adj1" fmla="val 7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16083"/>
            <a:ext cx="315436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8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5 Rectángulo">
            <a:extLst>
              <a:ext uri="{FF2B5EF4-FFF2-40B4-BE49-F238E27FC236}">
                <a16:creationId xmlns:a16="http://schemas.microsoft.com/office/drawing/2014/main" xmlns="" id="{41BBB0C9-0147-4198-A908-49C9201357D3}"/>
              </a:ext>
            </a:extLst>
          </p:cNvPr>
          <p:cNvSpPr/>
          <p:nvPr/>
        </p:nvSpPr>
        <p:spPr>
          <a:xfrm>
            <a:off x="-123825" y="44624"/>
            <a:ext cx="4695825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Atlas Nacional de Riesgos</a:t>
            </a:r>
            <a:endParaRPr lang="es-MX" sz="2000" b="1" baseline="-30000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5" name="CuadroTexto 1">
            <a:extLst>
              <a:ext uri="{FF2B5EF4-FFF2-40B4-BE49-F238E27FC236}">
                <a16:creationId xmlns:a16="http://schemas.microsoft.com/office/drawing/2014/main" xmlns="" id="{0CE7E242-6147-064D-A12D-4CE726AF8640}"/>
              </a:ext>
            </a:extLst>
          </p:cNvPr>
          <p:cNvSpPr txBox="1"/>
          <p:nvPr/>
        </p:nvSpPr>
        <p:spPr>
          <a:xfrm>
            <a:off x="4644008" y="5301208"/>
            <a:ext cx="4563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http://www.atlasnacionalderiesgos.gob.mx</a:t>
            </a:r>
          </a:p>
        </p:txBody>
      </p:sp>
      <p:sp>
        <p:nvSpPr>
          <p:cNvPr id="7" name="7 CuadroTexto"/>
          <p:cNvSpPr txBox="1"/>
          <p:nvPr/>
        </p:nvSpPr>
        <p:spPr>
          <a:xfrm>
            <a:off x="82450" y="980728"/>
            <a:ext cx="44644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60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Plataforma web en permanente actualización, con </a:t>
            </a:r>
            <a:r>
              <a:rPr kumimoji="0" lang="es-MX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9,258 capas </a:t>
            </a:r>
            <a:r>
              <a:rPr kumimoji="0" lang="es-MX" sz="160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en su base</a:t>
            </a:r>
            <a:r>
              <a:rPr kumimoji="0" lang="es-MX" sz="1600" i="0" u="none" strike="noStrike" kern="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 de datos</a:t>
            </a:r>
            <a:endParaRPr kumimoji="0" lang="es-MX" sz="1600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MX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60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Integración de los </a:t>
            </a:r>
            <a:r>
              <a:rPr kumimoji="0" lang="es-MX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32 </a:t>
            </a:r>
            <a:r>
              <a:rPr kumimoji="0" lang="es-MX" sz="160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atlas</a:t>
            </a:r>
            <a:r>
              <a:rPr kumimoji="0" lang="es-MX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 estatales </a:t>
            </a:r>
            <a:r>
              <a:rPr kumimoji="0" lang="es-MX" sz="160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y</a:t>
            </a:r>
            <a:r>
              <a:rPr kumimoji="0" lang="es-MX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 380 </a:t>
            </a:r>
            <a:r>
              <a:rPr kumimoji="0" lang="es-MX" sz="160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atlas</a:t>
            </a:r>
            <a:r>
              <a:rPr kumimoji="0" lang="es-MX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 municipales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MX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Monitoreo constante y dinámico de fenómenos </a:t>
            </a:r>
            <a:r>
              <a:rPr kumimoji="0" lang="es-MX" sz="1600" i="1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(Ciclones Tropicales,</a:t>
            </a:r>
            <a:r>
              <a:rPr kumimoji="0" lang="es-MX" sz="1600" i="1" u="none" strike="noStrike" kern="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 sismos, actividad volcánica, eventos </a:t>
            </a:r>
            <a:r>
              <a:rPr kumimoji="0" lang="es-MX" sz="1600" i="1" u="none" strike="noStrike" kern="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hidrometerológicos</a:t>
            </a:r>
            <a:r>
              <a:rPr kumimoji="0" lang="es-MX" sz="1600" i="1" u="none" strike="noStrike" kern="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, contaminación, incendios forestales)</a:t>
            </a:r>
            <a:endParaRPr kumimoji="0" lang="es-MX" sz="1600" i="1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MX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60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Análisis de sistema expuesto para </a:t>
            </a:r>
            <a:r>
              <a:rPr kumimoji="0" lang="es-MX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escenarios de riesgo</a:t>
            </a:r>
            <a:r>
              <a:rPr kumimoji="0" lang="es-MX" sz="160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 y </a:t>
            </a:r>
            <a:r>
              <a:rPr kumimoji="0" lang="es-MX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45 aplicaciones</a:t>
            </a:r>
            <a:r>
              <a:rPr kumimoji="0" lang="es-MX" sz="160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 más para análisis y consulta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MX" sz="1600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es-MX" sz="1600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Montserrat" panose="00000500000000000000" pitchFamily="2" charset="0"/>
              </a:rPr>
              <a:t>Más de 86 </a:t>
            </a:r>
            <a:r>
              <a:rPr lang="es-MX" sz="1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Montserrat" panose="00000500000000000000" pitchFamily="2" charset="0"/>
              </a:rPr>
              <a:t>talleres impartidos a </a:t>
            </a:r>
            <a:r>
              <a:rPr lang="es-MX" sz="1600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Montserrat" panose="00000500000000000000" pitchFamily="2" charset="0"/>
              </a:rPr>
              <a:t>más de 3,160 </a:t>
            </a:r>
            <a:r>
              <a:rPr lang="es-MX" sz="1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Montserrat" panose="00000500000000000000" pitchFamily="2" charset="0"/>
              </a:rPr>
              <a:t>personas usuarias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MX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pic>
        <p:nvPicPr>
          <p:cNvPr id="8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346" y="830732"/>
            <a:ext cx="4086133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28A856-8863-3B47-871D-0BD0F50BE444}"/>
              </a:ext>
            </a:extLst>
          </p:cNvPr>
          <p:cNvSpPr txBox="1"/>
          <p:nvPr/>
        </p:nvSpPr>
        <p:spPr>
          <a:xfrm>
            <a:off x="406492" y="292586"/>
            <a:ext cx="3589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b="1">
                <a:solidFill>
                  <a:srgbClr val="38806B"/>
                </a:solidFill>
                <a:latin typeface="Montserrat" panose="00000500000000000000" pitchFamily="2" charset="0"/>
              </a:defRPr>
            </a:lvl1pPr>
          </a:lstStyle>
          <a:p>
            <a:r>
              <a:rPr lang="es-MX" sz="2000" dirty="0"/>
              <a:t>Aplicaciones y fenómenos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67" y="692696"/>
            <a:ext cx="5380037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492896"/>
            <a:ext cx="442912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25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59FBD8-3D2B-294F-8E55-7A1A3FBD7F6E}"/>
              </a:ext>
            </a:extLst>
          </p:cNvPr>
          <p:cNvSpPr txBox="1"/>
          <p:nvPr/>
        </p:nvSpPr>
        <p:spPr>
          <a:xfrm>
            <a:off x="179512" y="-15190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b="1">
                <a:solidFill>
                  <a:srgbClr val="38806B"/>
                </a:solidFill>
                <a:latin typeface="Montserrat" panose="00000500000000000000" pitchFamily="2" charset="0"/>
              </a:defRPr>
            </a:lvl1pPr>
          </a:lstStyle>
          <a:p>
            <a:r>
              <a:rPr lang="es-MX" sz="2000" dirty="0"/>
              <a:t>Monitoreo y Avisos </a:t>
            </a:r>
            <a:r>
              <a:rPr lang="es-MX" sz="2000" dirty="0" smtClean="0"/>
              <a:t>de Fenómenos Naturales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119188"/>
            <a:ext cx="8677275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8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5 Rectángulo">
            <a:extLst>
              <a:ext uri="{FF2B5EF4-FFF2-40B4-BE49-F238E27FC236}">
                <a16:creationId xmlns:a16="http://schemas.microsoft.com/office/drawing/2014/main" xmlns="" id="{41BBB0C9-0147-4198-A908-49C9201357D3}"/>
              </a:ext>
            </a:extLst>
          </p:cNvPr>
          <p:cNvSpPr/>
          <p:nvPr/>
        </p:nvSpPr>
        <p:spPr>
          <a:xfrm>
            <a:off x="-195833" y="72008"/>
            <a:ext cx="4695825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Indicadores Municipales</a:t>
            </a:r>
            <a:endParaRPr lang="es-MX" sz="2000" b="1" baseline="-30000" dirty="0">
              <a:solidFill>
                <a:srgbClr val="38806B"/>
              </a:solidFill>
              <a:latin typeface="Montserra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7" t="16879" r="61149" b="25764"/>
          <a:stretch/>
        </p:blipFill>
        <p:spPr bwMode="auto">
          <a:xfrm>
            <a:off x="683568" y="764704"/>
            <a:ext cx="8085219" cy="554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86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7142002-F5D3-42D5-BFA2-9B3908680D55}"/>
              </a:ext>
            </a:extLst>
          </p:cNvPr>
          <p:cNvSpPr txBox="1"/>
          <p:nvPr/>
        </p:nvSpPr>
        <p:spPr>
          <a:xfrm>
            <a:off x="467544" y="292586"/>
            <a:ext cx="5965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Atlas estatales de riesgo</a:t>
            </a:r>
            <a:endParaRPr lang="es-MX" sz="2000" b="1" dirty="0">
              <a:solidFill>
                <a:srgbClr val="38806B"/>
              </a:solidFill>
              <a:latin typeface="Montserra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99" y="836712"/>
            <a:ext cx="7453762" cy="535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2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7142002-F5D3-42D5-BFA2-9B3908680D55}"/>
              </a:ext>
            </a:extLst>
          </p:cNvPr>
          <p:cNvSpPr txBox="1"/>
          <p:nvPr/>
        </p:nvSpPr>
        <p:spPr>
          <a:xfrm>
            <a:off x="479177" y="292586"/>
            <a:ext cx="5965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Atlas municipales</a:t>
            </a:r>
            <a:endParaRPr lang="es-MX" sz="2000" b="1" dirty="0">
              <a:solidFill>
                <a:srgbClr val="38806B"/>
              </a:solidFill>
              <a:latin typeface="Montserra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7"/>
            <a:ext cx="7512646" cy="494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1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5 Rectángulo">
            <a:extLst>
              <a:ext uri="{FF2B5EF4-FFF2-40B4-BE49-F238E27FC236}">
                <a16:creationId xmlns:a16="http://schemas.microsoft.com/office/drawing/2014/main" xmlns="" id="{41BBB0C9-0147-4198-A908-49C9201357D3}"/>
              </a:ext>
            </a:extLst>
          </p:cNvPr>
          <p:cNvSpPr/>
          <p:nvPr/>
        </p:nvSpPr>
        <p:spPr>
          <a:xfrm>
            <a:off x="-153662" y="144016"/>
            <a:ext cx="414959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Escenarios de riesgo</a:t>
            </a:r>
            <a:endParaRPr lang="es-MX" sz="2000" b="1" baseline="-30000" dirty="0">
              <a:solidFill>
                <a:srgbClr val="38806B"/>
              </a:solidFill>
              <a:latin typeface="Montserra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125538"/>
            <a:ext cx="8277225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69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404507" y="-27384"/>
            <a:ext cx="42130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38806B"/>
                </a:solidFill>
                <a:latin typeface="Montserrat" panose="00000500000000000000" pitchFamily="2" charset="0"/>
              </a:rPr>
              <a:t>Mapa simplificado de peligros</a:t>
            </a:r>
          </a:p>
          <a:p>
            <a:r>
              <a:rPr lang="es-MX" sz="20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del </a:t>
            </a:r>
            <a:r>
              <a:rPr lang="es-MX" sz="2000" b="1" dirty="0">
                <a:solidFill>
                  <a:srgbClr val="38806B"/>
                </a:solidFill>
                <a:latin typeface="Montserrat" panose="00000500000000000000" pitchFamily="2" charset="0"/>
              </a:rPr>
              <a:t>volcán Popocatépetl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00163"/>
            <a:ext cx="8648700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38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59FBD8-3D2B-294F-8E55-7A1A3FBD7F6E}"/>
              </a:ext>
            </a:extLst>
          </p:cNvPr>
          <p:cNvSpPr txBox="1"/>
          <p:nvPr/>
        </p:nvSpPr>
        <p:spPr>
          <a:xfrm>
            <a:off x="467544" y="-27384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b="1">
                <a:solidFill>
                  <a:srgbClr val="38806B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sz="2000" dirty="0" err="1"/>
              <a:t>Escenario</a:t>
            </a:r>
            <a:r>
              <a:rPr lang="en-US" sz="2000" dirty="0"/>
              <a:t> de </a:t>
            </a:r>
            <a:r>
              <a:rPr lang="en-US" sz="2000" dirty="0" err="1"/>
              <a:t>peligro</a:t>
            </a:r>
            <a:r>
              <a:rPr lang="en-US" sz="2000" dirty="0"/>
              <a:t> alto </a:t>
            </a:r>
            <a:r>
              <a:rPr lang="en-US" sz="2000" dirty="0" err="1"/>
              <a:t>en</a:t>
            </a:r>
            <a:r>
              <a:rPr lang="en-US" sz="2000" dirty="0"/>
              <a:t> el </a:t>
            </a:r>
            <a:r>
              <a:rPr lang="en-US" sz="2000" dirty="0" err="1" smtClean="0"/>
              <a:t>volcán</a:t>
            </a:r>
            <a:r>
              <a:rPr lang="en-US" sz="2000" dirty="0" smtClean="0"/>
              <a:t> </a:t>
            </a:r>
            <a:r>
              <a:rPr lang="en-US" sz="2000" dirty="0" err="1" smtClean="0"/>
              <a:t>Popocatépetl</a:t>
            </a:r>
            <a:endParaRPr lang="en-US" sz="2000" dirty="0"/>
          </a:p>
        </p:txBody>
      </p:sp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192336" y="4790091"/>
            <a:ext cx="38766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s-MX" altLang="es-MX" sz="1600" dirty="0">
                <a:latin typeface="Montserrat" panose="00000500000000000000" pitchFamily="2" charset="0"/>
              </a:rPr>
              <a:t>¿</a:t>
            </a:r>
            <a:r>
              <a:rPr lang="es-MX" altLang="es-MX" sz="1600" dirty="0" smtClean="0">
                <a:latin typeface="Montserrat" panose="00000500000000000000" pitchFamily="2" charset="0"/>
              </a:rPr>
              <a:t>Cuántas escuelas existen en la zona de peligro?</a:t>
            </a:r>
            <a:endParaRPr lang="es-MX" altLang="es-MX" sz="1600" dirty="0">
              <a:latin typeface="Montserrat" panose="00000500000000000000" pitchFamily="2" charset="0"/>
            </a:endParaRPr>
          </a:p>
          <a:p>
            <a:pPr eaLnBrk="1" hangingPunct="1"/>
            <a:endParaRPr lang="es-MX" altLang="es-MX" sz="1600" dirty="0">
              <a:latin typeface="Montserrat" panose="00000500000000000000" pitchFamily="2" charset="0"/>
            </a:endParaRPr>
          </a:p>
          <a:p>
            <a:pPr eaLnBrk="1" hangingPunct="1"/>
            <a:r>
              <a:rPr lang="es-MX" altLang="es-MX" sz="1600" dirty="0" smtClean="0">
                <a:latin typeface="Montserrat" panose="00000500000000000000" pitchFamily="2" charset="0"/>
              </a:rPr>
              <a:t>¿Existe algún centro </a:t>
            </a:r>
            <a:r>
              <a:rPr lang="es-MX" altLang="es-MX" sz="1600" dirty="0">
                <a:latin typeface="Montserrat" panose="00000500000000000000" pitchFamily="2" charset="0"/>
              </a:rPr>
              <a:t>de </a:t>
            </a:r>
            <a:r>
              <a:rPr lang="es-MX" altLang="es-MX" sz="1600" dirty="0" smtClean="0">
                <a:latin typeface="Montserrat" panose="00000500000000000000" pitchFamily="2" charset="0"/>
              </a:rPr>
              <a:t>salud en la zona?</a:t>
            </a:r>
            <a:endParaRPr lang="es-MX" altLang="es-MX" sz="1600" dirty="0">
              <a:latin typeface="Montserrat" panose="00000500000000000000" pitchFamily="2" charset="0"/>
            </a:endParaRPr>
          </a:p>
          <a:p>
            <a:pPr eaLnBrk="1" hangingPunct="1"/>
            <a:endParaRPr lang="es-MX" altLang="es-MX" sz="1600" dirty="0">
              <a:latin typeface="Montserrat" panose="00000500000000000000" pitchFamily="2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524766"/>
              </p:ext>
            </p:extLst>
          </p:nvPr>
        </p:nvGraphicFramePr>
        <p:xfrm>
          <a:off x="4355976" y="996339"/>
          <a:ext cx="4627564" cy="521176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137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37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7451"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Población</a:t>
                      </a:r>
                      <a:endParaRPr lang="es-MX" sz="1400" dirty="0"/>
                    </a:p>
                  </a:txBody>
                  <a:tcPr marL="91459" marR="91459"/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Cantidad</a:t>
                      </a:r>
                      <a:endParaRPr lang="es-MX" sz="1400" dirty="0"/>
                    </a:p>
                  </a:txBody>
                  <a:tcPr marL="91459" marR="91459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7451"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Masculina</a:t>
                      </a:r>
                      <a:endParaRPr lang="es-MX" sz="1400" dirty="0"/>
                    </a:p>
                  </a:txBody>
                  <a:tcPr marL="91459" marR="91459"/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1,414</a:t>
                      </a:r>
                      <a:endParaRPr lang="es-MX" sz="1400" dirty="0"/>
                    </a:p>
                  </a:txBody>
                  <a:tcPr marL="91459" marR="91459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7451"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Femenina</a:t>
                      </a:r>
                      <a:endParaRPr lang="es-MX" sz="1400" dirty="0"/>
                    </a:p>
                  </a:txBody>
                  <a:tcPr marL="91459" marR="91459"/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1.740</a:t>
                      </a:r>
                      <a:endParaRPr lang="es-MX" sz="1400" dirty="0"/>
                    </a:p>
                  </a:txBody>
                  <a:tcPr marL="91459" marR="91459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7451"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Menores de 12 años</a:t>
                      </a:r>
                      <a:endParaRPr lang="es-MX" sz="1400" dirty="0"/>
                    </a:p>
                  </a:txBody>
                  <a:tcPr marL="91459" marR="91459"/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693</a:t>
                      </a:r>
                      <a:endParaRPr lang="es-MX" sz="1400" dirty="0"/>
                    </a:p>
                  </a:txBody>
                  <a:tcPr marL="91459" marR="91459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7451"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Mayores de 60 años</a:t>
                      </a:r>
                      <a:endParaRPr lang="es-MX" sz="1400" dirty="0"/>
                    </a:p>
                  </a:txBody>
                  <a:tcPr marL="91459" marR="91459"/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587</a:t>
                      </a:r>
                      <a:endParaRPr lang="es-MX" sz="1400" dirty="0"/>
                    </a:p>
                  </a:txBody>
                  <a:tcPr marL="91459" marR="91459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7451"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Viviendas</a:t>
                      </a:r>
                      <a:endParaRPr lang="es-MX" sz="1400" dirty="0"/>
                    </a:p>
                  </a:txBody>
                  <a:tcPr marL="91459" marR="91459"/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900</a:t>
                      </a:r>
                      <a:endParaRPr lang="es-MX" sz="1400" dirty="0"/>
                    </a:p>
                  </a:txBody>
                  <a:tcPr marL="91459" marR="91459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7451"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Establecimientos de salud</a:t>
                      </a:r>
                      <a:endParaRPr lang="es-MX" sz="1400" dirty="0"/>
                    </a:p>
                  </a:txBody>
                  <a:tcPr marL="91459" marR="91459"/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1</a:t>
                      </a:r>
                      <a:endParaRPr lang="es-MX" sz="1400" dirty="0"/>
                    </a:p>
                  </a:txBody>
                  <a:tcPr marL="91459" marR="91459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7451"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Escuelas</a:t>
                      </a:r>
                      <a:endParaRPr lang="es-MX" sz="1400" dirty="0"/>
                    </a:p>
                  </a:txBody>
                  <a:tcPr marL="91459" marR="91459"/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5</a:t>
                      </a:r>
                      <a:endParaRPr lang="es-MX" sz="1400" dirty="0"/>
                    </a:p>
                  </a:txBody>
                  <a:tcPr marL="91459" marR="91459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7451"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Supermercados</a:t>
                      </a:r>
                      <a:endParaRPr lang="es-MX" sz="1400" dirty="0"/>
                    </a:p>
                  </a:txBody>
                  <a:tcPr marL="91459" marR="91459"/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1</a:t>
                      </a:r>
                      <a:endParaRPr lang="es-MX" sz="1400" dirty="0"/>
                    </a:p>
                  </a:txBody>
                  <a:tcPr marL="91459" marR="91459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7451"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Aeropuertos</a:t>
                      </a:r>
                      <a:endParaRPr lang="es-MX" sz="1400" dirty="0"/>
                    </a:p>
                  </a:txBody>
                  <a:tcPr marL="91459" marR="91459"/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0</a:t>
                      </a:r>
                      <a:endParaRPr lang="es-MX" sz="1400" dirty="0"/>
                    </a:p>
                  </a:txBody>
                  <a:tcPr marL="91459" marR="91459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7451"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Hoteles</a:t>
                      </a:r>
                      <a:endParaRPr lang="es-MX" sz="1400" dirty="0"/>
                    </a:p>
                  </a:txBody>
                  <a:tcPr marL="91459" marR="91459"/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1</a:t>
                      </a:r>
                      <a:endParaRPr lang="es-MX" sz="1400" dirty="0"/>
                    </a:p>
                  </a:txBody>
                  <a:tcPr marL="91459" marR="91459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7451"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Bancos</a:t>
                      </a:r>
                      <a:endParaRPr lang="es-MX" sz="1400" dirty="0"/>
                    </a:p>
                  </a:txBody>
                  <a:tcPr marL="91459" marR="91459"/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0</a:t>
                      </a:r>
                      <a:endParaRPr lang="es-MX" sz="1400" dirty="0"/>
                    </a:p>
                  </a:txBody>
                  <a:tcPr marL="91459" marR="91459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47451"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Gasolineras</a:t>
                      </a:r>
                      <a:endParaRPr lang="es-MX" sz="1400" dirty="0"/>
                    </a:p>
                  </a:txBody>
                  <a:tcPr marL="91459" marR="91459"/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0</a:t>
                      </a:r>
                      <a:endParaRPr lang="es-MX" sz="1400" dirty="0"/>
                    </a:p>
                  </a:txBody>
                  <a:tcPr marL="91459" marR="91459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47451"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Presas</a:t>
                      </a:r>
                      <a:endParaRPr lang="es-MX" sz="1400" dirty="0"/>
                    </a:p>
                  </a:txBody>
                  <a:tcPr marL="91459" marR="91459"/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0</a:t>
                      </a:r>
                      <a:endParaRPr lang="es-MX" sz="1400" dirty="0"/>
                    </a:p>
                  </a:txBody>
                  <a:tcPr marL="91459" marR="91459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47451"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Colonias</a:t>
                      </a:r>
                      <a:endParaRPr lang="es-MX" sz="1400" dirty="0"/>
                    </a:p>
                  </a:txBody>
                  <a:tcPr marL="91459" marR="91459"/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4</a:t>
                      </a:r>
                      <a:endParaRPr lang="es-MX" sz="1400" dirty="0"/>
                    </a:p>
                  </a:txBody>
                  <a:tcPr marL="91459" marR="91459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35" y="1052736"/>
            <a:ext cx="390207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21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10" name="CuadroTexto 2"/>
          <p:cNvSpPr txBox="1">
            <a:spLocks noChangeArrowheads="1"/>
          </p:cNvSpPr>
          <p:nvPr/>
        </p:nvSpPr>
        <p:spPr bwMode="auto">
          <a:xfrm flipH="1">
            <a:off x="2088232" y="5930865"/>
            <a:ext cx="7055768" cy="30777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rgbClr val="D4C19C">
                  <a:tint val="23500"/>
                  <a:satMod val="160000"/>
                  <a:alpha val="0"/>
                </a:srgbClr>
              </a:gs>
            </a:gsLst>
            <a:lin ang="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2784467" y="5946255"/>
            <a:ext cx="55319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2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CIUDAD DE MÉXICO A 18 DE JUNIO DE 2019</a:t>
            </a:r>
            <a:endParaRPr lang="es-MX" altLang="es-MX" sz="12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036496" y="1412776"/>
            <a:ext cx="107504" cy="1080120"/>
          </a:xfrm>
          <a:prstGeom prst="rect">
            <a:avLst/>
          </a:prstGeom>
          <a:solidFill>
            <a:srgbClr val="D4C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107504" y="1196752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altLang="es-MX" sz="32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Atlas Nacional de Riesgos y su aplicación en la GIR</a:t>
            </a:r>
            <a:endParaRPr lang="es-ES" altLang="es-MX" sz="32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r"/>
            <a:endParaRPr lang="es-MX" sz="32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592289" y="2615126"/>
            <a:ext cx="6143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r"/>
            <a:r>
              <a:rPr lang="es-ES" sz="2800" b="1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Visita de República Dominicana</a:t>
            </a:r>
            <a:endParaRPr lang="es-ES" sz="2800" b="1" dirty="0">
              <a:solidFill>
                <a:srgbClr val="D4C19C"/>
              </a:solidFill>
              <a:latin typeface="Montserrat" panose="00000500000000000000" pitchFamily="2" charset="0"/>
            </a:endParaRPr>
          </a:p>
          <a:p>
            <a:pPr algn="r"/>
            <a:endParaRPr lang="es-MX" sz="2800" b="1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cxnSp>
        <p:nvCxnSpPr>
          <p:cNvPr id="12" name="11 Conector recto"/>
          <p:cNvCxnSpPr/>
          <p:nvPr/>
        </p:nvCxnSpPr>
        <p:spPr>
          <a:xfrm flipH="1">
            <a:off x="1979712" y="2366883"/>
            <a:ext cx="6756086" cy="0"/>
          </a:xfrm>
          <a:prstGeom prst="line">
            <a:avLst/>
          </a:prstGeom>
          <a:ln w="19050"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5 Rectángulo">
            <a:extLst>
              <a:ext uri="{FF2B5EF4-FFF2-40B4-BE49-F238E27FC236}">
                <a16:creationId xmlns:a16="http://schemas.microsoft.com/office/drawing/2014/main" xmlns="" id="{41BBB0C9-0147-4198-A908-49C9201357D3}"/>
              </a:ext>
            </a:extLst>
          </p:cNvPr>
          <p:cNvSpPr/>
          <p:nvPr/>
        </p:nvSpPr>
        <p:spPr>
          <a:xfrm>
            <a:off x="-324544" y="72008"/>
            <a:ext cx="4695825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Declaratorias 2000 - 2019</a:t>
            </a:r>
            <a:endParaRPr lang="es-MX" sz="2000" b="1" baseline="-30000" dirty="0">
              <a:solidFill>
                <a:srgbClr val="38806B"/>
              </a:solidFill>
              <a:latin typeface="Montserra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230313"/>
            <a:ext cx="8067675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098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7142002-F5D3-42D5-BFA2-9B3908680D55}"/>
              </a:ext>
            </a:extLst>
          </p:cNvPr>
          <p:cNvSpPr txBox="1"/>
          <p:nvPr/>
        </p:nvSpPr>
        <p:spPr>
          <a:xfrm>
            <a:off x="323528" y="292586"/>
            <a:ext cx="5965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Total de declaratorias 2000-2019</a:t>
            </a:r>
            <a:endParaRPr lang="es-MX" sz="2000" b="1" dirty="0">
              <a:solidFill>
                <a:srgbClr val="38806B"/>
              </a:solidFill>
              <a:latin typeface="Montserra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51" y="1052736"/>
            <a:ext cx="7573599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25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965853"/>
            <a:ext cx="4320480" cy="5328592"/>
          </a:xfrm>
        </p:spPr>
        <p:txBody>
          <a:bodyPr/>
          <a:lstStyle/>
          <a:p>
            <a:pPr marL="0" indent="0" algn="just">
              <a:spcBef>
                <a:spcPct val="40000"/>
              </a:spcBef>
              <a:buClr>
                <a:schemeClr val="accent2"/>
              </a:buClr>
              <a:buSzPct val="150000"/>
              <a:buNone/>
              <a:defRPr/>
            </a:pPr>
            <a:r>
              <a:rPr lang="es-MX" sz="1600" dirty="0" smtClean="0">
                <a:latin typeface="Montserrat"/>
              </a:rPr>
              <a:t>GUÍA DE CONTENIDO MÍNIMO PARA LA ELABORACIÓN DEL ATLAS NACIONAL DE RIESGOS</a:t>
            </a:r>
          </a:p>
          <a:p>
            <a:pPr marL="0" indent="0" algn="just">
              <a:spcBef>
                <a:spcPct val="40000"/>
              </a:spcBef>
              <a:buClr>
                <a:schemeClr val="accent2"/>
              </a:buClr>
              <a:buSzPct val="150000"/>
              <a:buNone/>
              <a:defRPr/>
            </a:pPr>
            <a:endParaRPr lang="es-MX" sz="1600" dirty="0">
              <a:latin typeface="Montserrat"/>
            </a:endParaRPr>
          </a:p>
          <a:p>
            <a:pPr marL="0" indent="0" algn="just">
              <a:spcBef>
                <a:spcPct val="40000"/>
              </a:spcBef>
              <a:buClr>
                <a:schemeClr val="accent2"/>
              </a:buClr>
              <a:buSzPct val="150000"/>
              <a:buNone/>
              <a:defRPr/>
            </a:pPr>
            <a:r>
              <a:rPr lang="es-MX" sz="1600" dirty="0" smtClean="0">
                <a:latin typeface="Montserrat"/>
              </a:rPr>
              <a:t>Disposiciones generales</a:t>
            </a:r>
          </a:p>
          <a:p>
            <a:pPr marL="400050" indent="-400050" algn="just">
              <a:spcBef>
                <a:spcPct val="40000"/>
              </a:spcBef>
              <a:buSzPct val="100000"/>
              <a:buAutoNum type="romanUcPeriod"/>
              <a:defRPr/>
            </a:pPr>
            <a:r>
              <a:rPr lang="es-MX" sz="1600" dirty="0" smtClean="0">
                <a:latin typeface="Montserrat"/>
              </a:rPr>
              <a:t>Fenómenos perturbadores</a:t>
            </a:r>
          </a:p>
          <a:p>
            <a:pPr marL="400050" indent="-400050" algn="just">
              <a:spcBef>
                <a:spcPct val="40000"/>
              </a:spcBef>
              <a:buSzPct val="100000"/>
              <a:buAutoNum type="romanUcPeriod"/>
              <a:defRPr/>
            </a:pPr>
            <a:r>
              <a:rPr lang="es-MX" sz="1600" dirty="0" smtClean="0">
                <a:latin typeface="Montserrat"/>
              </a:rPr>
              <a:t>Componentes de un atlas de riesgos</a:t>
            </a:r>
          </a:p>
          <a:p>
            <a:pPr marL="400050" indent="-400050" algn="just">
              <a:spcBef>
                <a:spcPct val="40000"/>
              </a:spcBef>
              <a:buSzPct val="100000"/>
              <a:buAutoNum type="romanUcPeriod"/>
              <a:defRPr/>
            </a:pPr>
            <a:r>
              <a:rPr lang="es-MX" sz="1600" dirty="0" smtClean="0">
                <a:latin typeface="Montserrat"/>
              </a:rPr>
              <a:t>Fenómenos geológicos</a:t>
            </a:r>
          </a:p>
          <a:p>
            <a:pPr marL="400050" indent="-400050" algn="just">
              <a:spcBef>
                <a:spcPct val="40000"/>
              </a:spcBef>
              <a:buSzPct val="100000"/>
              <a:buAutoNum type="romanUcPeriod"/>
              <a:defRPr/>
            </a:pPr>
            <a:r>
              <a:rPr lang="es-MX" sz="1600" dirty="0" smtClean="0">
                <a:latin typeface="Montserrat"/>
              </a:rPr>
              <a:t>Fenómenos </a:t>
            </a:r>
            <a:r>
              <a:rPr lang="es-MX" sz="1600" dirty="0" err="1" smtClean="0">
                <a:latin typeface="Montserrat"/>
              </a:rPr>
              <a:t>hidrometeorológicos</a:t>
            </a:r>
            <a:endParaRPr lang="es-MX" sz="1600" dirty="0" smtClean="0">
              <a:latin typeface="Montserrat"/>
            </a:endParaRPr>
          </a:p>
          <a:p>
            <a:pPr marL="400050" indent="-400050" algn="just">
              <a:spcBef>
                <a:spcPct val="40000"/>
              </a:spcBef>
              <a:buSzPct val="100000"/>
              <a:buAutoNum type="romanUcPeriod"/>
              <a:defRPr/>
            </a:pPr>
            <a:r>
              <a:rPr lang="es-MX" sz="1600" dirty="0" smtClean="0">
                <a:latin typeface="Montserrat"/>
              </a:rPr>
              <a:t>Fenómenos químico-tecnológicos</a:t>
            </a:r>
          </a:p>
          <a:p>
            <a:pPr marL="400050" indent="-400050" algn="just">
              <a:spcBef>
                <a:spcPct val="40000"/>
              </a:spcBef>
              <a:buSzPct val="100000"/>
              <a:buAutoNum type="romanUcPeriod"/>
              <a:defRPr/>
            </a:pPr>
            <a:r>
              <a:rPr lang="es-MX" sz="1600" dirty="0">
                <a:latin typeface="Montserrat"/>
              </a:rPr>
              <a:t>Fenómenos </a:t>
            </a:r>
            <a:r>
              <a:rPr lang="es-MX" sz="1600" dirty="0" smtClean="0">
                <a:latin typeface="Montserrat"/>
              </a:rPr>
              <a:t>sanitario-ecológicos</a:t>
            </a:r>
          </a:p>
          <a:p>
            <a:pPr marL="400050" indent="-400050" algn="just">
              <a:spcBef>
                <a:spcPct val="40000"/>
              </a:spcBef>
              <a:buSzPct val="100000"/>
              <a:buAutoNum type="romanUcPeriod"/>
              <a:defRPr/>
            </a:pPr>
            <a:r>
              <a:rPr lang="es-MX" sz="1600" dirty="0" smtClean="0">
                <a:latin typeface="Montserrat"/>
              </a:rPr>
              <a:t>Fenómenos </a:t>
            </a:r>
            <a:r>
              <a:rPr lang="es-MX" sz="1600" dirty="0" err="1" smtClean="0">
                <a:latin typeface="Montserrat"/>
              </a:rPr>
              <a:t>sociorganizativos</a:t>
            </a:r>
            <a:endParaRPr lang="es-MX" sz="1600" dirty="0" smtClean="0">
              <a:latin typeface="Montserrat"/>
            </a:endParaRPr>
          </a:p>
          <a:p>
            <a:pPr marL="400050" indent="-400050" algn="just">
              <a:spcBef>
                <a:spcPct val="40000"/>
              </a:spcBef>
              <a:buSzPct val="100000"/>
              <a:buAutoNum type="romanUcPeriod"/>
              <a:defRPr/>
            </a:pPr>
            <a:r>
              <a:rPr lang="es-MX" sz="1600" dirty="0" smtClean="0">
                <a:latin typeface="Montserrat"/>
              </a:rPr>
              <a:t>Referencias de anexos</a:t>
            </a:r>
            <a:endParaRPr lang="es-MX" sz="1600" dirty="0">
              <a:latin typeface="Montserrat"/>
            </a:endParaRPr>
          </a:p>
        </p:txBody>
      </p:sp>
      <p:sp>
        <p:nvSpPr>
          <p:cNvPr id="6" name="25 Rectángulo">
            <a:extLst>
              <a:ext uri="{FF2B5EF4-FFF2-40B4-BE49-F238E27FC236}">
                <a16:creationId xmlns:a16="http://schemas.microsoft.com/office/drawing/2014/main" xmlns="" id="{41BBB0C9-0147-4198-A908-49C9201357D3}"/>
              </a:ext>
            </a:extLst>
          </p:cNvPr>
          <p:cNvSpPr/>
          <p:nvPr/>
        </p:nvSpPr>
        <p:spPr>
          <a:xfrm>
            <a:off x="490901" y="-75645"/>
            <a:ext cx="3505035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defRPr/>
            </a:pPr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Metodología para atlas estatales de riesgo</a:t>
            </a:r>
            <a:endParaRPr lang="es-MX" sz="2000" b="1" baseline="-30000" dirty="0">
              <a:solidFill>
                <a:srgbClr val="38806B"/>
              </a:solidFill>
              <a:latin typeface="Montserrat"/>
            </a:endParaRPr>
          </a:p>
        </p:txBody>
      </p:sp>
      <p:pic>
        <p:nvPicPr>
          <p:cNvPr id="5" name="Picture 5" descr="pdf_c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4653136"/>
            <a:ext cx="90278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df_f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4085" y="4796340"/>
            <a:ext cx="872834" cy="1161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df_f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4210" y="4959592"/>
            <a:ext cx="885164" cy="116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pdf_evf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6061" y="5093769"/>
            <a:ext cx="920395" cy="118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556792"/>
            <a:ext cx="4516577" cy="2627290"/>
          </a:xfrm>
          <a:prstGeom prst="rect">
            <a:avLst/>
          </a:prstGeom>
        </p:spPr>
      </p:pic>
      <p:sp>
        <p:nvSpPr>
          <p:cNvPr id="11" name="CuadroTexto 2"/>
          <p:cNvSpPr txBox="1"/>
          <p:nvPr/>
        </p:nvSpPr>
        <p:spPr>
          <a:xfrm>
            <a:off x="239051" y="5677858"/>
            <a:ext cx="4432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 smtClean="0">
                <a:latin typeface="Montserrat" panose="00000500000000000000" pitchFamily="2" charset="0"/>
                <a:cs typeface="Arial" panose="020B0604020202020204" pitchFamily="34" charset="0"/>
              </a:rPr>
              <a:t>Diario Oficial de la Federación (DOF), 2016</a:t>
            </a:r>
            <a:endParaRPr lang="es-MX" sz="1400" i="1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7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5 Rectángulo">
            <a:extLst>
              <a:ext uri="{FF2B5EF4-FFF2-40B4-BE49-F238E27FC236}">
                <a16:creationId xmlns:a16="http://schemas.microsoft.com/office/drawing/2014/main" xmlns="" id="{41BBB0C9-0147-4198-A908-49C9201357D3}"/>
              </a:ext>
            </a:extLst>
          </p:cNvPr>
          <p:cNvSpPr/>
          <p:nvPr/>
        </p:nvSpPr>
        <p:spPr>
          <a:xfrm>
            <a:off x="35496" y="72008"/>
            <a:ext cx="4695825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Colaboración interinstitucional</a:t>
            </a:r>
            <a:endParaRPr lang="es-MX" sz="2000" b="1" baseline="-30000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4" name="6 CuadroTexto"/>
          <p:cNvSpPr txBox="1"/>
          <p:nvPr/>
        </p:nvSpPr>
        <p:spPr>
          <a:xfrm>
            <a:off x="0" y="1303893"/>
            <a:ext cx="4464496" cy="4580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MX" sz="1400" dirty="0">
                <a:latin typeface="Montserrat" panose="00000500000000000000" pitchFamily="2" charset="0"/>
              </a:rPr>
              <a:t>I</a:t>
            </a:r>
            <a:r>
              <a:rPr lang="es-MX" sz="1400" dirty="0" smtClean="0">
                <a:latin typeface="Montserrat" panose="00000500000000000000" pitchFamily="2" charset="0"/>
              </a:rPr>
              <a:t>dentificar </a:t>
            </a:r>
            <a:r>
              <a:rPr lang="es-MX" sz="1400" dirty="0">
                <a:latin typeface="Montserrat" panose="00000500000000000000" pitchFamily="2" charset="0"/>
              </a:rPr>
              <a:t>los escenarios de riesgos </a:t>
            </a:r>
            <a:r>
              <a:rPr lang="es-MX" sz="1400" dirty="0" smtClean="0">
                <a:latin typeface="Montserrat" panose="00000500000000000000" pitchFamily="2" charset="0"/>
              </a:rPr>
              <a:t>y las zonas de atención prioritaria </a:t>
            </a:r>
            <a:r>
              <a:rPr lang="es-MX" sz="1400" b="1" i="1" dirty="0" smtClean="0">
                <a:latin typeface="Montserrat" panose="00000500000000000000" pitchFamily="2" charset="0"/>
              </a:rPr>
              <a:t>Centro Geo-</a:t>
            </a:r>
            <a:r>
              <a:rPr lang="es-MX" sz="1400" b="1" i="1" dirty="0" err="1" smtClean="0">
                <a:latin typeface="Montserrat" panose="00000500000000000000" pitchFamily="2" charset="0"/>
              </a:rPr>
              <a:t>CONAVI</a:t>
            </a:r>
            <a:r>
              <a:rPr lang="es-MX" sz="1400" b="1" i="1" dirty="0" smtClean="0">
                <a:latin typeface="Montserrat" panose="00000500000000000000" pitchFamily="2" charset="0"/>
              </a:rPr>
              <a:t>, </a:t>
            </a:r>
            <a:r>
              <a:rPr lang="es-MX" sz="1400" b="1" i="1" dirty="0" err="1" smtClean="0">
                <a:latin typeface="Montserrat" panose="00000500000000000000" pitchFamily="2" charset="0"/>
              </a:rPr>
              <a:t>SEDATU</a:t>
            </a:r>
            <a:r>
              <a:rPr lang="es-MX" sz="1400" b="1" i="1" dirty="0" smtClean="0">
                <a:latin typeface="Montserrat" panose="00000500000000000000" pitchFamily="2" charset="0"/>
              </a:rPr>
              <a:t>, Salud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MX" sz="1400" dirty="0" smtClean="0">
                <a:latin typeface="Montserrat" panose="00000500000000000000" pitchFamily="2" charset="0"/>
              </a:rPr>
              <a:t>Vincular la información con los instrumentos para el desarrollo urbano </a:t>
            </a:r>
            <a:r>
              <a:rPr lang="es-MX" sz="1400" b="1" i="1" dirty="0" smtClean="0">
                <a:latin typeface="Montserrat" panose="00000500000000000000" pitchFamily="2" charset="0"/>
              </a:rPr>
              <a:t>Registro Único de Vivienda (</a:t>
            </a:r>
            <a:r>
              <a:rPr lang="es-MX" sz="1400" b="1" i="1" dirty="0" err="1" smtClean="0">
                <a:latin typeface="Montserrat" panose="00000500000000000000" pitchFamily="2" charset="0"/>
              </a:rPr>
              <a:t>RUV</a:t>
            </a:r>
            <a:r>
              <a:rPr lang="es-MX" sz="1400" b="1" i="1" dirty="0" smtClean="0">
                <a:latin typeface="Montserrat" panose="00000500000000000000" pitchFamily="2" charset="0"/>
              </a:rPr>
              <a:t>), </a:t>
            </a:r>
            <a:r>
              <a:rPr lang="es-MX" sz="1400" b="1" i="1" dirty="0" err="1" smtClean="0">
                <a:latin typeface="Montserrat" panose="00000500000000000000" pitchFamily="2" charset="0"/>
              </a:rPr>
              <a:t>SEDATU</a:t>
            </a:r>
            <a:r>
              <a:rPr lang="es-MX" sz="1400" b="1" i="1" dirty="0" smtClean="0">
                <a:latin typeface="Montserrat" panose="00000500000000000000" pitchFamily="2" charset="0"/>
              </a:rPr>
              <a:t>, Reglamentos de construcción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MX" sz="1400" dirty="0" smtClean="0">
                <a:latin typeface="Montserrat" panose="00000500000000000000" pitchFamily="2" charset="0"/>
              </a:rPr>
              <a:t>Dirigir la inversión a la prevención y reducción de riesgo de desastre </a:t>
            </a:r>
            <a:r>
              <a:rPr lang="es-MX" sz="1400" b="1" i="1" dirty="0" smtClean="0">
                <a:latin typeface="Montserrat" panose="00000500000000000000" pitchFamily="2" charset="0"/>
              </a:rPr>
              <a:t>SHCP, </a:t>
            </a:r>
            <a:r>
              <a:rPr lang="es-MX" sz="1400" b="1" i="1" dirty="0" err="1" smtClean="0">
                <a:latin typeface="Montserrat" panose="00000500000000000000" pitchFamily="2" charset="0"/>
              </a:rPr>
              <a:t>SEP</a:t>
            </a:r>
            <a:r>
              <a:rPr lang="es-MX" sz="1400" b="1" i="1" dirty="0" smtClean="0">
                <a:latin typeface="Montserrat" panose="00000500000000000000" pitchFamily="2" charset="0"/>
              </a:rPr>
              <a:t>, CEMEX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MX" sz="1400" dirty="0" smtClean="0">
                <a:latin typeface="Montserrat" panose="00000500000000000000" pitchFamily="2" charset="0"/>
              </a:rPr>
              <a:t>Identificación de zonas para el aprovechamiento económico y protección a los recursos naturales </a:t>
            </a:r>
            <a:r>
              <a:rPr lang="es-MX" sz="1400" b="1" i="1" dirty="0" smtClean="0">
                <a:latin typeface="Montserrat" panose="00000500000000000000" pitchFamily="2" charset="0"/>
              </a:rPr>
              <a:t>CIMARES, CONAFOR, SE, SECTUR, SAGARPA, SEMARNAT</a:t>
            </a:r>
            <a:endParaRPr lang="es-MX" sz="1400" b="1" i="1" dirty="0">
              <a:latin typeface="Montserrat" panose="00000500000000000000" pitchFamily="2" charset="0"/>
            </a:endParaRPr>
          </a:p>
        </p:txBody>
      </p:sp>
      <p:pic>
        <p:nvPicPr>
          <p:cNvPr id="7" name="5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329" y="2754360"/>
            <a:ext cx="4316894" cy="2008968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886"/>
          <a:stretch/>
        </p:blipFill>
        <p:spPr bwMode="auto">
          <a:xfrm>
            <a:off x="6936526" y="5097268"/>
            <a:ext cx="2123728" cy="132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653136"/>
            <a:ext cx="1652242" cy="205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208" y="749147"/>
            <a:ext cx="1379079" cy="1974237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75459" y="657562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0" dirty="0" smtClean="0">
                <a:solidFill>
                  <a:sysClr val="windowText" lastClr="000000"/>
                </a:solidFill>
                <a:latin typeface="Montserrat" panose="00000500000000000000" pitchFamily="2" charset="0"/>
              </a:rPr>
              <a:t>En la gestión del territorio para la reducción del riesgo de desastre</a:t>
            </a:r>
            <a:endParaRPr lang="es-MX" b="0" dirty="0">
              <a:solidFill>
                <a:sysClr val="windowText" lastClr="000000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8 Rectángulo"/>
          <p:cNvSpPr/>
          <p:nvPr/>
        </p:nvSpPr>
        <p:spPr>
          <a:xfrm>
            <a:off x="971600" y="5866618"/>
            <a:ext cx="2880320" cy="551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800" b="1" cap="none" spc="0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Resiliencia</a:t>
            </a:r>
            <a:endParaRPr lang="es-ES" sz="4800" b="1" cap="none" spc="0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674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729A0D9-2E6D-44EF-9EE5-CCFC5FEED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28" y="260648"/>
            <a:ext cx="5400600" cy="648072"/>
          </a:xfrm>
        </p:spPr>
        <p:txBody>
          <a:bodyPr/>
          <a:lstStyle/>
          <a:p>
            <a:r>
              <a:rPr lang="es-MX" sz="2000" b="1" dirty="0">
                <a:solidFill>
                  <a:srgbClr val="38806B"/>
                </a:solidFill>
                <a:latin typeface="Montserrat"/>
              </a:rPr>
              <a:t>Evolución de la Protección Civil</a:t>
            </a:r>
          </a:p>
        </p:txBody>
      </p:sp>
      <p:pic>
        <p:nvPicPr>
          <p:cNvPr id="4" name="Picture 2" descr="Resultado de imagen para respuesta sismo 85">
            <a:extLst>
              <a:ext uri="{FF2B5EF4-FFF2-40B4-BE49-F238E27FC236}">
                <a16:creationId xmlns:a16="http://schemas.microsoft.com/office/drawing/2014/main" xmlns="" id="{2E79F860-E8B5-4D84-994E-D0CED6B93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02" y="1441138"/>
            <a:ext cx="3073766" cy="273223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sultado de imagen para usar desastres">
            <a:extLst>
              <a:ext uri="{FF2B5EF4-FFF2-40B4-BE49-F238E27FC236}">
                <a16:creationId xmlns:a16="http://schemas.microsoft.com/office/drawing/2014/main" xmlns="" id="{65152870-BCB1-49A5-9C28-8E6FCB2EC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886" y="1525482"/>
            <a:ext cx="2880393" cy="256354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sultado de imagen">
            <a:extLst>
              <a:ext uri="{FF2B5EF4-FFF2-40B4-BE49-F238E27FC236}">
                <a16:creationId xmlns:a16="http://schemas.microsoft.com/office/drawing/2014/main" xmlns="" id="{C24F5469-0527-416B-9BCC-E8D129CE5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279" y="3942766"/>
            <a:ext cx="2581443" cy="241705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echa: doblada hacia arriba 6">
            <a:extLst>
              <a:ext uri="{FF2B5EF4-FFF2-40B4-BE49-F238E27FC236}">
                <a16:creationId xmlns:a16="http://schemas.microsoft.com/office/drawing/2014/main" xmlns="" id="{ABAC0770-46F7-41F4-8CEB-AC1383BBBE8F}"/>
              </a:ext>
            </a:extLst>
          </p:cNvPr>
          <p:cNvSpPr/>
          <p:nvPr/>
        </p:nvSpPr>
        <p:spPr>
          <a:xfrm rot="5400000" flipV="1">
            <a:off x="6076719" y="4666066"/>
            <a:ext cx="1108703" cy="731273"/>
          </a:xfrm>
          <a:prstGeom prst="bent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xmlns="" id="{40C30E1B-29D9-4802-A801-E90B872999E9}"/>
              </a:ext>
            </a:extLst>
          </p:cNvPr>
          <p:cNvSpPr/>
          <p:nvPr/>
        </p:nvSpPr>
        <p:spPr>
          <a:xfrm>
            <a:off x="3807725" y="2456598"/>
            <a:ext cx="616389" cy="458637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9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729A0D9-2E6D-44EF-9EE5-CCFC5FEED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0040" y="260648"/>
            <a:ext cx="5004048" cy="648072"/>
          </a:xfrm>
        </p:spPr>
        <p:txBody>
          <a:bodyPr/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Gestión Integral de Riesgos</a:t>
            </a:r>
            <a:endParaRPr lang="es-MX" sz="20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566679" y="1340768"/>
            <a:ext cx="528637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s-MX" altLang="es-MX" sz="1600" dirty="0">
                <a:latin typeface="Montserrat" panose="00000500000000000000" pitchFamily="2" charset="0"/>
              </a:rPr>
              <a:t>La gestión integral de riesgos se refiere al proceso de planificación, participación, intervención, toma de decisiones y políticas de desarrollo sustentable orientado a:</a:t>
            </a:r>
            <a:endParaRPr lang="es-ES" altLang="es-MX" sz="1600" dirty="0">
              <a:latin typeface="Montserrat" panose="00000500000000000000" pitchFamily="2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563183" y="2413948"/>
            <a:ext cx="5572125" cy="220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1363" indent="-28416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1413" indent="-2270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598613" indent="-2270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5813" indent="-2270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buFont typeface="Calibri" pitchFamily="34" charset="0"/>
              <a:buAutoNum type="arabicPeriod"/>
            </a:pPr>
            <a:r>
              <a:rPr lang="es-MX" altLang="es-MX" sz="1600" dirty="0">
                <a:latin typeface="Montserrat" panose="00000500000000000000" pitchFamily="2" charset="0"/>
              </a:rPr>
              <a:t>Conocer las causas de fondo </a:t>
            </a:r>
            <a:r>
              <a:rPr lang="es-MX" altLang="es-MX" sz="1600" dirty="0" smtClean="0">
                <a:latin typeface="Montserrat" panose="00000500000000000000" pitchFamily="2" charset="0"/>
              </a:rPr>
              <a:t>que generan </a:t>
            </a:r>
            <a:r>
              <a:rPr lang="es-MX" altLang="es-MX" sz="1600" dirty="0">
                <a:latin typeface="Montserrat" panose="00000500000000000000" pitchFamily="2" charset="0"/>
              </a:rPr>
              <a:t>el riesgo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s-MX" altLang="es-MX" sz="1600" dirty="0">
                <a:latin typeface="Montserrat" panose="00000500000000000000" pitchFamily="2" charset="0"/>
              </a:rPr>
              <a:t>La reducción, previsión y control permanente del riesgo de desastres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s-MX" altLang="es-MX" sz="1600" dirty="0">
                <a:latin typeface="Montserrat" panose="00000500000000000000" pitchFamily="2" charset="0"/>
              </a:rPr>
              <a:t>Revertir el proceso de construcción social de los riesgos;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s-MX" altLang="es-MX" sz="1600" dirty="0">
                <a:latin typeface="Montserrat" panose="00000500000000000000" pitchFamily="2" charset="0"/>
              </a:rPr>
              <a:t>Fortalecer las capacidades de resiliencia </a:t>
            </a:r>
            <a:r>
              <a:rPr lang="es-MX" altLang="es-MX" sz="1600" dirty="0" smtClean="0">
                <a:latin typeface="Montserrat" panose="00000500000000000000" pitchFamily="2" charset="0"/>
              </a:rPr>
              <a:t>del </a:t>
            </a:r>
            <a:r>
              <a:rPr lang="es-MX" altLang="es-MX" sz="1600" dirty="0">
                <a:latin typeface="Montserrat" panose="00000500000000000000" pitchFamily="2" charset="0"/>
              </a:rPr>
              <a:t>gobierno y  </a:t>
            </a:r>
            <a:r>
              <a:rPr lang="es-MX" altLang="es-MX" sz="1600" dirty="0" smtClean="0">
                <a:latin typeface="Montserrat" panose="00000500000000000000" pitchFamily="2" charset="0"/>
              </a:rPr>
              <a:t>la sociedad</a:t>
            </a:r>
            <a:endParaRPr lang="es-MX" altLang="es-MX" sz="1600" dirty="0">
              <a:latin typeface="Montserrat" panose="00000500000000000000" pitchFamily="2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61529" y="5229200"/>
            <a:ext cx="839152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S" altLang="es-MX" sz="1600" dirty="0">
                <a:latin typeface="Montserrat" panose="00000500000000000000" pitchFamily="2" charset="0"/>
              </a:rPr>
              <a:t>Para ello se requiere un enfoque multidisciplinario, tomar en consideración la dimensión humana en la problemática, el compromiso decidido de gobierno y sociedad, transitando armónicamente a un entorno de desarrollo sustentable y de respeto hacia el medio ambiente . </a:t>
            </a:r>
          </a:p>
        </p:txBody>
      </p:sp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7" y="908720"/>
            <a:ext cx="2655114" cy="409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63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1474627"/>
            <a:ext cx="2279450" cy="497992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24797" y="836712"/>
            <a:ext cx="799385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Montserrat"/>
                <a:cs typeface="Arial" panose="020B0604020202020204" pitchFamily="34" charset="0"/>
              </a:rPr>
              <a:t>Los desastres no son </a:t>
            </a:r>
            <a:r>
              <a:rPr lang="es-MX" sz="2000" dirty="0" smtClean="0">
                <a:latin typeface="Montserrat"/>
                <a:cs typeface="Arial" panose="020B0604020202020204" pitchFamily="34" charset="0"/>
              </a:rPr>
              <a:t>naturales son </a:t>
            </a:r>
            <a:r>
              <a:rPr lang="es-MX" sz="2000" dirty="0">
                <a:latin typeface="Montserrat"/>
                <a:cs typeface="Arial" panose="020B0604020202020204" pitchFamily="34" charset="0"/>
              </a:rPr>
              <a:t>socialmente construidos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9495" y="1412776"/>
            <a:ext cx="3501886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s-MX" sz="1500" dirty="0" smtClean="0">
                <a:latin typeface="Montserrat"/>
                <a:cs typeface="Arial" panose="020B0604020202020204" pitchFamily="34" charset="0"/>
              </a:rPr>
              <a:t>La gestión integral de riesgos de desastre reconoce que los riesgos no sólo son producto de las manifestaciones de la naturaleza o de las amenazas tecnológicas, sino </a:t>
            </a:r>
            <a:r>
              <a:rPr lang="es-MX" sz="1500" b="1" dirty="0" smtClean="0">
                <a:latin typeface="Montserrat"/>
                <a:cs typeface="Arial" panose="020B0604020202020204" pitchFamily="34" charset="0"/>
              </a:rPr>
              <a:t>producto de procesos, decisiones y acciones </a:t>
            </a:r>
            <a:r>
              <a:rPr lang="es-MX" sz="1500" dirty="0" smtClean="0">
                <a:latin typeface="Montserrat"/>
                <a:cs typeface="Arial" panose="020B0604020202020204" pitchFamily="34" charset="0"/>
              </a:rPr>
              <a:t>que derivan de los modelos de crecimiento económico, de los modelos de desarrollo o de transformación de la sociedad y está expuesto a factores institucionales, culturales, sociales,  políticos, económicos, etc.</a:t>
            </a:r>
            <a:endParaRPr lang="es-ES" sz="1500" dirty="0">
              <a:latin typeface="Montserrat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850" y="1812516"/>
            <a:ext cx="2377646" cy="4304149"/>
          </a:xfrm>
          <a:prstGeom prst="rect">
            <a:avLst/>
          </a:prstGeom>
        </p:spPr>
      </p:pic>
      <p:sp>
        <p:nvSpPr>
          <p:cNvPr id="7" name="25 Rectángulo">
            <a:extLst>
              <a:ext uri="{FF2B5EF4-FFF2-40B4-BE49-F238E27FC236}">
                <a16:creationId xmlns:a16="http://schemas.microsoft.com/office/drawing/2014/main" xmlns="" id="{41BBB0C9-0147-4198-A908-49C9201357D3}"/>
              </a:ext>
            </a:extLst>
          </p:cNvPr>
          <p:cNvSpPr/>
          <p:nvPr/>
        </p:nvSpPr>
        <p:spPr>
          <a:xfrm>
            <a:off x="-468560" y="72008"/>
            <a:ext cx="2672916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es-MX" sz="2000" b="1" dirty="0">
                <a:solidFill>
                  <a:srgbClr val="38806B"/>
                </a:solidFill>
                <a:latin typeface="Montserrat"/>
              </a:rPr>
              <a:t>GIRD</a:t>
            </a:r>
            <a:endParaRPr lang="es-MX" sz="2000" b="1" baseline="-30000" dirty="0">
              <a:solidFill>
                <a:srgbClr val="38806B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4601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7142002-F5D3-42D5-BFA2-9B3908680D55}"/>
              </a:ext>
            </a:extLst>
          </p:cNvPr>
          <p:cNvSpPr txBox="1"/>
          <p:nvPr/>
        </p:nvSpPr>
        <p:spPr>
          <a:xfrm>
            <a:off x="483733" y="300283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Etapas de la GIRD</a:t>
            </a:r>
            <a:endParaRPr lang="es-MX" sz="2000" b="1" dirty="0">
              <a:solidFill>
                <a:srgbClr val="38806B"/>
              </a:solidFill>
              <a:latin typeface="Montserrat"/>
            </a:endParaRP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1398529629"/>
              </p:ext>
            </p:extLst>
          </p:nvPr>
        </p:nvGraphicFramePr>
        <p:xfrm>
          <a:off x="-684584" y="1124744"/>
          <a:ext cx="6971251" cy="4747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3 CuadroTexto"/>
          <p:cNvSpPr txBox="1">
            <a:spLocks noChangeArrowheads="1"/>
          </p:cNvSpPr>
          <p:nvPr/>
        </p:nvSpPr>
        <p:spPr bwMode="auto">
          <a:xfrm>
            <a:off x="5543054" y="980728"/>
            <a:ext cx="3507515" cy="558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1800"/>
              </a:spcAft>
            </a:pPr>
            <a:r>
              <a:rPr lang="es-MX" sz="1400" dirty="0" smtClean="0">
                <a:latin typeface="Montserrat"/>
                <a:cs typeface="Times New Roman" panose="02020603050405020304" pitchFamily="18" charset="0"/>
              </a:rPr>
              <a:t>Proceso de planeación, participación, evaluación y toma de decisiones.</a:t>
            </a:r>
          </a:p>
          <a:p>
            <a:pPr algn="just" eaLnBrk="1" hangingPunct="1">
              <a:spcBef>
                <a:spcPct val="0"/>
              </a:spcBef>
              <a:spcAft>
                <a:spcPts val="1800"/>
              </a:spcAft>
            </a:pPr>
            <a:r>
              <a:rPr lang="es-MX" altLang="en-US" sz="1400" dirty="0" smtClean="0">
                <a:latin typeface="Montserrat"/>
                <a:cs typeface="Times New Roman" panose="02020603050405020304" pitchFamily="18" charset="0"/>
              </a:rPr>
              <a:t>Basado en el conocimiento de los riesgos y su construcción social.</a:t>
            </a:r>
          </a:p>
          <a:p>
            <a:pPr algn="just" eaLnBrk="1" hangingPunct="1">
              <a:spcBef>
                <a:spcPct val="0"/>
              </a:spcBef>
              <a:spcAft>
                <a:spcPts val="1800"/>
              </a:spcAft>
            </a:pPr>
            <a:r>
              <a:rPr lang="es-MX" altLang="en-US" sz="1400" dirty="0" smtClean="0">
                <a:latin typeface="Montserrat"/>
                <a:cs typeface="Times New Roman" panose="02020603050405020304" pitchFamily="18" charset="0"/>
              </a:rPr>
              <a:t>Deriva en un modelo de intervención gubernamental y de la sociedad en su conjunto.</a:t>
            </a:r>
          </a:p>
          <a:p>
            <a:pPr algn="just" eaLnBrk="1" hangingPunct="1">
              <a:spcBef>
                <a:spcPct val="0"/>
              </a:spcBef>
              <a:spcAft>
                <a:spcPts val="1800"/>
              </a:spcAft>
            </a:pPr>
            <a:r>
              <a:rPr lang="es-MX" altLang="en-US" sz="1400" dirty="0" smtClean="0">
                <a:latin typeface="Montserrat"/>
                <a:cs typeface="Times New Roman" panose="02020603050405020304" pitchFamily="18" charset="0"/>
              </a:rPr>
              <a:t>Para implementar políticas, estrategias y acciones.</a:t>
            </a:r>
          </a:p>
          <a:p>
            <a:pPr algn="just" eaLnBrk="1" hangingPunct="1">
              <a:spcBef>
                <a:spcPct val="0"/>
              </a:spcBef>
              <a:spcAft>
                <a:spcPts val="1800"/>
              </a:spcAft>
            </a:pPr>
            <a:r>
              <a:rPr lang="es-MX" altLang="en-US" sz="1400" dirty="0" smtClean="0">
                <a:latin typeface="Montserrat"/>
                <a:cs typeface="Times New Roman" panose="02020603050405020304" pitchFamily="18" charset="0"/>
              </a:rPr>
              <a:t>El fin último es la previsión, reducción y control permanente del riesgo de desastre.</a:t>
            </a:r>
          </a:p>
          <a:p>
            <a:pPr algn="just" eaLnBrk="1" hangingPunct="1">
              <a:spcBef>
                <a:spcPct val="0"/>
              </a:spcBef>
              <a:spcAft>
                <a:spcPts val="1800"/>
              </a:spcAft>
            </a:pPr>
            <a:r>
              <a:rPr lang="es-MX" altLang="en-US" sz="1400" dirty="0" smtClean="0">
                <a:latin typeface="Montserrat"/>
                <a:cs typeface="Times New Roman" panose="02020603050405020304" pitchFamily="18" charset="0"/>
              </a:rPr>
              <a:t>Es parte intrínseca de los procesos de planificación y del desarrollo sostenible.</a:t>
            </a:r>
          </a:p>
          <a:p>
            <a:pPr algn="just" eaLnBrk="1" hangingPunct="1">
              <a:spcBef>
                <a:spcPct val="0"/>
              </a:spcBef>
              <a:spcAft>
                <a:spcPts val="1800"/>
              </a:spcAft>
            </a:pPr>
            <a:r>
              <a:rPr lang="es-MX" altLang="en-US" sz="1400" dirty="0" smtClean="0">
                <a:latin typeface="Montserrat"/>
                <a:cs typeface="Times New Roman" panose="02020603050405020304" pitchFamily="18" charset="0"/>
              </a:rPr>
              <a:t>Logrando entornos más seguros, más humanos y </a:t>
            </a:r>
            <a:r>
              <a:rPr lang="es-MX" altLang="en-US" sz="1400" dirty="0" err="1" smtClean="0">
                <a:latin typeface="Montserrat"/>
                <a:cs typeface="Times New Roman" panose="02020603050405020304" pitchFamily="18" charset="0"/>
              </a:rPr>
              <a:t>resilientes</a:t>
            </a:r>
            <a:r>
              <a:rPr lang="es-MX" altLang="en-US" sz="1400" dirty="0" smtClean="0">
                <a:latin typeface="Montserrat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spcBef>
                <a:spcPct val="0"/>
              </a:spcBef>
              <a:spcAft>
                <a:spcPts val="1800"/>
              </a:spcAft>
              <a:buFontTx/>
              <a:buNone/>
            </a:pPr>
            <a:endParaRPr lang="en-US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06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2843808" y="1700808"/>
            <a:ext cx="6192688" cy="95410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MX" sz="28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Escenarios de peligro y de  riesgo</a:t>
            </a:r>
            <a:endParaRPr lang="es-MX" sz="28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20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" y="1052736"/>
            <a:ext cx="6829426" cy="538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7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179512" y="184865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Escenario de peligro por tsunami</a:t>
            </a:r>
            <a:endParaRPr lang="es-ES" sz="2000" b="1" dirty="0">
              <a:solidFill>
                <a:srgbClr val="38806B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382" y="1268760"/>
            <a:ext cx="92690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2">
            <a:extLst>
              <a:ext uri="{FF2B5EF4-FFF2-40B4-BE49-F238E27FC236}">
                <a16:creationId xmlns="" xmlns:a16="http://schemas.microsoft.com/office/drawing/2014/main" id="{1642A7B3-7610-4FBA-B71F-3F59A0F2CE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864009"/>
            <a:ext cx="1003069" cy="4320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1331640" y="683404"/>
            <a:ext cx="22621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 smtClean="0">
                <a:latin typeface="Montserrat" panose="00000500000000000000" pitchFamily="2" charset="0"/>
                <a:cs typeface="Arial" panose="020B0604020202020204" pitchFamily="34" charset="0"/>
              </a:rPr>
              <a:t>Acapulco</a:t>
            </a:r>
            <a:r>
              <a:rPr lang="es-ES" sz="1600" b="1" dirty="0">
                <a:latin typeface="Montserrat" panose="00000500000000000000" pitchFamily="2" charset="0"/>
                <a:cs typeface="Arial" panose="020B0604020202020204" pitchFamily="34" charset="0"/>
              </a:rPr>
              <a:t>, Guerrero</a:t>
            </a:r>
          </a:p>
        </p:txBody>
      </p:sp>
    </p:spTree>
    <p:extLst>
      <p:ext uri="{BB962C8B-B14F-4D97-AF65-F5344CB8AC3E}">
        <p14:creationId xmlns:p14="http://schemas.microsoft.com/office/powerpoint/2010/main" val="318874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8740838-4494-4A4F-911F-2B360E667D85}"/>
              </a:ext>
            </a:extLst>
          </p:cNvPr>
          <p:cNvSpPr txBox="1"/>
          <p:nvPr/>
        </p:nvSpPr>
        <p:spPr>
          <a:xfrm>
            <a:off x="467544" y="260648"/>
            <a:ext cx="3526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38806B"/>
                </a:solidFill>
                <a:latin typeface="Montserrat" panose="00000500000000000000" pitchFamily="2" charset="0"/>
              </a:rPr>
              <a:t>Atlas Nacional de Riesgos</a:t>
            </a:r>
          </a:p>
        </p:txBody>
      </p:sp>
      <p:sp>
        <p:nvSpPr>
          <p:cNvPr id="2" name="1 Rectángulo"/>
          <p:cNvSpPr/>
          <p:nvPr/>
        </p:nvSpPr>
        <p:spPr>
          <a:xfrm>
            <a:off x="467544" y="764704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latin typeface="Montserrat" panose="00000500000000000000" pitchFamily="2" charset="0"/>
              </a:rPr>
              <a:t>Sistema integral de información sobre los agentes perturbadores y daños esperados, resultado de un análisis espacial y  temporal sobre la interacción entre los peligros, la vulnerabilidad y el grado de exposición de los agentes afectables (LGPC, Art </a:t>
            </a:r>
            <a:r>
              <a:rPr lang="es-MX" dirty="0" smtClean="0">
                <a:latin typeface="Montserrat" panose="00000500000000000000" pitchFamily="2" charset="0"/>
              </a:rPr>
              <a:t>2 fracción IV).</a:t>
            </a:r>
            <a:endParaRPr lang="es-MX" dirty="0">
              <a:latin typeface="Montserrat" panose="00000500000000000000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267" y="2179381"/>
            <a:ext cx="4175125" cy="395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5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00" y="1227293"/>
            <a:ext cx="6309601" cy="529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182911" y="668141"/>
            <a:ext cx="8778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Zonificación de áreas susceptibles a inundación ante la </a:t>
            </a:r>
          </a:p>
          <a:p>
            <a:pPr algn="ctr"/>
            <a:r>
              <a:rPr lang="es-ES" b="1" dirty="0" smtClean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presencia de tsunamis </a:t>
            </a:r>
            <a:endParaRPr lang="es-ES" b="1" dirty="0">
              <a:solidFill>
                <a:srgbClr val="38806B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469" y="4591049"/>
            <a:ext cx="1507331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82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77634" y="2132856"/>
            <a:ext cx="3888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/>
          </a:p>
          <a:p>
            <a:pPr algn="l">
              <a:lnSpc>
                <a:spcPct val="150000"/>
              </a:lnSpc>
              <a:defRPr/>
            </a:pPr>
            <a:endParaRPr lang="es-MX" sz="1600" b="1" dirty="0">
              <a:solidFill>
                <a:schemeClr val="tx1">
                  <a:lumMod val="95000"/>
                  <a:lumOff val="5000"/>
                </a:schemeClr>
              </a:solidFill>
              <a:latin typeface="Caslon540 BT" pitchFamily="18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054768"/>
              </p:ext>
            </p:extLst>
          </p:nvPr>
        </p:nvGraphicFramePr>
        <p:xfrm>
          <a:off x="1406770" y="1162050"/>
          <a:ext cx="6330461" cy="453390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5635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127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541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33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highlight>
                            <a:srgbClr val="D3D3D3"/>
                          </a:highlight>
                          <a:latin typeface="Montserrat" panose="00000500000000000000" pitchFamily="2" charset="0"/>
                        </a:rPr>
                        <a:t>Intervalo de tiempo esperado (años)</a:t>
                      </a:r>
                      <a:endParaRPr lang="es-MX" sz="1200" dirty="0">
                        <a:effectLst/>
                        <a:latin typeface="Montserrat" panose="00000500000000000000" pitchFamily="2" charset="0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highlight>
                            <a:srgbClr val="D3D3D3"/>
                          </a:highlight>
                          <a:latin typeface="Montserrat" panose="00000500000000000000" pitchFamily="2" charset="0"/>
                        </a:rPr>
                        <a:t>Probabilidad (%)</a:t>
                      </a:r>
                      <a:endParaRPr lang="es-MX" sz="1200">
                        <a:effectLst/>
                        <a:latin typeface="Montserrat" panose="00000500000000000000" pitchFamily="2" charset="0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highlight>
                            <a:srgbClr val="D3D3D3"/>
                          </a:highlight>
                          <a:latin typeface="Montserrat" panose="00000500000000000000" pitchFamily="2" charset="0"/>
                        </a:rPr>
                        <a:t>Interpretación</a:t>
                      </a:r>
                      <a:endParaRPr lang="es-MX" sz="1200">
                        <a:effectLst/>
                        <a:latin typeface="Montserrat" panose="00000500000000000000" pitchFamily="2" charset="0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Montserrat" panose="00000500000000000000" pitchFamily="2" charset="0"/>
                        </a:rPr>
                        <a:t>1</a:t>
                      </a:r>
                      <a:endParaRPr lang="es-MX" sz="1200" dirty="0">
                        <a:effectLst/>
                        <a:latin typeface="Montserrat" panose="00000500000000000000" pitchFamily="2" charset="0"/>
                        <a:ea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endParaRPr lang="es-MX" sz="1200" dirty="0">
                        <a:effectLst/>
                        <a:latin typeface="Montserrat" panose="00000500000000000000" pitchFamily="2" charset="0"/>
                        <a:ea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Montserrat" panose="00000500000000000000" pitchFamily="2" charset="0"/>
                        </a:rPr>
                        <a:t>La probabilidad de que ocurra una inundación producida por una tormenta con un periodo de retorno de 50 años, en el próximo año, es del 2%</a:t>
                      </a:r>
                      <a:endParaRPr lang="es-MX" sz="1200" dirty="0">
                        <a:effectLst/>
                        <a:latin typeface="Montserrat" panose="00000500000000000000" pitchFamily="2" charset="0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Montserrat" panose="00000500000000000000" pitchFamily="2" charset="0"/>
                        </a:rPr>
                        <a:t>5</a:t>
                      </a:r>
                      <a:endParaRPr lang="es-MX" sz="1200">
                        <a:effectLst/>
                        <a:latin typeface="Montserrat" panose="00000500000000000000" pitchFamily="2" charset="0"/>
                        <a:ea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Montserrat" panose="00000500000000000000" pitchFamily="2" charset="0"/>
                        </a:rPr>
                        <a:t>10</a:t>
                      </a:r>
                      <a:endParaRPr lang="es-MX" sz="1200" dirty="0">
                        <a:effectLst/>
                        <a:latin typeface="Montserrat" panose="00000500000000000000" pitchFamily="2" charset="0"/>
                        <a:ea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Montserrat" panose="00000500000000000000" pitchFamily="2" charset="0"/>
                        </a:rPr>
                        <a:t>La probabilidad de que ocurra una inundación producida por una tormenta con un periodo de retorno de 50 años, en los próximos 5 años, es del 10%</a:t>
                      </a:r>
                      <a:endParaRPr lang="es-MX" sz="1200">
                        <a:effectLst/>
                        <a:latin typeface="Montserrat" panose="00000500000000000000" pitchFamily="2" charset="0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Montserrat" panose="00000500000000000000" pitchFamily="2" charset="0"/>
                        </a:rPr>
                        <a:t>10</a:t>
                      </a:r>
                      <a:endParaRPr lang="es-MX" sz="1200">
                        <a:effectLst/>
                        <a:latin typeface="Montserrat" panose="00000500000000000000" pitchFamily="2" charset="0"/>
                        <a:ea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Montserrat" panose="00000500000000000000" pitchFamily="2" charset="0"/>
                        </a:rPr>
                        <a:t>18</a:t>
                      </a:r>
                      <a:endParaRPr lang="es-MX" sz="1200">
                        <a:effectLst/>
                        <a:latin typeface="Montserrat" panose="00000500000000000000" pitchFamily="2" charset="0"/>
                        <a:ea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Montserrat" panose="00000500000000000000" pitchFamily="2" charset="0"/>
                        </a:rPr>
                        <a:t>La probabilidad de que ocurra una inundación producida por una tormenta con un periodo de retorno de 50 años, en los próximos 10 años, es del 18%</a:t>
                      </a:r>
                      <a:endParaRPr lang="es-MX" sz="1200" dirty="0">
                        <a:effectLst/>
                        <a:latin typeface="Montserrat" panose="00000500000000000000" pitchFamily="2" charset="0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Montserrat" panose="00000500000000000000" pitchFamily="2" charset="0"/>
                        </a:rPr>
                        <a:t>20</a:t>
                      </a:r>
                      <a:endParaRPr lang="es-MX" sz="1200">
                        <a:effectLst/>
                        <a:latin typeface="Montserrat" panose="00000500000000000000" pitchFamily="2" charset="0"/>
                        <a:ea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Montserrat" panose="00000500000000000000" pitchFamily="2" charset="0"/>
                        </a:rPr>
                        <a:t>33</a:t>
                      </a:r>
                      <a:endParaRPr lang="es-MX" sz="1200">
                        <a:effectLst/>
                        <a:latin typeface="Montserrat" panose="00000500000000000000" pitchFamily="2" charset="0"/>
                        <a:ea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Montserrat" panose="00000500000000000000" pitchFamily="2" charset="0"/>
                        </a:rPr>
                        <a:t>La probabilidad de que ocurra una inundación producida por una tormenta con un periodo de retorno de 50 años, en los próximos 20 años, es del 33%</a:t>
                      </a:r>
                      <a:endParaRPr lang="es-MX" sz="1200" dirty="0">
                        <a:effectLst/>
                        <a:latin typeface="Montserrat" panose="00000500000000000000" pitchFamily="2" charset="0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Montserrat" panose="00000500000000000000" pitchFamily="2" charset="0"/>
                        </a:rPr>
                        <a:t>50</a:t>
                      </a:r>
                      <a:endParaRPr lang="es-MX" sz="1200">
                        <a:effectLst/>
                        <a:latin typeface="Montserrat" panose="00000500000000000000" pitchFamily="2" charset="0"/>
                        <a:ea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Montserrat" panose="00000500000000000000" pitchFamily="2" charset="0"/>
                        </a:rPr>
                        <a:t>64</a:t>
                      </a:r>
                      <a:endParaRPr lang="es-MX" sz="1200">
                        <a:effectLst/>
                        <a:latin typeface="Montserrat" panose="00000500000000000000" pitchFamily="2" charset="0"/>
                        <a:ea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Montserrat" panose="00000500000000000000" pitchFamily="2" charset="0"/>
                        </a:rPr>
                        <a:t>La probabilidad de que ocurra una inundación producida por una tormenta con un periodo de retorno de 50 años, en los próximos 50 años, es del 64%</a:t>
                      </a:r>
                      <a:endParaRPr lang="es-MX" sz="1200" dirty="0">
                        <a:effectLst/>
                        <a:latin typeface="Montserrat" panose="00000500000000000000" pitchFamily="2" charset="0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Montserrat" panose="00000500000000000000" pitchFamily="2" charset="0"/>
                        </a:rPr>
                        <a:t>100</a:t>
                      </a:r>
                      <a:endParaRPr lang="es-MX" sz="1200" dirty="0">
                        <a:effectLst/>
                        <a:latin typeface="Montserrat" panose="00000500000000000000" pitchFamily="2" charset="0"/>
                        <a:ea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Montserrat" panose="00000500000000000000" pitchFamily="2" charset="0"/>
                        </a:rPr>
                        <a:t>87</a:t>
                      </a:r>
                      <a:endParaRPr lang="es-MX" sz="1200">
                        <a:effectLst/>
                        <a:latin typeface="Montserrat" panose="00000500000000000000" pitchFamily="2" charset="0"/>
                        <a:ea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Montserrat" panose="00000500000000000000" pitchFamily="2" charset="0"/>
                        </a:rPr>
                        <a:t>La probabilidad de que ocurra una inundación producida por una tormenta con un periodo de retorno de 50 años, en los próximos 100 años, es del 87%</a:t>
                      </a:r>
                      <a:endParaRPr lang="es-MX" sz="1200" dirty="0">
                        <a:effectLst/>
                        <a:latin typeface="Montserrat" panose="00000500000000000000" pitchFamily="2" charset="0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467544" y="46365"/>
            <a:ext cx="5965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38806B"/>
                </a:solidFill>
                <a:latin typeface="Montserrat"/>
                <a:cs typeface="Arial" panose="020B0604020202020204" pitchFamily="34" charset="0"/>
              </a:rPr>
              <a:t>Estimación del peligro, río la</a:t>
            </a:r>
          </a:p>
          <a:p>
            <a:r>
              <a:rPr lang="es-ES" b="1" dirty="0" smtClean="0">
                <a:solidFill>
                  <a:srgbClr val="38806B"/>
                </a:solidFill>
                <a:latin typeface="Montserrat"/>
                <a:cs typeface="Arial" panose="020B0604020202020204" pitchFamily="34" charset="0"/>
              </a:rPr>
              <a:t>Sabana en Acapulco, Guerrero</a:t>
            </a:r>
            <a:endParaRPr lang="es-ES" b="1" dirty="0">
              <a:solidFill>
                <a:srgbClr val="38806B"/>
              </a:solidFill>
              <a:latin typeface="Montserra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89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la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2923" y="1091215"/>
            <a:ext cx="8213815" cy="469944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330793" y="260648"/>
            <a:ext cx="4644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Simulación numérica inundación </a:t>
            </a:r>
          </a:p>
        </p:txBody>
      </p:sp>
      <p:pic>
        <p:nvPicPr>
          <p:cNvPr id="5" name="Imagen 2">
            <a:extLst>
              <a:ext uri="{FF2B5EF4-FFF2-40B4-BE49-F238E27FC236}">
                <a16:creationId xmlns="" xmlns:a16="http://schemas.microsoft.com/office/drawing/2014/main" id="{1642A7B3-7610-4FBA-B71F-3F59A0F2CE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291" y="306320"/>
            <a:ext cx="1003069" cy="432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542924" y="738320"/>
            <a:ext cx="2119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Montserrat" panose="00000500000000000000" pitchFamily="2" charset="0"/>
                <a:cs typeface="Arial" panose="020B0604020202020204" pitchFamily="34" charset="0"/>
              </a:rPr>
              <a:t>Para </a:t>
            </a:r>
            <a:r>
              <a:rPr lang="es-ES" b="1" dirty="0" err="1">
                <a:latin typeface="Montserrat" panose="00000500000000000000" pitchFamily="2" charset="0"/>
                <a:cs typeface="Arial" panose="020B0604020202020204" pitchFamily="34" charset="0"/>
              </a:rPr>
              <a:t>Tr</a:t>
            </a:r>
            <a:r>
              <a:rPr lang="es-ES" b="1" dirty="0">
                <a:latin typeface="Montserrat" panose="00000500000000000000" pitchFamily="2" charset="0"/>
                <a:cs typeface="Arial" panose="020B0604020202020204" pitchFamily="34" charset="0"/>
              </a:rPr>
              <a:t>=50 años</a:t>
            </a:r>
          </a:p>
        </p:txBody>
      </p:sp>
    </p:spTree>
    <p:extLst>
      <p:ext uri="{BB962C8B-B14F-4D97-AF65-F5344CB8AC3E}">
        <p14:creationId xmlns:p14="http://schemas.microsoft.com/office/powerpoint/2010/main" val="4045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77634" y="2132856"/>
            <a:ext cx="3888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/>
          </a:p>
          <a:p>
            <a:pPr algn="l">
              <a:lnSpc>
                <a:spcPct val="150000"/>
              </a:lnSpc>
              <a:defRPr/>
            </a:pPr>
            <a:endParaRPr lang="es-MX" sz="1600" b="1" dirty="0">
              <a:solidFill>
                <a:schemeClr val="tx1">
                  <a:lumMod val="95000"/>
                  <a:lumOff val="5000"/>
                </a:schemeClr>
              </a:solidFill>
              <a:latin typeface="Caslon540 BT" pitchFamily="18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25" y="764704"/>
            <a:ext cx="5390150" cy="55534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Ejemplo de mapa de peligro</a:t>
            </a:r>
            <a:endParaRPr lang="es-MX" sz="2000" dirty="0">
              <a:solidFill>
                <a:srgbClr val="38806B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18953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835" y="908720"/>
            <a:ext cx="6072330" cy="527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407169" y="292586"/>
            <a:ext cx="5965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 smtClean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Tipología de la vivienda</a:t>
            </a:r>
            <a:endParaRPr lang="es-ES" sz="2000" b="1" dirty="0">
              <a:solidFill>
                <a:srgbClr val="38806B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1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77634" y="2132856"/>
            <a:ext cx="3888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/>
          </a:p>
          <a:p>
            <a:pPr algn="l">
              <a:lnSpc>
                <a:spcPct val="150000"/>
              </a:lnSpc>
              <a:defRPr/>
            </a:pPr>
            <a:endParaRPr lang="es-MX" sz="1600" b="1" dirty="0">
              <a:solidFill>
                <a:schemeClr val="tx1">
                  <a:lumMod val="95000"/>
                  <a:lumOff val="5000"/>
                </a:schemeClr>
              </a:solidFill>
              <a:latin typeface="Caslon540 BT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52760"/>
            <a:ext cx="6400800" cy="508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467545" y="-15190"/>
            <a:ext cx="4032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Clasificación de los sistemas expuestos</a:t>
            </a:r>
            <a:endParaRPr lang="es-ES" sz="2000" b="1" dirty="0">
              <a:solidFill>
                <a:srgbClr val="38806B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69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916" y="836712"/>
            <a:ext cx="6084168" cy="524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994447" y="6379511"/>
            <a:ext cx="4150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Pérdida total esperada: $17,081,600. M.N </a:t>
            </a:r>
          </a:p>
        </p:txBody>
      </p:sp>
      <p:sp>
        <p:nvSpPr>
          <p:cNvPr id="4" name="CuadroTexto 7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441070" y="260648"/>
            <a:ext cx="4032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Pérdida probable esperada</a:t>
            </a:r>
            <a:endParaRPr lang="es-ES" sz="2000" b="1" dirty="0">
              <a:solidFill>
                <a:srgbClr val="38806B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3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2843808" y="1700808"/>
            <a:ext cx="5049180" cy="5232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MX" sz="28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Previsión y prevención </a:t>
            </a:r>
            <a:endParaRPr lang="es-MX" sz="28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41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8740838-4494-4A4F-911F-2B360E667D85}"/>
              </a:ext>
            </a:extLst>
          </p:cNvPr>
          <p:cNvSpPr txBox="1"/>
          <p:nvPr/>
        </p:nvSpPr>
        <p:spPr>
          <a:xfrm>
            <a:off x="467048" y="292586"/>
            <a:ext cx="3514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b="1">
                <a:solidFill>
                  <a:srgbClr val="38806B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sz="2000" dirty="0" err="1" smtClean="0"/>
              <a:t>Difusión</a:t>
            </a:r>
            <a:r>
              <a:rPr lang="en-US" sz="2000" dirty="0" smtClean="0"/>
              <a:t> y </a:t>
            </a:r>
            <a:r>
              <a:rPr lang="en-US" sz="2000" dirty="0" err="1" smtClean="0"/>
              <a:t>comunicación</a:t>
            </a:r>
            <a:endParaRPr lang="en-US" sz="2000" dirty="0"/>
          </a:p>
        </p:txBody>
      </p:sp>
      <p:sp>
        <p:nvSpPr>
          <p:cNvPr id="3" name="2 CuadroTexto"/>
          <p:cNvSpPr txBox="1"/>
          <p:nvPr/>
        </p:nvSpPr>
        <p:spPr>
          <a:xfrm>
            <a:off x="228493" y="716773"/>
            <a:ext cx="31415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latin typeface="Montserrat" panose="00000500000000000000" pitchFamily="2" charset="0"/>
              </a:rPr>
              <a:t>Mejorar conocimientos, conductas, actitudes, y conciencia pública para  identificar riesgos, y participar en su reducción</a:t>
            </a:r>
          </a:p>
          <a:p>
            <a:endParaRPr lang="es-MX" sz="1600" b="1" dirty="0" smtClean="0">
              <a:latin typeface="Montserrat" panose="00000500000000000000" pitchFamily="2" charset="0"/>
            </a:endParaRPr>
          </a:p>
          <a:p>
            <a:r>
              <a:rPr lang="es-MX" sz="1600" dirty="0" smtClean="0">
                <a:latin typeface="Montserrat" panose="00000500000000000000" pitchFamily="2" charset="0"/>
              </a:rPr>
              <a:t>Enfoques</a:t>
            </a:r>
            <a:r>
              <a:rPr lang="es-MX" sz="1600" dirty="0">
                <a:latin typeface="Montserrat" panose="00000500000000000000" pitchFamily="2" charset="0"/>
              </a:rPr>
              <a:t>:</a:t>
            </a:r>
          </a:p>
          <a:p>
            <a:r>
              <a:rPr lang="es-MX" sz="1600" dirty="0">
                <a:latin typeface="Montserrat" panose="00000500000000000000" pitchFamily="2" charset="0"/>
              </a:rPr>
              <a:t>Prevención y autoprotección</a:t>
            </a:r>
          </a:p>
          <a:p>
            <a:r>
              <a:rPr lang="es-MX" sz="1600" dirty="0">
                <a:latin typeface="Montserrat" panose="00000500000000000000" pitchFamily="2" charset="0"/>
              </a:rPr>
              <a:t>Participación e inclusión</a:t>
            </a:r>
          </a:p>
          <a:p>
            <a:endParaRPr lang="es-MX" sz="16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435899"/>
            <a:ext cx="2685372" cy="189206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9"/>
          <a:stretch/>
        </p:blipFill>
        <p:spPr>
          <a:xfrm>
            <a:off x="6433991" y="2452064"/>
            <a:ext cx="2431194" cy="1716948"/>
          </a:xfrm>
          <a:prstGeom prst="rect">
            <a:avLst/>
          </a:prstGeom>
          <a:ln w="222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1" descr="C:\Users\mrojasv\Desktop\infographic05-0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6" t="6587" r="11054" b="12837"/>
          <a:stretch/>
        </p:blipFill>
        <p:spPr bwMode="auto">
          <a:xfrm>
            <a:off x="3468399" y="1003408"/>
            <a:ext cx="2592288" cy="264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867" y="794797"/>
            <a:ext cx="2785442" cy="122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62709"/>
            <a:ext cx="1572541" cy="123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30 Grupo"/>
          <p:cNvGrpSpPr/>
          <p:nvPr/>
        </p:nvGrpSpPr>
        <p:grpSpPr>
          <a:xfrm>
            <a:off x="83072" y="3310538"/>
            <a:ext cx="3693168" cy="1732255"/>
            <a:chOff x="264227" y="3099796"/>
            <a:chExt cx="3935253" cy="1942997"/>
          </a:xfrm>
        </p:grpSpPr>
        <p:sp>
          <p:nvSpPr>
            <p:cNvPr id="18" name="3 Rectángulo"/>
            <p:cNvSpPr>
              <a:spLocks noChangeArrowheads="1"/>
            </p:cNvSpPr>
            <p:nvPr/>
          </p:nvSpPr>
          <p:spPr bwMode="auto">
            <a:xfrm>
              <a:off x="1464335" y="3847584"/>
              <a:ext cx="230230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1pPr>
              <a:lvl2pPr marL="741363" indent="-2841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2pPr>
              <a:lvl3pPr marL="1141413" indent="-22701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3pPr>
              <a:lvl4pPr marL="1598613" indent="-22701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4pPr>
              <a:lvl5pPr marL="2055813" indent="-22701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5pPr>
              <a:lvl6pPr marL="2513013" indent="-227013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6pPr>
              <a:lvl7pPr marL="2970213" indent="-227013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7pPr>
              <a:lvl8pPr marL="3427413" indent="-227013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8pPr>
              <a:lvl9pPr marL="3884613" indent="-227013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9pPr>
            </a:lstStyle>
            <a:p>
              <a:pPr marL="0" indent="0" algn="ctr" eaLnBrk="1" hangingPunct="1">
                <a:spcBef>
                  <a:spcPct val="0"/>
                </a:spcBef>
                <a:buFont typeface="Arial" charset="0"/>
                <a:buNone/>
                <a:defRPr/>
              </a:pPr>
              <a:r>
                <a:rPr lang="es-MX" altLang="es-MX" sz="1200" b="1" dirty="0" smtClean="0">
                  <a:solidFill>
                    <a:schemeClr val="accent2">
                      <a:lumMod val="75000"/>
                    </a:schemeClr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64 </a:t>
              </a:r>
            </a:p>
            <a:p>
              <a:pPr marL="0" indent="0" algn="ctr" eaLnBrk="1" hangingPunct="1">
                <a:spcBef>
                  <a:spcPct val="0"/>
                </a:spcBef>
                <a:buFont typeface="Arial" charset="0"/>
                <a:buNone/>
                <a:defRPr/>
              </a:pPr>
              <a:r>
                <a:rPr lang="es-MX" altLang="es-MX" sz="1200" dirty="0" smtClean="0">
                  <a:solidFill>
                    <a:schemeClr val="accent2">
                      <a:lumMod val="75000"/>
                    </a:schemeClr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(español)</a:t>
              </a:r>
            </a:p>
          </p:txBody>
        </p:sp>
        <p:sp>
          <p:nvSpPr>
            <p:cNvPr id="19" name="3 Rectángulo"/>
            <p:cNvSpPr>
              <a:spLocks noChangeArrowheads="1"/>
            </p:cNvSpPr>
            <p:nvPr/>
          </p:nvSpPr>
          <p:spPr bwMode="auto">
            <a:xfrm>
              <a:off x="264227" y="4581128"/>
              <a:ext cx="17745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1pPr>
              <a:lvl2pPr marL="741363" indent="-2841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2pPr>
              <a:lvl3pPr marL="1141413" indent="-22701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3pPr>
              <a:lvl4pPr marL="1598613" indent="-22701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4pPr>
              <a:lvl5pPr marL="2055813" indent="-22701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5pPr>
              <a:lvl6pPr marL="2513013" indent="-227013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6pPr>
              <a:lvl7pPr marL="2970213" indent="-227013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7pPr>
              <a:lvl8pPr marL="3427413" indent="-227013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8pPr>
              <a:lvl9pPr marL="3884613" indent="-227013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s-MX" altLang="es-MX" sz="1200" dirty="0" smtClean="0">
                  <a:latin typeface="Montserrat" panose="00000500000000000000" pitchFamily="2" charset="0"/>
                  <a:cs typeface="Arial" panose="020B0604020202020204" pitchFamily="34" charset="0"/>
                </a:rPr>
                <a:t>10 variantes de lenguas indígenas</a:t>
              </a:r>
              <a:endParaRPr lang="es-MX" altLang="es-MX" sz="1200" dirty="0"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0" name="3 Rectángulo"/>
            <p:cNvSpPr>
              <a:spLocks noChangeArrowheads="1"/>
            </p:cNvSpPr>
            <p:nvPr/>
          </p:nvSpPr>
          <p:spPr bwMode="auto">
            <a:xfrm>
              <a:off x="3069343" y="4667381"/>
              <a:ext cx="11301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1pPr>
              <a:lvl2pPr marL="741363" indent="-2841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2pPr>
              <a:lvl3pPr marL="1141413" indent="-22701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3pPr>
              <a:lvl4pPr marL="1598613" indent="-22701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4pPr>
              <a:lvl5pPr marL="2055813" indent="-22701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5pPr>
              <a:lvl6pPr marL="2513013" indent="-227013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6pPr>
              <a:lvl7pPr marL="2970213" indent="-227013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7pPr>
              <a:lvl8pPr marL="3427413" indent="-227013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8pPr>
              <a:lvl9pPr marL="3884613" indent="-227013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s-MX" altLang="es-MX" sz="1200" dirty="0">
                  <a:latin typeface="Montserrat" panose="00000500000000000000" pitchFamily="2" charset="0"/>
                  <a:cs typeface="Arial" panose="020B0604020202020204" pitchFamily="34" charset="0"/>
                </a:rPr>
                <a:t>46 </a:t>
              </a:r>
              <a:r>
                <a:rPr lang="es-MX" altLang="es-MX" sz="1200" dirty="0" smtClean="0">
                  <a:latin typeface="Montserrat" panose="00000500000000000000" pitchFamily="2" charset="0"/>
                  <a:cs typeface="Arial" panose="020B0604020202020204" pitchFamily="34" charset="0"/>
                </a:rPr>
                <a:t>en inglés</a:t>
              </a:r>
              <a:endParaRPr lang="es-MX" altLang="es-MX" sz="1200" dirty="0"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1" name="3 Rectángulo"/>
            <p:cNvSpPr>
              <a:spLocks noChangeArrowheads="1"/>
            </p:cNvSpPr>
            <p:nvPr/>
          </p:nvSpPr>
          <p:spPr bwMode="auto">
            <a:xfrm>
              <a:off x="611560" y="3243812"/>
              <a:ext cx="161254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1pPr>
              <a:lvl2pPr marL="741363" indent="-2841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2pPr>
              <a:lvl3pPr marL="1141413" indent="-22701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3pPr>
              <a:lvl4pPr marL="1598613" indent="-22701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4pPr>
              <a:lvl5pPr marL="2055813" indent="-22701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5pPr>
              <a:lvl6pPr marL="2513013" indent="-227013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6pPr>
              <a:lvl7pPr marL="2970213" indent="-227013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7pPr>
              <a:lvl8pPr marL="3427413" indent="-227013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8pPr>
              <a:lvl9pPr marL="3884613" indent="-227013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9pPr>
            </a:lstStyle>
            <a:p>
              <a:pPr marL="0" indent="0" algn="r" eaLnBrk="1" hangingPunct="1">
                <a:spcBef>
                  <a:spcPct val="0"/>
                </a:spcBef>
                <a:buFont typeface="Arial" charset="0"/>
                <a:buNone/>
                <a:defRPr/>
              </a:pPr>
              <a:r>
                <a:rPr lang="es-MX" altLang="es-MX" sz="1200" b="1" dirty="0" smtClean="0">
                  <a:solidFill>
                    <a:schemeClr val="accent2">
                      <a:lumMod val="75000"/>
                    </a:schemeClr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258</a:t>
              </a:r>
            </a:p>
            <a:p>
              <a:pPr marL="0" indent="0" algn="r" eaLnBrk="1" hangingPunct="1">
                <a:spcBef>
                  <a:spcPct val="0"/>
                </a:spcBef>
                <a:buFont typeface="Arial" charset="0"/>
                <a:buNone/>
                <a:defRPr/>
              </a:pPr>
              <a:r>
                <a:rPr lang="es-MX" altLang="es-MX" sz="1200" dirty="0" smtClean="0">
                  <a:solidFill>
                    <a:schemeClr val="accent2">
                      <a:lumMod val="75000"/>
                    </a:schemeClr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publicaciones </a:t>
              </a:r>
            </a:p>
            <a:p>
              <a:pPr marL="0" indent="0" algn="r" eaLnBrk="1" hangingPunct="1">
                <a:spcBef>
                  <a:spcPct val="0"/>
                </a:spcBef>
                <a:buFont typeface="Arial" charset="0"/>
                <a:buNone/>
                <a:defRPr/>
              </a:pPr>
              <a:r>
                <a:rPr lang="es-MX" altLang="es-MX" sz="1200" dirty="0" smtClean="0">
                  <a:solidFill>
                    <a:schemeClr val="accent2">
                      <a:lumMod val="75000"/>
                    </a:schemeClr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en línea</a:t>
              </a:r>
            </a:p>
          </p:txBody>
        </p:sp>
        <p:sp>
          <p:nvSpPr>
            <p:cNvPr id="22" name="3 Rectángulo"/>
            <p:cNvSpPr>
              <a:spLocks noChangeArrowheads="1"/>
            </p:cNvSpPr>
            <p:nvPr/>
          </p:nvSpPr>
          <p:spPr bwMode="auto">
            <a:xfrm>
              <a:off x="2673611" y="3371237"/>
              <a:ext cx="150071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marL="285750" indent="-28575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1pPr>
              <a:lvl2pPr marL="741363" indent="-2841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2pPr>
              <a:lvl3pPr marL="1141413" indent="-22701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3pPr>
              <a:lvl4pPr marL="1598613" indent="-22701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4pPr>
              <a:lvl5pPr marL="2055813" indent="-22701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5pPr>
              <a:lvl6pPr marL="2513013" indent="-227013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6pPr>
              <a:lvl7pPr marL="2970213" indent="-227013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7pPr>
              <a:lvl8pPr marL="3427413" indent="-227013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8pPr>
              <a:lvl9pPr marL="3884613" indent="-227013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-106" charset="-128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Font typeface="Arial" charset="0"/>
                <a:buNone/>
                <a:defRPr/>
              </a:pPr>
              <a:r>
                <a:rPr lang="es-MX" altLang="es-MX" sz="1200" b="1" dirty="0" smtClean="0">
                  <a:solidFill>
                    <a:schemeClr val="accent5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INFOGRAFÍAS</a:t>
              </a:r>
            </a:p>
          </p:txBody>
        </p:sp>
        <p:cxnSp>
          <p:nvCxnSpPr>
            <p:cNvPr id="23" name="22 Conector recto"/>
            <p:cNvCxnSpPr/>
            <p:nvPr/>
          </p:nvCxnSpPr>
          <p:spPr>
            <a:xfrm>
              <a:off x="3575871" y="4392844"/>
              <a:ext cx="2938" cy="183328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4" name="23 Conector recto"/>
            <p:cNvCxnSpPr/>
            <p:nvPr/>
          </p:nvCxnSpPr>
          <p:spPr>
            <a:xfrm>
              <a:off x="1151525" y="4376969"/>
              <a:ext cx="0" cy="19920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" name="27 Conector recto"/>
            <p:cNvCxnSpPr/>
            <p:nvPr/>
          </p:nvCxnSpPr>
          <p:spPr>
            <a:xfrm>
              <a:off x="1151525" y="4376969"/>
              <a:ext cx="2424346" cy="15875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" name="28 Conector angular"/>
            <p:cNvCxnSpPr/>
            <p:nvPr/>
          </p:nvCxnSpPr>
          <p:spPr>
            <a:xfrm rot="10800000" flipV="1">
              <a:off x="3165586" y="3728815"/>
              <a:ext cx="410285" cy="305344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29 Conector recto"/>
            <p:cNvCxnSpPr/>
            <p:nvPr/>
          </p:nvCxnSpPr>
          <p:spPr>
            <a:xfrm>
              <a:off x="2511501" y="3099796"/>
              <a:ext cx="1" cy="790347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4" descr="D:\Documents\Mis-Docs\docs-personales\respaldo\IMG-20161013-WA00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317" y="4817363"/>
            <a:ext cx="2800703" cy="157680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03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8740838-4494-4A4F-911F-2B360E667D85}"/>
              </a:ext>
            </a:extLst>
          </p:cNvPr>
          <p:cNvSpPr txBox="1"/>
          <p:nvPr/>
        </p:nvSpPr>
        <p:spPr>
          <a:xfrm>
            <a:off x="467544" y="292586"/>
            <a:ext cx="3738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b="1">
                <a:solidFill>
                  <a:srgbClr val="38806B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sz="2000" dirty="0" smtClean="0"/>
              <a:t>Gestión Integral de Riesgos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247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8740838-4494-4A4F-911F-2B360E667D85}"/>
              </a:ext>
            </a:extLst>
          </p:cNvPr>
          <p:cNvSpPr txBox="1"/>
          <p:nvPr/>
        </p:nvSpPr>
        <p:spPr>
          <a:xfrm>
            <a:off x="441934" y="260648"/>
            <a:ext cx="2545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38806B"/>
                </a:solidFill>
                <a:latin typeface="Montserrat" panose="00000500000000000000" pitchFamily="2" charset="0"/>
              </a:rPr>
              <a:t>Fundamento</a:t>
            </a:r>
            <a:r>
              <a:rPr lang="en-US" sz="20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legal</a:t>
            </a:r>
            <a:endParaRPr lang="en-US" sz="20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67544" y="764704"/>
            <a:ext cx="81369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b="1" dirty="0" smtClean="0">
                <a:latin typeface="Montserrat" panose="00000500000000000000" pitchFamily="2" charset="0"/>
              </a:rPr>
              <a:t>Artículo 19, Fracción </a:t>
            </a:r>
            <a:r>
              <a:rPr lang="es-MX" sz="1400" b="1" dirty="0">
                <a:latin typeface="Montserrat" panose="00000500000000000000" pitchFamily="2" charset="0"/>
              </a:rPr>
              <a:t>XXII</a:t>
            </a:r>
          </a:p>
          <a:p>
            <a:pPr algn="just"/>
            <a:r>
              <a:rPr lang="es-MX" sz="1400" dirty="0">
                <a:latin typeface="Montserrat" panose="00000500000000000000" pitchFamily="2" charset="0"/>
              </a:rPr>
              <a:t>Supervisar, a través del CENAPRED, que se realice y se mantenga </a:t>
            </a:r>
            <a:r>
              <a:rPr lang="es-MX" sz="1400" b="1" dirty="0">
                <a:latin typeface="Montserrat" panose="00000500000000000000" pitchFamily="2" charset="0"/>
              </a:rPr>
              <a:t>actualizado el atlas </a:t>
            </a:r>
            <a:r>
              <a:rPr lang="es-MX" sz="1400" dirty="0">
                <a:latin typeface="Montserrat" panose="00000500000000000000" pitchFamily="2" charset="0"/>
              </a:rPr>
              <a:t>nacional de riesgos, así como los correspondientes a las entidades federativas, municipios y demarcaciones territoriales de la Ciudad de México; Párrafo reformado DOF </a:t>
            </a:r>
            <a:r>
              <a:rPr lang="es-MX" sz="1400" dirty="0" smtClean="0">
                <a:latin typeface="Montserrat" panose="00000500000000000000" pitchFamily="2" charset="0"/>
              </a:rPr>
              <a:t>19-01-2018</a:t>
            </a:r>
          </a:p>
          <a:p>
            <a:pPr algn="just"/>
            <a:endParaRPr lang="es-MX" sz="1400" dirty="0">
              <a:latin typeface="Montserrat" panose="00000500000000000000" pitchFamily="2" charset="0"/>
            </a:endParaRPr>
          </a:p>
          <a:p>
            <a:pPr algn="just"/>
            <a:r>
              <a:rPr lang="es-MX" sz="1400" b="1" dirty="0" smtClean="0">
                <a:latin typeface="Montserrat" panose="00000500000000000000" pitchFamily="2" charset="0"/>
              </a:rPr>
              <a:t>Artículo </a:t>
            </a:r>
            <a:r>
              <a:rPr lang="es-MX" sz="1400" b="1" dirty="0">
                <a:latin typeface="Montserrat" panose="00000500000000000000" pitchFamily="2" charset="0"/>
              </a:rPr>
              <a:t>83</a:t>
            </a:r>
          </a:p>
          <a:p>
            <a:pPr algn="just"/>
            <a:r>
              <a:rPr lang="es-MX" sz="1400" dirty="0">
                <a:latin typeface="Montserrat" panose="00000500000000000000" pitchFamily="2" charset="0"/>
              </a:rPr>
              <a:t>El Gobierno Federal, con la participación de las entidades federativas promoverá la creación de las </a:t>
            </a:r>
            <a:r>
              <a:rPr lang="es-MX" sz="1400" b="1" dirty="0">
                <a:latin typeface="Montserrat" panose="00000500000000000000" pitchFamily="2" charset="0"/>
              </a:rPr>
              <a:t>bases</a:t>
            </a:r>
            <a:r>
              <a:rPr lang="es-MX" sz="1400" dirty="0">
                <a:latin typeface="Montserrat" panose="00000500000000000000" pitchFamily="2" charset="0"/>
              </a:rPr>
              <a:t> que permitan la </a:t>
            </a:r>
            <a:r>
              <a:rPr lang="es-MX" sz="1400" b="1" dirty="0">
                <a:latin typeface="Montserrat" panose="00000500000000000000" pitchFamily="2" charset="0"/>
              </a:rPr>
              <a:t>identificación y registro </a:t>
            </a:r>
            <a:r>
              <a:rPr lang="es-MX" sz="1400" dirty="0">
                <a:latin typeface="Montserrat" panose="00000500000000000000" pitchFamily="2" charset="0"/>
              </a:rPr>
              <a:t>en los Atlas Nacional, de las entidades federativas y Municipales de Riesgos de las </a:t>
            </a:r>
            <a:r>
              <a:rPr lang="es-MX" sz="1400" b="1" dirty="0">
                <a:latin typeface="Montserrat" panose="00000500000000000000" pitchFamily="2" charset="0"/>
              </a:rPr>
              <a:t>zonas en el país con riesgo para la población</a:t>
            </a:r>
            <a:r>
              <a:rPr lang="es-MX" sz="1400" dirty="0">
                <a:latin typeface="Montserrat" panose="00000500000000000000" pitchFamily="2" charset="0"/>
              </a:rPr>
              <a:t>, el patrimonio público y privado, que posibilite a las autoridades competentes regular la edificación de asentamientos. Párrafo reformado DOF 19-01-2018</a:t>
            </a:r>
          </a:p>
          <a:p>
            <a:pPr algn="just"/>
            <a:endParaRPr lang="es-MX" sz="1400" dirty="0">
              <a:latin typeface="Montserrat" panose="00000500000000000000" pitchFamily="2" charset="0"/>
            </a:endParaRPr>
          </a:p>
          <a:p>
            <a:pPr algn="just"/>
            <a:r>
              <a:rPr lang="es-MX" sz="1400" dirty="0">
                <a:latin typeface="Montserrat" panose="00000500000000000000" pitchFamily="2" charset="0"/>
              </a:rPr>
              <a:t>Las entidades de la federación promoverán en el ámbito de su competencia, que el Atlas Nacional de Riesgos sea de fácil acceso a la población, procurando que su elaboración siga las directrices del </a:t>
            </a:r>
            <a:r>
              <a:rPr lang="es-MX" sz="1400" dirty="0" smtClean="0">
                <a:latin typeface="Montserrat" panose="00000500000000000000" pitchFamily="2" charset="0"/>
              </a:rPr>
              <a:t>CENAPRED. Párrafo </a:t>
            </a:r>
            <a:r>
              <a:rPr lang="es-MX" sz="1400" dirty="0">
                <a:latin typeface="Montserrat" panose="00000500000000000000" pitchFamily="2" charset="0"/>
              </a:rPr>
              <a:t>adicionado DOF </a:t>
            </a:r>
            <a:r>
              <a:rPr lang="es-MX" sz="1400" dirty="0" smtClean="0">
                <a:latin typeface="Montserrat" panose="00000500000000000000" pitchFamily="2" charset="0"/>
              </a:rPr>
              <a:t>23-06-2017</a:t>
            </a:r>
          </a:p>
          <a:p>
            <a:pPr algn="just"/>
            <a:endParaRPr lang="es-MX" sz="1400" dirty="0">
              <a:latin typeface="Montserrat" panose="00000500000000000000" pitchFamily="2" charset="0"/>
            </a:endParaRPr>
          </a:p>
          <a:p>
            <a:pPr algn="just"/>
            <a:r>
              <a:rPr lang="es-MX" sz="1400" b="1" dirty="0">
                <a:latin typeface="Montserrat" panose="00000500000000000000" pitchFamily="2" charset="0"/>
              </a:rPr>
              <a:t>Artículo </a:t>
            </a:r>
            <a:r>
              <a:rPr lang="es-MX" sz="1400" b="1" dirty="0" smtClean="0">
                <a:latin typeface="Montserrat" panose="00000500000000000000" pitchFamily="2" charset="0"/>
              </a:rPr>
              <a:t>86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En </a:t>
            </a:r>
            <a:r>
              <a:rPr lang="es-MX" sz="1400" dirty="0">
                <a:latin typeface="Montserrat" panose="00000500000000000000" pitchFamily="2" charset="0"/>
              </a:rPr>
              <a:t>el Atlas Nacional de Riesgos y en los respectivos Atlas de las entidades federativas y Municipales de Riesgos, deberán establecerse los diferentes niveles de peligro y riesgo, para todos los fenómenos que influyan en las distintas zonas. Dichos instrumentos deberán ser tomados en consideración por las autoridades competentes, para la </a:t>
            </a:r>
            <a:r>
              <a:rPr lang="es-MX" sz="1400" b="1" dirty="0">
                <a:latin typeface="Montserrat" panose="00000500000000000000" pitchFamily="2" charset="0"/>
              </a:rPr>
              <a:t>autorización o no de cualquier tipo de construcciones</a:t>
            </a:r>
            <a:r>
              <a:rPr lang="es-MX" sz="1400" dirty="0">
                <a:latin typeface="Montserrat" panose="00000500000000000000" pitchFamily="2" charset="0"/>
              </a:rPr>
              <a:t>, obras de infraestructura o asentamientos humanos. Artículo reformado DOF </a:t>
            </a:r>
            <a:r>
              <a:rPr lang="es-MX" sz="1400" dirty="0" smtClean="0">
                <a:latin typeface="Montserrat" panose="00000500000000000000" pitchFamily="2" charset="0"/>
              </a:rPr>
              <a:t>19-01-2018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220072" y="6243127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latin typeface="Montserrat" panose="00000500000000000000" pitchFamily="2" charset="0"/>
              </a:rPr>
              <a:t>Ley General de Protección Civil</a:t>
            </a:r>
            <a:endParaRPr lang="es-MX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1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7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500569" y="641440"/>
            <a:ext cx="8142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Rutas de evacuación y refugios temporales del volcán Popocatépetl</a:t>
            </a:r>
            <a:endParaRPr lang="es-ES" sz="2000" b="1" dirty="0">
              <a:solidFill>
                <a:srgbClr val="38806B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64" y="1349326"/>
            <a:ext cx="5867571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65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701518" cy="437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7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386569" y="764704"/>
            <a:ext cx="8370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Montserrat" panose="00000500000000000000" pitchFamily="2" charset="0"/>
                <a:cs typeface="Arial" panose="020B0604020202020204" pitchFamily="34" charset="0"/>
              </a:rPr>
              <a:t>Escenario binacional huracán categoría 4</a:t>
            </a:r>
            <a:endParaRPr lang="es-ES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401" y="2276872"/>
            <a:ext cx="1246683" cy="18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C8740838-4494-4A4F-911F-2B360E667D85}"/>
              </a:ext>
            </a:extLst>
          </p:cNvPr>
          <p:cNvSpPr txBox="1"/>
          <p:nvPr/>
        </p:nvSpPr>
        <p:spPr>
          <a:xfrm>
            <a:off x="467544" y="292586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b="1">
                <a:solidFill>
                  <a:srgbClr val="38806B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sz="2000" dirty="0" err="1" smtClean="0"/>
              <a:t>Simulacro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8194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44" y="1412776"/>
            <a:ext cx="6848659" cy="448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7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420291" y="868841"/>
            <a:ext cx="8303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Montserrat" panose="00000500000000000000" pitchFamily="2" charset="0"/>
                <a:cs typeface="Arial" panose="020B0604020202020204" pitchFamily="34" charset="0"/>
              </a:rPr>
              <a:t>Pronóstico de trayectoria y velocidad de impacto</a:t>
            </a:r>
            <a:endParaRPr lang="es-ES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C8740838-4494-4A4F-911F-2B360E667D85}"/>
              </a:ext>
            </a:extLst>
          </p:cNvPr>
          <p:cNvSpPr txBox="1"/>
          <p:nvPr/>
        </p:nvSpPr>
        <p:spPr>
          <a:xfrm>
            <a:off x="467544" y="292586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b="1">
                <a:solidFill>
                  <a:srgbClr val="38806B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sz="2000" dirty="0" err="1" smtClean="0"/>
              <a:t>Simulacro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5188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7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341598" y="692696"/>
            <a:ext cx="8460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Montserrat" panose="00000500000000000000" pitchFamily="2" charset="0"/>
                <a:cs typeface="Arial" panose="020B0604020202020204" pitchFamily="34" charset="0"/>
              </a:rPr>
              <a:t>Áreas inundadas y localidades afectadas del </a:t>
            </a:r>
            <a:r>
              <a:rPr lang="es-ES" dirty="0">
                <a:latin typeface="Montserrat" panose="00000500000000000000" pitchFamily="2" charset="0"/>
                <a:cs typeface="Arial" panose="020B0604020202020204" pitchFamily="34" charset="0"/>
              </a:rPr>
              <a:t>e</a:t>
            </a:r>
            <a:r>
              <a:rPr lang="es-ES" dirty="0" smtClean="0">
                <a:latin typeface="Montserrat" panose="00000500000000000000" pitchFamily="2" charset="0"/>
                <a:cs typeface="Arial" panose="020B0604020202020204" pitchFamily="34" charset="0"/>
              </a:rPr>
              <a:t>scenario binacional</a:t>
            </a:r>
            <a:endParaRPr lang="es-ES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6762377" cy="422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00808"/>
            <a:ext cx="141446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C8740838-4494-4A4F-911F-2B360E667D85}"/>
              </a:ext>
            </a:extLst>
          </p:cNvPr>
          <p:cNvSpPr txBox="1"/>
          <p:nvPr/>
        </p:nvSpPr>
        <p:spPr>
          <a:xfrm>
            <a:off x="467544" y="292586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b="1">
                <a:solidFill>
                  <a:srgbClr val="38806B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sz="2000" dirty="0" err="1" smtClean="0"/>
              <a:t>Simulacro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5601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7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1261525" y="764704"/>
            <a:ext cx="6681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Montserrat" panose="00000500000000000000" pitchFamily="2" charset="0"/>
                <a:cs typeface="Arial" panose="020B0604020202020204" pitchFamily="34" charset="0"/>
              </a:rPr>
              <a:t>Áreas inundadas por marea de tormenta  y </a:t>
            </a:r>
          </a:p>
          <a:p>
            <a:pPr algn="ctr"/>
            <a:r>
              <a:rPr lang="es-ES" dirty="0" smtClean="0">
                <a:latin typeface="Montserrat" panose="00000500000000000000" pitchFamily="2" charset="0"/>
                <a:cs typeface="Arial" panose="020B0604020202020204" pitchFamily="34" charset="0"/>
              </a:rPr>
              <a:t>localidades afectadas</a:t>
            </a:r>
            <a:endParaRPr lang="es-ES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789" y="1484784"/>
            <a:ext cx="6120679" cy="46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653" y="4492935"/>
            <a:ext cx="14001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C8740838-4494-4A4F-911F-2B360E667D85}"/>
              </a:ext>
            </a:extLst>
          </p:cNvPr>
          <p:cNvSpPr txBox="1"/>
          <p:nvPr/>
        </p:nvSpPr>
        <p:spPr>
          <a:xfrm>
            <a:off x="514120" y="260648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b="1">
                <a:solidFill>
                  <a:srgbClr val="38806B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sz="2000" dirty="0" err="1" smtClean="0"/>
              <a:t>Simulacro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3563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843808" y="1700808"/>
            <a:ext cx="6192688" cy="95410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MX" sz="28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Auxilio y atención de la  emergencia </a:t>
            </a:r>
            <a:endParaRPr lang="es-MX" sz="28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11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984776" cy="458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7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1024246" y="853566"/>
            <a:ext cx="7559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Montserrat" panose="00000500000000000000" pitchFamily="2" charset="0"/>
                <a:cs typeface="Arial" panose="020B0604020202020204" pitchFamily="34" charset="0"/>
              </a:rPr>
              <a:t>S</a:t>
            </a:r>
            <a:r>
              <a:rPr lang="es-ES" dirty="0" smtClean="0">
                <a:latin typeface="Montserrat" panose="00000500000000000000" pitchFamily="2" charset="0"/>
                <a:cs typeface="Arial" panose="020B0604020202020204" pitchFamily="34" charset="0"/>
              </a:rPr>
              <a:t>ismo de 8.2, Oaxaca y Chiapas, 7 de Septiembre de 2017</a:t>
            </a:r>
            <a:endParaRPr lang="es-ES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088" y="1412776"/>
            <a:ext cx="1084280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252516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Mapa de aceleraciones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295144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6552727" cy="485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7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323528" y="22086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Poblaciones afectadas por sismo </a:t>
            </a:r>
          </a:p>
          <a:p>
            <a:r>
              <a:rPr lang="es-ES" sz="2000" b="1" dirty="0" smtClean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7 de septiembre de 2017</a:t>
            </a:r>
            <a:endParaRPr lang="es-ES" sz="2000" b="1" dirty="0">
              <a:solidFill>
                <a:srgbClr val="38806B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10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5943314" cy="490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7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516500" y="766445"/>
            <a:ext cx="8113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latin typeface="Montserrat" panose="00000500000000000000" pitchFamily="2" charset="0"/>
                <a:cs typeface="Arial" panose="020B0604020202020204" pitchFamily="34" charset="0"/>
              </a:rPr>
              <a:t>O</a:t>
            </a:r>
            <a:r>
              <a:rPr lang="es-ES" dirty="0" err="1" smtClean="0">
                <a:latin typeface="Montserrat" panose="00000500000000000000" pitchFamily="2" charset="0"/>
                <a:cs typeface="Arial" panose="020B0604020202020204" pitchFamily="34" charset="0"/>
              </a:rPr>
              <a:t>rtomosaicos</a:t>
            </a:r>
            <a:r>
              <a:rPr lang="es-ES" dirty="0" smtClean="0">
                <a:latin typeface="Montserrat" panose="00000500000000000000" pitchFamily="2" charset="0"/>
                <a:cs typeface="Arial" panose="020B0604020202020204" pitchFamily="34" charset="0"/>
              </a:rPr>
              <a:t> generados con fotografías tomadas con </a:t>
            </a:r>
            <a:r>
              <a:rPr lang="es-ES" dirty="0" err="1" smtClean="0">
                <a:latin typeface="Montserrat" panose="00000500000000000000" pitchFamily="2" charset="0"/>
                <a:cs typeface="Arial" panose="020B0604020202020204" pitchFamily="34" charset="0"/>
              </a:rPr>
              <a:t>drones</a:t>
            </a:r>
            <a:r>
              <a:rPr lang="es-ES" dirty="0" smtClean="0">
                <a:latin typeface="Montserrat" panose="00000500000000000000" pitchFamily="2" charset="0"/>
                <a:cs typeface="Arial" panose="020B0604020202020204" pitchFamily="34" charset="0"/>
              </a:rPr>
              <a:t> Juchitán, Oaxaca, 2017</a:t>
            </a:r>
            <a:endParaRPr lang="es-ES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288953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Identificación de daños</a:t>
            </a:r>
            <a:endParaRPr lang="es-MX" sz="2000" b="1" dirty="0">
              <a:solidFill>
                <a:srgbClr val="3880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45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055" y="1484784"/>
            <a:ext cx="6012668" cy="493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7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400803" y="838453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latin typeface="Montserrat" panose="00000500000000000000" pitchFamily="2" charset="0"/>
                <a:cs typeface="Arial" panose="020B0604020202020204" pitchFamily="34" charset="0"/>
              </a:rPr>
              <a:t>O</a:t>
            </a:r>
            <a:r>
              <a:rPr lang="es-ES" dirty="0" err="1" smtClean="0">
                <a:latin typeface="Montserrat" panose="00000500000000000000" pitchFamily="2" charset="0"/>
                <a:cs typeface="Arial" panose="020B0604020202020204" pitchFamily="34" charset="0"/>
              </a:rPr>
              <a:t>rtomosaicos</a:t>
            </a:r>
            <a:r>
              <a:rPr lang="es-ES" dirty="0" smtClean="0">
                <a:latin typeface="Montserrat" panose="00000500000000000000" pitchFamily="2" charset="0"/>
                <a:cs typeface="Arial" panose="020B0604020202020204" pitchFamily="34" charset="0"/>
              </a:rPr>
              <a:t> generados con fotografías tomadas con drones, Juchitán, Oaxaca, 2017</a:t>
            </a:r>
            <a:endParaRPr lang="es-ES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278449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Identificación de daños</a:t>
            </a:r>
            <a:endParaRPr lang="es-MX" sz="2000" b="1" dirty="0">
              <a:solidFill>
                <a:srgbClr val="3880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16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8740838-4494-4A4F-911F-2B360E667D85}"/>
              </a:ext>
            </a:extLst>
          </p:cNvPr>
          <p:cNvSpPr txBox="1"/>
          <p:nvPr/>
        </p:nvSpPr>
        <p:spPr>
          <a:xfrm>
            <a:off x="411732" y="292586"/>
            <a:ext cx="2432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b="1">
                <a:solidFill>
                  <a:srgbClr val="38806B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sz="2000" dirty="0" err="1"/>
              <a:t>Objetivo</a:t>
            </a:r>
            <a:r>
              <a:rPr lang="en-US" sz="2000" dirty="0"/>
              <a:t> del ANR</a:t>
            </a:r>
          </a:p>
        </p:txBody>
      </p:sp>
      <p:sp>
        <p:nvSpPr>
          <p:cNvPr id="2" name="1 Rectángulo"/>
          <p:cNvSpPr/>
          <p:nvPr/>
        </p:nvSpPr>
        <p:spPr>
          <a:xfrm>
            <a:off x="539552" y="985852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>
                <a:latin typeface="Montserrat" panose="00000500000000000000" pitchFamily="2" charset="0"/>
              </a:rPr>
              <a:t>Dotar </a:t>
            </a:r>
            <a:r>
              <a:rPr lang="es-MX" dirty="0">
                <a:latin typeface="Montserrat" panose="00000500000000000000" pitchFamily="2" charset="0"/>
              </a:rPr>
              <a:t>al país de información sobre el comportamiento de los peligros, </a:t>
            </a:r>
            <a:r>
              <a:rPr lang="es-MX" dirty="0" smtClean="0">
                <a:latin typeface="Montserrat" panose="00000500000000000000" pitchFamily="2" charset="0"/>
              </a:rPr>
              <a:t>la </a:t>
            </a:r>
            <a:r>
              <a:rPr lang="es-MX" dirty="0">
                <a:latin typeface="Montserrat" panose="00000500000000000000" pitchFamily="2" charset="0"/>
              </a:rPr>
              <a:t>vulnerabilidad </a:t>
            </a:r>
            <a:r>
              <a:rPr lang="es-MX" dirty="0" smtClean="0">
                <a:latin typeface="Montserrat" panose="00000500000000000000" pitchFamily="2" charset="0"/>
              </a:rPr>
              <a:t>y el </a:t>
            </a:r>
            <a:r>
              <a:rPr lang="es-MX" dirty="0">
                <a:latin typeface="Montserrat" panose="00000500000000000000" pitchFamily="2" charset="0"/>
              </a:rPr>
              <a:t>valor de los bienes expuestos; para la generación de escenarios, la estimación de pérdidas esperadas y sobre </a:t>
            </a:r>
            <a:r>
              <a:rPr lang="es-MX" dirty="0" smtClean="0">
                <a:latin typeface="Montserrat" panose="00000500000000000000" pitchFamily="2" charset="0"/>
              </a:rPr>
              <a:t>todo, </a:t>
            </a:r>
            <a:r>
              <a:rPr lang="es-MX" dirty="0">
                <a:latin typeface="Montserrat" panose="00000500000000000000" pitchFamily="2" charset="0"/>
              </a:rPr>
              <a:t>como base para la gestión del riesgo y </a:t>
            </a:r>
            <a:r>
              <a:rPr lang="es-MX" dirty="0" smtClean="0">
                <a:latin typeface="Montserrat" panose="00000500000000000000" pitchFamily="2" charset="0"/>
              </a:rPr>
              <a:t>del territorio</a:t>
            </a:r>
            <a:r>
              <a:rPr lang="es-MX" dirty="0">
                <a:latin typeface="Montserrat" panose="00000500000000000000" pitchFamily="2" charset="0"/>
              </a:rPr>
              <a:t>.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5069390" y="3115387"/>
            <a:ext cx="3856781" cy="2257829"/>
            <a:chOff x="611561" y="931863"/>
            <a:chExt cx="7913759" cy="5548312"/>
          </a:xfrm>
        </p:grpSpPr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3419475" y="2924944"/>
              <a:ext cx="2032000" cy="1833563"/>
              <a:chOff x="1859" y="1281"/>
              <a:chExt cx="2098" cy="1763"/>
            </a:xfrm>
          </p:grpSpPr>
          <p:sp>
            <p:nvSpPr>
              <p:cNvPr id="22" name="Oval 10"/>
              <p:cNvSpPr>
                <a:spLocks noChangeArrowheads="1"/>
              </p:cNvSpPr>
              <p:nvPr/>
            </p:nvSpPr>
            <p:spPr bwMode="auto">
              <a:xfrm>
                <a:off x="1944" y="1281"/>
                <a:ext cx="1956" cy="1763"/>
              </a:xfrm>
              <a:prstGeom prst="ellipse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 sz="1100" dirty="0">
                  <a:cs typeface="Arial" charset="0"/>
                </a:endParaRPr>
              </a:p>
            </p:txBody>
          </p:sp>
          <p:sp>
            <p:nvSpPr>
              <p:cNvPr id="23" name="Rectangle 11"/>
              <p:cNvSpPr>
                <a:spLocks noChangeArrowheads="1"/>
              </p:cNvSpPr>
              <p:nvPr/>
            </p:nvSpPr>
            <p:spPr bwMode="auto">
              <a:xfrm>
                <a:off x="1859" y="1906"/>
                <a:ext cx="2098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342900" indent="-342900" algn="ctr">
                  <a:lnSpc>
                    <a:spcPct val="95000"/>
                  </a:lnSpc>
                  <a:spcBef>
                    <a:spcPct val="50000"/>
                  </a:spcBef>
                </a:pPr>
                <a:r>
                  <a:rPr lang="es-MX" sz="1400" b="1" dirty="0">
                    <a:solidFill>
                      <a:schemeClr val="bg1"/>
                    </a:solidFill>
                    <a:cs typeface="Arial" charset="0"/>
                  </a:rPr>
                  <a:t>Peligro</a:t>
                </a:r>
              </a:p>
            </p:txBody>
          </p:sp>
        </p:grp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6308310" y="931863"/>
              <a:ext cx="2217010" cy="1960562"/>
              <a:chOff x="3766" y="1366"/>
              <a:chExt cx="2349" cy="1763"/>
            </a:xfrm>
          </p:grpSpPr>
          <p:sp>
            <p:nvSpPr>
              <p:cNvPr id="20" name="Oval 7"/>
              <p:cNvSpPr>
                <a:spLocks noChangeArrowheads="1"/>
              </p:cNvSpPr>
              <p:nvPr/>
            </p:nvSpPr>
            <p:spPr bwMode="auto">
              <a:xfrm>
                <a:off x="3901" y="1366"/>
                <a:ext cx="1956" cy="1763"/>
              </a:xfrm>
              <a:prstGeom prst="ellipse">
                <a:avLst/>
              </a:prstGeom>
              <a:gradFill rotWithShape="1">
                <a:gsLst>
                  <a:gs pos="0">
                    <a:srgbClr val="00CCFF"/>
                  </a:gs>
                  <a:gs pos="100000">
                    <a:srgbClr val="005E7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 sz="1050" dirty="0">
                  <a:cs typeface="Arial" charset="0"/>
                </a:endParaRPr>
              </a:p>
            </p:txBody>
          </p:sp>
          <p:sp>
            <p:nvSpPr>
              <p:cNvPr id="21" name="Rectangle 8"/>
              <p:cNvSpPr>
                <a:spLocks noChangeArrowheads="1"/>
              </p:cNvSpPr>
              <p:nvPr/>
            </p:nvSpPr>
            <p:spPr bwMode="auto">
              <a:xfrm>
                <a:off x="3766" y="1976"/>
                <a:ext cx="2349" cy="5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95000"/>
                  </a:lnSpc>
                  <a:spcBef>
                    <a:spcPct val="50000"/>
                  </a:spcBef>
                </a:pPr>
                <a:r>
                  <a:rPr lang="es-MX" sz="1050" b="1" dirty="0">
                    <a:solidFill>
                      <a:schemeClr val="bg1"/>
                    </a:solidFill>
                    <a:cs typeface="Arial" charset="0"/>
                  </a:rPr>
                  <a:t>Vulnerabilidad</a:t>
                </a:r>
                <a:endParaRPr lang="es-MX" sz="11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</p:grpSp>
        <p:grpSp>
          <p:nvGrpSpPr>
            <p:cNvPr id="9" name="Group 6"/>
            <p:cNvGrpSpPr>
              <a:grpSpLocks/>
            </p:cNvGrpSpPr>
            <p:nvPr/>
          </p:nvGrpSpPr>
          <p:grpSpPr bwMode="auto">
            <a:xfrm>
              <a:off x="6435725" y="4572000"/>
              <a:ext cx="1881188" cy="1908175"/>
              <a:chOff x="3901" y="1366"/>
              <a:chExt cx="1973" cy="1763"/>
            </a:xfrm>
          </p:grpSpPr>
          <p:sp>
            <p:nvSpPr>
              <p:cNvPr id="18" name="Oval 7"/>
              <p:cNvSpPr>
                <a:spLocks noChangeArrowheads="1"/>
              </p:cNvSpPr>
              <p:nvPr/>
            </p:nvSpPr>
            <p:spPr bwMode="auto">
              <a:xfrm>
                <a:off x="3901" y="1366"/>
                <a:ext cx="1956" cy="1763"/>
              </a:xfrm>
              <a:prstGeom prst="ellipse">
                <a:avLst/>
              </a:prstGeom>
              <a:gradFill rotWithShape="1">
                <a:gsLst>
                  <a:gs pos="0">
                    <a:srgbClr val="99FF99"/>
                  </a:gs>
                  <a:gs pos="100000">
                    <a:srgbClr val="99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 sz="1200" dirty="0">
                  <a:cs typeface="Arial" charset="0"/>
                </a:endParaRPr>
              </a:p>
            </p:txBody>
          </p:sp>
          <p:sp>
            <p:nvSpPr>
              <p:cNvPr id="19" name="Rectangle 8"/>
              <p:cNvSpPr>
                <a:spLocks noChangeArrowheads="1"/>
              </p:cNvSpPr>
              <p:nvPr/>
            </p:nvSpPr>
            <p:spPr bwMode="auto">
              <a:xfrm>
                <a:off x="3986" y="2075"/>
                <a:ext cx="1888" cy="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342900" indent="-342900" algn="ctr">
                  <a:lnSpc>
                    <a:spcPct val="95000"/>
                  </a:lnSpc>
                  <a:spcBef>
                    <a:spcPct val="50000"/>
                  </a:spcBef>
                </a:pPr>
                <a:r>
                  <a:rPr lang="es-MX" sz="1200" b="1" dirty="0">
                    <a:solidFill>
                      <a:srgbClr val="FF0000"/>
                    </a:solidFill>
                    <a:cs typeface="Arial" charset="0"/>
                  </a:rPr>
                  <a:t>Exposición</a:t>
                </a:r>
              </a:p>
            </p:txBody>
          </p:sp>
        </p:grpSp>
        <p:cxnSp>
          <p:nvCxnSpPr>
            <p:cNvPr id="10" name="AutoShape 37"/>
            <p:cNvCxnSpPr>
              <a:cxnSpLocks noChangeShapeType="1"/>
              <a:stCxn id="16" idx="6"/>
              <a:endCxn id="22" idx="2"/>
            </p:cNvCxnSpPr>
            <p:nvPr/>
          </p:nvCxnSpPr>
          <p:spPr bwMode="auto">
            <a:xfrm>
              <a:off x="2665924" y="3809405"/>
              <a:ext cx="835877" cy="32321"/>
            </a:xfrm>
            <a:prstGeom prst="straightConnector1">
              <a:avLst/>
            </a:prstGeom>
            <a:noFill/>
            <a:ln w="76200">
              <a:solidFill>
                <a:srgbClr val="D01602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AutoShape 38"/>
            <p:cNvCxnSpPr>
              <a:cxnSpLocks noChangeShapeType="1"/>
              <a:stCxn id="22" idx="7"/>
            </p:cNvCxnSpPr>
            <p:nvPr/>
          </p:nvCxnSpPr>
          <p:spPr bwMode="auto">
            <a:xfrm flipV="1">
              <a:off x="5119688" y="2085157"/>
              <a:ext cx="1308100" cy="1108075"/>
            </a:xfrm>
            <a:prstGeom prst="straightConnector1">
              <a:avLst/>
            </a:prstGeom>
            <a:noFill/>
            <a:ln w="76200">
              <a:solidFill>
                <a:srgbClr val="6666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AutoShape 39"/>
            <p:cNvCxnSpPr>
              <a:cxnSpLocks noChangeShapeType="1"/>
              <a:stCxn id="22" idx="5"/>
              <a:endCxn id="18" idx="2"/>
            </p:cNvCxnSpPr>
            <p:nvPr/>
          </p:nvCxnSpPr>
          <p:spPr bwMode="auto">
            <a:xfrm>
              <a:off x="5118830" y="4489988"/>
              <a:ext cx="1316895" cy="1036100"/>
            </a:xfrm>
            <a:prstGeom prst="straightConnector1">
              <a:avLst/>
            </a:prstGeom>
            <a:noFill/>
            <a:ln w="76200">
              <a:solidFill>
                <a:srgbClr val="6666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AutoShape 40"/>
            <p:cNvCxnSpPr>
              <a:cxnSpLocks noChangeShapeType="1"/>
              <a:stCxn id="20" idx="4"/>
              <a:endCxn id="18" idx="0"/>
            </p:cNvCxnSpPr>
            <p:nvPr/>
          </p:nvCxnSpPr>
          <p:spPr bwMode="auto">
            <a:xfrm>
              <a:off x="7359650" y="2892425"/>
              <a:ext cx="7938" cy="1679575"/>
            </a:xfrm>
            <a:prstGeom prst="straightConnector1">
              <a:avLst/>
            </a:prstGeom>
            <a:noFill/>
            <a:ln w="76200">
              <a:solidFill>
                <a:srgbClr val="6666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4" name="Group 6"/>
            <p:cNvGrpSpPr>
              <a:grpSpLocks/>
            </p:cNvGrpSpPr>
            <p:nvPr/>
          </p:nvGrpSpPr>
          <p:grpSpPr bwMode="auto">
            <a:xfrm>
              <a:off x="611561" y="2749651"/>
              <a:ext cx="2054363" cy="2119508"/>
              <a:chOff x="3901" y="1359"/>
              <a:chExt cx="1993" cy="1770"/>
            </a:xfrm>
            <a:gradFill>
              <a:gsLst>
                <a:gs pos="0">
                  <a:srgbClr val="FFF200"/>
                </a:gs>
                <a:gs pos="13000">
                  <a:srgbClr val="FF7A00"/>
                </a:gs>
                <a:gs pos="37000">
                  <a:srgbClr val="FF0300"/>
                </a:gs>
                <a:gs pos="54000">
                  <a:srgbClr val="4D0808"/>
                </a:gs>
              </a:gsLst>
              <a:lin ang="5400000" scaled="0"/>
            </a:gradFill>
          </p:grpSpPr>
          <p:sp>
            <p:nvSpPr>
              <p:cNvPr id="16" name="Oval 7"/>
              <p:cNvSpPr>
                <a:spLocks noChangeArrowheads="1"/>
              </p:cNvSpPr>
              <p:nvPr/>
            </p:nvSpPr>
            <p:spPr bwMode="auto">
              <a:xfrm>
                <a:off x="3901" y="1359"/>
                <a:ext cx="1993" cy="177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" sz="1050" dirty="0">
                  <a:cs typeface="Arial" charset="0"/>
                </a:endParaRPr>
              </a:p>
            </p:txBody>
          </p:sp>
          <p:sp>
            <p:nvSpPr>
              <p:cNvPr id="17" name="Rectangle 8">
                <a:hlinkClick r:id="rId2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4164" y="1626"/>
                <a:ext cx="1467" cy="38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 algn="ctr">
                  <a:lnSpc>
                    <a:spcPct val="95000"/>
                  </a:lnSpc>
                  <a:spcBef>
                    <a:spcPct val="50000"/>
                  </a:spcBef>
                  <a:defRPr/>
                </a:pPr>
                <a:r>
                  <a:rPr lang="es-MX" sz="1600" b="1" u="sng" dirty="0" smtClean="0">
                    <a:solidFill>
                      <a:schemeClr val="tx2"/>
                    </a:solidFill>
                    <a:cs typeface="Arial" charset="0"/>
                  </a:rPr>
                  <a:t>Riesgo</a:t>
                </a:r>
                <a:r>
                  <a:rPr lang="es-MX" sz="1200" b="1" u="sng" dirty="0" smtClean="0">
                    <a:solidFill>
                      <a:schemeClr val="tx2"/>
                    </a:solidFill>
                    <a:cs typeface="Arial" charset="0"/>
                  </a:rPr>
                  <a:t>:</a:t>
                </a:r>
                <a:endParaRPr lang="es-MX" sz="1200" b="1" u="sng" dirty="0">
                  <a:solidFill>
                    <a:schemeClr val="tx2"/>
                  </a:solidFill>
                  <a:cs typeface="Arial" charset="0"/>
                </a:endParaRPr>
              </a:p>
            </p:txBody>
          </p:sp>
        </p:grpSp>
        <p:sp>
          <p:nvSpPr>
            <p:cNvPr id="15" name="14 Rectángulo"/>
            <p:cNvSpPr/>
            <p:nvPr/>
          </p:nvSpPr>
          <p:spPr>
            <a:xfrm>
              <a:off x="1004806" y="3657798"/>
              <a:ext cx="1267873" cy="6472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MX" sz="1200" b="1" dirty="0" smtClean="0">
                  <a:solidFill>
                    <a:schemeClr val="bg1"/>
                  </a:solidFill>
                  <a:cs typeface="Arial" charset="0"/>
                </a:rPr>
                <a:t>Daños </a:t>
              </a:r>
            </a:p>
            <a:p>
              <a:pPr algn="ctr"/>
              <a:r>
                <a:rPr lang="es-MX" sz="1200" b="1" dirty="0" smtClean="0">
                  <a:solidFill>
                    <a:schemeClr val="bg1"/>
                  </a:solidFill>
                  <a:cs typeface="Arial" charset="0"/>
                </a:rPr>
                <a:t>Esperados</a:t>
              </a:r>
            </a:p>
          </p:txBody>
        </p:sp>
      </p:grpSp>
      <p:pic>
        <p:nvPicPr>
          <p:cNvPr id="24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26" y="2526490"/>
            <a:ext cx="2436357" cy="2383392"/>
          </a:xfrm>
          <a:prstGeom prst="rect">
            <a:avLst/>
          </a:prstGeom>
        </p:spPr>
      </p:pic>
      <p:pic>
        <p:nvPicPr>
          <p:cNvPr id="25" name="Imagen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683" y="3632248"/>
            <a:ext cx="2479658" cy="270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5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76" y="1556792"/>
            <a:ext cx="6586041" cy="453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7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991940" y="1009988"/>
            <a:ext cx="719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Montserrat" panose="00000500000000000000" pitchFamily="2" charset="0"/>
                <a:cs typeface="Arial" panose="020B0604020202020204" pitchFamily="34" charset="0"/>
              </a:rPr>
              <a:t> Sismo 7.1 Morelos,19 de Septiembre de 2019</a:t>
            </a:r>
            <a:endParaRPr lang="es-ES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292586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Mapa de aceleraciones</a:t>
            </a:r>
            <a:endParaRPr lang="es-MX" sz="2000" b="1" dirty="0">
              <a:solidFill>
                <a:srgbClr val="3880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87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17" y="1052736"/>
            <a:ext cx="5591782" cy="513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7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420291" y="-15190"/>
            <a:ext cx="4223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 smtClean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Ortomosaicos</a:t>
            </a:r>
            <a:r>
              <a:rPr lang="es-ES" sz="2000" b="1" dirty="0" smtClean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para la atención de  emergencias</a:t>
            </a:r>
            <a:endParaRPr lang="es-ES" sz="2000" b="1" dirty="0">
              <a:solidFill>
                <a:srgbClr val="38806B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Imagen 2">
            <a:extLst>
              <a:ext uri="{FF2B5EF4-FFF2-40B4-BE49-F238E27FC236}">
                <a16:creationId xmlns="" xmlns:a16="http://schemas.microsoft.com/office/drawing/2014/main" id="{1642A7B3-7610-4FBA-B71F-3F59A0F2C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378" y="5827441"/>
            <a:ext cx="1003069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3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6957844" cy="510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7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445045" y="-15190"/>
            <a:ext cx="4414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Identificación de edificaciones y su nivel de daños</a:t>
            </a:r>
            <a:endParaRPr lang="es-ES" sz="2000" b="1" dirty="0">
              <a:solidFill>
                <a:srgbClr val="38806B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54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7074793" cy="518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7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467544" y="-15190"/>
            <a:ext cx="447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Identificación de edificaciones y su nivel de daño</a:t>
            </a:r>
            <a:endParaRPr lang="es-ES" sz="2000" b="1" dirty="0">
              <a:solidFill>
                <a:srgbClr val="38806B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0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19448"/>
            <a:ext cx="7278861" cy="53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7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467544" y="-15190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Identificación de edificaciones y su nivel de daños</a:t>
            </a:r>
            <a:endParaRPr lang="es-ES" sz="2000" b="1" dirty="0">
              <a:solidFill>
                <a:srgbClr val="38806B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7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843808" y="1700808"/>
            <a:ext cx="5049180" cy="95410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MX" sz="28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Recuperación y reconstrucción </a:t>
            </a:r>
          </a:p>
        </p:txBody>
      </p:sp>
    </p:spTree>
    <p:extLst>
      <p:ext uri="{BB962C8B-B14F-4D97-AF65-F5344CB8AC3E}">
        <p14:creationId xmlns:p14="http://schemas.microsoft.com/office/powerpoint/2010/main" val="223903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6750000" cy="455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7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467544" y="-15190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Identificación de edificaciones y su nivel de daños</a:t>
            </a:r>
            <a:endParaRPr lang="es-ES" sz="2000" b="1" dirty="0">
              <a:solidFill>
                <a:srgbClr val="38806B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79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84" y="1412776"/>
            <a:ext cx="219996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191276" y="633932"/>
            <a:ext cx="7341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Montserrat" panose="02000505000000020004" pitchFamily="2" charset="0"/>
              </a:rPr>
              <a:t>H</a:t>
            </a:r>
            <a:r>
              <a:rPr lang="es-MX" dirty="0" smtClean="0">
                <a:solidFill>
                  <a:schemeClr val="tx1"/>
                </a:solidFill>
                <a:latin typeface="Montserrat" panose="02000505000000020004" pitchFamily="2" charset="0"/>
              </a:rPr>
              <a:t>uracán </a:t>
            </a:r>
            <a:r>
              <a:rPr lang="es-MX" dirty="0" err="1">
                <a:solidFill>
                  <a:schemeClr val="tx1"/>
                </a:solidFill>
                <a:latin typeface="Montserrat" panose="02000505000000020004" pitchFamily="2" charset="0"/>
              </a:rPr>
              <a:t>Willa</a:t>
            </a:r>
            <a:r>
              <a:rPr lang="es-MX" dirty="0">
                <a:solidFill>
                  <a:schemeClr val="tx1"/>
                </a:solidFill>
                <a:latin typeface="Montserrat" panose="02000505000000020004" pitchFamily="2" charset="0"/>
              </a:rPr>
              <a:t> considerando un caudal de </a:t>
            </a:r>
            <a:r>
              <a:rPr lang="es-MX" dirty="0" smtClean="0">
                <a:solidFill>
                  <a:schemeClr val="tx1"/>
                </a:solidFill>
                <a:latin typeface="Montserrat" panose="02000505000000020004" pitchFamily="2" charset="0"/>
              </a:rPr>
              <a:t>11,200 m</a:t>
            </a:r>
            <a:r>
              <a:rPr lang="es-MX" baseline="30000" dirty="0" smtClean="0">
                <a:solidFill>
                  <a:schemeClr val="tx1"/>
                </a:solidFill>
                <a:latin typeface="Montserrat" panose="02000505000000020004" pitchFamily="2" charset="0"/>
              </a:rPr>
              <a:t>3</a:t>
            </a:r>
            <a:r>
              <a:rPr lang="es-MX" dirty="0" smtClean="0">
                <a:solidFill>
                  <a:schemeClr val="tx1"/>
                </a:solidFill>
                <a:latin typeface="Montserrat" panose="02000505000000020004" pitchFamily="2" charset="0"/>
              </a:rPr>
              <a:t>/</a:t>
            </a:r>
            <a:r>
              <a:rPr lang="es-MX" dirty="0" err="1" smtClean="0">
                <a:solidFill>
                  <a:schemeClr val="tx1"/>
                </a:solidFill>
                <a:latin typeface="Montserrat" panose="02000505000000020004" pitchFamily="2" charset="0"/>
              </a:rPr>
              <a:t>seg</a:t>
            </a:r>
            <a:r>
              <a:rPr lang="es-MX" dirty="0" smtClean="0">
                <a:solidFill>
                  <a:schemeClr val="tx1"/>
                </a:solidFill>
                <a:latin typeface="Montserrat" panose="02000505000000020004" pitchFamily="2" charset="0"/>
              </a:rPr>
              <a:t> Acaponeta, Nayarit </a:t>
            </a:r>
            <a:endParaRPr lang="es-MX" dirty="0">
              <a:solidFill>
                <a:schemeClr val="tx1"/>
              </a:solidFill>
              <a:latin typeface="Montserrat" panose="02000505000000020004" pitchFamily="2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99" y="1412775"/>
            <a:ext cx="820029" cy="106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023899" y="4437112"/>
            <a:ext cx="6858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dirty="0">
                <a:latin typeface="Montserrat" panose="00000500000000000000" pitchFamily="2" charset="0"/>
              </a:rPr>
              <a:t>Realizar escenarios de peligro por inundación de los ríos que provocaron inundaciones a las poblaciones  afectadas para identificar los tirantes, velocidades e índice de severidad, </a:t>
            </a:r>
            <a:r>
              <a:rPr lang="es-MX" dirty="0" smtClean="0">
                <a:latin typeface="Montserrat" panose="00000500000000000000" pitchFamily="2" charset="0"/>
              </a:rPr>
              <a:t>que </a:t>
            </a:r>
            <a:r>
              <a:rPr lang="es-MX" dirty="0">
                <a:latin typeface="Montserrat" panose="00000500000000000000" pitchFamily="2" charset="0"/>
              </a:rPr>
              <a:t>se </a:t>
            </a:r>
            <a:r>
              <a:rPr lang="es-MX" dirty="0" smtClean="0">
                <a:latin typeface="Montserrat" panose="00000500000000000000" pitchFamily="2" charset="0"/>
              </a:rPr>
              <a:t>presentaron durante el evento, </a:t>
            </a:r>
            <a:r>
              <a:rPr lang="es-MX" dirty="0">
                <a:latin typeface="Montserrat" panose="00000500000000000000" pitchFamily="2" charset="0"/>
              </a:rPr>
              <a:t>tomando en cuenta las intensidad de lluvia y duraciones </a:t>
            </a:r>
            <a:r>
              <a:rPr lang="es-MX" dirty="0" smtClean="0">
                <a:latin typeface="Montserrat" panose="00000500000000000000" pitchFamily="2" charset="0"/>
              </a:rPr>
              <a:t>que las produjeron.</a:t>
            </a:r>
            <a:endParaRPr lang="es-MX" dirty="0">
              <a:latin typeface="Montserrat" panose="00000500000000000000" pitchFamily="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91" y="1412776"/>
            <a:ext cx="221968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92" y="1412777"/>
            <a:ext cx="772961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12776"/>
            <a:ext cx="2285105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42" y="1412777"/>
            <a:ext cx="774525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95536" y="32336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2000505000000020004" pitchFamily="2" charset="0"/>
              </a:rPr>
              <a:t>Escenario de </a:t>
            </a:r>
            <a:r>
              <a:rPr lang="es-MX" b="1" dirty="0" smtClean="0">
                <a:solidFill>
                  <a:srgbClr val="38806B"/>
                </a:solidFill>
                <a:latin typeface="Montserrat" panose="02000505000000020004" pitchFamily="2" charset="0"/>
              </a:rPr>
              <a:t>inundación</a:t>
            </a:r>
            <a:endParaRPr lang="es-MX" dirty="0">
              <a:solidFill>
                <a:srgbClr val="3880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5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03" y="936780"/>
            <a:ext cx="2639413" cy="3348625"/>
          </a:xfrm>
          <a:prstGeom prst="rect">
            <a:avLst/>
          </a:prstGeom>
        </p:spPr>
      </p:pic>
      <p:sp>
        <p:nvSpPr>
          <p:cNvPr id="4" name="3 Elipse"/>
          <p:cNvSpPr/>
          <p:nvPr/>
        </p:nvSpPr>
        <p:spPr>
          <a:xfrm>
            <a:off x="2620380" y="4265423"/>
            <a:ext cx="295436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A</a:t>
            </a:r>
            <a:endParaRPr lang="es-MX" dirty="0"/>
          </a:p>
        </p:txBody>
      </p:sp>
      <p:sp>
        <p:nvSpPr>
          <p:cNvPr id="5" name="4 Elipse"/>
          <p:cNvSpPr/>
          <p:nvPr/>
        </p:nvSpPr>
        <p:spPr>
          <a:xfrm>
            <a:off x="7982062" y="4085403"/>
            <a:ext cx="345728" cy="3600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C</a:t>
            </a:r>
            <a:endParaRPr lang="es-MX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02" y="4360489"/>
            <a:ext cx="124213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27" y="4329586"/>
            <a:ext cx="1448903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37" y="4389140"/>
            <a:ext cx="1296143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870" y="1290400"/>
            <a:ext cx="218696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4121471" y="974190"/>
            <a:ext cx="30243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00" dirty="0" smtClean="0"/>
              <a:t>Mapa de severidad de Acaponeta, CENAPRED 2018</a:t>
            </a:r>
            <a:endParaRPr lang="es-MX" sz="1000" dirty="0"/>
          </a:p>
        </p:txBody>
      </p:sp>
      <p:sp>
        <p:nvSpPr>
          <p:cNvPr id="11" name="10 Rectángulo"/>
          <p:cNvSpPr/>
          <p:nvPr/>
        </p:nvSpPr>
        <p:spPr>
          <a:xfrm>
            <a:off x="536098" y="686183"/>
            <a:ext cx="33209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 dirty="0" smtClean="0">
                <a:latin typeface="Montserrat"/>
              </a:rPr>
              <a:t>Diagrama de </a:t>
            </a:r>
            <a:r>
              <a:rPr lang="es-MX" sz="1100" dirty="0" err="1" smtClean="0">
                <a:latin typeface="Montserrat"/>
              </a:rPr>
              <a:t>Dórrigo</a:t>
            </a:r>
            <a:r>
              <a:rPr lang="es-MX" sz="1100" dirty="0" smtClean="0">
                <a:latin typeface="Montserrat"/>
              </a:rPr>
              <a:t>  (Tirante vs Velocidad)</a:t>
            </a:r>
            <a:endParaRPr lang="es-MX" sz="1100" dirty="0">
              <a:latin typeface="Montserrat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1932850" y="1922165"/>
            <a:ext cx="108012" cy="144016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 dirty="0" smtClean="0"/>
              <a:t>A</a:t>
            </a:r>
            <a:endParaRPr lang="es-MX" sz="700" dirty="0"/>
          </a:p>
        </p:txBody>
      </p:sp>
      <p:sp>
        <p:nvSpPr>
          <p:cNvPr id="13" name="12 Elipse"/>
          <p:cNvSpPr/>
          <p:nvPr/>
        </p:nvSpPr>
        <p:spPr>
          <a:xfrm>
            <a:off x="2094868" y="1922165"/>
            <a:ext cx="101724" cy="152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 dirty="0"/>
              <a:t>B</a:t>
            </a:r>
          </a:p>
        </p:txBody>
      </p:sp>
      <p:sp>
        <p:nvSpPr>
          <p:cNvPr id="14" name="13 Elipse"/>
          <p:cNvSpPr/>
          <p:nvPr/>
        </p:nvSpPr>
        <p:spPr>
          <a:xfrm>
            <a:off x="2310892" y="1922165"/>
            <a:ext cx="108012" cy="14401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 b="1" dirty="0" smtClean="0"/>
              <a:t>C</a:t>
            </a:r>
            <a:endParaRPr lang="es-MX" sz="700" b="1" dirty="0"/>
          </a:p>
        </p:txBody>
      </p:sp>
      <p:grpSp>
        <p:nvGrpSpPr>
          <p:cNvPr id="2" name="1 Grupo"/>
          <p:cNvGrpSpPr/>
          <p:nvPr/>
        </p:nvGrpSpPr>
        <p:grpSpPr>
          <a:xfrm>
            <a:off x="6859299" y="1606113"/>
            <a:ext cx="874976" cy="1700511"/>
            <a:chOff x="6842084" y="1187959"/>
            <a:chExt cx="874976" cy="1700511"/>
          </a:xfrm>
        </p:grpSpPr>
        <p:sp>
          <p:nvSpPr>
            <p:cNvPr id="15" name="14 Rectángulo"/>
            <p:cNvSpPr/>
            <p:nvPr/>
          </p:nvSpPr>
          <p:spPr>
            <a:xfrm>
              <a:off x="6842084" y="1187959"/>
              <a:ext cx="162018" cy="260351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6842084" y="1547999"/>
              <a:ext cx="162018" cy="260351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6842084" y="1908039"/>
              <a:ext cx="162018" cy="26035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6842084" y="2268079"/>
              <a:ext cx="162018" cy="26035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6842084" y="2628119"/>
              <a:ext cx="162018" cy="26035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7014983" y="1187959"/>
              <a:ext cx="70207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/>
                <a:t>Muy alto</a:t>
              </a:r>
              <a:endParaRPr lang="es-MX" sz="1000" dirty="0"/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7014983" y="1547999"/>
              <a:ext cx="70207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/>
                <a:t>Alto</a:t>
              </a:r>
              <a:endParaRPr lang="es-MX" sz="1000" dirty="0"/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7014983" y="1915103"/>
              <a:ext cx="70207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/>
                <a:t>Medio</a:t>
              </a:r>
              <a:endParaRPr lang="es-MX" sz="1000" dirty="0"/>
            </a:p>
          </p:txBody>
        </p:sp>
        <p:sp>
          <p:nvSpPr>
            <p:cNvPr id="23" name="22 CuadroTexto"/>
            <p:cNvSpPr txBox="1"/>
            <p:nvPr/>
          </p:nvSpPr>
          <p:spPr>
            <a:xfrm>
              <a:off x="7000425" y="2282209"/>
              <a:ext cx="70207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/>
                <a:t>Bajo</a:t>
              </a:r>
              <a:endParaRPr lang="es-MX" sz="1000" dirty="0"/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7000424" y="2635183"/>
              <a:ext cx="70207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/>
                <a:t>Muy bajo</a:t>
              </a:r>
              <a:endParaRPr lang="es-MX" sz="1000" dirty="0"/>
            </a:p>
          </p:txBody>
        </p:sp>
      </p:grpSp>
      <p:sp>
        <p:nvSpPr>
          <p:cNvPr id="25" name="24 Rectángulo"/>
          <p:cNvSpPr/>
          <p:nvPr/>
        </p:nvSpPr>
        <p:spPr>
          <a:xfrm>
            <a:off x="179512" y="6021288"/>
            <a:ext cx="86764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1400" b="1" dirty="0"/>
              <a:t>Para las acciones de reconstrucción de viviendas e infraestructura, se debe de evitar construir en zonas consideradas como peligro muy alto y alto de acuerdo a la clasificación que establece el diagrama de </a:t>
            </a:r>
            <a:r>
              <a:rPr lang="es-MX" sz="1400" b="1" dirty="0" err="1" smtClean="0"/>
              <a:t>Dórrigo</a:t>
            </a:r>
            <a:r>
              <a:rPr lang="es-MX" sz="1400" b="1" dirty="0" smtClean="0"/>
              <a:t> </a:t>
            </a:r>
            <a:r>
              <a:rPr lang="es-MX" sz="1400" b="1" dirty="0"/>
              <a:t>a partir del índice de severidad</a:t>
            </a:r>
          </a:p>
        </p:txBody>
      </p:sp>
      <p:sp>
        <p:nvSpPr>
          <p:cNvPr id="26" name="25 Rectángulo"/>
          <p:cNvSpPr/>
          <p:nvPr/>
        </p:nvSpPr>
        <p:spPr>
          <a:xfrm>
            <a:off x="2145730" y="4629878"/>
            <a:ext cx="130381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100" dirty="0" smtClean="0">
                <a:latin typeface="Montserrat"/>
              </a:rPr>
              <a:t>De </a:t>
            </a:r>
            <a:r>
              <a:rPr lang="es-MX" sz="1100" dirty="0">
                <a:latin typeface="Montserrat"/>
              </a:rPr>
              <a:t>este plano hacia la derecha se presenta inestabilidad en </a:t>
            </a:r>
            <a:r>
              <a:rPr lang="es-MX" sz="1100" dirty="0" smtClean="0">
                <a:latin typeface="Montserrat"/>
              </a:rPr>
              <a:t>automóviles.</a:t>
            </a:r>
            <a:endParaRPr lang="es-MX" sz="1100" dirty="0">
              <a:latin typeface="Montserrat"/>
            </a:endParaRPr>
          </a:p>
        </p:txBody>
      </p:sp>
      <p:sp>
        <p:nvSpPr>
          <p:cNvPr id="27" name="26 Elipse"/>
          <p:cNvSpPr/>
          <p:nvPr/>
        </p:nvSpPr>
        <p:spPr>
          <a:xfrm>
            <a:off x="5254759" y="4203523"/>
            <a:ext cx="300789" cy="31393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B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4850089" y="4572702"/>
            <a:ext cx="111612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100" dirty="0">
                <a:latin typeface="Montserrat"/>
              </a:rPr>
              <a:t>De este plano hacia la derecha, es inseguro caminar sobre el </a:t>
            </a:r>
            <a:r>
              <a:rPr lang="es-MX" sz="1100" dirty="0" smtClean="0">
                <a:latin typeface="Montserrat"/>
              </a:rPr>
              <a:t>agua.</a:t>
            </a:r>
            <a:endParaRPr lang="es-MX" sz="1200" dirty="0"/>
          </a:p>
        </p:txBody>
      </p:sp>
      <p:sp>
        <p:nvSpPr>
          <p:cNvPr id="29" name="28 Rectángulo"/>
          <p:cNvSpPr/>
          <p:nvPr/>
        </p:nvSpPr>
        <p:spPr>
          <a:xfrm>
            <a:off x="7561389" y="4545240"/>
            <a:ext cx="118707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100" dirty="0">
                <a:latin typeface="Montserrat"/>
              </a:rPr>
              <a:t>De este plano hacia la derecha, posible daño estructural a construcciones </a:t>
            </a:r>
            <a:r>
              <a:rPr lang="es-MX" sz="1100" dirty="0" smtClean="0">
                <a:latin typeface="Montserrat"/>
              </a:rPr>
              <a:t>ligeras.</a:t>
            </a:r>
            <a:endParaRPr lang="es-MX" sz="1100" dirty="0">
              <a:latin typeface="Montserrat"/>
            </a:endParaRPr>
          </a:p>
        </p:txBody>
      </p:sp>
      <p:sp>
        <p:nvSpPr>
          <p:cNvPr id="31" name="CuadroTexto 7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418042" y="-27384"/>
            <a:ext cx="4225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Estimación de parámetros para la reconstrucción</a:t>
            </a:r>
            <a:endParaRPr lang="es-ES" sz="2000" b="1" dirty="0">
              <a:solidFill>
                <a:srgbClr val="38806B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2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5" t="2448" r="19677" b="833"/>
          <a:stretch/>
        </p:blipFill>
        <p:spPr bwMode="auto">
          <a:xfrm>
            <a:off x="1202306" y="1677571"/>
            <a:ext cx="3294366" cy="393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136982" y="5733256"/>
            <a:ext cx="6642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1200" dirty="0" smtClean="0">
                <a:latin typeface="Montserrat"/>
              </a:rPr>
              <a:t>Se deben de considerar en la reconstrucción el posible impacto de otros fenómenos naturales, como lo son la susceptibilidad al deslizamiento de laderas y la sismicidad de la zona. </a:t>
            </a:r>
            <a:endParaRPr lang="es-MX" sz="1200" dirty="0">
              <a:latin typeface="Montserrat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499230" y="1174583"/>
            <a:ext cx="2538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1200" dirty="0" smtClean="0">
                <a:latin typeface="Montserrat"/>
              </a:rPr>
              <a:t>Mapa de susceptibilidad al deslizamiento de laderas, ANR</a:t>
            </a:r>
            <a:endParaRPr lang="es-MX" sz="1200" dirty="0">
              <a:latin typeface="Montserra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019" y="1663118"/>
            <a:ext cx="297428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057020" y="1203015"/>
            <a:ext cx="2538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1200" dirty="0" smtClean="0">
                <a:latin typeface="Montserrat"/>
              </a:rPr>
              <a:t>Mapa de sismicidad en la </a:t>
            </a:r>
          </a:p>
          <a:p>
            <a:pPr lvl="0" algn="ctr"/>
            <a:r>
              <a:rPr lang="es-MX" sz="1200" dirty="0" smtClean="0">
                <a:latin typeface="Montserrat"/>
              </a:rPr>
              <a:t>región</a:t>
            </a:r>
            <a:endParaRPr lang="es-MX" sz="1200" dirty="0">
              <a:latin typeface="Montserrat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839" y="1916832"/>
            <a:ext cx="798881" cy="143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461" y="1916833"/>
            <a:ext cx="918102" cy="11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7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506295" y="764704"/>
            <a:ext cx="4611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Montserrat" panose="00000500000000000000" pitchFamily="2" charset="0"/>
                <a:cs typeface="Arial" panose="020B0604020202020204" pitchFamily="34" charset="0"/>
              </a:rPr>
              <a:t>Niveles de riesgo: alto y muy alto</a:t>
            </a:r>
            <a:endParaRPr lang="es-ES" b="1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-27384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Susceptibilidad al deslizamiento de laderas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56493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8740838-4494-4A4F-911F-2B360E667D85}"/>
              </a:ext>
            </a:extLst>
          </p:cNvPr>
          <p:cNvSpPr txBox="1"/>
          <p:nvPr/>
        </p:nvSpPr>
        <p:spPr>
          <a:xfrm>
            <a:off x="421251" y="292586"/>
            <a:ext cx="4294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b="1">
                <a:solidFill>
                  <a:srgbClr val="38806B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sz="2000" dirty="0" err="1" smtClean="0"/>
              <a:t>Evolución</a:t>
            </a:r>
            <a:r>
              <a:rPr lang="en-US" sz="2000" dirty="0" smtClean="0"/>
              <a:t> del ANR </a:t>
            </a:r>
            <a:r>
              <a:rPr lang="en-US" sz="2000" dirty="0" err="1" smtClean="0"/>
              <a:t>en</a:t>
            </a:r>
            <a:r>
              <a:rPr lang="en-US" sz="2000" dirty="0" smtClean="0"/>
              <a:t> el </a:t>
            </a:r>
            <a:r>
              <a:rPr lang="en-US" sz="2000" dirty="0" err="1" smtClean="0"/>
              <a:t>tiempo</a:t>
            </a:r>
            <a:endParaRPr lang="en-US" sz="2000" dirty="0"/>
          </a:p>
        </p:txBody>
      </p:sp>
      <p:grpSp>
        <p:nvGrpSpPr>
          <p:cNvPr id="26" name="25 Grupo"/>
          <p:cNvGrpSpPr/>
          <p:nvPr/>
        </p:nvGrpSpPr>
        <p:grpSpPr>
          <a:xfrm>
            <a:off x="179512" y="1344648"/>
            <a:ext cx="8849358" cy="4282539"/>
            <a:chOff x="15849626" y="9597416"/>
            <a:chExt cx="16472938" cy="3568280"/>
          </a:xfrm>
        </p:grpSpPr>
        <p:cxnSp>
          <p:nvCxnSpPr>
            <p:cNvPr id="27" name="20 Conector recto de flecha"/>
            <p:cNvCxnSpPr/>
            <p:nvPr/>
          </p:nvCxnSpPr>
          <p:spPr>
            <a:xfrm>
              <a:off x="28011337" y="10853756"/>
              <a:ext cx="0" cy="2078286"/>
            </a:xfrm>
            <a:prstGeom prst="straightConnector1">
              <a:avLst/>
            </a:prstGeom>
            <a:ln w="19050" cap="rnd">
              <a:solidFill>
                <a:schemeClr val="accent5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graphicFrame>
          <p:nvGraphicFramePr>
            <p:cNvPr id="28" name="2 Diagrama"/>
            <p:cNvGraphicFramePr/>
            <p:nvPr>
              <p:extLst>
                <p:ext uri="{D42A27DB-BD31-4B8C-83A1-F6EECF244321}">
                  <p14:modId xmlns:p14="http://schemas.microsoft.com/office/powerpoint/2010/main" val="3010731727"/>
                </p:ext>
              </p:extLst>
            </p:nvPr>
          </p:nvGraphicFramePr>
          <p:xfrm>
            <a:off x="15849626" y="9597416"/>
            <a:ext cx="16400761" cy="183862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29" name="3 Rectángulo"/>
            <p:cNvSpPr/>
            <p:nvPr/>
          </p:nvSpPr>
          <p:spPr>
            <a:xfrm>
              <a:off x="16000092" y="12358916"/>
              <a:ext cx="2289298" cy="3462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47777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berana Sans" pitchFamily="50" charset="0"/>
                </a:rPr>
                <a:t>LGPC, 2000</a:t>
              </a:r>
            </a:p>
            <a:p>
              <a:pPr marL="0" marR="0" lvl="0" indent="0" defTabSz="47777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berana Sans" pitchFamily="50" charset="0"/>
                </a:rPr>
                <a:t>Definición metodológica </a:t>
              </a:r>
            </a:p>
            <a:p>
              <a:pPr marL="0" marR="0" lvl="0" indent="0" defTabSz="47777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berana Sans" pitchFamily="50" charset="0"/>
                </a:rPr>
                <a:t>del Riesgo </a:t>
              </a:r>
              <a:endParaRPr kumimoji="0" lang="es-MX" sz="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</a:endParaRPr>
            </a:p>
          </p:txBody>
        </p:sp>
        <p:sp>
          <p:nvSpPr>
            <p:cNvPr id="30" name="4 Rectángulo"/>
            <p:cNvSpPr/>
            <p:nvPr/>
          </p:nvSpPr>
          <p:spPr>
            <a:xfrm>
              <a:off x="17767533" y="11849543"/>
              <a:ext cx="2407450" cy="215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47777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berana Sans" pitchFamily="50" charset="0"/>
                </a:rPr>
                <a:t>Sistema Integral de información sobre Riesgo de Desastre (SIIRIDE) </a:t>
              </a:r>
              <a:endParaRPr kumimoji="0" lang="es-MX" sz="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</a:endParaRPr>
            </a:p>
          </p:txBody>
        </p:sp>
        <p:cxnSp>
          <p:nvCxnSpPr>
            <p:cNvPr id="31" name="5 Conector recto de flecha"/>
            <p:cNvCxnSpPr>
              <a:endCxn id="30" idx="0"/>
            </p:cNvCxnSpPr>
            <p:nvPr/>
          </p:nvCxnSpPr>
          <p:spPr>
            <a:xfrm>
              <a:off x="18971259" y="10853756"/>
              <a:ext cx="0" cy="995787"/>
            </a:xfrm>
            <a:prstGeom prst="straightConnector1">
              <a:avLst/>
            </a:prstGeom>
            <a:ln w="19050" cap="rnd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" name="31 Conector recto de flecha"/>
            <p:cNvCxnSpPr/>
            <p:nvPr/>
          </p:nvCxnSpPr>
          <p:spPr>
            <a:xfrm>
              <a:off x="18293492" y="10683745"/>
              <a:ext cx="0" cy="443739"/>
            </a:xfrm>
            <a:prstGeom prst="straightConnector1">
              <a:avLst/>
            </a:prstGeom>
            <a:ln w="19050" cap="rnd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33" name="32 Rectángulo"/>
            <p:cNvSpPr/>
            <p:nvPr/>
          </p:nvSpPr>
          <p:spPr>
            <a:xfrm>
              <a:off x="18971258" y="12849423"/>
              <a:ext cx="1791165" cy="2150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47777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berana Sans" pitchFamily="50" charset="0"/>
                </a:rPr>
                <a:t>Publicación del Portal del </a:t>
              </a:r>
            </a:p>
            <a:p>
              <a:pPr marL="0" marR="0" lvl="0" indent="0" defTabSz="47777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berana Sans" pitchFamily="50" charset="0"/>
                </a:rPr>
                <a:t>Atlas Nacional de Riesgos</a:t>
              </a:r>
              <a:endParaRPr kumimoji="0" lang="es-MX" sz="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</a:endParaRPr>
            </a:p>
          </p:txBody>
        </p:sp>
        <p:cxnSp>
          <p:nvCxnSpPr>
            <p:cNvPr id="34" name="33 Conector recto de flecha"/>
            <p:cNvCxnSpPr/>
            <p:nvPr/>
          </p:nvCxnSpPr>
          <p:spPr>
            <a:xfrm>
              <a:off x="20070568" y="10855201"/>
              <a:ext cx="0" cy="1874819"/>
            </a:xfrm>
            <a:prstGeom prst="straightConnector1">
              <a:avLst/>
            </a:prstGeom>
            <a:ln w="19050" cap="rnd">
              <a:solidFill>
                <a:srgbClr val="FFCC00"/>
              </a:solidFill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35" name="34 Rectángulo"/>
            <p:cNvSpPr/>
            <p:nvPr/>
          </p:nvSpPr>
          <p:spPr>
            <a:xfrm>
              <a:off x="20248350" y="11206475"/>
              <a:ext cx="2832095" cy="346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47777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berana Sans" pitchFamily="50" charset="0"/>
                </a:rPr>
                <a:t>Guía Básica para la Elaboración de Atlas Estatales y Municipales de Peligros y Riesgos</a:t>
              </a:r>
              <a:endParaRPr kumimoji="0" lang="es-MX" sz="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</a:endParaRPr>
            </a:p>
          </p:txBody>
        </p:sp>
        <p:sp>
          <p:nvSpPr>
            <p:cNvPr id="36" name="35 Rectángulo"/>
            <p:cNvSpPr/>
            <p:nvPr/>
          </p:nvSpPr>
          <p:spPr>
            <a:xfrm>
              <a:off x="21844854" y="12701210"/>
              <a:ext cx="2471183" cy="2150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47777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berana Sans" pitchFamily="50" charset="0"/>
                </a:rPr>
                <a:t>Consolidación e integración de la </a:t>
              </a:r>
            </a:p>
            <a:p>
              <a:pPr marL="0" marR="0" lvl="0" indent="0" defTabSz="47777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berana Sans" pitchFamily="50" charset="0"/>
                </a:rPr>
                <a:t>base de datos geoespaciales del ANR</a:t>
              </a:r>
              <a:endParaRPr kumimoji="0" lang="es-MX" sz="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</a:endParaRPr>
            </a:p>
          </p:txBody>
        </p:sp>
        <p:cxnSp>
          <p:nvCxnSpPr>
            <p:cNvPr id="37" name="36 Conector recto de flecha"/>
            <p:cNvCxnSpPr/>
            <p:nvPr/>
          </p:nvCxnSpPr>
          <p:spPr>
            <a:xfrm>
              <a:off x="21613421" y="10832782"/>
              <a:ext cx="0" cy="373693"/>
            </a:xfrm>
            <a:prstGeom prst="straightConnector1">
              <a:avLst/>
            </a:prstGeom>
            <a:ln w="19050" cap="rnd">
              <a:solidFill>
                <a:srgbClr val="FF9933"/>
              </a:solidFill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37 Conector recto de flecha"/>
            <p:cNvCxnSpPr/>
            <p:nvPr/>
          </p:nvCxnSpPr>
          <p:spPr>
            <a:xfrm>
              <a:off x="23188196" y="10841560"/>
              <a:ext cx="0" cy="1859650"/>
            </a:xfrm>
            <a:prstGeom prst="straightConnector1">
              <a:avLst/>
            </a:prstGeom>
            <a:ln w="19050" cap="rnd">
              <a:solidFill>
                <a:srgbClr val="FF6600"/>
              </a:solidFill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38 Conector recto de flecha"/>
            <p:cNvCxnSpPr/>
            <p:nvPr/>
          </p:nvCxnSpPr>
          <p:spPr>
            <a:xfrm>
              <a:off x="24698969" y="10784450"/>
              <a:ext cx="0" cy="332948"/>
            </a:xfrm>
            <a:prstGeom prst="straightConnector1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" name="18 Conector recto de flecha"/>
            <p:cNvCxnSpPr/>
            <p:nvPr/>
          </p:nvCxnSpPr>
          <p:spPr>
            <a:xfrm>
              <a:off x="26859209" y="10832782"/>
              <a:ext cx="0" cy="767456"/>
            </a:xfrm>
            <a:prstGeom prst="straightConnector1">
              <a:avLst/>
            </a:prstGeom>
            <a:ln w="19050" cap="rnd">
              <a:solidFill>
                <a:srgbClr val="7030A0"/>
              </a:solidFill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1" name="19 Rectángulo"/>
            <p:cNvSpPr/>
            <p:nvPr/>
          </p:nvSpPr>
          <p:spPr>
            <a:xfrm>
              <a:off x="27056443" y="12950624"/>
              <a:ext cx="2400914" cy="2150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47777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berana Sans" pitchFamily="50" charset="0"/>
                </a:rPr>
                <a:t>Vinculación de los atlas municipales </a:t>
              </a:r>
            </a:p>
            <a:p>
              <a:pPr marL="0" marR="0" lvl="0" indent="0" defTabSz="47777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berana Sans" pitchFamily="50" charset="0"/>
                </a:rPr>
                <a:t>de riesgo (SEDATU)</a:t>
              </a:r>
            </a:p>
          </p:txBody>
        </p:sp>
        <p:sp>
          <p:nvSpPr>
            <p:cNvPr id="42" name="24 Rectángulo"/>
            <p:cNvSpPr/>
            <p:nvPr/>
          </p:nvSpPr>
          <p:spPr>
            <a:xfrm>
              <a:off x="29290259" y="11159370"/>
              <a:ext cx="3032305" cy="3462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47777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berana Sans" pitchFamily="50" charset="0"/>
                </a:rPr>
                <a:t>Más de 25</a:t>
              </a:r>
              <a:r>
                <a:rPr kumimoji="0" lang="es-MX" sz="7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berana Sans" pitchFamily="50" charset="0"/>
                </a:rPr>
                <a:t> </a:t>
              </a:r>
              <a:r>
                <a:rPr kumimoji="0" lang="es-MX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berana Sans" pitchFamily="50" charset="0"/>
                </a:rPr>
                <a:t>aplicaciones dinámicas </a:t>
              </a:r>
            </a:p>
            <a:p>
              <a:pPr marL="0" marR="0" lvl="0" indent="0" defTabSz="47777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berana Sans" pitchFamily="50" charset="0"/>
                </a:rPr>
                <a:t>para la consulta y análisis de </a:t>
              </a:r>
            </a:p>
            <a:p>
              <a:pPr marL="0" marR="0" lvl="0" indent="0" defTabSz="47777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berana Sans" pitchFamily="50" charset="0"/>
                </a:rPr>
                <a:t>escenarios de riesgo</a:t>
              </a:r>
            </a:p>
          </p:txBody>
        </p:sp>
        <p:cxnSp>
          <p:nvCxnSpPr>
            <p:cNvPr id="43" name="25 Conector recto de flecha"/>
            <p:cNvCxnSpPr/>
            <p:nvPr/>
          </p:nvCxnSpPr>
          <p:spPr>
            <a:xfrm>
              <a:off x="30557117" y="10841560"/>
              <a:ext cx="0" cy="338880"/>
            </a:xfrm>
            <a:prstGeom prst="straightConnector1">
              <a:avLst/>
            </a:prstGeom>
            <a:ln w="19050" cap="rnd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26 Conector recto de flecha"/>
            <p:cNvCxnSpPr/>
            <p:nvPr/>
          </p:nvCxnSpPr>
          <p:spPr>
            <a:xfrm>
              <a:off x="17212013" y="10841560"/>
              <a:ext cx="0" cy="1517356"/>
            </a:xfrm>
            <a:prstGeom prst="straightConnector1">
              <a:avLst/>
            </a:prstGeom>
            <a:ln w="19050" cap="rnd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5" name="6 Rectángulo"/>
            <p:cNvSpPr/>
            <p:nvPr/>
          </p:nvSpPr>
          <p:spPr>
            <a:xfrm>
              <a:off x="16563808" y="11117399"/>
              <a:ext cx="3104677" cy="21507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>
              <a:spAutoFit/>
            </a:bodyPr>
            <a:lstStyle/>
            <a:p>
              <a:pPr marL="0" marR="0" lvl="0" indent="0" defTabSz="47777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berana Sans" pitchFamily="50" charset="0"/>
                </a:rPr>
                <a:t>Diagnóstico de Peligros e Identificación de riesgos de Desastre en México</a:t>
              </a:r>
              <a:endParaRPr kumimoji="0" lang="es-MX" sz="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</a:endParaRPr>
            </a:p>
          </p:txBody>
        </p:sp>
        <p:sp>
          <p:nvSpPr>
            <p:cNvPr id="46" name="45 Rectángulo"/>
            <p:cNvSpPr/>
            <p:nvPr/>
          </p:nvSpPr>
          <p:spPr>
            <a:xfrm>
              <a:off x="26843372" y="12239545"/>
              <a:ext cx="2613985" cy="21507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marL="0" marR="0" lvl="0" indent="0" defTabSz="47777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berana Sans" pitchFamily="50" charset="0"/>
                </a:rPr>
                <a:t>Vinculación del Atlas Nacional </a:t>
              </a:r>
            </a:p>
            <a:p>
              <a:pPr marL="0" marR="0" lvl="0" indent="0" defTabSz="47777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berana Sans" pitchFamily="50" charset="0"/>
                </a:rPr>
                <a:t>de Riesgos por Inundación (CONAGUA)</a:t>
              </a:r>
            </a:p>
          </p:txBody>
        </p:sp>
        <p:sp>
          <p:nvSpPr>
            <p:cNvPr id="47" name="23 Rectángulo"/>
            <p:cNvSpPr/>
            <p:nvPr/>
          </p:nvSpPr>
          <p:spPr>
            <a:xfrm>
              <a:off x="26671739" y="11663688"/>
              <a:ext cx="2618520" cy="21507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47777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berana Sans" pitchFamily="50" charset="0"/>
                </a:rPr>
                <a:t>Desarrollo de una Plataforma del ANR </a:t>
              </a:r>
            </a:p>
            <a:p>
              <a:pPr marL="0" marR="0" lvl="0" indent="0" algn="ctr" defTabSz="47777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berana Sans" pitchFamily="50" charset="0"/>
                </a:rPr>
                <a:t>que integra los atlas estatales de riesgo</a:t>
              </a:r>
            </a:p>
          </p:txBody>
        </p:sp>
        <p:sp>
          <p:nvSpPr>
            <p:cNvPr id="48" name="22 Rectángulo"/>
            <p:cNvSpPr/>
            <p:nvPr/>
          </p:nvSpPr>
          <p:spPr>
            <a:xfrm>
              <a:off x="27201221" y="10827702"/>
              <a:ext cx="1752632" cy="21507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47777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berana Sans" pitchFamily="50" charset="0"/>
                </a:rPr>
                <a:t>Herramientas de análisis </a:t>
              </a:r>
            </a:p>
            <a:p>
              <a:pPr marL="0" marR="0" lvl="0" indent="0" algn="ctr" defTabSz="47777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berana Sans" pitchFamily="50" charset="0"/>
                </a:rPr>
                <a:t>de exposición</a:t>
              </a:r>
            </a:p>
          </p:txBody>
        </p:sp>
        <p:sp>
          <p:nvSpPr>
            <p:cNvPr id="49" name="17 Rectángulo"/>
            <p:cNvSpPr/>
            <p:nvPr/>
          </p:nvSpPr>
          <p:spPr>
            <a:xfrm>
              <a:off x="23451143" y="11154445"/>
              <a:ext cx="2727478" cy="4359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defTabSz="47777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berana Sans" pitchFamily="50" charset="0"/>
                </a:rPr>
                <a:t>Desarrollo y publicación del Sistema de Análisis y Visualización de Escenarios  de Riesgos  1.0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025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65" y="1124744"/>
            <a:ext cx="7722806" cy="443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7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445045" y="292586"/>
            <a:ext cx="8303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 smtClean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Obras de reconstrucción</a:t>
            </a:r>
            <a:endParaRPr lang="es-ES" sz="2000" b="1" dirty="0">
              <a:solidFill>
                <a:srgbClr val="38806B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Imagen 2">
            <a:extLst>
              <a:ext uri="{FF2B5EF4-FFF2-40B4-BE49-F238E27FC236}">
                <a16:creationId xmlns="" xmlns:a16="http://schemas.microsoft.com/office/drawing/2014/main" id="{1642A7B3-7610-4FBA-B71F-3F59A0F2C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10" y="5702707"/>
            <a:ext cx="1003069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3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13986"/>
            <a:ext cx="5778642" cy="44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295" y="4797152"/>
            <a:ext cx="936104" cy="157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68760"/>
            <a:ext cx="1118006" cy="335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7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377118" y="764704"/>
            <a:ext cx="8389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Análisis de exposición de obras de reconstrucción con </a:t>
            </a:r>
          </a:p>
          <a:p>
            <a:pPr algn="ctr"/>
            <a:r>
              <a:rPr lang="es-ES" sz="2000" b="1" dirty="0" smtClean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escenarios de severidad</a:t>
            </a:r>
            <a:endParaRPr lang="es-ES" sz="2000" b="1" dirty="0">
              <a:solidFill>
                <a:srgbClr val="38806B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58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1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4668152"/>
                  </p:ext>
                </p:extLst>
              </p:nvPr>
            </p:nvGraphicFramePr>
            <p:xfrm>
              <a:off x="1259633" y="1382263"/>
              <a:ext cx="6529882" cy="4970216"/>
            </p:xfrm>
            <a:graphic>
              <a:graphicData uri="http://schemas.openxmlformats.org/drawingml/2006/table">
                <a:tbl>
                  <a:tblPr>
                    <a:tableStyleId>{284E427A-3D55-4303-BF80-6455036E1DE7}</a:tableStyleId>
                  </a:tblPr>
                  <a:tblGrid>
                    <a:gridCol w="2014602"/>
                    <a:gridCol w="903056"/>
                    <a:gridCol w="903056"/>
                    <a:gridCol w="903056"/>
                    <a:gridCol w="903056"/>
                    <a:gridCol w="903056"/>
                  </a:tblGrid>
                  <a:tr h="40931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SEVERIDAD PARA ESCENARIOS DE PELIGRO</a:t>
                          </a:r>
                          <a:endParaRPr lang="es-MX" sz="11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Muy</a:t>
                          </a:r>
                          <a:r>
                            <a:rPr lang="es-MX" sz="1100" u="none" strike="noStrike" baseline="0" dirty="0" smtClean="0">
                              <a:effectLst/>
                              <a:latin typeface="Montserrat"/>
                            </a:rPr>
                            <a:t> alto</a:t>
                          </a:r>
                        </a:p>
                        <a:p>
                          <a:pPr algn="ctr" fontAlgn="b"/>
                          <a:endParaRPr lang="es-MX" sz="11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Alto</a:t>
                          </a:r>
                        </a:p>
                        <a:p>
                          <a:pPr algn="ctr" fontAlgn="b"/>
                          <a:endParaRPr lang="es-MX" sz="11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Medio</a:t>
                          </a:r>
                        </a:p>
                        <a:p>
                          <a:pPr algn="ctr" fontAlgn="b"/>
                          <a:endParaRPr lang="es-MX" sz="11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Bajo</a:t>
                          </a:r>
                        </a:p>
                        <a:p>
                          <a:pPr algn="ctr" fontAlgn="b"/>
                          <a:endParaRPr lang="es-MX" sz="11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Muy</a:t>
                          </a:r>
                          <a:r>
                            <a:rPr lang="es-MX" sz="1100" u="none" strike="noStrike" baseline="0" dirty="0" smtClean="0">
                              <a:effectLst/>
                              <a:latin typeface="Montserrat"/>
                            </a:rPr>
                            <a:t> Bajo</a:t>
                          </a:r>
                        </a:p>
                        <a:p>
                          <a:pPr algn="ctr" fontAlgn="b"/>
                          <a:endParaRPr lang="es-MX" sz="11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49739">
                    <a:tc gridSpan="6">
                      <a:txBody>
                        <a:bodyPr/>
                        <a:lstStyle/>
                        <a:p>
                          <a:pPr algn="l" fontAlgn="b"/>
                          <a:r>
                            <a:rPr lang="es-MX" sz="1100" b="1" u="none" strike="noStrike" dirty="0" smtClean="0">
                              <a:solidFill>
                                <a:schemeClr val="accent4"/>
                              </a:solidFill>
                              <a:effectLst/>
                              <a:latin typeface="Montserrat"/>
                            </a:rPr>
                            <a:t>Acaponeta (Q=11,500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skw"/>
                                  <m:ctrlPr>
                                    <a:rPr lang="es-MX" sz="1100" b="1" i="1" u="none" strike="noStrike" smtClean="0">
                                      <a:solidFill>
                                        <a:schemeClr val="accent4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s-MX" sz="1100" b="1" i="1" u="none" strike="noStrike" smtClean="0">
                                          <a:solidFill>
                                            <a:schemeClr val="accent4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sz="1100" b="1" u="none" strike="noStrike" smtClean="0">
                                          <a:solidFill>
                                            <a:schemeClr val="accent4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𝐦</m:t>
                                      </m:r>
                                    </m:e>
                                    <m:sup>
                                      <m:r>
                                        <a:rPr lang="es-MX" sz="1100" b="1" u="none" strike="noStrike" smtClean="0">
                                          <a:solidFill>
                                            <a:schemeClr val="accent4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𝟑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s-MX" sz="1100" b="1" u="none" strike="noStrike" smtClean="0">
                                      <a:solidFill>
                                        <a:schemeClr val="accent4"/>
                                      </a:solidFill>
                                      <a:effectLst/>
                                      <a:latin typeface="Cambria Math"/>
                                    </a:rPr>
                                    <m:t>𝐬</m:t>
                                  </m:r>
                                </m:den>
                              </m:f>
                            </m:oMath>
                          </a14:m>
                          <a:r>
                            <a:rPr lang="es-MX" sz="1100" b="1" u="none" strike="noStrike" dirty="0" smtClean="0">
                              <a:solidFill>
                                <a:schemeClr val="accent4"/>
                              </a:solidFill>
                              <a:effectLst/>
                              <a:latin typeface="Montserrat"/>
                            </a:rPr>
                            <a:t>)</a:t>
                          </a:r>
                          <a:endParaRPr lang="es-MX" sz="1100" b="1" i="0" u="none" strike="noStrike" dirty="0">
                            <a:solidFill>
                              <a:schemeClr val="accent4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s-MX" dirty="0"/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s-MX"/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s-MX"/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s-MX"/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s-MX" dirty="0"/>
                        </a:p>
                      </a:txBody>
                      <a:tcPr marL="9525" marR="9525" marT="9525" marB="0" anchor="b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</a:t>
                          </a:r>
                          <a:r>
                            <a:rPr lang="es-MX" sz="1100" u="none" strike="noStrike" baseline="0" dirty="0" smtClean="0">
                              <a:effectLst/>
                              <a:latin typeface="Montserrat"/>
                            </a:rPr>
                            <a:t> carretero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</a:t>
                          </a:r>
                          <a:r>
                            <a:rPr lang="es-MX" sz="1100" u="none" strike="noStrike" baseline="0" dirty="0" smtClean="0">
                              <a:effectLst/>
                              <a:latin typeface="Montserrat"/>
                            </a:rPr>
                            <a:t> educativo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>
                              <a:effectLst/>
                              <a:latin typeface="Montserrat"/>
                            </a:rPr>
                            <a:t>3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>
                              <a:effectLst/>
                              <a:latin typeface="Montserrat"/>
                            </a:rPr>
                            <a:t>2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>
                              <a:effectLst/>
                              <a:latin typeface="Montserrat"/>
                            </a:rPr>
                            <a:t>6</a:t>
                          </a:r>
                          <a:endParaRPr lang="es-MX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>
                              <a:effectLst/>
                              <a:latin typeface="Montserrat"/>
                            </a:rPr>
                            <a:t>2</a:t>
                          </a:r>
                          <a:endParaRPr lang="es-MX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</a:t>
                          </a:r>
                          <a:r>
                            <a:rPr lang="es-MX" sz="1100" u="none" strike="noStrike" baseline="0" dirty="0" smtClean="0">
                              <a:effectLst/>
                              <a:latin typeface="Montserrat"/>
                            </a:rPr>
                            <a:t> hidráulico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>
                              <a:effectLst/>
                              <a:latin typeface="Montserrat"/>
                            </a:rPr>
                            <a:t>7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</a:t>
                          </a:r>
                          <a:r>
                            <a:rPr lang="es-MX" sz="1100" u="none" strike="noStrike" baseline="0" dirty="0" smtClean="0">
                              <a:effectLst/>
                              <a:latin typeface="Montserrat"/>
                            </a:rPr>
                            <a:t> vivienda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>
                              <a:effectLst/>
                              <a:latin typeface="Montserrat"/>
                            </a:rPr>
                            <a:t>3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>
                              <a:effectLst/>
                              <a:latin typeface="Montserrat"/>
                            </a:rPr>
                            <a:t>33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>
                              <a:effectLst/>
                              <a:latin typeface="Montserrat"/>
                            </a:rPr>
                            <a:t>11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>
                              <a:effectLst/>
                              <a:latin typeface="Montserrat"/>
                            </a:rPr>
                            <a:t>4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49739">
                    <a:tc gridSpan="6">
                      <a:txBody>
                        <a:bodyPr/>
                        <a:lstStyle/>
                        <a:p>
                          <a:pPr marL="0" marR="0" indent="0" algn="l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MX" sz="1100" b="1" u="none" strike="noStrike" dirty="0" smtClean="0">
                              <a:solidFill>
                                <a:schemeClr val="accent4"/>
                              </a:solidFill>
                              <a:effectLst/>
                              <a:latin typeface="Montserrat"/>
                            </a:rPr>
                            <a:t>Aguamilpa (Q=13,000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skw"/>
                                  <m:ctrlPr>
                                    <a:rPr lang="es-MX" sz="1100" b="1" i="1" u="none" strike="noStrike" smtClean="0">
                                      <a:solidFill>
                                        <a:schemeClr val="accent4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s-MX" sz="1100" b="1" i="1" u="none" strike="noStrike" smtClean="0">
                                          <a:solidFill>
                                            <a:schemeClr val="accent4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sz="1100" b="1" u="none" strike="noStrike" smtClean="0">
                                          <a:solidFill>
                                            <a:schemeClr val="accent4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𝐦</m:t>
                                      </m:r>
                                    </m:e>
                                    <m:sup>
                                      <m:r>
                                        <a:rPr lang="es-MX" sz="1100" b="1" u="none" strike="noStrike" smtClean="0">
                                          <a:solidFill>
                                            <a:schemeClr val="accent4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𝟑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s-MX" sz="1100" b="1" u="none" strike="noStrike" smtClean="0">
                                      <a:solidFill>
                                        <a:schemeClr val="accent4"/>
                                      </a:solidFill>
                                      <a:effectLst/>
                                      <a:latin typeface="Cambria Math"/>
                                    </a:rPr>
                                    <m:t>𝐬</m:t>
                                  </m:r>
                                </m:den>
                              </m:f>
                            </m:oMath>
                          </a14:m>
                          <a:r>
                            <a:rPr lang="es-MX" sz="1100" b="1" u="none" strike="noStrike" dirty="0" smtClean="0">
                              <a:solidFill>
                                <a:schemeClr val="accent4"/>
                              </a:solidFill>
                              <a:effectLst/>
                              <a:latin typeface="Montserrat"/>
                            </a:rPr>
                            <a:t>)</a:t>
                          </a:r>
                          <a:endParaRPr lang="es-MX" sz="1100" b="1" i="0" u="none" strike="noStrike" dirty="0">
                            <a:solidFill>
                              <a:schemeClr val="accent4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s-MX" sz="11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</a:t>
                          </a:r>
                          <a:r>
                            <a:rPr lang="es-MX" sz="1100" u="none" strike="noStrike" baseline="0" dirty="0" smtClean="0">
                              <a:effectLst/>
                              <a:latin typeface="Montserrat"/>
                            </a:rPr>
                            <a:t> carretero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</a:t>
                          </a:r>
                          <a:r>
                            <a:rPr lang="es-MX" sz="1100" u="none" strike="noStrike" baseline="0" dirty="0" smtClean="0">
                              <a:effectLst/>
                              <a:latin typeface="Montserrat"/>
                            </a:rPr>
                            <a:t> vivienda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 gridSpan="6">
                      <a:txBody>
                        <a:bodyPr/>
                        <a:lstStyle/>
                        <a:p>
                          <a:pPr algn="l" fontAlgn="b"/>
                          <a:r>
                            <a:rPr lang="es-MX" sz="1100" b="1" u="none" strike="noStrike" dirty="0" smtClean="0">
                              <a:solidFill>
                                <a:schemeClr val="accent4"/>
                              </a:solidFill>
                              <a:effectLst/>
                              <a:latin typeface="Montserrat"/>
                            </a:rPr>
                            <a:t>San Pedro</a:t>
                          </a:r>
                          <a:r>
                            <a:rPr lang="es-MX" sz="1100" b="1" u="none" strike="noStrike" baseline="0" dirty="0" smtClean="0">
                              <a:solidFill>
                                <a:schemeClr val="accent4"/>
                              </a:solidFill>
                              <a:effectLst/>
                              <a:latin typeface="Montserrat"/>
                            </a:rPr>
                            <a:t> (</a:t>
                          </a:r>
                          <a:r>
                            <a:rPr lang="es-MX" sz="1100" b="1" u="none" strike="noStrike" baseline="0" dirty="0" err="1" smtClean="0">
                              <a:solidFill>
                                <a:schemeClr val="accent4"/>
                              </a:solidFill>
                              <a:effectLst/>
                              <a:latin typeface="Montserrat"/>
                            </a:rPr>
                            <a:t>Tr</a:t>
                          </a:r>
                          <a:r>
                            <a:rPr lang="es-MX" sz="1100" b="1" u="none" strike="noStrike" baseline="0" dirty="0" smtClean="0">
                              <a:solidFill>
                                <a:schemeClr val="accent4"/>
                              </a:solidFill>
                              <a:effectLst/>
                              <a:latin typeface="Montserrat"/>
                            </a:rPr>
                            <a:t>=50 años)</a:t>
                          </a:r>
                          <a:endParaRPr lang="es-MX" sz="1100" b="1" i="0" u="none" strike="noStrike" dirty="0">
                            <a:solidFill>
                              <a:schemeClr val="accent4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</a:t>
                          </a:r>
                          <a:r>
                            <a:rPr lang="es-MX" sz="1100" u="none" strike="noStrike" baseline="0" dirty="0" smtClean="0">
                              <a:effectLst/>
                              <a:latin typeface="Montserrat"/>
                            </a:rPr>
                            <a:t> carretero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2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</a:t>
                          </a:r>
                          <a:r>
                            <a:rPr lang="es-MX" sz="1100" u="none" strike="noStrike" baseline="0" dirty="0" smtClean="0">
                              <a:effectLst/>
                              <a:latin typeface="Montserrat"/>
                            </a:rPr>
                            <a:t> deportivo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2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3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2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 educativo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9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12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6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11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5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 hidráulico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10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3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5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 naval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 pesquero y acuícola</a:t>
                          </a:r>
                          <a:endParaRPr lang="es-MX" sz="1100" b="0" i="0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 de residuos sólidos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 salud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7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6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6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 urbano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4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7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</a:t>
                          </a:r>
                          <a:r>
                            <a:rPr lang="es-MX" sz="1100" u="none" strike="noStrike" baseline="0" dirty="0" smtClean="0">
                              <a:effectLst/>
                              <a:latin typeface="Montserrat"/>
                            </a:rPr>
                            <a:t> vivienda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764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621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366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610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447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1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4668152"/>
                  </p:ext>
                </p:extLst>
              </p:nvPr>
            </p:nvGraphicFramePr>
            <p:xfrm>
              <a:off x="1259633" y="1382263"/>
              <a:ext cx="6529882" cy="4970216"/>
            </p:xfrm>
            <a:graphic>
              <a:graphicData uri="http://schemas.openxmlformats.org/drawingml/2006/table">
                <a:tbl>
                  <a:tblPr>
                    <a:tableStyleId>{284E427A-3D55-4303-BF80-6455036E1DE7}</a:tableStyleId>
                  </a:tblPr>
                  <a:tblGrid>
                    <a:gridCol w="2014602"/>
                    <a:gridCol w="903056"/>
                    <a:gridCol w="903056"/>
                    <a:gridCol w="903056"/>
                    <a:gridCol w="903056"/>
                    <a:gridCol w="903056"/>
                  </a:tblGrid>
                  <a:tr h="40931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SEVERIDAD PARA ESCENARIOS DE PELIGRO</a:t>
                          </a:r>
                          <a:endParaRPr lang="es-MX" sz="11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Muy</a:t>
                          </a:r>
                          <a:r>
                            <a:rPr lang="es-MX" sz="1100" u="none" strike="noStrike" baseline="0" dirty="0" smtClean="0">
                              <a:effectLst/>
                              <a:latin typeface="Montserrat"/>
                            </a:rPr>
                            <a:t> alto</a:t>
                          </a:r>
                        </a:p>
                        <a:p>
                          <a:pPr algn="ctr" fontAlgn="b"/>
                          <a:endParaRPr lang="es-MX" sz="11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Alto</a:t>
                          </a:r>
                        </a:p>
                        <a:p>
                          <a:pPr algn="ctr" fontAlgn="b"/>
                          <a:endParaRPr lang="es-MX" sz="11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Medio</a:t>
                          </a:r>
                        </a:p>
                        <a:p>
                          <a:pPr algn="ctr" fontAlgn="b"/>
                          <a:endParaRPr lang="es-MX" sz="11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Bajo</a:t>
                          </a:r>
                        </a:p>
                        <a:p>
                          <a:pPr algn="ctr" fontAlgn="b"/>
                          <a:endParaRPr lang="es-MX" sz="11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Muy</a:t>
                          </a:r>
                          <a:r>
                            <a:rPr lang="es-MX" sz="1100" u="none" strike="noStrike" baseline="0" dirty="0" smtClean="0">
                              <a:effectLst/>
                              <a:latin typeface="Montserrat"/>
                            </a:rPr>
                            <a:t> Bajo</a:t>
                          </a:r>
                        </a:p>
                        <a:p>
                          <a:pPr algn="ctr" fontAlgn="b"/>
                          <a:endParaRPr lang="es-MX" sz="11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49739">
                    <a:tc gridSpan="6"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7144" marR="7144" marT="9525" marB="0" anchor="ctr">
                        <a:blipFill rotWithShape="1">
                          <a:blip r:embed="rId2"/>
                          <a:stretch>
                            <a:fillRect l="-654" t="-173171" r="-654" b="-174878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s-MX" dirty="0"/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s-MX"/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s-MX"/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s-MX"/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s-MX" dirty="0"/>
                        </a:p>
                      </a:txBody>
                      <a:tcPr marL="9525" marR="9525" marT="9525" marB="0" anchor="b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</a:t>
                          </a:r>
                          <a:r>
                            <a:rPr lang="es-MX" sz="1100" u="none" strike="noStrike" baseline="0" dirty="0" smtClean="0">
                              <a:effectLst/>
                              <a:latin typeface="Montserrat"/>
                            </a:rPr>
                            <a:t> carretero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</a:t>
                          </a:r>
                          <a:r>
                            <a:rPr lang="es-MX" sz="1100" u="none" strike="noStrike" baseline="0" dirty="0" smtClean="0">
                              <a:effectLst/>
                              <a:latin typeface="Montserrat"/>
                            </a:rPr>
                            <a:t> educativo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>
                              <a:effectLst/>
                              <a:latin typeface="Montserrat"/>
                            </a:rPr>
                            <a:t>3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>
                              <a:effectLst/>
                              <a:latin typeface="Montserrat"/>
                            </a:rPr>
                            <a:t>2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>
                              <a:effectLst/>
                              <a:latin typeface="Montserrat"/>
                            </a:rPr>
                            <a:t>6</a:t>
                          </a:r>
                          <a:endParaRPr lang="es-MX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>
                              <a:effectLst/>
                              <a:latin typeface="Montserrat"/>
                            </a:rPr>
                            <a:t>2</a:t>
                          </a:r>
                          <a:endParaRPr lang="es-MX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</a:t>
                          </a:r>
                          <a:r>
                            <a:rPr lang="es-MX" sz="1100" u="none" strike="noStrike" baseline="0" dirty="0" smtClean="0">
                              <a:effectLst/>
                              <a:latin typeface="Montserrat"/>
                            </a:rPr>
                            <a:t> hidráulico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>
                              <a:effectLst/>
                              <a:latin typeface="Montserrat"/>
                            </a:rPr>
                            <a:t>7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</a:t>
                          </a:r>
                          <a:r>
                            <a:rPr lang="es-MX" sz="1100" u="none" strike="noStrike" baseline="0" dirty="0" smtClean="0">
                              <a:effectLst/>
                              <a:latin typeface="Montserrat"/>
                            </a:rPr>
                            <a:t> vivienda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>
                              <a:effectLst/>
                              <a:latin typeface="Montserrat"/>
                            </a:rPr>
                            <a:t>3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>
                              <a:effectLst/>
                              <a:latin typeface="Montserrat"/>
                            </a:rPr>
                            <a:t>33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>
                              <a:effectLst/>
                              <a:latin typeface="Montserrat"/>
                            </a:rPr>
                            <a:t>11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>
                              <a:effectLst/>
                              <a:latin typeface="Montserrat"/>
                            </a:rPr>
                            <a:t>4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49739">
                    <a:tc gridSpan="6"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7144" marR="7144" marT="9525" marB="0" anchor="ctr">
                        <a:blipFill rotWithShape="1">
                          <a:blip r:embed="rId2"/>
                          <a:stretch>
                            <a:fillRect l="-654" t="-656098" r="-654" b="-126585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s-MX" sz="11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</a:t>
                          </a:r>
                          <a:r>
                            <a:rPr lang="es-MX" sz="1100" u="none" strike="noStrike" baseline="0" dirty="0" smtClean="0">
                              <a:effectLst/>
                              <a:latin typeface="Montserrat"/>
                            </a:rPr>
                            <a:t> </a:t>
                          </a:r>
                          <a:r>
                            <a:rPr lang="es-MX" sz="1100" u="none" strike="noStrike" baseline="0" dirty="0" smtClean="0">
                              <a:effectLst/>
                              <a:latin typeface="Montserrat"/>
                            </a:rPr>
                            <a:t>carretero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</a:t>
                          </a:r>
                          <a:r>
                            <a:rPr lang="es-MX" sz="1100" u="none" strike="noStrike" baseline="0" dirty="0" smtClean="0">
                              <a:effectLst/>
                              <a:latin typeface="Montserrat"/>
                            </a:rPr>
                            <a:t> </a:t>
                          </a:r>
                          <a:r>
                            <a:rPr lang="es-MX" sz="1100" u="none" strike="noStrike" baseline="0" dirty="0" smtClean="0">
                              <a:effectLst/>
                              <a:latin typeface="Montserrat"/>
                            </a:rPr>
                            <a:t>vivienda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 gridSpan="6">
                      <a:txBody>
                        <a:bodyPr/>
                        <a:lstStyle/>
                        <a:p>
                          <a:pPr algn="l" fontAlgn="b"/>
                          <a:r>
                            <a:rPr lang="es-MX" sz="1100" b="1" u="none" strike="noStrike" dirty="0" smtClean="0">
                              <a:solidFill>
                                <a:schemeClr val="accent4"/>
                              </a:solidFill>
                              <a:effectLst/>
                              <a:latin typeface="Montserrat"/>
                            </a:rPr>
                            <a:t>San Pedro</a:t>
                          </a:r>
                          <a:r>
                            <a:rPr lang="es-MX" sz="1100" b="1" u="none" strike="noStrike" baseline="0" dirty="0" smtClean="0">
                              <a:solidFill>
                                <a:schemeClr val="accent4"/>
                              </a:solidFill>
                              <a:effectLst/>
                              <a:latin typeface="Montserrat"/>
                            </a:rPr>
                            <a:t> (</a:t>
                          </a:r>
                          <a:r>
                            <a:rPr lang="es-MX" sz="1100" b="1" u="none" strike="noStrike" baseline="0" dirty="0" err="1" smtClean="0">
                              <a:solidFill>
                                <a:schemeClr val="accent4"/>
                              </a:solidFill>
                              <a:effectLst/>
                              <a:latin typeface="Montserrat"/>
                            </a:rPr>
                            <a:t>Tr</a:t>
                          </a:r>
                          <a:r>
                            <a:rPr lang="es-MX" sz="1100" b="1" u="none" strike="noStrike" baseline="0" dirty="0" smtClean="0">
                              <a:solidFill>
                                <a:schemeClr val="accent4"/>
                              </a:solidFill>
                              <a:effectLst/>
                              <a:latin typeface="Montserrat"/>
                            </a:rPr>
                            <a:t>=50 años)</a:t>
                          </a:r>
                          <a:endParaRPr lang="es-MX" sz="1100" b="1" i="0" u="none" strike="noStrike" dirty="0">
                            <a:solidFill>
                              <a:schemeClr val="accent4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</a:endParaRPr>
                        </a:p>
                      </a:txBody>
                      <a:tcPr marL="9525" marR="9525" marT="9525" marB="0" anchor="b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</a:t>
                          </a:r>
                          <a:r>
                            <a:rPr lang="es-MX" sz="1100" u="none" strike="noStrike" baseline="0" dirty="0" smtClean="0">
                              <a:effectLst/>
                              <a:latin typeface="Montserrat"/>
                            </a:rPr>
                            <a:t> </a:t>
                          </a:r>
                          <a:r>
                            <a:rPr lang="es-MX" sz="1100" u="none" strike="noStrike" baseline="0" dirty="0" smtClean="0">
                              <a:effectLst/>
                              <a:latin typeface="Montserrat"/>
                            </a:rPr>
                            <a:t>carretero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2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</a:t>
                          </a:r>
                          <a:r>
                            <a:rPr lang="es-MX" sz="1100" u="none" strike="noStrike" baseline="0" dirty="0" smtClean="0">
                              <a:effectLst/>
                              <a:latin typeface="Montserrat"/>
                            </a:rPr>
                            <a:t> deportivo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2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3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2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 educativo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9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12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6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11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5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 hidráulico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10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3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5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 naval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 pesquero y acuícola</a:t>
                          </a:r>
                          <a:endParaRPr lang="es-MX" sz="1100" b="0" i="0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 de residuos sólidos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 salud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7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6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6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 urbano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4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7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  <a:tr h="23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Sector</a:t>
                          </a:r>
                          <a:r>
                            <a:rPr lang="es-MX" sz="1100" u="none" strike="noStrike" baseline="0" dirty="0" smtClean="0">
                              <a:effectLst/>
                              <a:latin typeface="Montserrat"/>
                            </a:rPr>
                            <a:t> vivienda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764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621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366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610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100" u="none" strike="noStrike" dirty="0" smtClean="0">
                              <a:effectLst/>
                              <a:latin typeface="Montserrat"/>
                            </a:rPr>
                            <a:t>447</a:t>
                          </a:r>
                          <a:endParaRPr lang="es-MX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ontserrat"/>
                          </a:endParaRPr>
                        </a:p>
                      </a:txBody>
                      <a:tcPr marL="7144" marR="7144" marT="9525" marB="0"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CuadroTexto 7">
            <a:extLst>
              <a:ext uri="{FF2B5EF4-FFF2-40B4-BE49-F238E27FC236}">
                <a16:creationId xmlns="" xmlns:a16="http://schemas.microsoft.com/office/drawing/2014/main" id="{4EB1D1F2-5A61-3B4F-9EE0-21341678BCB9}"/>
              </a:ext>
            </a:extLst>
          </p:cNvPr>
          <p:cNvSpPr txBox="1"/>
          <p:nvPr/>
        </p:nvSpPr>
        <p:spPr>
          <a:xfrm>
            <a:off x="215516" y="643499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38806B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Análisis de exposición de obras de reconstrucción con escenarios de severidad</a:t>
            </a:r>
            <a:endParaRPr lang="es-ES" sz="2000" b="1" dirty="0">
              <a:solidFill>
                <a:srgbClr val="38806B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24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843808" y="1700808"/>
            <a:ext cx="5049180" cy="5232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MX" sz="28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Mitigación</a:t>
            </a:r>
          </a:p>
        </p:txBody>
      </p:sp>
    </p:spTree>
    <p:extLst>
      <p:ext uri="{BB962C8B-B14F-4D97-AF65-F5344CB8AC3E}">
        <p14:creationId xmlns:p14="http://schemas.microsoft.com/office/powerpoint/2010/main" val="51914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775" y="3645024"/>
            <a:ext cx="343238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2077"/>
            <a:ext cx="438460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010658" y="1052736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i="1" dirty="0" smtClean="0">
                <a:latin typeface="Montserrat"/>
              </a:rPr>
              <a:t>Implementación de sistemas de alerta temprana</a:t>
            </a:r>
            <a:endParaRPr lang="es-MX" sz="1400" i="1" dirty="0">
              <a:latin typeface="Montserrat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362351" y="3193231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i="1" dirty="0" smtClean="0">
                <a:latin typeface="Montserrat"/>
              </a:rPr>
              <a:t>Monitoreo de caudales en ríos</a:t>
            </a:r>
            <a:endParaRPr lang="es-MX" sz="1400" i="1" dirty="0">
              <a:latin typeface="Montserrat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0459FBD8-3D2B-294F-8E55-7A1A3FBD7F6E}"/>
              </a:ext>
            </a:extLst>
          </p:cNvPr>
          <p:cNvSpPr txBox="1"/>
          <p:nvPr/>
        </p:nvSpPr>
        <p:spPr>
          <a:xfrm>
            <a:off x="473055" y="260648"/>
            <a:ext cx="3618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b="1">
                <a:solidFill>
                  <a:srgbClr val="38806B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sz="2000" dirty="0" err="1" smtClean="0"/>
              <a:t>Monitoreo</a:t>
            </a:r>
            <a:r>
              <a:rPr lang="en-US" sz="2000" dirty="0" smtClean="0"/>
              <a:t> y </a:t>
            </a:r>
            <a:r>
              <a:rPr lang="en-US" sz="2000" dirty="0" err="1" smtClean="0"/>
              <a:t>alertamiento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3092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45" y="4053656"/>
            <a:ext cx="3185515" cy="215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10377"/>
            <a:ext cx="321284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43277"/>
            <a:ext cx="2932464" cy="219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755576" y="1032987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i="1" dirty="0" smtClean="0">
                <a:latin typeface="Montserrat"/>
              </a:rPr>
              <a:t>Construcción de presas</a:t>
            </a:r>
            <a:endParaRPr lang="es-MX" sz="1400" i="1" dirty="0">
              <a:latin typeface="Montserrat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427984" y="5805264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i="1" dirty="0" smtClean="0">
                <a:latin typeface="Montserrat"/>
              </a:rPr>
              <a:t>Construcción de bordos perimetrales</a:t>
            </a:r>
            <a:endParaRPr lang="es-MX" sz="1400" i="1" dirty="0">
              <a:latin typeface="Montserrat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170309" y="960983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i="1" dirty="0" smtClean="0">
                <a:latin typeface="Montserrat"/>
              </a:rPr>
              <a:t>Dragado de ríos</a:t>
            </a:r>
            <a:endParaRPr lang="es-MX" sz="1400" i="1" dirty="0">
              <a:latin typeface="Montserrat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0459FBD8-3D2B-294F-8E55-7A1A3FBD7F6E}"/>
              </a:ext>
            </a:extLst>
          </p:cNvPr>
          <p:cNvSpPr txBox="1"/>
          <p:nvPr/>
        </p:nvSpPr>
        <p:spPr>
          <a:xfrm>
            <a:off x="473055" y="260648"/>
            <a:ext cx="2916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b="1">
                <a:solidFill>
                  <a:srgbClr val="38806B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sz="2000" dirty="0" err="1" smtClean="0"/>
              <a:t>Obras</a:t>
            </a:r>
            <a:r>
              <a:rPr lang="en-US" sz="2000" dirty="0" smtClean="0"/>
              <a:t> de </a:t>
            </a:r>
            <a:r>
              <a:rPr lang="en-US" sz="2000" dirty="0" err="1" smtClean="0"/>
              <a:t>mitigación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951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59FBD8-3D2B-294F-8E55-7A1A3FBD7F6E}"/>
              </a:ext>
            </a:extLst>
          </p:cNvPr>
          <p:cNvSpPr txBox="1"/>
          <p:nvPr/>
        </p:nvSpPr>
        <p:spPr>
          <a:xfrm>
            <a:off x="473055" y="260648"/>
            <a:ext cx="3954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b="1">
                <a:solidFill>
                  <a:srgbClr val="38806B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sz="2000" dirty="0" err="1" smtClean="0"/>
              <a:t>Estadísticas</a:t>
            </a:r>
            <a:r>
              <a:rPr lang="en-US" sz="2000" dirty="0" smtClean="0"/>
              <a:t> de </a:t>
            </a:r>
            <a:r>
              <a:rPr lang="en-US" sz="2000" dirty="0" err="1" smtClean="0"/>
              <a:t>visitas</a:t>
            </a:r>
            <a:r>
              <a:rPr lang="en-US" sz="2000" dirty="0" smtClean="0"/>
              <a:t> al ANR</a:t>
            </a:r>
            <a:endParaRPr lang="en-US" sz="2000" dirty="0"/>
          </a:p>
        </p:txBody>
      </p:sp>
      <p:grpSp>
        <p:nvGrpSpPr>
          <p:cNvPr id="3" name="2 Grupo"/>
          <p:cNvGrpSpPr/>
          <p:nvPr/>
        </p:nvGrpSpPr>
        <p:grpSpPr>
          <a:xfrm>
            <a:off x="74242" y="1536982"/>
            <a:ext cx="8984867" cy="2212939"/>
            <a:chOff x="74242" y="1536982"/>
            <a:chExt cx="8984867" cy="221293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42" y="1536982"/>
              <a:ext cx="8984867" cy="2212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6 CuadroTexto"/>
            <p:cNvSpPr txBox="1"/>
            <p:nvPr/>
          </p:nvSpPr>
          <p:spPr>
            <a:xfrm>
              <a:off x="1499428" y="2503024"/>
              <a:ext cx="10668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000" dirty="0"/>
                <a:t>Viernes 8/09/2017</a:t>
              </a:r>
            </a:p>
            <a:p>
              <a:pPr algn="ctr"/>
              <a:r>
                <a:rPr lang="es-MX" sz="1000" dirty="0"/>
                <a:t>1,870</a:t>
              </a:r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4276498" y="2501416"/>
              <a:ext cx="10668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000" dirty="0"/>
                <a:t>Martes 19/09/2017</a:t>
              </a:r>
            </a:p>
            <a:p>
              <a:pPr algn="ctr"/>
              <a:r>
                <a:rPr lang="es-MX" sz="1000" dirty="0"/>
                <a:t>2,459</a:t>
              </a: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6096828" y="1983686"/>
              <a:ext cx="10668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000" dirty="0"/>
                <a:t>Martes 26/09/2017</a:t>
              </a:r>
            </a:p>
            <a:p>
              <a:pPr algn="ctr"/>
              <a:r>
                <a:rPr lang="es-MX" sz="1000" dirty="0"/>
                <a:t>8,995</a:t>
              </a:r>
            </a:p>
          </p:txBody>
        </p:sp>
      </p:grpSp>
      <p:sp>
        <p:nvSpPr>
          <p:cNvPr id="10" name="9 CuadroTexto"/>
          <p:cNvSpPr txBox="1"/>
          <p:nvPr/>
        </p:nvSpPr>
        <p:spPr>
          <a:xfrm>
            <a:off x="2056398" y="3861048"/>
            <a:ext cx="5673992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Montserrat" panose="00000500000000000000" pitchFamily="2" charset="0"/>
              </a:rPr>
              <a:t>Visitas totales en el periodo: 72,077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794014" y="6011996"/>
            <a:ext cx="5745611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Montserrat" panose="00000500000000000000" pitchFamily="2" charset="0"/>
              </a:rPr>
              <a:t>Visitas totales </a:t>
            </a:r>
            <a:r>
              <a:rPr lang="es-MX" dirty="0" smtClean="0">
                <a:latin typeface="Montserrat" panose="00000500000000000000" pitchFamily="2" charset="0"/>
              </a:rPr>
              <a:t>en el año 2017: </a:t>
            </a:r>
            <a:r>
              <a:rPr lang="es-MX" dirty="0">
                <a:latin typeface="Montserrat" panose="00000500000000000000" pitchFamily="2" charset="0"/>
              </a:rPr>
              <a:t>90,579</a:t>
            </a:r>
          </a:p>
        </p:txBody>
      </p:sp>
      <p:sp>
        <p:nvSpPr>
          <p:cNvPr id="2" name="1 Rectángulo"/>
          <p:cNvSpPr/>
          <p:nvPr/>
        </p:nvSpPr>
        <p:spPr>
          <a:xfrm>
            <a:off x="387400" y="559599"/>
            <a:ext cx="8663573" cy="5648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dirty="0">
                <a:latin typeface="Montserrat" panose="00000500000000000000" pitchFamily="2" charset="0"/>
              </a:rPr>
              <a:t>Datos </a:t>
            </a:r>
            <a:r>
              <a:rPr lang="es-MX" dirty="0" smtClean="0">
                <a:latin typeface="Montserrat" panose="00000500000000000000" pitchFamily="2" charset="0"/>
              </a:rPr>
              <a:t>diarios</a:t>
            </a:r>
            <a:r>
              <a:rPr lang="es-MX" dirty="0">
                <a:latin typeface="Montserrat" panose="00000500000000000000" pitchFamily="2" charset="0"/>
              </a:rPr>
              <a:t>, </a:t>
            </a:r>
            <a:r>
              <a:rPr lang="es-MX" dirty="0" smtClean="0">
                <a:latin typeface="Montserrat" panose="00000500000000000000" pitchFamily="2" charset="0"/>
              </a:rPr>
              <a:t>periodo 1 </a:t>
            </a:r>
            <a:r>
              <a:rPr lang="es-MX" dirty="0">
                <a:latin typeface="Montserrat" panose="00000500000000000000" pitchFamily="2" charset="0"/>
              </a:rPr>
              <a:t>de septiembre al 5 de octubre </a:t>
            </a:r>
            <a:r>
              <a:rPr lang="es-MX" dirty="0" smtClean="0">
                <a:latin typeface="Montserrat" panose="00000500000000000000" pitchFamily="2" charset="0"/>
              </a:rPr>
              <a:t>del </a:t>
            </a:r>
            <a:r>
              <a:rPr lang="es-MX" dirty="0">
                <a:latin typeface="Montserrat" panose="00000500000000000000" pitchFamily="2" charset="0"/>
              </a:rPr>
              <a:t>2017</a:t>
            </a:r>
          </a:p>
        </p:txBody>
      </p:sp>
      <p:sp>
        <p:nvSpPr>
          <p:cNvPr id="13" name="24 Rectángulo"/>
          <p:cNvSpPr/>
          <p:nvPr/>
        </p:nvSpPr>
        <p:spPr>
          <a:xfrm>
            <a:off x="205655" y="1150385"/>
            <a:ext cx="8727164" cy="3529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4" name="CuadroTexto 10"/>
          <p:cNvSpPr txBox="1">
            <a:spLocks noChangeArrowheads="1"/>
          </p:cNvSpPr>
          <p:nvPr/>
        </p:nvSpPr>
        <p:spPr bwMode="auto">
          <a:xfrm>
            <a:off x="187895" y="1134030"/>
            <a:ext cx="83043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lvl="1" algn="r" eaLnBrk="1" hangingPunct="1">
              <a:spcBef>
                <a:spcPct val="0"/>
              </a:spcBef>
              <a:buNone/>
            </a:pPr>
            <a:r>
              <a:rPr lang="es-MX" altLang="es-MX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Estadísticas</a:t>
            </a:r>
          </a:p>
        </p:txBody>
      </p:sp>
      <p:grpSp>
        <p:nvGrpSpPr>
          <p:cNvPr id="16" name="15 Grupo"/>
          <p:cNvGrpSpPr/>
          <p:nvPr/>
        </p:nvGrpSpPr>
        <p:grpSpPr>
          <a:xfrm>
            <a:off x="1259632" y="4306054"/>
            <a:ext cx="6814376" cy="1656184"/>
            <a:chOff x="1574374" y="4293096"/>
            <a:chExt cx="6814376" cy="165618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4374" y="4293096"/>
              <a:ext cx="6814376" cy="1656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4 CuadroTexto"/>
            <p:cNvSpPr txBox="1"/>
            <p:nvPr/>
          </p:nvSpPr>
          <p:spPr>
            <a:xfrm>
              <a:off x="5563427" y="4797152"/>
              <a:ext cx="10668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000" dirty="0"/>
                <a:t>Martes 24/10/2017</a:t>
              </a:r>
            </a:p>
            <a:p>
              <a:pPr algn="ctr"/>
              <a:r>
                <a:rPr lang="es-MX" sz="1000" dirty="0"/>
                <a:t>21,756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615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59FBD8-3D2B-294F-8E55-7A1A3FBD7F6E}"/>
              </a:ext>
            </a:extLst>
          </p:cNvPr>
          <p:cNvSpPr txBox="1"/>
          <p:nvPr/>
        </p:nvSpPr>
        <p:spPr>
          <a:xfrm>
            <a:off x="467544" y="260648"/>
            <a:ext cx="3954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b="1">
                <a:solidFill>
                  <a:srgbClr val="38806B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sz="2000" dirty="0" err="1" smtClean="0"/>
              <a:t>Estadísticas</a:t>
            </a:r>
            <a:r>
              <a:rPr lang="en-US" sz="2000" dirty="0" smtClean="0"/>
              <a:t> de </a:t>
            </a:r>
            <a:r>
              <a:rPr lang="en-US" sz="2000" dirty="0" err="1" smtClean="0"/>
              <a:t>visitas</a:t>
            </a:r>
            <a:r>
              <a:rPr lang="en-US" sz="2000" dirty="0" smtClean="0"/>
              <a:t> al ANR</a:t>
            </a:r>
            <a:endParaRPr lang="en-US" sz="2000" dirty="0"/>
          </a:p>
        </p:txBody>
      </p:sp>
      <p:grpSp>
        <p:nvGrpSpPr>
          <p:cNvPr id="3" name="2 Grupo"/>
          <p:cNvGrpSpPr/>
          <p:nvPr/>
        </p:nvGrpSpPr>
        <p:grpSpPr>
          <a:xfrm>
            <a:off x="72008" y="1822286"/>
            <a:ext cx="9036496" cy="2400976"/>
            <a:chOff x="72008" y="1822286"/>
            <a:chExt cx="9036496" cy="2400976"/>
          </a:xfrm>
        </p:grpSpPr>
        <p:pic>
          <p:nvPicPr>
            <p:cNvPr id="17" name="Imagen 1"/>
            <p:cNvPicPr>
              <a:picLocks noChangeAspect="1"/>
            </p:cNvPicPr>
            <p:nvPr/>
          </p:nvPicPr>
          <p:blipFill rotWithShape="1">
            <a:blip r:embed="rId2"/>
            <a:srcRect b="45559"/>
            <a:stretch/>
          </p:blipFill>
          <p:spPr>
            <a:xfrm>
              <a:off x="72008" y="1822286"/>
              <a:ext cx="9036496" cy="2400976"/>
            </a:xfrm>
            <a:prstGeom prst="rect">
              <a:avLst/>
            </a:prstGeom>
          </p:spPr>
        </p:pic>
        <p:sp>
          <p:nvSpPr>
            <p:cNvPr id="18" name="7 CuadroTexto"/>
            <p:cNvSpPr txBox="1"/>
            <p:nvPr/>
          </p:nvSpPr>
          <p:spPr>
            <a:xfrm>
              <a:off x="5212597" y="2348880"/>
              <a:ext cx="15492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200" dirty="0" smtClean="0">
                  <a:latin typeface="Montserrat" panose="00000500000000000000" pitchFamily="2" charset="0"/>
                </a:rPr>
                <a:t>Jueves</a:t>
              </a:r>
            </a:p>
            <a:p>
              <a:pPr algn="ctr"/>
              <a:r>
                <a:rPr lang="es-MX" sz="1200" dirty="0" smtClean="0">
                  <a:latin typeface="Montserrat" panose="00000500000000000000" pitchFamily="2" charset="0"/>
                </a:rPr>
                <a:t>28/03/2019</a:t>
              </a:r>
            </a:p>
            <a:p>
              <a:pPr algn="ctr"/>
              <a:r>
                <a:rPr lang="es-MX" sz="1200" dirty="0" smtClean="0">
                  <a:latin typeface="Montserrat" panose="00000500000000000000" pitchFamily="2" charset="0"/>
                </a:rPr>
                <a:t>25,142</a:t>
              </a:r>
              <a:endParaRPr lang="es-MX" sz="1200" dirty="0">
                <a:latin typeface="Montserrat" panose="00000500000000000000" pitchFamily="2" charset="0"/>
              </a:endParaRPr>
            </a:p>
          </p:txBody>
        </p:sp>
      </p:grpSp>
      <p:sp>
        <p:nvSpPr>
          <p:cNvPr id="19" name="13 CuadroTexto"/>
          <p:cNvSpPr txBox="1"/>
          <p:nvPr/>
        </p:nvSpPr>
        <p:spPr>
          <a:xfrm>
            <a:off x="2843808" y="5373216"/>
            <a:ext cx="4054641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Montserrat" panose="00000500000000000000" pitchFamily="2" charset="0"/>
              </a:rPr>
              <a:t>Promedio diario de visitas: 1100</a:t>
            </a:r>
            <a:endParaRPr lang="es-MX" dirty="0">
              <a:latin typeface="Montserrat" panose="00000500000000000000" pitchFamily="2" charset="0"/>
            </a:endParaRPr>
          </a:p>
        </p:txBody>
      </p:sp>
      <p:sp>
        <p:nvSpPr>
          <p:cNvPr id="20" name="13 CuadroTexto"/>
          <p:cNvSpPr txBox="1"/>
          <p:nvPr/>
        </p:nvSpPr>
        <p:spPr>
          <a:xfrm>
            <a:off x="1835696" y="1267189"/>
            <a:ext cx="5673992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dirty="0" smtClean="0"/>
              <a:t>Actividad del Popocatépetl</a:t>
            </a:r>
            <a:endParaRPr lang="es-MX" sz="2000" dirty="0"/>
          </a:p>
        </p:txBody>
      </p:sp>
      <p:sp>
        <p:nvSpPr>
          <p:cNvPr id="21" name="13 CuadroTexto"/>
          <p:cNvSpPr txBox="1"/>
          <p:nvPr/>
        </p:nvSpPr>
        <p:spPr>
          <a:xfrm>
            <a:off x="2029319" y="4642167"/>
            <a:ext cx="5673992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Montserrat" panose="00000500000000000000" pitchFamily="2" charset="0"/>
              </a:rPr>
              <a:t>Visitas totales en el periodo</a:t>
            </a:r>
            <a:r>
              <a:rPr lang="es-MX" dirty="0" smtClean="0">
                <a:latin typeface="Montserrat" panose="00000500000000000000" pitchFamily="2" charset="0"/>
              </a:rPr>
              <a:t>: 142,276 </a:t>
            </a:r>
            <a:endParaRPr lang="es-MX" dirty="0">
              <a:latin typeface="Montserrat" panose="00000500000000000000" pitchFamily="2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56453" y="660758"/>
            <a:ext cx="8229350" cy="5648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dirty="0">
                <a:latin typeface="Montserrat" panose="02000505000000020004" pitchFamily="2" charset="0"/>
              </a:rPr>
              <a:t>Datos </a:t>
            </a:r>
            <a:r>
              <a:rPr lang="es-MX" dirty="0" smtClean="0">
                <a:latin typeface="Montserrat" panose="02000505000000020004" pitchFamily="2" charset="0"/>
              </a:rPr>
              <a:t>diarios</a:t>
            </a:r>
            <a:r>
              <a:rPr lang="es-MX" dirty="0">
                <a:latin typeface="Montserrat" panose="02000505000000020004" pitchFamily="2" charset="0"/>
              </a:rPr>
              <a:t>, </a:t>
            </a:r>
            <a:r>
              <a:rPr lang="es-MX" dirty="0" smtClean="0">
                <a:latin typeface="Montserrat" panose="02000505000000020004" pitchFamily="2" charset="0"/>
              </a:rPr>
              <a:t>visitas del </a:t>
            </a:r>
            <a:r>
              <a:rPr lang="es-MX" dirty="0">
                <a:latin typeface="Montserrat" panose="02000505000000020004" pitchFamily="2" charset="0"/>
              </a:rPr>
              <a:t>1 de enero al 9 de Mayo  del 2019</a:t>
            </a:r>
          </a:p>
        </p:txBody>
      </p:sp>
    </p:spTree>
    <p:extLst>
      <p:ext uri="{BB962C8B-B14F-4D97-AF65-F5344CB8AC3E}">
        <p14:creationId xmlns:p14="http://schemas.microsoft.com/office/powerpoint/2010/main" val="65971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425954" y="292586"/>
            <a:ext cx="162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38806B"/>
                </a:solidFill>
                <a:latin typeface="Montserrat" panose="00000500000000000000" pitchFamily="2" charset="0"/>
              </a:rPr>
              <a:t>Conclusión</a:t>
            </a:r>
          </a:p>
        </p:txBody>
      </p:sp>
      <p:sp>
        <p:nvSpPr>
          <p:cNvPr id="2" name="1 Rectángulo"/>
          <p:cNvSpPr/>
          <p:nvPr/>
        </p:nvSpPr>
        <p:spPr>
          <a:xfrm>
            <a:off x="420026" y="1484784"/>
            <a:ext cx="43924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s-MX" altLang="es-MX" dirty="0">
                <a:solidFill>
                  <a:srgbClr val="0D0D0D"/>
                </a:solidFill>
                <a:latin typeface="Montserrat" panose="00000500000000000000" pitchFamily="2" charset="0"/>
                <a:cs typeface="Arial" charset="0"/>
              </a:rPr>
              <a:t>El Conocimiento del </a:t>
            </a:r>
            <a:r>
              <a:rPr lang="es-MX" altLang="es-MX" dirty="0" smtClean="0">
                <a:solidFill>
                  <a:srgbClr val="0D0D0D"/>
                </a:solidFill>
                <a:latin typeface="Montserrat" panose="00000500000000000000" pitchFamily="2" charset="0"/>
                <a:cs typeface="Arial" charset="0"/>
              </a:rPr>
              <a:t>territorio </a:t>
            </a:r>
            <a:r>
              <a:rPr lang="es-MX" altLang="es-MX" dirty="0">
                <a:solidFill>
                  <a:srgbClr val="0D0D0D"/>
                </a:solidFill>
                <a:latin typeface="Montserrat" panose="00000500000000000000" pitchFamily="2" charset="0"/>
                <a:cs typeface="Arial" charset="0"/>
              </a:rPr>
              <a:t>mediante la utilización de datos </a:t>
            </a:r>
            <a:r>
              <a:rPr lang="es-MX" altLang="es-MX" dirty="0" smtClean="0">
                <a:solidFill>
                  <a:srgbClr val="0D0D0D"/>
                </a:solidFill>
                <a:latin typeface="Montserrat" panose="00000500000000000000" pitchFamily="2" charset="0"/>
                <a:cs typeface="Arial" charset="0"/>
              </a:rPr>
              <a:t>geoespaciales </a:t>
            </a:r>
            <a:r>
              <a:rPr lang="es-MX" altLang="es-MX" dirty="0">
                <a:solidFill>
                  <a:srgbClr val="0D0D0D"/>
                </a:solidFill>
                <a:latin typeface="Montserrat" panose="00000500000000000000" pitchFamily="2" charset="0"/>
                <a:cs typeface="Arial" charset="0"/>
              </a:rPr>
              <a:t>debe constituirse en un punto de partida fundamental </a:t>
            </a:r>
            <a:r>
              <a:rPr lang="es-MX" altLang="es-MX" dirty="0" smtClean="0">
                <a:solidFill>
                  <a:srgbClr val="0D0D0D"/>
                </a:solidFill>
                <a:latin typeface="Montserrat" panose="00000500000000000000" pitchFamily="2" charset="0"/>
                <a:cs typeface="Arial" charset="0"/>
              </a:rPr>
              <a:t>para: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altLang="es-MX" dirty="0" smtClean="0">
                <a:solidFill>
                  <a:srgbClr val="0D0D0D"/>
                </a:solidFill>
                <a:latin typeface="Montserrat" panose="00000500000000000000" pitchFamily="2" charset="0"/>
                <a:cs typeface="Arial" charset="0"/>
              </a:rPr>
              <a:t>El </a:t>
            </a:r>
            <a:r>
              <a:rPr lang="es-MX" altLang="es-MX" dirty="0">
                <a:solidFill>
                  <a:srgbClr val="0D0D0D"/>
                </a:solidFill>
                <a:latin typeface="Montserrat" panose="00000500000000000000" pitchFamily="2" charset="0"/>
                <a:cs typeface="Arial" charset="0"/>
              </a:rPr>
              <a:t>incremento en los niveles de bienestar de la </a:t>
            </a:r>
            <a:r>
              <a:rPr lang="es-MX" altLang="es-MX" dirty="0" smtClean="0">
                <a:solidFill>
                  <a:srgbClr val="0D0D0D"/>
                </a:solidFill>
                <a:latin typeface="Montserrat" panose="00000500000000000000" pitchFamily="2" charset="0"/>
                <a:cs typeface="Arial" charset="0"/>
              </a:rPr>
              <a:t>población 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altLang="es-MX" dirty="0" smtClean="0">
                <a:solidFill>
                  <a:srgbClr val="0D0D0D"/>
                </a:solidFill>
                <a:latin typeface="Montserrat" panose="00000500000000000000" pitchFamily="2" charset="0"/>
                <a:cs typeface="Arial" charset="0"/>
              </a:rPr>
              <a:t>Promover </a:t>
            </a:r>
            <a:r>
              <a:rPr lang="es-MX" altLang="es-MX" dirty="0">
                <a:solidFill>
                  <a:srgbClr val="0D0D0D"/>
                </a:solidFill>
                <a:latin typeface="Montserrat" panose="00000500000000000000" pitchFamily="2" charset="0"/>
                <a:cs typeface="Arial" charset="0"/>
              </a:rPr>
              <a:t>el crecimiento ordenado de los centros de </a:t>
            </a:r>
            <a:r>
              <a:rPr lang="es-MX" altLang="es-MX" dirty="0" smtClean="0">
                <a:solidFill>
                  <a:srgbClr val="0D0D0D"/>
                </a:solidFill>
                <a:latin typeface="Montserrat" panose="00000500000000000000" pitchFamily="2" charset="0"/>
                <a:cs typeface="Arial" charset="0"/>
              </a:rPr>
              <a:t>población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altLang="es-MX" dirty="0" smtClean="0">
                <a:solidFill>
                  <a:srgbClr val="0D0D0D"/>
                </a:solidFill>
                <a:latin typeface="Montserrat" panose="00000500000000000000" pitchFamily="2" charset="0"/>
                <a:cs typeface="Arial" charset="0"/>
              </a:rPr>
              <a:t>Procurar </a:t>
            </a:r>
            <a:r>
              <a:rPr lang="es-MX" altLang="es-MX" dirty="0">
                <a:solidFill>
                  <a:srgbClr val="0D0D0D"/>
                </a:solidFill>
                <a:latin typeface="Montserrat" panose="00000500000000000000" pitchFamily="2" charset="0"/>
                <a:cs typeface="Arial" charset="0"/>
              </a:rPr>
              <a:t>el cuidado del medio </a:t>
            </a:r>
            <a:r>
              <a:rPr lang="es-MX" altLang="es-MX" dirty="0" smtClean="0">
                <a:solidFill>
                  <a:srgbClr val="0D0D0D"/>
                </a:solidFill>
                <a:latin typeface="Montserrat" panose="00000500000000000000" pitchFamily="2" charset="0"/>
                <a:cs typeface="Arial" charset="0"/>
              </a:rPr>
              <a:t>ambiente, </a:t>
            </a:r>
            <a:r>
              <a:rPr lang="es-MX" altLang="es-MX" dirty="0">
                <a:solidFill>
                  <a:srgbClr val="0D0D0D"/>
                </a:solidFill>
                <a:latin typeface="Montserrat" panose="00000500000000000000" pitchFamily="2" charset="0"/>
                <a:cs typeface="Arial" charset="0"/>
              </a:rPr>
              <a:t>y </a:t>
            </a:r>
            <a:endParaRPr lang="es-MX" altLang="es-MX" dirty="0" smtClean="0">
              <a:solidFill>
                <a:srgbClr val="0D0D0D"/>
              </a:solidFill>
              <a:latin typeface="Montserrat" panose="00000500000000000000" pitchFamily="2" charset="0"/>
              <a:cs typeface="Arial" charset="0"/>
            </a:endParaRP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MX" altLang="es-MX" dirty="0" smtClean="0">
                <a:solidFill>
                  <a:srgbClr val="0D0D0D"/>
                </a:solidFill>
                <a:latin typeface="Montserrat" panose="00000500000000000000" pitchFamily="2" charset="0"/>
                <a:cs typeface="Arial" charset="0"/>
              </a:rPr>
              <a:t>Establecer </a:t>
            </a:r>
            <a:r>
              <a:rPr lang="es-MX" altLang="es-MX" dirty="0">
                <a:solidFill>
                  <a:srgbClr val="0D0D0D"/>
                </a:solidFill>
                <a:latin typeface="Montserrat" panose="00000500000000000000" pitchFamily="2" charset="0"/>
                <a:cs typeface="Arial" charset="0"/>
              </a:rPr>
              <a:t>políticas públicas en materia de gestión integral del riesgo.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32856"/>
            <a:ext cx="3530600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81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28A856-8863-3B47-871D-0BD0F50BE444}"/>
              </a:ext>
            </a:extLst>
          </p:cNvPr>
          <p:cNvSpPr txBox="1"/>
          <p:nvPr/>
        </p:nvSpPr>
        <p:spPr>
          <a:xfrm>
            <a:off x="251520" y="260648"/>
            <a:ext cx="4844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b="1">
                <a:solidFill>
                  <a:srgbClr val="38806B"/>
                </a:solidFill>
                <a:latin typeface="Montserrat" panose="00000500000000000000" pitchFamily="2" charset="0"/>
              </a:defRPr>
            </a:lvl1pPr>
          </a:lstStyle>
          <a:p>
            <a:r>
              <a:rPr lang="es-MX" sz="2000" dirty="0"/>
              <a:t>Portal del Atlas Nacional de Riesgos</a:t>
            </a:r>
          </a:p>
        </p:txBody>
      </p:sp>
      <p:sp>
        <p:nvSpPr>
          <p:cNvPr id="3" name="TextBox 2">
            <a:hlinkClick r:id="rId4"/>
            <a:extLst>
              <a:ext uri="{FF2B5EF4-FFF2-40B4-BE49-F238E27FC236}">
                <a16:creationId xmlns:a16="http://schemas.microsoft.com/office/drawing/2014/main" xmlns="" id="{B274B974-E8DC-7947-9523-18BE6B675668}"/>
              </a:ext>
            </a:extLst>
          </p:cNvPr>
          <p:cNvSpPr txBox="1"/>
          <p:nvPr/>
        </p:nvSpPr>
        <p:spPr>
          <a:xfrm>
            <a:off x="2432577" y="3577950"/>
            <a:ext cx="4315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http://</a:t>
            </a:r>
            <a:r>
              <a:rPr lang="en-US" sz="1400" b="1" dirty="0" smtClean="0">
                <a:latin typeface="Montserrat" pitchFamily="2" charset="77"/>
              </a:rPr>
              <a:t>www.atlasnacionalderiesgos.gob.mx</a:t>
            </a:r>
            <a:endParaRPr lang="en-US" sz="1400" b="1" dirty="0">
              <a:latin typeface="Montserrat" pitchFamily="2" charset="77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07972" y="809417"/>
            <a:ext cx="8148637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s-MX" sz="1600" dirty="0">
                <a:latin typeface="Montserrat" panose="00000500000000000000" pitchFamily="2" charset="0"/>
                <a:cs typeface="Arial" panose="020B0604020202020204" pitchFamily="34" charset="0"/>
              </a:rPr>
              <a:t>El Atlas Nacional de Riesgos (ANR) consta de bases de datos, sistemas de información geográfica y herramientas para el análisis y la simulación de escenarios, así como la estimación de pérdidas por desastres, </a:t>
            </a:r>
            <a:r>
              <a:rPr lang="es-MX" sz="1600" dirty="0" smtClean="0">
                <a:latin typeface="Montserrat" panose="00000500000000000000" pitchFamily="2" charset="0"/>
                <a:cs typeface="Arial" panose="020B0604020202020204" pitchFamily="34" charset="0"/>
              </a:rPr>
              <a:t>está </a:t>
            </a:r>
            <a:r>
              <a:rPr lang="es-MX" sz="1600" dirty="0">
                <a:latin typeface="Montserrat" panose="00000500000000000000" pitchFamily="2" charset="0"/>
                <a:cs typeface="Arial" panose="020B0604020202020204" pitchFamily="34" charset="0"/>
              </a:rPr>
              <a:t>integrado por </a:t>
            </a:r>
            <a:r>
              <a:rPr lang="es-MX" sz="1600" dirty="0" smtClean="0">
                <a:latin typeface="Montserrat" panose="00000500000000000000" pitchFamily="2" charset="0"/>
                <a:cs typeface="Arial" panose="020B0604020202020204" pitchFamily="34" charset="0"/>
              </a:rPr>
              <a:t>más de 9000 </a:t>
            </a:r>
            <a:r>
              <a:rPr lang="es-MX" sz="1600" dirty="0">
                <a:latin typeface="Montserrat" panose="00000500000000000000" pitchFamily="2" charset="0"/>
                <a:cs typeface="Arial" panose="020B0604020202020204" pitchFamily="34" charset="0"/>
              </a:rPr>
              <a:t>capas de información a nivel nacional, estatal, municipal y delegacional.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95536" y="2204864"/>
            <a:ext cx="8148637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s-MX" sz="1600" dirty="0">
                <a:latin typeface="Montserrat" panose="00000500000000000000" pitchFamily="2" charset="0"/>
                <a:cs typeface="Arial" panose="020B0604020202020204" pitchFamily="34" charset="0"/>
              </a:rPr>
              <a:t>Tiene conexión con el Servicio Sismológico Nacional (SSN), Servicio Meteorológico Nacional (SMN), Sistema de Alerta Temprana (SIAT), monitoreo de puntos de calor (CONABIO), Administración Nacional Oceánica y Atmosférica (NOAA) y con el Servicio Geológico de los Estados Unidos (USGS), para un constante monitoreo de diversos fenómenos en tiempo real.</a:t>
            </a:r>
          </a:p>
        </p:txBody>
      </p:sp>
      <p:pic>
        <p:nvPicPr>
          <p:cNvPr id="10" name="porta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7299" y="3878241"/>
            <a:ext cx="4248472" cy="219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3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28A856-8863-3B47-871D-0BD0F50BE444}"/>
              </a:ext>
            </a:extLst>
          </p:cNvPr>
          <p:cNvSpPr txBox="1"/>
          <p:nvPr/>
        </p:nvSpPr>
        <p:spPr>
          <a:xfrm>
            <a:off x="467544" y="0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b="1">
                <a:solidFill>
                  <a:srgbClr val="38806B"/>
                </a:solidFill>
                <a:latin typeface="Montserrat" panose="00000500000000000000" pitchFamily="2" charset="0"/>
              </a:defRPr>
            </a:lvl1pPr>
          </a:lstStyle>
          <a:p>
            <a:r>
              <a:rPr lang="es-MX" sz="2000" dirty="0"/>
              <a:t>Fuentes e integración de información</a:t>
            </a:r>
          </a:p>
        </p:txBody>
      </p:sp>
      <p:pic>
        <p:nvPicPr>
          <p:cNvPr id="11" name="Picture 2" descr="C:\Users\nemoreno\AppData\Local\Microsoft\Windows\Temporary Internet Files\Content.IE5\D6SNT7OS\Redes-Sociales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16578"/>
            <a:ext cx="2808313" cy="18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3 Rectángulo"/>
          <p:cNvSpPr/>
          <p:nvPr/>
        </p:nvSpPr>
        <p:spPr>
          <a:xfrm>
            <a:off x="611560" y="3068960"/>
            <a:ext cx="172819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" panose="00000500000000000000" pitchFamily="2" charset="0"/>
                <a:cs typeface="Arial" panose="020B0604020202020204" pitchFamily="34" charset="0"/>
              </a:rPr>
              <a:t>INEGI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" panose="00000500000000000000" pitchFamily="2" charset="0"/>
                <a:cs typeface="Arial" panose="020B0604020202020204" pitchFamily="34" charset="0"/>
              </a:rPr>
              <a:t>INSP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" panose="00000500000000000000" pitchFamily="2" charset="0"/>
                <a:cs typeface="Arial" panose="020B0604020202020204" pitchFamily="34" charset="0"/>
              </a:rPr>
              <a:t>SS</a:t>
            </a:r>
            <a:endParaRPr lang="es-MX" sz="1600" dirty="0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" panose="00000500000000000000" pitchFamily="2" charset="0"/>
                <a:cs typeface="Arial" panose="020B0604020202020204" pitchFamily="34" charset="0"/>
              </a:rPr>
              <a:t>SEP</a:t>
            </a:r>
            <a:endParaRPr lang="es-MX" sz="1600" dirty="0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" panose="00000500000000000000" pitchFamily="2" charset="0"/>
                <a:cs typeface="Arial" panose="020B0604020202020204" pitchFamily="34" charset="0"/>
              </a:rPr>
              <a:t>SCT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" panose="00000500000000000000" pitchFamily="2" charset="0"/>
                <a:cs typeface="Arial" panose="020B0604020202020204" pitchFamily="34" charset="0"/>
              </a:rPr>
              <a:t>SSP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" panose="00000500000000000000" pitchFamily="2" charset="0"/>
                <a:cs typeface="Arial" panose="020B0604020202020204" pitchFamily="34" charset="0"/>
              </a:rPr>
              <a:t>INAH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" panose="00000500000000000000" pitchFamily="2" charset="0"/>
                <a:cs typeface="Arial" panose="020B0604020202020204" pitchFamily="34" charset="0"/>
              </a:rPr>
              <a:t>SEMARNAT</a:t>
            </a:r>
            <a:endParaRPr lang="es-MX" sz="1600" dirty="0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" panose="00000500000000000000" pitchFamily="2" charset="0"/>
                <a:cs typeface="Arial" panose="020B0604020202020204" pitchFamily="34" charset="0"/>
              </a:rPr>
              <a:t>CONAGUA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" panose="00000500000000000000" pitchFamily="2" charset="0"/>
                <a:cs typeface="Arial" panose="020B0604020202020204" pitchFamily="34" charset="0"/>
              </a:rPr>
              <a:t>CONAFOR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" panose="00000500000000000000" pitchFamily="2" charset="0"/>
                <a:cs typeface="Arial" panose="020B0604020202020204" pitchFamily="34" charset="0"/>
              </a:rPr>
              <a:t>CONABIO</a:t>
            </a:r>
            <a:endParaRPr lang="es-MX" sz="1600" dirty="0"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" panose="00000500000000000000" pitchFamily="2" charset="0"/>
                <a:cs typeface="Arial" panose="020B0604020202020204" pitchFamily="34" charset="0"/>
              </a:rPr>
              <a:t>SEMAR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" panose="00000500000000000000" pitchFamily="2" charset="0"/>
                <a:cs typeface="Arial" panose="020B0604020202020204" pitchFamily="34" charset="0"/>
              </a:rPr>
              <a:t>CENAPRED</a:t>
            </a:r>
            <a:endParaRPr lang="es-MX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4356"/>
            <a:ext cx="3905332" cy="260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"/>
          <p:cNvSpPr/>
          <p:nvPr/>
        </p:nvSpPr>
        <p:spPr>
          <a:xfrm>
            <a:off x="5148065" y="1124744"/>
            <a:ext cx="38164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Elementos para integrar el ANR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s-MX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Criterios: nivel de detalle y análisis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s-MX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Metodologías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s-MX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Infraestructura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s-MX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Herramientas informáticas</a:t>
            </a:r>
            <a:endParaRPr lang="es-MX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057785"/>
            <a:ext cx="1390096" cy="116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86" y="4509120"/>
            <a:ext cx="1654486" cy="129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727558"/>
            <a:ext cx="881778" cy="71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066169"/>
            <a:ext cx="829339" cy="117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69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28A856-8863-3B47-871D-0BD0F50BE444}"/>
              </a:ext>
            </a:extLst>
          </p:cNvPr>
          <p:cNvSpPr txBox="1"/>
          <p:nvPr/>
        </p:nvSpPr>
        <p:spPr>
          <a:xfrm>
            <a:off x="467544" y="260648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b="1">
                <a:solidFill>
                  <a:srgbClr val="38806B"/>
                </a:solidFill>
                <a:latin typeface="Montserrat" panose="00000500000000000000" pitchFamily="2" charset="0"/>
              </a:defRPr>
            </a:lvl1pPr>
          </a:lstStyle>
          <a:p>
            <a:r>
              <a:rPr lang="es-MX" sz="2000" dirty="0" smtClean="0"/>
              <a:t>Actualización de la información</a:t>
            </a:r>
            <a:endParaRPr lang="es-MX" sz="2000" dirty="0"/>
          </a:p>
        </p:txBody>
      </p:sp>
      <p:sp>
        <p:nvSpPr>
          <p:cNvPr id="6" name="CuadroTexto 4"/>
          <p:cNvSpPr txBox="1"/>
          <p:nvPr/>
        </p:nvSpPr>
        <p:spPr>
          <a:xfrm>
            <a:off x="827584" y="1556792"/>
            <a:ext cx="69847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>
                <a:latin typeface="Montserrat" panose="00000500000000000000" pitchFamily="2" charset="0"/>
              </a:rPr>
              <a:t>Los periodos de actualización son diferenciados.</a:t>
            </a:r>
          </a:p>
          <a:p>
            <a:pPr algn="just"/>
            <a:endParaRPr lang="es-MX" dirty="0">
              <a:latin typeface="Montserrat" panose="00000500000000000000" pitchFamily="2" charset="0"/>
            </a:endParaRPr>
          </a:p>
          <a:p>
            <a:pPr algn="just"/>
            <a:r>
              <a:rPr lang="es-MX" dirty="0" smtClean="0">
                <a:latin typeface="Montserrat" panose="00000500000000000000" pitchFamily="2" charset="0"/>
              </a:rPr>
              <a:t>Por ejemplo:</a:t>
            </a:r>
          </a:p>
          <a:p>
            <a:pPr algn="just"/>
            <a:endParaRPr lang="es-MX" dirty="0">
              <a:latin typeface="Montserrat" panose="00000500000000000000" pitchFamily="2" charset="0"/>
            </a:endParaRPr>
          </a:p>
          <a:p>
            <a:pPr algn="just"/>
            <a:r>
              <a:rPr lang="es-MX" dirty="0" smtClean="0">
                <a:latin typeface="Montserrat" panose="00000500000000000000" pitchFamily="2" charset="0"/>
              </a:rPr>
              <a:t>Datos de población y vivienda se actualizan en función de los censos que INEGI realiza:</a:t>
            </a:r>
          </a:p>
          <a:p>
            <a:pPr algn="just"/>
            <a:r>
              <a:rPr lang="es-MX" dirty="0" smtClean="0">
                <a:latin typeface="Montserrat" panose="00000500000000000000" pitchFamily="2" charset="0"/>
              </a:rPr>
              <a:t>Censos cada 10 años </a:t>
            </a:r>
          </a:p>
          <a:p>
            <a:pPr algn="just"/>
            <a:r>
              <a:rPr lang="es-MX" dirty="0" smtClean="0">
                <a:latin typeface="Montserrat" panose="00000500000000000000" pitchFamily="2" charset="0"/>
              </a:rPr>
              <a:t>Encuestas cada 5 años </a:t>
            </a:r>
          </a:p>
          <a:p>
            <a:pPr algn="just"/>
            <a:endParaRPr lang="es-MX" dirty="0">
              <a:latin typeface="Montserrat" panose="00000500000000000000" pitchFamily="2" charset="0"/>
            </a:endParaRPr>
          </a:p>
          <a:p>
            <a:pPr algn="just"/>
            <a:r>
              <a:rPr lang="es-MX" dirty="0" smtClean="0">
                <a:latin typeface="Montserrat" panose="00000500000000000000" pitchFamily="2" charset="0"/>
              </a:rPr>
              <a:t>Información sobre establecimientos </a:t>
            </a:r>
            <a:r>
              <a:rPr lang="es-MX" dirty="0" smtClean="0">
                <a:solidFill>
                  <a:srgbClr val="FF0000"/>
                </a:solidFill>
                <a:latin typeface="Montserrat" panose="00000500000000000000" pitchFamily="2" charset="0"/>
              </a:rPr>
              <a:t>de salud </a:t>
            </a:r>
            <a:r>
              <a:rPr lang="es-MX" dirty="0" smtClean="0">
                <a:latin typeface="Montserrat" panose="00000500000000000000" pitchFamily="2" charset="0"/>
              </a:rPr>
              <a:t>cada 2 años</a:t>
            </a:r>
          </a:p>
          <a:p>
            <a:pPr algn="just"/>
            <a:endParaRPr lang="es-MX" dirty="0">
              <a:latin typeface="Montserrat" panose="00000500000000000000" pitchFamily="2" charset="0"/>
            </a:endParaRPr>
          </a:p>
          <a:p>
            <a:pPr algn="just"/>
            <a:r>
              <a:rPr lang="es-MX" dirty="0" smtClean="0">
                <a:latin typeface="Montserrat" panose="00000500000000000000" pitchFamily="2" charset="0"/>
              </a:rPr>
              <a:t>Información del semáforo del volcán Popocatépetl y actividad sísmica es en tiempo real</a:t>
            </a:r>
            <a:endParaRPr lang="es-MX" dirty="0">
              <a:latin typeface="Montserrat" panose="00000500000000000000" pitchFamily="2" charset="0"/>
            </a:endParaRPr>
          </a:p>
          <a:p>
            <a:pPr algn="just"/>
            <a:endParaRPr lang="es-MX" dirty="0" smtClean="0">
              <a:latin typeface="Montserrat" panose="00000500000000000000" pitchFamily="2" charset="0"/>
            </a:endParaRPr>
          </a:p>
          <a:p>
            <a:pPr algn="just"/>
            <a:endParaRPr lang="es-MX" dirty="0"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187624" y="908720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latin typeface="Montserrat" panose="00000500000000000000" pitchFamily="2" charset="0"/>
              </a:rPr>
              <a:t>Total de capas (nacionales, estatales y municipales): </a:t>
            </a:r>
            <a:r>
              <a:rPr lang="es-MX" dirty="0" smtClean="0">
                <a:latin typeface="Montserrat" panose="00000500000000000000" pitchFamily="2" charset="0"/>
              </a:rPr>
              <a:t>  </a:t>
            </a:r>
            <a:r>
              <a:rPr lang="es-MX" b="1" dirty="0" smtClean="0">
                <a:latin typeface="Montserrat" panose="00000500000000000000" pitchFamily="2" charset="0"/>
              </a:rPr>
              <a:t>9258</a:t>
            </a:r>
            <a:endParaRPr lang="es-MX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58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1606</TotalTime>
  <Words>2447</Words>
  <Application>Microsoft Office PowerPoint</Application>
  <PresentationFormat>Presentación en pantalla (4:3)</PresentationFormat>
  <Paragraphs>438</Paragraphs>
  <Slides>68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68</vt:i4>
      </vt:variant>
    </vt:vector>
  </HeadingPairs>
  <TitlesOfParts>
    <vt:vector size="6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Evolución de la Protección Civil</vt:lpstr>
      <vt:lpstr>Gestión Integral de Riesgos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Izcapa Treviño Cecilia</cp:lastModifiedBy>
  <cp:revision>84</cp:revision>
  <dcterms:created xsi:type="dcterms:W3CDTF">2018-12-04T21:42:05Z</dcterms:created>
  <dcterms:modified xsi:type="dcterms:W3CDTF">2019-06-18T14:20:14Z</dcterms:modified>
</cp:coreProperties>
</file>