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95" r:id="rId4"/>
    <p:sldId id="301" r:id="rId5"/>
    <p:sldId id="306" r:id="rId6"/>
    <p:sldId id="302" r:id="rId7"/>
    <p:sldId id="303" r:id="rId8"/>
    <p:sldId id="305" r:id="rId9"/>
    <p:sldId id="294" r:id="rId10"/>
    <p:sldId id="304" r:id="rId11"/>
    <p:sldId id="297" r:id="rId12"/>
    <p:sldId id="307" r:id="rId13"/>
    <p:sldId id="287" r:id="rId14"/>
    <p:sldId id="273" r:id="rId1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FF00FF"/>
    <a:srgbClr val="66FFFF"/>
    <a:srgbClr val="008000"/>
    <a:srgbClr val="860000"/>
    <a:srgbClr val="FFC5E2"/>
    <a:srgbClr val="FF6161"/>
    <a:srgbClr val="FFE1CD"/>
    <a:srgbClr val="FFD9EC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33" autoAdjust="0"/>
  </p:normalViewPr>
  <p:slideViewPr>
    <p:cSldViewPr showGuides="1">
      <p:cViewPr>
        <p:scale>
          <a:sx n="100" d="100"/>
          <a:sy n="100" d="100"/>
        </p:scale>
        <p:origin x="-869" y="4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671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D722D-F180-4A82-93B4-8BD16C6F9FCA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170BB1-F184-4087-8EE7-DD535EB9139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99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29233" r="76060" b="32766"/>
          <a:stretch/>
        </p:blipFill>
        <p:spPr>
          <a:xfrm>
            <a:off x="5868144" y="1484784"/>
            <a:ext cx="3275856" cy="537321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50304" r="73947" b="32152"/>
          <a:stretch/>
        </p:blipFill>
        <p:spPr>
          <a:xfrm>
            <a:off x="5089" y="-1"/>
            <a:ext cx="3638776" cy="2480553"/>
          </a:xfrm>
          <a:prstGeom prst="rect">
            <a:avLst/>
          </a:prstGeom>
        </p:spPr>
      </p:pic>
      <p:cxnSp>
        <p:nvCxnSpPr>
          <p:cNvPr id="6" name="5 Conector recto"/>
          <p:cNvCxnSpPr/>
          <p:nvPr userDrawn="1"/>
        </p:nvCxnSpPr>
        <p:spPr>
          <a:xfrm flipH="1">
            <a:off x="539552" y="908720"/>
            <a:ext cx="8604448" cy="0"/>
          </a:xfrm>
          <a:prstGeom prst="line">
            <a:avLst/>
          </a:prstGeom>
          <a:ln w="1905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 userDrawn="1"/>
        </p:nvSpPr>
        <p:spPr>
          <a:xfrm rot="5400000" flipH="1" flipV="1">
            <a:off x="632802" y="78283"/>
            <a:ext cx="2736301" cy="4001905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D4C19C">
                  <a:tint val="23500"/>
                  <a:satMod val="160000"/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 userDrawn="1"/>
        </p:nvSpPr>
        <p:spPr>
          <a:xfrm>
            <a:off x="0" y="6453336"/>
            <a:ext cx="4355976" cy="216024"/>
          </a:xfrm>
          <a:prstGeom prst="rect">
            <a:avLst/>
          </a:prstGeom>
          <a:gradFill flip="none" rotWithShape="1">
            <a:gsLst>
              <a:gs pos="50000">
                <a:srgbClr val="DACAAB"/>
              </a:gs>
              <a:gs pos="0">
                <a:srgbClr val="D4C19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 userDrawn="1"/>
        </p:nvSpPr>
        <p:spPr>
          <a:xfrm>
            <a:off x="5868144" y="0"/>
            <a:ext cx="3275856" cy="6858053"/>
          </a:xfrm>
          <a:prstGeom prst="rect">
            <a:avLst/>
          </a:prstGeom>
          <a:solidFill>
            <a:srgbClr val="E8DECA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4664"/>
            <a:ext cx="1573758" cy="294652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 flipH="1">
            <a:off x="7614148" y="404665"/>
            <a:ext cx="1" cy="308133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7704182" y="382589"/>
            <a:ext cx="1260306" cy="3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2204864"/>
            <a:ext cx="3521566" cy="2376246"/>
            <a:chOff x="2811217" y="2681553"/>
            <a:chExt cx="3521566" cy="2376246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46"/>
            <a:stretch/>
          </p:blipFill>
          <p:spPr>
            <a:xfrm>
              <a:off x="2826846" y="2681553"/>
              <a:ext cx="3505937" cy="1228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adroTexto 2"/>
          <p:cNvSpPr txBox="1">
            <a:spLocks noChangeArrowheads="1"/>
          </p:cNvSpPr>
          <p:nvPr/>
        </p:nvSpPr>
        <p:spPr bwMode="auto">
          <a:xfrm>
            <a:off x="594033" y="340024"/>
            <a:ext cx="4698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just">
              <a:spcBef>
                <a:spcPct val="0"/>
              </a:spcBef>
              <a:buNone/>
            </a:pPr>
            <a:r>
              <a:rPr lang="es-MX" sz="18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Mapa de pronóstico de lluvia 24 </a:t>
            </a:r>
            <a:r>
              <a:rPr lang="es-MX" sz="1800" b="1" dirty="0" err="1" smtClean="0">
                <a:solidFill>
                  <a:srgbClr val="38806B"/>
                </a:solidFill>
                <a:latin typeface="Montserrat" panose="00000500000000000000" pitchFamily="2" charset="0"/>
              </a:rPr>
              <a:t>hrs</a:t>
            </a:r>
            <a:endParaRPr lang="es-MX" sz="18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2" descr="Z:\ApoyoSINAPROC\Apy Sinap 2018\56.- Análisis Laderas Huracán Bud\Análisis Junio 15 Bud&amp;4E\gfs_00_precacum_sfcc_d2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/>
          <a:stretch/>
        </p:blipFill>
        <p:spPr bwMode="auto">
          <a:xfrm>
            <a:off x="161314" y="980728"/>
            <a:ext cx="4681203" cy="38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G\ApoyoSINAPROC\Apy Sinap 2018\56.- Análisis Laderas Huracán Bud\Mapa PAcum 15-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18"/>
          <a:stretch/>
        </p:blipFill>
        <p:spPr bwMode="auto">
          <a:xfrm>
            <a:off x="4644008" y="3717032"/>
            <a:ext cx="437775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G\ApoyoSINAPROC\Apy Sinap 2018\56.- Análisis Laderas Huracán Bud\Lluvias Regist 13-15 contra Pronos 15-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24"/>
          <a:stretch/>
        </p:blipFill>
        <p:spPr bwMode="auto">
          <a:xfrm>
            <a:off x="539553" y="994309"/>
            <a:ext cx="8064896" cy="55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"/>
          <p:cNvSpPr txBox="1">
            <a:spLocks noChangeArrowheads="1"/>
          </p:cNvSpPr>
          <p:nvPr/>
        </p:nvSpPr>
        <p:spPr bwMode="auto">
          <a:xfrm>
            <a:off x="594033" y="262389"/>
            <a:ext cx="52741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just">
              <a:spcBef>
                <a:spcPct val="0"/>
              </a:spcBef>
              <a:buNone/>
            </a:pPr>
            <a:r>
              <a:rPr lang="es-MX" sz="1800" b="1" dirty="0" err="1" smtClean="0">
                <a:solidFill>
                  <a:srgbClr val="38806B"/>
                </a:solidFill>
                <a:latin typeface="Montserrat" panose="00000500000000000000" pitchFamily="2" charset="0"/>
              </a:rPr>
              <a:t>Sobreposición</a:t>
            </a:r>
            <a:r>
              <a:rPr lang="es-MX" sz="18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de capas en Mapa de Susceptibilidad a Inestabilidad de Laderas</a:t>
            </a:r>
            <a:endParaRPr lang="es-MX" sz="18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0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41D7CF8-CCE6-4A37-A6B6-9ACC9E40A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2492" b="10676"/>
          <a:stretch/>
        </p:blipFill>
        <p:spPr>
          <a:xfrm>
            <a:off x="3995936" y="3356992"/>
            <a:ext cx="4986143" cy="27034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1073C71-19AB-4B05-B95F-39E03C8864DC}"/>
              </a:ext>
            </a:extLst>
          </p:cNvPr>
          <p:cNvSpPr txBox="1"/>
          <p:nvPr/>
        </p:nvSpPr>
        <p:spPr>
          <a:xfrm>
            <a:off x="107504" y="6176558"/>
            <a:ext cx="727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Montserrat" panose="00000500000000000000" pitchFamily="2" charset="0"/>
              </a:rPr>
              <a:t>Liga de acceso: </a:t>
            </a:r>
            <a:r>
              <a:rPr lang="es-ES" sz="1400" dirty="0">
                <a:latin typeface="Montserrat" panose="00000500000000000000" pitchFamily="2" charset="0"/>
              </a:rPr>
              <a:t>http://www.atlasnacionalderiesgos.gob.mx/archivo/inestabilidad-laderas.html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90F1073-858A-4114-9FB1-E7CCD6BF5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3673937" cy="335362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6E34BB87-6C59-48F5-B0A2-5D993E7EBEF7}"/>
              </a:ext>
            </a:extLst>
          </p:cNvPr>
          <p:cNvSpPr/>
          <p:nvPr/>
        </p:nvSpPr>
        <p:spPr>
          <a:xfrm>
            <a:off x="35496" y="332656"/>
            <a:ext cx="7488832" cy="379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860000"/>
              </a:buClr>
              <a:buSzPct val="103000"/>
            </a:pPr>
            <a:r>
              <a:rPr lang="es-MX" sz="135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Mapa Nacional de Susceptibilidad por inestabilidad de Laderas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A51027A6-8F03-4FC0-8FFB-7A4BD95FD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3222">
            <a:off x="3645456" y="1582592"/>
            <a:ext cx="1942687" cy="19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2"/>
          <p:cNvSpPr txBox="1">
            <a:spLocks noChangeArrowheads="1"/>
          </p:cNvSpPr>
          <p:nvPr/>
        </p:nvSpPr>
        <p:spPr bwMode="auto">
          <a:xfrm>
            <a:off x="395537" y="262389"/>
            <a:ext cx="5472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just">
              <a:spcBef>
                <a:spcPct val="0"/>
              </a:spcBef>
              <a:buNone/>
            </a:pPr>
            <a:r>
              <a:rPr lang="es-MX" sz="18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Áreas potenciales de deslizamientos TRMM</a:t>
            </a:r>
            <a:endParaRPr lang="es-MX" sz="18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71449" y="6418203"/>
            <a:ext cx="60567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500" dirty="0"/>
              <a:t>https://trmm.gsfc.nasa.gov/publications_dir/potential_flood_hydro.html</a:t>
            </a:r>
          </a:p>
        </p:txBody>
      </p:sp>
      <p:pic>
        <p:nvPicPr>
          <p:cNvPr id="11" name="Imagen 5"/>
          <p:cNvPicPr>
            <a:picLocks noChangeAspect="1"/>
          </p:cNvPicPr>
          <p:nvPr/>
        </p:nvPicPr>
        <p:blipFill rotWithShape="1">
          <a:blip r:embed="rId2"/>
          <a:srcRect l="30567" t="11676" r="31479" b="28597"/>
          <a:stretch/>
        </p:blipFill>
        <p:spPr>
          <a:xfrm>
            <a:off x="1259632" y="1035854"/>
            <a:ext cx="6208294" cy="52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9144000" cy="6858000"/>
          </a:xfrm>
          <a:prstGeom prst="rect">
            <a:avLst/>
          </a:prstGeom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474674" y="3157096"/>
            <a:ext cx="5976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dirty="0">
                <a:solidFill>
                  <a:schemeClr val="bg1"/>
                </a:solidFill>
                <a:latin typeface="Trajan Pro" pitchFamily="18" charset="0"/>
              </a:rPr>
              <a:t>MAYOR INFORMACIÓN:</a:t>
            </a: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2130663" y="4950615"/>
            <a:ext cx="4752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>
                <a:solidFill>
                  <a:srgbClr val="FFFFFF"/>
                </a:solidFill>
                <a:latin typeface="Trajan Pro" pitchFamily="18" charset="0"/>
              </a:rPr>
              <a:t>Subdirección de Dinámica de Suelos y Procesos Gravitacionales</a:t>
            </a:r>
          </a:p>
        </p:txBody>
      </p:sp>
      <p:cxnSp>
        <p:nvCxnSpPr>
          <p:cNvPr id="14" name="Conector recto 18"/>
          <p:cNvCxnSpPr>
            <a:cxnSpLocks noChangeShapeType="1"/>
          </p:cNvCxnSpPr>
          <p:nvPr/>
        </p:nvCxnSpPr>
        <p:spPr bwMode="auto">
          <a:xfrm>
            <a:off x="603131" y="2756171"/>
            <a:ext cx="7804876" cy="0"/>
          </a:xfrm>
          <a:prstGeom prst="line">
            <a:avLst/>
          </a:prstGeom>
          <a:ln>
            <a:solidFill>
              <a:schemeClr val="bg1"/>
            </a:solidFill>
            <a:headEnd/>
            <a:tailEnd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7 CuadroTexto"/>
          <p:cNvSpPr txBox="1">
            <a:spLocks noChangeArrowheads="1"/>
          </p:cNvSpPr>
          <p:nvPr/>
        </p:nvSpPr>
        <p:spPr bwMode="auto">
          <a:xfrm>
            <a:off x="2118541" y="3818066"/>
            <a:ext cx="475297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 smtClean="0">
                <a:solidFill>
                  <a:srgbClr val="FFFFFF"/>
                </a:solidFill>
                <a:latin typeface="BakerSignet" pitchFamily="18" charset="0"/>
              </a:rPr>
              <a:t>Ing. Leobardo Domínguez Morales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400" dirty="0" smtClean="0">
              <a:solidFill>
                <a:srgbClr val="FFFFFF"/>
              </a:solidFill>
              <a:latin typeface="BakerSignet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FFFFFF"/>
                </a:solidFill>
                <a:latin typeface="BakerSignet" pitchFamily="18" charset="0"/>
              </a:rPr>
              <a:t>LDM@cenapred.unam.mx</a:t>
            </a:r>
            <a:endParaRPr lang="es-MX" altLang="es-MX" sz="1400" dirty="0">
              <a:solidFill>
                <a:srgbClr val="FFFFFF"/>
              </a:solidFill>
              <a:latin typeface="BakerSignet" pitchFamily="18" charset="0"/>
            </a:endParaRPr>
          </a:p>
        </p:txBody>
      </p:sp>
      <p:pic>
        <p:nvPicPr>
          <p:cNvPr id="18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13" y="836712"/>
            <a:ext cx="2872432" cy="188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10" name="CuadroTexto 2"/>
          <p:cNvSpPr txBox="1">
            <a:spLocks noChangeArrowheads="1"/>
          </p:cNvSpPr>
          <p:nvPr/>
        </p:nvSpPr>
        <p:spPr bwMode="auto">
          <a:xfrm flipH="1">
            <a:off x="2088232" y="5930865"/>
            <a:ext cx="7055768" cy="30777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rgbClr val="D4C19C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2784467" y="5946255"/>
            <a:ext cx="5531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2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CIUDAD DE MÉXICO A 18 DE JUNIO DE 2019</a:t>
            </a:r>
            <a:endParaRPr lang="es-MX" altLang="es-MX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036496" y="1412776"/>
            <a:ext cx="107504" cy="1080120"/>
          </a:xfrm>
          <a:prstGeom prst="rect">
            <a:avLst/>
          </a:prstGeom>
          <a:solidFill>
            <a:srgbClr val="D4C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2483768" y="1203172"/>
            <a:ext cx="6145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8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Determinación de Municipios con Alta y Muy Alta propensión a deslizamientos de laderas detonados por lluvias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714062" y="333637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Subdirección de Dinámica de Suelos y</a:t>
            </a:r>
          </a:p>
          <a:p>
            <a:pPr algn="r"/>
            <a:r>
              <a:rPr lang="es-MX" b="1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Procesos Gravitacionales</a:t>
            </a:r>
            <a:endParaRPr lang="es-MX" b="1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cxnSp>
        <p:nvCxnSpPr>
          <p:cNvPr id="12" name="11 Conector recto"/>
          <p:cNvCxnSpPr/>
          <p:nvPr/>
        </p:nvCxnSpPr>
        <p:spPr>
          <a:xfrm flipH="1">
            <a:off x="5287683" y="3206882"/>
            <a:ext cx="3227693" cy="0"/>
          </a:xfrm>
          <a:prstGeom prst="line">
            <a:avLst/>
          </a:prstGeom>
          <a:ln w="1905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>
            <a:spLocks noChangeArrowheads="1"/>
          </p:cNvSpPr>
          <p:nvPr/>
        </p:nvSpPr>
        <p:spPr bwMode="auto">
          <a:xfrm>
            <a:off x="683568" y="332656"/>
            <a:ext cx="4294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just">
              <a:spcBef>
                <a:spcPct val="0"/>
              </a:spcBef>
              <a:buNone/>
            </a:pPr>
            <a:r>
              <a:rPr lang="es-MX" sz="18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Inestabilidad de Laderas</a:t>
            </a:r>
            <a:endParaRPr lang="es-MX" sz="18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69732" y="3158083"/>
            <a:ext cx="9109117" cy="3205982"/>
            <a:chOff x="129296" y="4151313"/>
            <a:chExt cx="7998704" cy="2815169"/>
          </a:xfrm>
        </p:grpSpPr>
        <p:grpSp>
          <p:nvGrpSpPr>
            <p:cNvPr id="5" name="4 Grupo"/>
            <p:cNvGrpSpPr/>
            <p:nvPr/>
          </p:nvGrpSpPr>
          <p:grpSpPr>
            <a:xfrm>
              <a:off x="129296" y="4151313"/>
              <a:ext cx="7998704" cy="2815169"/>
              <a:chOff x="129296" y="4151313"/>
              <a:chExt cx="7998704" cy="2815169"/>
            </a:xfrm>
          </p:grpSpPr>
          <p:pic>
            <p:nvPicPr>
              <p:cNvPr id="13" name="Picture 3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96" y="6107112"/>
                <a:ext cx="2302753" cy="859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AutoShape 176"/>
              <p:cNvSpPr>
                <a:spLocks noChangeAspect="1" noChangeArrowheads="1" noTextEdit="1"/>
              </p:cNvSpPr>
              <p:nvPr/>
            </p:nvSpPr>
            <p:spPr bwMode="auto">
              <a:xfrm>
                <a:off x="1028700" y="4151313"/>
                <a:ext cx="6021388" cy="2674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" name="Line 188"/>
              <p:cNvSpPr>
                <a:spLocks noChangeShapeType="1"/>
              </p:cNvSpPr>
              <p:nvPr/>
            </p:nvSpPr>
            <p:spPr bwMode="auto">
              <a:xfrm>
                <a:off x="3587750" y="5132388"/>
                <a:ext cx="119063" cy="809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" name="Line 189"/>
              <p:cNvSpPr>
                <a:spLocks noChangeShapeType="1"/>
              </p:cNvSpPr>
              <p:nvPr/>
            </p:nvSpPr>
            <p:spPr bwMode="auto">
              <a:xfrm>
                <a:off x="3757612" y="5248275"/>
                <a:ext cx="206375" cy="1397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" name="Line 190"/>
              <p:cNvSpPr>
                <a:spLocks noChangeShapeType="1"/>
              </p:cNvSpPr>
              <p:nvPr/>
            </p:nvSpPr>
            <p:spPr bwMode="auto">
              <a:xfrm>
                <a:off x="4016375" y="5422900"/>
                <a:ext cx="206375" cy="1397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" name="Line 191"/>
              <p:cNvSpPr>
                <a:spLocks noChangeShapeType="1"/>
              </p:cNvSpPr>
              <p:nvPr/>
            </p:nvSpPr>
            <p:spPr bwMode="auto">
              <a:xfrm>
                <a:off x="4273550" y="5597525"/>
                <a:ext cx="206375" cy="1397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9" name="Line 192"/>
              <p:cNvSpPr>
                <a:spLocks noChangeShapeType="1"/>
              </p:cNvSpPr>
              <p:nvPr/>
            </p:nvSpPr>
            <p:spPr bwMode="auto">
              <a:xfrm>
                <a:off x="4532312" y="5772150"/>
                <a:ext cx="206375" cy="1397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0" name="Line 193"/>
              <p:cNvSpPr>
                <a:spLocks noChangeShapeType="1"/>
              </p:cNvSpPr>
              <p:nvPr/>
            </p:nvSpPr>
            <p:spPr bwMode="auto">
              <a:xfrm>
                <a:off x="4791075" y="5946775"/>
                <a:ext cx="117475" cy="793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1" name="Line 194"/>
              <p:cNvSpPr>
                <a:spLocks noChangeShapeType="1"/>
              </p:cNvSpPr>
              <p:nvPr/>
            </p:nvSpPr>
            <p:spPr bwMode="auto">
              <a:xfrm flipH="1" flipV="1">
                <a:off x="3429000" y="5043488"/>
                <a:ext cx="158750" cy="889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2" name="Line 195"/>
              <p:cNvSpPr>
                <a:spLocks noChangeShapeType="1"/>
              </p:cNvSpPr>
              <p:nvPr/>
            </p:nvSpPr>
            <p:spPr bwMode="auto">
              <a:xfrm flipH="1" flipV="1">
                <a:off x="3159125" y="4889500"/>
                <a:ext cx="215900" cy="1238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3" name="Freeform 196"/>
              <p:cNvSpPr>
                <a:spLocks/>
              </p:cNvSpPr>
              <p:nvPr/>
            </p:nvSpPr>
            <p:spPr bwMode="auto">
              <a:xfrm>
                <a:off x="2882900" y="4745038"/>
                <a:ext cx="220663" cy="114300"/>
              </a:xfrm>
              <a:custGeom>
                <a:avLst/>
                <a:gdLst>
                  <a:gd name="T0" fmla="*/ 696 w 696"/>
                  <a:gd name="T1" fmla="*/ 361 h 361"/>
                  <a:gd name="T2" fmla="*/ 357 w 696"/>
                  <a:gd name="T3" fmla="*/ 170 h 361"/>
                  <a:gd name="T4" fmla="*/ 0 w 696"/>
                  <a:gd name="T5" fmla="*/ 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6" h="361">
                    <a:moveTo>
                      <a:pt x="696" y="361"/>
                    </a:moveTo>
                    <a:lnTo>
                      <a:pt x="357" y="17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4" name="Freeform 197"/>
              <p:cNvSpPr>
                <a:spLocks/>
              </p:cNvSpPr>
              <p:nvPr/>
            </p:nvSpPr>
            <p:spPr bwMode="auto">
              <a:xfrm>
                <a:off x="2584450" y="4664075"/>
                <a:ext cx="241300" cy="55562"/>
              </a:xfrm>
              <a:custGeom>
                <a:avLst/>
                <a:gdLst>
                  <a:gd name="T0" fmla="*/ 762 w 762"/>
                  <a:gd name="T1" fmla="*/ 173 h 173"/>
                  <a:gd name="T2" fmla="*/ 563 w 762"/>
                  <a:gd name="T3" fmla="*/ 100 h 173"/>
                  <a:gd name="T4" fmla="*/ 306 w 762"/>
                  <a:gd name="T5" fmla="*/ 37 h 173"/>
                  <a:gd name="T6" fmla="*/ 42 w 762"/>
                  <a:gd name="T7" fmla="*/ 2 h 173"/>
                  <a:gd name="T8" fmla="*/ 0 w 76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2" h="173">
                    <a:moveTo>
                      <a:pt x="762" y="173"/>
                    </a:moveTo>
                    <a:lnTo>
                      <a:pt x="563" y="100"/>
                    </a:lnTo>
                    <a:lnTo>
                      <a:pt x="306" y="37"/>
                    </a:lnTo>
                    <a:lnTo>
                      <a:pt x="42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5" name="Freeform 198"/>
              <p:cNvSpPr>
                <a:spLocks/>
              </p:cNvSpPr>
              <p:nvPr/>
            </p:nvSpPr>
            <p:spPr bwMode="auto">
              <a:xfrm>
                <a:off x="2341562" y="4660900"/>
                <a:ext cx="180975" cy="1587"/>
              </a:xfrm>
              <a:custGeom>
                <a:avLst/>
                <a:gdLst>
                  <a:gd name="T0" fmla="*/ 571 w 571"/>
                  <a:gd name="T1" fmla="*/ 1 h 8"/>
                  <a:gd name="T2" fmla="*/ 541 w 571"/>
                  <a:gd name="T3" fmla="*/ 0 h 8"/>
                  <a:gd name="T4" fmla="*/ 0 w 571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1" h="8">
                    <a:moveTo>
                      <a:pt x="571" y="1"/>
                    </a:moveTo>
                    <a:lnTo>
                      <a:pt x="541" y="0"/>
                    </a:lnTo>
                    <a:lnTo>
                      <a:pt x="0" y="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6" name="Freeform 199"/>
              <p:cNvSpPr>
                <a:spLocks/>
              </p:cNvSpPr>
              <p:nvPr/>
            </p:nvSpPr>
            <p:spPr bwMode="auto">
              <a:xfrm>
                <a:off x="1839912" y="4625975"/>
                <a:ext cx="1889125" cy="1701800"/>
              </a:xfrm>
              <a:custGeom>
                <a:avLst/>
                <a:gdLst>
                  <a:gd name="T0" fmla="*/ 0 w 5950"/>
                  <a:gd name="T1" fmla="*/ 0 h 5359"/>
                  <a:gd name="T2" fmla="*/ 91 w 5950"/>
                  <a:gd name="T3" fmla="*/ 241 h 5359"/>
                  <a:gd name="T4" fmla="*/ 178 w 5950"/>
                  <a:gd name="T5" fmla="*/ 462 h 5359"/>
                  <a:gd name="T6" fmla="*/ 260 w 5950"/>
                  <a:gd name="T7" fmla="*/ 665 h 5359"/>
                  <a:gd name="T8" fmla="*/ 335 w 5950"/>
                  <a:gd name="T9" fmla="*/ 851 h 5359"/>
                  <a:gd name="T10" fmla="*/ 408 w 5950"/>
                  <a:gd name="T11" fmla="*/ 1021 h 5359"/>
                  <a:gd name="T12" fmla="*/ 476 w 5950"/>
                  <a:gd name="T13" fmla="*/ 1176 h 5359"/>
                  <a:gd name="T14" fmla="*/ 602 w 5950"/>
                  <a:gd name="T15" fmla="*/ 1447 h 5359"/>
                  <a:gd name="T16" fmla="*/ 716 w 5950"/>
                  <a:gd name="T17" fmla="*/ 1675 h 5359"/>
                  <a:gd name="T18" fmla="*/ 821 w 5950"/>
                  <a:gd name="T19" fmla="*/ 1870 h 5359"/>
                  <a:gd name="T20" fmla="*/ 1015 w 5950"/>
                  <a:gd name="T21" fmla="*/ 2198 h 5359"/>
                  <a:gd name="T22" fmla="*/ 1205 w 5950"/>
                  <a:gd name="T23" fmla="*/ 2492 h 5359"/>
                  <a:gd name="T24" fmla="*/ 1410 w 5950"/>
                  <a:gd name="T25" fmla="*/ 2768 h 5359"/>
                  <a:gd name="T26" fmla="*/ 1644 w 5950"/>
                  <a:gd name="T27" fmla="*/ 3036 h 5359"/>
                  <a:gd name="T28" fmla="*/ 1916 w 5950"/>
                  <a:gd name="T29" fmla="*/ 3300 h 5359"/>
                  <a:gd name="T30" fmla="*/ 2221 w 5950"/>
                  <a:gd name="T31" fmla="*/ 3556 h 5359"/>
                  <a:gd name="T32" fmla="*/ 2553 w 5950"/>
                  <a:gd name="T33" fmla="*/ 3799 h 5359"/>
                  <a:gd name="T34" fmla="*/ 2906 w 5950"/>
                  <a:gd name="T35" fmla="*/ 4030 h 5359"/>
                  <a:gd name="T36" fmla="*/ 3293 w 5950"/>
                  <a:gd name="T37" fmla="*/ 4255 h 5359"/>
                  <a:gd name="T38" fmla="*/ 3504 w 5950"/>
                  <a:gd name="T39" fmla="*/ 4372 h 5359"/>
                  <a:gd name="T40" fmla="*/ 3731 w 5950"/>
                  <a:gd name="T41" fmla="*/ 4495 h 5359"/>
                  <a:gd name="T42" fmla="*/ 3976 w 5950"/>
                  <a:gd name="T43" fmla="*/ 4627 h 5359"/>
                  <a:gd name="T44" fmla="*/ 4248 w 5950"/>
                  <a:gd name="T45" fmla="*/ 4767 h 5359"/>
                  <a:gd name="T46" fmla="*/ 4564 w 5950"/>
                  <a:gd name="T47" fmla="*/ 4913 h 5359"/>
                  <a:gd name="T48" fmla="*/ 4744 w 5950"/>
                  <a:gd name="T49" fmla="*/ 4988 h 5359"/>
                  <a:gd name="T50" fmla="*/ 4941 w 5950"/>
                  <a:gd name="T51" fmla="*/ 5063 h 5359"/>
                  <a:gd name="T52" fmla="*/ 5158 w 5950"/>
                  <a:gd name="T53" fmla="*/ 5138 h 5359"/>
                  <a:gd name="T54" fmla="*/ 5398 w 5950"/>
                  <a:gd name="T55" fmla="*/ 5212 h 5359"/>
                  <a:gd name="T56" fmla="*/ 5660 w 5950"/>
                  <a:gd name="T57" fmla="*/ 5287 h 5359"/>
                  <a:gd name="T58" fmla="*/ 5950 w 5950"/>
                  <a:gd name="T59" fmla="*/ 5359 h 5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50" h="5359">
                    <a:moveTo>
                      <a:pt x="0" y="0"/>
                    </a:moveTo>
                    <a:lnTo>
                      <a:pt x="91" y="241"/>
                    </a:lnTo>
                    <a:lnTo>
                      <a:pt x="178" y="462"/>
                    </a:lnTo>
                    <a:lnTo>
                      <a:pt x="260" y="665"/>
                    </a:lnTo>
                    <a:lnTo>
                      <a:pt x="335" y="851"/>
                    </a:lnTo>
                    <a:lnTo>
                      <a:pt x="408" y="1021"/>
                    </a:lnTo>
                    <a:lnTo>
                      <a:pt x="476" y="1176"/>
                    </a:lnTo>
                    <a:lnTo>
                      <a:pt x="602" y="1447"/>
                    </a:lnTo>
                    <a:lnTo>
                      <a:pt x="716" y="1675"/>
                    </a:lnTo>
                    <a:lnTo>
                      <a:pt x="821" y="1870"/>
                    </a:lnTo>
                    <a:lnTo>
                      <a:pt x="1015" y="2198"/>
                    </a:lnTo>
                    <a:lnTo>
                      <a:pt x="1205" y="2492"/>
                    </a:lnTo>
                    <a:lnTo>
                      <a:pt x="1410" y="2768"/>
                    </a:lnTo>
                    <a:lnTo>
                      <a:pt x="1644" y="3036"/>
                    </a:lnTo>
                    <a:lnTo>
                      <a:pt x="1916" y="3300"/>
                    </a:lnTo>
                    <a:lnTo>
                      <a:pt x="2221" y="3556"/>
                    </a:lnTo>
                    <a:lnTo>
                      <a:pt x="2553" y="3799"/>
                    </a:lnTo>
                    <a:lnTo>
                      <a:pt x="2906" y="4030"/>
                    </a:lnTo>
                    <a:lnTo>
                      <a:pt x="3293" y="4255"/>
                    </a:lnTo>
                    <a:lnTo>
                      <a:pt x="3504" y="4372"/>
                    </a:lnTo>
                    <a:lnTo>
                      <a:pt x="3731" y="4495"/>
                    </a:lnTo>
                    <a:lnTo>
                      <a:pt x="3976" y="4627"/>
                    </a:lnTo>
                    <a:lnTo>
                      <a:pt x="4248" y="4767"/>
                    </a:lnTo>
                    <a:lnTo>
                      <a:pt x="4564" y="4913"/>
                    </a:lnTo>
                    <a:lnTo>
                      <a:pt x="4744" y="4988"/>
                    </a:lnTo>
                    <a:lnTo>
                      <a:pt x="4941" y="5063"/>
                    </a:lnTo>
                    <a:lnTo>
                      <a:pt x="5158" y="5138"/>
                    </a:lnTo>
                    <a:lnTo>
                      <a:pt x="5398" y="5212"/>
                    </a:lnTo>
                    <a:lnTo>
                      <a:pt x="5660" y="5287"/>
                    </a:lnTo>
                    <a:lnTo>
                      <a:pt x="5950" y="53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7" name="Freeform 200"/>
              <p:cNvSpPr>
                <a:spLocks/>
              </p:cNvSpPr>
              <p:nvPr/>
            </p:nvSpPr>
            <p:spPr bwMode="auto">
              <a:xfrm>
                <a:off x="2163762" y="4835525"/>
                <a:ext cx="17463" cy="60325"/>
              </a:xfrm>
              <a:custGeom>
                <a:avLst/>
                <a:gdLst>
                  <a:gd name="T0" fmla="*/ 7 w 54"/>
                  <a:gd name="T1" fmla="*/ 0 h 191"/>
                  <a:gd name="T2" fmla="*/ 0 w 54"/>
                  <a:gd name="T3" fmla="*/ 71 h 191"/>
                  <a:gd name="T4" fmla="*/ 54 w 54"/>
                  <a:gd name="T5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191">
                    <a:moveTo>
                      <a:pt x="7" y="0"/>
                    </a:moveTo>
                    <a:lnTo>
                      <a:pt x="0" y="71"/>
                    </a:lnTo>
                    <a:lnTo>
                      <a:pt x="54" y="19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8" name="Freeform 201"/>
              <p:cNvSpPr>
                <a:spLocks/>
              </p:cNvSpPr>
              <p:nvPr/>
            </p:nvSpPr>
            <p:spPr bwMode="auto">
              <a:xfrm>
                <a:off x="2097087" y="4840288"/>
                <a:ext cx="6350" cy="36512"/>
              </a:xfrm>
              <a:custGeom>
                <a:avLst/>
                <a:gdLst>
                  <a:gd name="T0" fmla="*/ 3 w 19"/>
                  <a:gd name="T1" fmla="*/ 0 h 114"/>
                  <a:gd name="T2" fmla="*/ 0 w 19"/>
                  <a:gd name="T3" fmla="*/ 41 h 114"/>
                  <a:gd name="T4" fmla="*/ 19 w 19"/>
                  <a:gd name="T5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4">
                    <a:moveTo>
                      <a:pt x="3" y="0"/>
                    </a:moveTo>
                    <a:lnTo>
                      <a:pt x="0" y="41"/>
                    </a:lnTo>
                    <a:lnTo>
                      <a:pt x="19" y="1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29" name="Freeform 202"/>
              <p:cNvSpPr>
                <a:spLocks/>
              </p:cNvSpPr>
              <p:nvPr/>
            </p:nvSpPr>
            <p:spPr bwMode="auto">
              <a:xfrm>
                <a:off x="2266950" y="4845050"/>
                <a:ext cx="25400" cy="74612"/>
              </a:xfrm>
              <a:custGeom>
                <a:avLst/>
                <a:gdLst>
                  <a:gd name="T0" fmla="*/ 7 w 83"/>
                  <a:gd name="T1" fmla="*/ 0 h 234"/>
                  <a:gd name="T2" fmla="*/ 0 w 83"/>
                  <a:gd name="T3" fmla="*/ 70 h 234"/>
                  <a:gd name="T4" fmla="*/ 23 w 83"/>
                  <a:gd name="T5" fmla="*/ 95 h 234"/>
                  <a:gd name="T6" fmla="*/ 83 w 83"/>
                  <a:gd name="T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234">
                    <a:moveTo>
                      <a:pt x="7" y="0"/>
                    </a:moveTo>
                    <a:lnTo>
                      <a:pt x="0" y="70"/>
                    </a:lnTo>
                    <a:lnTo>
                      <a:pt x="23" y="95"/>
                    </a:lnTo>
                    <a:lnTo>
                      <a:pt x="83" y="23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0" name="Freeform 203"/>
              <p:cNvSpPr>
                <a:spLocks/>
              </p:cNvSpPr>
              <p:nvPr/>
            </p:nvSpPr>
            <p:spPr bwMode="auto">
              <a:xfrm>
                <a:off x="2206625" y="4840288"/>
                <a:ext cx="25400" cy="69850"/>
              </a:xfrm>
              <a:custGeom>
                <a:avLst/>
                <a:gdLst>
                  <a:gd name="T0" fmla="*/ 8 w 78"/>
                  <a:gd name="T1" fmla="*/ 0 h 222"/>
                  <a:gd name="T2" fmla="*/ 0 w 78"/>
                  <a:gd name="T3" fmla="*/ 71 h 222"/>
                  <a:gd name="T4" fmla="*/ 23 w 78"/>
                  <a:gd name="T5" fmla="*/ 94 h 222"/>
                  <a:gd name="T6" fmla="*/ 78 w 78"/>
                  <a:gd name="T7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222">
                    <a:moveTo>
                      <a:pt x="8" y="0"/>
                    </a:moveTo>
                    <a:lnTo>
                      <a:pt x="0" y="71"/>
                    </a:lnTo>
                    <a:lnTo>
                      <a:pt x="23" y="94"/>
                    </a:lnTo>
                    <a:lnTo>
                      <a:pt x="78" y="2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1" name="Freeform 204"/>
              <p:cNvSpPr>
                <a:spLocks/>
              </p:cNvSpPr>
              <p:nvPr/>
            </p:nvSpPr>
            <p:spPr bwMode="auto">
              <a:xfrm>
                <a:off x="2397125" y="4862513"/>
                <a:ext cx="23813" cy="71437"/>
              </a:xfrm>
              <a:custGeom>
                <a:avLst/>
                <a:gdLst>
                  <a:gd name="T0" fmla="*/ 6 w 75"/>
                  <a:gd name="T1" fmla="*/ 0 h 223"/>
                  <a:gd name="T2" fmla="*/ 0 w 75"/>
                  <a:gd name="T3" fmla="*/ 46 h 223"/>
                  <a:gd name="T4" fmla="*/ 25 w 75"/>
                  <a:gd name="T5" fmla="*/ 69 h 223"/>
                  <a:gd name="T6" fmla="*/ 75 w 75"/>
                  <a:gd name="T7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223">
                    <a:moveTo>
                      <a:pt x="6" y="0"/>
                    </a:moveTo>
                    <a:lnTo>
                      <a:pt x="0" y="46"/>
                    </a:lnTo>
                    <a:lnTo>
                      <a:pt x="25" y="69"/>
                    </a:lnTo>
                    <a:lnTo>
                      <a:pt x="75" y="22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2" name="Freeform 205"/>
              <p:cNvSpPr>
                <a:spLocks/>
              </p:cNvSpPr>
              <p:nvPr/>
            </p:nvSpPr>
            <p:spPr bwMode="auto">
              <a:xfrm>
                <a:off x="2325687" y="4849813"/>
                <a:ext cx="28575" cy="77787"/>
              </a:xfrm>
              <a:custGeom>
                <a:avLst/>
                <a:gdLst>
                  <a:gd name="T0" fmla="*/ 8 w 89"/>
                  <a:gd name="T1" fmla="*/ 0 h 247"/>
                  <a:gd name="T2" fmla="*/ 0 w 89"/>
                  <a:gd name="T3" fmla="*/ 70 h 247"/>
                  <a:gd name="T4" fmla="*/ 23 w 89"/>
                  <a:gd name="T5" fmla="*/ 94 h 247"/>
                  <a:gd name="T6" fmla="*/ 89 w 89"/>
                  <a:gd name="T7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247">
                    <a:moveTo>
                      <a:pt x="8" y="0"/>
                    </a:moveTo>
                    <a:lnTo>
                      <a:pt x="0" y="70"/>
                    </a:lnTo>
                    <a:lnTo>
                      <a:pt x="23" y="94"/>
                    </a:lnTo>
                    <a:lnTo>
                      <a:pt x="89" y="24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" name="Freeform 206"/>
              <p:cNvSpPr>
                <a:spLocks/>
              </p:cNvSpPr>
              <p:nvPr/>
            </p:nvSpPr>
            <p:spPr bwMode="auto">
              <a:xfrm>
                <a:off x="2478087" y="4864100"/>
                <a:ext cx="23813" cy="82550"/>
              </a:xfrm>
              <a:custGeom>
                <a:avLst/>
                <a:gdLst>
                  <a:gd name="T0" fmla="*/ 8 w 75"/>
                  <a:gd name="T1" fmla="*/ 0 h 259"/>
                  <a:gd name="T2" fmla="*/ 0 w 75"/>
                  <a:gd name="T3" fmla="*/ 71 h 259"/>
                  <a:gd name="T4" fmla="*/ 24 w 75"/>
                  <a:gd name="T5" fmla="*/ 94 h 259"/>
                  <a:gd name="T6" fmla="*/ 47 w 75"/>
                  <a:gd name="T7" fmla="*/ 149 h 259"/>
                  <a:gd name="T8" fmla="*/ 75 w 75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59">
                    <a:moveTo>
                      <a:pt x="8" y="0"/>
                    </a:moveTo>
                    <a:lnTo>
                      <a:pt x="0" y="71"/>
                    </a:lnTo>
                    <a:lnTo>
                      <a:pt x="24" y="94"/>
                    </a:lnTo>
                    <a:lnTo>
                      <a:pt x="47" y="149"/>
                    </a:lnTo>
                    <a:lnTo>
                      <a:pt x="75" y="2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4" name="Freeform 207"/>
              <p:cNvSpPr>
                <a:spLocks/>
              </p:cNvSpPr>
              <p:nvPr/>
            </p:nvSpPr>
            <p:spPr bwMode="auto">
              <a:xfrm>
                <a:off x="7142162" y="6710363"/>
                <a:ext cx="985838" cy="87312"/>
              </a:xfrm>
              <a:custGeom>
                <a:avLst/>
                <a:gdLst>
                  <a:gd name="T0" fmla="*/ 0 w 3107"/>
                  <a:gd name="T1" fmla="*/ 0 h 278"/>
                  <a:gd name="T2" fmla="*/ 174 w 3107"/>
                  <a:gd name="T3" fmla="*/ 40 h 278"/>
                  <a:gd name="T4" fmla="*/ 364 w 3107"/>
                  <a:gd name="T5" fmla="*/ 66 h 278"/>
                  <a:gd name="T6" fmla="*/ 656 w 3107"/>
                  <a:gd name="T7" fmla="*/ 79 h 278"/>
                  <a:gd name="T8" fmla="*/ 961 w 3107"/>
                  <a:gd name="T9" fmla="*/ 91 h 278"/>
                  <a:gd name="T10" fmla="*/ 1354 w 3107"/>
                  <a:gd name="T11" fmla="*/ 117 h 278"/>
                  <a:gd name="T12" fmla="*/ 1570 w 3107"/>
                  <a:gd name="T13" fmla="*/ 129 h 278"/>
                  <a:gd name="T14" fmla="*/ 1887 w 3107"/>
                  <a:gd name="T15" fmla="*/ 180 h 278"/>
                  <a:gd name="T16" fmla="*/ 2141 w 3107"/>
                  <a:gd name="T17" fmla="*/ 206 h 278"/>
                  <a:gd name="T18" fmla="*/ 2492 w 3107"/>
                  <a:gd name="T19" fmla="*/ 219 h 278"/>
                  <a:gd name="T20" fmla="*/ 2884 w 3107"/>
                  <a:gd name="T21" fmla="*/ 230 h 278"/>
                  <a:gd name="T22" fmla="*/ 3107 w 3107"/>
                  <a:gd name="T2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7" h="278">
                    <a:moveTo>
                      <a:pt x="0" y="0"/>
                    </a:moveTo>
                    <a:lnTo>
                      <a:pt x="174" y="40"/>
                    </a:lnTo>
                    <a:lnTo>
                      <a:pt x="364" y="66"/>
                    </a:lnTo>
                    <a:lnTo>
                      <a:pt x="656" y="79"/>
                    </a:lnTo>
                    <a:lnTo>
                      <a:pt x="961" y="91"/>
                    </a:lnTo>
                    <a:lnTo>
                      <a:pt x="1354" y="117"/>
                    </a:lnTo>
                    <a:lnTo>
                      <a:pt x="1570" y="129"/>
                    </a:lnTo>
                    <a:lnTo>
                      <a:pt x="1887" y="180"/>
                    </a:lnTo>
                    <a:lnTo>
                      <a:pt x="2141" y="206"/>
                    </a:lnTo>
                    <a:lnTo>
                      <a:pt x="2492" y="219"/>
                    </a:lnTo>
                    <a:lnTo>
                      <a:pt x="2884" y="230"/>
                    </a:lnTo>
                    <a:lnTo>
                      <a:pt x="3107" y="2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5" name="Freeform 208"/>
              <p:cNvSpPr>
                <a:spLocks/>
              </p:cNvSpPr>
              <p:nvPr/>
            </p:nvSpPr>
            <p:spPr bwMode="auto">
              <a:xfrm>
                <a:off x="3729037" y="6327775"/>
                <a:ext cx="2416175" cy="288925"/>
              </a:xfrm>
              <a:custGeom>
                <a:avLst/>
                <a:gdLst>
                  <a:gd name="T0" fmla="*/ 0 w 7612"/>
                  <a:gd name="T1" fmla="*/ 0 h 913"/>
                  <a:gd name="T2" fmla="*/ 25 w 7612"/>
                  <a:gd name="T3" fmla="*/ 8 h 913"/>
                  <a:gd name="T4" fmla="*/ 83 w 7612"/>
                  <a:gd name="T5" fmla="*/ 27 h 913"/>
                  <a:gd name="T6" fmla="*/ 218 w 7612"/>
                  <a:gd name="T7" fmla="*/ 70 h 913"/>
                  <a:gd name="T8" fmla="*/ 481 w 7612"/>
                  <a:gd name="T9" fmla="*/ 148 h 913"/>
                  <a:gd name="T10" fmla="*/ 731 w 7612"/>
                  <a:gd name="T11" fmla="*/ 213 h 913"/>
                  <a:gd name="T12" fmla="*/ 971 w 7612"/>
                  <a:gd name="T13" fmla="*/ 269 h 913"/>
                  <a:gd name="T14" fmla="*/ 1419 w 7612"/>
                  <a:gd name="T15" fmla="*/ 357 h 913"/>
                  <a:gd name="T16" fmla="*/ 1831 w 7612"/>
                  <a:gd name="T17" fmla="*/ 423 h 913"/>
                  <a:gd name="T18" fmla="*/ 2209 w 7612"/>
                  <a:gd name="T19" fmla="*/ 483 h 913"/>
                  <a:gd name="T20" fmla="*/ 2564 w 7612"/>
                  <a:gd name="T21" fmla="*/ 539 h 913"/>
                  <a:gd name="T22" fmla="*/ 3247 w 7612"/>
                  <a:gd name="T23" fmla="*/ 624 h 913"/>
                  <a:gd name="T24" fmla="*/ 3950 w 7612"/>
                  <a:gd name="T25" fmla="*/ 650 h 913"/>
                  <a:gd name="T26" fmla="*/ 4647 w 7612"/>
                  <a:gd name="T27" fmla="*/ 661 h 913"/>
                  <a:gd name="T28" fmla="*/ 4982 w 7612"/>
                  <a:gd name="T29" fmla="*/ 678 h 913"/>
                  <a:gd name="T30" fmla="*/ 5159 w 7612"/>
                  <a:gd name="T31" fmla="*/ 691 h 913"/>
                  <a:gd name="T32" fmla="*/ 5357 w 7612"/>
                  <a:gd name="T33" fmla="*/ 706 h 913"/>
                  <a:gd name="T34" fmla="*/ 5584 w 7612"/>
                  <a:gd name="T35" fmla="*/ 724 h 913"/>
                  <a:gd name="T36" fmla="*/ 5850 w 7612"/>
                  <a:gd name="T37" fmla="*/ 742 h 913"/>
                  <a:gd name="T38" fmla="*/ 6166 w 7612"/>
                  <a:gd name="T39" fmla="*/ 763 h 913"/>
                  <a:gd name="T40" fmla="*/ 6345 w 7612"/>
                  <a:gd name="T41" fmla="*/ 774 h 913"/>
                  <a:gd name="T42" fmla="*/ 6440 w 7612"/>
                  <a:gd name="T43" fmla="*/ 779 h 913"/>
                  <a:gd name="T44" fmla="*/ 6465 w 7612"/>
                  <a:gd name="T45" fmla="*/ 780 h 913"/>
                  <a:gd name="T46" fmla="*/ 6477 w 7612"/>
                  <a:gd name="T47" fmla="*/ 781 h 913"/>
                  <a:gd name="T48" fmla="*/ 6507 w 7612"/>
                  <a:gd name="T49" fmla="*/ 783 h 913"/>
                  <a:gd name="T50" fmla="*/ 6540 w 7612"/>
                  <a:gd name="T51" fmla="*/ 787 h 913"/>
                  <a:gd name="T52" fmla="*/ 6593 w 7612"/>
                  <a:gd name="T53" fmla="*/ 793 h 913"/>
                  <a:gd name="T54" fmla="*/ 6670 w 7612"/>
                  <a:gd name="T55" fmla="*/ 802 h 913"/>
                  <a:gd name="T56" fmla="*/ 6777 w 7612"/>
                  <a:gd name="T57" fmla="*/ 815 h 913"/>
                  <a:gd name="T58" fmla="*/ 6921 w 7612"/>
                  <a:gd name="T59" fmla="*/ 831 h 913"/>
                  <a:gd name="T60" fmla="*/ 7103 w 7612"/>
                  <a:gd name="T61" fmla="*/ 853 h 913"/>
                  <a:gd name="T62" fmla="*/ 7333 w 7612"/>
                  <a:gd name="T63" fmla="*/ 880 h 913"/>
                  <a:gd name="T64" fmla="*/ 7612 w 7612"/>
                  <a:gd name="T65" fmla="*/ 913 h 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12" h="913">
                    <a:moveTo>
                      <a:pt x="0" y="0"/>
                    </a:moveTo>
                    <a:lnTo>
                      <a:pt x="25" y="8"/>
                    </a:lnTo>
                    <a:lnTo>
                      <a:pt x="83" y="27"/>
                    </a:lnTo>
                    <a:lnTo>
                      <a:pt x="218" y="70"/>
                    </a:lnTo>
                    <a:lnTo>
                      <a:pt x="481" y="148"/>
                    </a:lnTo>
                    <a:lnTo>
                      <a:pt x="731" y="213"/>
                    </a:lnTo>
                    <a:lnTo>
                      <a:pt x="971" y="269"/>
                    </a:lnTo>
                    <a:lnTo>
                      <a:pt x="1419" y="357"/>
                    </a:lnTo>
                    <a:lnTo>
                      <a:pt x="1831" y="423"/>
                    </a:lnTo>
                    <a:lnTo>
                      <a:pt x="2209" y="483"/>
                    </a:lnTo>
                    <a:lnTo>
                      <a:pt x="2564" y="539"/>
                    </a:lnTo>
                    <a:lnTo>
                      <a:pt x="3247" y="624"/>
                    </a:lnTo>
                    <a:lnTo>
                      <a:pt x="3950" y="650"/>
                    </a:lnTo>
                    <a:lnTo>
                      <a:pt x="4647" y="661"/>
                    </a:lnTo>
                    <a:lnTo>
                      <a:pt x="4982" y="678"/>
                    </a:lnTo>
                    <a:lnTo>
                      <a:pt x="5159" y="691"/>
                    </a:lnTo>
                    <a:lnTo>
                      <a:pt x="5357" y="706"/>
                    </a:lnTo>
                    <a:lnTo>
                      <a:pt x="5584" y="724"/>
                    </a:lnTo>
                    <a:lnTo>
                      <a:pt x="5850" y="742"/>
                    </a:lnTo>
                    <a:lnTo>
                      <a:pt x="6166" y="763"/>
                    </a:lnTo>
                    <a:lnTo>
                      <a:pt x="6345" y="774"/>
                    </a:lnTo>
                    <a:lnTo>
                      <a:pt x="6440" y="779"/>
                    </a:lnTo>
                    <a:lnTo>
                      <a:pt x="6465" y="780"/>
                    </a:lnTo>
                    <a:lnTo>
                      <a:pt x="6477" y="781"/>
                    </a:lnTo>
                    <a:lnTo>
                      <a:pt x="6507" y="783"/>
                    </a:lnTo>
                    <a:lnTo>
                      <a:pt x="6540" y="787"/>
                    </a:lnTo>
                    <a:lnTo>
                      <a:pt x="6593" y="793"/>
                    </a:lnTo>
                    <a:lnTo>
                      <a:pt x="6670" y="802"/>
                    </a:lnTo>
                    <a:lnTo>
                      <a:pt x="6777" y="815"/>
                    </a:lnTo>
                    <a:lnTo>
                      <a:pt x="6921" y="831"/>
                    </a:lnTo>
                    <a:lnTo>
                      <a:pt x="7103" y="853"/>
                    </a:lnTo>
                    <a:lnTo>
                      <a:pt x="7333" y="880"/>
                    </a:lnTo>
                    <a:lnTo>
                      <a:pt x="7612" y="9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6" name="Freeform 209"/>
              <p:cNvSpPr>
                <a:spLocks/>
              </p:cNvSpPr>
              <p:nvPr/>
            </p:nvSpPr>
            <p:spPr bwMode="auto">
              <a:xfrm>
                <a:off x="4908550" y="6026150"/>
                <a:ext cx="163513" cy="93662"/>
              </a:xfrm>
              <a:custGeom>
                <a:avLst/>
                <a:gdLst>
                  <a:gd name="T0" fmla="*/ 0 w 516"/>
                  <a:gd name="T1" fmla="*/ 0 h 295"/>
                  <a:gd name="T2" fmla="*/ 471 w 516"/>
                  <a:gd name="T3" fmla="*/ 267 h 295"/>
                  <a:gd name="T4" fmla="*/ 516 w 516"/>
                  <a:gd name="T5" fmla="*/ 29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6" h="295">
                    <a:moveTo>
                      <a:pt x="0" y="0"/>
                    </a:moveTo>
                    <a:lnTo>
                      <a:pt x="471" y="267"/>
                    </a:lnTo>
                    <a:lnTo>
                      <a:pt x="516" y="29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7" name="Freeform 210"/>
              <p:cNvSpPr>
                <a:spLocks/>
              </p:cNvSpPr>
              <p:nvPr/>
            </p:nvSpPr>
            <p:spPr bwMode="auto">
              <a:xfrm>
                <a:off x="5126037" y="6151563"/>
                <a:ext cx="198438" cy="152400"/>
              </a:xfrm>
              <a:custGeom>
                <a:avLst/>
                <a:gdLst>
                  <a:gd name="T0" fmla="*/ 0 w 621"/>
                  <a:gd name="T1" fmla="*/ 0 h 479"/>
                  <a:gd name="T2" fmla="*/ 17 w 621"/>
                  <a:gd name="T3" fmla="*/ 10 h 479"/>
                  <a:gd name="T4" fmla="*/ 237 w 621"/>
                  <a:gd name="T5" fmla="*/ 169 h 479"/>
                  <a:gd name="T6" fmla="*/ 441 w 621"/>
                  <a:gd name="T7" fmla="*/ 348 h 479"/>
                  <a:gd name="T8" fmla="*/ 621 w 621"/>
                  <a:gd name="T9" fmla="*/ 479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479">
                    <a:moveTo>
                      <a:pt x="0" y="0"/>
                    </a:moveTo>
                    <a:lnTo>
                      <a:pt x="17" y="10"/>
                    </a:lnTo>
                    <a:lnTo>
                      <a:pt x="237" y="169"/>
                    </a:lnTo>
                    <a:lnTo>
                      <a:pt x="441" y="348"/>
                    </a:lnTo>
                    <a:lnTo>
                      <a:pt x="621" y="4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8" name="Freeform 211"/>
              <p:cNvSpPr>
                <a:spLocks/>
              </p:cNvSpPr>
              <p:nvPr/>
            </p:nvSpPr>
            <p:spPr bwMode="auto">
              <a:xfrm>
                <a:off x="5378450" y="6335713"/>
                <a:ext cx="219075" cy="117475"/>
              </a:xfrm>
              <a:custGeom>
                <a:avLst/>
                <a:gdLst>
                  <a:gd name="T0" fmla="*/ 0 w 690"/>
                  <a:gd name="T1" fmla="*/ 0 h 374"/>
                  <a:gd name="T2" fmla="*/ 346 w 690"/>
                  <a:gd name="T3" fmla="*/ 183 h 374"/>
                  <a:gd name="T4" fmla="*/ 690 w 690"/>
                  <a:gd name="T5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0" h="374">
                    <a:moveTo>
                      <a:pt x="0" y="0"/>
                    </a:moveTo>
                    <a:lnTo>
                      <a:pt x="346" y="183"/>
                    </a:lnTo>
                    <a:lnTo>
                      <a:pt x="690" y="37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9" name="Freeform 212"/>
              <p:cNvSpPr>
                <a:spLocks/>
              </p:cNvSpPr>
              <p:nvPr/>
            </p:nvSpPr>
            <p:spPr bwMode="auto">
              <a:xfrm>
                <a:off x="5651500" y="6483350"/>
                <a:ext cx="236538" cy="74612"/>
              </a:xfrm>
              <a:custGeom>
                <a:avLst/>
                <a:gdLst>
                  <a:gd name="T0" fmla="*/ 0 w 744"/>
                  <a:gd name="T1" fmla="*/ 0 h 239"/>
                  <a:gd name="T2" fmla="*/ 202 w 744"/>
                  <a:gd name="T3" fmla="*/ 90 h 239"/>
                  <a:gd name="T4" fmla="*/ 459 w 744"/>
                  <a:gd name="T5" fmla="*/ 176 h 239"/>
                  <a:gd name="T6" fmla="*/ 723 w 744"/>
                  <a:gd name="T7" fmla="*/ 237 h 239"/>
                  <a:gd name="T8" fmla="*/ 744 w 744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4" h="239">
                    <a:moveTo>
                      <a:pt x="0" y="0"/>
                    </a:moveTo>
                    <a:lnTo>
                      <a:pt x="202" y="90"/>
                    </a:lnTo>
                    <a:lnTo>
                      <a:pt x="459" y="176"/>
                    </a:lnTo>
                    <a:lnTo>
                      <a:pt x="723" y="237"/>
                    </a:lnTo>
                    <a:lnTo>
                      <a:pt x="744" y="2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0" name="Freeform 213"/>
              <p:cNvSpPr>
                <a:spLocks/>
              </p:cNvSpPr>
              <p:nvPr/>
            </p:nvSpPr>
            <p:spPr bwMode="auto">
              <a:xfrm>
                <a:off x="5949950" y="6567488"/>
                <a:ext cx="182563" cy="47625"/>
              </a:xfrm>
              <a:custGeom>
                <a:avLst/>
                <a:gdLst>
                  <a:gd name="T0" fmla="*/ 0 w 573"/>
                  <a:gd name="T1" fmla="*/ 0 h 152"/>
                  <a:gd name="T2" fmla="*/ 52 w 573"/>
                  <a:gd name="T3" fmla="*/ 9 h 152"/>
                  <a:gd name="T4" fmla="*/ 315 w 573"/>
                  <a:gd name="T5" fmla="*/ 68 h 152"/>
                  <a:gd name="T6" fmla="*/ 573 w 573"/>
                  <a:gd name="T7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52">
                    <a:moveTo>
                      <a:pt x="0" y="0"/>
                    </a:moveTo>
                    <a:lnTo>
                      <a:pt x="52" y="9"/>
                    </a:lnTo>
                    <a:lnTo>
                      <a:pt x="315" y="68"/>
                    </a:lnTo>
                    <a:lnTo>
                      <a:pt x="573" y="1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1" name="Freeform 214"/>
              <p:cNvSpPr>
                <a:spLocks/>
              </p:cNvSpPr>
              <p:nvPr/>
            </p:nvSpPr>
            <p:spPr bwMode="auto">
              <a:xfrm>
                <a:off x="1846262" y="4625975"/>
                <a:ext cx="495300" cy="36512"/>
              </a:xfrm>
              <a:custGeom>
                <a:avLst/>
                <a:gdLst>
                  <a:gd name="T0" fmla="*/ 1560 w 1560"/>
                  <a:gd name="T1" fmla="*/ 116 h 116"/>
                  <a:gd name="T2" fmla="*/ 1025 w 1560"/>
                  <a:gd name="T3" fmla="*/ 81 h 116"/>
                  <a:gd name="T4" fmla="*/ 607 w 1560"/>
                  <a:gd name="T5" fmla="*/ 46 h 116"/>
                  <a:gd name="T6" fmla="*/ 188 w 1560"/>
                  <a:gd name="T7" fmla="*/ 10 h 116"/>
                  <a:gd name="T8" fmla="*/ 0 w 1560"/>
                  <a:gd name="T9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0" h="116">
                    <a:moveTo>
                      <a:pt x="1560" y="116"/>
                    </a:moveTo>
                    <a:lnTo>
                      <a:pt x="1025" y="81"/>
                    </a:lnTo>
                    <a:lnTo>
                      <a:pt x="607" y="46"/>
                    </a:lnTo>
                    <a:lnTo>
                      <a:pt x="188" y="1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2" name="Freeform 215"/>
              <p:cNvSpPr>
                <a:spLocks/>
              </p:cNvSpPr>
              <p:nvPr/>
            </p:nvSpPr>
            <p:spPr bwMode="auto">
              <a:xfrm>
                <a:off x="1627187" y="4360863"/>
                <a:ext cx="55563" cy="68262"/>
              </a:xfrm>
              <a:custGeom>
                <a:avLst/>
                <a:gdLst>
                  <a:gd name="T0" fmla="*/ 173 w 173"/>
                  <a:gd name="T1" fmla="*/ 0 h 215"/>
                  <a:gd name="T2" fmla="*/ 162 w 173"/>
                  <a:gd name="T3" fmla="*/ 46 h 215"/>
                  <a:gd name="T4" fmla="*/ 143 w 173"/>
                  <a:gd name="T5" fmla="*/ 61 h 215"/>
                  <a:gd name="T6" fmla="*/ 113 w 173"/>
                  <a:gd name="T7" fmla="*/ 72 h 215"/>
                  <a:gd name="T8" fmla="*/ 101 w 173"/>
                  <a:gd name="T9" fmla="*/ 87 h 215"/>
                  <a:gd name="T10" fmla="*/ 113 w 173"/>
                  <a:gd name="T11" fmla="*/ 82 h 215"/>
                  <a:gd name="T12" fmla="*/ 125 w 173"/>
                  <a:gd name="T13" fmla="*/ 84 h 215"/>
                  <a:gd name="T14" fmla="*/ 131 w 173"/>
                  <a:gd name="T15" fmla="*/ 103 h 215"/>
                  <a:gd name="T16" fmla="*/ 117 w 173"/>
                  <a:gd name="T17" fmla="*/ 124 h 215"/>
                  <a:gd name="T18" fmla="*/ 96 w 173"/>
                  <a:gd name="T19" fmla="*/ 137 h 215"/>
                  <a:gd name="T20" fmla="*/ 90 w 173"/>
                  <a:gd name="T21" fmla="*/ 142 h 215"/>
                  <a:gd name="T22" fmla="*/ 107 w 173"/>
                  <a:gd name="T23" fmla="*/ 139 h 215"/>
                  <a:gd name="T24" fmla="*/ 104 w 173"/>
                  <a:gd name="T25" fmla="*/ 145 h 215"/>
                  <a:gd name="T26" fmla="*/ 76 w 173"/>
                  <a:gd name="T27" fmla="*/ 163 h 215"/>
                  <a:gd name="T28" fmla="*/ 39 w 173"/>
                  <a:gd name="T29" fmla="*/ 179 h 215"/>
                  <a:gd name="T30" fmla="*/ 11 w 173"/>
                  <a:gd name="T31" fmla="*/ 200 h 215"/>
                  <a:gd name="T32" fmla="*/ 0 w 173"/>
                  <a:gd name="T33" fmla="*/ 215 h 215"/>
                  <a:gd name="T34" fmla="*/ 11 w 173"/>
                  <a:gd name="T35" fmla="*/ 211 h 215"/>
                  <a:gd name="T36" fmla="*/ 30 w 173"/>
                  <a:gd name="T37" fmla="*/ 205 h 215"/>
                  <a:gd name="T38" fmla="*/ 39 w 173"/>
                  <a:gd name="T39" fmla="*/ 211 h 215"/>
                  <a:gd name="T40" fmla="*/ 47 w 173"/>
                  <a:gd name="T41" fmla="*/ 211 h 215"/>
                  <a:gd name="T42" fmla="*/ 62 w 173"/>
                  <a:gd name="T43" fmla="*/ 20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3" h="215">
                    <a:moveTo>
                      <a:pt x="173" y="0"/>
                    </a:moveTo>
                    <a:lnTo>
                      <a:pt x="162" y="46"/>
                    </a:lnTo>
                    <a:lnTo>
                      <a:pt x="143" y="61"/>
                    </a:lnTo>
                    <a:lnTo>
                      <a:pt x="113" y="72"/>
                    </a:lnTo>
                    <a:lnTo>
                      <a:pt x="101" y="87"/>
                    </a:lnTo>
                    <a:lnTo>
                      <a:pt x="113" y="82"/>
                    </a:lnTo>
                    <a:lnTo>
                      <a:pt x="125" y="84"/>
                    </a:lnTo>
                    <a:lnTo>
                      <a:pt x="131" y="103"/>
                    </a:lnTo>
                    <a:lnTo>
                      <a:pt x="117" y="124"/>
                    </a:lnTo>
                    <a:lnTo>
                      <a:pt x="96" y="137"/>
                    </a:lnTo>
                    <a:lnTo>
                      <a:pt x="90" y="142"/>
                    </a:lnTo>
                    <a:lnTo>
                      <a:pt x="107" y="139"/>
                    </a:lnTo>
                    <a:lnTo>
                      <a:pt x="104" y="145"/>
                    </a:lnTo>
                    <a:lnTo>
                      <a:pt x="76" y="163"/>
                    </a:lnTo>
                    <a:lnTo>
                      <a:pt x="39" y="179"/>
                    </a:lnTo>
                    <a:lnTo>
                      <a:pt x="11" y="200"/>
                    </a:lnTo>
                    <a:lnTo>
                      <a:pt x="0" y="215"/>
                    </a:lnTo>
                    <a:lnTo>
                      <a:pt x="11" y="211"/>
                    </a:lnTo>
                    <a:lnTo>
                      <a:pt x="30" y="205"/>
                    </a:lnTo>
                    <a:lnTo>
                      <a:pt x="39" y="211"/>
                    </a:lnTo>
                    <a:lnTo>
                      <a:pt x="47" y="211"/>
                    </a:lnTo>
                    <a:lnTo>
                      <a:pt x="62" y="20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3" name="Freeform 216"/>
              <p:cNvSpPr>
                <a:spLocks/>
              </p:cNvSpPr>
              <p:nvPr/>
            </p:nvSpPr>
            <p:spPr bwMode="auto">
              <a:xfrm>
                <a:off x="1674812" y="4538663"/>
                <a:ext cx="1588" cy="20637"/>
              </a:xfrm>
              <a:custGeom>
                <a:avLst/>
                <a:gdLst>
                  <a:gd name="T0" fmla="*/ 4 w 7"/>
                  <a:gd name="T1" fmla="*/ 0 h 62"/>
                  <a:gd name="T2" fmla="*/ 7 w 7"/>
                  <a:gd name="T3" fmla="*/ 29 h 62"/>
                  <a:gd name="T4" fmla="*/ 0 w 7"/>
                  <a:gd name="T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2">
                    <a:moveTo>
                      <a:pt x="4" y="0"/>
                    </a:moveTo>
                    <a:lnTo>
                      <a:pt x="7" y="29"/>
                    </a:lnTo>
                    <a:lnTo>
                      <a:pt x="0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4" name="Freeform 217"/>
              <p:cNvSpPr>
                <a:spLocks/>
              </p:cNvSpPr>
              <p:nvPr/>
            </p:nvSpPr>
            <p:spPr bwMode="auto">
              <a:xfrm>
                <a:off x="1687512" y="4541838"/>
                <a:ext cx="0" cy="17462"/>
              </a:xfrm>
              <a:custGeom>
                <a:avLst/>
                <a:gdLst>
                  <a:gd name="T0" fmla="*/ 0 w 4"/>
                  <a:gd name="T1" fmla="*/ 0 h 51"/>
                  <a:gd name="T2" fmla="*/ 0 w 4"/>
                  <a:gd name="T3" fmla="*/ 9 h 51"/>
                  <a:gd name="T4" fmla="*/ 4 w 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1">
                    <a:moveTo>
                      <a:pt x="0" y="0"/>
                    </a:moveTo>
                    <a:lnTo>
                      <a:pt x="0" y="9"/>
                    </a:lnTo>
                    <a:lnTo>
                      <a:pt x="4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5" name="Freeform 218"/>
              <p:cNvSpPr>
                <a:spLocks/>
              </p:cNvSpPr>
              <p:nvPr/>
            </p:nvSpPr>
            <p:spPr bwMode="auto">
              <a:xfrm>
                <a:off x="1682750" y="4360863"/>
                <a:ext cx="68263" cy="92075"/>
              </a:xfrm>
              <a:custGeom>
                <a:avLst/>
                <a:gdLst>
                  <a:gd name="T0" fmla="*/ 0 w 214"/>
                  <a:gd name="T1" fmla="*/ 0 h 287"/>
                  <a:gd name="T2" fmla="*/ 12 w 214"/>
                  <a:gd name="T3" fmla="*/ 46 h 287"/>
                  <a:gd name="T4" fmla="*/ 27 w 214"/>
                  <a:gd name="T5" fmla="*/ 66 h 287"/>
                  <a:gd name="T6" fmla="*/ 55 w 214"/>
                  <a:gd name="T7" fmla="*/ 78 h 287"/>
                  <a:gd name="T8" fmla="*/ 45 w 214"/>
                  <a:gd name="T9" fmla="*/ 78 h 287"/>
                  <a:gd name="T10" fmla="*/ 34 w 214"/>
                  <a:gd name="T11" fmla="*/ 83 h 287"/>
                  <a:gd name="T12" fmla="*/ 35 w 214"/>
                  <a:gd name="T13" fmla="*/ 89 h 287"/>
                  <a:gd name="T14" fmla="*/ 51 w 214"/>
                  <a:gd name="T15" fmla="*/ 107 h 287"/>
                  <a:gd name="T16" fmla="*/ 87 w 214"/>
                  <a:gd name="T17" fmla="*/ 114 h 287"/>
                  <a:gd name="T18" fmla="*/ 62 w 214"/>
                  <a:gd name="T19" fmla="*/ 117 h 287"/>
                  <a:gd name="T20" fmla="*/ 40 w 214"/>
                  <a:gd name="T21" fmla="*/ 125 h 287"/>
                  <a:gd name="T22" fmla="*/ 47 w 214"/>
                  <a:gd name="T23" fmla="*/ 128 h 287"/>
                  <a:gd name="T24" fmla="*/ 42 w 214"/>
                  <a:gd name="T25" fmla="*/ 136 h 287"/>
                  <a:gd name="T26" fmla="*/ 61 w 214"/>
                  <a:gd name="T27" fmla="*/ 131 h 287"/>
                  <a:gd name="T28" fmla="*/ 46 w 214"/>
                  <a:gd name="T29" fmla="*/ 143 h 287"/>
                  <a:gd name="T30" fmla="*/ 68 w 214"/>
                  <a:gd name="T31" fmla="*/ 149 h 287"/>
                  <a:gd name="T32" fmla="*/ 60 w 214"/>
                  <a:gd name="T33" fmla="*/ 152 h 287"/>
                  <a:gd name="T34" fmla="*/ 76 w 214"/>
                  <a:gd name="T35" fmla="*/ 173 h 287"/>
                  <a:gd name="T36" fmla="*/ 111 w 214"/>
                  <a:gd name="T37" fmla="*/ 179 h 287"/>
                  <a:gd name="T38" fmla="*/ 130 w 214"/>
                  <a:gd name="T39" fmla="*/ 168 h 287"/>
                  <a:gd name="T40" fmla="*/ 138 w 214"/>
                  <a:gd name="T41" fmla="*/ 156 h 287"/>
                  <a:gd name="T42" fmla="*/ 138 w 214"/>
                  <a:gd name="T43" fmla="*/ 162 h 287"/>
                  <a:gd name="T44" fmla="*/ 136 w 214"/>
                  <a:gd name="T45" fmla="*/ 178 h 287"/>
                  <a:gd name="T46" fmla="*/ 122 w 214"/>
                  <a:gd name="T47" fmla="*/ 194 h 287"/>
                  <a:gd name="T48" fmla="*/ 117 w 214"/>
                  <a:gd name="T49" fmla="*/ 213 h 287"/>
                  <a:gd name="T50" fmla="*/ 102 w 214"/>
                  <a:gd name="T51" fmla="*/ 213 h 287"/>
                  <a:gd name="T52" fmla="*/ 118 w 214"/>
                  <a:gd name="T53" fmla="*/ 220 h 287"/>
                  <a:gd name="T54" fmla="*/ 139 w 214"/>
                  <a:gd name="T55" fmla="*/ 224 h 287"/>
                  <a:gd name="T56" fmla="*/ 156 w 214"/>
                  <a:gd name="T57" fmla="*/ 219 h 287"/>
                  <a:gd name="T58" fmla="*/ 143 w 214"/>
                  <a:gd name="T59" fmla="*/ 228 h 287"/>
                  <a:gd name="T60" fmla="*/ 123 w 214"/>
                  <a:gd name="T61" fmla="*/ 233 h 287"/>
                  <a:gd name="T62" fmla="*/ 133 w 214"/>
                  <a:gd name="T63" fmla="*/ 235 h 287"/>
                  <a:gd name="T64" fmla="*/ 115 w 214"/>
                  <a:gd name="T65" fmla="*/ 245 h 287"/>
                  <a:gd name="T66" fmla="*/ 125 w 214"/>
                  <a:gd name="T67" fmla="*/ 247 h 287"/>
                  <a:gd name="T68" fmla="*/ 91 w 214"/>
                  <a:gd name="T69" fmla="*/ 253 h 287"/>
                  <a:gd name="T70" fmla="*/ 111 w 214"/>
                  <a:gd name="T71" fmla="*/ 268 h 287"/>
                  <a:gd name="T72" fmla="*/ 143 w 214"/>
                  <a:gd name="T73" fmla="*/ 275 h 287"/>
                  <a:gd name="T74" fmla="*/ 177 w 214"/>
                  <a:gd name="T75" fmla="*/ 272 h 287"/>
                  <a:gd name="T76" fmla="*/ 190 w 214"/>
                  <a:gd name="T77" fmla="*/ 261 h 287"/>
                  <a:gd name="T78" fmla="*/ 191 w 214"/>
                  <a:gd name="T79" fmla="*/ 272 h 287"/>
                  <a:gd name="T80" fmla="*/ 214 w 214"/>
                  <a:gd name="T81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4" h="287">
                    <a:moveTo>
                      <a:pt x="0" y="0"/>
                    </a:moveTo>
                    <a:lnTo>
                      <a:pt x="12" y="46"/>
                    </a:lnTo>
                    <a:lnTo>
                      <a:pt x="27" y="66"/>
                    </a:lnTo>
                    <a:lnTo>
                      <a:pt x="55" y="78"/>
                    </a:lnTo>
                    <a:lnTo>
                      <a:pt x="45" y="78"/>
                    </a:lnTo>
                    <a:lnTo>
                      <a:pt x="34" y="83"/>
                    </a:lnTo>
                    <a:lnTo>
                      <a:pt x="35" y="89"/>
                    </a:lnTo>
                    <a:lnTo>
                      <a:pt x="51" y="107"/>
                    </a:lnTo>
                    <a:lnTo>
                      <a:pt x="87" y="114"/>
                    </a:lnTo>
                    <a:lnTo>
                      <a:pt x="62" y="117"/>
                    </a:lnTo>
                    <a:lnTo>
                      <a:pt x="40" y="125"/>
                    </a:lnTo>
                    <a:lnTo>
                      <a:pt x="47" y="128"/>
                    </a:lnTo>
                    <a:lnTo>
                      <a:pt x="42" y="136"/>
                    </a:lnTo>
                    <a:lnTo>
                      <a:pt x="61" y="131"/>
                    </a:lnTo>
                    <a:lnTo>
                      <a:pt x="46" y="143"/>
                    </a:lnTo>
                    <a:lnTo>
                      <a:pt x="68" y="149"/>
                    </a:lnTo>
                    <a:lnTo>
                      <a:pt x="60" y="152"/>
                    </a:lnTo>
                    <a:lnTo>
                      <a:pt x="76" y="173"/>
                    </a:lnTo>
                    <a:lnTo>
                      <a:pt x="111" y="179"/>
                    </a:lnTo>
                    <a:lnTo>
                      <a:pt x="130" y="168"/>
                    </a:lnTo>
                    <a:lnTo>
                      <a:pt x="138" y="156"/>
                    </a:lnTo>
                    <a:lnTo>
                      <a:pt x="138" y="162"/>
                    </a:lnTo>
                    <a:lnTo>
                      <a:pt x="136" y="178"/>
                    </a:lnTo>
                    <a:lnTo>
                      <a:pt x="122" y="194"/>
                    </a:lnTo>
                    <a:lnTo>
                      <a:pt x="117" y="213"/>
                    </a:lnTo>
                    <a:lnTo>
                      <a:pt x="102" y="213"/>
                    </a:lnTo>
                    <a:lnTo>
                      <a:pt x="118" y="220"/>
                    </a:lnTo>
                    <a:lnTo>
                      <a:pt x="139" y="224"/>
                    </a:lnTo>
                    <a:lnTo>
                      <a:pt x="156" y="219"/>
                    </a:lnTo>
                    <a:lnTo>
                      <a:pt x="143" y="228"/>
                    </a:lnTo>
                    <a:lnTo>
                      <a:pt x="123" y="233"/>
                    </a:lnTo>
                    <a:lnTo>
                      <a:pt x="133" y="235"/>
                    </a:lnTo>
                    <a:lnTo>
                      <a:pt x="115" y="245"/>
                    </a:lnTo>
                    <a:lnTo>
                      <a:pt x="125" y="247"/>
                    </a:lnTo>
                    <a:lnTo>
                      <a:pt x="91" y="253"/>
                    </a:lnTo>
                    <a:lnTo>
                      <a:pt x="111" y="268"/>
                    </a:lnTo>
                    <a:lnTo>
                      <a:pt x="143" y="275"/>
                    </a:lnTo>
                    <a:lnTo>
                      <a:pt x="177" y="272"/>
                    </a:lnTo>
                    <a:lnTo>
                      <a:pt x="190" y="261"/>
                    </a:lnTo>
                    <a:lnTo>
                      <a:pt x="191" y="272"/>
                    </a:lnTo>
                    <a:lnTo>
                      <a:pt x="214" y="2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6" name="Freeform 219"/>
              <p:cNvSpPr>
                <a:spLocks/>
              </p:cNvSpPr>
              <p:nvPr/>
            </p:nvSpPr>
            <p:spPr bwMode="auto">
              <a:xfrm>
                <a:off x="1590675" y="4425950"/>
                <a:ext cx="188913" cy="120650"/>
              </a:xfrm>
              <a:custGeom>
                <a:avLst/>
                <a:gdLst>
                  <a:gd name="T0" fmla="*/ 195 w 596"/>
                  <a:gd name="T1" fmla="*/ 6 h 377"/>
                  <a:gd name="T2" fmla="*/ 201 w 596"/>
                  <a:gd name="T3" fmla="*/ 18 h 377"/>
                  <a:gd name="T4" fmla="*/ 203 w 596"/>
                  <a:gd name="T5" fmla="*/ 36 h 377"/>
                  <a:gd name="T6" fmla="*/ 148 w 596"/>
                  <a:gd name="T7" fmla="*/ 82 h 377"/>
                  <a:gd name="T8" fmla="*/ 77 w 596"/>
                  <a:gd name="T9" fmla="*/ 131 h 377"/>
                  <a:gd name="T10" fmla="*/ 41 w 596"/>
                  <a:gd name="T11" fmla="*/ 149 h 377"/>
                  <a:gd name="T12" fmla="*/ 61 w 596"/>
                  <a:gd name="T13" fmla="*/ 152 h 377"/>
                  <a:gd name="T14" fmla="*/ 96 w 596"/>
                  <a:gd name="T15" fmla="*/ 165 h 377"/>
                  <a:gd name="T16" fmla="*/ 138 w 596"/>
                  <a:gd name="T17" fmla="*/ 144 h 377"/>
                  <a:gd name="T18" fmla="*/ 159 w 596"/>
                  <a:gd name="T19" fmla="*/ 162 h 377"/>
                  <a:gd name="T20" fmla="*/ 177 w 596"/>
                  <a:gd name="T21" fmla="*/ 181 h 377"/>
                  <a:gd name="T22" fmla="*/ 148 w 596"/>
                  <a:gd name="T23" fmla="*/ 236 h 377"/>
                  <a:gd name="T24" fmla="*/ 96 w 596"/>
                  <a:gd name="T25" fmla="*/ 270 h 377"/>
                  <a:gd name="T26" fmla="*/ 75 w 596"/>
                  <a:gd name="T27" fmla="*/ 274 h 377"/>
                  <a:gd name="T28" fmla="*/ 20 w 596"/>
                  <a:gd name="T29" fmla="*/ 280 h 377"/>
                  <a:gd name="T30" fmla="*/ 1 w 596"/>
                  <a:gd name="T31" fmla="*/ 283 h 377"/>
                  <a:gd name="T32" fmla="*/ 17 w 596"/>
                  <a:gd name="T33" fmla="*/ 298 h 377"/>
                  <a:gd name="T34" fmla="*/ 24 w 596"/>
                  <a:gd name="T35" fmla="*/ 319 h 377"/>
                  <a:gd name="T36" fmla="*/ 50 w 596"/>
                  <a:gd name="T37" fmla="*/ 335 h 377"/>
                  <a:gd name="T38" fmla="*/ 90 w 596"/>
                  <a:gd name="T39" fmla="*/ 322 h 377"/>
                  <a:gd name="T40" fmla="*/ 85 w 596"/>
                  <a:gd name="T41" fmla="*/ 348 h 377"/>
                  <a:gd name="T42" fmla="*/ 134 w 596"/>
                  <a:gd name="T43" fmla="*/ 337 h 377"/>
                  <a:gd name="T44" fmla="*/ 150 w 596"/>
                  <a:gd name="T45" fmla="*/ 348 h 377"/>
                  <a:gd name="T46" fmla="*/ 177 w 596"/>
                  <a:gd name="T47" fmla="*/ 350 h 377"/>
                  <a:gd name="T48" fmla="*/ 205 w 596"/>
                  <a:gd name="T49" fmla="*/ 350 h 377"/>
                  <a:gd name="T50" fmla="*/ 242 w 596"/>
                  <a:gd name="T51" fmla="*/ 348 h 377"/>
                  <a:gd name="T52" fmla="*/ 279 w 596"/>
                  <a:gd name="T53" fmla="*/ 348 h 377"/>
                  <a:gd name="T54" fmla="*/ 350 w 596"/>
                  <a:gd name="T55" fmla="*/ 377 h 377"/>
                  <a:gd name="T56" fmla="*/ 364 w 596"/>
                  <a:gd name="T57" fmla="*/ 371 h 377"/>
                  <a:gd name="T58" fmla="*/ 378 w 596"/>
                  <a:gd name="T59" fmla="*/ 359 h 377"/>
                  <a:gd name="T60" fmla="*/ 425 w 596"/>
                  <a:gd name="T61" fmla="*/ 363 h 377"/>
                  <a:gd name="T62" fmla="*/ 458 w 596"/>
                  <a:gd name="T63" fmla="*/ 350 h 377"/>
                  <a:gd name="T64" fmla="*/ 487 w 596"/>
                  <a:gd name="T65" fmla="*/ 346 h 377"/>
                  <a:gd name="T66" fmla="*/ 519 w 596"/>
                  <a:gd name="T67" fmla="*/ 356 h 377"/>
                  <a:gd name="T68" fmla="*/ 596 w 596"/>
                  <a:gd name="T69" fmla="*/ 342 h 377"/>
                  <a:gd name="T70" fmla="*/ 568 w 596"/>
                  <a:gd name="T71" fmla="*/ 337 h 377"/>
                  <a:gd name="T72" fmla="*/ 553 w 596"/>
                  <a:gd name="T73" fmla="*/ 327 h 377"/>
                  <a:gd name="T74" fmla="*/ 542 w 596"/>
                  <a:gd name="T75" fmla="*/ 312 h 377"/>
                  <a:gd name="T76" fmla="*/ 525 w 596"/>
                  <a:gd name="T77" fmla="*/ 304 h 377"/>
                  <a:gd name="T78" fmla="*/ 497 w 596"/>
                  <a:gd name="T79" fmla="*/ 285 h 377"/>
                  <a:gd name="T80" fmla="*/ 456 w 596"/>
                  <a:gd name="T81" fmla="*/ 285 h 377"/>
                  <a:gd name="T82" fmla="*/ 474 w 596"/>
                  <a:gd name="T83" fmla="*/ 238 h 377"/>
                  <a:gd name="T84" fmla="*/ 503 w 596"/>
                  <a:gd name="T85" fmla="*/ 217 h 377"/>
                  <a:gd name="T86" fmla="*/ 553 w 596"/>
                  <a:gd name="T87" fmla="*/ 209 h 377"/>
                  <a:gd name="T88" fmla="*/ 517 w 596"/>
                  <a:gd name="T89" fmla="*/ 194 h 377"/>
                  <a:gd name="T90" fmla="*/ 462 w 596"/>
                  <a:gd name="T91" fmla="*/ 170 h 377"/>
                  <a:gd name="T92" fmla="*/ 441 w 596"/>
                  <a:gd name="T93" fmla="*/ 156 h 377"/>
                  <a:gd name="T94" fmla="*/ 403 w 596"/>
                  <a:gd name="T95" fmla="*/ 144 h 377"/>
                  <a:gd name="T96" fmla="*/ 476 w 596"/>
                  <a:gd name="T97" fmla="*/ 126 h 377"/>
                  <a:gd name="T98" fmla="*/ 503 w 596"/>
                  <a:gd name="T99" fmla="*/ 84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96" h="377">
                    <a:moveTo>
                      <a:pt x="177" y="0"/>
                    </a:moveTo>
                    <a:lnTo>
                      <a:pt x="195" y="6"/>
                    </a:lnTo>
                    <a:lnTo>
                      <a:pt x="209" y="6"/>
                    </a:lnTo>
                    <a:lnTo>
                      <a:pt x="201" y="18"/>
                    </a:lnTo>
                    <a:lnTo>
                      <a:pt x="216" y="18"/>
                    </a:lnTo>
                    <a:lnTo>
                      <a:pt x="203" y="36"/>
                    </a:lnTo>
                    <a:lnTo>
                      <a:pt x="150" y="65"/>
                    </a:lnTo>
                    <a:lnTo>
                      <a:pt x="148" y="82"/>
                    </a:lnTo>
                    <a:lnTo>
                      <a:pt x="126" y="110"/>
                    </a:lnTo>
                    <a:lnTo>
                      <a:pt x="77" y="131"/>
                    </a:lnTo>
                    <a:lnTo>
                      <a:pt x="49" y="139"/>
                    </a:lnTo>
                    <a:lnTo>
                      <a:pt x="41" y="149"/>
                    </a:lnTo>
                    <a:lnTo>
                      <a:pt x="57" y="156"/>
                    </a:lnTo>
                    <a:lnTo>
                      <a:pt x="61" y="152"/>
                    </a:lnTo>
                    <a:lnTo>
                      <a:pt x="83" y="149"/>
                    </a:lnTo>
                    <a:lnTo>
                      <a:pt x="96" y="165"/>
                    </a:lnTo>
                    <a:lnTo>
                      <a:pt x="128" y="160"/>
                    </a:lnTo>
                    <a:lnTo>
                      <a:pt x="138" y="144"/>
                    </a:lnTo>
                    <a:lnTo>
                      <a:pt x="173" y="162"/>
                    </a:lnTo>
                    <a:lnTo>
                      <a:pt x="159" y="162"/>
                    </a:lnTo>
                    <a:lnTo>
                      <a:pt x="153" y="170"/>
                    </a:lnTo>
                    <a:lnTo>
                      <a:pt x="177" y="181"/>
                    </a:lnTo>
                    <a:lnTo>
                      <a:pt x="170" y="207"/>
                    </a:lnTo>
                    <a:lnTo>
                      <a:pt x="148" y="236"/>
                    </a:lnTo>
                    <a:lnTo>
                      <a:pt x="112" y="240"/>
                    </a:lnTo>
                    <a:lnTo>
                      <a:pt x="96" y="270"/>
                    </a:lnTo>
                    <a:lnTo>
                      <a:pt x="91" y="259"/>
                    </a:lnTo>
                    <a:lnTo>
                      <a:pt x="75" y="274"/>
                    </a:lnTo>
                    <a:lnTo>
                      <a:pt x="47" y="280"/>
                    </a:lnTo>
                    <a:lnTo>
                      <a:pt x="20" y="280"/>
                    </a:lnTo>
                    <a:lnTo>
                      <a:pt x="0" y="266"/>
                    </a:lnTo>
                    <a:lnTo>
                      <a:pt x="1" y="283"/>
                    </a:lnTo>
                    <a:lnTo>
                      <a:pt x="14" y="291"/>
                    </a:lnTo>
                    <a:lnTo>
                      <a:pt x="17" y="298"/>
                    </a:lnTo>
                    <a:lnTo>
                      <a:pt x="38" y="295"/>
                    </a:lnTo>
                    <a:lnTo>
                      <a:pt x="24" y="319"/>
                    </a:lnTo>
                    <a:lnTo>
                      <a:pt x="50" y="314"/>
                    </a:lnTo>
                    <a:lnTo>
                      <a:pt x="50" y="335"/>
                    </a:lnTo>
                    <a:lnTo>
                      <a:pt x="69" y="325"/>
                    </a:lnTo>
                    <a:lnTo>
                      <a:pt x="90" y="322"/>
                    </a:lnTo>
                    <a:lnTo>
                      <a:pt x="83" y="335"/>
                    </a:lnTo>
                    <a:lnTo>
                      <a:pt x="85" y="348"/>
                    </a:lnTo>
                    <a:lnTo>
                      <a:pt x="99" y="348"/>
                    </a:lnTo>
                    <a:lnTo>
                      <a:pt x="134" y="337"/>
                    </a:lnTo>
                    <a:lnTo>
                      <a:pt x="146" y="325"/>
                    </a:lnTo>
                    <a:lnTo>
                      <a:pt x="150" y="348"/>
                    </a:lnTo>
                    <a:lnTo>
                      <a:pt x="173" y="359"/>
                    </a:lnTo>
                    <a:lnTo>
                      <a:pt x="177" y="350"/>
                    </a:lnTo>
                    <a:lnTo>
                      <a:pt x="195" y="342"/>
                    </a:lnTo>
                    <a:lnTo>
                      <a:pt x="205" y="350"/>
                    </a:lnTo>
                    <a:lnTo>
                      <a:pt x="214" y="367"/>
                    </a:lnTo>
                    <a:lnTo>
                      <a:pt x="242" y="348"/>
                    </a:lnTo>
                    <a:lnTo>
                      <a:pt x="249" y="367"/>
                    </a:lnTo>
                    <a:lnTo>
                      <a:pt x="279" y="348"/>
                    </a:lnTo>
                    <a:lnTo>
                      <a:pt x="285" y="361"/>
                    </a:lnTo>
                    <a:lnTo>
                      <a:pt x="350" y="377"/>
                    </a:lnTo>
                    <a:lnTo>
                      <a:pt x="329" y="363"/>
                    </a:lnTo>
                    <a:lnTo>
                      <a:pt x="364" y="371"/>
                    </a:lnTo>
                    <a:lnTo>
                      <a:pt x="350" y="361"/>
                    </a:lnTo>
                    <a:lnTo>
                      <a:pt x="378" y="359"/>
                    </a:lnTo>
                    <a:lnTo>
                      <a:pt x="403" y="367"/>
                    </a:lnTo>
                    <a:lnTo>
                      <a:pt x="425" y="363"/>
                    </a:lnTo>
                    <a:lnTo>
                      <a:pt x="401" y="350"/>
                    </a:lnTo>
                    <a:lnTo>
                      <a:pt x="458" y="350"/>
                    </a:lnTo>
                    <a:lnTo>
                      <a:pt x="501" y="361"/>
                    </a:lnTo>
                    <a:lnTo>
                      <a:pt x="487" y="346"/>
                    </a:lnTo>
                    <a:lnTo>
                      <a:pt x="490" y="332"/>
                    </a:lnTo>
                    <a:lnTo>
                      <a:pt x="519" y="356"/>
                    </a:lnTo>
                    <a:lnTo>
                      <a:pt x="552" y="359"/>
                    </a:lnTo>
                    <a:lnTo>
                      <a:pt x="596" y="342"/>
                    </a:lnTo>
                    <a:lnTo>
                      <a:pt x="586" y="335"/>
                    </a:lnTo>
                    <a:lnTo>
                      <a:pt x="568" y="337"/>
                    </a:lnTo>
                    <a:lnTo>
                      <a:pt x="568" y="327"/>
                    </a:lnTo>
                    <a:lnTo>
                      <a:pt x="553" y="327"/>
                    </a:lnTo>
                    <a:lnTo>
                      <a:pt x="553" y="312"/>
                    </a:lnTo>
                    <a:lnTo>
                      <a:pt x="542" y="312"/>
                    </a:lnTo>
                    <a:lnTo>
                      <a:pt x="529" y="293"/>
                    </a:lnTo>
                    <a:lnTo>
                      <a:pt x="525" y="304"/>
                    </a:lnTo>
                    <a:lnTo>
                      <a:pt x="514" y="301"/>
                    </a:lnTo>
                    <a:lnTo>
                      <a:pt x="497" y="285"/>
                    </a:lnTo>
                    <a:lnTo>
                      <a:pt x="474" y="285"/>
                    </a:lnTo>
                    <a:lnTo>
                      <a:pt x="456" y="285"/>
                    </a:lnTo>
                    <a:lnTo>
                      <a:pt x="427" y="270"/>
                    </a:lnTo>
                    <a:lnTo>
                      <a:pt x="474" y="238"/>
                    </a:lnTo>
                    <a:lnTo>
                      <a:pt x="514" y="238"/>
                    </a:lnTo>
                    <a:lnTo>
                      <a:pt x="503" y="217"/>
                    </a:lnTo>
                    <a:lnTo>
                      <a:pt x="533" y="207"/>
                    </a:lnTo>
                    <a:lnTo>
                      <a:pt x="553" y="209"/>
                    </a:lnTo>
                    <a:lnTo>
                      <a:pt x="545" y="188"/>
                    </a:lnTo>
                    <a:lnTo>
                      <a:pt x="517" y="194"/>
                    </a:lnTo>
                    <a:lnTo>
                      <a:pt x="476" y="188"/>
                    </a:lnTo>
                    <a:lnTo>
                      <a:pt x="462" y="170"/>
                    </a:lnTo>
                    <a:lnTo>
                      <a:pt x="449" y="175"/>
                    </a:lnTo>
                    <a:lnTo>
                      <a:pt x="441" y="156"/>
                    </a:lnTo>
                    <a:lnTo>
                      <a:pt x="424" y="162"/>
                    </a:lnTo>
                    <a:lnTo>
                      <a:pt x="403" y="144"/>
                    </a:lnTo>
                    <a:lnTo>
                      <a:pt x="429" y="131"/>
                    </a:lnTo>
                    <a:lnTo>
                      <a:pt x="476" y="126"/>
                    </a:lnTo>
                    <a:lnTo>
                      <a:pt x="487" y="101"/>
                    </a:lnTo>
                    <a:lnTo>
                      <a:pt x="503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7" name="Freeform 220"/>
              <p:cNvSpPr>
                <a:spLocks/>
              </p:cNvSpPr>
              <p:nvPr/>
            </p:nvSpPr>
            <p:spPr bwMode="auto">
              <a:xfrm>
                <a:off x="1201737" y="4316413"/>
                <a:ext cx="104775" cy="233362"/>
              </a:xfrm>
              <a:custGeom>
                <a:avLst/>
                <a:gdLst>
                  <a:gd name="T0" fmla="*/ 150 w 331"/>
                  <a:gd name="T1" fmla="*/ 38 h 737"/>
                  <a:gd name="T2" fmla="*/ 128 w 331"/>
                  <a:gd name="T3" fmla="*/ 80 h 737"/>
                  <a:gd name="T4" fmla="*/ 118 w 331"/>
                  <a:gd name="T5" fmla="*/ 93 h 737"/>
                  <a:gd name="T6" fmla="*/ 85 w 331"/>
                  <a:gd name="T7" fmla="*/ 148 h 737"/>
                  <a:gd name="T8" fmla="*/ 87 w 331"/>
                  <a:gd name="T9" fmla="*/ 180 h 737"/>
                  <a:gd name="T10" fmla="*/ 80 w 331"/>
                  <a:gd name="T11" fmla="*/ 222 h 737"/>
                  <a:gd name="T12" fmla="*/ 52 w 331"/>
                  <a:gd name="T13" fmla="*/ 247 h 737"/>
                  <a:gd name="T14" fmla="*/ 38 w 331"/>
                  <a:gd name="T15" fmla="*/ 276 h 737"/>
                  <a:gd name="T16" fmla="*/ 30 w 331"/>
                  <a:gd name="T17" fmla="*/ 319 h 737"/>
                  <a:gd name="T18" fmla="*/ 10 w 331"/>
                  <a:gd name="T19" fmla="*/ 373 h 737"/>
                  <a:gd name="T20" fmla="*/ 2 w 331"/>
                  <a:gd name="T21" fmla="*/ 405 h 737"/>
                  <a:gd name="T22" fmla="*/ 2 w 331"/>
                  <a:gd name="T23" fmla="*/ 441 h 737"/>
                  <a:gd name="T24" fmla="*/ 12 w 331"/>
                  <a:gd name="T25" fmla="*/ 495 h 737"/>
                  <a:gd name="T26" fmla="*/ 8 w 331"/>
                  <a:gd name="T27" fmla="*/ 524 h 737"/>
                  <a:gd name="T28" fmla="*/ 12 w 331"/>
                  <a:gd name="T29" fmla="*/ 586 h 737"/>
                  <a:gd name="T30" fmla="*/ 35 w 331"/>
                  <a:gd name="T31" fmla="*/ 608 h 737"/>
                  <a:gd name="T32" fmla="*/ 28 w 331"/>
                  <a:gd name="T33" fmla="*/ 634 h 737"/>
                  <a:gd name="T34" fmla="*/ 43 w 331"/>
                  <a:gd name="T35" fmla="*/ 680 h 737"/>
                  <a:gd name="T36" fmla="*/ 78 w 331"/>
                  <a:gd name="T37" fmla="*/ 663 h 737"/>
                  <a:gd name="T38" fmla="*/ 93 w 331"/>
                  <a:gd name="T39" fmla="*/ 692 h 737"/>
                  <a:gd name="T40" fmla="*/ 128 w 331"/>
                  <a:gd name="T41" fmla="*/ 692 h 737"/>
                  <a:gd name="T42" fmla="*/ 153 w 331"/>
                  <a:gd name="T43" fmla="*/ 737 h 737"/>
                  <a:gd name="T44" fmla="*/ 181 w 331"/>
                  <a:gd name="T45" fmla="*/ 737 h 737"/>
                  <a:gd name="T46" fmla="*/ 231 w 331"/>
                  <a:gd name="T47" fmla="*/ 728 h 737"/>
                  <a:gd name="T48" fmla="*/ 273 w 331"/>
                  <a:gd name="T49" fmla="*/ 685 h 737"/>
                  <a:gd name="T50" fmla="*/ 283 w 331"/>
                  <a:gd name="T51" fmla="*/ 640 h 737"/>
                  <a:gd name="T52" fmla="*/ 314 w 331"/>
                  <a:gd name="T53" fmla="*/ 601 h 737"/>
                  <a:gd name="T54" fmla="*/ 323 w 331"/>
                  <a:gd name="T55" fmla="*/ 570 h 737"/>
                  <a:gd name="T56" fmla="*/ 314 w 331"/>
                  <a:gd name="T57" fmla="*/ 508 h 737"/>
                  <a:gd name="T58" fmla="*/ 296 w 331"/>
                  <a:gd name="T59" fmla="*/ 386 h 737"/>
                  <a:gd name="T60" fmla="*/ 303 w 331"/>
                  <a:gd name="T61" fmla="*/ 366 h 737"/>
                  <a:gd name="T62" fmla="*/ 296 w 331"/>
                  <a:gd name="T63" fmla="*/ 331 h 737"/>
                  <a:gd name="T64" fmla="*/ 271 w 331"/>
                  <a:gd name="T65" fmla="*/ 319 h 737"/>
                  <a:gd name="T66" fmla="*/ 279 w 331"/>
                  <a:gd name="T67" fmla="*/ 234 h 737"/>
                  <a:gd name="T68" fmla="*/ 279 w 331"/>
                  <a:gd name="T69" fmla="*/ 222 h 737"/>
                  <a:gd name="T70" fmla="*/ 244 w 331"/>
                  <a:gd name="T71" fmla="*/ 167 h 737"/>
                  <a:gd name="T72" fmla="*/ 233 w 331"/>
                  <a:gd name="T73" fmla="*/ 93 h 737"/>
                  <a:gd name="T74" fmla="*/ 205 w 331"/>
                  <a:gd name="T75" fmla="*/ 54 h 737"/>
                  <a:gd name="T76" fmla="*/ 183 w 331"/>
                  <a:gd name="T77" fmla="*/ 19 h 737"/>
                  <a:gd name="T78" fmla="*/ 168 w 331"/>
                  <a:gd name="T79" fmla="*/ 0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1" h="737">
                    <a:moveTo>
                      <a:pt x="168" y="0"/>
                    </a:moveTo>
                    <a:lnTo>
                      <a:pt x="150" y="38"/>
                    </a:lnTo>
                    <a:lnTo>
                      <a:pt x="120" y="64"/>
                    </a:lnTo>
                    <a:lnTo>
                      <a:pt x="128" y="80"/>
                    </a:lnTo>
                    <a:lnTo>
                      <a:pt x="137" y="84"/>
                    </a:lnTo>
                    <a:lnTo>
                      <a:pt x="118" y="93"/>
                    </a:lnTo>
                    <a:lnTo>
                      <a:pt x="120" y="106"/>
                    </a:lnTo>
                    <a:lnTo>
                      <a:pt x="85" y="148"/>
                    </a:lnTo>
                    <a:lnTo>
                      <a:pt x="70" y="161"/>
                    </a:lnTo>
                    <a:lnTo>
                      <a:pt x="87" y="180"/>
                    </a:lnTo>
                    <a:lnTo>
                      <a:pt x="85" y="192"/>
                    </a:lnTo>
                    <a:lnTo>
                      <a:pt x="80" y="222"/>
                    </a:lnTo>
                    <a:lnTo>
                      <a:pt x="65" y="225"/>
                    </a:lnTo>
                    <a:lnTo>
                      <a:pt x="52" y="247"/>
                    </a:lnTo>
                    <a:lnTo>
                      <a:pt x="56" y="273"/>
                    </a:lnTo>
                    <a:lnTo>
                      <a:pt x="38" y="276"/>
                    </a:lnTo>
                    <a:lnTo>
                      <a:pt x="23" y="312"/>
                    </a:lnTo>
                    <a:lnTo>
                      <a:pt x="30" y="319"/>
                    </a:lnTo>
                    <a:lnTo>
                      <a:pt x="25" y="350"/>
                    </a:lnTo>
                    <a:lnTo>
                      <a:pt x="10" y="373"/>
                    </a:lnTo>
                    <a:lnTo>
                      <a:pt x="30" y="366"/>
                    </a:lnTo>
                    <a:lnTo>
                      <a:pt x="2" y="405"/>
                    </a:lnTo>
                    <a:lnTo>
                      <a:pt x="17" y="418"/>
                    </a:lnTo>
                    <a:lnTo>
                      <a:pt x="2" y="441"/>
                    </a:lnTo>
                    <a:lnTo>
                      <a:pt x="0" y="486"/>
                    </a:lnTo>
                    <a:lnTo>
                      <a:pt x="12" y="495"/>
                    </a:lnTo>
                    <a:lnTo>
                      <a:pt x="19" y="528"/>
                    </a:lnTo>
                    <a:lnTo>
                      <a:pt x="8" y="524"/>
                    </a:lnTo>
                    <a:lnTo>
                      <a:pt x="17" y="557"/>
                    </a:lnTo>
                    <a:lnTo>
                      <a:pt x="12" y="586"/>
                    </a:lnTo>
                    <a:lnTo>
                      <a:pt x="23" y="583"/>
                    </a:lnTo>
                    <a:lnTo>
                      <a:pt x="35" y="608"/>
                    </a:lnTo>
                    <a:lnTo>
                      <a:pt x="25" y="605"/>
                    </a:lnTo>
                    <a:lnTo>
                      <a:pt x="28" y="634"/>
                    </a:lnTo>
                    <a:lnTo>
                      <a:pt x="48" y="640"/>
                    </a:lnTo>
                    <a:lnTo>
                      <a:pt x="43" y="680"/>
                    </a:lnTo>
                    <a:lnTo>
                      <a:pt x="65" y="676"/>
                    </a:lnTo>
                    <a:lnTo>
                      <a:pt x="78" y="663"/>
                    </a:lnTo>
                    <a:lnTo>
                      <a:pt x="100" y="680"/>
                    </a:lnTo>
                    <a:lnTo>
                      <a:pt x="93" y="692"/>
                    </a:lnTo>
                    <a:lnTo>
                      <a:pt x="115" y="698"/>
                    </a:lnTo>
                    <a:lnTo>
                      <a:pt x="128" y="692"/>
                    </a:lnTo>
                    <a:lnTo>
                      <a:pt x="126" y="718"/>
                    </a:lnTo>
                    <a:lnTo>
                      <a:pt x="153" y="737"/>
                    </a:lnTo>
                    <a:lnTo>
                      <a:pt x="163" y="731"/>
                    </a:lnTo>
                    <a:lnTo>
                      <a:pt x="181" y="737"/>
                    </a:lnTo>
                    <a:lnTo>
                      <a:pt x="216" y="721"/>
                    </a:lnTo>
                    <a:lnTo>
                      <a:pt x="231" y="728"/>
                    </a:lnTo>
                    <a:lnTo>
                      <a:pt x="233" y="718"/>
                    </a:lnTo>
                    <a:lnTo>
                      <a:pt x="273" y="685"/>
                    </a:lnTo>
                    <a:lnTo>
                      <a:pt x="266" y="667"/>
                    </a:lnTo>
                    <a:lnTo>
                      <a:pt x="283" y="640"/>
                    </a:lnTo>
                    <a:lnTo>
                      <a:pt x="311" y="627"/>
                    </a:lnTo>
                    <a:lnTo>
                      <a:pt x="314" y="601"/>
                    </a:lnTo>
                    <a:lnTo>
                      <a:pt x="290" y="588"/>
                    </a:lnTo>
                    <a:lnTo>
                      <a:pt x="323" y="570"/>
                    </a:lnTo>
                    <a:lnTo>
                      <a:pt x="329" y="544"/>
                    </a:lnTo>
                    <a:lnTo>
                      <a:pt x="314" y="508"/>
                    </a:lnTo>
                    <a:lnTo>
                      <a:pt x="331" y="444"/>
                    </a:lnTo>
                    <a:lnTo>
                      <a:pt x="296" y="386"/>
                    </a:lnTo>
                    <a:lnTo>
                      <a:pt x="283" y="386"/>
                    </a:lnTo>
                    <a:lnTo>
                      <a:pt x="303" y="366"/>
                    </a:lnTo>
                    <a:lnTo>
                      <a:pt x="283" y="354"/>
                    </a:lnTo>
                    <a:lnTo>
                      <a:pt x="296" y="331"/>
                    </a:lnTo>
                    <a:lnTo>
                      <a:pt x="290" y="322"/>
                    </a:lnTo>
                    <a:lnTo>
                      <a:pt x="271" y="319"/>
                    </a:lnTo>
                    <a:lnTo>
                      <a:pt x="286" y="293"/>
                    </a:lnTo>
                    <a:lnTo>
                      <a:pt x="279" y="234"/>
                    </a:lnTo>
                    <a:lnTo>
                      <a:pt x="263" y="229"/>
                    </a:lnTo>
                    <a:lnTo>
                      <a:pt x="279" y="222"/>
                    </a:lnTo>
                    <a:lnTo>
                      <a:pt x="266" y="174"/>
                    </a:lnTo>
                    <a:lnTo>
                      <a:pt x="244" y="167"/>
                    </a:lnTo>
                    <a:lnTo>
                      <a:pt x="251" y="128"/>
                    </a:lnTo>
                    <a:lnTo>
                      <a:pt x="233" y="93"/>
                    </a:lnTo>
                    <a:lnTo>
                      <a:pt x="226" y="106"/>
                    </a:lnTo>
                    <a:lnTo>
                      <a:pt x="205" y="54"/>
                    </a:lnTo>
                    <a:lnTo>
                      <a:pt x="198" y="61"/>
                    </a:lnTo>
                    <a:lnTo>
                      <a:pt x="183" y="19"/>
                    </a:lnTo>
                    <a:lnTo>
                      <a:pt x="178" y="25"/>
                    </a:lnTo>
                    <a:lnTo>
                      <a:pt x="16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48" name="Rectangle 221"/>
              <p:cNvSpPr>
                <a:spLocks noChangeArrowheads="1"/>
              </p:cNvSpPr>
              <p:nvPr/>
            </p:nvSpPr>
            <p:spPr bwMode="auto">
              <a:xfrm>
                <a:off x="3449637" y="5753100"/>
                <a:ext cx="198438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22"/>
              <p:cNvSpPr>
                <a:spLocks noChangeArrowheads="1"/>
              </p:cNvSpPr>
              <p:nvPr/>
            </p:nvSpPr>
            <p:spPr bwMode="auto">
              <a:xfrm>
                <a:off x="3289300" y="4424363"/>
                <a:ext cx="781050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Superficie 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23"/>
              <p:cNvSpPr>
                <a:spLocks noChangeArrowheads="1"/>
              </p:cNvSpPr>
              <p:nvPr/>
            </p:nvSpPr>
            <p:spPr bwMode="auto">
              <a:xfrm>
                <a:off x="3375025" y="4586288"/>
                <a:ext cx="571500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original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Rectangle 224"/>
              <p:cNvSpPr>
                <a:spLocks noChangeArrowheads="1"/>
              </p:cNvSpPr>
              <p:nvPr/>
            </p:nvSpPr>
            <p:spPr bwMode="auto">
              <a:xfrm>
                <a:off x="1866900" y="4159250"/>
                <a:ext cx="649288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Escarpe 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tangle 225"/>
              <p:cNvSpPr>
                <a:spLocks noChangeArrowheads="1"/>
              </p:cNvSpPr>
              <p:nvPr/>
            </p:nvSpPr>
            <p:spPr bwMode="auto">
              <a:xfrm>
                <a:off x="1900237" y="4324350"/>
                <a:ext cx="549275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 falla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ectangle 226"/>
              <p:cNvSpPr>
                <a:spLocks noChangeArrowheads="1"/>
              </p:cNvSpPr>
              <p:nvPr/>
            </p:nvSpPr>
            <p:spPr bwMode="auto">
              <a:xfrm>
                <a:off x="3621087" y="5462588"/>
                <a:ext cx="361950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Cs x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Rectangle 227"/>
              <p:cNvSpPr>
                <a:spLocks noChangeArrowheads="1"/>
              </p:cNvSpPr>
              <p:nvPr/>
            </p:nvSpPr>
            <p:spPr bwMode="auto">
              <a:xfrm>
                <a:off x="3906837" y="5497513"/>
                <a:ext cx="76200" cy="134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8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Rectangle 228"/>
              <p:cNvSpPr>
                <a:spLocks noChangeArrowheads="1"/>
              </p:cNvSpPr>
              <p:nvPr/>
            </p:nvSpPr>
            <p:spPr bwMode="auto">
              <a:xfrm>
                <a:off x="3933825" y="5462588"/>
                <a:ext cx="198438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Rectangle 229"/>
              <p:cNvSpPr>
                <a:spLocks noChangeArrowheads="1"/>
              </p:cNvSpPr>
              <p:nvPr/>
            </p:nvSpPr>
            <p:spPr bwMode="auto">
              <a:xfrm>
                <a:off x="3990975" y="5978525"/>
                <a:ext cx="168275" cy="18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144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71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8288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altLang="es-MX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</a:t>
                </a:r>
                <a:endParaRPr kumimoji="0" lang="es-MX" altLang="es-MX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Freeform 230"/>
              <p:cNvSpPr>
                <a:spLocks/>
              </p:cNvSpPr>
              <p:nvPr/>
            </p:nvSpPr>
            <p:spPr bwMode="auto">
              <a:xfrm>
                <a:off x="1246187" y="4548188"/>
                <a:ext cx="3175" cy="33337"/>
              </a:xfrm>
              <a:custGeom>
                <a:avLst/>
                <a:gdLst>
                  <a:gd name="T0" fmla="*/ 8 w 8"/>
                  <a:gd name="T1" fmla="*/ 0 h 104"/>
                  <a:gd name="T2" fmla="*/ 8 w 8"/>
                  <a:gd name="T3" fmla="*/ 53 h 104"/>
                  <a:gd name="T4" fmla="*/ 0 w 8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4">
                    <a:moveTo>
                      <a:pt x="8" y="0"/>
                    </a:moveTo>
                    <a:lnTo>
                      <a:pt x="8" y="53"/>
                    </a:lnTo>
                    <a:lnTo>
                      <a:pt x="0" y="10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58" name="Freeform 231"/>
              <p:cNvSpPr>
                <a:spLocks/>
              </p:cNvSpPr>
              <p:nvPr/>
            </p:nvSpPr>
            <p:spPr bwMode="auto">
              <a:xfrm>
                <a:off x="1257300" y="4548188"/>
                <a:ext cx="1588" cy="33337"/>
              </a:xfrm>
              <a:custGeom>
                <a:avLst/>
                <a:gdLst>
                  <a:gd name="T0" fmla="*/ 5 w 5"/>
                  <a:gd name="T1" fmla="*/ 0 h 104"/>
                  <a:gd name="T2" fmla="*/ 0 w 5"/>
                  <a:gd name="T3" fmla="*/ 46 h 104"/>
                  <a:gd name="T4" fmla="*/ 0 w 5"/>
                  <a:gd name="T5" fmla="*/ 88 h 104"/>
                  <a:gd name="T6" fmla="*/ 4 w 5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4">
                    <a:moveTo>
                      <a:pt x="5" y="0"/>
                    </a:moveTo>
                    <a:lnTo>
                      <a:pt x="0" y="46"/>
                    </a:lnTo>
                    <a:lnTo>
                      <a:pt x="0" y="88"/>
                    </a:lnTo>
                    <a:lnTo>
                      <a:pt x="4" y="10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59" name="Line 232"/>
              <p:cNvSpPr>
                <a:spLocks noChangeShapeType="1"/>
              </p:cNvSpPr>
              <p:nvPr/>
            </p:nvSpPr>
            <p:spPr bwMode="auto">
              <a:xfrm flipH="1">
                <a:off x="7143750" y="6461125"/>
                <a:ext cx="11113" cy="63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0" name="Line 233"/>
              <p:cNvSpPr>
                <a:spLocks noChangeShapeType="1"/>
              </p:cNvSpPr>
              <p:nvPr/>
            </p:nvSpPr>
            <p:spPr bwMode="auto">
              <a:xfrm flipV="1">
                <a:off x="7143750" y="6454775"/>
                <a:ext cx="7938" cy="63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1" name="Line 234"/>
              <p:cNvSpPr>
                <a:spLocks noChangeShapeType="1"/>
              </p:cNvSpPr>
              <p:nvPr/>
            </p:nvSpPr>
            <p:spPr bwMode="auto">
              <a:xfrm flipV="1">
                <a:off x="7145337" y="6446838"/>
                <a:ext cx="635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2" name="Line 235"/>
              <p:cNvSpPr>
                <a:spLocks noChangeShapeType="1"/>
              </p:cNvSpPr>
              <p:nvPr/>
            </p:nvSpPr>
            <p:spPr bwMode="auto">
              <a:xfrm>
                <a:off x="7145337" y="6448425"/>
                <a:ext cx="4763" cy="31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3" name="Line 236"/>
              <p:cNvSpPr>
                <a:spLocks noChangeShapeType="1"/>
              </p:cNvSpPr>
              <p:nvPr/>
            </p:nvSpPr>
            <p:spPr bwMode="auto">
              <a:xfrm flipV="1">
                <a:off x="7142162" y="6424613"/>
                <a:ext cx="3175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4" name="Line 237"/>
              <p:cNvSpPr>
                <a:spLocks noChangeShapeType="1"/>
              </p:cNvSpPr>
              <p:nvPr/>
            </p:nvSpPr>
            <p:spPr bwMode="auto">
              <a:xfrm flipV="1">
                <a:off x="7143750" y="6483350"/>
                <a:ext cx="17463" cy="111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5" name="Freeform 238"/>
              <p:cNvSpPr>
                <a:spLocks/>
              </p:cNvSpPr>
              <p:nvPr/>
            </p:nvSpPr>
            <p:spPr bwMode="auto">
              <a:xfrm>
                <a:off x="7142162" y="6556375"/>
                <a:ext cx="52388" cy="12700"/>
              </a:xfrm>
              <a:custGeom>
                <a:avLst/>
                <a:gdLst>
                  <a:gd name="T0" fmla="*/ 0 w 164"/>
                  <a:gd name="T1" fmla="*/ 0 h 39"/>
                  <a:gd name="T2" fmla="*/ 63 w 164"/>
                  <a:gd name="T3" fmla="*/ 30 h 39"/>
                  <a:gd name="T4" fmla="*/ 126 w 164"/>
                  <a:gd name="T5" fmla="*/ 39 h 39"/>
                  <a:gd name="T6" fmla="*/ 164 w 164"/>
                  <a:gd name="T7" fmla="*/ 3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39">
                    <a:moveTo>
                      <a:pt x="0" y="0"/>
                    </a:moveTo>
                    <a:lnTo>
                      <a:pt x="63" y="30"/>
                    </a:lnTo>
                    <a:lnTo>
                      <a:pt x="126" y="39"/>
                    </a:lnTo>
                    <a:lnTo>
                      <a:pt x="164" y="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6" name="Freeform 239"/>
              <p:cNvSpPr>
                <a:spLocks/>
              </p:cNvSpPr>
              <p:nvPr/>
            </p:nvSpPr>
            <p:spPr bwMode="auto">
              <a:xfrm>
                <a:off x="7143750" y="6607175"/>
                <a:ext cx="65088" cy="11112"/>
              </a:xfrm>
              <a:custGeom>
                <a:avLst/>
                <a:gdLst>
                  <a:gd name="T0" fmla="*/ 0 w 201"/>
                  <a:gd name="T1" fmla="*/ 22 h 35"/>
                  <a:gd name="T2" fmla="*/ 121 w 201"/>
                  <a:gd name="T3" fmla="*/ 35 h 35"/>
                  <a:gd name="T4" fmla="*/ 201 w 201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1" h="35">
                    <a:moveTo>
                      <a:pt x="0" y="22"/>
                    </a:moveTo>
                    <a:lnTo>
                      <a:pt x="121" y="35"/>
                    </a:lnTo>
                    <a:lnTo>
                      <a:pt x="20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7" name="Freeform 240"/>
              <p:cNvSpPr>
                <a:spLocks/>
              </p:cNvSpPr>
              <p:nvPr/>
            </p:nvSpPr>
            <p:spPr bwMode="auto">
              <a:xfrm>
                <a:off x="7143750" y="6534150"/>
                <a:ext cx="38100" cy="15875"/>
              </a:xfrm>
              <a:custGeom>
                <a:avLst/>
                <a:gdLst>
                  <a:gd name="T0" fmla="*/ 0 w 116"/>
                  <a:gd name="T1" fmla="*/ 33 h 49"/>
                  <a:gd name="T2" fmla="*/ 60 w 116"/>
                  <a:gd name="T3" fmla="*/ 49 h 49"/>
                  <a:gd name="T4" fmla="*/ 116 w 116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" h="49">
                    <a:moveTo>
                      <a:pt x="0" y="33"/>
                    </a:moveTo>
                    <a:lnTo>
                      <a:pt x="60" y="49"/>
                    </a:lnTo>
                    <a:lnTo>
                      <a:pt x="1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8" name="Line 241"/>
              <p:cNvSpPr>
                <a:spLocks noChangeShapeType="1"/>
              </p:cNvSpPr>
              <p:nvPr/>
            </p:nvSpPr>
            <p:spPr bwMode="auto">
              <a:xfrm>
                <a:off x="7142162" y="6415088"/>
                <a:ext cx="3175" cy="2651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69" name="Line 242"/>
              <p:cNvSpPr>
                <a:spLocks noChangeShapeType="1"/>
              </p:cNvSpPr>
              <p:nvPr/>
            </p:nvSpPr>
            <p:spPr bwMode="auto">
              <a:xfrm>
                <a:off x="7135812" y="6459538"/>
                <a:ext cx="4763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0" name="Line 243"/>
              <p:cNvSpPr>
                <a:spLocks noChangeShapeType="1"/>
              </p:cNvSpPr>
              <p:nvPr/>
            </p:nvSpPr>
            <p:spPr bwMode="auto">
              <a:xfrm flipH="1" flipV="1">
                <a:off x="7132637" y="6453188"/>
                <a:ext cx="7938" cy="31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1" name="Line 244"/>
              <p:cNvSpPr>
                <a:spLocks noChangeShapeType="1"/>
              </p:cNvSpPr>
              <p:nvPr/>
            </p:nvSpPr>
            <p:spPr bwMode="auto">
              <a:xfrm>
                <a:off x="7138987" y="6426200"/>
                <a:ext cx="1588" cy="31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2" name="Line 245"/>
              <p:cNvSpPr>
                <a:spLocks noChangeShapeType="1"/>
              </p:cNvSpPr>
              <p:nvPr/>
            </p:nvSpPr>
            <p:spPr bwMode="auto">
              <a:xfrm>
                <a:off x="7124700" y="6489700"/>
                <a:ext cx="15875" cy="111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3" name="Line 246"/>
              <p:cNvSpPr>
                <a:spLocks noChangeShapeType="1"/>
              </p:cNvSpPr>
              <p:nvPr/>
            </p:nvSpPr>
            <p:spPr bwMode="auto">
              <a:xfrm>
                <a:off x="7110412" y="6600825"/>
                <a:ext cx="28575" cy="63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4" name="Line 247"/>
              <p:cNvSpPr>
                <a:spLocks noChangeShapeType="1"/>
              </p:cNvSpPr>
              <p:nvPr/>
            </p:nvSpPr>
            <p:spPr bwMode="auto">
              <a:xfrm>
                <a:off x="7086600" y="6586538"/>
                <a:ext cx="23813" cy="142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5" name="Freeform 248"/>
              <p:cNvSpPr>
                <a:spLocks/>
              </p:cNvSpPr>
              <p:nvPr/>
            </p:nvSpPr>
            <p:spPr bwMode="auto">
              <a:xfrm>
                <a:off x="7085012" y="6610350"/>
                <a:ext cx="53975" cy="7937"/>
              </a:xfrm>
              <a:custGeom>
                <a:avLst/>
                <a:gdLst>
                  <a:gd name="T0" fmla="*/ 171 w 171"/>
                  <a:gd name="T1" fmla="*/ 12 h 29"/>
                  <a:gd name="T2" fmla="*/ 103 w 171"/>
                  <a:gd name="T3" fmla="*/ 29 h 29"/>
                  <a:gd name="T4" fmla="*/ 0 w 171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29">
                    <a:moveTo>
                      <a:pt x="171" y="12"/>
                    </a:moveTo>
                    <a:lnTo>
                      <a:pt x="103" y="2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6" name="Freeform 249"/>
              <p:cNvSpPr>
                <a:spLocks/>
              </p:cNvSpPr>
              <p:nvPr/>
            </p:nvSpPr>
            <p:spPr bwMode="auto">
              <a:xfrm>
                <a:off x="7096125" y="6542088"/>
                <a:ext cx="42863" cy="12700"/>
              </a:xfrm>
              <a:custGeom>
                <a:avLst/>
                <a:gdLst>
                  <a:gd name="T0" fmla="*/ 0 w 135"/>
                  <a:gd name="T1" fmla="*/ 25 h 42"/>
                  <a:gd name="T2" fmla="*/ 68 w 135"/>
                  <a:gd name="T3" fmla="*/ 42 h 42"/>
                  <a:gd name="T4" fmla="*/ 135 w 135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5" h="42">
                    <a:moveTo>
                      <a:pt x="0" y="25"/>
                    </a:moveTo>
                    <a:lnTo>
                      <a:pt x="68" y="42"/>
                    </a:lnTo>
                    <a:lnTo>
                      <a:pt x="13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7" name="Line 250"/>
              <p:cNvSpPr>
                <a:spLocks noChangeShapeType="1"/>
              </p:cNvSpPr>
              <p:nvPr/>
            </p:nvSpPr>
            <p:spPr bwMode="auto">
              <a:xfrm flipH="1">
                <a:off x="7138987" y="6415088"/>
                <a:ext cx="3175" cy="2651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8" name="Freeform 251"/>
              <p:cNvSpPr>
                <a:spLocks/>
              </p:cNvSpPr>
              <p:nvPr/>
            </p:nvSpPr>
            <p:spPr bwMode="auto">
              <a:xfrm>
                <a:off x="7129462" y="6467475"/>
                <a:ext cx="26988" cy="11112"/>
              </a:xfrm>
              <a:custGeom>
                <a:avLst/>
                <a:gdLst>
                  <a:gd name="T0" fmla="*/ 87 w 87"/>
                  <a:gd name="T1" fmla="*/ 0 h 36"/>
                  <a:gd name="T2" fmla="*/ 65 w 87"/>
                  <a:gd name="T3" fmla="*/ 26 h 36"/>
                  <a:gd name="T4" fmla="*/ 19 w 87"/>
                  <a:gd name="T5" fmla="*/ 36 h 36"/>
                  <a:gd name="T6" fmla="*/ 0 w 87"/>
                  <a:gd name="T7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36">
                    <a:moveTo>
                      <a:pt x="87" y="0"/>
                    </a:moveTo>
                    <a:lnTo>
                      <a:pt x="65" y="26"/>
                    </a:lnTo>
                    <a:lnTo>
                      <a:pt x="19" y="36"/>
                    </a:lnTo>
                    <a:lnTo>
                      <a:pt x="0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79" name="Freeform 252"/>
              <p:cNvSpPr>
                <a:spLocks/>
              </p:cNvSpPr>
              <p:nvPr/>
            </p:nvSpPr>
            <p:spPr bwMode="auto">
              <a:xfrm>
                <a:off x="7127875" y="6478588"/>
                <a:ext cx="26988" cy="7937"/>
              </a:xfrm>
              <a:custGeom>
                <a:avLst/>
                <a:gdLst>
                  <a:gd name="T0" fmla="*/ 0 w 87"/>
                  <a:gd name="T1" fmla="*/ 6 h 26"/>
                  <a:gd name="T2" fmla="*/ 44 w 87"/>
                  <a:gd name="T3" fmla="*/ 26 h 26"/>
                  <a:gd name="T4" fmla="*/ 87 w 8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" h="26">
                    <a:moveTo>
                      <a:pt x="0" y="6"/>
                    </a:moveTo>
                    <a:lnTo>
                      <a:pt x="44" y="26"/>
                    </a:lnTo>
                    <a:lnTo>
                      <a:pt x="8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0" name="Freeform 253"/>
              <p:cNvSpPr>
                <a:spLocks/>
              </p:cNvSpPr>
              <p:nvPr/>
            </p:nvSpPr>
            <p:spPr bwMode="auto">
              <a:xfrm>
                <a:off x="7123112" y="6489700"/>
                <a:ext cx="39688" cy="14287"/>
              </a:xfrm>
              <a:custGeom>
                <a:avLst/>
                <a:gdLst>
                  <a:gd name="T0" fmla="*/ 0 w 125"/>
                  <a:gd name="T1" fmla="*/ 38 h 45"/>
                  <a:gd name="T2" fmla="*/ 74 w 125"/>
                  <a:gd name="T3" fmla="*/ 45 h 45"/>
                  <a:gd name="T4" fmla="*/ 125 w 125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45">
                    <a:moveTo>
                      <a:pt x="0" y="38"/>
                    </a:moveTo>
                    <a:lnTo>
                      <a:pt x="74" y="45"/>
                    </a:lnTo>
                    <a:lnTo>
                      <a:pt x="1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1" name="Freeform 254"/>
              <p:cNvSpPr>
                <a:spLocks/>
              </p:cNvSpPr>
              <p:nvPr/>
            </p:nvSpPr>
            <p:spPr bwMode="auto">
              <a:xfrm>
                <a:off x="7116762" y="6496050"/>
                <a:ext cx="49213" cy="17462"/>
              </a:xfrm>
              <a:custGeom>
                <a:avLst/>
                <a:gdLst>
                  <a:gd name="T0" fmla="*/ 0 w 157"/>
                  <a:gd name="T1" fmla="*/ 25 h 55"/>
                  <a:gd name="T2" fmla="*/ 35 w 157"/>
                  <a:gd name="T3" fmla="*/ 55 h 55"/>
                  <a:gd name="T4" fmla="*/ 117 w 157"/>
                  <a:gd name="T5" fmla="*/ 31 h 55"/>
                  <a:gd name="T6" fmla="*/ 157 w 157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" h="55">
                    <a:moveTo>
                      <a:pt x="0" y="25"/>
                    </a:moveTo>
                    <a:lnTo>
                      <a:pt x="35" y="55"/>
                    </a:lnTo>
                    <a:lnTo>
                      <a:pt x="117" y="31"/>
                    </a:lnTo>
                    <a:lnTo>
                      <a:pt x="15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2" name="Freeform 255"/>
              <p:cNvSpPr>
                <a:spLocks/>
              </p:cNvSpPr>
              <p:nvPr/>
            </p:nvSpPr>
            <p:spPr bwMode="auto">
              <a:xfrm>
                <a:off x="7132637" y="6507163"/>
                <a:ext cx="33338" cy="7937"/>
              </a:xfrm>
              <a:custGeom>
                <a:avLst/>
                <a:gdLst>
                  <a:gd name="T0" fmla="*/ 0 w 105"/>
                  <a:gd name="T1" fmla="*/ 0 h 26"/>
                  <a:gd name="T2" fmla="*/ 45 w 105"/>
                  <a:gd name="T3" fmla="*/ 22 h 26"/>
                  <a:gd name="T4" fmla="*/ 105 w 105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5" h="26">
                    <a:moveTo>
                      <a:pt x="0" y="0"/>
                    </a:moveTo>
                    <a:lnTo>
                      <a:pt x="45" y="22"/>
                    </a:lnTo>
                    <a:lnTo>
                      <a:pt x="105" y="2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3" name="Freeform 256"/>
              <p:cNvSpPr>
                <a:spLocks/>
              </p:cNvSpPr>
              <p:nvPr/>
            </p:nvSpPr>
            <p:spPr bwMode="auto">
              <a:xfrm>
                <a:off x="7108825" y="6510338"/>
                <a:ext cx="61913" cy="12700"/>
              </a:xfrm>
              <a:custGeom>
                <a:avLst/>
                <a:gdLst>
                  <a:gd name="T0" fmla="*/ 0 w 196"/>
                  <a:gd name="T1" fmla="*/ 29 h 38"/>
                  <a:gd name="T2" fmla="*/ 59 w 196"/>
                  <a:gd name="T3" fmla="*/ 38 h 38"/>
                  <a:gd name="T4" fmla="*/ 94 w 196"/>
                  <a:gd name="T5" fmla="*/ 35 h 38"/>
                  <a:gd name="T6" fmla="*/ 196 w 19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6" h="38">
                    <a:moveTo>
                      <a:pt x="0" y="29"/>
                    </a:moveTo>
                    <a:lnTo>
                      <a:pt x="59" y="38"/>
                    </a:lnTo>
                    <a:lnTo>
                      <a:pt x="94" y="35"/>
                    </a:lnTo>
                    <a:lnTo>
                      <a:pt x="19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4" name="Freeform 257"/>
              <p:cNvSpPr>
                <a:spLocks/>
              </p:cNvSpPr>
              <p:nvPr/>
            </p:nvSpPr>
            <p:spPr bwMode="auto">
              <a:xfrm>
                <a:off x="7115175" y="6523038"/>
                <a:ext cx="50800" cy="12700"/>
              </a:xfrm>
              <a:custGeom>
                <a:avLst/>
                <a:gdLst>
                  <a:gd name="T0" fmla="*/ 0 w 163"/>
                  <a:gd name="T1" fmla="*/ 16 h 42"/>
                  <a:gd name="T2" fmla="*/ 74 w 163"/>
                  <a:gd name="T3" fmla="*/ 42 h 42"/>
                  <a:gd name="T4" fmla="*/ 163 w 163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42">
                    <a:moveTo>
                      <a:pt x="0" y="16"/>
                    </a:moveTo>
                    <a:lnTo>
                      <a:pt x="74" y="42"/>
                    </a:lnTo>
                    <a:lnTo>
                      <a:pt x="16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5" name="Freeform 258"/>
              <p:cNvSpPr>
                <a:spLocks/>
              </p:cNvSpPr>
              <p:nvPr/>
            </p:nvSpPr>
            <p:spPr bwMode="auto">
              <a:xfrm>
                <a:off x="7100887" y="6535738"/>
                <a:ext cx="46038" cy="17462"/>
              </a:xfrm>
              <a:custGeom>
                <a:avLst/>
                <a:gdLst>
                  <a:gd name="T0" fmla="*/ 0 w 142"/>
                  <a:gd name="T1" fmla="*/ 0 h 55"/>
                  <a:gd name="T2" fmla="*/ 53 w 142"/>
                  <a:gd name="T3" fmla="*/ 42 h 55"/>
                  <a:gd name="T4" fmla="*/ 142 w 142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55">
                    <a:moveTo>
                      <a:pt x="0" y="0"/>
                    </a:moveTo>
                    <a:lnTo>
                      <a:pt x="53" y="42"/>
                    </a:lnTo>
                    <a:lnTo>
                      <a:pt x="142" y="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6" name="Freeform 259"/>
              <p:cNvSpPr>
                <a:spLocks/>
              </p:cNvSpPr>
              <p:nvPr/>
            </p:nvSpPr>
            <p:spPr bwMode="auto">
              <a:xfrm>
                <a:off x="7089775" y="6561138"/>
                <a:ext cx="100013" cy="23812"/>
              </a:xfrm>
              <a:custGeom>
                <a:avLst/>
                <a:gdLst>
                  <a:gd name="T0" fmla="*/ 0 w 315"/>
                  <a:gd name="T1" fmla="*/ 30 h 77"/>
                  <a:gd name="T2" fmla="*/ 127 w 315"/>
                  <a:gd name="T3" fmla="*/ 77 h 77"/>
                  <a:gd name="T4" fmla="*/ 201 w 315"/>
                  <a:gd name="T5" fmla="*/ 77 h 77"/>
                  <a:gd name="T6" fmla="*/ 315 w 31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5" h="77">
                    <a:moveTo>
                      <a:pt x="0" y="30"/>
                    </a:moveTo>
                    <a:lnTo>
                      <a:pt x="127" y="77"/>
                    </a:lnTo>
                    <a:lnTo>
                      <a:pt x="201" y="77"/>
                    </a:lnTo>
                    <a:lnTo>
                      <a:pt x="3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7" name="Freeform 260"/>
              <p:cNvSpPr>
                <a:spLocks/>
              </p:cNvSpPr>
              <p:nvPr/>
            </p:nvSpPr>
            <p:spPr bwMode="auto">
              <a:xfrm>
                <a:off x="7091362" y="6554788"/>
                <a:ext cx="90488" cy="22225"/>
              </a:xfrm>
              <a:custGeom>
                <a:avLst/>
                <a:gdLst>
                  <a:gd name="T0" fmla="*/ 0 w 284"/>
                  <a:gd name="T1" fmla="*/ 15 h 70"/>
                  <a:gd name="T2" fmla="*/ 35 w 284"/>
                  <a:gd name="T3" fmla="*/ 51 h 70"/>
                  <a:gd name="T4" fmla="*/ 118 w 284"/>
                  <a:gd name="T5" fmla="*/ 70 h 70"/>
                  <a:gd name="T6" fmla="*/ 284 w 284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4" h="70">
                    <a:moveTo>
                      <a:pt x="0" y="15"/>
                    </a:moveTo>
                    <a:lnTo>
                      <a:pt x="35" y="51"/>
                    </a:lnTo>
                    <a:lnTo>
                      <a:pt x="118" y="70"/>
                    </a:lnTo>
                    <a:lnTo>
                      <a:pt x="28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8" name="Freeform 261"/>
              <p:cNvSpPr>
                <a:spLocks/>
              </p:cNvSpPr>
              <p:nvPr/>
            </p:nvSpPr>
            <p:spPr bwMode="auto">
              <a:xfrm>
                <a:off x="7092950" y="6556375"/>
                <a:ext cx="71438" cy="9525"/>
              </a:xfrm>
              <a:custGeom>
                <a:avLst/>
                <a:gdLst>
                  <a:gd name="T0" fmla="*/ 0 w 226"/>
                  <a:gd name="T1" fmla="*/ 0 h 30"/>
                  <a:gd name="T2" fmla="*/ 41 w 226"/>
                  <a:gd name="T3" fmla="*/ 26 h 30"/>
                  <a:gd name="T4" fmla="*/ 111 w 226"/>
                  <a:gd name="T5" fmla="*/ 30 h 30"/>
                  <a:gd name="T6" fmla="*/ 226 w 226"/>
                  <a:gd name="T7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30">
                    <a:moveTo>
                      <a:pt x="0" y="0"/>
                    </a:moveTo>
                    <a:lnTo>
                      <a:pt x="41" y="26"/>
                    </a:lnTo>
                    <a:lnTo>
                      <a:pt x="111" y="30"/>
                    </a:lnTo>
                    <a:lnTo>
                      <a:pt x="226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89" name="Line 262"/>
              <p:cNvSpPr>
                <a:spLocks noChangeShapeType="1"/>
              </p:cNvSpPr>
              <p:nvPr/>
            </p:nvSpPr>
            <p:spPr bwMode="auto">
              <a:xfrm flipH="1" flipV="1">
                <a:off x="7127875" y="6462713"/>
                <a:ext cx="15875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0" name="Line 263"/>
              <p:cNvSpPr>
                <a:spLocks noChangeShapeType="1"/>
              </p:cNvSpPr>
              <p:nvPr/>
            </p:nvSpPr>
            <p:spPr bwMode="auto">
              <a:xfrm>
                <a:off x="7135812" y="6450013"/>
                <a:ext cx="95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1" name="Line 264"/>
              <p:cNvSpPr>
                <a:spLocks noChangeShapeType="1"/>
              </p:cNvSpPr>
              <p:nvPr/>
            </p:nvSpPr>
            <p:spPr bwMode="auto">
              <a:xfrm>
                <a:off x="7138987" y="6445250"/>
                <a:ext cx="6350" cy="31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2" name="Line 265"/>
              <p:cNvSpPr>
                <a:spLocks noChangeShapeType="1"/>
              </p:cNvSpPr>
              <p:nvPr/>
            </p:nvSpPr>
            <p:spPr bwMode="auto">
              <a:xfrm flipV="1">
                <a:off x="7140575" y="6434138"/>
                <a:ext cx="6350" cy="63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3" name="Line 266"/>
              <p:cNvSpPr>
                <a:spLocks noChangeShapeType="1"/>
              </p:cNvSpPr>
              <p:nvPr/>
            </p:nvSpPr>
            <p:spPr bwMode="auto">
              <a:xfrm>
                <a:off x="7135812" y="6434138"/>
                <a:ext cx="9525" cy="63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4" name="Line 267"/>
              <p:cNvSpPr>
                <a:spLocks noChangeShapeType="1"/>
              </p:cNvSpPr>
              <p:nvPr/>
            </p:nvSpPr>
            <p:spPr bwMode="auto">
              <a:xfrm>
                <a:off x="7140575" y="6421438"/>
                <a:ext cx="4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5" name="Freeform 268"/>
              <p:cNvSpPr>
                <a:spLocks/>
              </p:cNvSpPr>
              <p:nvPr/>
            </p:nvSpPr>
            <p:spPr bwMode="auto">
              <a:xfrm>
                <a:off x="7086600" y="6572250"/>
                <a:ext cx="114300" cy="26987"/>
              </a:xfrm>
              <a:custGeom>
                <a:avLst/>
                <a:gdLst>
                  <a:gd name="T0" fmla="*/ 0 w 359"/>
                  <a:gd name="T1" fmla="*/ 0 h 81"/>
                  <a:gd name="T2" fmla="*/ 61 w 359"/>
                  <a:gd name="T3" fmla="*/ 42 h 81"/>
                  <a:gd name="T4" fmla="*/ 204 w 359"/>
                  <a:gd name="T5" fmla="*/ 64 h 81"/>
                  <a:gd name="T6" fmla="*/ 247 w 359"/>
                  <a:gd name="T7" fmla="*/ 81 h 81"/>
                  <a:gd name="T8" fmla="*/ 359 w 359"/>
                  <a:gd name="T9" fmla="*/ 4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9" h="81">
                    <a:moveTo>
                      <a:pt x="0" y="0"/>
                    </a:moveTo>
                    <a:lnTo>
                      <a:pt x="61" y="42"/>
                    </a:lnTo>
                    <a:lnTo>
                      <a:pt x="204" y="64"/>
                    </a:lnTo>
                    <a:lnTo>
                      <a:pt x="247" y="81"/>
                    </a:lnTo>
                    <a:lnTo>
                      <a:pt x="359" y="4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6" name="Freeform 269"/>
              <p:cNvSpPr>
                <a:spLocks/>
              </p:cNvSpPr>
              <p:nvPr/>
            </p:nvSpPr>
            <p:spPr bwMode="auto">
              <a:xfrm>
                <a:off x="7077075" y="6573838"/>
                <a:ext cx="117475" cy="33337"/>
              </a:xfrm>
              <a:custGeom>
                <a:avLst/>
                <a:gdLst>
                  <a:gd name="T0" fmla="*/ 0 w 373"/>
                  <a:gd name="T1" fmla="*/ 90 h 103"/>
                  <a:gd name="T2" fmla="*/ 131 w 373"/>
                  <a:gd name="T3" fmla="*/ 103 h 103"/>
                  <a:gd name="T4" fmla="*/ 255 w 373"/>
                  <a:gd name="T5" fmla="*/ 83 h 103"/>
                  <a:gd name="T6" fmla="*/ 373 w 373"/>
                  <a:gd name="T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" h="103">
                    <a:moveTo>
                      <a:pt x="0" y="90"/>
                    </a:moveTo>
                    <a:lnTo>
                      <a:pt x="131" y="103"/>
                    </a:lnTo>
                    <a:lnTo>
                      <a:pt x="255" y="83"/>
                    </a:lnTo>
                    <a:lnTo>
                      <a:pt x="3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7" name="Freeform 270"/>
              <p:cNvSpPr>
                <a:spLocks/>
              </p:cNvSpPr>
              <p:nvPr/>
            </p:nvSpPr>
            <p:spPr bwMode="auto">
              <a:xfrm>
                <a:off x="7070725" y="6623050"/>
                <a:ext cx="138113" cy="17462"/>
              </a:xfrm>
              <a:custGeom>
                <a:avLst/>
                <a:gdLst>
                  <a:gd name="T0" fmla="*/ 0 w 437"/>
                  <a:gd name="T1" fmla="*/ 55 h 55"/>
                  <a:gd name="T2" fmla="*/ 151 w 437"/>
                  <a:gd name="T3" fmla="*/ 22 h 55"/>
                  <a:gd name="T4" fmla="*/ 225 w 437"/>
                  <a:gd name="T5" fmla="*/ 19 h 55"/>
                  <a:gd name="T6" fmla="*/ 314 w 437"/>
                  <a:gd name="T7" fmla="*/ 32 h 55"/>
                  <a:gd name="T8" fmla="*/ 437 w 437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" h="55">
                    <a:moveTo>
                      <a:pt x="0" y="55"/>
                    </a:moveTo>
                    <a:lnTo>
                      <a:pt x="151" y="22"/>
                    </a:lnTo>
                    <a:lnTo>
                      <a:pt x="225" y="19"/>
                    </a:lnTo>
                    <a:lnTo>
                      <a:pt x="314" y="32"/>
                    </a:lnTo>
                    <a:lnTo>
                      <a:pt x="43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8" name="Freeform 271"/>
              <p:cNvSpPr>
                <a:spLocks/>
              </p:cNvSpPr>
              <p:nvPr/>
            </p:nvSpPr>
            <p:spPr bwMode="auto">
              <a:xfrm>
                <a:off x="7067550" y="6615113"/>
                <a:ext cx="144463" cy="31750"/>
              </a:xfrm>
              <a:custGeom>
                <a:avLst/>
                <a:gdLst>
                  <a:gd name="T0" fmla="*/ 0 w 455"/>
                  <a:gd name="T1" fmla="*/ 48 h 99"/>
                  <a:gd name="T2" fmla="*/ 142 w 455"/>
                  <a:gd name="T3" fmla="*/ 99 h 99"/>
                  <a:gd name="T4" fmla="*/ 312 w 455"/>
                  <a:gd name="T5" fmla="*/ 81 h 99"/>
                  <a:gd name="T6" fmla="*/ 455 w 455"/>
                  <a:gd name="T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5" h="99">
                    <a:moveTo>
                      <a:pt x="0" y="48"/>
                    </a:moveTo>
                    <a:lnTo>
                      <a:pt x="142" y="99"/>
                    </a:lnTo>
                    <a:lnTo>
                      <a:pt x="312" y="81"/>
                    </a:lnTo>
                    <a:lnTo>
                      <a:pt x="4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99" name="Freeform 272"/>
              <p:cNvSpPr>
                <a:spLocks/>
              </p:cNvSpPr>
              <p:nvPr/>
            </p:nvSpPr>
            <p:spPr bwMode="auto">
              <a:xfrm>
                <a:off x="2646362" y="5972175"/>
                <a:ext cx="417513" cy="269875"/>
              </a:xfrm>
              <a:custGeom>
                <a:avLst/>
                <a:gdLst>
                  <a:gd name="T0" fmla="*/ 0 w 1316"/>
                  <a:gd name="T1" fmla="*/ 0 h 851"/>
                  <a:gd name="T2" fmla="*/ 263 w 1316"/>
                  <a:gd name="T3" fmla="*/ 227 h 851"/>
                  <a:gd name="T4" fmla="*/ 559 w 1316"/>
                  <a:gd name="T5" fmla="*/ 434 h 851"/>
                  <a:gd name="T6" fmla="*/ 894 w 1316"/>
                  <a:gd name="T7" fmla="*/ 628 h 851"/>
                  <a:gd name="T8" fmla="*/ 1086 w 1316"/>
                  <a:gd name="T9" fmla="*/ 732 h 851"/>
                  <a:gd name="T10" fmla="*/ 1194 w 1316"/>
                  <a:gd name="T11" fmla="*/ 789 h 851"/>
                  <a:gd name="T12" fmla="*/ 1316 w 1316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6" h="851">
                    <a:moveTo>
                      <a:pt x="0" y="0"/>
                    </a:moveTo>
                    <a:lnTo>
                      <a:pt x="263" y="227"/>
                    </a:lnTo>
                    <a:lnTo>
                      <a:pt x="559" y="434"/>
                    </a:lnTo>
                    <a:lnTo>
                      <a:pt x="894" y="628"/>
                    </a:lnTo>
                    <a:lnTo>
                      <a:pt x="1086" y="732"/>
                    </a:lnTo>
                    <a:lnTo>
                      <a:pt x="1194" y="789"/>
                    </a:lnTo>
                    <a:lnTo>
                      <a:pt x="1316" y="8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0" name="Freeform 273"/>
              <p:cNvSpPr>
                <a:spLocks/>
              </p:cNvSpPr>
              <p:nvPr/>
            </p:nvSpPr>
            <p:spPr bwMode="auto">
              <a:xfrm>
                <a:off x="2646362" y="5972175"/>
                <a:ext cx="82550" cy="100012"/>
              </a:xfrm>
              <a:custGeom>
                <a:avLst/>
                <a:gdLst>
                  <a:gd name="T0" fmla="*/ 0 w 260"/>
                  <a:gd name="T1" fmla="*/ 0 h 317"/>
                  <a:gd name="T2" fmla="*/ 189 w 260"/>
                  <a:gd name="T3" fmla="*/ 317 h 317"/>
                  <a:gd name="T4" fmla="*/ 260 w 260"/>
                  <a:gd name="T5" fmla="*/ 224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0" h="317">
                    <a:moveTo>
                      <a:pt x="0" y="0"/>
                    </a:moveTo>
                    <a:lnTo>
                      <a:pt x="189" y="317"/>
                    </a:lnTo>
                    <a:lnTo>
                      <a:pt x="260" y="2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1" name="Freeform 274"/>
              <p:cNvSpPr>
                <a:spLocks/>
              </p:cNvSpPr>
              <p:nvPr/>
            </p:nvSpPr>
            <p:spPr bwMode="auto">
              <a:xfrm>
                <a:off x="2079625" y="5414963"/>
                <a:ext cx="295275" cy="400050"/>
              </a:xfrm>
              <a:custGeom>
                <a:avLst/>
                <a:gdLst>
                  <a:gd name="T0" fmla="*/ 0 w 934"/>
                  <a:gd name="T1" fmla="*/ 0 h 1259"/>
                  <a:gd name="T2" fmla="*/ 166 w 934"/>
                  <a:gd name="T3" fmla="*/ 304 h 1259"/>
                  <a:gd name="T4" fmla="*/ 372 w 934"/>
                  <a:gd name="T5" fmla="*/ 602 h 1259"/>
                  <a:gd name="T6" fmla="*/ 617 w 934"/>
                  <a:gd name="T7" fmla="*/ 901 h 1259"/>
                  <a:gd name="T8" fmla="*/ 761 w 934"/>
                  <a:gd name="T9" fmla="*/ 1067 h 1259"/>
                  <a:gd name="T10" fmla="*/ 841 w 934"/>
                  <a:gd name="T11" fmla="*/ 1158 h 1259"/>
                  <a:gd name="T12" fmla="*/ 934 w 934"/>
                  <a:gd name="T13" fmla="*/ 1259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4" h="1259">
                    <a:moveTo>
                      <a:pt x="0" y="0"/>
                    </a:moveTo>
                    <a:lnTo>
                      <a:pt x="166" y="304"/>
                    </a:lnTo>
                    <a:lnTo>
                      <a:pt x="372" y="602"/>
                    </a:lnTo>
                    <a:lnTo>
                      <a:pt x="617" y="901"/>
                    </a:lnTo>
                    <a:lnTo>
                      <a:pt x="761" y="1067"/>
                    </a:lnTo>
                    <a:lnTo>
                      <a:pt x="841" y="1158"/>
                    </a:lnTo>
                    <a:lnTo>
                      <a:pt x="934" y="12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2" name="Freeform 275"/>
              <p:cNvSpPr>
                <a:spLocks/>
              </p:cNvSpPr>
              <p:nvPr/>
            </p:nvSpPr>
            <p:spPr bwMode="auto">
              <a:xfrm>
                <a:off x="2079625" y="5414963"/>
                <a:ext cx="52388" cy="115887"/>
              </a:xfrm>
              <a:custGeom>
                <a:avLst/>
                <a:gdLst>
                  <a:gd name="T0" fmla="*/ 0 w 165"/>
                  <a:gd name="T1" fmla="*/ 0 h 362"/>
                  <a:gd name="T2" fmla="*/ 66 w 165"/>
                  <a:gd name="T3" fmla="*/ 362 h 362"/>
                  <a:gd name="T4" fmla="*/ 165 w 165"/>
                  <a:gd name="T5" fmla="*/ 30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362">
                    <a:moveTo>
                      <a:pt x="0" y="0"/>
                    </a:moveTo>
                    <a:lnTo>
                      <a:pt x="66" y="362"/>
                    </a:lnTo>
                    <a:lnTo>
                      <a:pt x="165" y="30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3" name="Freeform 276"/>
              <p:cNvSpPr>
                <a:spLocks/>
              </p:cNvSpPr>
              <p:nvPr/>
            </p:nvSpPr>
            <p:spPr bwMode="auto">
              <a:xfrm>
                <a:off x="1854200" y="5033963"/>
                <a:ext cx="125413" cy="215900"/>
              </a:xfrm>
              <a:custGeom>
                <a:avLst/>
                <a:gdLst>
                  <a:gd name="T0" fmla="*/ 0 w 397"/>
                  <a:gd name="T1" fmla="*/ 0 h 679"/>
                  <a:gd name="T2" fmla="*/ 172 w 397"/>
                  <a:gd name="T3" fmla="*/ 307 h 679"/>
                  <a:gd name="T4" fmla="*/ 274 w 397"/>
                  <a:gd name="T5" fmla="*/ 479 h 679"/>
                  <a:gd name="T6" fmla="*/ 397 w 397"/>
                  <a:gd name="T7" fmla="*/ 679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7" h="679">
                    <a:moveTo>
                      <a:pt x="0" y="0"/>
                    </a:moveTo>
                    <a:lnTo>
                      <a:pt x="172" y="307"/>
                    </a:lnTo>
                    <a:lnTo>
                      <a:pt x="274" y="479"/>
                    </a:lnTo>
                    <a:lnTo>
                      <a:pt x="397" y="6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4" name="Freeform 277"/>
              <p:cNvSpPr>
                <a:spLocks/>
              </p:cNvSpPr>
              <p:nvPr/>
            </p:nvSpPr>
            <p:spPr bwMode="auto">
              <a:xfrm>
                <a:off x="1854200" y="5033963"/>
                <a:ext cx="55563" cy="114300"/>
              </a:xfrm>
              <a:custGeom>
                <a:avLst/>
                <a:gdLst>
                  <a:gd name="T0" fmla="*/ 0 w 176"/>
                  <a:gd name="T1" fmla="*/ 0 h 360"/>
                  <a:gd name="T2" fmla="*/ 79 w 176"/>
                  <a:gd name="T3" fmla="*/ 360 h 360"/>
                  <a:gd name="T4" fmla="*/ 176 w 176"/>
                  <a:gd name="T5" fmla="*/ 294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360">
                    <a:moveTo>
                      <a:pt x="0" y="0"/>
                    </a:moveTo>
                    <a:lnTo>
                      <a:pt x="79" y="360"/>
                    </a:lnTo>
                    <a:lnTo>
                      <a:pt x="176" y="29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5" name="Freeform 278"/>
              <p:cNvSpPr>
                <a:spLocks/>
              </p:cNvSpPr>
              <p:nvPr/>
            </p:nvSpPr>
            <p:spPr bwMode="auto">
              <a:xfrm>
                <a:off x="3373437" y="6313488"/>
                <a:ext cx="469900" cy="160337"/>
              </a:xfrm>
              <a:custGeom>
                <a:avLst/>
                <a:gdLst>
                  <a:gd name="T0" fmla="*/ 0 w 1482"/>
                  <a:gd name="T1" fmla="*/ 0 h 507"/>
                  <a:gd name="T2" fmla="*/ 310 w 1482"/>
                  <a:gd name="T3" fmla="*/ 156 h 507"/>
                  <a:gd name="T4" fmla="*/ 648 w 1482"/>
                  <a:gd name="T5" fmla="*/ 285 h 507"/>
                  <a:gd name="T6" fmla="*/ 1018 w 1482"/>
                  <a:gd name="T7" fmla="*/ 393 h 507"/>
                  <a:gd name="T8" fmla="*/ 1231 w 1482"/>
                  <a:gd name="T9" fmla="*/ 447 h 507"/>
                  <a:gd name="T10" fmla="*/ 1349 w 1482"/>
                  <a:gd name="T11" fmla="*/ 477 h 507"/>
                  <a:gd name="T12" fmla="*/ 1482 w 1482"/>
                  <a:gd name="T13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2" h="507">
                    <a:moveTo>
                      <a:pt x="0" y="0"/>
                    </a:moveTo>
                    <a:lnTo>
                      <a:pt x="310" y="156"/>
                    </a:lnTo>
                    <a:lnTo>
                      <a:pt x="648" y="285"/>
                    </a:lnTo>
                    <a:lnTo>
                      <a:pt x="1018" y="393"/>
                    </a:lnTo>
                    <a:lnTo>
                      <a:pt x="1231" y="447"/>
                    </a:lnTo>
                    <a:lnTo>
                      <a:pt x="1349" y="477"/>
                    </a:lnTo>
                    <a:lnTo>
                      <a:pt x="1482" y="50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6" name="Freeform 279"/>
              <p:cNvSpPr>
                <a:spLocks/>
              </p:cNvSpPr>
              <p:nvPr/>
            </p:nvSpPr>
            <p:spPr bwMode="auto">
              <a:xfrm>
                <a:off x="3373437" y="6313488"/>
                <a:ext cx="96838" cy="82550"/>
              </a:xfrm>
              <a:custGeom>
                <a:avLst/>
                <a:gdLst>
                  <a:gd name="T0" fmla="*/ 0 w 306"/>
                  <a:gd name="T1" fmla="*/ 0 h 262"/>
                  <a:gd name="T2" fmla="*/ 259 w 306"/>
                  <a:gd name="T3" fmla="*/ 262 h 262"/>
                  <a:gd name="T4" fmla="*/ 306 w 306"/>
                  <a:gd name="T5" fmla="*/ 155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6" h="262">
                    <a:moveTo>
                      <a:pt x="0" y="0"/>
                    </a:moveTo>
                    <a:lnTo>
                      <a:pt x="259" y="262"/>
                    </a:lnTo>
                    <a:lnTo>
                      <a:pt x="306" y="1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7" name="Freeform 280"/>
              <p:cNvSpPr>
                <a:spLocks/>
              </p:cNvSpPr>
              <p:nvPr/>
            </p:nvSpPr>
            <p:spPr bwMode="auto">
              <a:xfrm>
                <a:off x="4314825" y="6529388"/>
                <a:ext cx="495300" cy="53975"/>
              </a:xfrm>
              <a:custGeom>
                <a:avLst/>
                <a:gdLst>
                  <a:gd name="T0" fmla="*/ 0 w 1556"/>
                  <a:gd name="T1" fmla="*/ 0 h 170"/>
                  <a:gd name="T2" fmla="*/ 336 w 1556"/>
                  <a:gd name="T3" fmla="*/ 85 h 170"/>
                  <a:gd name="T4" fmla="*/ 694 w 1556"/>
                  <a:gd name="T5" fmla="*/ 137 h 170"/>
                  <a:gd name="T6" fmla="*/ 1079 w 1556"/>
                  <a:gd name="T7" fmla="*/ 160 h 170"/>
                  <a:gd name="T8" fmla="*/ 1298 w 1556"/>
                  <a:gd name="T9" fmla="*/ 167 h 170"/>
                  <a:gd name="T10" fmla="*/ 1420 w 1556"/>
                  <a:gd name="T11" fmla="*/ 170 h 170"/>
                  <a:gd name="T12" fmla="*/ 1556 w 1556"/>
                  <a:gd name="T13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6" h="170">
                    <a:moveTo>
                      <a:pt x="0" y="0"/>
                    </a:moveTo>
                    <a:lnTo>
                      <a:pt x="336" y="85"/>
                    </a:lnTo>
                    <a:lnTo>
                      <a:pt x="694" y="137"/>
                    </a:lnTo>
                    <a:lnTo>
                      <a:pt x="1079" y="160"/>
                    </a:lnTo>
                    <a:lnTo>
                      <a:pt x="1298" y="167"/>
                    </a:lnTo>
                    <a:lnTo>
                      <a:pt x="1420" y="170"/>
                    </a:lnTo>
                    <a:lnTo>
                      <a:pt x="1556" y="17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8" name="Freeform 281"/>
              <p:cNvSpPr>
                <a:spLocks/>
              </p:cNvSpPr>
              <p:nvPr/>
            </p:nvSpPr>
            <p:spPr bwMode="auto">
              <a:xfrm>
                <a:off x="4314825" y="6529388"/>
                <a:ext cx="106363" cy="61912"/>
              </a:xfrm>
              <a:custGeom>
                <a:avLst/>
                <a:gdLst>
                  <a:gd name="T0" fmla="*/ 0 w 333"/>
                  <a:gd name="T1" fmla="*/ 0 h 198"/>
                  <a:gd name="T2" fmla="*/ 311 w 333"/>
                  <a:gd name="T3" fmla="*/ 198 h 198"/>
                  <a:gd name="T4" fmla="*/ 333 w 333"/>
                  <a:gd name="T5" fmla="*/ 8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3" h="198">
                    <a:moveTo>
                      <a:pt x="0" y="0"/>
                    </a:moveTo>
                    <a:lnTo>
                      <a:pt x="311" y="198"/>
                    </a:lnTo>
                    <a:lnTo>
                      <a:pt x="333" y="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09" name="Freeform 282"/>
              <p:cNvSpPr>
                <a:spLocks/>
              </p:cNvSpPr>
              <p:nvPr/>
            </p:nvSpPr>
            <p:spPr bwMode="auto">
              <a:xfrm>
                <a:off x="5302250" y="6608763"/>
                <a:ext cx="496888" cy="36512"/>
              </a:xfrm>
              <a:custGeom>
                <a:avLst/>
                <a:gdLst>
                  <a:gd name="T0" fmla="*/ 0 w 1564"/>
                  <a:gd name="T1" fmla="*/ 0 h 117"/>
                  <a:gd name="T2" fmla="*/ 339 w 1564"/>
                  <a:gd name="T3" fmla="*/ 71 h 117"/>
                  <a:gd name="T4" fmla="*/ 700 w 1564"/>
                  <a:gd name="T5" fmla="*/ 109 h 117"/>
                  <a:gd name="T6" fmla="*/ 1085 w 1564"/>
                  <a:gd name="T7" fmla="*/ 117 h 117"/>
                  <a:gd name="T8" fmla="*/ 1304 w 1564"/>
                  <a:gd name="T9" fmla="*/ 116 h 117"/>
                  <a:gd name="T10" fmla="*/ 1426 w 1564"/>
                  <a:gd name="T11" fmla="*/ 113 h 117"/>
                  <a:gd name="T12" fmla="*/ 1564 w 1564"/>
                  <a:gd name="T13" fmla="*/ 10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4" h="117">
                    <a:moveTo>
                      <a:pt x="0" y="0"/>
                    </a:moveTo>
                    <a:lnTo>
                      <a:pt x="339" y="71"/>
                    </a:lnTo>
                    <a:lnTo>
                      <a:pt x="700" y="109"/>
                    </a:lnTo>
                    <a:lnTo>
                      <a:pt x="1085" y="117"/>
                    </a:lnTo>
                    <a:lnTo>
                      <a:pt x="1304" y="116"/>
                    </a:lnTo>
                    <a:lnTo>
                      <a:pt x="1426" y="113"/>
                    </a:lnTo>
                    <a:lnTo>
                      <a:pt x="1564" y="10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0" name="Freeform 283"/>
              <p:cNvSpPr>
                <a:spLocks/>
              </p:cNvSpPr>
              <p:nvPr/>
            </p:nvSpPr>
            <p:spPr bwMode="auto">
              <a:xfrm>
                <a:off x="5302250" y="6608763"/>
                <a:ext cx="107950" cy="58737"/>
              </a:xfrm>
              <a:custGeom>
                <a:avLst/>
                <a:gdLst>
                  <a:gd name="T0" fmla="*/ 0 w 336"/>
                  <a:gd name="T1" fmla="*/ 0 h 186"/>
                  <a:gd name="T2" fmla="*/ 318 w 336"/>
                  <a:gd name="T3" fmla="*/ 186 h 186"/>
                  <a:gd name="T4" fmla="*/ 336 w 336"/>
                  <a:gd name="T5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6" h="186">
                    <a:moveTo>
                      <a:pt x="0" y="0"/>
                    </a:moveTo>
                    <a:lnTo>
                      <a:pt x="318" y="186"/>
                    </a:lnTo>
                    <a:lnTo>
                      <a:pt x="336" y="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1" name="Line 284"/>
              <p:cNvSpPr>
                <a:spLocks noChangeShapeType="1"/>
              </p:cNvSpPr>
              <p:nvPr/>
            </p:nvSpPr>
            <p:spPr bwMode="auto">
              <a:xfrm>
                <a:off x="3625850" y="5648325"/>
                <a:ext cx="0" cy="5032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2" name="Line 285"/>
              <p:cNvSpPr>
                <a:spLocks noChangeShapeType="1"/>
              </p:cNvSpPr>
              <p:nvPr/>
            </p:nvSpPr>
            <p:spPr bwMode="auto">
              <a:xfrm flipH="1" flipV="1">
                <a:off x="3609975" y="6091238"/>
                <a:ext cx="15875" cy="603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3" name="Line 286"/>
              <p:cNvSpPr>
                <a:spLocks noChangeShapeType="1"/>
              </p:cNvSpPr>
              <p:nvPr/>
            </p:nvSpPr>
            <p:spPr bwMode="auto">
              <a:xfrm flipV="1">
                <a:off x="3625850" y="6091238"/>
                <a:ext cx="15875" cy="603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4" name="Line 287"/>
              <p:cNvSpPr>
                <a:spLocks noChangeShapeType="1"/>
              </p:cNvSpPr>
              <p:nvPr/>
            </p:nvSpPr>
            <p:spPr bwMode="auto">
              <a:xfrm>
                <a:off x="4305300" y="5372100"/>
                <a:ext cx="1358900" cy="8747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5" name="Freeform 288"/>
              <p:cNvSpPr>
                <a:spLocks/>
              </p:cNvSpPr>
              <p:nvPr/>
            </p:nvSpPr>
            <p:spPr bwMode="auto">
              <a:xfrm>
                <a:off x="3059112" y="4900613"/>
                <a:ext cx="1246188" cy="471487"/>
              </a:xfrm>
              <a:custGeom>
                <a:avLst/>
                <a:gdLst>
                  <a:gd name="T0" fmla="*/ 3926 w 3926"/>
                  <a:gd name="T1" fmla="*/ 1488 h 1488"/>
                  <a:gd name="T2" fmla="*/ 2065 w 3926"/>
                  <a:gd name="T3" fmla="*/ 435 h 1488"/>
                  <a:gd name="T4" fmla="*/ 1581 w 3926"/>
                  <a:gd name="T5" fmla="*/ 203 h 1488"/>
                  <a:gd name="T6" fmla="*/ 1330 w 3926"/>
                  <a:gd name="T7" fmla="*/ 112 h 1488"/>
                  <a:gd name="T8" fmla="*/ 1073 w 3926"/>
                  <a:gd name="T9" fmla="*/ 49 h 1488"/>
                  <a:gd name="T10" fmla="*/ 809 w 3926"/>
                  <a:gd name="T11" fmla="*/ 14 h 1488"/>
                  <a:gd name="T12" fmla="*/ 542 w 3926"/>
                  <a:gd name="T13" fmla="*/ 0 h 1488"/>
                  <a:gd name="T14" fmla="*/ 0 w 3926"/>
                  <a:gd name="T15" fmla="*/ 9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26" h="1488">
                    <a:moveTo>
                      <a:pt x="3926" y="1488"/>
                    </a:moveTo>
                    <a:lnTo>
                      <a:pt x="2065" y="435"/>
                    </a:lnTo>
                    <a:lnTo>
                      <a:pt x="1581" y="203"/>
                    </a:lnTo>
                    <a:lnTo>
                      <a:pt x="1330" y="112"/>
                    </a:lnTo>
                    <a:lnTo>
                      <a:pt x="1073" y="49"/>
                    </a:lnTo>
                    <a:lnTo>
                      <a:pt x="809" y="14"/>
                    </a:lnTo>
                    <a:lnTo>
                      <a:pt x="542" y="0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6" name="Freeform 289"/>
              <p:cNvSpPr>
                <a:spLocks/>
              </p:cNvSpPr>
              <p:nvPr/>
            </p:nvSpPr>
            <p:spPr bwMode="auto">
              <a:xfrm>
                <a:off x="5664200" y="6246813"/>
                <a:ext cx="1363663" cy="463550"/>
              </a:xfrm>
              <a:custGeom>
                <a:avLst/>
                <a:gdLst>
                  <a:gd name="T0" fmla="*/ 0 w 4292"/>
                  <a:gd name="T1" fmla="*/ 0 h 1459"/>
                  <a:gd name="T2" fmla="*/ 511 w 4292"/>
                  <a:gd name="T3" fmla="*/ 256 h 1459"/>
                  <a:gd name="T4" fmla="*/ 1032 w 4292"/>
                  <a:gd name="T5" fmla="*/ 490 h 1459"/>
                  <a:gd name="T6" fmla="*/ 1550 w 4292"/>
                  <a:gd name="T7" fmla="*/ 727 h 1459"/>
                  <a:gd name="T8" fmla="*/ 2065 w 4292"/>
                  <a:gd name="T9" fmla="*/ 980 h 1459"/>
                  <a:gd name="T10" fmla="*/ 2333 w 4292"/>
                  <a:gd name="T11" fmla="*/ 1074 h 1459"/>
                  <a:gd name="T12" fmla="*/ 2615 w 4292"/>
                  <a:gd name="T13" fmla="*/ 1125 h 1459"/>
                  <a:gd name="T14" fmla="*/ 3180 w 4292"/>
                  <a:gd name="T15" fmla="*/ 1207 h 1459"/>
                  <a:gd name="T16" fmla="*/ 3738 w 4292"/>
                  <a:gd name="T17" fmla="*/ 1325 h 1459"/>
                  <a:gd name="T18" fmla="*/ 4292 w 4292"/>
                  <a:gd name="T19" fmla="*/ 1459 h 1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92" h="1459">
                    <a:moveTo>
                      <a:pt x="0" y="0"/>
                    </a:moveTo>
                    <a:lnTo>
                      <a:pt x="511" y="256"/>
                    </a:lnTo>
                    <a:lnTo>
                      <a:pt x="1032" y="490"/>
                    </a:lnTo>
                    <a:lnTo>
                      <a:pt x="1550" y="727"/>
                    </a:lnTo>
                    <a:lnTo>
                      <a:pt x="2065" y="980"/>
                    </a:lnTo>
                    <a:lnTo>
                      <a:pt x="2333" y="1074"/>
                    </a:lnTo>
                    <a:lnTo>
                      <a:pt x="2615" y="1125"/>
                    </a:lnTo>
                    <a:lnTo>
                      <a:pt x="3180" y="1207"/>
                    </a:lnTo>
                    <a:lnTo>
                      <a:pt x="3738" y="1325"/>
                    </a:lnTo>
                    <a:lnTo>
                      <a:pt x="4292" y="14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7" name="Freeform 290"/>
              <p:cNvSpPr>
                <a:spLocks/>
              </p:cNvSpPr>
              <p:nvPr/>
            </p:nvSpPr>
            <p:spPr bwMode="auto">
              <a:xfrm>
                <a:off x="1914525" y="4818063"/>
                <a:ext cx="1144588" cy="84137"/>
              </a:xfrm>
              <a:custGeom>
                <a:avLst/>
                <a:gdLst>
                  <a:gd name="T0" fmla="*/ 3603 w 3603"/>
                  <a:gd name="T1" fmla="*/ 266 h 266"/>
                  <a:gd name="T2" fmla="*/ 3068 w 3603"/>
                  <a:gd name="T3" fmla="*/ 231 h 266"/>
                  <a:gd name="T4" fmla="*/ 2649 w 3603"/>
                  <a:gd name="T5" fmla="*/ 195 h 266"/>
                  <a:gd name="T6" fmla="*/ 2231 w 3603"/>
                  <a:gd name="T7" fmla="*/ 160 h 266"/>
                  <a:gd name="T8" fmla="*/ 1920 w 3603"/>
                  <a:gd name="T9" fmla="*/ 141 h 266"/>
                  <a:gd name="T10" fmla="*/ 1564 w 3603"/>
                  <a:gd name="T11" fmla="*/ 151 h 266"/>
                  <a:gd name="T12" fmla="*/ 1226 w 3603"/>
                  <a:gd name="T13" fmla="*/ 70 h 266"/>
                  <a:gd name="T14" fmla="*/ 834 w 3603"/>
                  <a:gd name="T15" fmla="*/ 44 h 266"/>
                  <a:gd name="T16" fmla="*/ 549 w 3603"/>
                  <a:gd name="T17" fmla="*/ 70 h 266"/>
                  <a:gd name="T18" fmla="*/ 193 w 3603"/>
                  <a:gd name="T19" fmla="*/ 8 h 266"/>
                  <a:gd name="T20" fmla="*/ 15 w 3603"/>
                  <a:gd name="T21" fmla="*/ 0 h 266"/>
                  <a:gd name="T22" fmla="*/ 0 w 3603"/>
                  <a:gd name="T23" fmla="*/ 1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03" h="266">
                    <a:moveTo>
                      <a:pt x="3603" y="266"/>
                    </a:moveTo>
                    <a:lnTo>
                      <a:pt x="3068" y="231"/>
                    </a:lnTo>
                    <a:lnTo>
                      <a:pt x="2649" y="195"/>
                    </a:lnTo>
                    <a:lnTo>
                      <a:pt x="2231" y="160"/>
                    </a:lnTo>
                    <a:lnTo>
                      <a:pt x="1920" y="141"/>
                    </a:lnTo>
                    <a:lnTo>
                      <a:pt x="1564" y="151"/>
                    </a:lnTo>
                    <a:lnTo>
                      <a:pt x="1226" y="70"/>
                    </a:lnTo>
                    <a:lnTo>
                      <a:pt x="834" y="44"/>
                    </a:lnTo>
                    <a:lnTo>
                      <a:pt x="549" y="70"/>
                    </a:lnTo>
                    <a:lnTo>
                      <a:pt x="193" y="8"/>
                    </a:lnTo>
                    <a:lnTo>
                      <a:pt x="15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8" name="Freeform 291"/>
              <p:cNvSpPr>
                <a:spLocks/>
              </p:cNvSpPr>
              <p:nvPr/>
            </p:nvSpPr>
            <p:spPr bwMode="auto">
              <a:xfrm>
                <a:off x="563562" y="4567238"/>
                <a:ext cx="1276350" cy="58737"/>
              </a:xfrm>
              <a:custGeom>
                <a:avLst/>
                <a:gdLst>
                  <a:gd name="T0" fmla="*/ 4022 w 4022"/>
                  <a:gd name="T1" fmla="*/ 184 h 187"/>
                  <a:gd name="T2" fmla="*/ 3916 w 4022"/>
                  <a:gd name="T3" fmla="*/ 179 h 187"/>
                  <a:gd name="T4" fmla="*/ 3560 w 4022"/>
                  <a:gd name="T5" fmla="*/ 187 h 187"/>
                  <a:gd name="T6" fmla="*/ 3223 w 4022"/>
                  <a:gd name="T7" fmla="*/ 107 h 187"/>
                  <a:gd name="T8" fmla="*/ 2830 w 4022"/>
                  <a:gd name="T9" fmla="*/ 80 h 187"/>
                  <a:gd name="T10" fmla="*/ 2546 w 4022"/>
                  <a:gd name="T11" fmla="*/ 107 h 187"/>
                  <a:gd name="T12" fmla="*/ 2191 w 4022"/>
                  <a:gd name="T13" fmla="*/ 45 h 187"/>
                  <a:gd name="T14" fmla="*/ 2012 w 4022"/>
                  <a:gd name="T15" fmla="*/ 36 h 187"/>
                  <a:gd name="T16" fmla="*/ 1798 w 4022"/>
                  <a:gd name="T17" fmla="*/ 63 h 187"/>
                  <a:gd name="T18" fmla="*/ 1638 w 4022"/>
                  <a:gd name="T19" fmla="*/ 54 h 187"/>
                  <a:gd name="T20" fmla="*/ 1265 w 4022"/>
                  <a:gd name="T21" fmla="*/ 0 h 187"/>
                  <a:gd name="T22" fmla="*/ 1131 w 4022"/>
                  <a:gd name="T23" fmla="*/ 9 h 187"/>
                  <a:gd name="T24" fmla="*/ 882 w 4022"/>
                  <a:gd name="T25" fmla="*/ 54 h 187"/>
                  <a:gd name="T26" fmla="*/ 597 w 4022"/>
                  <a:gd name="T27" fmla="*/ 45 h 187"/>
                  <a:gd name="T28" fmla="*/ 206 w 4022"/>
                  <a:gd name="T29" fmla="*/ 63 h 187"/>
                  <a:gd name="T30" fmla="*/ 89 w 4022"/>
                  <a:gd name="T31" fmla="*/ 117 h 187"/>
                  <a:gd name="T32" fmla="*/ 0 w 4022"/>
                  <a:gd name="T33" fmla="*/ 15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22" h="187">
                    <a:moveTo>
                      <a:pt x="4022" y="184"/>
                    </a:moveTo>
                    <a:lnTo>
                      <a:pt x="3916" y="179"/>
                    </a:lnTo>
                    <a:lnTo>
                      <a:pt x="3560" y="187"/>
                    </a:lnTo>
                    <a:lnTo>
                      <a:pt x="3223" y="107"/>
                    </a:lnTo>
                    <a:lnTo>
                      <a:pt x="2830" y="80"/>
                    </a:lnTo>
                    <a:lnTo>
                      <a:pt x="2546" y="107"/>
                    </a:lnTo>
                    <a:lnTo>
                      <a:pt x="2191" y="45"/>
                    </a:lnTo>
                    <a:lnTo>
                      <a:pt x="2012" y="36"/>
                    </a:lnTo>
                    <a:lnTo>
                      <a:pt x="1798" y="63"/>
                    </a:lnTo>
                    <a:lnTo>
                      <a:pt x="1638" y="54"/>
                    </a:lnTo>
                    <a:lnTo>
                      <a:pt x="1265" y="0"/>
                    </a:lnTo>
                    <a:lnTo>
                      <a:pt x="1131" y="9"/>
                    </a:lnTo>
                    <a:lnTo>
                      <a:pt x="882" y="54"/>
                    </a:lnTo>
                    <a:lnTo>
                      <a:pt x="597" y="45"/>
                    </a:lnTo>
                    <a:lnTo>
                      <a:pt x="206" y="63"/>
                    </a:lnTo>
                    <a:lnTo>
                      <a:pt x="89" y="117"/>
                    </a:lnTo>
                    <a:lnTo>
                      <a:pt x="0" y="1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19" name="Freeform 292"/>
              <p:cNvSpPr>
                <a:spLocks/>
              </p:cNvSpPr>
              <p:nvPr/>
            </p:nvSpPr>
            <p:spPr bwMode="auto">
              <a:xfrm>
                <a:off x="6143625" y="6618288"/>
                <a:ext cx="998538" cy="92075"/>
              </a:xfrm>
              <a:custGeom>
                <a:avLst/>
                <a:gdLst>
                  <a:gd name="T0" fmla="*/ 0 w 3144"/>
                  <a:gd name="T1" fmla="*/ 0 h 287"/>
                  <a:gd name="T2" fmla="*/ 381 w 3144"/>
                  <a:gd name="T3" fmla="*/ 113 h 287"/>
                  <a:gd name="T4" fmla="*/ 767 w 3144"/>
                  <a:gd name="T5" fmla="*/ 201 h 287"/>
                  <a:gd name="T6" fmla="*/ 1160 w 3144"/>
                  <a:gd name="T7" fmla="*/ 250 h 287"/>
                  <a:gd name="T8" fmla="*/ 1557 w 3144"/>
                  <a:gd name="T9" fmla="*/ 271 h 287"/>
                  <a:gd name="T10" fmla="*/ 3144 w 3144"/>
                  <a:gd name="T11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44" h="287">
                    <a:moveTo>
                      <a:pt x="0" y="0"/>
                    </a:moveTo>
                    <a:lnTo>
                      <a:pt x="381" y="113"/>
                    </a:lnTo>
                    <a:lnTo>
                      <a:pt x="767" y="201"/>
                    </a:lnTo>
                    <a:lnTo>
                      <a:pt x="1160" y="250"/>
                    </a:lnTo>
                    <a:lnTo>
                      <a:pt x="1557" y="271"/>
                    </a:lnTo>
                    <a:lnTo>
                      <a:pt x="3144" y="2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0" name="Freeform 293"/>
              <p:cNvSpPr>
                <a:spLocks/>
              </p:cNvSpPr>
              <p:nvPr/>
            </p:nvSpPr>
            <p:spPr bwMode="auto">
              <a:xfrm>
                <a:off x="2970212" y="4548188"/>
                <a:ext cx="298450" cy="207962"/>
              </a:xfrm>
              <a:custGeom>
                <a:avLst/>
                <a:gdLst>
                  <a:gd name="T0" fmla="*/ 939 w 939"/>
                  <a:gd name="T1" fmla="*/ 0 h 655"/>
                  <a:gd name="T2" fmla="*/ 618 w 939"/>
                  <a:gd name="T3" fmla="*/ 24 h 655"/>
                  <a:gd name="T4" fmla="*/ 473 w 939"/>
                  <a:gd name="T5" fmla="*/ 67 h 655"/>
                  <a:gd name="T6" fmla="*/ 347 w 939"/>
                  <a:gd name="T7" fmla="*/ 146 h 655"/>
                  <a:gd name="T8" fmla="*/ 243 w 939"/>
                  <a:gd name="T9" fmla="*/ 261 h 655"/>
                  <a:gd name="T10" fmla="*/ 153 w 939"/>
                  <a:gd name="T11" fmla="*/ 388 h 655"/>
                  <a:gd name="T12" fmla="*/ 0 w 939"/>
                  <a:gd name="T13" fmla="*/ 655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9" h="655">
                    <a:moveTo>
                      <a:pt x="939" y="0"/>
                    </a:moveTo>
                    <a:lnTo>
                      <a:pt x="618" y="24"/>
                    </a:lnTo>
                    <a:lnTo>
                      <a:pt x="473" y="67"/>
                    </a:lnTo>
                    <a:lnTo>
                      <a:pt x="347" y="146"/>
                    </a:lnTo>
                    <a:lnTo>
                      <a:pt x="243" y="261"/>
                    </a:lnTo>
                    <a:lnTo>
                      <a:pt x="153" y="388"/>
                    </a:lnTo>
                    <a:lnTo>
                      <a:pt x="0" y="6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1" name="Freeform 294"/>
              <p:cNvSpPr>
                <a:spLocks/>
              </p:cNvSpPr>
              <p:nvPr/>
            </p:nvSpPr>
            <p:spPr bwMode="auto">
              <a:xfrm>
                <a:off x="2970212" y="4641850"/>
                <a:ext cx="58738" cy="114300"/>
              </a:xfrm>
              <a:custGeom>
                <a:avLst/>
                <a:gdLst>
                  <a:gd name="T0" fmla="*/ 0 w 182"/>
                  <a:gd name="T1" fmla="*/ 358 h 358"/>
                  <a:gd name="T2" fmla="*/ 87 w 182"/>
                  <a:gd name="T3" fmla="*/ 0 h 358"/>
                  <a:gd name="T4" fmla="*/ 182 w 182"/>
                  <a:gd name="T5" fmla="*/ 6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2" h="358">
                    <a:moveTo>
                      <a:pt x="0" y="358"/>
                    </a:moveTo>
                    <a:lnTo>
                      <a:pt x="87" y="0"/>
                    </a:lnTo>
                    <a:lnTo>
                      <a:pt x="182" y="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2" name="Line 295"/>
              <p:cNvSpPr>
                <a:spLocks noChangeShapeType="1"/>
              </p:cNvSpPr>
              <p:nvPr/>
            </p:nvSpPr>
            <p:spPr bwMode="auto">
              <a:xfrm>
                <a:off x="3625850" y="5648325"/>
                <a:ext cx="3841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3" name="Line 296"/>
              <p:cNvSpPr>
                <a:spLocks noChangeShapeType="1"/>
              </p:cNvSpPr>
              <p:nvPr/>
            </p:nvSpPr>
            <p:spPr bwMode="auto">
              <a:xfrm flipH="1">
                <a:off x="3948112" y="5648325"/>
                <a:ext cx="61913" cy="174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4" name="Line 297"/>
              <p:cNvSpPr>
                <a:spLocks noChangeShapeType="1"/>
              </p:cNvSpPr>
              <p:nvPr/>
            </p:nvSpPr>
            <p:spPr bwMode="auto">
              <a:xfrm flipH="1" flipV="1">
                <a:off x="3948112" y="5632450"/>
                <a:ext cx="61913" cy="158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5" name="Line 298"/>
              <p:cNvSpPr>
                <a:spLocks noChangeShapeType="1"/>
              </p:cNvSpPr>
              <p:nvPr/>
            </p:nvSpPr>
            <p:spPr bwMode="auto">
              <a:xfrm>
                <a:off x="3625850" y="5648325"/>
                <a:ext cx="384175" cy="5032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6" name="Line 299"/>
              <p:cNvSpPr>
                <a:spLocks noChangeShapeType="1"/>
              </p:cNvSpPr>
              <p:nvPr/>
            </p:nvSpPr>
            <p:spPr bwMode="auto">
              <a:xfrm flipH="1" flipV="1">
                <a:off x="3960812" y="6111875"/>
                <a:ext cx="49213" cy="396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7" name="Line 300"/>
              <p:cNvSpPr>
                <a:spLocks noChangeShapeType="1"/>
              </p:cNvSpPr>
              <p:nvPr/>
            </p:nvSpPr>
            <p:spPr bwMode="auto">
              <a:xfrm flipH="1" flipV="1">
                <a:off x="3987800" y="6092825"/>
                <a:ext cx="22225" cy="587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8" name="Freeform 301"/>
              <p:cNvSpPr>
                <a:spLocks/>
              </p:cNvSpPr>
              <p:nvPr/>
            </p:nvSpPr>
            <p:spPr bwMode="auto">
              <a:xfrm>
                <a:off x="1892300" y="4462463"/>
                <a:ext cx="250825" cy="261937"/>
              </a:xfrm>
              <a:custGeom>
                <a:avLst/>
                <a:gdLst>
                  <a:gd name="T0" fmla="*/ 790 w 790"/>
                  <a:gd name="T1" fmla="*/ 0 h 827"/>
                  <a:gd name="T2" fmla="*/ 717 w 790"/>
                  <a:gd name="T3" fmla="*/ 314 h 827"/>
                  <a:gd name="T4" fmla="*/ 653 w 790"/>
                  <a:gd name="T5" fmla="*/ 451 h 827"/>
                  <a:gd name="T6" fmla="*/ 556 w 790"/>
                  <a:gd name="T7" fmla="*/ 562 h 827"/>
                  <a:gd name="T8" fmla="*/ 426 w 790"/>
                  <a:gd name="T9" fmla="*/ 648 h 827"/>
                  <a:gd name="T10" fmla="*/ 286 w 790"/>
                  <a:gd name="T11" fmla="*/ 717 h 827"/>
                  <a:gd name="T12" fmla="*/ 0 w 790"/>
                  <a:gd name="T13" fmla="*/ 82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827">
                    <a:moveTo>
                      <a:pt x="790" y="0"/>
                    </a:moveTo>
                    <a:lnTo>
                      <a:pt x="717" y="314"/>
                    </a:lnTo>
                    <a:lnTo>
                      <a:pt x="653" y="451"/>
                    </a:lnTo>
                    <a:lnTo>
                      <a:pt x="556" y="562"/>
                    </a:lnTo>
                    <a:lnTo>
                      <a:pt x="426" y="648"/>
                    </a:lnTo>
                    <a:lnTo>
                      <a:pt x="286" y="717"/>
                    </a:lnTo>
                    <a:lnTo>
                      <a:pt x="0" y="8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9" name="Freeform 302"/>
              <p:cNvSpPr>
                <a:spLocks/>
              </p:cNvSpPr>
              <p:nvPr/>
            </p:nvSpPr>
            <p:spPr bwMode="auto">
              <a:xfrm>
                <a:off x="1892300" y="4681538"/>
                <a:ext cx="115888" cy="42862"/>
              </a:xfrm>
              <a:custGeom>
                <a:avLst/>
                <a:gdLst>
                  <a:gd name="T0" fmla="*/ 0 w 367"/>
                  <a:gd name="T1" fmla="*/ 134 h 134"/>
                  <a:gd name="T2" fmla="*/ 367 w 367"/>
                  <a:gd name="T3" fmla="*/ 105 h 134"/>
                  <a:gd name="T4" fmla="*/ 315 w 367"/>
                  <a:gd name="T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" h="134">
                    <a:moveTo>
                      <a:pt x="0" y="134"/>
                    </a:moveTo>
                    <a:lnTo>
                      <a:pt x="367" y="105"/>
                    </a:lnTo>
                    <a:lnTo>
                      <a:pt x="3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0" name="Freeform 303"/>
              <p:cNvSpPr>
                <a:spLocks/>
              </p:cNvSpPr>
              <p:nvPr/>
            </p:nvSpPr>
            <p:spPr bwMode="auto">
              <a:xfrm>
                <a:off x="2370137" y="5499100"/>
                <a:ext cx="211138" cy="195262"/>
              </a:xfrm>
              <a:custGeom>
                <a:avLst/>
                <a:gdLst>
                  <a:gd name="T0" fmla="*/ 0 w 662"/>
                  <a:gd name="T1" fmla="*/ 0 h 614"/>
                  <a:gd name="T2" fmla="*/ 290 w 662"/>
                  <a:gd name="T3" fmla="*/ 282 h 614"/>
                  <a:gd name="T4" fmla="*/ 459 w 662"/>
                  <a:gd name="T5" fmla="*/ 435 h 614"/>
                  <a:gd name="T6" fmla="*/ 554 w 662"/>
                  <a:gd name="T7" fmla="*/ 520 h 614"/>
                  <a:gd name="T8" fmla="*/ 662 w 662"/>
                  <a:gd name="T9" fmla="*/ 614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2" h="614">
                    <a:moveTo>
                      <a:pt x="0" y="0"/>
                    </a:moveTo>
                    <a:lnTo>
                      <a:pt x="290" y="282"/>
                    </a:lnTo>
                    <a:lnTo>
                      <a:pt x="459" y="435"/>
                    </a:lnTo>
                    <a:lnTo>
                      <a:pt x="554" y="520"/>
                    </a:lnTo>
                    <a:lnTo>
                      <a:pt x="662" y="6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1" name="Freeform 304"/>
              <p:cNvSpPr>
                <a:spLocks/>
              </p:cNvSpPr>
              <p:nvPr/>
            </p:nvSpPr>
            <p:spPr bwMode="auto">
              <a:xfrm>
                <a:off x="2498725" y="5594350"/>
                <a:ext cx="82550" cy="100012"/>
              </a:xfrm>
              <a:custGeom>
                <a:avLst/>
                <a:gdLst>
                  <a:gd name="T0" fmla="*/ 259 w 259"/>
                  <a:gd name="T1" fmla="*/ 316 h 316"/>
                  <a:gd name="T2" fmla="*/ 71 w 259"/>
                  <a:gd name="T3" fmla="*/ 0 h 316"/>
                  <a:gd name="T4" fmla="*/ 0 w 259"/>
                  <a:gd name="T5" fmla="*/ 9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9" h="316">
                    <a:moveTo>
                      <a:pt x="259" y="316"/>
                    </a:moveTo>
                    <a:lnTo>
                      <a:pt x="71" y="0"/>
                    </a:lnTo>
                    <a:lnTo>
                      <a:pt x="0" y="9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2" name="Freeform 305"/>
              <p:cNvSpPr>
                <a:spLocks/>
              </p:cNvSpPr>
              <p:nvPr/>
            </p:nvSpPr>
            <p:spPr bwMode="auto">
              <a:xfrm>
                <a:off x="2371725" y="5499100"/>
                <a:ext cx="211138" cy="193675"/>
              </a:xfrm>
              <a:custGeom>
                <a:avLst/>
                <a:gdLst>
                  <a:gd name="T0" fmla="*/ 0 w 662"/>
                  <a:gd name="T1" fmla="*/ 0 h 613"/>
                  <a:gd name="T2" fmla="*/ 289 w 662"/>
                  <a:gd name="T3" fmla="*/ 280 h 613"/>
                  <a:gd name="T4" fmla="*/ 458 w 662"/>
                  <a:gd name="T5" fmla="*/ 435 h 613"/>
                  <a:gd name="T6" fmla="*/ 553 w 662"/>
                  <a:gd name="T7" fmla="*/ 520 h 613"/>
                  <a:gd name="T8" fmla="*/ 662 w 662"/>
                  <a:gd name="T9" fmla="*/ 61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2" h="613">
                    <a:moveTo>
                      <a:pt x="0" y="0"/>
                    </a:moveTo>
                    <a:lnTo>
                      <a:pt x="289" y="280"/>
                    </a:lnTo>
                    <a:lnTo>
                      <a:pt x="458" y="435"/>
                    </a:lnTo>
                    <a:lnTo>
                      <a:pt x="553" y="520"/>
                    </a:lnTo>
                    <a:lnTo>
                      <a:pt x="662" y="6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3" name="Freeform 306"/>
              <p:cNvSpPr>
                <a:spLocks/>
              </p:cNvSpPr>
              <p:nvPr/>
            </p:nvSpPr>
            <p:spPr bwMode="auto">
              <a:xfrm>
                <a:off x="2373312" y="5497513"/>
                <a:ext cx="209550" cy="193675"/>
              </a:xfrm>
              <a:custGeom>
                <a:avLst/>
                <a:gdLst>
                  <a:gd name="T0" fmla="*/ 0 w 660"/>
                  <a:gd name="T1" fmla="*/ 0 h 614"/>
                  <a:gd name="T2" fmla="*/ 289 w 660"/>
                  <a:gd name="T3" fmla="*/ 281 h 614"/>
                  <a:gd name="T4" fmla="*/ 457 w 660"/>
                  <a:gd name="T5" fmla="*/ 435 h 614"/>
                  <a:gd name="T6" fmla="*/ 552 w 660"/>
                  <a:gd name="T7" fmla="*/ 520 h 614"/>
                  <a:gd name="T8" fmla="*/ 660 w 660"/>
                  <a:gd name="T9" fmla="*/ 614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0" h="614">
                    <a:moveTo>
                      <a:pt x="0" y="0"/>
                    </a:moveTo>
                    <a:lnTo>
                      <a:pt x="289" y="281"/>
                    </a:lnTo>
                    <a:lnTo>
                      <a:pt x="457" y="435"/>
                    </a:lnTo>
                    <a:lnTo>
                      <a:pt x="552" y="520"/>
                    </a:lnTo>
                    <a:lnTo>
                      <a:pt x="660" y="6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4" name="Freeform 307"/>
              <p:cNvSpPr>
                <a:spLocks/>
              </p:cNvSpPr>
              <p:nvPr/>
            </p:nvSpPr>
            <p:spPr bwMode="auto">
              <a:xfrm>
                <a:off x="2374900" y="5495925"/>
                <a:ext cx="209550" cy="193675"/>
              </a:xfrm>
              <a:custGeom>
                <a:avLst/>
                <a:gdLst>
                  <a:gd name="T0" fmla="*/ 0 w 660"/>
                  <a:gd name="T1" fmla="*/ 0 h 613"/>
                  <a:gd name="T2" fmla="*/ 288 w 660"/>
                  <a:gd name="T3" fmla="*/ 281 h 613"/>
                  <a:gd name="T4" fmla="*/ 457 w 660"/>
                  <a:gd name="T5" fmla="*/ 435 h 613"/>
                  <a:gd name="T6" fmla="*/ 552 w 660"/>
                  <a:gd name="T7" fmla="*/ 520 h 613"/>
                  <a:gd name="T8" fmla="*/ 660 w 660"/>
                  <a:gd name="T9" fmla="*/ 61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0" h="613">
                    <a:moveTo>
                      <a:pt x="0" y="0"/>
                    </a:moveTo>
                    <a:lnTo>
                      <a:pt x="288" y="281"/>
                    </a:lnTo>
                    <a:lnTo>
                      <a:pt x="457" y="435"/>
                    </a:lnTo>
                    <a:lnTo>
                      <a:pt x="552" y="520"/>
                    </a:lnTo>
                    <a:lnTo>
                      <a:pt x="660" y="6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5" name="Freeform 308"/>
              <p:cNvSpPr>
                <a:spLocks/>
              </p:cNvSpPr>
              <p:nvPr/>
            </p:nvSpPr>
            <p:spPr bwMode="auto">
              <a:xfrm>
                <a:off x="2497137" y="5591175"/>
                <a:ext cx="85725" cy="103187"/>
              </a:xfrm>
              <a:custGeom>
                <a:avLst/>
                <a:gdLst>
                  <a:gd name="T0" fmla="*/ 271 w 271"/>
                  <a:gd name="T1" fmla="*/ 325 h 325"/>
                  <a:gd name="T2" fmla="*/ 77 w 271"/>
                  <a:gd name="T3" fmla="*/ 0 h 325"/>
                  <a:gd name="T4" fmla="*/ 0 w 271"/>
                  <a:gd name="T5" fmla="*/ 99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1" h="325">
                    <a:moveTo>
                      <a:pt x="271" y="325"/>
                    </a:moveTo>
                    <a:lnTo>
                      <a:pt x="77" y="0"/>
                    </a:lnTo>
                    <a:lnTo>
                      <a:pt x="0" y="9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6" name="Freeform 309"/>
              <p:cNvSpPr>
                <a:spLocks/>
              </p:cNvSpPr>
              <p:nvPr/>
            </p:nvSpPr>
            <p:spPr bwMode="auto">
              <a:xfrm>
                <a:off x="2495550" y="5586413"/>
                <a:ext cx="88900" cy="106362"/>
              </a:xfrm>
              <a:custGeom>
                <a:avLst/>
                <a:gdLst>
                  <a:gd name="T0" fmla="*/ 281 w 281"/>
                  <a:gd name="T1" fmla="*/ 333 h 333"/>
                  <a:gd name="T2" fmla="*/ 82 w 281"/>
                  <a:gd name="T3" fmla="*/ 0 h 333"/>
                  <a:gd name="T4" fmla="*/ 0 w 281"/>
                  <a:gd name="T5" fmla="*/ 10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1" h="333">
                    <a:moveTo>
                      <a:pt x="281" y="333"/>
                    </a:moveTo>
                    <a:lnTo>
                      <a:pt x="82" y="0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7" name="Freeform 310"/>
              <p:cNvSpPr>
                <a:spLocks/>
              </p:cNvSpPr>
              <p:nvPr/>
            </p:nvSpPr>
            <p:spPr bwMode="auto">
              <a:xfrm>
                <a:off x="2493962" y="5583238"/>
                <a:ext cx="92075" cy="107950"/>
              </a:xfrm>
              <a:custGeom>
                <a:avLst/>
                <a:gdLst>
                  <a:gd name="T0" fmla="*/ 293 w 293"/>
                  <a:gd name="T1" fmla="*/ 342 h 342"/>
                  <a:gd name="T2" fmla="*/ 88 w 293"/>
                  <a:gd name="T3" fmla="*/ 0 h 342"/>
                  <a:gd name="T4" fmla="*/ 0 w 293"/>
                  <a:gd name="T5" fmla="*/ 115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3" h="342">
                    <a:moveTo>
                      <a:pt x="293" y="342"/>
                    </a:moveTo>
                    <a:lnTo>
                      <a:pt x="88" y="0"/>
                    </a:lnTo>
                    <a:lnTo>
                      <a:pt x="0" y="1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8" name="Freeform 311"/>
              <p:cNvSpPr>
                <a:spLocks/>
              </p:cNvSpPr>
              <p:nvPr/>
            </p:nvSpPr>
            <p:spPr bwMode="auto">
              <a:xfrm>
                <a:off x="1539875" y="5118100"/>
                <a:ext cx="1028700" cy="1441450"/>
              </a:xfrm>
              <a:custGeom>
                <a:avLst/>
                <a:gdLst>
                  <a:gd name="T0" fmla="*/ 2970 w 3236"/>
                  <a:gd name="T1" fmla="*/ 1178 h 4543"/>
                  <a:gd name="T2" fmla="*/ 3107 w 3236"/>
                  <a:gd name="T3" fmla="*/ 997 h 4543"/>
                  <a:gd name="T4" fmla="*/ 3163 w 3236"/>
                  <a:gd name="T5" fmla="*/ 895 h 4543"/>
                  <a:gd name="T6" fmla="*/ 3205 w 3236"/>
                  <a:gd name="T7" fmla="*/ 783 h 4543"/>
                  <a:gd name="T8" fmla="*/ 3229 w 3236"/>
                  <a:gd name="T9" fmla="*/ 664 h 4543"/>
                  <a:gd name="T10" fmla="*/ 3236 w 3236"/>
                  <a:gd name="T11" fmla="*/ 542 h 4543"/>
                  <a:gd name="T12" fmla="*/ 3225 w 3236"/>
                  <a:gd name="T13" fmla="*/ 424 h 4543"/>
                  <a:gd name="T14" fmla="*/ 3192 w 3236"/>
                  <a:gd name="T15" fmla="*/ 315 h 4543"/>
                  <a:gd name="T16" fmla="*/ 3137 w 3236"/>
                  <a:gd name="T17" fmla="*/ 222 h 4543"/>
                  <a:gd name="T18" fmla="*/ 3061 w 3236"/>
                  <a:gd name="T19" fmla="*/ 147 h 4543"/>
                  <a:gd name="T20" fmla="*/ 2968 w 3236"/>
                  <a:gd name="T21" fmla="*/ 89 h 4543"/>
                  <a:gd name="T22" fmla="*/ 2860 w 3236"/>
                  <a:gd name="T23" fmla="*/ 45 h 4543"/>
                  <a:gd name="T24" fmla="*/ 2743 w 3236"/>
                  <a:gd name="T25" fmla="*/ 16 h 4543"/>
                  <a:gd name="T26" fmla="*/ 2616 w 3236"/>
                  <a:gd name="T27" fmla="*/ 0 h 4543"/>
                  <a:gd name="T28" fmla="*/ 2357 w 3236"/>
                  <a:gd name="T29" fmla="*/ 1 h 4543"/>
                  <a:gd name="T30" fmla="*/ 2107 w 3236"/>
                  <a:gd name="T31" fmla="*/ 37 h 4543"/>
                  <a:gd name="T32" fmla="*/ 1876 w 3236"/>
                  <a:gd name="T33" fmla="*/ 105 h 4543"/>
                  <a:gd name="T34" fmla="*/ 1663 w 3236"/>
                  <a:gd name="T35" fmla="*/ 201 h 4543"/>
                  <a:gd name="T36" fmla="*/ 1468 w 3236"/>
                  <a:gd name="T37" fmla="*/ 321 h 4543"/>
                  <a:gd name="T38" fmla="*/ 1291 w 3236"/>
                  <a:gd name="T39" fmla="*/ 464 h 4543"/>
                  <a:gd name="T40" fmla="*/ 1131 w 3236"/>
                  <a:gd name="T41" fmla="*/ 625 h 4543"/>
                  <a:gd name="T42" fmla="*/ 990 w 3236"/>
                  <a:gd name="T43" fmla="*/ 802 h 4543"/>
                  <a:gd name="T44" fmla="*/ 865 w 3236"/>
                  <a:gd name="T45" fmla="*/ 991 h 4543"/>
                  <a:gd name="T46" fmla="*/ 755 w 3236"/>
                  <a:gd name="T47" fmla="*/ 1192 h 4543"/>
                  <a:gd name="T48" fmla="*/ 660 w 3236"/>
                  <a:gd name="T49" fmla="*/ 1401 h 4543"/>
                  <a:gd name="T50" fmla="*/ 503 w 3236"/>
                  <a:gd name="T51" fmla="*/ 1840 h 4543"/>
                  <a:gd name="T52" fmla="*/ 383 w 3236"/>
                  <a:gd name="T53" fmla="*/ 2290 h 4543"/>
                  <a:gd name="T54" fmla="*/ 291 w 3236"/>
                  <a:gd name="T55" fmla="*/ 2740 h 4543"/>
                  <a:gd name="T56" fmla="*/ 0 w 3236"/>
                  <a:gd name="T57" fmla="*/ 4543 h 4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36" h="4543">
                    <a:moveTo>
                      <a:pt x="2970" y="1178"/>
                    </a:moveTo>
                    <a:lnTo>
                      <a:pt x="3107" y="997"/>
                    </a:lnTo>
                    <a:lnTo>
                      <a:pt x="3163" y="895"/>
                    </a:lnTo>
                    <a:lnTo>
                      <a:pt x="3205" y="783"/>
                    </a:lnTo>
                    <a:lnTo>
                      <a:pt x="3229" y="664"/>
                    </a:lnTo>
                    <a:lnTo>
                      <a:pt x="3236" y="542"/>
                    </a:lnTo>
                    <a:lnTo>
                      <a:pt x="3225" y="424"/>
                    </a:lnTo>
                    <a:lnTo>
                      <a:pt x="3192" y="315"/>
                    </a:lnTo>
                    <a:lnTo>
                      <a:pt x="3137" y="222"/>
                    </a:lnTo>
                    <a:lnTo>
                      <a:pt x="3061" y="147"/>
                    </a:lnTo>
                    <a:lnTo>
                      <a:pt x="2968" y="89"/>
                    </a:lnTo>
                    <a:lnTo>
                      <a:pt x="2860" y="45"/>
                    </a:lnTo>
                    <a:lnTo>
                      <a:pt x="2743" y="16"/>
                    </a:lnTo>
                    <a:lnTo>
                      <a:pt x="2616" y="0"/>
                    </a:lnTo>
                    <a:lnTo>
                      <a:pt x="2357" y="1"/>
                    </a:lnTo>
                    <a:lnTo>
                      <a:pt x="2107" y="37"/>
                    </a:lnTo>
                    <a:lnTo>
                      <a:pt x="1876" y="105"/>
                    </a:lnTo>
                    <a:lnTo>
                      <a:pt x="1663" y="201"/>
                    </a:lnTo>
                    <a:lnTo>
                      <a:pt x="1468" y="321"/>
                    </a:lnTo>
                    <a:lnTo>
                      <a:pt x="1291" y="464"/>
                    </a:lnTo>
                    <a:lnTo>
                      <a:pt x="1131" y="625"/>
                    </a:lnTo>
                    <a:lnTo>
                      <a:pt x="990" y="802"/>
                    </a:lnTo>
                    <a:lnTo>
                      <a:pt x="865" y="991"/>
                    </a:lnTo>
                    <a:lnTo>
                      <a:pt x="755" y="1192"/>
                    </a:lnTo>
                    <a:lnTo>
                      <a:pt x="660" y="1401"/>
                    </a:lnTo>
                    <a:lnTo>
                      <a:pt x="503" y="1840"/>
                    </a:lnTo>
                    <a:lnTo>
                      <a:pt x="383" y="2290"/>
                    </a:lnTo>
                    <a:lnTo>
                      <a:pt x="291" y="2740"/>
                    </a:lnTo>
                    <a:lnTo>
                      <a:pt x="0" y="45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39" name="Freeform 312"/>
              <p:cNvSpPr>
                <a:spLocks/>
              </p:cNvSpPr>
              <p:nvPr/>
            </p:nvSpPr>
            <p:spPr bwMode="auto">
              <a:xfrm>
                <a:off x="2482850" y="5399088"/>
                <a:ext cx="90488" cy="92075"/>
              </a:xfrm>
              <a:custGeom>
                <a:avLst/>
                <a:gdLst>
                  <a:gd name="T0" fmla="*/ 0 w 282"/>
                  <a:gd name="T1" fmla="*/ 292 h 292"/>
                  <a:gd name="T2" fmla="*/ 282 w 282"/>
                  <a:gd name="T3" fmla="*/ 55 h 292"/>
                  <a:gd name="T4" fmla="*/ 180 w 282"/>
                  <a:gd name="T5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2" h="292">
                    <a:moveTo>
                      <a:pt x="0" y="292"/>
                    </a:moveTo>
                    <a:lnTo>
                      <a:pt x="282" y="55"/>
                    </a:lnTo>
                    <a:lnTo>
                      <a:pt x="18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0" name="Freeform 313"/>
              <p:cNvSpPr>
                <a:spLocks/>
              </p:cNvSpPr>
              <p:nvPr/>
            </p:nvSpPr>
            <p:spPr bwMode="auto">
              <a:xfrm>
                <a:off x="2482850" y="5381625"/>
                <a:ext cx="66675" cy="109537"/>
              </a:xfrm>
              <a:custGeom>
                <a:avLst/>
                <a:gdLst>
                  <a:gd name="T0" fmla="*/ 0 w 209"/>
                  <a:gd name="T1" fmla="*/ 348 h 348"/>
                  <a:gd name="T2" fmla="*/ 120 w 209"/>
                  <a:gd name="T3" fmla="*/ 0 h 348"/>
                  <a:gd name="T4" fmla="*/ 209 w 209"/>
                  <a:gd name="T5" fmla="*/ 76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9" h="348">
                    <a:moveTo>
                      <a:pt x="0" y="348"/>
                    </a:moveTo>
                    <a:lnTo>
                      <a:pt x="120" y="0"/>
                    </a:lnTo>
                    <a:lnTo>
                      <a:pt x="209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1" name="Freeform 314"/>
              <p:cNvSpPr>
                <a:spLocks/>
              </p:cNvSpPr>
              <p:nvPr/>
            </p:nvSpPr>
            <p:spPr bwMode="auto">
              <a:xfrm>
                <a:off x="2090737" y="5049838"/>
                <a:ext cx="128588" cy="257175"/>
              </a:xfrm>
              <a:custGeom>
                <a:avLst/>
                <a:gdLst>
                  <a:gd name="T0" fmla="*/ 0 w 405"/>
                  <a:gd name="T1" fmla="*/ 0 h 808"/>
                  <a:gd name="T2" fmla="*/ 173 w 405"/>
                  <a:gd name="T3" fmla="*/ 365 h 808"/>
                  <a:gd name="T4" fmla="*/ 277 w 405"/>
                  <a:gd name="T5" fmla="*/ 568 h 808"/>
                  <a:gd name="T6" fmla="*/ 336 w 405"/>
                  <a:gd name="T7" fmla="*/ 682 h 808"/>
                  <a:gd name="T8" fmla="*/ 405 w 405"/>
                  <a:gd name="T9" fmla="*/ 808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808">
                    <a:moveTo>
                      <a:pt x="0" y="0"/>
                    </a:moveTo>
                    <a:lnTo>
                      <a:pt x="173" y="365"/>
                    </a:lnTo>
                    <a:lnTo>
                      <a:pt x="277" y="568"/>
                    </a:lnTo>
                    <a:lnTo>
                      <a:pt x="336" y="682"/>
                    </a:lnTo>
                    <a:lnTo>
                      <a:pt x="405" y="8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2" name="Freeform 315"/>
              <p:cNvSpPr>
                <a:spLocks/>
              </p:cNvSpPr>
              <p:nvPr/>
            </p:nvSpPr>
            <p:spPr bwMode="auto">
              <a:xfrm>
                <a:off x="2166937" y="5191125"/>
                <a:ext cx="52388" cy="115887"/>
              </a:xfrm>
              <a:custGeom>
                <a:avLst/>
                <a:gdLst>
                  <a:gd name="T0" fmla="*/ 165 w 165"/>
                  <a:gd name="T1" fmla="*/ 364 h 364"/>
                  <a:gd name="T2" fmla="*/ 100 w 165"/>
                  <a:gd name="T3" fmla="*/ 0 h 364"/>
                  <a:gd name="T4" fmla="*/ 0 w 165"/>
                  <a:gd name="T5" fmla="*/ 62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364">
                    <a:moveTo>
                      <a:pt x="165" y="364"/>
                    </a:moveTo>
                    <a:lnTo>
                      <a:pt x="100" y="0"/>
                    </a:lnTo>
                    <a:lnTo>
                      <a:pt x="0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3" name="Freeform 316"/>
              <p:cNvSpPr>
                <a:spLocks/>
              </p:cNvSpPr>
              <p:nvPr/>
            </p:nvSpPr>
            <p:spPr bwMode="auto">
              <a:xfrm>
                <a:off x="2849562" y="5884863"/>
                <a:ext cx="250825" cy="139700"/>
              </a:xfrm>
              <a:custGeom>
                <a:avLst/>
                <a:gdLst>
                  <a:gd name="T0" fmla="*/ 0 w 787"/>
                  <a:gd name="T1" fmla="*/ 0 h 440"/>
                  <a:gd name="T2" fmla="*/ 347 w 787"/>
                  <a:gd name="T3" fmla="*/ 205 h 440"/>
                  <a:gd name="T4" fmla="*/ 547 w 787"/>
                  <a:gd name="T5" fmla="*/ 315 h 440"/>
                  <a:gd name="T6" fmla="*/ 660 w 787"/>
                  <a:gd name="T7" fmla="*/ 376 h 440"/>
                  <a:gd name="T8" fmla="*/ 787 w 787"/>
                  <a:gd name="T9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440">
                    <a:moveTo>
                      <a:pt x="0" y="0"/>
                    </a:moveTo>
                    <a:lnTo>
                      <a:pt x="347" y="205"/>
                    </a:lnTo>
                    <a:lnTo>
                      <a:pt x="547" y="315"/>
                    </a:lnTo>
                    <a:lnTo>
                      <a:pt x="660" y="376"/>
                    </a:lnTo>
                    <a:lnTo>
                      <a:pt x="787" y="4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4" name="Freeform 317"/>
              <p:cNvSpPr>
                <a:spLocks/>
              </p:cNvSpPr>
              <p:nvPr/>
            </p:nvSpPr>
            <p:spPr bwMode="auto">
              <a:xfrm>
                <a:off x="3003550" y="5940425"/>
                <a:ext cx="96838" cy="84137"/>
              </a:xfrm>
              <a:custGeom>
                <a:avLst/>
                <a:gdLst>
                  <a:gd name="T0" fmla="*/ 305 w 305"/>
                  <a:gd name="T1" fmla="*/ 263 h 263"/>
                  <a:gd name="T2" fmla="*/ 47 w 305"/>
                  <a:gd name="T3" fmla="*/ 0 h 263"/>
                  <a:gd name="T4" fmla="*/ 0 w 305"/>
                  <a:gd name="T5" fmla="*/ 10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5" h="263">
                    <a:moveTo>
                      <a:pt x="305" y="263"/>
                    </a:moveTo>
                    <a:lnTo>
                      <a:pt x="47" y="0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5" name="Freeform 318"/>
              <p:cNvSpPr>
                <a:spLocks/>
              </p:cNvSpPr>
              <p:nvPr/>
            </p:nvSpPr>
            <p:spPr bwMode="auto">
              <a:xfrm>
                <a:off x="3324225" y="6138863"/>
                <a:ext cx="271463" cy="92075"/>
              </a:xfrm>
              <a:custGeom>
                <a:avLst/>
                <a:gdLst>
                  <a:gd name="T0" fmla="*/ 0 w 855"/>
                  <a:gd name="T1" fmla="*/ 0 h 290"/>
                  <a:gd name="T2" fmla="*/ 379 w 855"/>
                  <a:gd name="T3" fmla="*/ 139 h 290"/>
                  <a:gd name="T4" fmla="*/ 596 w 855"/>
                  <a:gd name="T5" fmla="*/ 210 h 290"/>
                  <a:gd name="T6" fmla="*/ 717 w 855"/>
                  <a:gd name="T7" fmla="*/ 249 h 290"/>
                  <a:gd name="T8" fmla="*/ 855 w 855"/>
                  <a:gd name="T9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5" h="290">
                    <a:moveTo>
                      <a:pt x="0" y="0"/>
                    </a:moveTo>
                    <a:lnTo>
                      <a:pt x="379" y="139"/>
                    </a:lnTo>
                    <a:lnTo>
                      <a:pt x="596" y="210"/>
                    </a:lnTo>
                    <a:lnTo>
                      <a:pt x="717" y="249"/>
                    </a:lnTo>
                    <a:lnTo>
                      <a:pt x="855" y="2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6" name="Freeform 319"/>
              <p:cNvSpPr>
                <a:spLocks/>
              </p:cNvSpPr>
              <p:nvPr/>
            </p:nvSpPr>
            <p:spPr bwMode="auto">
              <a:xfrm>
                <a:off x="3492500" y="6164263"/>
                <a:ext cx="103188" cy="66675"/>
              </a:xfrm>
              <a:custGeom>
                <a:avLst/>
                <a:gdLst>
                  <a:gd name="T0" fmla="*/ 329 w 329"/>
                  <a:gd name="T1" fmla="*/ 212 h 212"/>
                  <a:gd name="T2" fmla="*/ 28 w 329"/>
                  <a:gd name="T3" fmla="*/ 0 h 212"/>
                  <a:gd name="T4" fmla="*/ 0 w 329"/>
                  <a:gd name="T5" fmla="*/ 11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9" h="212">
                    <a:moveTo>
                      <a:pt x="329" y="212"/>
                    </a:moveTo>
                    <a:lnTo>
                      <a:pt x="28" y="0"/>
                    </a:lnTo>
                    <a:lnTo>
                      <a:pt x="0" y="1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7" name="Freeform 320"/>
              <p:cNvSpPr>
                <a:spLocks/>
              </p:cNvSpPr>
              <p:nvPr/>
            </p:nvSpPr>
            <p:spPr bwMode="auto">
              <a:xfrm>
                <a:off x="4103687" y="6362700"/>
                <a:ext cx="282575" cy="53975"/>
              </a:xfrm>
              <a:custGeom>
                <a:avLst/>
                <a:gdLst>
                  <a:gd name="T0" fmla="*/ 0 w 886"/>
                  <a:gd name="T1" fmla="*/ 0 h 171"/>
                  <a:gd name="T2" fmla="*/ 393 w 886"/>
                  <a:gd name="T3" fmla="*/ 86 h 171"/>
                  <a:gd name="T4" fmla="*/ 617 w 886"/>
                  <a:gd name="T5" fmla="*/ 127 h 171"/>
                  <a:gd name="T6" fmla="*/ 743 w 886"/>
                  <a:gd name="T7" fmla="*/ 149 h 171"/>
                  <a:gd name="T8" fmla="*/ 886 w 886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6" h="171">
                    <a:moveTo>
                      <a:pt x="0" y="0"/>
                    </a:moveTo>
                    <a:lnTo>
                      <a:pt x="393" y="86"/>
                    </a:lnTo>
                    <a:lnTo>
                      <a:pt x="617" y="127"/>
                    </a:lnTo>
                    <a:lnTo>
                      <a:pt x="743" y="149"/>
                    </a:lnTo>
                    <a:lnTo>
                      <a:pt x="886" y="1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8" name="Freeform 321"/>
              <p:cNvSpPr>
                <a:spLocks/>
              </p:cNvSpPr>
              <p:nvPr/>
            </p:nvSpPr>
            <p:spPr bwMode="auto">
              <a:xfrm>
                <a:off x="4278312" y="6362700"/>
                <a:ext cx="107950" cy="53975"/>
              </a:xfrm>
              <a:custGeom>
                <a:avLst/>
                <a:gdLst>
                  <a:gd name="T0" fmla="*/ 340 w 340"/>
                  <a:gd name="T1" fmla="*/ 169 h 169"/>
                  <a:gd name="T2" fmla="*/ 12 w 340"/>
                  <a:gd name="T3" fmla="*/ 0 h 169"/>
                  <a:gd name="T4" fmla="*/ 0 w 340"/>
                  <a:gd name="T5" fmla="*/ 11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0" h="169">
                    <a:moveTo>
                      <a:pt x="340" y="169"/>
                    </a:moveTo>
                    <a:lnTo>
                      <a:pt x="12" y="0"/>
                    </a:lnTo>
                    <a:lnTo>
                      <a:pt x="0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49" name="Freeform 322"/>
              <p:cNvSpPr>
                <a:spLocks/>
              </p:cNvSpPr>
              <p:nvPr/>
            </p:nvSpPr>
            <p:spPr bwMode="auto">
              <a:xfrm>
                <a:off x="4718050" y="6461125"/>
                <a:ext cx="285750" cy="17462"/>
              </a:xfrm>
              <a:custGeom>
                <a:avLst/>
                <a:gdLst>
                  <a:gd name="T0" fmla="*/ 0 w 901"/>
                  <a:gd name="T1" fmla="*/ 0 h 52"/>
                  <a:gd name="T2" fmla="*/ 401 w 901"/>
                  <a:gd name="T3" fmla="*/ 33 h 52"/>
                  <a:gd name="T4" fmla="*/ 630 w 901"/>
                  <a:gd name="T5" fmla="*/ 44 h 52"/>
                  <a:gd name="T6" fmla="*/ 757 w 901"/>
                  <a:gd name="T7" fmla="*/ 49 h 52"/>
                  <a:gd name="T8" fmla="*/ 901 w 901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1" h="52">
                    <a:moveTo>
                      <a:pt x="0" y="0"/>
                    </a:moveTo>
                    <a:lnTo>
                      <a:pt x="401" y="33"/>
                    </a:lnTo>
                    <a:lnTo>
                      <a:pt x="630" y="44"/>
                    </a:lnTo>
                    <a:lnTo>
                      <a:pt x="757" y="49"/>
                    </a:lnTo>
                    <a:lnTo>
                      <a:pt x="901" y="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0" name="Freeform 323"/>
              <p:cNvSpPr>
                <a:spLocks/>
              </p:cNvSpPr>
              <p:nvPr/>
            </p:nvSpPr>
            <p:spPr bwMode="auto">
              <a:xfrm>
                <a:off x="4894262" y="6438900"/>
                <a:ext cx="109538" cy="39687"/>
              </a:xfrm>
              <a:custGeom>
                <a:avLst/>
                <a:gdLst>
                  <a:gd name="T0" fmla="*/ 347 w 347"/>
                  <a:gd name="T1" fmla="*/ 124 h 124"/>
                  <a:gd name="T2" fmla="*/ 0 w 347"/>
                  <a:gd name="T3" fmla="*/ 0 h 124"/>
                  <a:gd name="T4" fmla="*/ 4 w 347"/>
                  <a:gd name="T5" fmla="*/ 11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124">
                    <a:moveTo>
                      <a:pt x="347" y="124"/>
                    </a:moveTo>
                    <a:lnTo>
                      <a:pt x="0" y="0"/>
                    </a:lnTo>
                    <a:lnTo>
                      <a:pt x="4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1" name="Freeform 324"/>
              <p:cNvSpPr>
                <a:spLocks/>
              </p:cNvSpPr>
              <p:nvPr/>
            </p:nvSpPr>
            <p:spPr bwMode="auto">
              <a:xfrm>
                <a:off x="5267325" y="6484938"/>
                <a:ext cx="285750" cy="17462"/>
              </a:xfrm>
              <a:custGeom>
                <a:avLst/>
                <a:gdLst>
                  <a:gd name="T0" fmla="*/ 0 w 901"/>
                  <a:gd name="T1" fmla="*/ 0 h 56"/>
                  <a:gd name="T2" fmla="*/ 402 w 901"/>
                  <a:gd name="T3" fmla="*/ 35 h 56"/>
                  <a:gd name="T4" fmla="*/ 631 w 901"/>
                  <a:gd name="T5" fmla="*/ 46 h 56"/>
                  <a:gd name="T6" fmla="*/ 758 w 901"/>
                  <a:gd name="T7" fmla="*/ 52 h 56"/>
                  <a:gd name="T8" fmla="*/ 901 w 901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1" h="56">
                    <a:moveTo>
                      <a:pt x="0" y="0"/>
                    </a:moveTo>
                    <a:lnTo>
                      <a:pt x="402" y="35"/>
                    </a:lnTo>
                    <a:lnTo>
                      <a:pt x="631" y="46"/>
                    </a:lnTo>
                    <a:lnTo>
                      <a:pt x="758" y="52"/>
                    </a:lnTo>
                    <a:lnTo>
                      <a:pt x="901" y="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2" name="Freeform 325"/>
              <p:cNvSpPr>
                <a:spLocks/>
              </p:cNvSpPr>
              <p:nvPr/>
            </p:nvSpPr>
            <p:spPr bwMode="auto">
              <a:xfrm>
                <a:off x="5443537" y="6462713"/>
                <a:ext cx="109538" cy="39687"/>
              </a:xfrm>
              <a:custGeom>
                <a:avLst/>
                <a:gdLst>
                  <a:gd name="T0" fmla="*/ 346 w 346"/>
                  <a:gd name="T1" fmla="*/ 125 h 125"/>
                  <a:gd name="T2" fmla="*/ 0 w 346"/>
                  <a:gd name="T3" fmla="*/ 0 h 125"/>
                  <a:gd name="T4" fmla="*/ 3 w 346"/>
                  <a:gd name="T5" fmla="*/ 11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" h="125">
                    <a:moveTo>
                      <a:pt x="346" y="125"/>
                    </a:moveTo>
                    <a:lnTo>
                      <a:pt x="0" y="0"/>
                    </a:lnTo>
                    <a:lnTo>
                      <a:pt x="3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3" name="Freeform 326"/>
              <p:cNvSpPr>
                <a:spLocks/>
              </p:cNvSpPr>
              <p:nvPr/>
            </p:nvSpPr>
            <p:spPr bwMode="auto">
              <a:xfrm>
                <a:off x="2092325" y="5049838"/>
                <a:ext cx="128588" cy="257175"/>
              </a:xfrm>
              <a:custGeom>
                <a:avLst/>
                <a:gdLst>
                  <a:gd name="T0" fmla="*/ 0 w 404"/>
                  <a:gd name="T1" fmla="*/ 0 h 808"/>
                  <a:gd name="T2" fmla="*/ 172 w 404"/>
                  <a:gd name="T3" fmla="*/ 365 h 808"/>
                  <a:gd name="T4" fmla="*/ 277 w 404"/>
                  <a:gd name="T5" fmla="*/ 568 h 808"/>
                  <a:gd name="T6" fmla="*/ 336 w 404"/>
                  <a:gd name="T7" fmla="*/ 681 h 808"/>
                  <a:gd name="T8" fmla="*/ 404 w 404"/>
                  <a:gd name="T9" fmla="*/ 808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4" h="808">
                    <a:moveTo>
                      <a:pt x="0" y="0"/>
                    </a:moveTo>
                    <a:lnTo>
                      <a:pt x="172" y="365"/>
                    </a:lnTo>
                    <a:lnTo>
                      <a:pt x="277" y="568"/>
                    </a:lnTo>
                    <a:lnTo>
                      <a:pt x="336" y="681"/>
                    </a:lnTo>
                    <a:lnTo>
                      <a:pt x="404" y="8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4" name="Freeform 327"/>
              <p:cNvSpPr>
                <a:spLocks/>
              </p:cNvSpPr>
              <p:nvPr/>
            </p:nvSpPr>
            <p:spPr bwMode="auto">
              <a:xfrm>
                <a:off x="2093912" y="5049838"/>
                <a:ext cx="128588" cy="255587"/>
              </a:xfrm>
              <a:custGeom>
                <a:avLst/>
                <a:gdLst>
                  <a:gd name="T0" fmla="*/ 0 w 405"/>
                  <a:gd name="T1" fmla="*/ 0 h 806"/>
                  <a:gd name="T2" fmla="*/ 173 w 405"/>
                  <a:gd name="T3" fmla="*/ 363 h 806"/>
                  <a:gd name="T4" fmla="*/ 277 w 405"/>
                  <a:gd name="T5" fmla="*/ 568 h 806"/>
                  <a:gd name="T6" fmla="*/ 335 w 405"/>
                  <a:gd name="T7" fmla="*/ 680 h 806"/>
                  <a:gd name="T8" fmla="*/ 405 w 405"/>
                  <a:gd name="T9" fmla="*/ 806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806">
                    <a:moveTo>
                      <a:pt x="0" y="0"/>
                    </a:moveTo>
                    <a:lnTo>
                      <a:pt x="173" y="363"/>
                    </a:lnTo>
                    <a:lnTo>
                      <a:pt x="277" y="568"/>
                    </a:lnTo>
                    <a:lnTo>
                      <a:pt x="335" y="680"/>
                    </a:lnTo>
                    <a:lnTo>
                      <a:pt x="405" y="8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5" name="Freeform 328"/>
              <p:cNvSpPr>
                <a:spLocks/>
              </p:cNvSpPr>
              <p:nvPr/>
            </p:nvSpPr>
            <p:spPr bwMode="auto">
              <a:xfrm>
                <a:off x="2095500" y="5048250"/>
                <a:ext cx="128588" cy="257175"/>
              </a:xfrm>
              <a:custGeom>
                <a:avLst/>
                <a:gdLst>
                  <a:gd name="T0" fmla="*/ 0 w 404"/>
                  <a:gd name="T1" fmla="*/ 0 h 806"/>
                  <a:gd name="T2" fmla="*/ 171 w 404"/>
                  <a:gd name="T3" fmla="*/ 364 h 806"/>
                  <a:gd name="T4" fmla="*/ 275 w 404"/>
                  <a:gd name="T5" fmla="*/ 567 h 806"/>
                  <a:gd name="T6" fmla="*/ 335 w 404"/>
                  <a:gd name="T7" fmla="*/ 681 h 806"/>
                  <a:gd name="T8" fmla="*/ 404 w 404"/>
                  <a:gd name="T9" fmla="*/ 806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4" h="806">
                    <a:moveTo>
                      <a:pt x="0" y="0"/>
                    </a:moveTo>
                    <a:lnTo>
                      <a:pt x="171" y="364"/>
                    </a:lnTo>
                    <a:lnTo>
                      <a:pt x="275" y="567"/>
                    </a:lnTo>
                    <a:lnTo>
                      <a:pt x="335" y="681"/>
                    </a:lnTo>
                    <a:lnTo>
                      <a:pt x="404" y="8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6" name="Freeform 329"/>
              <p:cNvSpPr>
                <a:spLocks/>
              </p:cNvSpPr>
              <p:nvPr/>
            </p:nvSpPr>
            <p:spPr bwMode="auto">
              <a:xfrm>
                <a:off x="2166937" y="5189538"/>
                <a:ext cx="53975" cy="117475"/>
              </a:xfrm>
              <a:custGeom>
                <a:avLst/>
                <a:gdLst>
                  <a:gd name="T0" fmla="*/ 172 w 172"/>
                  <a:gd name="T1" fmla="*/ 370 h 370"/>
                  <a:gd name="T2" fmla="*/ 104 w 172"/>
                  <a:gd name="T3" fmla="*/ 0 h 370"/>
                  <a:gd name="T4" fmla="*/ 0 w 172"/>
                  <a:gd name="T5" fmla="*/ 66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2" h="370">
                    <a:moveTo>
                      <a:pt x="172" y="370"/>
                    </a:moveTo>
                    <a:lnTo>
                      <a:pt x="104" y="0"/>
                    </a:lnTo>
                    <a:lnTo>
                      <a:pt x="0" y="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7" name="Freeform 330"/>
              <p:cNvSpPr>
                <a:spLocks/>
              </p:cNvSpPr>
              <p:nvPr/>
            </p:nvSpPr>
            <p:spPr bwMode="auto">
              <a:xfrm>
                <a:off x="2165350" y="5186363"/>
                <a:ext cx="57150" cy="120650"/>
              </a:xfrm>
              <a:custGeom>
                <a:avLst/>
                <a:gdLst>
                  <a:gd name="T0" fmla="*/ 178 w 178"/>
                  <a:gd name="T1" fmla="*/ 376 h 376"/>
                  <a:gd name="T2" fmla="*/ 109 w 178"/>
                  <a:gd name="T3" fmla="*/ 0 h 376"/>
                  <a:gd name="T4" fmla="*/ 0 w 178"/>
                  <a:gd name="T5" fmla="*/ 69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" h="376">
                    <a:moveTo>
                      <a:pt x="178" y="376"/>
                    </a:moveTo>
                    <a:lnTo>
                      <a:pt x="109" y="0"/>
                    </a:lnTo>
                    <a:lnTo>
                      <a:pt x="0" y="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8" name="Freeform 331"/>
              <p:cNvSpPr>
                <a:spLocks/>
              </p:cNvSpPr>
              <p:nvPr/>
            </p:nvSpPr>
            <p:spPr bwMode="auto">
              <a:xfrm>
                <a:off x="2165350" y="5184775"/>
                <a:ext cx="58738" cy="122237"/>
              </a:xfrm>
              <a:custGeom>
                <a:avLst/>
                <a:gdLst>
                  <a:gd name="T0" fmla="*/ 185 w 185"/>
                  <a:gd name="T1" fmla="*/ 383 h 383"/>
                  <a:gd name="T2" fmla="*/ 116 w 185"/>
                  <a:gd name="T3" fmla="*/ 0 h 383"/>
                  <a:gd name="T4" fmla="*/ 0 w 185"/>
                  <a:gd name="T5" fmla="*/ 72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383">
                    <a:moveTo>
                      <a:pt x="185" y="383"/>
                    </a:moveTo>
                    <a:lnTo>
                      <a:pt x="116" y="0"/>
                    </a:lnTo>
                    <a:lnTo>
                      <a:pt x="0" y="7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59" name="Freeform 332"/>
              <p:cNvSpPr>
                <a:spLocks/>
              </p:cNvSpPr>
              <p:nvPr/>
            </p:nvSpPr>
            <p:spPr bwMode="auto">
              <a:xfrm>
                <a:off x="2851150" y="5883275"/>
                <a:ext cx="249238" cy="139700"/>
              </a:xfrm>
              <a:custGeom>
                <a:avLst/>
                <a:gdLst>
                  <a:gd name="T0" fmla="*/ 0 w 787"/>
                  <a:gd name="T1" fmla="*/ 0 h 439"/>
                  <a:gd name="T2" fmla="*/ 347 w 787"/>
                  <a:gd name="T3" fmla="*/ 204 h 439"/>
                  <a:gd name="T4" fmla="*/ 547 w 787"/>
                  <a:gd name="T5" fmla="*/ 314 h 439"/>
                  <a:gd name="T6" fmla="*/ 660 w 787"/>
                  <a:gd name="T7" fmla="*/ 374 h 439"/>
                  <a:gd name="T8" fmla="*/ 787 w 787"/>
                  <a:gd name="T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439">
                    <a:moveTo>
                      <a:pt x="0" y="0"/>
                    </a:moveTo>
                    <a:lnTo>
                      <a:pt x="347" y="204"/>
                    </a:lnTo>
                    <a:lnTo>
                      <a:pt x="547" y="314"/>
                    </a:lnTo>
                    <a:lnTo>
                      <a:pt x="660" y="374"/>
                    </a:lnTo>
                    <a:lnTo>
                      <a:pt x="787" y="4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0" name="Freeform 333"/>
              <p:cNvSpPr>
                <a:spLocks/>
              </p:cNvSpPr>
              <p:nvPr/>
            </p:nvSpPr>
            <p:spPr bwMode="auto">
              <a:xfrm>
                <a:off x="2851150" y="5881688"/>
                <a:ext cx="250825" cy="141287"/>
              </a:xfrm>
              <a:custGeom>
                <a:avLst/>
                <a:gdLst>
                  <a:gd name="T0" fmla="*/ 0 w 786"/>
                  <a:gd name="T1" fmla="*/ 0 h 441"/>
                  <a:gd name="T2" fmla="*/ 346 w 786"/>
                  <a:gd name="T3" fmla="*/ 205 h 441"/>
                  <a:gd name="T4" fmla="*/ 546 w 786"/>
                  <a:gd name="T5" fmla="*/ 315 h 441"/>
                  <a:gd name="T6" fmla="*/ 658 w 786"/>
                  <a:gd name="T7" fmla="*/ 375 h 441"/>
                  <a:gd name="T8" fmla="*/ 786 w 786"/>
                  <a:gd name="T9" fmla="*/ 441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6" h="441">
                    <a:moveTo>
                      <a:pt x="0" y="0"/>
                    </a:moveTo>
                    <a:lnTo>
                      <a:pt x="346" y="205"/>
                    </a:lnTo>
                    <a:lnTo>
                      <a:pt x="546" y="315"/>
                    </a:lnTo>
                    <a:lnTo>
                      <a:pt x="658" y="375"/>
                    </a:lnTo>
                    <a:lnTo>
                      <a:pt x="786" y="4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1" name="Freeform 334"/>
              <p:cNvSpPr>
                <a:spLocks/>
              </p:cNvSpPr>
              <p:nvPr/>
            </p:nvSpPr>
            <p:spPr bwMode="auto">
              <a:xfrm>
                <a:off x="2852737" y="5881688"/>
                <a:ext cx="249238" cy="139700"/>
              </a:xfrm>
              <a:custGeom>
                <a:avLst/>
                <a:gdLst>
                  <a:gd name="T0" fmla="*/ 0 w 786"/>
                  <a:gd name="T1" fmla="*/ 0 h 439"/>
                  <a:gd name="T2" fmla="*/ 345 w 786"/>
                  <a:gd name="T3" fmla="*/ 204 h 439"/>
                  <a:gd name="T4" fmla="*/ 546 w 786"/>
                  <a:gd name="T5" fmla="*/ 314 h 439"/>
                  <a:gd name="T6" fmla="*/ 658 w 786"/>
                  <a:gd name="T7" fmla="*/ 375 h 439"/>
                  <a:gd name="T8" fmla="*/ 786 w 786"/>
                  <a:gd name="T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6" h="439">
                    <a:moveTo>
                      <a:pt x="0" y="0"/>
                    </a:moveTo>
                    <a:lnTo>
                      <a:pt x="345" y="204"/>
                    </a:lnTo>
                    <a:lnTo>
                      <a:pt x="546" y="314"/>
                    </a:lnTo>
                    <a:lnTo>
                      <a:pt x="658" y="375"/>
                    </a:lnTo>
                    <a:lnTo>
                      <a:pt x="786" y="4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2" name="Freeform 335"/>
              <p:cNvSpPr>
                <a:spLocks/>
              </p:cNvSpPr>
              <p:nvPr/>
            </p:nvSpPr>
            <p:spPr bwMode="auto">
              <a:xfrm>
                <a:off x="3001962" y="5938838"/>
                <a:ext cx="98425" cy="84137"/>
              </a:xfrm>
              <a:custGeom>
                <a:avLst/>
                <a:gdLst>
                  <a:gd name="T0" fmla="*/ 311 w 311"/>
                  <a:gd name="T1" fmla="*/ 267 h 267"/>
                  <a:gd name="T2" fmla="*/ 49 w 311"/>
                  <a:gd name="T3" fmla="*/ 0 h 267"/>
                  <a:gd name="T4" fmla="*/ 0 w 311"/>
                  <a:gd name="T5" fmla="*/ 112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" h="267">
                    <a:moveTo>
                      <a:pt x="311" y="267"/>
                    </a:moveTo>
                    <a:lnTo>
                      <a:pt x="49" y="0"/>
                    </a:lnTo>
                    <a:lnTo>
                      <a:pt x="0" y="1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3" name="Freeform 336"/>
              <p:cNvSpPr>
                <a:spLocks/>
              </p:cNvSpPr>
              <p:nvPr/>
            </p:nvSpPr>
            <p:spPr bwMode="auto">
              <a:xfrm>
                <a:off x="3000375" y="5935663"/>
                <a:ext cx="101600" cy="87312"/>
              </a:xfrm>
              <a:custGeom>
                <a:avLst/>
                <a:gdLst>
                  <a:gd name="T0" fmla="*/ 320 w 320"/>
                  <a:gd name="T1" fmla="*/ 272 h 272"/>
                  <a:gd name="T2" fmla="*/ 52 w 320"/>
                  <a:gd name="T3" fmla="*/ 0 h 272"/>
                  <a:gd name="T4" fmla="*/ 0 w 320"/>
                  <a:gd name="T5" fmla="*/ 118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0" h="272">
                    <a:moveTo>
                      <a:pt x="320" y="272"/>
                    </a:moveTo>
                    <a:lnTo>
                      <a:pt x="52" y="0"/>
                    </a:lnTo>
                    <a:lnTo>
                      <a:pt x="0" y="1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4" name="Freeform 337"/>
              <p:cNvSpPr>
                <a:spLocks/>
              </p:cNvSpPr>
              <p:nvPr/>
            </p:nvSpPr>
            <p:spPr bwMode="auto">
              <a:xfrm>
                <a:off x="2998787" y="5934075"/>
                <a:ext cx="104775" cy="87312"/>
              </a:xfrm>
              <a:custGeom>
                <a:avLst/>
                <a:gdLst>
                  <a:gd name="T0" fmla="*/ 326 w 326"/>
                  <a:gd name="T1" fmla="*/ 275 h 275"/>
                  <a:gd name="T2" fmla="*/ 55 w 326"/>
                  <a:gd name="T3" fmla="*/ 0 h 275"/>
                  <a:gd name="T4" fmla="*/ 0 w 326"/>
                  <a:gd name="T5" fmla="*/ 124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6" h="275">
                    <a:moveTo>
                      <a:pt x="326" y="275"/>
                    </a:moveTo>
                    <a:lnTo>
                      <a:pt x="55" y="0"/>
                    </a:lnTo>
                    <a:lnTo>
                      <a:pt x="0" y="1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5" name="Freeform 338"/>
              <p:cNvSpPr>
                <a:spLocks/>
              </p:cNvSpPr>
              <p:nvPr/>
            </p:nvSpPr>
            <p:spPr bwMode="auto">
              <a:xfrm>
                <a:off x="3325812" y="6137275"/>
                <a:ext cx="271463" cy="92075"/>
              </a:xfrm>
              <a:custGeom>
                <a:avLst/>
                <a:gdLst>
                  <a:gd name="T0" fmla="*/ 0 w 854"/>
                  <a:gd name="T1" fmla="*/ 0 h 290"/>
                  <a:gd name="T2" fmla="*/ 378 w 854"/>
                  <a:gd name="T3" fmla="*/ 138 h 290"/>
                  <a:gd name="T4" fmla="*/ 595 w 854"/>
                  <a:gd name="T5" fmla="*/ 210 h 290"/>
                  <a:gd name="T6" fmla="*/ 716 w 854"/>
                  <a:gd name="T7" fmla="*/ 249 h 290"/>
                  <a:gd name="T8" fmla="*/ 854 w 854"/>
                  <a:gd name="T9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4" h="290">
                    <a:moveTo>
                      <a:pt x="0" y="0"/>
                    </a:moveTo>
                    <a:lnTo>
                      <a:pt x="378" y="138"/>
                    </a:lnTo>
                    <a:lnTo>
                      <a:pt x="595" y="210"/>
                    </a:lnTo>
                    <a:lnTo>
                      <a:pt x="716" y="249"/>
                    </a:lnTo>
                    <a:lnTo>
                      <a:pt x="854" y="2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6" name="Freeform 339"/>
              <p:cNvSpPr>
                <a:spLocks/>
              </p:cNvSpPr>
              <p:nvPr/>
            </p:nvSpPr>
            <p:spPr bwMode="auto">
              <a:xfrm>
                <a:off x="3325812" y="6137275"/>
                <a:ext cx="271463" cy="90487"/>
              </a:xfrm>
              <a:custGeom>
                <a:avLst/>
                <a:gdLst>
                  <a:gd name="T0" fmla="*/ 0 w 853"/>
                  <a:gd name="T1" fmla="*/ 0 h 289"/>
                  <a:gd name="T2" fmla="*/ 377 w 853"/>
                  <a:gd name="T3" fmla="*/ 139 h 289"/>
                  <a:gd name="T4" fmla="*/ 594 w 853"/>
                  <a:gd name="T5" fmla="*/ 210 h 289"/>
                  <a:gd name="T6" fmla="*/ 716 w 853"/>
                  <a:gd name="T7" fmla="*/ 249 h 289"/>
                  <a:gd name="T8" fmla="*/ 853 w 853"/>
                  <a:gd name="T9" fmla="*/ 289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3" h="289">
                    <a:moveTo>
                      <a:pt x="0" y="0"/>
                    </a:moveTo>
                    <a:lnTo>
                      <a:pt x="377" y="139"/>
                    </a:lnTo>
                    <a:lnTo>
                      <a:pt x="594" y="210"/>
                    </a:lnTo>
                    <a:lnTo>
                      <a:pt x="716" y="249"/>
                    </a:lnTo>
                    <a:lnTo>
                      <a:pt x="853" y="28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7" name="Freeform 340"/>
              <p:cNvSpPr>
                <a:spLocks/>
              </p:cNvSpPr>
              <p:nvPr/>
            </p:nvSpPr>
            <p:spPr bwMode="auto">
              <a:xfrm>
                <a:off x="3325812" y="6135688"/>
                <a:ext cx="271463" cy="92075"/>
              </a:xfrm>
              <a:custGeom>
                <a:avLst/>
                <a:gdLst>
                  <a:gd name="T0" fmla="*/ 0 w 854"/>
                  <a:gd name="T1" fmla="*/ 0 h 290"/>
                  <a:gd name="T2" fmla="*/ 378 w 854"/>
                  <a:gd name="T3" fmla="*/ 138 h 290"/>
                  <a:gd name="T4" fmla="*/ 594 w 854"/>
                  <a:gd name="T5" fmla="*/ 209 h 290"/>
                  <a:gd name="T6" fmla="*/ 716 w 854"/>
                  <a:gd name="T7" fmla="*/ 249 h 290"/>
                  <a:gd name="T8" fmla="*/ 854 w 854"/>
                  <a:gd name="T9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4" h="290">
                    <a:moveTo>
                      <a:pt x="0" y="0"/>
                    </a:moveTo>
                    <a:lnTo>
                      <a:pt x="378" y="138"/>
                    </a:lnTo>
                    <a:lnTo>
                      <a:pt x="594" y="209"/>
                    </a:lnTo>
                    <a:lnTo>
                      <a:pt x="716" y="249"/>
                    </a:lnTo>
                    <a:lnTo>
                      <a:pt x="854" y="2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8" name="Freeform 341"/>
              <p:cNvSpPr>
                <a:spLocks/>
              </p:cNvSpPr>
              <p:nvPr/>
            </p:nvSpPr>
            <p:spPr bwMode="auto">
              <a:xfrm>
                <a:off x="3490912" y="6161088"/>
                <a:ext cx="106363" cy="68262"/>
              </a:xfrm>
              <a:custGeom>
                <a:avLst/>
                <a:gdLst>
                  <a:gd name="T0" fmla="*/ 335 w 335"/>
                  <a:gd name="T1" fmla="*/ 215 h 215"/>
                  <a:gd name="T2" fmla="*/ 28 w 335"/>
                  <a:gd name="T3" fmla="*/ 0 h 215"/>
                  <a:gd name="T4" fmla="*/ 0 w 335"/>
                  <a:gd name="T5" fmla="*/ 119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5" h="215">
                    <a:moveTo>
                      <a:pt x="335" y="215"/>
                    </a:moveTo>
                    <a:lnTo>
                      <a:pt x="28" y="0"/>
                    </a:lnTo>
                    <a:lnTo>
                      <a:pt x="0" y="1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69" name="Freeform 342"/>
              <p:cNvSpPr>
                <a:spLocks/>
              </p:cNvSpPr>
              <p:nvPr/>
            </p:nvSpPr>
            <p:spPr bwMode="auto">
              <a:xfrm>
                <a:off x="3489325" y="6159500"/>
                <a:ext cx="107950" cy="69850"/>
              </a:xfrm>
              <a:custGeom>
                <a:avLst/>
                <a:gdLst>
                  <a:gd name="T0" fmla="*/ 342 w 342"/>
                  <a:gd name="T1" fmla="*/ 219 h 219"/>
                  <a:gd name="T2" fmla="*/ 30 w 342"/>
                  <a:gd name="T3" fmla="*/ 0 h 219"/>
                  <a:gd name="T4" fmla="*/ 0 w 342"/>
                  <a:gd name="T5" fmla="*/ 12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2" h="219">
                    <a:moveTo>
                      <a:pt x="342" y="219"/>
                    </a:moveTo>
                    <a:lnTo>
                      <a:pt x="30" y="0"/>
                    </a:lnTo>
                    <a:lnTo>
                      <a:pt x="0" y="1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0" name="Freeform 343"/>
              <p:cNvSpPr>
                <a:spLocks/>
              </p:cNvSpPr>
              <p:nvPr/>
            </p:nvSpPr>
            <p:spPr bwMode="auto">
              <a:xfrm>
                <a:off x="3487737" y="6157913"/>
                <a:ext cx="111125" cy="69850"/>
              </a:xfrm>
              <a:custGeom>
                <a:avLst/>
                <a:gdLst>
                  <a:gd name="T0" fmla="*/ 348 w 348"/>
                  <a:gd name="T1" fmla="*/ 222 h 222"/>
                  <a:gd name="T2" fmla="*/ 32 w 348"/>
                  <a:gd name="T3" fmla="*/ 0 h 222"/>
                  <a:gd name="T4" fmla="*/ 0 w 348"/>
                  <a:gd name="T5" fmla="*/ 13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22">
                    <a:moveTo>
                      <a:pt x="348" y="222"/>
                    </a:moveTo>
                    <a:lnTo>
                      <a:pt x="32" y="0"/>
                    </a:lnTo>
                    <a:lnTo>
                      <a:pt x="0" y="1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1" name="Freeform 344"/>
              <p:cNvSpPr>
                <a:spLocks/>
              </p:cNvSpPr>
              <p:nvPr/>
            </p:nvSpPr>
            <p:spPr bwMode="auto">
              <a:xfrm>
                <a:off x="4105275" y="6361113"/>
                <a:ext cx="280988" cy="53975"/>
              </a:xfrm>
              <a:custGeom>
                <a:avLst/>
                <a:gdLst>
                  <a:gd name="T0" fmla="*/ 0 w 885"/>
                  <a:gd name="T1" fmla="*/ 0 h 170"/>
                  <a:gd name="T2" fmla="*/ 393 w 885"/>
                  <a:gd name="T3" fmla="*/ 85 h 170"/>
                  <a:gd name="T4" fmla="*/ 617 w 885"/>
                  <a:gd name="T5" fmla="*/ 127 h 170"/>
                  <a:gd name="T6" fmla="*/ 742 w 885"/>
                  <a:gd name="T7" fmla="*/ 148 h 170"/>
                  <a:gd name="T8" fmla="*/ 885 w 88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5" h="170">
                    <a:moveTo>
                      <a:pt x="0" y="0"/>
                    </a:moveTo>
                    <a:lnTo>
                      <a:pt x="393" y="85"/>
                    </a:lnTo>
                    <a:lnTo>
                      <a:pt x="617" y="127"/>
                    </a:lnTo>
                    <a:lnTo>
                      <a:pt x="742" y="148"/>
                    </a:lnTo>
                    <a:lnTo>
                      <a:pt x="885" y="17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2" name="Freeform 345"/>
              <p:cNvSpPr>
                <a:spLocks/>
              </p:cNvSpPr>
              <p:nvPr/>
            </p:nvSpPr>
            <p:spPr bwMode="auto">
              <a:xfrm>
                <a:off x="4105275" y="6359525"/>
                <a:ext cx="280988" cy="53975"/>
              </a:xfrm>
              <a:custGeom>
                <a:avLst/>
                <a:gdLst>
                  <a:gd name="T0" fmla="*/ 0 w 885"/>
                  <a:gd name="T1" fmla="*/ 0 h 171"/>
                  <a:gd name="T2" fmla="*/ 393 w 885"/>
                  <a:gd name="T3" fmla="*/ 87 h 171"/>
                  <a:gd name="T4" fmla="*/ 618 w 885"/>
                  <a:gd name="T5" fmla="*/ 128 h 171"/>
                  <a:gd name="T6" fmla="*/ 743 w 885"/>
                  <a:gd name="T7" fmla="*/ 150 h 171"/>
                  <a:gd name="T8" fmla="*/ 885 w 885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5" h="171">
                    <a:moveTo>
                      <a:pt x="0" y="0"/>
                    </a:moveTo>
                    <a:lnTo>
                      <a:pt x="393" y="87"/>
                    </a:lnTo>
                    <a:lnTo>
                      <a:pt x="618" y="128"/>
                    </a:lnTo>
                    <a:lnTo>
                      <a:pt x="743" y="150"/>
                    </a:lnTo>
                    <a:lnTo>
                      <a:pt x="885" y="1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3" name="Freeform 346"/>
              <p:cNvSpPr>
                <a:spLocks/>
              </p:cNvSpPr>
              <p:nvPr/>
            </p:nvSpPr>
            <p:spPr bwMode="auto">
              <a:xfrm>
                <a:off x="4105275" y="6359525"/>
                <a:ext cx="280988" cy="53975"/>
              </a:xfrm>
              <a:custGeom>
                <a:avLst/>
                <a:gdLst>
                  <a:gd name="T0" fmla="*/ 0 w 885"/>
                  <a:gd name="T1" fmla="*/ 0 h 170"/>
                  <a:gd name="T2" fmla="*/ 393 w 885"/>
                  <a:gd name="T3" fmla="*/ 85 h 170"/>
                  <a:gd name="T4" fmla="*/ 617 w 885"/>
                  <a:gd name="T5" fmla="*/ 126 h 170"/>
                  <a:gd name="T6" fmla="*/ 744 w 885"/>
                  <a:gd name="T7" fmla="*/ 148 h 170"/>
                  <a:gd name="T8" fmla="*/ 885 w 88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5" h="170">
                    <a:moveTo>
                      <a:pt x="0" y="0"/>
                    </a:moveTo>
                    <a:lnTo>
                      <a:pt x="393" y="85"/>
                    </a:lnTo>
                    <a:lnTo>
                      <a:pt x="617" y="126"/>
                    </a:lnTo>
                    <a:lnTo>
                      <a:pt x="744" y="148"/>
                    </a:lnTo>
                    <a:lnTo>
                      <a:pt x="885" y="17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4" name="Freeform 347"/>
              <p:cNvSpPr>
                <a:spLocks/>
              </p:cNvSpPr>
              <p:nvPr/>
            </p:nvSpPr>
            <p:spPr bwMode="auto">
              <a:xfrm>
                <a:off x="4276725" y="6361113"/>
                <a:ext cx="109538" cy="53975"/>
              </a:xfrm>
              <a:custGeom>
                <a:avLst/>
                <a:gdLst>
                  <a:gd name="T0" fmla="*/ 346 w 346"/>
                  <a:gd name="T1" fmla="*/ 170 h 170"/>
                  <a:gd name="T2" fmla="*/ 13 w 346"/>
                  <a:gd name="T3" fmla="*/ 0 h 170"/>
                  <a:gd name="T4" fmla="*/ 0 w 346"/>
                  <a:gd name="T5" fmla="*/ 12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" h="170">
                    <a:moveTo>
                      <a:pt x="346" y="170"/>
                    </a:moveTo>
                    <a:lnTo>
                      <a:pt x="13" y="0"/>
                    </a:lnTo>
                    <a:lnTo>
                      <a:pt x="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5" name="Freeform 348"/>
              <p:cNvSpPr>
                <a:spLocks/>
              </p:cNvSpPr>
              <p:nvPr/>
            </p:nvSpPr>
            <p:spPr bwMode="auto">
              <a:xfrm>
                <a:off x="4275137" y="6359525"/>
                <a:ext cx="111125" cy="55562"/>
              </a:xfrm>
              <a:custGeom>
                <a:avLst/>
                <a:gdLst>
                  <a:gd name="T0" fmla="*/ 351 w 351"/>
                  <a:gd name="T1" fmla="*/ 174 h 174"/>
                  <a:gd name="T2" fmla="*/ 13 w 351"/>
                  <a:gd name="T3" fmla="*/ 0 h 174"/>
                  <a:gd name="T4" fmla="*/ 0 w 351"/>
                  <a:gd name="T5" fmla="*/ 12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1" h="174">
                    <a:moveTo>
                      <a:pt x="351" y="174"/>
                    </a:moveTo>
                    <a:lnTo>
                      <a:pt x="13" y="0"/>
                    </a:lnTo>
                    <a:lnTo>
                      <a:pt x="0" y="1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6" name="Freeform 349"/>
              <p:cNvSpPr>
                <a:spLocks/>
              </p:cNvSpPr>
              <p:nvPr/>
            </p:nvSpPr>
            <p:spPr bwMode="auto">
              <a:xfrm>
                <a:off x="4273550" y="6356350"/>
                <a:ext cx="114300" cy="57150"/>
              </a:xfrm>
              <a:custGeom>
                <a:avLst/>
                <a:gdLst>
                  <a:gd name="T0" fmla="*/ 359 w 359"/>
                  <a:gd name="T1" fmla="*/ 177 h 177"/>
                  <a:gd name="T2" fmla="*/ 14 w 359"/>
                  <a:gd name="T3" fmla="*/ 0 h 177"/>
                  <a:gd name="T4" fmla="*/ 0 w 359"/>
                  <a:gd name="T5" fmla="*/ 13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9" h="177">
                    <a:moveTo>
                      <a:pt x="359" y="177"/>
                    </a:moveTo>
                    <a:lnTo>
                      <a:pt x="14" y="0"/>
                    </a:lnTo>
                    <a:lnTo>
                      <a:pt x="0" y="13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7" name="Freeform 350"/>
              <p:cNvSpPr>
                <a:spLocks/>
              </p:cNvSpPr>
              <p:nvPr/>
            </p:nvSpPr>
            <p:spPr bwMode="auto">
              <a:xfrm>
                <a:off x="4718050" y="6461125"/>
                <a:ext cx="285750" cy="15875"/>
              </a:xfrm>
              <a:custGeom>
                <a:avLst/>
                <a:gdLst>
                  <a:gd name="T0" fmla="*/ 0 w 900"/>
                  <a:gd name="T1" fmla="*/ 0 h 50"/>
                  <a:gd name="T2" fmla="*/ 400 w 900"/>
                  <a:gd name="T3" fmla="*/ 31 h 50"/>
                  <a:gd name="T4" fmla="*/ 629 w 900"/>
                  <a:gd name="T5" fmla="*/ 43 h 50"/>
                  <a:gd name="T6" fmla="*/ 756 w 900"/>
                  <a:gd name="T7" fmla="*/ 48 h 50"/>
                  <a:gd name="T8" fmla="*/ 900 w 900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0" h="50">
                    <a:moveTo>
                      <a:pt x="0" y="0"/>
                    </a:moveTo>
                    <a:lnTo>
                      <a:pt x="400" y="31"/>
                    </a:lnTo>
                    <a:lnTo>
                      <a:pt x="629" y="43"/>
                    </a:lnTo>
                    <a:lnTo>
                      <a:pt x="756" y="48"/>
                    </a:lnTo>
                    <a:lnTo>
                      <a:pt x="900" y="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8" name="Freeform 351"/>
              <p:cNvSpPr>
                <a:spLocks/>
              </p:cNvSpPr>
              <p:nvPr/>
            </p:nvSpPr>
            <p:spPr bwMode="auto">
              <a:xfrm>
                <a:off x="4718050" y="6459538"/>
                <a:ext cx="285750" cy="15875"/>
              </a:xfrm>
              <a:custGeom>
                <a:avLst/>
                <a:gdLst>
                  <a:gd name="T0" fmla="*/ 0 w 900"/>
                  <a:gd name="T1" fmla="*/ 0 h 50"/>
                  <a:gd name="T2" fmla="*/ 400 w 900"/>
                  <a:gd name="T3" fmla="*/ 32 h 50"/>
                  <a:gd name="T4" fmla="*/ 629 w 900"/>
                  <a:gd name="T5" fmla="*/ 43 h 50"/>
                  <a:gd name="T6" fmla="*/ 756 w 900"/>
                  <a:gd name="T7" fmla="*/ 48 h 50"/>
                  <a:gd name="T8" fmla="*/ 900 w 900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0" h="50">
                    <a:moveTo>
                      <a:pt x="0" y="0"/>
                    </a:moveTo>
                    <a:lnTo>
                      <a:pt x="400" y="32"/>
                    </a:lnTo>
                    <a:lnTo>
                      <a:pt x="629" y="43"/>
                    </a:lnTo>
                    <a:lnTo>
                      <a:pt x="756" y="48"/>
                    </a:lnTo>
                    <a:lnTo>
                      <a:pt x="900" y="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79" name="Freeform 352"/>
              <p:cNvSpPr>
                <a:spLocks/>
              </p:cNvSpPr>
              <p:nvPr/>
            </p:nvSpPr>
            <p:spPr bwMode="auto">
              <a:xfrm>
                <a:off x="4718050" y="6457950"/>
                <a:ext cx="285750" cy="15875"/>
              </a:xfrm>
              <a:custGeom>
                <a:avLst/>
                <a:gdLst>
                  <a:gd name="T0" fmla="*/ 0 w 900"/>
                  <a:gd name="T1" fmla="*/ 0 h 52"/>
                  <a:gd name="T2" fmla="*/ 402 w 900"/>
                  <a:gd name="T3" fmla="*/ 33 h 52"/>
                  <a:gd name="T4" fmla="*/ 629 w 900"/>
                  <a:gd name="T5" fmla="*/ 44 h 52"/>
                  <a:gd name="T6" fmla="*/ 756 w 900"/>
                  <a:gd name="T7" fmla="*/ 50 h 52"/>
                  <a:gd name="T8" fmla="*/ 900 w 900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0" h="52">
                    <a:moveTo>
                      <a:pt x="0" y="0"/>
                    </a:moveTo>
                    <a:lnTo>
                      <a:pt x="402" y="33"/>
                    </a:lnTo>
                    <a:lnTo>
                      <a:pt x="629" y="44"/>
                    </a:lnTo>
                    <a:lnTo>
                      <a:pt x="756" y="50"/>
                    </a:lnTo>
                    <a:lnTo>
                      <a:pt x="900" y="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0" name="Freeform 353"/>
              <p:cNvSpPr>
                <a:spLocks/>
              </p:cNvSpPr>
              <p:nvPr/>
            </p:nvSpPr>
            <p:spPr bwMode="auto">
              <a:xfrm>
                <a:off x="4892675" y="6437313"/>
                <a:ext cx="111125" cy="39687"/>
              </a:xfrm>
              <a:custGeom>
                <a:avLst/>
                <a:gdLst>
                  <a:gd name="T0" fmla="*/ 352 w 352"/>
                  <a:gd name="T1" fmla="*/ 125 h 125"/>
                  <a:gd name="T2" fmla="*/ 0 w 352"/>
                  <a:gd name="T3" fmla="*/ 0 h 125"/>
                  <a:gd name="T4" fmla="*/ 3 w 352"/>
                  <a:gd name="T5" fmla="*/ 12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2" h="125">
                    <a:moveTo>
                      <a:pt x="352" y="125"/>
                    </a:moveTo>
                    <a:lnTo>
                      <a:pt x="0" y="0"/>
                    </a:lnTo>
                    <a:lnTo>
                      <a:pt x="3" y="12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1" name="Freeform 354"/>
              <p:cNvSpPr>
                <a:spLocks/>
              </p:cNvSpPr>
              <p:nvPr/>
            </p:nvSpPr>
            <p:spPr bwMode="auto">
              <a:xfrm>
                <a:off x="4891087" y="6434138"/>
                <a:ext cx="112713" cy="41275"/>
              </a:xfrm>
              <a:custGeom>
                <a:avLst/>
                <a:gdLst>
                  <a:gd name="T0" fmla="*/ 358 w 358"/>
                  <a:gd name="T1" fmla="*/ 129 h 130"/>
                  <a:gd name="T2" fmla="*/ 0 w 358"/>
                  <a:gd name="T3" fmla="*/ 0 h 130"/>
                  <a:gd name="T4" fmla="*/ 3 w 358"/>
                  <a:gd name="T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8" h="130">
                    <a:moveTo>
                      <a:pt x="358" y="129"/>
                    </a:moveTo>
                    <a:lnTo>
                      <a:pt x="0" y="0"/>
                    </a:lnTo>
                    <a:lnTo>
                      <a:pt x="3" y="13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2" name="Freeform 355"/>
              <p:cNvSpPr>
                <a:spLocks/>
              </p:cNvSpPr>
              <p:nvPr/>
            </p:nvSpPr>
            <p:spPr bwMode="auto">
              <a:xfrm>
                <a:off x="4889500" y="6432550"/>
                <a:ext cx="115888" cy="42862"/>
              </a:xfrm>
              <a:custGeom>
                <a:avLst/>
                <a:gdLst>
                  <a:gd name="T0" fmla="*/ 365 w 365"/>
                  <a:gd name="T1" fmla="*/ 130 h 136"/>
                  <a:gd name="T2" fmla="*/ 0 w 365"/>
                  <a:gd name="T3" fmla="*/ 0 h 136"/>
                  <a:gd name="T4" fmla="*/ 5 w 365"/>
                  <a:gd name="T5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5" h="136">
                    <a:moveTo>
                      <a:pt x="365" y="130"/>
                    </a:moveTo>
                    <a:lnTo>
                      <a:pt x="0" y="0"/>
                    </a:lnTo>
                    <a:lnTo>
                      <a:pt x="5" y="1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3" name="Freeform 356"/>
              <p:cNvSpPr>
                <a:spLocks/>
              </p:cNvSpPr>
              <p:nvPr/>
            </p:nvSpPr>
            <p:spPr bwMode="auto">
              <a:xfrm>
                <a:off x="5267325" y="6483350"/>
                <a:ext cx="285750" cy="17462"/>
              </a:xfrm>
              <a:custGeom>
                <a:avLst/>
                <a:gdLst>
                  <a:gd name="T0" fmla="*/ 0 w 900"/>
                  <a:gd name="T1" fmla="*/ 0 h 57"/>
                  <a:gd name="T2" fmla="*/ 401 w 900"/>
                  <a:gd name="T3" fmla="*/ 35 h 57"/>
                  <a:gd name="T4" fmla="*/ 630 w 900"/>
                  <a:gd name="T5" fmla="*/ 48 h 57"/>
                  <a:gd name="T6" fmla="*/ 757 w 900"/>
                  <a:gd name="T7" fmla="*/ 54 h 57"/>
                  <a:gd name="T8" fmla="*/ 900 w 900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0" h="57">
                    <a:moveTo>
                      <a:pt x="0" y="0"/>
                    </a:moveTo>
                    <a:lnTo>
                      <a:pt x="401" y="35"/>
                    </a:lnTo>
                    <a:lnTo>
                      <a:pt x="630" y="48"/>
                    </a:lnTo>
                    <a:lnTo>
                      <a:pt x="757" y="54"/>
                    </a:lnTo>
                    <a:lnTo>
                      <a:pt x="900" y="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4" name="Freeform 357"/>
              <p:cNvSpPr>
                <a:spLocks/>
              </p:cNvSpPr>
              <p:nvPr/>
            </p:nvSpPr>
            <p:spPr bwMode="auto">
              <a:xfrm>
                <a:off x="5267325" y="6481763"/>
                <a:ext cx="285750" cy="17462"/>
              </a:xfrm>
              <a:custGeom>
                <a:avLst/>
                <a:gdLst>
                  <a:gd name="T0" fmla="*/ 0 w 900"/>
                  <a:gd name="T1" fmla="*/ 0 h 57"/>
                  <a:gd name="T2" fmla="*/ 402 w 900"/>
                  <a:gd name="T3" fmla="*/ 34 h 57"/>
                  <a:gd name="T4" fmla="*/ 630 w 900"/>
                  <a:gd name="T5" fmla="*/ 47 h 57"/>
                  <a:gd name="T6" fmla="*/ 757 w 900"/>
                  <a:gd name="T7" fmla="*/ 53 h 57"/>
                  <a:gd name="T8" fmla="*/ 900 w 900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0" h="57">
                    <a:moveTo>
                      <a:pt x="0" y="0"/>
                    </a:moveTo>
                    <a:lnTo>
                      <a:pt x="402" y="34"/>
                    </a:lnTo>
                    <a:lnTo>
                      <a:pt x="630" y="47"/>
                    </a:lnTo>
                    <a:lnTo>
                      <a:pt x="757" y="53"/>
                    </a:lnTo>
                    <a:lnTo>
                      <a:pt x="900" y="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5" name="Freeform 358"/>
              <p:cNvSpPr>
                <a:spLocks/>
              </p:cNvSpPr>
              <p:nvPr/>
            </p:nvSpPr>
            <p:spPr bwMode="auto">
              <a:xfrm>
                <a:off x="5268912" y="6480175"/>
                <a:ext cx="284163" cy="17462"/>
              </a:xfrm>
              <a:custGeom>
                <a:avLst/>
                <a:gdLst>
                  <a:gd name="T0" fmla="*/ 0 w 898"/>
                  <a:gd name="T1" fmla="*/ 0 h 56"/>
                  <a:gd name="T2" fmla="*/ 400 w 898"/>
                  <a:gd name="T3" fmla="*/ 35 h 56"/>
                  <a:gd name="T4" fmla="*/ 628 w 898"/>
                  <a:gd name="T5" fmla="*/ 46 h 56"/>
                  <a:gd name="T6" fmla="*/ 755 w 898"/>
                  <a:gd name="T7" fmla="*/ 52 h 56"/>
                  <a:gd name="T8" fmla="*/ 898 w 89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8" h="56">
                    <a:moveTo>
                      <a:pt x="0" y="0"/>
                    </a:moveTo>
                    <a:lnTo>
                      <a:pt x="400" y="35"/>
                    </a:lnTo>
                    <a:lnTo>
                      <a:pt x="628" y="46"/>
                    </a:lnTo>
                    <a:lnTo>
                      <a:pt x="755" y="52"/>
                    </a:lnTo>
                    <a:lnTo>
                      <a:pt x="898" y="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6" name="Freeform 359"/>
              <p:cNvSpPr>
                <a:spLocks/>
              </p:cNvSpPr>
              <p:nvPr/>
            </p:nvSpPr>
            <p:spPr bwMode="auto">
              <a:xfrm>
                <a:off x="5441950" y="6461125"/>
                <a:ext cx="112713" cy="39687"/>
              </a:xfrm>
              <a:custGeom>
                <a:avLst/>
                <a:gdLst>
                  <a:gd name="T0" fmla="*/ 353 w 353"/>
                  <a:gd name="T1" fmla="*/ 127 h 127"/>
                  <a:gd name="T2" fmla="*/ 0 w 353"/>
                  <a:gd name="T3" fmla="*/ 0 h 127"/>
                  <a:gd name="T4" fmla="*/ 4 w 353"/>
                  <a:gd name="T5" fmla="*/ 12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3" h="127">
                    <a:moveTo>
                      <a:pt x="353" y="127"/>
                    </a:moveTo>
                    <a:lnTo>
                      <a:pt x="0" y="0"/>
                    </a:lnTo>
                    <a:lnTo>
                      <a:pt x="4" y="12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7" name="Freeform 360"/>
              <p:cNvSpPr>
                <a:spLocks/>
              </p:cNvSpPr>
              <p:nvPr/>
            </p:nvSpPr>
            <p:spPr bwMode="auto">
              <a:xfrm>
                <a:off x="5440362" y="6457950"/>
                <a:ext cx="114300" cy="41275"/>
              </a:xfrm>
              <a:custGeom>
                <a:avLst/>
                <a:gdLst>
                  <a:gd name="T0" fmla="*/ 359 w 359"/>
                  <a:gd name="T1" fmla="*/ 130 h 130"/>
                  <a:gd name="T2" fmla="*/ 0 w 359"/>
                  <a:gd name="T3" fmla="*/ 0 h 130"/>
                  <a:gd name="T4" fmla="*/ 4 w 359"/>
                  <a:gd name="T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9" h="130">
                    <a:moveTo>
                      <a:pt x="359" y="130"/>
                    </a:moveTo>
                    <a:lnTo>
                      <a:pt x="0" y="0"/>
                    </a:lnTo>
                    <a:lnTo>
                      <a:pt x="4" y="13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88" name="Freeform 361"/>
              <p:cNvSpPr>
                <a:spLocks/>
              </p:cNvSpPr>
              <p:nvPr/>
            </p:nvSpPr>
            <p:spPr bwMode="auto">
              <a:xfrm>
                <a:off x="5438775" y="6456363"/>
                <a:ext cx="115888" cy="42862"/>
              </a:xfrm>
              <a:custGeom>
                <a:avLst/>
                <a:gdLst>
                  <a:gd name="T0" fmla="*/ 363 w 363"/>
                  <a:gd name="T1" fmla="*/ 132 h 136"/>
                  <a:gd name="T2" fmla="*/ 0 w 363"/>
                  <a:gd name="T3" fmla="*/ 0 h 136"/>
                  <a:gd name="T4" fmla="*/ 3 w 363"/>
                  <a:gd name="T5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3" h="136">
                    <a:moveTo>
                      <a:pt x="363" y="132"/>
                    </a:moveTo>
                    <a:lnTo>
                      <a:pt x="0" y="0"/>
                    </a:lnTo>
                    <a:lnTo>
                      <a:pt x="3" y="1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</p:grpSp>
        <p:grpSp>
          <p:nvGrpSpPr>
            <p:cNvPr id="6" name="5 Grupo"/>
            <p:cNvGrpSpPr/>
            <p:nvPr/>
          </p:nvGrpSpPr>
          <p:grpSpPr>
            <a:xfrm>
              <a:off x="1029501" y="4599781"/>
              <a:ext cx="5103012" cy="2028031"/>
              <a:chOff x="2204269" y="4409527"/>
              <a:chExt cx="5427119" cy="2120166"/>
            </a:xfrm>
          </p:grpSpPr>
          <p:sp>
            <p:nvSpPr>
              <p:cNvPr id="8" name="1 Forma libre"/>
              <p:cNvSpPr/>
              <p:nvPr/>
            </p:nvSpPr>
            <p:spPr bwMode="auto">
              <a:xfrm>
                <a:off x="2204269" y="4722414"/>
                <a:ext cx="3908764" cy="1038290"/>
              </a:xfrm>
              <a:custGeom>
                <a:avLst/>
                <a:gdLst>
                  <a:gd name="connsiteX0" fmla="*/ 0 w 3986073"/>
                  <a:gd name="connsiteY0" fmla="*/ 20393 h 1059080"/>
                  <a:gd name="connsiteX1" fmla="*/ 514904 w 3986073"/>
                  <a:gd name="connsiteY1" fmla="*/ 11515 h 1059080"/>
                  <a:gd name="connsiteX2" fmla="*/ 1029809 w 3986073"/>
                  <a:gd name="connsiteY2" fmla="*/ 11515 h 1059080"/>
                  <a:gd name="connsiteX3" fmla="*/ 1882066 w 3986073"/>
                  <a:gd name="connsiteY3" fmla="*/ 162435 h 1059080"/>
                  <a:gd name="connsiteX4" fmla="*/ 2743200 w 3986073"/>
                  <a:gd name="connsiteY4" fmla="*/ 526420 h 1059080"/>
                  <a:gd name="connsiteX5" fmla="*/ 3488924 w 3986073"/>
                  <a:gd name="connsiteY5" fmla="*/ 819383 h 1059080"/>
                  <a:gd name="connsiteX6" fmla="*/ 3986073 w 3986073"/>
                  <a:gd name="connsiteY6" fmla="*/ 1059080 h 10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6073" h="1059080">
                    <a:moveTo>
                      <a:pt x="0" y="20393"/>
                    </a:moveTo>
                    <a:lnTo>
                      <a:pt x="514904" y="11515"/>
                    </a:lnTo>
                    <a:cubicBezTo>
                      <a:pt x="686539" y="10035"/>
                      <a:pt x="801949" y="-13638"/>
                      <a:pt x="1029809" y="11515"/>
                    </a:cubicBezTo>
                    <a:cubicBezTo>
                      <a:pt x="1257669" y="36668"/>
                      <a:pt x="1596501" y="76618"/>
                      <a:pt x="1882066" y="162435"/>
                    </a:cubicBezTo>
                    <a:cubicBezTo>
                      <a:pt x="2167631" y="248252"/>
                      <a:pt x="2475391" y="416929"/>
                      <a:pt x="2743200" y="526420"/>
                    </a:cubicBezTo>
                    <a:cubicBezTo>
                      <a:pt x="3011009" y="635911"/>
                      <a:pt x="3281779" y="730606"/>
                      <a:pt x="3488924" y="819383"/>
                    </a:cubicBezTo>
                    <a:cubicBezTo>
                      <a:pt x="3696069" y="908160"/>
                      <a:pt x="3841071" y="983620"/>
                      <a:pt x="3986073" y="1059080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  <p:sp>
            <p:nvSpPr>
              <p:cNvPr id="9" name="3 Triángulo isósceles"/>
              <p:cNvSpPr>
                <a:spLocks noChangeAspect="1"/>
              </p:cNvSpPr>
              <p:nvPr/>
            </p:nvSpPr>
            <p:spPr bwMode="auto">
              <a:xfrm rot="10800000">
                <a:off x="2408191" y="4653921"/>
                <a:ext cx="73162" cy="68493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  <p:sp>
            <p:nvSpPr>
              <p:cNvPr id="10" name="4 CuadroTexto"/>
              <p:cNvSpPr txBox="1">
                <a:spLocks noChangeArrowheads="1"/>
              </p:cNvSpPr>
              <p:nvPr/>
            </p:nvSpPr>
            <p:spPr bwMode="auto">
              <a:xfrm>
                <a:off x="2512633" y="4568775"/>
                <a:ext cx="283311" cy="165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s-MX" altLang="es-MX" sz="1100" dirty="0"/>
                  <a:t>NAF</a:t>
                </a: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3065715" y="4409527"/>
                <a:ext cx="2003416" cy="1811948"/>
              </a:xfrm>
              <a:custGeom>
                <a:avLst/>
                <a:gdLst>
                  <a:gd name="T0" fmla="*/ 0 w 5147"/>
                  <a:gd name="T1" fmla="*/ 0 h 4656"/>
                  <a:gd name="T2" fmla="*/ 78 w 5147"/>
                  <a:gd name="T3" fmla="*/ 207 h 4656"/>
                  <a:gd name="T4" fmla="*/ 153 w 5147"/>
                  <a:gd name="T5" fmla="*/ 397 h 4656"/>
                  <a:gd name="T6" fmla="*/ 221 w 5147"/>
                  <a:gd name="T7" fmla="*/ 572 h 4656"/>
                  <a:gd name="T8" fmla="*/ 287 w 5147"/>
                  <a:gd name="T9" fmla="*/ 733 h 4656"/>
                  <a:gd name="T10" fmla="*/ 350 w 5147"/>
                  <a:gd name="T11" fmla="*/ 880 h 4656"/>
                  <a:gd name="T12" fmla="*/ 408 w 5147"/>
                  <a:gd name="T13" fmla="*/ 1014 h 4656"/>
                  <a:gd name="T14" fmla="*/ 516 w 5147"/>
                  <a:gd name="T15" fmla="*/ 1250 h 4656"/>
                  <a:gd name="T16" fmla="*/ 615 w 5147"/>
                  <a:gd name="T17" fmla="*/ 1448 h 4656"/>
                  <a:gd name="T18" fmla="*/ 706 w 5147"/>
                  <a:gd name="T19" fmla="*/ 1617 h 4656"/>
                  <a:gd name="T20" fmla="*/ 874 w 5147"/>
                  <a:gd name="T21" fmla="*/ 1904 h 4656"/>
                  <a:gd name="T22" fmla="*/ 1039 w 5147"/>
                  <a:gd name="T23" fmla="*/ 2160 h 4656"/>
                  <a:gd name="T24" fmla="*/ 1215 w 5147"/>
                  <a:gd name="T25" fmla="*/ 2401 h 4656"/>
                  <a:gd name="T26" fmla="*/ 1419 w 5147"/>
                  <a:gd name="T27" fmla="*/ 2633 h 4656"/>
                  <a:gd name="T28" fmla="*/ 1655 w 5147"/>
                  <a:gd name="T29" fmla="*/ 2863 h 4656"/>
                  <a:gd name="T30" fmla="*/ 1918 w 5147"/>
                  <a:gd name="T31" fmla="*/ 3087 h 4656"/>
                  <a:gd name="T32" fmla="*/ 2204 w 5147"/>
                  <a:gd name="T33" fmla="*/ 3299 h 4656"/>
                  <a:gd name="T34" fmla="*/ 2511 w 5147"/>
                  <a:gd name="T35" fmla="*/ 3499 h 4656"/>
                  <a:gd name="T36" fmla="*/ 2846 w 5147"/>
                  <a:gd name="T37" fmla="*/ 3695 h 4656"/>
                  <a:gd name="T38" fmla="*/ 3029 w 5147"/>
                  <a:gd name="T39" fmla="*/ 3797 h 4656"/>
                  <a:gd name="T40" fmla="*/ 3225 w 5147"/>
                  <a:gd name="T41" fmla="*/ 3903 h 4656"/>
                  <a:gd name="T42" fmla="*/ 3437 w 5147"/>
                  <a:gd name="T43" fmla="*/ 4018 h 4656"/>
                  <a:gd name="T44" fmla="*/ 3673 w 5147"/>
                  <a:gd name="T45" fmla="*/ 4141 h 4656"/>
                  <a:gd name="T46" fmla="*/ 3947 w 5147"/>
                  <a:gd name="T47" fmla="*/ 4268 h 4656"/>
                  <a:gd name="T48" fmla="*/ 4103 w 5147"/>
                  <a:gd name="T49" fmla="*/ 4333 h 4656"/>
                  <a:gd name="T50" fmla="*/ 4273 w 5147"/>
                  <a:gd name="T51" fmla="*/ 4398 h 4656"/>
                  <a:gd name="T52" fmla="*/ 4462 w 5147"/>
                  <a:gd name="T53" fmla="*/ 4463 h 4656"/>
                  <a:gd name="T54" fmla="*/ 4668 w 5147"/>
                  <a:gd name="T55" fmla="*/ 4528 h 4656"/>
                  <a:gd name="T56" fmla="*/ 4897 w 5147"/>
                  <a:gd name="T57" fmla="*/ 4593 h 4656"/>
                  <a:gd name="T58" fmla="*/ 5147 w 5147"/>
                  <a:gd name="T59" fmla="*/ 4656 h 4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147" h="4656">
                    <a:moveTo>
                      <a:pt x="0" y="0"/>
                    </a:moveTo>
                    <a:lnTo>
                      <a:pt x="78" y="207"/>
                    </a:lnTo>
                    <a:lnTo>
                      <a:pt x="153" y="397"/>
                    </a:lnTo>
                    <a:lnTo>
                      <a:pt x="221" y="572"/>
                    </a:lnTo>
                    <a:lnTo>
                      <a:pt x="287" y="733"/>
                    </a:lnTo>
                    <a:lnTo>
                      <a:pt x="350" y="880"/>
                    </a:lnTo>
                    <a:lnTo>
                      <a:pt x="408" y="1014"/>
                    </a:lnTo>
                    <a:lnTo>
                      <a:pt x="516" y="1250"/>
                    </a:lnTo>
                    <a:lnTo>
                      <a:pt x="615" y="1448"/>
                    </a:lnTo>
                    <a:lnTo>
                      <a:pt x="706" y="1617"/>
                    </a:lnTo>
                    <a:lnTo>
                      <a:pt x="874" y="1904"/>
                    </a:lnTo>
                    <a:lnTo>
                      <a:pt x="1039" y="2160"/>
                    </a:lnTo>
                    <a:lnTo>
                      <a:pt x="1215" y="2401"/>
                    </a:lnTo>
                    <a:lnTo>
                      <a:pt x="1419" y="2633"/>
                    </a:lnTo>
                    <a:lnTo>
                      <a:pt x="1655" y="2863"/>
                    </a:lnTo>
                    <a:lnTo>
                      <a:pt x="1918" y="3087"/>
                    </a:lnTo>
                    <a:lnTo>
                      <a:pt x="2204" y="3299"/>
                    </a:lnTo>
                    <a:lnTo>
                      <a:pt x="2511" y="3499"/>
                    </a:lnTo>
                    <a:lnTo>
                      <a:pt x="2846" y="3695"/>
                    </a:lnTo>
                    <a:lnTo>
                      <a:pt x="3029" y="3797"/>
                    </a:lnTo>
                    <a:lnTo>
                      <a:pt x="3225" y="3903"/>
                    </a:lnTo>
                    <a:lnTo>
                      <a:pt x="3437" y="4018"/>
                    </a:lnTo>
                    <a:lnTo>
                      <a:pt x="3673" y="4141"/>
                    </a:lnTo>
                    <a:lnTo>
                      <a:pt x="3947" y="4268"/>
                    </a:lnTo>
                    <a:lnTo>
                      <a:pt x="4103" y="4333"/>
                    </a:lnTo>
                    <a:lnTo>
                      <a:pt x="4273" y="4398"/>
                    </a:lnTo>
                    <a:lnTo>
                      <a:pt x="4462" y="4463"/>
                    </a:lnTo>
                    <a:lnTo>
                      <a:pt x="4668" y="4528"/>
                    </a:lnTo>
                    <a:lnTo>
                      <a:pt x="4897" y="4593"/>
                    </a:lnTo>
                    <a:lnTo>
                      <a:pt x="5147" y="465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5069132" y="6221475"/>
                <a:ext cx="2562256" cy="308218"/>
              </a:xfrm>
              <a:custGeom>
                <a:avLst/>
                <a:gdLst>
                  <a:gd name="T0" fmla="*/ 0 w 6587"/>
                  <a:gd name="T1" fmla="*/ 0 h 794"/>
                  <a:gd name="T2" fmla="*/ 21 w 6587"/>
                  <a:gd name="T3" fmla="*/ 7 h 794"/>
                  <a:gd name="T4" fmla="*/ 72 w 6587"/>
                  <a:gd name="T5" fmla="*/ 23 h 794"/>
                  <a:gd name="T6" fmla="*/ 189 w 6587"/>
                  <a:gd name="T7" fmla="*/ 61 h 794"/>
                  <a:gd name="T8" fmla="*/ 416 w 6587"/>
                  <a:gd name="T9" fmla="*/ 128 h 794"/>
                  <a:gd name="T10" fmla="*/ 632 w 6587"/>
                  <a:gd name="T11" fmla="*/ 185 h 794"/>
                  <a:gd name="T12" fmla="*/ 841 w 6587"/>
                  <a:gd name="T13" fmla="*/ 234 h 794"/>
                  <a:gd name="T14" fmla="*/ 1227 w 6587"/>
                  <a:gd name="T15" fmla="*/ 310 h 794"/>
                  <a:gd name="T16" fmla="*/ 1584 w 6587"/>
                  <a:gd name="T17" fmla="*/ 368 h 794"/>
                  <a:gd name="T18" fmla="*/ 1911 w 6587"/>
                  <a:gd name="T19" fmla="*/ 420 h 794"/>
                  <a:gd name="T20" fmla="*/ 2218 w 6587"/>
                  <a:gd name="T21" fmla="*/ 468 h 794"/>
                  <a:gd name="T22" fmla="*/ 2809 w 6587"/>
                  <a:gd name="T23" fmla="*/ 543 h 794"/>
                  <a:gd name="T24" fmla="*/ 3418 w 6587"/>
                  <a:gd name="T25" fmla="*/ 565 h 794"/>
                  <a:gd name="T26" fmla="*/ 4021 w 6587"/>
                  <a:gd name="T27" fmla="*/ 574 h 794"/>
                  <a:gd name="T28" fmla="*/ 4311 w 6587"/>
                  <a:gd name="T29" fmla="*/ 589 h 794"/>
                  <a:gd name="T30" fmla="*/ 4464 w 6587"/>
                  <a:gd name="T31" fmla="*/ 601 h 794"/>
                  <a:gd name="T32" fmla="*/ 4635 w 6587"/>
                  <a:gd name="T33" fmla="*/ 614 h 794"/>
                  <a:gd name="T34" fmla="*/ 4832 w 6587"/>
                  <a:gd name="T35" fmla="*/ 629 h 794"/>
                  <a:gd name="T36" fmla="*/ 5062 w 6587"/>
                  <a:gd name="T37" fmla="*/ 646 h 794"/>
                  <a:gd name="T38" fmla="*/ 5335 w 6587"/>
                  <a:gd name="T39" fmla="*/ 664 h 794"/>
                  <a:gd name="T40" fmla="*/ 5490 w 6587"/>
                  <a:gd name="T41" fmla="*/ 673 h 794"/>
                  <a:gd name="T42" fmla="*/ 5572 w 6587"/>
                  <a:gd name="T43" fmla="*/ 677 h 794"/>
                  <a:gd name="T44" fmla="*/ 5593 w 6587"/>
                  <a:gd name="T45" fmla="*/ 678 h 794"/>
                  <a:gd name="T46" fmla="*/ 5605 w 6587"/>
                  <a:gd name="T47" fmla="*/ 679 h 794"/>
                  <a:gd name="T48" fmla="*/ 5630 w 6587"/>
                  <a:gd name="T49" fmla="*/ 681 h 794"/>
                  <a:gd name="T50" fmla="*/ 5659 w 6587"/>
                  <a:gd name="T51" fmla="*/ 684 h 794"/>
                  <a:gd name="T52" fmla="*/ 5705 w 6587"/>
                  <a:gd name="T53" fmla="*/ 689 h 794"/>
                  <a:gd name="T54" fmla="*/ 5771 w 6587"/>
                  <a:gd name="T55" fmla="*/ 697 h 794"/>
                  <a:gd name="T56" fmla="*/ 5864 w 6587"/>
                  <a:gd name="T57" fmla="*/ 708 h 794"/>
                  <a:gd name="T58" fmla="*/ 5988 w 6587"/>
                  <a:gd name="T59" fmla="*/ 722 h 794"/>
                  <a:gd name="T60" fmla="*/ 6146 w 6587"/>
                  <a:gd name="T61" fmla="*/ 742 h 794"/>
                  <a:gd name="T62" fmla="*/ 6345 w 6587"/>
                  <a:gd name="T63" fmla="*/ 765 h 794"/>
                  <a:gd name="T64" fmla="*/ 6587 w 6587"/>
                  <a:gd name="T65" fmla="*/ 794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587" h="794">
                    <a:moveTo>
                      <a:pt x="0" y="0"/>
                    </a:moveTo>
                    <a:lnTo>
                      <a:pt x="21" y="7"/>
                    </a:lnTo>
                    <a:lnTo>
                      <a:pt x="72" y="23"/>
                    </a:lnTo>
                    <a:lnTo>
                      <a:pt x="189" y="61"/>
                    </a:lnTo>
                    <a:lnTo>
                      <a:pt x="416" y="128"/>
                    </a:lnTo>
                    <a:lnTo>
                      <a:pt x="632" y="185"/>
                    </a:lnTo>
                    <a:lnTo>
                      <a:pt x="841" y="234"/>
                    </a:lnTo>
                    <a:lnTo>
                      <a:pt x="1227" y="310"/>
                    </a:lnTo>
                    <a:lnTo>
                      <a:pt x="1584" y="368"/>
                    </a:lnTo>
                    <a:lnTo>
                      <a:pt x="1911" y="420"/>
                    </a:lnTo>
                    <a:lnTo>
                      <a:pt x="2218" y="468"/>
                    </a:lnTo>
                    <a:lnTo>
                      <a:pt x="2809" y="543"/>
                    </a:lnTo>
                    <a:lnTo>
                      <a:pt x="3418" y="565"/>
                    </a:lnTo>
                    <a:lnTo>
                      <a:pt x="4021" y="574"/>
                    </a:lnTo>
                    <a:lnTo>
                      <a:pt x="4311" y="589"/>
                    </a:lnTo>
                    <a:lnTo>
                      <a:pt x="4464" y="601"/>
                    </a:lnTo>
                    <a:lnTo>
                      <a:pt x="4635" y="614"/>
                    </a:lnTo>
                    <a:lnTo>
                      <a:pt x="4832" y="629"/>
                    </a:lnTo>
                    <a:lnTo>
                      <a:pt x="5062" y="646"/>
                    </a:lnTo>
                    <a:lnTo>
                      <a:pt x="5335" y="664"/>
                    </a:lnTo>
                    <a:lnTo>
                      <a:pt x="5490" y="673"/>
                    </a:lnTo>
                    <a:lnTo>
                      <a:pt x="5572" y="677"/>
                    </a:lnTo>
                    <a:lnTo>
                      <a:pt x="5593" y="678"/>
                    </a:lnTo>
                    <a:lnTo>
                      <a:pt x="5605" y="679"/>
                    </a:lnTo>
                    <a:lnTo>
                      <a:pt x="5630" y="681"/>
                    </a:lnTo>
                    <a:lnTo>
                      <a:pt x="5659" y="684"/>
                    </a:lnTo>
                    <a:lnTo>
                      <a:pt x="5705" y="689"/>
                    </a:lnTo>
                    <a:lnTo>
                      <a:pt x="5771" y="697"/>
                    </a:lnTo>
                    <a:lnTo>
                      <a:pt x="5864" y="708"/>
                    </a:lnTo>
                    <a:lnTo>
                      <a:pt x="5988" y="722"/>
                    </a:lnTo>
                    <a:lnTo>
                      <a:pt x="6146" y="742"/>
                    </a:lnTo>
                    <a:lnTo>
                      <a:pt x="6345" y="765"/>
                    </a:lnTo>
                    <a:lnTo>
                      <a:pt x="6587" y="794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</p:grpSp>
      </p:grpSp>
      <p:sp>
        <p:nvSpPr>
          <p:cNvPr id="198" name="197 CuadroTexto"/>
          <p:cNvSpPr txBox="1"/>
          <p:nvPr/>
        </p:nvSpPr>
        <p:spPr>
          <a:xfrm>
            <a:off x="323528" y="1196752"/>
            <a:ext cx="85262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Montserrat" panose="00000500000000000000" pitchFamily="2" charset="0"/>
              </a:rPr>
              <a:t>Ingenierilmente, el grado de estabilidad en una ladera se determina a partir de del </a:t>
            </a:r>
            <a:r>
              <a:rPr lang="es-MX" sz="2000" b="1" dirty="0" smtClean="0">
                <a:latin typeface="Montserrat" panose="00000500000000000000" pitchFamily="2" charset="0"/>
              </a:rPr>
              <a:t>Factor de Seguridad</a:t>
            </a:r>
            <a:r>
              <a:rPr lang="es-MX" sz="2000" dirty="0" smtClean="0">
                <a:latin typeface="Montserrat" panose="00000500000000000000" pitchFamily="2" charset="0"/>
              </a:rPr>
              <a:t> (FS) que depende de las propiedades mecánicas de los suelos, la topografía del terreno, la estratigrafía y el efecto del agua o sismos</a:t>
            </a:r>
            <a:r>
              <a:rPr lang="es-MX" sz="2000" dirty="0">
                <a:latin typeface="Montserrat" panose="00000500000000000000" pitchFamily="2" charset="0"/>
              </a:rPr>
              <a:t> en el </a:t>
            </a:r>
            <a:r>
              <a:rPr lang="es-MX" sz="2000" b="1" dirty="0">
                <a:latin typeface="Montserrat" panose="00000500000000000000" pitchFamily="2" charset="0"/>
              </a:rPr>
              <a:t>sitio </a:t>
            </a:r>
            <a:r>
              <a:rPr lang="es-MX" sz="2000" b="1" dirty="0" smtClean="0">
                <a:latin typeface="Montserrat" panose="00000500000000000000" pitchFamily="2" charset="0"/>
              </a:rPr>
              <a:t>específico</a:t>
            </a:r>
            <a:r>
              <a:rPr lang="es-MX" sz="2000" dirty="0" smtClean="0">
                <a:latin typeface="Montserrat" panose="00000500000000000000" pitchFamily="2" charset="0"/>
              </a:rPr>
              <a:t>.</a:t>
            </a:r>
            <a:endParaRPr lang="es-MX" sz="2000" dirty="0">
              <a:latin typeface="Montserrat" panose="00000500000000000000" pitchFamily="2" charset="0"/>
            </a:endParaRPr>
          </a:p>
        </p:txBody>
      </p:sp>
      <p:grpSp>
        <p:nvGrpSpPr>
          <p:cNvPr id="200" name="199 Grupo"/>
          <p:cNvGrpSpPr/>
          <p:nvPr/>
        </p:nvGrpSpPr>
        <p:grpSpPr>
          <a:xfrm>
            <a:off x="6697949" y="4063832"/>
            <a:ext cx="1455631" cy="951080"/>
            <a:chOff x="6152754" y="3619015"/>
            <a:chExt cx="1455631" cy="951080"/>
          </a:xfrm>
        </p:grpSpPr>
        <p:sp>
          <p:nvSpPr>
            <p:cNvPr id="203" name="Rectangle 35"/>
            <p:cNvSpPr>
              <a:spLocks noChangeArrowheads="1"/>
            </p:cNvSpPr>
            <p:nvPr/>
          </p:nvSpPr>
          <p:spPr bwMode="auto">
            <a:xfrm>
              <a:off x="6152754" y="3999023"/>
              <a:ext cx="8755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FS</a:t>
              </a:r>
              <a:r>
                <a:rPr kumimoji="0" lang="es-MX" altLang="es-MX" sz="24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=  </a:t>
              </a:r>
              <a:endParaRPr kumimoji="0" lang="es-MX" alt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" name="Rectangle 27"/>
            <p:cNvSpPr>
              <a:spLocks noChangeArrowheads="1"/>
            </p:cNvSpPr>
            <p:nvPr/>
          </p:nvSpPr>
          <p:spPr bwMode="auto">
            <a:xfrm>
              <a:off x="7169372" y="3619015"/>
              <a:ext cx="18114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t</a:t>
              </a:r>
              <a:endParaRPr kumimoji="0" lang="es-MX" altLang="es-MX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endParaRPr>
            </a:p>
          </p:txBody>
        </p:sp>
        <p:sp>
          <p:nvSpPr>
            <p:cNvPr id="205" name="Rectangle 28"/>
            <p:cNvSpPr>
              <a:spLocks noChangeArrowheads="1"/>
            </p:cNvSpPr>
            <p:nvPr/>
          </p:nvSpPr>
          <p:spPr bwMode="auto">
            <a:xfrm>
              <a:off x="7333747" y="3865236"/>
              <a:ext cx="2746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altLang="es-MX" sz="2400" b="1" dirty="0" smtClean="0">
                  <a:solidFill>
                    <a:srgbClr val="000000"/>
                  </a:solidFill>
                  <a:latin typeface="Adobe Caslon Pro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s</a:t>
              </a:r>
              <a:endParaRPr kumimoji="0" lang="es-MX" alt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Caslon Pro" pitchFamily="18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6" name="Rectangle 27"/>
            <p:cNvSpPr>
              <a:spLocks noChangeArrowheads="1"/>
            </p:cNvSpPr>
            <p:nvPr/>
          </p:nvSpPr>
          <p:spPr bwMode="auto">
            <a:xfrm>
              <a:off x="7299869" y="4077652"/>
              <a:ext cx="18114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t</a:t>
              </a:r>
              <a:endParaRPr kumimoji="0" lang="es-MX" altLang="es-MX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endParaRPr>
            </a:p>
          </p:txBody>
        </p:sp>
        <p:cxnSp>
          <p:nvCxnSpPr>
            <p:cNvPr id="207" name="206 Conector recto"/>
            <p:cNvCxnSpPr/>
            <p:nvPr/>
          </p:nvCxnSpPr>
          <p:spPr>
            <a:xfrm>
              <a:off x="7100385" y="4165483"/>
              <a:ext cx="466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4347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[6] - cop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59159"/>
            <a:ext cx="16446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/>
          </p:cNvSpPr>
          <p:nvPr/>
        </p:nvSpPr>
        <p:spPr bwMode="auto">
          <a:xfrm>
            <a:off x="5461843" y="3536947"/>
            <a:ext cx="166688" cy="1884362"/>
          </a:xfrm>
          <a:prstGeom prst="rightBrace">
            <a:avLst>
              <a:gd name="adj1" fmla="val 94206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</p:txBody>
      </p:sp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2822625" y="3597272"/>
            <a:ext cx="1727200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MX" sz="1600">
                <a:cs typeface="Arial" charset="0"/>
              </a:rPr>
              <a:t>Actividad Humana</a:t>
            </a:r>
            <a:endParaRPr lang="es-MX" altLang="es-MX" sz="1600">
              <a:latin typeface="Arial" charset="0"/>
              <a:cs typeface="Arial" charset="0"/>
            </a:endParaRPr>
          </a:p>
        </p:txBody>
      </p:sp>
      <p:sp>
        <p:nvSpPr>
          <p:cNvPr id="6" name="Cuadro de texto 2"/>
          <p:cNvSpPr txBox="1">
            <a:spLocks noChangeArrowheads="1"/>
          </p:cNvSpPr>
          <p:nvPr/>
        </p:nvSpPr>
        <p:spPr bwMode="auto">
          <a:xfrm>
            <a:off x="2794050" y="3963984"/>
            <a:ext cx="1755775" cy="246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MX" sz="1600">
                <a:cs typeface="Arial" charset="0"/>
              </a:rPr>
              <a:t>Geología</a:t>
            </a:r>
          </a:p>
        </p:txBody>
      </p:sp>
      <p:sp>
        <p:nvSpPr>
          <p:cNvPr id="7" name="Cuadro de texto 2"/>
          <p:cNvSpPr txBox="1">
            <a:spLocks noChangeArrowheads="1"/>
          </p:cNvSpPr>
          <p:nvPr/>
        </p:nvSpPr>
        <p:spPr bwMode="auto">
          <a:xfrm>
            <a:off x="2794050" y="4362447"/>
            <a:ext cx="2260600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MX" sz="1600" dirty="0">
                <a:cs typeface="Arial" charset="0"/>
              </a:rPr>
              <a:t>Uso de suelos y vegetación</a:t>
            </a:r>
          </a:p>
        </p:txBody>
      </p:sp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2822625" y="4781547"/>
            <a:ext cx="2259012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MX" sz="1600" dirty="0">
                <a:cs typeface="Arial" charset="0"/>
              </a:rPr>
              <a:t>Mapa de pendientes</a:t>
            </a:r>
          </a:p>
        </p:txBody>
      </p:sp>
      <p:sp>
        <p:nvSpPr>
          <p:cNvPr id="9" name="Cuadro de texto 2"/>
          <p:cNvSpPr txBox="1">
            <a:spLocks noChangeArrowheads="1"/>
          </p:cNvSpPr>
          <p:nvPr/>
        </p:nvSpPr>
        <p:spPr bwMode="auto">
          <a:xfrm>
            <a:off x="2794050" y="5175247"/>
            <a:ext cx="2260600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MX" sz="1600">
                <a:cs typeface="Arial" charset="0"/>
              </a:rPr>
              <a:t>Geología estructural</a:t>
            </a:r>
          </a:p>
        </p:txBody>
      </p:sp>
      <p:sp>
        <p:nvSpPr>
          <p:cNvPr id="11" name="CuadroTexto 1"/>
          <p:cNvSpPr txBox="1">
            <a:spLocks noChangeArrowheads="1"/>
          </p:cNvSpPr>
          <p:nvPr/>
        </p:nvSpPr>
        <p:spPr bwMode="auto">
          <a:xfrm>
            <a:off x="3538587" y="3817934"/>
            <a:ext cx="55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s-MX" altLang="es-MX" sz="2800" dirty="0">
                <a:latin typeface="Arial" charset="0"/>
              </a:rPr>
              <a:t> </a:t>
            </a:r>
          </a:p>
        </p:txBody>
      </p:sp>
      <p:sp>
        <p:nvSpPr>
          <p:cNvPr id="12" name="CuadroTexto 16"/>
          <p:cNvSpPr txBox="1">
            <a:spLocks noChangeArrowheads="1"/>
          </p:cNvSpPr>
          <p:nvPr/>
        </p:nvSpPr>
        <p:spPr bwMode="auto">
          <a:xfrm>
            <a:off x="4986387" y="4230684"/>
            <a:ext cx="55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s-MX" altLang="es-MX" sz="2800">
                <a:latin typeface="Arial" charset="0"/>
              </a:rPr>
              <a:t> </a:t>
            </a:r>
          </a:p>
        </p:txBody>
      </p:sp>
      <p:sp>
        <p:nvSpPr>
          <p:cNvPr id="13" name="CuadroTexto 17"/>
          <p:cNvSpPr txBox="1">
            <a:spLocks noChangeArrowheads="1"/>
          </p:cNvSpPr>
          <p:nvPr/>
        </p:nvSpPr>
        <p:spPr bwMode="auto">
          <a:xfrm>
            <a:off x="4568875" y="4652959"/>
            <a:ext cx="560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s-MX" altLang="es-MX" sz="2800">
                <a:latin typeface="Arial" charset="0"/>
              </a:rPr>
              <a:t>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796136" y="4302156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dirty="0">
                <a:latin typeface="Montserrat" panose="00000500000000000000" pitchFamily="2" charset="0"/>
                <a:cs typeface="Arial" charset="0"/>
              </a:rPr>
              <a:t>Mapa de </a:t>
            </a:r>
            <a:r>
              <a:rPr lang="es-MX" altLang="es-MX" dirty="0" smtClean="0">
                <a:latin typeface="Montserrat" panose="00000500000000000000" pitchFamily="2" charset="0"/>
                <a:cs typeface="Arial" charset="0"/>
              </a:rPr>
              <a:t>susceptibilidad</a:t>
            </a:r>
            <a:endParaRPr lang="es-MX" altLang="es-MX" dirty="0">
              <a:latin typeface="Montserrat" panose="00000500000000000000" pitchFamily="2" charset="0"/>
              <a:cs typeface="Arial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67544" y="1196751"/>
            <a:ext cx="82809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100" dirty="0" smtClean="0">
                <a:latin typeface="Montserrat" panose="00000500000000000000" pitchFamily="2" charset="0"/>
              </a:rPr>
              <a:t>Para </a:t>
            </a:r>
            <a:r>
              <a:rPr lang="es-MX" sz="2100" dirty="0">
                <a:latin typeface="Montserrat" panose="00000500000000000000" pitchFamily="2" charset="0"/>
              </a:rPr>
              <a:t>fines de zonificación, es factible simplificar-representar el fenómeno a partir de la combinación de capas temáticas como geología, topografía, deforestación, estructuras geológicas, etc., a las cuales se les asignan </a:t>
            </a:r>
            <a:r>
              <a:rPr lang="es-MX" sz="2100" b="1" dirty="0">
                <a:latin typeface="Montserrat" panose="00000500000000000000" pitchFamily="2" charset="0"/>
              </a:rPr>
              <a:t>pesos específicos</a:t>
            </a:r>
            <a:r>
              <a:rPr lang="es-MX" sz="2100" dirty="0">
                <a:latin typeface="Montserrat" panose="00000500000000000000" pitchFamily="2" charset="0"/>
              </a:rPr>
              <a:t> con base en casos documentados</a:t>
            </a:r>
            <a:r>
              <a:rPr lang="es-MX" sz="2100" dirty="0" smtClean="0">
                <a:latin typeface="Montserrat" panose="00000500000000000000" pitchFamily="2" charset="0"/>
              </a:rPr>
              <a:t>.</a:t>
            </a:r>
            <a:endParaRPr lang="es-MX" sz="2100" dirty="0">
              <a:latin typeface="Montserrat" panose="00000500000000000000" pitchFamily="2" charset="0"/>
            </a:endParaRPr>
          </a:p>
        </p:txBody>
      </p:sp>
      <p:sp>
        <p:nvSpPr>
          <p:cNvPr id="14" name="CuadroTexto 2"/>
          <p:cNvSpPr txBox="1">
            <a:spLocks noChangeArrowheads="1"/>
          </p:cNvSpPr>
          <p:nvPr/>
        </p:nvSpPr>
        <p:spPr bwMode="auto">
          <a:xfrm>
            <a:off x="683568" y="332656"/>
            <a:ext cx="4294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just">
              <a:spcBef>
                <a:spcPct val="0"/>
              </a:spcBef>
              <a:buNone/>
            </a:pPr>
            <a:r>
              <a:rPr lang="es-MX" sz="18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Mapas de propensión</a:t>
            </a:r>
            <a:endParaRPr lang="es-MX" sz="18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16632"/>
            <a:ext cx="350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Antecedentes del Mapa de Susceptibilidad</a:t>
            </a:r>
          </a:p>
        </p:txBody>
      </p:sp>
      <p:pic>
        <p:nvPicPr>
          <p:cNvPr id="3" name="Picture 2" descr="Echavar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83556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errera 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810697" cy="330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23528" y="4221088"/>
            <a:ext cx="25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dirty="0" smtClean="0">
                <a:latin typeface="Montserrat" panose="00000500000000000000" pitchFamily="2" charset="0"/>
                <a:cs typeface="Arial" charset="0"/>
              </a:rPr>
              <a:t>Alonso Echavarría (CENAPRED, 2001)</a:t>
            </a:r>
            <a:endParaRPr lang="es-MX" altLang="es-MX" dirty="0">
              <a:latin typeface="Montserrat" panose="00000500000000000000" pitchFamily="2" charset="0"/>
              <a:cs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847134" y="3161040"/>
            <a:ext cx="315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dirty="0" smtClean="0">
                <a:latin typeface="Montserrat" panose="00000500000000000000" pitchFamily="2" charset="0"/>
                <a:cs typeface="Arial" charset="0"/>
              </a:rPr>
              <a:t>Sergio Herrera (AI, 2003)</a:t>
            </a:r>
            <a:endParaRPr lang="es-MX" altLang="es-MX" dirty="0">
              <a:latin typeface="Montserrat" panose="000005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nd Naciona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28" y="1119227"/>
            <a:ext cx="3141790" cy="206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EOLOGIA NACIONA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04" y="4027224"/>
            <a:ext cx="2618265" cy="203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ens Foresta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46" y="4027224"/>
            <a:ext cx="2621426" cy="1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720208" y="3188151"/>
            <a:ext cx="1959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Montserrat" panose="00000500000000000000" pitchFamily="2" charset="0"/>
              </a:rPr>
              <a:t>Pendiente del terreno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62341" y="6063534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Montserrat" panose="00000500000000000000" pitchFamily="2" charset="0"/>
              </a:rPr>
              <a:t>Geología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11447" y="6015771"/>
            <a:ext cx="2291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Montserrat" panose="00000500000000000000" pitchFamily="2" charset="0"/>
              </a:rPr>
              <a:t>Uso de suelo y vegetación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sp>
        <p:nvSpPr>
          <p:cNvPr id="11" name="10 Flecha derecha"/>
          <p:cNvSpPr/>
          <p:nvPr/>
        </p:nvSpPr>
        <p:spPr>
          <a:xfrm rot="13825663">
            <a:off x="7205824" y="3249126"/>
            <a:ext cx="555761" cy="432048"/>
          </a:xfrm>
          <a:prstGeom prst="righ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lecha derecha"/>
          <p:cNvSpPr/>
          <p:nvPr/>
        </p:nvSpPr>
        <p:spPr>
          <a:xfrm>
            <a:off x="5293142" y="4804431"/>
            <a:ext cx="555761" cy="432048"/>
          </a:xfrm>
          <a:prstGeom prst="righ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lecha derecha"/>
          <p:cNvSpPr/>
          <p:nvPr/>
        </p:nvSpPr>
        <p:spPr>
          <a:xfrm rot="8132328">
            <a:off x="3774327" y="3324077"/>
            <a:ext cx="555761" cy="432048"/>
          </a:xfrm>
          <a:prstGeom prst="righ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2"/>
          <p:cNvSpPr txBox="1">
            <a:spLocks noChangeArrowheads="1"/>
          </p:cNvSpPr>
          <p:nvPr/>
        </p:nvSpPr>
        <p:spPr bwMode="auto">
          <a:xfrm>
            <a:off x="683568" y="188640"/>
            <a:ext cx="48674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just">
              <a:spcBef>
                <a:spcPct val="0"/>
              </a:spcBef>
              <a:buNone/>
            </a:pPr>
            <a:r>
              <a:rPr lang="es-MX" sz="18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Mapas temáticos que contribuyen a la propensión del fenómeno</a:t>
            </a:r>
            <a:endParaRPr lang="es-MX" sz="18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15" name="0 Imag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" t="18332" r="54459" b="-393"/>
          <a:stretch/>
        </p:blipFill>
        <p:spPr bwMode="auto">
          <a:xfrm>
            <a:off x="470845" y="1173905"/>
            <a:ext cx="2127395" cy="215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976" y="1243390"/>
            <a:ext cx="2155471" cy="158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5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9709" y="332656"/>
            <a:ext cx="5604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Mapa Nacional de Susceptibilidad (MNS)</a:t>
            </a:r>
          </a:p>
        </p:txBody>
      </p:sp>
      <p:pic>
        <p:nvPicPr>
          <p:cNvPr id="1026" name="Picture 2" descr="Z:\ApoyoSINAPROC\Apy Sinap 2019\50.- GIACT\190509_Reunión\Susceptibilidad SIN PUN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6473825" cy="479742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9455" r="20110" b="11504"/>
          <a:stretch/>
        </p:blipFill>
        <p:spPr bwMode="auto">
          <a:xfrm>
            <a:off x="6084168" y="1303883"/>
            <a:ext cx="2681422" cy="14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940152" y="2786585"/>
            <a:ext cx="312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Montserrat" panose="00000500000000000000" pitchFamily="2" charset="0"/>
              </a:rPr>
              <a:t>Integración de casos documentados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18" y="3220194"/>
            <a:ext cx="3104321" cy="184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2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23528" y="26064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Umbrales de lluvia que detonan inestabilidad de laderas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2" descr="D:\Downloads\WhatsApp Image 2019-05-08 at 12.49.45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9902"/>
            <a:ext cx="4543027" cy="27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36.-Auditoria 2014\Desktop\WhatsApp Image 2019-05-08 at 12.49.44 P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/>
          <a:stretch/>
        </p:blipFill>
        <p:spPr bwMode="auto">
          <a:xfrm>
            <a:off x="323528" y="980728"/>
            <a:ext cx="4543027" cy="28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23" y="3212976"/>
            <a:ext cx="421474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35" y="1052736"/>
            <a:ext cx="3104321" cy="184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adroTexto 2"/>
          <p:cNvSpPr txBox="1">
            <a:spLocks noChangeArrowheads="1"/>
          </p:cNvSpPr>
          <p:nvPr/>
        </p:nvSpPr>
        <p:spPr bwMode="auto">
          <a:xfrm>
            <a:off x="594033" y="340024"/>
            <a:ext cx="4337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just">
              <a:spcBef>
                <a:spcPct val="0"/>
              </a:spcBef>
              <a:buNone/>
            </a:pPr>
            <a:r>
              <a:rPr lang="es-MX" sz="18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Mapa de Lluvia Registrada </a:t>
            </a:r>
            <a:r>
              <a:rPr lang="es-MX" sz="1800" b="1" dirty="0">
                <a:solidFill>
                  <a:srgbClr val="38806B"/>
                </a:solidFill>
                <a:latin typeface="Montserrat" panose="00000500000000000000" pitchFamily="2" charset="0"/>
              </a:rPr>
              <a:t>24 </a:t>
            </a:r>
            <a:r>
              <a:rPr lang="es-MX" sz="1800" b="1" dirty="0" err="1" smtClean="0">
                <a:solidFill>
                  <a:srgbClr val="38806B"/>
                </a:solidFill>
                <a:latin typeface="Montserrat" panose="00000500000000000000" pitchFamily="2" charset="0"/>
              </a:rPr>
              <a:t>hrs</a:t>
            </a:r>
            <a:endParaRPr lang="es-MX" sz="18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165" name="Picture 2" descr="D:\G\ApoyoSINAPROC\Apy Sinap 2018\56.- Análisis Laderas Huracán Bud\Análisis Junio 14\Lluvia registrada Estaciones SMN_20180613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7"/>
            <a:ext cx="35643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D:\G\ApoyoSINAPROC\Apy Sinap 2018\56.- Análisis Laderas Huracán Bud\Lluvia Reg 13-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91"/>
          <a:stretch/>
        </p:blipFill>
        <p:spPr bwMode="auto">
          <a:xfrm>
            <a:off x="4788024" y="1025356"/>
            <a:ext cx="3873604" cy="26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" descr="Z:\ApoyoSINAPROC\Apy Sinap 2018\56.- Análisis Laderas Huracán Bud\Análisis Junio 15 Bud&amp;4E\Registrada 14 al 15 ju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563999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" descr="D:\G\ApoyoSINAPROC\Apy Sinap 2018\56.- Análisis Laderas Huracán Bud\Mapa PAcumRegistrada 14-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03"/>
          <a:stretch/>
        </p:blipFill>
        <p:spPr bwMode="auto">
          <a:xfrm>
            <a:off x="4931322" y="3906056"/>
            <a:ext cx="3852532" cy="2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1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290</Words>
  <Application>Microsoft Office PowerPoint</Application>
  <PresentationFormat>Presentación en pantalla (4:3)</PresentationFormat>
  <Paragraphs>53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Domínguez Morales Leobardo</cp:lastModifiedBy>
  <cp:revision>168</cp:revision>
  <dcterms:created xsi:type="dcterms:W3CDTF">2018-12-04T21:42:05Z</dcterms:created>
  <dcterms:modified xsi:type="dcterms:W3CDTF">2019-06-18T16:42:13Z</dcterms:modified>
</cp:coreProperties>
</file>