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sldIdLst>
    <p:sldId id="425" r:id="rId2"/>
    <p:sldId id="610" r:id="rId3"/>
    <p:sldId id="618" r:id="rId4"/>
    <p:sldId id="631" r:id="rId5"/>
    <p:sldId id="632" r:id="rId6"/>
    <p:sldId id="633" r:id="rId7"/>
    <p:sldId id="634" r:id="rId8"/>
    <p:sldId id="635" r:id="rId9"/>
    <p:sldId id="636" r:id="rId10"/>
    <p:sldId id="625" r:id="rId11"/>
  </p:sldIdLst>
  <p:sldSz cx="9144000" cy="6858000" type="letter"/>
  <p:notesSz cx="6858000" cy="9144000"/>
  <p:defaultTextStyle>
    <a:defPPr>
      <a:defRPr lang="es-ES"/>
    </a:defPPr>
    <a:lvl1pPr algn="l" rtl="0" eaLnBrk="0" fontAlgn="base" hangingPunct="0">
      <a:spcBef>
        <a:spcPct val="0"/>
      </a:spcBef>
      <a:spcAft>
        <a:spcPct val="0"/>
      </a:spcAft>
      <a:defRPr sz="1600" b="1" kern="1200">
        <a:solidFill>
          <a:srgbClr val="FFFF00"/>
        </a:solidFill>
        <a:latin typeface="Arial" charset="0"/>
        <a:ea typeface="+mn-ea"/>
        <a:cs typeface="+mn-cs"/>
      </a:defRPr>
    </a:lvl1pPr>
    <a:lvl2pPr marL="457200" algn="l" rtl="0" eaLnBrk="0" fontAlgn="base" hangingPunct="0">
      <a:spcBef>
        <a:spcPct val="0"/>
      </a:spcBef>
      <a:spcAft>
        <a:spcPct val="0"/>
      </a:spcAft>
      <a:defRPr sz="1600" b="1" kern="1200">
        <a:solidFill>
          <a:srgbClr val="FFFF00"/>
        </a:solidFill>
        <a:latin typeface="Arial" charset="0"/>
        <a:ea typeface="+mn-ea"/>
        <a:cs typeface="+mn-cs"/>
      </a:defRPr>
    </a:lvl2pPr>
    <a:lvl3pPr marL="914400" algn="l" rtl="0" eaLnBrk="0" fontAlgn="base" hangingPunct="0">
      <a:spcBef>
        <a:spcPct val="0"/>
      </a:spcBef>
      <a:spcAft>
        <a:spcPct val="0"/>
      </a:spcAft>
      <a:defRPr sz="1600" b="1" kern="1200">
        <a:solidFill>
          <a:srgbClr val="FFFF00"/>
        </a:solidFill>
        <a:latin typeface="Arial" charset="0"/>
        <a:ea typeface="+mn-ea"/>
        <a:cs typeface="+mn-cs"/>
      </a:defRPr>
    </a:lvl3pPr>
    <a:lvl4pPr marL="1371600" algn="l" rtl="0" eaLnBrk="0" fontAlgn="base" hangingPunct="0">
      <a:spcBef>
        <a:spcPct val="0"/>
      </a:spcBef>
      <a:spcAft>
        <a:spcPct val="0"/>
      </a:spcAft>
      <a:defRPr sz="1600" b="1" kern="1200">
        <a:solidFill>
          <a:srgbClr val="FFFF00"/>
        </a:solidFill>
        <a:latin typeface="Arial" charset="0"/>
        <a:ea typeface="+mn-ea"/>
        <a:cs typeface="+mn-cs"/>
      </a:defRPr>
    </a:lvl4pPr>
    <a:lvl5pPr marL="1828800" algn="l" rtl="0" eaLnBrk="0" fontAlgn="base" hangingPunct="0">
      <a:spcBef>
        <a:spcPct val="0"/>
      </a:spcBef>
      <a:spcAft>
        <a:spcPct val="0"/>
      </a:spcAft>
      <a:defRPr sz="1600" b="1" kern="1200">
        <a:solidFill>
          <a:srgbClr val="FFFF00"/>
        </a:solidFill>
        <a:latin typeface="Arial" charset="0"/>
        <a:ea typeface="+mn-ea"/>
        <a:cs typeface="+mn-cs"/>
      </a:defRPr>
    </a:lvl5pPr>
    <a:lvl6pPr marL="2286000" algn="l" defTabSz="914400" rtl="0" eaLnBrk="1" latinLnBrk="0" hangingPunct="1">
      <a:defRPr sz="1600" b="1" kern="1200">
        <a:solidFill>
          <a:srgbClr val="FFFF00"/>
        </a:solidFill>
        <a:latin typeface="Arial" charset="0"/>
        <a:ea typeface="+mn-ea"/>
        <a:cs typeface="+mn-cs"/>
      </a:defRPr>
    </a:lvl6pPr>
    <a:lvl7pPr marL="2743200" algn="l" defTabSz="914400" rtl="0" eaLnBrk="1" latinLnBrk="0" hangingPunct="1">
      <a:defRPr sz="1600" b="1" kern="1200">
        <a:solidFill>
          <a:srgbClr val="FFFF00"/>
        </a:solidFill>
        <a:latin typeface="Arial" charset="0"/>
        <a:ea typeface="+mn-ea"/>
        <a:cs typeface="+mn-cs"/>
      </a:defRPr>
    </a:lvl7pPr>
    <a:lvl8pPr marL="3200400" algn="l" defTabSz="914400" rtl="0" eaLnBrk="1" latinLnBrk="0" hangingPunct="1">
      <a:defRPr sz="1600" b="1" kern="1200">
        <a:solidFill>
          <a:srgbClr val="FFFF00"/>
        </a:solidFill>
        <a:latin typeface="Arial" charset="0"/>
        <a:ea typeface="+mn-ea"/>
        <a:cs typeface="+mn-cs"/>
      </a:defRPr>
    </a:lvl8pPr>
    <a:lvl9pPr marL="3657600" algn="l" defTabSz="914400" rtl="0" eaLnBrk="1" latinLnBrk="0" hangingPunct="1">
      <a:defRPr sz="1600" b="1"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CC"/>
    <a:srgbClr val="CCFF33"/>
    <a:srgbClr val="FF0000"/>
    <a:srgbClr val="CC0000"/>
    <a:srgbClr val="FF3300"/>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98" autoAdjust="0"/>
    <p:restoredTop sz="94660" autoAdjust="0"/>
  </p:normalViewPr>
  <p:slideViewPr>
    <p:cSldViewPr>
      <p:cViewPr varScale="1">
        <p:scale>
          <a:sx n="102" d="100"/>
          <a:sy n="102" d="100"/>
        </p:scale>
        <p:origin x="-2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defRPr>
            </a:lvl1pPr>
          </a:lstStyle>
          <a:p>
            <a:pPr>
              <a:defRPr/>
            </a:pPr>
            <a:endParaRPr lang="es-E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s-E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defRPr>
            </a:lvl1pPr>
          </a:lstStyle>
          <a:p>
            <a:pPr>
              <a:defRPr/>
            </a:pPr>
            <a:endParaRPr lang="es-E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defRPr>
            </a:lvl1pPr>
          </a:lstStyle>
          <a:p>
            <a:pPr>
              <a:defRPr/>
            </a:pPr>
            <a:fld id="{1F542E68-E30A-434F-91AE-1847E0378E40}" type="slidenum">
              <a:rPr lang="es-ES"/>
              <a:pPr>
                <a:defRPr/>
              </a:pPr>
              <a:t>‹Nº›</a:t>
            </a:fld>
            <a:endParaRPr lang="es-ES"/>
          </a:p>
        </p:txBody>
      </p:sp>
    </p:spTree>
    <p:extLst>
      <p:ext uri="{BB962C8B-B14F-4D97-AF65-F5344CB8AC3E}">
        <p14:creationId xmlns:p14="http://schemas.microsoft.com/office/powerpoint/2010/main" val="3111010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1600" b="1">
                <a:solidFill>
                  <a:srgbClr val="FFFF00"/>
                </a:solidFill>
                <a:latin typeface="Arial" charset="0"/>
              </a:defRPr>
            </a:lvl1pPr>
            <a:lvl2pPr marL="742950" indent="-285750">
              <a:defRPr sz="1600" b="1">
                <a:solidFill>
                  <a:srgbClr val="FFFF00"/>
                </a:solidFill>
                <a:latin typeface="Arial" charset="0"/>
              </a:defRPr>
            </a:lvl2pPr>
            <a:lvl3pPr marL="1143000" indent="-228600">
              <a:defRPr sz="1600" b="1">
                <a:solidFill>
                  <a:srgbClr val="FFFF00"/>
                </a:solidFill>
                <a:latin typeface="Arial" charset="0"/>
              </a:defRPr>
            </a:lvl3pPr>
            <a:lvl4pPr marL="1600200" indent="-228600">
              <a:defRPr sz="1600" b="1">
                <a:solidFill>
                  <a:srgbClr val="FFFF00"/>
                </a:solidFill>
                <a:latin typeface="Arial" charset="0"/>
              </a:defRPr>
            </a:lvl4pPr>
            <a:lvl5pPr marL="2057400" indent="-228600">
              <a:defRPr sz="1600" b="1">
                <a:solidFill>
                  <a:srgbClr val="FFFF00"/>
                </a:solidFill>
                <a:latin typeface="Arial" charset="0"/>
              </a:defRPr>
            </a:lvl5pPr>
            <a:lvl6pPr marL="2514600" indent="-228600" eaLnBrk="0" fontAlgn="base" hangingPunct="0">
              <a:spcBef>
                <a:spcPct val="0"/>
              </a:spcBef>
              <a:spcAft>
                <a:spcPct val="0"/>
              </a:spcAft>
              <a:defRPr sz="1600" b="1">
                <a:solidFill>
                  <a:srgbClr val="FFFF00"/>
                </a:solidFill>
                <a:latin typeface="Arial" charset="0"/>
              </a:defRPr>
            </a:lvl6pPr>
            <a:lvl7pPr marL="2971800" indent="-228600" eaLnBrk="0" fontAlgn="base" hangingPunct="0">
              <a:spcBef>
                <a:spcPct val="0"/>
              </a:spcBef>
              <a:spcAft>
                <a:spcPct val="0"/>
              </a:spcAft>
              <a:defRPr sz="1600" b="1">
                <a:solidFill>
                  <a:srgbClr val="FFFF00"/>
                </a:solidFill>
                <a:latin typeface="Arial" charset="0"/>
              </a:defRPr>
            </a:lvl7pPr>
            <a:lvl8pPr marL="3429000" indent="-228600" eaLnBrk="0" fontAlgn="base" hangingPunct="0">
              <a:spcBef>
                <a:spcPct val="0"/>
              </a:spcBef>
              <a:spcAft>
                <a:spcPct val="0"/>
              </a:spcAft>
              <a:defRPr sz="1600" b="1">
                <a:solidFill>
                  <a:srgbClr val="FFFF00"/>
                </a:solidFill>
                <a:latin typeface="Arial" charset="0"/>
              </a:defRPr>
            </a:lvl8pPr>
            <a:lvl9pPr marL="3886200" indent="-228600" eaLnBrk="0" fontAlgn="base" hangingPunct="0">
              <a:spcBef>
                <a:spcPct val="0"/>
              </a:spcBef>
              <a:spcAft>
                <a:spcPct val="0"/>
              </a:spcAft>
              <a:defRPr sz="1600" b="1">
                <a:solidFill>
                  <a:srgbClr val="FFFF00"/>
                </a:solidFill>
                <a:latin typeface="Arial" charset="0"/>
              </a:defRPr>
            </a:lvl9pPr>
          </a:lstStyle>
          <a:p>
            <a:fld id="{D90461C8-4A22-44A0-8CEA-D9CF4486960F}" type="slidenum">
              <a:rPr lang="es-ES" altLang="en-US" sz="1200" b="0" smtClean="0">
                <a:solidFill>
                  <a:schemeClr val="tx1"/>
                </a:solidFill>
              </a:rPr>
              <a:pPr/>
              <a:t>1</a:t>
            </a:fld>
            <a:endParaRPr lang="es-ES" altLang="en-US" sz="1200" b="0" smtClean="0">
              <a:solidFill>
                <a:schemeClr val="tx1"/>
              </a:solidFill>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6F8482-A5D9-4DF5-A123-33C3350ABE67}" type="slidenum">
              <a:rPr lang="es-ES"/>
              <a:pPr>
                <a:defRPr/>
              </a:pPr>
              <a:t>‹Nº›</a:t>
            </a:fld>
            <a:endParaRPr lang="es-ES"/>
          </a:p>
        </p:txBody>
      </p:sp>
    </p:spTree>
    <p:extLst>
      <p:ext uri="{BB962C8B-B14F-4D97-AF65-F5344CB8AC3E}">
        <p14:creationId xmlns:p14="http://schemas.microsoft.com/office/powerpoint/2010/main" val="215123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C6177B5-134B-4D1E-AFFA-98A5C143AD2A}" type="slidenum">
              <a:rPr lang="es-ES"/>
              <a:pPr>
                <a:defRPr/>
              </a:pPr>
              <a:t>‹Nº›</a:t>
            </a:fld>
            <a:endParaRPr lang="es-ES"/>
          </a:p>
        </p:txBody>
      </p:sp>
    </p:spTree>
    <p:extLst>
      <p:ext uri="{BB962C8B-B14F-4D97-AF65-F5344CB8AC3E}">
        <p14:creationId xmlns:p14="http://schemas.microsoft.com/office/powerpoint/2010/main" val="330131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30FF1D5-FCCB-4213-BAB1-49169424DB99}" type="slidenum">
              <a:rPr lang="es-ES"/>
              <a:pPr>
                <a:defRPr/>
              </a:pPr>
              <a:t>‹Nº›</a:t>
            </a:fld>
            <a:endParaRPr lang="es-ES"/>
          </a:p>
        </p:txBody>
      </p:sp>
    </p:spTree>
    <p:extLst>
      <p:ext uri="{BB962C8B-B14F-4D97-AF65-F5344CB8AC3E}">
        <p14:creationId xmlns:p14="http://schemas.microsoft.com/office/powerpoint/2010/main" val="353688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61F8ED0-03A1-4DDC-B734-637E372E9062}" type="slidenum">
              <a:rPr lang="es-ES"/>
              <a:pPr>
                <a:defRPr/>
              </a:pPr>
              <a:t>‹Nº›</a:t>
            </a:fld>
            <a:endParaRPr lang="es-ES"/>
          </a:p>
        </p:txBody>
      </p:sp>
    </p:spTree>
    <p:extLst>
      <p:ext uri="{BB962C8B-B14F-4D97-AF65-F5344CB8AC3E}">
        <p14:creationId xmlns:p14="http://schemas.microsoft.com/office/powerpoint/2010/main" val="176277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F9F402-D125-4A9C-9077-503AF4BCA4D6}" type="slidenum">
              <a:rPr lang="es-ES"/>
              <a:pPr>
                <a:defRPr/>
              </a:pPr>
              <a:t>‹Nº›</a:t>
            </a:fld>
            <a:endParaRPr lang="es-ES"/>
          </a:p>
        </p:txBody>
      </p:sp>
    </p:spTree>
    <p:extLst>
      <p:ext uri="{BB962C8B-B14F-4D97-AF65-F5344CB8AC3E}">
        <p14:creationId xmlns:p14="http://schemas.microsoft.com/office/powerpoint/2010/main" val="379201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AE0F4B3-C1F8-4FD8-BC69-0C7447B9FA8D}" type="slidenum">
              <a:rPr lang="es-ES"/>
              <a:pPr>
                <a:defRPr/>
              </a:pPr>
              <a:t>‹Nº›</a:t>
            </a:fld>
            <a:endParaRPr lang="es-ES"/>
          </a:p>
        </p:txBody>
      </p:sp>
    </p:spTree>
    <p:extLst>
      <p:ext uri="{BB962C8B-B14F-4D97-AF65-F5344CB8AC3E}">
        <p14:creationId xmlns:p14="http://schemas.microsoft.com/office/powerpoint/2010/main" val="26155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6F11BE8-4B65-4E13-AB3D-599D81BF3A91}" type="slidenum">
              <a:rPr lang="es-ES"/>
              <a:pPr>
                <a:defRPr/>
              </a:pPr>
              <a:t>‹Nº›</a:t>
            </a:fld>
            <a:endParaRPr lang="es-ES"/>
          </a:p>
        </p:txBody>
      </p:sp>
    </p:spTree>
    <p:extLst>
      <p:ext uri="{BB962C8B-B14F-4D97-AF65-F5344CB8AC3E}">
        <p14:creationId xmlns:p14="http://schemas.microsoft.com/office/powerpoint/2010/main" val="179486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D4A0941-BD33-4CE5-8129-7A09B80AFBB0}" type="slidenum">
              <a:rPr lang="es-ES"/>
              <a:pPr>
                <a:defRPr/>
              </a:pPr>
              <a:t>‹Nº›</a:t>
            </a:fld>
            <a:endParaRPr lang="es-ES"/>
          </a:p>
        </p:txBody>
      </p:sp>
    </p:spTree>
    <p:extLst>
      <p:ext uri="{BB962C8B-B14F-4D97-AF65-F5344CB8AC3E}">
        <p14:creationId xmlns:p14="http://schemas.microsoft.com/office/powerpoint/2010/main" val="210352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2A7D064-F8EF-49CF-8890-CD22007B2D16}" type="slidenum">
              <a:rPr lang="es-ES"/>
              <a:pPr>
                <a:defRPr/>
              </a:pPr>
              <a:t>‹Nº›</a:t>
            </a:fld>
            <a:endParaRPr lang="es-ES"/>
          </a:p>
        </p:txBody>
      </p:sp>
    </p:spTree>
    <p:extLst>
      <p:ext uri="{BB962C8B-B14F-4D97-AF65-F5344CB8AC3E}">
        <p14:creationId xmlns:p14="http://schemas.microsoft.com/office/powerpoint/2010/main" val="190620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444B3C2-175F-4B4E-8DF5-AA30B4CE24A1}" type="slidenum">
              <a:rPr lang="es-ES"/>
              <a:pPr>
                <a:defRPr/>
              </a:pPr>
              <a:t>‹Nº›</a:t>
            </a:fld>
            <a:endParaRPr lang="es-ES"/>
          </a:p>
        </p:txBody>
      </p:sp>
    </p:spTree>
    <p:extLst>
      <p:ext uri="{BB962C8B-B14F-4D97-AF65-F5344CB8AC3E}">
        <p14:creationId xmlns:p14="http://schemas.microsoft.com/office/powerpoint/2010/main" val="215509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A634039-144D-474E-8D3A-6DF8900506BE}" type="slidenum">
              <a:rPr lang="es-ES"/>
              <a:pPr>
                <a:defRPr/>
              </a:pPr>
              <a:t>‹Nº›</a:t>
            </a:fld>
            <a:endParaRPr lang="es-ES"/>
          </a:p>
        </p:txBody>
      </p:sp>
    </p:spTree>
    <p:extLst>
      <p:ext uri="{BB962C8B-B14F-4D97-AF65-F5344CB8AC3E}">
        <p14:creationId xmlns:p14="http://schemas.microsoft.com/office/powerpoint/2010/main" val="2113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A68"/>
            </a:gs>
            <a:gs pos="83000">
              <a:srgbClr val="001A68"/>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Click to edit Master text styles</a:t>
            </a:r>
          </a:p>
          <a:p>
            <a:pPr lvl="1"/>
            <a:r>
              <a:rPr lang="es-ES" altLang="en-US" smtClean="0"/>
              <a:t>Second level</a:t>
            </a:r>
          </a:p>
          <a:p>
            <a:pPr lvl="2"/>
            <a:r>
              <a:rPr lang="es-ES" altLang="en-US" smtClean="0"/>
              <a:t>Third level</a:t>
            </a:r>
          </a:p>
          <a:p>
            <a:pPr lvl="3"/>
            <a:r>
              <a:rPr lang="es-ES" altLang="en-US" smtClean="0"/>
              <a:t>Fourth level</a:t>
            </a:r>
          </a:p>
          <a:p>
            <a:pPr lvl="4"/>
            <a:r>
              <a:rPr lang="es-E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a:defRPr/>
            </a:pPr>
            <a:fld id="{86553C7E-F751-46B8-B4FB-51E1678E63C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526971" y="5288957"/>
            <a:ext cx="5400675" cy="91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har char="•"/>
              <a:defRPr sz="32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har char="»"/>
              <a:defRPr sz="2000">
                <a:solidFill>
                  <a:schemeClr val="tx1"/>
                </a:solidFill>
                <a:latin typeface="Arial" charset="0"/>
              </a:defRPr>
            </a:lvl6pPr>
            <a:lvl7pPr marL="3124200" indent="-381000" eaLnBrk="0" fontAlgn="base" hangingPunct="0">
              <a:spcBef>
                <a:spcPct val="20000"/>
              </a:spcBef>
              <a:spcAft>
                <a:spcPct val="0"/>
              </a:spcAft>
              <a:buChar char="»"/>
              <a:defRPr sz="2000">
                <a:solidFill>
                  <a:schemeClr val="tx1"/>
                </a:solidFill>
                <a:latin typeface="Arial" charset="0"/>
              </a:defRPr>
            </a:lvl7pPr>
            <a:lvl8pPr marL="3581400" indent="-381000" eaLnBrk="0" fontAlgn="base" hangingPunct="0">
              <a:spcBef>
                <a:spcPct val="20000"/>
              </a:spcBef>
              <a:spcAft>
                <a:spcPct val="0"/>
              </a:spcAft>
              <a:buChar char="»"/>
              <a:defRPr sz="2000">
                <a:solidFill>
                  <a:schemeClr val="tx1"/>
                </a:solidFill>
                <a:latin typeface="Arial" charset="0"/>
              </a:defRPr>
            </a:lvl8pPr>
            <a:lvl9pPr marL="4038600" indent="-3810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defRPr/>
            </a:pPr>
            <a:r>
              <a:rPr lang="es-MX" altLang="en-US" sz="1800" dirty="0" smtClean="0">
                <a:solidFill>
                  <a:srgbClr val="FFFF99"/>
                </a:solidFill>
              </a:rPr>
              <a:t>Servando De la Cruz Reyna </a:t>
            </a:r>
            <a:endParaRPr lang="es-MX" altLang="en-US" sz="1800" baseline="30000" dirty="0" smtClean="0">
              <a:solidFill>
                <a:srgbClr val="FFFF99"/>
              </a:solidFill>
            </a:endParaRPr>
          </a:p>
          <a:p>
            <a:pPr>
              <a:lnSpc>
                <a:spcPct val="90000"/>
              </a:lnSpc>
              <a:buFontTx/>
              <a:buNone/>
              <a:defRPr/>
            </a:pPr>
            <a:r>
              <a:rPr lang="es-MX" altLang="en-US" sz="1800" dirty="0" err="1" smtClean="0">
                <a:solidFill>
                  <a:srgbClr val="FFFF99"/>
                </a:solidFill>
              </a:rPr>
              <a:t>Angel</a:t>
            </a:r>
            <a:r>
              <a:rPr lang="es-MX" altLang="en-US" sz="1800" dirty="0" smtClean="0">
                <a:solidFill>
                  <a:srgbClr val="FFFF99"/>
                </a:solidFill>
              </a:rPr>
              <a:t>  Gómez-Vázquez </a:t>
            </a:r>
            <a:r>
              <a:rPr lang="es-MX" altLang="en-US" sz="1800" dirty="0" smtClean="0">
                <a:solidFill>
                  <a:srgbClr val="FFFF99"/>
                </a:solidFill>
              </a:rPr>
              <a:t> </a:t>
            </a:r>
            <a:endParaRPr lang="es-MX" altLang="en-US" sz="1800" dirty="0" smtClean="0">
              <a:solidFill>
                <a:srgbClr val="FFFF99"/>
              </a:solidFill>
            </a:endParaRPr>
          </a:p>
          <a:p>
            <a:pPr marL="0" indent="0">
              <a:lnSpc>
                <a:spcPct val="90000"/>
              </a:lnSpc>
              <a:buFontTx/>
              <a:buNone/>
              <a:defRPr/>
            </a:pPr>
            <a:r>
              <a:rPr lang="es-ES" altLang="en-US" sz="1600" b="0" baseline="30000" dirty="0" smtClean="0">
                <a:solidFill>
                  <a:srgbClr val="FFFF99"/>
                </a:solidFill>
              </a:rPr>
              <a:t>1</a:t>
            </a:r>
            <a:r>
              <a:rPr lang="es-ES" altLang="en-US" sz="1600" b="0" dirty="0" smtClean="0">
                <a:solidFill>
                  <a:srgbClr val="FFFF99"/>
                </a:solidFill>
              </a:rPr>
              <a:t>. </a:t>
            </a:r>
            <a:r>
              <a:rPr lang="es-ES" altLang="en-US" sz="1600" b="0" dirty="0" smtClean="0">
                <a:solidFill>
                  <a:srgbClr val="FFFF99"/>
                </a:solidFill>
              </a:rPr>
              <a:t>D</a:t>
            </a:r>
            <a:r>
              <a:rPr lang="en-US" altLang="en-US" sz="1600" b="0" dirty="0" err="1" smtClean="0">
                <a:solidFill>
                  <a:srgbClr val="FFFF99"/>
                </a:solidFill>
              </a:rPr>
              <a:t>epto</a:t>
            </a:r>
            <a:r>
              <a:rPr lang="en-US" altLang="en-US" sz="1600" b="0" dirty="0" smtClean="0">
                <a:solidFill>
                  <a:srgbClr val="FFFF99"/>
                </a:solidFill>
              </a:rPr>
              <a:t>. de </a:t>
            </a:r>
            <a:r>
              <a:rPr lang="en-US" altLang="en-US" sz="1600" b="0" dirty="0" err="1" smtClean="0">
                <a:solidFill>
                  <a:srgbClr val="FFFF99"/>
                </a:solidFill>
              </a:rPr>
              <a:t>Vulcanología</a:t>
            </a:r>
            <a:r>
              <a:rPr lang="en-US" altLang="en-US" sz="1600" b="0" dirty="0" smtClean="0">
                <a:solidFill>
                  <a:srgbClr val="FFFF99"/>
                </a:solidFill>
              </a:rPr>
              <a:t>, </a:t>
            </a:r>
            <a:r>
              <a:rPr lang="es-ES" altLang="en-US" sz="1600" b="0" dirty="0" smtClean="0">
                <a:solidFill>
                  <a:srgbClr val="FFFF99"/>
                </a:solidFill>
              </a:rPr>
              <a:t>Instituto de Geofísica. </a:t>
            </a:r>
            <a:r>
              <a:rPr lang="es-ES" altLang="en-US" sz="1600" b="0" dirty="0" smtClean="0">
                <a:solidFill>
                  <a:srgbClr val="FFFF99"/>
                </a:solidFill>
              </a:rPr>
              <a:t>UNAM</a:t>
            </a:r>
            <a:endParaRPr lang="es-ES" altLang="en-US" sz="1600" b="0" dirty="0" smtClean="0">
              <a:solidFill>
                <a:srgbClr val="FFFF99"/>
              </a:solidFill>
            </a:endParaRPr>
          </a:p>
        </p:txBody>
      </p:sp>
      <p:sp>
        <p:nvSpPr>
          <p:cNvPr id="2051" name="WordArt 4"/>
          <p:cNvSpPr>
            <a:spLocks noChangeArrowheads="1" noChangeShapeType="1" noTextEdit="1"/>
          </p:cNvSpPr>
          <p:nvPr/>
        </p:nvSpPr>
        <p:spPr bwMode="auto">
          <a:xfrm>
            <a:off x="189140" y="3861048"/>
            <a:ext cx="8859837" cy="13128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s-MX" sz="2800" kern="10" dirty="0">
                <a:latin typeface="Arial"/>
                <a:cs typeface="Arial"/>
              </a:rPr>
              <a:t>Algunos aspectos de </a:t>
            </a:r>
            <a:r>
              <a:rPr lang="es-MX" sz="2800" kern="10" dirty="0" smtClean="0">
                <a:latin typeface="Arial"/>
                <a:cs typeface="Arial"/>
              </a:rPr>
              <a:t>la </a:t>
            </a:r>
            <a:r>
              <a:rPr lang="es-MX" sz="2800" kern="10" dirty="0">
                <a:latin typeface="Arial"/>
                <a:cs typeface="Arial"/>
              </a:rPr>
              <a:t>erupción </a:t>
            </a:r>
            <a:r>
              <a:rPr lang="es-MX" sz="2800" kern="10" dirty="0" smtClean="0">
                <a:latin typeface="Arial"/>
                <a:cs typeface="Arial"/>
              </a:rPr>
              <a:t>actual del volcán Popocatépetl</a:t>
            </a:r>
          </a:p>
          <a:p>
            <a:endParaRPr lang="es-MX" sz="2800" kern="10" dirty="0">
              <a:latin typeface="Arial"/>
              <a:cs typeface="Arial"/>
            </a:endParaRPr>
          </a:p>
        </p:txBody>
      </p:sp>
      <p:sp>
        <p:nvSpPr>
          <p:cNvPr id="2052" name="Text Box 9"/>
          <p:cNvSpPr txBox="1">
            <a:spLocks noChangeArrowheads="1"/>
          </p:cNvSpPr>
          <p:nvPr/>
        </p:nvSpPr>
        <p:spPr bwMode="auto">
          <a:xfrm>
            <a:off x="611188" y="1446213"/>
            <a:ext cx="717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MX" altLang="en-US" sz="1400">
                <a:solidFill>
                  <a:srgbClr val="CCFF33"/>
                </a:solidFill>
              </a:rPr>
              <a:t>UNAM</a:t>
            </a:r>
          </a:p>
        </p:txBody>
      </p:sp>
      <p:pic>
        <p:nvPicPr>
          <p:cNvPr id="2055" name="Picture 1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39700"/>
            <a:ext cx="13668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http://www.geofisica.unam.mx/images/geofisica.png?crc=4128737606"/>
          <p:cNvPicPr>
            <a:picLocks noChangeAspect="1" noChangeArrowheads="1"/>
          </p:cNvPicPr>
          <p:nvPr/>
        </p:nvPicPr>
        <p:blipFill>
          <a:blip r:embed="rId4"/>
          <a:srcRect/>
          <a:stretch>
            <a:fillRect/>
          </a:stretch>
        </p:blipFill>
        <p:spPr bwMode="auto">
          <a:xfrm>
            <a:off x="1803400" y="436563"/>
            <a:ext cx="2232025" cy="685800"/>
          </a:xfrm>
          <a:prstGeom prst="rect">
            <a:avLst/>
          </a:prstGeom>
          <a:solidFill>
            <a:schemeClr val="bg1">
              <a:lumMod val="95000"/>
            </a:schemeClr>
          </a:solidFill>
        </p:spPr>
      </p:pic>
      <p:pic>
        <p:nvPicPr>
          <p:cNvPr id="2059" name="3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538" y="0"/>
            <a:ext cx="4716462"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CuadroTexto"/>
          <p:cNvSpPr txBox="1">
            <a:spLocks noChangeArrowheads="1"/>
          </p:cNvSpPr>
          <p:nvPr/>
        </p:nvSpPr>
        <p:spPr bwMode="auto">
          <a:xfrm>
            <a:off x="4067944" y="4581128"/>
            <a:ext cx="728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s-MX" altLang="es-MX" sz="2400" dirty="0" smtClean="0">
                <a:solidFill>
                  <a:srgbClr val="FFFF00"/>
                </a:solidFill>
              </a:rPr>
              <a:t>Gracias</a:t>
            </a:r>
            <a:endParaRPr lang="en-US" altLang="en-US" sz="2400" dirty="0">
              <a:solidFill>
                <a:srgbClr val="FFFF00"/>
              </a:solidFill>
            </a:endParaRPr>
          </a:p>
        </p:txBody>
      </p:sp>
      <p:pic>
        <p:nvPicPr>
          <p:cNvPr id="24579"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475" y="692150"/>
            <a:ext cx="73818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684213" y="371475"/>
            <a:ext cx="7832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s-MX" altLang="en-US" sz="1600" dirty="0" smtClean="0">
                <a:solidFill>
                  <a:srgbClr val="FFFF99"/>
                </a:solidFill>
              </a:rPr>
              <a:t>El </a:t>
            </a:r>
            <a:r>
              <a:rPr lang="es-MX" altLang="en-US" sz="1600" dirty="0">
                <a:solidFill>
                  <a:srgbClr val="FFFF99"/>
                </a:solidFill>
              </a:rPr>
              <a:t>Popocatépetl es un volcán que muestra una tendencia a liberar energía por medio de un mayor número de erupciones moderadas, como la actual. Sin embargo, tiene el potencial de producir grandes erupciones con periodos de retorno más largos.   </a:t>
            </a:r>
            <a:endParaRPr lang="en-US" altLang="en-US" sz="1600" dirty="0">
              <a:solidFill>
                <a:srgbClr val="FFFF99"/>
              </a:solidFill>
            </a:endParaRPr>
          </a:p>
        </p:txBody>
      </p:sp>
      <p:sp>
        <p:nvSpPr>
          <p:cNvPr id="3" name="2 CuadroTexto"/>
          <p:cNvSpPr txBox="1">
            <a:spLocks noChangeArrowheads="1"/>
          </p:cNvSpPr>
          <p:nvPr/>
        </p:nvSpPr>
        <p:spPr bwMode="auto">
          <a:xfrm>
            <a:off x="855663" y="5084763"/>
            <a:ext cx="7488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s-MX" altLang="en-US" sz="1600" dirty="0">
                <a:solidFill>
                  <a:srgbClr val="FFFF99"/>
                </a:solidFill>
              </a:rPr>
              <a:t>Surge entonces la cuestión: considerando que el periodo desde las últimas erupciones mayores (VEI ≥ 4) es ya grande, y que actualmente </a:t>
            </a:r>
            <a:r>
              <a:rPr lang="es-MX" altLang="en-US" sz="1600" dirty="0" smtClean="0">
                <a:solidFill>
                  <a:srgbClr val="FFFF99"/>
                </a:solidFill>
              </a:rPr>
              <a:t>el </a:t>
            </a:r>
            <a:r>
              <a:rPr lang="es-MX" altLang="en-US" sz="1600" dirty="0">
                <a:solidFill>
                  <a:srgbClr val="FFFF99"/>
                </a:solidFill>
              </a:rPr>
              <a:t>episodio eruptivo de emplazamiento y destrucción de </a:t>
            </a:r>
            <a:r>
              <a:rPr lang="es-MX" altLang="en-US" sz="1600" dirty="0" smtClean="0">
                <a:solidFill>
                  <a:srgbClr val="FFFF99"/>
                </a:solidFill>
              </a:rPr>
              <a:t>domos parece evolucionar hacia una fase de explosiones en ausencia de domos… </a:t>
            </a:r>
            <a:r>
              <a:rPr lang="es-MX" altLang="en-US" sz="1600" dirty="0">
                <a:solidFill>
                  <a:srgbClr val="FFFF99"/>
                </a:solidFill>
              </a:rPr>
              <a:t>¿Qué relación puede haber entre </a:t>
            </a:r>
            <a:r>
              <a:rPr lang="es-MX" altLang="en-US" sz="1600" dirty="0" smtClean="0">
                <a:solidFill>
                  <a:srgbClr val="FFFF99"/>
                </a:solidFill>
              </a:rPr>
              <a:t>esta actividad y </a:t>
            </a:r>
            <a:r>
              <a:rPr lang="es-MX" altLang="en-US" sz="1600" dirty="0">
                <a:solidFill>
                  <a:srgbClr val="FFFF99"/>
                </a:solidFill>
              </a:rPr>
              <a:t>las posibilidades de una erupción mayor?</a:t>
            </a:r>
            <a:endParaRPr lang="en-US" altLang="en-US" sz="1600" dirty="0">
              <a:solidFill>
                <a:srgbClr val="FFFF99"/>
              </a:solidFill>
            </a:endParaRPr>
          </a:p>
        </p:txBody>
      </p:sp>
      <p:pic>
        <p:nvPicPr>
          <p:cNvPr id="12292" name="Picture 2" descr="a07190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9988" y="1628775"/>
            <a:ext cx="4176712"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0 CuadroTexto"/>
          <p:cNvSpPr txBox="1">
            <a:spLocks noChangeArrowheads="1"/>
          </p:cNvSpPr>
          <p:nvPr/>
        </p:nvSpPr>
        <p:spPr bwMode="auto">
          <a:xfrm>
            <a:off x="390525" y="257175"/>
            <a:ext cx="44688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s-MX" altLang="en-US" sz="1400" b="0" dirty="0">
                <a:solidFill>
                  <a:srgbClr val="FFFF99"/>
                </a:solidFill>
              </a:rPr>
              <a:t>De las fotografías aéreas disponibles y de las señales sísmicas del sistema de monitoreo operado por el CENAPRED, se han estimado los </a:t>
            </a:r>
            <a:r>
              <a:rPr lang="es-MX" altLang="en-US" sz="1400" b="0" dirty="0" smtClean="0">
                <a:solidFill>
                  <a:srgbClr val="FFFF99"/>
                </a:solidFill>
              </a:rPr>
              <a:t>volúmenes y </a:t>
            </a:r>
            <a:r>
              <a:rPr lang="es-MX" altLang="en-US" sz="1400" b="0" dirty="0">
                <a:solidFill>
                  <a:srgbClr val="FFFF99"/>
                </a:solidFill>
              </a:rPr>
              <a:t>las tasas de crecimiento </a:t>
            </a:r>
            <a:r>
              <a:rPr lang="es-MX" altLang="en-US" sz="1400" b="0" dirty="0" smtClean="0">
                <a:solidFill>
                  <a:srgbClr val="FFFF99"/>
                </a:solidFill>
              </a:rPr>
              <a:t>de esos domos</a:t>
            </a:r>
            <a:endParaRPr lang="es-MX" altLang="en-US" sz="1400" b="0" dirty="0">
              <a:solidFill>
                <a:srgbClr val="FFFF99"/>
              </a:solidFill>
            </a:endParaRPr>
          </a:p>
        </p:txBody>
      </p:sp>
      <p:sp>
        <p:nvSpPr>
          <p:cNvPr id="15363" name="51 CuadroTexto"/>
          <p:cNvSpPr txBox="1">
            <a:spLocks noChangeArrowheads="1"/>
          </p:cNvSpPr>
          <p:nvPr/>
        </p:nvSpPr>
        <p:spPr bwMode="auto">
          <a:xfrm>
            <a:off x="427038" y="1963738"/>
            <a:ext cx="449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s-ES" altLang="en-US" sz="1400" b="0">
                <a:solidFill>
                  <a:srgbClr val="FFFF99"/>
                </a:solidFill>
              </a:rPr>
              <a:t>El volumen promedio de los domos es ~1x10⁶ m³ con un amplio rango de variabilidad.</a:t>
            </a:r>
          </a:p>
        </p:txBody>
      </p:sp>
      <p:sp>
        <p:nvSpPr>
          <p:cNvPr id="15364" name="52 CuadroTexto"/>
          <p:cNvSpPr txBox="1">
            <a:spLocks noChangeArrowheads="1"/>
          </p:cNvSpPr>
          <p:nvPr/>
        </p:nvSpPr>
        <p:spPr bwMode="auto">
          <a:xfrm>
            <a:off x="450850" y="3024188"/>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dirty="0">
                <a:solidFill>
                  <a:srgbClr val="FFFF99"/>
                </a:solidFill>
              </a:rPr>
              <a:t>La </a:t>
            </a:r>
            <a:r>
              <a:rPr lang="en-US" altLang="en-US" sz="1400" b="0" dirty="0" err="1">
                <a:solidFill>
                  <a:srgbClr val="FFFF99"/>
                </a:solidFill>
              </a:rPr>
              <a:t>tasa</a:t>
            </a:r>
            <a:r>
              <a:rPr lang="en-US" altLang="en-US" sz="1400" b="0" dirty="0">
                <a:solidFill>
                  <a:srgbClr val="FFFF99"/>
                </a:solidFill>
              </a:rPr>
              <a:t> </a:t>
            </a:r>
            <a:r>
              <a:rPr lang="en-US" altLang="en-US" sz="1400" b="0" dirty="0" err="1">
                <a:solidFill>
                  <a:srgbClr val="FFFF99"/>
                </a:solidFill>
              </a:rPr>
              <a:t>promedio</a:t>
            </a:r>
            <a:r>
              <a:rPr lang="en-US" altLang="en-US" sz="1400" b="0" dirty="0">
                <a:solidFill>
                  <a:srgbClr val="FFFF99"/>
                </a:solidFill>
              </a:rPr>
              <a:t> de </a:t>
            </a:r>
            <a:r>
              <a:rPr lang="en-US" altLang="en-US" sz="1400" b="0" dirty="0" err="1">
                <a:solidFill>
                  <a:srgbClr val="FFFF99"/>
                </a:solidFill>
              </a:rPr>
              <a:t>crecimiento</a:t>
            </a:r>
            <a:r>
              <a:rPr lang="en-US" altLang="en-US" sz="1400" b="0" dirty="0">
                <a:solidFill>
                  <a:srgbClr val="FFFF99"/>
                </a:solidFill>
              </a:rPr>
              <a:t> de </a:t>
            </a:r>
            <a:r>
              <a:rPr lang="en-US" altLang="en-US" sz="1400" b="0" dirty="0" err="1">
                <a:solidFill>
                  <a:srgbClr val="FFFF99"/>
                </a:solidFill>
              </a:rPr>
              <a:t>los</a:t>
            </a:r>
            <a:r>
              <a:rPr lang="en-US" altLang="en-US" sz="1400" b="0" dirty="0">
                <a:solidFill>
                  <a:srgbClr val="FFFF99"/>
                </a:solidFill>
              </a:rPr>
              <a:t> domos </a:t>
            </a:r>
            <a:r>
              <a:rPr lang="en-US" altLang="en-US" sz="1400" b="0" dirty="0" err="1">
                <a:solidFill>
                  <a:srgbClr val="FFFF99"/>
                </a:solidFill>
              </a:rPr>
              <a:t>es</a:t>
            </a:r>
            <a:r>
              <a:rPr lang="en-US" altLang="en-US" sz="1400" b="0" dirty="0">
                <a:solidFill>
                  <a:srgbClr val="FFFF99"/>
                </a:solidFill>
              </a:rPr>
              <a:t> 8.3 m</a:t>
            </a:r>
            <a:r>
              <a:rPr lang="en-US" altLang="en-US" sz="1400" b="0" baseline="30000" dirty="0">
                <a:solidFill>
                  <a:srgbClr val="FFFF99"/>
                </a:solidFill>
              </a:rPr>
              <a:t>3</a:t>
            </a:r>
            <a:r>
              <a:rPr lang="en-US" altLang="en-US" sz="1400" b="0" dirty="0">
                <a:solidFill>
                  <a:srgbClr val="FFFF99"/>
                </a:solidFill>
              </a:rPr>
              <a:t>/s</a:t>
            </a:r>
          </a:p>
        </p:txBody>
      </p:sp>
      <p:sp>
        <p:nvSpPr>
          <p:cNvPr id="15365" name="54 CuadroTexto"/>
          <p:cNvSpPr txBox="1">
            <a:spLocks noChangeArrowheads="1"/>
          </p:cNvSpPr>
          <p:nvPr/>
        </p:nvSpPr>
        <p:spPr bwMode="auto">
          <a:xfrm>
            <a:off x="5210175" y="3024188"/>
            <a:ext cx="3771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s-ES" altLang="en-US" sz="1400" b="0">
                <a:solidFill>
                  <a:srgbClr val="FFFF99"/>
                </a:solidFill>
              </a:rPr>
              <a:t>El volumen total emitido hasta 2015 es ~40.5x10⁶ m³, el de pérdidas por emisión de tefra y fragmentos hacia afuera del cráter es ~27 x 10⁶ m³. </a:t>
            </a:r>
          </a:p>
        </p:txBody>
      </p:sp>
      <p:pic>
        <p:nvPicPr>
          <p:cNvPr id="15366" name="Picture 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3933825"/>
            <a:ext cx="3640138" cy="2728913"/>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algn="ctr">
                <a:solidFill>
                  <a:srgbClr val="000000"/>
                </a:solidFill>
                <a:miter lim="800000"/>
                <a:headEnd/>
                <a:tailEnd/>
              </a14:hiddenLine>
            </a:ext>
          </a:extLst>
        </p:spPr>
      </p:pic>
      <p:pic>
        <p:nvPicPr>
          <p:cNvPr id="153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109538"/>
            <a:ext cx="3702050" cy="277812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algn="ctr">
                <a:solidFill>
                  <a:srgbClr val="000000"/>
                </a:solidFill>
                <a:miter lim="800000"/>
                <a:headEnd/>
                <a:tailEnd/>
              </a14:hiddenLine>
            </a:ext>
          </a:extLst>
        </p:spPr>
      </p:pic>
      <p:sp>
        <p:nvSpPr>
          <p:cNvPr id="56" name="55 CuadroTexto"/>
          <p:cNvSpPr txBox="1"/>
          <p:nvPr/>
        </p:nvSpPr>
        <p:spPr>
          <a:xfrm>
            <a:off x="2674938" y="6354763"/>
            <a:ext cx="1465262" cy="307975"/>
          </a:xfrm>
          <a:prstGeom prst="rect">
            <a:avLst/>
          </a:prstGeom>
          <a:noFill/>
        </p:spPr>
        <p:txBody>
          <a:bodyPr wrap="none">
            <a:spAutoFit/>
          </a:bodyPr>
          <a:lstStyle/>
          <a:p>
            <a:pPr>
              <a:defRPr/>
            </a:pPr>
            <a:r>
              <a:rPr lang="en-US" sz="1400" b="0" dirty="0">
                <a:effectLst>
                  <a:outerShdw blurRad="38100" dist="38100" dir="2700000" algn="tl">
                    <a:srgbClr val="000000">
                      <a:alpha val="43137"/>
                    </a:srgbClr>
                  </a:outerShdw>
                </a:effectLst>
              </a:rPr>
              <a:t>20 </a:t>
            </a:r>
            <a:r>
              <a:rPr lang="en-US" sz="1400" b="0" dirty="0" err="1">
                <a:effectLst>
                  <a:outerShdw blurRad="38100" dist="38100" dir="2700000" algn="tl">
                    <a:srgbClr val="000000">
                      <a:alpha val="43137"/>
                    </a:srgbClr>
                  </a:outerShdw>
                </a:effectLst>
              </a:rPr>
              <a:t>agosto</a:t>
            </a:r>
            <a:r>
              <a:rPr lang="en-US" sz="1400" b="0" dirty="0">
                <a:effectLst>
                  <a:outerShdw blurRad="38100" dist="38100" dir="2700000" algn="tl">
                    <a:srgbClr val="000000">
                      <a:alpha val="43137"/>
                    </a:srgbClr>
                  </a:outerShdw>
                </a:effectLst>
              </a:rPr>
              <a:t> 2001</a:t>
            </a:r>
          </a:p>
        </p:txBody>
      </p:sp>
      <p:sp>
        <p:nvSpPr>
          <p:cNvPr id="57" name="56 CuadroTexto"/>
          <p:cNvSpPr txBox="1"/>
          <p:nvPr/>
        </p:nvSpPr>
        <p:spPr>
          <a:xfrm>
            <a:off x="6300788" y="2633663"/>
            <a:ext cx="1655762" cy="307975"/>
          </a:xfrm>
          <a:prstGeom prst="rect">
            <a:avLst/>
          </a:prstGeom>
          <a:noFill/>
        </p:spPr>
        <p:txBody>
          <a:bodyPr wrap="none">
            <a:spAutoFit/>
          </a:bodyPr>
          <a:lstStyle/>
          <a:p>
            <a:pPr>
              <a:defRPr/>
            </a:pPr>
            <a:r>
              <a:rPr lang="en-US" sz="1400" b="0" dirty="0">
                <a:effectLst>
                  <a:outerShdw blurRad="38100" dist="38100" dir="2700000" algn="tl">
                    <a:srgbClr val="000000">
                      <a:alpha val="43137"/>
                    </a:srgbClr>
                  </a:outerShdw>
                </a:effectLst>
              </a:rPr>
              <a:t>16 </a:t>
            </a:r>
            <a:r>
              <a:rPr lang="en-US" sz="1400" b="0" dirty="0" err="1">
                <a:effectLst>
                  <a:outerShdw blurRad="38100" dist="38100" dir="2700000" algn="tl">
                    <a:srgbClr val="000000">
                      <a:alpha val="43137"/>
                    </a:srgbClr>
                  </a:outerShdw>
                </a:effectLst>
              </a:rPr>
              <a:t>diciembre</a:t>
            </a:r>
            <a:r>
              <a:rPr lang="en-US" sz="1400" b="0" dirty="0">
                <a:effectLst>
                  <a:outerShdw blurRad="38100" dist="38100" dir="2700000" algn="tl">
                    <a:srgbClr val="000000">
                      <a:alpha val="43137"/>
                    </a:srgbClr>
                  </a:outerShdw>
                </a:effectLst>
              </a:rPr>
              <a:t> 2000</a:t>
            </a:r>
          </a:p>
        </p:txBody>
      </p:sp>
      <p:pic>
        <p:nvPicPr>
          <p:cNvPr id="15370" name="Picture 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4076700"/>
            <a:ext cx="3611563" cy="270827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algn="ctr">
                <a:solidFill>
                  <a:srgbClr val="000000"/>
                </a:solidFill>
                <a:miter lim="800000"/>
                <a:headEnd/>
                <a:tailEnd/>
              </a14:hiddenLine>
            </a:ext>
          </a:extLst>
        </p:spPr>
      </p:pic>
      <p:sp>
        <p:nvSpPr>
          <p:cNvPr id="58" name="57 CuadroTexto"/>
          <p:cNvSpPr txBox="1"/>
          <p:nvPr/>
        </p:nvSpPr>
        <p:spPr>
          <a:xfrm>
            <a:off x="5681663" y="6400800"/>
            <a:ext cx="1446212" cy="307975"/>
          </a:xfrm>
          <a:prstGeom prst="rect">
            <a:avLst/>
          </a:prstGeom>
          <a:noFill/>
        </p:spPr>
        <p:txBody>
          <a:bodyPr wrap="none">
            <a:spAutoFit/>
          </a:bodyPr>
          <a:lstStyle/>
          <a:p>
            <a:pPr>
              <a:defRPr/>
            </a:pPr>
            <a:r>
              <a:rPr lang="en-US" sz="1400" b="0" dirty="0">
                <a:solidFill>
                  <a:srgbClr val="FFFF99"/>
                </a:solidFill>
                <a:effectLst>
                  <a:outerShdw blurRad="38100" dist="38100" dir="2700000" algn="tl">
                    <a:srgbClr val="000000">
                      <a:alpha val="43137"/>
                    </a:srgbClr>
                  </a:outerShdw>
                </a:effectLst>
              </a:rPr>
              <a:t>24 </a:t>
            </a:r>
            <a:r>
              <a:rPr lang="en-US" sz="1400" b="0" dirty="0" err="1">
                <a:solidFill>
                  <a:srgbClr val="FFFF99"/>
                </a:solidFill>
                <a:effectLst>
                  <a:outerShdw blurRad="38100" dist="38100" dir="2700000" algn="tl">
                    <a:srgbClr val="000000">
                      <a:alpha val="43137"/>
                    </a:srgbClr>
                  </a:outerShdw>
                </a:effectLst>
              </a:rPr>
              <a:t>febrero</a:t>
            </a:r>
            <a:r>
              <a:rPr lang="en-US" sz="1400" b="0" dirty="0">
                <a:solidFill>
                  <a:srgbClr val="FFFF99"/>
                </a:solidFill>
                <a:effectLst>
                  <a:outerShdw blurRad="38100" dist="38100" dir="2700000" algn="tl">
                    <a:srgbClr val="000000">
                      <a:alpha val="43137"/>
                    </a:srgbClr>
                  </a:outerShdw>
                </a:effectLst>
              </a:rPr>
              <a:t> 2003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138113"/>
            <a:ext cx="43370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4479925" y="2293938"/>
            <a:ext cx="3956050" cy="460375"/>
          </a:xfrm>
          <a:prstGeom prst="rect">
            <a:avLst/>
          </a:prstGeom>
          <a:noFill/>
        </p:spPr>
        <p:txBody>
          <a:bodyPr>
            <a:spAutoFit/>
          </a:bodyPr>
          <a:lstStyle/>
          <a:p>
            <a:pPr>
              <a:defRPr/>
            </a:pPr>
            <a:r>
              <a:rPr lang="es-MX" sz="1200" dirty="0">
                <a:effectLst>
                  <a:outerShdw blurRad="38100" dist="38100" dir="2700000" algn="tl">
                    <a:srgbClr val="000000">
                      <a:alpha val="43137"/>
                    </a:srgbClr>
                  </a:outerShdw>
                </a:effectLst>
              </a:rPr>
              <a:t>Tomado de </a:t>
            </a:r>
            <a:r>
              <a:rPr lang="es-MX" sz="1200" dirty="0" err="1">
                <a:effectLst>
                  <a:outerShdw blurRad="38100" dist="38100" dir="2700000" algn="tl">
                    <a:srgbClr val="000000">
                      <a:alpha val="43137"/>
                    </a:srgbClr>
                  </a:outerShdw>
                </a:effectLst>
              </a:rPr>
              <a:t>Jaupart</a:t>
            </a:r>
            <a:r>
              <a:rPr lang="es-MX" sz="1200" dirty="0">
                <a:effectLst>
                  <a:outerShdw blurRad="38100" dist="38100" dir="2700000" algn="tl">
                    <a:srgbClr val="000000">
                      <a:alpha val="43137"/>
                    </a:srgbClr>
                  </a:outerShdw>
                </a:effectLst>
              </a:rPr>
              <a:t> (2000). Magma </a:t>
            </a:r>
            <a:r>
              <a:rPr lang="es-MX" sz="1200" dirty="0" err="1">
                <a:effectLst>
                  <a:outerShdw blurRad="38100" dist="38100" dir="2700000" algn="tl">
                    <a:srgbClr val="000000">
                      <a:alpha val="43137"/>
                    </a:srgbClr>
                  </a:outerShdw>
                </a:effectLst>
              </a:rPr>
              <a:t>ascent</a:t>
            </a:r>
            <a:r>
              <a:rPr lang="es-MX" sz="1200" dirty="0">
                <a:effectLst>
                  <a:outerShdw blurRad="38100" dist="38100" dir="2700000" algn="tl">
                    <a:srgbClr val="000000">
                      <a:alpha val="43137"/>
                    </a:srgbClr>
                  </a:outerShdw>
                </a:effectLst>
              </a:rPr>
              <a:t> </a:t>
            </a:r>
          </a:p>
          <a:p>
            <a:pPr>
              <a:defRPr/>
            </a:pPr>
            <a:r>
              <a:rPr lang="es-MX" sz="1200" dirty="0">
                <a:effectLst>
                  <a:outerShdw blurRad="38100" dist="38100" dir="2700000" algn="tl">
                    <a:srgbClr val="000000">
                      <a:alpha val="43137"/>
                    </a:srgbClr>
                  </a:outerShdw>
                </a:effectLst>
              </a:rPr>
              <a:t>at </a:t>
            </a:r>
            <a:r>
              <a:rPr lang="es-MX" sz="1200" dirty="0" err="1">
                <a:effectLst>
                  <a:outerShdw blurRad="38100" dist="38100" dir="2700000" algn="tl">
                    <a:srgbClr val="000000">
                      <a:alpha val="43137"/>
                    </a:srgbClr>
                  </a:outerShdw>
                </a:effectLst>
              </a:rPr>
              <a:t>shallow</a:t>
            </a:r>
            <a:r>
              <a:rPr lang="es-MX" sz="1200" dirty="0">
                <a:effectLst>
                  <a:outerShdw blurRad="38100" dist="38100" dir="2700000" algn="tl">
                    <a:srgbClr val="000000">
                      <a:alpha val="43137"/>
                    </a:srgbClr>
                  </a:outerShdw>
                </a:effectLst>
              </a:rPr>
              <a:t> </a:t>
            </a:r>
            <a:r>
              <a:rPr lang="es-MX" sz="1200" dirty="0" err="1">
                <a:effectLst>
                  <a:outerShdw blurRad="38100" dist="38100" dir="2700000" algn="tl">
                    <a:srgbClr val="000000">
                      <a:alpha val="43137"/>
                    </a:srgbClr>
                  </a:outerShdw>
                </a:effectLst>
              </a:rPr>
              <a:t>levels</a:t>
            </a:r>
            <a:r>
              <a:rPr lang="es-MX" sz="1200" dirty="0">
                <a:effectLst>
                  <a:outerShdw blurRad="38100" dist="38100" dir="2700000" algn="tl">
                    <a:srgbClr val="000000">
                      <a:alpha val="43137"/>
                    </a:srgbClr>
                  </a:outerShdw>
                </a:effectLst>
              </a:rPr>
              <a:t> </a:t>
            </a:r>
            <a:r>
              <a:rPr lang="es-MX" sz="1200" dirty="0" err="1">
                <a:effectLst>
                  <a:outerShdw blurRad="38100" dist="38100" dir="2700000" algn="tl">
                    <a:srgbClr val="000000">
                      <a:alpha val="43137"/>
                    </a:srgbClr>
                  </a:outerShdw>
                </a:effectLst>
              </a:rPr>
              <a:t>Encyc</a:t>
            </a:r>
            <a:r>
              <a:rPr lang="es-MX" sz="1200" dirty="0">
                <a:effectLst>
                  <a:outerShdw blurRad="38100" dist="38100" dir="2700000" algn="tl">
                    <a:srgbClr val="000000">
                      <a:alpha val="43137"/>
                    </a:srgbClr>
                  </a:outerShdw>
                </a:effectLst>
              </a:rPr>
              <a:t>. </a:t>
            </a:r>
            <a:r>
              <a:rPr lang="es-MX" sz="1200" dirty="0" err="1">
                <a:effectLst>
                  <a:outerShdw blurRad="38100" dist="38100" dir="2700000" algn="tl">
                    <a:srgbClr val="000000">
                      <a:alpha val="43137"/>
                    </a:srgbClr>
                  </a:outerShdw>
                </a:effectLst>
              </a:rPr>
              <a:t>Volcanoes</a:t>
            </a:r>
            <a:r>
              <a:rPr lang="es-MX" sz="1200" dirty="0">
                <a:effectLst>
                  <a:outerShdw blurRad="38100" dist="38100" dir="2700000" algn="tl">
                    <a:srgbClr val="000000">
                      <a:alpha val="43137"/>
                    </a:srgbClr>
                  </a:outerShdw>
                </a:effectLst>
              </a:rPr>
              <a:t> 1st Ed.</a:t>
            </a:r>
          </a:p>
        </p:txBody>
      </p:sp>
      <p:pic>
        <p:nvPicPr>
          <p:cNvPr id="23556"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3644900"/>
            <a:ext cx="44037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4 CuadroTexto"/>
          <p:cNvSpPr txBox="1">
            <a:spLocks noChangeArrowheads="1"/>
          </p:cNvSpPr>
          <p:nvPr/>
        </p:nvSpPr>
        <p:spPr bwMode="auto">
          <a:xfrm>
            <a:off x="4757738" y="168275"/>
            <a:ext cx="41767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rgbClr val="FFFF00"/>
                </a:solidFill>
                <a:latin typeface="Arial" charset="0"/>
              </a:defRPr>
            </a:lvl1pPr>
            <a:lvl2pPr marL="742950" indent="-285750">
              <a:defRPr sz="1600" b="1">
                <a:solidFill>
                  <a:srgbClr val="FFFF00"/>
                </a:solidFill>
                <a:latin typeface="Arial" charset="0"/>
              </a:defRPr>
            </a:lvl2pPr>
            <a:lvl3pPr marL="1143000" indent="-228600">
              <a:defRPr sz="1600" b="1">
                <a:solidFill>
                  <a:srgbClr val="FFFF00"/>
                </a:solidFill>
                <a:latin typeface="Arial" charset="0"/>
              </a:defRPr>
            </a:lvl3pPr>
            <a:lvl4pPr marL="1600200" indent="-228600">
              <a:defRPr sz="1600" b="1">
                <a:solidFill>
                  <a:srgbClr val="FFFF00"/>
                </a:solidFill>
                <a:latin typeface="Arial" charset="0"/>
              </a:defRPr>
            </a:lvl4pPr>
            <a:lvl5pPr marL="2057400" indent="-228600">
              <a:defRPr sz="1600" b="1">
                <a:solidFill>
                  <a:srgbClr val="FFFF00"/>
                </a:solidFill>
                <a:latin typeface="Arial" charset="0"/>
              </a:defRPr>
            </a:lvl5pPr>
            <a:lvl6pPr marL="2514600" indent="-228600" eaLnBrk="0" fontAlgn="base" hangingPunct="0">
              <a:spcBef>
                <a:spcPct val="0"/>
              </a:spcBef>
              <a:spcAft>
                <a:spcPct val="0"/>
              </a:spcAft>
              <a:defRPr sz="1600" b="1">
                <a:solidFill>
                  <a:srgbClr val="FFFF00"/>
                </a:solidFill>
                <a:latin typeface="Arial" charset="0"/>
              </a:defRPr>
            </a:lvl6pPr>
            <a:lvl7pPr marL="2971800" indent="-228600" eaLnBrk="0" fontAlgn="base" hangingPunct="0">
              <a:spcBef>
                <a:spcPct val="0"/>
              </a:spcBef>
              <a:spcAft>
                <a:spcPct val="0"/>
              </a:spcAft>
              <a:defRPr sz="1600" b="1">
                <a:solidFill>
                  <a:srgbClr val="FFFF00"/>
                </a:solidFill>
                <a:latin typeface="Arial" charset="0"/>
              </a:defRPr>
            </a:lvl7pPr>
            <a:lvl8pPr marL="3429000" indent="-228600" eaLnBrk="0" fontAlgn="base" hangingPunct="0">
              <a:spcBef>
                <a:spcPct val="0"/>
              </a:spcBef>
              <a:spcAft>
                <a:spcPct val="0"/>
              </a:spcAft>
              <a:defRPr sz="1600" b="1">
                <a:solidFill>
                  <a:srgbClr val="FFFF00"/>
                </a:solidFill>
                <a:latin typeface="Arial" charset="0"/>
              </a:defRPr>
            </a:lvl8pPr>
            <a:lvl9pPr marL="3886200" indent="-228600" eaLnBrk="0" fontAlgn="base" hangingPunct="0">
              <a:spcBef>
                <a:spcPct val="0"/>
              </a:spcBef>
              <a:spcAft>
                <a:spcPct val="0"/>
              </a:spcAft>
              <a:defRPr sz="1600" b="1">
                <a:solidFill>
                  <a:srgbClr val="FFFF00"/>
                </a:solidFill>
                <a:latin typeface="Arial" charset="0"/>
              </a:defRPr>
            </a:lvl9pPr>
          </a:lstStyle>
          <a:p>
            <a:pPr algn="just"/>
            <a:r>
              <a:rPr lang="es-MX" altLang="es-MX" sz="1400" b="0"/>
              <a:t>En una erupción de intensidad extrema, como la “Tutti Frutti” de hace 14,000 años, la velocidad de ascenso de un magma con alta concentración de volátiles (principalmente agua) en el conducto se vuelve independiente de la composición y viscosidad del magma y queda limitada por la velocidad del sonido en la mezcla magma-gas. La gráfica indica que esa velocidad límite es típicamente del orden de 150 m/s</a:t>
            </a:r>
          </a:p>
        </p:txBody>
      </p:sp>
      <p:sp>
        <p:nvSpPr>
          <p:cNvPr id="23558" name="5 CuadroTexto"/>
          <p:cNvSpPr txBox="1">
            <a:spLocks noChangeArrowheads="1"/>
          </p:cNvSpPr>
          <p:nvPr/>
        </p:nvSpPr>
        <p:spPr bwMode="auto">
          <a:xfrm>
            <a:off x="133350" y="3429000"/>
            <a:ext cx="4346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rgbClr val="FFFF00"/>
                </a:solidFill>
                <a:latin typeface="Arial" charset="0"/>
              </a:defRPr>
            </a:lvl1pPr>
            <a:lvl2pPr marL="742950" indent="-285750">
              <a:defRPr sz="1600" b="1">
                <a:solidFill>
                  <a:srgbClr val="FFFF00"/>
                </a:solidFill>
                <a:latin typeface="Arial" charset="0"/>
              </a:defRPr>
            </a:lvl2pPr>
            <a:lvl3pPr marL="1143000" indent="-228600">
              <a:defRPr sz="1600" b="1">
                <a:solidFill>
                  <a:srgbClr val="FFFF00"/>
                </a:solidFill>
                <a:latin typeface="Arial" charset="0"/>
              </a:defRPr>
            </a:lvl3pPr>
            <a:lvl4pPr marL="1600200" indent="-228600">
              <a:defRPr sz="1600" b="1">
                <a:solidFill>
                  <a:srgbClr val="FFFF00"/>
                </a:solidFill>
                <a:latin typeface="Arial" charset="0"/>
              </a:defRPr>
            </a:lvl4pPr>
            <a:lvl5pPr marL="2057400" indent="-228600">
              <a:defRPr sz="1600" b="1">
                <a:solidFill>
                  <a:srgbClr val="FFFF00"/>
                </a:solidFill>
                <a:latin typeface="Arial" charset="0"/>
              </a:defRPr>
            </a:lvl5pPr>
            <a:lvl6pPr marL="2514600" indent="-228600" eaLnBrk="0" fontAlgn="base" hangingPunct="0">
              <a:spcBef>
                <a:spcPct val="0"/>
              </a:spcBef>
              <a:spcAft>
                <a:spcPct val="0"/>
              </a:spcAft>
              <a:defRPr sz="1600" b="1">
                <a:solidFill>
                  <a:srgbClr val="FFFF00"/>
                </a:solidFill>
                <a:latin typeface="Arial" charset="0"/>
              </a:defRPr>
            </a:lvl6pPr>
            <a:lvl7pPr marL="2971800" indent="-228600" eaLnBrk="0" fontAlgn="base" hangingPunct="0">
              <a:spcBef>
                <a:spcPct val="0"/>
              </a:spcBef>
              <a:spcAft>
                <a:spcPct val="0"/>
              </a:spcAft>
              <a:defRPr sz="1600" b="1">
                <a:solidFill>
                  <a:srgbClr val="FFFF00"/>
                </a:solidFill>
                <a:latin typeface="Arial" charset="0"/>
              </a:defRPr>
            </a:lvl7pPr>
            <a:lvl8pPr marL="3429000" indent="-228600" eaLnBrk="0" fontAlgn="base" hangingPunct="0">
              <a:spcBef>
                <a:spcPct val="0"/>
              </a:spcBef>
              <a:spcAft>
                <a:spcPct val="0"/>
              </a:spcAft>
              <a:defRPr sz="1600" b="1">
                <a:solidFill>
                  <a:srgbClr val="FFFF00"/>
                </a:solidFill>
                <a:latin typeface="Arial" charset="0"/>
              </a:defRPr>
            </a:lvl8pPr>
            <a:lvl9pPr marL="3886200" indent="-228600" eaLnBrk="0" fontAlgn="base" hangingPunct="0">
              <a:spcBef>
                <a:spcPct val="0"/>
              </a:spcBef>
              <a:spcAft>
                <a:spcPct val="0"/>
              </a:spcAft>
              <a:defRPr sz="1600" b="1">
                <a:solidFill>
                  <a:srgbClr val="FFFF00"/>
                </a:solidFill>
                <a:latin typeface="Arial" charset="0"/>
              </a:defRPr>
            </a:lvl9pPr>
          </a:lstStyle>
          <a:p>
            <a:r>
              <a:rPr lang="es-MX" altLang="es-MX" sz="1400" b="0"/>
              <a:t>En aquella erupción, el flujo pico de masa </a:t>
            </a:r>
            <a:r>
              <a:rPr lang="es-MX" altLang="es-MX" sz="1400" i="1"/>
              <a:t>Mr</a:t>
            </a:r>
            <a:r>
              <a:rPr lang="es-MX" altLang="es-MX" sz="1400" b="0"/>
              <a:t>  ha sido estimado en 5x10</a:t>
            </a:r>
            <a:r>
              <a:rPr lang="es-MX" altLang="es-MX" sz="1400" b="0" baseline="30000"/>
              <a:t>8</a:t>
            </a:r>
            <a:r>
              <a:rPr lang="es-MX" altLang="es-MX" sz="1400" b="0"/>
              <a:t> kg/s (Sosa-Ceballos et al. (2012) J. Volc. Geotherm. Res 213-214:27-40</a:t>
            </a:r>
          </a:p>
        </p:txBody>
      </p:sp>
      <p:sp>
        <p:nvSpPr>
          <p:cNvPr id="7" name="6 CuadroTexto"/>
          <p:cNvSpPr txBox="1">
            <a:spLocks noRot="1" noChangeAspect="1" noMove="1" noResize="1" noEditPoints="1" noAdjustHandles="1" noChangeArrowheads="1" noChangeShapeType="1" noTextEdit="1"/>
          </p:cNvSpPr>
          <p:nvPr/>
        </p:nvSpPr>
        <p:spPr>
          <a:xfrm>
            <a:off x="281362" y="4185197"/>
            <a:ext cx="4290638" cy="2462213"/>
          </a:xfrm>
          <a:prstGeom prst="rect">
            <a:avLst/>
          </a:prstGeom>
          <a:blipFill rotWithShape="1">
            <a:blip r:embed="rId4"/>
            <a:stretch>
              <a:fillRect l="-284" t="-248" r="-568" b="-1737"/>
            </a:stretch>
          </a:blipFill>
        </p:spPr>
        <p:txBody>
          <a:bodyPr/>
          <a:lstStyle/>
          <a:p>
            <a:r>
              <a:rPr lang="es-MX">
                <a:no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3 CuadroTexto"/>
          <p:cNvSpPr txBox="1">
            <a:spLocks noChangeArrowheads="1"/>
          </p:cNvSpPr>
          <p:nvPr/>
        </p:nvSpPr>
        <p:spPr bwMode="auto">
          <a:xfrm>
            <a:off x="900113" y="1989138"/>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s-MX" altLang="en-US" sz="1600" dirty="0">
              <a:solidFill>
                <a:srgbClr val="FFFF00"/>
              </a:solidFill>
            </a:endParaRPr>
          </a:p>
        </p:txBody>
      </p:sp>
      <p:sp>
        <p:nvSpPr>
          <p:cNvPr id="4" name="3 CuadroTexto"/>
          <p:cNvSpPr txBox="1"/>
          <p:nvPr/>
        </p:nvSpPr>
        <p:spPr>
          <a:xfrm>
            <a:off x="211610" y="1916832"/>
            <a:ext cx="3456383" cy="1323439"/>
          </a:xfrm>
          <a:prstGeom prst="rect">
            <a:avLst/>
          </a:prstGeom>
          <a:noFill/>
        </p:spPr>
        <p:txBody>
          <a:bodyPr wrap="square" rtlCol="0">
            <a:spAutoFit/>
          </a:bodyPr>
          <a:lstStyle/>
          <a:p>
            <a:pPr algn="just"/>
            <a:r>
              <a:rPr lang="es-MX" b="0" dirty="0"/>
              <a:t>E</a:t>
            </a:r>
            <a:r>
              <a:rPr lang="es-MX" b="0" dirty="0" smtClean="0"/>
              <a:t>l análisis de las imágenes de los domos en sus etapas iniciales de emplazamiento sugieren que el conducto principal tiene un radio de unos 20 a 25 m.</a:t>
            </a:r>
            <a:endParaRPr lang="es-MX" b="0"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8506" y="3356992"/>
            <a:ext cx="4362601" cy="3271951"/>
          </a:xfrm>
          <a:prstGeom prst="rect">
            <a:avLst/>
          </a:prstGeom>
        </p:spPr>
      </p:pic>
      <p:pic>
        <p:nvPicPr>
          <p:cNvPr id="6" name="5 Imagen"/>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2000"/>
                    </a14:imgEffect>
                  </a14:imgLayer>
                </a14:imgProps>
              </a:ext>
              <a:ext uri="{28A0092B-C50C-407E-A947-70E740481C1C}">
                <a14:useLocalDpi xmlns:a14="http://schemas.microsoft.com/office/drawing/2010/main" val="0"/>
              </a:ext>
            </a:extLst>
          </a:blip>
          <a:stretch>
            <a:fillRect/>
          </a:stretch>
        </p:blipFill>
        <p:spPr>
          <a:xfrm>
            <a:off x="4593738" y="247976"/>
            <a:ext cx="4337369" cy="2892992"/>
          </a:xfrm>
          <a:prstGeom prst="rect">
            <a:avLst/>
          </a:prstGeom>
        </p:spPr>
      </p:pic>
      <p:sp>
        <p:nvSpPr>
          <p:cNvPr id="7" name="6 CuadroTexto"/>
          <p:cNvSpPr txBox="1"/>
          <p:nvPr/>
        </p:nvSpPr>
        <p:spPr>
          <a:xfrm>
            <a:off x="5004048" y="2799535"/>
            <a:ext cx="1037463" cy="276999"/>
          </a:xfrm>
          <a:prstGeom prst="rect">
            <a:avLst/>
          </a:prstGeom>
          <a:noFill/>
        </p:spPr>
        <p:txBody>
          <a:bodyPr wrap="none" rtlCol="0">
            <a:spAutoFit/>
          </a:bodyPr>
          <a:lstStyle/>
          <a:p>
            <a:r>
              <a:rPr lang="es-MX" sz="1200" b="0" dirty="0" smtClean="0"/>
              <a:t>CENAPRED</a:t>
            </a:r>
            <a:endParaRPr lang="es-MX" sz="1200" b="0" dirty="0"/>
          </a:p>
        </p:txBody>
      </p:sp>
      <p:sp>
        <p:nvSpPr>
          <p:cNvPr id="9" name="8 CuadroTexto"/>
          <p:cNvSpPr txBox="1"/>
          <p:nvPr/>
        </p:nvSpPr>
        <p:spPr>
          <a:xfrm>
            <a:off x="244064" y="371033"/>
            <a:ext cx="4007105" cy="1323439"/>
          </a:xfrm>
          <a:prstGeom prst="rect">
            <a:avLst/>
          </a:prstGeom>
          <a:noFill/>
        </p:spPr>
        <p:txBody>
          <a:bodyPr wrap="square" rtlCol="0">
            <a:spAutoFit/>
          </a:bodyPr>
          <a:lstStyle/>
          <a:p>
            <a:r>
              <a:rPr lang="es-MX" altLang="es-MX" sz="2000" dirty="0"/>
              <a:t>El radio de 21 m es consistente con la tasa de 5.8 x 10**6 kg/s (Sosa et al), y con imágenes del fondo del cráter</a:t>
            </a:r>
            <a:endParaRPr lang="es-MX" altLang="es-MX" sz="2000" dirty="0"/>
          </a:p>
        </p:txBody>
      </p:sp>
      <p:sp>
        <p:nvSpPr>
          <p:cNvPr id="10" name="9 CuadroTexto"/>
          <p:cNvSpPr txBox="1"/>
          <p:nvPr/>
        </p:nvSpPr>
        <p:spPr>
          <a:xfrm>
            <a:off x="217897" y="3940698"/>
            <a:ext cx="3751959" cy="1077218"/>
          </a:xfrm>
          <a:prstGeom prst="rect">
            <a:avLst/>
          </a:prstGeom>
          <a:noFill/>
        </p:spPr>
        <p:txBody>
          <a:bodyPr wrap="square" rtlCol="0">
            <a:spAutoFit/>
          </a:bodyPr>
          <a:lstStyle/>
          <a:p>
            <a:r>
              <a:rPr lang="es-MX" dirty="0" smtClean="0"/>
              <a:t>La geometría de este conducto probablemente quedó conformada por la erupción </a:t>
            </a:r>
            <a:r>
              <a:rPr lang="es-MX" dirty="0" err="1" smtClean="0"/>
              <a:t>Pliniana</a:t>
            </a:r>
            <a:r>
              <a:rPr lang="es-MX" dirty="0" smtClean="0"/>
              <a:t> de hace 14,100 años</a:t>
            </a:r>
            <a:endParaRPr lang="es-MX" dirty="0"/>
          </a:p>
        </p:txBody>
      </p:sp>
    </p:spTree>
    <p:extLst>
      <p:ext uri="{BB962C8B-B14F-4D97-AF65-F5344CB8AC3E}">
        <p14:creationId xmlns:p14="http://schemas.microsoft.com/office/powerpoint/2010/main" val="2575354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sultado de imagen para popocatepe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424" y="34483"/>
            <a:ext cx="5184576"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Resultado de imagen para popocatepe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92" y="3522898"/>
            <a:ext cx="5788632" cy="333469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612996" y="188640"/>
            <a:ext cx="1473480" cy="338554"/>
          </a:xfrm>
          <a:prstGeom prst="rect">
            <a:avLst/>
          </a:prstGeom>
          <a:noFill/>
        </p:spPr>
        <p:txBody>
          <a:bodyPr wrap="none" rtlCol="0">
            <a:spAutoFit/>
          </a:bodyPr>
          <a:lstStyle/>
          <a:p>
            <a:r>
              <a:rPr lang="es-MX" dirty="0" smtClean="0"/>
              <a:t>14 junio 2019</a:t>
            </a:r>
            <a:endParaRPr lang="es-MX" dirty="0"/>
          </a:p>
        </p:txBody>
      </p:sp>
      <p:sp>
        <p:nvSpPr>
          <p:cNvPr id="3" name="2 CuadroTexto"/>
          <p:cNvSpPr txBox="1"/>
          <p:nvPr/>
        </p:nvSpPr>
        <p:spPr>
          <a:xfrm>
            <a:off x="172412" y="3522898"/>
            <a:ext cx="1473480" cy="338554"/>
          </a:xfrm>
          <a:prstGeom prst="rect">
            <a:avLst/>
          </a:prstGeom>
          <a:noFill/>
        </p:spPr>
        <p:txBody>
          <a:bodyPr wrap="none" rtlCol="0">
            <a:spAutoFit/>
          </a:bodyPr>
          <a:lstStyle/>
          <a:p>
            <a:r>
              <a:rPr lang="es-MX" dirty="0" smtClean="0"/>
              <a:t>17 junio 2019</a:t>
            </a:r>
            <a:endParaRPr lang="es-MX" dirty="0"/>
          </a:p>
        </p:txBody>
      </p:sp>
      <p:sp>
        <p:nvSpPr>
          <p:cNvPr id="4" name="3 CuadroTexto"/>
          <p:cNvSpPr txBox="1"/>
          <p:nvPr/>
        </p:nvSpPr>
        <p:spPr>
          <a:xfrm>
            <a:off x="323529" y="692696"/>
            <a:ext cx="3312368" cy="584775"/>
          </a:xfrm>
          <a:prstGeom prst="rect">
            <a:avLst/>
          </a:prstGeom>
          <a:noFill/>
        </p:spPr>
        <p:txBody>
          <a:bodyPr wrap="square" rtlCol="0">
            <a:spAutoFit/>
          </a:bodyPr>
          <a:lstStyle/>
          <a:p>
            <a:r>
              <a:rPr lang="es-MX" dirty="0" smtClean="0"/>
              <a:t>Las erupciones actuales se originan en ese conducto</a:t>
            </a:r>
            <a:endParaRPr lang="es-MX" dirty="0"/>
          </a:p>
        </p:txBody>
      </p:sp>
    </p:spTree>
    <p:extLst>
      <p:ext uri="{BB962C8B-B14F-4D97-AF65-F5344CB8AC3E}">
        <p14:creationId xmlns:p14="http://schemas.microsoft.com/office/powerpoint/2010/main" val="272245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619" y="-315416"/>
            <a:ext cx="3580762" cy="684076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cap="flat" cmpd="sng" algn="ctr">
                <a:solidFill>
                  <a:srgbClr val="000000"/>
                </a:solidFill>
                <a:prstDash val="solid"/>
                <a:miter lim="800000"/>
                <a:headEnd/>
                <a:tailEnd/>
              </a14:hiddenLine>
            </a:ext>
          </a:extLst>
        </p:spPr>
      </p:pic>
      <p:sp>
        <p:nvSpPr>
          <p:cNvPr id="2" name="AutoShape 4" descr="Resultado de imagen para popocatepetl"/>
          <p:cNvSpPr>
            <a:spLocks noChangeAspect="1" noChangeArrowheads="1"/>
          </p:cNvSpPr>
          <p:nvPr/>
        </p:nvSpPr>
        <p:spPr bwMode="auto">
          <a:xfrm>
            <a:off x="1492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7350" name="Picture 6" descr="https://cdn2.excelsior.com.mx/media/pictures/2019/06/14/21637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25" y="1053563"/>
            <a:ext cx="2782132" cy="319785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588224" y="1053563"/>
            <a:ext cx="2304257" cy="1323439"/>
          </a:xfrm>
          <a:prstGeom prst="rect">
            <a:avLst/>
          </a:prstGeom>
          <a:noFill/>
        </p:spPr>
        <p:txBody>
          <a:bodyPr wrap="square" rtlCol="0">
            <a:spAutoFit/>
          </a:bodyPr>
          <a:lstStyle/>
          <a:p>
            <a:r>
              <a:rPr lang="es-MX" dirty="0" smtClean="0"/>
              <a:t>Las columnas se han desarrollado entre los 53600 y los 23350 </a:t>
            </a:r>
            <a:r>
              <a:rPr lang="es-MX" dirty="0" err="1" smtClean="0"/>
              <a:t>Pa</a:t>
            </a:r>
            <a:r>
              <a:rPr lang="es-MX" dirty="0" smtClean="0"/>
              <a:t> de altitud (~5000 a 10800 m </a:t>
            </a:r>
            <a:r>
              <a:rPr lang="es-MX" dirty="0" err="1" smtClean="0"/>
              <a:t>snm</a:t>
            </a:r>
            <a:r>
              <a:rPr lang="es-MX" dirty="0" smtClean="0"/>
              <a:t>)</a:t>
            </a:r>
            <a:endParaRPr lang="es-MX" dirty="0"/>
          </a:p>
        </p:txBody>
      </p:sp>
    </p:spTree>
    <p:extLst>
      <p:ext uri="{BB962C8B-B14F-4D97-AF65-F5344CB8AC3E}">
        <p14:creationId xmlns:p14="http://schemas.microsoft.com/office/powerpoint/2010/main" val="33494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9" y="889447"/>
            <a:ext cx="8496944" cy="584775"/>
          </a:xfrm>
          <a:prstGeom prst="rect">
            <a:avLst/>
          </a:prstGeom>
          <a:noFill/>
        </p:spPr>
        <p:txBody>
          <a:bodyPr wrap="square" rtlCol="0">
            <a:spAutoFit/>
          </a:bodyPr>
          <a:lstStyle/>
          <a:p>
            <a:r>
              <a:rPr lang="es-MX" dirty="0" smtClean="0"/>
              <a:t>El volumen mínimo de la columna eruptiva (mezcla de gases y ceniza a alta temperatura) se estima en 1.6 km</a:t>
            </a:r>
            <a:r>
              <a:rPr lang="es-MX" baseline="30000" dirty="0" smtClean="0"/>
              <a:t>3</a:t>
            </a:r>
            <a:endParaRPr lang="es-MX" baseline="30000" dirty="0"/>
          </a:p>
        </p:txBody>
      </p:sp>
      <p:pic>
        <p:nvPicPr>
          <p:cNvPr id="4" name="Picture 2" descr="Resultado de imagen para popocatepe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44824"/>
            <a:ext cx="5184576"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84583" y="1938034"/>
            <a:ext cx="4935489" cy="1569660"/>
          </a:xfrm>
          <a:prstGeom prst="rect">
            <a:avLst/>
          </a:prstGeom>
          <a:noFill/>
        </p:spPr>
        <p:txBody>
          <a:bodyPr wrap="square" rtlCol="0">
            <a:spAutoFit/>
          </a:bodyPr>
          <a:lstStyle/>
          <a:p>
            <a:r>
              <a:rPr lang="es-MX" dirty="0" smtClean="0"/>
              <a:t>Considerando que la columna está en flotación neutra, una primera estimación del orden de magnitud de la cantidad de ceniza que contiene la podemos aproximar suponiendo que el peso de esa ceniza es igual al de la columna de aire con el mismo volumen.</a:t>
            </a:r>
            <a:endParaRPr lang="es-MX" dirty="0"/>
          </a:p>
        </p:txBody>
      </p:sp>
    </p:spTree>
    <p:extLst>
      <p:ext uri="{BB962C8B-B14F-4D97-AF65-F5344CB8AC3E}">
        <p14:creationId xmlns:p14="http://schemas.microsoft.com/office/powerpoint/2010/main" val="337823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320480" cy="2890832"/>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cap="flat" cmpd="sng" algn="ctr">
                <a:solidFill>
                  <a:srgbClr val="000000"/>
                </a:solidFill>
                <a:prstDash val="solid"/>
                <a:miter lim="800000"/>
                <a:headEnd/>
                <a:tailEnd/>
              </a14:hiddenLine>
            </a:ext>
          </a:extLst>
        </p:spPr>
      </p:pic>
      <p:sp>
        <p:nvSpPr>
          <p:cNvPr id="2" name="1 CuadroTexto"/>
          <p:cNvSpPr txBox="1"/>
          <p:nvPr/>
        </p:nvSpPr>
        <p:spPr>
          <a:xfrm>
            <a:off x="5436096" y="908720"/>
            <a:ext cx="3312368" cy="923330"/>
          </a:xfrm>
          <a:prstGeom prst="rect">
            <a:avLst/>
          </a:prstGeom>
          <a:noFill/>
        </p:spPr>
        <p:txBody>
          <a:bodyPr wrap="square" rtlCol="0">
            <a:spAutoFit/>
          </a:bodyPr>
          <a:lstStyle/>
          <a:p>
            <a:r>
              <a:rPr lang="es-MX" sz="1800" dirty="0" smtClean="0"/>
              <a:t>Esto equivale a un volumen Roca Densa Equivalente del orden de 2 a 3 x 10</a:t>
            </a:r>
            <a:r>
              <a:rPr lang="es-MX" sz="1800" baseline="30000" dirty="0" smtClean="0"/>
              <a:t>5</a:t>
            </a:r>
            <a:r>
              <a:rPr lang="es-MX" sz="1800" dirty="0" smtClean="0"/>
              <a:t> m</a:t>
            </a:r>
            <a:r>
              <a:rPr lang="es-MX" sz="1800" baseline="30000" dirty="0" smtClean="0"/>
              <a:t>3</a:t>
            </a:r>
            <a:endParaRPr lang="es-MX" sz="1800" baseline="30000" dirty="0"/>
          </a:p>
        </p:txBody>
      </p:sp>
      <p:sp>
        <p:nvSpPr>
          <p:cNvPr id="3" name="2 CuadroTexto"/>
          <p:cNvSpPr txBox="1"/>
          <p:nvPr/>
        </p:nvSpPr>
        <p:spPr>
          <a:xfrm>
            <a:off x="3923928" y="3212976"/>
            <a:ext cx="5040559" cy="1077218"/>
          </a:xfrm>
          <a:prstGeom prst="rect">
            <a:avLst/>
          </a:prstGeom>
          <a:noFill/>
        </p:spPr>
        <p:txBody>
          <a:bodyPr wrap="square" rtlCol="0">
            <a:spAutoFit/>
          </a:bodyPr>
          <a:lstStyle/>
          <a:p>
            <a:r>
              <a:rPr lang="es-MX" dirty="0" smtClean="0"/>
              <a:t>En el conducto propuesto de radio 21 m, esto equivale a una profundidad de unos 150 a 250 m, lo cual podría ser consistente con el retardo de la señal acústica respecto a la sísmica</a:t>
            </a:r>
            <a:endParaRPr lang="es-MX" dirty="0"/>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375387"/>
            <a:ext cx="3286125" cy="216217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cap="flat" cmpd="sng" algn="ctr">
                <a:solidFill>
                  <a:srgbClr val="000000"/>
                </a:solidFill>
                <a:prstDash val="solid"/>
                <a:miter lim="800000"/>
                <a:headEnd/>
                <a:tailEnd/>
              </a14:hiddenLine>
            </a:ext>
          </a:extLst>
        </p:spPr>
      </p:pic>
      <p:sp>
        <p:nvSpPr>
          <p:cNvPr id="4" name="3 CuadroTexto"/>
          <p:cNvSpPr txBox="1"/>
          <p:nvPr/>
        </p:nvSpPr>
        <p:spPr>
          <a:xfrm>
            <a:off x="4067944" y="4941168"/>
            <a:ext cx="4176464" cy="1384995"/>
          </a:xfrm>
          <a:prstGeom prst="rect">
            <a:avLst/>
          </a:prstGeom>
          <a:noFill/>
        </p:spPr>
        <p:txBody>
          <a:bodyPr wrap="square" rtlCol="0">
            <a:spAutoFit/>
          </a:bodyPr>
          <a:lstStyle/>
          <a:p>
            <a:r>
              <a:rPr lang="es-MX" sz="2800" dirty="0" smtClean="0"/>
              <a:t>Todos estos resultados son preliminares y no han sido verificados</a:t>
            </a:r>
            <a:endParaRPr lang="es-MX" sz="2800" dirty="0"/>
          </a:p>
        </p:txBody>
      </p:sp>
    </p:spTree>
    <p:extLst>
      <p:ext uri="{BB962C8B-B14F-4D97-AF65-F5344CB8AC3E}">
        <p14:creationId xmlns:p14="http://schemas.microsoft.com/office/powerpoint/2010/main" val="84846518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6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8"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6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14163</TotalTime>
  <Words>606</Words>
  <Application>Microsoft Office PowerPoint</Application>
  <PresentationFormat>Carta (216 x 279 mm)</PresentationFormat>
  <Paragraphs>34</Paragraphs>
  <Slides>10</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Times New Roman</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Servando De la Cruz</dc:creator>
  <cp:lastModifiedBy>Servando de la Cruz</cp:lastModifiedBy>
  <cp:revision>555</cp:revision>
  <dcterms:created xsi:type="dcterms:W3CDTF">2002-10-09T21:02:01Z</dcterms:created>
  <dcterms:modified xsi:type="dcterms:W3CDTF">2019-06-17T20:09:11Z</dcterms:modified>
</cp:coreProperties>
</file>