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60" r:id="rId3"/>
    <p:sldId id="379" r:id="rId4"/>
    <p:sldId id="381" r:id="rId5"/>
    <p:sldId id="384" r:id="rId6"/>
    <p:sldId id="383" r:id="rId7"/>
    <p:sldId id="396" r:id="rId8"/>
    <p:sldId id="398" r:id="rId9"/>
    <p:sldId id="392" r:id="rId10"/>
    <p:sldId id="393" r:id="rId11"/>
    <p:sldId id="394" r:id="rId12"/>
    <p:sldId id="395" r:id="rId13"/>
    <p:sldId id="399" r:id="rId14"/>
    <p:sldId id="400" r:id="rId15"/>
    <p:sldId id="401" r:id="rId16"/>
    <p:sldId id="402" r:id="rId17"/>
    <p:sldId id="403" r:id="rId18"/>
    <p:sldId id="385" r:id="rId19"/>
    <p:sldId id="387" r:id="rId20"/>
    <p:sldId id="389" r:id="rId21"/>
    <p:sldId id="388" r:id="rId22"/>
    <p:sldId id="397" r:id="rId23"/>
    <p:sldId id="256" r:id="rId24"/>
    <p:sldId id="324" r:id="rId25"/>
    <p:sldId id="325" r:id="rId2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DA"/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8743" autoAdjust="0"/>
  </p:normalViewPr>
  <p:slideViewPr>
    <p:cSldViewPr showGuides="1">
      <p:cViewPr varScale="1">
        <p:scale>
          <a:sx n="84" d="100"/>
          <a:sy n="84" d="100"/>
        </p:scale>
        <p:origin x="-132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vboxsrv\ownCloud\1.%20Popocatepetl\2019\Graficas-reporte-2018\OK_VT_POPO_LOCALIZACION_1995-2019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Cenapred\Volcanes\1_POPOCATEPETL\1._Informes%20POPO\EVT_VTs\OK_VT_POPO_LOCALIZACION_1995-2018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Cenapred\Volcanes\1_POPOCATEPETL\1._Informes%20POPO\EVT_VTs\OK_VT_POPO_LOCALIZACION_1995-2018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Cenapred\Volcanes\1_POPOCATEPETL\1._Informes%20POPO\EVT_VTs\OK_VT_POPO_LOCALIZACION_1995-2018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ownCloud\1.%20Popocatepetl\2019\Graficas-reporte-2018\OK_VT_POPO_LOCALIZACION_1995-2019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vboxsrv\ownCloud\1.%20Popocatepetl\2019\Graficas-reporte-2018\OK_VT_POPO_LOCALIZACION_1995-2019.xlsx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ownCloud\1.%20Popocatepetl\2019\06_Junio\Comite\energ&#237;a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/>
          <a:lstStyle/>
          <a:p>
            <a:pPr>
              <a:defRPr sz="1800" b="1" strike="noStrike" spc="-1">
                <a:solidFill>
                  <a:srgbClr val="000000"/>
                </a:solidFill>
                <a:latin typeface="Calibri"/>
              </a:defRPr>
            </a:pPr>
            <a:r>
              <a:rPr lang="es-MX" sz="1800" b="1" strike="noStrike" spc="-1">
                <a:solidFill>
                  <a:srgbClr val="000000"/>
                </a:solidFill>
                <a:latin typeface="Calibri"/>
              </a:rPr>
              <a:t>Número de sismos volcanotectónicos por año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4257980378790103E-2"/>
          <c:y val="0.11570645378474601"/>
          <c:w val="0.92032958890305006"/>
          <c:h val="0.77176108492834505"/>
        </c:manualLayout>
      </c:layout>
      <c:barChart>
        <c:barDir val="col"/>
        <c:grouping val="clustered"/>
        <c:varyColors val="0"/>
        <c:ser>
          <c:idx val="0"/>
          <c:order val="0"/>
          <c:spPr>
            <a:ln>
              <a:noFill/>
            </a:ln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</c:dLbls>
          <c:cat>
            <c:numRef>
              <c:f>VT_año!$A$2:$A$26</c:f>
              <c:numCache>
                <c:formatCode>General</c:formatCod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</c:numCache>
            </c:numRef>
          </c:cat>
          <c:val>
            <c:numRef>
              <c:f>VT_año!$B$2:$B$26</c:f>
              <c:numCache>
                <c:formatCode>General</c:formatCode>
                <c:ptCount val="25"/>
                <c:pt idx="0">
                  <c:v>110</c:v>
                </c:pt>
                <c:pt idx="1">
                  <c:v>167</c:v>
                </c:pt>
                <c:pt idx="2">
                  <c:v>262</c:v>
                </c:pt>
                <c:pt idx="3">
                  <c:v>152</c:v>
                </c:pt>
                <c:pt idx="4">
                  <c:v>177</c:v>
                </c:pt>
                <c:pt idx="5">
                  <c:v>144</c:v>
                </c:pt>
                <c:pt idx="6">
                  <c:v>191</c:v>
                </c:pt>
                <c:pt idx="7">
                  <c:v>275</c:v>
                </c:pt>
                <c:pt idx="8">
                  <c:v>82</c:v>
                </c:pt>
                <c:pt idx="9">
                  <c:v>60</c:v>
                </c:pt>
                <c:pt idx="10">
                  <c:v>95</c:v>
                </c:pt>
                <c:pt idx="11">
                  <c:v>138</c:v>
                </c:pt>
                <c:pt idx="12">
                  <c:v>123</c:v>
                </c:pt>
                <c:pt idx="13">
                  <c:v>78</c:v>
                </c:pt>
                <c:pt idx="14">
                  <c:v>85</c:v>
                </c:pt>
                <c:pt idx="15">
                  <c:v>46</c:v>
                </c:pt>
                <c:pt idx="16">
                  <c:v>27</c:v>
                </c:pt>
                <c:pt idx="17">
                  <c:v>94</c:v>
                </c:pt>
                <c:pt idx="18">
                  <c:v>241</c:v>
                </c:pt>
                <c:pt idx="19">
                  <c:v>243</c:v>
                </c:pt>
                <c:pt idx="20">
                  <c:v>199</c:v>
                </c:pt>
                <c:pt idx="21">
                  <c:v>421</c:v>
                </c:pt>
                <c:pt idx="22">
                  <c:v>757</c:v>
                </c:pt>
                <c:pt idx="23">
                  <c:v>971</c:v>
                </c:pt>
                <c:pt idx="24">
                  <c:v>199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060864"/>
        <c:axId val="91675968"/>
      </c:barChart>
      <c:catAx>
        <c:axId val="89060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 rot="-5400000"/>
          <a:lstStyle/>
          <a:p>
            <a:pPr>
              <a:defRPr sz="1000" b="0" strike="noStrike" spc="-1">
                <a:solidFill>
                  <a:srgbClr val="000000"/>
                </a:solidFill>
                <a:latin typeface="Calibri"/>
              </a:defRPr>
            </a:pPr>
            <a:endParaRPr lang="es-MX"/>
          </a:p>
        </c:txPr>
        <c:crossAx val="91675968"/>
        <c:crosses val="autoZero"/>
        <c:auto val="1"/>
        <c:lblAlgn val="ctr"/>
        <c:lblOffset val="100"/>
        <c:noMultiLvlLbl val="1"/>
      </c:catAx>
      <c:valAx>
        <c:axId val="91675968"/>
        <c:scaling>
          <c:orientation val="minMax"/>
        </c:scaling>
        <c:delete val="0"/>
        <c:axPos val="l"/>
        <c:majorGridlines>
          <c:spPr>
            <a:ln w="9360">
              <a:solidFill>
                <a:srgbClr val="878787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1" strike="noStrike" spc="-1">
                    <a:solidFill>
                      <a:srgbClr val="000000"/>
                    </a:solidFill>
                    <a:latin typeface="Calibri"/>
                  </a:defRPr>
                </a:pPr>
                <a:r>
                  <a:rPr lang="es-MX" sz="1000" b="1" strike="noStrike" spc="-1">
                    <a:solidFill>
                      <a:srgbClr val="000000"/>
                    </a:solidFill>
                    <a:latin typeface="Calibri"/>
                  </a:rPr>
                  <a:t>Número de eventos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latin typeface="Calibri"/>
              </a:defRPr>
            </a:pPr>
            <a:endParaRPr lang="es-MX"/>
          </a:p>
        </c:txPr>
        <c:crossAx val="89060864"/>
        <c:crosses val="autoZero"/>
        <c:crossBetween val="between"/>
      </c:valAx>
      <c:spPr>
        <a:solidFill>
          <a:srgbClr val="FFFFFF"/>
        </a:solidFill>
        <a:ln>
          <a:noFill/>
        </a:ln>
      </c:spPr>
    </c:plotArea>
    <c:plotVisOnly val="1"/>
    <c:dispBlanksAs val="gap"/>
    <c:showDLblsOverMax val="1"/>
  </c:chart>
  <c:spPr>
    <a:solidFill>
      <a:srgbClr val="FFFFFF"/>
    </a:solidFill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Histograma del número de VTs registrados durante 2018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'2018'!$O$2:$O$13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'2018'!$P$2:$P$13</c:f>
              <c:numCache>
                <c:formatCode>General</c:formatCode>
                <c:ptCount val="12"/>
                <c:pt idx="0">
                  <c:v>221</c:v>
                </c:pt>
                <c:pt idx="1">
                  <c:v>79</c:v>
                </c:pt>
                <c:pt idx="2">
                  <c:v>70</c:v>
                </c:pt>
                <c:pt idx="3">
                  <c:v>95</c:v>
                </c:pt>
                <c:pt idx="4">
                  <c:v>57</c:v>
                </c:pt>
                <c:pt idx="5">
                  <c:v>77</c:v>
                </c:pt>
                <c:pt idx="6">
                  <c:v>71</c:v>
                </c:pt>
                <c:pt idx="7">
                  <c:v>65</c:v>
                </c:pt>
                <c:pt idx="8">
                  <c:v>66</c:v>
                </c:pt>
                <c:pt idx="9">
                  <c:v>62</c:v>
                </c:pt>
                <c:pt idx="10">
                  <c:v>56</c:v>
                </c:pt>
                <c:pt idx="11">
                  <c:v>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9052672"/>
        <c:axId val="89866816"/>
        <c:axId val="0"/>
      </c:bar3DChart>
      <c:catAx>
        <c:axId val="89052672"/>
        <c:scaling>
          <c:orientation val="minMax"/>
        </c:scaling>
        <c:delete val="0"/>
        <c:axPos val="b"/>
        <c:majorTickMark val="out"/>
        <c:minorTickMark val="none"/>
        <c:tickLblPos val="nextTo"/>
        <c:crossAx val="89866816"/>
        <c:crosses val="autoZero"/>
        <c:auto val="1"/>
        <c:lblAlgn val="ctr"/>
        <c:lblOffset val="100"/>
        <c:noMultiLvlLbl val="0"/>
      </c:catAx>
      <c:valAx>
        <c:axId val="898668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Número de eventos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905267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Histograma del número de VTs registrados durante 2015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'2015'!$Q$2:$Q$13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'2015'!$R$2:$R$13</c:f>
              <c:numCache>
                <c:formatCode>General</c:formatCode>
                <c:ptCount val="12"/>
                <c:pt idx="0">
                  <c:v>8</c:v>
                </c:pt>
                <c:pt idx="1">
                  <c:v>19</c:v>
                </c:pt>
                <c:pt idx="2">
                  <c:v>14</c:v>
                </c:pt>
                <c:pt idx="3">
                  <c:v>37</c:v>
                </c:pt>
                <c:pt idx="4">
                  <c:v>2</c:v>
                </c:pt>
                <c:pt idx="5">
                  <c:v>14</c:v>
                </c:pt>
                <c:pt idx="6">
                  <c:v>28</c:v>
                </c:pt>
                <c:pt idx="7">
                  <c:v>12</c:v>
                </c:pt>
                <c:pt idx="8">
                  <c:v>34</c:v>
                </c:pt>
                <c:pt idx="9">
                  <c:v>21</c:v>
                </c:pt>
                <c:pt idx="10">
                  <c:v>5</c:v>
                </c:pt>
                <c:pt idx="1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9054208"/>
        <c:axId val="89868544"/>
        <c:axId val="0"/>
      </c:bar3DChart>
      <c:catAx>
        <c:axId val="89054208"/>
        <c:scaling>
          <c:orientation val="minMax"/>
        </c:scaling>
        <c:delete val="0"/>
        <c:axPos val="b"/>
        <c:majorTickMark val="out"/>
        <c:minorTickMark val="none"/>
        <c:tickLblPos val="nextTo"/>
        <c:crossAx val="89868544"/>
        <c:crosses val="autoZero"/>
        <c:auto val="1"/>
        <c:lblAlgn val="ctr"/>
        <c:lblOffset val="100"/>
        <c:noMultiLvlLbl val="0"/>
      </c:catAx>
      <c:valAx>
        <c:axId val="89868544"/>
        <c:scaling>
          <c:orientation val="minMax"/>
          <c:max val="2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Número de eventos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90542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Histograma del número de VTs registrados durante 2016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279483814523185"/>
          <c:y val="0.16714129483814524"/>
          <c:w val="0.88337270341207352"/>
          <c:h val="0.55592738407699038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'2016'!$L$2:$L$13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'2016'!$M$2:$M$13</c:f>
              <c:numCache>
                <c:formatCode>General</c:formatCode>
                <c:ptCount val="12"/>
                <c:pt idx="0">
                  <c:v>5</c:v>
                </c:pt>
                <c:pt idx="1">
                  <c:v>10</c:v>
                </c:pt>
                <c:pt idx="2">
                  <c:v>10</c:v>
                </c:pt>
                <c:pt idx="3">
                  <c:v>8</c:v>
                </c:pt>
                <c:pt idx="4">
                  <c:v>19</c:v>
                </c:pt>
                <c:pt idx="5">
                  <c:v>38</c:v>
                </c:pt>
                <c:pt idx="6">
                  <c:v>74</c:v>
                </c:pt>
                <c:pt idx="7">
                  <c:v>98</c:v>
                </c:pt>
                <c:pt idx="8">
                  <c:v>38</c:v>
                </c:pt>
                <c:pt idx="9">
                  <c:v>40</c:v>
                </c:pt>
                <c:pt idx="10">
                  <c:v>59</c:v>
                </c:pt>
                <c:pt idx="11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9061888"/>
        <c:axId val="89870272"/>
        <c:axId val="0"/>
      </c:bar3DChart>
      <c:catAx>
        <c:axId val="89061888"/>
        <c:scaling>
          <c:orientation val="minMax"/>
        </c:scaling>
        <c:delete val="0"/>
        <c:axPos val="b"/>
        <c:majorTickMark val="out"/>
        <c:minorTickMark val="none"/>
        <c:tickLblPos val="nextTo"/>
        <c:crossAx val="89870272"/>
        <c:crosses val="autoZero"/>
        <c:auto val="1"/>
        <c:lblAlgn val="ctr"/>
        <c:lblOffset val="100"/>
        <c:noMultiLvlLbl val="0"/>
      </c:catAx>
      <c:valAx>
        <c:axId val="89870272"/>
        <c:scaling>
          <c:orientation val="minMax"/>
          <c:max val="2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Número de eventos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906188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200" b="1" strike="noStrike" spc="-1">
                <a:solidFill>
                  <a:srgbClr val="000000"/>
                </a:solidFill>
                <a:latin typeface="Calibri"/>
              </a:defRPr>
            </a:pPr>
            <a:r>
              <a:rPr lang="es-MX" sz="1200" b="1" strike="noStrike" spc="-1">
                <a:solidFill>
                  <a:srgbClr val="000000"/>
                </a:solidFill>
                <a:latin typeface="Calibri"/>
              </a:rPr>
              <a:t>Histograma del número de VTs registrados durante 2017</a:t>
            </a:r>
          </a:p>
        </c:rich>
      </c:tx>
      <c:layout/>
      <c:overlay val="0"/>
      <c:spPr>
        <a:noFill/>
        <a:ln>
          <a:noFill/>
        </a:ln>
      </c:spPr>
    </c:title>
    <c:autoTitleDeleted val="0"/>
    <c:view3D>
      <c:rotX val="15"/>
      <c:rotY val="20"/>
      <c:rAngAx val="1"/>
    </c:view3D>
    <c:floor>
      <c:thickness val="0"/>
      <c:spPr>
        <a:solidFill>
          <a:srgbClr val="ECEAF0"/>
        </a:solidFill>
        <a:ln w="9360">
          <a:solidFill>
            <a:srgbClr val="878787"/>
          </a:solidFill>
          <a:round/>
        </a:ln>
      </c:spPr>
    </c:floor>
    <c:sideWall>
      <c:thickness val="0"/>
      <c:spPr>
        <a:solidFill>
          <a:srgbClr val="ECEAF0"/>
        </a:solidFill>
        <a:ln w="9360">
          <a:solidFill>
            <a:srgbClr val="878787"/>
          </a:solidFill>
          <a:round/>
        </a:ln>
      </c:spPr>
    </c:sideWall>
    <c:backWall>
      <c:thickness val="0"/>
      <c:spPr>
        <a:solidFill>
          <a:srgbClr val="ECEAF0"/>
        </a:solidFill>
        <a:ln w="9360">
          <a:solidFill>
            <a:srgbClr val="878787"/>
          </a:solidFill>
          <a:round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8064A2"/>
            </a:solidFill>
            <a:ln w="9360">
              <a:solidFill>
                <a:srgbClr val="5B4675"/>
              </a:solidFill>
              <a:round/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1"/>
            <c:showLeaderLines val="0"/>
          </c:dLbls>
          <c:cat>
            <c:strRef>
              <c:f>'2017'!$R$2:$R$13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'2017'!$S$2:$S$13</c:f>
              <c:numCache>
                <c:formatCode>General</c:formatCode>
                <c:ptCount val="12"/>
                <c:pt idx="0">
                  <c:v>37</c:v>
                </c:pt>
                <c:pt idx="1">
                  <c:v>61</c:v>
                </c:pt>
                <c:pt idx="2">
                  <c:v>21</c:v>
                </c:pt>
                <c:pt idx="3">
                  <c:v>30</c:v>
                </c:pt>
                <c:pt idx="4">
                  <c:v>44</c:v>
                </c:pt>
                <c:pt idx="5">
                  <c:v>68</c:v>
                </c:pt>
                <c:pt idx="6">
                  <c:v>34</c:v>
                </c:pt>
                <c:pt idx="7">
                  <c:v>19</c:v>
                </c:pt>
                <c:pt idx="8">
                  <c:v>113</c:v>
                </c:pt>
                <c:pt idx="9">
                  <c:v>122</c:v>
                </c:pt>
                <c:pt idx="10">
                  <c:v>109</c:v>
                </c:pt>
                <c:pt idx="11">
                  <c:v>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9059328"/>
        <c:axId val="89872000"/>
        <c:axId val="0"/>
      </c:bar3DChart>
      <c:catAx>
        <c:axId val="8905932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latin typeface="Calibri"/>
              </a:defRPr>
            </a:pPr>
            <a:endParaRPr lang="es-MX"/>
          </a:p>
        </c:txPr>
        <c:crossAx val="89872000"/>
        <c:crosses val="autoZero"/>
        <c:auto val="1"/>
        <c:lblAlgn val="ctr"/>
        <c:lblOffset val="100"/>
        <c:noMultiLvlLbl val="1"/>
      </c:catAx>
      <c:valAx>
        <c:axId val="89872000"/>
        <c:scaling>
          <c:orientation val="minMax"/>
          <c:max val="250"/>
        </c:scaling>
        <c:delete val="0"/>
        <c:axPos val="l"/>
        <c:majorGridlines>
          <c:spPr>
            <a:ln w="9360">
              <a:solidFill>
                <a:srgbClr val="878787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1" strike="noStrike" spc="-1">
                    <a:solidFill>
                      <a:srgbClr val="000000"/>
                    </a:solidFill>
                    <a:latin typeface="Calibri"/>
                  </a:defRPr>
                </a:pPr>
                <a:r>
                  <a:rPr lang="es-MX" sz="1000" b="1" strike="noStrike" spc="-1">
                    <a:solidFill>
                      <a:srgbClr val="000000"/>
                    </a:solidFill>
                    <a:latin typeface="Calibri"/>
                  </a:rPr>
                  <a:t>Número de eventos</a:t>
                </a:r>
              </a:p>
            </c:rich>
          </c:tx>
          <c:layout>
            <c:manualLayout>
              <c:xMode val="edge"/>
              <c:yMode val="edge"/>
              <c:x val="6.6964285714285702E-3"/>
              <c:y val="0.25590861344537802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latin typeface="Calibri"/>
              </a:defRPr>
            </a:pPr>
            <a:endParaRPr lang="es-MX"/>
          </a:p>
        </c:txPr>
        <c:crossAx val="89059328"/>
        <c:crosses val="autoZero"/>
        <c:crossBetween val="between"/>
      </c:valAx>
    </c:plotArea>
    <c:plotVisOnly val="1"/>
    <c:dispBlanksAs val="gap"/>
    <c:showDLblsOverMax val="1"/>
  </c:chart>
  <c:spPr>
    <a:solidFill>
      <a:srgbClr val="FFFFFF"/>
    </a:solidFill>
    <a:ln>
      <a:solidFill>
        <a:schemeClr val="tx1">
          <a:lumMod val="50000"/>
          <a:lumOff val="50000"/>
        </a:schemeClr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/>
          <a:lstStyle/>
          <a:p>
            <a:pPr>
              <a:defRPr sz="1200" b="1" strike="noStrike" spc="-1">
                <a:solidFill>
                  <a:srgbClr val="000000"/>
                </a:solidFill>
                <a:latin typeface="Calibri"/>
              </a:defRPr>
            </a:pPr>
            <a:r>
              <a:rPr lang="es-MX" sz="1200" b="1" strike="noStrike" spc="-1">
                <a:solidFill>
                  <a:srgbClr val="000000"/>
                </a:solidFill>
                <a:latin typeface="Calibri"/>
              </a:rPr>
              <a:t>Histograma del número de VTs registrados durante 2019</a:t>
            </a:r>
          </a:p>
        </c:rich>
      </c:tx>
      <c:layout>
        <c:manualLayout>
          <c:xMode val="edge"/>
          <c:yMode val="edge"/>
          <c:x val="0.20209923625917142"/>
          <c:y val="6.9441406762608807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ECEAF0"/>
        </a:solidFill>
        <a:ln w="9360">
          <a:solidFill>
            <a:srgbClr val="878787"/>
          </a:solidFill>
          <a:round/>
        </a:ln>
      </c:spPr>
    </c:floor>
    <c:sideWall>
      <c:thickness val="0"/>
      <c:spPr>
        <a:solidFill>
          <a:srgbClr val="ECEAF0"/>
        </a:solidFill>
        <a:ln w="9360">
          <a:solidFill>
            <a:srgbClr val="878787"/>
          </a:solidFill>
          <a:round/>
        </a:ln>
      </c:spPr>
    </c:sideWall>
    <c:backWall>
      <c:thickness val="0"/>
      <c:spPr>
        <a:solidFill>
          <a:srgbClr val="ECEAF0"/>
        </a:solidFill>
        <a:ln w="9360">
          <a:solidFill>
            <a:srgbClr val="878787"/>
          </a:solidFill>
          <a:round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8064A2"/>
            </a:solidFill>
            <a:ln w="9360">
              <a:solidFill>
                <a:srgbClr val="5B4675"/>
              </a:solidFill>
              <a:round/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1"/>
            <c:showLeaderLines val="0"/>
          </c:dLbls>
          <c:cat>
            <c:strRef>
              <c:f>'2019'!$O$2:$O$13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'2019'!$P$2:$P$13</c:f>
              <c:numCache>
                <c:formatCode>General</c:formatCode>
                <c:ptCount val="12"/>
                <c:pt idx="0">
                  <c:v>57</c:v>
                </c:pt>
                <c:pt idx="1">
                  <c:v>25</c:v>
                </c:pt>
                <c:pt idx="2">
                  <c:v>39</c:v>
                </c:pt>
                <c:pt idx="3">
                  <c:v>33</c:v>
                </c:pt>
                <c:pt idx="4">
                  <c:v>26</c:v>
                </c:pt>
                <c:pt idx="5">
                  <c:v>19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4642944"/>
        <c:axId val="100991552"/>
        <c:axId val="0"/>
      </c:bar3DChart>
      <c:catAx>
        <c:axId val="11464294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latin typeface="Calibri"/>
              </a:defRPr>
            </a:pPr>
            <a:endParaRPr lang="es-MX"/>
          </a:p>
        </c:txPr>
        <c:crossAx val="100991552"/>
        <c:crosses val="autoZero"/>
        <c:auto val="1"/>
        <c:lblAlgn val="ctr"/>
        <c:lblOffset val="100"/>
        <c:noMultiLvlLbl val="1"/>
      </c:catAx>
      <c:valAx>
        <c:axId val="100991552"/>
        <c:scaling>
          <c:orientation val="minMax"/>
          <c:max val="250"/>
        </c:scaling>
        <c:delete val="0"/>
        <c:axPos val="l"/>
        <c:majorGridlines>
          <c:spPr>
            <a:ln w="9360">
              <a:solidFill>
                <a:srgbClr val="878787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1" strike="noStrike" spc="-1">
                    <a:solidFill>
                      <a:srgbClr val="000000"/>
                    </a:solidFill>
                    <a:latin typeface="Calibri"/>
                  </a:defRPr>
                </a:pPr>
                <a:r>
                  <a:rPr lang="es-MX" sz="1000" b="1" strike="noStrike" spc="-1">
                    <a:solidFill>
                      <a:srgbClr val="000000"/>
                    </a:solidFill>
                    <a:latin typeface="Calibri"/>
                  </a:rPr>
                  <a:t>Número de eventos</a:t>
                </a:r>
              </a:p>
            </c:rich>
          </c:tx>
          <c:layout>
            <c:manualLayout>
              <c:xMode val="edge"/>
              <c:yMode val="edge"/>
              <c:x val="2.0710219571699599E-2"/>
              <c:y val="0.2629921259842519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latin typeface="Calibri"/>
              </a:defRPr>
            </a:pPr>
            <a:endParaRPr lang="es-MX"/>
          </a:p>
        </c:txPr>
        <c:crossAx val="114642944"/>
        <c:crosses val="autoZero"/>
        <c:crossBetween val="between"/>
      </c:valAx>
    </c:plotArea>
    <c:plotVisOnly val="1"/>
    <c:dispBlanksAs val="gap"/>
    <c:showDLblsOverMax val="1"/>
  </c:chart>
  <c:spPr>
    <a:solidFill>
      <a:srgbClr val="FFFFFF"/>
    </a:solidFill>
    <a:ln>
      <a:noFill/>
    </a:ln>
  </c:sp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Enería sísmica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Hoja1!$D$2:$D$28</c:f>
              <c:numCache>
                <c:formatCode>m/d/yyyy\ h:mm</c:formatCode>
                <c:ptCount val="27"/>
                <c:pt idx="0">
                  <c:v>43519.906712962962</c:v>
                </c:pt>
                <c:pt idx="1">
                  <c:v>43522.697025462963</c:v>
                </c:pt>
                <c:pt idx="2">
                  <c:v>43525.398379629631</c:v>
                </c:pt>
                <c:pt idx="3">
                  <c:v>43525.549942129626</c:v>
                </c:pt>
                <c:pt idx="4">
                  <c:v>43527.194791666669</c:v>
                </c:pt>
                <c:pt idx="5">
                  <c:v>43530.601759259262</c:v>
                </c:pt>
                <c:pt idx="6">
                  <c:v>43530.99664351852</c:v>
                </c:pt>
                <c:pt idx="7">
                  <c:v>43534.218761574077</c:v>
                </c:pt>
                <c:pt idx="8">
                  <c:v>43537.562002314815</c:v>
                </c:pt>
                <c:pt idx="9">
                  <c:v>43540.645069444443</c:v>
                </c:pt>
                <c:pt idx="10">
                  <c:v>43543.150949074072</c:v>
                </c:pt>
                <c:pt idx="11">
                  <c:v>43551.057013888887</c:v>
                </c:pt>
                <c:pt idx="12">
                  <c:v>43552.534282407411</c:v>
                </c:pt>
                <c:pt idx="13">
                  <c:v>43589.012615740743</c:v>
                </c:pt>
                <c:pt idx="14">
                  <c:v>43590.000405092593</c:v>
                </c:pt>
                <c:pt idx="15">
                  <c:v>43601.552777777775</c:v>
                </c:pt>
                <c:pt idx="16">
                  <c:v>43608.006493055553</c:v>
                </c:pt>
                <c:pt idx="17">
                  <c:v>43613.753738425927</c:v>
                </c:pt>
                <c:pt idx="18">
                  <c:v>43616.071967592594</c:v>
                </c:pt>
                <c:pt idx="19">
                  <c:v>43616.860972222225</c:v>
                </c:pt>
                <c:pt idx="20">
                  <c:v>43616.945011574076</c:v>
                </c:pt>
                <c:pt idx="21">
                  <c:v>43619.595763888887</c:v>
                </c:pt>
                <c:pt idx="22">
                  <c:v>43627.301874999997</c:v>
                </c:pt>
                <c:pt idx="23">
                  <c:v>43627.752164351848</c:v>
                </c:pt>
                <c:pt idx="24">
                  <c:v>43630.652673611112</c:v>
                </c:pt>
                <c:pt idx="25">
                  <c:v>43633.488506944443</c:v>
                </c:pt>
                <c:pt idx="26">
                  <c:v>43633.735509259262</c:v>
                </c:pt>
              </c:numCache>
            </c:numRef>
          </c:cat>
          <c:val>
            <c:numRef>
              <c:f>Hoja1!$E$2:$E$28</c:f>
              <c:numCache>
                <c:formatCode>0.000E+00</c:formatCode>
                <c:ptCount val="27"/>
                <c:pt idx="0">
                  <c:v>534098.06299572298</c:v>
                </c:pt>
                <c:pt idx="1">
                  <c:v>93921.428502431707</c:v>
                </c:pt>
                <c:pt idx="2">
                  <c:v>332054.58523339703</c:v>
                </c:pt>
                <c:pt idx="3">
                  <c:v>57521.408343053597</c:v>
                </c:pt>
                <c:pt idx="4">
                  <c:v>110406.376434451</c:v>
                </c:pt>
                <c:pt idx="5">
                  <c:v>18960.7388007478</c:v>
                </c:pt>
                <c:pt idx="6">
                  <c:v>667094.69117395906</c:v>
                </c:pt>
                <c:pt idx="7">
                  <c:v>102108.35709748301</c:v>
                </c:pt>
                <c:pt idx="8">
                  <c:v>44874.8648438003</c:v>
                </c:pt>
                <c:pt idx="9">
                  <c:v>85997.457570266197</c:v>
                </c:pt>
                <c:pt idx="10">
                  <c:v>158759.94709596201</c:v>
                </c:pt>
                <c:pt idx="11">
                  <c:v>371416.52310812398</c:v>
                </c:pt>
                <c:pt idx="12">
                  <c:v>46372.4981054659</c:v>
                </c:pt>
                <c:pt idx="13">
                  <c:v>29618.616720219699</c:v>
                </c:pt>
                <c:pt idx="14">
                  <c:v>14927.6599647122</c:v>
                </c:pt>
                <c:pt idx="15">
                  <c:v>19132.040153215999</c:v>
                </c:pt>
                <c:pt idx="16">
                  <c:v>59701.336109374301</c:v>
                </c:pt>
                <c:pt idx="17">
                  <c:v>6840.0926495777103</c:v>
                </c:pt>
                <c:pt idx="18">
                  <c:v>20009.154130264898</c:v>
                </c:pt>
                <c:pt idx="19">
                  <c:v>1154.5764621543899</c:v>
                </c:pt>
                <c:pt idx="20">
                  <c:v>2729.65322763328</c:v>
                </c:pt>
                <c:pt idx="21">
                  <c:v>57753.591045319998</c:v>
                </c:pt>
                <c:pt idx="22">
                  <c:v>11144.523053708799</c:v>
                </c:pt>
                <c:pt idx="23">
                  <c:v>3535.08576128699</c:v>
                </c:pt>
                <c:pt idx="24">
                  <c:v>144214.08669278599</c:v>
                </c:pt>
                <c:pt idx="25">
                  <c:v>195891.269847733</c:v>
                </c:pt>
                <c:pt idx="26">
                  <c:v>13814.4669625558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182272"/>
        <c:axId val="40717696"/>
      </c:barChart>
      <c:dateAx>
        <c:axId val="40182272"/>
        <c:scaling>
          <c:orientation val="minMax"/>
        </c:scaling>
        <c:delete val="0"/>
        <c:axPos val="b"/>
        <c:numFmt formatCode="m/d/yyyy\ h:mm" sourceLinked="1"/>
        <c:majorTickMark val="out"/>
        <c:minorTickMark val="none"/>
        <c:tickLblPos val="nextTo"/>
        <c:crossAx val="40717696"/>
        <c:crosses val="autoZero"/>
        <c:auto val="1"/>
        <c:lblOffset val="100"/>
        <c:baseTimeUnit val="days"/>
      </c:dateAx>
      <c:valAx>
        <c:axId val="40717696"/>
        <c:scaling>
          <c:logBase val="10"/>
          <c:orientation val="minMax"/>
          <c:min val="1000"/>
        </c:scaling>
        <c:delete val="0"/>
        <c:axPos val="l"/>
        <c:majorGridlines/>
        <c:numFmt formatCode="0.000E+00" sourceLinked="1"/>
        <c:majorTickMark val="out"/>
        <c:minorTickMark val="none"/>
        <c:tickLblPos val="nextTo"/>
        <c:crossAx val="40182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DATOS OMI SO2 - COSPEC / ENERO</a:t>
            </a:r>
            <a:r>
              <a:rPr lang="en-US" baseline="0"/>
              <a:t> - JUNIO 2019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v>OMI SO2</c:v>
          </c:tx>
          <c:cat>
            <c:numRef>
              <c:f>'[2019_Junio-Tabla_Proceso-OMI-COSPEC.xlsx]Hoja1'!$A$3:$A$110</c:f>
              <c:numCache>
                <c:formatCode>m/d/yyyy</c:formatCode>
                <c:ptCount val="108"/>
                <c:pt idx="0">
                  <c:v>43467</c:v>
                </c:pt>
                <c:pt idx="1">
                  <c:v>43468</c:v>
                </c:pt>
                <c:pt idx="2">
                  <c:v>43469</c:v>
                </c:pt>
                <c:pt idx="3">
                  <c:v>43470</c:v>
                </c:pt>
                <c:pt idx="4">
                  <c:v>43471</c:v>
                </c:pt>
                <c:pt idx="5">
                  <c:v>43473</c:v>
                </c:pt>
                <c:pt idx="6">
                  <c:v>43475</c:v>
                </c:pt>
                <c:pt idx="7">
                  <c:v>43476</c:v>
                </c:pt>
                <c:pt idx="8">
                  <c:v>43477</c:v>
                </c:pt>
                <c:pt idx="9">
                  <c:v>43478</c:v>
                </c:pt>
                <c:pt idx="10">
                  <c:v>43480</c:v>
                </c:pt>
                <c:pt idx="11">
                  <c:v>43482</c:v>
                </c:pt>
                <c:pt idx="12">
                  <c:v>43484</c:v>
                </c:pt>
                <c:pt idx="13">
                  <c:v>43485</c:v>
                </c:pt>
                <c:pt idx="14">
                  <c:v>43487</c:v>
                </c:pt>
                <c:pt idx="15">
                  <c:v>43489</c:v>
                </c:pt>
                <c:pt idx="16">
                  <c:v>43491</c:v>
                </c:pt>
                <c:pt idx="17">
                  <c:v>43493</c:v>
                </c:pt>
                <c:pt idx="18">
                  <c:v>43494</c:v>
                </c:pt>
                <c:pt idx="19">
                  <c:v>43496</c:v>
                </c:pt>
                <c:pt idx="20">
                  <c:v>43498</c:v>
                </c:pt>
                <c:pt idx="21">
                  <c:v>43500</c:v>
                </c:pt>
                <c:pt idx="22">
                  <c:v>43501</c:v>
                </c:pt>
                <c:pt idx="23">
                  <c:v>43503</c:v>
                </c:pt>
                <c:pt idx="24">
                  <c:v>43505</c:v>
                </c:pt>
                <c:pt idx="25">
                  <c:v>43507</c:v>
                </c:pt>
                <c:pt idx="26">
                  <c:v>43508</c:v>
                </c:pt>
                <c:pt idx="27">
                  <c:v>43509</c:v>
                </c:pt>
                <c:pt idx="28">
                  <c:v>43510</c:v>
                </c:pt>
                <c:pt idx="29">
                  <c:v>43512</c:v>
                </c:pt>
                <c:pt idx="30">
                  <c:v>43515</c:v>
                </c:pt>
                <c:pt idx="31">
                  <c:v>43516</c:v>
                </c:pt>
                <c:pt idx="32">
                  <c:v>43517</c:v>
                </c:pt>
                <c:pt idx="33">
                  <c:v>43519</c:v>
                </c:pt>
                <c:pt idx="34">
                  <c:v>43521</c:v>
                </c:pt>
                <c:pt idx="35">
                  <c:v>43523</c:v>
                </c:pt>
                <c:pt idx="36">
                  <c:v>43525</c:v>
                </c:pt>
                <c:pt idx="37">
                  <c:v>43526</c:v>
                </c:pt>
                <c:pt idx="38">
                  <c:v>43528</c:v>
                </c:pt>
                <c:pt idx="39">
                  <c:v>43530</c:v>
                </c:pt>
                <c:pt idx="40">
                  <c:v>43531</c:v>
                </c:pt>
                <c:pt idx="41">
                  <c:v>43532</c:v>
                </c:pt>
                <c:pt idx="42">
                  <c:v>43533</c:v>
                </c:pt>
                <c:pt idx="43">
                  <c:v>43535</c:v>
                </c:pt>
                <c:pt idx="44">
                  <c:v>43537</c:v>
                </c:pt>
                <c:pt idx="45">
                  <c:v>43540</c:v>
                </c:pt>
                <c:pt idx="46">
                  <c:v>43541</c:v>
                </c:pt>
                <c:pt idx="47">
                  <c:v>43542</c:v>
                </c:pt>
                <c:pt idx="48">
                  <c:v>43544</c:v>
                </c:pt>
                <c:pt idx="49">
                  <c:v>43546</c:v>
                </c:pt>
                <c:pt idx="50">
                  <c:v>43549</c:v>
                </c:pt>
                <c:pt idx="51">
                  <c:v>43550</c:v>
                </c:pt>
                <c:pt idx="52">
                  <c:v>43551</c:v>
                </c:pt>
                <c:pt idx="53">
                  <c:v>43553</c:v>
                </c:pt>
                <c:pt idx="54">
                  <c:v>43557</c:v>
                </c:pt>
                <c:pt idx="55">
                  <c:v>43558</c:v>
                </c:pt>
                <c:pt idx="56">
                  <c:v>43559</c:v>
                </c:pt>
                <c:pt idx="57">
                  <c:v>43562</c:v>
                </c:pt>
                <c:pt idx="58">
                  <c:v>43564</c:v>
                </c:pt>
                <c:pt idx="59">
                  <c:v>43565</c:v>
                </c:pt>
                <c:pt idx="60">
                  <c:v>43566</c:v>
                </c:pt>
                <c:pt idx="61">
                  <c:v>43567</c:v>
                </c:pt>
                <c:pt idx="62">
                  <c:v>43569</c:v>
                </c:pt>
                <c:pt idx="63">
                  <c:v>43571</c:v>
                </c:pt>
                <c:pt idx="64">
                  <c:v>43572</c:v>
                </c:pt>
                <c:pt idx="65">
                  <c:v>43573</c:v>
                </c:pt>
                <c:pt idx="66">
                  <c:v>43574</c:v>
                </c:pt>
                <c:pt idx="67">
                  <c:v>43575</c:v>
                </c:pt>
                <c:pt idx="68">
                  <c:v>43576</c:v>
                </c:pt>
                <c:pt idx="69">
                  <c:v>43578</c:v>
                </c:pt>
                <c:pt idx="70">
                  <c:v>43579</c:v>
                </c:pt>
                <c:pt idx="71">
                  <c:v>43580</c:v>
                </c:pt>
                <c:pt idx="72">
                  <c:v>43581</c:v>
                </c:pt>
                <c:pt idx="73">
                  <c:v>43582</c:v>
                </c:pt>
                <c:pt idx="74">
                  <c:v>43583</c:v>
                </c:pt>
                <c:pt idx="75">
                  <c:v>43585</c:v>
                </c:pt>
                <c:pt idx="76">
                  <c:v>43587</c:v>
                </c:pt>
                <c:pt idx="77">
                  <c:v>43589</c:v>
                </c:pt>
                <c:pt idx="78">
                  <c:v>43590</c:v>
                </c:pt>
                <c:pt idx="79">
                  <c:v>43591</c:v>
                </c:pt>
                <c:pt idx="80">
                  <c:v>43592</c:v>
                </c:pt>
                <c:pt idx="81">
                  <c:v>43594</c:v>
                </c:pt>
                <c:pt idx="82">
                  <c:v>43595</c:v>
                </c:pt>
                <c:pt idx="83">
                  <c:v>43596</c:v>
                </c:pt>
                <c:pt idx="84">
                  <c:v>43597</c:v>
                </c:pt>
                <c:pt idx="85">
                  <c:v>43599</c:v>
                </c:pt>
                <c:pt idx="86">
                  <c:v>43604</c:v>
                </c:pt>
                <c:pt idx="87">
                  <c:v>43605</c:v>
                </c:pt>
                <c:pt idx="88">
                  <c:v>43606</c:v>
                </c:pt>
                <c:pt idx="89">
                  <c:v>43607</c:v>
                </c:pt>
                <c:pt idx="90">
                  <c:v>43608</c:v>
                </c:pt>
                <c:pt idx="91">
                  <c:v>43610</c:v>
                </c:pt>
                <c:pt idx="92">
                  <c:v>43611</c:v>
                </c:pt>
                <c:pt idx="93">
                  <c:v>43612</c:v>
                </c:pt>
                <c:pt idx="94">
                  <c:v>43613</c:v>
                </c:pt>
                <c:pt idx="95">
                  <c:v>43614</c:v>
                </c:pt>
                <c:pt idx="96">
                  <c:v>43615</c:v>
                </c:pt>
                <c:pt idx="97">
                  <c:v>43617</c:v>
                </c:pt>
                <c:pt idx="98">
                  <c:v>43619</c:v>
                </c:pt>
                <c:pt idx="99">
                  <c:v>43621</c:v>
                </c:pt>
                <c:pt idx="100">
                  <c:v>43622</c:v>
                </c:pt>
                <c:pt idx="101">
                  <c:v>43624</c:v>
                </c:pt>
                <c:pt idx="102">
                  <c:v>43626</c:v>
                </c:pt>
                <c:pt idx="103">
                  <c:v>43627</c:v>
                </c:pt>
                <c:pt idx="104">
                  <c:v>43628</c:v>
                </c:pt>
                <c:pt idx="105">
                  <c:v>43629</c:v>
                </c:pt>
                <c:pt idx="106">
                  <c:v>43630</c:v>
                </c:pt>
                <c:pt idx="107">
                  <c:v>43631</c:v>
                </c:pt>
              </c:numCache>
            </c:numRef>
          </c:cat>
          <c:val>
            <c:numRef>
              <c:f>'[2019_Junio-Tabla_Proceso-OMI-COSPEC.xlsx]Hoja1'!$B$3:$B$110</c:f>
              <c:numCache>
                <c:formatCode>0</c:formatCode>
                <c:ptCount val="108"/>
                <c:pt idx="0">
                  <c:v>338.09</c:v>
                </c:pt>
                <c:pt idx="1">
                  <c:v>2700.97</c:v>
                </c:pt>
                <c:pt idx="2">
                  <c:v>2486.39</c:v>
                </c:pt>
                <c:pt idx="3">
                  <c:v>1243.3599999999999</c:v>
                </c:pt>
                <c:pt idx="4">
                  <c:v>1727.26</c:v>
                </c:pt>
                <c:pt idx="5">
                  <c:v>1400.99</c:v>
                </c:pt>
                <c:pt idx="6">
                  <c:v>761.02</c:v>
                </c:pt>
                <c:pt idx="7">
                  <c:v>1340.42</c:v>
                </c:pt>
                <c:pt idx="8">
                  <c:v>678.86</c:v>
                </c:pt>
                <c:pt idx="9">
                  <c:v>4087.74</c:v>
                </c:pt>
                <c:pt idx="10">
                  <c:v>1366.8</c:v>
                </c:pt>
                <c:pt idx="11">
                  <c:v>583.48</c:v>
                </c:pt>
                <c:pt idx="12">
                  <c:v>1277.18</c:v>
                </c:pt>
                <c:pt idx="13">
                  <c:v>579.16</c:v>
                </c:pt>
                <c:pt idx="14">
                  <c:v>1243.1099999999999</c:v>
                </c:pt>
                <c:pt idx="15">
                  <c:v>1164.7</c:v>
                </c:pt>
                <c:pt idx="16">
                  <c:v>2825.36</c:v>
                </c:pt>
                <c:pt idx="17">
                  <c:v>3249.05</c:v>
                </c:pt>
                <c:pt idx="18">
                  <c:v>1956.24</c:v>
                </c:pt>
                <c:pt idx="19">
                  <c:v>1803.03</c:v>
                </c:pt>
                <c:pt idx="20">
                  <c:v>2288.5700000000002</c:v>
                </c:pt>
                <c:pt idx="21">
                  <c:v>441.71</c:v>
                </c:pt>
                <c:pt idx="22">
                  <c:v>1296.26</c:v>
                </c:pt>
                <c:pt idx="23">
                  <c:v>2992.78</c:v>
                </c:pt>
                <c:pt idx="24">
                  <c:v>211.97</c:v>
                </c:pt>
                <c:pt idx="25">
                  <c:v>586.15</c:v>
                </c:pt>
                <c:pt idx="26">
                  <c:v>2326.0500000000002</c:v>
                </c:pt>
                <c:pt idx="27">
                  <c:v>2649.05</c:v>
                </c:pt>
                <c:pt idx="28">
                  <c:v>2594.7199999999998</c:v>
                </c:pt>
                <c:pt idx="29">
                  <c:v>3790.88</c:v>
                </c:pt>
                <c:pt idx="30">
                  <c:v>1433.4</c:v>
                </c:pt>
                <c:pt idx="31">
                  <c:v>5321.43</c:v>
                </c:pt>
                <c:pt idx="32">
                  <c:v>8856.5499999999993</c:v>
                </c:pt>
                <c:pt idx="33">
                  <c:v>8072.11</c:v>
                </c:pt>
                <c:pt idx="34">
                  <c:v>13889.15</c:v>
                </c:pt>
                <c:pt idx="35">
                  <c:v>16151.76</c:v>
                </c:pt>
                <c:pt idx="36">
                  <c:v>11504.33</c:v>
                </c:pt>
                <c:pt idx="37">
                  <c:v>5181.46</c:v>
                </c:pt>
                <c:pt idx="38">
                  <c:v>9157.0400000000009</c:v>
                </c:pt>
                <c:pt idx="39">
                  <c:v>2072.64</c:v>
                </c:pt>
                <c:pt idx="40">
                  <c:v>4205.55</c:v>
                </c:pt>
                <c:pt idx="41">
                  <c:v>9436.02</c:v>
                </c:pt>
                <c:pt idx="42">
                  <c:v>2776.27</c:v>
                </c:pt>
                <c:pt idx="43">
                  <c:v>6500.79</c:v>
                </c:pt>
                <c:pt idx="44">
                  <c:v>4394.58</c:v>
                </c:pt>
                <c:pt idx="45">
                  <c:v>4977.47</c:v>
                </c:pt>
                <c:pt idx="46">
                  <c:v>722.67</c:v>
                </c:pt>
                <c:pt idx="47">
                  <c:v>12249.22</c:v>
                </c:pt>
                <c:pt idx="48">
                  <c:v>7734.55</c:v>
                </c:pt>
                <c:pt idx="49">
                  <c:v>3975.45</c:v>
                </c:pt>
                <c:pt idx="50">
                  <c:v>1662.15</c:v>
                </c:pt>
                <c:pt idx="51">
                  <c:v>582.42999999999995</c:v>
                </c:pt>
                <c:pt idx="52">
                  <c:v>643.63</c:v>
                </c:pt>
                <c:pt idx="53">
                  <c:v>3660.45</c:v>
                </c:pt>
                <c:pt idx="54">
                  <c:v>4248.6000000000004</c:v>
                </c:pt>
                <c:pt idx="55">
                  <c:v>9232.4699999999993</c:v>
                </c:pt>
                <c:pt idx="56">
                  <c:v>3188.06</c:v>
                </c:pt>
                <c:pt idx="57">
                  <c:v>805.17</c:v>
                </c:pt>
                <c:pt idx="58">
                  <c:v>1047.81</c:v>
                </c:pt>
                <c:pt idx="59">
                  <c:v>7301.9</c:v>
                </c:pt>
                <c:pt idx="60">
                  <c:v>829.9</c:v>
                </c:pt>
                <c:pt idx="61">
                  <c:v>5348.85</c:v>
                </c:pt>
                <c:pt idx="62">
                  <c:v>3007.6</c:v>
                </c:pt>
                <c:pt idx="63">
                  <c:v>1207.8499999999999</c:v>
                </c:pt>
                <c:pt idx="64">
                  <c:v>2784.74</c:v>
                </c:pt>
                <c:pt idx="65">
                  <c:v>5286.62</c:v>
                </c:pt>
                <c:pt idx="66">
                  <c:v>5155.75</c:v>
                </c:pt>
                <c:pt idx="67">
                  <c:v>2946.9</c:v>
                </c:pt>
                <c:pt idx="68">
                  <c:v>2855.68</c:v>
                </c:pt>
                <c:pt idx="69">
                  <c:v>1637.06</c:v>
                </c:pt>
                <c:pt idx="70">
                  <c:v>896.48</c:v>
                </c:pt>
                <c:pt idx="71">
                  <c:v>708.61</c:v>
                </c:pt>
                <c:pt idx="72">
                  <c:v>3316</c:v>
                </c:pt>
                <c:pt idx="73">
                  <c:v>3460.45</c:v>
                </c:pt>
                <c:pt idx="74">
                  <c:v>3110.79</c:v>
                </c:pt>
                <c:pt idx="75">
                  <c:v>1070.28</c:v>
                </c:pt>
                <c:pt idx="76">
                  <c:v>1504.8</c:v>
                </c:pt>
                <c:pt idx="77">
                  <c:v>307.11</c:v>
                </c:pt>
                <c:pt idx="78">
                  <c:v>949.99</c:v>
                </c:pt>
                <c:pt idx="79">
                  <c:v>3374.62</c:v>
                </c:pt>
                <c:pt idx="80">
                  <c:v>2975.38</c:v>
                </c:pt>
                <c:pt idx="81">
                  <c:v>1504.56</c:v>
                </c:pt>
                <c:pt idx="82">
                  <c:v>2218.91</c:v>
                </c:pt>
                <c:pt idx="83">
                  <c:v>1170.81</c:v>
                </c:pt>
                <c:pt idx="84">
                  <c:v>3506.92</c:v>
                </c:pt>
                <c:pt idx="85">
                  <c:v>2461.7800000000002</c:v>
                </c:pt>
                <c:pt idx="86">
                  <c:v>1333.29</c:v>
                </c:pt>
                <c:pt idx="87">
                  <c:v>1583.94</c:v>
                </c:pt>
                <c:pt idx="88">
                  <c:v>1771.41</c:v>
                </c:pt>
                <c:pt idx="89">
                  <c:v>636.22</c:v>
                </c:pt>
                <c:pt idx="90">
                  <c:v>1339.22</c:v>
                </c:pt>
                <c:pt idx="91">
                  <c:v>2507.15</c:v>
                </c:pt>
                <c:pt idx="92">
                  <c:v>2817.43</c:v>
                </c:pt>
                <c:pt idx="93">
                  <c:v>3585.1</c:v>
                </c:pt>
                <c:pt idx="94">
                  <c:v>6601.31</c:v>
                </c:pt>
                <c:pt idx="95">
                  <c:v>839.02</c:v>
                </c:pt>
                <c:pt idx="96">
                  <c:v>2560.34</c:v>
                </c:pt>
                <c:pt idx="97">
                  <c:v>762.05</c:v>
                </c:pt>
                <c:pt idx="98">
                  <c:v>5884.46</c:v>
                </c:pt>
                <c:pt idx="99">
                  <c:v>836.12</c:v>
                </c:pt>
                <c:pt idx="100">
                  <c:v>2081.5700000000002</c:v>
                </c:pt>
                <c:pt idx="101">
                  <c:v>705.34</c:v>
                </c:pt>
                <c:pt idx="102">
                  <c:v>638.82000000000005</c:v>
                </c:pt>
                <c:pt idx="103">
                  <c:v>1570.78</c:v>
                </c:pt>
                <c:pt idx="104">
                  <c:v>1089.3</c:v>
                </c:pt>
                <c:pt idx="105">
                  <c:v>73.040000000000006</c:v>
                </c:pt>
                <c:pt idx="106">
                  <c:v>1658.41</c:v>
                </c:pt>
                <c:pt idx="107">
                  <c:v>680.41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040832"/>
        <c:axId val="100997888"/>
      </c:lineChart>
      <c:lineChart>
        <c:grouping val="standard"/>
        <c:varyColors val="0"/>
        <c:ser>
          <c:idx val="1"/>
          <c:order val="1"/>
          <c:tx>
            <c:v>COSPEC</c:v>
          </c:tx>
          <c:cat>
            <c:numRef>
              <c:f>'[2019_Junio-Tabla_Proceso-OMI-COSPEC.xlsx]Hoja1'!$A$3:$A$45</c:f>
              <c:numCache>
                <c:formatCode>m/d/yyyy</c:formatCode>
                <c:ptCount val="43"/>
                <c:pt idx="0">
                  <c:v>43467</c:v>
                </c:pt>
                <c:pt idx="1">
                  <c:v>43468</c:v>
                </c:pt>
                <c:pt idx="2">
                  <c:v>43469</c:v>
                </c:pt>
                <c:pt idx="3">
                  <c:v>43470</c:v>
                </c:pt>
                <c:pt idx="4">
                  <c:v>43471</c:v>
                </c:pt>
                <c:pt idx="5">
                  <c:v>43473</c:v>
                </c:pt>
                <c:pt idx="6">
                  <c:v>43475</c:v>
                </c:pt>
                <c:pt idx="7">
                  <c:v>43476</c:v>
                </c:pt>
                <c:pt idx="8">
                  <c:v>43477</c:v>
                </c:pt>
                <c:pt idx="9">
                  <c:v>43478</c:v>
                </c:pt>
                <c:pt idx="10">
                  <c:v>43480</c:v>
                </c:pt>
                <c:pt idx="11">
                  <c:v>43482</c:v>
                </c:pt>
                <c:pt idx="12">
                  <c:v>43484</c:v>
                </c:pt>
                <c:pt idx="13">
                  <c:v>43485</c:v>
                </c:pt>
                <c:pt idx="14">
                  <c:v>43487</c:v>
                </c:pt>
                <c:pt idx="15">
                  <c:v>43489</c:v>
                </c:pt>
                <c:pt idx="16">
                  <c:v>43491</c:v>
                </c:pt>
                <c:pt idx="17">
                  <c:v>43493</c:v>
                </c:pt>
                <c:pt idx="18">
                  <c:v>43494</c:v>
                </c:pt>
                <c:pt idx="19">
                  <c:v>43496</c:v>
                </c:pt>
                <c:pt idx="20">
                  <c:v>43498</c:v>
                </c:pt>
                <c:pt idx="21">
                  <c:v>43500</c:v>
                </c:pt>
                <c:pt idx="22">
                  <c:v>43501</c:v>
                </c:pt>
                <c:pt idx="23">
                  <c:v>43503</c:v>
                </c:pt>
                <c:pt idx="24">
                  <c:v>43505</c:v>
                </c:pt>
                <c:pt idx="25">
                  <c:v>43507</c:v>
                </c:pt>
                <c:pt idx="26">
                  <c:v>43508</c:v>
                </c:pt>
                <c:pt idx="27">
                  <c:v>43509</c:v>
                </c:pt>
                <c:pt idx="28">
                  <c:v>43510</c:v>
                </c:pt>
                <c:pt idx="29">
                  <c:v>43512</c:v>
                </c:pt>
                <c:pt idx="30">
                  <c:v>43515</c:v>
                </c:pt>
                <c:pt idx="31">
                  <c:v>43516</c:v>
                </c:pt>
                <c:pt idx="32">
                  <c:v>43517</c:v>
                </c:pt>
                <c:pt idx="33">
                  <c:v>43519</c:v>
                </c:pt>
                <c:pt idx="34">
                  <c:v>43521</c:v>
                </c:pt>
                <c:pt idx="35">
                  <c:v>43523</c:v>
                </c:pt>
                <c:pt idx="36">
                  <c:v>43525</c:v>
                </c:pt>
                <c:pt idx="37">
                  <c:v>43526</c:v>
                </c:pt>
                <c:pt idx="38">
                  <c:v>43528</c:v>
                </c:pt>
                <c:pt idx="39">
                  <c:v>43530</c:v>
                </c:pt>
                <c:pt idx="40">
                  <c:v>43531</c:v>
                </c:pt>
                <c:pt idx="41">
                  <c:v>43532</c:v>
                </c:pt>
                <c:pt idx="42">
                  <c:v>43533</c:v>
                </c:pt>
              </c:numCache>
            </c:numRef>
          </c:cat>
          <c:val>
            <c:numRef>
              <c:f>'[2019_Junio-Tabla_Proceso-OMI-COSPEC.xlsx]Hoja1'!$F$3:$F$45</c:f>
              <c:numCache>
                <c:formatCode>General</c:formatCode>
                <c:ptCount val="43"/>
                <c:pt idx="30" formatCode="0">
                  <c:v>10881.671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841472"/>
        <c:axId val="100998464"/>
      </c:lineChart>
      <c:dateAx>
        <c:axId val="42040832"/>
        <c:scaling>
          <c:orientation val="minMax"/>
          <c:min val="43466"/>
        </c:scaling>
        <c:delete val="0"/>
        <c:axPos val="b"/>
        <c:numFmt formatCode="m/d/yyyy" sourceLinked="1"/>
        <c:majorTickMark val="out"/>
        <c:minorTickMark val="in"/>
        <c:tickLblPos val="nextTo"/>
        <c:txPr>
          <a:bodyPr rot="-4200000"/>
          <a:lstStyle/>
          <a:p>
            <a:pPr>
              <a:defRPr/>
            </a:pPr>
            <a:endParaRPr lang="es-MX"/>
          </a:p>
        </c:txPr>
        <c:crossAx val="100997888"/>
        <c:crosses val="autoZero"/>
        <c:auto val="1"/>
        <c:lblOffset val="100"/>
        <c:baseTimeUnit val="days"/>
        <c:majorUnit val="4"/>
        <c:majorTimeUnit val="days"/>
      </c:dateAx>
      <c:valAx>
        <c:axId val="100997888"/>
        <c:scaling>
          <c:orientation val="minMax"/>
          <c:max val="18000"/>
          <c:min val="0"/>
        </c:scaling>
        <c:delete val="0"/>
        <c:axPos val="l"/>
        <c:majorGridlines/>
        <c:minorGridlines/>
        <c:numFmt formatCode="0" sourceLinked="1"/>
        <c:majorTickMark val="out"/>
        <c:minorTickMark val="in"/>
        <c:tickLblPos val="nextTo"/>
        <c:txPr>
          <a:bodyPr/>
          <a:lstStyle/>
          <a:p>
            <a:pPr>
              <a:defRPr sz="1000"/>
            </a:pPr>
            <a:endParaRPr lang="es-MX"/>
          </a:p>
        </c:txPr>
        <c:crossAx val="42040832"/>
        <c:crosses val="autoZero"/>
        <c:crossBetween val="between"/>
        <c:majorUnit val="1000"/>
        <c:minorUnit val="500"/>
      </c:valAx>
      <c:valAx>
        <c:axId val="100998464"/>
        <c:scaling>
          <c:orientation val="minMax"/>
          <c:max val="18000"/>
          <c:min val="0"/>
        </c:scaling>
        <c:delete val="0"/>
        <c:axPos val="r"/>
        <c:numFmt formatCode="0" sourceLinked="1"/>
        <c:majorTickMark val="out"/>
        <c:minorTickMark val="none"/>
        <c:tickLblPos val="nextTo"/>
        <c:crossAx val="44841472"/>
        <c:crosses val="max"/>
        <c:crossBetween val="between"/>
      </c:valAx>
      <c:dateAx>
        <c:axId val="4484147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00998464"/>
        <c:crosses val="autoZero"/>
        <c:auto val="1"/>
        <c:lblOffset val="100"/>
        <c:baseTimeUnit val="days"/>
      </c:dateAx>
    </c:plotArea>
    <c:legend>
      <c:legendPos val="r"/>
      <c:layout>
        <c:manualLayout>
          <c:xMode val="edge"/>
          <c:yMode val="edge"/>
          <c:x val="0.15402258566305893"/>
          <c:y val="0.10991490609863969"/>
          <c:w val="6.5916100693598864E-2"/>
          <c:h val="7.5928369709752391E-2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0.32701</cdr:x>
      <cdr:y>0.36748</cdr:y>
    </cdr:from>
    <cdr:to>
      <cdr:x>0.47117</cdr:x>
      <cdr:y>0.50211</cdr:y>
    </cdr:to>
    <cdr:sp macro="" textlink="">
      <cdr:nvSpPr>
        <cdr:cNvPr id="2" name="6 CuadroTexto"/>
        <cdr:cNvSpPr txBox="1"/>
      </cdr:nvSpPr>
      <cdr:spPr>
        <a:xfrm xmlns:a="http://schemas.openxmlformats.org/drawingml/2006/main">
          <a:off x="1633479" y="1008112"/>
          <a:ext cx="72008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b="1" dirty="0" smtClean="0">
              <a:solidFill>
                <a:srgbClr val="FF0000"/>
              </a:solidFill>
            </a:rPr>
            <a:t>33.1</a:t>
          </a:r>
          <a:endParaRPr lang="es-MX" b="1" dirty="0">
            <a:solidFill>
              <a:srgbClr val="FF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0.94902</cdr:x>
      <cdr:y>0.3336</cdr:y>
    </cdr:from>
    <cdr:to>
      <cdr:x>0.98233</cdr:x>
      <cdr:y>0.60627</cdr:y>
    </cdr:to>
    <cdr:sp macro="" textlink="">
      <cdr:nvSpPr>
        <cdr:cNvPr id="2" name="9 CuadroTexto"/>
        <cdr:cNvSpPr txBox="1"/>
      </cdr:nvSpPr>
      <cdr:spPr>
        <a:xfrm xmlns:a="http://schemas.openxmlformats.org/drawingml/2006/main" rot="5400000">
          <a:off x="10611643" y="2491582"/>
          <a:ext cx="1559720" cy="39290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/>
            <a:t>COSPEC SO2  t/d</a:t>
          </a:r>
        </a:p>
      </cdr:txBody>
    </cdr:sp>
  </cdr:relSizeAnchor>
  <cdr:relSizeAnchor xmlns:cdr="http://schemas.openxmlformats.org/drawingml/2006/chartDrawing">
    <cdr:from>
      <cdr:x>0.00449</cdr:x>
      <cdr:y>0.01025</cdr:y>
    </cdr:from>
    <cdr:to>
      <cdr:x>0.11042</cdr:x>
      <cdr:y>0.05885</cdr:y>
    </cdr:to>
    <cdr:sp macro="" textlink="">
      <cdr:nvSpPr>
        <cdr:cNvPr id="4" name="1 CuadroTexto"/>
        <cdr:cNvSpPr txBox="1"/>
      </cdr:nvSpPr>
      <cdr:spPr>
        <a:xfrm xmlns:a="http://schemas.openxmlformats.org/drawingml/2006/main">
          <a:off x="57150" y="72165"/>
          <a:ext cx="1348674" cy="34204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60000"/>
            <a:lumOff val="40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100" b="1"/>
            <a:t>OMI  SO2  t/d</a:t>
          </a:r>
        </a:p>
      </cdr:txBody>
    </cdr:sp>
  </cdr:relSizeAnchor>
  <cdr:relSizeAnchor xmlns:cdr="http://schemas.openxmlformats.org/drawingml/2006/chartDrawing">
    <cdr:from>
      <cdr:x>0.76775</cdr:x>
      <cdr:y>0.10723</cdr:y>
    </cdr:from>
    <cdr:to>
      <cdr:x>0.8465</cdr:x>
      <cdr:y>0.84111</cdr:y>
    </cdr:to>
    <cdr:sp macro="" textlink="">
      <cdr:nvSpPr>
        <cdr:cNvPr id="3" name="2 Rectángulo"/>
        <cdr:cNvSpPr/>
      </cdr:nvSpPr>
      <cdr:spPr>
        <a:xfrm xmlns:a="http://schemas.openxmlformats.org/drawingml/2006/main">
          <a:off x="7020271" y="511159"/>
          <a:ext cx="720080" cy="34981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17/06/2019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17/06/2019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17/06/2019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83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17/06/2019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17/06/2019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17/06/2019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17/06/2019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17/06/2019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17 de junio,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203848" y="2619489"/>
            <a:ext cx="547260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62ª Reunión Extraordinaria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Comité Científico Asesor del SINAPROC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para el volcán Popocatépetl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chemeClr val="bg1"/>
              </a:solidFill>
              <a:latin typeface="Trajan Pro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8509154"/>
              </p:ext>
            </p:extLst>
          </p:nvPr>
        </p:nvGraphicFramePr>
        <p:xfrm>
          <a:off x="4572000" y="39330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8638430"/>
              </p:ext>
            </p:extLst>
          </p:nvPr>
        </p:nvGraphicFramePr>
        <p:xfrm>
          <a:off x="0" y="11247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6011145"/>
              </p:ext>
            </p:extLst>
          </p:nvPr>
        </p:nvGraphicFramePr>
        <p:xfrm>
          <a:off x="4572000" y="11247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11 CuadroTexto"/>
          <p:cNvSpPr txBox="1"/>
          <p:nvPr/>
        </p:nvSpPr>
        <p:spPr>
          <a:xfrm>
            <a:off x="6896947" y="475507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81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267744" y="214865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16.5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746259" y="21235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35</a:t>
            </a:r>
            <a:endParaRPr lang="es-MX" b="1" dirty="0">
              <a:solidFill>
                <a:srgbClr val="FF0000"/>
              </a:solidFill>
            </a:endParaRPr>
          </a:p>
        </p:txBody>
      </p:sp>
      <p:graphicFrame>
        <p:nvGraphicFramePr>
          <p:cNvPr id="24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1537904"/>
              </p:ext>
            </p:extLst>
          </p:nvPr>
        </p:nvGraphicFramePr>
        <p:xfrm>
          <a:off x="17385" y="3933056"/>
          <a:ext cx="4554615" cy="2741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1 CuadroTexto"/>
          <p:cNvSpPr txBox="1"/>
          <p:nvPr/>
        </p:nvSpPr>
        <p:spPr>
          <a:xfrm>
            <a:off x="1763688" y="4719957"/>
            <a:ext cx="432054" cy="2880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 smtClean="0">
                <a:solidFill>
                  <a:srgbClr val="FF0000"/>
                </a:solidFill>
              </a:rPr>
              <a:t>39</a:t>
            </a:r>
            <a:endParaRPr lang="es-MX" sz="1800" b="1" dirty="0">
              <a:solidFill>
                <a:srgbClr val="FF0000"/>
              </a:solidFill>
            </a:endParaRPr>
          </a:p>
        </p:txBody>
      </p:sp>
      <p:sp>
        <p:nvSpPr>
          <p:cNvPr id="26" name="2 CuadroTexto"/>
          <p:cNvSpPr txBox="1"/>
          <p:nvPr/>
        </p:nvSpPr>
        <p:spPr>
          <a:xfrm>
            <a:off x="3491858" y="4395052"/>
            <a:ext cx="914400" cy="36001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 smtClean="0">
                <a:solidFill>
                  <a:srgbClr val="FF0000"/>
                </a:solidFill>
              </a:rPr>
              <a:t>110</a:t>
            </a:r>
            <a:endParaRPr lang="es-MX" sz="1800" b="1" dirty="0">
              <a:solidFill>
                <a:srgbClr val="FF0000"/>
              </a:solidFill>
            </a:endParaRPr>
          </a:p>
        </p:txBody>
      </p:sp>
      <p:graphicFrame>
        <p:nvGraphicFramePr>
          <p:cNvPr id="27" name="2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3294392"/>
              </p:ext>
            </p:extLst>
          </p:nvPr>
        </p:nvGraphicFramePr>
        <p:xfrm>
          <a:off x="2169525" y="2011750"/>
          <a:ext cx="4995150" cy="2743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1641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0176"/>
            <a:ext cx="7565021" cy="5983199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660232" y="371703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Junio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6790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" y="44790"/>
            <a:ext cx="4545975" cy="2020681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" y="2222533"/>
            <a:ext cx="8095975" cy="42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7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1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923928" cy="220721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96" y="3064460"/>
            <a:ext cx="6492213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3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854"/>
            <a:ext cx="9144000" cy="472229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310" y="1152327"/>
            <a:ext cx="1842398" cy="515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3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24744"/>
            <a:ext cx="7982874" cy="518457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310" y="1152327"/>
            <a:ext cx="1842398" cy="515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6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52736"/>
            <a:ext cx="2533650" cy="5153025"/>
          </a:xfrm>
          <a:prstGeom prst="rect">
            <a:avLst/>
          </a:prstGeom>
        </p:spPr>
      </p:pic>
      <p:graphicFrame>
        <p:nvGraphicFramePr>
          <p:cNvPr id="3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886686"/>
              </p:ext>
            </p:extLst>
          </p:nvPr>
        </p:nvGraphicFramePr>
        <p:xfrm>
          <a:off x="2987824" y="1844824"/>
          <a:ext cx="5832648" cy="2996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479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914400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30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2" y="3225052"/>
            <a:ext cx="7852228" cy="3632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5485" cy="3602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uadroTexto 7"/>
          <p:cNvSpPr txBox="1"/>
          <p:nvPr/>
        </p:nvSpPr>
        <p:spPr>
          <a:xfrm>
            <a:off x="-1" y="3593595"/>
            <a:ext cx="200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SENTINEL-2 (10m)</a:t>
            </a:r>
          </a:p>
          <a:p>
            <a:r>
              <a:rPr lang="es-MX" dirty="0" smtClean="0"/>
              <a:t>11 de junio </a:t>
            </a:r>
            <a:endParaRPr lang="es-MX" dirty="0"/>
          </a:p>
        </p:txBody>
      </p:sp>
      <p:sp>
        <p:nvSpPr>
          <p:cNvPr id="6" name="CuadroTexto 1"/>
          <p:cNvSpPr txBox="1"/>
          <p:nvPr/>
        </p:nvSpPr>
        <p:spPr>
          <a:xfrm>
            <a:off x="-1" y="6093296"/>
            <a:ext cx="1291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Cortesía de </a:t>
            </a:r>
          </a:p>
          <a:p>
            <a:r>
              <a:rPr lang="es-MX" dirty="0" smtClean="0"/>
              <a:t>EO-BROSER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5253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3816424" cy="5088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052736"/>
            <a:ext cx="4587163" cy="41822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ángulo 3"/>
          <p:cNvSpPr>
            <a:spLocks noChangeArrowheads="1"/>
          </p:cNvSpPr>
          <p:nvPr/>
        </p:nvSpPr>
        <p:spPr bwMode="auto">
          <a:xfrm>
            <a:off x="4644008" y="5301208"/>
            <a:ext cx="39604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latin typeface="Montserrat" panose="00000500000000000000" pitchFamily="2" charset="0"/>
              </a:rPr>
              <a:t>Adolfo Melo (@</a:t>
            </a:r>
            <a:r>
              <a:rPr lang="es-MX" altLang="es-MX" sz="1400" dirty="0" err="1" smtClean="0">
                <a:latin typeface="Montserrat" panose="00000500000000000000" pitchFamily="2" charset="0"/>
              </a:rPr>
              <a:t>AMelox</a:t>
            </a:r>
            <a:r>
              <a:rPr lang="es-MX" altLang="es-MX" sz="1400" dirty="0" smtClean="0">
                <a:latin typeface="Montserrat" panose="00000500000000000000" pitchFamily="2" charset="0"/>
              </a:rPr>
              <a:t>), vista de la explosión 09:35 h, vuelo hacia Orlando.</a:t>
            </a:r>
            <a:endParaRPr lang="es-MX" altLang="es-MX" sz="1400" dirty="0">
              <a:latin typeface="Montserrat" panose="00000500000000000000" pitchFamily="2" charset="0"/>
            </a:endParaRPr>
          </a:p>
        </p:txBody>
      </p:sp>
      <p:sp>
        <p:nvSpPr>
          <p:cNvPr id="7" name="Rectángulo 3"/>
          <p:cNvSpPr>
            <a:spLocks noChangeArrowheads="1"/>
          </p:cNvSpPr>
          <p:nvPr/>
        </p:nvSpPr>
        <p:spPr bwMode="auto">
          <a:xfrm>
            <a:off x="323528" y="6029088"/>
            <a:ext cx="39604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latin typeface="Montserrat" panose="00000500000000000000" pitchFamily="2" charset="0"/>
              </a:rPr>
              <a:t>Manuel Monge(@</a:t>
            </a:r>
            <a:r>
              <a:rPr lang="es-MX" altLang="es-MX" sz="1400" dirty="0" err="1" smtClean="0">
                <a:latin typeface="Montserrat" panose="00000500000000000000" pitchFamily="2" charset="0"/>
              </a:rPr>
              <a:t>Manuel_Monge</a:t>
            </a:r>
            <a:r>
              <a:rPr lang="es-MX" altLang="es-MX" sz="1400" dirty="0" smtClean="0">
                <a:latin typeface="Montserrat" panose="00000500000000000000" pitchFamily="2" charset="0"/>
              </a:rPr>
              <a:t>), vista desde avión.</a:t>
            </a:r>
            <a:endParaRPr lang="es-MX" altLang="es-MX" sz="1400" dirty="0">
              <a:latin typeface="Montserrat" panose="00000500000000000000" pitchFamily="2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115616" y="404664"/>
            <a:ext cx="181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3 de junio, 9:19 h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155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r="1671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143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/>
          <p:cNvPicPr>
            <a:picLocks noChangeAspect="1"/>
          </p:cNvPicPr>
          <p:nvPr/>
        </p:nvPicPr>
        <p:blipFill rotWithShape="1">
          <a:blip r:embed="rId2"/>
          <a:srcRect l="24429" t="12279" r="-52" b="5854"/>
          <a:stretch/>
        </p:blipFill>
        <p:spPr>
          <a:xfrm>
            <a:off x="0" y="0"/>
            <a:ext cx="6491115" cy="3950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n 4"/>
          <p:cNvPicPr>
            <a:picLocks noChangeAspect="1"/>
          </p:cNvPicPr>
          <p:nvPr/>
        </p:nvPicPr>
        <p:blipFill rotWithShape="1">
          <a:blip r:embed="rId3"/>
          <a:srcRect l="25222" t="12984" r="46" b="6382"/>
          <a:stretch/>
        </p:blipFill>
        <p:spPr>
          <a:xfrm>
            <a:off x="2785189" y="3043125"/>
            <a:ext cx="6358811" cy="3814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uadroTexto 5"/>
          <p:cNvSpPr txBox="1"/>
          <p:nvPr/>
        </p:nvSpPr>
        <p:spPr>
          <a:xfrm>
            <a:off x="0" y="3999086"/>
            <a:ext cx="3206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SENTINEL-2 (10 m)</a:t>
            </a:r>
          </a:p>
          <a:p>
            <a:r>
              <a:rPr lang="es-MX" dirty="0" smtClean="0"/>
              <a:t>11 de junio </a:t>
            </a:r>
            <a:endParaRPr lang="es-MX" dirty="0"/>
          </a:p>
        </p:txBody>
      </p:sp>
      <p:sp>
        <p:nvSpPr>
          <p:cNvPr id="5" name="CuadroTexto 6"/>
          <p:cNvSpPr txBox="1"/>
          <p:nvPr/>
        </p:nvSpPr>
        <p:spPr>
          <a:xfrm>
            <a:off x="6491115" y="2422629"/>
            <a:ext cx="2652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Band-4 </a:t>
            </a:r>
            <a:r>
              <a:rPr lang="es-MX" dirty="0" err="1" smtClean="0"/>
              <a:t>PlanetScope</a:t>
            </a:r>
            <a:r>
              <a:rPr lang="es-MX" dirty="0" smtClean="0"/>
              <a:t> (3 m)</a:t>
            </a:r>
          </a:p>
          <a:p>
            <a:pPr algn="r"/>
            <a:r>
              <a:rPr lang="es-MX" dirty="0" smtClean="0"/>
              <a:t>16 de junio </a:t>
            </a:r>
            <a:endParaRPr lang="es-MX" dirty="0"/>
          </a:p>
        </p:txBody>
      </p:sp>
      <p:sp>
        <p:nvSpPr>
          <p:cNvPr id="6" name="CuadroTexto 7"/>
          <p:cNvSpPr txBox="1"/>
          <p:nvPr/>
        </p:nvSpPr>
        <p:spPr>
          <a:xfrm>
            <a:off x="-1" y="6165304"/>
            <a:ext cx="269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Cortesía de </a:t>
            </a:r>
          </a:p>
          <a:p>
            <a:r>
              <a:rPr lang="es-MX" dirty="0" smtClean="0"/>
              <a:t>PLANET EXPLORER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161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4291272"/>
              </p:ext>
            </p:extLst>
          </p:nvPr>
        </p:nvGraphicFramePr>
        <p:xfrm>
          <a:off x="1" y="1045633"/>
          <a:ext cx="9144000" cy="4766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1179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CuadroTexto"/>
              <p:cNvSpPr txBox="1"/>
              <p:nvPr/>
            </p:nvSpPr>
            <p:spPr>
              <a:xfrm>
                <a:off x="0" y="3861048"/>
                <a:ext cx="8748464" cy="2641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2000" dirty="0" smtClean="0">
                    <a:latin typeface="+mj-lt"/>
                  </a:rPr>
                  <a:t>Nivel Diario de Actividad= </a:t>
                </a:r>
              </a:p>
              <a:p>
                <a:pPr algn="ctr"/>
                <a:endParaRPr lang="es-MX" sz="2000" i="1" dirty="0">
                  <a:latin typeface="Montserrat" panose="00000500000000000000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0" i="0" smtClean="0">
                          <a:latin typeface="Cambria Math"/>
                        </a:rPr>
                        <m:t>                        (</m:t>
                      </m:r>
                      <m:f>
                        <m:fPr>
                          <m:ctrlPr>
                            <a:rPr lang="es-MX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MX" b="0" i="0" smtClean="0">
                              <a:latin typeface="Cambria Math"/>
                            </a:rPr>
                            <m:t>LP</m:t>
                          </m:r>
                          <m:r>
                            <a:rPr lang="es-MX" b="0" i="0" smtClean="0">
                              <a:latin typeface="Cambria Math"/>
                            </a:rPr>
                            <m:t>&lt;4</m:t>
                          </m:r>
                          <m:r>
                            <a:rPr lang="es-MX" b="0" i="1" smtClean="0">
                              <a:latin typeface="Cambria Math"/>
                            </a:rPr>
                            <m:t>µ</m:t>
                          </m:r>
                        </m:num>
                        <m:den>
                          <m:r>
                            <a:rPr lang="es-MX" i="1">
                              <a:latin typeface="Cambria Math"/>
                            </a:rPr>
                            <m:t>20</m:t>
                          </m:r>
                        </m:den>
                      </m:f>
                      <m:r>
                        <a:rPr lang="es-MX" b="0" i="1" smtClean="0">
                          <a:latin typeface="Cambria Math"/>
                        </a:rPr>
                        <m:t>)</m:t>
                      </m:r>
                      <m:r>
                        <a:rPr lang="es-MX">
                          <a:latin typeface="Cambria Math"/>
                        </a:rPr>
                        <m:t>+</m:t>
                      </m:r>
                      <m:r>
                        <a:rPr lang="es-MX" b="0" i="0" smtClean="0">
                          <a:latin typeface="Cambria Math"/>
                        </a:rPr>
                        <m:t>(</m:t>
                      </m:r>
                      <m:f>
                        <m:fPr>
                          <m:ctrlPr>
                            <a:rPr lang="es-MX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MX" b="0" i="0" smtClean="0">
                              <a:latin typeface="Cambria Math"/>
                            </a:rPr>
                            <m:t>LP</m:t>
                          </m:r>
                          <m:r>
                            <a:rPr lang="es-MX" b="0" i="0" smtClean="0">
                              <a:latin typeface="Cambria Math"/>
                            </a:rPr>
                            <m:t>&gt;4</m:t>
                          </m:r>
                          <m:r>
                            <a:rPr lang="es-MX" b="0" i="1" smtClean="0">
                              <a:latin typeface="Cambria Math"/>
                            </a:rPr>
                            <m:t>µ</m:t>
                          </m:r>
                        </m:num>
                        <m:den>
                          <m:r>
                            <a:rPr lang="es-MX" i="1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s-MX" b="0" i="1" smtClean="0">
                          <a:latin typeface="Cambria Math"/>
                        </a:rPr>
                        <m:t>)</m:t>
                      </m:r>
                      <m:r>
                        <a:rPr lang="es-MX">
                          <a:latin typeface="Cambria Math"/>
                        </a:rPr>
                        <m:t>+</m:t>
                      </m:r>
                      <m:r>
                        <a:rPr lang="es-MX" b="0" i="0" smtClean="0"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s-MX">
                          <a:latin typeface="Cambria Math"/>
                        </a:rPr>
                        <m:t>Explosiones</m:t>
                      </m:r>
                      <m:r>
                        <a:rPr lang="es-MX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s-MX" i="1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s-MX">
                              <a:latin typeface="Cambria Math"/>
                            </a:rPr>
                            <m:t>s</m:t>
                          </m:r>
                          <m:r>
                            <a:rPr lang="es-MX">
                              <a:latin typeface="Cambria Math"/>
                            </a:rPr>
                            <m:t>ó</m:t>
                          </m:r>
                          <m:r>
                            <m:rPr>
                              <m:sty m:val="p"/>
                            </m:rPr>
                            <a:rPr lang="es-MX">
                              <a:latin typeface="Cambria Math"/>
                            </a:rPr>
                            <m:t>nico</m:t>
                          </m:r>
                        </m:e>
                      </m:d>
                      <m:r>
                        <a:rPr lang="es-MX" b="0" i="1" smtClean="0">
                          <a:latin typeface="Cambria Math"/>
                        </a:rPr>
                        <m:t>)</m:t>
                      </m:r>
                      <m:r>
                        <a:rPr lang="es-MX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s-MX" i="1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s-MX">
                              <a:latin typeface="Cambria Math"/>
                            </a:rPr>
                            <m:t>Explosiones</m:t>
                          </m:r>
                          <m:r>
                            <a:rPr lang="es-MX">
                              <a:latin typeface="Cambria Math"/>
                            </a:rPr>
                            <m:t>×10</m:t>
                          </m:r>
                        </m:e>
                      </m:d>
                      <m:r>
                        <a:rPr lang="es-MX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s-MX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MX" i="1">
                                  <a:latin typeface="Cambria Math"/>
                                </a:rPr>
                                <m:t>′</m:t>
                              </m:r>
                              <m:r>
                                <m:rPr>
                                  <m:sty m:val="p"/>
                                </m:rPr>
                                <a:rPr lang="es-MX">
                                  <a:latin typeface="Cambria Math"/>
                                </a:rPr>
                                <m:t>tremor</m:t>
                              </m:r>
                              <m:r>
                                <a:rPr lang="es-MX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MX">
                                  <a:latin typeface="Cambria Math"/>
                                </a:rPr>
                                <m:t>peque</m:t>
                              </m:r>
                              <m:r>
                                <a:rPr lang="es-MX">
                                  <a:latin typeface="Cambria Math"/>
                                </a:rPr>
                                <m:t>ñ</m:t>
                              </m:r>
                              <m:r>
                                <m:rPr>
                                  <m:sty m:val="p"/>
                                </m:rPr>
                                <a:rPr lang="es-MX">
                                  <a:latin typeface="Cambria Math"/>
                                </a:rPr>
                                <m:t>o</m:t>
                              </m:r>
                            </m:num>
                            <m:den>
                              <m:r>
                                <a:rPr lang="es-MX" i="1">
                                  <a:latin typeface="Cambria Math"/>
                                </a:rPr>
                                <m:t>60</m:t>
                              </m:r>
                            </m:den>
                          </m:f>
                        </m:e>
                      </m:d>
                      <m:r>
                        <a:rPr lang="es-MX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s-MX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MX" i="1">
                                  <a:latin typeface="Cambria Math"/>
                                </a:rPr>
                                <m:t>′</m:t>
                              </m:r>
                              <m:r>
                                <m:rPr>
                                  <m:sty m:val="p"/>
                                </m:rPr>
                                <a:rPr lang="es-MX">
                                  <a:latin typeface="Cambria Math"/>
                                </a:rPr>
                                <m:t>tremor</m:t>
                              </m:r>
                              <m:r>
                                <a:rPr lang="es-MX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MX">
                                  <a:latin typeface="Cambria Math"/>
                                </a:rPr>
                                <m:t>mediano</m:t>
                              </m:r>
                            </m:num>
                            <m:den>
                              <m:r>
                                <a:rPr lang="es-MX" i="1">
                                  <a:latin typeface="Cambria Math"/>
                                </a:rPr>
                                <m:t>60</m:t>
                              </m:r>
                            </m:den>
                          </m:f>
                          <m:r>
                            <a:rPr lang="es-MX" i="1">
                              <a:latin typeface="Cambria Math"/>
                            </a:rPr>
                            <m:t>×5</m:t>
                          </m:r>
                        </m:e>
                      </m:d>
                      <m:r>
                        <a:rPr lang="es-MX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s-MX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MX" i="1">
                                  <a:latin typeface="Cambria Math"/>
                                </a:rPr>
                                <m:t>′</m:t>
                              </m:r>
                              <m:r>
                                <m:rPr>
                                  <m:sty m:val="p"/>
                                </m:rPr>
                                <a:rPr lang="es-MX">
                                  <a:latin typeface="Cambria Math"/>
                                </a:rPr>
                                <m:t>tremor</m:t>
                              </m:r>
                              <m:r>
                                <a:rPr lang="es-MX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MX">
                                  <a:latin typeface="Cambria Math"/>
                                </a:rPr>
                                <m:t>grande</m:t>
                              </m:r>
                            </m:num>
                            <m:den>
                              <m:r>
                                <a:rPr lang="es-MX" i="1">
                                  <a:latin typeface="Cambria Math"/>
                                </a:rPr>
                                <m:t>60</m:t>
                              </m:r>
                            </m:den>
                          </m:f>
                          <m:r>
                            <a:rPr lang="es-MX" i="1">
                              <a:latin typeface="Cambria Math"/>
                            </a:rPr>
                            <m:t>×10</m:t>
                          </m:r>
                        </m:e>
                      </m:d>
                      <m:r>
                        <a:rPr lang="es-MX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s-MX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MX" i="1">
                                  <a:latin typeface="Cambria Math"/>
                                </a:rPr>
                                <m:t>′</m:t>
                              </m:r>
                              <m:r>
                                <m:rPr>
                                  <m:sty m:val="p"/>
                                </m:rPr>
                                <a:rPr lang="es-MX">
                                  <a:latin typeface="Cambria Math"/>
                                </a:rPr>
                                <m:t>tren</m:t>
                              </m:r>
                              <m:r>
                                <a:rPr lang="es-MX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MX">
                                  <a:latin typeface="Cambria Math"/>
                                </a:rPr>
                                <m:t>exhalaciones</m:t>
                              </m:r>
                            </m:num>
                            <m:den>
                              <m:r>
                                <a:rPr lang="es-MX" i="1">
                                  <a:latin typeface="Cambria Math"/>
                                </a:rPr>
                                <m:t>60</m:t>
                              </m:r>
                            </m:den>
                          </m:f>
                          <m:r>
                            <a:rPr lang="es-MX" i="1">
                              <a:latin typeface="Cambria Math"/>
                            </a:rPr>
                            <m:t>×20</m:t>
                          </m:r>
                        </m:e>
                      </m:d>
                      <m:r>
                        <a:rPr lang="es-MX" i="1">
                          <a:latin typeface="Cambria Math"/>
                        </a:rPr>
                        <m:t>+∈(</m:t>
                      </m:r>
                      <m:sSup>
                        <m:sSupPr>
                          <m:ctrlPr>
                            <a:rPr lang="es-MX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MX">
                              <a:latin typeface="Cambria Math"/>
                            </a:rPr>
                            <m:t>Magnitudes</m:t>
                          </m:r>
                          <m:r>
                            <a:rPr lang="es-MX" i="1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s-MX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MX" sz="2000" dirty="0">
                  <a:latin typeface="Montserrat" panose="00000500000000000000" pitchFamily="2" charset="0"/>
                </a:endParaRPr>
              </a:p>
              <a:p>
                <a:pPr algn="ctr"/>
                <a:endParaRPr lang="es-MX" sz="1100" dirty="0"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4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61048"/>
                <a:ext cx="8748464" cy="2641300"/>
              </a:xfrm>
              <a:prstGeom prst="rect">
                <a:avLst/>
              </a:prstGeom>
              <a:blipFill rotWithShape="1">
                <a:blip r:embed="rId3"/>
                <a:stretch>
                  <a:fillRect t="-115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980728"/>
            <a:ext cx="9156700" cy="2640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1874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13"/>
            <a:ext cx="9143996" cy="604838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87" y="4653136"/>
            <a:ext cx="827615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5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t="1924" r="875" b="2051"/>
          <a:stretch/>
        </p:blipFill>
        <p:spPr bwMode="auto">
          <a:xfrm>
            <a:off x="135801" y="1358020"/>
            <a:ext cx="8881449" cy="44543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115616" y="404664"/>
            <a:ext cx="301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9 de junio, Duración total 15 h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4905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enapred.gob.mx/popo/2019/jun/p06121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37" y="980728"/>
            <a:ext cx="8343327" cy="56886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115616" y="404664"/>
            <a:ext cx="204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11 de junio, 13:06 h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2471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97" y="804530"/>
            <a:ext cx="4540103" cy="60534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600976" y="6093296"/>
            <a:ext cx="281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dirty="0" smtClean="0"/>
              <a:t>14 de junio, 10:40 h (&gt;8 km)</a:t>
            </a:r>
          </a:p>
        </p:txBody>
      </p:sp>
      <p:pic>
        <p:nvPicPr>
          <p:cNvPr id="5" name="Picture 2" descr="http://www.cenapred.gob.mx/popo/2019/jun/p06141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36"/>
            <a:ext cx="4505647" cy="30720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0" y="188640"/>
            <a:ext cx="269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dirty="0" smtClean="0"/>
              <a:t>14 de junio, 08:58 h (5 km)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0" t="16066" r="30931" b="2533"/>
          <a:stretch/>
        </p:blipFill>
        <p:spPr bwMode="auto">
          <a:xfrm>
            <a:off x="2252822" y="3268132"/>
            <a:ext cx="3329149" cy="36000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26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7f15e176-cb55-4d36-97c3-e6ffc8f70c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blob:https://web.whatsapp.com/7f15e176-cb55-4d36-97c3-e6ffc8f70c4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1" y="780546"/>
            <a:ext cx="8913598" cy="60774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15616" y="404664"/>
            <a:ext cx="204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17 de junio, 06:46 h</a:t>
            </a:r>
            <a:endParaRPr lang="es-MX" dirty="0"/>
          </a:p>
        </p:txBody>
      </p:sp>
      <p:sp>
        <p:nvSpPr>
          <p:cNvPr id="4" name="AutoShape 7" descr="blob:https://web.whatsapp.com/d4f48250-b169-4fcc-bbf5-3c8cc84f9db9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9" descr="blob:https://web.whatsapp.com/d4f48250-b169-4fcc-bbf5-3c8cc84f9db9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754306" cy="367240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853698" y="4437112"/>
            <a:ext cx="11689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Calzada México-Tacuba</a:t>
            </a:r>
            <a:endParaRPr lang="es-MX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16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95536" y="4016981"/>
            <a:ext cx="204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17 de junio, 12:42 h</a:t>
            </a:r>
            <a:endParaRPr lang="es-MX" dirty="0"/>
          </a:p>
        </p:txBody>
      </p:sp>
      <p:pic>
        <p:nvPicPr>
          <p:cNvPr id="2050" name="Picture 2" descr="http://www.cenapred.gob.mx/es/Registros/camaraVolcan/imagenes/webcams_tlamacas.jpg?15608027437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54586"/>
            <a:ext cx="5871674" cy="40034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758731" cy="32445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732240" y="2497458"/>
            <a:ext cx="204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17 de junio, </a:t>
            </a:r>
            <a:r>
              <a:rPr lang="es-MX" dirty="0" smtClean="0"/>
              <a:t>15:13 </a:t>
            </a:r>
            <a:r>
              <a:rPr lang="es-MX" dirty="0" smtClean="0"/>
              <a:t>h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0142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34" y="1045897"/>
            <a:ext cx="6991715" cy="562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2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878184" y="537321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Año</a:t>
            </a:r>
            <a:endParaRPr lang="es-MX" b="1" dirty="0"/>
          </a:p>
        </p:txBody>
      </p:sp>
      <p:graphicFrame>
        <p:nvGraphicFramePr>
          <p:cNvPr id="6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7846069"/>
              </p:ext>
            </p:extLst>
          </p:nvPr>
        </p:nvGraphicFramePr>
        <p:xfrm>
          <a:off x="26475" y="1557690"/>
          <a:ext cx="9091050" cy="3742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818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2261</TotalTime>
  <Words>276</Words>
  <Application>Microsoft Office PowerPoint</Application>
  <PresentationFormat>Presentación en pantalla (4:3)</PresentationFormat>
  <Paragraphs>52</Paragraphs>
  <Slides>25</Slides>
  <Notes>0</Notes>
  <HiddenSlides>2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Espinasa Pereña Ramon</cp:lastModifiedBy>
  <cp:revision>161</cp:revision>
  <dcterms:created xsi:type="dcterms:W3CDTF">2018-12-04T21:42:05Z</dcterms:created>
  <dcterms:modified xsi:type="dcterms:W3CDTF">2019-06-17T21:23:18Z</dcterms:modified>
</cp:coreProperties>
</file>