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</p:sldMasterIdLst>
  <p:notesMasterIdLst>
    <p:notesMasterId r:id="rId8"/>
  </p:notesMasterIdLst>
  <p:handoutMasterIdLst>
    <p:handoutMasterId r:id="rId9"/>
  </p:handoutMasterIdLst>
  <p:sldIdLst>
    <p:sldId id="1465" r:id="rId2"/>
    <p:sldId id="1490" r:id="rId3"/>
    <p:sldId id="1492" r:id="rId4"/>
    <p:sldId id="1493" r:id="rId5"/>
    <p:sldId id="1491" r:id="rId6"/>
    <p:sldId id="1494" r:id="rId7"/>
  </p:sldIdLst>
  <p:sldSz cx="9144000" cy="6858000" type="screen4x3"/>
  <p:notesSz cx="7010400" cy="9296400"/>
  <p:embeddedFontLst>
    <p:embeddedFont>
      <p:font typeface="Calibri Light" panose="020F0302020204030204" pitchFamily="34" charset="0"/>
      <p:regular r:id="rId10"/>
      <p: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bold r:id="rId20"/>
      <p:boldItalic r:id="rId2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uces Rodriguez Oscar" initials="CRO" lastIdx="2" clrIdx="0"/>
  <p:cmAuthor id="2" name="Alvarado Carmona Tania Yuridia" initials="ACT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B4E"/>
    <a:srgbClr val="A32143"/>
    <a:srgbClr val="EDE2D3"/>
    <a:srgbClr val="E4D5BE"/>
    <a:srgbClr val="BC945A"/>
    <a:srgbClr val="009999"/>
    <a:srgbClr val="000000"/>
    <a:srgbClr val="FFFFFF"/>
    <a:srgbClr val="A02141"/>
    <a:srgbClr val="5BC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5153" autoAdjust="0"/>
  </p:normalViewPr>
  <p:slideViewPr>
    <p:cSldViewPr snapToGrid="0" snapToObjects="1">
      <p:cViewPr>
        <p:scale>
          <a:sx n="91" d="100"/>
          <a:sy n="91" d="100"/>
        </p:scale>
        <p:origin x="-490" y="3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35"/>
    </p:cViewPr>
  </p:sorterViewPr>
  <p:notesViewPr>
    <p:cSldViewPr snapToGrid="0" snapToObjects="1">
      <p:cViewPr varScale="1">
        <p:scale>
          <a:sx n="53" d="100"/>
          <a:sy n="53" d="100"/>
        </p:scale>
        <p:origin x="28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DD244-1D36-4A5E-AC1A-5908BF66A6E2}" type="datetimeFigureOut">
              <a:rPr lang="es-MX" smtClean="0"/>
              <a:t>30/06/2021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024F-F025-4D04-8287-BC4AA1535E7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709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30/06/2021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60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6221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7596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0076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415" y="1631316"/>
            <a:ext cx="859917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2415" y="3270885"/>
            <a:ext cx="859917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7573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1">
            <a:extLst>
              <a:ext uri="{FF2B5EF4-FFF2-40B4-BE49-F238E27FC236}">
                <a16:creationId xmlns:a16="http://schemas.microsoft.com/office/drawing/2014/main" xmlns="" id="{94B9632B-5639-8D4A-BD48-AF60EACBA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036"/>
          <a:stretch/>
        </p:blipFill>
        <p:spPr>
          <a:xfrm>
            <a:off x="5756328" y="206056"/>
            <a:ext cx="3140641" cy="694792"/>
          </a:xfrm>
          <a:prstGeom prst="rect">
            <a:avLst/>
          </a:prstGeom>
        </p:spPr>
      </p:pic>
      <p:sp>
        <p:nvSpPr>
          <p:cNvPr id="6" name="Rectángulo 5"/>
          <p:cNvSpPr/>
          <p:nvPr userDrawn="1"/>
        </p:nvSpPr>
        <p:spPr>
          <a:xfrm>
            <a:off x="1" y="6497054"/>
            <a:ext cx="9148094" cy="360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16"/>
            <a:ext cx="9144000" cy="7138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542" y="5037221"/>
            <a:ext cx="1576459" cy="18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0004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1615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494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8083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039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20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5066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7327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C516FB4C-D80E-574A-85E4-0DF8B29E79BF}"/>
              </a:ext>
            </a:extLst>
          </p:cNvPr>
          <p:cNvCxnSpPr/>
          <p:nvPr/>
        </p:nvCxnSpPr>
        <p:spPr>
          <a:xfrm>
            <a:off x="1483518" y="2674163"/>
            <a:ext cx="61341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72" y="4844393"/>
            <a:ext cx="2575391" cy="1410065"/>
          </a:xfrm>
          <a:prstGeom prst="rect">
            <a:avLst/>
          </a:prstGeom>
        </p:spPr>
      </p:pic>
      <p:pic>
        <p:nvPicPr>
          <p:cNvPr id="11" name="Picture 4" descr="https://upload.wikimedia.org/wikipedia/commons/0/0c/CENAPRED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40" y="1344040"/>
            <a:ext cx="6451919" cy="11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4 CuadroTexto"/>
          <p:cNvSpPr txBox="1"/>
          <p:nvPr/>
        </p:nvSpPr>
        <p:spPr>
          <a:xfrm>
            <a:off x="262550" y="3148154"/>
            <a:ext cx="839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  <a:t>ANÁLIS DE ACCIDENTES CON GAS LP</a:t>
            </a:r>
            <a:br>
              <a:rPr lang="es-MX" sz="2800" b="1" dirty="0" smtClean="0">
                <a:solidFill>
                  <a:schemeClr val="bg1"/>
                </a:solidFill>
                <a:latin typeface="Montserrat" panose="00000500000000000000" pitchFamily="2" charset="0"/>
              </a:rPr>
            </a:br>
            <a:endParaRPr lang="es-MX" sz="2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>
            <a:extLst>
              <a:ext uri="{FF2B5EF4-FFF2-40B4-BE49-F238E27FC236}">
                <a16:creationId xmlns:a16="http://schemas.microsoft.com/office/drawing/2014/main" xmlns="" id="{3E7C2803-E899-4889-BDF9-D77912F5D0C7}"/>
              </a:ext>
            </a:extLst>
          </p:cNvPr>
          <p:cNvSpPr txBox="1"/>
          <p:nvPr/>
        </p:nvSpPr>
        <p:spPr>
          <a:xfrm>
            <a:off x="418312" y="665389"/>
            <a:ext cx="5848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ccidentes con gas LP, en el periodo enero 2003 a mayo 2021</a:t>
            </a:r>
            <a:endParaRPr lang="es-MX" sz="2400" dirty="0">
              <a:solidFill>
                <a:srgbClr val="235B4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xmlns="" id="{4F0D6EA6-16B8-4420-8537-7C4A1F28E0D5}"/>
              </a:ext>
            </a:extLst>
          </p:cNvPr>
          <p:cNvSpPr txBox="1"/>
          <p:nvPr/>
        </p:nvSpPr>
        <p:spPr>
          <a:xfrm>
            <a:off x="493813" y="5170547"/>
            <a:ext cx="70898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Durante el periodo de enero de 2003 al 31 de mayo de 2021 se registraron en la base de datos un </a:t>
            </a:r>
            <a:r>
              <a:rPr lang="es-MX" sz="1400" b="1" dirty="0" smtClean="0">
                <a:solidFill>
                  <a:srgbClr val="FF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total de 1,354 accidentes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. El total incluye los accidentes ocurridos en industria, urbano, ductos y en el autotransporte.</a:t>
            </a:r>
            <a:endParaRPr lang="es-MX" sz="14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22" y="1567118"/>
            <a:ext cx="6443349" cy="334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79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3" y="1325462"/>
            <a:ext cx="7518663" cy="36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xmlns="" id="{3E7C2803-E899-4889-BDF9-D77912F5D0C7}"/>
              </a:ext>
            </a:extLst>
          </p:cNvPr>
          <p:cNvSpPr txBox="1"/>
          <p:nvPr/>
        </p:nvSpPr>
        <p:spPr>
          <a:xfrm>
            <a:off x="342811" y="757668"/>
            <a:ext cx="5848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Accidentes con gas LP, </a:t>
            </a:r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por estado</a:t>
            </a:r>
            <a:endParaRPr lang="es-MX" sz="2400" b="1" dirty="0">
              <a:solidFill>
                <a:srgbClr val="235B4E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4F0D6EA6-16B8-4420-8537-7C4A1F28E0D5}"/>
              </a:ext>
            </a:extLst>
          </p:cNvPr>
          <p:cNvSpPr txBox="1"/>
          <p:nvPr/>
        </p:nvSpPr>
        <p:spPr>
          <a:xfrm>
            <a:off x="493813" y="5170547"/>
            <a:ext cx="7089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estados en los que se presentó el mayor número de accidentes fueron: Ciudad de México, estado de México, Jalisco y Puebla</a:t>
            </a:r>
            <a:endParaRPr lang="es-MX" sz="14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5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" y="1588665"/>
            <a:ext cx="7290034" cy="323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xmlns="" id="{3E7C2803-E899-4889-BDF9-D77912F5D0C7}"/>
              </a:ext>
            </a:extLst>
          </p:cNvPr>
          <p:cNvSpPr txBox="1"/>
          <p:nvPr/>
        </p:nvSpPr>
        <p:spPr>
          <a:xfrm>
            <a:off x="342811" y="757668"/>
            <a:ext cx="5848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Muertes y lesionados en accidentes </a:t>
            </a:r>
            <a:r>
              <a:rPr lang="es-MX" sz="2400" b="1" dirty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 gas LP, </a:t>
            </a:r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por estado</a:t>
            </a:r>
            <a:endParaRPr lang="es-MX" sz="2400" b="1" dirty="0">
              <a:solidFill>
                <a:srgbClr val="235B4E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F0D6EA6-16B8-4420-8537-7C4A1F28E0D5}"/>
              </a:ext>
            </a:extLst>
          </p:cNvPr>
          <p:cNvSpPr txBox="1"/>
          <p:nvPr/>
        </p:nvSpPr>
        <p:spPr>
          <a:xfrm>
            <a:off x="493812" y="4905210"/>
            <a:ext cx="70898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estados en los que se presentó el mayor número de muertes fueron: Ciudad de México (44), estado de México (22), Guanajuato (17) y Nayarit (17).</a:t>
            </a:r>
          </a:p>
          <a:p>
            <a:pPr algn="just"/>
            <a:endParaRPr lang="es-MX" sz="14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Los estados en los que se presentó el mayor número de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lesionados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fueron: Ciudad de México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(564), Jalisco (308), Guanajuato (235) y estado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de México (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221).</a:t>
            </a:r>
            <a:endParaRPr lang="es-MX" sz="14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6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7" y="1336820"/>
            <a:ext cx="6970528" cy="374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xmlns="" id="{3E7C2803-E899-4889-BDF9-D77912F5D0C7}"/>
              </a:ext>
            </a:extLst>
          </p:cNvPr>
          <p:cNvSpPr txBox="1"/>
          <p:nvPr/>
        </p:nvSpPr>
        <p:spPr>
          <a:xfrm>
            <a:off x="342811" y="757668"/>
            <a:ext cx="673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Clasificación de accidentes </a:t>
            </a:r>
            <a:r>
              <a:rPr lang="es-MX" sz="2400" b="1" dirty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 gas </a:t>
            </a:r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LP</a:t>
            </a:r>
            <a:endParaRPr lang="es-MX" sz="2400" b="1" dirty="0">
              <a:solidFill>
                <a:srgbClr val="235B4E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F0D6EA6-16B8-4420-8537-7C4A1F28E0D5}"/>
              </a:ext>
            </a:extLst>
          </p:cNvPr>
          <p:cNvSpPr txBox="1"/>
          <p:nvPr/>
        </p:nvSpPr>
        <p:spPr>
          <a:xfrm>
            <a:off x="342811" y="5262826"/>
            <a:ext cx="7375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 mayor porcentaje de accidentes con gas LP fueron de tipo urbano con 79.7 %, seguido de los accidentes en el autotransporte con 11.5 %.</a:t>
            </a:r>
            <a:endParaRPr lang="es-MX" sz="14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3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0" y="1588663"/>
            <a:ext cx="6872683" cy="343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xmlns="" id="{3E7C2803-E899-4889-BDF9-D77912F5D0C7}"/>
              </a:ext>
            </a:extLst>
          </p:cNvPr>
          <p:cNvSpPr txBox="1"/>
          <p:nvPr/>
        </p:nvSpPr>
        <p:spPr>
          <a:xfrm>
            <a:off x="342811" y="757668"/>
            <a:ext cx="6734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ccidentes </a:t>
            </a:r>
            <a:r>
              <a:rPr lang="es-MX" sz="2400" b="1" dirty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con gas </a:t>
            </a:r>
            <a:r>
              <a:rPr lang="es-MX" sz="2400" b="1" dirty="0" smtClean="0">
                <a:solidFill>
                  <a:srgbClr val="235B4E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LP por tipo de evento</a:t>
            </a:r>
            <a:endParaRPr lang="es-MX" sz="2400" b="1" dirty="0">
              <a:solidFill>
                <a:srgbClr val="235B4E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F0D6EA6-16B8-4420-8537-7C4A1F28E0D5}"/>
              </a:ext>
            </a:extLst>
          </p:cNvPr>
          <p:cNvSpPr txBox="1"/>
          <p:nvPr/>
        </p:nvSpPr>
        <p:spPr>
          <a:xfrm>
            <a:off x="469782" y="5237659"/>
            <a:ext cx="7113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El mayor porcentaje de accidentes con gas LP de acuerdo al tipo de evento que se presentó, fueron las fugas con 34.3 %, explosión con 31.2 % e incendio con 22.7 %.</a:t>
            </a:r>
            <a:endParaRPr lang="es-MX" sz="1400" dirty="0"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54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</TotalTime>
  <Words>248</Words>
  <Application>Microsoft Office PowerPoint</Application>
  <PresentationFormat>Presentación en pantalla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 Light</vt:lpstr>
      <vt:lpstr>Montserrat</vt:lpstr>
      <vt:lpstr>Calibri</vt:lpstr>
      <vt:lpstr>Times New Roman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Coordinación Nacional de Protección Civil</dc:title>
  <dc:creator>CNPC</dc:creator>
  <cp:lastModifiedBy>ruben.rivera</cp:lastModifiedBy>
  <cp:revision>351</cp:revision>
  <dcterms:created xsi:type="dcterms:W3CDTF">2020-11-26T19:36:11Z</dcterms:created>
  <dcterms:modified xsi:type="dcterms:W3CDTF">2021-06-30T18:03:58Z</dcterms:modified>
</cp:coreProperties>
</file>