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1465" r:id="rId2"/>
    <p:sldId id="1508" r:id="rId3"/>
    <p:sldId id="1513" r:id="rId4"/>
    <p:sldId id="1514" r:id="rId5"/>
    <p:sldId id="1515" r:id="rId6"/>
    <p:sldId id="1522" r:id="rId7"/>
    <p:sldId id="1507" r:id="rId8"/>
    <p:sldId id="1488" r:id="rId9"/>
    <p:sldId id="1505" r:id="rId10"/>
    <p:sldId id="1489" r:id="rId11"/>
    <p:sldId id="1491" r:id="rId12"/>
    <p:sldId id="1490" r:id="rId13"/>
    <p:sldId id="1492" r:id="rId14"/>
    <p:sldId id="1493" r:id="rId15"/>
    <p:sldId id="1494" r:id="rId16"/>
    <p:sldId id="1495" r:id="rId17"/>
    <p:sldId id="1496" r:id="rId18"/>
    <p:sldId id="1497" r:id="rId19"/>
    <p:sldId id="1498" r:id="rId20"/>
    <p:sldId id="1509" r:id="rId21"/>
    <p:sldId id="1510" r:id="rId22"/>
    <p:sldId id="1524" r:id="rId23"/>
    <p:sldId id="1499" r:id="rId24"/>
    <p:sldId id="1500" r:id="rId25"/>
    <p:sldId id="1501" r:id="rId26"/>
    <p:sldId id="1504" r:id="rId27"/>
    <p:sldId id="1502" r:id="rId28"/>
    <p:sldId id="1503" r:id="rId2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58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0"/>
    <c:view3D>
      <c:rotX val="20"/>
      <c:rotY val="30"/>
      <c:depthPercent val="100"/>
      <c:rAngAx val="0"/>
      <c:perspective val="20"/>
    </c:view3D>
    <c:floor>
      <c:thickness val="0"/>
    </c:floor>
    <c:sideWall>
      <c:thickness val="0"/>
    </c:sideWall>
    <c:backWall>
      <c:thickness val="0"/>
    </c:backWall>
    <c:plotArea>
      <c:layout/>
      <c:bar3DChart>
        <c:barDir val="col"/>
        <c:grouping val="standard"/>
        <c:varyColors val="0"/>
        <c:ser>
          <c:idx val="1"/>
          <c:order val="0"/>
          <c:tx>
            <c:strRef>
              <c:f>'[Gráfico en Microsoft Word]Hoja1'!$C$5</c:f>
              <c:strCache>
                <c:ptCount val="1"/>
                <c:pt idx="0">
                  <c:v>Químicos</c:v>
                </c:pt>
              </c:strCache>
            </c:strRef>
          </c:tx>
          <c:spPr>
            <a:solidFill>
              <a:schemeClr val="accent6">
                <a:lumMod val="75000"/>
              </a:schemeClr>
            </a:solidFill>
            <a:ln w="12700">
              <a:solidFill>
                <a:schemeClr val="tx1"/>
              </a:solidFill>
            </a:ln>
          </c:spPr>
          <c:invertIfNegative val="0"/>
          <c:cat>
            <c:numRef>
              <c:f>'[Gráfico en Microsoft Word]Hoja1'!$D$4:$M$4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'[Gráfico en Microsoft Word]Hoja1'!$D$5:$M$5</c:f>
              <c:numCache>
                <c:formatCode>General</c:formatCode>
                <c:ptCount val="10"/>
                <c:pt idx="0">
                  <c:v>1</c:v>
                </c:pt>
                <c:pt idx="1">
                  <c:v>3.3</c:v>
                </c:pt>
                <c:pt idx="2">
                  <c:v>2.1</c:v>
                </c:pt>
                <c:pt idx="3">
                  <c:v>6.7</c:v>
                </c:pt>
                <c:pt idx="4">
                  <c:v>7.8</c:v>
                </c:pt>
                <c:pt idx="5">
                  <c:v>1.4</c:v>
                </c:pt>
                <c:pt idx="6">
                  <c:v>12.97</c:v>
                </c:pt>
                <c:pt idx="7">
                  <c:v>0.8</c:v>
                </c:pt>
                <c:pt idx="8">
                  <c:v>4.5999999999999996</c:v>
                </c:pt>
                <c:pt idx="9">
                  <c:v>3.1</c:v>
                </c:pt>
              </c:numCache>
            </c:numRef>
          </c:val>
          <c:extLst xmlns:c16r2="http://schemas.microsoft.com/office/drawing/2015/06/chart">
            <c:ext xmlns:c16="http://schemas.microsoft.com/office/drawing/2014/chart" uri="{C3380CC4-5D6E-409C-BE32-E72D297353CC}">
              <c16:uniqueId val="{00000000-5D70-49E0-9F60-AE6AFA341801}"/>
            </c:ext>
          </c:extLst>
        </c:ser>
        <c:ser>
          <c:idx val="2"/>
          <c:order val="1"/>
          <c:tx>
            <c:strRef>
              <c:f>'[Gráfico en Microsoft Word]Hoja1'!$C$6</c:f>
              <c:strCache>
                <c:ptCount val="1"/>
                <c:pt idx="0">
                  <c:v>Socioorganizativos</c:v>
                </c:pt>
              </c:strCache>
            </c:strRef>
          </c:tx>
          <c:spPr>
            <a:solidFill>
              <a:srgbClr val="7030A0"/>
            </a:solidFill>
            <a:ln w="12700">
              <a:solidFill>
                <a:schemeClr val="tx1"/>
              </a:solidFill>
            </a:ln>
          </c:spPr>
          <c:invertIfNegative val="0"/>
          <c:cat>
            <c:numRef>
              <c:f>'[Gráfico en Microsoft Word]Hoja1'!$D$4:$M$4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'[Gráfico en Microsoft Word]Hoja1'!$D$6:$M$6</c:f>
              <c:numCache>
                <c:formatCode>General</c:formatCode>
                <c:ptCount val="10"/>
                <c:pt idx="0">
                  <c:v>0.1</c:v>
                </c:pt>
                <c:pt idx="1">
                  <c:v>0.2</c:v>
                </c:pt>
                <c:pt idx="2">
                  <c:v>0.7</c:v>
                </c:pt>
                <c:pt idx="3">
                  <c:v>0.2</c:v>
                </c:pt>
                <c:pt idx="4">
                  <c:v>0.2</c:v>
                </c:pt>
                <c:pt idx="5">
                  <c:v>1</c:v>
                </c:pt>
                <c:pt idx="6">
                  <c:v>0.09</c:v>
                </c:pt>
                <c:pt idx="7">
                  <c:v>0</c:v>
                </c:pt>
                <c:pt idx="8">
                  <c:v>1.1000000000000001</c:v>
                </c:pt>
                <c:pt idx="9">
                  <c:v>0.3</c:v>
                </c:pt>
              </c:numCache>
            </c:numRef>
          </c:val>
          <c:extLst xmlns:c16r2="http://schemas.microsoft.com/office/drawing/2015/06/chart">
            <c:ext xmlns:c16="http://schemas.microsoft.com/office/drawing/2014/chart" uri="{C3380CC4-5D6E-409C-BE32-E72D297353CC}">
              <c16:uniqueId val="{00000001-5D70-49E0-9F60-AE6AFA341801}"/>
            </c:ext>
          </c:extLst>
        </c:ser>
        <c:ser>
          <c:idx val="3"/>
          <c:order val="2"/>
          <c:tx>
            <c:strRef>
              <c:f>'[Gráfico en Microsoft Word]Hoja1'!$C$7</c:f>
              <c:strCache>
                <c:ptCount val="1"/>
                <c:pt idx="0">
                  <c:v>Hidrometeorológicos</c:v>
                </c:pt>
              </c:strCache>
            </c:strRef>
          </c:tx>
          <c:spPr>
            <a:solidFill>
              <a:schemeClr val="accent1">
                <a:lumMod val="75000"/>
              </a:schemeClr>
            </a:solidFill>
            <a:ln w="12700">
              <a:solidFill>
                <a:schemeClr val="tx1"/>
              </a:solidFill>
            </a:ln>
          </c:spPr>
          <c:invertIfNegative val="0"/>
          <c:cat>
            <c:numRef>
              <c:f>'[Gráfico en Microsoft Word]Hoja1'!$D$4:$M$4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'[Gráfico en Microsoft Word]Hoja1'!$D$7:$M$7</c:f>
              <c:numCache>
                <c:formatCode>General</c:formatCode>
                <c:ptCount val="10"/>
                <c:pt idx="0">
                  <c:v>89.3</c:v>
                </c:pt>
                <c:pt idx="1">
                  <c:v>95.5</c:v>
                </c:pt>
                <c:pt idx="2">
                  <c:v>88.2</c:v>
                </c:pt>
                <c:pt idx="3">
                  <c:v>91.8</c:v>
                </c:pt>
                <c:pt idx="4">
                  <c:v>84.9</c:v>
                </c:pt>
                <c:pt idx="5">
                  <c:v>96.2</c:v>
                </c:pt>
                <c:pt idx="6">
                  <c:v>86.62</c:v>
                </c:pt>
                <c:pt idx="7">
                  <c:v>6.8</c:v>
                </c:pt>
                <c:pt idx="8">
                  <c:v>84.4</c:v>
                </c:pt>
                <c:pt idx="9">
                  <c:v>78</c:v>
                </c:pt>
              </c:numCache>
            </c:numRef>
          </c:val>
          <c:extLst xmlns:c16r2="http://schemas.microsoft.com/office/drawing/2015/06/chart">
            <c:ext xmlns:c16="http://schemas.microsoft.com/office/drawing/2014/chart" uri="{C3380CC4-5D6E-409C-BE32-E72D297353CC}">
              <c16:uniqueId val="{00000002-5D70-49E0-9F60-AE6AFA341801}"/>
            </c:ext>
          </c:extLst>
        </c:ser>
        <c:ser>
          <c:idx val="4"/>
          <c:order val="3"/>
          <c:tx>
            <c:strRef>
              <c:f>'[Gráfico en Microsoft Word]Hoja1'!$C$8</c:f>
              <c:strCache>
                <c:ptCount val="1"/>
                <c:pt idx="0">
                  <c:v>Geológicos</c:v>
                </c:pt>
              </c:strCache>
            </c:strRef>
          </c:tx>
          <c:spPr>
            <a:solidFill>
              <a:schemeClr val="accent2">
                <a:lumMod val="75000"/>
              </a:schemeClr>
            </a:solidFill>
            <a:ln w="12700">
              <a:solidFill>
                <a:schemeClr val="tx1"/>
              </a:solidFill>
            </a:ln>
          </c:spPr>
          <c:invertIfNegative val="0"/>
          <c:cat>
            <c:numRef>
              <c:f>'[Gráfico en Microsoft Word]Hoja1'!$D$4:$M$4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'[Gráfico en Microsoft Word]Hoja1'!$D$8:$M$8</c:f>
              <c:numCache>
                <c:formatCode>General</c:formatCode>
                <c:ptCount val="10"/>
                <c:pt idx="0">
                  <c:v>9.6</c:v>
                </c:pt>
                <c:pt idx="1">
                  <c:v>1</c:v>
                </c:pt>
                <c:pt idx="2">
                  <c:v>9</c:v>
                </c:pt>
                <c:pt idx="3">
                  <c:v>1.3</c:v>
                </c:pt>
                <c:pt idx="4">
                  <c:v>7.1</c:v>
                </c:pt>
                <c:pt idx="5">
                  <c:v>1.4</c:v>
                </c:pt>
                <c:pt idx="6">
                  <c:v>0.32</c:v>
                </c:pt>
                <c:pt idx="7">
                  <c:v>92.4</c:v>
                </c:pt>
                <c:pt idx="8">
                  <c:v>9.9</c:v>
                </c:pt>
                <c:pt idx="9">
                  <c:v>18.600000000000001</c:v>
                </c:pt>
              </c:numCache>
            </c:numRef>
          </c:val>
          <c:extLst xmlns:c16r2="http://schemas.microsoft.com/office/drawing/2015/06/chart">
            <c:ext xmlns:c16="http://schemas.microsoft.com/office/drawing/2014/chart" uri="{C3380CC4-5D6E-409C-BE32-E72D297353CC}">
              <c16:uniqueId val="{00000003-5D70-49E0-9F60-AE6AFA341801}"/>
            </c:ext>
          </c:extLst>
        </c:ser>
        <c:dLbls>
          <c:showLegendKey val="0"/>
          <c:showVal val="0"/>
          <c:showCatName val="0"/>
          <c:showSerName val="0"/>
          <c:showPercent val="0"/>
          <c:showBubbleSize val="0"/>
        </c:dLbls>
        <c:gapWidth val="150"/>
        <c:shape val="cylinder"/>
        <c:axId val="71308288"/>
        <c:axId val="69769408"/>
        <c:axId val="143073920"/>
      </c:bar3DChart>
      <c:catAx>
        <c:axId val="71308288"/>
        <c:scaling>
          <c:orientation val="minMax"/>
        </c:scaling>
        <c:delete val="0"/>
        <c:axPos val="b"/>
        <c:numFmt formatCode="General" sourceLinked="1"/>
        <c:majorTickMark val="out"/>
        <c:minorTickMark val="none"/>
        <c:tickLblPos val="nextTo"/>
        <c:txPr>
          <a:bodyPr rot="0" vert="horz"/>
          <a:lstStyle/>
          <a:p>
            <a:pPr>
              <a:defRPr sz="1000" b="1" i="0" u="none" strike="noStrike" baseline="0">
                <a:solidFill>
                  <a:srgbClr val="000000"/>
                </a:solidFill>
                <a:latin typeface="Calibri"/>
                <a:ea typeface="Calibri"/>
                <a:cs typeface="Calibri"/>
              </a:defRPr>
            </a:pPr>
            <a:endParaRPr lang="es-MX"/>
          </a:p>
        </c:txPr>
        <c:crossAx val="69769408"/>
        <c:crosses val="autoZero"/>
        <c:auto val="1"/>
        <c:lblAlgn val="ctr"/>
        <c:lblOffset val="100"/>
        <c:noMultiLvlLbl val="0"/>
      </c:catAx>
      <c:valAx>
        <c:axId val="69769408"/>
        <c:scaling>
          <c:orientation val="minMax"/>
        </c:scaling>
        <c:delete val="0"/>
        <c:axPos val="l"/>
        <c:title>
          <c:tx>
            <c:rich>
              <a:bodyPr/>
              <a:lstStyle/>
              <a:p>
                <a:pPr>
                  <a:defRPr/>
                </a:pPr>
                <a:r>
                  <a:rPr lang="es-MX" dirty="0"/>
                  <a:t>Porcentaje</a:t>
                </a:r>
              </a:p>
            </c:rich>
          </c:tx>
          <c:overlay val="0"/>
        </c:title>
        <c:numFmt formatCode="General" sourceLinked="1"/>
        <c:majorTickMark val="out"/>
        <c:minorTickMark val="none"/>
        <c:tickLblPos val="nextTo"/>
        <c:txPr>
          <a:bodyPr rot="0" vert="horz"/>
          <a:lstStyle/>
          <a:p>
            <a:pPr>
              <a:defRPr sz="1000" b="1" i="0" u="none" strike="noStrike" baseline="0">
                <a:solidFill>
                  <a:srgbClr val="000000"/>
                </a:solidFill>
                <a:latin typeface="Calibri"/>
                <a:ea typeface="Calibri"/>
                <a:cs typeface="Calibri"/>
              </a:defRPr>
            </a:pPr>
            <a:endParaRPr lang="es-MX"/>
          </a:p>
        </c:txPr>
        <c:crossAx val="71308288"/>
        <c:crosses val="autoZero"/>
        <c:crossBetween val="between"/>
      </c:valAx>
      <c:serAx>
        <c:axId val="143073920"/>
        <c:scaling>
          <c:orientation val="minMax"/>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900" b="1" i="0" u="none" strike="noStrike" baseline="0">
                <a:solidFill>
                  <a:sysClr val="windowText" lastClr="000000"/>
                </a:solidFill>
                <a:latin typeface="Calibri"/>
                <a:ea typeface="Calibri"/>
                <a:cs typeface="Calibri"/>
              </a:defRPr>
            </a:pPr>
            <a:endParaRPr lang="es-MX"/>
          </a:p>
        </c:txPr>
        <c:crossAx val="69769408"/>
        <c:crosses val="autoZero"/>
        <c:tickLblSkip val="1"/>
        <c:tickMarkSkip val="1"/>
      </c:serAx>
      <c:spPr>
        <a:noFill/>
        <a:ln w="25400">
          <a:noFill/>
        </a:ln>
      </c:spPr>
    </c:plotArea>
    <c:plotVisOnly val="1"/>
    <c:dispBlanksAs val="gap"/>
    <c:showDLblsOverMax val="0"/>
  </c:chart>
  <c:spPr>
    <a:noFill/>
    <a:ln>
      <a:noFill/>
    </a:ln>
  </c:spPr>
  <c:txPr>
    <a:bodyPr/>
    <a:lstStyle/>
    <a:p>
      <a:pPr>
        <a:defRPr sz="1000" b="0" i="0" u="none" strike="noStrike" baseline="0">
          <a:solidFill>
            <a:srgbClr val="000000"/>
          </a:solidFill>
          <a:latin typeface="Calibri"/>
          <a:ea typeface="Calibri"/>
          <a:cs typeface="Calibri"/>
        </a:defRPr>
      </a:pPr>
      <a:endParaRPr lang="es-MX"/>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25"/>
          <c:dLbls>
            <c:dLbl>
              <c:idx val="0"/>
              <c:spPr/>
              <c:txPr>
                <a:bodyPr/>
                <a:lstStyle/>
                <a:p>
                  <a:pPr>
                    <a:defRPr b="1"/>
                  </a:pPr>
                  <a:endParaRPr lang="es-MX"/>
                </a:p>
              </c:txPr>
              <c:showLegendKey val="0"/>
              <c:showVal val="0"/>
              <c:showCatName val="1"/>
              <c:showSerName val="0"/>
              <c:showPercent val="1"/>
              <c:showBubbleSize val="0"/>
            </c:dLbl>
            <c:dLbl>
              <c:idx val="1"/>
              <c:layout>
                <c:manualLayout>
                  <c:x val="-0.10688418964351865"/>
                  <c:y val="4.5963447477936374E-3"/>
                </c:manualLayout>
              </c:layout>
              <c:spPr/>
              <c:txPr>
                <a:bodyPr/>
                <a:lstStyle/>
                <a:p>
                  <a:pPr>
                    <a:defRPr b="1"/>
                  </a:pPr>
                  <a:endParaRPr lang="es-MX"/>
                </a:p>
              </c:txPr>
              <c:showLegendKey val="0"/>
              <c:showVal val="0"/>
              <c:showCatName val="1"/>
              <c:showSerName val="0"/>
              <c:showPercent val="1"/>
              <c:showBubbleSize val="0"/>
            </c:dLbl>
            <c:dLbl>
              <c:idx val="2"/>
              <c:layout>
                <c:manualLayout>
                  <c:x val="0.22096989966555183"/>
                  <c:y val="-0.25473430916508238"/>
                </c:manualLayout>
              </c:layout>
              <c:spPr/>
              <c:txPr>
                <a:bodyPr/>
                <a:lstStyle/>
                <a:p>
                  <a:pPr>
                    <a:defRPr b="1"/>
                  </a:pPr>
                  <a:endParaRPr lang="es-MX"/>
                </a:p>
              </c:txPr>
              <c:showLegendKey val="0"/>
              <c:showVal val="0"/>
              <c:showCatName val="1"/>
              <c:showSerName val="0"/>
              <c:showPercent val="1"/>
              <c:showBubbleSize val="0"/>
            </c:dLbl>
            <c:showLegendKey val="0"/>
            <c:showVal val="0"/>
            <c:showCatName val="1"/>
            <c:showSerName val="0"/>
            <c:showPercent val="1"/>
            <c:showBubbleSize val="0"/>
            <c:showLeaderLines val="1"/>
          </c:dLbls>
          <c:cat>
            <c:strRef>
              <c:f>Hoja1!$M$55:$O$55</c:f>
              <c:strCache>
                <c:ptCount val="3"/>
                <c:pt idx="0">
                  <c:v>Defunciones (masculino)</c:v>
                </c:pt>
                <c:pt idx="1">
                  <c:v>Defunciones (femenino)</c:v>
                </c:pt>
                <c:pt idx="2">
                  <c:v>Defunciones (desconocido)</c:v>
                </c:pt>
              </c:strCache>
            </c:strRef>
          </c:cat>
          <c:val>
            <c:numRef>
              <c:f>Hoja1!$M$56:$O$56</c:f>
              <c:numCache>
                <c:formatCode>General</c:formatCode>
                <c:ptCount val="3"/>
                <c:pt idx="0">
                  <c:v>628</c:v>
                </c:pt>
                <c:pt idx="1">
                  <c:v>399</c:v>
                </c:pt>
                <c:pt idx="2">
                  <c:v>2307</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drawing1.xml><?xml version="1.0" encoding="utf-8"?>
<c:userShapes xmlns:c="http://schemas.openxmlformats.org/drawingml/2006/chart">
  <cdr:relSizeAnchor xmlns:cdr="http://schemas.openxmlformats.org/drawingml/2006/chartDrawing">
    <cdr:from>
      <cdr:x>0</cdr:x>
      <cdr:y>0.9267</cdr:y>
    </cdr:from>
    <cdr:to>
      <cdr:x>0.28989</cdr:x>
      <cdr:y>0.99105</cdr:y>
    </cdr:to>
    <cdr:sp macro="" textlink="">
      <cdr:nvSpPr>
        <cdr:cNvPr id="2" name="Cuadro de texto 1"/>
        <cdr:cNvSpPr txBox="1"/>
      </cdr:nvSpPr>
      <cdr:spPr>
        <a:xfrm xmlns:a="http://schemas.openxmlformats.org/drawingml/2006/main">
          <a:off x="-1080655" y="3420094"/>
          <a:ext cx="1626919" cy="2375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800" dirty="0">
              <a:latin typeface="Arial" panose="020B0604020202020204" pitchFamily="34" charset="0"/>
              <a:cs typeface="Arial" panose="020B0604020202020204" pitchFamily="34" charset="0"/>
            </a:rPr>
            <a:t>Fuente: CENAPRED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DB6C8-E669-46D8-B271-F662C850BEE6}" type="datetimeFigureOut">
              <a:rPr lang="es-MX" smtClean="0"/>
              <a:t>15/03/2021</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D5F13B-E314-4C95-97FD-1C66F63C0B2B}" type="slidenum">
              <a:rPr lang="es-MX" smtClean="0"/>
              <a:t>‹Nº›</a:t>
            </a:fld>
            <a:endParaRPr lang="es-MX"/>
          </a:p>
        </p:txBody>
      </p:sp>
    </p:spTree>
    <p:extLst>
      <p:ext uri="{BB962C8B-B14F-4D97-AF65-F5344CB8AC3E}">
        <p14:creationId xmlns:p14="http://schemas.microsoft.com/office/powerpoint/2010/main" val="2321444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a:t>
            </a:fld>
            <a:endParaRPr lang="es-MX" dirty="0"/>
          </a:p>
        </p:txBody>
      </p:sp>
    </p:spTree>
    <p:extLst>
      <p:ext uri="{BB962C8B-B14F-4D97-AF65-F5344CB8AC3E}">
        <p14:creationId xmlns:p14="http://schemas.microsoft.com/office/powerpoint/2010/main" val="2717605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343400"/>
            <a:ext cx="5486498" cy="4114652"/>
          </a:xfrm>
          <a:prstGeom prst="rect">
            <a:avLst/>
          </a:prstGeom>
        </p:spPr>
        <p:txBody>
          <a:bodyPr spcFirstLastPara="1" wrap="square" lIns="89990" tIns="89990" rIns="89990" bIns="89990" anchor="t" anchorCtr="0">
            <a:noAutofit/>
          </a:bodyPr>
          <a:lstStyle/>
          <a:p>
            <a:endParaRPr/>
          </a:p>
        </p:txBody>
      </p:sp>
      <p:sp>
        <p:nvSpPr>
          <p:cNvPr id="140" name="Google Shape;14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txBox="1">
            <a:spLocks noGrp="1"/>
          </p:cNvSpPr>
          <p:nvPr>
            <p:ph type="body" idx="1"/>
          </p:nvPr>
        </p:nvSpPr>
        <p:spPr>
          <a:xfrm>
            <a:off x="685800" y="4343400"/>
            <a:ext cx="5486498" cy="4114652"/>
          </a:xfrm>
          <a:prstGeom prst="rect">
            <a:avLst/>
          </a:prstGeom>
        </p:spPr>
        <p:txBody>
          <a:bodyPr spcFirstLastPara="1" wrap="square" lIns="89990" tIns="89990" rIns="89990" bIns="89990" anchor="t" anchorCtr="0">
            <a:noAutofit/>
          </a:bodyPr>
          <a:lstStyle/>
          <a:p>
            <a:endParaRPr/>
          </a:p>
        </p:txBody>
      </p:sp>
      <p:sp>
        <p:nvSpPr>
          <p:cNvPr id="150" name="Google Shape;15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1:notes"/>
          <p:cNvSpPr txBox="1">
            <a:spLocks noGrp="1"/>
          </p:cNvSpPr>
          <p:nvPr>
            <p:ph type="body" idx="1"/>
          </p:nvPr>
        </p:nvSpPr>
        <p:spPr>
          <a:xfrm>
            <a:off x="685800" y="4343400"/>
            <a:ext cx="5486498" cy="4114652"/>
          </a:xfrm>
          <a:prstGeom prst="rect">
            <a:avLst/>
          </a:prstGeom>
        </p:spPr>
        <p:txBody>
          <a:bodyPr spcFirstLastPara="1" wrap="square" lIns="89990" tIns="89990" rIns="89990" bIns="89990" anchor="t" anchorCtr="0">
            <a:noAutofit/>
          </a:bodyPr>
          <a:lstStyle/>
          <a:p>
            <a:endParaRPr/>
          </a:p>
        </p:txBody>
      </p:sp>
      <p:sp>
        <p:nvSpPr>
          <p:cNvPr id="158" name="Google Shape;1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2:notes"/>
          <p:cNvSpPr txBox="1">
            <a:spLocks noGrp="1"/>
          </p:cNvSpPr>
          <p:nvPr>
            <p:ph type="body" idx="1"/>
          </p:nvPr>
        </p:nvSpPr>
        <p:spPr>
          <a:xfrm>
            <a:off x="685800" y="4343400"/>
            <a:ext cx="5486498" cy="4114652"/>
          </a:xfrm>
          <a:prstGeom prst="rect">
            <a:avLst/>
          </a:prstGeom>
        </p:spPr>
        <p:txBody>
          <a:bodyPr spcFirstLastPara="1" wrap="square" lIns="89990" tIns="89990" rIns="89990" bIns="89990" anchor="t" anchorCtr="0">
            <a:noAutofit/>
          </a:bodyPr>
          <a:lstStyle/>
          <a:p>
            <a:endParaRPr/>
          </a:p>
        </p:txBody>
      </p:sp>
      <p:sp>
        <p:nvSpPr>
          <p:cNvPr id="165" name="Google Shape;16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3:notes"/>
          <p:cNvSpPr txBox="1">
            <a:spLocks noGrp="1"/>
          </p:cNvSpPr>
          <p:nvPr>
            <p:ph type="body" idx="1"/>
          </p:nvPr>
        </p:nvSpPr>
        <p:spPr>
          <a:xfrm>
            <a:off x="685800" y="4343400"/>
            <a:ext cx="5486498" cy="4114652"/>
          </a:xfrm>
          <a:prstGeom prst="rect">
            <a:avLst/>
          </a:prstGeom>
        </p:spPr>
        <p:txBody>
          <a:bodyPr spcFirstLastPara="1" wrap="square" lIns="89990" tIns="89990" rIns="89990" bIns="89990" anchor="t" anchorCtr="0">
            <a:noAutofit/>
          </a:bodyPr>
          <a:lstStyle/>
          <a:p>
            <a:endParaRPr/>
          </a:p>
        </p:txBody>
      </p:sp>
      <p:sp>
        <p:nvSpPr>
          <p:cNvPr id="171" name="Google Shape;17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580" eaLnBrk="0" hangingPunct="0">
              <a:defRPr sz="1000">
                <a:solidFill>
                  <a:schemeClr val="tx1"/>
                </a:solidFill>
                <a:latin typeface="Arial" pitchFamily="34" charset="0"/>
                <a:ea typeface="ＭＳ Ｐゴシック" pitchFamily="34" charset="-128"/>
              </a:defRPr>
            </a:lvl1pPr>
            <a:lvl2pPr marL="722222" indent="-277778" defTabSz="913580" eaLnBrk="0" hangingPunct="0">
              <a:defRPr sz="1000">
                <a:solidFill>
                  <a:schemeClr val="tx1"/>
                </a:solidFill>
                <a:latin typeface="Arial" pitchFamily="34" charset="0"/>
                <a:ea typeface="ＭＳ Ｐゴシック" pitchFamily="34" charset="-128"/>
              </a:defRPr>
            </a:lvl2pPr>
            <a:lvl3pPr marL="1111110" indent="-222222" defTabSz="913580" eaLnBrk="0" hangingPunct="0">
              <a:defRPr sz="1000">
                <a:solidFill>
                  <a:schemeClr val="tx1"/>
                </a:solidFill>
                <a:latin typeface="Arial" pitchFamily="34" charset="0"/>
                <a:ea typeface="ＭＳ Ｐゴシック" pitchFamily="34" charset="-128"/>
              </a:defRPr>
            </a:lvl3pPr>
            <a:lvl4pPr marL="1555554" indent="-222222" defTabSz="913580" eaLnBrk="0" hangingPunct="0">
              <a:defRPr sz="1000">
                <a:solidFill>
                  <a:schemeClr val="tx1"/>
                </a:solidFill>
                <a:latin typeface="Arial" pitchFamily="34" charset="0"/>
                <a:ea typeface="ＭＳ Ｐゴシック" pitchFamily="34" charset="-128"/>
              </a:defRPr>
            </a:lvl4pPr>
            <a:lvl5pPr marL="1999999" indent="-222222" defTabSz="913580" eaLnBrk="0" hangingPunct="0">
              <a:defRPr sz="1000">
                <a:solidFill>
                  <a:schemeClr val="tx1"/>
                </a:solidFill>
                <a:latin typeface="Arial" pitchFamily="34" charset="0"/>
                <a:ea typeface="ＭＳ Ｐゴシック" pitchFamily="34" charset="-128"/>
              </a:defRPr>
            </a:lvl5pPr>
            <a:lvl6pPr marL="2444443" indent="-222222" defTabSz="91358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888887" indent="-222222" defTabSz="91358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333331" indent="-222222" defTabSz="91358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777775" indent="-222222" defTabSz="91358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fld id="{88B4B46E-A014-4D78-9C54-F56E370F8303}" type="slidenum">
              <a:rPr lang="en-GB" altLang="es-MX" sz="1200"/>
              <a:pPr/>
              <a:t>7</a:t>
            </a:fld>
            <a:endParaRPr lang="en-GB" altLang="es-MX" sz="1200"/>
          </a:p>
        </p:txBody>
      </p:sp>
      <p:sp>
        <p:nvSpPr>
          <p:cNvPr id="50179" name="Rectangle 1026"/>
          <p:cNvSpPr>
            <a:spLocks noGrp="1" noRot="1" noChangeAspect="1" noChangeArrowheads="1" noTextEdit="1"/>
          </p:cNvSpPr>
          <p:nvPr>
            <p:ph type="sldImg"/>
          </p:nvPr>
        </p:nvSpPr>
        <p:spPr>
          <a:xfrm>
            <a:off x="685800" y="1143000"/>
            <a:ext cx="5486400" cy="3086100"/>
          </a:xfrm>
          <a:solidFill>
            <a:srgbClr val="FFFFFF"/>
          </a:solidFill>
          <a:ln/>
        </p:spPr>
      </p:sp>
      <p:sp>
        <p:nvSpPr>
          <p:cNvPr id="50180" name="Rectangle 1027"/>
          <p:cNvSpPr>
            <a:spLocks noGrp="1" noChangeArrowheads="1"/>
          </p:cNvSpPr>
          <p:nvPr>
            <p:ph type="body" idx="1"/>
          </p:nvPr>
        </p:nvSpPr>
        <p:spPr>
          <a:solidFill>
            <a:srgbClr val="FFFFFF"/>
          </a:solidFill>
          <a:ln>
            <a:solidFill>
              <a:srgbClr val="000000"/>
            </a:solidFill>
          </a:ln>
        </p:spPr>
        <p:txBody>
          <a:bodyPr/>
          <a:lstStyle/>
          <a:p>
            <a:endParaRPr lang="es-ES" altLang="es-MX" smtClean="0">
              <a:latin typeface="Times New Roman" pitchFamily="18"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98" cy="4114652"/>
          </a:xfrm>
          <a:prstGeom prst="rect">
            <a:avLst/>
          </a:prstGeom>
        </p:spPr>
        <p:txBody>
          <a:bodyPr spcFirstLastPara="1" wrap="square" lIns="89990" tIns="89990" rIns="89990" bIns="89990" anchor="t" anchorCtr="0">
            <a:noAutofit/>
          </a:bodyPr>
          <a:lstStyle/>
          <a:p>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98" cy="4114652"/>
          </a:xfrm>
          <a:prstGeom prst="rect">
            <a:avLst/>
          </a:prstGeom>
        </p:spPr>
        <p:txBody>
          <a:bodyPr spcFirstLastPara="1" wrap="square" lIns="89990" tIns="89990" rIns="89990" bIns="89990" anchor="t" anchorCtr="0">
            <a:noAutofit/>
          </a:bodyPr>
          <a:lstStyle/>
          <a:p>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98" cy="4114652"/>
          </a:xfrm>
          <a:prstGeom prst="rect">
            <a:avLst/>
          </a:prstGeom>
        </p:spPr>
        <p:txBody>
          <a:bodyPr spcFirstLastPara="1" wrap="square" lIns="89990" tIns="89990" rIns="89990" bIns="89990" anchor="t" anchorCtr="0">
            <a:noAutofit/>
          </a:bodyPr>
          <a:lstStyle/>
          <a:p>
            <a:endParaRPr/>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98" cy="4114652"/>
          </a:xfrm>
          <a:prstGeom prst="rect">
            <a:avLst/>
          </a:prstGeom>
        </p:spPr>
        <p:txBody>
          <a:bodyPr spcFirstLastPara="1" wrap="square" lIns="89990" tIns="89990" rIns="89990" bIns="89990" anchor="t" anchorCtr="0">
            <a:noAutofit/>
          </a:bodyPr>
          <a:lstStyle/>
          <a:p>
            <a:endParaRPr/>
          </a:p>
        </p:txBody>
      </p:sp>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85800" y="4343400"/>
            <a:ext cx="5486498" cy="4114652"/>
          </a:xfrm>
          <a:prstGeom prst="rect">
            <a:avLst/>
          </a:prstGeom>
        </p:spPr>
        <p:txBody>
          <a:bodyPr spcFirstLastPara="1" wrap="square" lIns="89990" tIns="89990" rIns="89990" bIns="89990" anchor="t" anchorCtr="0">
            <a:noAutofit/>
          </a:bodyPr>
          <a:lstStyle/>
          <a:p>
            <a:endParaRPr/>
          </a:p>
        </p:txBody>
      </p:sp>
      <p:sp>
        <p:nvSpPr>
          <p:cNvPr id="117" name="Google Shape;1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txBox="1">
            <a:spLocks noGrp="1"/>
          </p:cNvSpPr>
          <p:nvPr>
            <p:ph type="body" idx="1"/>
          </p:nvPr>
        </p:nvSpPr>
        <p:spPr>
          <a:xfrm>
            <a:off x="685800" y="4343400"/>
            <a:ext cx="5486498" cy="4114652"/>
          </a:xfrm>
          <a:prstGeom prst="rect">
            <a:avLst/>
          </a:prstGeom>
        </p:spPr>
        <p:txBody>
          <a:bodyPr spcFirstLastPara="1" wrap="square" lIns="89990" tIns="89990" rIns="89990" bIns="89990" anchor="t" anchorCtr="0">
            <a:noAutofit/>
          </a:bodyPr>
          <a:lstStyle/>
          <a:p>
            <a:endParaRPr/>
          </a:p>
        </p:txBody>
      </p:sp>
      <p:sp>
        <p:nvSpPr>
          <p:cNvPr id="124" name="Google Shape;12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a:spLocks noGrp="1"/>
          </p:cNvSpPr>
          <p:nvPr>
            <p:ph type="body" idx="1"/>
          </p:nvPr>
        </p:nvSpPr>
        <p:spPr>
          <a:xfrm>
            <a:off x="685800" y="4343400"/>
            <a:ext cx="5486498" cy="4114652"/>
          </a:xfrm>
          <a:prstGeom prst="rect">
            <a:avLst/>
          </a:prstGeom>
        </p:spPr>
        <p:txBody>
          <a:bodyPr spcFirstLastPara="1" wrap="square" lIns="89990" tIns="89990" rIns="89990" bIns="89990" anchor="t" anchorCtr="0">
            <a:noAutofit/>
          </a:bodyPr>
          <a:lstStyle/>
          <a:p>
            <a:endParaRPr/>
          </a:p>
        </p:txBody>
      </p:sp>
      <p:sp>
        <p:nvSpPr>
          <p:cNvPr id="132" name="Google Shape;13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E467254-79C3-4393-9B62-CFD38AD630E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xmlns="" id="{CA2F6561-AF4D-4550-AB99-ACEBEE47C2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xmlns="" id="{1B52DA5D-9AD4-4ACD-9F3C-78A4A956A76C}"/>
              </a:ext>
            </a:extLst>
          </p:cNvPr>
          <p:cNvSpPr>
            <a:spLocks noGrp="1"/>
          </p:cNvSpPr>
          <p:nvPr>
            <p:ph type="dt" sz="half" idx="10"/>
          </p:nvPr>
        </p:nvSpPr>
        <p:spPr/>
        <p:txBody>
          <a:bodyPr/>
          <a:lstStyle/>
          <a:p>
            <a:fld id="{F286BCD5-919A-4686-B1FD-3BB0CC3537B9}" type="datetimeFigureOut">
              <a:rPr lang="es-MX" smtClean="0"/>
              <a:t>15/03/2021</a:t>
            </a:fld>
            <a:endParaRPr lang="es-MX"/>
          </a:p>
        </p:txBody>
      </p:sp>
      <p:sp>
        <p:nvSpPr>
          <p:cNvPr id="5" name="Marcador de pie de página 4">
            <a:extLst>
              <a:ext uri="{FF2B5EF4-FFF2-40B4-BE49-F238E27FC236}">
                <a16:creationId xmlns:a16="http://schemas.microsoft.com/office/drawing/2014/main" xmlns="" id="{3D3E4CC5-91B8-40F0-AB94-86A58B0DAB1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FF70FB32-4DC3-4624-BA19-88DDF238813F}"/>
              </a:ext>
            </a:extLst>
          </p:cNvPr>
          <p:cNvSpPr>
            <a:spLocks noGrp="1"/>
          </p:cNvSpPr>
          <p:nvPr>
            <p:ph type="sldNum" sz="quarter" idx="12"/>
          </p:nvPr>
        </p:nvSpPr>
        <p:spPr/>
        <p:txBody>
          <a:bodyPr/>
          <a:lstStyle/>
          <a:p>
            <a:fld id="{57057852-BBC7-4CD9-9F76-BCED139A418C}" type="slidenum">
              <a:rPr lang="es-MX" smtClean="0"/>
              <a:t>‹Nº›</a:t>
            </a:fld>
            <a:endParaRPr lang="es-MX"/>
          </a:p>
        </p:txBody>
      </p:sp>
    </p:spTree>
    <p:extLst>
      <p:ext uri="{BB962C8B-B14F-4D97-AF65-F5344CB8AC3E}">
        <p14:creationId xmlns:p14="http://schemas.microsoft.com/office/powerpoint/2010/main" val="601083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8789D51-C755-4BC4-9130-814AB22AA9E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xmlns="" id="{7A76DC7A-1E67-4000-B822-82B98305CD5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xmlns="" id="{953E7CDE-58FB-4954-8700-2025473531BC}"/>
              </a:ext>
            </a:extLst>
          </p:cNvPr>
          <p:cNvSpPr>
            <a:spLocks noGrp="1"/>
          </p:cNvSpPr>
          <p:nvPr>
            <p:ph type="dt" sz="half" idx="10"/>
          </p:nvPr>
        </p:nvSpPr>
        <p:spPr/>
        <p:txBody>
          <a:bodyPr/>
          <a:lstStyle/>
          <a:p>
            <a:fld id="{F286BCD5-919A-4686-B1FD-3BB0CC3537B9}" type="datetimeFigureOut">
              <a:rPr lang="es-MX" smtClean="0"/>
              <a:t>15/03/2021</a:t>
            </a:fld>
            <a:endParaRPr lang="es-MX"/>
          </a:p>
        </p:txBody>
      </p:sp>
      <p:sp>
        <p:nvSpPr>
          <p:cNvPr id="5" name="Marcador de pie de página 4">
            <a:extLst>
              <a:ext uri="{FF2B5EF4-FFF2-40B4-BE49-F238E27FC236}">
                <a16:creationId xmlns:a16="http://schemas.microsoft.com/office/drawing/2014/main" xmlns="" id="{B880AB91-E179-4BC9-8F49-42FF2A3C1B1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538613A6-286F-4876-A849-ACB1CA1ED2C4}"/>
              </a:ext>
            </a:extLst>
          </p:cNvPr>
          <p:cNvSpPr>
            <a:spLocks noGrp="1"/>
          </p:cNvSpPr>
          <p:nvPr>
            <p:ph type="sldNum" sz="quarter" idx="12"/>
          </p:nvPr>
        </p:nvSpPr>
        <p:spPr/>
        <p:txBody>
          <a:bodyPr/>
          <a:lstStyle/>
          <a:p>
            <a:fld id="{57057852-BBC7-4CD9-9F76-BCED139A418C}" type="slidenum">
              <a:rPr lang="es-MX" smtClean="0"/>
              <a:t>‹Nº›</a:t>
            </a:fld>
            <a:endParaRPr lang="es-MX"/>
          </a:p>
        </p:txBody>
      </p:sp>
    </p:spTree>
    <p:extLst>
      <p:ext uri="{BB962C8B-B14F-4D97-AF65-F5344CB8AC3E}">
        <p14:creationId xmlns:p14="http://schemas.microsoft.com/office/powerpoint/2010/main" val="2872829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5B1C5A95-EAF9-4E8B-B49A-5E72725A228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xmlns="" id="{D821E75A-880E-4B73-BF13-C9C26887A26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xmlns="" id="{C32290DB-EAC4-4B09-B454-87BC9B5046FD}"/>
              </a:ext>
            </a:extLst>
          </p:cNvPr>
          <p:cNvSpPr>
            <a:spLocks noGrp="1"/>
          </p:cNvSpPr>
          <p:nvPr>
            <p:ph type="dt" sz="half" idx="10"/>
          </p:nvPr>
        </p:nvSpPr>
        <p:spPr/>
        <p:txBody>
          <a:bodyPr/>
          <a:lstStyle/>
          <a:p>
            <a:fld id="{F286BCD5-919A-4686-B1FD-3BB0CC3537B9}" type="datetimeFigureOut">
              <a:rPr lang="es-MX" smtClean="0"/>
              <a:t>15/03/2021</a:t>
            </a:fld>
            <a:endParaRPr lang="es-MX"/>
          </a:p>
        </p:txBody>
      </p:sp>
      <p:sp>
        <p:nvSpPr>
          <p:cNvPr id="5" name="Marcador de pie de página 4">
            <a:extLst>
              <a:ext uri="{FF2B5EF4-FFF2-40B4-BE49-F238E27FC236}">
                <a16:creationId xmlns:a16="http://schemas.microsoft.com/office/drawing/2014/main" xmlns="" id="{E975CC6D-1BC3-40A5-B7BD-6B02EC935DC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67CC6FA3-4BE8-42BB-8497-9AC7BBA544B4}"/>
              </a:ext>
            </a:extLst>
          </p:cNvPr>
          <p:cNvSpPr>
            <a:spLocks noGrp="1"/>
          </p:cNvSpPr>
          <p:nvPr>
            <p:ph type="sldNum" sz="quarter" idx="12"/>
          </p:nvPr>
        </p:nvSpPr>
        <p:spPr/>
        <p:txBody>
          <a:bodyPr/>
          <a:lstStyle/>
          <a:p>
            <a:fld id="{57057852-BBC7-4CD9-9F76-BCED139A418C}" type="slidenum">
              <a:rPr lang="es-MX" smtClean="0"/>
              <a:t>‹Nº›</a:t>
            </a:fld>
            <a:endParaRPr lang="es-MX"/>
          </a:p>
        </p:txBody>
      </p:sp>
    </p:spTree>
    <p:extLst>
      <p:ext uri="{BB962C8B-B14F-4D97-AF65-F5344CB8AC3E}">
        <p14:creationId xmlns:p14="http://schemas.microsoft.com/office/powerpoint/2010/main" val="1094674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Imagen 21">
            <a:extLst>
              <a:ext uri="{FF2B5EF4-FFF2-40B4-BE49-F238E27FC236}">
                <a16:creationId xmlns:a16="http://schemas.microsoft.com/office/drawing/2014/main" xmlns="" id="{94B9632B-5639-8D4A-BD48-AF60EACBA4F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28036"/>
          <a:stretch/>
        </p:blipFill>
        <p:spPr>
          <a:xfrm>
            <a:off x="7675104" y="206056"/>
            <a:ext cx="4187521" cy="694792"/>
          </a:xfrm>
          <a:prstGeom prst="rect">
            <a:avLst/>
          </a:prstGeom>
        </p:spPr>
      </p:pic>
      <p:sp>
        <p:nvSpPr>
          <p:cNvPr id="6" name="Rectángulo 5"/>
          <p:cNvSpPr/>
          <p:nvPr userDrawn="1"/>
        </p:nvSpPr>
        <p:spPr>
          <a:xfrm>
            <a:off x="0" y="6497053"/>
            <a:ext cx="12197459" cy="360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40116"/>
            <a:ext cx="12192000" cy="713874"/>
          </a:xfrm>
          <a:prstGeom prst="rect">
            <a:avLst/>
          </a:prstGeom>
        </p:spPr>
      </p:pic>
      <p:pic>
        <p:nvPicPr>
          <p:cNvPr id="9" name="Imagen 8"/>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0090055" y="5037221"/>
            <a:ext cx="2101945" cy="1816768"/>
          </a:xfrm>
          <a:prstGeom prst="rect">
            <a:avLst/>
          </a:prstGeom>
        </p:spPr>
      </p:pic>
    </p:spTree>
    <p:extLst>
      <p:ext uri="{BB962C8B-B14F-4D97-AF65-F5344CB8AC3E}">
        <p14:creationId xmlns:p14="http://schemas.microsoft.com/office/powerpoint/2010/main" val="3720800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apositiva de títul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xmlns="" id="{7609FFF5-262F-BE4B-9727-825EDD3DA84A}"/>
              </a:ext>
            </a:extLst>
          </p:cNvPr>
          <p:cNvSpPr>
            <a:spLocks noGrp="1"/>
          </p:cNvSpPr>
          <p:nvPr>
            <p:ph type="title" hasCustomPrompt="1"/>
          </p:nvPr>
        </p:nvSpPr>
        <p:spPr>
          <a:xfrm>
            <a:off x="363220" y="1631317"/>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xmlns="" id="{37BDC73D-88AC-3D46-B0FC-8933DC5B58A9}"/>
              </a:ext>
            </a:extLst>
          </p:cNvPr>
          <p:cNvSpPr>
            <a:spLocks noGrp="1"/>
          </p:cNvSpPr>
          <p:nvPr>
            <p:ph idx="1" hasCustomPrompt="1"/>
          </p:nvPr>
        </p:nvSpPr>
        <p:spPr>
          <a:xfrm>
            <a:off x="363220" y="3270886"/>
            <a:ext cx="11465560" cy="1137921"/>
          </a:xfrm>
          <a:prstGeom prst="rect">
            <a:avLst/>
          </a:prstGeom>
        </p:spPr>
        <p:txBody>
          <a:bodyPr>
            <a:normAutofit/>
          </a:bodyPr>
          <a:lstStyle>
            <a:lvl1pPr marL="0" indent="0" algn="ctr">
              <a:buNone/>
              <a:defRPr sz="18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277908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p:cSld name="2_Título y objetos">
    <p:spTree>
      <p:nvGrpSpPr>
        <p:cNvPr id="1" name="Shape 82"/>
        <p:cNvGrpSpPr/>
        <p:nvPr/>
      </p:nvGrpSpPr>
      <p:grpSpPr>
        <a:xfrm>
          <a:off x="0" y="0"/>
          <a:ext cx="0" cy="0"/>
          <a:chOff x="0" y="0"/>
          <a:chExt cx="0" cy="0"/>
        </a:xfrm>
      </p:grpSpPr>
    </p:spTree>
    <p:extLst>
      <p:ext uri="{BB962C8B-B14F-4D97-AF65-F5344CB8AC3E}">
        <p14:creationId xmlns:p14="http://schemas.microsoft.com/office/powerpoint/2010/main" val="3425969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1DBE87-A3A3-4E9E-9A7D-64EAB79A25F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xmlns="" id="{DCC1268A-1A07-4BF5-8E9A-F3643910ABC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xmlns="" id="{B0917342-6781-4FCA-9D7E-7926C500EABA}"/>
              </a:ext>
            </a:extLst>
          </p:cNvPr>
          <p:cNvSpPr>
            <a:spLocks noGrp="1"/>
          </p:cNvSpPr>
          <p:nvPr>
            <p:ph type="dt" sz="half" idx="10"/>
          </p:nvPr>
        </p:nvSpPr>
        <p:spPr/>
        <p:txBody>
          <a:bodyPr/>
          <a:lstStyle/>
          <a:p>
            <a:fld id="{F286BCD5-919A-4686-B1FD-3BB0CC3537B9}" type="datetimeFigureOut">
              <a:rPr lang="es-MX" smtClean="0"/>
              <a:t>15/03/2021</a:t>
            </a:fld>
            <a:endParaRPr lang="es-MX"/>
          </a:p>
        </p:txBody>
      </p:sp>
      <p:sp>
        <p:nvSpPr>
          <p:cNvPr id="5" name="Marcador de pie de página 4">
            <a:extLst>
              <a:ext uri="{FF2B5EF4-FFF2-40B4-BE49-F238E27FC236}">
                <a16:creationId xmlns:a16="http://schemas.microsoft.com/office/drawing/2014/main" xmlns="" id="{28B100CD-B4BB-4AA3-91CB-BA8C87E4AB0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6FCE584D-5A85-43D9-B814-145814B0ECE8}"/>
              </a:ext>
            </a:extLst>
          </p:cNvPr>
          <p:cNvSpPr>
            <a:spLocks noGrp="1"/>
          </p:cNvSpPr>
          <p:nvPr>
            <p:ph type="sldNum" sz="quarter" idx="12"/>
          </p:nvPr>
        </p:nvSpPr>
        <p:spPr/>
        <p:txBody>
          <a:bodyPr/>
          <a:lstStyle/>
          <a:p>
            <a:fld id="{57057852-BBC7-4CD9-9F76-BCED139A418C}" type="slidenum">
              <a:rPr lang="es-MX" smtClean="0"/>
              <a:t>‹Nº›</a:t>
            </a:fld>
            <a:endParaRPr lang="es-MX"/>
          </a:p>
        </p:txBody>
      </p:sp>
    </p:spTree>
    <p:extLst>
      <p:ext uri="{BB962C8B-B14F-4D97-AF65-F5344CB8AC3E}">
        <p14:creationId xmlns:p14="http://schemas.microsoft.com/office/powerpoint/2010/main" val="413038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A28E5D1-9B68-428C-93A9-8F06CC9D8BA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xmlns="" id="{2CCEC8B1-9CB4-40E5-A6A2-18E9270959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5D395D01-0CC1-4633-9796-14FA4C3248D2}"/>
              </a:ext>
            </a:extLst>
          </p:cNvPr>
          <p:cNvSpPr>
            <a:spLocks noGrp="1"/>
          </p:cNvSpPr>
          <p:nvPr>
            <p:ph type="dt" sz="half" idx="10"/>
          </p:nvPr>
        </p:nvSpPr>
        <p:spPr/>
        <p:txBody>
          <a:bodyPr/>
          <a:lstStyle/>
          <a:p>
            <a:fld id="{F286BCD5-919A-4686-B1FD-3BB0CC3537B9}" type="datetimeFigureOut">
              <a:rPr lang="es-MX" smtClean="0"/>
              <a:t>15/03/2021</a:t>
            </a:fld>
            <a:endParaRPr lang="es-MX"/>
          </a:p>
        </p:txBody>
      </p:sp>
      <p:sp>
        <p:nvSpPr>
          <p:cNvPr id="5" name="Marcador de pie de página 4">
            <a:extLst>
              <a:ext uri="{FF2B5EF4-FFF2-40B4-BE49-F238E27FC236}">
                <a16:creationId xmlns:a16="http://schemas.microsoft.com/office/drawing/2014/main" xmlns="" id="{69E2E1AE-E979-4670-AFDE-37ED5E1AB6D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D13BF0DA-273B-493E-A6EC-AC2773B7707C}"/>
              </a:ext>
            </a:extLst>
          </p:cNvPr>
          <p:cNvSpPr>
            <a:spLocks noGrp="1"/>
          </p:cNvSpPr>
          <p:nvPr>
            <p:ph type="sldNum" sz="quarter" idx="12"/>
          </p:nvPr>
        </p:nvSpPr>
        <p:spPr/>
        <p:txBody>
          <a:bodyPr/>
          <a:lstStyle/>
          <a:p>
            <a:fld id="{57057852-BBC7-4CD9-9F76-BCED139A418C}" type="slidenum">
              <a:rPr lang="es-MX" smtClean="0"/>
              <a:t>‹Nº›</a:t>
            </a:fld>
            <a:endParaRPr lang="es-MX"/>
          </a:p>
        </p:txBody>
      </p:sp>
    </p:spTree>
    <p:extLst>
      <p:ext uri="{BB962C8B-B14F-4D97-AF65-F5344CB8AC3E}">
        <p14:creationId xmlns:p14="http://schemas.microsoft.com/office/powerpoint/2010/main" val="313855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96A97EA-972E-4744-A2B5-C93DB226D042}"/>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xmlns="" id="{E06CF3B1-D3C9-4915-ADCA-7982D22CD5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xmlns="" id="{5EB38C78-204F-4E78-9FF7-5D38140DF6F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xmlns="" id="{599A8611-1447-476B-8ED2-58DBF6B02405}"/>
              </a:ext>
            </a:extLst>
          </p:cNvPr>
          <p:cNvSpPr>
            <a:spLocks noGrp="1"/>
          </p:cNvSpPr>
          <p:nvPr>
            <p:ph type="dt" sz="half" idx="10"/>
          </p:nvPr>
        </p:nvSpPr>
        <p:spPr/>
        <p:txBody>
          <a:bodyPr/>
          <a:lstStyle/>
          <a:p>
            <a:fld id="{F286BCD5-919A-4686-B1FD-3BB0CC3537B9}" type="datetimeFigureOut">
              <a:rPr lang="es-MX" smtClean="0"/>
              <a:t>15/03/2021</a:t>
            </a:fld>
            <a:endParaRPr lang="es-MX"/>
          </a:p>
        </p:txBody>
      </p:sp>
      <p:sp>
        <p:nvSpPr>
          <p:cNvPr id="6" name="Marcador de pie de página 5">
            <a:extLst>
              <a:ext uri="{FF2B5EF4-FFF2-40B4-BE49-F238E27FC236}">
                <a16:creationId xmlns:a16="http://schemas.microsoft.com/office/drawing/2014/main" xmlns="" id="{64855E79-F9B3-4018-9431-8317EC27134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xmlns="" id="{814AFB97-81CC-4C54-9CB4-191D0EAEE19B}"/>
              </a:ext>
            </a:extLst>
          </p:cNvPr>
          <p:cNvSpPr>
            <a:spLocks noGrp="1"/>
          </p:cNvSpPr>
          <p:nvPr>
            <p:ph type="sldNum" sz="quarter" idx="12"/>
          </p:nvPr>
        </p:nvSpPr>
        <p:spPr/>
        <p:txBody>
          <a:bodyPr/>
          <a:lstStyle/>
          <a:p>
            <a:fld id="{57057852-BBC7-4CD9-9F76-BCED139A418C}" type="slidenum">
              <a:rPr lang="es-MX" smtClean="0"/>
              <a:t>‹Nº›</a:t>
            </a:fld>
            <a:endParaRPr lang="es-MX"/>
          </a:p>
        </p:txBody>
      </p:sp>
    </p:spTree>
    <p:extLst>
      <p:ext uri="{BB962C8B-B14F-4D97-AF65-F5344CB8AC3E}">
        <p14:creationId xmlns:p14="http://schemas.microsoft.com/office/powerpoint/2010/main" val="1028249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FEEDC3-0920-46B8-A1F0-0BC711298C3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xmlns="" id="{A02BA05C-F8DB-4CEE-8E80-C005F6AB81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2EBD70EA-C4AB-4117-90A6-C4B7C87D147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xmlns="" id="{FCE386F6-DAFC-4878-8EA7-CD5518F12F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28329AF1-B054-4F75-AB90-7FB9B8132FD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xmlns="" id="{8829AB4A-EEE0-4DF8-BA4D-DB1E18AEBC53}"/>
              </a:ext>
            </a:extLst>
          </p:cNvPr>
          <p:cNvSpPr>
            <a:spLocks noGrp="1"/>
          </p:cNvSpPr>
          <p:nvPr>
            <p:ph type="dt" sz="half" idx="10"/>
          </p:nvPr>
        </p:nvSpPr>
        <p:spPr/>
        <p:txBody>
          <a:bodyPr/>
          <a:lstStyle/>
          <a:p>
            <a:fld id="{F286BCD5-919A-4686-B1FD-3BB0CC3537B9}" type="datetimeFigureOut">
              <a:rPr lang="es-MX" smtClean="0"/>
              <a:t>15/03/2021</a:t>
            </a:fld>
            <a:endParaRPr lang="es-MX"/>
          </a:p>
        </p:txBody>
      </p:sp>
      <p:sp>
        <p:nvSpPr>
          <p:cNvPr id="8" name="Marcador de pie de página 7">
            <a:extLst>
              <a:ext uri="{FF2B5EF4-FFF2-40B4-BE49-F238E27FC236}">
                <a16:creationId xmlns:a16="http://schemas.microsoft.com/office/drawing/2014/main" xmlns="" id="{91F7B3D8-3765-45C2-847D-E349CB7CBB1F}"/>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xmlns="" id="{8923614E-B9D2-4D3A-A2FE-4EAACE28A8AD}"/>
              </a:ext>
            </a:extLst>
          </p:cNvPr>
          <p:cNvSpPr>
            <a:spLocks noGrp="1"/>
          </p:cNvSpPr>
          <p:nvPr>
            <p:ph type="sldNum" sz="quarter" idx="12"/>
          </p:nvPr>
        </p:nvSpPr>
        <p:spPr/>
        <p:txBody>
          <a:bodyPr/>
          <a:lstStyle/>
          <a:p>
            <a:fld id="{57057852-BBC7-4CD9-9F76-BCED139A418C}" type="slidenum">
              <a:rPr lang="es-MX" smtClean="0"/>
              <a:t>‹Nº›</a:t>
            </a:fld>
            <a:endParaRPr lang="es-MX"/>
          </a:p>
        </p:txBody>
      </p:sp>
    </p:spTree>
    <p:extLst>
      <p:ext uri="{BB962C8B-B14F-4D97-AF65-F5344CB8AC3E}">
        <p14:creationId xmlns:p14="http://schemas.microsoft.com/office/powerpoint/2010/main" val="3726080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2903E2E-98D7-4736-97F7-2FCCC0F26E8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xmlns="" id="{559973F5-3870-4AFC-8BE9-395DDE55E95E}"/>
              </a:ext>
            </a:extLst>
          </p:cNvPr>
          <p:cNvSpPr>
            <a:spLocks noGrp="1"/>
          </p:cNvSpPr>
          <p:nvPr>
            <p:ph type="dt" sz="half" idx="10"/>
          </p:nvPr>
        </p:nvSpPr>
        <p:spPr/>
        <p:txBody>
          <a:bodyPr/>
          <a:lstStyle/>
          <a:p>
            <a:fld id="{F286BCD5-919A-4686-B1FD-3BB0CC3537B9}" type="datetimeFigureOut">
              <a:rPr lang="es-MX" smtClean="0"/>
              <a:t>15/03/2021</a:t>
            </a:fld>
            <a:endParaRPr lang="es-MX"/>
          </a:p>
        </p:txBody>
      </p:sp>
      <p:sp>
        <p:nvSpPr>
          <p:cNvPr id="4" name="Marcador de pie de página 3">
            <a:extLst>
              <a:ext uri="{FF2B5EF4-FFF2-40B4-BE49-F238E27FC236}">
                <a16:creationId xmlns:a16="http://schemas.microsoft.com/office/drawing/2014/main" xmlns="" id="{2AA6B8E3-E70D-4101-82CD-7A159FFF507D}"/>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xmlns="" id="{76C4066D-80E9-45D6-B479-99E1BBD21937}"/>
              </a:ext>
            </a:extLst>
          </p:cNvPr>
          <p:cNvSpPr>
            <a:spLocks noGrp="1"/>
          </p:cNvSpPr>
          <p:nvPr>
            <p:ph type="sldNum" sz="quarter" idx="12"/>
          </p:nvPr>
        </p:nvSpPr>
        <p:spPr/>
        <p:txBody>
          <a:bodyPr/>
          <a:lstStyle/>
          <a:p>
            <a:fld id="{57057852-BBC7-4CD9-9F76-BCED139A418C}" type="slidenum">
              <a:rPr lang="es-MX" smtClean="0"/>
              <a:t>‹Nº›</a:t>
            </a:fld>
            <a:endParaRPr lang="es-MX"/>
          </a:p>
        </p:txBody>
      </p:sp>
    </p:spTree>
    <p:extLst>
      <p:ext uri="{BB962C8B-B14F-4D97-AF65-F5344CB8AC3E}">
        <p14:creationId xmlns:p14="http://schemas.microsoft.com/office/powerpoint/2010/main" val="2955833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55D557C2-3C9D-4744-B15D-1A599DC42D93}"/>
              </a:ext>
            </a:extLst>
          </p:cNvPr>
          <p:cNvSpPr>
            <a:spLocks noGrp="1"/>
          </p:cNvSpPr>
          <p:nvPr>
            <p:ph type="dt" sz="half" idx="10"/>
          </p:nvPr>
        </p:nvSpPr>
        <p:spPr/>
        <p:txBody>
          <a:bodyPr/>
          <a:lstStyle/>
          <a:p>
            <a:fld id="{F286BCD5-919A-4686-B1FD-3BB0CC3537B9}" type="datetimeFigureOut">
              <a:rPr lang="es-MX" smtClean="0"/>
              <a:t>15/03/2021</a:t>
            </a:fld>
            <a:endParaRPr lang="es-MX"/>
          </a:p>
        </p:txBody>
      </p:sp>
      <p:sp>
        <p:nvSpPr>
          <p:cNvPr id="3" name="Marcador de pie de página 2">
            <a:extLst>
              <a:ext uri="{FF2B5EF4-FFF2-40B4-BE49-F238E27FC236}">
                <a16:creationId xmlns:a16="http://schemas.microsoft.com/office/drawing/2014/main" xmlns="" id="{8AB5C073-268C-4F28-8897-105A4B437701}"/>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xmlns="" id="{6C41915D-7F49-4702-A0FE-AC264BBA4BC4}"/>
              </a:ext>
            </a:extLst>
          </p:cNvPr>
          <p:cNvSpPr>
            <a:spLocks noGrp="1"/>
          </p:cNvSpPr>
          <p:nvPr>
            <p:ph type="sldNum" sz="quarter" idx="12"/>
          </p:nvPr>
        </p:nvSpPr>
        <p:spPr/>
        <p:txBody>
          <a:bodyPr/>
          <a:lstStyle/>
          <a:p>
            <a:fld id="{57057852-BBC7-4CD9-9F76-BCED139A418C}" type="slidenum">
              <a:rPr lang="es-MX" smtClean="0"/>
              <a:t>‹Nº›</a:t>
            </a:fld>
            <a:endParaRPr lang="es-MX"/>
          </a:p>
        </p:txBody>
      </p:sp>
    </p:spTree>
    <p:extLst>
      <p:ext uri="{BB962C8B-B14F-4D97-AF65-F5344CB8AC3E}">
        <p14:creationId xmlns:p14="http://schemas.microsoft.com/office/powerpoint/2010/main" val="1591557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B77810F-1A80-4A17-A9FE-827785AB595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xmlns="" id="{9E858A7E-71ED-4BD4-90CF-0DAD8C368D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xmlns="" id="{6180F00B-EB2B-4FB7-AD9D-99312D9D15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3E439D8E-06C0-4542-B9E7-3639099CF5D5}"/>
              </a:ext>
            </a:extLst>
          </p:cNvPr>
          <p:cNvSpPr>
            <a:spLocks noGrp="1"/>
          </p:cNvSpPr>
          <p:nvPr>
            <p:ph type="dt" sz="half" idx="10"/>
          </p:nvPr>
        </p:nvSpPr>
        <p:spPr/>
        <p:txBody>
          <a:bodyPr/>
          <a:lstStyle/>
          <a:p>
            <a:fld id="{F286BCD5-919A-4686-B1FD-3BB0CC3537B9}" type="datetimeFigureOut">
              <a:rPr lang="es-MX" smtClean="0"/>
              <a:t>15/03/2021</a:t>
            </a:fld>
            <a:endParaRPr lang="es-MX"/>
          </a:p>
        </p:txBody>
      </p:sp>
      <p:sp>
        <p:nvSpPr>
          <p:cNvPr id="6" name="Marcador de pie de página 5">
            <a:extLst>
              <a:ext uri="{FF2B5EF4-FFF2-40B4-BE49-F238E27FC236}">
                <a16:creationId xmlns:a16="http://schemas.microsoft.com/office/drawing/2014/main" xmlns="" id="{AA4F523A-0E63-410A-B328-89897E37A557}"/>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xmlns="" id="{D985C3F0-A095-44F9-B26E-5DCD66B5A3EC}"/>
              </a:ext>
            </a:extLst>
          </p:cNvPr>
          <p:cNvSpPr>
            <a:spLocks noGrp="1"/>
          </p:cNvSpPr>
          <p:nvPr>
            <p:ph type="sldNum" sz="quarter" idx="12"/>
          </p:nvPr>
        </p:nvSpPr>
        <p:spPr/>
        <p:txBody>
          <a:bodyPr/>
          <a:lstStyle/>
          <a:p>
            <a:fld id="{57057852-BBC7-4CD9-9F76-BCED139A418C}" type="slidenum">
              <a:rPr lang="es-MX" smtClean="0"/>
              <a:t>‹Nº›</a:t>
            </a:fld>
            <a:endParaRPr lang="es-MX"/>
          </a:p>
        </p:txBody>
      </p:sp>
    </p:spTree>
    <p:extLst>
      <p:ext uri="{BB962C8B-B14F-4D97-AF65-F5344CB8AC3E}">
        <p14:creationId xmlns:p14="http://schemas.microsoft.com/office/powerpoint/2010/main" val="2708613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159384F-1C2C-405B-90A6-253A4C873D3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xmlns="" id="{AD994FB9-CBCB-4F0F-A33C-F871CF0FA8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xmlns="" id="{D4F6F19D-E900-4CAA-8B64-B39141EE72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B6467E74-1BBF-43CA-9295-893226A7C22A}"/>
              </a:ext>
            </a:extLst>
          </p:cNvPr>
          <p:cNvSpPr>
            <a:spLocks noGrp="1"/>
          </p:cNvSpPr>
          <p:nvPr>
            <p:ph type="dt" sz="half" idx="10"/>
          </p:nvPr>
        </p:nvSpPr>
        <p:spPr/>
        <p:txBody>
          <a:bodyPr/>
          <a:lstStyle/>
          <a:p>
            <a:fld id="{F286BCD5-919A-4686-B1FD-3BB0CC3537B9}" type="datetimeFigureOut">
              <a:rPr lang="es-MX" smtClean="0"/>
              <a:t>15/03/2021</a:t>
            </a:fld>
            <a:endParaRPr lang="es-MX"/>
          </a:p>
        </p:txBody>
      </p:sp>
      <p:sp>
        <p:nvSpPr>
          <p:cNvPr id="6" name="Marcador de pie de página 5">
            <a:extLst>
              <a:ext uri="{FF2B5EF4-FFF2-40B4-BE49-F238E27FC236}">
                <a16:creationId xmlns:a16="http://schemas.microsoft.com/office/drawing/2014/main" xmlns="" id="{9E11B652-FDBD-475D-99A9-10F815EE6C17}"/>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xmlns="" id="{6E85898A-7533-4B48-BAC2-B4FBBF346CDA}"/>
              </a:ext>
            </a:extLst>
          </p:cNvPr>
          <p:cNvSpPr>
            <a:spLocks noGrp="1"/>
          </p:cNvSpPr>
          <p:nvPr>
            <p:ph type="sldNum" sz="quarter" idx="12"/>
          </p:nvPr>
        </p:nvSpPr>
        <p:spPr/>
        <p:txBody>
          <a:bodyPr/>
          <a:lstStyle/>
          <a:p>
            <a:fld id="{57057852-BBC7-4CD9-9F76-BCED139A418C}" type="slidenum">
              <a:rPr lang="es-MX" smtClean="0"/>
              <a:t>‹Nº›</a:t>
            </a:fld>
            <a:endParaRPr lang="es-MX"/>
          </a:p>
        </p:txBody>
      </p:sp>
    </p:spTree>
    <p:extLst>
      <p:ext uri="{BB962C8B-B14F-4D97-AF65-F5344CB8AC3E}">
        <p14:creationId xmlns:p14="http://schemas.microsoft.com/office/powerpoint/2010/main" val="2229078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4D733013-49D2-416D-8DD7-3BCAA13A24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xmlns="" id="{9B339A16-836E-472B-B230-6D7F29139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xmlns="" id="{9B7A1607-6B5A-4958-8D76-E1A030FCF2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6BCD5-919A-4686-B1FD-3BB0CC3537B9}" type="datetimeFigureOut">
              <a:rPr lang="es-MX" smtClean="0"/>
              <a:t>15/03/2021</a:t>
            </a:fld>
            <a:endParaRPr lang="es-MX"/>
          </a:p>
        </p:txBody>
      </p:sp>
      <p:sp>
        <p:nvSpPr>
          <p:cNvPr id="5" name="Marcador de pie de página 4">
            <a:extLst>
              <a:ext uri="{FF2B5EF4-FFF2-40B4-BE49-F238E27FC236}">
                <a16:creationId xmlns:a16="http://schemas.microsoft.com/office/drawing/2014/main" xmlns="" id="{27F91AE4-472D-4897-BB45-C0926C5BA1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xmlns="" id="{E205A175-007F-42F2-AB3C-7B5FC668FA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057852-BBC7-4CD9-9F76-BCED139A418C}" type="slidenum">
              <a:rPr lang="es-MX" smtClean="0"/>
              <a:t>‹Nº›</a:t>
            </a:fld>
            <a:endParaRPr lang="es-MX"/>
          </a:p>
        </p:txBody>
      </p:sp>
    </p:spTree>
    <p:extLst>
      <p:ext uri="{BB962C8B-B14F-4D97-AF65-F5344CB8AC3E}">
        <p14:creationId xmlns:p14="http://schemas.microsoft.com/office/powerpoint/2010/main" val="1915590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xmlns="" id="{C516FB4C-D80E-574A-85E4-0DF8B29E79BF}"/>
              </a:ext>
            </a:extLst>
          </p:cNvPr>
          <p:cNvCxnSpPr/>
          <p:nvPr/>
        </p:nvCxnSpPr>
        <p:spPr>
          <a:xfrm>
            <a:off x="3007518" y="2674163"/>
            <a:ext cx="6134100" cy="0"/>
          </a:xfrm>
          <a:prstGeom prst="line">
            <a:avLst/>
          </a:prstGeom>
          <a:ln w="38100">
            <a:solidFill>
              <a:srgbClr val="DEC9A2"/>
            </a:solidFill>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6872" y="5161283"/>
            <a:ext cx="2575391" cy="1410065"/>
          </a:xfrm>
          <a:prstGeom prst="rect">
            <a:avLst/>
          </a:prstGeom>
        </p:spPr>
      </p:pic>
      <p:pic>
        <p:nvPicPr>
          <p:cNvPr id="11" name="Picture 4" descr="https://upload.wikimedia.org/wikipedia/commons/0/0c/CENAPRED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0041" y="1344041"/>
            <a:ext cx="6451919" cy="1175981"/>
          </a:xfrm>
          <a:prstGeom prst="rect">
            <a:avLst/>
          </a:prstGeom>
          <a:noFill/>
          <a:extLst>
            <a:ext uri="{909E8E84-426E-40DD-AFC4-6F175D3DCCD1}">
              <a14:hiddenFill xmlns:a14="http://schemas.microsoft.com/office/drawing/2010/main">
                <a:solidFill>
                  <a:srgbClr val="FFFFFF"/>
                </a:solidFill>
              </a14:hiddenFill>
            </a:ext>
          </a:extLst>
        </p:spPr>
      </p:pic>
      <p:sp>
        <p:nvSpPr>
          <p:cNvPr id="12" name="4 CuadroTexto"/>
          <p:cNvSpPr txBox="1"/>
          <p:nvPr/>
        </p:nvSpPr>
        <p:spPr>
          <a:xfrm>
            <a:off x="1879404" y="4455726"/>
            <a:ext cx="8390325" cy="646331"/>
          </a:xfrm>
          <a:prstGeom prst="rect">
            <a:avLst/>
          </a:prstGeom>
          <a:noFill/>
        </p:spPr>
        <p:txBody>
          <a:bodyPr wrap="square" rtlCol="0">
            <a:spAutoFit/>
          </a:bodyPr>
          <a:lstStyle/>
          <a:p>
            <a:pPr algn="ctr"/>
            <a:r>
              <a:rPr lang="es-MX" b="1" dirty="0">
                <a:solidFill>
                  <a:schemeClr val="bg1"/>
                </a:solidFill>
                <a:latin typeface="Montserrat" panose="00000500000000000000" pitchFamily="2" charset="0"/>
              </a:rPr>
              <a:t>DIRECCIÓN DE ANÁLISIS Y GESTIÓN DE RIESGOS</a:t>
            </a:r>
            <a:br>
              <a:rPr lang="es-MX" b="1" dirty="0">
                <a:solidFill>
                  <a:schemeClr val="bg1"/>
                </a:solidFill>
                <a:latin typeface="Montserrat" panose="00000500000000000000" pitchFamily="2" charset="0"/>
              </a:rPr>
            </a:br>
            <a:endParaRPr lang="es-MX" b="1" dirty="0">
              <a:solidFill>
                <a:schemeClr val="bg1"/>
              </a:solidFill>
              <a:latin typeface="Montserrat" panose="00000500000000000000" pitchFamily="2" charset="0"/>
            </a:endParaRPr>
          </a:p>
        </p:txBody>
      </p:sp>
      <p:sp>
        <p:nvSpPr>
          <p:cNvPr id="6" name="4 CuadroTexto">
            <a:extLst>
              <a:ext uri="{FF2B5EF4-FFF2-40B4-BE49-F238E27FC236}">
                <a16:creationId xmlns:a16="http://schemas.microsoft.com/office/drawing/2014/main" xmlns="" id="{038EB824-4338-4FE9-9F90-DB3BDA27AEE9}"/>
              </a:ext>
            </a:extLst>
          </p:cNvPr>
          <p:cNvSpPr txBox="1"/>
          <p:nvPr/>
        </p:nvSpPr>
        <p:spPr>
          <a:xfrm>
            <a:off x="2189955" y="2798842"/>
            <a:ext cx="7311553" cy="1200329"/>
          </a:xfrm>
          <a:prstGeom prst="rect">
            <a:avLst/>
          </a:prstGeom>
          <a:noFill/>
        </p:spPr>
        <p:txBody>
          <a:bodyPr wrap="square" rtlCol="0">
            <a:spAutoFit/>
          </a:bodyPr>
          <a:lstStyle/>
          <a:p>
            <a:pPr algn="ctr"/>
            <a:r>
              <a:rPr lang="es-MX" sz="2400" b="1" dirty="0">
                <a:solidFill>
                  <a:schemeClr val="bg1"/>
                </a:solidFill>
                <a:latin typeface="Montserrat Medium" pitchFamily="2" charset="77"/>
              </a:rPr>
              <a:t>CONSIDERACIÓN DEL RIESGO DE DESASTRE EN LOS PLANES DE DESARROLLO URBANO Y ORDENAMIENTO TERRITORIAL</a:t>
            </a:r>
          </a:p>
        </p:txBody>
      </p:sp>
    </p:spTree>
    <p:extLst>
      <p:ext uri="{BB962C8B-B14F-4D97-AF65-F5344CB8AC3E}">
        <p14:creationId xmlns:p14="http://schemas.microsoft.com/office/powerpoint/2010/main" val="341075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6"/>
          <p:cNvSpPr txBox="1"/>
          <p:nvPr/>
        </p:nvSpPr>
        <p:spPr>
          <a:xfrm>
            <a:off x="734483" y="1692275"/>
            <a:ext cx="10308000" cy="230828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400"/>
              <a:buFont typeface="Arial"/>
              <a:buNone/>
            </a:pPr>
            <a:r>
              <a:rPr lang="en-US" sz="2400" b="0" i="0" u="none" strike="noStrike" cap="none" dirty="0">
                <a:solidFill>
                  <a:schemeClr val="dk1"/>
                </a:solidFill>
                <a:latin typeface="Montserrat" panose="00000500000000000000" pitchFamily="2" charset="0"/>
                <a:sym typeface="Arial"/>
              </a:rPr>
              <a:t>¿La jefatura del hogar está a cargo de un hombre o de una mujer?</a:t>
            </a:r>
            <a:endParaRPr dirty="0">
              <a:latin typeface="Montserrat" panose="00000500000000000000" pitchFamily="2" charset="0"/>
            </a:endParaRPr>
          </a:p>
          <a:p>
            <a:pPr marL="0" marR="0" lvl="0" indent="0" algn="just" rtl="0">
              <a:lnSpc>
                <a:spcPct val="100000"/>
              </a:lnSpc>
              <a:spcBef>
                <a:spcPts val="0"/>
              </a:spcBef>
              <a:spcAft>
                <a:spcPts val="0"/>
              </a:spcAft>
              <a:buClr>
                <a:schemeClr val="dk1"/>
              </a:buClr>
              <a:buSzPts val="2400"/>
              <a:buFont typeface="Arial"/>
              <a:buNone/>
            </a:pPr>
            <a:endParaRPr sz="2400" b="0" i="0" u="none" strike="noStrike" cap="none" dirty="0">
              <a:solidFill>
                <a:schemeClr val="dk1"/>
              </a:solidFill>
              <a:latin typeface="Montserrat" panose="00000500000000000000" pitchFamily="2" charset="0"/>
              <a:sym typeface="Arial"/>
            </a:endParaRPr>
          </a:p>
          <a:p>
            <a:pPr marL="0" marR="0" lvl="0" indent="0" algn="just" rtl="0">
              <a:lnSpc>
                <a:spcPct val="100000"/>
              </a:lnSpc>
              <a:spcBef>
                <a:spcPts val="0"/>
              </a:spcBef>
              <a:spcAft>
                <a:spcPts val="0"/>
              </a:spcAft>
              <a:buClr>
                <a:schemeClr val="dk1"/>
              </a:buClr>
              <a:buSzPts val="2400"/>
              <a:buFont typeface="Arial"/>
              <a:buNone/>
            </a:pPr>
            <a:r>
              <a:rPr lang="en-US" sz="2400" b="0" i="0" u="none" strike="noStrike" cap="none" dirty="0">
                <a:solidFill>
                  <a:schemeClr val="dk1"/>
                </a:solidFill>
                <a:latin typeface="Montserrat" panose="00000500000000000000" pitchFamily="2" charset="0"/>
                <a:sym typeface="Arial"/>
              </a:rPr>
              <a:t>SI NO ES ASI, ¿HACEN LAS MUJERES ALGO ESPECIAL EN EL HOGAR QUE CONTRIBUYE AL INGRESO DEL HOGAR?</a:t>
            </a:r>
            <a:endParaRPr dirty="0">
              <a:latin typeface="Montserrat" panose="00000500000000000000" pitchFamily="2" charset="0"/>
            </a:endParaRPr>
          </a:p>
          <a:p>
            <a:pPr marL="0" marR="0" lvl="0" indent="0" algn="just" rtl="0">
              <a:lnSpc>
                <a:spcPct val="100000"/>
              </a:lnSpc>
              <a:spcBef>
                <a:spcPts val="0"/>
              </a:spcBef>
              <a:spcAft>
                <a:spcPts val="0"/>
              </a:spcAft>
              <a:buClr>
                <a:schemeClr val="dk1"/>
              </a:buClr>
              <a:buSzPts val="2400"/>
              <a:buFont typeface="Arial"/>
              <a:buNone/>
            </a:pPr>
            <a:endParaRPr sz="2400" b="0" i="0" u="none" strike="noStrike" cap="none" dirty="0">
              <a:solidFill>
                <a:schemeClr val="dk1"/>
              </a:solidFill>
              <a:latin typeface="Montserrat" panose="00000500000000000000" pitchFamily="2" charset="0"/>
              <a:sym typeface="Arial"/>
            </a:endParaRPr>
          </a:p>
          <a:p>
            <a:pPr marL="0" marR="0" lvl="0" indent="0" algn="just" rtl="0">
              <a:lnSpc>
                <a:spcPct val="100000"/>
              </a:lnSpc>
              <a:spcBef>
                <a:spcPts val="0"/>
              </a:spcBef>
              <a:spcAft>
                <a:spcPts val="0"/>
              </a:spcAft>
              <a:buClr>
                <a:schemeClr val="dk1"/>
              </a:buClr>
              <a:buSzPts val="2400"/>
              <a:buFont typeface="Arial"/>
              <a:buNone/>
            </a:pPr>
            <a:r>
              <a:rPr lang="en-US" sz="2400" b="0" i="0" u="none" strike="noStrike" cap="none" dirty="0">
                <a:solidFill>
                  <a:schemeClr val="dk1"/>
                </a:solidFill>
                <a:latin typeface="Montserrat" panose="00000500000000000000" pitchFamily="2" charset="0"/>
                <a:sym typeface="Arial"/>
              </a:rPr>
              <a:t>¿COMO </a:t>
            </a:r>
            <a:r>
              <a:rPr lang="en-US" sz="2400" b="0" i="0" u="none" strike="noStrike" cap="none" dirty="0" smtClean="0">
                <a:solidFill>
                  <a:schemeClr val="dk1"/>
                </a:solidFill>
                <a:latin typeface="Montserrat" panose="00000500000000000000" pitchFamily="2" charset="0"/>
                <a:sym typeface="Arial"/>
              </a:rPr>
              <a:t>SON </a:t>
            </a:r>
            <a:r>
              <a:rPr lang="en-US" sz="2400" b="0" i="0" u="none" strike="noStrike" cap="none" dirty="0">
                <a:solidFill>
                  <a:schemeClr val="dk1"/>
                </a:solidFill>
                <a:latin typeface="Montserrat" panose="00000500000000000000" pitchFamily="2" charset="0"/>
                <a:sym typeface="Arial"/>
              </a:rPr>
              <a:t>AFECTADAS POR EL DESASTRE?</a:t>
            </a:r>
            <a:endParaRPr dirty="0">
              <a:latin typeface="Montserrat" panose="00000500000000000000" pitchFamily="2" charset="0"/>
            </a:endParaRPr>
          </a:p>
        </p:txBody>
      </p:sp>
    </p:spTree>
    <p:extLst>
      <p:ext uri="{BB962C8B-B14F-4D97-AF65-F5344CB8AC3E}">
        <p14:creationId xmlns:p14="http://schemas.microsoft.com/office/powerpoint/2010/main" val="1486744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48898" y="872943"/>
            <a:ext cx="10944836" cy="5632311"/>
          </a:xfrm>
          <a:prstGeom prst="rect">
            <a:avLst/>
          </a:prstGeom>
        </p:spPr>
        <p:txBody>
          <a:bodyPr wrap="square">
            <a:spAutoFit/>
          </a:bodyPr>
          <a:lstStyle/>
          <a:p>
            <a:pPr marL="285750" indent="-285750" algn="just">
              <a:buFont typeface="Arial" panose="020B0604020202020204" pitchFamily="34" charset="0"/>
              <a:buChar char="•"/>
            </a:pPr>
            <a:r>
              <a:rPr lang="es-MX" dirty="0">
                <a:latin typeface="Montserrat" panose="00000500000000000000" pitchFamily="2" charset="0"/>
              </a:rPr>
              <a:t>Empezando </a:t>
            </a:r>
            <a:r>
              <a:rPr lang="es-MX" dirty="0" smtClean="0">
                <a:latin typeface="Montserrat" panose="00000500000000000000" pitchFamily="2" charset="0"/>
              </a:rPr>
              <a:t>2018, </a:t>
            </a:r>
            <a:r>
              <a:rPr lang="es-MX" dirty="0">
                <a:latin typeface="Montserrat" panose="00000500000000000000" pitchFamily="2" charset="0"/>
              </a:rPr>
              <a:t>la </a:t>
            </a:r>
            <a:r>
              <a:rPr lang="es-MX" b="1" dirty="0">
                <a:latin typeface="Montserrat" panose="00000500000000000000" pitchFamily="2" charset="0"/>
              </a:rPr>
              <a:t>PEA en México se conformó de 54.7 millones de personas</a:t>
            </a:r>
            <a:r>
              <a:rPr lang="es-MX" dirty="0">
                <a:latin typeface="Montserrat" panose="00000500000000000000" pitchFamily="2" charset="0"/>
              </a:rPr>
              <a:t>, las cuales estuvieron trabajando o buscando empleo. Cerca del </a:t>
            </a:r>
            <a:r>
              <a:rPr lang="es-MX" b="1" dirty="0">
                <a:latin typeface="Montserrat" panose="00000500000000000000" pitchFamily="2" charset="0"/>
              </a:rPr>
              <a:t>60% fueron hombres y otro 40% mujeres</a:t>
            </a:r>
            <a:r>
              <a:rPr lang="es-MX" b="1" dirty="0" smtClean="0">
                <a:latin typeface="Montserrat" panose="00000500000000000000" pitchFamily="2" charset="0"/>
              </a:rPr>
              <a:t>.</a:t>
            </a:r>
          </a:p>
          <a:p>
            <a:pPr marL="285750" indent="-285750" algn="just">
              <a:buFont typeface="Arial" panose="020B0604020202020204" pitchFamily="34" charset="0"/>
              <a:buChar char="•"/>
            </a:pPr>
            <a:endParaRPr lang="es-MX" dirty="0" smtClean="0">
              <a:latin typeface="Montserrat" panose="00000500000000000000" pitchFamily="2" charset="0"/>
            </a:endParaRPr>
          </a:p>
          <a:p>
            <a:pPr marL="285750" indent="-285750" algn="just">
              <a:buFont typeface="Arial" panose="020B0604020202020204" pitchFamily="34" charset="0"/>
              <a:buChar char="•"/>
            </a:pPr>
            <a:r>
              <a:rPr lang="es-MX" dirty="0" smtClean="0">
                <a:latin typeface="Montserrat" panose="00000500000000000000" pitchFamily="2" charset="0"/>
              </a:rPr>
              <a:t>La mediana </a:t>
            </a:r>
            <a:r>
              <a:rPr lang="es-MX" dirty="0">
                <a:latin typeface="Montserrat" panose="00000500000000000000" pitchFamily="2" charset="0"/>
              </a:rPr>
              <a:t>de edad de las mexicanas que participan activamente en la búsqueda de empleo o trabajando, es de </a:t>
            </a:r>
            <a:r>
              <a:rPr lang="es-MX" b="1" dirty="0">
                <a:latin typeface="Montserrat" panose="00000500000000000000" pitchFamily="2" charset="0"/>
              </a:rPr>
              <a:t>38 años </a:t>
            </a:r>
            <a:r>
              <a:rPr lang="es-MX" dirty="0">
                <a:latin typeface="Montserrat" panose="00000500000000000000" pitchFamily="2" charset="0"/>
              </a:rPr>
              <a:t>y cuentan con un </a:t>
            </a:r>
            <a:r>
              <a:rPr lang="es-MX" b="1" dirty="0">
                <a:latin typeface="Montserrat" panose="00000500000000000000" pitchFamily="2" charset="0"/>
              </a:rPr>
              <a:t>grado de escolaridad equivalente a un bachillerato trunco</a:t>
            </a:r>
            <a:r>
              <a:rPr lang="es-MX" dirty="0">
                <a:latin typeface="Montserrat" panose="00000500000000000000" pitchFamily="2" charset="0"/>
              </a:rPr>
              <a:t>. La jornada laboral de las mujeres ocupadas es de </a:t>
            </a:r>
            <a:r>
              <a:rPr lang="es-MX" b="1" dirty="0">
                <a:latin typeface="Montserrat" panose="00000500000000000000" pitchFamily="2" charset="0"/>
              </a:rPr>
              <a:t>40 horas y éstas perciben un ingreso de 25 pesos por hora.</a:t>
            </a:r>
          </a:p>
          <a:p>
            <a:pPr marL="285750" indent="-285750" algn="just">
              <a:buFont typeface="Arial" panose="020B0604020202020204" pitchFamily="34" charset="0"/>
              <a:buChar char="•"/>
            </a:pPr>
            <a:endParaRPr lang="es-MX" dirty="0">
              <a:latin typeface="Montserrat" panose="00000500000000000000" pitchFamily="2" charset="0"/>
            </a:endParaRPr>
          </a:p>
          <a:p>
            <a:pPr marL="285750" indent="-285750" algn="just">
              <a:buFont typeface="Arial" panose="020B0604020202020204" pitchFamily="34" charset="0"/>
              <a:buChar char="•"/>
            </a:pPr>
            <a:r>
              <a:rPr lang="es-MX" dirty="0" smtClean="0">
                <a:latin typeface="Montserrat" panose="00000500000000000000" pitchFamily="2" charset="0"/>
              </a:rPr>
              <a:t>De </a:t>
            </a:r>
            <a:r>
              <a:rPr lang="es-MX" dirty="0">
                <a:latin typeface="Montserrat" panose="00000500000000000000" pitchFamily="2" charset="0"/>
              </a:rPr>
              <a:t>las mujeres ocupadas, </a:t>
            </a:r>
            <a:r>
              <a:rPr lang="es-MX" b="1" dirty="0">
                <a:latin typeface="Montserrat" panose="00000500000000000000" pitchFamily="2" charset="0"/>
              </a:rPr>
              <a:t>68.5%, son trabajadoras subordinadas y remuneradas</a:t>
            </a:r>
            <a:r>
              <a:rPr lang="es-MX" dirty="0">
                <a:latin typeface="Montserrat" panose="00000500000000000000" pitchFamily="2" charset="0"/>
              </a:rPr>
              <a:t>, otra parte importante, </a:t>
            </a:r>
            <a:r>
              <a:rPr lang="es-MX" b="1" dirty="0">
                <a:latin typeface="Montserrat" panose="00000500000000000000" pitchFamily="2" charset="0"/>
              </a:rPr>
              <a:t>21.8%, son trabajadoras por cuenta propia</a:t>
            </a:r>
            <a:r>
              <a:rPr lang="es-MX" dirty="0">
                <a:latin typeface="Montserrat" panose="00000500000000000000" pitchFamily="2" charset="0"/>
              </a:rPr>
              <a:t>. Otro 7.2% desempeña trabajos no remunerados y sólo 2.5% son empleadoras.</a:t>
            </a:r>
          </a:p>
          <a:p>
            <a:pPr marL="285750" indent="-285750" algn="just">
              <a:buFont typeface="Arial" panose="020B0604020202020204" pitchFamily="34" charset="0"/>
              <a:buChar char="•"/>
            </a:pPr>
            <a:endParaRPr lang="es-MX" dirty="0">
              <a:latin typeface="Montserrat" panose="00000500000000000000" pitchFamily="2" charset="0"/>
            </a:endParaRPr>
          </a:p>
          <a:p>
            <a:pPr marL="285750" indent="-285750" algn="just">
              <a:buFont typeface="Arial" panose="020B0604020202020204" pitchFamily="34" charset="0"/>
              <a:buChar char="•"/>
            </a:pPr>
            <a:r>
              <a:rPr lang="es-MX" dirty="0">
                <a:latin typeface="Montserrat" panose="00000500000000000000" pitchFamily="2" charset="0"/>
              </a:rPr>
              <a:t>A nivel nacional, </a:t>
            </a:r>
            <a:r>
              <a:rPr lang="es-MX" b="1" dirty="0">
                <a:latin typeface="Montserrat" panose="00000500000000000000" pitchFamily="2" charset="0"/>
              </a:rPr>
              <a:t>poco más del 66% de las trabajadoras subordinadas y remuneradas cuenta con prestaciones laborales</a:t>
            </a:r>
            <a:r>
              <a:rPr lang="es-MX" dirty="0">
                <a:latin typeface="Montserrat" panose="00000500000000000000" pitchFamily="2" charset="0"/>
              </a:rPr>
              <a:t>, casi el 56% tiene acceso a las instituciones de salud y el </a:t>
            </a:r>
            <a:r>
              <a:rPr lang="es-MX" b="1" dirty="0">
                <a:latin typeface="Montserrat" panose="00000500000000000000" pitchFamily="2" charset="0"/>
              </a:rPr>
              <a:t>57.5% labora con un contrato escrito</a:t>
            </a:r>
            <a:r>
              <a:rPr lang="es-MX" dirty="0">
                <a:latin typeface="Montserrat" panose="00000500000000000000" pitchFamily="2" charset="0"/>
              </a:rPr>
              <a:t>. </a:t>
            </a:r>
            <a:endParaRPr lang="es-MX" dirty="0" smtClean="0">
              <a:latin typeface="Montserrat" panose="00000500000000000000" pitchFamily="2" charset="0"/>
            </a:endParaRPr>
          </a:p>
          <a:p>
            <a:pPr marL="285750" indent="-285750" algn="just">
              <a:buFont typeface="Arial" panose="020B0604020202020204" pitchFamily="34" charset="0"/>
              <a:buChar char="•"/>
            </a:pPr>
            <a:endParaRPr lang="es-MX" dirty="0">
              <a:latin typeface="Montserrat" panose="00000500000000000000" pitchFamily="2" charset="0"/>
            </a:endParaRPr>
          </a:p>
          <a:p>
            <a:pPr marL="285750" indent="-285750" algn="just">
              <a:buFont typeface="Arial" panose="020B0604020202020204" pitchFamily="34" charset="0"/>
              <a:buChar char="•"/>
            </a:pPr>
            <a:r>
              <a:rPr lang="es-MX" dirty="0" smtClean="0">
                <a:latin typeface="Montserrat" panose="00000500000000000000" pitchFamily="2" charset="0"/>
              </a:rPr>
              <a:t>El </a:t>
            </a:r>
            <a:r>
              <a:rPr lang="es-MX" b="1" dirty="0">
                <a:latin typeface="Montserrat" panose="00000500000000000000" pitchFamily="2" charset="0"/>
              </a:rPr>
              <a:t>26.3% de las mujeres que trabajan no tiene ningún hijo</a:t>
            </a:r>
            <a:r>
              <a:rPr lang="es-MX" dirty="0">
                <a:latin typeface="Montserrat" panose="00000500000000000000" pitchFamily="2" charset="0"/>
              </a:rPr>
              <a:t>, el 22.9% tiene dos hijos, 18.5% tiene 3 y el 16.5% tiene sólo uno. El restante 16% se distribuye entre mujeres que tienen cuatro hijos o más.</a:t>
            </a:r>
          </a:p>
        </p:txBody>
      </p:sp>
      <p:sp>
        <p:nvSpPr>
          <p:cNvPr id="3" name="Google Shape;112;p18"/>
          <p:cNvSpPr txBox="1"/>
          <p:nvPr/>
        </p:nvSpPr>
        <p:spPr>
          <a:xfrm>
            <a:off x="448898" y="232359"/>
            <a:ext cx="7463200" cy="522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6666"/>
              </a:buClr>
              <a:buSzPts val="2800"/>
              <a:buFont typeface="Arial"/>
              <a:buNone/>
            </a:pPr>
            <a:r>
              <a:rPr lang="en-US" sz="2800" b="1" i="0" u="none" strike="noStrike" cap="none" dirty="0">
                <a:solidFill>
                  <a:srgbClr val="006666"/>
                </a:solidFill>
                <a:latin typeface="Montserrat" panose="00000500000000000000" pitchFamily="2" charset="0"/>
                <a:sym typeface="Arial"/>
              </a:rPr>
              <a:t>Trabajo de las mujeres</a:t>
            </a:r>
            <a:endParaRPr dirty="0">
              <a:latin typeface="Montserrat" panose="00000500000000000000" pitchFamily="2" charset="0"/>
            </a:endParaRPr>
          </a:p>
        </p:txBody>
      </p:sp>
    </p:spTree>
    <p:extLst>
      <p:ext uri="{BB962C8B-B14F-4D97-AF65-F5344CB8AC3E}">
        <p14:creationId xmlns:p14="http://schemas.microsoft.com/office/powerpoint/2010/main" val="2115584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txBox="1"/>
          <p:nvPr/>
        </p:nvSpPr>
        <p:spPr>
          <a:xfrm>
            <a:off x="376767" y="709510"/>
            <a:ext cx="10994000" cy="92328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Montserrat" panose="00000500000000000000" pitchFamily="2" charset="0"/>
                <a:sym typeface="Arial"/>
              </a:rPr>
              <a:t>La información del </a:t>
            </a:r>
            <a:r>
              <a:rPr lang="en-US" sz="1800" b="0" i="0" u="none" strike="noStrike" cap="none" dirty="0" err="1" smtClean="0">
                <a:solidFill>
                  <a:schemeClr val="dk1"/>
                </a:solidFill>
                <a:latin typeface="Montserrat" panose="00000500000000000000" pitchFamily="2" charset="0"/>
                <a:sym typeface="Arial"/>
              </a:rPr>
              <a:t>Conteo</a:t>
            </a:r>
            <a:r>
              <a:rPr lang="en-US" sz="1800" b="0" i="0" u="none" strike="noStrike" cap="none" dirty="0" smtClean="0">
                <a:solidFill>
                  <a:schemeClr val="dk1"/>
                </a:solidFill>
                <a:latin typeface="Montserrat" panose="00000500000000000000" pitchFamily="2" charset="0"/>
                <a:sym typeface="Arial"/>
              </a:rPr>
              <a:t> 2015, </a:t>
            </a:r>
            <a:r>
              <a:rPr lang="en-US" sz="1800" b="0" i="0" u="none" strike="noStrike" cap="none" dirty="0">
                <a:solidFill>
                  <a:schemeClr val="dk1"/>
                </a:solidFill>
                <a:latin typeface="Montserrat" panose="00000500000000000000" pitchFamily="2" charset="0"/>
                <a:sym typeface="Arial"/>
              </a:rPr>
              <a:t>muestra que de cada 100 </a:t>
            </a:r>
            <a:r>
              <a:rPr lang="en-US" sz="1800" b="0" i="0" u="none" strike="noStrike" cap="none" dirty="0" err="1">
                <a:solidFill>
                  <a:schemeClr val="dk1"/>
                </a:solidFill>
                <a:latin typeface="Montserrat" panose="00000500000000000000" pitchFamily="2" charset="0"/>
                <a:sym typeface="Arial"/>
              </a:rPr>
              <a:t>hogares</a:t>
            </a:r>
            <a:r>
              <a:rPr lang="en-US" sz="1800" b="0" i="0" u="none" strike="noStrike" cap="none" dirty="0">
                <a:solidFill>
                  <a:schemeClr val="dk1"/>
                </a:solidFill>
                <a:latin typeface="Montserrat" panose="00000500000000000000" pitchFamily="2" charset="0"/>
                <a:sym typeface="Arial"/>
              </a:rPr>
              <a:t> </a:t>
            </a:r>
            <a:r>
              <a:rPr lang="en-US" sz="1800" b="0" i="0" u="none" strike="noStrike" cap="none" dirty="0" smtClean="0">
                <a:solidFill>
                  <a:schemeClr val="dk1"/>
                </a:solidFill>
                <a:latin typeface="Montserrat" panose="00000500000000000000" pitchFamily="2" charset="0"/>
                <a:sym typeface="Arial"/>
              </a:rPr>
              <a:t>28 </a:t>
            </a:r>
            <a:r>
              <a:rPr lang="en-US" sz="1800" b="0" i="0" u="none" strike="noStrike" cap="none" dirty="0">
                <a:solidFill>
                  <a:schemeClr val="dk1"/>
                </a:solidFill>
                <a:latin typeface="Montserrat" panose="00000500000000000000" pitchFamily="2" charset="0"/>
                <a:sym typeface="Arial"/>
              </a:rPr>
              <a:t>están a cargo de una mujer. De éstos, 8.4% de las jefas tienen menos de 30 años, 37.3% tienen de 30 a 49 años, 20.9% de 50 a 59 años, mientras que la tercera parte (33.4%) son adultas mayores</a:t>
            </a:r>
            <a:r>
              <a:rPr lang="en-US" sz="1800" b="0" i="0" u="none" strike="noStrike" cap="none" dirty="0" smtClean="0">
                <a:solidFill>
                  <a:schemeClr val="dk1"/>
                </a:solidFill>
                <a:latin typeface="Montserrat" panose="00000500000000000000" pitchFamily="2" charset="0"/>
                <a:sym typeface="Arial"/>
              </a:rPr>
              <a:t>. </a:t>
            </a:r>
            <a:endParaRPr dirty="0">
              <a:latin typeface="Montserrat" panose="00000500000000000000" pitchFamily="2" charset="0"/>
            </a:endParaRPr>
          </a:p>
        </p:txBody>
      </p:sp>
      <p:sp>
        <p:nvSpPr>
          <p:cNvPr id="104" name="Google Shape;104;p17"/>
          <p:cNvSpPr txBox="1"/>
          <p:nvPr/>
        </p:nvSpPr>
        <p:spPr>
          <a:xfrm>
            <a:off x="544547" y="2249415"/>
            <a:ext cx="7746800" cy="3293169"/>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chemeClr val="dk1"/>
              </a:buClr>
              <a:buSzPts val="1400"/>
              <a:buFont typeface="Noto Sans Symbols"/>
              <a:buChar char="✔"/>
            </a:pPr>
            <a:r>
              <a:rPr lang="en-US" sz="1400" b="0" i="0" u="none" strike="noStrike" cap="none" dirty="0">
                <a:solidFill>
                  <a:schemeClr val="dk1"/>
                </a:solidFill>
                <a:latin typeface="Montserrat" panose="00000500000000000000" pitchFamily="2" charset="0"/>
                <a:sym typeface="Arial"/>
              </a:rPr>
              <a:t>Alta proporción de las jefas de hogar son adultas mayores.</a:t>
            </a:r>
            <a:endParaRPr dirty="0">
              <a:latin typeface="Montserrat" panose="00000500000000000000" pitchFamily="2" charset="0"/>
            </a:endParaRPr>
          </a:p>
          <a:p>
            <a:pPr marL="285750" marR="0" lvl="0" indent="-196850" algn="just" rtl="0">
              <a:lnSpc>
                <a:spcPct val="100000"/>
              </a:lnSpc>
              <a:spcBef>
                <a:spcPts val="0"/>
              </a:spcBef>
              <a:spcAft>
                <a:spcPts val="0"/>
              </a:spcAft>
              <a:buClr>
                <a:schemeClr val="dk1"/>
              </a:buClr>
              <a:buSzPts val="1400"/>
              <a:buFont typeface="Noto Sans Symbols"/>
              <a:buNone/>
            </a:pPr>
            <a:endParaRPr sz="1400" b="0" i="0" u="none" strike="noStrike" cap="none" dirty="0">
              <a:solidFill>
                <a:schemeClr val="dk1"/>
              </a:solidFill>
              <a:latin typeface="Montserrat" panose="00000500000000000000" pitchFamily="2" charset="0"/>
              <a:sym typeface="Arial"/>
            </a:endParaRPr>
          </a:p>
          <a:p>
            <a:pPr marL="285750" lvl="0" indent="-285750" algn="just">
              <a:buClr>
                <a:schemeClr val="dk1"/>
              </a:buClr>
              <a:buSzPts val="1400"/>
              <a:buFont typeface="Noto Sans Symbols"/>
              <a:buChar char="✔"/>
            </a:pPr>
            <a:r>
              <a:rPr lang="en-US" sz="1400" b="0" i="0" u="none" strike="noStrike" cap="none" dirty="0">
                <a:solidFill>
                  <a:schemeClr val="dk1"/>
                </a:solidFill>
                <a:latin typeface="Montserrat" panose="00000500000000000000" pitchFamily="2" charset="0"/>
                <a:sym typeface="Arial"/>
              </a:rPr>
              <a:t>Las más jóvenes, tienen varios </a:t>
            </a:r>
            <a:r>
              <a:rPr lang="en-US" sz="1400" b="0" i="0" u="none" strike="noStrike" cap="none" dirty="0" err="1">
                <a:solidFill>
                  <a:schemeClr val="dk1"/>
                </a:solidFill>
                <a:latin typeface="Montserrat" panose="00000500000000000000" pitchFamily="2" charset="0"/>
                <a:sym typeface="Arial"/>
              </a:rPr>
              <a:t>hijos</a:t>
            </a:r>
            <a:r>
              <a:rPr lang="en-US" sz="1400" b="0" i="0" u="none" strike="noStrike" cap="none" dirty="0" smtClean="0">
                <a:solidFill>
                  <a:schemeClr val="dk1"/>
                </a:solidFill>
                <a:latin typeface="Montserrat" panose="00000500000000000000" pitchFamily="2" charset="0"/>
                <a:sym typeface="Arial"/>
              </a:rPr>
              <a:t>.</a:t>
            </a:r>
            <a:r>
              <a:rPr lang="es-MX" dirty="0">
                <a:solidFill>
                  <a:schemeClr val="dk1"/>
                </a:solidFill>
                <a:latin typeface="Montserrat" panose="00000500000000000000" pitchFamily="2" charset="0"/>
              </a:rPr>
              <a:t> 17.5 es el porcentaje de nacimientos registrados de Madres adolecentes (menores de 20 años) </a:t>
            </a:r>
            <a:endParaRPr dirty="0">
              <a:latin typeface="Montserrat" panose="00000500000000000000" pitchFamily="2" charset="0"/>
            </a:endParaRPr>
          </a:p>
          <a:p>
            <a:pPr marL="285750" marR="0" lvl="0" indent="-196850" algn="just" rtl="0">
              <a:lnSpc>
                <a:spcPct val="100000"/>
              </a:lnSpc>
              <a:spcBef>
                <a:spcPts val="0"/>
              </a:spcBef>
              <a:spcAft>
                <a:spcPts val="0"/>
              </a:spcAft>
              <a:buClr>
                <a:schemeClr val="dk1"/>
              </a:buClr>
              <a:buSzPts val="1400"/>
              <a:buFont typeface="Noto Sans Symbols"/>
              <a:buNone/>
            </a:pPr>
            <a:endParaRPr sz="1400" b="0" i="0" u="none" strike="noStrike" cap="none" dirty="0">
              <a:solidFill>
                <a:schemeClr val="dk1"/>
              </a:solidFill>
              <a:latin typeface="Montserrat" panose="00000500000000000000" pitchFamily="2" charset="0"/>
              <a:sym typeface="Arial"/>
            </a:endParaRPr>
          </a:p>
          <a:p>
            <a:pPr marL="285750" marR="0" lvl="0" indent="-285750" algn="just" rtl="0">
              <a:lnSpc>
                <a:spcPct val="100000"/>
              </a:lnSpc>
              <a:spcBef>
                <a:spcPts val="0"/>
              </a:spcBef>
              <a:spcAft>
                <a:spcPts val="0"/>
              </a:spcAft>
              <a:buClr>
                <a:schemeClr val="dk1"/>
              </a:buClr>
              <a:buSzPts val="1400"/>
              <a:buFont typeface="Noto Sans Symbols"/>
              <a:buChar char="✔"/>
            </a:pPr>
            <a:r>
              <a:rPr lang="en-US" sz="1400" b="0" i="0" u="none" strike="noStrike" cap="none" dirty="0">
                <a:solidFill>
                  <a:schemeClr val="dk1"/>
                </a:solidFill>
                <a:latin typeface="Montserrat" panose="00000500000000000000" pitchFamily="2" charset="0"/>
                <a:sym typeface="Arial"/>
              </a:rPr>
              <a:t>Los hogares con jefatura femenina están muy representados entre los propensos a ser destruidos o dañados.</a:t>
            </a:r>
            <a:endParaRPr dirty="0">
              <a:latin typeface="Montserrat" panose="00000500000000000000" pitchFamily="2" charset="0"/>
            </a:endParaRPr>
          </a:p>
          <a:p>
            <a:pPr marL="285750" marR="0" lvl="0" indent="-196850" algn="just" rtl="0">
              <a:lnSpc>
                <a:spcPct val="100000"/>
              </a:lnSpc>
              <a:spcBef>
                <a:spcPts val="0"/>
              </a:spcBef>
              <a:spcAft>
                <a:spcPts val="0"/>
              </a:spcAft>
              <a:buClr>
                <a:schemeClr val="dk1"/>
              </a:buClr>
              <a:buSzPts val="1400"/>
              <a:buFont typeface="Noto Sans Symbols"/>
              <a:buNone/>
            </a:pPr>
            <a:endParaRPr sz="1400" b="0" i="0" u="none" strike="noStrike" cap="none" dirty="0">
              <a:solidFill>
                <a:schemeClr val="dk1"/>
              </a:solidFill>
              <a:latin typeface="Montserrat" panose="00000500000000000000" pitchFamily="2" charset="0"/>
              <a:sym typeface="Arial"/>
            </a:endParaRPr>
          </a:p>
          <a:p>
            <a:pPr marL="285750" marR="0" lvl="0" indent="-285750" algn="just" rtl="0">
              <a:lnSpc>
                <a:spcPct val="100000"/>
              </a:lnSpc>
              <a:spcBef>
                <a:spcPts val="0"/>
              </a:spcBef>
              <a:spcAft>
                <a:spcPts val="0"/>
              </a:spcAft>
              <a:buClr>
                <a:schemeClr val="dk1"/>
              </a:buClr>
              <a:buSzPts val="1400"/>
              <a:buFont typeface="Noto Sans Symbols"/>
              <a:buChar char="✔"/>
            </a:pPr>
            <a:r>
              <a:rPr lang="en-US" sz="1400" b="0" i="0" u="none" strike="noStrike" cap="none" dirty="0">
                <a:solidFill>
                  <a:schemeClr val="dk1"/>
                </a:solidFill>
                <a:latin typeface="Montserrat" panose="00000500000000000000" pitchFamily="2" charset="0"/>
                <a:sym typeface="Arial"/>
              </a:rPr>
              <a:t>Altas tasas de desempleo y bajas tasas de </a:t>
            </a:r>
            <a:r>
              <a:rPr lang="en-US" sz="1400" b="0" i="0" u="none" strike="noStrike" cap="none" dirty="0" err="1">
                <a:solidFill>
                  <a:schemeClr val="dk1"/>
                </a:solidFill>
                <a:latin typeface="Montserrat" panose="00000500000000000000" pitchFamily="2" charset="0"/>
                <a:sym typeface="Arial"/>
              </a:rPr>
              <a:t>participación</a:t>
            </a:r>
            <a:r>
              <a:rPr lang="en-US" sz="1400" b="0" i="0" u="none" strike="noStrike" cap="none" dirty="0">
                <a:solidFill>
                  <a:schemeClr val="dk1"/>
                </a:solidFill>
                <a:latin typeface="Montserrat" panose="00000500000000000000" pitchFamily="2" charset="0"/>
                <a:sym typeface="Arial"/>
              </a:rPr>
              <a:t> en la fuerza laboral. El trabajo femenino es informal en </a:t>
            </a:r>
            <a:r>
              <a:rPr lang="en-US" sz="1400" b="0" i="0" u="none" strike="noStrike" cap="none" dirty="0" err="1">
                <a:solidFill>
                  <a:schemeClr val="dk1"/>
                </a:solidFill>
                <a:latin typeface="Montserrat" panose="00000500000000000000" pitchFamily="2" charset="0"/>
                <a:sym typeface="Arial"/>
              </a:rPr>
              <a:t>alta</a:t>
            </a:r>
            <a:r>
              <a:rPr lang="en-US" sz="1400" b="0" i="0" u="none" strike="noStrike" cap="none" dirty="0">
                <a:solidFill>
                  <a:schemeClr val="dk1"/>
                </a:solidFill>
                <a:latin typeface="Montserrat" panose="00000500000000000000" pitchFamily="2" charset="0"/>
                <a:sym typeface="Arial"/>
              </a:rPr>
              <a:t> proporción y de </a:t>
            </a:r>
            <a:r>
              <a:rPr lang="en-US" sz="1400" b="0" i="0" u="none" strike="noStrike" cap="none" dirty="0" err="1">
                <a:solidFill>
                  <a:schemeClr val="dk1"/>
                </a:solidFill>
                <a:latin typeface="Montserrat" panose="00000500000000000000" pitchFamily="2" charset="0"/>
                <a:sym typeface="Arial"/>
              </a:rPr>
              <a:t>baja</a:t>
            </a:r>
            <a:r>
              <a:rPr lang="en-US" sz="1400" b="0" i="0" u="none" strike="noStrike" cap="none" dirty="0">
                <a:solidFill>
                  <a:schemeClr val="dk1"/>
                </a:solidFill>
                <a:latin typeface="Montserrat" panose="00000500000000000000" pitchFamily="2" charset="0"/>
                <a:sym typeface="Arial"/>
              </a:rPr>
              <a:t> remuneración.</a:t>
            </a:r>
            <a:endParaRPr dirty="0">
              <a:latin typeface="Montserrat" panose="00000500000000000000" pitchFamily="2" charset="0"/>
            </a:endParaRPr>
          </a:p>
          <a:p>
            <a:pPr marL="285750" marR="0" lvl="0" indent="-196850" algn="just" rtl="0">
              <a:lnSpc>
                <a:spcPct val="100000"/>
              </a:lnSpc>
              <a:spcBef>
                <a:spcPts val="0"/>
              </a:spcBef>
              <a:spcAft>
                <a:spcPts val="0"/>
              </a:spcAft>
              <a:buClr>
                <a:schemeClr val="dk1"/>
              </a:buClr>
              <a:buSzPts val="1400"/>
              <a:buFont typeface="Noto Sans Symbols"/>
              <a:buNone/>
            </a:pPr>
            <a:endParaRPr sz="1400" b="0" i="0" u="none" strike="noStrike" cap="none" dirty="0">
              <a:solidFill>
                <a:schemeClr val="dk1"/>
              </a:solidFill>
              <a:latin typeface="Montserrat" panose="00000500000000000000" pitchFamily="2" charset="0"/>
              <a:sym typeface="Arial"/>
            </a:endParaRPr>
          </a:p>
          <a:p>
            <a:pPr marL="285750" marR="0" lvl="0" indent="-285750" algn="just" rtl="0">
              <a:lnSpc>
                <a:spcPct val="100000"/>
              </a:lnSpc>
              <a:spcBef>
                <a:spcPts val="0"/>
              </a:spcBef>
              <a:spcAft>
                <a:spcPts val="0"/>
              </a:spcAft>
              <a:buClr>
                <a:schemeClr val="dk1"/>
              </a:buClr>
              <a:buSzPts val="1400"/>
              <a:buFont typeface="Noto Sans Symbols"/>
              <a:buChar char="✔"/>
            </a:pPr>
            <a:r>
              <a:rPr lang="en-US" sz="1400" b="0" i="0" u="none" strike="noStrike" cap="none" dirty="0">
                <a:solidFill>
                  <a:schemeClr val="dk1"/>
                </a:solidFill>
                <a:latin typeface="Montserrat" panose="00000500000000000000" pitchFamily="2" charset="0"/>
                <a:sym typeface="Arial"/>
              </a:rPr>
              <a:t>Mayor </a:t>
            </a:r>
            <a:r>
              <a:rPr lang="en-US" sz="1400" b="0" i="0" u="none" strike="noStrike" cap="none" dirty="0" err="1">
                <a:solidFill>
                  <a:schemeClr val="dk1"/>
                </a:solidFill>
                <a:latin typeface="Montserrat" panose="00000500000000000000" pitchFamily="2" charset="0"/>
                <a:sym typeface="Arial"/>
              </a:rPr>
              <a:t>dificultad</a:t>
            </a:r>
            <a:r>
              <a:rPr lang="en-US" sz="1400" b="0" i="0" u="none" strike="noStrike" cap="none" dirty="0">
                <a:solidFill>
                  <a:schemeClr val="dk1"/>
                </a:solidFill>
                <a:latin typeface="Montserrat" panose="00000500000000000000" pitchFamily="2" charset="0"/>
                <a:sym typeface="Arial"/>
              </a:rPr>
              <a:t> para </a:t>
            </a:r>
            <a:r>
              <a:rPr lang="en-US" sz="1400" b="0" i="0" u="none" strike="noStrike" cap="none" dirty="0" err="1">
                <a:solidFill>
                  <a:schemeClr val="dk1"/>
                </a:solidFill>
                <a:latin typeface="Montserrat" panose="00000500000000000000" pitchFamily="2" charset="0"/>
                <a:sym typeface="Arial"/>
              </a:rPr>
              <a:t>encontrar</a:t>
            </a:r>
            <a:r>
              <a:rPr lang="en-US" sz="1400" b="0" i="0" u="none" strike="noStrike" cap="none" dirty="0">
                <a:solidFill>
                  <a:schemeClr val="dk1"/>
                </a:solidFill>
                <a:latin typeface="Montserrat" panose="00000500000000000000" pitchFamily="2" charset="0"/>
                <a:sym typeface="Arial"/>
              </a:rPr>
              <a:t> </a:t>
            </a:r>
            <a:r>
              <a:rPr lang="en-US" sz="1400" b="0" i="0" u="none" strike="noStrike" cap="none" dirty="0" err="1">
                <a:solidFill>
                  <a:schemeClr val="dk1"/>
                </a:solidFill>
                <a:latin typeface="Montserrat" panose="00000500000000000000" pitchFamily="2" charset="0"/>
                <a:sym typeface="Arial"/>
              </a:rPr>
              <a:t>empleo</a:t>
            </a:r>
            <a:r>
              <a:rPr lang="en-US" sz="1400" b="0" i="0" u="none" strike="noStrike" cap="none" dirty="0">
                <a:solidFill>
                  <a:schemeClr val="dk1"/>
                </a:solidFill>
                <a:latin typeface="Montserrat" panose="00000500000000000000" pitchFamily="2" charset="0"/>
                <a:sym typeface="Arial"/>
              </a:rPr>
              <a:t> </a:t>
            </a:r>
            <a:r>
              <a:rPr lang="en-US" sz="1400" b="0" i="0" u="none" strike="noStrike" cap="none" dirty="0" err="1">
                <a:solidFill>
                  <a:schemeClr val="dk1"/>
                </a:solidFill>
                <a:latin typeface="Montserrat" panose="00000500000000000000" pitchFamily="2" charset="0"/>
                <a:sym typeface="Arial"/>
              </a:rPr>
              <a:t>después</a:t>
            </a:r>
            <a:r>
              <a:rPr lang="en-US" sz="1400" b="0" i="0" u="none" strike="noStrike" cap="none" dirty="0">
                <a:solidFill>
                  <a:schemeClr val="dk1"/>
                </a:solidFill>
                <a:latin typeface="Montserrat" panose="00000500000000000000" pitchFamily="2" charset="0"/>
                <a:sym typeface="Arial"/>
              </a:rPr>
              <a:t> del </a:t>
            </a:r>
            <a:r>
              <a:rPr lang="en-US" sz="1400" b="0" i="0" u="none" strike="noStrike" cap="none" dirty="0" err="1">
                <a:solidFill>
                  <a:schemeClr val="dk1"/>
                </a:solidFill>
                <a:latin typeface="Montserrat" panose="00000500000000000000" pitchFamily="2" charset="0"/>
                <a:sym typeface="Arial"/>
              </a:rPr>
              <a:t>desastre</a:t>
            </a:r>
            <a:r>
              <a:rPr lang="en-US" sz="1400" b="0" i="0" u="none" strike="noStrike" cap="none" dirty="0">
                <a:solidFill>
                  <a:schemeClr val="dk1"/>
                </a:solidFill>
                <a:latin typeface="Montserrat" panose="00000500000000000000" pitchFamily="2" charset="0"/>
                <a:sym typeface="Arial"/>
              </a:rPr>
              <a:t> (</a:t>
            </a:r>
            <a:r>
              <a:rPr lang="en-US" sz="1400" b="0" i="0" u="none" strike="noStrike" cap="none" dirty="0" err="1">
                <a:solidFill>
                  <a:schemeClr val="dk1"/>
                </a:solidFill>
                <a:latin typeface="Montserrat" panose="00000500000000000000" pitchFamily="2" charset="0"/>
                <a:sym typeface="Arial"/>
              </a:rPr>
              <a:t>sobrecarga</a:t>
            </a:r>
            <a:r>
              <a:rPr lang="en-US" sz="1400" b="0" i="0" u="none" strike="noStrike" cap="none" dirty="0">
                <a:solidFill>
                  <a:schemeClr val="dk1"/>
                </a:solidFill>
                <a:latin typeface="Montserrat" panose="00000500000000000000" pitchFamily="2" charset="0"/>
                <a:sym typeface="Arial"/>
              </a:rPr>
              <a:t> de trabajo reproductivo)</a:t>
            </a:r>
            <a:endParaRPr dirty="0">
              <a:latin typeface="Montserrat" panose="00000500000000000000" pitchFamily="2" charset="0"/>
            </a:endParaRPr>
          </a:p>
        </p:txBody>
      </p:sp>
      <p:pic>
        <p:nvPicPr>
          <p:cNvPr id="105" name="Google Shape;105;p17"/>
          <p:cNvPicPr preferRelativeResize="0"/>
          <p:nvPr/>
        </p:nvPicPr>
        <p:blipFill rotWithShape="1">
          <a:blip r:embed="rId3">
            <a:alphaModFix/>
          </a:blip>
          <a:srcRect/>
          <a:stretch/>
        </p:blipFill>
        <p:spPr>
          <a:xfrm>
            <a:off x="8753475" y="2249416"/>
            <a:ext cx="3109383" cy="1546225"/>
          </a:xfrm>
          <a:prstGeom prst="rect">
            <a:avLst/>
          </a:prstGeom>
          <a:noFill/>
          <a:ln>
            <a:noFill/>
          </a:ln>
        </p:spPr>
      </p:pic>
      <p:pic>
        <p:nvPicPr>
          <p:cNvPr id="106" name="Google Shape;106;p17"/>
          <p:cNvPicPr preferRelativeResize="0"/>
          <p:nvPr/>
        </p:nvPicPr>
        <p:blipFill rotWithShape="1">
          <a:blip r:embed="rId4">
            <a:alphaModFix/>
          </a:blip>
          <a:srcRect/>
          <a:stretch/>
        </p:blipFill>
        <p:spPr>
          <a:xfrm>
            <a:off x="8678333" y="4078199"/>
            <a:ext cx="3259667" cy="1612900"/>
          </a:xfrm>
          <a:prstGeom prst="rect">
            <a:avLst/>
          </a:prstGeom>
          <a:noFill/>
          <a:ln>
            <a:noFill/>
          </a:ln>
        </p:spPr>
      </p:pic>
    </p:spTree>
    <p:extLst>
      <p:ext uri="{BB962C8B-B14F-4D97-AF65-F5344CB8AC3E}">
        <p14:creationId xmlns:p14="http://schemas.microsoft.com/office/powerpoint/2010/main" val="2817227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p:nvPr/>
        </p:nvSpPr>
        <p:spPr>
          <a:xfrm>
            <a:off x="262467" y="1448805"/>
            <a:ext cx="10608800" cy="193895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F6228"/>
              </a:buClr>
              <a:buSzPts val="2000"/>
              <a:buFont typeface="Arial"/>
              <a:buNone/>
            </a:pPr>
            <a:r>
              <a:rPr lang="en-US" sz="2000" b="1" i="0" u="none" strike="noStrike" cap="none" dirty="0">
                <a:solidFill>
                  <a:srgbClr val="4F6228"/>
                </a:solidFill>
                <a:latin typeface="Montserrat" panose="00000500000000000000" pitchFamily="2" charset="0"/>
                <a:sym typeface="Arial"/>
              </a:rPr>
              <a:t>Trabajo reproductivo </a:t>
            </a:r>
            <a:endParaRPr dirty="0">
              <a:latin typeface="Montserrat" panose="00000500000000000000" pitchFamily="2" charset="0"/>
            </a:endParaRPr>
          </a:p>
          <a:p>
            <a:pPr marL="0" marR="0" lvl="0" indent="0" algn="just" rtl="0">
              <a:lnSpc>
                <a:spcPct val="100000"/>
              </a:lnSpc>
              <a:spcBef>
                <a:spcPts val="0"/>
              </a:spcBef>
              <a:spcAft>
                <a:spcPts val="0"/>
              </a:spcAft>
              <a:buClr>
                <a:schemeClr val="dk1"/>
              </a:buClr>
              <a:buSzPts val="2000"/>
              <a:buFont typeface="Arial"/>
              <a:buNone/>
            </a:pPr>
            <a:endParaRPr sz="2000" b="1" i="0" u="none" strike="noStrike" cap="none" dirty="0">
              <a:solidFill>
                <a:srgbClr val="4F6228"/>
              </a:solidFill>
              <a:latin typeface="Montserrat" panose="00000500000000000000" pitchFamily="2" charset="0"/>
              <a:sym typeface="Arial"/>
            </a:endParaRPr>
          </a:p>
          <a:p>
            <a:pPr marL="742950" marR="0" lvl="1" indent="-285750" algn="just" rtl="0">
              <a:lnSpc>
                <a:spcPct val="100000"/>
              </a:lnSpc>
              <a:spcBef>
                <a:spcPts val="0"/>
              </a:spcBef>
              <a:spcAft>
                <a:spcPts val="0"/>
              </a:spcAft>
              <a:buClr>
                <a:schemeClr val="dk1"/>
              </a:buClr>
              <a:buSzPts val="1600"/>
              <a:buFont typeface="Noto Sans Symbols"/>
              <a:buChar char="✔"/>
            </a:pPr>
            <a:r>
              <a:rPr lang="en-US" sz="1600" b="0" i="0" u="none" strike="noStrike" cap="none" dirty="0">
                <a:solidFill>
                  <a:schemeClr val="dk1"/>
                </a:solidFill>
                <a:latin typeface="Montserrat" panose="00000500000000000000" pitchFamily="2" charset="0"/>
                <a:sym typeface="Arial"/>
              </a:rPr>
              <a:t>Renovación fuerza de trabajo (cuidado infantil, educación, etc.)</a:t>
            </a:r>
            <a:endParaRPr dirty="0">
              <a:latin typeface="Montserrat" panose="00000500000000000000" pitchFamily="2" charset="0"/>
            </a:endParaRPr>
          </a:p>
          <a:p>
            <a:pPr marL="742950" marR="0" lvl="1" indent="-285750" algn="just" rtl="0">
              <a:lnSpc>
                <a:spcPct val="100000"/>
              </a:lnSpc>
              <a:spcBef>
                <a:spcPts val="0"/>
              </a:spcBef>
              <a:spcAft>
                <a:spcPts val="0"/>
              </a:spcAft>
              <a:buClr>
                <a:schemeClr val="dk1"/>
              </a:buClr>
              <a:buSzPts val="1600"/>
              <a:buFont typeface="Noto Sans Symbols"/>
              <a:buChar char="✔"/>
            </a:pPr>
            <a:r>
              <a:rPr lang="en-US" sz="1600" b="0" i="0" u="none" strike="noStrike" cap="none" dirty="0">
                <a:solidFill>
                  <a:schemeClr val="dk1"/>
                </a:solidFill>
                <a:latin typeface="Montserrat" panose="00000500000000000000" pitchFamily="2" charset="0"/>
                <a:sym typeface="Arial"/>
              </a:rPr>
              <a:t>Disponibilidad de fuerza laboral productiva (cuidado y limpieza del hogar, alimentación, agua, recolección de leña, atención y cuidado personal, etc.)</a:t>
            </a:r>
            <a:endParaRPr dirty="0">
              <a:latin typeface="Montserrat" panose="00000500000000000000" pitchFamily="2" charset="0"/>
            </a:endParaRPr>
          </a:p>
          <a:p>
            <a:pPr marL="742950" marR="0" lvl="1" indent="-285750" algn="just" rtl="0">
              <a:lnSpc>
                <a:spcPct val="100000"/>
              </a:lnSpc>
              <a:spcBef>
                <a:spcPts val="0"/>
              </a:spcBef>
              <a:spcAft>
                <a:spcPts val="0"/>
              </a:spcAft>
              <a:buClr>
                <a:schemeClr val="dk1"/>
              </a:buClr>
              <a:buSzPts val="1600"/>
              <a:buFont typeface="Noto Sans Symbols"/>
              <a:buChar char="✔"/>
            </a:pPr>
            <a:r>
              <a:rPr lang="en-US" sz="1600" b="0" i="0" u="none" strike="noStrike" cap="none" dirty="0">
                <a:solidFill>
                  <a:schemeClr val="dk1"/>
                </a:solidFill>
                <a:latin typeface="Montserrat" panose="00000500000000000000" pitchFamily="2" charset="0"/>
                <a:sym typeface="Arial"/>
              </a:rPr>
              <a:t>Atención fuerza laboral que no aporta al trabajo productivo (enfermos, ancianos, </a:t>
            </a:r>
            <a:r>
              <a:rPr lang="en-US" sz="1600" b="0" i="0" u="none" strike="noStrike" cap="none" dirty="0" smtClean="0">
                <a:solidFill>
                  <a:schemeClr val="dk1"/>
                </a:solidFill>
                <a:latin typeface="Montserrat" panose="00000500000000000000" pitchFamily="2" charset="0"/>
                <a:sym typeface="Arial"/>
              </a:rPr>
              <a:t>persons con </a:t>
            </a:r>
            <a:r>
              <a:rPr lang="en-US" sz="1600" b="0" i="0" u="none" strike="noStrike" cap="none" dirty="0" err="1" smtClean="0">
                <a:solidFill>
                  <a:schemeClr val="dk1"/>
                </a:solidFill>
                <a:latin typeface="Montserrat" panose="00000500000000000000" pitchFamily="2" charset="0"/>
                <a:sym typeface="Arial"/>
              </a:rPr>
              <a:t>discapacidad</a:t>
            </a:r>
            <a:r>
              <a:rPr lang="en-US" sz="1600" b="0" i="0" u="none" strike="noStrike" cap="none" dirty="0" smtClean="0">
                <a:solidFill>
                  <a:schemeClr val="dk1"/>
                </a:solidFill>
                <a:latin typeface="Montserrat" panose="00000500000000000000" pitchFamily="2" charset="0"/>
                <a:sym typeface="Arial"/>
              </a:rPr>
              <a:t> </a:t>
            </a:r>
            <a:r>
              <a:rPr lang="en-US" sz="1600" b="0" i="0" u="none" strike="noStrike" cap="none" dirty="0">
                <a:solidFill>
                  <a:schemeClr val="dk1"/>
                </a:solidFill>
                <a:latin typeface="Montserrat" panose="00000500000000000000" pitchFamily="2" charset="0"/>
                <a:sym typeface="Arial"/>
              </a:rPr>
              <a:t>etc.)</a:t>
            </a:r>
            <a:endParaRPr dirty="0">
              <a:latin typeface="Montserrat" panose="00000500000000000000" pitchFamily="2" charset="0"/>
            </a:endParaRPr>
          </a:p>
        </p:txBody>
      </p:sp>
      <p:sp>
        <p:nvSpPr>
          <p:cNvPr id="112" name="Google Shape;112;p18"/>
          <p:cNvSpPr txBox="1"/>
          <p:nvPr/>
        </p:nvSpPr>
        <p:spPr>
          <a:xfrm>
            <a:off x="262467" y="746663"/>
            <a:ext cx="7463200" cy="522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6666"/>
              </a:buClr>
              <a:buSzPts val="2800"/>
              <a:buFont typeface="Arial"/>
              <a:buNone/>
            </a:pPr>
            <a:r>
              <a:rPr lang="en-US" sz="2800" b="1" i="0" u="none" strike="noStrike" cap="none" dirty="0">
                <a:solidFill>
                  <a:srgbClr val="006666"/>
                </a:solidFill>
                <a:latin typeface="Montserrat" panose="00000500000000000000" pitchFamily="2" charset="0"/>
                <a:sym typeface="Arial"/>
              </a:rPr>
              <a:t>Trabajo de las mujeres</a:t>
            </a:r>
            <a:endParaRPr dirty="0">
              <a:latin typeface="Montserrat" panose="00000500000000000000" pitchFamily="2" charset="0"/>
            </a:endParaRPr>
          </a:p>
        </p:txBody>
      </p:sp>
      <p:pic>
        <p:nvPicPr>
          <p:cNvPr id="113" name="Google Shape;113;p18"/>
          <p:cNvPicPr preferRelativeResize="0"/>
          <p:nvPr/>
        </p:nvPicPr>
        <p:blipFill rotWithShape="1">
          <a:blip r:embed="rId3">
            <a:alphaModFix/>
          </a:blip>
          <a:srcRect/>
          <a:stretch/>
        </p:blipFill>
        <p:spPr>
          <a:xfrm>
            <a:off x="6488535" y="3904434"/>
            <a:ext cx="4203700" cy="2432049"/>
          </a:xfrm>
          <a:prstGeom prst="rect">
            <a:avLst/>
          </a:prstGeom>
          <a:noFill/>
          <a:ln>
            <a:noFill/>
          </a:ln>
        </p:spPr>
      </p:pic>
      <p:pic>
        <p:nvPicPr>
          <p:cNvPr id="114" name="Google Shape;114;p18"/>
          <p:cNvPicPr preferRelativeResize="0"/>
          <p:nvPr/>
        </p:nvPicPr>
        <p:blipFill rotWithShape="1">
          <a:blip r:embed="rId4">
            <a:alphaModFix/>
          </a:blip>
          <a:srcRect/>
          <a:stretch/>
        </p:blipFill>
        <p:spPr>
          <a:xfrm>
            <a:off x="1695449" y="4033022"/>
            <a:ext cx="3871384" cy="2174875"/>
          </a:xfrm>
          <a:prstGeom prst="rect">
            <a:avLst/>
          </a:prstGeom>
          <a:noFill/>
          <a:ln>
            <a:noFill/>
          </a:ln>
        </p:spPr>
      </p:pic>
    </p:spTree>
    <p:extLst>
      <p:ext uri="{BB962C8B-B14F-4D97-AF65-F5344CB8AC3E}">
        <p14:creationId xmlns:p14="http://schemas.microsoft.com/office/powerpoint/2010/main" val="2407070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9"/>
          <p:cNvSpPr txBox="1"/>
          <p:nvPr/>
        </p:nvSpPr>
        <p:spPr>
          <a:xfrm>
            <a:off x="251883" y="1323976"/>
            <a:ext cx="6112800" cy="338550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F6228"/>
              </a:buClr>
              <a:buSzPts val="2000"/>
              <a:buFont typeface="Arial"/>
              <a:buNone/>
            </a:pPr>
            <a:r>
              <a:rPr lang="en-US" sz="2000" b="1" i="0" u="none" strike="noStrike" cap="none" dirty="0">
                <a:solidFill>
                  <a:srgbClr val="4F6228"/>
                </a:solidFill>
                <a:latin typeface="Montserrat" panose="00000500000000000000" pitchFamily="2" charset="0"/>
                <a:sym typeface="Arial"/>
              </a:rPr>
              <a:t>Actividades económicas</a:t>
            </a:r>
            <a:endParaRPr dirty="0">
              <a:latin typeface="Montserrat" panose="00000500000000000000" pitchFamily="2" charset="0"/>
            </a:endParaRPr>
          </a:p>
          <a:p>
            <a:pPr marL="0" marR="0" lvl="0" indent="0" algn="just"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Montserrat" panose="00000500000000000000" pitchFamily="2" charset="0"/>
              <a:sym typeface="Arial"/>
            </a:endParaRPr>
          </a:p>
          <a:p>
            <a:pPr marL="0" marR="0" lvl="0" indent="-101600" algn="just" rtl="0">
              <a:lnSpc>
                <a:spcPct val="100000"/>
              </a:lnSpc>
              <a:spcBef>
                <a:spcPts val="0"/>
              </a:spcBef>
              <a:spcAft>
                <a:spcPts val="0"/>
              </a:spcAft>
              <a:buClr>
                <a:schemeClr val="dk1"/>
              </a:buClr>
              <a:buSzPts val="1600"/>
              <a:buFont typeface="Noto Sans Symbols"/>
              <a:buChar char="✔"/>
            </a:pPr>
            <a:r>
              <a:rPr lang="en-US" sz="1600" b="0" i="0" u="none" strike="noStrike" cap="none" dirty="0">
                <a:solidFill>
                  <a:schemeClr val="dk1"/>
                </a:solidFill>
                <a:latin typeface="Montserrat" panose="00000500000000000000" pitchFamily="2" charset="0"/>
                <a:sym typeface="Arial"/>
              </a:rPr>
              <a:t>Pequeño comercio (en casa o por catálogo)</a:t>
            </a:r>
            <a:endParaRPr dirty="0">
              <a:latin typeface="Montserrat" panose="00000500000000000000" pitchFamily="2" charset="0"/>
            </a:endParaRPr>
          </a:p>
          <a:p>
            <a:pPr marL="0" marR="0" lvl="0" indent="-101600" algn="just" rtl="0">
              <a:lnSpc>
                <a:spcPct val="100000"/>
              </a:lnSpc>
              <a:spcBef>
                <a:spcPts val="0"/>
              </a:spcBef>
              <a:spcAft>
                <a:spcPts val="0"/>
              </a:spcAft>
              <a:buClr>
                <a:schemeClr val="dk1"/>
              </a:buClr>
              <a:buSzPts val="1600"/>
              <a:buFont typeface="Noto Sans Symbols"/>
              <a:buChar char="✔"/>
            </a:pPr>
            <a:r>
              <a:rPr lang="en-US" sz="1600" b="0" i="0" u="none" strike="noStrike" cap="none" dirty="0">
                <a:solidFill>
                  <a:schemeClr val="dk1"/>
                </a:solidFill>
                <a:latin typeface="Montserrat" panose="00000500000000000000" pitchFamily="2" charset="0"/>
                <a:sym typeface="Arial"/>
              </a:rPr>
              <a:t>Microempresas de productos intermedios o finales (alimentos)</a:t>
            </a:r>
            <a:endParaRPr dirty="0">
              <a:latin typeface="Montserrat" panose="00000500000000000000" pitchFamily="2" charset="0"/>
            </a:endParaRPr>
          </a:p>
          <a:p>
            <a:pPr marL="0" marR="0" lvl="0" indent="-101600" algn="just" rtl="0">
              <a:lnSpc>
                <a:spcPct val="100000"/>
              </a:lnSpc>
              <a:spcBef>
                <a:spcPts val="0"/>
              </a:spcBef>
              <a:spcAft>
                <a:spcPts val="0"/>
              </a:spcAft>
              <a:buClr>
                <a:schemeClr val="dk1"/>
              </a:buClr>
              <a:buSzPts val="1600"/>
              <a:buFont typeface="Noto Sans Symbols"/>
              <a:buChar char="✔"/>
            </a:pPr>
            <a:r>
              <a:rPr lang="en-US" sz="1600" b="0" i="0" u="none" strike="noStrike" cap="none" dirty="0">
                <a:solidFill>
                  <a:schemeClr val="dk1"/>
                </a:solidFill>
                <a:latin typeface="Montserrat" panose="00000500000000000000" pitchFamily="2" charset="0"/>
                <a:sym typeface="Arial"/>
              </a:rPr>
              <a:t>Prestación de servicios a personas.</a:t>
            </a:r>
            <a:endParaRPr dirty="0">
              <a:latin typeface="Montserrat" panose="00000500000000000000" pitchFamily="2" charset="0"/>
            </a:endParaRPr>
          </a:p>
          <a:p>
            <a:pPr marL="0" marR="0" lvl="0" indent="-101600" algn="just" rtl="0">
              <a:lnSpc>
                <a:spcPct val="100000"/>
              </a:lnSpc>
              <a:spcBef>
                <a:spcPts val="0"/>
              </a:spcBef>
              <a:spcAft>
                <a:spcPts val="0"/>
              </a:spcAft>
              <a:buClr>
                <a:schemeClr val="dk1"/>
              </a:buClr>
              <a:buSzPts val="1600"/>
              <a:buFont typeface="Noto Sans Symbols"/>
              <a:buChar char="✔"/>
            </a:pPr>
            <a:r>
              <a:rPr lang="en-US" sz="1600" b="0" i="0" u="none" strike="noStrike" cap="none" dirty="0">
                <a:solidFill>
                  <a:schemeClr val="dk1"/>
                </a:solidFill>
                <a:latin typeface="Montserrat" panose="00000500000000000000" pitchFamily="2" charset="0"/>
                <a:sym typeface="Arial"/>
              </a:rPr>
              <a:t>Producción y venta de artículos artesanales</a:t>
            </a:r>
            <a:endParaRPr dirty="0">
              <a:latin typeface="Montserrat" panose="00000500000000000000" pitchFamily="2" charset="0"/>
            </a:endParaRPr>
          </a:p>
          <a:p>
            <a:pPr marL="0" marR="0" lvl="0" indent="-101600" algn="just" rtl="0">
              <a:lnSpc>
                <a:spcPct val="100000"/>
              </a:lnSpc>
              <a:spcBef>
                <a:spcPts val="0"/>
              </a:spcBef>
              <a:spcAft>
                <a:spcPts val="0"/>
              </a:spcAft>
              <a:buClr>
                <a:schemeClr val="dk1"/>
              </a:buClr>
              <a:buSzPts val="1600"/>
              <a:buFont typeface="Noto Sans Symbols"/>
              <a:buChar char="✔"/>
            </a:pPr>
            <a:r>
              <a:rPr lang="en-US" sz="1600" b="0" i="0" u="none" strike="noStrike" cap="none" dirty="0">
                <a:solidFill>
                  <a:schemeClr val="dk1"/>
                </a:solidFill>
                <a:latin typeface="Montserrat" panose="00000500000000000000" pitchFamily="2" charset="0"/>
                <a:sym typeface="Arial"/>
              </a:rPr>
              <a:t>Economía de patio (para aumentar el ingreso y suplementar la alimentación familiar): crianza de aves o ganado menor; obtención de derivados (huevos, leche, etc.), árboles frutales, pequeños sembrados de cultivos alimenticios y textiles.</a:t>
            </a:r>
            <a:endParaRPr dirty="0">
              <a:latin typeface="Montserrat" panose="00000500000000000000" pitchFamily="2" charset="0"/>
            </a:endParaRPr>
          </a:p>
          <a:p>
            <a:pPr marL="0" marR="0" lvl="0" indent="0" algn="l" rtl="0">
              <a:lnSpc>
                <a:spcPct val="100000"/>
              </a:lnSpc>
              <a:spcBef>
                <a:spcPts val="0"/>
              </a:spcBef>
              <a:spcAft>
                <a:spcPts val="0"/>
              </a:spcAft>
              <a:buNone/>
            </a:pPr>
            <a:endParaRPr sz="1600" b="0" i="0" u="none" dirty="0">
              <a:solidFill>
                <a:schemeClr val="dk1"/>
              </a:solidFill>
              <a:latin typeface="Montserrat" panose="00000500000000000000" pitchFamily="2" charset="0"/>
              <a:sym typeface="Arial"/>
            </a:endParaRPr>
          </a:p>
        </p:txBody>
      </p:sp>
      <p:pic>
        <p:nvPicPr>
          <p:cNvPr id="120" name="Google Shape;120;p19"/>
          <p:cNvPicPr preferRelativeResize="0"/>
          <p:nvPr/>
        </p:nvPicPr>
        <p:blipFill rotWithShape="1">
          <a:blip r:embed="rId3">
            <a:alphaModFix/>
          </a:blip>
          <a:srcRect/>
          <a:stretch/>
        </p:blipFill>
        <p:spPr>
          <a:xfrm>
            <a:off x="6902450" y="1276350"/>
            <a:ext cx="4650316" cy="2609850"/>
          </a:xfrm>
          <a:prstGeom prst="rect">
            <a:avLst/>
          </a:prstGeom>
          <a:noFill/>
          <a:ln>
            <a:noFill/>
          </a:ln>
        </p:spPr>
      </p:pic>
      <p:pic>
        <p:nvPicPr>
          <p:cNvPr id="121" name="Google Shape;121;p19"/>
          <p:cNvPicPr preferRelativeResize="0"/>
          <p:nvPr/>
        </p:nvPicPr>
        <p:blipFill rotWithShape="1">
          <a:blip r:embed="rId4">
            <a:alphaModFix/>
          </a:blip>
          <a:srcRect/>
          <a:stretch/>
        </p:blipFill>
        <p:spPr>
          <a:xfrm>
            <a:off x="6915149" y="4016376"/>
            <a:ext cx="4637616" cy="2320925"/>
          </a:xfrm>
          <a:prstGeom prst="rect">
            <a:avLst/>
          </a:prstGeom>
          <a:noFill/>
          <a:ln>
            <a:noFill/>
          </a:ln>
        </p:spPr>
      </p:pic>
    </p:spTree>
    <p:extLst>
      <p:ext uri="{BB962C8B-B14F-4D97-AF65-F5344CB8AC3E}">
        <p14:creationId xmlns:p14="http://schemas.microsoft.com/office/powerpoint/2010/main" val="3831280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p:nvPr/>
        </p:nvSpPr>
        <p:spPr>
          <a:xfrm>
            <a:off x="239183" y="870276"/>
            <a:ext cx="6720400" cy="958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53735"/>
              </a:buClr>
              <a:buSzPts val="3600"/>
              <a:buFont typeface="Arial"/>
              <a:buNone/>
            </a:pPr>
            <a:r>
              <a:rPr lang="en-US" sz="3600" b="1" i="0" u="none" dirty="0">
                <a:solidFill>
                  <a:srgbClr val="953735"/>
                </a:solidFill>
                <a:latin typeface="Montserrat" panose="00000500000000000000" pitchFamily="2" charset="0"/>
                <a:sym typeface="Arial"/>
              </a:rPr>
              <a:t>Los </a:t>
            </a:r>
            <a:r>
              <a:rPr lang="en-US" sz="3600" b="1" i="0" u="none" dirty="0" err="1">
                <a:solidFill>
                  <a:srgbClr val="953735"/>
                </a:solidFill>
                <a:latin typeface="Montserrat" panose="00000500000000000000" pitchFamily="2" charset="0"/>
                <a:sym typeface="Arial"/>
              </a:rPr>
              <a:t>daños</a:t>
            </a:r>
            <a:endParaRPr dirty="0">
              <a:latin typeface="Montserrat" panose="00000500000000000000" pitchFamily="2" charset="0"/>
            </a:endParaRPr>
          </a:p>
        </p:txBody>
      </p:sp>
      <p:sp>
        <p:nvSpPr>
          <p:cNvPr id="127" name="Google Shape;127;p20"/>
          <p:cNvSpPr txBox="1"/>
          <p:nvPr/>
        </p:nvSpPr>
        <p:spPr>
          <a:xfrm>
            <a:off x="524952" y="1625876"/>
            <a:ext cx="10936800" cy="2031285"/>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chemeClr val="dk1"/>
              </a:buClr>
              <a:buSzPts val="1800"/>
              <a:buFont typeface="Noto Sans Symbols"/>
              <a:buChar char="✔"/>
            </a:pPr>
            <a:r>
              <a:rPr lang="en-US" sz="1800" b="0" i="0" u="none" dirty="0">
                <a:solidFill>
                  <a:schemeClr val="dk1"/>
                </a:solidFill>
                <a:latin typeface="Montserrat" panose="00000500000000000000" pitchFamily="2" charset="0"/>
                <a:sym typeface="Arial"/>
              </a:rPr>
              <a:t>La </a:t>
            </a:r>
            <a:r>
              <a:rPr lang="en-US" sz="1800" b="0" i="0" u="none" dirty="0" err="1">
                <a:solidFill>
                  <a:schemeClr val="dk1"/>
                </a:solidFill>
                <a:latin typeface="Montserrat" panose="00000500000000000000" pitchFamily="2" charset="0"/>
                <a:sym typeface="Arial"/>
              </a:rPr>
              <a:t>vivienda</a:t>
            </a:r>
            <a:r>
              <a:rPr lang="en-US" sz="1800" b="0" i="0" u="none" dirty="0">
                <a:solidFill>
                  <a:schemeClr val="dk1"/>
                </a:solidFill>
                <a:latin typeface="Montserrat" panose="00000500000000000000" pitchFamily="2" charset="0"/>
                <a:sym typeface="Arial"/>
              </a:rPr>
              <a:t>, el </a:t>
            </a:r>
            <a:r>
              <a:rPr lang="en-US" sz="1800" b="0" i="0" u="none" dirty="0" err="1">
                <a:solidFill>
                  <a:schemeClr val="dk1"/>
                </a:solidFill>
                <a:latin typeface="Montserrat" panose="00000500000000000000" pitchFamily="2" charset="0"/>
                <a:sym typeface="Arial"/>
              </a:rPr>
              <a:t>mobiliario</a:t>
            </a:r>
            <a:r>
              <a:rPr lang="en-US" sz="1800" b="0" i="0" u="none" dirty="0">
                <a:solidFill>
                  <a:schemeClr val="dk1"/>
                </a:solidFill>
                <a:latin typeface="Montserrat" panose="00000500000000000000" pitchFamily="2" charset="0"/>
                <a:sym typeface="Arial"/>
              </a:rPr>
              <a:t> y </a:t>
            </a:r>
            <a:r>
              <a:rPr lang="en-US" sz="1800" b="0" i="0" u="none" dirty="0" err="1">
                <a:solidFill>
                  <a:schemeClr val="dk1"/>
                </a:solidFill>
                <a:latin typeface="Montserrat" panose="00000500000000000000" pitchFamily="2" charset="0"/>
                <a:sym typeface="Arial"/>
              </a:rPr>
              <a:t>equipamiento</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conexos</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cuando</a:t>
            </a:r>
            <a:r>
              <a:rPr lang="en-US" sz="1800" b="0" i="0" u="none" dirty="0">
                <a:solidFill>
                  <a:schemeClr val="dk1"/>
                </a:solidFill>
                <a:latin typeface="Montserrat" panose="00000500000000000000" pitchFamily="2" charset="0"/>
                <a:sym typeface="Arial"/>
              </a:rPr>
              <a:t> la mujer es </a:t>
            </a:r>
            <a:r>
              <a:rPr lang="en-US" sz="1800" b="0" i="0" u="none" dirty="0" err="1">
                <a:solidFill>
                  <a:schemeClr val="dk1"/>
                </a:solidFill>
                <a:latin typeface="Montserrat" panose="00000500000000000000" pitchFamily="2" charset="0"/>
                <a:sym typeface="Arial"/>
              </a:rPr>
              <a:t>dueña</a:t>
            </a:r>
            <a:r>
              <a:rPr lang="en-US" sz="1800" b="0" i="0" u="none" dirty="0">
                <a:solidFill>
                  <a:schemeClr val="dk1"/>
                </a:solidFill>
                <a:latin typeface="Montserrat" panose="00000500000000000000" pitchFamily="2" charset="0"/>
                <a:sym typeface="Arial"/>
              </a:rPr>
              <a:t> del hogar.</a:t>
            </a:r>
            <a:endParaRPr dirty="0">
              <a:latin typeface="Montserrat" panose="00000500000000000000" pitchFamily="2" charset="0"/>
            </a:endParaRPr>
          </a:p>
          <a:p>
            <a:pPr marL="285750" marR="0" lvl="0" indent="-285750" algn="just" rtl="0">
              <a:lnSpc>
                <a:spcPct val="100000"/>
              </a:lnSpc>
              <a:spcBef>
                <a:spcPts val="0"/>
              </a:spcBef>
              <a:spcAft>
                <a:spcPts val="0"/>
              </a:spcAft>
              <a:buClr>
                <a:schemeClr val="dk1"/>
              </a:buClr>
              <a:buSzPts val="1800"/>
              <a:buFont typeface="Noto Sans Symbols"/>
              <a:buChar char="✔"/>
            </a:pPr>
            <a:r>
              <a:rPr lang="en-US" sz="1800" b="0" i="0" u="none" dirty="0">
                <a:solidFill>
                  <a:schemeClr val="dk1"/>
                </a:solidFill>
                <a:latin typeface="Montserrat" panose="00000500000000000000" pitchFamily="2" charset="0"/>
                <a:sym typeface="Arial"/>
              </a:rPr>
              <a:t>Los </a:t>
            </a:r>
            <a:r>
              <a:rPr lang="en-US" sz="1800" b="0" i="0" u="none" dirty="0" err="1">
                <a:solidFill>
                  <a:schemeClr val="dk1"/>
                </a:solidFill>
                <a:latin typeface="Montserrat" panose="00000500000000000000" pitchFamily="2" charset="0"/>
                <a:sym typeface="Arial"/>
              </a:rPr>
              <a:t>acervos</a:t>
            </a:r>
            <a:r>
              <a:rPr lang="en-US" sz="1800" b="0" i="0" u="none" dirty="0">
                <a:solidFill>
                  <a:schemeClr val="dk1"/>
                </a:solidFill>
                <a:latin typeface="Montserrat" panose="00000500000000000000" pitchFamily="2" charset="0"/>
                <a:sym typeface="Arial"/>
              </a:rPr>
              <a:t> en </a:t>
            </a:r>
            <a:r>
              <a:rPr lang="en-US" sz="1800" b="0" i="0" u="none" dirty="0" err="1">
                <a:solidFill>
                  <a:schemeClr val="dk1"/>
                </a:solidFill>
                <a:latin typeface="Montserrat" panose="00000500000000000000" pitchFamily="2" charset="0"/>
                <a:sym typeface="Arial"/>
              </a:rPr>
              <a:t>sectores</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productivos</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formales</a:t>
            </a:r>
            <a:r>
              <a:rPr lang="en-US" sz="1800" b="0" i="0" u="none" dirty="0">
                <a:solidFill>
                  <a:schemeClr val="dk1"/>
                </a:solidFill>
                <a:latin typeface="Montserrat" panose="00000500000000000000" pitchFamily="2" charset="0"/>
                <a:sym typeface="Arial"/>
              </a:rPr>
              <a:t> que son </a:t>
            </a:r>
            <a:r>
              <a:rPr lang="en-US" sz="1800" b="0" i="0" u="none" dirty="0" err="1">
                <a:solidFill>
                  <a:schemeClr val="dk1"/>
                </a:solidFill>
                <a:latin typeface="Montserrat" panose="00000500000000000000" pitchFamily="2" charset="0"/>
                <a:sym typeface="Arial"/>
              </a:rPr>
              <a:t>propiedad</a:t>
            </a:r>
            <a:r>
              <a:rPr lang="en-US" sz="1800" b="0" i="0" u="none" dirty="0">
                <a:solidFill>
                  <a:schemeClr val="dk1"/>
                </a:solidFill>
                <a:latin typeface="Montserrat" panose="00000500000000000000" pitchFamily="2" charset="0"/>
                <a:sym typeface="Arial"/>
              </a:rPr>
              <a:t> de la mujer.</a:t>
            </a:r>
            <a:endParaRPr dirty="0">
              <a:latin typeface="Montserrat" panose="00000500000000000000" pitchFamily="2" charset="0"/>
            </a:endParaRPr>
          </a:p>
          <a:p>
            <a:pPr marL="285750" marR="0" lvl="0" indent="-285750" algn="just" rtl="0">
              <a:lnSpc>
                <a:spcPct val="100000"/>
              </a:lnSpc>
              <a:spcBef>
                <a:spcPts val="0"/>
              </a:spcBef>
              <a:spcAft>
                <a:spcPts val="0"/>
              </a:spcAft>
              <a:buClr>
                <a:schemeClr val="dk1"/>
              </a:buClr>
              <a:buSzPts val="1800"/>
              <a:buFont typeface="Noto Sans Symbols"/>
              <a:buChar char="✔"/>
            </a:pPr>
            <a:r>
              <a:rPr lang="en-US" sz="1800" b="0" i="0" u="none" dirty="0" err="1">
                <a:solidFill>
                  <a:schemeClr val="dk1"/>
                </a:solidFill>
                <a:latin typeface="Montserrat" panose="00000500000000000000" pitchFamily="2" charset="0"/>
                <a:sym typeface="Arial"/>
              </a:rPr>
              <a:t>Equipamiento</a:t>
            </a:r>
            <a:r>
              <a:rPr lang="en-US" sz="1800" b="0" i="0" u="none" dirty="0">
                <a:solidFill>
                  <a:schemeClr val="dk1"/>
                </a:solidFill>
                <a:latin typeface="Montserrat" panose="00000500000000000000" pitchFamily="2" charset="0"/>
                <a:sym typeface="Arial"/>
              </a:rPr>
              <a:t> y </a:t>
            </a:r>
            <a:r>
              <a:rPr lang="en-US" sz="1800" b="0" i="0" u="none" dirty="0" err="1">
                <a:solidFill>
                  <a:schemeClr val="dk1"/>
                </a:solidFill>
                <a:latin typeface="Montserrat" panose="00000500000000000000" pitchFamily="2" charset="0"/>
                <a:sym typeface="Arial"/>
              </a:rPr>
              <a:t>maquinaria</a:t>
            </a:r>
            <a:r>
              <a:rPr lang="en-US" sz="1800" b="0" i="0" u="none" dirty="0">
                <a:solidFill>
                  <a:schemeClr val="dk1"/>
                </a:solidFill>
                <a:latin typeface="Montserrat" panose="00000500000000000000" pitchFamily="2" charset="0"/>
                <a:sym typeface="Arial"/>
              </a:rPr>
              <a:t> de micro y </a:t>
            </a:r>
            <a:r>
              <a:rPr lang="en-US" sz="1800" b="0" i="0" u="none" dirty="0" err="1">
                <a:solidFill>
                  <a:schemeClr val="dk1"/>
                </a:solidFill>
                <a:latin typeface="Montserrat" panose="00000500000000000000" pitchFamily="2" charset="0"/>
                <a:sym typeface="Arial"/>
              </a:rPr>
              <a:t>pequeña</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empresa</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operadas</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informalmente</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desde</a:t>
            </a:r>
            <a:r>
              <a:rPr lang="en-US" sz="1800" b="0" i="0" u="none" dirty="0">
                <a:solidFill>
                  <a:schemeClr val="dk1"/>
                </a:solidFill>
                <a:latin typeface="Montserrat" panose="00000500000000000000" pitchFamily="2" charset="0"/>
                <a:sym typeface="Arial"/>
              </a:rPr>
              <a:t> el hogar.</a:t>
            </a:r>
            <a:endParaRPr dirty="0">
              <a:latin typeface="Montserrat" panose="00000500000000000000" pitchFamily="2" charset="0"/>
            </a:endParaRPr>
          </a:p>
          <a:p>
            <a:pPr marL="285750" marR="0" lvl="0" indent="-285750" algn="just" rtl="0">
              <a:lnSpc>
                <a:spcPct val="100000"/>
              </a:lnSpc>
              <a:spcBef>
                <a:spcPts val="0"/>
              </a:spcBef>
              <a:spcAft>
                <a:spcPts val="0"/>
              </a:spcAft>
              <a:buClr>
                <a:schemeClr val="dk1"/>
              </a:buClr>
              <a:buSzPts val="1800"/>
              <a:buFont typeface="Noto Sans Symbols"/>
              <a:buChar char="✔"/>
            </a:pPr>
            <a:r>
              <a:rPr lang="en-US" sz="1800" b="0" i="0" u="none" dirty="0" err="1">
                <a:solidFill>
                  <a:schemeClr val="dk1"/>
                </a:solidFill>
                <a:latin typeface="Montserrat" panose="00000500000000000000" pitchFamily="2" charset="0"/>
                <a:sym typeface="Arial"/>
              </a:rPr>
              <a:t>Acervos</a:t>
            </a:r>
            <a:r>
              <a:rPr lang="en-US" sz="1800" b="0" i="0" u="none" dirty="0">
                <a:solidFill>
                  <a:schemeClr val="dk1"/>
                </a:solidFill>
                <a:latin typeface="Montserrat" panose="00000500000000000000" pitchFamily="2" charset="0"/>
                <a:sym typeface="Arial"/>
              </a:rPr>
              <a:t> de la “</a:t>
            </a:r>
            <a:r>
              <a:rPr lang="en-US" sz="1800" b="0" i="0" u="none" dirty="0" err="1">
                <a:solidFill>
                  <a:schemeClr val="dk1"/>
                </a:solidFill>
                <a:latin typeface="Montserrat" panose="00000500000000000000" pitchFamily="2" charset="0"/>
                <a:sym typeface="Arial"/>
              </a:rPr>
              <a:t>economía</a:t>
            </a:r>
            <a:r>
              <a:rPr lang="en-US" sz="1800" b="0" i="0" u="none" dirty="0">
                <a:solidFill>
                  <a:schemeClr val="dk1"/>
                </a:solidFill>
                <a:latin typeface="Montserrat" panose="00000500000000000000" pitchFamily="2" charset="0"/>
                <a:sym typeface="Arial"/>
              </a:rPr>
              <a:t> de patio” (ganado menor, </a:t>
            </a:r>
            <a:r>
              <a:rPr lang="en-US" sz="1800" b="0" i="0" u="none" dirty="0" err="1">
                <a:solidFill>
                  <a:schemeClr val="dk1"/>
                </a:solidFill>
                <a:latin typeface="Montserrat" panose="00000500000000000000" pitchFamily="2" charset="0"/>
                <a:sym typeface="Arial"/>
              </a:rPr>
              <a:t>plantaciones</a:t>
            </a:r>
            <a:r>
              <a:rPr lang="en-US" sz="1800" b="0" i="0" u="none" dirty="0">
                <a:solidFill>
                  <a:schemeClr val="dk1"/>
                </a:solidFill>
                <a:latin typeface="Montserrat" panose="00000500000000000000" pitchFamily="2" charset="0"/>
                <a:sym typeface="Arial"/>
              </a:rPr>
              <a:t> o cultivos para alimentos y </a:t>
            </a:r>
            <a:r>
              <a:rPr lang="en-US" sz="1800" b="0" i="0" u="none" dirty="0" err="1">
                <a:solidFill>
                  <a:schemeClr val="dk1"/>
                </a:solidFill>
                <a:latin typeface="Montserrat" panose="00000500000000000000" pitchFamily="2" charset="0"/>
                <a:sym typeface="Arial"/>
              </a:rPr>
              <a:t>artesanías</a:t>
            </a:r>
            <a:r>
              <a:rPr lang="en-US" sz="1800" b="0" i="0" u="none" dirty="0">
                <a:solidFill>
                  <a:schemeClr val="dk1"/>
                </a:solidFill>
                <a:latin typeface="Montserrat" panose="00000500000000000000" pitchFamily="2" charset="0"/>
                <a:sym typeface="Arial"/>
              </a:rPr>
              <a:t>).</a:t>
            </a:r>
            <a:endParaRPr dirty="0">
              <a:latin typeface="Montserrat" panose="00000500000000000000" pitchFamily="2" charset="0"/>
            </a:endParaRPr>
          </a:p>
          <a:p>
            <a:pPr marL="285750" marR="0" lvl="0" indent="-285750" algn="just" rtl="0">
              <a:lnSpc>
                <a:spcPct val="100000"/>
              </a:lnSpc>
              <a:spcBef>
                <a:spcPts val="0"/>
              </a:spcBef>
              <a:spcAft>
                <a:spcPts val="0"/>
              </a:spcAft>
              <a:buClr>
                <a:schemeClr val="dk1"/>
              </a:buClr>
              <a:buSzPts val="1800"/>
              <a:buFont typeface="Noto Sans Symbols"/>
              <a:buChar char="✔"/>
            </a:pPr>
            <a:r>
              <a:rPr lang="en-US" sz="1800" b="0" i="0" u="none" dirty="0" err="1">
                <a:solidFill>
                  <a:schemeClr val="dk1"/>
                </a:solidFill>
                <a:latin typeface="Montserrat" panose="00000500000000000000" pitchFamily="2" charset="0"/>
                <a:sym typeface="Arial"/>
              </a:rPr>
              <a:t>Inventarios</a:t>
            </a:r>
            <a:r>
              <a:rPr lang="en-US" sz="1800" b="0" i="0" u="none" dirty="0">
                <a:solidFill>
                  <a:schemeClr val="dk1"/>
                </a:solidFill>
                <a:latin typeface="Montserrat" panose="00000500000000000000" pitchFamily="2" charset="0"/>
                <a:sym typeface="Arial"/>
              </a:rPr>
              <a:t> de la </a:t>
            </a:r>
            <a:r>
              <a:rPr lang="en-US" sz="1800" b="0" i="0" u="none" dirty="0" err="1">
                <a:solidFill>
                  <a:schemeClr val="dk1"/>
                </a:solidFill>
                <a:latin typeface="Montserrat" panose="00000500000000000000" pitchFamily="2" charset="0"/>
                <a:sym typeface="Arial"/>
              </a:rPr>
              <a:t>producción</a:t>
            </a:r>
            <a:r>
              <a:rPr lang="en-US" sz="1800" b="0" i="0" u="none" dirty="0">
                <a:solidFill>
                  <a:schemeClr val="dk1"/>
                </a:solidFill>
                <a:latin typeface="Montserrat" panose="00000500000000000000" pitchFamily="2" charset="0"/>
                <a:sym typeface="Arial"/>
              </a:rPr>
              <a:t> formal e informal.</a:t>
            </a:r>
            <a:endParaRPr dirty="0">
              <a:latin typeface="Montserrat" panose="00000500000000000000" pitchFamily="2" charset="0"/>
            </a:endParaRPr>
          </a:p>
        </p:txBody>
      </p:sp>
      <p:pic>
        <p:nvPicPr>
          <p:cNvPr id="128" name="Google Shape;128;p20"/>
          <p:cNvPicPr preferRelativeResize="0"/>
          <p:nvPr/>
        </p:nvPicPr>
        <p:blipFill rotWithShape="1">
          <a:blip r:embed="rId3">
            <a:alphaModFix/>
          </a:blip>
          <a:srcRect/>
          <a:stretch/>
        </p:blipFill>
        <p:spPr>
          <a:xfrm>
            <a:off x="1119716" y="4413250"/>
            <a:ext cx="3572933" cy="2005012"/>
          </a:xfrm>
          <a:prstGeom prst="rect">
            <a:avLst/>
          </a:prstGeom>
          <a:noFill/>
          <a:ln>
            <a:noFill/>
          </a:ln>
        </p:spPr>
      </p:pic>
      <p:pic>
        <p:nvPicPr>
          <p:cNvPr id="129" name="Google Shape;129;p20"/>
          <p:cNvPicPr preferRelativeResize="0"/>
          <p:nvPr/>
        </p:nvPicPr>
        <p:blipFill rotWithShape="1">
          <a:blip r:embed="rId4">
            <a:alphaModFix/>
          </a:blip>
          <a:srcRect/>
          <a:stretch/>
        </p:blipFill>
        <p:spPr>
          <a:xfrm>
            <a:off x="6675967" y="4413250"/>
            <a:ext cx="4127499" cy="2063750"/>
          </a:xfrm>
          <a:prstGeom prst="rect">
            <a:avLst/>
          </a:prstGeom>
          <a:noFill/>
          <a:ln>
            <a:noFill/>
          </a:ln>
        </p:spPr>
      </p:pic>
    </p:spTree>
    <p:extLst>
      <p:ext uri="{BB962C8B-B14F-4D97-AF65-F5344CB8AC3E}">
        <p14:creationId xmlns:p14="http://schemas.microsoft.com/office/powerpoint/2010/main" val="959579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1"/>
          <p:cNvSpPr txBox="1"/>
          <p:nvPr/>
        </p:nvSpPr>
        <p:spPr>
          <a:xfrm>
            <a:off x="304800" y="873928"/>
            <a:ext cx="6606000" cy="98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53735"/>
              </a:buClr>
              <a:buSzPts val="3200"/>
              <a:buFont typeface="Arial"/>
              <a:buNone/>
            </a:pPr>
            <a:r>
              <a:rPr lang="en-US" sz="3200" b="1" i="0" u="none">
                <a:solidFill>
                  <a:srgbClr val="953735"/>
                </a:solidFill>
                <a:latin typeface="Montserrat" panose="00000500000000000000" pitchFamily="2" charset="0"/>
                <a:sym typeface="Arial"/>
              </a:rPr>
              <a:t>Las pérdidas</a:t>
            </a:r>
            <a:endParaRPr>
              <a:latin typeface="Montserrat" panose="00000500000000000000" pitchFamily="2" charset="0"/>
            </a:endParaRPr>
          </a:p>
        </p:txBody>
      </p:sp>
      <p:sp>
        <p:nvSpPr>
          <p:cNvPr id="135" name="Google Shape;135;p21"/>
          <p:cNvSpPr txBox="1"/>
          <p:nvPr/>
        </p:nvSpPr>
        <p:spPr>
          <a:xfrm>
            <a:off x="491067" y="1866900"/>
            <a:ext cx="10738000" cy="1754286"/>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chemeClr val="dk1"/>
              </a:buClr>
              <a:buSzPts val="1800"/>
              <a:buFont typeface="Noto Sans Symbols"/>
              <a:buChar char="✔"/>
            </a:pPr>
            <a:r>
              <a:rPr lang="en-US" sz="1800" b="0" i="0" u="none" dirty="0" err="1">
                <a:solidFill>
                  <a:schemeClr val="dk1"/>
                </a:solidFill>
                <a:latin typeface="Montserrat" panose="00000500000000000000" pitchFamily="2" charset="0"/>
                <a:sym typeface="Arial"/>
              </a:rPr>
              <a:t>Pérdida</a:t>
            </a:r>
            <a:r>
              <a:rPr lang="en-US" sz="1800" b="0" i="0" u="none" dirty="0">
                <a:solidFill>
                  <a:schemeClr val="dk1"/>
                </a:solidFill>
                <a:latin typeface="Montserrat" panose="00000500000000000000" pitchFamily="2" charset="0"/>
                <a:sym typeface="Arial"/>
              </a:rPr>
              <a:t> temporal de </a:t>
            </a:r>
            <a:r>
              <a:rPr lang="en-US" sz="1800" b="0" i="0" u="none" dirty="0" err="1">
                <a:solidFill>
                  <a:schemeClr val="dk1"/>
                </a:solidFill>
                <a:latin typeface="Montserrat" panose="00000500000000000000" pitchFamily="2" charset="0"/>
                <a:sym typeface="Arial"/>
              </a:rPr>
              <a:t>empleo</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remunerado</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fuera</a:t>
            </a:r>
            <a:r>
              <a:rPr lang="en-US" sz="1800" b="0" i="0" u="none" dirty="0">
                <a:solidFill>
                  <a:schemeClr val="dk1"/>
                </a:solidFill>
                <a:latin typeface="Montserrat" panose="00000500000000000000" pitchFamily="2" charset="0"/>
                <a:sym typeface="Arial"/>
              </a:rPr>
              <a:t> del hogar.</a:t>
            </a:r>
            <a:endParaRPr dirty="0">
              <a:latin typeface="Montserrat" panose="00000500000000000000" pitchFamily="2" charset="0"/>
            </a:endParaRPr>
          </a:p>
          <a:p>
            <a:pPr marL="285750" marR="0" lvl="0" indent="-285750" algn="just" rtl="0">
              <a:lnSpc>
                <a:spcPct val="100000"/>
              </a:lnSpc>
              <a:spcBef>
                <a:spcPts val="0"/>
              </a:spcBef>
              <a:spcAft>
                <a:spcPts val="0"/>
              </a:spcAft>
              <a:buClr>
                <a:schemeClr val="dk1"/>
              </a:buClr>
              <a:buSzPts val="1800"/>
              <a:buFont typeface="Noto Sans Symbols"/>
              <a:buChar char="✔"/>
            </a:pPr>
            <a:r>
              <a:rPr lang="en-US" sz="1800" b="0" i="0" u="none" dirty="0" err="1">
                <a:solidFill>
                  <a:schemeClr val="dk1"/>
                </a:solidFill>
                <a:latin typeface="Montserrat" panose="00000500000000000000" pitchFamily="2" charset="0"/>
                <a:sym typeface="Arial"/>
              </a:rPr>
              <a:t>Pérdidas</a:t>
            </a:r>
            <a:r>
              <a:rPr lang="en-US" sz="1800" b="0" i="0" u="none" dirty="0">
                <a:solidFill>
                  <a:schemeClr val="dk1"/>
                </a:solidFill>
                <a:latin typeface="Montserrat" panose="00000500000000000000" pitchFamily="2" charset="0"/>
                <a:sym typeface="Arial"/>
              </a:rPr>
              <a:t> de </a:t>
            </a:r>
            <a:r>
              <a:rPr lang="en-US" sz="1800" b="0" i="0" u="none" dirty="0" err="1">
                <a:solidFill>
                  <a:schemeClr val="dk1"/>
                </a:solidFill>
                <a:latin typeface="Montserrat" panose="00000500000000000000" pitchFamily="2" charset="0"/>
                <a:sym typeface="Arial"/>
              </a:rPr>
              <a:t>producción</a:t>
            </a:r>
            <a:r>
              <a:rPr lang="en-US" sz="1800" b="0" i="0" u="none" dirty="0">
                <a:solidFill>
                  <a:schemeClr val="dk1"/>
                </a:solidFill>
                <a:latin typeface="Montserrat" panose="00000500000000000000" pitchFamily="2" charset="0"/>
                <a:sym typeface="Arial"/>
              </a:rPr>
              <a:t> en micro y </a:t>
            </a:r>
            <a:r>
              <a:rPr lang="en-US" sz="1800" b="0" i="0" u="none" dirty="0" err="1">
                <a:solidFill>
                  <a:schemeClr val="dk1"/>
                </a:solidFill>
                <a:latin typeface="Montserrat" panose="00000500000000000000" pitchFamily="2" charset="0"/>
                <a:sym typeface="Arial"/>
              </a:rPr>
              <a:t>pequeñas</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empresas</a:t>
            </a:r>
            <a:r>
              <a:rPr lang="en-US" sz="1800" b="0" i="0" u="none" dirty="0">
                <a:solidFill>
                  <a:schemeClr val="dk1"/>
                </a:solidFill>
                <a:latin typeface="Montserrat" panose="00000500000000000000" pitchFamily="2" charset="0"/>
                <a:sym typeface="Arial"/>
              </a:rPr>
              <a:t>.</a:t>
            </a:r>
            <a:endParaRPr dirty="0">
              <a:latin typeface="Montserrat" panose="00000500000000000000" pitchFamily="2" charset="0"/>
            </a:endParaRPr>
          </a:p>
          <a:p>
            <a:pPr marL="285750" marR="0" lvl="0" indent="-285750" algn="just" rtl="0">
              <a:lnSpc>
                <a:spcPct val="100000"/>
              </a:lnSpc>
              <a:spcBef>
                <a:spcPts val="0"/>
              </a:spcBef>
              <a:spcAft>
                <a:spcPts val="0"/>
              </a:spcAft>
              <a:buClr>
                <a:schemeClr val="dk1"/>
              </a:buClr>
              <a:buSzPts val="1800"/>
              <a:buFont typeface="Noto Sans Symbols"/>
              <a:buChar char="✔"/>
            </a:pPr>
            <a:r>
              <a:rPr lang="en-US" sz="1800" b="0" i="0" u="none" dirty="0" err="1">
                <a:solidFill>
                  <a:schemeClr val="dk1"/>
                </a:solidFill>
                <a:latin typeface="Montserrat" panose="00000500000000000000" pitchFamily="2" charset="0"/>
                <a:sym typeface="Arial"/>
              </a:rPr>
              <a:t>Reducción</a:t>
            </a:r>
            <a:r>
              <a:rPr lang="en-US" sz="1800" b="0" i="0" u="none" dirty="0">
                <a:solidFill>
                  <a:schemeClr val="dk1"/>
                </a:solidFill>
                <a:latin typeface="Montserrat" panose="00000500000000000000" pitchFamily="2" charset="0"/>
                <a:sym typeface="Arial"/>
              </a:rPr>
              <a:t> de </a:t>
            </a:r>
            <a:r>
              <a:rPr lang="en-US" sz="1800" b="0" i="0" u="none" dirty="0" err="1">
                <a:solidFill>
                  <a:schemeClr val="dk1"/>
                </a:solidFill>
                <a:latin typeface="Montserrat" panose="00000500000000000000" pitchFamily="2" charset="0"/>
                <a:sym typeface="Arial"/>
              </a:rPr>
              <a:t>ventas</a:t>
            </a:r>
            <a:r>
              <a:rPr lang="en-US" sz="1800" b="0" i="0" u="none" dirty="0">
                <a:solidFill>
                  <a:schemeClr val="dk1"/>
                </a:solidFill>
                <a:latin typeface="Montserrat" panose="00000500000000000000" pitchFamily="2" charset="0"/>
                <a:sym typeface="Arial"/>
              </a:rPr>
              <a:t> en </a:t>
            </a:r>
            <a:r>
              <a:rPr lang="en-US" sz="1800" b="0" i="0" u="none" dirty="0" err="1">
                <a:solidFill>
                  <a:schemeClr val="dk1"/>
                </a:solidFill>
                <a:latin typeface="Montserrat" panose="00000500000000000000" pitchFamily="2" charset="0"/>
                <a:sym typeface="Arial"/>
              </a:rPr>
              <a:t>empresas</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operadas</a:t>
            </a:r>
            <a:r>
              <a:rPr lang="en-US" sz="1800" b="0" i="0" u="none" dirty="0">
                <a:solidFill>
                  <a:schemeClr val="dk1"/>
                </a:solidFill>
                <a:latin typeface="Montserrat" panose="00000500000000000000" pitchFamily="2" charset="0"/>
                <a:sym typeface="Arial"/>
              </a:rPr>
              <a:t> en el hogar.</a:t>
            </a:r>
            <a:endParaRPr dirty="0">
              <a:latin typeface="Montserrat" panose="00000500000000000000" pitchFamily="2" charset="0"/>
            </a:endParaRPr>
          </a:p>
          <a:p>
            <a:pPr marL="285750" marR="0" lvl="0" indent="-285750" algn="just" rtl="0">
              <a:lnSpc>
                <a:spcPct val="100000"/>
              </a:lnSpc>
              <a:spcBef>
                <a:spcPts val="0"/>
              </a:spcBef>
              <a:spcAft>
                <a:spcPts val="0"/>
              </a:spcAft>
              <a:buClr>
                <a:schemeClr val="dk1"/>
              </a:buClr>
              <a:buSzPts val="1800"/>
              <a:buFont typeface="Noto Sans Symbols"/>
              <a:buChar char="✔"/>
            </a:pPr>
            <a:r>
              <a:rPr lang="en-US" sz="1800" b="0" i="0" u="none" dirty="0" err="1">
                <a:solidFill>
                  <a:schemeClr val="dk1"/>
                </a:solidFill>
                <a:latin typeface="Montserrat" panose="00000500000000000000" pitchFamily="2" charset="0"/>
                <a:sym typeface="Arial"/>
              </a:rPr>
              <a:t>Pérdidas</a:t>
            </a:r>
            <a:r>
              <a:rPr lang="en-US" sz="1800" b="0" i="0" u="none" dirty="0">
                <a:solidFill>
                  <a:schemeClr val="dk1"/>
                </a:solidFill>
                <a:latin typeface="Montserrat" panose="00000500000000000000" pitchFamily="2" charset="0"/>
                <a:sym typeface="Arial"/>
              </a:rPr>
              <a:t> en la </a:t>
            </a:r>
            <a:r>
              <a:rPr lang="en-US" sz="1800" b="0" i="0" u="none" dirty="0" err="1">
                <a:solidFill>
                  <a:schemeClr val="dk1"/>
                </a:solidFill>
                <a:latin typeface="Montserrat" panose="00000500000000000000" pitchFamily="2" charset="0"/>
                <a:sym typeface="Arial"/>
              </a:rPr>
              <a:t>producción</a:t>
            </a:r>
            <a:r>
              <a:rPr lang="en-US" sz="1800" b="0" i="0" u="none" dirty="0">
                <a:solidFill>
                  <a:schemeClr val="dk1"/>
                </a:solidFill>
                <a:latin typeface="Montserrat" panose="00000500000000000000" pitchFamily="2" charset="0"/>
                <a:sym typeface="Arial"/>
              </a:rPr>
              <a:t> de la “</a:t>
            </a:r>
            <a:r>
              <a:rPr lang="en-US" sz="1800" b="0" i="0" u="none" dirty="0" err="1">
                <a:solidFill>
                  <a:schemeClr val="dk1"/>
                </a:solidFill>
                <a:latin typeface="Montserrat" panose="00000500000000000000" pitchFamily="2" charset="0"/>
                <a:sym typeface="Arial"/>
              </a:rPr>
              <a:t>economía</a:t>
            </a:r>
            <a:r>
              <a:rPr lang="en-US" sz="1800" b="0" i="0" u="none" dirty="0">
                <a:solidFill>
                  <a:schemeClr val="dk1"/>
                </a:solidFill>
                <a:latin typeface="Montserrat" panose="00000500000000000000" pitchFamily="2" charset="0"/>
                <a:sym typeface="Arial"/>
              </a:rPr>
              <a:t> de patio”.</a:t>
            </a:r>
            <a:endParaRPr dirty="0">
              <a:latin typeface="Montserrat" panose="00000500000000000000" pitchFamily="2" charset="0"/>
            </a:endParaRPr>
          </a:p>
          <a:p>
            <a:pPr marL="285750" marR="0" lvl="0" indent="-285750" algn="just" rtl="0">
              <a:lnSpc>
                <a:spcPct val="100000"/>
              </a:lnSpc>
              <a:spcBef>
                <a:spcPts val="0"/>
              </a:spcBef>
              <a:spcAft>
                <a:spcPts val="0"/>
              </a:spcAft>
              <a:buClr>
                <a:schemeClr val="dk1"/>
              </a:buClr>
              <a:buSzPts val="1800"/>
              <a:buFont typeface="Noto Sans Symbols"/>
              <a:buChar char="✔"/>
            </a:pPr>
            <a:r>
              <a:rPr lang="en-US" sz="1800" b="0" i="0" u="none" dirty="0" err="1">
                <a:solidFill>
                  <a:schemeClr val="dk1"/>
                </a:solidFill>
                <a:latin typeface="Montserrat" panose="00000500000000000000" pitchFamily="2" charset="0"/>
                <a:sym typeface="Arial"/>
              </a:rPr>
              <a:t>Aumento</a:t>
            </a:r>
            <a:r>
              <a:rPr lang="en-US" sz="1800" b="0" i="0" u="none" dirty="0">
                <a:solidFill>
                  <a:schemeClr val="dk1"/>
                </a:solidFill>
                <a:latin typeface="Montserrat" panose="00000500000000000000" pitchFamily="2" charset="0"/>
                <a:sym typeface="Arial"/>
              </a:rPr>
              <a:t> del trabajo reproductivo.</a:t>
            </a:r>
            <a:endParaRPr dirty="0">
              <a:latin typeface="Montserrat" panose="00000500000000000000" pitchFamily="2" charset="0"/>
            </a:endParaRPr>
          </a:p>
          <a:p>
            <a:pPr marL="285750" marR="0" lvl="0" indent="-285750" algn="just" rtl="0">
              <a:lnSpc>
                <a:spcPct val="100000"/>
              </a:lnSpc>
              <a:spcBef>
                <a:spcPts val="0"/>
              </a:spcBef>
              <a:spcAft>
                <a:spcPts val="0"/>
              </a:spcAft>
              <a:buClr>
                <a:schemeClr val="dk1"/>
              </a:buClr>
              <a:buSzPts val="1800"/>
              <a:buFont typeface="Noto Sans Symbols"/>
              <a:buChar char="✔"/>
            </a:pPr>
            <a:r>
              <a:rPr lang="en-US" sz="1800" b="0" i="0" u="none" dirty="0" err="1">
                <a:solidFill>
                  <a:schemeClr val="dk1"/>
                </a:solidFill>
                <a:latin typeface="Montserrat" panose="00000500000000000000" pitchFamily="2" charset="0"/>
                <a:sym typeface="Arial"/>
              </a:rPr>
              <a:t>Otras</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pérdidas</a:t>
            </a:r>
            <a:r>
              <a:rPr lang="en-US" sz="1800" b="0" i="0" u="none" dirty="0">
                <a:solidFill>
                  <a:schemeClr val="dk1"/>
                </a:solidFill>
                <a:latin typeface="Montserrat" panose="00000500000000000000" pitchFamily="2" charset="0"/>
                <a:sym typeface="Arial"/>
              </a:rPr>
              <a:t> que </a:t>
            </a:r>
            <a:r>
              <a:rPr lang="en-US" sz="1800" b="0" i="0" u="none" dirty="0" err="1">
                <a:solidFill>
                  <a:schemeClr val="dk1"/>
                </a:solidFill>
                <a:latin typeface="Montserrat" panose="00000500000000000000" pitchFamily="2" charset="0"/>
                <a:sym typeface="Arial"/>
              </a:rPr>
              <a:t>impactan</a:t>
            </a:r>
            <a:r>
              <a:rPr lang="en-US" sz="1800" b="0" i="0" u="none" dirty="0">
                <a:solidFill>
                  <a:schemeClr val="dk1"/>
                </a:solidFill>
                <a:latin typeface="Montserrat" panose="00000500000000000000" pitchFamily="2" charset="0"/>
                <a:sym typeface="Arial"/>
              </a:rPr>
              <a:t> los </a:t>
            </a:r>
            <a:r>
              <a:rPr lang="en-US" sz="1800" b="0" i="0" u="none" dirty="0" err="1">
                <a:solidFill>
                  <a:schemeClr val="dk1"/>
                </a:solidFill>
                <a:latin typeface="Montserrat" panose="00000500000000000000" pitchFamily="2" charset="0"/>
                <a:sym typeface="Arial"/>
              </a:rPr>
              <a:t>medios</a:t>
            </a:r>
            <a:r>
              <a:rPr lang="en-US" sz="1800" b="0" i="0" u="none" dirty="0">
                <a:solidFill>
                  <a:schemeClr val="dk1"/>
                </a:solidFill>
                <a:latin typeface="Montserrat" panose="00000500000000000000" pitchFamily="2" charset="0"/>
                <a:sym typeface="Arial"/>
              </a:rPr>
              <a:t> de </a:t>
            </a:r>
            <a:r>
              <a:rPr lang="en-US" sz="1800" b="0" i="0" u="none" dirty="0" err="1">
                <a:solidFill>
                  <a:schemeClr val="dk1"/>
                </a:solidFill>
                <a:latin typeface="Montserrat" panose="00000500000000000000" pitchFamily="2" charset="0"/>
                <a:sym typeface="Arial"/>
              </a:rPr>
              <a:t>vida</a:t>
            </a:r>
            <a:r>
              <a:rPr lang="en-US" sz="1800" b="0" i="0" u="none" dirty="0">
                <a:solidFill>
                  <a:schemeClr val="dk1"/>
                </a:solidFill>
                <a:latin typeface="Montserrat" panose="00000500000000000000" pitchFamily="2" charset="0"/>
                <a:sym typeface="Arial"/>
              </a:rPr>
              <a:t>.</a:t>
            </a:r>
            <a:endParaRPr dirty="0">
              <a:latin typeface="Montserrat" panose="00000500000000000000" pitchFamily="2" charset="0"/>
            </a:endParaRPr>
          </a:p>
        </p:txBody>
      </p:sp>
      <p:pic>
        <p:nvPicPr>
          <p:cNvPr id="136" name="Google Shape;136;p21"/>
          <p:cNvPicPr preferRelativeResize="0"/>
          <p:nvPr/>
        </p:nvPicPr>
        <p:blipFill rotWithShape="1">
          <a:blip r:embed="rId3">
            <a:alphaModFix/>
          </a:blip>
          <a:srcRect/>
          <a:stretch/>
        </p:blipFill>
        <p:spPr>
          <a:xfrm>
            <a:off x="1073149" y="4089401"/>
            <a:ext cx="3037416" cy="2576513"/>
          </a:xfrm>
          <a:prstGeom prst="rect">
            <a:avLst/>
          </a:prstGeom>
          <a:noFill/>
          <a:ln>
            <a:noFill/>
          </a:ln>
        </p:spPr>
      </p:pic>
      <p:pic>
        <p:nvPicPr>
          <p:cNvPr id="137" name="Google Shape;137;p21"/>
          <p:cNvPicPr preferRelativeResize="0"/>
          <p:nvPr/>
        </p:nvPicPr>
        <p:blipFill rotWithShape="1">
          <a:blip r:embed="rId4">
            <a:alphaModFix/>
          </a:blip>
          <a:srcRect/>
          <a:stretch/>
        </p:blipFill>
        <p:spPr>
          <a:xfrm>
            <a:off x="5858934" y="4129088"/>
            <a:ext cx="5192181" cy="2498725"/>
          </a:xfrm>
          <a:prstGeom prst="rect">
            <a:avLst/>
          </a:prstGeom>
          <a:noFill/>
          <a:ln>
            <a:noFill/>
          </a:ln>
        </p:spPr>
      </p:pic>
    </p:spTree>
    <p:extLst>
      <p:ext uri="{BB962C8B-B14F-4D97-AF65-F5344CB8AC3E}">
        <p14:creationId xmlns:p14="http://schemas.microsoft.com/office/powerpoint/2010/main" val="1331601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2"/>
          <p:cNvPicPr preferRelativeResize="0"/>
          <p:nvPr/>
        </p:nvPicPr>
        <p:blipFill rotWithShape="1">
          <a:blip r:embed="rId3">
            <a:alphaModFix/>
          </a:blip>
          <a:srcRect/>
          <a:stretch/>
        </p:blipFill>
        <p:spPr>
          <a:xfrm>
            <a:off x="7986183" y="3194050"/>
            <a:ext cx="3481917" cy="1749425"/>
          </a:xfrm>
          <a:prstGeom prst="rect">
            <a:avLst/>
          </a:prstGeom>
          <a:noFill/>
          <a:ln>
            <a:noFill/>
          </a:ln>
        </p:spPr>
      </p:pic>
      <p:pic>
        <p:nvPicPr>
          <p:cNvPr id="143" name="Google Shape;143;p22"/>
          <p:cNvPicPr preferRelativeResize="0"/>
          <p:nvPr/>
        </p:nvPicPr>
        <p:blipFill rotWithShape="1">
          <a:blip r:embed="rId4">
            <a:alphaModFix/>
          </a:blip>
          <a:srcRect/>
          <a:stretch/>
        </p:blipFill>
        <p:spPr>
          <a:xfrm>
            <a:off x="5329767" y="1125538"/>
            <a:ext cx="3189816" cy="1793875"/>
          </a:xfrm>
          <a:prstGeom prst="rect">
            <a:avLst/>
          </a:prstGeom>
          <a:noFill/>
          <a:ln>
            <a:noFill/>
          </a:ln>
        </p:spPr>
      </p:pic>
      <p:pic>
        <p:nvPicPr>
          <p:cNvPr id="144" name="Google Shape;144;p22"/>
          <p:cNvPicPr preferRelativeResize="0"/>
          <p:nvPr/>
        </p:nvPicPr>
        <p:blipFill rotWithShape="1">
          <a:blip r:embed="rId5">
            <a:alphaModFix/>
          </a:blip>
          <a:srcRect/>
          <a:stretch/>
        </p:blipFill>
        <p:spPr>
          <a:xfrm>
            <a:off x="5329767" y="5010150"/>
            <a:ext cx="3568700" cy="1655762"/>
          </a:xfrm>
          <a:prstGeom prst="rect">
            <a:avLst/>
          </a:prstGeom>
          <a:noFill/>
          <a:ln>
            <a:noFill/>
          </a:ln>
        </p:spPr>
      </p:pic>
      <p:sp>
        <p:nvSpPr>
          <p:cNvPr id="145" name="Google Shape;145;p22"/>
          <p:cNvSpPr txBox="1"/>
          <p:nvPr/>
        </p:nvSpPr>
        <p:spPr>
          <a:xfrm>
            <a:off x="594783" y="1276350"/>
            <a:ext cx="4451200" cy="10771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600"/>
              <a:buFont typeface="Arial"/>
              <a:buNone/>
            </a:pPr>
            <a:r>
              <a:rPr lang="en-US" sz="1600" b="0" i="0" u="none" dirty="0">
                <a:solidFill>
                  <a:schemeClr val="dk1"/>
                </a:solidFill>
                <a:latin typeface="Montserrat" panose="00000500000000000000" pitchFamily="2" charset="0"/>
                <a:sym typeface="Arial"/>
              </a:rPr>
              <a:t>Stan 2005 Guatemala.</a:t>
            </a:r>
            <a:endParaRPr dirty="0">
              <a:latin typeface="Montserrat" panose="00000500000000000000" pitchFamily="2" charset="0"/>
            </a:endParaRPr>
          </a:p>
          <a:p>
            <a:pPr marL="0" marR="0" lvl="0" indent="0" algn="just" rtl="0">
              <a:lnSpc>
                <a:spcPct val="100000"/>
              </a:lnSpc>
              <a:spcBef>
                <a:spcPts val="0"/>
              </a:spcBef>
              <a:spcAft>
                <a:spcPts val="0"/>
              </a:spcAft>
              <a:buClr>
                <a:schemeClr val="dk1"/>
              </a:buClr>
              <a:buSzPts val="1600"/>
              <a:buFont typeface="Arial"/>
              <a:buNone/>
            </a:pPr>
            <a:r>
              <a:rPr lang="en-US" sz="1600" b="0" i="0" u="none" dirty="0">
                <a:solidFill>
                  <a:schemeClr val="dk1"/>
                </a:solidFill>
                <a:latin typeface="Montserrat" panose="00000500000000000000" pitchFamily="2" charset="0"/>
                <a:sym typeface="Arial"/>
              </a:rPr>
              <a:t> Las </a:t>
            </a:r>
            <a:r>
              <a:rPr lang="en-US" sz="1600" b="0" i="0" u="none" dirty="0" err="1">
                <a:solidFill>
                  <a:schemeClr val="dk1"/>
                </a:solidFill>
                <a:latin typeface="Montserrat" panose="00000500000000000000" pitchFamily="2" charset="0"/>
                <a:sym typeface="Arial"/>
              </a:rPr>
              <a:t>afectaciones</a:t>
            </a:r>
            <a:r>
              <a:rPr lang="en-US" sz="1600" b="0" i="0" u="none" dirty="0">
                <a:solidFill>
                  <a:schemeClr val="dk1"/>
                </a:solidFill>
                <a:latin typeface="Montserrat" panose="00000500000000000000" pitchFamily="2" charset="0"/>
                <a:sym typeface="Arial"/>
              </a:rPr>
              <a:t> en </a:t>
            </a:r>
            <a:r>
              <a:rPr lang="en-US" sz="1600" b="0" i="0" u="none" dirty="0" err="1">
                <a:solidFill>
                  <a:schemeClr val="dk1"/>
                </a:solidFill>
                <a:latin typeface="Montserrat" panose="00000500000000000000" pitchFamily="2" charset="0"/>
                <a:sym typeface="Arial"/>
              </a:rPr>
              <a:t>huipiles</a:t>
            </a:r>
            <a:r>
              <a:rPr lang="en-US" sz="1600" b="0" i="0" u="none" dirty="0">
                <a:solidFill>
                  <a:schemeClr val="dk1"/>
                </a:solidFill>
                <a:latin typeface="Montserrat" panose="00000500000000000000" pitchFamily="2" charset="0"/>
                <a:sym typeface="Arial"/>
              </a:rPr>
              <a:t>, </a:t>
            </a:r>
            <a:r>
              <a:rPr lang="en-US" sz="1600" b="0" i="0" u="none" dirty="0" err="1">
                <a:solidFill>
                  <a:schemeClr val="dk1"/>
                </a:solidFill>
                <a:latin typeface="Montserrat" panose="00000500000000000000" pitchFamily="2" charset="0"/>
                <a:sym typeface="Arial"/>
              </a:rPr>
              <a:t>tejidos</a:t>
            </a:r>
            <a:r>
              <a:rPr lang="en-US" sz="1600" b="0" i="0" u="none" dirty="0">
                <a:solidFill>
                  <a:schemeClr val="dk1"/>
                </a:solidFill>
                <a:latin typeface="Montserrat" panose="00000500000000000000" pitchFamily="2" charset="0"/>
                <a:sym typeface="Arial"/>
              </a:rPr>
              <a:t> y </a:t>
            </a:r>
            <a:r>
              <a:rPr lang="en-US" sz="1600" b="0" i="0" u="none" dirty="0" err="1">
                <a:solidFill>
                  <a:schemeClr val="dk1"/>
                </a:solidFill>
                <a:latin typeface="Montserrat" panose="00000500000000000000" pitchFamily="2" charset="0"/>
                <a:sym typeface="Arial"/>
              </a:rPr>
              <a:t>telares</a:t>
            </a:r>
            <a:r>
              <a:rPr lang="en-US" sz="1600" b="0" i="0" u="none" dirty="0">
                <a:solidFill>
                  <a:schemeClr val="dk1"/>
                </a:solidFill>
                <a:latin typeface="Montserrat" panose="00000500000000000000" pitchFamily="2" charset="0"/>
                <a:sym typeface="Arial"/>
              </a:rPr>
              <a:t> </a:t>
            </a:r>
            <a:r>
              <a:rPr lang="en-US" sz="1600" b="0" i="0" u="none" dirty="0" err="1">
                <a:solidFill>
                  <a:schemeClr val="dk1"/>
                </a:solidFill>
                <a:latin typeface="Montserrat" panose="00000500000000000000" pitchFamily="2" charset="0"/>
                <a:sym typeface="Arial"/>
              </a:rPr>
              <a:t>alcanzaron</a:t>
            </a:r>
            <a:r>
              <a:rPr lang="en-US" sz="1600" b="0" i="0" u="none" dirty="0">
                <a:solidFill>
                  <a:schemeClr val="dk1"/>
                </a:solidFill>
                <a:latin typeface="Montserrat" panose="00000500000000000000" pitchFamily="2" charset="0"/>
                <a:sym typeface="Arial"/>
              </a:rPr>
              <a:t> el </a:t>
            </a:r>
            <a:r>
              <a:rPr lang="en-US" sz="1600" b="0" i="0" u="none" dirty="0" err="1">
                <a:solidFill>
                  <a:schemeClr val="dk1"/>
                </a:solidFill>
                <a:latin typeface="Montserrat" panose="00000500000000000000" pitchFamily="2" charset="0"/>
                <a:sym typeface="Arial"/>
              </a:rPr>
              <a:t>monto</a:t>
            </a:r>
            <a:r>
              <a:rPr lang="en-US" sz="1600" b="0" i="0" u="none" dirty="0">
                <a:solidFill>
                  <a:schemeClr val="dk1"/>
                </a:solidFill>
                <a:latin typeface="Montserrat" panose="00000500000000000000" pitchFamily="2" charset="0"/>
                <a:sym typeface="Arial"/>
              </a:rPr>
              <a:t> de 42.5 </a:t>
            </a:r>
            <a:r>
              <a:rPr lang="en-US" sz="1600" b="0" i="0" u="none" dirty="0" err="1">
                <a:solidFill>
                  <a:schemeClr val="dk1"/>
                </a:solidFill>
                <a:latin typeface="Montserrat" panose="00000500000000000000" pitchFamily="2" charset="0"/>
                <a:sym typeface="Arial"/>
              </a:rPr>
              <a:t>millones</a:t>
            </a:r>
            <a:r>
              <a:rPr lang="en-US" sz="1600" b="0" i="0" u="none" dirty="0">
                <a:solidFill>
                  <a:schemeClr val="dk1"/>
                </a:solidFill>
                <a:latin typeface="Montserrat" panose="00000500000000000000" pitchFamily="2" charset="0"/>
                <a:sym typeface="Arial"/>
              </a:rPr>
              <a:t> de </a:t>
            </a:r>
            <a:r>
              <a:rPr lang="en-US" sz="1600" b="0" i="0" u="none" dirty="0" err="1">
                <a:solidFill>
                  <a:schemeClr val="dk1"/>
                </a:solidFill>
                <a:latin typeface="Montserrat" panose="00000500000000000000" pitchFamily="2" charset="0"/>
                <a:sym typeface="Arial"/>
              </a:rPr>
              <a:t>quetzales</a:t>
            </a:r>
            <a:r>
              <a:rPr lang="en-US" sz="1600" b="0" i="0" u="none" dirty="0">
                <a:solidFill>
                  <a:schemeClr val="dk1"/>
                </a:solidFill>
                <a:latin typeface="Montserrat" panose="00000500000000000000" pitchFamily="2" charset="0"/>
                <a:sym typeface="Arial"/>
              </a:rPr>
              <a:t>.</a:t>
            </a:r>
            <a:endParaRPr dirty="0">
              <a:latin typeface="Montserrat" panose="00000500000000000000" pitchFamily="2" charset="0"/>
            </a:endParaRPr>
          </a:p>
        </p:txBody>
      </p:sp>
      <p:sp>
        <p:nvSpPr>
          <p:cNvPr id="146" name="Google Shape;146;p22"/>
          <p:cNvSpPr txBox="1"/>
          <p:nvPr/>
        </p:nvSpPr>
        <p:spPr>
          <a:xfrm>
            <a:off x="2868083" y="3194050"/>
            <a:ext cx="4921200" cy="13233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600"/>
              <a:buFont typeface="Arial"/>
              <a:buNone/>
            </a:pPr>
            <a:r>
              <a:rPr lang="en-US" sz="1600" b="0" i="0" u="none" dirty="0" err="1">
                <a:solidFill>
                  <a:schemeClr val="dk1"/>
                </a:solidFill>
                <a:latin typeface="Montserrat" panose="00000500000000000000" pitchFamily="2" charset="0"/>
                <a:sym typeface="Arial"/>
              </a:rPr>
              <a:t>Inundaciones</a:t>
            </a:r>
            <a:r>
              <a:rPr lang="en-US" sz="1600" b="0" i="0" u="none" dirty="0">
                <a:solidFill>
                  <a:schemeClr val="dk1"/>
                </a:solidFill>
                <a:latin typeface="Montserrat" panose="00000500000000000000" pitchFamily="2" charset="0"/>
                <a:sym typeface="Arial"/>
              </a:rPr>
              <a:t> Tabasco 2011.</a:t>
            </a:r>
            <a:endParaRPr dirty="0">
              <a:latin typeface="Montserrat" panose="00000500000000000000" pitchFamily="2" charset="0"/>
            </a:endParaRPr>
          </a:p>
          <a:p>
            <a:pPr marL="0" marR="0" lvl="0" indent="0" algn="just" rtl="0">
              <a:lnSpc>
                <a:spcPct val="100000"/>
              </a:lnSpc>
              <a:spcBef>
                <a:spcPts val="0"/>
              </a:spcBef>
              <a:spcAft>
                <a:spcPts val="0"/>
              </a:spcAft>
              <a:buClr>
                <a:schemeClr val="dk1"/>
              </a:buClr>
              <a:buSzPts val="1600"/>
              <a:buFont typeface="Arial"/>
              <a:buNone/>
            </a:pPr>
            <a:r>
              <a:rPr lang="en-US" sz="1600" b="0" i="0" u="none" dirty="0">
                <a:solidFill>
                  <a:schemeClr val="dk1"/>
                </a:solidFill>
                <a:latin typeface="Montserrat" panose="00000500000000000000" pitchFamily="2" charset="0"/>
                <a:sym typeface="Arial"/>
              </a:rPr>
              <a:t>La </a:t>
            </a:r>
            <a:r>
              <a:rPr lang="en-US" sz="1600" b="0" i="0" u="none" dirty="0" err="1">
                <a:solidFill>
                  <a:schemeClr val="dk1"/>
                </a:solidFill>
                <a:latin typeface="Montserrat" panose="00000500000000000000" pitchFamily="2" charset="0"/>
                <a:sym typeface="Arial"/>
              </a:rPr>
              <a:t>estimación</a:t>
            </a:r>
            <a:r>
              <a:rPr lang="en-US" sz="1600" b="0" i="0" u="none" dirty="0">
                <a:solidFill>
                  <a:schemeClr val="dk1"/>
                </a:solidFill>
                <a:latin typeface="Montserrat" panose="00000500000000000000" pitchFamily="2" charset="0"/>
                <a:sym typeface="Arial"/>
              </a:rPr>
              <a:t> de la </a:t>
            </a:r>
            <a:r>
              <a:rPr lang="en-US" sz="1600" b="0" i="0" u="none" dirty="0" err="1">
                <a:solidFill>
                  <a:schemeClr val="dk1"/>
                </a:solidFill>
                <a:latin typeface="Montserrat" panose="00000500000000000000" pitchFamily="2" charset="0"/>
                <a:sym typeface="Arial"/>
              </a:rPr>
              <a:t>destrucción</a:t>
            </a:r>
            <a:r>
              <a:rPr lang="en-US" sz="1600" b="0" i="0" u="none" dirty="0">
                <a:solidFill>
                  <a:schemeClr val="dk1"/>
                </a:solidFill>
                <a:latin typeface="Montserrat" panose="00000500000000000000" pitchFamily="2" charset="0"/>
                <a:sym typeface="Arial"/>
              </a:rPr>
              <a:t> de </a:t>
            </a:r>
            <a:r>
              <a:rPr lang="en-US" sz="1600" b="0" i="0" u="none" dirty="0" err="1">
                <a:solidFill>
                  <a:schemeClr val="dk1"/>
                </a:solidFill>
                <a:latin typeface="Montserrat" panose="00000500000000000000" pitchFamily="2" charset="0"/>
                <a:sym typeface="Arial"/>
              </a:rPr>
              <a:t>gallinas</a:t>
            </a:r>
            <a:r>
              <a:rPr lang="en-US" sz="1600" b="0" i="0" u="none" dirty="0">
                <a:solidFill>
                  <a:schemeClr val="dk1"/>
                </a:solidFill>
                <a:latin typeface="Montserrat" panose="00000500000000000000" pitchFamily="2" charset="0"/>
                <a:sym typeface="Arial"/>
              </a:rPr>
              <a:t> y </a:t>
            </a:r>
            <a:r>
              <a:rPr lang="en-US" sz="1600" b="0" i="0" u="none" dirty="0" err="1">
                <a:solidFill>
                  <a:schemeClr val="dk1"/>
                </a:solidFill>
                <a:latin typeface="Montserrat" panose="00000500000000000000" pitchFamily="2" charset="0"/>
                <a:sym typeface="Arial"/>
              </a:rPr>
              <a:t>pavos</a:t>
            </a:r>
            <a:r>
              <a:rPr lang="en-US" sz="1600" b="0" i="0" u="none" dirty="0">
                <a:solidFill>
                  <a:schemeClr val="dk1"/>
                </a:solidFill>
                <a:latin typeface="Montserrat" panose="00000500000000000000" pitchFamily="2" charset="0"/>
                <a:sym typeface="Arial"/>
              </a:rPr>
              <a:t> </a:t>
            </a:r>
            <a:r>
              <a:rPr lang="en-US" sz="1600" b="0" i="0" u="none" dirty="0" err="1">
                <a:solidFill>
                  <a:schemeClr val="dk1"/>
                </a:solidFill>
                <a:latin typeface="Montserrat" panose="00000500000000000000" pitchFamily="2" charset="0"/>
                <a:sym typeface="Arial"/>
              </a:rPr>
              <a:t>alcanzó</a:t>
            </a:r>
            <a:r>
              <a:rPr lang="en-US" sz="1600" b="0" i="0" u="none" dirty="0">
                <a:solidFill>
                  <a:schemeClr val="dk1"/>
                </a:solidFill>
                <a:latin typeface="Montserrat" panose="00000500000000000000" pitchFamily="2" charset="0"/>
                <a:sym typeface="Arial"/>
              </a:rPr>
              <a:t> un </a:t>
            </a:r>
            <a:r>
              <a:rPr lang="en-US" sz="1600" b="0" i="0" u="none" dirty="0" err="1">
                <a:solidFill>
                  <a:schemeClr val="dk1"/>
                </a:solidFill>
                <a:latin typeface="Montserrat" panose="00000500000000000000" pitchFamily="2" charset="0"/>
                <a:sym typeface="Arial"/>
              </a:rPr>
              <a:t>monto</a:t>
            </a:r>
            <a:r>
              <a:rPr lang="en-US" sz="1600" b="0" i="0" u="none" dirty="0">
                <a:solidFill>
                  <a:schemeClr val="dk1"/>
                </a:solidFill>
                <a:latin typeface="Montserrat" panose="00000500000000000000" pitchFamily="2" charset="0"/>
                <a:sym typeface="Arial"/>
              </a:rPr>
              <a:t> de 4.4 </a:t>
            </a:r>
            <a:r>
              <a:rPr lang="en-US" sz="1600" b="0" i="0" u="none" dirty="0" err="1">
                <a:solidFill>
                  <a:schemeClr val="dk1"/>
                </a:solidFill>
                <a:latin typeface="Montserrat" panose="00000500000000000000" pitchFamily="2" charset="0"/>
                <a:sym typeface="Arial"/>
              </a:rPr>
              <a:t>millones</a:t>
            </a:r>
            <a:r>
              <a:rPr lang="en-US" sz="1600" b="0" i="0" u="none" dirty="0">
                <a:solidFill>
                  <a:schemeClr val="dk1"/>
                </a:solidFill>
                <a:latin typeface="Montserrat" panose="00000500000000000000" pitchFamily="2" charset="0"/>
                <a:sym typeface="Arial"/>
              </a:rPr>
              <a:t> de pesos (</a:t>
            </a:r>
            <a:r>
              <a:rPr lang="en-US" sz="1600" b="0" i="0" u="none" dirty="0" err="1">
                <a:solidFill>
                  <a:schemeClr val="dk1"/>
                </a:solidFill>
                <a:latin typeface="Montserrat" panose="00000500000000000000" pitchFamily="2" charset="0"/>
                <a:sym typeface="Arial"/>
              </a:rPr>
              <a:t>gallinas</a:t>
            </a:r>
            <a:r>
              <a:rPr lang="en-US" sz="1600" b="0" i="0" u="none" dirty="0">
                <a:solidFill>
                  <a:schemeClr val="dk1"/>
                </a:solidFill>
                <a:latin typeface="Montserrat" panose="00000500000000000000" pitchFamily="2" charset="0"/>
                <a:sym typeface="Arial"/>
              </a:rPr>
              <a:t> y </a:t>
            </a:r>
            <a:r>
              <a:rPr lang="en-US" sz="1600" b="0" i="0" u="none" dirty="0" err="1">
                <a:solidFill>
                  <a:schemeClr val="dk1"/>
                </a:solidFill>
                <a:latin typeface="Montserrat" panose="00000500000000000000" pitchFamily="2" charset="0"/>
                <a:sym typeface="Arial"/>
              </a:rPr>
              <a:t>pavos</a:t>
            </a:r>
            <a:r>
              <a:rPr lang="en-US" sz="1600" b="0" i="0" u="none" dirty="0">
                <a:solidFill>
                  <a:schemeClr val="dk1"/>
                </a:solidFill>
                <a:latin typeface="Montserrat" panose="00000500000000000000" pitchFamily="2" charset="0"/>
                <a:sym typeface="Arial"/>
              </a:rPr>
              <a:t>).</a:t>
            </a:r>
            <a:endParaRPr dirty="0">
              <a:latin typeface="Montserrat" panose="00000500000000000000" pitchFamily="2" charset="0"/>
            </a:endParaRPr>
          </a:p>
          <a:p>
            <a:pPr marL="0" marR="0" lvl="0" indent="0" algn="l" rtl="0">
              <a:lnSpc>
                <a:spcPct val="100000"/>
              </a:lnSpc>
              <a:spcBef>
                <a:spcPts val="0"/>
              </a:spcBef>
              <a:spcAft>
                <a:spcPts val="0"/>
              </a:spcAft>
              <a:buNone/>
            </a:pPr>
            <a:endParaRPr sz="1600" b="0" i="0" u="none" dirty="0">
              <a:solidFill>
                <a:schemeClr val="dk1"/>
              </a:solidFill>
              <a:latin typeface="Montserrat" panose="00000500000000000000" pitchFamily="2" charset="0"/>
              <a:sym typeface="Arial"/>
            </a:endParaRPr>
          </a:p>
        </p:txBody>
      </p:sp>
      <p:sp>
        <p:nvSpPr>
          <p:cNvPr id="147" name="Google Shape;147;p22"/>
          <p:cNvSpPr txBox="1"/>
          <p:nvPr/>
        </p:nvSpPr>
        <p:spPr>
          <a:xfrm>
            <a:off x="645583" y="4994276"/>
            <a:ext cx="4400400" cy="10771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600"/>
              <a:buFont typeface="Arial"/>
              <a:buNone/>
            </a:pPr>
            <a:r>
              <a:rPr lang="en-US" sz="1600" b="0" i="0" u="none" dirty="0" err="1">
                <a:solidFill>
                  <a:schemeClr val="dk1"/>
                </a:solidFill>
                <a:latin typeface="Montserrat" panose="00000500000000000000" pitchFamily="2" charset="0"/>
                <a:sym typeface="Arial"/>
              </a:rPr>
              <a:t>Sismo</a:t>
            </a:r>
            <a:r>
              <a:rPr lang="en-US" sz="1600" b="0" i="0" u="none" dirty="0">
                <a:solidFill>
                  <a:schemeClr val="dk1"/>
                </a:solidFill>
                <a:latin typeface="Montserrat" panose="00000500000000000000" pitchFamily="2" charset="0"/>
                <a:sym typeface="Arial"/>
              </a:rPr>
              <a:t> Oaxaca 20 </a:t>
            </a:r>
            <a:r>
              <a:rPr lang="en-US" sz="1600" b="0" i="0" u="none" dirty="0" err="1">
                <a:solidFill>
                  <a:schemeClr val="dk1"/>
                </a:solidFill>
                <a:latin typeface="Montserrat" panose="00000500000000000000" pitchFamily="2" charset="0"/>
                <a:sym typeface="Arial"/>
              </a:rPr>
              <a:t>marzo</a:t>
            </a:r>
            <a:r>
              <a:rPr lang="en-US" sz="1600" b="0" i="0" u="none" dirty="0">
                <a:solidFill>
                  <a:schemeClr val="dk1"/>
                </a:solidFill>
                <a:latin typeface="Montserrat" panose="00000500000000000000" pitchFamily="2" charset="0"/>
                <a:sym typeface="Arial"/>
              </a:rPr>
              <a:t> 2012.</a:t>
            </a:r>
            <a:endParaRPr dirty="0">
              <a:latin typeface="Montserrat" panose="00000500000000000000" pitchFamily="2" charset="0"/>
            </a:endParaRPr>
          </a:p>
          <a:p>
            <a:pPr marL="0" marR="0" lvl="0" indent="0" algn="just" rtl="0">
              <a:lnSpc>
                <a:spcPct val="100000"/>
              </a:lnSpc>
              <a:spcBef>
                <a:spcPts val="0"/>
              </a:spcBef>
              <a:spcAft>
                <a:spcPts val="0"/>
              </a:spcAft>
              <a:buClr>
                <a:schemeClr val="dk1"/>
              </a:buClr>
              <a:buSzPts val="1600"/>
              <a:buFont typeface="Arial"/>
              <a:buNone/>
            </a:pPr>
            <a:r>
              <a:rPr lang="en-US" sz="1600" b="0" i="0" u="none" dirty="0">
                <a:solidFill>
                  <a:schemeClr val="dk1"/>
                </a:solidFill>
                <a:latin typeface="Montserrat" panose="00000500000000000000" pitchFamily="2" charset="0"/>
                <a:sym typeface="Arial"/>
              </a:rPr>
              <a:t>el 97% de la </a:t>
            </a:r>
            <a:r>
              <a:rPr lang="en-US" sz="1600" b="0" i="0" u="none" dirty="0" err="1">
                <a:solidFill>
                  <a:schemeClr val="dk1"/>
                </a:solidFill>
                <a:latin typeface="Montserrat" panose="00000500000000000000" pitchFamily="2" charset="0"/>
                <a:sym typeface="Arial"/>
              </a:rPr>
              <a:t>propiedad</a:t>
            </a:r>
            <a:r>
              <a:rPr lang="en-US" sz="1600" b="0" i="0" u="none" dirty="0">
                <a:solidFill>
                  <a:schemeClr val="dk1"/>
                </a:solidFill>
                <a:latin typeface="Montserrat" panose="00000500000000000000" pitchFamily="2" charset="0"/>
                <a:sym typeface="Arial"/>
              </a:rPr>
              <a:t> de los </a:t>
            </a:r>
            <a:r>
              <a:rPr lang="en-US" sz="1600" b="0" i="0" u="none" dirty="0" err="1">
                <a:solidFill>
                  <a:schemeClr val="dk1"/>
                </a:solidFill>
                <a:latin typeface="Montserrat" panose="00000500000000000000" pitchFamily="2" charset="0"/>
                <a:sym typeface="Arial"/>
              </a:rPr>
              <a:t>hornos</a:t>
            </a:r>
            <a:r>
              <a:rPr lang="en-US" sz="1600" b="0" i="0" u="none" dirty="0">
                <a:solidFill>
                  <a:schemeClr val="dk1"/>
                </a:solidFill>
                <a:latin typeface="Montserrat" panose="00000500000000000000" pitchFamily="2" charset="0"/>
                <a:sym typeface="Arial"/>
              </a:rPr>
              <a:t> </a:t>
            </a:r>
            <a:r>
              <a:rPr lang="en-US" sz="1600" b="0" i="0" u="none" dirty="0" err="1">
                <a:solidFill>
                  <a:schemeClr val="dk1"/>
                </a:solidFill>
                <a:latin typeface="Montserrat" panose="00000500000000000000" pitchFamily="2" charset="0"/>
                <a:sym typeface="Arial"/>
              </a:rPr>
              <a:t>eran</a:t>
            </a:r>
            <a:r>
              <a:rPr lang="en-US" sz="1600" b="0" i="0" u="none" dirty="0">
                <a:solidFill>
                  <a:schemeClr val="dk1"/>
                </a:solidFill>
                <a:latin typeface="Montserrat" panose="00000500000000000000" pitchFamily="2" charset="0"/>
                <a:sym typeface="Arial"/>
              </a:rPr>
              <a:t> de mujeres, lo que se </a:t>
            </a:r>
            <a:r>
              <a:rPr lang="en-US" sz="1600" b="0" i="0" u="none" dirty="0" err="1">
                <a:solidFill>
                  <a:schemeClr val="dk1"/>
                </a:solidFill>
                <a:latin typeface="Montserrat" panose="00000500000000000000" pitchFamily="2" charset="0"/>
                <a:sym typeface="Arial"/>
              </a:rPr>
              <a:t>tradujo</a:t>
            </a:r>
            <a:r>
              <a:rPr lang="en-US" sz="1600" b="0" i="0" u="none" dirty="0">
                <a:solidFill>
                  <a:schemeClr val="dk1"/>
                </a:solidFill>
                <a:latin typeface="Montserrat" panose="00000500000000000000" pitchFamily="2" charset="0"/>
                <a:sym typeface="Arial"/>
              </a:rPr>
              <a:t> en </a:t>
            </a:r>
            <a:r>
              <a:rPr lang="en-US" sz="1600" b="0" i="0" u="none" dirty="0" err="1">
                <a:solidFill>
                  <a:schemeClr val="dk1"/>
                </a:solidFill>
                <a:latin typeface="Montserrat" panose="00000500000000000000" pitchFamily="2" charset="0"/>
                <a:sym typeface="Arial"/>
              </a:rPr>
              <a:t>daños</a:t>
            </a:r>
            <a:r>
              <a:rPr lang="en-US" sz="1600" b="0" i="0" u="none" dirty="0">
                <a:solidFill>
                  <a:schemeClr val="dk1"/>
                </a:solidFill>
                <a:latin typeface="Montserrat" panose="00000500000000000000" pitchFamily="2" charset="0"/>
                <a:sym typeface="Arial"/>
              </a:rPr>
              <a:t> por 2.8 </a:t>
            </a:r>
            <a:r>
              <a:rPr lang="en-US" sz="1600" b="0" i="0" u="none" dirty="0" err="1">
                <a:solidFill>
                  <a:schemeClr val="dk1"/>
                </a:solidFill>
                <a:latin typeface="Montserrat" panose="00000500000000000000" pitchFamily="2" charset="0"/>
                <a:sym typeface="Arial"/>
              </a:rPr>
              <a:t>millones</a:t>
            </a:r>
            <a:r>
              <a:rPr lang="en-US" sz="1600" b="0" i="0" u="none" dirty="0">
                <a:solidFill>
                  <a:schemeClr val="dk1"/>
                </a:solidFill>
                <a:latin typeface="Montserrat" panose="00000500000000000000" pitchFamily="2" charset="0"/>
                <a:sym typeface="Arial"/>
              </a:rPr>
              <a:t> de pesos. </a:t>
            </a:r>
            <a:endParaRPr dirty="0">
              <a:latin typeface="Montserrat" panose="00000500000000000000" pitchFamily="2" charset="0"/>
            </a:endParaRPr>
          </a:p>
        </p:txBody>
      </p:sp>
    </p:spTree>
    <p:extLst>
      <p:ext uri="{BB962C8B-B14F-4D97-AF65-F5344CB8AC3E}">
        <p14:creationId xmlns:p14="http://schemas.microsoft.com/office/powerpoint/2010/main" val="4050556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txBox="1"/>
          <p:nvPr/>
        </p:nvSpPr>
        <p:spPr>
          <a:xfrm>
            <a:off x="264583" y="1773237"/>
            <a:ext cx="11514800" cy="193895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200"/>
              <a:buFont typeface="Arial"/>
              <a:buNone/>
            </a:pPr>
            <a:r>
              <a:rPr lang="en-US" sz="1200" b="0" i="0" u="none" dirty="0">
                <a:solidFill>
                  <a:schemeClr val="dk1"/>
                </a:solidFill>
                <a:latin typeface="Montserrat" panose="00000500000000000000" pitchFamily="2" charset="0"/>
                <a:sym typeface="Arial"/>
              </a:rPr>
              <a:t>El </a:t>
            </a:r>
            <a:r>
              <a:rPr lang="en-US" sz="1200" b="0" i="0" u="none" dirty="0" err="1">
                <a:solidFill>
                  <a:schemeClr val="dk1"/>
                </a:solidFill>
                <a:latin typeface="Montserrat" panose="00000500000000000000" pitchFamily="2" charset="0"/>
                <a:sym typeface="Arial"/>
              </a:rPr>
              <a:t>apoyo</a:t>
            </a:r>
            <a:r>
              <a:rPr lang="en-US" sz="1200" b="0" i="0" u="none" dirty="0">
                <a:solidFill>
                  <a:schemeClr val="dk1"/>
                </a:solidFill>
                <a:latin typeface="Montserrat" panose="00000500000000000000" pitchFamily="2" charset="0"/>
                <a:sym typeface="Arial"/>
              </a:rPr>
              <a:t> y </a:t>
            </a:r>
            <a:r>
              <a:rPr lang="en-US" sz="1200" b="0" i="0" u="none" dirty="0" err="1">
                <a:solidFill>
                  <a:schemeClr val="dk1"/>
                </a:solidFill>
                <a:latin typeface="Montserrat" panose="00000500000000000000" pitchFamily="2" charset="0"/>
                <a:sym typeface="Arial"/>
              </a:rPr>
              <a:t>reconocimiento</a:t>
            </a:r>
            <a:r>
              <a:rPr lang="en-US" sz="1200" b="0" i="0" u="none" dirty="0">
                <a:solidFill>
                  <a:schemeClr val="dk1"/>
                </a:solidFill>
                <a:latin typeface="Montserrat" panose="00000500000000000000" pitchFamily="2" charset="0"/>
                <a:sym typeface="Arial"/>
              </a:rPr>
              <a:t> a </a:t>
            </a:r>
            <a:r>
              <a:rPr lang="en-US" sz="1200" b="0" i="0" u="none" dirty="0" err="1">
                <a:solidFill>
                  <a:schemeClr val="dk1"/>
                </a:solidFill>
                <a:latin typeface="Montserrat" panose="00000500000000000000" pitchFamily="2" charset="0"/>
                <a:sym typeface="Arial"/>
              </a:rPr>
              <a:t>entidades</a:t>
            </a:r>
            <a:r>
              <a:rPr lang="en-US" sz="1200" b="0" i="0" u="none" dirty="0">
                <a:solidFill>
                  <a:schemeClr val="dk1"/>
                </a:solidFill>
                <a:latin typeface="Montserrat" panose="00000500000000000000" pitchFamily="2" charset="0"/>
                <a:sym typeface="Arial"/>
              </a:rPr>
              <a:t> de la </a:t>
            </a:r>
            <a:r>
              <a:rPr lang="en-US" sz="1200" b="0" i="0" u="none" dirty="0" err="1">
                <a:solidFill>
                  <a:schemeClr val="dk1"/>
                </a:solidFill>
                <a:latin typeface="Montserrat" panose="00000500000000000000" pitchFamily="2" charset="0"/>
                <a:sym typeface="Arial"/>
              </a:rPr>
              <a:t>sociedad</a:t>
            </a:r>
            <a:r>
              <a:rPr lang="en-US" sz="1200" b="0" i="0" u="none" dirty="0">
                <a:solidFill>
                  <a:schemeClr val="dk1"/>
                </a:solidFill>
                <a:latin typeface="Montserrat" panose="00000500000000000000" pitchFamily="2" charset="0"/>
                <a:sym typeface="Arial"/>
              </a:rPr>
              <a:t> civil que </a:t>
            </a:r>
            <a:r>
              <a:rPr lang="en-US" sz="1200" b="0" i="0" u="none" dirty="0" err="1">
                <a:solidFill>
                  <a:schemeClr val="dk1"/>
                </a:solidFill>
                <a:latin typeface="Montserrat" panose="00000500000000000000" pitchFamily="2" charset="0"/>
                <a:sym typeface="Arial"/>
              </a:rPr>
              <a:t>dan</a:t>
            </a:r>
            <a:r>
              <a:rPr lang="en-US" sz="1200" b="0" i="0" u="none" dirty="0">
                <a:solidFill>
                  <a:schemeClr val="dk1"/>
                </a:solidFill>
                <a:latin typeface="Montserrat" panose="00000500000000000000" pitchFamily="2" charset="0"/>
                <a:sym typeface="Arial"/>
              </a:rPr>
              <a:t> </a:t>
            </a:r>
            <a:r>
              <a:rPr lang="en-US" sz="1200" b="0" i="0" u="none" dirty="0" err="1">
                <a:solidFill>
                  <a:schemeClr val="dk1"/>
                </a:solidFill>
                <a:latin typeface="Montserrat" panose="00000500000000000000" pitchFamily="2" charset="0"/>
                <a:sym typeface="Arial"/>
              </a:rPr>
              <a:t>asistencia</a:t>
            </a:r>
            <a:r>
              <a:rPr lang="en-US" sz="1200" b="0" i="0" u="none" dirty="0">
                <a:solidFill>
                  <a:schemeClr val="dk1"/>
                </a:solidFill>
                <a:latin typeface="Montserrat" panose="00000500000000000000" pitchFamily="2" charset="0"/>
                <a:sym typeface="Arial"/>
              </a:rPr>
              <a:t> a las mujeres y </a:t>
            </a:r>
            <a:r>
              <a:rPr lang="en-US" sz="1200" b="0" i="0" u="none" dirty="0" err="1">
                <a:solidFill>
                  <a:schemeClr val="dk1"/>
                </a:solidFill>
                <a:latin typeface="Montserrat" panose="00000500000000000000" pitchFamily="2" charset="0"/>
                <a:sym typeface="Arial"/>
              </a:rPr>
              <a:t>sus</a:t>
            </a:r>
            <a:r>
              <a:rPr lang="en-US" sz="1200" b="0" i="0" u="none" dirty="0">
                <a:solidFill>
                  <a:schemeClr val="dk1"/>
                </a:solidFill>
                <a:latin typeface="Montserrat" panose="00000500000000000000" pitchFamily="2" charset="0"/>
                <a:sym typeface="Arial"/>
              </a:rPr>
              <a:t> </a:t>
            </a:r>
            <a:r>
              <a:rPr lang="en-US" sz="1200" b="0" i="0" u="none" dirty="0" err="1">
                <a:solidFill>
                  <a:schemeClr val="dk1"/>
                </a:solidFill>
                <a:latin typeface="Montserrat" panose="00000500000000000000" pitchFamily="2" charset="0"/>
                <a:sym typeface="Arial"/>
              </a:rPr>
              <a:t>dependientes</a:t>
            </a:r>
            <a:r>
              <a:rPr lang="en-US" sz="1200" b="0" i="0" u="none" dirty="0">
                <a:solidFill>
                  <a:schemeClr val="dk1"/>
                </a:solidFill>
                <a:latin typeface="Montserrat" panose="00000500000000000000" pitchFamily="2" charset="0"/>
                <a:sym typeface="Arial"/>
              </a:rPr>
              <a:t> en la </a:t>
            </a:r>
            <a:r>
              <a:rPr lang="en-US" sz="1200" b="0" i="0" u="none" dirty="0" err="1">
                <a:solidFill>
                  <a:schemeClr val="dk1"/>
                </a:solidFill>
                <a:latin typeface="Montserrat" panose="00000500000000000000" pitchFamily="2" charset="0"/>
                <a:sym typeface="Arial"/>
              </a:rPr>
              <a:t>fase</a:t>
            </a:r>
            <a:r>
              <a:rPr lang="en-US" sz="1200" b="0" i="0" u="none" dirty="0">
                <a:solidFill>
                  <a:schemeClr val="dk1"/>
                </a:solidFill>
                <a:latin typeface="Montserrat" panose="00000500000000000000" pitchFamily="2" charset="0"/>
                <a:sym typeface="Arial"/>
              </a:rPr>
              <a:t> post-</a:t>
            </a:r>
            <a:r>
              <a:rPr lang="en-US" sz="1200" b="0" i="0" u="none" dirty="0" err="1">
                <a:solidFill>
                  <a:schemeClr val="dk1"/>
                </a:solidFill>
                <a:latin typeface="Montserrat" panose="00000500000000000000" pitchFamily="2" charset="0"/>
                <a:sym typeface="Arial"/>
              </a:rPr>
              <a:t>desastre</a:t>
            </a:r>
            <a:r>
              <a:rPr lang="en-US" sz="1200" b="0" i="0" u="none" dirty="0">
                <a:solidFill>
                  <a:schemeClr val="dk1"/>
                </a:solidFill>
                <a:latin typeface="Montserrat" panose="00000500000000000000" pitchFamily="2" charset="0"/>
                <a:sym typeface="Arial"/>
              </a:rPr>
              <a:t>. </a:t>
            </a:r>
            <a:r>
              <a:rPr lang="en-US" sz="1200" b="0" i="0" u="none" dirty="0" err="1">
                <a:solidFill>
                  <a:schemeClr val="dk1"/>
                </a:solidFill>
                <a:latin typeface="Montserrat" panose="00000500000000000000" pitchFamily="2" charset="0"/>
                <a:sym typeface="Arial"/>
              </a:rPr>
              <a:t>Asimismo</a:t>
            </a:r>
            <a:r>
              <a:rPr lang="en-US" sz="1200" b="0" i="0" u="none" dirty="0">
                <a:solidFill>
                  <a:schemeClr val="dk1"/>
                </a:solidFill>
                <a:latin typeface="Montserrat" panose="00000500000000000000" pitchFamily="2" charset="0"/>
                <a:sym typeface="Arial"/>
              </a:rPr>
              <a:t>, a </a:t>
            </a:r>
            <a:r>
              <a:rPr lang="en-US" sz="1200" b="0" i="0" u="none" dirty="0" err="1">
                <a:solidFill>
                  <a:schemeClr val="dk1"/>
                </a:solidFill>
                <a:latin typeface="Montserrat" panose="00000500000000000000" pitchFamily="2" charset="0"/>
                <a:sym typeface="Arial"/>
              </a:rPr>
              <a:t>aquellas</a:t>
            </a:r>
            <a:r>
              <a:rPr lang="en-US" sz="1200" b="0" i="0" u="none" dirty="0">
                <a:solidFill>
                  <a:schemeClr val="dk1"/>
                </a:solidFill>
                <a:latin typeface="Montserrat" panose="00000500000000000000" pitchFamily="2" charset="0"/>
                <a:sym typeface="Arial"/>
              </a:rPr>
              <a:t> que </a:t>
            </a:r>
            <a:r>
              <a:rPr lang="en-US" sz="1200" b="0" i="0" u="none" dirty="0" err="1">
                <a:solidFill>
                  <a:schemeClr val="dk1"/>
                </a:solidFill>
                <a:latin typeface="Montserrat" panose="00000500000000000000" pitchFamily="2" charset="0"/>
                <a:sym typeface="Arial"/>
              </a:rPr>
              <a:t>contribuyen</a:t>
            </a:r>
            <a:r>
              <a:rPr lang="en-US" sz="1200" b="0" i="0" u="none" dirty="0">
                <a:solidFill>
                  <a:schemeClr val="dk1"/>
                </a:solidFill>
                <a:latin typeface="Montserrat" panose="00000500000000000000" pitchFamily="2" charset="0"/>
                <a:sym typeface="Arial"/>
              </a:rPr>
              <a:t> a </a:t>
            </a:r>
            <a:r>
              <a:rPr lang="en-US" sz="1200" b="0" i="0" u="none" dirty="0" err="1">
                <a:solidFill>
                  <a:schemeClr val="dk1"/>
                </a:solidFill>
                <a:latin typeface="Montserrat" panose="00000500000000000000" pitchFamily="2" charset="0"/>
                <a:sym typeface="Arial"/>
              </a:rPr>
              <a:t>considerar</a:t>
            </a:r>
            <a:r>
              <a:rPr lang="en-US" sz="1200" b="0" i="0" u="none" dirty="0">
                <a:solidFill>
                  <a:schemeClr val="dk1"/>
                </a:solidFill>
                <a:latin typeface="Montserrat" panose="00000500000000000000" pitchFamily="2" charset="0"/>
                <a:sym typeface="Arial"/>
              </a:rPr>
              <a:t> los </a:t>
            </a:r>
            <a:r>
              <a:rPr lang="en-US" sz="1200" b="0" i="0" u="none" dirty="0" err="1">
                <a:solidFill>
                  <a:schemeClr val="dk1"/>
                </a:solidFill>
                <a:latin typeface="Montserrat" panose="00000500000000000000" pitchFamily="2" charset="0"/>
                <a:sym typeface="Arial"/>
              </a:rPr>
              <a:t>temas</a:t>
            </a:r>
            <a:r>
              <a:rPr lang="en-US" sz="1200" b="0" i="0" u="none" dirty="0">
                <a:solidFill>
                  <a:schemeClr val="dk1"/>
                </a:solidFill>
                <a:latin typeface="Montserrat" panose="00000500000000000000" pitchFamily="2" charset="0"/>
                <a:sym typeface="Arial"/>
              </a:rPr>
              <a:t> de </a:t>
            </a:r>
            <a:r>
              <a:rPr lang="en-US" sz="1200" b="0" i="0" u="none" dirty="0" err="1">
                <a:solidFill>
                  <a:schemeClr val="dk1"/>
                </a:solidFill>
                <a:latin typeface="Montserrat" panose="00000500000000000000" pitchFamily="2" charset="0"/>
                <a:sym typeface="Arial"/>
              </a:rPr>
              <a:t>género</a:t>
            </a:r>
            <a:r>
              <a:rPr lang="en-US" sz="1200" b="0" i="0" u="none" dirty="0">
                <a:solidFill>
                  <a:schemeClr val="dk1"/>
                </a:solidFill>
                <a:latin typeface="Montserrat" panose="00000500000000000000" pitchFamily="2" charset="0"/>
                <a:sym typeface="Arial"/>
              </a:rPr>
              <a:t> en los </a:t>
            </a:r>
            <a:r>
              <a:rPr lang="en-US" sz="1200" b="0" i="0" u="none" dirty="0" err="1">
                <a:solidFill>
                  <a:schemeClr val="dk1"/>
                </a:solidFill>
                <a:latin typeface="Montserrat" panose="00000500000000000000" pitchFamily="2" charset="0"/>
                <a:sym typeface="Arial"/>
              </a:rPr>
              <a:t>problemas</a:t>
            </a:r>
            <a:r>
              <a:rPr lang="en-US" sz="1200" b="0" i="0" u="none" dirty="0">
                <a:solidFill>
                  <a:schemeClr val="dk1"/>
                </a:solidFill>
                <a:latin typeface="Montserrat" panose="00000500000000000000" pitchFamily="2" charset="0"/>
                <a:sym typeface="Arial"/>
              </a:rPr>
              <a:t> de la </a:t>
            </a:r>
            <a:r>
              <a:rPr lang="en-US" sz="1200" b="0" i="0" u="none" dirty="0" err="1">
                <a:solidFill>
                  <a:schemeClr val="dk1"/>
                </a:solidFill>
                <a:latin typeface="Montserrat" panose="00000500000000000000" pitchFamily="2" charset="0"/>
                <a:sym typeface="Arial"/>
              </a:rPr>
              <a:t>reconstrucción</a:t>
            </a:r>
            <a:r>
              <a:rPr lang="en-US" sz="1200" b="0" i="0" u="none" dirty="0">
                <a:solidFill>
                  <a:schemeClr val="dk1"/>
                </a:solidFill>
                <a:latin typeface="Montserrat" panose="00000500000000000000" pitchFamily="2" charset="0"/>
                <a:sym typeface="Arial"/>
              </a:rPr>
              <a:t> y el </a:t>
            </a:r>
            <a:r>
              <a:rPr lang="en-US" sz="1200" b="0" i="0" u="none" dirty="0" err="1">
                <a:solidFill>
                  <a:schemeClr val="dk1"/>
                </a:solidFill>
                <a:latin typeface="Montserrat" panose="00000500000000000000" pitchFamily="2" charset="0"/>
                <a:sym typeface="Arial"/>
              </a:rPr>
              <a:t>desarrollo</a:t>
            </a:r>
            <a:r>
              <a:rPr lang="en-US" sz="1200" b="0" i="0" u="none" dirty="0">
                <a:solidFill>
                  <a:schemeClr val="dk1"/>
                </a:solidFill>
                <a:latin typeface="Montserrat" panose="00000500000000000000" pitchFamily="2" charset="0"/>
                <a:sym typeface="Arial"/>
              </a:rPr>
              <a:t>.</a:t>
            </a:r>
            <a:endParaRPr dirty="0">
              <a:latin typeface="Montserrat" panose="00000500000000000000" pitchFamily="2" charset="0"/>
            </a:endParaRPr>
          </a:p>
          <a:p>
            <a:pPr marL="0" marR="0" lvl="0" indent="0" algn="just" rtl="0">
              <a:lnSpc>
                <a:spcPct val="100000"/>
              </a:lnSpc>
              <a:spcBef>
                <a:spcPts val="0"/>
              </a:spcBef>
              <a:spcAft>
                <a:spcPts val="0"/>
              </a:spcAft>
              <a:buClr>
                <a:schemeClr val="dk1"/>
              </a:buClr>
              <a:buSzPts val="1200"/>
              <a:buFont typeface="Arial"/>
              <a:buNone/>
            </a:pPr>
            <a:endParaRPr sz="1200" b="0" i="0" u="none" dirty="0">
              <a:solidFill>
                <a:schemeClr val="dk1"/>
              </a:solidFill>
              <a:latin typeface="Montserrat" panose="00000500000000000000" pitchFamily="2" charset="0"/>
              <a:sym typeface="Arial"/>
            </a:endParaRPr>
          </a:p>
          <a:p>
            <a:pPr marL="0" marR="0" lvl="0" indent="0" algn="just" rtl="0">
              <a:lnSpc>
                <a:spcPct val="100000"/>
              </a:lnSpc>
              <a:spcBef>
                <a:spcPts val="0"/>
              </a:spcBef>
              <a:spcAft>
                <a:spcPts val="0"/>
              </a:spcAft>
              <a:buClr>
                <a:schemeClr val="dk1"/>
              </a:buClr>
              <a:buSzPts val="1200"/>
              <a:buFont typeface="Arial"/>
              <a:buNone/>
            </a:pPr>
            <a:r>
              <a:rPr lang="en-US" sz="1200" b="0" i="0" u="none" dirty="0" err="1">
                <a:solidFill>
                  <a:schemeClr val="dk1"/>
                </a:solidFill>
                <a:latin typeface="Montserrat" panose="00000500000000000000" pitchFamily="2" charset="0"/>
                <a:sym typeface="Arial"/>
              </a:rPr>
              <a:t>Institucionalizar</a:t>
            </a:r>
            <a:r>
              <a:rPr lang="en-US" sz="1200" b="0" i="0" u="none" dirty="0">
                <a:solidFill>
                  <a:schemeClr val="dk1"/>
                </a:solidFill>
                <a:latin typeface="Montserrat" panose="00000500000000000000" pitchFamily="2" charset="0"/>
                <a:sym typeface="Arial"/>
              </a:rPr>
              <a:t> la </a:t>
            </a:r>
            <a:r>
              <a:rPr lang="en-US" sz="1200" b="0" i="0" u="none" dirty="0" err="1">
                <a:solidFill>
                  <a:schemeClr val="dk1"/>
                </a:solidFill>
                <a:latin typeface="Montserrat" panose="00000500000000000000" pitchFamily="2" charset="0"/>
                <a:sym typeface="Arial"/>
              </a:rPr>
              <a:t>capacidad</a:t>
            </a:r>
            <a:r>
              <a:rPr lang="en-US" sz="1200" b="0" i="0" u="none" dirty="0">
                <a:solidFill>
                  <a:schemeClr val="dk1"/>
                </a:solidFill>
                <a:latin typeface="Montserrat" panose="00000500000000000000" pitchFamily="2" charset="0"/>
                <a:sym typeface="Arial"/>
              </a:rPr>
              <a:t> de las mujeres de </a:t>
            </a:r>
            <a:r>
              <a:rPr lang="en-US" sz="1200" b="0" i="0" u="none" dirty="0" err="1">
                <a:solidFill>
                  <a:schemeClr val="dk1"/>
                </a:solidFill>
                <a:latin typeface="Montserrat" panose="00000500000000000000" pitchFamily="2" charset="0"/>
                <a:sym typeface="Arial"/>
              </a:rPr>
              <a:t>ponerse</a:t>
            </a:r>
            <a:r>
              <a:rPr lang="en-US" sz="1200" b="0" i="0" u="none" dirty="0">
                <a:solidFill>
                  <a:schemeClr val="dk1"/>
                </a:solidFill>
                <a:latin typeface="Montserrat" panose="00000500000000000000" pitchFamily="2" charset="0"/>
                <a:sym typeface="Arial"/>
              </a:rPr>
              <a:t> al </a:t>
            </a:r>
            <a:r>
              <a:rPr lang="en-US" sz="1200" b="0" i="0" u="none" dirty="0" err="1">
                <a:solidFill>
                  <a:schemeClr val="dk1"/>
                </a:solidFill>
                <a:latin typeface="Montserrat" panose="00000500000000000000" pitchFamily="2" charset="0"/>
                <a:sym typeface="Arial"/>
              </a:rPr>
              <a:t>frente</a:t>
            </a:r>
            <a:r>
              <a:rPr lang="en-US" sz="1200" b="0" i="0" u="none" dirty="0">
                <a:solidFill>
                  <a:schemeClr val="dk1"/>
                </a:solidFill>
                <a:latin typeface="Montserrat" panose="00000500000000000000" pitchFamily="2" charset="0"/>
                <a:sym typeface="Arial"/>
              </a:rPr>
              <a:t> de la </a:t>
            </a:r>
            <a:r>
              <a:rPr lang="en-US" sz="1200" b="0" i="0" u="none" dirty="0" err="1">
                <a:solidFill>
                  <a:schemeClr val="dk1"/>
                </a:solidFill>
                <a:latin typeface="Montserrat" panose="00000500000000000000" pitchFamily="2" charset="0"/>
                <a:sym typeface="Arial"/>
              </a:rPr>
              <a:t>gestión</a:t>
            </a:r>
            <a:r>
              <a:rPr lang="en-US" sz="1200" b="0" i="0" u="none" dirty="0">
                <a:solidFill>
                  <a:schemeClr val="dk1"/>
                </a:solidFill>
                <a:latin typeface="Montserrat" panose="00000500000000000000" pitchFamily="2" charset="0"/>
                <a:sym typeface="Arial"/>
              </a:rPr>
              <a:t> de </a:t>
            </a:r>
            <a:r>
              <a:rPr lang="en-US" sz="1200" b="0" i="0" u="none" dirty="0" err="1">
                <a:solidFill>
                  <a:schemeClr val="dk1"/>
                </a:solidFill>
                <a:latin typeface="Montserrat" panose="00000500000000000000" pitchFamily="2" charset="0"/>
                <a:sym typeface="Arial"/>
              </a:rPr>
              <a:t>riesgos</a:t>
            </a:r>
            <a:r>
              <a:rPr lang="en-US" sz="1200" b="0" i="0" u="none" dirty="0">
                <a:solidFill>
                  <a:schemeClr val="dk1"/>
                </a:solidFill>
                <a:latin typeface="Montserrat" panose="00000500000000000000" pitchFamily="2" charset="0"/>
                <a:sym typeface="Arial"/>
              </a:rPr>
              <a:t>, de la </a:t>
            </a:r>
            <a:r>
              <a:rPr lang="en-US" sz="1200" b="0" i="0" u="none" dirty="0" err="1">
                <a:solidFill>
                  <a:schemeClr val="dk1"/>
                </a:solidFill>
                <a:latin typeface="Montserrat" panose="00000500000000000000" pitchFamily="2" charset="0"/>
                <a:sym typeface="Arial"/>
              </a:rPr>
              <a:t>solución</a:t>
            </a:r>
            <a:r>
              <a:rPr lang="en-US" sz="1200" b="0" i="0" u="none" dirty="0">
                <a:solidFill>
                  <a:schemeClr val="dk1"/>
                </a:solidFill>
                <a:latin typeface="Montserrat" panose="00000500000000000000" pitchFamily="2" charset="0"/>
                <a:sym typeface="Arial"/>
              </a:rPr>
              <a:t> de </a:t>
            </a:r>
            <a:r>
              <a:rPr lang="en-US" sz="1200" b="0" i="0" u="none" dirty="0" err="1">
                <a:solidFill>
                  <a:schemeClr val="dk1"/>
                </a:solidFill>
                <a:latin typeface="Montserrat" panose="00000500000000000000" pitchFamily="2" charset="0"/>
                <a:sym typeface="Arial"/>
              </a:rPr>
              <a:t>problemas</a:t>
            </a:r>
            <a:r>
              <a:rPr lang="en-US" sz="1200" b="0" i="0" u="none" dirty="0">
                <a:solidFill>
                  <a:schemeClr val="dk1"/>
                </a:solidFill>
                <a:latin typeface="Montserrat" panose="00000500000000000000" pitchFamily="2" charset="0"/>
                <a:sym typeface="Arial"/>
              </a:rPr>
              <a:t>, de </a:t>
            </a:r>
            <a:r>
              <a:rPr lang="en-US" sz="1200" b="0" i="0" u="none" dirty="0" err="1">
                <a:solidFill>
                  <a:schemeClr val="dk1"/>
                </a:solidFill>
                <a:latin typeface="Montserrat" panose="00000500000000000000" pitchFamily="2" charset="0"/>
                <a:sym typeface="Arial"/>
              </a:rPr>
              <a:t>desarrollar</a:t>
            </a:r>
            <a:r>
              <a:rPr lang="en-US" sz="1200" b="0" i="0" u="none" dirty="0">
                <a:solidFill>
                  <a:schemeClr val="dk1"/>
                </a:solidFill>
                <a:latin typeface="Montserrat" panose="00000500000000000000" pitchFamily="2" charset="0"/>
                <a:sym typeface="Arial"/>
              </a:rPr>
              <a:t> </a:t>
            </a:r>
            <a:r>
              <a:rPr lang="en-US" sz="1200" b="0" i="0" u="none" dirty="0" err="1">
                <a:solidFill>
                  <a:schemeClr val="dk1"/>
                </a:solidFill>
                <a:latin typeface="Montserrat" panose="00000500000000000000" pitchFamily="2" charset="0"/>
                <a:sym typeface="Arial"/>
              </a:rPr>
              <a:t>iniciativas</a:t>
            </a:r>
            <a:r>
              <a:rPr lang="en-US" sz="1200" b="0" i="0" u="none" dirty="0">
                <a:solidFill>
                  <a:schemeClr val="dk1"/>
                </a:solidFill>
                <a:latin typeface="Montserrat" panose="00000500000000000000" pitchFamily="2" charset="0"/>
                <a:sym typeface="Arial"/>
              </a:rPr>
              <a:t> y de </a:t>
            </a:r>
            <a:r>
              <a:rPr lang="en-US" sz="1200" b="0" i="0" u="none" dirty="0" err="1">
                <a:solidFill>
                  <a:schemeClr val="dk1"/>
                </a:solidFill>
                <a:latin typeface="Montserrat" panose="00000500000000000000" pitchFamily="2" charset="0"/>
                <a:sym typeface="Arial"/>
              </a:rPr>
              <a:t>tomar</a:t>
            </a:r>
            <a:r>
              <a:rPr lang="en-US" sz="1200" b="0" i="0" u="none" dirty="0">
                <a:solidFill>
                  <a:schemeClr val="dk1"/>
                </a:solidFill>
                <a:latin typeface="Montserrat" panose="00000500000000000000" pitchFamily="2" charset="0"/>
                <a:sym typeface="Arial"/>
              </a:rPr>
              <a:t> </a:t>
            </a:r>
            <a:r>
              <a:rPr lang="en-US" sz="1200" b="0" i="0" u="none" dirty="0" err="1">
                <a:solidFill>
                  <a:schemeClr val="dk1"/>
                </a:solidFill>
                <a:latin typeface="Montserrat" panose="00000500000000000000" pitchFamily="2" charset="0"/>
                <a:sym typeface="Arial"/>
              </a:rPr>
              <a:t>decisiones</a:t>
            </a:r>
            <a:r>
              <a:rPr lang="en-US" sz="1200" b="0" i="0" u="none" dirty="0">
                <a:solidFill>
                  <a:schemeClr val="dk1"/>
                </a:solidFill>
                <a:latin typeface="Montserrat" panose="00000500000000000000" pitchFamily="2" charset="0"/>
                <a:sym typeface="Arial"/>
              </a:rPr>
              <a:t> en </a:t>
            </a:r>
            <a:r>
              <a:rPr lang="en-US" sz="1200" b="0" i="0" u="none" dirty="0" err="1">
                <a:solidFill>
                  <a:schemeClr val="dk1"/>
                </a:solidFill>
                <a:latin typeface="Montserrat" panose="00000500000000000000" pitchFamily="2" charset="0"/>
                <a:sym typeface="Arial"/>
              </a:rPr>
              <a:t>situación</a:t>
            </a:r>
            <a:r>
              <a:rPr lang="en-US" sz="1200" b="0" i="0" u="none" dirty="0">
                <a:solidFill>
                  <a:schemeClr val="dk1"/>
                </a:solidFill>
                <a:latin typeface="Montserrat" panose="00000500000000000000" pitchFamily="2" charset="0"/>
                <a:sym typeface="Arial"/>
              </a:rPr>
              <a:t> de </a:t>
            </a:r>
            <a:r>
              <a:rPr lang="en-US" sz="1200" b="0" i="0" u="none" dirty="0" err="1">
                <a:solidFill>
                  <a:schemeClr val="dk1"/>
                </a:solidFill>
                <a:latin typeface="Montserrat" panose="00000500000000000000" pitchFamily="2" charset="0"/>
                <a:sym typeface="Arial"/>
              </a:rPr>
              <a:t>desastres</a:t>
            </a:r>
            <a:r>
              <a:rPr lang="en-US" sz="1200" b="0" i="0" u="none" dirty="0">
                <a:solidFill>
                  <a:schemeClr val="dk1"/>
                </a:solidFill>
                <a:latin typeface="Montserrat" panose="00000500000000000000" pitchFamily="2" charset="0"/>
                <a:sym typeface="Arial"/>
              </a:rPr>
              <a:t> (</a:t>
            </a:r>
            <a:r>
              <a:rPr lang="en-US" sz="1200" b="0" i="0" u="none" dirty="0" err="1">
                <a:solidFill>
                  <a:schemeClr val="dk1"/>
                </a:solidFill>
                <a:latin typeface="Montserrat" panose="00000500000000000000" pitchFamily="2" charset="0"/>
                <a:sym typeface="Arial"/>
              </a:rPr>
              <a:t>empoderamiento</a:t>
            </a:r>
            <a:r>
              <a:rPr lang="en-US" sz="1200" b="0" i="0" u="none" dirty="0">
                <a:solidFill>
                  <a:schemeClr val="dk1"/>
                </a:solidFill>
                <a:latin typeface="Montserrat" panose="00000500000000000000" pitchFamily="2" charset="0"/>
                <a:sym typeface="Arial"/>
              </a:rPr>
              <a:t>).</a:t>
            </a:r>
            <a:endParaRPr dirty="0">
              <a:latin typeface="Montserrat" panose="00000500000000000000" pitchFamily="2" charset="0"/>
            </a:endParaRPr>
          </a:p>
          <a:p>
            <a:pPr marL="0" marR="0" lvl="0" indent="0" algn="just" rtl="0">
              <a:lnSpc>
                <a:spcPct val="100000"/>
              </a:lnSpc>
              <a:spcBef>
                <a:spcPts val="0"/>
              </a:spcBef>
              <a:spcAft>
                <a:spcPts val="0"/>
              </a:spcAft>
              <a:buClr>
                <a:schemeClr val="dk1"/>
              </a:buClr>
              <a:buSzPts val="1200"/>
              <a:buFont typeface="Arial"/>
              <a:buNone/>
            </a:pPr>
            <a:endParaRPr sz="1200" b="0" i="0" u="none" dirty="0">
              <a:solidFill>
                <a:schemeClr val="dk1"/>
              </a:solidFill>
              <a:latin typeface="Montserrat" panose="00000500000000000000" pitchFamily="2" charset="0"/>
              <a:sym typeface="Arial"/>
            </a:endParaRPr>
          </a:p>
          <a:p>
            <a:pPr marL="0" marR="0" lvl="0" indent="0" algn="just" rtl="0">
              <a:lnSpc>
                <a:spcPct val="100000"/>
              </a:lnSpc>
              <a:spcBef>
                <a:spcPts val="0"/>
              </a:spcBef>
              <a:spcAft>
                <a:spcPts val="0"/>
              </a:spcAft>
              <a:buClr>
                <a:schemeClr val="dk1"/>
              </a:buClr>
              <a:buSzPts val="1200"/>
              <a:buFont typeface="Arial"/>
              <a:buNone/>
            </a:pPr>
            <a:r>
              <a:rPr lang="en-US" sz="1200" b="1" i="0" u="none" dirty="0" err="1">
                <a:solidFill>
                  <a:schemeClr val="dk1"/>
                </a:solidFill>
                <a:latin typeface="Montserrat" panose="00000500000000000000" pitchFamily="2" charset="0"/>
                <a:sym typeface="Arial"/>
              </a:rPr>
              <a:t>Estas</a:t>
            </a:r>
            <a:r>
              <a:rPr lang="en-US" sz="1200" b="1" i="0" u="none" dirty="0">
                <a:solidFill>
                  <a:schemeClr val="dk1"/>
                </a:solidFill>
                <a:latin typeface="Montserrat" panose="00000500000000000000" pitchFamily="2" charset="0"/>
                <a:sym typeface="Arial"/>
              </a:rPr>
              <a:t> </a:t>
            </a:r>
            <a:r>
              <a:rPr lang="en-US" sz="1200" b="1" i="0" u="none" dirty="0" err="1">
                <a:solidFill>
                  <a:schemeClr val="dk1"/>
                </a:solidFill>
                <a:latin typeface="Montserrat" panose="00000500000000000000" pitchFamily="2" charset="0"/>
                <a:sym typeface="Arial"/>
              </a:rPr>
              <a:t>capacidades</a:t>
            </a:r>
            <a:r>
              <a:rPr lang="en-US" sz="1200" b="1" i="0" u="none" dirty="0">
                <a:solidFill>
                  <a:schemeClr val="dk1"/>
                </a:solidFill>
                <a:latin typeface="Montserrat" panose="00000500000000000000" pitchFamily="2" charset="0"/>
                <a:sym typeface="Arial"/>
              </a:rPr>
              <a:t> se </a:t>
            </a:r>
            <a:r>
              <a:rPr lang="en-US" sz="1200" b="1" i="0" u="none" dirty="0" err="1">
                <a:solidFill>
                  <a:schemeClr val="dk1"/>
                </a:solidFill>
                <a:latin typeface="Montserrat" panose="00000500000000000000" pitchFamily="2" charset="0"/>
                <a:sym typeface="Arial"/>
              </a:rPr>
              <a:t>han</a:t>
            </a:r>
            <a:r>
              <a:rPr lang="en-US" sz="1200" b="1" i="0" u="none" dirty="0">
                <a:solidFill>
                  <a:schemeClr val="dk1"/>
                </a:solidFill>
                <a:latin typeface="Montserrat" panose="00000500000000000000" pitchFamily="2" charset="0"/>
                <a:sym typeface="Arial"/>
              </a:rPr>
              <a:t> </a:t>
            </a:r>
            <a:r>
              <a:rPr lang="en-US" sz="1200" b="1" i="0" u="none" dirty="0" err="1">
                <a:solidFill>
                  <a:schemeClr val="dk1"/>
                </a:solidFill>
                <a:latin typeface="Montserrat" panose="00000500000000000000" pitchFamily="2" charset="0"/>
                <a:sym typeface="Arial"/>
              </a:rPr>
              <a:t>revelado</a:t>
            </a:r>
            <a:r>
              <a:rPr lang="en-US" sz="1200" b="1" i="0" u="none" dirty="0">
                <a:solidFill>
                  <a:schemeClr val="dk1"/>
                </a:solidFill>
                <a:latin typeface="Montserrat" panose="00000500000000000000" pitchFamily="2" charset="0"/>
                <a:sym typeface="Arial"/>
              </a:rPr>
              <a:t> en </a:t>
            </a:r>
            <a:r>
              <a:rPr lang="en-US" sz="1200" b="1" i="0" u="none" dirty="0" err="1">
                <a:solidFill>
                  <a:schemeClr val="dk1"/>
                </a:solidFill>
                <a:latin typeface="Montserrat" panose="00000500000000000000" pitchFamily="2" charset="0"/>
                <a:sym typeface="Arial"/>
              </a:rPr>
              <a:t>situación</a:t>
            </a:r>
            <a:r>
              <a:rPr lang="en-US" sz="1200" b="1" i="0" u="none" dirty="0">
                <a:solidFill>
                  <a:schemeClr val="dk1"/>
                </a:solidFill>
                <a:latin typeface="Montserrat" panose="00000500000000000000" pitchFamily="2" charset="0"/>
                <a:sym typeface="Arial"/>
              </a:rPr>
              <a:t> de </a:t>
            </a:r>
            <a:r>
              <a:rPr lang="en-US" sz="1200" b="1" i="0" u="none" dirty="0" err="1">
                <a:solidFill>
                  <a:schemeClr val="dk1"/>
                </a:solidFill>
                <a:latin typeface="Montserrat" panose="00000500000000000000" pitchFamily="2" charset="0"/>
                <a:sym typeface="Arial"/>
              </a:rPr>
              <a:t>desastres</a:t>
            </a:r>
            <a:r>
              <a:rPr lang="en-US" sz="1200" b="1" i="0" u="none" dirty="0">
                <a:solidFill>
                  <a:schemeClr val="dk1"/>
                </a:solidFill>
                <a:latin typeface="Montserrat" panose="00000500000000000000" pitchFamily="2" charset="0"/>
                <a:sym typeface="Arial"/>
              </a:rPr>
              <a:t> y </a:t>
            </a:r>
            <a:r>
              <a:rPr lang="en-US" sz="1200" b="1" i="0" u="none" dirty="0" err="1">
                <a:solidFill>
                  <a:schemeClr val="dk1"/>
                </a:solidFill>
                <a:latin typeface="Montserrat" panose="00000500000000000000" pitchFamily="2" charset="0"/>
                <a:sym typeface="Arial"/>
              </a:rPr>
              <a:t>han</a:t>
            </a:r>
            <a:r>
              <a:rPr lang="en-US" sz="1200" b="1" i="0" u="none" dirty="0">
                <a:solidFill>
                  <a:schemeClr val="dk1"/>
                </a:solidFill>
                <a:latin typeface="Montserrat" panose="00000500000000000000" pitchFamily="2" charset="0"/>
                <a:sym typeface="Arial"/>
              </a:rPr>
              <a:t> </a:t>
            </a:r>
            <a:r>
              <a:rPr lang="en-US" sz="1200" b="1" i="0" u="none" dirty="0" err="1">
                <a:solidFill>
                  <a:schemeClr val="dk1"/>
                </a:solidFill>
                <a:latin typeface="Montserrat" panose="00000500000000000000" pitchFamily="2" charset="0"/>
                <a:sym typeface="Arial"/>
              </a:rPr>
              <a:t>jugado</a:t>
            </a:r>
            <a:r>
              <a:rPr lang="en-US" sz="1200" b="1" i="0" u="none" dirty="0">
                <a:solidFill>
                  <a:schemeClr val="dk1"/>
                </a:solidFill>
                <a:latin typeface="Montserrat" panose="00000500000000000000" pitchFamily="2" charset="0"/>
                <a:sym typeface="Arial"/>
              </a:rPr>
              <a:t> un gran </a:t>
            </a:r>
            <a:r>
              <a:rPr lang="en-US" sz="1200" b="1" i="0" u="none" dirty="0" err="1">
                <a:solidFill>
                  <a:schemeClr val="dk1"/>
                </a:solidFill>
                <a:latin typeface="Montserrat" panose="00000500000000000000" pitchFamily="2" charset="0"/>
                <a:sym typeface="Arial"/>
              </a:rPr>
              <a:t>papel</a:t>
            </a:r>
            <a:r>
              <a:rPr lang="en-US" sz="1200" b="1" i="0" u="none" dirty="0">
                <a:solidFill>
                  <a:schemeClr val="dk1"/>
                </a:solidFill>
                <a:latin typeface="Montserrat" panose="00000500000000000000" pitchFamily="2" charset="0"/>
                <a:sym typeface="Arial"/>
              </a:rPr>
              <a:t> </a:t>
            </a:r>
            <a:r>
              <a:rPr lang="en-US" sz="1200" b="1" i="0" u="none" dirty="0" err="1">
                <a:solidFill>
                  <a:schemeClr val="dk1"/>
                </a:solidFill>
                <a:latin typeface="Montserrat" panose="00000500000000000000" pitchFamily="2" charset="0"/>
                <a:sym typeface="Arial"/>
              </a:rPr>
              <a:t>durante</a:t>
            </a:r>
            <a:r>
              <a:rPr lang="en-US" sz="1200" b="1" i="0" u="none" dirty="0">
                <a:solidFill>
                  <a:schemeClr val="dk1"/>
                </a:solidFill>
                <a:latin typeface="Montserrat" panose="00000500000000000000" pitchFamily="2" charset="0"/>
                <a:sym typeface="Arial"/>
              </a:rPr>
              <a:t> el </a:t>
            </a:r>
            <a:r>
              <a:rPr lang="en-US" sz="1200" b="1" i="0" u="none" dirty="0" err="1">
                <a:solidFill>
                  <a:schemeClr val="dk1"/>
                </a:solidFill>
                <a:latin typeface="Montserrat" panose="00000500000000000000" pitchFamily="2" charset="0"/>
                <a:sym typeface="Arial"/>
              </a:rPr>
              <a:t>evento</a:t>
            </a:r>
            <a:r>
              <a:rPr lang="en-US" sz="1200" b="1" i="0" u="none" dirty="0">
                <a:solidFill>
                  <a:schemeClr val="dk1"/>
                </a:solidFill>
                <a:latin typeface="Montserrat" panose="00000500000000000000" pitchFamily="2" charset="0"/>
                <a:sym typeface="Arial"/>
              </a:rPr>
              <a:t> </a:t>
            </a:r>
            <a:r>
              <a:rPr lang="en-US" sz="1200" b="1" i="0" u="none" dirty="0" err="1">
                <a:solidFill>
                  <a:schemeClr val="dk1"/>
                </a:solidFill>
                <a:latin typeface="Montserrat" panose="00000500000000000000" pitchFamily="2" charset="0"/>
                <a:sym typeface="Arial"/>
              </a:rPr>
              <a:t>pero</a:t>
            </a:r>
            <a:r>
              <a:rPr lang="en-US" sz="1200" b="1" i="0" u="none" dirty="0">
                <a:solidFill>
                  <a:schemeClr val="dk1"/>
                </a:solidFill>
                <a:latin typeface="Montserrat" panose="00000500000000000000" pitchFamily="2" charset="0"/>
                <a:sym typeface="Arial"/>
              </a:rPr>
              <a:t> …</a:t>
            </a:r>
            <a:endParaRPr dirty="0">
              <a:latin typeface="Montserrat" panose="00000500000000000000" pitchFamily="2" charset="0"/>
            </a:endParaRPr>
          </a:p>
          <a:p>
            <a:pPr marL="0" marR="0" lvl="0" indent="0" algn="just" rtl="0">
              <a:lnSpc>
                <a:spcPct val="100000"/>
              </a:lnSpc>
              <a:spcBef>
                <a:spcPts val="0"/>
              </a:spcBef>
              <a:spcAft>
                <a:spcPts val="0"/>
              </a:spcAft>
              <a:buClr>
                <a:schemeClr val="dk1"/>
              </a:buClr>
              <a:buSzPts val="1200"/>
              <a:buFont typeface="Arial"/>
              <a:buNone/>
            </a:pPr>
            <a:endParaRPr sz="1200" b="1" i="0" u="none" dirty="0">
              <a:solidFill>
                <a:schemeClr val="dk1"/>
              </a:solidFill>
              <a:latin typeface="Montserrat" panose="00000500000000000000" pitchFamily="2" charset="0"/>
              <a:sym typeface="Arial"/>
            </a:endParaRPr>
          </a:p>
          <a:p>
            <a:pPr marL="0" marR="0" lvl="0" indent="0" algn="just" rtl="0">
              <a:lnSpc>
                <a:spcPct val="100000"/>
              </a:lnSpc>
              <a:spcBef>
                <a:spcPts val="0"/>
              </a:spcBef>
              <a:spcAft>
                <a:spcPts val="0"/>
              </a:spcAft>
              <a:buClr>
                <a:schemeClr val="dk1"/>
              </a:buClr>
              <a:buSzPts val="1200"/>
              <a:buFont typeface="Arial"/>
              <a:buNone/>
            </a:pPr>
            <a:r>
              <a:rPr lang="en-US" sz="1200" b="1" i="0" u="none" dirty="0">
                <a:solidFill>
                  <a:schemeClr val="dk1"/>
                </a:solidFill>
                <a:latin typeface="Montserrat" panose="00000500000000000000" pitchFamily="2" charset="0"/>
                <a:sym typeface="Arial"/>
              </a:rPr>
              <a:t>¡En la </a:t>
            </a:r>
            <a:r>
              <a:rPr lang="en-US" sz="1200" b="1" i="0" u="none" dirty="0" err="1">
                <a:solidFill>
                  <a:schemeClr val="dk1"/>
                </a:solidFill>
                <a:latin typeface="Montserrat" panose="00000500000000000000" pitchFamily="2" charset="0"/>
                <a:sym typeface="Arial"/>
              </a:rPr>
              <a:t>etapa</a:t>
            </a:r>
            <a:r>
              <a:rPr lang="en-US" sz="1200" b="1" i="0" u="none" dirty="0">
                <a:solidFill>
                  <a:schemeClr val="dk1"/>
                </a:solidFill>
                <a:latin typeface="Montserrat" panose="00000500000000000000" pitchFamily="2" charset="0"/>
                <a:sym typeface="Arial"/>
              </a:rPr>
              <a:t> de </a:t>
            </a:r>
            <a:r>
              <a:rPr lang="en-US" sz="1200" b="1" i="0" u="none" dirty="0" err="1">
                <a:solidFill>
                  <a:schemeClr val="dk1"/>
                </a:solidFill>
                <a:latin typeface="Montserrat" panose="00000500000000000000" pitchFamily="2" charset="0"/>
                <a:sym typeface="Arial"/>
              </a:rPr>
              <a:t>reconstrucción</a:t>
            </a:r>
            <a:r>
              <a:rPr lang="en-US" sz="1200" b="1" i="0" u="none" dirty="0">
                <a:solidFill>
                  <a:schemeClr val="dk1"/>
                </a:solidFill>
                <a:latin typeface="Montserrat" panose="00000500000000000000" pitchFamily="2" charset="0"/>
                <a:sym typeface="Arial"/>
              </a:rPr>
              <a:t> </a:t>
            </a:r>
            <a:r>
              <a:rPr lang="en-US" sz="1200" b="1" i="0" u="none" dirty="0" err="1">
                <a:solidFill>
                  <a:schemeClr val="dk1"/>
                </a:solidFill>
                <a:latin typeface="Montserrat" panose="00000500000000000000" pitchFamily="2" charset="0"/>
                <a:sym typeface="Arial"/>
              </a:rPr>
              <a:t>quedan</a:t>
            </a:r>
            <a:r>
              <a:rPr lang="en-US" sz="1200" b="1" i="0" u="none" dirty="0">
                <a:solidFill>
                  <a:schemeClr val="dk1"/>
                </a:solidFill>
                <a:latin typeface="Montserrat" panose="00000500000000000000" pitchFamily="2" charset="0"/>
                <a:sym typeface="Arial"/>
              </a:rPr>
              <a:t> invisibles y no se </a:t>
            </a:r>
            <a:r>
              <a:rPr lang="en-US" sz="1200" b="1" i="0" u="none" dirty="0" err="1">
                <a:solidFill>
                  <a:schemeClr val="dk1"/>
                </a:solidFill>
                <a:latin typeface="Montserrat" panose="00000500000000000000" pitchFamily="2" charset="0"/>
                <a:sym typeface="Arial"/>
              </a:rPr>
              <a:t>aprovechan</a:t>
            </a:r>
            <a:r>
              <a:rPr lang="en-US" sz="1200" b="1" i="0" u="none" dirty="0">
                <a:solidFill>
                  <a:schemeClr val="dk1"/>
                </a:solidFill>
                <a:latin typeface="Montserrat" panose="00000500000000000000" pitchFamily="2" charset="0"/>
                <a:sym typeface="Arial"/>
              </a:rPr>
              <a:t> para </a:t>
            </a:r>
            <a:r>
              <a:rPr lang="en-US" sz="1200" b="1" i="0" u="none" dirty="0" err="1">
                <a:solidFill>
                  <a:schemeClr val="dk1"/>
                </a:solidFill>
                <a:latin typeface="Montserrat" panose="00000500000000000000" pitchFamily="2" charset="0"/>
                <a:sym typeface="Arial"/>
              </a:rPr>
              <a:t>reducir</a:t>
            </a:r>
            <a:r>
              <a:rPr lang="en-US" sz="1200" b="1" i="0" u="none" dirty="0">
                <a:solidFill>
                  <a:schemeClr val="dk1"/>
                </a:solidFill>
                <a:latin typeface="Montserrat" panose="00000500000000000000" pitchFamily="2" charset="0"/>
                <a:sym typeface="Arial"/>
              </a:rPr>
              <a:t> la </a:t>
            </a:r>
            <a:r>
              <a:rPr lang="en-US" sz="1200" b="1" i="0" u="none" dirty="0" err="1">
                <a:solidFill>
                  <a:schemeClr val="dk1"/>
                </a:solidFill>
                <a:latin typeface="Montserrat" panose="00000500000000000000" pitchFamily="2" charset="0"/>
                <a:sym typeface="Arial"/>
              </a:rPr>
              <a:t>vulnerabilidad</a:t>
            </a:r>
            <a:r>
              <a:rPr lang="en-US" sz="1200" b="1" i="0" u="none" dirty="0">
                <a:solidFill>
                  <a:schemeClr val="dk1"/>
                </a:solidFill>
                <a:latin typeface="Montserrat" panose="00000500000000000000" pitchFamily="2" charset="0"/>
                <a:sym typeface="Arial"/>
              </a:rPr>
              <a:t> en </a:t>
            </a:r>
            <a:r>
              <a:rPr lang="en-US" sz="1200" b="1" i="0" u="none" dirty="0" err="1">
                <a:solidFill>
                  <a:schemeClr val="dk1"/>
                </a:solidFill>
                <a:latin typeface="Montserrat" panose="00000500000000000000" pitchFamily="2" charset="0"/>
                <a:sym typeface="Arial"/>
              </a:rPr>
              <a:t>tiempos</a:t>
            </a:r>
            <a:r>
              <a:rPr lang="en-US" sz="1200" b="1" i="0" u="none" dirty="0">
                <a:solidFill>
                  <a:schemeClr val="dk1"/>
                </a:solidFill>
                <a:latin typeface="Montserrat" panose="00000500000000000000" pitchFamily="2" charset="0"/>
                <a:sym typeface="Arial"/>
              </a:rPr>
              <a:t> </a:t>
            </a:r>
            <a:r>
              <a:rPr lang="en-US" sz="1200" b="1" i="0" u="none" dirty="0" err="1">
                <a:solidFill>
                  <a:schemeClr val="dk1"/>
                </a:solidFill>
                <a:latin typeface="Montserrat" panose="00000500000000000000" pitchFamily="2" charset="0"/>
                <a:sym typeface="Arial"/>
              </a:rPr>
              <a:t>normales</a:t>
            </a:r>
            <a:r>
              <a:rPr lang="en-US" sz="1200" b="1" i="0" u="none" dirty="0">
                <a:solidFill>
                  <a:schemeClr val="dk1"/>
                </a:solidFill>
                <a:latin typeface="Montserrat" panose="00000500000000000000" pitchFamily="2" charset="0"/>
                <a:sym typeface="Arial"/>
              </a:rPr>
              <a:t>, para </a:t>
            </a:r>
            <a:r>
              <a:rPr lang="en-US" sz="1200" b="1" i="0" u="none" dirty="0" err="1">
                <a:solidFill>
                  <a:schemeClr val="dk1"/>
                </a:solidFill>
                <a:latin typeface="Montserrat" panose="00000500000000000000" pitchFamily="2" charset="0"/>
                <a:sym typeface="Arial"/>
              </a:rPr>
              <a:t>gestionar</a:t>
            </a:r>
            <a:r>
              <a:rPr lang="en-US" sz="1200" b="1" i="0" u="none" dirty="0">
                <a:solidFill>
                  <a:schemeClr val="dk1"/>
                </a:solidFill>
                <a:latin typeface="Montserrat" panose="00000500000000000000" pitchFamily="2" charset="0"/>
                <a:sym typeface="Arial"/>
              </a:rPr>
              <a:t> los </a:t>
            </a:r>
            <a:r>
              <a:rPr lang="en-US" sz="1200" b="1" i="0" u="none" dirty="0" err="1">
                <a:solidFill>
                  <a:schemeClr val="dk1"/>
                </a:solidFill>
                <a:latin typeface="Montserrat" panose="00000500000000000000" pitchFamily="2" charset="0"/>
                <a:sym typeface="Arial"/>
              </a:rPr>
              <a:t>riesgos</a:t>
            </a:r>
            <a:r>
              <a:rPr lang="en-US" sz="1200" b="1" i="0" u="none" dirty="0">
                <a:solidFill>
                  <a:schemeClr val="dk1"/>
                </a:solidFill>
                <a:latin typeface="Montserrat" panose="00000500000000000000" pitchFamily="2" charset="0"/>
                <a:sym typeface="Arial"/>
              </a:rPr>
              <a:t> y aumentar la </a:t>
            </a:r>
            <a:r>
              <a:rPr lang="en-US" sz="1200" b="1" i="0" u="none" dirty="0" err="1">
                <a:solidFill>
                  <a:schemeClr val="dk1"/>
                </a:solidFill>
                <a:latin typeface="Montserrat" panose="00000500000000000000" pitchFamily="2" charset="0"/>
                <a:sym typeface="Arial"/>
              </a:rPr>
              <a:t>capacidad</a:t>
            </a:r>
            <a:r>
              <a:rPr lang="en-US" sz="1200" b="1" i="0" u="none" dirty="0">
                <a:solidFill>
                  <a:schemeClr val="dk1"/>
                </a:solidFill>
                <a:latin typeface="Montserrat" panose="00000500000000000000" pitchFamily="2" charset="0"/>
                <a:sym typeface="Arial"/>
              </a:rPr>
              <a:t> de </a:t>
            </a:r>
            <a:r>
              <a:rPr lang="en-US" sz="1200" b="1" i="0" u="none" dirty="0" err="1">
                <a:solidFill>
                  <a:schemeClr val="dk1"/>
                </a:solidFill>
                <a:latin typeface="Montserrat" panose="00000500000000000000" pitchFamily="2" charset="0"/>
                <a:sym typeface="Arial"/>
              </a:rPr>
              <a:t>respuesta</a:t>
            </a:r>
            <a:r>
              <a:rPr lang="en-US" sz="1200" b="1" i="0" u="none" dirty="0">
                <a:solidFill>
                  <a:schemeClr val="dk1"/>
                </a:solidFill>
                <a:latin typeface="Montserrat" panose="00000500000000000000" pitchFamily="2" charset="0"/>
                <a:sym typeface="Arial"/>
              </a:rPr>
              <a:t> en </a:t>
            </a:r>
            <a:r>
              <a:rPr lang="en-US" sz="1200" b="1" i="0" u="none" dirty="0" err="1">
                <a:solidFill>
                  <a:schemeClr val="dk1"/>
                </a:solidFill>
                <a:latin typeface="Montserrat" panose="00000500000000000000" pitchFamily="2" charset="0"/>
                <a:sym typeface="Arial"/>
              </a:rPr>
              <a:t>situación</a:t>
            </a:r>
            <a:r>
              <a:rPr lang="en-US" sz="1200" b="1" i="0" u="none" dirty="0">
                <a:solidFill>
                  <a:schemeClr val="dk1"/>
                </a:solidFill>
                <a:latin typeface="Montserrat" panose="00000500000000000000" pitchFamily="2" charset="0"/>
                <a:sym typeface="Arial"/>
              </a:rPr>
              <a:t> de </a:t>
            </a:r>
            <a:r>
              <a:rPr lang="en-US" sz="1200" b="1" i="0" u="none" dirty="0" err="1">
                <a:solidFill>
                  <a:schemeClr val="dk1"/>
                </a:solidFill>
                <a:latin typeface="Montserrat" panose="00000500000000000000" pitchFamily="2" charset="0"/>
                <a:sym typeface="Arial"/>
              </a:rPr>
              <a:t>desastres</a:t>
            </a:r>
            <a:r>
              <a:rPr lang="en-US" sz="1200" b="1" i="0" u="none" dirty="0">
                <a:solidFill>
                  <a:schemeClr val="dk1"/>
                </a:solidFill>
                <a:latin typeface="Montserrat" panose="00000500000000000000" pitchFamily="2" charset="0"/>
                <a:sym typeface="Arial"/>
              </a:rPr>
              <a:t>!</a:t>
            </a:r>
            <a:endParaRPr dirty="0">
              <a:latin typeface="Montserrat" panose="00000500000000000000" pitchFamily="2" charset="0"/>
            </a:endParaRPr>
          </a:p>
        </p:txBody>
      </p:sp>
      <p:pic>
        <p:nvPicPr>
          <p:cNvPr id="153" name="Google Shape;153;p23"/>
          <p:cNvPicPr preferRelativeResize="0"/>
          <p:nvPr/>
        </p:nvPicPr>
        <p:blipFill rotWithShape="1">
          <a:blip r:embed="rId3">
            <a:alphaModFix/>
          </a:blip>
          <a:srcRect/>
          <a:stretch/>
        </p:blipFill>
        <p:spPr>
          <a:xfrm>
            <a:off x="402167" y="4641850"/>
            <a:ext cx="3907367" cy="2093912"/>
          </a:xfrm>
          <a:prstGeom prst="rect">
            <a:avLst/>
          </a:prstGeom>
          <a:noFill/>
          <a:ln>
            <a:noFill/>
          </a:ln>
        </p:spPr>
      </p:pic>
      <p:pic>
        <p:nvPicPr>
          <p:cNvPr id="154" name="Google Shape;154;p23"/>
          <p:cNvPicPr preferRelativeResize="0"/>
          <p:nvPr/>
        </p:nvPicPr>
        <p:blipFill rotWithShape="1">
          <a:blip r:embed="rId4">
            <a:alphaModFix/>
          </a:blip>
          <a:srcRect/>
          <a:stretch/>
        </p:blipFill>
        <p:spPr>
          <a:xfrm>
            <a:off x="7935383" y="4652962"/>
            <a:ext cx="3704168" cy="2082800"/>
          </a:xfrm>
          <a:prstGeom prst="rect">
            <a:avLst/>
          </a:prstGeom>
          <a:noFill/>
          <a:ln>
            <a:noFill/>
          </a:ln>
        </p:spPr>
      </p:pic>
      <p:sp>
        <p:nvSpPr>
          <p:cNvPr id="155" name="Google Shape;155;p23"/>
          <p:cNvSpPr txBox="1"/>
          <p:nvPr/>
        </p:nvSpPr>
        <p:spPr>
          <a:xfrm>
            <a:off x="264583" y="1158875"/>
            <a:ext cx="4182400" cy="39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000"/>
              <a:buFont typeface="Arial"/>
              <a:buNone/>
            </a:pPr>
            <a:r>
              <a:rPr lang="en-US" sz="2000" b="1" i="0" u="none" dirty="0" err="1">
                <a:solidFill>
                  <a:srgbClr val="C00000"/>
                </a:solidFill>
                <a:latin typeface="Montserrat" panose="00000500000000000000" pitchFamily="2" charset="0"/>
                <a:sym typeface="Arial"/>
              </a:rPr>
              <a:t>Importante</a:t>
            </a:r>
            <a:r>
              <a:rPr lang="en-US" sz="2000" b="1" i="0" u="none" dirty="0">
                <a:solidFill>
                  <a:srgbClr val="C00000"/>
                </a:solidFill>
                <a:latin typeface="Montserrat" panose="00000500000000000000" pitchFamily="2" charset="0"/>
                <a:sym typeface="Arial"/>
              </a:rPr>
              <a:t> </a:t>
            </a:r>
            <a:endParaRPr dirty="0">
              <a:latin typeface="Montserrat" panose="00000500000000000000" pitchFamily="2" charset="0"/>
            </a:endParaRPr>
          </a:p>
        </p:txBody>
      </p:sp>
    </p:spTree>
    <p:extLst>
      <p:ext uri="{BB962C8B-B14F-4D97-AF65-F5344CB8AC3E}">
        <p14:creationId xmlns:p14="http://schemas.microsoft.com/office/powerpoint/2010/main" val="2899381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txBox="1"/>
          <p:nvPr/>
        </p:nvSpPr>
        <p:spPr>
          <a:xfrm>
            <a:off x="793749" y="1547812"/>
            <a:ext cx="10236400" cy="17542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800"/>
              <a:buFont typeface="Arial"/>
              <a:buNone/>
            </a:pPr>
            <a:r>
              <a:rPr lang="en-US" sz="1800" b="1" i="0" u="none" dirty="0" err="1">
                <a:solidFill>
                  <a:schemeClr val="dk1"/>
                </a:solidFill>
                <a:latin typeface="Montserrat" panose="00000500000000000000" pitchFamily="2" charset="0"/>
                <a:sym typeface="Arial"/>
              </a:rPr>
              <a:t>Referirnos</a:t>
            </a:r>
            <a:r>
              <a:rPr lang="en-US" sz="1800" b="1" i="0" u="none" dirty="0">
                <a:solidFill>
                  <a:schemeClr val="dk1"/>
                </a:solidFill>
                <a:latin typeface="Montserrat" panose="00000500000000000000" pitchFamily="2" charset="0"/>
                <a:sym typeface="Arial"/>
              </a:rPr>
              <a:t> a la </a:t>
            </a:r>
            <a:r>
              <a:rPr lang="en-US" sz="1800" b="1" i="0" u="none" dirty="0" err="1">
                <a:solidFill>
                  <a:schemeClr val="dk1"/>
                </a:solidFill>
                <a:latin typeface="Montserrat" panose="00000500000000000000" pitchFamily="2" charset="0"/>
                <a:sym typeface="Arial"/>
              </a:rPr>
              <a:t>gestión</a:t>
            </a:r>
            <a:r>
              <a:rPr lang="en-US" sz="1800" b="1" i="0" u="none" dirty="0">
                <a:solidFill>
                  <a:schemeClr val="dk1"/>
                </a:solidFill>
                <a:latin typeface="Montserrat" panose="00000500000000000000" pitchFamily="2" charset="0"/>
                <a:sym typeface="Arial"/>
              </a:rPr>
              <a:t> integral del </a:t>
            </a:r>
            <a:r>
              <a:rPr lang="en-US" sz="1800" b="1" i="0" u="none" dirty="0" err="1">
                <a:solidFill>
                  <a:schemeClr val="dk1"/>
                </a:solidFill>
                <a:latin typeface="Montserrat" panose="00000500000000000000" pitchFamily="2" charset="0"/>
                <a:sym typeface="Arial"/>
              </a:rPr>
              <a:t>riesgo</a:t>
            </a:r>
            <a:r>
              <a:rPr lang="en-US" sz="1800" b="1" i="0" u="none" dirty="0">
                <a:solidFill>
                  <a:schemeClr val="dk1"/>
                </a:solidFill>
                <a:latin typeface="Montserrat" panose="00000500000000000000" pitchFamily="2" charset="0"/>
                <a:sym typeface="Arial"/>
              </a:rPr>
              <a:t> de </a:t>
            </a:r>
            <a:r>
              <a:rPr lang="en-US" sz="1800" b="1" i="0" u="none" dirty="0" err="1">
                <a:solidFill>
                  <a:schemeClr val="dk1"/>
                </a:solidFill>
                <a:latin typeface="Montserrat" panose="00000500000000000000" pitchFamily="2" charset="0"/>
                <a:sym typeface="Arial"/>
              </a:rPr>
              <a:t>desastre</a:t>
            </a:r>
            <a:r>
              <a:rPr lang="en-US" sz="1800" b="1" i="0" u="none" dirty="0">
                <a:solidFill>
                  <a:schemeClr val="dk1"/>
                </a:solidFill>
                <a:latin typeface="Montserrat" panose="00000500000000000000" pitchFamily="2" charset="0"/>
                <a:sym typeface="Arial"/>
              </a:rPr>
              <a:t>, </a:t>
            </a:r>
            <a:r>
              <a:rPr lang="en-US" sz="1800" b="0" i="0" u="none" dirty="0">
                <a:solidFill>
                  <a:schemeClr val="dk1"/>
                </a:solidFill>
                <a:latin typeface="Montserrat" panose="00000500000000000000" pitchFamily="2" charset="0"/>
                <a:sym typeface="Arial"/>
              </a:rPr>
              <a:t>es </a:t>
            </a:r>
            <a:r>
              <a:rPr lang="en-US" sz="1800" b="0" i="0" u="none" dirty="0" err="1">
                <a:solidFill>
                  <a:schemeClr val="dk1"/>
                </a:solidFill>
                <a:latin typeface="Montserrat" panose="00000500000000000000" pitchFamily="2" charset="0"/>
                <a:sym typeface="Arial"/>
              </a:rPr>
              <a:t>establecer</a:t>
            </a:r>
            <a:r>
              <a:rPr lang="en-US" sz="1800" b="0" i="0" u="none" dirty="0">
                <a:solidFill>
                  <a:schemeClr val="dk1"/>
                </a:solidFill>
                <a:latin typeface="Montserrat" panose="00000500000000000000" pitchFamily="2" charset="0"/>
                <a:sym typeface="Arial"/>
              </a:rPr>
              <a:t> y articular los </a:t>
            </a:r>
            <a:r>
              <a:rPr lang="en-US" sz="1800" b="0" i="0" u="none" dirty="0" err="1">
                <a:solidFill>
                  <a:schemeClr val="dk1"/>
                </a:solidFill>
                <a:latin typeface="Montserrat" panose="00000500000000000000" pitchFamily="2" charset="0"/>
                <a:sym typeface="Arial"/>
              </a:rPr>
              <a:t>diferentes</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tipos</a:t>
            </a:r>
            <a:r>
              <a:rPr lang="en-US" sz="1800" b="0" i="0" u="none" dirty="0">
                <a:solidFill>
                  <a:schemeClr val="dk1"/>
                </a:solidFill>
                <a:latin typeface="Montserrat" panose="00000500000000000000" pitchFamily="2" charset="0"/>
                <a:sym typeface="Arial"/>
              </a:rPr>
              <a:t> de </a:t>
            </a:r>
            <a:r>
              <a:rPr lang="en-US" sz="1800" b="0" i="0" u="none" dirty="0" err="1">
                <a:solidFill>
                  <a:schemeClr val="dk1"/>
                </a:solidFill>
                <a:latin typeface="Montserrat" panose="00000500000000000000" pitchFamily="2" charset="0"/>
                <a:sym typeface="Arial"/>
              </a:rPr>
              <a:t>intervención</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considerando</a:t>
            </a:r>
            <a:r>
              <a:rPr lang="en-US" sz="1800" b="0" i="0" u="none" dirty="0">
                <a:solidFill>
                  <a:schemeClr val="dk1"/>
                </a:solidFill>
                <a:latin typeface="Montserrat" panose="00000500000000000000" pitchFamily="2" charset="0"/>
                <a:sym typeface="Arial"/>
              </a:rPr>
              <a:t> la </a:t>
            </a:r>
            <a:r>
              <a:rPr lang="en-US" sz="1800" b="0" i="0" u="none" dirty="0" err="1">
                <a:solidFill>
                  <a:schemeClr val="dk1"/>
                </a:solidFill>
                <a:latin typeface="Montserrat" panose="00000500000000000000" pitchFamily="2" charset="0"/>
                <a:sym typeface="Arial"/>
              </a:rPr>
              <a:t>prevención</a:t>
            </a:r>
            <a:r>
              <a:rPr lang="en-US" sz="1800" b="0" i="0" u="none" dirty="0">
                <a:solidFill>
                  <a:schemeClr val="dk1"/>
                </a:solidFill>
                <a:latin typeface="Montserrat" panose="00000500000000000000" pitchFamily="2" charset="0"/>
                <a:sym typeface="Arial"/>
              </a:rPr>
              <a:t>, la </a:t>
            </a:r>
            <a:r>
              <a:rPr lang="en-US" sz="1800" b="0" i="0" u="none" dirty="0" err="1">
                <a:solidFill>
                  <a:schemeClr val="dk1"/>
                </a:solidFill>
                <a:latin typeface="Montserrat" panose="00000500000000000000" pitchFamily="2" charset="0"/>
                <a:sym typeface="Arial"/>
              </a:rPr>
              <a:t>preparación</a:t>
            </a:r>
            <a:r>
              <a:rPr lang="en-US" sz="1800" b="0" i="0" u="none" dirty="0">
                <a:solidFill>
                  <a:schemeClr val="dk1"/>
                </a:solidFill>
                <a:latin typeface="Montserrat" panose="00000500000000000000" pitchFamily="2" charset="0"/>
                <a:sym typeface="Arial"/>
              </a:rPr>
              <a:t>, la </a:t>
            </a:r>
            <a:r>
              <a:rPr lang="en-US" sz="1800" b="0" i="0" u="none" dirty="0" err="1">
                <a:solidFill>
                  <a:schemeClr val="dk1"/>
                </a:solidFill>
                <a:latin typeface="Montserrat" panose="00000500000000000000" pitchFamily="2" charset="0"/>
                <a:sym typeface="Arial"/>
              </a:rPr>
              <a:t>respuesta</a:t>
            </a:r>
            <a:r>
              <a:rPr lang="en-US" sz="1800" b="0" i="0" u="none" dirty="0">
                <a:solidFill>
                  <a:schemeClr val="dk1"/>
                </a:solidFill>
                <a:latin typeface="Montserrat" panose="00000500000000000000" pitchFamily="2" charset="0"/>
                <a:sym typeface="Arial"/>
              </a:rPr>
              <a:t> y la </a:t>
            </a:r>
            <a:r>
              <a:rPr lang="en-US" sz="1800" b="0" i="0" u="none" dirty="0" err="1">
                <a:solidFill>
                  <a:schemeClr val="dk1"/>
                </a:solidFill>
                <a:latin typeface="Montserrat" panose="00000500000000000000" pitchFamily="2" charset="0"/>
                <a:sym typeface="Arial"/>
              </a:rPr>
              <a:t>recuperación</a:t>
            </a:r>
            <a:r>
              <a:rPr lang="en-US" sz="1800" b="0" i="0" u="none" dirty="0">
                <a:solidFill>
                  <a:schemeClr val="dk1"/>
                </a:solidFill>
                <a:latin typeface="Montserrat" panose="00000500000000000000" pitchFamily="2" charset="0"/>
                <a:sym typeface="Arial"/>
              </a:rPr>
              <a:t>, de forma </a:t>
            </a:r>
            <a:r>
              <a:rPr lang="en-US" sz="1800" b="0" i="0" u="none" dirty="0" err="1">
                <a:solidFill>
                  <a:schemeClr val="dk1"/>
                </a:solidFill>
                <a:latin typeface="Montserrat" panose="00000500000000000000" pitchFamily="2" charset="0"/>
                <a:sym typeface="Arial"/>
              </a:rPr>
              <a:t>articulada</a:t>
            </a:r>
            <a:r>
              <a:rPr lang="en-US" sz="1800" b="0" i="0" u="none" dirty="0">
                <a:solidFill>
                  <a:schemeClr val="dk1"/>
                </a:solidFill>
                <a:latin typeface="Montserrat" panose="00000500000000000000" pitchFamily="2" charset="0"/>
                <a:sym typeface="Arial"/>
              </a:rPr>
              <a:t> entre </a:t>
            </a:r>
            <a:r>
              <a:rPr lang="en-US" sz="1800" b="0" i="0" u="none" dirty="0" err="1">
                <a:solidFill>
                  <a:schemeClr val="dk1"/>
                </a:solidFill>
                <a:latin typeface="Montserrat" panose="00000500000000000000" pitchFamily="2" charset="0"/>
                <a:sym typeface="Arial"/>
              </a:rPr>
              <a:t>gobierno</a:t>
            </a:r>
            <a:r>
              <a:rPr lang="en-US" sz="1800" b="0" i="0" u="none" dirty="0">
                <a:solidFill>
                  <a:schemeClr val="dk1"/>
                </a:solidFill>
                <a:latin typeface="Montserrat" panose="00000500000000000000" pitchFamily="2" charset="0"/>
                <a:sym typeface="Arial"/>
              </a:rPr>
              <a:t> y </a:t>
            </a:r>
            <a:r>
              <a:rPr lang="en-US" sz="1800" b="0" i="0" u="none" dirty="0" err="1">
                <a:solidFill>
                  <a:schemeClr val="dk1"/>
                </a:solidFill>
                <a:latin typeface="Montserrat" panose="00000500000000000000" pitchFamily="2" charset="0"/>
                <a:sym typeface="Arial"/>
              </a:rPr>
              <a:t>sociedad</a:t>
            </a:r>
            <a:r>
              <a:rPr lang="en-US" sz="1800" b="0" i="0" u="none" dirty="0">
                <a:solidFill>
                  <a:schemeClr val="dk1"/>
                </a:solidFill>
                <a:latin typeface="Montserrat" panose="00000500000000000000" pitchFamily="2" charset="0"/>
                <a:sym typeface="Arial"/>
              </a:rPr>
              <a:t>, para el </a:t>
            </a:r>
            <a:r>
              <a:rPr lang="en-US" sz="1800" b="0" i="0" u="none" dirty="0" err="1">
                <a:solidFill>
                  <a:schemeClr val="dk1"/>
                </a:solidFill>
                <a:latin typeface="Montserrat" panose="00000500000000000000" pitchFamily="2" charset="0"/>
                <a:sym typeface="Arial"/>
              </a:rPr>
              <a:t>diseño</a:t>
            </a:r>
            <a:r>
              <a:rPr lang="en-US" sz="1800" b="0" i="0" u="none" dirty="0">
                <a:solidFill>
                  <a:schemeClr val="dk1"/>
                </a:solidFill>
                <a:latin typeface="Montserrat" panose="00000500000000000000" pitchFamily="2" charset="0"/>
                <a:sym typeface="Arial"/>
              </a:rPr>
              <a:t> y </a:t>
            </a:r>
            <a:r>
              <a:rPr lang="en-US" sz="1800" b="0" i="0" u="none" dirty="0" err="1">
                <a:solidFill>
                  <a:schemeClr val="dk1"/>
                </a:solidFill>
                <a:latin typeface="Montserrat" panose="00000500000000000000" pitchFamily="2" charset="0"/>
                <a:sym typeface="Arial"/>
              </a:rPr>
              <a:t>operación</a:t>
            </a:r>
            <a:r>
              <a:rPr lang="en-US" sz="1800" b="0" i="0" u="none" dirty="0">
                <a:solidFill>
                  <a:schemeClr val="dk1"/>
                </a:solidFill>
                <a:latin typeface="Montserrat" panose="00000500000000000000" pitchFamily="2" charset="0"/>
                <a:sym typeface="Arial"/>
              </a:rPr>
              <a:t> de </a:t>
            </a:r>
            <a:r>
              <a:rPr lang="en-US" sz="1800" b="0" i="0" u="none" dirty="0" err="1">
                <a:solidFill>
                  <a:schemeClr val="dk1"/>
                </a:solidFill>
                <a:latin typeface="Montserrat" panose="00000500000000000000" pitchFamily="2" charset="0"/>
                <a:sym typeface="Arial"/>
              </a:rPr>
              <a:t>políticas</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públicas</a:t>
            </a:r>
            <a:r>
              <a:rPr lang="en-US" sz="1800" b="0" i="0" u="none" dirty="0">
                <a:solidFill>
                  <a:schemeClr val="dk1"/>
                </a:solidFill>
                <a:latin typeface="Montserrat" panose="00000500000000000000" pitchFamily="2" charset="0"/>
                <a:sym typeface="Arial"/>
              </a:rPr>
              <a:t> con </a:t>
            </a:r>
            <a:r>
              <a:rPr lang="en-US" sz="1800" b="0" i="0" u="none" dirty="0" err="1">
                <a:solidFill>
                  <a:schemeClr val="dk1"/>
                </a:solidFill>
                <a:latin typeface="Montserrat" panose="00000500000000000000" pitchFamily="2" charset="0"/>
                <a:sym typeface="Arial"/>
              </a:rPr>
              <a:t>perspectiva</a:t>
            </a:r>
            <a:r>
              <a:rPr lang="en-US" sz="1800" b="0" i="0" u="none" dirty="0">
                <a:solidFill>
                  <a:schemeClr val="dk1"/>
                </a:solidFill>
                <a:latin typeface="Montserrat" panose="00000500000000000000" pitchFamily="2" charset="0"/>
                <a:sym typeface="Arial"/>
              </a:rPr>
              <a:t> de </a:t>
            </a:r>
            <a:r>
              <a:rPr lang="en-US" sz="1800" b="0" i="0" u="none" dirty="0" err="1">
                <a:solidFill>
                  <a:schemeClr val="dk1"/>
                </a:solidFill>
                <a:latin typeface="Montserrat" panose="00000500000000000000" pitchFamily="2" charset="0"/>
                <a:sym typeface="Arial"/>
              </a:rPr>
              <a:t>género</a:t>
            </a:r>
            <a:r>
              <a:rPr lang="en-US" sz="1800" b="0" i="0" u="none" dirty="0">
                <a:solidFill>
                  <a:schemeClr val="dk1"/>
                </a:solidFill>
                <a:latin typeface="Montserrat" panose="00000500000000000000" pitchFamily="2" charset="0"/>
                <a:sym typeface="Arial"/>
              </a:rPr>
              <a:t>, </a:t>
            </a:r>
            <a:r>
              <a:rPr lang="en-US" sz="1800" b="0" i="0" u="none" dirty="0" smtClean="0">
                <a:solidFill>
                  <a:schemeClr val="dk1"/>
                </a:solidFill>
                <a:latin typeface="Montserrat" panose="00000500000000000000" pitchFamily="2" charset="0"/>
                <a:sym typeface="Arial"/>
              </a:rPr>
              <a:t>y </a:t>
            </a:r>
            <a:r>
              <a:rPr lang="en-US" sz="1800" b="0" i="0" u="none" dirty="0" err="1">
                <a:solidFill>
                  <a:schemeClr val="dk1"/>
                </a:solidFill>
                <a:latin typeface="Montserrat" panose="00000500000000000000" pitchFamily="2" charset="0"/>
                <a:sym typeface="Arial"/>
              </a:rPr>
              <a:t>establecer</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acciones</a:t>
            </a:r>
            <a:r>
              <a:rPr lang="en-US" sz="1800" b="0" i="0" u="none" dirty="0">
                <a:solidFill>
                  <a:schemeClr val="dk1"/>
                </a:solidFill>
                <a:latin typeface="Montserrat" panose="00000500000000000000" pitchFamily="2" charset="0"/>
                <a:sym typeface="Arial"/>
              </a:rPr>
              <a:t> que </a:t>
            </a:r>
            <a:r>
              <a:rPr lang="en-US" sz="1800" b="0" i="0" u="none" dirty="0" err="1">
                <a:solidFill>
                  <a:schemeClr val="dk1"/>
                </a:solidFill>
                <a:latin typeface="Montserrat" panose="00000500000000000000" pitchFamily="2" charset="0"/>
                <a:sym typeface="Arial"/>
              </a:rPr>
              <a:t>respondan</a:t>
            </a:r>
            <a:r>
              <a:rPr lang="en-US" sz="1800" b="0" i="0" u="none" dirty="0">
                <a:solidFill>
                  <a:schemeClr val="dk1"/>
                </a:solidFill>
                <a:latin typeface="Montserrat" panose="00000500000000000000" pitchFamily="2" charset="0"/>
                <a:sym typeface="Arial"/>
              </a:rPr>
              <a:t> a las </a:t>
            </a:r>
            <a:r>
              <a:rPr lang="en-US" sz="1800" b="0" i="0" u="none" dirty="0" err="1">
                <a:solidFill>
                  <a:schemeClr val="dk1"/>
                </a:solidFill>
                <a:latin typeface="Montserrat" panose="00000500000000000000" pitchFamily="2" charset="0"/>
                <a:sym typeface="Arial"/>
              </a:rPr>
              <a:t>necesidades</a:t>
            </a:r>
            <a:r>
              <a:rPr lang="en-US" sz="1800" b="0" i="0" u="none" dirty="0">
                <a:solidFill>
                  <a:schemeClr val="dk1"/>
                </a:solidFill>
                <a:latin typeface="Montserrat" panose="00000500000000000000" pitchFamily="2" charset="0"/>
                <a:sym typeface="Arial"/>
              </a:rPr>
              <a:t> de la </a:t>
            </a:r>
            <a:r>
              <a:rPr lang="en-US" sz="1800" b="0" i="0" u="none" dirty="0" err="1">
                <a:solidFill>
                  <a:schemeClr val="dk1"/>
                </a:solidFill>
                <a:latin typeface="Montserrat" panose="00000500000000000000" pitchFamily="2" charset="0"/>
                <a:sym typeface="Arial"/>
              </a:rPr>
              <a:t>población</a:t>
            </a:r>
            <a:r>
              <a:rPr lang="en-US" sz="1800" b="0" i="0" u="none" dirty="0">
                <a:solidFill>
                  <a:schemeClr val="dk1"/>
                </a:solidFill>
                <a:latin typeface="Montserrat" panose="00000500000000000000" pitchFamily="2" charset="0"/>
                <a:sym typeface="Arial"/>
              </a:rPr>
              <a:t> y a </a:t>
            </a:r>
            <a:r>
              <a:rPr lang="en-US" sz="1800" b="0" i="0" u="none" dirty="0" err="1">
                <a:solidFill>
                  <a:schemeClr val="dk1"/>
                </a:solidFill>
                <a:latin typeface="Montserrat" panose="00000500000000000000" pitchFamily="2" charset="0"/>
                <a:sym typeface="Arial"/>
              </a:rPr>
              <a:t>su</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capacidad</a:t>
            </a:r>
            <a:r>
              <a:rPr lang="en-US" sz="1800" b="0" i="0" u="none" dirty="0">
                <a:solidFill>
                  <a:schemeClr val="dk1"/>
                </a:solidFill>
                <a:latin typeface="Montserrat" panose="00000500000000000000" pitchFamily="2" charset="0"/>
                <a:sym typeface="Arial"/>
              </a:rPr>
              <a:t> y </a:t>
            </a:r>
            <a:r>
              <a:rPr lang="en-US" sz="1800" b="0" i="0" u="none" dirty="0" err="1">
                <a:solidFill>
                  <a:schemeClr val="dk1"/>
                </a:solidFill>
                <a:latin typeface="Montserrat" panose="00000500000000000000" pitchFamily="2" charset="0"/>
                <a:sym typeface="Arial"/>
              </a:rPr>
              <a:t>habilidad</a:t>
            </a:r>
            <a:r>
              <a:rPr lang="en-US" sz="1800" b="0" i="0" u="none" dirty="0">
                <a:solidFill>
                  <a:schemeClr val="dk1"/>
                </a:solidFill>
                <a:latin typeface="Montserrat" panose="00000500000000000000" pitchFamily="2" charset="0"/>
                <a:sym typeface="Arial"/>
              </a:rPr>
              <a:t> para la </a:t>
            </a:r>
            <a:r>
              <a:rPr lang="en-US" sz="1800" b="0" i="0" u="none" dirty="0" err="1">
                <a:solidFill>
                  <a:schemeClr val="dk1"/>
                </a:solidFill>
                <a:latin typeface="Montserrat" panose="00000500000000000000" pitchFamily="2" charset="0"/>
                <a:sym typeface="Arial"/>
              </a:rPr>
              <a:t>participación</a:t>
            </a:r>
            <a:r>
              <a:rPr lang="en-US" sz="1800" b="0" i="0" u="none" dirty="0">
                <a:solidFill>
                  <a:schemeClr val="dk1"/>
                </a:solidFill>
                <a:latin typeface="Montserrat" panose="00000500000000000000" pitchFamily="2" charset="0"/>
                <a:sym typeface="Arial"/>
              </a:rPr>
              <a:t> en la </a:t>
            </a:r>
            <a:r>
              <a:rPr lang="en-US" sz="1800" b="0" i="0" u="none" dirty="0" err="1">
                <a:solidFill>
                  <a:schemeClr val="dk1"/>
                </a:solidFill>
                <a:latin typeface="Montserrat" panose="00000500000000000000" pitchFamily="2" charset="0"/>
                <a:sym typeface="Arial"/>
              </a:rPr>
              <a:t>gestión</a:t>
            </a:r>
            <a:r>
              <a:rPr lang="en-US" sz="1800" b="0" i="0" u="none" dirty="0">
                <a:solidFill>
                  <a:schemeClr val="dk1"/>
                </a:solidFill>
                <a:latin typeface="Montserrat" panose="00000500000000000000" pitchFamily="2" charset="0"/>
                <a:sym typeface="Arial"/>
              </a:rPr>
              <a:t> del </a:t>
            </a:r>
            <a:r>
              <a:rPr lang="en-US" sz="1800" b="0" i="0" u="none" dirty="0" err="1">
                <a:solidFill>
                  <a:schemeClr val="dk1"/>
                </a:solidFill>
                <a:latin typeface="Montserrat" panose="00000500000000000000" pitchFamily="2" charset="0"/>
                <a:sym typeface="Arial"/>
              </a:rPr>
              <a:t>riesgo</a:t>
            </a:r>
            <a:r>
              <a:rPr lang="en-US" sz="1800" b="0" i="0" u="none" dirty="0">
                <a:solidFill>
                  <a:schemeClr val="dk1"/>
                </a:solidFill>
                <a:latin typeface="Montserrat" panose="00000500000000000000" pitchFamily="2" charset="0"/>
                <a:sym typeface="Arial"/>
              </a:rPr>
              <a:t>.</a:t>
            </a:r>
            <a:endParaRPr dirty="0">
              <a:latin typeface="Montserrat" panose="00000500000000000000" pitchFamily="2" charset="0"/>
            </a:endParaRPr>
          </a:p>
        </p:txBody>
      </p:sp>
      <p:pic>
        <p:nvPicPr>
          <p:cNvPr id="161" name="Google Shape;161;p24"/>
          <p:cNvPicPr preferRelativeResize="0"/>
          <p:nvPr/>
        </p:nvPicPr>
        <p:blipFill rotWithShape="1">
          <a:blip r:embed="rId3">
            <a:alphaModFix/>
          </a:blip>
          <a:srcRect/>
          <a:stretch/>
        </p:blipFill>
        <p:spPr>
          <a:xfrm>
            <a:off x="6949016" y="4452937"/>
            <a:ext cx="4080933" cy="2043112"/>
          </a:xfrm>
          <a:prstGeom prst="rect">
            <a:avLst/>
          </a:prstGeom>
          <a:noFill/>
          <a:ln>
            <a:noFill/>
          </a:ln>
        </p:spPr>
      </p:pic>
      <p:pic>
        <p:nvPicPr>
          <p:cNvPr id="162" name="Google Shape;162;p24"/>
          <p:cNvPicPr preferRelativeResize="0"/>
          <p:nvPr/>
        </p:nvPicPr>
        <p:blipFill rotWithShape="1">
          <a:blip r:embed="rId4">
            <a:alphaModFix/>
          </a:blip>
          <a:srcRect/>
          <a:stretch/>
        </p:blipFill>
        <p:spPr>
          <a:xfrm>
            <a:off x="958850" y="4452937"/>
            <a:ext cx="5166783" cy="2043112"/>
          </a:xfrm>
          <a:prstGeom prst="rect">
            <a:avLst/>
          </a:prstGeom>
          <a:noFill/>
          <a:ln>
            <a:noFill/>
          </a:ln>
        </p:spPr>
      </p:pic>
    </p:spTree>
    <p:extLst>
      <p:ext uri="{BB962C8B-B14F-4D97-AF65-F5344CB8AC3E}">
        <p14:creationId xmlns:p14="http://schemas.microsoft.com/office/powerpoint/2010/main" val="2720402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597981" y="1065320"/>
            <a:ext cx="6773662" cy="2862322"/>
          </a:xfrm>
          <a:prstGeom prst="rect">
            <a:avLst/>
          </a:prstGeom>
          <a:noFill/>
        </p:spPr>
        <p:txBody>
          <a:bodyPr wrap="square" rtlCol="0">
            <a:spAutoFit/>
          </a:bodyPr>
          <a:lstStyle/>
          <a:p>
            <a:r>
              <a:rPr lang="es-MX" dirty="0" smtClean="0"/>
              <a:t>Perspectiva de Género</a:t>
            </a:r>
          </a:p>
          <a:p>
            <a:endParaRPr lang="es-MX" dirty="0"/>
          </a:p>
          <a:p>
            <a:r>
              <a:rPr lang="es-MX" dirty="0" smtClean="0"/>
              <a:t>GIRD con perspectiva de Género</a:t>
            </a:r>
          </a:p>
          <a:p>
            <a:endParaRPr lang="es-MX" dirty="0"/>
          </a:p>
          <a:p>
            <a:r>
              <a:rPr lang="es-MX" dirty="0" smtClean="0"/>
              <a:t>Datos sobre mujeres en México</a:t>
            </a:r>
          </a:p>
          <a:p>
            <a:endParaRPr lang="es-MX" dirty="0"/>
          </a:p>
          <a:p>
            <a:r>
              <a:rPr lang="es-MX" dirty="0" smtClean="0"/>
              <a:t>Datos sobre desastres </a:t>
            </a:r>
          </a:p>
          <a:p>
            <a:endParaRPr lang="es-MX" dirty="0" smtClean="0"/>
          </a:p>
          <a:p>
            <a:r>
              <a:rPr lang="es-MX" dirty="0" smtClean="0"/>
              <a:t>Reflexiones finales</a:t>
            </a:r>
          </a:p>
          <a:p>
            <a:endParaRPr lang="es-MX" dirty="0"/>
          </a:p>
        </p:txBody>
      </p:sp>
    </p:spTree>
    <p:extLst>
      <p:ext uri="{BB962C8B-B14F-4D97-AF65-F5344CB8AC3E}">
        <p14:creationId xmlns:p14="http://schemas.microsoft.com/office/powerpoint/2010/main" val="908994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68171" y="1106487"/>
            <a:ext cx="7546019" cy="4801314"/>
          </a:xfrm>
          <a:prstGeom prst="rect">
            <a:avLst/>
          </a:prstGeom>
        </p:spPr>
        <p:txBody>
          <a:bodyPr wrap="square">
            <a:spAutoFit/>
          </a:bodyPr>
          <a:lstStyle/>
          <a:p>
            <a:r>
              <a:rPr lang="es-MX" dirty="0">
                <a:latin typeface="Montserrat" panose="00000500000000000000" pitchFamily="2" charset="0"/>
              </a:rPr>
              <a:t>Después de un análisis de desastres naturales en 141 países se detectó que las mujeres y las niñas tienen 14 veces más probabilidades de morir que los hombres debido a las diferencias de género y a las desigualdades existentes relacionadas con sus derechos económicos y sociales.</a:t>
            </a:r>
          </a:p>
          <a:p>
            <a:endParaRPr lang="es-MX" dirty="0">
              <a:latin typeface="Montserrat" panose="00000500000000000000" pitchFamily="2" charset="0"/>
            </a:endParaRPr>
          </a:p>
          <a:p>
            <a:r>
              <a:rPr lang="es-MX" dirty="0" smtClean="0">
                <a:latin typeface="Montserrat" panose="00000500000000000000" pitchFamily="2" charset="0"/>
              </a:rPr>
              <a:t>Por </a:t>
            </a:r>
            <a:r>
              <a:rPr lang="es-MX" dirty="0">
                <a:latin typeface="Montserrat" panose="00000500000000000000" pitchFamily="2" charset="0"/>
              </a:rPr>
              <a:t>otro lado, el estudio detectó que en las sociedades en que mujeres y hombres gozan de los mismos derechos, los desastres naturales causaron el mismo número de decesos en ambos sexos.</a:t>
            </a:r>
          </a:p>
          <a:p>
            <a:endParaRPr lang="es-MX" dirty="0">
              <a:latin typeface="Montserrat" panose="00000500000000000000" pitchFamily="2" charset="0"/>
            </a:endParaRPr>
          </a:p>
          <a:p>
            <a:r>
              <a:rPr lang="es-MX" dirty="0">
                <a:latin typeface="Montserrat" panose="00000500000000000000" pitchFamily="2" charset="0"/>
              </a:rPr>
              <a:t>Por ejemplo, el estudio detectó que los niños recibieron un trato preferencial durante las labores de rescate y, después de los desastres, tanto las mujeres como las niñas sufrieron más por la escasez de alimentos y recursos económicos (</a:t>
            </a:r>
            <a:r>
              <a:rPr lang="es-MX" dirty="0" err="1">
                <a:latin typeface="Montserrat" panose="00000500000000000000" pitchFamily="2" charset="0"/>
              </a:rPr>
              <a:t>Neumayer</a:t>
            </a:r>
            <a:r>
              <a:rPr lang="es-MX" dirty="0">
                <a:latin typeface="Montserrat" panose="00000500000000000000" pitchFamily="2" charset="0"/>
              </a:rPr>
              <a:t> y </a:t>
            </a:r>
            <a:r>
              <a:rPr lang="es-MX" dirty="0" err="1">
                <a:latin typeface="Montserrat" panose="00000500000000000000" pitchFamily="2" charset="0"/>
              </a:rPr>
              <a:t>Plümper</a:t>
            </a:r>
            <a:r>
              <a:rPr lang="es-MX" dirty="0">
                <a:latin typeface="Montserrat" panose="00000500000000000000" pitchFamily="2" charset="0"/>
              </a:rPr>
              <a:t>, 2007).</a:t>
            </a:r>
          </a:p>
          <a:p>
            <a:endParaRPr lang="es-MX" dirty="0">
              <a:latin typeface="Montserrat" panose="00000500000000000000" pitchFamily="2" charset="0"/>
            </a:endParaRPr>
          </a:p>
        </p:txBody>
      </p:sp>
      <p:sp>
        <p:nvSpPr>
          <p:cNvPr id="6" name="5 CuadroTexto"/>
          <p:cNvSpPr txBox="1"/>
          <p:nvPr/>
        </p:nvSpPr>
        <p:spPr>
          <a:xfrm>
            <a:off x="692458" y="426128"/>
            <a:ext cx="5220070" cy="369332"/>
          </a:xfrm>
          <a:prstGeom prst="rect">
            <a:avLst/>
          </a:prstGeom>
          <a:noFill/>
        </p:spPr>
        <p:txBody>
          <a:bodyPr wrap="square" rtlCol="0">
            <a:spAutoFit/>
          </a:bodyPr>
          <a:lstStyle/>
          <a:p>
            <a:r>
              <a:rPr lang="es-MX" b="1" dirty="0" smtClean="0">
                <a:solidFill>
                  <a:schemeClr val="accent4">
                    <a:lumMod val="75000"/>
                  </a:schemeClr>
                </a:solidFill>
              </a:rPr>
              <a:t>Desastres en el mundo</a:t>
            </a:r>
            <a:endParaRPr lang="es-MX" b="1" dirty="0">
              <a:solidFill>
                <a:schemeClr val="accent4">
                  <a:lumMod val="75000"/>
                </a:schemeClr>
              </a:solidFill>
            </a:endParaRPr>
          </a:p>
        </p:txBody>
      </p:sp>
      <p:pic>
        <p:nvPicPr>
          <p:cNvPr id="3077" name="Picture 5" descr="https://onuhabitat.org.mx/images/onu-habitat/blog/mujeres/desastres/desastres-naturales-mujere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9304" y="1633955"/>
            <a:ext cx="3649068" cy="187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200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87767" y="1411834"/>
            <a:ext cx="9570128" cy="4524315"/>
          </a:xfrm>
          <a:prstGeom prst="rect">
            <a:avLst/>
          </a:prstGeom>
        </p:spPr>
        <p:txBody>
          <a:bodyPr wrap="square">
            <a:spAutoFit/>
          </a:bodyPr>
          <a:lstStyle/>
          <a:p>
            <a:pPr algn="just"/>
            <a:r>
              <a:rPr lang="es-MX" dirty="0">
                <a:latin typeface="Montserrat" panose="00000500000000000000" pitchFamily="2" charset="0"/>
              </a:rPr>
              <a:t>En 1991, durante los desastres del ciclón en Bangladesh, el 90% de las personas que murieron eran mujeres (140,000). (</a:t>
            </a:r>
            <a:r>
              <a:rPr lang="es-MX" dirty="0" err="1">
                <a:latin typeface="Montserrat" panose="00000500000000000000" pitchFamily="2" charset="0"/>
              </a:rPr>
              <a:t>Ikeda</a:t>
            </a:r>
            <a:r>
              <a:rPr lang="es-MX" dirty="0">
                <a:latin typeface="Montserrat" panose="00000500000000000000" pitchFamily="2" charset="0"/>
              </a:rPr>
              <a:t>, 1995).</a:t>
            </a:r>
          </a:p>
          <a:p>
            <a:pPr algn="just"/>
            <a:endParaRPr lang="es-MX" dirty="0">
              <a:latin typeface="Montserrat" panose="00000500000000000000" pitchFamily="2" charset="0"/>
            </a:endParaRPr>
          </a:p>
          <a:p>
            <a:pPr algn="just"/>
            <a:r>
              <a:rPr lang="es-MX" dirty="0">
                <a:latin typeface="Montserrat" panose="00000500000000000000" pitchFamily="2" charset="0"/>
              </a:rPr>
              <a:t>En los países industrializados, murieron más mujeres que hombres durante la ola de calor que afectó a Europa en 2003. En Francia, la mayoría de las muertes se produjeron entre mujeres mayores. (</a:t>
            </a:r>
            <a:r>
              <a:rPr lang="es-MX" dirty="0" err="1">
                <a:latin typeface="Montserrat" panose="00000500000000000000" pitchFamily="2" charset="0"/>
              </a:rPr>
              <a:t>Pirard</a:t>
            </a:r>
            <a:r>
              <a:rPr lang="es-MX" dirty="0">
                <a:latin typeface="Montserrat" panose="00000500000000000000" pitchFamily="2" charset="0"/>
              </a:rPr>
              <a:t> et al., 2005).</a:t>
            </a:r>
          </a:p>
          <a:p>
            <a:pPr algn="just"/>
            <a:endParaRPr lang="es-MX" dirty="0">
              <a:latin typeface="Montserrat" panose="00000500000000000000" pitchFamily="2" charset="0"/>
            </a:endParaRPr>
          </a:p>
          <a:p>
            <a:pPr algn="just"/>
            <a:r>
              <a:rPr lang="es-MX" dirty="0">
                <a:latin typeface="Montserrat" panose="00000500000000000000" pitchFamily="2" charset="0"/>
              </a:rPr>
              <a:t>Durante la emergencia causada por el huracán Katrina en los Estados Unidos, la mayoría de las víctimas atrapadas en Nueva Orleans eran mujeres afroamericanas con sus hijos, el grupo demográfico más pobre de esa parte del país (</a:t>
            </a:r>
            <a:r>
              <a:rPr lang="es-MX" dirty="0" err="1">
                <a:latin typeface="Montserrat" panose="00000500000000000000" pitchFamily="2" charset="0"/>
              </a:rPr>
              <a:t>Gault</a:t>
            </a:r>
            <a:r>
              <a:rPr lang="es-MX" dirty="0">
                <a:latin typeface="Montserrat" panose="00000500000000000000" pitchFamily="2" charset="0"/>
              </a:rPr>
              <a:t> et al., 2005; Williams et al., 2006).</a:t>
            </a:r>
          </a:p>
          <a:p>
            <a:pPr algn="just"/>
            <a:endParaRPr lang="es-MX" dirty="0">
              <a:latin typeface="Montserrat" panose="00000500000000000000" pitchFamily="2" charset="0"/>
            </a:endParaRPr>
          </a:p>
          <a:p>
            <a:pPr algn="just"/>
            <a:r>
              <a:rPr lang="es-MX" dirty="0">
                <a:latin typeface="Montserrat" panose="00000500000000000000" pitchFamily="2" charset="0"/>
              </a:rPr>
              <a:t>En Sri Lanka, fue más fácil para los hombres sobrevivir durante el tsunami porque a los niños y no a las niñas, se les enseña a nadar y trepar a los árboles. Este prejuicio social reduce las probabilidades de que niñas y mujeres sobrevivan a futuros desastres (</a:t>
            </a:r>
            <a:r>
              <a:rPr lang="es-MX" dirty="0" err="1">
                <a:latin typeface="Montserrat" panose="00000500000000000000" pitchFamily="2" charset="0"/>
              </a:rPr>
              <a:t>Oxfam</a:t>
            </a:r>
            <a:r>
              <a:rPr lang="es-MX" dirty="0">
                <a:latin typeface="Montserrat" panose="00000500000000000000" pitchFamily="2" charset="0"/>
              </a:rPr>
              <a:t>, 2005).</a:t>
            </a:r>
          </a:p>
        </p:txBody>
      </p:sp>
      <p:sp>
        <p:nvSpPr>
          <p:cNvPr id="3" name="2 CuadroTexto"/>
          <p:cNvSpPr txBox="1"/>
          <p:nvPr/>
        </p:nvSpPr>
        <p:spPr>
          <a:xfrm>
            <a:off x="887767" y="601916"/>
            <a:ext cx="5220070" cy="369332"/>
          </a:xfrm>
          <a:prstGeom prst="rect">
            <a:avLst/>
          </a:prstGeom>
          <a:noFill/>
        </p:spPr>
        <p:txBody>
          <a:bodyPr wrap="square" rtlCol="0">
            <a:spAutoFit/>
          </a:bodyPr>
          <a:lstStyle/>
          <a:p>
            <a:r>
              <a:rPr lang="es-MX" b="1" dirty="0" smtClean="0">
                <a:solidFill>
                  <a:schemeClr val="accent4">
                    <a:lumMod val="75000"/>
                  </a:schemeClr>
                </a:solidFill>
                <a:latin typeface="Montserrat" panose="00000500000000000000" pitchFamily="2" charset="0"/>
              </a:rPr>
              <a:t>Desastres en el mundo</a:t>
            </a:r>
            <a:endParaRPr lang="es-MX" b="1" dirty="0">
              <a:solidFill>
                <a:schemeClr val="accent4">
                  <a:lumMod val="75000"/>
                </a:schemeClr>
              </a:solidFill>
              <a:latin typeface="Montserrat" panose="00000500000000000000" pitchFamily="2" charset="0"/>
            </a:endParaRPr>
          </a:p>
        </p:txBody>
      </p:sp>
    </p:spTree>
    <p:extLst>
      <p:ext uri="{BB962C8B-B14F-4D97-AF65-F5344CB8AC3E}">
        <p14:creationId xmlns:p14="http://schemas.microsoft.com/office/powerpoint/2010/main" val="2322658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xmlns="" id="{40CE8C35-C454-4A0B-989A-8820221A6073}"/>
              </a:ext>
            </a:extLst>
          </p:cNvPr>
          <p:cNvGraphicFramePr/>
          <p:nvPr>
            <p:extLst>
              <p:ext uri="{D42A27DB-BD31-4B8C-83A1-F6EECF244321}">
                <p14:modId xmlns:p14="http://schemas.microsoft.com/office/powerpoint/2010/main" val="1053267238"/>
              </p:ext>
            </p:extLst>
          </p:nvPr>
        </p:nvGraphicFramePr>
        <p:xfrm>
          <a:off x="230819" y="1207363"/>
          <a:ext cx="9401454" cy="4119239"/>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xmlns="" id="{8203F8D7-7BD3-4D6E-BB10-1E7F0AA1516F}"/>
              </a:ext>
            </a:extLst>
          </p:cNvPr>
          <p:cNvSpPr txBox="1"/>
          <p:nvPr/>
        </p:nvSpPr>
        <p:spPr>
          <a:xfrm>
            <a:off x="1125245" y="548585"/>
            <a:ext cx="6103398" cy="646331"/>
          </a:xfrm>
          <a:prstGeom prst="rect">
            <a:avLst/>
          </a:prstGeom>
          <a:noFill/>
        </p:spPr>
        <p:txBody>
          <a:bodyPr wrap="square">
            <a:spAutoFit/>
          </a:bodyPr>
          <a:lstStyle/>
          <a:p>
            <a:r>
              <a:rPr lang="es-ES_tradnl" sz="1800" b="1" dirty="0">
                <a:solidFill>
                  <a:schemeClr val="accent4">
                    <a:lumMod val="75000"/>
                  </a:schemeClr>
                </a:solidFill>
                <a:effectLst/>
                <a:latin typeface="Montserrat" panose="00000500000000000000" pitchFamily="2" charset="0"/>
                <a:ea typeface="Times New Roman" panose="02020603050405020304" pitchFamily="18" charset="0"/>
              </a:rPr>
              <a:t>Estructura porcentual del impacto económico por desastres en el periodo 2010-2019</a:t>
            </a:r>
            <a:endParaRPr lang="es-MX" dirty="0">
              <a:solidFill>
                <a:schemeClr val="accent4">
                  <a:lumMod val="75000"/>
                </a:schemeClr>
              </a:solidFill>
              <a:latin typeface="Montserrat" panose="00000500000000000000" pitchFamily="2" charset="0"/>
            </a:endParaRPr>
          </a:p>
        </p:txBody>
      </p:sp>
      <p:sp>
        <p:nvSpPr>
          <p:cNvPr id="7" name="CuadroTexto 6">
            <a:extLst>
              <a:ext uri="{FF2B5EF4-FFF2-40B4-BE49-F238E27FC236}">
                <a16:creationId xmlns:a16="http://schemas.microsoft.com/office/drawing/2014/main" xmlns="" id="{E0EA5BE5-AF16-4E40-851A-66FDB3BF0693}"/>
              </a:ext>
            </a:extLst>
          </p:cNvPr>
          <p:cNvSpPr txBox="1"/>
          <p:nvPr/>
        </p:nvSpPr>
        <p:spPr>
          <a:xfrm>
            <a:off x="8662387" y="1531398"/>
            <a:ext cx="3100526" cy="2031325"/>
          </a:xfrm>
          <a:prstGeom prst="rect">
            <a:avLst/>
          </a:prstGeom>
          <a:noFill/>
        </p:spPr>
        <p:txBody>
          <a:bodyPr wrap="square">
            <a:spAutoFit/>
          </a:bodyPr>
          <a:lstStyle/>
          <a:p>
            <a:pPr algn="just"/>
            <a:r>
              <a:rPr lang="es-MX" sz="1400" dirty="0">
                <a:latin typeface="Montserrat" panose="00000500000000000000" pitchFamily="2" charset="0"/>
              </a:rPr>
              <a:t>Cada año los fenómenos de origen hidrometeorológico representan más del 80% del impacto de los desastres, exceptuando 2017 en el que los geológicos representaron el 92% del total de daños, producto de los sismos del mes de septiembre. </a:t>
            </a:r>
          </a:p>
        </p:txBody>
      </p:sp>
    </p:spTree>
    <p:extLst>
      <p:ext uri="{BB962C8B-B14F-4D97-AF65-F5344CB8AC3E}">
        <p14:creationId xmlns:p14="http://schemas.microsoft.com/office/powerpoint/2010/main" val="537327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4 Gráfico"/>
          <p:cNvGraphicFramePr>
            <a:graphicFrameLocks/>
          </p:cNvGraphicFramePr>
          <p:nvPr>
            <p:extLst>
              <p:ext uri="{D42A27DB-BD31-4B8C-83A1-F6EECF244321}">
                <p14:modId xmlns:p14="http://schemas.microsoft.com/office/powerpoint/2010/main" val="4221435846"/>
              </p:ext>
            </p:extLst>
          </p:nvPr>
        </p:nvGraphicFramePr>
        <p:xfrm>
          <a:off x="1096163" y="1674017"/>
          <a:ext cx="9585819" cy="4399612"/>
        </p:xfrm>
        <a:graphic>
          <a:graphicData uri="http://schemas.openxmlformats.org/drawingml/2006/chart">
            <c:chart xmlns:c="http://schemas.openxmlformats.org/drawingml/2006/chart" xmlns:r="http://schemas.openxmlformats.org/officeDocument/2006/relationships" r:id="rId2"/>
          </a:graphicData>
        </a:graphic>
      </p:graphicFrame>
      <p:sp>
        <p:nvSpPr>
          <p:cNvPr id="3" name="Google Shape;155;p23"/>
          <p:cNvSpPr txBox="1"/>
          <p:nvPr/>
        </p:nvSpPr>
        <p:spPr>
          <a:xfrm>
            <a:off x="477102" y="1058208"/>
            <a:ext cx="1117800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000"/>
              <a:buFont typeface="Arial"/>
              <a:buNone/>
            </a:pPr>
            <a:r>
              <a:rPr lang="en-US" sz="2000" b="1" i="0" u="none" dirty="0" smtClean="0">
                <a:solidFill>
                  <a:srgbClr val="C00000"/>
                </a:solidFill>
                <a:latin typeface="Montserrat" panose="00000500000000000000" pitchFamily="2" charset="0"/>
                <a:sym typeface="Arial"/>
              </a:rPr>
              <a:t>Porcentaje de </a:t>
            </a:r>
            <a:r>
              <a:rPr lang="en-US" sz="2000" b="1" i="0" u="none" dirty="0" err="1" smtClean="0">
                <a:solidFill>
                  <a:srgbClr val="C00000"/>
                </a:solidFill>
                <a:latin typeface="Montserrat" panose="00000500000000000000" pitchFamily="2" charset="0"/>
                <a:sym typeface="Arial"/>
              </a:rPr>
              <a:t>defunciones</a:t>
            </a:r>
            <a:r>
              <a:rPr lang="en-US" sz="2000" b="1" i="0" u="none" dirty="0" smtClean="0">
                <a:solidFill>
                  <a:srgbClr val="C00000"/>
                </a:solidFill>
                <a:latin typeface="Montserrat" panose="00000500000000000000" pitchFamily="2" charset="0"/>
                <a:sym typeface="Arial"/>
              </a:rPr>
              <a:t> </a:t>
            </a:r>
            <a:r>
              <a:rPr lang="en-US" sz="2000" b="1" i="0" u="none" dirty="0" err="1" smtClean="0">
                <a:solidFill>
                  <a:srgbClr val="C00000"/>
                </a:solidFill>
                <a:latin typeface="Montserrat" panose="00000500000000000000" pitchFamily="2" charset="0"/>
                <a:sym typeface="Arial"/>
              </a:rPr>
              <a:t>desagregado</a:t>
            </a:r>
            <a:r>
              <a:rPr lang="en-US" sz="2000" b="1" i="0" u="none" dirty="0" smtClean="0">
                <a:solidFill>
                  <a:srgbClr val="C00000"/>
                </a:solidFill>
                <a:latin typeface="Montserrat" panose="00000500000000000000" pitchFamily="2" charset="0"/>
                <a:sym typeface="Arial"/>
              </a:rPr>
              <a:t> por </a:t>
            </a:r>
            <a:r>
              <a:rPr lang="en-US" sz="2000" b="1" i="0" u="none" dirty="0" err="1" smtClean="0">
                <a:solidFill>
                  <a:srgbClr val="C00000"/>
                </a:solidFill>
                <a:latin typeface="Montserrat" panose="00000500000000000000" pitchFamily="2" charset="0"/>
                <a:sym typeface="Arial"/>
              </a:rPr>
              <a:t>sexo</a:t>
            </a:r>
            <a:r>
              <a:rPr lang="en-US" sz="2000" b="1" i="0" u="none" dirty="0" smtClean="0">
                <a:solidFill>
                  <a:srgbClr val="C00000"/>
                </a:solidFill>
                <a:latin typeface="Montserrat" panose="00000500000000000000" pitchFamily="2" charset="0"/>
                <a:sym typeface="Arial"/>
              </a:rPr>
              <a:t>, 2014-2019 </a:t>
            </a:r>
            <a:endParaRPr dirty="0">
              <a:latin typeface="Montserrat" panose="00000500000000000000" pitchFamily="2" charset="0"/>
            </a:endParaRPr>
          </a:p>
        </p:txBody>
      </p:sp>
    </p:spTree>
    <p:extLst>
      <p:ext uri="{BB962C8B-B14F-4D97-AF65-F5344CB8AC3E}">
        <p14:creationId xmlns:p14="http://schemas.microsoft.com/office/powerpoint/2010/main" val="4101574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Objeto"/>
          <p:cNvGraphicFramePr>
            <a:graphicFrameLocks noChangeAspect="1"/>
          </p:cNvGraphicFramePr>
          <p:nvPr>
            <p:extLst>
              <p:ext uri="{D42A27DB-BD31-4B8C-83A1-F6EECF244321}">
                <p14:modId xmlns:p14="http://schemas.microsoft.com/office/powerpoint/2010/main" val="3857006839"/>
              </p:ext>
            </p:extLst>
          </p:nvPr>
        </p:nvGraphicFramePr>
        <p:xfrm>
          <a:off x="2161882" y="951032"/>
          <a:ext cx="7886700" cy="5534025"/>
        </p:xfrm>
        <a:graphic>
          <a:graphicData uri="http://schemas.openxmlformats.org/presentationml/2006/ole">
            <mc:AlternateContent xmlns:mc="http://schemas.openxmlformats.org/markup-compatibility/2006">
              <mc:Choice xmlns:v="urn:schemas-microsoft-com:vml" Requires="v">
                <p:oleObj spid="_x0000_s1033" name="Hoja de cálculo" r:id="rId3" imgW="5915101" imgH="5533920" progId="Excel.Sheet.12">
                  <p:embed/>
                </p:oleObj>
              </mc:Choice>
              <mc:Fallback>
                <p:oleObj name="Hoja de cálculo" r:id="rId3" imgW="5915101" imgH="5533920" progId="Excel.Sheet.12">
                  <p:embed/>
                  <p:pic>
                    <p:nvPicPr>
                      <p:cNvPr id="0" name=""/>
                      <p:cNvPicPr/>
                      <p:nvPr/>
                    </p:nvPicPr>
                    <p:blipFill>
                      <a:blip r:embed="rId4"/>
                      <a:stretch>
                        <a:fillRect/>
                      </a:stretch>
                    </p:blipFill>
                    <p:spPr>
                      <a:xfrm>
                        <a:off x="2161882" y="951032"/>
                        <a:ext cx="7886700" cy="5534025"/>
                      </a:xfrm>
                      <a:prstGeom prst="rect">
                        <a:avLst/>
                      </a:prstGeom>
                    </p:spPr>
                  </p:pic>
                </p:oleObj>
              </mc:Fallback>
            </mc:AlternateContent>
          </a:graphicData>
        </a:graphic>
      </p:graphicFrame>
      <p:sp>
        <p:nvSpPr>
          <p:cNvPr id="4" name="Google Shape;155;p23"/>
          <p:cNvSpPr txBox="1"/>
          <p:nvPr/>
        </p:nvSpPr>
        <p:spPr>
          <a:xfrm>
            <a:off x="379448" y="309570"/>
            <a:ext cx="7006773" cy="553957"/>
          </a:xfrm>
          <a:prstGeom prst="rect">
            <a:avLst/>
          </a:prstGeom>
          <a:noFill/>
          <a:ln>
            <a:noFill/>
          </a:ln>
        </p:spPr>
        <p:txBody>
          <a:bodyPr spcFirstLastPara="1" wrap="square" lIns="91425" tIns="45700" rIns="91425" bIns="45700" anchor="t" anchorCtr="0">
            <a:spAutoFit/>
          </a:bodyPr>
          <a:lstStyle/>
          <a:p>
            <a:pPr lvl="0">
              <a:buClr>
                <a:srgbClr val="C00000"/>
              </a:buClr>
              <a:buSzPts val="2000"/>
            </a:pPr>
            <a:r>
              <a:rPr lang="en-US" sz="1500" b="1" i="0" u="none" dirty="0" err="1" smtClean="0">
                <a:solidFill>
                  <a:srgbClr val="C00000"/>
                </a:solidFill>
                <a:latin typeface="Montserrat" panose="00000500000000000000" pitchFamily="2" charset="0"/>
                <a:sym typeface="Arial"/>
              </a:rPr>
              <a:t>Número</a:t>
            </a:r>
            <a:r>
              <a:rPr lang="en-US" sz="1500" b="1" i="0" u="none" dirty="0" smtClean="0">
                <a:solidFill>
                  <a:srgbClr val="C00000"/>
                </a:solidFill>
                <a:latin typeface="Montserrat" panose="00000500000000000000" pitchFamily="2" charset="0"/>
                <a:sym typeface="Arial"/>
              </a:rPr>
              <a:t> de </a:t>
            </a:r>
            <a:r>
              <a:rPr lang="en-US" sz="1500" b="1" i="0" u="none" dirty="0" err="1" smtClean="0">
                <a:solidFill>
                  <a:srgbClr val="C00000"/>
                </a:solidFill>
                <a:latin typeface="Montserrat" panose="00000500000000000000" pitchFamily="2" charset="0"/>
                <a:sym typeface="Arial"/>
              </a:rPr>
              <a:t>defunciones</a:t>
            </a:r>
            <a:r>
              <a:rPr lang="en-US" sz="1500" b="1" dirty="0">
                <a:solidFill>
                  <a:srgbClr val="C00000"/>
                </a:solidFill>
                <a:latin typeface="Montserrat" panose="00000500000000000000" pitchFamily="2" charset="0"/>
              </a:rPr>
              <a:t> por </a:t>
            </a:r>
            <a:r>
              <a:rPr lang="en-US" sz="1500" b="1" dirty="0" err="1">
                <a:solidFill>
                  <a:srgbClr val="C00000"/>
                </a:solidFill>
                <a:latin typeface="Montserrat" panose="00000500000000000000" pitchFamily="2" charset="0"/>
              </a:rPr>
              <a:t>tipo</a:t>
            </a:r>
            <a:r>
              <a:rPr lang="en-US" sz="1500" b="1" dirty="0">
                <a:solidFill>
                  <a:srgbClr val="C00000"/>
                </a:solidFill>
                <a:latin typeface="Montserrat" panose="00000500000000000000" pitchFamily="2" charset="0"/>
              </a:rPr>
              <a:t> de </a:t>
            </a:r>
            <a:r>
              <a:rPr lang="en-US" sz="1500" b="1" dirty="0" err="1">
                <a:solidFill>
                  <a:srgbClr val="C00000"/>
                </a:solidFill>
                <a:latin typeface="Montserrat" panose="00000500000000000000" pitchFamily="2" charset="0"/>
              </a:rPr>
              <a:t>fenómeno</a:t>
            </a:r>
            <a:r>
              <a:rPr lang="en-US" sz="1500" b="1" dirty="0">
                <a:solidFill>
                  <a:srgbClr val="C00000"/>
                </a:solidFill>
                <a:latin typeface="Montserrat" panose="00000500000000000000" pitchFamily="2" charset="0"/>
              </a:rPr>
              <a:t> </a:t>
            </a:r>
            <a:r>
              <a:rPr lang="en-US" sz="1500" b="1" dirty="0" err="1" smtClean="0">
                <a:solidFill>
                  <a:srgbClr val="C00000"/>
                </a:solidFill>
                <a:latin typeface="Montserrat" panose="00000500000000000000" pitchFamily="2" charset="0"/>
              </a:rPr>
              <a:t>desagregadas</a:t>
            </a:r>
            <a:r>
              <a:rPr lang="en-US" sz="1500" b="1" dirty="0" smtClean="0">
                <a:solidFill>
                  <a:srgbClr val="C00000"/>
                </a:solidFill>
                <a:latin typeface="Montserrat" panose="00000500000000000000" pitchFamily="2" charset="0"/>
              </a:rPr>
              <a:t> </a:t>
            </a:r>
            <a:r>
              <a:rPr lang="en-US" sz="1500" b="1" i="0" u="none" dirty="0" smtClean="0">
                <a:solidFill>
                  <a:srgbClr val="C00000"/>
                </a:solidFill>
                <a:latin typeface="Montserrat" panose="00000500000000000000" pitchFamily="2" charset="0"/>
                <a:sym typeface="Arial"/>
              </a:rPr>
              <a:t>por </a:t>
            </a:r>
            <a:r>
              <a:rPr lang="en-US" sz="1500" b="1" i="0" u="none" dirty="0" err="1" smtClean="0">
                <a:solidFill>
                  <a:srgbClr val="C00000"/>
                </a:solidFill>
                <a:latin typeface="Montserrat" panose="00000500000000000000" pitchFamily="2" charset="0"/>
                <a:sym typeface="Arial"/>
              </a:rPr>
              <a:t>sexo</a:t>
            </a:r>
            <a:r>
              <a:rPr lang="en-US" sz="1500" b="1" i="0" u="none" dirty="0" smtClean="0">
                <a:solidFill>
                  <a:srgbClr val="C00000"/>
                </a:solidFill>
                <a:latin typeface="Montserrat" panose="00000500000000000000" pitchFamily="2" charset="0"/>
                <a:sym typeface="Arial"/>
              </a:rPr>
              <a:t>, 2014-2019 </a:t>
            </a:r>
            <a:endParaRPr sz="1500" dirty="0">
              <a:latin typeface="Montserrat" panose="00000500000000000000" pitchFamily="2" charset="0"/>
            </a:endParaRPr>
          </a:p>
        </p:txBody>
      </p:sp>
    </p:spTree>
    <p:extLst>
      <p:ext uri="{BB962C8B-B14F-4D97-AF65-F5344CB8AC3E}">
        <p14:creationId xmlns:p14="http://schemas.microsoft.com/office/powerpoint/2010/main" val="2051018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109801293"/>
              </p:ext>
            </p:extLst>
          </p:nvPr>
        </p:nvGraphicFramePr>
        <p:xfrm>
          <a:off x="1124858" y="825205"/>
          <a:ext cx="7304014" cy="5600700"/>
        </p:xfrm>
        <a:graphic>
          <a:graphicData uri="http://schemas.openxmlformats.org/drawingml/2006/table">
            <a:tbl>
              <a:tblPr/>
              <a:tblGrid>
                <a:gridCol w="1849117"/>
                <a:gridCol w="1356020"/>
                <a:gridCol w="1402249"/>
                <a:gridCol w="1463884"/>
                <a:gridCol w="1232744"/>
              </a:tblGrid>
              <a:tr h="268447">
                <a:tc>
                  <a:txBody>
                    <a:bodyPr/>
                    <a:lstStyle/>
                    <a:p>
                      <a:pPr algn="ctr" fontAlgn="ctr"/>
                      <a:r>
                        <a:rPr lang="es-MX" sz="1050" b="1" i="0" u="none" strike="noStrike">
                          <a:solidFill>
                            <a:srgbClr val="000000"/>
                          </a:solidFill>
                          <a:effectLst/>
                          <a:latin typeface="Calibri"/>
                        </a:rPr>
                        <a:t>Estado</a:t>
                      </a:r>
                    </a:p>
                  </a:txBody>
                  <a:tcPr marL="0" marR="0" marT="0" marB="0" anchor="ctr">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A6A6A6"/>
                    </a:solidFill>
                  </a:tcPr>
                </a:tc>
                <a:tc>
                  <a:txBody>
                    <a:bodyPr/>
                    <a:lstStyle/>
                    <a:p>
                      <a:pPr algn="ctr" fontAlgn="ctr"/>
                      <a:r>
                        <a:rPr lang="es-MX" sz="1050" b="1" i="0" u="none" strike="noStrike">
                          <a:solidFill>
                            <a:srgbClr val="000000"/>
                          </a:solidFill>
                          <a:effectLst/>
                          <a:latin typeface="Calibri"/>
                        </a:rPr>
                        <a:t>Defunciones (masculino)</a:t>
                      </a:r>
                    </a:p>
                  </a:txBody>
                  <a:tcPr marL="0" marR="0" marT="0" marB="0" anchor="ctr">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A6A6A6"/>
                    </a:solidFill>
                  </a:tcPr>
                </a:tc>
                <a:tc>
                  <a:txBody>
                    <a:bodyPr/>
                    <a:lstStyle/>
                    <a:p>
                      <a:pPr algn="ctr" fontAlgn="ctr"/>
                      <a:r>
                        <a:rPr lang="es-MX" sz="1050" b="1" i="0" u="none" strike="noStrike">
                          <a:solidFill>
                            <a:srgbClr val="000000"/>
                          </a:solidFill>
                          <a:effectLst/>
                          <a:latin typeface="Calibri"/>
                        </a:rPr>
                        <a:t>Defunciones (femenino)</a:t>
                      </a:r>
                    </a:p>
                  </a:txBody>
                  <a:tcPr marL="0" marR="0" marT="0" marB="0" anchor="ctr">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A6A6A6"/>
                    </a:solidFill>
                  </a:tcPr>
                </a:tc>
                <a:tc>
                  <a:txBody>
                    <a:bodyPr/>
                    <a:lstStyle/>
                    <a:p>
                      <a:pPr algn="ctr" fontAlgn="ctr"/>
                      <a:r>
                        <a:rPr lang="es-MX" sz="1050" b="1" i="0" u="none" strike="noStrike">
                          <a:solidFill>
                            <a:srgbClr val="000000"/>
                          </a:solidFill>
                          <a:effectLst/>
                          <a:latin typeface="Calibri"/>
                        </a:rPr>
                        <a:t>Defunciones (desconocido)</a:t>
                      </a:r>
                    </a:p>
                  </a:txBody>
                  <a:tcPr marL="0" marR="0" marT="0" marB="0" anchor="ctr">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A6A6A6"/>
                    </a:solidFill>
                  </a:tcPr>
                </a:tc>
                <a:tc>
                  <a:txBody>
                    <a:bodyPr/>
                    <a:lstStyle/>
                    <a:p>
                      <a:pPr algn="ctr" fontAlgn="ctr"/>
                      <a:r>
                        <a:rPr lang="es-MX" sz="1050" b="1" i="0" u="none" strike="noStrike">
                          <a:solidFill>
                            <a:srgbClr val="000000"/>
                          </a:solidFill>
                          <a:effectLst/>
                          <a:latin typeface="Calibri"/>
                        </a:rPr>
                        <a:t> Total</a:t>
                      </a:r>
                    </a:p>
                  </a:txBody>
                  <a:tcPr marL="0" marR="0" marT="0" marB="0" anchor="ctr">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A6A6A6"/>
                    </a:solidFill>
                  </a:tcPr>
                </a:tc>
              </a:tr>
              <a:tr h="134224">
                <a:tc>
                  <a:txBody>
                    <a:bodyPr/>
                    <a:lstStyle/>
                    <a:p>
                      <a:pPr algn="l" fontAlgn="b"/>
                      <a:r>
                        <a:rPr lang="es-MX" sz="1050" b="1" i="0" u="none" strike="noStrike">
                          <a:solidFill>
                            <a:srgbClr val="3F3F3F"/>
                          </a:solidFill>
                          <a:effectLst/>
                          <a:latin typeface="Calibri"/>
                        </a:rPr>
                        <a:t>Aguascalientes</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4</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7BC47C"/>
                    </a:solidFill>
                  </a:tcPr>
                </a:tc>
                <a:tc>
                  <a:txBody>
                    <a:bodyPr/>
                    <a:lstStyle/>
                    <a:p>
                      <a:pPr algn="r" fontAlgn="b"/>
                      <a:r>
                        <a:rPr lang="es-MX" sz="1050" b="1" i="0" u="none" strike="noStrike">
                          <a:solidFill>
                            <a:srgbClr val="3F3F3F"/>
                          </a:solidFill>
                          <a:effectLst/>
                          <a:latin typeface="Calibri"/>
                        </a:rPr>
                        <a:t>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63BE7B"/>
                    </a:solidFill>
                  </a:tcPr>
                </a:tc>
                <a:tc>
                  <a:txBody>
                    <a:bodyPr/>
                    <a:lstStyle/>
                    <a:p>
                      <a:pPr algn="r" fontAlgn="b"/>
                      <a:r>
                        <a:rPr lang="es-MX" sz="1050" b="1" i="0" u="none" strike="noStrike">
                          <a:solidFill>
                            <a:srgbClr val="3F3F3F"/>
                          </a:solidFill>
                          <a:effectLst/>
                          <a:latin typeface="Calibri"/>
                        </a:rPr>
                        <a:t>3</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75C37C"/>
                    </a:solidFill>
                  </a:tcPr>
                </a:tc>
                <a:tc>
                  <a:txBody>
                    <a:bodyPr/>
                    <a:lstStyle/>
                    <a:p>
                      <a:pPr algn="r" fontAlgn="b"/>
                      <a:r>
                        <a:rPr lang="es-MX" sz="1050" b="1" i="0" u="none" strike="noStrike">
                          <a:solidFill>
                            <a:srgbClr val="3F3F3F"/>
                          </a:solidFill>
                          <a:effectLst/>
                          <a:latin typeface="Calibri"/>
                        </a:rPr>
                        <a:t>7</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8DCA7D"/>
                    </a:solidFill>
                  </a:tcPr>
                </a:tc>
              </a:tr>
              <a:tr h="134224">
                <a:tc>
                  <a:txBody>
                    <a:bodyPr/>
                    <a:lstStyle/>
                    <a:p>
                      <a:pPr algn="l" fontAlgn="b"/>
                      <a:r>
                        <a:rPr lang="es-MX" sz="1050" b="1" i="0" u="none" strike="noStrike">
                          <a:solidFill>
                            <a:srgbClr val="3F3F3F"/>
                          </a:solidFill>
                          <a:effectLst/>
                          <a:latin typeface="Calibri"/>
                        </a:rPr>
                        <a:t>Baja California</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81C67C"/>
                    </a:solidFill>
                  </a:tcPr>
                </a:tc>
                <a:tc>
                  <a:txBody>
                    <a:bodyPr/>
                    <a:lstStyle/>
                    <a:p>
                      <a:pPr algn="r" fontAlgn="b"/>
                      <a:r>
                        <a:rPr lang="es-MX" sz="1050" b="1" i="0" u="none" strike="noStrike">
                          <a:solidFill>
                            <a:srgbClr val="3F3F3F"/>
                          </a:solidFill>
                          <a:effectLst/>
                          <a:latin typeface="Calibri"/>
                        </a:rPr>
                        <a:t>2</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6FC17B"/>
                    </a:solidFill>
                  </a:tcPr>
                </a:tc>
                <a:tc>
                  <a:txBody>
                    <a:bodyPr/>
                    <a:lstStyle/>
                    <a:p>
                      <a:pPr algn="r" fontAlgn="b"/>
                      <a:r>
                        <a:rPr lang="es-MX" sz="1050" b="1" i="0" u="none" strike="noStrike">
                          <a:solidFill>
                            <a:srgbClr val="3F3F3F"/>
                          </a:solidFill>
                          <a:effectLst/>
                          <a:latin typeface="Calibri"/>
                        </a:rPr>
                        <a:t>68</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D781"/>
                    </a:solidFill>
                  </a:tcPr>
                </a:tc>
                <a:tc>
                  <a:txBody>
                    <a:bodyPr/>
                    <a:lstStyle/>
                    <a:p>
                      <a:pPr algn="r" fontAlgn="b"/>
                      <a:r>
                        <a:rPr lang="es-MX" sz="1050" b="1" i="0" u="none" strike="noStrike">
                          <a:solidFill>
                            <a:srgbClr val="3F3F3F"/>
                          </a:solidFill>
                          <a:effectLst/>
                          <a:latin typeface="Calibri"/>
                        </a:rPr>
                        <a:t>75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D380"/>
                    </a:solidFill>
                  </a:tcPr>
                </a:tc>
              </a:tr>
              <a:tr h="134224">
                <a:tc>
                  <a:txBody>
                    <a:bodyPr/>
                    <a:lstStyle/>
                    <a:p>
                      <a:pPr algn="l" fontAlgn="b"/>
                      <a:r>
                        <a:rPr lang="es-MX" sz="1050" b="1" i="0" u="none" strike="noStrike">
                          <a:solidFill>
                            <a:srgbClr val="3F3F3F"/>
                          </a:solidFill>
                          <a:effectLst/>
                          <a:latin typeface="Calibri"/>
                        </a:rPr>
                        <a:t>Baja California Sur</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6</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87C87D"/>
                    </a:solidFill>
                  </a:tcPr>
                </a:tc>
                <a:tc>
                  <a:txBody>
                    <a:bodyPr/>
                    <a:lstStyle/>
                    <a:p>
                      <a:pPr algn="r" fontAlgn="b"/>
                      <a:r>
                        <a:rPr lang="es-MX" sz="1050" b="1" i="0" u="none" strike="noStrike">
                          <a:solidFill>
                            <a:srgbClr val="3F3F3F"/>
                          </a:solidFill>
                          <a:effectLst/>
                          <a:latin typeface="Calibri"/>
                        </a:rPr>
                        <a:t>1</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69BF7B"/>
                    </a:solidFill>
                  </a:tcPr>
                </a:tc>
                <a:tc>
                  <a:txBody>
                    <a:bodyPr/>
                    <a:lstStyle/>
                    <a:p>
                      <a:pPr algn="r" fontAlgn="b"/>
                      <a:r>
                        <a:rPr lang="es-MX" sz="1050" b="1" i="0" u="none" strike="noStrike">
                          <a:solidFill>
                            <a:srgbClr val="3F3F3F"/>
                          </a:solidFill>
                          <a:effectLst/>
                          <a:latin typeface="Calibri"/>
                        </a:rPr>
                        <a:t>17</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C9DB80"/>
                    </a:solidFill>
                  </a:tcPr>
                </a:tc>
                <a:tc>
                  <a:txBody>
                    <a:bodyPr/>
                    <a:lstStyle/>
                    <a:p>
                      <a:pPr algn="r" fontAlgn="b"/>
                      <a:r>
                        <a:rPr lang="es-MX" sz="1050" b="1" i="0" u="none" strike="noStrike">
                          <a:solidFill>
                            <a:srgbClr val="3F3F3F"/>
                          </a:solidFill>
                          <a:effectLst/>
                          <a:latin typeface="Calibri"/>
                        </a:rPr>
                        <a:t>24</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3E783"/>
                    </a:solidFill>
                  </a:tcPr>
                </a:tc>
              </a:tr>
              <a:tr h="134224">
                <a:tc>
                  <a:txBody>
                    <a:bodyPr/>
                    <a:lstStyle/>
                    <a:p>
                      <a:pPr algn="l" fontAlgn="b"/>
                      <a:r>
                        <a:rPr lang="es-MX" sz="1050" b="1" i="0" u="none" strike="noStrike">
                          <a:solidFill>
                            <a:srgbClr val="3F3F3F"/>
                          </a:solidFill>
                          <a:effectLst/>
                          <a:latin typeface="Calibri"/>
                        </a:rPr>
                        <a:t>Campeche</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1</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69BF7B"/>
                    </a:solidFill>
                  </a:tcPr>
                </a:tc>
                <a:tc>
                  <a:txBody>
                    <a:bodyPr/>
                    <a:lstStyle/>
                    <a:p>
                      <a:pPr algn="r" fontAlgn="b"/>
                      <a:r>
                        <a:rPr lang="es-MX" sz="1050" b="1" i="0" u="none" strike="noStrike">
                          <a:solidFill>
                            <a:srgbClr val="3F3F3F"/>
                          </a:solidFill>
                          <a:effectLst/>
                          <a:latin typeface="Calibri"/>
                        </a:rPr>
                        <a:t>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63BE7B"/>
                    </a:solidFill>
                  </a:tcPr>
                </a:tc>
                <a:tc>
                  <a:txBody>
                    <a:bodyPr/>
                    <a:lstStyle/>
                    <a:p>
                      <a:pPr algn="r" fontAlgn="b"/>
                      <a:r>
                        <a:rPr lang="es-MX" sz="1050" b="1" i="0" u="none" strike="noStrike">
                          <a:solidFill>
                            <a:srgbClr val="3F3F3F"/>
                          </a:solidFill>
                          <a:effectLst/>
                          <a:latin typeface="Calibri"/>
                        </a:rPr>
                        <a:t>26</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B84"/>
                    </a:solidFill>
                  </a:tcPr>
                </a:tc>
                <a:tc>
                  <a:txBody>
                    <a:bodyPr/>
                    <a:lstStyle/>
                    <a:p>
                      <a:pPr algn="r" fontAlgn="b"/>
                      <a:r>
                        <a:rPr lang="es-MX" sz="1050" b="1" i="0" u="none" strike="noStrike">
                          <a:solidFill>
                            <a:srgbClr val="3F3F3F"/>
                          </a:solidFill>
                          <a:effectLst/>
                          <a:latin typeface="Calibri"/>
                        </a:rPr>
                        <a:t>27</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B84"/>
                    </a:solidFill>
                  </a:tcPr>
                </a:tc>
              </a:tr>
              <a:tr h="134224">
                <a:tc>
                  <a:txBody>
                    <a:bodyPr/>
                    <a:lstStyle/>
                    <a:p>
                      <a:pPr algn="l" fontAlgn="b"/>
                      <a:r>
                        <a:rPr lang="es-MX" sz="1050" b="1" i="0" u="none" strike="noStrike">
                          <a:solidFill>
                            <a:srgbClr val="3F3F3F"/>
                          </a:solidFill>
                          <a:effectLst/>
                          <a:latin typeface="Calibri"/>
                        </a:rPr>
                        <a:t>Chiapas</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21</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1E282"/>
                    </a:solidFill>
                  </a:tcPr>
                </a:tc>
                <a:tc>
                  <a:txBody>
                    <a:bodyPr/>
                    <a:lstStyle/>
                    <a:p>
                      <a:pPr algn="r" fontAlgn="b"/>
                      <a:r>
                        <a:rPr lang="es-MX" sz="1050" b="1" i="0" u="none" strike="noStrike">
                          <a:solidFill>
                            <a:srgbClr val="3F3F3F"/>
                          </a:solidFill>
                          <a:effectLst/>
                          <a:latin typeface="Calibri"/>
                        </a:rPr>
                        <a:t>17</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C9DB80"/>
                    </a:solidFill>
                  </a:tcPr>
                </a:tc>
                <a:tc>
                  <a:txBody>
                    <a:bodyPr/>
                    <a:lstStyle/>
                    <a:p>
                      <a:pPr algn="r" fontAlgn="b"/>
                      <a:r>
                        <a:rPr lang="es-MX" sz="1050" b="1" i="0" u="none" strike="noStrike">
                          <a:solidFill>
                            <a:srgbClr val="3F3F3F"/>
                          </a:solidFill>
                          <a:effectLst/>
                          <a:latin typeface="Calibri"/>
                        </a:rPr>
                        <a:t>62</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DA81"/>
                    </a:solidFill>
                  </a:tcPr>
                </a:tc>
                <a:tc>
                  <a:txBody>
                    <a:bodyPr/>
                    <a:lstStyle/>
                    <a:p>
                      <a:pPr algn="r" fontAlgn="b"/>
                      <a:r>
                        <a:rPr lang="es-MX" sz="1050" b="1" i="0" u="none" strike="noStrike">
                          <a:solidFill>
                            <a:srgbClr val="3F3F3F"/>
                          </a:solidFill>
                          <a:effectLst/>
                          <a:latin typeface="Calibri"/>
                        </a:rPr>
                        <a:t>100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C77D"/>
                    </a:solidFill>
                  </a:tcPr>
                </a:tc>
              </a:tr>
              <a:tr h="134224">
                <a:tc>
                  <a:txBody>
                    <a:bodyPr/>
                    <a:lstStyle/>
                    <a:p>
                      <a:pPr algn="l" fontAlgn="b"/>
                      <a:r>
                        <a:rPr lang="es-MX" sz="1050" b="1" i="0" u="none" strike="noStrike">
                          <a:solidFill>
                            <a:srgbClr val="3F3F3F"/>
                          </a:solidFill>
                          <a:effectLst/>
                          <a:latin typeface="Calibri"/>
                        </a:rPr>
                        <a:t>Chihuahua</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17</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C9DB80"/>
                    </a:solidFill>
                  </a:tcPr>
                </a:tc>
                <a:tc>
                  <a:txBody>
                    <a:bodyPr/>
                    <a:lstStyle/>
                    <a:p>
                      <a:pPr algn="r" fontAlgn="b"/>
                      <a:r>
                        <a:rPr lang="es-MX" sz="1050" b="1" i="0" u="none" strike="noStrike">
                          <a:solidFill>
                            <a:srgbClr val="3F3F3F"/>
                          </a:solidFill>
                          <a:effectLst/>
                          <a:latin typeface="Calibri"/>
                        </a:rPr>
                        <a:t>6</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87C87D"/>
                    </a:solidFill>
                  </a:tcPr>
                </a:tc>
                <a:tc>
                  <a:txBody>
                    <a:bodyPr/>
                    <a:lstStyle/>
                    <a:p>
                      <a:pPr algn="r" fontAlgn="b"/>
                      <a:r>
                        <a:rPr lang="es-MX" sz="1050" b="1" i="0" u="none" strike="noStrike">
                          <a:solidFill>
                            <a:srgbClr val="3F3F3F"/>
                          </a:solidFill>
                          <a:effectLst/>
                          <a:latin typeface="Calibri"/>
                        </a:rPr>
                        <a:t>76</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D380"/>
                    </a:solidFill>
                  </a:tcPr>
                </a:tc>
                <a:tc>
                  <a:txBody>
                    <a:bodyPr/>
                    <a:lstStyle/>
                    <a:p>
                      <a:pPr algn="r" fontAlgn="b"/>
                      <a:r>
                        <a:rPr lang="es-MX" sz="1050" b="1" i="0" u="none" strike="noStrike">
                          <a:solidFill>
                            <a:srgbClr val="3F3F3F"/>
                          </a:solidFill>
                          <a:effectLst/>
                          <a:latin typeface="Calibri"/>
                        </a:rPr>
                        <a:t>99</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C87E"/>
                    </a:solidFill>
                  </a:tcPr>
                </a:tc>
              </a:tr>
              <a:tr h="134224">
                <a:tc>
                  <a:txBody>
                    <a:bodyPr/>
                    <a:lstStyle/>
                    <a:p>
                      <a:pPr algn="l" fontAlgn="b"/>
                      <a:r>
                        <a:rPr lang="es-MX" sz="1050" b="1" i="0" u="none" strike="noStrike">
                          <a:solidFill>
                            <a:srgbClr val="3F3F3F"/>
                          </a:solidFill>
                          <a:effectLst/>
                          <a:latin typeface="Calibri"/>
                        </a:rPr>
                        <a:t>Ciudad de México</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101</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C77D"/>
                    </a:solidFill>
                  </a:tcPr>
                </a:tc>
                <a:tc>
                  <a:txBody>
                    <a:bodyPr/>
                    <a:lstStyle/>
                    <a:p>
                      <a:pPr algn="r" fontAlgn="b"/>
                      <a:r>
                        <a:rPr lang="es-MX" sz="1050" b="1" i="0" u="none" strike="noStrike">
                          <a:solidFill>
                            <a:srgbClr val="3F3F3F"/>
                          </a:solidFill>
                          <a:effectLst/>
                          <a:latin typeface="Calibri"/>
                        </a:rPr>
                        <a:t>145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CB179"/>
                    </a:solidFill>
                  </a:tcPr>
                </a:tc>
                <a:tc>
                  <a:txBody>
                    <a:bodyPr/>
                    <a:lstStyle/>
                    <a:p>
                      <a:pPr algn="r" fontAlgn="b"/>
                      <a:r>
                        <a:rPr lang="es-MX" sz="1050" b="1" i="0" u="none" strike="noStrike">
                          <a:solidFill>
                            <a:srgbClr val="3F3F3F"/>
                          </a:solidFill>
                          <a:effectLst/>
                          <a:latin typeface="Calibri"/>
                        </a:rPr>
                        <a:t>38</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683"/>
                    </a:solidFill>
                  </a:tcPr>
                </a:tc>
                <a:tc>
                  <a:txBody>
                    <a:bodyPr/>
                    <a:lstStyle/>
                    <a:p>
                      <a:pPr algn="r" fontAlgn="b"/>
                      <a:r>
                        <a:rPr lang="es-MX" sz="1050" b="1" i="0" u="none" strike="noStrike">
                          <a:solidFill>
                            <a:srgbClr val="3F3F3F"/>
                          </a:solidFill>
                          <a:effectLst/>
                          <a:latin typeface="Calibri"/>
                        </a:rPr>
                        <a:t>284</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96C6C"/>
                    </a:solidFill>
                  </a:tcPr>
                </a:tc>
              </a:tr>
              <a:tr h="134224">
                <a:tc>
                  <a:txBody>
                    <a:bodyPr/>
                    <a:lstStyle/>
                    <a:p>
                      <a:pPr algn="l" fontAlgn="b"/>
                      <a:r>
                        <a:rPr lang="es-MX" sz="1050" b="1" i="0" u="none" strike="noStrike">
                          <a:solidFill>
                            <a:srgbClr val="3F3F3F"/>
                          </a:solidFill>
                          <a:effectLst/>
                          <a:latin typeface="Calibri"/>
                        </a:rPr>
                        <a:t>Coahuila</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24</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3E783"/>
                    </a:solidFill>
                  </a:tcPr>
                </a:tc>
                <a:tc>
                  <a:txBody>
                    <a:bodyPr/>
                    <a:lstStyle/>
                    <a:p>
                      <a:pPr algn="r" fontAlgn="b"/>
                      <a:r>
                        <a:rPr lang="es-MX" sz="1050" b="1" i="0" u="none" strike="noStrike">
                          <a:solidFill>
                            <a:srgbClr val="3F3F3F"/>
                          </a:solidFill>
                          <a:effectLst/>
                          <a:latin typeface="Calibri"/>
                        </a:rPr>
                        <a:t>17</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C9DB80"/>
                    </a:solidFill>
                  </a:tcPr>
                </a:tc>
                <a:tc>
                  <a:txBody>
                    <a:bodyPr/>
                    <a:lstStyle/>
                    <a:p>
                      <a:pPr algn="r" fontAlgn="b"/>
                      <a:r>
                        <a:rPr lang="es-MX" sz="1050" b="1" i="0" u="none" strike="noStrike">
                          <a:solidFill>
                            <a:srgbClr val="3F3F3F"/>
                          </a:solidFill>
                          <a:effectLst/>
                          <a:latin typeface="Calibri"/>
                        </a:rPr>
                        <a:t>66</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D881"/>
                    </a:solidFill>
                  </a:tcPr>
                </a:tc>
                <a:tc>
                  <a:txBody>
                    <a:bodyPr/>
                    <a:lstStyle/>
                    <a:p>
                      <a:pPr algn="r" fontAlgn="b"/>
                      <a:r>
                        <a:rPr lang="es-MX" sz="1050" b="1" i="0" u="none" strike="noStrike">
                          <a:solidFill>
                            <a:srgbClr val="3F3F3F"/>
                          </a:solidFill>
                          <a:effectLst/>
                          <a:latin typeface="Calibri"/>
                        </a:rPr>
                        <a:t>107</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DC47D"/>
                    </a:solidFill>
                  </a:tcPr>
                </a:tc>
              </a:tr>
              <a:tr h="134224">
                <a:tc>
                  <a:txBody>
                    <a:bodyPr/>
                    <a:lstStyle/>
                    <a:p>
                      <a:pPr algn="l" fontAlgn="b"/>
                      <a:r>
                        <a:rPr lang="es-MX" sz="1050" b="1" i="0" u="none" strike="noStrike">
                          <a:solidFill>
                            <a:srgbClr val="3F3F3F"/>
                          </a:solidFill>
                          <a:effectLst/>
                          <a:latin typeface="Calibri"/>
                        </a:rPr>
                        <a:t>Colima</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63BE7B"/>
                    </a:solidFill>
                  </a:tcPr>
                </a:tc>
                <a:tc>
                  <a:txBody>
                    <a:bodyPr/>
                    <a:lstStyle/>
                    <a:p>
                      <a:pPr algn="r" fontAlgn="b"/>
                      <a:r>
                        <a:rPr lang="es-MX" sz="1050" b="1" i="0" u="none" strike="noStrike">
                          <a:solidFill>
                            <a:srgbClr val="3F3F3F"/>
                          </a:solidFill>
                          <a:effectLst/>
                          <a:latin typeface="Calibri"/>
                        </a:rPr>
                        <a:t>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63BE7B"/>
                    </a:solidFill>
                  </a:tcPr>
                </a:tc>
                <a:tc>
                  <a:txBody>
                    <a:bodyPr/>
                    <a:lstStyle/>
                    <a:p>
                      <a:pPr algn="r" fontAlgn="b"/>
                      <a:r>
                        <a:rPr lang="es-MX" sz="1050" b="1" i="0" u="none" strike="noStrike">
                          <a:solidFill>
                            <a:srgbClr val="3F3F3F"/>
                          </a:solidFill>
                          <a:effectLst/>
                          <a:latin typeface="Calibri"/>
                        </a:rPr>
                        <a:t>9</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99CD7E"/>
                    </a:solidFill>
                  </a:tcPr>
                </a:tc>
                <a:tc>
                  <a:txBody>
                    <a:bodyPr/>
                    <a:lstStyle/>
                    <a:p>
                      <a:pPr algn="r" fontAlgn="b"/>
                      <a:r>
                        <a:rPr lang="es-MX" sz="1050" b="1" i="0" u="none" strike="noStrike">
                          <a:solidFill>
                            <a:srgbClr val="3F3F3F"/>
                          </a:solidFill>
                          <a:effectLst/>
                          <a:latin typeface="Calibri"/>
                        </a:rPr>
                        <a:t>9</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99CD7E"/>
                    </a:solidFill>
                  </a:tcPr>
                </a:tc>
              </a:tr>
              <a:tr h="134224">
                <a:tc>
                  <a:txBody>
                    <a:bodyPr/>
                    <a:lstStyle/>
                    <a:p>
                      <a:pPr algn="l" fontAlgn="b"/>
                      <a:r>
                        <a:rPr lang="es-MX" sz="1050" b="1" i="0" u="none" strike="noStrike">
                          <a:solidFill>
                            <a:srgbClr val="3F3F3F"/>
                          </a:solidFill>
                          <a:effectLst/>
                          <a:latin typeface="Calibri"/>
                        </a:rPr>
                        <a:t>Durango</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8</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93CB7D"/>
                    </a:solidFill>
                  </a:tcPr>
                </a:tc>
                <a:tc>
                  <a:txBody>
                    <a:bodyPr/>
                    <a:lstStyle/>
                    <a:p>
                      <a:pPr algn="r" fontAlgn="b"/>
                      <a:r>
                        <a:rPr lang="es-MX" sz="1050" b="1" i="0" u="none" strike="noStrike">
                          <a:solidFill>
                            <a:srgbClr val="3F3F3F"/>
                          </a:solidFill>
                          <a:effectLst/>
                          <a:latin typeface="Calibri"/>
                        </a:rPr>
                        <a:t>2</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6FC17B"/>
                    </a:solidFill>
                  </a:tcPr>
                </a:tc>
                <a:tc>
                  <a:txBody>
                    <a:bodyPr/>
                    <a:lstStyle/>
                    <a:p>
                      <a:pPr algn="r" fontAlgn="b"/>
                      <a:r>
                        <a:rPr lang="es-MX" sz="1050" b="1" i="0" u="none" strike="noStrike">
                          <a:solidFill>
                            <a:srgbClr val="3F3F3F"/>
                          </a:solidFill>
                          <a:effectLst/>
                          <a:latin typeface="Calibri"/>
                        </a:rPr>
                        <a:t>35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784"/>
                    </a:solidFill>
                  </a:tcPr>
                </a:tc>
                <a:tc>
                  <a:txBody>
                    <a:bodyPr/>
                    <a:lstStyle/>
                    <a:p>
                      <a:pPr algn="r" fontAlgn="b"/>
                      <a:r>
                        <a:rPr lang="es-MX" sz="1050" b="1" i="0" u="none" strike="noStrike">
                          <a:solidFill>
                            <a:srgbClr val="3F3F3F"/>
                          </a:solidFill>
                          <a:effectLst/>
                          <a:latin typeface="Calibri"/>
                        </a:rPr>
                        <a:t>45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283"/>
                    </a:solidFill>
                  </a:tcPr>
                </a:tc>
              </a:tr>
              <a:tr h="134224">
                <a:tc>
                  <a:txBody>
                    <a:bodyPr/>
                    <a:lstStyle/>
                    <a:p>
                      <a:pPr algn="l" fontAlgn="b"/>
                      <a:r>
                        <a:rPr lang="es-MX" sz="1050" b="1" i="0" u="none" strike="noStrike">
                          <a:solidFill>
                            <a:srgbClr val="3F3F3F"/>
                          </a:solidFill>
                          <a:effectLst/>
                          <a:latin typeface="Calibri"/>
                        </a:rPr>
                        <a:t>Estado de México</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39</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583"/>
                    </a:solidFill>
                  </a:tcPr>
                </a:tc>
                <a:tc>
                  <a:txBody>
                    <a:bodyPr/>
                    <a:lstStyle/>
                    <a:p>
                      <a:pPr algn="r" fontAlgn="b"/>
                      <a:r>
                        <a:rPr lang="es-MX" sz="1050" b="1" i="0" u="none" strike="noStrike">
                          <a:solidFill>
                            <a:srgbClr val="3F3F3F"/>
                          </a:solidFill>
                          <a:effectLst/>
                          <a:latin typeface="Calibri"/>
                        </a:rPr>
                        <a:t>22</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7E482"/>
                    </a:solidFill>
                  </a:tcPr>
                </a:tc>
                <a:tc>
                  <a:txBody>
                    <a:bodyPr/>
                    <a:lstStyle/>
                    <a:p>
                      <a:pPr algn="r" fontAlgn="b"/>
                      <a:r>
                        <a:rPr lang="es-MX" sz="1050" b="1" i="0" u="none" strike="noStrike">
                          <a:solidFill>
                            <a:srgbClr val="3F3F3F"/>
                          </a:solidFill>
                          <a:effectLst/>
                          <a:latin typeface="Calibri"/>
                        </a:rPr>
                        <a:t>229</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A8871"/>
                    </a:solidFill>
                  </a:tcPr>
                </a:tc>
                <a:tc>
                  <a:txBody>
                    <a:bodyPr/>
                    <a:lstStyle/>
                    <a:p>
                      <a:pPr algn="r" fontAlgn="b"/>
                      <a:r>
                        <a:rPr lang="es-MX" sz="1050" b="1" i="0" u="none" strike="noStrike">
                          <a:solidFill>
                            <a:srgbClr val="3F3F3F"/>
                          </a:solidFill>
                          <a:effectLst/>
                          <a:latin typeface="Calibri"/>
                        </a:rPr>
                        <a:t>290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8696B"/>
                    </a:solidFill>
                  </a:tcPr>
                </a:tc>
              </a:tr>
              <a:tr h="134224">
                <a:tc>
                  <a:txBody>
                    <a:bodyPr/>
                    <a:lstStyle/>
                    <a:p>
                      <a:pPr algn="l" fontAlgn="b"/>
                      <a:r>
                        <a:rPr lang="es-MX" sz="1050" b="1" i="0" u="none" strike="noStrike">
                          <a:solidFill>
                            <a:srgbClr val="3F3F3F"/>
                          </a:solidFill>
                          <a:effectLst/>
                          <a:latin typeface="Calibri"/>
                        </a:rPr>
                        <a:t>Guanajuato</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13</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1D47F"/>
                    </a:solidFill>
                  </a:tcPr>
                </a:tc>
                <a:tc>
                  <a:txBody>
                    <a:bodyPr/>
                    <a:lstStyle/>
                    <a:p>
                      <a:pPr algn="r" fontAlgn="b"/>
                      <a:r>
                        <a:rPr lang="es-MX" sz="1050" b="1" i="0" u="none" strike="noStrike">
                          <a:solidFill>
                            <a:srgbClr val="3F3F3F"/>
                          </a:solidFill>
                          <a:effectLst/>
                          <a:latin typeface="Calibri"/>
                        </a:rPr>
                        <a:t>8</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93CB7D"/>
                    </a:solidFill>
                  </a:tcPr>
                </a:tc>
                <a:tc>
                  <a:txBody>
                    <a:bodyPr/>
                    <a:lstStyle/>
                    <a:p>
                      <a:pPr algn="r" fontAlgn="b"/>
                      <a:r>
                        <a:rPr lang="es-MX" sz="1050" b="1" i="0" u="none" strike="noStrike">
                          <a:solidFill>
                            <a:srgbClr val="3F3F3F"/>
                          </a:solidFill>
                          <a:effectLst/>
                          <a:latin typeface="Calibri"/>
                        </a:rPr>
                        <a:t>51</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DF82"/>
                    </a:solidFill>
                  </a:tcPr>
                </a:tc>
                <a:tc>
                  <a:txBody>
                    <a:bodyPr/>
                    <a:lstStyle/>
                    <a:p>
                      <a:pPr algn="r" fontAlgn="b"/>
                      <a:r>
                        <a:rPr lang="es-MX" sz="1050" b="1" i="0" u="none" strike="noStrike">
                          <a:solidFill>
                            <a:srgbClr val="3F3F3F"/>
                          </a:solidFill>
                          <a:effectLst/>
                          <a:latin typeface="Calibri"/>
                        </a:rPr>
                        <a:t>72</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D580"/>
                    </a:solidFill>
                  </a:tcPr>
                </a:tc>
              </a:tr>
              <a:tr h="134224">
                <a:tc>
                  <a:txBody>
                    <a:bodyPr/>
                    <a:lstStyle/>
                    <a:p>
                      <a:pPr algn="l" fontAlgn="b"/>
                      <a:r>
                        <a:rPr lang="es-MX" sz="1050" b="1" i="0" u="none" strike="noStrike">
                          <a:solidFill>
                            <a:srgbClr val="3F3F3F"/>
                          </a:solidFill>
                          <a:effectLst/>
                          <a:latin typeface="Calibri"/>
                        </a:rPr>
                        <a:t>Guerrero</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34</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884"/>
                    </a:solidFill>
                  </a:tcPr>
                </a:tc>
                <a:tc>
                  <a:txBody>
                    <a:bodyPr/>
                    <a:lstStyle/>
                    <a:p>
                      <a:pPr algn="r" fontAlgn="b"/>
                      <a:r>
                        <a:rPr lang="es-MX" sz="1050" b="1" i="0" u="none" strike="noStrike">
                          <a:solidFill>
                            <a:srgbClr val="3F3F3F"/>
                          </a:solidFill>
                          <a:effectLst/>
                          <a:latin typeface="Calibri"/>
                        </a:rPr>
                        <a:t>15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CD780"/>
                    </a:solidFill>
                  </a:tcPr>
                </a:tc>
                <a:tc>
                  <a:txBody>
                    <a:bodyPr/>
                    <a:lstStyle/>
                    <a:p>
                      <a:pPr algn="r" fontAlgn="b"/>
                      <a:r>
                        <a:rPr lang="es-MX" sz="1050" b="1" i="0" u="none" strike="noStrike">
                          <a:solidFill>
                            <a:srgbClr val="3F3F3F"/>
                          </a:solidFill>
                          <a:effectLst/>
                          <a:latin typeface="Calibri"/>
                        </a:rPr>
                        <a:t>65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D881"/>
                    </a:solidFill>
                  </a:tcPr>
                </a:tc>
                <a:tc>
                  <a:txBody>
                    <a:bodyPr/>
                    <a:lstStyle/>
                    <a:p>
                      <a:pPr algn="r" fontAlgn="b"/>
                      <a:r>
                        <a:rPr lang="es-MX" sz="1050" b="1" i="0" u="none" strike="noStrike">
                          <a:solidFill>
                            <a:srgbClr val="3F3F3F"/>
                          </a:solidFill>
                          <a:effectLst/>
                          <a:latin typeface="Calibri"/>
                        </a:rPr>
                        <a:t>114</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DC07C"/>
                    </a:solidFill>
                  </a:tcPr>
                </a:tc>
              </a:tr>
              <a:tr h="134224">
                <a:tc>
                  <a:txBody>
                    <a:bodyPr/>
                    <a:lstStyle/>
                    <a:p>
                      <a:pPr algn="l" fontAlgn="b"/>
                      <a:r>
                        <a:rPr lang="es-MX" sz="1050" b="1" i="0" u="none" strike="noStrike">
                          <a:solidFill>
                            <a:srgbClr val="3F3F3F"/>
                          </a:solidFill>
                          <a:effectLst/>
                          <a:latin typeface="Calibri"/>
                        </a:rPr>
                        <a:t>Hidalgo</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149</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CAF79"/>
                    </a:solidFill>
                  </a:tcPr>
                </a:tc>
                <a:tc>
                  <a:txBody>
                    <a:bodyPr/>
                    <a:lstStyle/>
                    <a:p>
                      <a:pPr algn="r" fontAlgn="b"/>
                      <a:r>
                        <a:rPr lang="es-MX" sz="1050" b="1" i="0" u="none" strike="noStrike">
                          <a:solidFill>
                            <a:srgbClr val="3F3F3F"/>
                          </a:solidFill>
                          <a:effectLst/>
                          <a:latin typeface="Calibri"/>
                        </a:rPr>
                        <a:t>4</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7BC47C"/>
                    </a:solidFill>
                  </a:tcPr>
                </a:tc>
                <a:tc>
                  <a:txBody>
                    <a:bodyPr/>
                    <a:lstStyle/>
                    <a:p>
                      <a:pPr algn="r" fontAlgn="b"/>
                      <a:r>
                        <a:rPr lang="es-MX" sz="1050" b="1" i="0" u="none" strike="noStrike">
                          <a:solidFill>
                            <a:srgbClr val="3F3F3F"/>
                          </a:solidFill>
                          <a:effectLst/>
                          <a:latin typeface="Calibri"/>
                        </a:rPr>
                        <a:t>26</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B84"/>
                    </a:solidFill>
                  </a:tcPr>
                </a:tc>
                <a:tc>
                  <a:txBody>
                    <a:bodyPr/>
                    <a:lstStyle/>
                    <a:p>
                      <a:pPr algn="r" fontAlgn="b"/>
                      <a:r>
                        <a:rPr lang="es-MX" sz="1050" b="1" i="0" u="none" strike="noStrike">
                          <a:solidFill>
                            <a:srgbClr val="3F3F3F"/>
                          </a:solidFill>
                          <a:effectLst/>
                          <a:latin typeface="Calibri"/>
                        </a:rPr>
                        <a:t>179</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BA076"/>
                    </a:solidFill>
                  </a:tcPr>
                </a:tc>
              </a:tr>
              <a:tr h="134224">
                <a:tc>
                  <a:txBody>
                    <a:bodyPr/>
                    <a:lstStyle/>
                    <a:p>
                      <a:pPr algn="l" fontAlgn="b"/>
                      <a:r>
                        <a:rPr lang="es-MX" sz="1050" b="1" i="0" u="none" strike="noStrike">
                          <a:solidFill>
                            <a:srgbClr val="3F3F3F"/>
                          </a:solidFill>
                          <a:effectLst/>
                          <a:latin typeface="Calibri"/>
                        </a:rPr>
                        <a:t>Jalisco</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14</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7D67F"/>
                    </a:solidFill>
                  </a:tcPr>
                </a:tc>
                <a:tc>
                  <a:txBody>
                    <a:bodyPr/>
                    <a:lstStyle/>
                    <a:p>
                      <a:pPr algn="r" fontAlgn="b"/>
                      <a:r>
                        <a:rPr lang="es-MX" sz="1050" b="1" i="0" u="none" strike="noStrike">
                          <a:solidFill>
                            <a:srgbClr val="3F3F3F"/>
                          </a:solidFill>
                          <a:effectLst/>
                          <a:latin typeface="Calibri"/>
                        </a:rPr>
                        <a:t>13</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1D47F"/>
                    </a:solidFill>
                  </a:tcPr>
                </a:tc>
                <a:tc>
                  <a:txBody>
                    <a:bodyPr/>
                    <a:lstStyle/>
                    <a:p>
                      <a:pPr algn="r" fontAlgn="b"/>
                      <a:r>
                        <a:rPr lang="es-MX" sz="1050" b="1" i="0" u="none" strike="noStrike">
                          <a:solidFill>
                            <a:srgbClr val="3F3F3F"/>
                          </a:solidFill>
                          <a:effectLst/>
                          <a:latin typeface="Calibri"/>
                        </a:rPr>
                        <a:t>136</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DB57A"/>
                    </a:solidFill>
                  </a:tcPr>
                </a:tc>
                <a:tc>
                  <a:txBody>
                    <a:bodyPr/>
                    <a:lstStyle/>
                    <a:p>
                      <a:pPr algn="r" fontAlgn="b"/>
                      <a:r>
                        <a:rPr lang="es-MX" sz="1050" b="1" i="0" u="none" strike="noStrike">
                          <a:solidFill>
                            <a:srgbClr val="3F3F3F"/>
                          </a:solidFill>
                          <a:effectLst/>
                          <a:latin typeface="Calibri"/>
                        </a:rPr>
                        <a:t>163</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CA878"/>
                    </a:solidFill>
                  </a:tcPr>
                </a:tc>
              </a:tr>
              <a:tr h="134224">
                <a:tc>
                  <a:txBody>
                    <a:bodyPr/>
                    <a:lstStyle/>
                    <a:p>
                      <a:pPr algn="l" fontAlgn="b"/>
                      <a:r>
                        <a:rPr lang="es-MX" sz="1050" b="1" i="0" u="none" strike="noStrike">
                          <a:solidFill>
                            <a:srgbClr val="3F3F3F"/>
                          </a:solidFill>
                          <a:effectLst/>
                          <a:latin typeface="Calibri"/>
                        </a:rPr>
                        <a:t>Michoacán</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26</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B84"/>
                    </a:solidFill>
                  </a:tcPr>
                </a:tc>
                <a:tc>
                  <a:txBody>
                    <a:bodyPr/>
                    <a:lstStyle/>
                    <a:p>
                      <a:pPr algn="r" fontAlgn="b"/>
                      <a:r>
                        <a:rPr lang="es-MX" sz="1050" b="1" i="0" u="none" strike="noStrike">
                          <a:solidFill>
                            <a:srgbClr val="3F3F3F"/>
                          </a:solidFill>
                          <a:effectLst/>
                          <a:latin typeface="Calibri"/>
                        </a:rPr>
                        <a:t>11</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A5D17E"/>
                    </a:solidFill>
                  </a:tcPr>
                </a:tc>
                <a:tc>
                  <a:txBody>
                    <a:bodyPr/>
                    <a:lstStyle/>
                    <a:p>
                      <a:pPr algn="r" fontAlgn="b"/>
                      <a:r>
                        <a:rPr lang="es-MX" sz="1050" b="1" i="0" u="none" strike="noStrike">
                          <a:solidFill>
                            <a:srgbClr val="3F3F3F"/>
                          </a:solidFill>
                          <a:effectLst/>
                          <a:latin typeface="Calibri"/>
                        </a:rPr>
                        <a:t>92</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CB7E"/>
                    </a:solidFill>
                  </a:tcPr>
                </a:tc>
                <a:tc>
                  <a:txBody>
                    <a:bodyPr/>
                    <a:lstStyle/>
                    <a:p>
                      <a:pPr algn="r" fontAlgn="b"/>
                      <a:r>
                        <a:rPr lang="es-MX" sz="1050" b="1" i="0" u="none" strike="noStrike">
                          <a:solidFill>
                            <a:srgbClr val="3F3F3F"/>
                          </a:solidFill>
                          <a:effectLst/>
                          <a:latin typeface="Calibri"/>
                        </a:rPr>
                        <a:t>129</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DB97B"/>
                    </a:solidFill>
                  </a:tcPr>
                </a:tc>
              </a:tr>
              <a:tr h="134224">
                <a:tc>
                  <a:txBody>
                    <a:bodyPr/>
                    <a:lstStyle/>
                    <a:p>
                      <a:pPr algn="l" fontAlgn="b"/>
                      <a:r>
                        <a:rPr lang="es-MX" sz="1050" b="1" i="0" u="none" strike="noStrike">
                          <a:solidFill>
                            <a:srgbClr val="3F3F3F"/>
                          </a:solidFill>
                          <a:effectLst/>
                          <a:latin typeface="Calibri"/>
                        </a:rPr>
                        <a:t>Morelos</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29</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A84"/>
                    </a:solidFill>
                  </a:tcPr>
                </a:tc>
                <a:tc>
                  <a:txBody>
                    <a:bodyPr/>
                    <a:lstStyle/>
                    <a:p>
                      <a:pPr algn="r" fontAlgn="b"/>
                      <a:r>
                        <a:rPr lang="es-MX" sz="1050" b="1" i="0" u="none" strike="noStrike">
                          <a:solidFill>
                            <a:srgbClr val="3F3F3F"/>
                          </a:solidFill>
                          <a:effectLst/>
                          <a:latin typeface="Calibri"/>
                        </a:rPr>
                        <a:t>36</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784"/>
                    </a:solidFill>
                  </a:tcPr>
                </a:tc>
                <a:tc>
                  <a:txBody>
                    <a:bodyPr/>
                    <a:lstStyle/>
                    <a:p>
                      <a:pPr algn="r" fontAlgn="b"/>
                      <a:r>
                        <a:rPr lang="es-MX" sz="1050" b="1" i="0" u="none" strike="noStrike">
                          <a:solidFill>
                            <a:srgbClr val="3F3F3F"/>
                          </a:solidFill>
                          <a:effectLst/>
                          <a:latin typeface="Calibri"/>
                        </a:rPr>
                        <a:t>37</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683"/>
                    </a:solidFill>
                  </a:tcPr>
                </a:tc>
                <a:tc>
                  <a:txBody>
                    <a:bodyPr/>
                    <a:lstStyle/>
                    <a:p>
                      <a:pPr algn="r" fontAlgn="b"/>
                      <a:r>
                        <a:rPr lang="es-MX" sz="1050" b="1" i="0" u="none" strike="noStrike">
                          <a:solidFill>
                            <a:srgbClr val="3F3F3F"/>
                          </a:solidFill>
                          <a:effectLst/>
                          <a:latin typeface="Calibri"/>
                        </a:rPr>
                        <a:t>102</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DC67D"/>
                    </a:solidFill>
                  </a:tcPr>
                </a:tc>
              </a:tr>
              <a:tr h="134224">
                <a:tc>
                  <a:txBody>
                    <a:bodyPr/>
                    <a:lstStyle/>
                    <a:p>
                      <a:pPr algn="l" fontAlgn="b"/>
                      <a:r>
                        <a:rPr lang="es-MX" sz="1050" b="1" i="0" u="none" strike="noStrike">
                          <a:solidFill>
                            <a:srgbClr val="3F3F3F"/>
                          </a:solidFill>
                          <a:effectLst/>
                          <a:latin typeface="Calibri"/>
                        </a:rPr>
                        <a:t>Nayarit</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9</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99CD7E"/>
                    </a:solidFill>
                  </a:tcPr>
                </a:tc>
                <a:tc>
                  <a:txBody>
                    <a:bodyPr/>
                    <a:lstStyle/>
                    <a:p>
                      <a:pPr algn="r" fontAlgn="b"/>
                      <a:r>
                        <a:rPr lang="es-MX" sz="1050" b="1" i="0" u="none" strike="noStrike">
                          <a:solidFill>
                            <a:srgbClr val="3F3F3F"/>
                          </a:solidFill>
                          <a:effectLst/>
                          <a:latin typeface="Calibri"/>
                        </a:rPr>
                        <a:t>4</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7BC47C"/>
                    </a:solidFill>
                  </a:tcPr>
                </a:tc>
                <a:tc>
                  <a:txBody>
                    <a:bodyPr/>
                    <a:lstStyle/>
                    <a:p>
                      <a:pPr algn="r" fontAlgn="b"/>
                      <a:r>
                        <a:rPr lang="es-MX" sz="1050" b="1" i="0" u="none" strike="noStrike">
                          <a:solidFill>
                            <a:srgbClr val="3F3F3F"/>
                          </a:solidFill>
                          <a:effectLst/>
                          <a:latin typeface="Calibri"/>
                        </a:rPr>
                        <a:t>73</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D480"/>
                    </a:solidFill>
                  </a:tcPr>
                </a:tc>
                <a:tc>
                  <a:txBody>
                    <a:bodyPr/>
                    <a:lstStyle/>
                    <a:p>
                      <a:pPr algn="r" fontAlgn="b"/>
                      <a:r>
                        <a:rPr lang="es-MX" sz="1050" b="1" i="0" u="none" strike="noStrike">
                          <a:solidFill>
                            <a:srgbClr val="3F3F3F"/>
                          </a:solidFill>
                          <a:effectLst/>
                          <a:latin typeface="Calibri"/>
                        </a:rPr>
                        <a:t>86</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CE7F"/>
                    </a:solidFill>
                  </a:tcPr>
                </a:tc>
              </a:tr>
              <a:tr h="134224">
                <a:tc>
                  <a:txBody>
                    <a:bodyPr/>
                    <a:lstStyle/>
                    <a:p>
                      <a:pPr algn="l" fontAlgn="b"/>
                      <a:r>
                        <a:rPr lang="es-MX" sz="1050" b="1" i="0" u="none" strike="noStrike">
                          <a:solidFill>
                            <a:srgbClr val="3F3F3F"/>
                          </a:solidFill>
                          <a:effectLst/>
                          <a:latin typeface="Calibri"/>
                        </a:rPr>
                        <a:t>Nuevo León</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74</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D480"/>
                    </a:solidFill>
                  </a:tcPr>
                </a:tc>
                <a:tc>
                  <a:txBody>
                    <a:bodyPr/>
                    <a:lstStyle/>
                    <a:p>
                      <a:pPr algn="r" fontAlgn="b"/>
                      <a:r>
                        <a:rPr lang="es-MX" sz="1050" b="1" i="0" u="none" strike="noStrike">
                          <a:solidFill>
                            <a:srgbClr val="3F3F3F"/>
                          </a:solidFill>
                          <a:effectLst/>
                          <a:latin typeface="Calibri"/>
                        </a:rPr>
                        <a:t>13</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1D47F"/>
                    </a:solidFill>
                  </a:tcPr>
                </a:tc>
                <a:tc>
                  <a:txBody>
                    <a:bodyPr/>
                    <a:lstStyle/>
                    <a:p>
                      <a:pPr algn="r" fontAlgn="b"/>
                      <a:r>
                        <a:rPr lang="es-MX" sz="1050" b="1" i="0" u="none" strike="noStrike">
                          <a:solidFill>
                            <a:srgbClr val="3F3F3F"/>
                          </a:solidFill>
                          <a:effectLst/>
                          <a:latin typeface="Calibri"/>
                        </a:rPr>
                        <a:t>80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D17F"/>
                    </a:solidFill>
                  </a:tcPr>
                </a:tc>
                <a:tc>
                  <a:txBody>
                    <a:bodyPr/>
                    <a:lstStyle/>
                    <a:p>
                      <a:pPr algn="r" fontAlgn="b"/>
                      <a:r>
                        <a:rPr lang="es-MX" sz="1050" b="1" i="0" u="none" strike="noStrike">
                          <a:solidFill>
                            <a:srgbClr val="3F3F3F"/>
                          </a:solidFill>
                          <a:effectLst/>
                          <a:latin typeface="Calibri"/>
                        </a:rPr>
                        <a:t>167</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CA677"/>
                    </a:solidFill>
                  </a:tcPr>
                </a:tc>
              </a:tr>
              <a:tr h="134224">
                <a:tc>
                  <a:txBody>
                    <a:bodyPr/>
                    <a:lstStyle/>
                    <a:p>
                      <a:pPr algn="l" fontAlgn="b"/>
                      <a:r>
                        <a:rPr lang="es-MX" sz="1050" b="1" i="0" u="none" strike="noStrike">
                          <a:solidFill>
                            <a:srgbClr val="3F3F3F"/>
                          </a:solidFill>
                          <a:effectLst/>
                          <a:latin typeface="Calibri"/>
                        </a:rPr>
                        <a:t>Oaxaca</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20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DBE081"/>
                    </a:solidFill>
                  </a:tcPr>
                </a:tc>
                <a:tc>
                  <a:txBody>
                    <a:bodyPr/>
                    <a:lstStyle/>
                    <a:p>
                      <a:pPr algn="r" fontAlgn="b"/>
                      <a:r>
                        <a:rPr lang="es-MX" sz="1050" b="1" i="0" u="none" strike="noStrike">
                          <a:solidFill>
                            <a:srgbClr val="3F3F3F"/>
                          </a:solidFill>
                          <a:effectLst/>
                          <a:latin typeface="Calibri"/>
                        </a:rPr>
                        <a:t>6</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87C87D"/>
                    </a:solidFill>
                  </a:tcPr>
                </a:tc>
                <a:tc>
                  <a:txBody>
                    <a:bodyPr/>
                    <a:lstStyle/>
                    <a:p>
                      <a:pPr algn="r" fontAlgn="b"/>
                      <a:r>
                        <a:rPr lang="es-MX" sz="1050" b="1" i="0" u="none" strike="noStrike">
                          <a:solidFill>
                            <a:srgbClr val="3F3F3F"/>
                          </a:solidFill>
                          <a:effectLst/>
                          <a:latin typeface="Calibri"/>
                        </a:rPr>
                        <a:t>131</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DB87B"/>
                    </a:solidFill>
                  </a:tcPr>
                </a:tc>
                <a:tc>
                  <a:txBody>
                    <a:bodyPr/>
                    <a:lstStyle/>
                    <a:p>
                      <a:pPr algn="r" fontAlgn="b"/>
                      <a:r>
                        <a:rPr lang="es-MX" sz="1050" b="1" i="0" u="none" strike="noStrike">
                          <a:solidFill>
                            <a:srgbClr val="3F3F3F"/>
                          </a:solidFill>
                          <a:effectLst/>
                          <a:latin typeface="Calibri"/>
                        </a:rPr>
                        <a:t>157</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CAB78"/>
                    </a:solidFill>
                  </a:tcPr>
                </a:tc>
              </a:tr>
              <a:tr h="134224">
                <a:tc>
                  <a:txBody>
                    <a:bodyPr/>
                    <a:lstStyle/>
                    <a:p>
                      <a:pPr algn="l" fontAlgn="b"/>
                      <a:r>
                        <a:rPr lang="es-MX" sz="1050" b="1" i="0" u="none" strike="noStrike">
                          <a:solidFill>
                            <a:srgbClr val="3F3F3F"/>
                          </a:solidFill>
                          <a:effectLst/>
                          <a:latin typeface="Calibri"/>
                        </a:rPr>
                        <a:t>Puebla</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32</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984"/>
                    </a:solidFill>
                  </a:tcPr>
                </a:tc>
                <a:tc>
                  <a:txBody>
                    <a:bodyPr/>
                    <a:lstStyle/>
                    <a:p>
                      <a:pPr algn="r" fontAlgn="b"/>
                      <a:r>
                        <a:rPr lang="es-MX" sz="1050" b="1" i="0" u="none" strike="noStrike">
                          <a:solidFill>
                            <a:srgbClr val="3F3F3F"/>
                          </a:solidFill>
                          <a:effectLst/>
                          <a:latin typeface="Calibri"/>
                        </a:rPr>
                        <a:t>25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9E983"/>
                    </a:solidFill>
                  </a:tcPr>
                </a:tc>
                <a:tc>
                  <a:txBody>
                    <a:bodyPr/>
                    <a:lstStyle/>
                    <a:p>
                      <a:pPr algn="r" fontAlgn="b"/>
                      <a:r>
                        <a:rPr lang="es-MX" sz="1050" b="1" i="0" u="none" strike="noStrike">
                          <a:solidFill>
                            <a:srgbClr val="3F3F3F"/>
                          </a:solidFill>
                          <a:effectLst/>
                          <a:latin typeface="Calibri"/>
                        </a:rPr>
                        <a:t>182</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B9F76"/>
                    </a:solidFill>
                  </a:tcPr>
                </a:tc>
                <a:tc>
                  <a:txBody>
                    <a:bodyPr/>
                    <a:lstStyle/>
                    <a:p>
                      <a:pPr algn="r" fontAlgn="b"/>
                      <a:r>
                        <a:rPr lang="es-MX" sz="1050" b="1" i="0" u="none" strike="noStrike">
                          <a:solidFill>
                            <a:srgbClr val="3F3F3F"/>
                          </a:solidFill>
                          <a:effectLst/>
                          <a:latin typeface="Calibri"/>
                        </a:rPr>
                        <a:t>239</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A8370"/>
                    </a:solidFill>
                  </a:tcPr>
                </a:tc>
              </a:tr>
              <a:tr h="134224">
                <a:tc>
                  <a:txBody>
                    <a:bodyPr/>
                    <a:lstStyle/>
                    <a:p>
                      <a:pPr algn="l" fontAlgn="b"/>
                      <a:r>
                        <a:rPr lang="es-MX" sz="1050" b="1" i="0" u="none" strike="noStrike">
                          <a:solidFill>
                            <a:srgbClr val="3F3F3F"/>
                          </a:solidFill>
                          <a:effectLst/>
                          <a:latin typeface="Calibri"/>
                        </a:rPr>
                        <a:t>Querétaro</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18</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CFDD81"/>
                    </a:solidFill>
                  </a:tcPr>
                </a:tc>
                <a:tc>
                  <a:txBody>
                    <a:bodyPr/>
                    <a:lstStyle/>
                    <a:p>
                      <a:pPr algn="r" fontAlgn="b"/>
                      <a:r>
                        <a:rPr lang="es-MX" sz="1050" b="1" i="0" u="none" strike="noStrike">
                          <a:solidFill>
                            <a:srgbClr val="3F3F3F"/>
                          </a:solidFill>
                          <a:effectLst/>
                          <a:latin typeface="Calibri"/>
                        </a:rPr>
                        <a:t>3</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75C37C"/>
                    </a:solidFill>
                  </a:tcPr>
                </a:tc>
                <a:tc>
                  <a:txBody>
                    <a:bodyPr/>
                    <a:lstStyle/>
                    <a:p>
                      <a:pPr algn="r" fontAlgn="b"/>
                      <a:r>
                        <a:rPr lang="es-MX" sz="1050" b="1" i="0" u="none" strike="noStrike">
                          <a:solidFill>
                            <a:srgbClr val="3F3F3F"/>
                          </a:solidFill>
                          <a:effectLst/>
                          <a:latin typeface="Calibri"/>
                        </a:rPr>
                        <a:t>30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A84"/>
                    </a:solidFill>
                  </a:tcPr>
                </a:tc>
                <a:tc>
                  <a:txBody>
                    <a:bodyPr/>
                    <a:lstStyle/>
                    <a:p>
                      <a:pPr algn="r" fontAlgn="b"/>
                      <a:r>
                        <a:rPr lang="es-MX" sz="1050" b="1" i="0" u="none" strike="noStrike">
                          <a:solidFill>
                            <a:srgbClr val="3F3F3F"/>
                          </a:solidFill>
                          <a:effectLst/>
                          <a:latin typeface="Calibri"/>
                        </a:rPr>
                        <a:t>51</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DF82"/>
                    </a:solidFill>
                  </a:tcPr>
                </a:tc>
              </a:tr>
              <a:tr h="134224">
                <a:tc>
                  <a:txBody>
                    <a:bodyPr/>
                    <a:lstStyle/>
                    <a:p>
                      <a:pPr algn="l" fontAlgn="b"/>
                      <a:r>
                        <a:rPr lang="es-MX" sz="1050" b="1" i="0" u="none" strike="noStrike">
                          <a:solidFill>
                            <a:srgbClr val="3F3F3F"/>
                          </a:solidFill>
                          <a:effectLst/>
                          <a:latin typeface="Calibri"/>
                        </a:rPr>
                        <a:t>Quintana Roo</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1</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69BF7B"/>
                    </a:solidFill>
                  </a:tcPr>
                </a:tc>
                <a:tc>
                  <a:txBody>
                    <a:bodyPr/>
                    <a:lstStyle/>
                    <a:p>
                      <a:pPr algn="r" fontAlgn="b"/>
                      <a:r>
                        <a:rPr lang="es-MX" sz="1050" b="1" i="0" u="none" strike="noStrike">
                          <a:solidFill>
                            <a:srgbClr val="3F3F3F"/>
                          </a:solidFill>
                          <a:effectLst/>
                          <a:latin typeface="Calibri"/>
                        </a:rPr>
                        <a:t>2</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6FC17B"/>
                    </a:solidFill>
                  </a:tcPr>
                </a:tc>
                <a:tc>
                  <a:txBody>
                    <a:bodyPr/>
                    <a:lstStyle/>
                    <a:p>
                      <a:pPr algn="r" fontAlgn="b"/>
                      <a:r>
                        <a:rPr lang="es-MX" sz="1050" b="1" i="0" u="none" strike="noStrike">
                          <a:solidFill>
                            <a:srgbClr val="3F3F3F"/>
                          </a:solidFill>
                          <a:effectLst/>
                          <a:latin typeface="Calibri"/>
                        </a:rPr>
                        <a:t>38</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683"/>
                    </a:solidFill>
                  </a:tcPr>
                </a:tc>
                <a:tc>
                  <a:txBody>
                    <a:bodyPr/>
                    <a:lstStyle/>
                    <a:p>
                      <a:pPr algn="r" fontAlgn="b"/>
                      <a:r>
                        <a:rPr lang="es-MX" sz="1050" b="1" i="0" u="none" strike="noStrike">
                          <a:solidFill>
                            <a:srgbClr val="3F3F3F"/>
                          </a:solidFill>
                          <a:effectLst/>
                          <a:latin typeface="Calibri"/>
                        </a:rPr>
                        <a:t>41</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483"/>
                    </a:solidFill>
                  </a:tcPr>
                </a:tc>
              </a:tr>
              <a:tr h="134224">
                <a:tc>
                  <a:txBody>
                    <a:bodyPr/>
                    <a:lstStyle/>
                    <a:p>
                      <a:pPr algn="l" fontAlgn="b"/>
                      <a:r>
                        <a:rPr lang="es-MX" sz="1050" b="1" i="0" u="none" strike="noStrike">
                          <a:solidFill>
                            <a:srgbClr val="3F3F3F"/>
                          </a:solidFill>
                          <a:effectLst/>
                          <a:latin typeface="Calibri"/>
                        </a:rPr>
                        <a:t>San Luis Potosí</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16</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C3D980"/>
                    </a:solidFill>
                  </a:tcPr>
                </a:tc>
                <a:tc>
                  <a:txBody>
                    <a:bodyPr/>
                    <a:lstStyle/>
                    <a:p>
                      <a:pPr algn="r" fontAlgn="b"/>
                      <a:r>
                        <a:rPr lang="es-MX" sz="1050" b="1" i="0" u="none" strike="noStrike">
                          <a:solidFill>
                            <a:srgbClr val="3F3F3F"/>
                          </a:solidFill>
                          <a:effectLst/>
                          <a:latin typeface="Calibri"/>
                        </a:rPr>
                        <a:t>10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9FCF7E"/>
                    </a:solidFill>
                  </a:tcPr>
                </a:tc>
                <a:tc>
                  <a:txBody>
                    <a:bodyPr/>
                    <a:lstStyle/>
                    <a:p>
                      <a:pPr algn="r" fontAlgn="b"/>
                      <a:r>
                        <a:rPr lang="es-MX" sz="1050" b="1" i="0" u="none" strike="noStrike">
                          <a:solidFill>
                            <a:srgbClr val="3F3F3F"/>
                          </a:solidFill>
                          <a:effectLst/>
                          <a:latin typeface="Calibri"/>
                        </a:rPr>
                        <a:t>69</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D680"/>
                    </a:solidFill>
                  </a:tcPr>
                </a:tc>
                <a:tc>
                  <a:txBody>
                    <a:bodyPr/>
                    <a:lstStyle/>
                    <a:p>
                      <a:pPr algn="r" fontAlgn="b"/>
                      <a:r>
                        <a:rPr lang="es-MX" sz="1050" b="1" i="0" u="none" strike="noStrike">
                          <a:solidFill>
                            <a:srgbClr val="3F3F3F"/>
                          </a:solidFill>
                          <a:effectLst/>
                          <a:latin typeface="Calibri"/>
                        </a:rPr>
                        <a:t>95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CA7E"/>
                    </a:solidFill>
                  </a:tcPr>
                </a:tc>
              </a:tr>
              <a:tr h="134224">
                <a:tc>
                  <a:txBody>
                    <a:bodyPr/>
                    <a:lstStyle/>
                    <a:p>
                      <a:pPr algn="l" fontAlgn="b"/>
                      <a:r>
                        <a:rPr lang="es-MX" sz="1050" b="1" i="0" u="none" strike="noStrike">
                          <a:solidFill>
                            <a:srgbClr val="3F3F3F"/>
                          </a:solidFill>
                          <a:effectLst/>
                          <a:latin typeface="Calibri"/>
                        </a:rPr>
                        <a:t>Sinaloa</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81C67C"/>
                    </a:solidFill>
                  </a:tcPr>
                </a:tc>
                <a:tc>
                  <a:txBody>
                    <a:bodyPr/>
                    <a:lstStyle/>
                    <a:p>
                      <a:pPr algn="r" fontAlgn="b"/>
                      <a:r>
                        <a:rPr lang="es-MX" sz="1050" b="1" i="0" u="none" strike="noStrike">
                          <a:solidFill>
                            <a:srgbClr val="3F3F3F"/>
                          </a:solidFill>
                          <a:effectLst/>
                          <a:latin typeface="Calibri"/>
                        </a:rPr>
                        <a:t>3</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75C37C"/>
                    </a:solidFill>
                  </a:tcPr>
                </a:tc>
                <a:tc>
                  <a:txBody>
                    <a:bodyPr/>
                    <a:lstStyle/>
                    <a:p>
                      <a:pPr algn="r" fontAlgn="b"/>
                      <a:r>
                        <a:rPr lang="es-MX" sz="1050" b="1" i="0" u="none" strike="noStrike">
                          <a:solidFill>
                            <a:srgbClr val="3F3F3F"/>
                          </a:solidFill>
                          <a:effectLst/>
                          <a:latin typeface="Calibri"/>
                        </a:rPr>
                        <a:t>25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9E983"/>
                    </a:solidFill>
                  </a:tcPr>
                </a:tc>
                <a:tc>
                  <a:txBody>
                    <a:bodyPr/>
                    <a:lstStyle/>
                    <a:p>
                      <a:pPr algn="r" fontAlgn="b"/>
                      <a:r>
                        <a:rPr lang="es-MX" sz="1050" b="1" i="0" u="none" strike="noStrike">
                          <a:solidFill>
                            <a:srgbClr val="3F3F3F"/>
                          </a:solidFill>
                          <a:effectLst/>
                          <a:latin typeface="Calibri"/>
                        </a:rPr>
                        <a:t>33</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884"/>
                    </a:solidFill>
                  </a:tcPr>
                </a:tc>
              </a:tr>
              <a:tr h="134224">
                <a:tc>
                  <a:txBody>
                    <a:bodyPr/>
                    <a:lstStyle/>
                    <a:p>
                      <a:pPr algn="l" fontAlgn="b"/>
                      <a:r>
                        <a:rPr lang="es-MX" sz="1050" b="1" i="0" u="none" strike="noStrike">
                          <a:solidFill>
                            <a:srgbClr val="3F3F3F"/>
                          </a:solidFill>
                          <a:effectLst/>
                          <a:latin typeface="Calibri"/>
                        </a:rPr>
                        <a:t>Sonora</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11</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A5D17E"/>
                    </a:solidFill>
                  </a:tcPr>
                </a:tc>
                <a:tc>
                  <a:txBody>
                    <a:bodyPr/>
                    <a:lstStyle/>
                    <a:p>
                      <a:pPr algn="r" fontAlgn="b"/>
                      <a:r>
                        <a:rPr lang="es-MX" sz="1050" b="1" i="0" u="none" strike="noStrike">
                          <a:solidFill>
                            <a:srgbClr val="3F3F3F"/>
                          </a:solidFill>
                          <a:effectLst/>
                          <a:latin typeface="Calibri"/>
                        </a:rPr>
                        <a:t>10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9FCF7E"/>
                    </a:solidFill>
                  </a:tcPr>
                </a:tc>
                <a:tc>
                  <a:txBody>
                    <a:bodyPr/>
                    <a:lstStyle/>
                    <a:p>
                      <a:pPr algn="r" fontAlgn="b"/>
                      <a:r>
                        <a:rPr lang="es-MX" sz="1050" b="1" i="0" u="none" strike="noStrike">
                          <a:solidFill>
                            <a:srgbClr val="3F3F3F"/>
                          </a:solidFill>
                          <a:effectLst/>
                          <a:latin typeface="Calibri"/>
                        </a:rPr>
                        <a:t>114</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DC07C"/>
                    </a:solidFill>
                  </a:tcPr>
                </a:tc>
                <a:tc>
                  <a:txBody>
                    <a:bodyPr/>
                    <a:lstStyle/>
                    <a:p>
                      <a:pPr algn="r" fontAlgn="b"/>
                      <a:r>
                        <a:rPr lang="es-MX" sz="1050" b="1" i="0" u="none" strike="noStrike">
                          <a:solidFill>
                            <a:srgbClr val="3F3F3F"/>
                          </a:solidFill>
                          <a:effectLst/>
                          <a:latin typeface="Calibri"/>
                        </a:rPr>
                        <a:t>135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DB67A"/>
                    </a:solidFill>
                  </a:tcPr>
                </a:tc>
              </a:tr>
              <a:tr h="134224">
                <a:tc>
                  <a:txBody>
                    <a:bodyPr/>
                    <a:lstStyle/>
                    <a:p>
                      <a:pPr algn="l" fontAlgn="b"/>
                      <a:r>
                        <a:rPr lang="es-MX" sz="1050" b="1" i="0" u="none" strike="noStrike">
                          <a:solidFill>
                            <a:srgbClr val="3F3F3F"/>
                          </a:solidFill>
                          <a:effectLst/>
                          <a:latin typeface="Calibri"/>
                        </a:rPr>
                        <a:t>Tabasco </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9</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99CD7E"/>
                    </a:solidFill>
                  </a:tcPr>
                </a:tc>
                <a:tc>
                  <a:txBody>
                    <a:bodyPr/>
                    <a:lstStyle/>
                    <a:p>
                      <a:pPr algn="r" fontAlgn="b"/>
                      <a:r>
                        <a:rPr lang="es-MX" sz="1050" b="1" i="0" u="none" strike="noStrike">
                          <a:solidFill>
                            <a:srgbClr val="3F3F3F"/>
                          </a:solidFill>
                          <a:effectLst/>
                          <a:latin typeface="Calibri"/>
                        </a:rPr>
                        <a:t>3</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75C37C"/>
                    </a:solidFill>
                  </a:tcPr>
                </a:tc>
                <a:tc>
                  <a:txBody>
                    <a:bodyPr/>
                    <a:lstStyle/>
                    <a:p>
                      <a:pPr algn="r" fontAlgn="b"/>
                      <a:r>
                        <a:rPr lang="es-MX" sz="1050" b="1" i="0" u="none" strike="noStrike">
                          <a:solidFill>
                            <a:srgbClr val="3F3F3F"/>
                          </a:solidFill>
                          <a:effectLst/>
                          <a:latin typeface="Calibri"/>
                        </a:rPr>
                        <a:t>38</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683"/>
                    </a:solidFill>
                  </a:tcPr>
                </a:tc>
                <a:tc>
                  <a:txBody>
                    <a:bodyPr/>
                    <a:lstStyle/>
                    <a:p>
                      <a:pPr algn="r" fontAlgn="b"/>
                      <a:r>
                        <a:rPr lang="es-MX" sz="1050" b="1" i="0" u="none" strike="noStrike">
                          <a:solidFill>
                            <a:srgbClr val="3F3F3F"/>
                          </a:solidFill>
                          <a:effectLst/>
                          <a:latin typeface="Calibri"/>
                        </a:rPr>
                        <a:t>50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082"/>
                    </a:solidFill>
                  </a:tcPr>
                </a:tc>
              </a:tr>
              <a:tr h="134224">
                <a:tc>
                  <a:txBody>
                    <a:bodyPr/>
                    <a:lstStyle/>
                    <a:p>
                      <a:pPr algn="l" fontAlgn="b"/>
                      <a:r>
                        <a:rPr lang="es-MX" sz="1050" b="1" i="0" u="none" strike="noStrike">
                          <a:solidFill>
                            <a:srgbClr val="3F3F3F"/>
                          </a:solidFill>
                          <a:effectLst/>
                          <a:latin typeface="Calibri"/>
                        </a:rPr>
                        <a:t>Tamaulipas</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16</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C3D980"/>
                    </a:solidFill>
                  </a:tcPr>
                </a:tc>
                <a:tc>
                  <a:txBody>
                    <a:bodyPr/>
                    <a:lstStyle/>
                    <a:p>
                      <a:pPr algn="r" fontAlgn="b"/>
                      <a:r>
                        <a:rPr lang="es-MX" sz="1050" b="1" i="0" u="none" strike="noStrike">
                          <a:solidFill>
                            <a:srgbClr val="3F3F3F"/>
                          </a:solidFill>
                          <a:effectLst/>
                          <a:latin typeface="Calibri"/>
                        </a:rPr>
                        <a:t>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81C67C"/>
                    </a:solidFill>
                  </a:tcPr>
                </a:tc>
                <a:tc>
                  <a:txBody>
                    <a:bodyPr/>
                    <a:lstStyle/>
                    <a:p>
                      <a:pPr algn="r" fontAlgn="b"/>
                      <a:r>
                        <a:rPr lang="es-MX" sz="1050" b="1" i="0" u="none" strike="noStrike">
                          <a:solidFill>
                            <a:srgbClr val="3F3F3F"/>
                          </a:solidFill>
                          <a:effectLst/>
                          <a:latin typeface="Calibri"/>
                        </a:rPr>
                        <a:t>51</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DF82"/>
                    </a:solidFill>
                  </a:tcPr>
                </a:tc>
                <a:tc>
                  <a:txBody>
                    <a:bodyPr/>
                    <a:lstStyle/>
                    <a:p>
                      <a:pPr algn="r" fontAlgn="b"/>
                      <a:r>
                        <a:rPr lang="es-MX" sz="1050" b="1" i="0" u="none" strike="noStrike">
                          <a:solidFill>
                            <a:srgbClr val="3F3F3F"/>
                          </a:solidFill>
                          <a:effectLst/>
                          <a:latin typeface="Calibri"/>
                        </a:rPr>
                        <a:t>72</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D580"/>
                    </a:solidFill>
                  </a:tcPr>
                </a:tc>
              </a:tr>
              <a:tr h="134224">
                <a:tc>
                  <a:txBody>
                    <a:bodyPr/>
                    <a:lstStyle/>
                    <a:p>
                      <a:pPr algn="l" fontAlgn="b"/>
                      <a:r>
                        <a:rPr lang="es-MX" sz="1050" b="1" i="0" u="none" strike="noStrike">
                          <a:solidFill>
                            <a:srgbClr val="3F3F3F"/>
                          </a:solidFill>
                          <a:effectLst/>
                          <a:latin typeface="Calibri"/>
                        </a:rPr>
                        <a:t>Tlaxcala</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1</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69BF7B"/>
                    </a:solidFill>
                  </a:tcPr>
                </a:tc>
                <a:tc>
                  <a:txBody>
                    <a:bodyPr/>
                    <a:lstStyle/>
                    <a:p>
                      <a:pPr algn="r" fontAlgn="b"/>
                      <a:r>
                        <a:rPr lang="es-MX" sz="1050" b="1" i="0" u="none" strike="noStrike">
                          <a:solidFill>
                            <a:srgbClr val="3F3F3F"/>
                          </a:solidFill>
                          <a:effectLst/>
                          <a:latin typeface="Calibri"/>
                        </a:rPr>
                        <a:t>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63BE7B"/>
                    </a:solidFill>
                  </a:tcPr>
                </a:tc>
                <a:tc>
                  <a:txBody>
                    <a:bodyPr/>
                    <a:lstStyle/>
                    <a:p>
                      <a:pPr algn="r" fontAlgn="b"/>
                      <a:r>
                        <a:rPr lang="es-MX" sz="1050" b="1" i="0" u="none" strike="noStrike">
                          <a:solidFill>
                            <a:srgbClr val="3F3F3F"/>
                          </a:solidFill>
                          <a:effectLst/>
                          <a:latin typeface="Calibri"/>
                        </a:rPr>
                        <a:t>23</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EDE582"/>
                    </a:solidFill>
                  </a:tcPr>
                </a:tc>
                <a:tc>
                  <a:txBody>
                    <a:bodyPr/>
                    <a:lstStyle/>
                    <a:p>
                      <a:pPr algn="r" fontAlgn="b"/>
                      <a:r>
                        <a:rPr lang="es-MX" sz="1050" b="1" i="0" u="none" strike="noStrike">
                          <a:solidFill>
                            <a:srgbClr val="3F3F3F"/>
                          </a:solidFill>
                          <a:effectLst/>
                          <a:latin typeface="Calibri"/>
                        </a:rPr>
                        <a:t>24</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3E783"/>
                    </a:solidFill>
                  </a:tcPr>
                </a:tc>
              </a:tr>
              <a:tr h="134224">
                <a:tc>
                  <a:txBody>
                    <a:bodyPr/>
                    <a:lstStyle/>
                    <a:p>
                      <a:pPr algn="l" fontAlgn="b"/>
                      <a:r>
                        <a:rPr lang="es-MX" sz="1050" b="1" i="0" u="none" strike="noStrike">
                          <a:solidFill>
                            <a:srgbClr val="3F3F3F"/>
                          </a:solidFill>
                          <a:effectLst/>
                          <a:latin typeface="Calibri"/>
                        </a:rPr>
                        <a:t>Veracruz</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45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283"/>
                    </a:solidFill>
                  </a:tcPr>
                </a:tc>
                <a:tc>
                  <a:txBody>
                    <a:bodyPr/>
                    <a:lstStyle/>
                    <a:p>
                      <a:pPr algn="r" fontAlgn="b"/>
                      <a:r>
                        <a:rPr lang="es-MX" sz="1050" b="1" i="0" u="none" strike="noStrike">
                          <a:solidFill>
                            <a:srgbClr val="3F3F3F"/>
                          </a:solidFill>
                          <a:effectLst/>
                          <a:latin typeface="Calibri"/>
                        </a:rPr>
                        <a:t>14</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B7D67F"/>
                    </a:solidFill>
                  </a:tcPr>
                </a:tc>
                <a:tc>
                  <a:txBody>
                    <a:bodyPr/>
                    <a:lstStyle/>
                    <a:p>
                      <a:pPr algn="r" fontAlgn="b"/>
                      <a:r>
                        <a:rPr lang="es-MX" sz="1050" b="1" i="0" u="none" strike="noStrike">
                          <a:solidFill>
                            <a:srgbClr val="3F3F3F"/>
                          </a:solidFill>
                          <a:effectLst/>
                          <a:latin typeface="Calibri"/>
                        </a:rPr>
                        <a:t>207</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B9273"/>
                    </a:solidFill>
                  </a:tcPr>
                </a:tc>
                <a:tc>
                  <a:txBody>
                    <a:bodyPr/>
                    <a:lstStyle/>
                    <a:p>
                      <a:pPr algn="r" fontAlgn="b"/>
                      <a:r>
                        <a:rPr lang="es-MX" sz="1050" b="1" i="0" u="none" strike="noStrike">
                          <a:solidFill>
                            <a:srgbClr val="3F3F3F"/>
                          </a:solidFill>
                          <a:effectLst/>
                          <a:latin typeface="Calibri"/>
                        </a:rPr>
                        <a:t>266</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9756E"/>
                    </a:solidFill>
                  </a:tcPr>
                </a:tc>
              </a:tr>
              <a:tr h="134224">
                <a:tc>
                  <a:txBody>
                    <a:bodyPr/>
                    <a:lstStyle/>
                    <a:p>
                      <a:pPr algn="l" fontAlgn="b"/>
                      <a:r>
                        <a:rPr lang="es-MX" sz="1050" b="1" i="0" u="none" strike="noStrike">
                          <a:solidFill>
                            <a:srgbClr val="3F3F3F"/>
                          </a:solidFill>
                          <a:effectLst/>
                          <a:latin typeface="Calibri"/>
                        </a:rPr>
                        <a:t>Yucatán</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81C67C"/>
                    </a:solidFill>
                  </a:tcPr>
                </a:tc>
                <a:tc>
                  <a:txBody>
                    <a:bodyPr/>
                    <a:lstStyle/>
                    <a:p>
                      <a:pPr algn="r" fontAlgn="b"/>
                      <a:r>
                        <a:rPr lang="es-MX" sz="1050" b="1" i="0" u="none" strike="noStrike">
                          <a:solidFill>
                            <a:srgbClr val="3F3F3F"/>
                          </a:solidFill>
                          <a:effectLst/>
                          <a:latin typeface="Calibri"/>
                        </a:rPr>
                        <a:t>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63BE7B"/>
                    </a:solidFill>
                  </a:tcPr>
                </a:tc>
                <a:tc>
                  <a:txBody>
                    <a:bodyPr/>
                    <a:lstStyle/>
                    <a:p>
                      <a:pPr algn="r" fontAlgn="b"/>
                      <a:r>
                        <a:rPr lang="es-MX" sz="1050" b="1" i="0" u="none" strike="noStrike">
                          <a:solidFill>
                            <a:srgbClr val="3F3F3F"/>
                          </a:solidFill>
                          <a:effectLst/>
                          <a:latin typeface="Calibri"/>
                        </a:rPr>
                        <a:t>25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9E983"/>
                    </a:solidFill>
                  </a:tcPr>
                </a:tc>
                <a:tc>
                  <a:txBody>
                    <a:bodyPr/>
                    <a:lstStyle/>
                    <a:p>
                      <a:pPr algn="r" fontAlgn="b"/>
                      <a:r>
                        <a:rPr lang="es-MX" sz="1050" b="1" i="0" u="none" strike="noStrike">
                          <a:solidFill>
                            <a:srgbClr val="3F3F3F"/>
                          </a:solidFill>
                          <a:effectLst/>
                          <a:latin typeface="Calibri"/>
                        </a:rPr>
                        <a:t>30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A84"/>
                    </a:solidFill>
                  </a:tcPr>
                </a:tc>
              </a:tr>
              <a:tr h="134224">
                <a:tc>
                  <a:txBody>
                    <a:bodyPr/>
                    <a:lstStyle/>
                    <a:p>
                      <a:pPr algn="l" fontAlgn="b"/>
                      <a:r>
                        <a:rPr lang="es-MX" sz="1050" b="1" i="0" u="none" strike="noStrike">
                          <a:solidFill>
                            <a:srgbClr val="3F3F3F"/>
                          </a:solidFill>
                          <a:effectLst/>
                          <a:latin typeface="Calibri"/>
                        </a:rPr>
                        <a:t>Zacatecas</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9</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99CD7E"/>
                    </a:solidFill>
                  </a:tcPr>
                </a:tc>
                <a:tc>
                  <a:txBody>
                    <a:bodyPr/>
                    <a:lstStyle/>
                    <a:p>
                      <a:pPr algn="r" fontAlgn="b"/>
                      <a:r>
                        <a:rPr lang="es-MX" sz="1050" b="1" i="0" u="none" strike="noStrike">
                          <a:solidFill>
                            <a:srgbClr val="3F3F3F"/>
                          </a:solidFill>
                          <a:effectLst/>
                          <a:latin typeface="Calibri"/>
                        </a:rPr>
                        <a:t>5</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81C67C"/>
                    </a:solidFill>
                  </a:tcPr>
                </a:tc>
                <a:tc>
                  <a:txBody>
                    <a:bodyPr/>
                    <a:lstStyle/>
                    <a:p>
                      <a:pPr algn="r" fontAlgn="b"/>
                      <a:r>
                        <a:rPr lang="es-MX" sz="1050" b="1" i="0" u="none" strike="noStrike">
                          <a:solidFill>
                            <a:srgbClr val="3F3F3F"/>
                          </a:solidFill>
                          <a:effectLst/>
                          <a:latin typeface="Calibri"/>
                        </a:rPr>
                        <a:t>50</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E082"/>
                    </a:solidFill>
                  </a:tcPr>
                </a:tc>
                <a:tc>
                  <a:txBody>
                    <a:bodyPr/>
                    <a:lstStyle/>
                    <a:p>
                      <a:pPr algn="r" fontAlgn="b"/>
                      <a:r>
                        <a:rPr lang="es-MX" sz="1050" b="1" i="0" u="none" strike="noStrike">
                          <a:solidFill>
                            <a:srgbClr val="3F3F3F"/>
                          </a:solidFill>
                          <a:effectLst/>
                          <a:latin typeface="Calibri"/>
                        </a:rPr>
                        <a:t>64</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ED981"/>
                    </a:solidFill>
                  </a:tcPr>
                </a:tc>
              </a:tr>
              <a:tr h="134224">
                <a:tc>
                  <a:txBody>
                    <a:bodyPr/>
                    <a:lstStyle/>
                    <a:p>
                      <a:pPr algn="l" fontAlgn="b"/>
                      <a:r>
                        <a:rPr lang="es-MX" sz="1050" b="1" i="0" u="none" strike="noStrike">
                          <a:solidFill>
                            <a:srgbClr val="3F3F3F"/>
                          </a:solidFill>
                          <a:effectLst/>
                          <a:latin typeface="Calibri"/>
                        </a:rPr>
                        <a:t>Total</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762</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402</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a:solidFill>
                            <a:srgbClr val="3F3F3F"/>
                          </a:solidFill>
                          <a:effectLst/>
                          <a:latin typeface="Calibri"/>
                        </a:rPr>
                        <a:t>2,172</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r" fontAlgn="b"/>
                      <a:r>
                        <a:rPr lang="es-MX" sz="1050" b="1" i="0" u="none" strike="noStrike" dirty="0">
                          <a:solidFill>
                            <a:srgbClr val="3F3F3F"/>
                          </a:solidFill>
                          <a:effectLst/>
                          <a:latin typeface="Calibri"/>
                        </a:rPr>
                        <a:t>3,336</a:t>
                      </a:r>
                    </a:p>
                  </a:txBody>
                  <a:tcPr marL="0" marR="0" marT="0" marB="0" anchor="b">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r>
            </a:tbl>
          </a:graphicData>
        </a:graphic>
      </p:graphicFrame>
      <p:sp>
        <p:nvSpPr>
          <p:cNvPr id="3" name="Google Shape;155;p23"/>
          <p:cNvSpPr txBox="1"/>
          <p:nvPr/>
        </p:nvSpPr>
        <p:spPr>
          <a:xfrm>
            <a:off x="343937" y="214255"/>
            <a:ext cx="11178001" cy="323125"/>
          </a:xfrm>
          <a:prstGeom prst="rect">
            <a:avLst/>
          </a:prstGeom>
          <a:noFill/>
          <a:ln>
            <a:noFill/>
          </a:ln>
        </p:spPr>
        <p:txBody>
          <a:bodyPr spcFirstLastPara="1" wrap="square" lIns="91425" tIns="45700" rIns="91425" bIns="45700" anchor="t" anchorCtr="0">
            <a:spAutoFit/>
          </a:bodyPr>
          <a:lstStyle/>
          <a:p>
            <a:pPr lvl="0">
              <a:buClr>
                <a:srgbClr val="C00000"/>
              </a:buClr>
              <a:buSzPts val="2000"/>
            </a:pPr>
            <a:r>
              <a:rPr lang="en-US" sz="1500" b="1" i="0" u="none" dirty="0" err="1" smtClean="0">
                <a:solidFill>
                  <a:srgbClr val="C00000"/>
                </a:solidFill>
                <a:latin typeface="Montserrat" panose="00000500000000000000" pitchFamily="2" charset="0"/>
                <a:sym typeface="Arial"/>
              </a:rPr>
              <a:t>Número</a:t>
            </a:r>
            <a:r>
              <a:rPr lang="en-US" sz="1500" b="1" i="0" u="none" dirty="0" smtClean="0">
                <a:solidFill>
                  <a:srgbClr val="C00000"/>
                </a:solidFill>
                <a:latin typeface="Montserrat" panose="00000500000000000000" pitchFamily="2" charset="0"/>
                <a:sym typeface="Arial"/>
              </a:rPr>
              <a:t> de </a:t>
            </a:r>
            <a:r>
              <a:rPr lang="en-US" sz="1500" b="1" i="0" u="none" dirty="0" err="1" smtClean="0">
                <a:solidFill>
                  <a:srgbClr val="C00000"/>
                </a:solidFill>
                <a:latin typeface="Montserrat" panose="00000500000000000000" pitchFamily="2" charset="0"/>
                <a:sym typeface="Arial"/>
              </a:rPr>
              <a:t>defunciones</a:t>
            </a:r>
            <a:r>
              <a:rPr lang="en-US" sz="1500" b="1" dirty="0">
                <a:solidFill>
                  <a:srgbClr val="C00000"/>
                </a:solidFill>
                <a:latin typeface="Montserrat" panose="00000500000000000000" pitchFamily="2" charset="0"/>
              </a:rPr>
              <a:t> por </a:t>
            </a:r>
            <a:r>
              <a:rPr lang="en-US" sz="1500" b="1" dirty="0" err="1" smtClean="0">
                <a:solidFill>
                  <a:srgbClr val="C00000"/>
                </a:solidFill>
                <a:latin typeface="Montserrat" panose="00000500000000000000" pitchFamily="2" charset="0"/>
              </a:rPr>
              <a:t>entidad</a:t>
            </a:r>
            <a:r>
              <a:rPr lang="en-US" sz="1500" b="1" dirty="0" smtClean="0">
                <a:solidFill>
                  <a:srgbClr val="C00000"/>
                </a:solidFill>
                <a:latin typeface="Montserrat" panose="00000500000000000000" pitchFamily="2" charset="0"/>
              </a:rPr>
              <a:t> </a:t>
            </a:r>
            <a:r>
              <a:rPr lang="en-US" sz="1500" b="1" dirty="0" err="1" smtClean="0">
                <a:solidFill>
                  <a:srgbClr val="C00000"/>
                </a:solidFill>
                <a:latin typeface="Montserrat" panose="00000500000000000000" pitchFamily="2" charset="0"/>
              </a:rPr>
              <a:t>desagregadas</a:t>
            </a:r>
            <a:r>
              <a:rPr lang="en-US" sz="1500" b="1" dirty="0" smtClean="0">
                <a:solidFill>
                  <a:srgbClr val="C00000"/>
                </a:solidFill>
                <a:latin typeface="Montserrat" panose="00000500000000000000" pitchFamily="2" charset="0"/>
              </a:rPr>
              <a:t> </a:t>
            </a:r>
            <a:r>
              <a:rPr lang="en-US" sz="1500" b="1" i="0" u="none" dirty="0" smtClean="0">
                <a:solidFill>
                  <a:srgbClr val="C00000"/>
                </a:solidFill>
                <a:latin typeface="Montserrat" panose="00000500000000000000" pitchFamily="2" charset="0"/>
                <a:sym typeface="Arial"/>
              </a:rPr>
              <a:t>por </a:t>
            </a:r>
            <a:r>
              <a:rPr lang="en-US" sz="1500" b="1" i="0" u="none" dirty="0" err="1" smtClean="0">
                <a:solidFill>
                  <a:srgbClr val="C00000"/>
                </a:solidFill>
                <a:latin typeface="Montserrat" panose="00000500000000000000" pitchFamily="2" charset="0"/>
                <a:sym typeface="Arial"/>
              </a:rPr>
              <a:t>sexo</a:t>
            </a:r>
            <a:r>
              <a:rPr lang="en-US" sz="1500" b="1" i="0" u="none" dirty="0" smtClean="0">
                <a:solidFill>
                  <a:srgbClr val="C00000"/>
                </a:solidFill>
                <a:latin typeface="Montserrat" panose="00000500000000000000" pitchFamily="2" charset="0"/>
                <a:sym typeface="Arial"/>
              </a:rPr>
              <a:t>, 2014-2019 </a:t>
            </a:r>
            <a:endParaRPr sz="1500" dirty="0">
              <a:latin typeface="Montserrat" panose="00000500000000000000" pitchFamily="2" charset="0"/>
            </a:endParaRPr>
          </a:p>
        </p:txBody>
      </p:sp>
    </p:spTree>
    <p:extLst>
      <p:ext uri="{BB962C8B-B14F-4D97-AF65-F5344CB8AC3E}">
        <p14:creationId xmlns:p14="http://schemas.microsoft.com/office/powerpoint/2010/main" val="2965882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241691212"/>
              </p:ext>
            </p:extLst>
          </p:nvPr>
        </p:nvGraphicFramePr>
        <p:xfrm>
          <a:off x="833241" y="804691"/>
          <a:ext cx="3472428" cy="5399166"/>
        </p:xfrm>
        <a:graphic>
          <a:graphicData uri="http://schemas.openxmlformats.org/drawingml/2006/table">
            <a:tbl>
              <a:tblPr>
                <a:tableStyleId>{9D7B26C5-4107-4FEC-AEDC-1716B250A1EF}</a:tableStyleId>
              </a:tblPr>
              <a:tblGrid>
                <a:gridCol w="1743418"/>
                <a:gridCol w="864505"/>
                <a:gridCol w="864505"/>
              </a:tblGrid>
              <a:tr h="139264">
                <a:tc>
                  <a:txBody>
                    <a:bodyPr/>
                    <a:lstStyle/>
                    <a:p>
                      <a:pPr algn="l" fontAlgn="b"/>
                      <a:r>
                        <a:rPr lang="es-MX" sz="1000" u="none" strike="noStrike" dirty="0">
                          <a:effectLst/>
                        </a:rPr>
                        <a:t>ENTIDAD</a:t>
                      </a:r>
                      <a:endParaRPr lang="es-MX" sz="1000" b="0" i="0" u="none" strike="noStrike" dirty="0">
                        <a:solidFill>
                          <a:srgbClr val="000000"/>
                        </a:solidFill>
                        <a:effectLst/>
                        <a:latin typeface="Calibri"/>
                      </a:endParaRPr>
                    </a:p>
                  </a:txBody>
                  <a:tcPr marL="6399" marR="6399" marT="6399" marB="0" anchor="b"/>
                </a:tc>
                <a:tc>
                  <a:txBody>
                    <a:bodyPr/>
                    <a:lstStyle/>
                    <a:p>
                      <a:pPr algn="l" fontAlgn="b"/>
                      <a:r>
                        <a:rPr lang="es-MX" sz="1000" u="none" strike="noStrike" dirty="0">
                          <a:effectLst/>
                        </a:rPr>
                        <a:t>% mujeres</a:t>
                      </a:r>
                      <a:endParaRPr lang="es-MX" sz="1000" b="0" i="0" u="none" strike="noStrike" dirty="0">
                        <a:solidFill>
                          <a:srgbClr val="000000"/>
                        </a:solidFill>
                        <a:effectLst/>
                        <a:latin typeface="Calibri"/>
                      </a:endParaRPr>
                    </a:p>
                  </a:txBody>
                  <a:tcPr marL="6399" marR="6399" marT="6399" marB="0" anchor="b"/>
                </a:tc>
                <a:tc>
                  <a:txBody>
                    <a:bodyPr/>
                    <a:lstStyle/>
                    <a:p>
                      <a:pPr algn="l" fontAlgn="b"/>
                      <a:r>
                        <a:rPr lang="es-MX" sz="1000" u="none" strike="noStrike" dirty="0">
                          <a:effectLst/>
                        </a:rPr>
                        <a:t>% hombres</a:t>
                      </a:r>
                      <a:endParaRPr lang="es-MX" sz="1000" b="0" i="0" u="none" strike="noStrike" dirty="0">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AGUASCALIENTES</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dirty="0">
                          <a:effectLst/>
                        </a:rPr>
                        <a:t>50.3</a:t>
                      </a:r>
                      <a:endParaRPr lang="es-MX" sz="1000" b="0" i="0" u="none" strike="noStrike" dirty="0">
                        <a:solidFill>
                          <a:srgbClr val="000000"/>
                        </a:solidFill>
                        <a:effectLst/>
                        <a:latin typeface="Calibri"/>
                      </a:endParaRPr>
                    </a:p>
                  </a:txBody>
                  <a:tcPr marL="6399" marR="6399" marT="6399" marB="0" anchor="b"/>
                </a:tc>
                <a:tc>
                  <a:txBody>
                    <a:bodyPr/>
                    <a:lstStyle/>
                    <a:p>
                      <a:pPr algn="r" fontAlgn="b"/>
                      <a:r>
                        <a:rPr lang="es-MX" sz="1000" u="none" strike="noStrike">
                          <a:effectLst/>
                        </a:rPr>
                        <a:t>49.7</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dirty="0">
                          <a:effectLst/>
                        </a:rPr>
                        <a:t>BAJA CALIFORNIA</a:t>
                      </a:r>
                      <a:endParaRPr lang="es-MX" sz="1000" b="0" i="0" u="none" strike="noStrike" dirty="0">
                        <a:solidFill>
                          <a:srgbClr val="000000"/>
                        </a:solidFill>
                        <a:effectLst/>
                        <a:latin typeface="Calibri"/>
                      </a:endParaRPr>
                    </a:p>
                  </a:txBody>
                  <a:tcPr marL="6399" marR="6399" marT="6399" marB="0" anchor="b"/>
                </a:tc>
                <a:tc>
                  <a:txBody>
                    <a:bodyPr/>
                    <a:lstStyle/>
                    <a:p>
                      <a:pPr algn="r" fontAlgn="b"/>
                      <a:r>
                        <a:rPr lang="es-MX" sz="1000" u="none" strike="noStrike">
                          <a:effectLst/>
                        </a:rPr>
                        <a:t>50.6</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49.4</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BAJA CALIFORNIA SUR</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50.8</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49.2</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CAMPECHE</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42.9</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57.1</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CHIAPAS</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44.5</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55.5</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CHIHUAHUA</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49.9</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50.1</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dirty="0">
                          <a:effectLst/>
                        </a:rPr>
                        <a:t>CIUDAD DE MÉXICO</a:t>
                      </a:r>
                      <a:endParaRPr lang="es-MX" sz="1000" b="0" i="0" u="none" strike="noStrike" dirty="0">
                        <a:solidFill>
                          <a:srgbClr val="000000"/>
                        </a:solidFill>
                        <a:effectLst/>
                        <a:latin typeface="Calibri"/>
                      </a:endParaRPr>
                    </a:p>
                  </a:txBody>
                  <a:tcPr marL="6399" marR="6399" marT="6399" marB="0" anchor="b"/>
                </a:tc>
                <a:tc>
                  <a:txBody>
                    <a:bodyPr/>
                    <a:lstStyle/>
                    <a:p>
                      <a:pPr algn="r" fontAlgn="b"/>
                      <a:r>
                        <a:rPr lang="es-MX" sz="1000" u="none" strike="noStrike">
                          <a:effectLst/>
                        </a:rPr>
                        <a:t>51.6</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48.4</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COAHUILA</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51.3</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48.7</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COLIMA</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48.5</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51.5</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DURANGO</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53.5</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46.5</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GUANAJUATO</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52.1</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47.9</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GUERRERO</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48.7</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51.3</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HIDALGO</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47.2</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52.8</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JALISCO</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49.8</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50.2</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MÉXICO</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47.2</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52.8</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MICHOACÁN</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49.5</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50.5</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MORELOS</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48.8</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51.2</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NAYARIT</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48.9</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51.1</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NUEVO LEÓN</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49.4</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50.6</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OAXACA</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47.1</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52.9</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PUEBLA</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46.3</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53.7</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QUERETARO</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50.6</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49.4</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QUINTANA ROO</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46.1</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53.9</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SAN LUIS POTOSÍ</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50.9</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49.1</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SINALOA</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51.1</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48.9</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SONORA</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53.6</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46.4</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TABASCO</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50.4</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49.6</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TAMAULIPAS</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47.8</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52.2</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TLAXCALA</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46.5</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53.5</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VERACRUZ</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45.1</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54.9</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YUCATÁN</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47.2</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52.8</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ZACATECAS</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51.3</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a:effectLst/>
                        </a:rPr>
                        <a:t>48.7</a:t>
                      </a:r>
                      <a:endParaRPr lang="es-MX" sz="1000" b="0" i="0" u="none" strike="noStrike">
                        <a:solidFill>
                          <a:srgbClr val="000000"/>
                        </a:solidFill>
                        <a:effectLst/>
                        <a:latin typeface="Calibri"/>
                      </a:endParaRPr>
                    </a:p>
                  </a:txBody>
                  <a:tcPr marL="6399" marR="6399" marT="6399" marB="0" anchor="b"/>
                </a:tc>
              </a:tr>
              <a:tr h="139264">
                <a:tc>
                  <a:txBody>
                    <a:bodyPr/>
                    <a:lstStyle/>
                    <a:p>
                      <a:pPr algn="l" fontAlgn="b"/>
                      <a:r>
                        <a:rPr lang="es-MX" sz="1000" u="none" strike="noStrike">
                          <a:effectLst/>
                        </a:rPr>
                        <a:t>TOTAL</a:t>
                      </a:r>
                      <a:endParaRPr lang="es-MX" sz="1000" b="0" i="0" u="none" strike="noStrike">
                        <a:solidFill>
                          <a:srgbClr val="000000"/>
                        </a:solidFill>
                        <a:effectLst/>
                        <a:latin typeface="Calibri"/>
                      </a:endParaRPr>
                    </a:p>
                  </a:txBody>
                  <a:tcPr marL="6399" marR="6399" marT="6399" marB="0" anchor="b"/>
                </a:tc>
                <a:tc>
                  <a:txBody>
                    <a:bodyPr/>
                    <a:lstStyle/>
                    <a:p>
                      <a:pPr algn="r" fontAlgn="b"/>
                      <a:r>
                        <a:rPr lang="es-MX" sz="1000" u="none" strike="noStrike" dirty="0">
                          <a:effectLst/>
                        </a:rPr>
                        <a:t>49.9</a:t>
                      </a:r>
                      <a:endParaRPr lang="es-MX" sz="1000" b="0" i="0" u="none" strike="noStrike" dirty="0">
                        <a:solidFill>
                          <a:srgbClr val="000000"/>
                        </a:solidFill>
                        <a:effectLst/>
                        <a:latin typeface="Calibri"/>
                      </a:endParaRPr>
                    </a:p>
                  </a:txBody>
                  <a:tcPr marL="6399" marR="6399" marT="6399" marB="0" anchor="b"/>
                </a:tc>
                <a:tc>
                  <a:txBody>
                    <a:bodyPr/>
                    <a:lstStyle/>
                    <a:p>
                      <a:pPr algn="r" fontAlgn="b"/>
                      <a:r>
                        <a:rPr lang="es-MX" sz="1000" u="none" strike="noStrike" dirty="0">
                          <a:effectLst/>
                        </a:rPr>
                        <a:t>50.1</a:t>
                      </a:r>
                      <a:endParaRPr lang="es-MX" sz="1000" b="0" i="0" u="none" strike="noStrike" dirty="0">
                        <a:solidFill>
                          <a:srgbClr val="000000"/>
                        </a:solidFill>
                        <a:effectLst/>
                        <a:latin typeface="Calibri"/>
                      </a:endParaRPr>
                    </a:p>
                  </a:txBody>
                  <a:tcPr marL="6399" marR="6399" marT="6399" marB="0" anchor="b"/>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3528928984"/>
              </p:ext>
            </p:extLst>
          </p:nvPr>
        </p:nvGraphicFramePr>
        <p:xfrm>
          <a:off x="5015886" y="861117"/>
          <a:ext cx="3764130" cy="5308862"/>
        </p:xfrm>
        <a:graphic>
          <a:graphicData uri="http://schemas.openxmlformats.org/drawingml/2006/table">
            <a:tbl>
              <a:tblPr>
                <a:tableStyleId>{9D7B26C5-4107-4FEC-AEDC-1716B250A1EF}</a:tableStyleId>
              </a:tblPr>
              <a:tblGrid>
                <a:gridCol w="1783010"/>
                <a:gridCol w="990560"/>
                <a:gridCol w="990560"/>
              </a:tblGrid>
              <a:tr h="156143">
                <a:tc>
                  <a:txBody>
                    <a:bodyPr/>
                    <a:lstStyle/>
                    <a:p>
                      <a:pPr algn="l" fontAlgn="b"/>
                      <a:r>
                        <a:rPr lang="es-MX" sz="900" u="none" strike="noStrike" dirty="0">
                          <a:effectLst/>
                        </a:rPr>
                        <a:t>ENTIDAD</a:t>
                      </a:r>
                      <a:endParaRPr lang="es-MX" sz="900" b="0" i="0" u="none" strike="noStrike" dirty="0">
                        <a:solidFill>
                          <a:srgbClr val="000000"/>
                        </a:solidFill>
                        <a:effectLst/>
                        <a:latin typeface="Calibri"/>
                      </a:endParaRPr>
                    </a:p>
                  </a:txBody>
                  <a:tcPr marL="6399" marR="6399" marT="6399" marB="0" anchor="b"/>
                </a:tc>
                <a:tc>
                  <a:txBody>
                    <a:bodyPr/>
                    <a:lstStyle/>
                    <a:p>
                      <a:pPr algn="l" fontAlgn="b"/>
                      <a:r>
                        <a:rPr lang="es-MX" sz="900" u="none" strike="noStrike">
                          <a:effectLst/>
                        </a:rPr>
                        <a:t>% mujeres</a:t>
                      </a:r>
                      <a:endParaRPr lang="es-MX" sz="900" b="0" i="0" u="none" strike="noStrike">
                        <a:solidFill>
                          <a:srgbClr val="000000"/>
                        </a:solidFill>
                        <a:effectLst/>
                        <a:latin typeface="Calibri"/>
                      </a:endParaRPr>
                    </a:p>
                  </a:txBody>
                  <a:tcPr marL="6399" marR="6399" marT="6399" marB="0" anchor="b"/>
                </a:tc>
                <a:tc>
                  <a:txBody>
                    <a:bodyPr/>
                    <a:lstStyle/>
                    <a:p>
                      <a:pPr algn="l" fontAlgn="b"/>
                      <a:r>
                        <a:rPr lang="es-MX" sz="900" u="none" strike="noStrike">
                          <a:effectLst/>
                        </a:rPr>
                        <a:t>% hombres</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AGUASCALIENTES</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38.7</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61.3</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BAJA CALIFORNIA</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39.9</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60.1</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BAJA CALIFORNIA SUR</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38.9</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61.1</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CAMPECHE</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35.6</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64.4</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CHIAPAS</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32.4</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67.6</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CHIHUAHUA</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40.0</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60.0</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CIUDAD DE MÉXICO</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36.1</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63.9</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COAHUILA</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41.6</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58.4</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COLIMA</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38.0</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62.0</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DURANGO</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39.6</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60.4</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GUANAJUATO</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38.5</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61.5</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GUERRERO</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36.1</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63.9</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HIDALGO</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34.6</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65.4</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JALISCO</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36.8</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63.2</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MÉXICO</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34.9</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65.1</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MICHOACÁN</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37.4</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62.6</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MORELOS</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33.6</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66.4</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NAYARIT</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36.4</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63.6</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NUEVO LEÓN</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39.5</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60.5</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OAXACA</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34.9</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65.1</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PUEBLA</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35.5</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64.5</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QUERETARO</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35.6</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64.4</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QUINTANA ROO</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34.6</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65.4</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SAN LUIS POTOSÍ</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39.1</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60.9</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SINALOA</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41.2</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58.8</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SONORA</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42.3</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57.7</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TABASCO</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38.4</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61.6</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TAMAULIPAS</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40.0</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60.0</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TLAXCALA</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36.2</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63.8</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VERACRUZ</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36.9</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63.1</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YUCATÁN</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37.6</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62.4</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a:effectLst/>
                        </a:rPr>
                        <a:t>ZACATECAS</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39.7</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a:effectLst/>
                        </a:rPr>
                        <a:t>60.3</a:t>
                      </a:r>
                      <a:endParaRPr lang="es-MX" sz="900" b="0" i="0" u="none" strike="noStrike">
                        <a:solidFill>
                          <a:srgbClr val="000000"/>
                        </a:solidFill>
                        <a:effectLst/>
                        <a:latin typeface="Calibri"/>
                      </a:endParaRPr>
                    </a:p>
                  </a:txBody>
                  <a:tcPr marL="6399" marR="6399" marT="6399" marB="0" anchor="b"/>
                </a:tc>
              </a:tr>
              <a:tr h="156143">
                <a:tc>
                  <a:txBody>
                    <a:bodyPr/>
                    <a:lstStyle/>
                    <a:p>
                      <a:pPr algn="l" fontAlgn="b"/>
                      <a:r>
                        <a:rPr lang="es-MX" sz="900" u="none" strike="noStrike" dirty="0">
                          <a:effectLst/>
                        </a:rPr>
                        <a:t>TOTAL</a:t>
                      </a:r>
                      <a:endParaRPr lang="es-MX" sz="900" b="0" i="0" u="none" strike="noStrike" dirty="0">
                        <a:solidFill>
                          <a:srgbClr val="000000"/>
                        </a:solidFill>
                        <a:effectLst/>
                        <a:latin typeface="Calibri"/>
                      </a:endParaRPr>
                    </a:p>
                  </a:txBody>
                  <a:tcPr marL="6399" marR="6399" marT="6399" marB="0" anchor="b"/>
                </a:tc>
                <a:tc>
                  <a:txBody>
                    <a:bodyPr/>
                    <a:lstStyle/>
                    <a:p>
                      <a:pPr algn="r" fontAlgn="b"/>
                      <a:r>
                        <a:rPr lang="es-MX" sz="900" u="none" strike="noStrike">
                          <a:effectLst/>
                        </a:rPr>
                        <a:t>37.3</a:t>
                      </a:r>
                      <a:endParaRPr lang="es-MX" sz="900" b="0" i="0" u="none" strike="noStrike">
                        <a:solidFill>
                          <a:srgbClr val="000000"/>
                        </a:solidFill>
                        <a:effectLst/>
                        <a:latin typeface="Calibri"/>
                      </a:endParaRPr>
                    </a:p>
                  </a:txBody>
                  <a:tcPr marL="6399" marR="6399" marT="6399" marB="0" anchor="b"/>
                </a:tc>
                <a:tc>
                  <a:txBody>
                    <a:bodyPr/>
                    <a:lstStyle/>
                    <a:p>
                      <a:pPr algn="r" fontAlgn="b"/>
                      <a:r>
                        <a:rPr lang="es-MX" sz="900" u="none" strike="noStrike" dirty="0">
                          <a:effectLst/>
                        </a:rPr>
                        <a:t>62.7</a:t>
                      </a:r>
                      <a:endParaRPr lang="es-MX" sz="900" b="0" i="0" u="none" strike="noStrike" dirty="0">
                        <a:solidFill>
                          <a:srgbClr val="000000"/>
                        </a:solidFill>
                        <a:effectLst/>
                        <a:latin typeface="Calibri"/>
                      </a:endParaRPr>
                    </a:p>
                  </a:txBody>
                  <a:tcPr marL="6399" marR="6399" marT="6399" marB="0" anchor="b"/>
                </a:tc>
              </a:tr>
            </a:tbl>
          </a:graphicData>
        </a:graphic>
      </p:graphicFrame>
      <p:sp>
        <p:nvSpPr>
          <p:cNvPr id="7" name="Google Shape;155;p23"/>
          <p:cNvSpPr txBox="1"/>
          <p:nvPr/>
        </p:nvSpPr>
        <p:spPr>
          <a:xfrm>
            <a:off x="752309" y="375817"/>
            <a:ext cx="2727737" cy="323125"/>
          </a:xfrm>
          <a:prstGeom prst="rect">
            <a:avLst/>
          </a:prstGeom>
          <a:noFill/>
          <a:ln>
            <a:noFill/>
          </a:ln>
        </p:spPr>
        <p:txBody>
          <a:bodyPr spcFirstLastPara="1" wrap="square" lIns="91425" tIns="45700" rIns="91425" bIns="45700" anchor="t" anchorCtr="0">
            <a:spAutoFit/>
          </a:bodyPr>
          <a:lstStyle/>
          <a:p>
            <a:pPr lvl="0">
              <a:buClr>
                <a:srgbClr val="C00000"/>
              </a:buClr>
              <a:buSzPts val="2000"/>
            </a:pPr>
            <a:r>
              <a:rPr lang="en-US" sz="1500" b="1" i="0" u="none" dirty="0" smtClean="0">
                <a:solidFill>
                  <a:srgbClr val="C00000"/>
                </a:solidFill>
                <a:latin typeface="Montserrat" panose="00000500000000000000" pitchFamily="2" charset="0"/>
                <a:sym typeface="Arial"/>
              </a:rPr>
              <a:t>% </a:t>
            </a:r>
            <a:r>
              <a:rPr lang="en-US" sz="1500" b="1" i="0" u="none" dirty="0" err="1" smtClean="0">
                <a:solidFill>
                  <a:srgbClr val="C00000"/>
                </a:solidFill>
                <a:latin typeface="Montserrat" panose="00000500000000000000" pitchFamily="2" charset="0"/>
                <a:sym typeface="Arial"/>
              </a:rPr>
              <a:t>Casos</a:t>
            </a:r>
            <a:r>
              <a:rPr lang="en-US" sz="1500" b="1" i="0" u="none" dirty="0" smtClean="0">
                <a:solidFill>
                  <a:srgbClr val="C00000"/>
                </a:solidFill>
                <a:latin typeface="Montserrat" panose="00000500000000000000" pitchFamily="2" charset="0"/>
                <a:sym typeface="Arial"/>
              </a:rPr>
              <a:t> al 11 de </a:t>
            </a:r>
            <a:r>
              <a:rPr lang="en-US" sz="1500" b="1" i="0" u="none" dirty="0" err="1" smtClean="0">
                <a:solidFill>
                  <a:srgbClr val="C00000"/>
                </a:solidFill>
                <a:latin typeface="Montserrat" panose="00000500000000000000" pitchFamily="2" charset="0"/>
                <a:sym typeface="Arial"/>
              </a:rPr>
              <a:t>marzo</a:t>
            </a:r>
            <a:endParaRPr sz="1500" dirty="0">
              <a:latin typeface="Montserrat" panose="00000500000000000000" pitchFamily="2" charset="0"/>
            </a:endParaRPr>
          </a:p>
        </p:txBody>
      </p:sp>
      <p:sp>
        <p:nvSpPr>
          <p:cNvPr id="8" name="Google Shape;155;p23"/>
          <p:cNvSpPr txBox="1"/>
          <p:nvPr/>
        </p:nvSpPr>
        <p:spPr>
          <a:xfrm>
            <a:off x="4917416" y="389129"/>
            <a:ext cx="2727737" cy="323125"/>
          </a:xfrm>
          <a:prstGeom prst="rect">
            <a:avLst/>
          </a:prstGeom>
          <a:noFill/>
          <a:ln>
            <a:noFill/>
          </a:ln>
        </p:spPr>
        <p:txBody>
          <a:bodyPr spcFirstLastPara="1" wrap="square" lIns="91425" tIns="45700" rIns="91425" bIns="45700" anchor="t" anchorCtr="0">
            <a:spAutoFit/>
          </a:bodyPr>
          <a:lstStyle/>
          <a:p>
            <a:pPr lvl="0">
              <a:buClr>
                <a:srgbClr val="C00000"/>
              </a:buClr>
              <a:buSzPts val="2000"/>
            </a:pPr>
            <a:r>
              <a:rPr lang="en-US" sz="1500" b="1" i="0" u="none" dirty="0" smtClean="0">
                <a:solidFill>
                  <a:srgbClr val="C00000"/>
                </a:solidFill>
                <a:latin typeface="Montserrat" panose="00000500000000000000" pitchFamily="2" charset="0"/>
                <a:sym typeface="Arial"/>
              </a:rPr>
              <a:t>% </a:t>
            </a:r>
            <a:r>
              <a:rPr lang="en-US" sz="1500" b="1" i="0" u="none" dirty="0" err="1" smtClean="0">
                <a:solidFill>
                  <a:srgbClr val="C00000"/>
                </a:solidFill>
                <a:latin typeface="Montserrat" panose="00000500000000000000" pitchFamily="2" charset="0"/>
                <a:sym typeface="Arial"/>
              </a:rPr>
              <a:t>Muertes</a:t>
            </a:r>
            <a:r>
              <a:rPr lang="en-US" sz="1500" b="1" i="0" u="none" dirty="0" smtClean="0">
                <a:solidFill>
                  <a:srgbClr val="C00000"/>
                </a:solidFill>
                <a:latin typeface="Montserrat" panose="00000500000000000000" pitchFamily="2" charset="0"/>
                <a:sym typeface="Arial"/>
              </a:rPr>
              <a:t> al 11 de </a:t>
            </a:r>
            <a:r>
              <a:rPr lang="en-US" sz="1500" b="1" i="0" u="none" dirty="0" err="1" smtClean="0">
                <a:solidFill>
                  <a:srgbClr val="C00000"/>
                </a:solidFill>
                <a:latin typeface="Montserrat" panose="00000500000000000000" pitchFamily="2" charset="0"/>
                <a:sym typeface="Arial"/>
              </a:rPr>
              <a:t>marzo</a:t>
            </a:r>
            <a:endParaRPr sz="1500" dirty="0">
              <a:latin typeface="Montserrat" panose="00000500000000000000" pitchFamily="2" charset="0"/>
            </a:endParaRPr>
          </a:p>
        </p:txBody>
      </p:sp>
    </p:spTree>
    <p:extLst>
      <p:ext uri="{BB962C8B-B14F-4D97-AF65-F5344CB8AC3E}">
        <p14:creationId xmlns:p14="http://schemas.microsoft.com/office/powerpoint/2010/main" val="2854564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5"/>
          <p:cNvSpPr txBox="1"/>
          <p:nvPr/>
        </p:nvSpPr>
        <p:spPr>
          <a:xfrm>
            <a:off x="311149" y="1594417"/>
            <a:ext cx="11370800" cy="390872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chemeClr val="dk1"/>
              </a:buClr>
              <a:buSzPts val="1600"/>
              <a:buFont typeface="Arial"/>
              <a:buChar char="•"/>
            </a:pPr>
            <a:r>
              <a:rPr lang="en-US" sz="1600" b="0" i="0" u="none" dirty="0">
                <a:solidFill>
                  <a:schemeClr val="dk1"/>
                </a:solidFill>
                <a:latin typeface="Montserrat" panose="00000500000000000000" pitchFamily="2" charset="0"/>
                <a:sym typeface="Arial"/>
              </a:rPr>
              <a:t>Es </a:t>
            </a:r>
            <a:r>
              <a:rPr lang="en-US" sz="1600" b="0" i="0" u="none" dirty="0" err="1">
                <a:solidFill>
                  <a:schemeClr val="dk1"/>
                </a:solidFill>
                <a:latin typeface="Montserrat" panose="00000500000000000000" pitchFamily="2" charset="0"/>
                <a:sym typeface="Arial"/>
              </a:rPr>
              <a:t>necesario</a:t>
            </a:r>
            <a:r>
              <a:rPr lang="en-US" sz="1600" b="0" i="0" u="none" dirty="0">
                <a:solidFill>
                  <a:schemeClr val="dk1"/>
                </a:solidFill>
                <a:latin typeface="Montserrat" panose="00000500000000000000" pitchFamily="2" charset="0"/>
                <a:sym typeface="Arial"/>
              </a:rPr>
              <a:t> </a:t>
            </a:r>
            <a:r>
              <a:rPr lang="en-US" sz="1600" b="0" i="0" u="none" dirty="0" err="1">
                <a:solidFill>
                  <a:schemeClr val="dk1"/>
                </a:solidFill>
                <a:latin typeface="Montserrat" panose="00000500000000000000" pitchFamily="2" charset="0"/>
                <a:sym typeface="Arial"/>
              </a:rPr>
              <a:t>integrar</a:t>
            </a:r>
            <a:r>
              <a:rPr lang="en-US" sz="1600" b="0" i="0" u="none" dirty="0">
                <a:solidFill>
                  <a:schemeClr val="dk1"/>
                </a:solidFill>
                <a:latin typeface="Montserrat" panose="00000500000000000000" pitchFamily="2" charset="0"/>
                <a:sym typeface="Arial"/>
              </a:rPr>
              <a:t> información, </a:t>
            </a:r>
            <a:r>
              <a:rPr lang="en-US" sz="1600" b="0" i="0" u="none" dirty="0" err="1">
                <a:solidFill>
                  <a:schemeClr val="dk1"/>
                </a:solidFill>
                <a:latin typeface="Montserrat" panose="00000500000000000000" pitchFamily="2" charset="0"/>
                <a:sym typeface="Arial"/>
              </a:rPr>
              <a:t>desagregada</a:t>
            </a:r>
            <a:r>
              <a:rPr lang="en-US" sz="1600" b="0" i="0" u="none" dirty="0">
                <a:solidFill>
                  <a:schemeClr val="dk1"/>
                </a:solidFill>
                <a:latin typeface="Montserrat" panose="00000500000000000000" pitchFamily="2" charset="0"/>
                <a:sym typeface="Arial"/>
              </a:rPr>
              <a:t> por </a:t>
            </a:r>
            <a:r>
              <a:rPr lang="en-US" sz="1600" b="0" i="0" u="none" dirty="0" err="1">
                <a:solidFill>
                  <a:schemeClr val="dk1"/>
                </a:solidFill>
                <a:latin typeface="Montserrat" panose="00000500000000000000" pitchFamily="2" charset="0"/>
                <a:sym typeface="Arial"/>
              </a:rPr>
              <a:t>sexo</a:t>
            </a:r>
            <a:r>
              <a:rPr lang="en-US" sz="1600" b="0" i="0" u="none" dirty="0">
                <a:solidFill>
                  <a:schemeClr val="dk1"/>
                </a:solidFill>
                <a:latin typeface="Montserrat" panose="00000500000000000000" pitchFamily="2" charset="0"/>
                <a:sym typeface="Arial"/>
              </a:rPr>
              <a:t>, </a:t>
            </a:r>
            <a:r>
              <a:rPr lang="en-US" sz="1600" b="0" i="0" u="none" dirty="0" err="1">
                <a:solidFill>
                  <a:schemeClr val="dk1"/>
                </a:solidFill>
                <a:latin typeface="Montserrat" panose="00000500000000000000" pitchFamily="2" charset="0"/>
                <a:sym typeface="Arial"/>
              </a:rPr>
              <a:t>edad</a:t>
            </a:r>
            <a:r>
              <a:rPr lang="en-US" sz="1600" b="0" i="0" u="none" dirty="0">
                <a:solidFill>
                  <a:schemeClr val="dk1"/>
                </a:solidFill>
                <a:latin typeface="Montserrat" panose="00000500000000000000" pitchFamily="2" charset="0"/>
                <a:sym typeface="Arial"/>
              </a:rPr>
              <a:t> y </a:t>
            </a:r>
            <a:r>
              <a:rPr lang="en-US" sz="1600" b="0" i="0" u="none" dirty="0" err="1">
                <a:solidFill>
                  <a:schemeClr val="dk1"/>
                </a:solidFill>
                <a:latin typeface="Montserrat" panose="00000500000000000000" pitchFamily="2" charset="0"/>
                <a:sym typeface="Arial"/>
              </a:rPr>
              <a:t>etnia</a:t>
            </a:r>
            <a:r>
              <a:rPr lang="en-US" sz="1600" b="0" i="0" u="none" dirty="0">
                <a:solidFill>
                  <a:schemeClr val="dk1"/>
                </a:solidFill>
                <a:latin typeface="Montserrat" panose="00000500000000000000" pitchFamily="2" charset="0"/>
                <a:sym typeface="Arial"/>
              </a:rPr>
              <a:t>, en </a:t>
            </a:r>
            <a:r>
              <a:rPr lang="en-US" sz="1600" b="0" i="0" u="none" dirty="0" err="1">
                <a:solidFill>
                  <a:schemeClr val="dk1"/>
                </a:solidFill>
                <a:latin typeface="Montserrat" panose="00000500000000000000" pitchFamily="2" charset="0"/>
                <a:sym typeface="Arial"/>
              </a:rPr>
              <a:t>sistemas</a:t>
            </a:r>
            <a:r>
              <a:rPr lang="en-US" sz="1600" b="0" i="0" u="none" dirty="0">
                <a:solidFill>
                  <a:schemeClr val="dk1"/>
                </a:solidFill>
                <a:latin typeface="Montserrat" panose="00000500000000000000" pitchFamily="2" charset="0"/>
                <a:sym typeface="Arial"/>
              </a:rPr>
              <a:t> de información </a:t>
            </a:r>
            <a:r>
              <a:rPr lang="en-US" sz="1600" b="0" i="0" u="none" dirty="0" err="1" smtClean="0">
                <a:solidFill>
                  <a:schemeClr val="dk1"/>
                </a:solidFill>
                <a:latin typeface="Montserrat" panose="00000500000000000000" pitchFamily="2" charset="0"/>
                <a:sym typeface="Arial"/>
              </a:rPr>
              <a:t>geográfica</a:t>
            </a:r>
            <a:r>
              <a:rPr lang="en-US" sz="1600" b="0" i="0" u="none" dirty="0" smtClean="0">
                <a:solidFill>
                  <a:schemeClr val="dk1"/>
                </a:solidFill>
                <a:latin typeface="Montserrat" panose="00000500000000000000" pitchFamily="2" charset="0"/>
                <a:sym typeface="Arial"/>
              </a:rPr>
              <a:t>.</a:t>
            </a:r>
          </a:p>
          <a:p>
            <a:pPr marL="285750" marR="0" lvl="0" indent="-285750" algn="just" rtl="0">
              <a:lnSpc>
                <a:spcPct val="100000"/>
              </a:lnSpc>
              <a:spcBef>
                <a:spcPts val="0"/>
              </a:spcBef>
              <a:spcAft>
                <a:spcPts val="0"/>
              </a:spcAft>
              <a:buClr>
                <a:schemeClr val="dk1"/>
              </a:buClr>
              <a:buSzPts val="1600"/>
              <a:buFont typeface="Arial"/>
              <a:buChar char="•"/>
            </a:pPr>
            <a:endParaRPr dirty="0">
              <a:latin typeface="Montserrat" panose="00000500000000000000" pitchFamily="2" charset="0"/>
            </a:endParaRPr>
          </a:p>
          <a:p>
            <a:pPr marL="285750" marR="0" lvl="0" indent="-285750" algn="just" rtl="0">
              <a:lnSpc>
                <a:spcPct val="100000"/>
              </a:lnSpc>
              <a:spcBef>
                <a:spcPts val="0"/>
              </a:spcBef>
              <a:spcAft>
                <a:spcPts val="0"/>
              </a:spcAft>
              <a:buClr>
                <a:schemeClr val="dk1"/>
              </a:buClr>
              <a:buSzPts val="1600"/>
              <a:buFont typeface="Arial"/>
              <a:buChar char="•"/>
            </a:pPr>
            <a:r>
              <a:rPr lang="en-US" sz="1600" b="0" i="0" u="none" dirty="0" err="1">
                <a:solidFill>
                  <a:schemeClr val="dk1"/>
                </a:solidFill>
                <a:latin typeface="Montserrat" panose="00000500000000000000" pitchFamily="2" charset="0"/>
                <a:sym typeface="Arial"/>
              </a:rPr>
              <a:t>Contar</a:t>
            </a:r>
            <a:r>
              <a:rPr lang="en-US" sz="1600" b="0" i="0" u="none" dirty="0">
                <a:solidFill>
                  <a:schemeClr val="dk1"/>
                </a:solidFill>
                <a:latin typeface="Montserrat" panose="00000500000000000000" pitchFamily="2" charset="0"/>
                <a:sym typeface="Arial"/>
              </a:rPr>
              <a:t> con </a:t>
            </a:r>
            <a:r>
              <a:rPr lang="en-US" sz="1600" b="0" i="0" u="none" dirty="0" err="1">
                <a:solidFill>
                  <a:schemeClr val="dk1"/>
                </a:solidFill>
                <a:latin typeface="Montserrat" panose="00000500000000000000" pitchFamily="2" charset="0"/>
                <a:sym typeface="Arial"/>
              </a:rPr>
              <a:t>estudios</a:t>
            </a:r>
            <a:r>
              <a:rPr lang="en-US" sz="1600" b="0" i="0" u="none" dirty="0">
                <a:solidFill>
                  <a:schemeClr val="dk1"/>
                </a:solidFill>
                <a:latin typeface="Montserrat" panose="00000500000000000000" pitchFamily="2" charset="0"/>
                <a:sym typeface="Arial"/>
              </a:rPr>
              <a:t> </a:t>
            </a:r>
            <a:r>
              <a:rPr lang="en-US" sz="1600" b="0" i="0" u="none" dirty="0" err="1">
                <a:solidFill>
                  <a:schemeClr val="dk1"/>
                </a:solidFill>
                <a:latin typeface="Montserrat" panose="00000500000000000000" pitchFamily="2" charset="0"/>
                <a:sym typeface="Arial"/>
              </a:rPr>
              <a:t>socioeconómicos</a:t>
            </a:r>
            <a:r>
              <a:rPr lang="en-US" sz="1600" b="0" i="0" u="none" dirty="0">
                <a:solidFill>
                  <a:schemeClr val="dk1"/>
                </a:solidFill>
                <a:latin typeface="Montserrat" panose="00000500000000000000" pitchFamily="2" charset="0"/>
                <a:sym typeface="Arial"/>
              </a:rPr>
              <a:t> del </a:t>
            </a:r>
            <a:r>
              <a:rPr lang="en-US" sz="1600" b="0" i="0" u="none" dirty="0" err="1">
                <a:solidFill>
                  <a:schemeClr val="dk1"/>
                </a:solidFill>
                <a:latin typeface="Montserrat" panose="00000500000000000000" pitchFamily="2" charset="0"/>
                <a:sym typeface="Arial"/>
              </a:rPr>
              <a:t>impacto</a:t>
            </a:r>
            <a:r>
              <a:rPr lang="en-US" sz="1600" b="0" i="0" u="none" dirty="0">
                <a:solidFill>
                  <a:schemeClr val="dk1"/>
                </a:solidFill>
                <a:latin typeface="Montserrat" panose="00000500000000000000" pitchFamily="2" charset="0"/>
                <a:sym typeface="Arial"/>
              </a:rPr>
              <a:t> de los </a:t>
            </a:r>
            <a:r>
              <a:rPr lang="en-US" sz="1600" b="0" i="0" u="none" dirty="0" err="1">
                <a:solidFill>
                  <a:schemeClr val="dk1"/>
                </a:solidFill>
                <a:latin typeface="Montserrat" panose="00000500000000000000" pitchFamily="2" charset="0"/>
                <a:sym typeface="Arial"/>
              </a:rPr>
              <a:t>desastres</a:t>
            </a:r>
            <a:r>
              <a:rPr lang="en-US" sz="1600" b="0" i="0" u="none" dirty="0">
                <a:solidFill>
                  <a:schemeClr val="dk1"/>
                </a:solidFill>
                <a:latin typeface="Montserrat" panose="00000500000000000000" pitchFamily="2" charset="0"/>
                <a:sym typeface="Arial"/>
              </a:rPr>
              <a:t> </a:t>
            </a:r>
            <a:r>
              <a:rPr lang="en-US" sz="1600" b="0" i="0" u="none" dirty="0" err="1">
                <a:solidFill>
                  <a:schemeClr val="dk1"/>
                </a:solidFill>
                <a:latin typeface="Montserrat" panose="00000500000000000000" pitchFamily="2" charset="0"/>
                <a:sym typeface="Arial"/>
              </a:rPr>
              <a:t>orientados</a:t>
            </a:r>
            <a:r>
              <a:rPr lang="en-US" sz="1600" b="0" i="0" u="none" dirty="0">
                <a:solidFill>
                  <a:schemeClr val="dk1"/>
                </a:solidFill>
                <a:latin typeface="Montserrat" panose="00000500000000000000" pitchFamily="2" charset="0"/>
                <a:sym typeface="Arial"/>
              </a:rPr>
              <a:t> a la </a:t>
            </a:r>
            <a:r>
              <a:rPr lang="en-US" sz="1600" b="0" i="0" u="none" dirty="0" err="1">
                <a:solidFill>
                  <a:schemeClr val="dk1"/>
                </a:solidFill>
                <a:latin typeface="Montserrat" panose="00000500000000000000" pitchFamily="2" charset="0"/>
                <a:sym typeface="Arial"/>
              </a:rPr>
              <a:t>prevención</a:t>
            </a:r>
            <a:r>
              <a:rPr lang="en-US" sz="1600" b="0" i="0" u="none" dirty="0">
                <a:solidFill>
                  <a:schemeClr val="dk1"/>
                </a:solidFill>
                <a:latin typeface="Montserrat" panose="00000500000000000000" pitchFamily="2" charset="0"/>
                <a:sym typeface="Arial"/>
              </a:rPr>
              <a:t> con </a:t>
            </a:r>
            <a:r>
              <a:rPr lang="en-US" sz="1600" b="0" i="0" u="none" dirty="0" err="1">
                <a:solidFill>
                  <a:schemeClr val="dk1"/>
                </a:solidFill>
                <a:latin typeface="Montserrat" panose="00000500000000000000" pitchFamily="2" charset="0"/>
                <a:sym typeface="Arial"/>
              </a:rPr>
              <a:t>perspectiva</a:t>
            </a:r>
            <a:r>
              <a:rPr lang="en-US" sz="1600" b="0" i="0" u="none" dirty="0">
                <a:solidFill>
                  <a:schemeClr val="dk1"/>
                </a:solidFill>
                <a:latin typeface="Montserrat" panose="00000500000000000000" pitchFamily="2" charset="0"/>
                <a:sym typeface="Arial"/>
              </a:rPr>
              <a:t> de </a:t>
            </a:r>
            <a:r>
              <a:rPr lang="en-US" sz="1600" b="0" i="0" u="none" dirty="0" err="1">
                <a:solidFill>
                  <a:schemeClr val="dk1"/>
                </a:solidFill>
                <a:latin typeface="Montserrat" panose="00000500000000000000" pitchFamily="2" charset="0"/>
                <a:sym typeface="Arial"/>
              </a:rPr>
              <a:t>género</a:t>
            </a:r>
            <a:r>
              <a:rPr lang="en-US" sz="1600" b="0" i="0" u="none" dirty="0" smtClean="0">
                <a:solidFill>
                  <a:schemeClr val="dk1"/>
                </a:solidFill>
                <a:latin typeface="Montserrat" panose="00000500000000000000" pitchFamily="2" charset="0"/>
                <a:sym typeface="Arial"/>
              </a:rPr>
              <a:t>.</a:t>
            </a:r>
          </a:p>
          <a:p>
            <a:pPr marL="285750" marR="0" lvl="0" indent="-285750" algn="just" rtl="0">
              <a:lnSpc>
                <a:spcPct val="100000"/>
              </a:lnSpc>
              <a:spcBef>
                <a:spcPts val="0"/>
              </a:spcBef>
              <a:spcAft>
                <a:spcPts val="0"/>
              </a:spcAft>
              <a:buClr>
                <a:schemeClr val="dk1"/>
              </a:buClr>
              <a:buSzPts val="1600"/>
              <a:buFont typeface="Arial"/>
              <a:buChar char="•"/>
            </a:pPr>
            <a:endParaRPr dirty="0">
              <a:latin typeface="Montserrat" panose="00000500000000000000" pitchFamily="2" charset="0"/>
            </a:endParaRPr>
          </a:p>
          <a:p>
            <a:pPr marL="285750" marR="0" lvl="0" indent="-285750" algn="just" rtl="0">
              <a:lnSpc>
                <a:spcPct val="100000"/>
              </a:lnSpc>
              <a:spcBef>
                <a:spcPts val="0"/>
              </a:spcBef>
              <a:spcAft>
                <a:spcPts val="0"/>
              </a:spcAft>
              <a:buClr>
                <a:schemeClr val="dk1"/>
              </a:buClr>
              <a:buSzPts val="1600"/>
              <a:buFont typeface="Arial"/>
              <a:buChar char="•"/>
            </a:pPr>
            <a:r>
              <a:rPr lang="en-US" sz="1600" b="0" i="0" u="none" dirty="0" err="1">
                <a:solidFill>
                  <a:schemeClr val="dk1"/>
                </a:solidFill>
                <a:latin typeface="Montserrat" panose="00000500000000000000" pitchFamily="2" charset="0"/>
                <a:sym typeface="Arial"/>
              </a:rPr>
              <a:t>Disponer</a:t>
            </a:r>
            <a:r>
              <a:rPr lang="en-US" sz="1600" b="0" i="0" u="none" dirty="0">
                <a:solidFill>
                  <a:schemeClr val="dk1"/>
                </a:solidFill>
                <a:latin typeface="Montserrat" panose="00000500000000000000" pitchFamily="2" charset="0"/>
                <a:sym typeface="Arial"/>
              </a:rPr>
              <a:t> de información para </a:t>
            </a:r>
            <a:r>
              <a:rPr lang="en-US" sz="1600" b="0" i="0" u="none" dirty="0" err="1">
                <a:solidFill>
                  <a:schemeClr val="dk1"/>
                </a:solidFill>
                <a:latin typeface="Montserrat" panose="00000500000000000000" pitchFamily="2" charset="0"/>
                <a:sym typeface="Arial"/>
              </a:rPr>
              <a:t>diagnosticar</a:t>
            </a:r>
            <a:r>
              <a:rPr lang="en-US" sz="1600" b="0" i="0" u="none" dirty="0">
                <a:solidFill>
                  <a:schemeClr val="dk1"/>
                </a:solidFill>
                <a:latin typeface="Montserrat" panose="00000500000000000000" pitchFamily="2" charset="0"/>
                <a:sym typeface="Arial"/>
              </a:rPr>
              <a:t> las </a:t>
            </a:r>
            <a:r>
              <a:rPr lang="en-US" sz="1600" b="0" i="0" u="none" dirty="0" err="1">
                <a:solidFill>
                  <a:schemeClr val="dk1"/>
                </a:solidFill>
                <a:latin typeface="Montserrat" panose="00000500000000000000" pitchFamily="2" charset="0"/>
                <a:sym typeface="Arial"/>
              </a:rPr>
              <a:t>necesidades</a:t>
            </a:r>
            <a:r>
              <a:rPr lang="en-US" sz="1600" b="0" i="0" u="none" dirty="0">
                <a:solidFill>
                  <a:schemeClr val="dk1"/>
                </a:solidFill>
                <a:latin typeface="Montserrat" panose="00000500000000000000" pitchFamily="2" charset="0"/>
                <a:sym typeface="Arial"/>
              </a:rPr>
              <a:t> </a:t>
            </a:r>
            <a:r>
              <a:rPr lang="en-US" sz="1600" b="0" i="0" u="none" dirty="0" err="1">
                <a:solidFill>
                  <a:schemeClr val="dk1"/>
                </a:solidFill>
                <a:latin typeface="Montserrat" panose="00000500000000000000" pitchFamily="2" charset="0"/>
                <a:sym typeface="Arial"/>
              </a:rPr>
              <a:t>diferenciadas</a:t>
            </a:r>
            <a:r>
              <a:rPr lang="en-US" sz="1600" b="0" i="0" u="none" dirty="0">
                <a:solidFill>
                  <a:schemeClr val="dk1"/>
                </a:solidFill>
                <a:latin typeface="Montserrat" panose="00000500000000000000" pitchFamily="2" charset="0"/>
                <a:sym typeface="Arial"/>
              </a:rPr>
              <a:t> de mujeres y hombres en las </a:t>
            </a:r>
            <a:r>
              <a:rPr lang="en-US" sz="1600" b="0" i="0" u="none" dirty="0" err="1">
                <a:solidFill>
                  <a:schemeClr val="dk1"/>
                </a:solidFill>
                <a:latin typeface="Montserrat" panose="00000500000000000000" pitchFamily="2" charset="0"/>
                <a:sym typeface="Arial"/>
              </a:rPr>
              <a:t>distintas</a:t>
            </a:r>
            <a:r>
              <a:rPr lang="en-US" sz="1600" b="0" i="0" u="none" dirty="0">
                <a:solidFill>
                  <a:schemeClr val="dk1"/>
                </a:solidFill>
                <a:latin typeface="Montserrat" panose="00000500000000000000" pitchFamily="2" charset="0"/>
                <a:sym typeface="Arial"/>
              </a:rPr>
              <a:t> </a:t>
            </a:r>
            <a:r>
              <a:rPr lang="en-US" sz="1600" b="0" i="0" u="none" dirty="0" err="1">
                <a:solidFill>
                  <a:schemeClr val="dk1"/>
                </a:solidFill>
                <a:latin typeface="Montserrat" panose="00000500000000000000" pitchFamily="2" charset="0"/>
                <a:sym typeface="Arial"/>
              </a:rPr>
              <a:t>etapas</a:t>
            </a:r>
            <a:r>
              <a:rPr lang="en-US" sz="1600" b="0" i="0" u="none" dirty="0">
                <a:solidFill>
                  <a:schemeClr val="dk1"/>
                </a:solidFill>
                <a:latin typeface="Montserrat" panose="00000500000000000000" pitchFamily="2" charset="0"/>
                <a:sym typeface="Arial"/>
              </a:rPr>
              <a:t> de la GIRD</a:t>
            </a:r>
            <a:r>
              <a:rPr lang="en-US" sz="1600" b="0" i="0" u="none" dirty="0" smtClean="0">
                <a:solidFill>
                  <a:schemeClr val="dk1"/>
                </a:solidFill>
                <a:latin typeface="Montserrat" panose="00000500000000000000" pitchFamily="2" charset="0"/>
                <a:sym typeface="Arial"/>
              </a:rPr>
              <a:t>.</a:t>
            </a:r>
          </a:p>
          <a:p>
            <a:pPr marL="285750" marR="0" lvl="0" indent="-285750" algn="just" rtl="0">
              <a:lnSpc>
                <a:spcPct val="100000"/>
              </a:lnSpc>
              <a:spcBef>
                <a:spcPts val="0"/>
              </a:spcBef>
              <a:spcAft>
                <a:spcPts val="0"/>
              </a:spcAft>
              <a:buClr>
                <a:schemeClr val="dk1"/>
              </a:buClr>
              <a:buSzPts val="1600"/>
              <a:buFont typeface="Arial"/>
              <a:buChar char="•"/>
            </a:pPr>
            <a:endParaRPr dirty="0">
              <a:latin typeface="Montserrat" panose="00000500000000000000" pitchFamily="2" charset="0"/>
            </a:endParaRPr>
          </a:p>
          <a:p>
            <a:pPr marL="285750" marR="0" lvl="0" indent="-285750" algn="just" rtl="0">
              <a:lnSpc>
                <a:spcPct val="100000"/>
              </a:lnSpc>
              <a:spcBef>
                <a:spcPts val="0"/>
              </a:spcBef>
              <a:spcAft>
                <a:spcPts val="0"/>
              </a:spcAft>
              <a:buClr>
                <a:schemeClr val="dk1"/>
              </a:buClr>
              <a:buSzPts val="1600"/>
              <a:buFont typeface="Arial"/>
              <a:buChar char="•"/>
            </a:pPr>
            <a:r>
              <a:rPr lang="en-US" sz="1600" b="0" i="0" u="none" dirty="0" err="1">
                <a:solidFill>
                  <a:schemeClr val="dk1"/>
                </a:solidFill>
                <a:latin typeface="Montserrat" panose="00000500000000000000" pitchFamily="2" charset="0"/>
                <a:sym typeface="Arial"/>
              </a:rPr>
              <a:t>Conocer</a:t>
            </a:r>
            <a:r>
              <a:rPr lang="en-US" sz="1600" b="0" i="0" u="none" dirty="0">
                <a:solidFill>
                  <a:schemeClr val="dk1"/>
                </a:solidFill>
                <a:latin typeface="Montserrat" panose="00000500000000000000" pitchFamily="2" charset="0"/>
                <a:sym typeface="Arial"/>
              </a:rPr>
              <a:t> la </a:t>
            </a:r>
            <a:r>
              <a:rPr lang="en-US" sz="1600" b="0" i="0" u="none" dirty="0" err="1">
                <a:solidFill>
                  <a:schemeClr val="dk1"/>
                </a:solidFill>
                <a:latin typeface="Montserrat" panose="00000500000000000000" pitchFamily="2" charset="0"/>
                <a:sym typeface="Arial"/>
              </a:rPr>
              <a:t>percepción</a:t>
            </a:r>
            <a:r>
              <a:rPr lang="en-US" sz="1600" b="0" i="0" u="none" dirty="0">
                <a:solidFill>
                  <a:schemeClr val="dk1"/>
                </a:solidFill>
                <a:latin typeface="Montserrat" panose="00000500000000000000" pitchFamily="2" charset="0"/>
                <a:sym typeface="Arial"/>
              </a:rPr>
              <a:t> del </a:t>
            </a:r>
            <a:r>
              <a:rPr lang="en-US" sz="1600" b="0" i="0" u="none" dirty="0" err="1">
                <a:solidFill>
                  <a:schemeClr val="dk1"/>
                </a:solidFill>
                <a:latin typeface="Montserrat" panose="00000500000000000000" pitchFamily="2" charset="0"/>
                <a:sym typeface="Arial"/>
              </a:rPr>
              <a:t>riesgo</a:t>
            </a:r>
            <a:r>
              <a:rPr lang="en-US" sz="1600" b="0" i="0" u="none" dirty="0">
                <a:solidFill>
                  <a:schemeClr val="dk1"/>
                </a:solidFill>
                <a:latin typeface="Montserrat" panose="00000500000000000000" pitchFamily="2" charset="0"/>
                <a:sym typeface="Arial"/>
              </a:rPr>
              <a:t> para las mujeres y hombres</a:t>
            </a:r>
            <a:r>
              <a:rPr lang="en-US" sz="1600" b="0" i="0" u="none" dirty="0" smtClean="0">
                <a:solidFill>
                  <a:schemeClr val="dk1"/>
                </a:solidFill>
                <a:latin typeface="Montserrat" panose="00000500000000000000" pitchFamily="2" charset="0"/>
                <a:sym typeface="Arial"/>
              </a:rPr>
              <a:t>.</a:t>
            </a:r>
          </a:p>
          <a:p>
            <a:pPr marL="285750" marR="0" lvl="0" indent="-285750" algn="just" rtl="0">
              <a:lnSpc>
                <a:spcPct val="100000"/>
              </a:lnSpc>
              <a:spcBef>
                <a:spcPts val="0"/>
              </a:spcBef>
              <a:spcAft>
                <a:spcPts val="0"/>
              </a:spcAft>
              <a:buClr>
                <a:schemeClr val="dk1"/>
              </a:buClr>
              <a:buSzPts val="1600"/>
              <a:buFont typeface="Arial"/>
              <a:buChar char="•"/>
            </a:pPr>
            <a:endParaRPr dirty="0">
              <a:latin typeface="Montserrat" panose="00000500000000000000" pitchFamily="2" charset="0"/>
            </a:endParaRPr>
          </a:p>
          <a:p>
            <a:pPr marL="285750" marR="0" lvl="0" indent="-285750" algn="just" rtl="0">
              <a:lnSpc>
                <a:spcPct val="100000"/>
              </a:lnSpc>
              <a:spcBef>
                <a:spcPts val="0"/>
              </a:spcBef>
              <a:spcAft>
                <a:spcPts val="0"/>
              </a:spcAft>
              <a:buClr>
                <a:schemeClr val="dk1"/>
              </a:buClr>
              <a:buSzPts val="1600"/>
              <a:buFont typeface="Arial"/>
              <a:buChar char="•"/>
            </a:pPr>
            <a:r>
              <a:rPr lang="en-US" sz="1600" b="0" i="0" u="none" dirty="0">
                <a:solidFill>
                  <a:schemeClr val="dk1"/>
                </a:solidFill>
                <a:latin typeface="Montserrat" panose="00000500000000000000" pitchFamily="2" charset="0"/>
                <a:sym typeface="Arial"/>
              </a:rPr>
              <a:t>Es </a:t>
            </a:r>
            <a:r>
              <a:rPr lang="en-US" sz="1600" b="0" i="0" u="none" dirty="0" err="1">
                <a:solidFill>
                  <a:schemeClr val="dk1"/>
                </a:solidFill>
                <a:latin typeface="Montserrat" panose="00000500000000000000" pitchFamily="2" charset="0"/>
                <a:sym typeface="Arial"/>
              </a:rPr>
              <a:t>importante</a:t>
            </a:r>
            <a:r>
              <a:rPr lang="en-US" sz="1600" b="0" i="0" u="none" dirty="0">
                <a:solidFill>
                  <a:schemeClr val="dk1"/>
                </a:solidFill>
                <a:latin typeface="Montserrat" panose="00000500000000000000" pitchFamily="2" charset="0"/>
                <a:sym typeface="Arial"/>
              </a:rPr>
              <a:t> que la </a:t>
            </a:r>
            <a:r>
              <a:rPr lang="en-US" sz="1600" b="0" i="0" u="none" dirty="0" err="1">
                <a:solidFill>
                  <a:schemeClr val="dk1"/>
                </a:solidFill>
                <a:latin typeface="Montserrat" panose="00000500000000000000" pitchFamily="2" charset="0"/>
                <a:sym typeface="Arial"/>
              </a:rPr>
              <a:t>capacitación</a:t>
            </a:r>
            <a:r>
              <a:rPr lang="en-US" sz="1600" b="0" i="0" u="none" dirty="0">
                <a:solidFill>
                  <a:schemeClr val="dk1"/>
                </a:solidFill>
                <a:latin typeface="Montserrat" panose="00000500000000000000" pitchFamily="2" charset="0"/>
                <a:sym typeface="Arial"/>
              </a:rPr>
              <a:t>, </a:t>
            </a:r>
            <a:r>
              <a:rPr lang="en-US" sz="1600" b="0" i="0" u="none" dirty="0" err="1">
                <a:solidFill>
                  <a:schemeClr val="dk1"/>
                </a:solidFill>
                <a:latin typeface="Montserrat" panose="00000500000000000000" pitchFamily="2" charset="0"/>
                <a:sym typeface="Arial"/>
              </a:rPr>
              <a:t>profesionalización</a:t>
            </a:r>
            <a:r>
              <a:rPr lang="en-US" sz="1600" b="0" i="0" u="none" dirty="0">
                <a:solidFill>
                  <a:schemeClr val="dk1"/>
                </a:solidFill>
                <a:latin typeface="Montserrat" panose="00000500000000000000" pitchFamily="2" charset="0"/>
                <a:sym typeface="Arial"/>
              </a:rPr>
              <a:t> y </a:t>
            </a:r>
            <a:r>
              <a:rPr lang="en-US" sz="1600" b="0" i="0" u="none" dirty="0" err="1">
                <a:solidFill>
                  <a:schemeClr val="dk1"/>
                </a:solidFill>
                <a:latin typeface="Montserrat" panose="00000500000000000000" pitchFamily="2" charset="0"/>
                <a:sym typeface="Arial"/>
              </a:rPr>
              <a:t>certificación</a:t>
            </a:r>
            <a:r>
              <a:rPr lang="en-US" sz="1600" b="0" i="0" u="none" dirty="0">
                <a:solidFill>
                  <a:schemeClr val="dk1"/>
                </a:solidFill>
                <a:latin typeface="Montserrat" panose="00000500000000000000" pitchFamily="2" charset="0"/>
                <a:sym typeface="Arial"/>
              </a:rPr>
              <a:t> de </a:t>
            </a:r>
            <a:r>
              <a:rPr lang="en-US" sz="1600" b="0" i="0" u="none" dirty="0" err="1">
                <a:solidFill>
                  <a:schemeClr val="dk1"/>
                </a:solidFill>
                <a:latin typeface="Montserrat" panose="00000500000000000000" pitchFamily="2" charset="0"/>
                <a:sym typeface="Arial"/>
              </a:rPr>
              <a:t>integrantes</a:t>
            </a:r>
            <a:r>
              <a:rPr lang="en-US" sz="1600" b="0" i="0" u="none" dirty="0">
                <a:solidFill>
                  <a:schemeClr val="dk1"/>
                </a:solidFill>
                <a:latin typeface="Montserrat" panose="00000500000000000000" pitchFamily="2" charset="0"/>
                <a:sym typeface="Arial"/>
              </a:rPr>
              <a:t> del Sistema Nacional de </a:t>
            </a:r>
            <a:r>
              <a:rPr lang="en-US" sz="1600" b="0" i="0" u="none" dirty="0" err="1">
                <a:solidFill>
                  <a:schemeClr val="dk1"/>
                </a:solidFill>
                <a:latin typeface="Montserrat" panose="00000500000000000000" pitchFamily="2" charset="0"/>
                <a:sym typeface="Arial"/>
              </a:rPr>
              <a:t>Protección</a:t>
            </a:r>
            <a:r>
              <a:rPr lang="en-US" sz="1600" b="0" i="0" u="none" dirty="0">
                <a:solidFill>
                  <a:schemeClr val="dk1"/>
                </a:solidFill>
                <a:latin typeface="Montserrat" panose="00000500000000000000" pitchFamily="2" charset="0"/>
                <a:sym typeface="Arial"/>
              </a:rPr>
              <a:t> Civil </a:t>
            </a:r>
            <a:r>
              <a:rPr lang="en-US" sz="1600" b="0" i="0" u="none" dirty="0" err="1">
                <a:solidFill>
                  <a:schemeClr val="dk1"/>
                </a:solidFill>
                <a:latin typeface="Montserrat" panose="00000500000000000000" pitchFamily="2" charset="0"/>
                <a:sym typeface="Arial"/>
              </a:rPr>
              <a:t>orientados</a:t>
            </a:r>
            <a:r>
              <a:rPr lang="en-US" sz="1600" b="0" i="0" u="none" dirty="0">
                <a:solidFill>
                  <a:schemeClr val="dk1"/>
                </a:solidFill>
                <a:latin typeface="Montserrat" panose="00000500000000000000" pitchFamily="2" charset="0"/>
                <a:sym typeface="Arial"/>
              </a:rPr>
              <a:t> a la </a:t>
            </a:r>
            <a:r>
              <a:rPr lang="en-US" sz="1600" b="0" i="0" u="none" dirty="0" err="1">
                <a:solidFill>
                  <a:schemeClr val="dk1"/>
                </a:solidFill>
                <a:latin typeface="Montserrat" panose="00000500000000000000" pitchFamily="2" charset="0"/>
                <a:sym typeface="Arial"/>
              </a:rPr>
              <a:t>formación</a:t>
            </a:r>
            <a:r>
              <a:rPr lang="en-US" sz="1600" b="0" i="0" u="none" dirty="0">
                <a:solidFill>
                  <a:schemeClr val="dk1"/>
                </a:solidFill>
                <a:latin typeface="Montserrat" panose="00000500000000000000" pitchFamily="2" charset="0"/>
                <a:sym typeface="Arial"/>
              </a:rPr>
              <a:t> de </a:t>
            </a:r>
            <a:r>
              <a:rPr lang="en-US" sz="1600" b="0" i="0" u="none" dirty="0" err="1">
                <a:solidFill>
                  <a:schemeClr val="dk1"/>
                </a:solidFill>
                <a:latin typeface="Montserrat" panose="00000500000000000000" pitchFamily="2" charset="0"/>
                <a:sym typeface="Arial"/>
              </a:rPr>
              <a:t>capacidades</a:t>
            </a:r>
            <a:r>
              <a:rPr lang="en-US" sz="1600" b="0" i="0" u="none" dirty="0">
                <a:solidFill>
                  <a:schemeClr val="dk1"/>
                </a:solidFill>
                <a:latin typeface="Montserrat" panose="00000500000000000000" pitchFamily="2" charset="0"/>
                <a:sym typeface="Arial"/>
              </a:rPr>
              <a:t> y </a:t>
            </a:r>
            <a:r>
              <a:rPr lang="en-US" sz="1600" b="0" i="0" u="none" dirty="0" err="1">
                <a:solidFill>
                  <a:schemeClr val="dk1"/>
                </a:solidFill>
                <a:latin typeface="Montserrat" panose="00000500000000000000" pitchFamily="2" charset="0"/>
                <a:sym typeface="Arial"/>
              </a:rPr>
              <a:t>habilidades</a:t>
            </a:r>
            <a:r>
              <a:rPr lang="en-US" sz="1600" b="0" i="0" u="none" dirty="0">
                <a:solidFill>
                  <a:schemeClr val="dk1"/>
                </a:solidFill>
                <a:latin typeface="Montserrat" panose="00000500000000000000" pitchFamily="2" charset="0"/>
                <a:sym typeface="Arial"/>
              </a:rPr>
              <a:t> locales o </a:t>
            </a:r>
            <a:r>
              <a:rPr lang="en-US" sz="1600" b="0" i="0" u="none" dirty="0" err="1">
                <a:solidFill>
                  <a:schemeClr val="dk1"/>
                </a:solidFill>
                <a:latin typeface="Montserrat" panose="00000500000000000000" pitchFamily="2" charset="0"/>
                <a:sym typeface="Arial"/>
              </a:rPr>
              <a:t>regionales</a:t>
            </a:r>
            <a:r>
              <a:rPr lang="en-US" sz="1600" b="0" i="0" u="none" dirty="0">
                <a:solidFill>
                  <a:schemeClr val="dk1"/>
                </a:solidFill>
                <a:latin typeface="Montserrat" panose="00000500000000000000" pitchFamily="2" charset="0"/>
                <a:sym typeface="Arial"/>
              </a:rPr>
              <a:t>, la </a:t>
            </a:r>
            <a:r>
              <a:rPr lang="en-US" sz="1600" b="0" i="0" u="none" dirty="0" err="1">
                <a:solidFill>
                  <a:schemeClr val="dk1"/>
                </a:solidFill>
                <a:latin typeface="Montserrat" panose="00000500000000000000" pitchFamily="2" charset="0"/>
                <a:sym typeface="Arial"/>
              </a:rPr>
              <a:t>toma</a:t>
            </a:r>
            <a:r>
              <a:rPr lang="en-US" sz="1600" b="0" i="0" u="none" dirty="0">
                <a:solidFill>
                  <a:schemeClr val="dk1"/>
                </a:solidFill>
                <a:latin typeface="Montserrat" panose="00000500000000000000" pitchFamily="2" charset="0"/>
                <a:sym typeface="Arial"/>
              </a:rPr>
              <a:t> de </a:t>
            </a:r>
            <a:r>
              <a:rPr lang="en-US" sz="1600" b="0" i="0" u="none" dirty="0" err="1">
                <a:solidFill>
                  <a:schemeClr val="dk1"/>
                </a:solidFill>
                <a:latin typeface="Montserrat" panose="00000500000000000000" pitchFamily="2" charset="0"/>
                <a:sym typeface="Arial"/>
              </a:rPr>
              <a:t>conciencia</a:t>
            </a:r>
            <a:r>
              <a:rPr lang="en-US" sz="1600" b="0" i="0" u="none" dirty="0">
                <a:solidFill>
                  <a:schemeClr val="dk1"/>
                </a:solidFill>
                <a:latin typeface="Montserrat" panose="00000500000000000000" pitchFamily="2" charset="0"/>
                <a:sym typeface="Arial"/>
              </a:rPr>
              <a:t>, </a:t>
            </a:r>
            <a:r>
              <a:rPr lang="en-US" sz="1600" b="0" i="0" u="none" dirty="0" err="1">
                <a:solidFill>
                  <a:schemeClr val="dk1"/>
                </a:solidFill>
                <a:latin typeface="Montserrat" panose="00000500000000000000" pitchFamily="2" charset="0"/>
                <a:sym typeface="Arial"/>
              </a:rPr>
              <a:t>sensibilización</a:t>
            </a:r>
            <a:r>
              <a:rPr lang="en-US" sz="1600" b="0" i="0" u="none" dirty="0">
                <a:solidFill>
                  <a:schemeClr val="dk1"/>
                </a:solidFill>
                <a:latin typeface="Montserrat" panose="00000500000000000000" pitchFamily="2" charset="0"/>
                <a:sym typeface="Arial"/>
              </a:rPr>
              <a:t> </a:t>
            </a:r>
            <a:r>
              <a:rPr lang="en-US" sz="1600" b="0" i="0" u="none" dirty="0" err="1">
                <a:solidFill>
                  <a:schemeClr val="dk1"/>
                </a:solidFill>
                <a:latin typeface="Montserrat" panose="00000500000000000000" pitchFamily="2" charset="0"/>
                <a:sym typeface="Arial"/>
              </a:rPr>
              <a:t>sobre</a:t>
            </a:r>
            <a:r>
              <a:rPr lang="en-US" sz="1600" b="0" i="0" u="none" dirty="0">
                <a:solidFill>
                  <a:schemeClr val="dk1"/>
                </a:solidFill>
                <a:latin typeface="Montserrat" panose="00000500000000000000" pitchFamily="2" charset="0"/>
                <a:sym typeface="Arial"/>
              </a:rPr>
              <a:t> </a:t>
            </a:r>
            <a:r>
              <a:rPr lang="en-US" sz="1600" b="0" i="0" u="none" dirty="0" err="1">
                <a:solidFill>
                  <a:schemeClr val="dk1"/>
                </a:solidFill>
                <a:latin typeface="Montserrat" panose="00000500000000000000" pitchFamily="2" charset="0"/>
                <a:sym typeface="Arial"/>
              </a:rPr>
              <a:t>Riesgo</a:t>
            </a:r>
            <a:r>
              <a:rPr lang="en-US" sz="1600" b="0" i="0" u="none" dirty="0">
                <a:solidFill>
                  <a:schemeClr val="dk1"/>
                </a:solidFill>
                <a:latin typeface="Montserrat" panose="00000500000000000000" pitchFamily="2" charset="0"/>
                <a:sym typeface="Arial"/>
              </a:rPr>
              <a:t> y la </a:t>
            </a:r>
            <a:r>
              <a:rPr lang="en-US" sz="1600" b="0" i="0" u="none" dirty="0" err="1">
                <a:solidFill>
                  <a:schemeClr val="dk1"/>
                </a:solidFill>
                <a:latin typeface="Montserrat" panose="00000500000000000000" pitchFamily="2" charset="0"/>
                <a:sym typeface="Arial"/>
              </a:rPr>
              <a:t>Gestión</a:t>
            </a:r>
            <a:r>
              <a:rPr lang="en-US" sz="1600" b="0" i="0" u="none" dirty="0">
                <a:solidFill>
                  <a:schemeClr val="dk1"/>
                </a:solidFill>
                <a:latin typeface="Montserrat" panose="00000500000000000000" pitchFamily="2" charset="0"/>
                <a:sym typeface="Arial"/>
              </a:rPr>
              <a:t> Integral del </a:t>
            </a:r>
            <a:r>
              <a:rPr lang="en-US" sz="1600" b="0" i="0" u="none" dirty="0" err="1">
                <a:solidFill>
                  <a:schemeClr val="dk1"/>
                </a:solidFill>
                <a:latin typeface="Montserrat" panose="00000500000000000000" pitchFamily="2" charset="0"/>
                <a:sym typeface="Arial"/>
              </a:rPr>
              <a:t>Riesgo</a:t>
            </a:r>
            <a:r>
              <a:rPr lang="en-US" sz="1600" b="0" i="0" u="none" dirty="0">
                <a:solidFill>
                  <a:schemeClr val="dk1"/>
                </a:solidFill>
                <a:latin typeface="Montserrat" panose="00000500000000000000" pitchFamily="2" charset="0"/>
                <a:sym typeface="Arial"/>
              </a:rPr>
              <a:t> se </a:t>
            </a:r>
            <a:r>
              <a:rPr lang="en-US" sz="1600" b="0" i="0" u="none" dirty="0" err="1">
                <a:solidFill>
                  <a:schemeClr val="dk1"/>
                </a:solidFill>
                <a:latin typeface="Montserrat" panose="00000500000000000000" pitchFamily="2" charset="0"/>
                <a:sym typeface="Arial"/>
              </a:rPr>
              <a:t>realice</a:t>
            </a:r>
            <a:r>
              <a:rPr lang="en-US" sz="1600" b="0" i="0" u="none" dirty="0">
                <a:solidFill>
                  <a:schemeClr val="dk1"/>
                </a:solidFill>
                <a:latin typeface="Montserrat" panose="00000500000000000000" pitchFamily="2" charset="0"/>
                <a:sym typeface="Arial"/>
              </a:rPr>
              <a:t> con </a:t>
            </a:r>
            <a:r>
              <a:rPr lang="en-US" sz="1600" b="0" i="0" u="none" dirty="0" err="1">
                <a:solidFill>
                  <a:schemeClr val="dk1"/>
                </a:solidFill>
                <a:latin typeface="Montserrat" panose="00000500000000000000" pitchFamily="2" charset="0"/>
                <a:sym typeface="Arial"/>
              </a:rPr>
              <a:t>perspectiva</a:t>
            </a:r>
            <a:r>
              <a:rPr lang="en-US" sz="1600" b="0" i="0" u="none" dirty="0">
                <a:solidFill>
                  <a:schemeClr val="dk1"/>
                </a:solidFill>
                <a:latin typeface="Montserrat" panose="00000500000000000000" pitchFamily="2" charset="0"/>
                <a:sym typeface="Arial"/>
              </a:rPr>
              <a:t> de </a:t>
            </a:r>
            <a:r>
              <a:rPr lang="en-US" sz="1600" b="0" i="0" u="none" dirty="0" err="1">
                <a:solidFill>
                  <a:schemeClr val="dk1"/>
                </a:solidFill>
                <a:latin typeface="Montserrat" panose="00000500000000000000" pitchFamily="2" charset="0"/>
                <a:sym typeface="Arial"/>
              </a:rPr>
              <a:t>género</a:t>
            </a:r>
            <a:r>
              <a:rPr lang="en-US" sz="1600" b="0" i="0" u="none" dirty="0">
                <a:solidFill>
                  <a:schemeClr val="dk1"/>
                </a:solidFill>
                <a:latin typeface="Montserrat" panose="00000500000000000000" pitchFamily="2" charset="0"/>
                <a:sym typeface="Arial"/>
              </a:rPr>
              <a:t>;</a:t>
            </a:r>
            <a:endParaRPr dirty="0">
              <a:latin typeface="Montserrat" panose="00000500000000000000" pitchFamily="2" charset="0"/>
            </a:endParaRPr>
          </a:p>
        </p:txBody>
      </p:sp>
      <p:sp>
        <p:nvSpPr>
          <p:cNvPr id="168" name="Google Shape;168;p25"/>
          <p:cNvSpPr txBox="1"/>
          <p:nvPr/>
        </p:nvSpPr>
        <p:spPr>
          <a:xfrm>
            <a:off x="311149" y="926563"/>
            <a:ext cx="4182400" cy="39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000"/>
              <a:buFont typeface="Arial"/>
              <a:buNone/>
            </a:pPr>
            <a:r>
              <a:rPr lang="en-US" sz="2000" b="1" i="0" u="none" dirty="0" err="1">
                <a:solidFill>
                  <a:srgbClr val="C00000"/>
                </a:solidFill>
                <a:latin typeface="Montserrat" panose="00000500000000000000" pitchFamily="2" charset="0"/>
                <a:sym typeface="Arial"/>
              </a:rPr>
              <a:t>Necesidades</a:t>
            </a:r>
            <a:r>
              <a:rPr lang="en-US" sz="2000" b="1" i="0" u="none" dirty="0">
                <a:solidFill>
                  <a:srgbClr val="C00000"/>
                </a:solidFill>
                <a:latin typeface="Montserrat" panose="00000500000000000000" pitchFamily="2" charset="0"/>
                <a:sym typeface="Arial"/>
              </a:rPr>
              <a:t> </a:t>
            </a:r>
            <a:endParaRPr dirty="0">
              <a:latin typeface="Montserrat" panose="00000500000000000000" pitchFamily="2" charset="0"/>
            </a:endParaRPr>
          </a:p>
        </p:txBody>
      </p:sp>
    </p:spTree>
    <p:extLst>
      <p:ext uri="{BB962C8B-B14F-4D97-AF65-F5344CB8AC3E}">
        <p14:creationId xmlns:p14="http://schemas.microsoft.com/office/powerpoint/2010/main" val="2514746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6"/>
          <p:cNvSpPr txBox="1"/>
          <p:nvPr/>
        </p:nvSpPr>
        <p:spPr>
          <a:xfrm>
            <a:off x="491067" y="1398427"/>
            <a:ext cx="11106000" cy="363172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800"/>
              <a:buFont typeface="Arial"/>
              <a:buNone/>
            </a:pPr>
            <a:r>
              <a:rPr lang="en-US" sz="1800" b="0" i="0" u="none" dirty="0">
                <a:solidFill>
                  <a:schemeClr val="dk1"/>
                </a:solidFill>
                <a:latin typeface="Montserrat" panose="00000500000000000000" pitchFamily="2" charset="0"/>
                <a:sym typeface="Arial"/>
              </a:rPr>
              <a:t>La </a:t>
            </a:r>
            <a:r>
              <a:rPr lang="en-US" sz="1800" b="0" i="0" u="none" dirty="0" err="1">
                <a:solidFill>
                  <a:schemeClr val="dk1"/>
                </a:solidFill>
                <a:latin typeface="Montserrat" panose="00000500000000000000" pitchFamily="2" charset="0"/>
                <a:sym typeface="Arial"/>
              </a:rPr>
              <a:t>promesa</a:t>
            </a:r>
            <a:r>
              <a:rPr lang="en-US" sz="1800" b="0" i="0" u="none" dirty="0">
                <a:solidFill>
                  <a:schemeClr val="dk1"/>
                </a:solidFill>
                <a:latin typeface="Montserrat" panose="00000500000000000000" pitchFamily="2" charset="0"/>
                <a:sym typeface="Arial"/>
              </a:rPr>
              <a:t> de </a:t>
            </a:r>
            <a:r>
              <a:rPr lang="en-US" sz="1800" b="0" i="0" u="none" dirty="0" err="1">
                <a:solidFill>
                  <a:schemeClr val="dk1"/>
                </a:solidFill>
                <a:latin typeface="Montserrat" panose="00000500000000000000" pitchFamily="2" charset="0"/>
                <a:sym typeface="Arial"/>
              </a:rPr>
              <a:t>igualdad</a:t>
            </a:r>
            <a:r>
              <a:rPr lang="en-US" sz="1800" b="0" i="0" u="none" dirty="0">
                <a:solidFill>
                  <a:schemeClr val="dk1"/>
                </a:solidFill>
                <a:latin typeface="Montserrat" panose="00000500000000000000" pitchFamily="2" charset="0"/>
                <a:sym typeface="Arial"/>
              </a:rPr>
              <a:t> de derechos para hombres y mujeres es un </a:t>
            </a:r>
            <a:r>
              <a:rPr lang="en-US" sz="1800" b="0" i="0" u="none" dirty="0" err="1">
                <a:solidFill>
                  <a:schemeClr val="dk1"/>
                </a:solidFill>
                <a:latin typeface="Montserrat" panose="00000500000000000000" pitchFamily="2" charset="0"/>
                <a:sym typeface="Arial"/>
              </a:rPr>
              <a:t>reto</a:t>
            </a:r>
            <a:r>
              <a:rPr lang="en-US" sz="1800" b="0" i="0" u="none" dirty="0">
                <a:solidFill>
                  <a:schemeClr val="dk1"/>
                </a:solidFill>
                <a:latin typeface="Montserrat" panose="00000500000000000000" pitchFamily="2" charset="0"/>
                <a:sym typeface="Arial"/>
              </a:rPr>
              <a:t> para cada </a:t>
            </a:r>
            <a:r>
              <a:rPr lang="en-US" sz="1800" b="0" i="0" u="none" dirty="0" err="1">
                <a:solidFill>
                  <a:schemeClr val="dk1"/>
                </a:solidFill>
                <a:latin typeface="Montserrat" panose="00000500000000000000" pitchFamily="2" charset="0"/>
                <a:sym typeface="Arial"/>
              </a:rPr>
              <a:t>país</a:t>
            </a:r>
            <a:r>
              <a:rPr lang="en-US" sz="1800" b="0" i="0" u="none" dirty="0">
                <a:solidFill>
                  <a:schemeClr val="dk1"/>
                </a:solidFill>
                <a:latin typeface="Montserrat" panose="00000500000000000000" pitchFamily="2" charset="0"/>
                <a:sym typeface="Arial"/>
              </a:rPr>
              <a:t>. Es, por </a:t>
            </a:r>
            <a:r>
              <a:rPr lang="en-US" sz="1800" b="0" i="0" u="none" dirty="0" err="1">
                <a:solidFill>
                  <a:schemeClr val="dk1"/>
                </a:solidFill>
                <a:latin typeface="Montserrat" panose="00000500000000000000" pitchFamily="2" charset="0"/>
                <a:sym typeface="Arial"/>
              </a:rPr>
              <a:t>así</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decirlo</a:t>
            </a:r>
            <a:r>
              <a:rPr lang="en-US" sz="1800" b="0" i="0" u="none" dirty="0">
                <a:solidFill>
                  <a:schemeClr val="dk1"/>
                </a:solidFill>
                <a:latin typeface="Montserrat" panose="00000500000000000000" pitchFamily="2" charset="0"/>
                <a:sym typeface="Arial"/>
              </a:rPr>
              <a:t>, un </a:t>
            </a:r>
            <a:r>
              <a:rPr lang="en-US" sz="1800" b="0" i="0" u="none" dirty="0" err="1">
                <a:solidFill>
                  <a:schemeClr val="dk1"/>
                </a:solidFill>
                <a:latin typeface="Montserrat" panose="00000500000000000000" pitchFamily="2" charset="0"/>
                <a:sym typeface="Arial"/>
              </a:rPr>
              <a:t>desafío</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público</a:t>
            </a:r>
            <a:r>
              <a:rPr lang="en-US" sz="1800" b="0" i="0" u="none" dirty="0">
                <a:solidFill>
                  <a:schemeClr val="dk1"/>
                </a:solidFill>
                <a:latin typeface="Montserrat" panose="00000500000000000000" pitchFamily="2" charset="0"/>
                <a:sym typeface="Arial"/>
              </a:rPr>
              <a:t> y </a:t>
            </a:r>
            <a:r>
              <a:rPr lang="en-US" sz="1800" b="0" i="0" u="none" dirty="0" err="1">
                <a:solidFill>
                  <a:schemeClr val="dk1"/>
                </a:solidFill>
                <a:latin typeface="Montserrat" panose="00000500000000000000" pitchFamily="2" charset="0"/>
                <a:sym typeface="Arial"/>
              </a:rPr>
              <a:t>privado</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Igualdad</a:t>
            </a:r>
            <a:r>
              <a:rPr lang="en-US" sz="1800" b="0" i="0" u="none" dirty="0">
                <a:solidFill>
                  <a:schemeClr val="dk1"/>
                </a:solidFill>
                <a:latin typeface="Montserrat" panose="00000500000000000000" pitchFamily="2" charset="0"/>
                <a:sym typeface="Arial"/>
              </a:rPr>
              <a:t> de derechos en </a:t>
            </a:r>
            <a:r>
              <a:rPr lang="en-US" sz="1800" b="0" i="0" u="none" dirty="0" err="1">
                <a:solidFill>
                  <a:schemeClr val="dk1"/>
                </a:solidFill>
                <a:latin typeface="Montserrat" panose="00000500000000000000" pitchFamily="2" charset="0"/>
                <a:sym typeface="Arial"/>
              </a:rPr>
              <a:t>nuestros</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países</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pero</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también</a:t>
            </a:r>
            <a:r>
              <a:rPr lang="en-US" sz="1800" b="0" i="0" u="none" dirty="0">
                <a:solidFill>
                  <a:schemeClr val="dk1"/>
                </a:solidFill>
                <a:latin typeface="Montserrat" panose="00000500000000000000" pitchFamily="2" charset="0"/>
                <a:sym typeface="Arial"/>
              </a:rPr>
              <a:t> al interior de </a:t>
            </a:r>
            <a:r>
              <a:rPr lang="en-US" sz="1800" b="0" i="0" u="none" dirty="0" err="1">
                <a:solidFill>
                  <a:schemeClr val="dk1"/>
                </a:solidFill>
                <a:latin typeface="Montserrat" panose="00000500000000000000" pitchFamily="2" charset="0"/>
                <a:sym typeface="Arial"/>
              </a:rPr>
              <a:t>nuestras</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familias</a:t>
            </a:r>
            <a:r>
              <a:rPr lang="en-US" sz="1800" b="0" i="0" u="none" dirty="0">
                <a:solidFill>
                  <a:schemeClr val="dk1"/>
                </a:solidFill>
                <a:latin typeface="Montserrat" panose="00000500000000000000" pitchFamily="2" charset="0"/>
                <a:sym typeface="Arial"/>
              </a:rPr>
              <a:t> y </a:t>
            </a:r>
            <a:r>
              <a:rPr lang="en-US" sz="1800" b="0" i="0" u="none" dirty="0" err="1">
                <a:solidFill>
                  <a:schemeClr val="dk1"/>
                </a:solidFill>
                <a:latin typeface="Montserrat" panose="00000500000000000000" pitchFamily="2" charset="0"/>
                <a:sym typeface="Arial"/>
              </a:rPr>
              <a:t>comunidades</a:t>
            </a:r>
            <a:r>
              <a:rPr lang="en-US" sz="1800" b="0" i="0" u="none" dirty="0">
                <a:solidFill>
                  <a:schemeClr val="dk1"/>
                </a:solidFill>
                <a:latin typeface="Montserrat" panose="00000500000000000000" pitchFamily="2" charset="0"/>
                <a:sym typeface="Arial"/>
              </a:rPr>
              <a:t>.</a:t>
            </a:r>
            <a:endParaRPr dirty="0">
              <a:latin typeface="Montserrat" panose="00000500000000000000" pitchFamily="2" charset="0"/>
            </a:endParaRPr>
          </a:p>
          <a:p>
            <a:pPr marL="0" marR="0" lvl="0" indent="0" algn="just" rtl="0">
              <a:lnSpc>
                <a:spcPct val="100000"/>
              </a:lnSpc>
              <a:spcBef>
                <a:spcPts val="0"/>
              </a:spcBef>
              <a:spcAft>
                <a:spcPts val="0"/>
              </a:spcAft>
              <a:buClr>
                <a:schemeClr val="dk1"/>
              </a:buClr>
              <a:buSzPts val="1800"/>
              <a:buFont typeface="Arial"/>
              <a:buNone/>
            </a:pPr>
            <a:endParaRPr sz="1800" b="0" i="0" u="none" dirty="0">
              <a:solidFill>
                <a:schemeClr val="dk1"/>
              </a:solidFill>
              <a:latin typeface="Montserrat" panose="00000500000000000000" pitchFamily="2" charset="0"/>
              <a:sym typeface="Arial"/>
            </a:endParaRPr>
          </a:p>
          <a:p>
            <a:pPr marL="0" marR="0" lvl="0" indent="0" algn="just" rtl="0">
              <a:lnSpc>
                <a:spcPct val="100000"/>
              </a:lnSpc>
              <a:spcBef>
                <a:spcPts val="0"/>
              </a:spcBef>
              <a:spcAft>
                <a:spcPts val="0"/>
              </a:spcAft>
              <a:buClr>
                <a:schemeClr val="dk1"/>
              </a:buClr>
              <a:buSzPts val="1800"/>
              <a:buFont typeface="Arial"/>
              <a:buNone/>
            </a:pPr>
            <a:r>
              <a:rPr lang="en-US" sz="1800" b="1" i="0" u="none" dirty="0">
                <a:solidFill>
                  <a:schemeClr val="dk1"/>
                </a:solidFill>
                <a:latin typeface="Montserrat" panose="00000500000000000000" pitchFamily="2" charset="0"/>
                <a:sym typeface="Arial"/>
              </a:rPr>
              <a:t>No es </a:t>
            </a:r>
            <a:r>
              <a:rPr lang="en-US" sz="1800" b="1" i="0" u="none" dirty="0" err="1">
                <a:solidFill>
                  <a:schemeClr val="dk1"/>
                </a:solidFill>
                <a:latin typeface="Montserrat" panose="00000500000000000000" pitchFamily="2" charset="0"/>
                <a:sym typeface="Arial"/>
              </a:rPr>
              <a:t>posible</a:t>
            </a:r>
            <a:r>
              <a:rPr lang="en-US" sz="1800" b="1" i="0" u="none" dirty="0">
                <a:solidFill>
                  <a:schemeClr val="dk1"/>
                </a:solidFill>
                <a:latin typeface="Montserrat" panose="00000500000000000000" pitchFamily="2" charset="0"/>
                <a:sym typeface="Arial"/>
              </a:rPr>
              <a:t> el </a:t>
            </a:r>
            <a:r>
              <a:rPr lang="en-US" sz="1800" b="1" i="0" u="none" dirty="0" err="1">
                <a:solidFill>
                  <a:schemeClr val="dk1"/>
                </a:solidFill>
                <a:latin typeface="Montserrat" panose="00000500000000000000" pitchFamily="2" charset="0"/>
                <a:sym typeface="Arial"/>
              </a:rPr>
              <a:t>desarrollo</a:t>
            </a:r>
            <a:r>
              <a:rPr lang="en-US" sz="1800" b="1" i="0" u="none" dirty="0">
                <a:solidFill>
                  <a:schemeClr val="dk1"/>
                </a:solidFill>
                <a:latin typeface="Montserrat" panose="00000500000000000000" pitchFamily="2" charset="0"/>
                <a:sym typeface="Arial"/>
              </a:rPr>
              <a:t> de un </a:t>
            </a:r>
            <a:r>
              <a:rPr lang="en-US" sz="1800" b="1" i="0" u="none" dirty="0" err="1">
                <a:solidFill>
                  <a:schemeClr val="dk1"/>
                </a:solidFill>
                <a:latin typeface="Montserrat" panose="00000500000000000000" pitchFamily="2" charset="0"/>
                <a:sym typeface="Arial"/>
              </a:rPr>
              <a:t>país</a:t>
            </a:r>
            <a:r>
              <a:rPr lang="en-US" sz="1800" b="1" i="0" u="none" dirty="0">
                <a:solidFill>
                  <a:schemeClr val="dk1"/>
                </a:solidFill>
                <a:latin typeface="Montserrat" panose="00000500000000000000" pitchFamily="2" charset="0"/>
                <a:sym typeface="Arial"/>
              </a:rPr>
              <a:t> </a:t>
            </a:r>
            <a:r>
              <a:rPr lang="en-US" sz="1800" b="1" i="0" u="none" dirty="0" err="1">
                <a:solidFill>
                  <a:schemeClr val="dk1"/>
                </a:solidFill>
                <a:latin typeface="Montserrat" panose="00000500000000000000" pitchFamily="2" charset="0"/>
                <a:sym typeface="Arial"/>
              </a:rPr>
              <a:t>sí</a:t>
            </a:r>
            <a:r>
              <a:rPr lang="en-US" sz="1800" b="1" i="0" u="none" dirty="0">
                <a:solidFill>
                  <a:schemeClr val="dk1"/>
                </a:solidFill>
                <a:latin typeface="Montserrat" panose="00000500000000000000" pitchFamily="2" charset="0"/>
                <a:sym typeface="Arial"/>
              </a:rPr>
              <a:t> se </a:t>
            </a:r>
            <a:r>
              <a:rPr lang="en-US" sz="1800" b="1" i="0" u="none" dirty="0" err="1">
                <a:solidFill>
                  <a:schemeClr val="dk1"/>
                </a:solidFill>
                <a:latin typeface="Montserrat" panose="00000500000000000000" pitchFamily="2" charset="0"/>
                <a:sym typeface="Arial"/>
              </a:rPr>
              <a:t>excluye</a:t>
            </a:r>
            <a:r>
              <a:rPr lang="en-US" sz="1800" b="1" i="0" u="none" dirty="0">
                <a:solidFill>
                  <a:schemeClr val="dk1"/>
                </a:solidFill>
                <a:latin typeface="Montserrat" panose="00000500000000000000" pitchFamily="2" charset="0"/>
                <a:sym typeface="Arial"/>
              </a:rPr>
              <a:t> del </a:t>
            </a:r>
            <a:r>
              <a:rPr lang="en-US" sz="1800" b="1" i="0" u="none" dirty="0" err="1">
                <a:solidFill>
                  <a:schemeClr val="dk1"/>
                </a:solidFill>
                <a:latin typeface="Montserrat" panose="00000500000000000000" pitchFamily="2" charset="0"/>
                <a:sym typeface="Arial"/>
              </a:rPr>
              <a:t>progreso</a:t>
            </a:r>
            <a:r>
              <a:rPr lang="en-US" sz="1800" b="1" i="0" u="none" dirty="0">
                <a:solidFill>
                  <a:schemeClr val="dk1"/>
                </a:solidFill>
                <a:latin typeface="Montserrat" panose="00000500000000000000" pitchFamily="2" charset="0"/>
                <a:sym typeface="Arial"/>
              </a:rPr>
              <a:t> a </a:t>
            </a:r>
            <a:r>
              <a:rPr lang="en-US" sz="1800" b="1" i="0" u="none" dirty="0" err="1">
                <a:solidFill>
                  <a:schemeClr val="dk1"/>
                </a:solidFill>
                <a:latin typeface="Montserrat" panose="00000500000000000000" pitchFamily="2" charset="0"/>
                <a:sym typeface="Arial"/>
              </a:rPr>
              <a:t>quienes</a:t>
            </a:r>
            <a:r>
              <a:rPr lang="en-US" sz="1800" b="1" i="0" u="none" dirty="0">
                <a:solidFill>
                  <a:schemeClr val="dk1"/>
                </a:solidFill>
                <a:latin typeface="Montserrat" panose="00000500000000000000" pitchFamily="2" charset="0"/>
                <a:sym typeface="Arial"/>
              </a:rPr>
              <a:t> </a:t>
            </a:r>
            <a:r>
              <a:rPr lang="en-US" sz="1800" b="1" i="0" u="none" dirty="0" err="1">
                <a:solidFill>
                  <a:schemeClr val="dk1"/>
                </a:solidFill>
                <a:latin typeface="Montserrat" panose="00000500000000000000" pitchFamily="2" charset="0"/>
                <a:sym typeface="Arial"/>
              </a:rPr>
              <a:t>representan</a:t>
            </a:r>
            <a:r>
              <a:rPr lang="en-US" sz="1800" b="1" i="0" u="none" dirty="0">
                <a:solidFill>
                  <a:schemeClr val="dk1"/>
                </a:solidFill>
                <a:latin typeface="Montserrat" panose="00000500000000000000" pitchFamily="2" charset="0"/>
                <a:sym typeface="Arial"/>
              </a:rPr>
              <a:t> a la </a:t>
            </a:r>
            <a:r>
              <a:rPr lang="en-US" sz="1800" b="1" i="0" u="none" dirty="0" err="1">
                <a:solidFill>
                  <a:schemeClr val="dk1"/>
                </a:solidFill>
                <a:latin typeface="Montserrat" panose="00000500000000000000" pitchFamily="2" charset="0"/>
                <a:sym typeface="Arial"/>
              </a:rPr>
              <a:t>mitad</a:t>
            </a:r>
            <a:r>
              <a:rPr lang="en-US" sz="1800" b="1" i="0" u="none" dirty="0">
                <a:solidFill>
                  <a:schemeClr val="dk1"/>
                </a:solidFill>
                <a:latin typeface="Montserrat" panose="00000500000000000000" pitchFamily="2" charset="0"/>
                <a:sym typeface="Arial"/>
              </a:rPr>
              <a:t> de la </a:t>
            </a:r>
            <a:r>
              <a:rPr lang="en-US" sz="1800" b="1" i="0" u="none" dirty="0" err="1">
                <a:solidFill>
                  <a:schemeClr val="dk1"/>
                </a:solidFill>
                <a:latin typeface="Montserrat" panose="00000500000000000000" pitchFamily="2" charset="0"/>
                <a:sym typeface="Arial"/>
              </a:rPr>
              <a:t>población</a:t>
            </a:r>
            <a:r>
              <a:rPr lang="en-US" sz="1800" b="1" i="0" u="none" dirty="0">
                <a:solidFill>
                  <a:schemeClr val="dk1"/>
                </a:solidFill>
                <a:latin typeface="Montserrat" panose="00000500000000000000" pitchFamily="2" charset="0"/>
                <a:sym typeface="Arial"/>
              </a:rPr>
              <a:t>.</a:t>
            </a:r>
            <a:endParaRPr dirty="0">
              <a:latin typeface="Montserrat" panose="00000500000000000000" pitchFamily="2" charset="0"/>
            </a:endParaRPr>
          </a:p>
          <a:p>
            <a:pPr marL="0" marR="0" lvl="0" indent="0" algn="just" rtl="0">
              <a:lnSpc>
                <a:spcPct val="100000"/>
              </a:lnSpc>
              <a:spcBef>
                <a:spcPts val="0"/>
              </a:spcBef>
              <a:spcAft>
                <a:spcPts val="0"/>
              </a:spcAft>
              <a:buClr>
                <a:schemeClr val="dk1"/>
              </a:buClr>
              <a:buSzPts val="1800"/>
              <a:buFont typeface="Arial"/>
              <a:buNone/>
            </a:pPr>
            <a:endParaRPr sz="1800" b="0" i="0" u="none" dirty="0">
              <a:solidFill>
                <a:schemeClr val="dk1"/>
              </a:solidFill>
              <a:latin typeface="Montserrat" panose="00000500000000000000" pitchFamily="2" charset="0"/>
              <a:sym typeface="Arial"/>
            </a:endParaRPr>
          </a:p>
          <a:p>
            <a:pPr marL="0" marR="0" lvl="0" indent="0" algn="just" rtl="0">
              <a:lnSpc>
                <a:spcPct val="100000"/>
              </a:lnSpc>
              <a:spcBef>
                <a:spcPts val="0"/>
              </a:spcBef>
              <a:spcAft>
                <a:spcPts val="0"/>
              </a:spcAft>
              <a:buClr>
                <a:schemeClr val="dk1"/>
              </a:buClr>
              <a:buSzPts val="1800"/>
              <a:buFont typeface="Arial"/>
              <a:buNone/>
            </a:pPr>
            <a:r>
              <a:rPr lang="en-US" sz="1800" b="0" i="0" u="none" dirty="0">
                <a:solidFill>
                  <a:schemeClr val="dk1"/>
                </a:solidFill>
                <a:latin typeface="Montserrat" panose="00000500000000000000" pitchFamily="2" charset="0"/>
                <a:sym typeface="Arial"/>
              </a:rPr>
              <a:t>Las </a:t>
            </a:r>
            <a:r>
              <a:rPr lang="en-US" sz="1800" b="0" i="0" u="none" dirty="0" err="1">
                <a:solidFill>
                  <a:schemeClr val="dk1"/>
                </a:solidFill>
                <a:latin typeface="Montserrat" panose="00000500000000000000" pitchFamily="2" charset="0"/>
                <a:sym typeface="Arial"/>
              </a:rPr>
              <a:t>sociedades</a:t>
            </a:r>
            <a:r>
              <a:rPr lang="en-US" sz="1800" b="0" i="0" u="none" dirty="0">
                <a:solidFill>
                  <a:schemeClr val="dk1"/>
                </a:solidFill>
                <a:latin typeface="Montserrat" panose="00000500000000000000" pitchFamily="2" charset="0"/>
                <a:sym typeface="Arial"/>
              </a:rPr>
              <a:t> y los </a:t>
            </a:r>
            <a:r>
              <a:rPr lang="en-US" sz="1800" b="0" i="0" u="none" dirty="0" err="1">
                <a:solidFill>
                  <a:schemeClr val="dk1"/>
                </a:solidFill>
                <a:latin typeface="Montserrat" panose="00000500000000000000" pitchFamily="2" charset="0"/>
                <a:sym typeface="Arial"/>
              </a:rPr>
              <a:t>estados</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deben</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comprometerse</a:t>
            </a:r>
            <a:r>
              <a:rPr lang="en-US" sz="1800" b="0" i="0" u="none" dirty="0">
                <a:solidFill>
                  <a:schemeClr val="dk1"/>
                </a:solidFill>
                <a:latin typeface="Montserrat" panose="00000500000000000000" pitchFamily="2" charset="0"/>
                <a:sym typeface="Arial"/>
              </a:rPr>
              <a:t> e </a:t>
            </a:r>
            <a:r>
              <a:rPr lang="en-US" sz="1800" b="0" i="0" u="none" dirty="0" err="1">
                <a:solidFill>
                  <a:schemeClr val="dk1"/>
                </a:solidFill>
                <a:latin typeface="Montserrat" panose="00000500000000000000" pitchFamily="2" charset="0"/>
                <a:sym typeface="Arial"/>
              </a:rPr>
              <a:t>invertir</a:t>
            </a:r>
            <a:r>
              <a:rPr lang="en-US" sz="1800" b="0" i="0" u="none" dirty="0">
                <a:solidFill>
                  <a:schemeClr val="dk1"/>
                </a:solidFill>
                <a:latin typeface="Montserrat" panose="00000500000000000000" pitchFamily="2" charset="0"/>
                <a:sym typeface="Arial"/>
              </a:rPr>
              <a:t> para la plena </a:t>
            </a:r>
            <a:r>
              <a:rPr lang="en-US" sz="1800" b="0" i="0" u="none" dirty="0" err="1">
                <a:solidFill>
                  <a:schemeClr val="dk1"/>
                </a:solidFill>
                <a:latin typeface="Montserrat" panose="00000500000000000000" pitchFamily="2" charset="0"/>
                <a:sym typeface="Arial"/>
              </a:rPr>
              <a:t>participación</a:t>
            </a:r>
            <a:r>
              <a:rPr lang="en-US" sz="1800" b="0" i="0" u="none" dirty="0">
                <a:solidFill>
                  <a:schemeClr val="dk1"/>
                </a:solidFill>
                <a:latin typeface="Montserrat" panose="00000500000000000000" pitchFamily="2" charset="0"/>
                <a:sym typeface="Arial"/>
              </a:rPr>
              <a:t> de las mujeres en los </a:t>
            </a:r>
            <a:r>
              <a:rPr lang="en-US" sz="1800" b="0" i="0" u="none" dirty="0" err="1">
                <a:solidFill>
                  <a:schemeClr val="dk1"/>
                </a:solidFill>
                <a:latin typeface="Montserrat" panose="00000500000000000000" pitchFamily="2" charset="0"/>
                <a:sym typeface="Arial"/>
              </a:rPr>
              <a:t>ámbitos</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político</a:t>
            </a:r>
            <a:r>
              <a:rPr lang="en-US" sz="1800" b="0" i="0" u="none" dirty="0">
                <a:solidFill>
                  <a:schemeClr val="dk1"/>
                </a:solidFill>
                <a:latin typeface="Montserrat" panose="00000500000000000000" pitchFamily="2" charset="0"/>
                <a:sym typeface="Arial"/>
              </a:rPr>
              <a:t>, </a:t>
            </a:r>
            <a:r>
              <a:rPr lang="en-US" sz="1800" b="0" i="0" u="none" dirty="0" err="1">
                <a:solidFill>
                  <a:schemeClr val="dk1"/>
                </a:solidFill>
                <a:latin typeface="Montserrat" panose="00000500000000000000" pitchFamily="2" charset="0"/>
                <a:sym typeface="Arial"/>
              </a:rPr>
              <a:t>económico</a:t>
            </a:r>
            <a:r>
              <a:rPr lang="en-US" sz="1800" b="0" i="0" u="none" dirty="0">
                <a:solidFill>
                  <a:schemeClr val="dk1"/>
                </a:solidFill>
                <a:latin typeface="Montserrat" panose="00000500000000000000" pitchFamily="2" charset="0"/>
                <a:sym typeface="Arial"/>
              </a:rPr>
              <a:t>, social y cultural.</a:t>
            </a:r>
            <a:endParaRPr dirty="0">
              <a:latin typeface="Montserrat" panose="00000500000000000000" pitchFamily="2" charset="0"/>
            </a:endParaRPr>
          </a:p>
          <a:p>
            <a:pPr marL="0" marR="0" lvl="0" indent="0" algn="just" rtl="0">
              <a:lnSpc>
                <a:spcPct val="100000"/>
              </a:lnSpc>
              <a:spcBef>
                <a:spcPts val="0"/>
              </a:spcBef>
              <a:spcAft>
                <a:spcPts val="0"/>
              </a:spcAft>
              <a:buClr>
                <a:schemeClr val="dk1"/>
              </a:buClr>
              <a:buSzPts val="1800"/>
              <a:buFont typeface="Arial"/>
              <a:buNone/>
            </a:pPr>
            <a:endParaRPr sz="1800" b="0" i="0" u="none" dirty="0">
              <a:solidFill>
                <a:schemeClr val="dk1"/>
              </a:solidFill>
              <a:latin typeface="Montserrat" panose="00000500000000000000" pitchFamily="2" charset="0"/>
              <a:sym typeface="Arial"/>
            </a:endParaRPr>
          </a:p>
          <a:p>
            <a:pPr marL="0" marR="0" lvl="0" indent="0" algn="just" rtl="0">
              <a:lnSpc>
                <a:spcPct val="100000"/>
              </a:lnSpc>
              <a:spcBef>
                <a:spcPts val="0"/>
              </a:spcBef>
              <a:spcAft>
                <a:spcPts val="0"/>
              </a:spcAft>
              <a:buClr>
                <a:schemeClr val="dk1"/>
              </a:buClr>
              <a:buSzPts val="1800"/>
              <a:buFont typeface="Arial"/>
              <a:buNone/>
            </a:pPr>
            <a:endParaRPr sz="1800" b="0" i="0" u="none" dirty="0">
              <a:solidFill>
                <a:schemeClr val="dk1"/>
              </a:solidFill>
              <a:latin typeface="Montserrat" panose="00000500000000000000" pitchFamily="2" charset="0"/>
              <a:sym typeface="Arial"/>
            </a:endParaRPr>
          </a:p>
          <a:p>
            <a:pPr marL="0" marR="0" lvl="0" indent="0" algn="just" rtl="0">
              <a:lnSpc>
                <a:spcPct val="100000"/>
              </a:lnSpc>
              <a:spcBef>
                <a:spcPts val="0"/>
              </a:spcBef>
              <a:spcAft>
                <a:spcPts val="0"/>
              </a:spcAft>
              <a:buClr>
                <a:schemeClr val="dk1"/>
              </a:buClr>
              <a:buSzPts val="1600"/>
              <a:buFont typeface="Arial"/>
              <a:buNone/>
            </a:pPr>
            <a:r>
              <a:rPr lang="en-US" sz="1600" b="0" i="0" u="none" dirty="0">
                <a:solidFill>
                  <a:schemeClr val="dk1"/>
                </a:solidFill>
                <a:latin typeface="Montserrat" panose="00000500000000000000" pitchFamily="2" charset="0"/>
                <a:sym typeface="Arial"/>
              </a:rPr>
              <a:t>Michelle Bachelet</a:t>
            </a:r>
            <a:endParaRPr dirty="0">
              <a:latin typeface="Montserrat" panose="00000500000000000000" pitchFamily="2" charset="0"/>
            </a:endParaRPr>
          </a:p>
          <a:p>
            <a:pPr marL="0" marR="0" lvl="0" indent="0" algn="just" rtl="0">
              <a:lnSpc>
                <a:spcPct val="100000"/>
              </a:lnSpc>
              <a:spcBef>
                <a:spcPts val="0"/>
              </a:spcBef>
              <a:spcAft>
                <a:spcPts val="0"/>
              </a:spcAft>
              <a:buClr>
                <a:schemeClr val="dk1"/>
              </a:buClr>
              <a:buSzPts val="1600"/>
              <a:buFont typeface="Arial"/>
              <a:buNone/>
            </a:pPr>
            <a:r>
              <a:rPr lang="en-US" sz="1600" b="0" i="0" u="none" dirty="0">
                <a:solidFill>
                  <a:schemeClr val="dk1"/>
                </a:solidFill>
                <a:latin typeface="Montserrat" panose="00000500000000000000" pitchFamily="2" charset="0"/>
                <a:sym typeface="Arial"/>
              </a:rPr>
              <a:t>Ex </a:t>
            </a:r>
            <a:r>
              <a:rPr lang="en-US" sz="1600" b="0" i="0" u="none" dirty="0" err="1">
                <a:solidFill>
                  <a:schemeClr val="dk1"/>
                </a:solidFill>
                <a:latin typeface="Montserrat" panose="00000500000000000000" pitchFamily="2" charset="0"/>
                <a:sym typeface="Arial"/>
              </a:rPr>
              <a:t>Presidenta</a:t>
            </a:r>
            <a:r>
              <a:rPr lang="en-US" sz="1600" b="0" i="0" u="none" dirty="0">
                <a:solidFill>
                  <a:schemeClr val="dk1"/>
                </a:solidFill>
                <a:latin typeface="Montserrat" panose="00000500000000000000" pitchFamily="2" charset="0"/>
                <a:sym typeface="Arial"/>
              </a:rPr>
              <a:t> de la </a:t>
            </a:r>
            <a:r>
              <a:rPr lang="en-US" sz="1600" b="0" i="0" u="none" dirty="0" err="1">
                <a:solidFill>
                  <a:schemeClr val="dk1"/>
                </a:solidFill>
                <a:latin typeface="Montserrat" panose="00000500000000000000" pitchFamily="2" charset="0"/>
                <a:sym typeface="Arial"/>
              </a:rPr>
              <a:t>República</a:t>
            </a:r>
            <a:r>
              <a:rPr lang="en-US" sz="1600" b="0" i="0" u="none" dirty="0">
                <a:solidFill>
                  <a:schemeClr val="dk1"/>
                </a:solidFill>
                <a:latin typeface="Montserrat" panose="00000500000000000000" pitchFamily="2" charset="0"/>
                <a:sym typeface="Arial"/>
              </a:rPr>
              <a:t> de Chile</a:t>
            </a:r>
            <a:endParaRPr dirty="0">
              <a:latin typeface="Montserrat" panose="00000500000000000000" pitchFamily="2" charset="0"/>
            </a:endParaRPr>
          </a:p>
        </p:txBody>
      </p:sp>
    </p:spTree>
    <p:extLst>
      <p:ext uri="{BB962C8B-B14F-4D97-AF65-F5344CB8AC3E}">
        <p14:creationId xmlns:p14="http://schemas.microsoft.com/office/powerpoint/2010/main" val="259341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idx="4294967295"/>
          </p:nvPr>
        </p:nvSpPr>
        <p:spPr>
          <a:xfrm>
            <a:off x="7378700" y="173038"/>
            <a:ext cx="4813300" cy="592137"/>
          </a:xfrm>
          <a:noFill/>
          <a:ln w="9525">
            <a:noFill/>
            <a:miter lim="800000"/>
            <a:headEnd/>
            <a:tailEnd/>
          </a:ln>
        </p:spPr>
        <p:txBody>
          <a:bodyPr vert="horz" wrap="square" lIns="0" tIns="45720" rIns="0" bIns="0" numCol="1" anchor="b" anchorCtr="0" compatLnSpc="1">
            <a:prstTxWarp prst="textNoShape">
              <a:avLst/>
            </a:prstTxWarp>
          </a:bodyPr>
          <a:lstStyle/>
          <a:p>
            <a:pPr algn="r" eaLnBrk="1" hangingPunct="1"/>
            <a:r>
              <a:rPr lang="es-MX" sz="2800" b="1" dirty="0" smtClean="0">
                <a:solidFill>
                  <a:schemeClr val="tx1"/>
                </a:solidFill>
              </a:rPr>
              <a:t>Qué es la Peg</a:t>
            </a:r>
            <a:endParaRPr lang="es-ES" sz="2800" b="1" dirty="0">
              <a:solidFill>
                <a:schemeClr val="tx1"/>
              </a:solidFill>
            </a:endParaRPr>
          </a:p>
        </p:txBody>
      </p:sp>
      <p:sp>
        <p:nvSpPr>
          <p:cNvPr id="11267" name="Rectangle 3"/>
          <p:cNvSpPr>
            <a:spLocks noGrp="1"/>
          </p:cNvSpPr>
          <p:nvPr>
            <p:ph idx="4294967295"/>
          </p:nvPr>
        </p:nvSpPr>
        <p:spPr>
          <a:xfrm>
            <a:off x="1358283" y="3180425"/>
            <a:ext cx="4319588" cy="2879725"/>
          </a:xfrm>
        </p:spPr>
        <p:txBody>
          <a:bodyPr/>
          <a:lstStyle/>
          <a:p>
            <a:pPr eaLnBrk="1" hangingPunct="1">
              <a:spcAft>
                <a:spcPct val="50000"/>
              </a:spcAft>
            </a:pPr>
            <a:r>
              <a:rPr lang="es-ES" dirty="0" smtClean="0">
                <a:solidFill>
                  <a:srgbClr val="002060"/>
                </a:solidFill>
                <a:latin typeface="Montserrat" panose="00000500000000000000" pitchFamily="2" charset="0"/>
              </a:rPr>
              <a:t>Cuestiona los estereotipos </a:t>
            </a:r>
            <a:r>
              <a:rPr lang="es-ES" dirty="0" smtClean="0">
                <a:latin typeface="Montserrat" panose="00000500000000000000" pitchFamily="2" charset="0"/>
              </a:rPr>
              <a:t>con que las personas son educadas.</a:t>
            </a:r>
          </a:p>
        </p:txBody>
      </p:sp>
      <p:sp>
        <p:nvSpPr>
          <p:cNvPr id="5" name="Rectangle 3"/>
          <p:cNvSpPr txBox="1">
            <a:spLocks/>
          </p:cNvSpPr>
          <p:nvPr/>
        </p:nvSpPr>
        <p:spPr bwMode="auto">
          <a:xfrm>
            <a:off x="393957" y="873193"/>
            <a:ext cx="10358471" cy="2439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A28E6A"/>
              </a:buClr>
              <a:buSzPct val="95000"/>
              <a:buFont typeface="Wingdings 2" pitchFamily="18" charset="2"/>
              <a:buChar char=""/>
              <a:defRPr sz="2600" kern="1200">
                <a:solidFill>
                  <a:schemeClr val="tx1"/>
                </a:solidFill>
                <a:latin typeface="Arial"/>
                <a:ea typeface="+mn-ea"/>
                <a:cs typeface="Arial"/>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Arial"/>
                <a:ea typeface="+mn-ea"/>
                <a:cs typeface="Arial"/>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Arial"/>
                <a:ea typeface="+mn-ea"/>
                <a:cs typeface="Arial"/>
              </a:defRPr>
            </a:lvl3pPr>
            <a:lvl4pPr marL="1187450" indent="-209550" algn="l" rtl="0" eaLnBrk="0" fontAlgn="base" hangingPunct="0">
              <a:spcBef>
                <a:spcPct val="20000"/>
              </a:spcBef>
              <a:spcAft>
                <a:spcPct val="0"/>
              </a:spcAft>
              <a:buClr>
                <a:srgbClr val="A28E6A"/>
              </a:buClr>
              <a:buSzPct val="65000"/>
              <a:buFont typeface="Wingdings 2" pitchFamily="18" charset="2"/>
              <a:buChar char=""/>
              <a:defRPr sz="2000" kern="1200">
                <a:solidFill>
                  <a:schemeClr val="tx1"/>
                </a:solidFill>
                <a:latin typeface="Arial"/>
                <a:ea typeface="+mn-ea"/>
                <a:cs typeface="Arial"/>
              </a:defRPr>
            </a:lvl4pPr>
            <a:lvl5pPr marL="1462088" indent="-209550" algn="l" rtl="0" eaLnBrk="0" fontAlgn="base" hangingPunct="0">
              <a:spcBef>
                <a:spcPct val="20000"/>
              </a:spcBef>
              <a:spcAft>
                <a:spcPct val="0"/>
              </a:spcAft>
              <a:buClr>
                <a:srgbClr val="956251"/>
              </a:buClr>
              <a:buSzPct val="65000"/>
              <a:buFont typeface="Wingdings 2" pitchFamily="18" charset="2"/>
              <a:buChar char=""/>
              <a:defRPr sz="2000" kern="1200">
                <a:solidFill>
                  <a:schemeClr val="tx1"/>
                </a:solidFill>
                <a:latin typeface="Arial"/>
                <a:ea typeface="+mn-ea"/>
                <a:cs typeface="Arial"/>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spcAft>
                <a:spcPct val="50000"/>
              </a:spcAft>
            </a:pPr>
            <a:r>
              <a:rPr lang="es-MX" dirty="0" smtClean="0">
                <a:solidFill>
                  <a:srgbClr val="FF0000"/>
                </a:solidFill>
                <a:latin typeface="Montserrat" panose="00000500000000000000" pitchFamily="2" charset="0"/>
              </a:rPr>
              <a:t>Herramienta conceptual y visión analítica </a:t>
            </a:r>
            <a:r>
              <a:rPr lang="es-MX" dirty="0" smtClean="0">
                <a:latin typeface="Montserrat" panose="00000500000000000000" pitchFamily="2" charset="0"/>
              </a:rPr>
              <a:t>que permite identificar causas y mecanismos sociales y culturales que determinan la </a:t>
            </a:r>
            <a:r>
              <a:rPr lang="es-MX" dirty="0" smtClean="0">
                <a:solidFill>
                  <a:srgbClr val="FF20FD"/>
                </a:solidFill>
                <a:latin typeface="Montserrat" panose="00000500000000000000" pitchFamily="2" charset="0"/>
              </a:rPr>
              <a:t>desigualdad de oportunidades y de acceso </a:t>
            </a:r>
            <a:r>
              <a:rPr lang="es-MX" dirty="0" smtClean="0">
                <a:latin typeface="Montserrat" panose="00000500000000000000" pitchFamily="2" charset="0"/>
              </a:rPr>
              <a:t>a los beneficios del desarrollo entre mujeres y hombres.</a:t>
            </a:r>
            <a:endParaRPr lang="es-ES" dirty="0" smtClean="0">
              <a:latin typeface="Montserrat" panose="00000500000000000000" pitchFamily="2" charset="0"/>
            </a:endParaRPr>
          </a:p>
        </p:txBody>
      </p:sp>
    </p:spTree>
    <p:extLst>
      <p:ext uri="{BB962C8B-B14F-4D97-AF65-F5344CB8AC3E}">
        <p14:creationId xmlns:p14="http://schemas.microsoft.com/office/powerpoint/2010/main" val="4767255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idx="4294967295"/>
          </p:nvPr>
        </p:nvSpPr>
        <p:spPr>
          <a:xfrm>
            <a:off x="1808163" y="57150"/>
            <a:ext cx="10383837" cy="708025"/>
          </a:xfrm>
          <a:noFill/>
          <a:ln w="9525">
            <a:noFill/>
            <a:miter lim="800000"/>
            <a:headEnd/>
            <a:tailEnd/>
          </a:ln>
        </p:spPr>
        <p:txBody>
          <a:bodyPr vert="horz" wrap="square" lIns="0" tIns="45720" rIns="0" bIns="0" numCol="1" anchor="b" anchorCtr="0" compatLnSpc="1">
            <a:prstTxWarp prst="textNoShape">
              <a:avLst/>
            </a:prstTxWarp>
          </a:bodyPr>
          <a:lstStyle/>
          <a:p>
            <a:pPr algn="r" eaLnBrk="1" hangingPunct="1"/>
            <a:r>
              <a:rPr lang="es-MX" sz="2800" b="1" dirty="0" smtClean="0">
                <a:solidFill>
                  <a:schemeClr val="tx1"/>
                </a:solidFill>
              </a:rPr>
              <a:t>Qué es la Peg</a:t>
            </a:r>
            <a:endParaRPr lang="es-ES" sz="2800" b="1" dirty="0">
              <a:solidFill>
                <a:schemeClr val="tx1"/>
              </a:solidFill>
            </a:endParaRPr>
          </a:p>
        </p:txBody>
      </p:sp>
      <p:sp>
        <p:nvSpPr>
          <p:cNvPr id="11267" name="Rectangle 3"/>
          <p:cNvSpPr>
            <a:spLocks noGrp="1"/>
          </p:cNvSpPr>
          <p:nvPr>
            <p:ph idx="4294967295"/>
          </p:nvPr>
        </p:nvSpPr>
        <p:spPr>
          <a:xfrm>
            <a:off x="661880" y="1016586"/>
            <a:ext cx="10464800" cy="5327650"/>
          </a:xfrm>
        </p:spPr>
        <p:txBody>
          <a:bodyPr/>
          <a:lstStyle/>
          <a:p>
            <a:pPr marL="0" indent="0" eaLnBrk="1" hangingPunct="1">
              <a:spcAft>
                <a:spcPct val="50000"/>
              </a:spcAft>
              <a:buNone/>
            </a:pPr>
            <a:r>
              <a:rPr lang="es-ES" sz="2400" dirty="0" smtClean="0">
                <a:latin typeface="Montserrat" panose="00000500000000000000" pitchFamily="2" charset="0"/>
              </a:rPr>
              <a:t>Abre la posibilidad de elaborar nuevos contenidos de socialización y relación entre los seres humanos, al permitir:</a:t>
            </a:r>
          </a:p>
          <a:p>
            <a:pPr lvl="1" eaLnBrk="1" hangingPunct="1">
              <a:buClr>
                <a:srgbClr val="DD7E0E"/>
              </a:buClr>
              <a:buSzPct val="100000"/>
              <a:buFont typeface="Wingdings" pitchFamily="2" charset="2"/>
              <a:buChar char="ü"/>
            </a:pPr>
            <a:r>
              <a:rPr lang="es-ES" u="sng" dirty="0" smtClean="0">
                <a:latin typeface="Montserrat" panose="00000500000000000000" pitchFamily="2" charset="0"/>
              </a:rPr>
              <a:t>Desnaturalizar </a:t>
            </a:r>
            <a:r>
              <a:rPr lang="es-ES" dirty="0" smtClean="0">
                <a:latin typeface="Montserrat" panose="00000500000000000000" pitchFamily="2" charset="0"/>
              </a:rPr>
              <a:t>las explicaciones sobre las desigualdades entre mujeres y hombres.</a:t>
            </a:r>
          </a:p>
          <a:p>
            <a:pPr lvl="1" eaLnBrk="1" hangingPunct="1">
              <a:buClr>
                <a:srgbClr val="DD7E0E"/>
              </a:buClr>
              <a:buSzPct val="100000"/>
              <a:buFont typeface="Wingdings" pitchFamily="2" charset="2"/>
              <a:buChar char="ü"/>
            </a:pPr>
            <a:endParaRPr lang="es-ES" dirty="0" smtClean="0">
              <a:latin typeface="Montserrat" panose="00000500000000000000" pitchFamily="2" charset="0"/>
            </a:endParaRPr>
          </a:p>
          <a:p>
            <a:pPr lvl="1" eaLnBrk="1" hangingPunct="1">
              <a:buClr>
                <a:srgbClr val="DD7E0E"/>
              </a:buClr>
              <a:buSzPct val="100000"/>
              <a:buFont typeface="Wingdings" pitchFamily="2" charset="2"/>
              <a:buChar char="ü"/>
            </a:pPr>
            <a:r>
              <a:rPr lang="es-ES" u="sng" dirty="0" smtClean="0">
                <a:latin typeface="Montserrat" panose="00000500000000000000" pitchFamily="2" charset="0"/>
              </a:rPr>
              <a:t>Comprender</a:t>
            </a:r>
            <a:r>
              <a:rPr lang="es-ES" dirty="0" smtClean="0">
                <a:latin typeface="Montserrat" panose="00000500000000000000" pitchFamily="2" charset="0"/>
              </a:rPr>
              <a:t> los procesos a través de los cuales las diferencias biológicas se convierten en desigualdades sociales.</a:t>
            </a:r>
          </a:p>
          <a:p>
            <a:pPr lvl="1" eaLnBrk="1" hangingPunct="1">
              <a:spcBef>
                <a:spcPct val="0"/>
              </a:spcBef>
              <a:buClr>
                <a:srgbClr val="DD7E0E"/>
              </a:buClr>
              <a:buSzPct val="100000"/>
              <a:buFont typeface="Wingdings" pitchFamily="2" charset="2"/>
              <a:buChar char="ü"/>
            </a:pPr>
            <a:endParaRPr lang="es-ES" dirty="0" smtClean="0">
              <a:latin typeface="Montserrat" panose="00000500000000000000" pitchFamily="2" charset="0"/>
            </a:endParaRPr>
          </a:p>
          <a:p>
            <a:pPr lvl="1" eaLnBrk="1" hangingPunct="1">
              <a:buClr>
                <a:srgbClr val="DD7E0E"/>
              </a:buClr>
              <a:buSzPct val="100000"/>
              <a:buFont typeface="Wingdings" pitchFamily="2" charset="2"/>
              <a:buChar char="ü"/>
            </a:pPr>
            <a:r>
              <a:rPr lang="es-ES" u="sng" dirty="0" smtClean="0">
                <a:latin typeface="Montserrat" panose="00000500000000000000" pitchFamily="2" charset="0"/>
              </a:rPr>
              <a:t>Identificar</a:t>
            </a:r>
            <a:r>
              <a:rPr lang="es-ES" dirty="0" smtClean="0">
                <a:latin typeface="Montserrat" panose="00000500000000000000" pitchFamily="2" charset="0"/>
              </a:rPr>
              <a:t> vías y alternativas para modificar la desigualdad de género y promover la igualdad sustantiva entre mujeres y hombres.</a:t>
            </a:r>
          </a:p>
        </p:txBody>
      </p:sp>
    </p:spTree>
    <p:extLst>
      <p:ext uri="{BB962C8B-B14F-4D97-AF65-F5344CB8AC3E}">
        <p14:creationId xmlns:p14="http://schemas.microsoft.com/office/powerpoint/2010/main" val="29769644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p:cNvSpPr>
          <p:nvPr>
            <p:ph type="title" idx="4294967295"/>
          </p:nvPr>
        </p:nvSpPr>
        <p:spPr>
          <a:xfrm>
            <a:off x="3551238" y="198438"/>
            <a:ext cx="8640762" cy="566737"/>
          </a:xfrm>
          <a:noFill/>
          <a:ln w="9525">
            <a:noFill/>
            <a:miter lim="800000"/>
            <a:headEnd/>
            <a:tailEnd/>
          </a:ln>
        </p:spPr>
        <p:txBody>
          <a:bodyPr vert="horz" wrap="square" lIns="0" tIns="45720" rIns="0" bIns="0" numCol="1" anchor="b" anchorCtr="0" compatLnSpc="1">
            <a:prstTxWarp prst="textNoShape">
              <a:avLst/>
            </a:prstTxWarp>
          </a:bodyPr>
          <a:lstStyle/>
          <a:p>
            <a:pPr algn="r" eaLnBrk="1" hangingPunct="1"/>
            <a:r>
              <a:rPr lang="es-MX" sz="2800" b="1" dirty="0" smtClean="0">
                <a:solidFill>
                  <a:schemeClr val="tx1"/>
                </a:solidFill>
              </a:rPr>
              <a:t>Peg como Categoría</a:t>
            </a:r>
            <a:endParaRPr lang="es-ES" sz="2800" b="1" dirty="0">
              <a:solidFill>
                <a:schemeClr val="tx1"/>
              </a:solidFill>
            </a:endParaRPr>
          </a:p>
        </p:txBody>
      </p:sp>
      <p:sp>
        <p:nvSpPr>
          <p:cNvPr id="13314" name="1 Marcador de contenido"/>
          <p:cNvSpPr>
            <a:spLocks noGrp="1"/>
          </p:cNvSpPr>
          <p:nvPr>
            <p:ph idx="4294967295"/>
          </p:nvPr>
        </p:nvSpPr>
        <p:spPr>
          <a:xfrm>
            <a:off x="0" y="1196975"/>
            <a:ext cx="10658475" cy="4319588"/>
          </a:xfrm>
        </p:spPr>
        <p:txBody>
          <a:bodyPr/>
          <a:lstStyle/>
          <a:p>
            <a:pPr marL="109537" indent="0" eaLnBrk="1" hangingPunct="1">
              <a:buNone/>
            </a:pPr>
            <a:r>
              <a:rPr lang="es-MX" sz="2400" b="1" dirty="0" smtClean="0">
                <a:latin typeface="Montserrat" panose="00000500000000000000" pitchFamily="2" charset="0"/>
                <a:cs typeface="Arial" charset="0"/>
              </a:rPr>
              <a:t>Descriptiva:</a:t>
            </a:r>
            <a:r>
              <a:rPr lang="es-MX" sz="2400" dirty="0" smtClean="0">
                <a:latin typeface="Montserrat" panose="00000500000000000000" pitchFamily="2" charset="0"/>
                <a:cs typeface="Arial" charset="0"/>
              </a:rPr>
              <a:t> da visibilidad a las desigualdades entre mujeres y hombres.</a:t>
            </a:r>
          </a:p>
          <a:p>
            <a:pPr marL="109537" indent="0" eaLnBrk="1" hangingPunct="1">
              <a:buNone/>
            </a:pPr>
            <a:endParaRPr lang="es-MX" sz="2400" dirty="0" smtClean="0">
              <a:latin typeface="Montserrat" panose="00000500000000000000" pitchFamily="2" charset="0"/>
              <a:cs typeface="Arial" charset="0"/>
            </a:endParaRPr>
          </a:p>
          <a:p>
            <a:pPr marL="109537" indent="0" eaLnBrk="1" hangingPunct="1">
              <a:buNone/>
            </a:pPr>
            <a:r>
              <a:rPr lang="es-MX" sz="2400" b="1" dirty="0" smtClean="0">
                <a:latin typeface="Montserrat" panose="00000500000000000000" pitchFamily="2" charset="0"/>
                <a:cs typeface="Arial" charset="0"/>
              </a:rPr>
              <a:t>Analítica:</a:t>
            </a:r>
            <a:r>
              <a:rPr lang="es-MX" sz="2400" dirty="0" smtClean="0">
                <a:latin typeface="Montserrat" panose="00000500000000000000" pitchFamily="2" charset="0"/>
                <a:cs typeface="Arial" charset="0"/>
              </a:rPr>
              <a:t> permite ubicar e interpretar las diferencias y las desigualdades que existen entre mujeres y hombres  en una sociedad determinada.</a:t>
            </a:r>
          </a:p>
          <a:p>
            <a:pPr marL="109537" indent="0" eaLnBrk="1" hangingPunct="1">
              <a:buNone/>
            </a:pPr>
            <a:endParaRPr lang="es-MX" sz="2400" dirty="0" smtClean="0">
              <a:latin typeface="Montserrat" panose="00000500000000000000" pitchFamily="2" charset="0"/>
              <a:cs typeface="Arial" charset="0"/>
            </a:endParaRPr>
          </a:p>
          <a:p>
            <a:pPr marL="109537" indent="0" eaLnBrk="1" hangingPunct="1">
              <a:buNone/>
            </a:pPr>
            <a:r>
              <a:rPr lang="es-MX" sz="2400" b="1" dirty="0" smtClean="0">
                <a:latin typeface="Montserrat" panose="00000500000000000000" pitchFamily="2" charset="0"/>
                <a:cs typeface="Arial" charset="0"/>
              </a:rPr>
              <a:t>Política:</a:t>
            </a:r>
            <a:r>
              <a:rPr lang="es-MX" sz="2400" dirty="0" smtClean="0">
                <a:latin typeface="Montserrat" panose="00000500000000000000" pitchFamily="2" charset="0"/>
                <a:cs typeface="Arial" charset="0"/>
              </a:rPr>
              <a:t> opción política que requiere del compromiso con la atención, transformación y superación de las inequidades y desigualdades entre mujeres y hombres.</a:t>
            </a:r>
          </a:p>
        </p:txBody>
      </p:sp>
      <p:sp>
        <p:nvSpPr>
          <p:cNvPr id="4" name="3 Marcador de número de diapositiva"/>
          <p:cNvSpPr>
            <a:spLocks noGrp="1"/>
          </p:cNvSpPr>
          <p:nvPr>
            <p:ph type="sldNum" sz="quarter" idx="4294967295"/>
          </p:nvPr>
        </p:nvSpPr>
        <p:spPr>
          <a:xfrm>
            <a:off x="9448800" y="6356350"/>
            <a:ext cx="2743200" cy="365125"/>
          </a:xfrm>
        </p:spPr>
        <p:txBody>
          <a:bodyPr/>
          <a:lstStyle/>
          <a:p>
            <a:pPr>
              <a:defRPr/>
            </a:pPr>
            <a:fld id="{10C7FF48-5088-4AB8-85B2-1DBB2682F74B}" type="slidenum">
              <a:rPr lang="es-ES" smtClean="0"/>
              <a:pPr>
                <a:defRPr/>
              </a:pPr>
              <a:t>5</a:t>
            </a:fld>
            <a:endParaRPr lang="es-ES"/>
          </a:p>
        </p:txBody>
      </p:sp>
    </p:spTree>
    <p:extLst>
      <p:ext uri="{BB962C8B-B14F-4D97-AF65-F5344CB8AC3E}">
        <p14:creationId xmlns:p14="http://schemas.microsoft.com/office/powerpoint/2010/main" val="2448715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5415" y="1217320"/>
            <a:ext cx="3068760" cy="822960"/>
          </a:xfrm>
          <a:prstGeom prst="rect">
            <a:avLst/>
          </a:prstGeom>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lnSpc>
                <a:spcPct val="80000"/>
              </a:lnSpc>
              <a:spcBef>
                <a:spcPts val="0"/>
              </a:spcBef>
              <a:spcAft>
                <a:spcPts val="0"/>
              </a:spcAft>
            </a:pPr>
            <a:r>
              <a:rPr lang="es-MX" sz="2000" dirty="0" smtClean="0">
                <a:solidFill>
                  <a:srgbClr val="000000"/>
                </a:solidFill>
                <a:latin typeface="Arial"/>
                <a:cs typeface="Arial"/>
              </a:rPr>
              <a:t>Años 70 y 80 </a:t>
            </a:r>
            <a:r>
              <a:rPr lang="es-MX" sz="2000" b="1" dirty="0" smtClean="0">
                <a:solidFill>
                  <a:srgbClr val="000000"/>
                </a:solidFill>
                <a:latin typeface="Arial"/>
                <a:cs typeface="Arial"/>
              </a:rPr>
              <a:t>MED</a:t>
            </a:r>
          </a:p>
          <a:p>
            <a:pPr algn="ctr" defTabSz="457200" fontAlgn="auto">
              <a:lnSpc>
                <a:spcPct val="80000"/>
              </a:lnSpc>
              <a:spcBef>
                <a:spcPts val="0"/>
              </a:spcBef>
              <a:spcAft>
                <a:spcPts val="0"/>
              </a:spcAft>
            </a:pPr>
            <a:r>
              <a:rPr lang="es-MX" sz="2000" dirty="0" smtClean="0">
                <a:solidFill>
                  <a:srgbClr val="000000"/>
                </a:solidFill>
                <a:latin typeface="Arial"/>
                <a:cs typeface="Arial"/>
              </a:rPr>
              <a:t>Mujeres en el Desarrollo</a:t>
            </a:r>
            <a:endParaRPr lang="es-MX" sz="2000" dirty="0">
              <a:solidFill>
                <a:srgbClr val="000000"/>
              </a:solidFill>
              <a:latin typeface="Arial"/>
              <a:cs typeface="Arial"/>
            </a:endParaRPr>
          </a:p>
        </p:txBody>
      </p:sp>
      <p:sp>
        <p:nvSpPr>
          <p:cNvPr id="6" name="Rectangle 5"/>
          <p:cNvSpPr/>
          <p:nvPr/>
        </p:nvSpPr>
        <p:spPr>
          <a:xfrm>
            <a:off x="422522" y="188999"/>
            <a:ext cx="6763706" cy="9118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r>
              <a:rPr lang="es-MX" sz="2400" b="1" dirty="0" smtClean="0">
                <a:solidFill>
                  <a:srgbClr val="1F497D">
                    <a:lumMod val="50000"/>
                  </a:srgbClr>
                </a:solidFill>
                <a:latin typeface="Arial"/>
                <a:cs typeface="Arial"/>
              </a:rPr>
              <a:t>Políticas de Igualdad</a:t>
            </a:r>
            <a:endParaRPr lang="es-MX" sz="2400" b="1" dirty="0">
              <a:solidFill>
                <a:srgbClr val="1F497D">
                  <a:lumMod val="50000"/>
                </a:srgbClr>
              </a:solidFill>
              <a:latin typeface="Arial"/>
              <a:cs typeface="Arial"/>
            </a:endParaRPr>
          </a:p>
        </p:txBody>
      </p:sp>
      <p:sp>
        <p:nvSpPr>
          <p:cNvPr id="11" name="Rectangle 10"/>
          <p:cNvSpPr/>
          <p:nvPr/>
        </p:nvSpPr>
        <p:spPr>
          <a:xfrm>
            <a:off x="4310369" y="1212280"/>
            <a:ext cx="2914429" cy="828000"/>
          </a:xfrm>
          <a:prstGeom prst="rect">
            <a:avLst/>
          </a:prstGeom>
          <a:solidFill>
            <a:srgbClr val="B3A2C7"/>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lnSpc>
                <a:spcPct val="80000"/>
              </a:lnSpc>
              <a:spcBef>
                <a:spcPts val="0"/>
              </a:spcBef>
              <a:spcAft>
                <a:spcPts val="0"/>
              </a:spcAft>
            </a:pPr>
            <a:r>
              <a:rPr lang="es-MX" sz="2000" dirty="0" smtClean="0">
                <a:solidFill>
                  <a:srgbClr val="000000"/>
                </a:solidFill>
                <a:latin typeface="Arial"/>
                <a:cs typeface="Arial"/>
              </a:rPr>
              <a:t>Años 90 </a:t>
            </a:r>
            <a:r>
              <a:rPr lang="es-MX" sz="2000" b="1" dirty="0" smtClean="0">
                <a:solidFill>
                  <a:srgbClr val="000000"/>
                </a:solidFill>
                <a:latin typeface="Arial"/>
                <a:cs typeface="Arial"/>
              </a:rPr>
              <a:t>GED</a:t>
            </a:r>
          </a:p>
          <a:p>
            <a:pPr algn="ctr" defTabSz="457200" fontAlgn="auto">
              <a:lnSpc>
                <a:spcPct val="80000"/>
              </a:lnSpc>
              <a:spcBef>
                <a:spcPts val="0"/>
              </a:spcBef>
              <a:spcAft>
                <a:spcPts val="0"/>
              </a:spcAft>
            </a:pPr>
            <a:r>
              <a:rPr lang="es-MX" sz="2000" dirty="0" smtClean="0">
                <a:solidFill>
                  <a:srgbClr val="000000"/>
                </a:solidFill>
                <a:latin typeface="Arial"/>
                <a:cs typeface="Arial"/>
              </a:rPr>
              <a:t>Género en el Desarrollo</a:t>
            </a:r>
            <a:endParaRPr lang="es-MX" sz="2000" dirty="0">
              <a:solidFill>
                <a:srgbClr val="000000"/>
              </a:solidFill>
              <a:latin typeface="Arial"/>
              <a:cs typeface="Arial"/>
            </a:endParaRPr>
          </a:p>
        </p:txBody>
      </p:sp>
      <p:sp>
        <p:nvSpPr>
          <p:cNvPr id="12" name="Rectangle 11"/>
          <p:cNvSpPr/>
          <p:nvPr/>
        </p:nvSpPr>
        <p:spPr>
          <a:xfrm>
            <a:off x="3215678" y="2689262"/>
            <a:ext cx="3239053" cy="2092385"/>
          </a:xfrm>
          <a:prstGeom prst="rect">
            <a:avLst/>
          </a:prstGeom>
          <a:solidFill>
            <a:srgbClr val="B3A2C7"/>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s-MX" sz="2200" dirty="0" smtClean="0">
                <a:solidFill>
                  <a:srgbClr val="000000"/>
                </a:solidFill>
                <a:latin typeface="Arial"/>
                <a:cs typeface="Arial"/>
              </a:rPr>
              <a:t>Visión comprensiva de las relaciones de género y el empoderamiento de las mujeres</a:t>
            </a:r>
            <a:endParaRPr lang="es-MX" sz="2200" dirty="0">
              <a:solidFill>
                <a:srgbClr val="000000"/>
              </a:solidFill>
              <a:latin typeface="Arial"/>
              <a:cs typeface="Arial"/>
            </a:endParaRPr>
          </a:p>
        </p:txBody>
      </p:sp>
      <p:sp>
        <p:nvSpPr>
          <p:cNvPr id="14" name="Rectangle 13"/>
          <p:cNvSpPr/>
          <p:nvPr/>
        </p:nvSpPr>
        <p:spPr>
          <a:xfrm>
            <a:off x="7535663" y="1217320"/>
            <a:ext cx="4128956" cy="828000"/>
          </a:xfrm>
          <a:prstGeom prst="rect">
            <a:avLst/>
          </a:prstGeom>
          <a:solidFill>
            <a:srgbClr val="B3A2C7"/>
          </a:solidFill>
          <a:ln/>
        </p:spPr>
        <p:style>
          <a:lnRef idx="1">
            <a:schemeClr val="accent1"/>
          </a:lnRef>
          <a:fillRef idx="3">
            <a:schemeClr val="accent1"/>
          </a:fillRef>
          <a:effectRef idx="2">
            <a:schemeClr val="accent1"/>
          </a:effectRef>
          <a:fontRef idx="minor">
            <a:schemeClr val="lt1"/>
          </a:fontRef>
        </p:style>
        <p:txBody>
          <a:bodyPr/>
          <a:lstStyle/>
          <a:p>
            <a:pPr algn="ctr" defTabSz="457200" fontAlgn="auto">
              <a:lnSpc>
                <a:spcPct val="80000"/>
              </a:lnSpc>
              <a:spcBef>
                <a:spcPts val="0"/>
              </a:spcBef>
              <a:spcAft>
                <a:spcPts val="0"/>
              </a:spcAft>
            </a:pPr>
            <a:r>
              <a:rPr lang="es-MX" sz="2400" dirty="0" smtClean="0">
                <a:solidFill>
                  <a:srgbClr val="000000"/>
                </a:solidFill>
                <a:latin typeface="Arial"/>
                <a:cs typeface="Arial"/>
              </a:rPr>
              <a:t>Década 2000</a:t>
            </a:r>
          </a:p>
          <a:p>
            <a:pPr algn="ctr" defTabSz="457200" fontAlgn="auto">
              <a:spcBef>
                <a:spcPts val="0"/>
              </a:spcBef>
              <a:spcAft>
                <a:spcPts val="0"/>
              </a:spcAft>
            </a:pPr>
            <a:r>
              <a:rPr lang="es-MX" sz="2400" dirty="0" smtClean="0">
                <a:solidFill>
                  <a:srgbClr val="000000"/>
                </a:solidFill>
                <a:latin typeface="Arial"/>
                <a:cs typeface="Arial"/>
              </a:rPr>
              <a:t>Enfoque de Igualdad</a:t>
            </a:r>
            <a:endParaRPr lang="es-MX" sz="2400" dirty="0">
              <a:solidFill>
                <a:prstClr val="white"/>
              </a:solidFill>
              <a:latin typeface="Arial"/>
              <a:cs typeface="Arial"/>
            </a:endParaRPr>
          </a:p>
        </p:txBody>
      </p:sp>
      <p:sp>
        <p:nvSpPr>
          <p:cNvPr id="15" name="Rectangle 14"/>
          <p:cNvSpPr/>
          <p:nvPr/>
        </p:nvSpPr>
        <p:spPr>
          <a:xfrm>
            <a:off x="6768073" y="2689262"/>
            <a:ext cx="5231904" cy="1944215"/>
          </a:xfrm>
          <a:prstGeom prst="rect">
            <a:avLst/>
          </a:prstGeom>
          <a:solidFill>
            <a:srgbClr val="B3A2C7"/>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s-MX" sz="2200" dirty="0" smtClean="0">
                <a:solidFill>
                  <a:srgbClr val="000000"/>
                </a:solidFill>
                <a:latin typeface="Arial"/>
                <a:cs typeface="Arial"/>
              </a:rPr>
              <a:t>Distintos enfoques *: </a:t>
            </a:r>
          </a:p>
          <a:p>
            <a:pPr algn="ctr" defTabSz="457200" fontAlgn="auto">
              <a:spcBef>
                <a:spcPts val="0"/>
              </a:spcBef>
              <a:spcAft>
                <a:spcPts val="0"/>
              </a:spcAft>
            </a:pPr>
            <a:r>
              <a:rPr lang="es-MX" sz="2200" dirty="0" smtClean="0">
                <a:solidFill>
                  <a:srgbClr val="000000"/>
                </a:solidFill>
                <a:latin typeface="Arial"/>
                <a:cs typeface="Arial"/>
              </a:rPr>
              <a:t>Igualdad jurídica, igualdad de oportunidades y transversalidad e institucionalización de la Peg</a:t>
            </a:r>
            <a:endParaRPr lang="es-MX" sz="2200" dirty="0">
              <a:solidFill>
                <a:srgbClr val="000000"/>
              </a:solidFill>
              <a:latin typeface="Arial"/>
              <a:cs typeface="Arial"/>
            </a:endParaRPr>
          </a:p>
        </p:txBody>
      </p:sp>
      <p:sp>
        <p:nvSpPr>
          <p:cNvPr id="21" name="Right Arrow 20"/>
          <p:cNvSpPr/>
          <p:nvPr/>
        </p:nvSpPr>
        <p:spPr>
          <a:xfrm>
            <a:off x="1307170" y="2077867"/>
            <a:ext cx="9480293" cy="380120"/>
          </a:xfrm>
          <a:prstGeom prst="rightArrow">
            <a:avLst/>
          </a:prstGeom>
          <a:solidFill>
            <a:schemeClr val="bg1">
              <a:lumMod val="5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s-MX" sz="2400">
              <a:solidFill>
                <a:prstClr val="white"/>
              </a:solidFill>
              <a:latin typeface="Arial"/>
              <a:cs typeface="Arial"/>
            </a:endParaRPr>
          </a:p>
        </p:txBody>
      </p:sp>
      <p:sp>
        <p:nvSpPr>
          <p:cNvPr id="23" name="Rectangle 22"/>
          <p:cNvSpPr/>
          <p:nvPr/>
        </p:nvSpPr>
        <p:spPr>
          <a:xfrm>
            <a:off x="239350" y="2689262"/>
            <a:ext cx="2784308" cy="1691867"/>
          </a:xfrm>
          <a:prstGeom prst="rect">
            <a:avLst/>
          </a:prstGeom>
          <a:solidFill>
            <a:srgbClr val="B3A2C7"/>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s-MX" sz="2400" dirty="0" smtClean="0">
                <a:solidFill>
                  <a:srgbClr val="000000"/>
                </a:solidFill>
                <a:latin typeface="Arial"/>
                <a:cs typeface="Arial"/>
              </a:rPr>
              <a:t>Visión asistencialista hacia las mujeres</a:t>
            </a:r>
            <a:endParaRPr lang="es-MX" sz="2400" dirty="0">
              <a:solidFill>
                <a:srgbClr val="000000"/>
              </a:solidFill>
              <a:latin typeface="Arial"/>
              <a:cs typeface="Arial"/>
            </a:endParaRPr>
          </a:p>
        </p:txBody>
      </p:sp>
      <p:sp>
        <p:nvSpPr>
          <p:cNvPr id="39" name="TextBox 38"/>
          <p:cNvSpPr txBox="1"/>
          <p:nvPr/>
        </p:nvSpPr>
        <p:spPr>
          <a:xfrm>
            <a:off x="3023658" y="4870146"/>
            <a:ext cx="5807968" cy="1200329"/>
          </a:xfrm>
          <a:prstGeom prst="rect">
            <a:avLst/>
          </a:prstGeom>
          <a:noFill/>
        </p:spPr>
        <p:txBody>
          <a:bodyPr wrap="square" rtlCol="0">
            <a:spAutoFit/>
          </a:bodyPr>
          <a:lstStyle/>
          <a:p>
            <a:pPr defTabSz="457200" fontAlgn="auto">
              <a:spcBef>
                <a:spcPts val="0"/>
              </a:spcBef>
              <a:spcAft>
                <a:spcPts val="0"/>
              </a:spcAft>
              <a:buSzPct val="80000"/>
            </a:pPr>
            <a:r>
              <a:rPr lang="es-MX" sz="2400" dirty="0" smtClean="0">
                <a:solidFill>
                  <a:prstClr val="black"/>
                </a:solidFill>
                <a:latin typeface="Arial"/>
                <a:cs typeface="Arial"/>
              </a:rPr>
              <a:t>   Igualdad Jurídica</a:t>
            </a:r>
          </a:p>
          <a:p>
            <a:pPr marL="285750" indent="-285750" defTabSz="457200" fontAlgn="auto">
              <a:spcBef>
                <a:spcPts val="0"/>
              </a:spcBef>
              <a:spcAft>
                <a:spcPts val="0"/>
              </a:spcAft>
              <a:buSzPct val="80000"/>
              <a:buFont typeface="Wingdings" charset="2"/>
              <a:buChar char="Ø"/>
            </a:pPr>
            <a:r>
              <a:rPr lang="es-MX" sz="2400" dirty="0" smtClean="0">
                <a:solidFill>
                  <a:prstClr val="black"/>
                </a:solidFill>
                <a:latin typeface="Arial"/>
                <a:cs typeface="Arial"/>
              </a:rPr>
              <a:t>Igualdad de Oportunidades</a:t>
            </a:r>
          </a:p>
          <a:p>
            <a:pPr marL="285750" indent="-285750" defTabSz="457200" fontAlgn="auto">
              <a:spcBef>
                <a:spcPts val="0"/>
              </a:spcBef>
              <a:spcAft>
                <a:spcPts val="0"/>
              </a:spcAft>
              <a:buSzPct val="80000"/>
              <a:buFont typeface="Wingdings" charset="2"/>
              <a:buChar char="Ø"/>
            </a:pPr>
            <a:r>
              <a:rPr lang="es-MX" sz="2400" dirty="0" smtClean="0">
                <a:solidFill>
                  <a:prstClr val="black"/>
                </a:solidFill>
                <a:latin typeface="Arial"/>
                <a:cs typeface="Arial"/>
              </a:rPr>
              <a:t>Transversidad e Institucionalización</a:t>
            </a:r>
            <a:endParaRPr lang="es-MX" sz="2400" dirty="0">
              <a:solidFill>
                <a:prstClr val="black"/>
              </a:solidFill>
              <a:latin typeface="Arial"/>
              <a:cs typeface="Arial"/>
            </a:endParaRPr>
          </a:p>
        </p:txBody>
      </p:sp>
      <p:cxnSp>
        <p:nvCxnSpPr>
          <p:cNvPr id="54" name="Straight Connector 53"/>
          <p:cNvCxnSpPr>
            <a:stCxn id="4" idx="2"/>
          </p:cNvCxnSpPr>
          <p:nvPr/>
        </p:nvCxnSpPr>
        <p:spPr>
          <a:xfrm flipH="1">
            <a:off x="1917577" y="2040280"/>
            <a:ext cx="432218" cy="578633"/>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1" idx="2"/>
          </p:cNvCxnSpPr>
          <p:nvPr/>
        </p:nvCxnSpPr>
        <p:spPr>
          <a:xfrm flipH="1">
            <a:off x="5086905" y="2040280"/>
            <a:ext cx="680679" cy="648982"/>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14" idx="2"/>
          </p:cNvCxnSpPr>
          <p:nvPr/>
        </p:nvCxnSpPr>
        <p:spPr>
          <a:xfrm flipH="1">
            <a:off x="9384025" y="2045320"/>
            <a:ext cx="216116" cy="643942"/>
          </a:xfrm>
          <a:prstGeom prst="line">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6776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4294967295"/>
          </p:nvPr>
        </p:nvSpPr>
        <p:spPr>
          <a:xfrm>
            <a:off x="310718" y="2437907"/>
            <a:ext cx="5386388" cy="2447925"/>
          </a:xfrm>
          <a:ln>
            <a:solidFill>
              <a:srgbClr val="007A37"/>
            </a:solidFill>
            <a:miter lim="800000"/>
            <a:headEnd/>
            <a:tailEnd/>
          </a:ln>
        </p:spPr>
        <p:txBody>
          <a:bodyPr lIns="92075" tIns="46038" rIns="92075" bIns="46038"/>
          <a:lstStyle/>
          <a:p>
            <a:pPr marL="4381500" lvl="4" eaLnBrk="1" hangingPunct="1">
              <a:lnSpc>
                <a:spcPct val="90000"/>
              </a:lnSpc>
            </a:pPr>
            <a:endParaRPr lang="es-ES_tradnl" altLang="es-MX" sz="1900" b="1" smtClean="0">
              <a:latin typeface="Geneva" pitchFamily="34" charset="0"/>
              <a:ea typeface="ＭＳ Ｐゴシック" pitchFamily="34" charset="-128"/>
            </a:endParaRPr>
          </a:p>
          <a:p>
            <a:pPr>
              <a:buFontTx/>
              <a:buNone/>
            </a:pPr>
            <a:r>
              <a:rPr lang="es-ES_tradnl" altLang="es-MX" sz="1800" smtClean="0">
                <a:ea typeface="ＭＳ Ｐゴシック" pitchFamily="34" charset="-128"/>
              </a:rPr>
              <a:t>La </a:t>
            </a:r>
            <a:r>
              <a:rPr lang="es-ES_tradnl" altLang="es-MX" sz="1800" smtClean="0">
                <a:solidFill>
                  <a:srgbClr val="FF0000"/>
                </a:solidFill>
                <a:ea typeface="ＭＳ Ｐゴシック" pitchFamily="34" charset="-128"/>
              </a:rPr>
              <a:t>vulnerabilidad</a:t>
            </a:r>
            <a:r>
              <a:rPr lang="es-ES_tradnl" altLang="es-MX" sz="1800" smtClean="0">
                <a:ea typeface="ＭＳ Ｐゴシック" pitchFamily="34" charset="-128"/>
              </a:rPr>
              <a:t> depende en gran medida del capital/activos disponibles (físicos, financieros, humanos, sociales y naturales). </a:t>
            </a:r>
          </a:p>
          <a:p>
            <a:pPr>
              <a:buFontTx/>
              <a:buNone/>
            </a:pPr>
            <a:endParaRPr lang="es-ES_tradnl" altLang="es-MX" sz="1800" smtClean="0">
              <a:ea typeface="ＭＳ Ｐゴシック" pitchFamily="34" charset="-128"/>
            </a:endParaRPr>
          </a:p>
          <a:p>
            <a:pPr>
              <a:buFontTx/>
              <a:buNone/>
            </a:pPr>
            <a:r>
              <a:rPr lang="es-ES_tradnl" altLang="es-MX" sz="1800" smtClean="0">
                <a:ea typeface="ＭＳ Ｐゴシック" pitchFamily="34" charset="-128"/>
              </a:rPr>
              <a:t>Entre más activos posea una persona es menos vulnerable</a:t>
            </a:r>
          </a:p>
          <a:p>
            <a:endParaRPr lang="es-ES_tradnl" altLang="es-MX" sz="1800" smtClean="0">
              <a:ea typeface="ＭＳ Ｐゴシック" pitchFamily="34" charset="-128"/>
            </a:endParaRPr>
          </a:p>
          <a:p>
            <a:endParaRPr lang="es-ES_tradnl" altLang="es-MX" sz="1900" smtClean="0">
              <a:latin typeface="Geneva" pitchFamily="34" charset="0"/>
              <a:ea typeface="ＭＳ Ｐゴシック" pitchFamily="34" charset="-128"/>
            </a:endParaRPr>
          </a:p>
        </p:txBody>
      </p:sp>
      <p:sp>
        <p:nvSpPr>
          <p:cNvPr id="15363" name="Rectangle 3"/>
          <p:cNvSpPr>
            <a:spLocks noChangeArrowheads="1"/>
          </p:cNvSpPr>
          <p:nvPr/>
        </p:nvSpPr>
        <p:spPr bwMode="auto">
          <a:xfrm>
            <a:off x="694267" y="968375"/>
            <a:ext cx="11131551"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itchFamily="34" charset="0"/>
                <a:ea typeface="ＭＳ Ｐゴシック" pitchFamily="34" charset="-128"/>
              </a:defRPr>
            </a:lvl1pPr>
            <a:lvl2pPr marL="742950" indent="-285750" eaLnBrk="0" hangingPunct="0">
              <a:defRPr sz="1000">
                <a:solidFill>
                  <a:schemeClr val="tx1"/>
                </a:solidFill>
                <a:latin typeface="Arial" pitchFamily="34" charset="0"/>
                <a:ea typeface="ＭＳ Ｐゴシック" pitchFamily="34" charset="-128"/>
              </a:defRPr>
            </a:lvl2pPr>
            <a:lvl3pPr marL="1143000" indent="-228600" eaLnBrk="0" hangingPunct="0">
              <a:defRPr sz="1000">
                <a:solidFill>
                  <a:schemeClr val="tx1"/>
                </a:solidFill>
                <a:latin typeface="Arial" pitchFamily="34" charset="0"/>
                <a:ea typeface="ＭＳ Ｐゴシック" pitchFamily="34" charset="-128"/>
              </a:defRPr>
            </a:lvl3pPr>
            <a:lvl4pPr marL="1600200" indent="-228600" eaLnBrk="0" hangingPunct="0">
              <a:defRPr sz="1000">
                <a:solidFill>
                  <a:schemeClr val="tx1"/>
                </a:solidFill>
                <a:latin typeface="Arial" pitchFamily="34" charset="0"/>
                <a:ea typeface="ＭＳ Ｐゴシック" pitchFamily="34" charset="-128"/>
              </a:defRPr>
            </a:lvl4pPr>
            <a:lvl5pPr marL="2057400" indent="-228600" eaLnBrk="0" hangingPunct="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eaLnBrk="1" hangingPunct="1"/>
            <a:r>
              <a:rPr lang="es-MX" altLang="es-MX" sz="3600">
                <a:solidFill>
                  <a:srgbClr val="808000"/>
                </a:solidFill>
              </a:rPr>
              <a:t>Causas de las diferencias</a:t>
            </a:r>
          </a:p>
        </p:txBody>
      </p:sp>
      <p:sp>
        <p:nvSpPr>
          <p:cNvPr id="15364" name="4 CuadroTexto"/>
          <p:cNvSpPr txBox="1">
            <a:spLocks noChangeArrowheads="1"/>
          </p:cNvSpPr>
          <p:nvPr/>
        </p:nvSpPr>
        <p:spPr bwMode="auto">
          <a:xfrm>
            <a:off x="6930276" y="2488753"/>
            <a:ext cx="4512733" cy="2308324"/>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000">
                <a:solidFill>
                  <a:schemeClr val="tx1"/>
                </a:solidFill>
                <a:latin typeface="Arial" pitchFamily="34" charset="0"/>
                <a:ea typeface="ＭＳ Ｐゴシック" pitchFamily="34" charset="-128"/>
              </a:defRPr>
            </a:lvl1pPr>
            <a:lvl2pPr marL="742950" indent="-285750" eaLnBrk="0" hangingPunct="0">
              <a:defRPr sz="1000">
                <a:solidFill>
                  <a:schemeClr val="tx1"/>
                </a:solidFill>
                <a:latin typeface="Arial" pitchFamily="34" charset="0"/>
                <a:ea typeface="ＭＳ Ｐゴシック" pitchFamily="34" charset="-128"/>
              </a:defRPr>
            </a:lvl2pPr>
            <a:lvl3pPr marL="1143000" indent="-228600" eaLnBrk="0" hangingPunct="0">
              <a:defRPr sz="1000">
                <a:solidFill>
                  <a:schemeClr val="tx1"/>
                </a:solidFill>
                <a:latin typeface="Arial" pitchFamily="34" charset="0"/>
                <a:ea typeface="ＭＳ Ｐゴシック" pitchFamily="34" charset="-128"/>
              </a:defRPr>
            </a:lvl3pPr>
            <a:lvl4pPr marL="1600200" indent="-228600" eaLnBrk="0" hangingPunct="0">
              <a:defRPr sz="1000">
                <a:solidFill>
                  <a:schemeClr val="tx1"/>
                </a:solidFill>
                <a:latin typeface="Arial" pitchFamily="34" charset="0"/>
                <a:ea typeface="ＭＳ Ｐゴシック" pitchFamily="34" charset="-128"/>
              </a:defRPr>
            </a:lvl4pPr>
            <a:lvl5pPr marL="2057400" indent="-228600" eaLnBrk="0" hangingPunct="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eaLnBrk="1" hangingPunct="1"/>
            <a:r>
              <a:rPr lang="es-ES_tradnl" altLang="es-MX" sz="1600"/>
              <a:t>Las mujeres tienden a tener un acceso más limitado a activos que pueden mejorar su capacidad de adaptación al cambio climático:</a:t>
            </a:r>
          </a:p>
          <a:p>
            <a:pPr eaLnBrk="1" hangingPunct="1"/>
            <a:endParaRPr lang="es-ES_tradnl" altLang="es-MX" sz="1600"/>
          </a:p>
          <a:p>
            <a:pPr eaLnBrk="1" hangingPunct="1">
              <a:buFont typeface="Wingdings" pitchFamily="2" charset="2"/>
              <a:buChar char="ü"/>
            </a:pPr>
            <a:r>
              <a:rPr lang="es-ES_tradnl" altLang="es-MX" sz="1600"/>
              <a:t> Acceso a la tierra, </a:t>
            </a:r>
          </a:p>
          <a:p>
            <a:pPr eaLnBrk="1" hangingPunct="1">
              <a:buFont typeface="Wingdings" pitchFamily="2" charset="2"/>
              <a:buChar char="ü"/>
            </a:pPr>
            <a:r>
              <a:rPr lang="es-ES_tradnl" altLang="es-MX" sz="1600"/>
              <a:t>Crédito e insumos agrícolas</a:t>
            </a:r>
          </a:p>
          <a:p>
            <a:pPr eaLnBrk="1" hangingPunct="1">
              <a:buFont typeface="Wingdings" pitchFamily="2" charset="2"/>
              <a:buChar char="ü"/>
            </a:pPr>
            <a:r>
              <a:rPr lang="es-ES_tradnl" altLang="es-MX" sz="1600"/>
              <a:t>Participación en la toma de decisiones</a:t>
            </a:r>
          </a:p>
          <a:p>
            <a:pPr eaLnBrk="1" hangingPunct="1">
              <a:buFont typeface="Wingdings" pitchFamily="2" charset="2"/>
              <a:buChar char="ü"/>
            </a:pPr>
            <a:r>
              <a:rPr lang="es-ES_tradnl" altLang="es-MX" sz="1600"/>
              <a:t>Tecnología y </a:t>
            </a:r>
          </a:p>
          <a:p>
            <a:pPr eaLnBrk="1" hangingPunct="1">
              <a:buFont typeface="Wingdings" pitchFamily="2" charset="2"/>
              <a:buChar char="ü"/>
            </a:pPr>
            <a:r>
              <a:rPr lang="es-ES_tradnl" altLang="es-MX" sz="1600"/>
              <a:t>Capacitación</a:t>
            </a:r>
            <a:endParaRPr lang="es-ES" altLang="es-MX" sz="1600"/>
          </a:p>
        </p:txBody>
      </p:sp>
    </p:spTree>
    <p:extLst>
      <p:ext uri="{BB962C8B-B14F-4D97-AF65-F5344CB8AC3E}">
        <p14:creationId xmlns:p14="http://schemas.microsoft.com/office/powerpoint/2010/main" val="445871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5"/>
          <p:cNvSpPr txBox="1"/>
          <p:nvPr/>
        </p:nvSpPr>
        <p:spPr>
          <a:xfrm>
            <a:off x="857231" y="1124489"/>
            <a:ext cx="10094400" cy="4526100"/>
          </a:xfrm>
          <a:prstGeom prst="rect">
            <a:avLst/>
          </a:prstGeom>
          <a:noFill/>
          <a:ln>
            <a:noFill/>
          </a:ln>
        </p:spPr>
        <p:txBody>
          <a:bodyPr spcFirstLastPara="1" wrap="square" lIns="91425" tIns="45700" rIns="91425" bIns="45700" anchor="t" anchorCtr="0">
            <a:noAutofit/>
          </a:bodyPr>
          <a:lstStyle/>
          <a:p>
            <a:pPr marL="341312" marR="0" lvl="0" indent="-341312" algn="just"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Montserrat" panose="00000500000000000000" pitchFamily="2" charset="0"/>
                <a:sym typeface="Arial"/>
              </a:rPr>
              <a:t>Las mujeres no son vulnerables  por naturaleza, </a:t>
            </a:r>
            <a:r>
              <a:rPr lang="en-US" sz="2800" b="0" i="0" u="none" strike="noStrike" cap="none" dirty="0" err="1">
                <a:solidFill>
                  <a:schemeClr val="dk1"/>
                </a:solidFill>
                <a:latin typeface="Montserrat" panose="00000500000000000000" pitchFamily="2" charset="0"/>
                <a:sym typeface="Arial"/>
              </a:rPr>
              <a:t>muchas</a:t>
            </a:r>
            <a:r>
              <a:rPr lang="en-US" sz="2800" b="0" i="0" u="none" strike="noStrike" cap="none" dirty="0">
                <a:solidFill>
                  <a:schemeClr val="dk1"/>
                </a:solidFill>
                <a:latin typeface="Montserrat" panose="00000500000000000000" pitchFamily="2" charset="0"/>
                <a:sym typeface="Arial"/>
              </a:rPr>
              <a:t> </a:t>
            </a:r>
            <a:r>
              <a:rPr lang="en-US" sz="2800" b="0" i="0" u="none" strike="noStrike" cap="none" dirty="0" err="1">
                <a:solidFill>
                  <a:schemeClr val="dk1"/>
                </a:solidFill>
                <a:latin typeface="Montserrat" panose="00000500000000000000" pitchFamily="2" charset="0"/>
                <a:sym typeface="Arial"/>
              </a:rPr>
              <a:t>viven</a:t>
            </a:r>
            <a:r>
              <a:rPr lang="en-US" sz="2800" b="0" i="0" u="none" strike="noStrike" cap="none" dirty="0">
                <a:solidFill>
                  <a:schemeClr val="dk1"/>
                </a:solidFill>
                <a:latin typeface="Montserrat" panose="00000500000000000000" pitchFamily="2" charset="0"/>
                <a:sym typeface="Arial"/>
              </a:rPr>
              <a:t> en </a:t>
            </a:r>
            <a:r>
              <a:rPr lang="en-US" sz="2800" b="0" i="0" u="none" strike="noStrike" cap="none" dirty="0" err="1">
                <a:solidFill>
                  <a:schemeClr val="dk1"/>
                </a:solidFill>
                <a:latin typeface="Montserrat" panose="00000500000000000000" pitchFamily="2" charset="0"/>
                <a:sym typeface="Arial"/>
              </a:rPr>
              <a:t>condiciones</a:t>
            </a:r>
            <a:r>
              <a:rPr lang="en-US" sz="2800" b="0" i="0" u="none" strike="noStrike" cap="none" dirty="0">
                <a:solidFill>
                  <a:schemeClr val="dk1"/>
                </a:solidFill>
                <a:latin typeface="Montserrat" panose="00000500000000000000" pitchFamily="2" charset="0"/>
                <a:sym typeface="Arial"/>
              </a:rPr>
              <a:t> de mayor </a:t>
            </a:r>
            <a:r>
              <a:rPr lang="en-US" sz="2800" b="0" i="0" u="none" strike="noStrike" cap="none" dirty="0" err="1">
                <a:solidFill>
                  <a:schemeClr val="dk1"/>
                </a:solidFill>
                <a:latin typeface="Montserrat" panose="00000500000000000000" pitchFamily="2" charset="0"/>
                <a:sym typeface="Arial"/>
              </a:rPr>
              <a:t>vulnerabilidad</a:t>
            </a:r>
            <a:r>
              <a:rPr lang="en-US" sz="2800" b="0" i="0" u="none" strike="noStrike" cap="none" dirty="0">
                <a:solidFill>
                  <a:schemeClr val="dk1"/>
                </a:solidFill>
                <a:latin typeface="Montserrat" panose="00000500000000000000" pitchFamily="2" charset="0"/>
                <a:sym typeface="Arial"/>
              </a:rPr>
              <a:t>.</a:t>
            </a:r>
            <a:endParaRPr dirty="0">
              <a:latin typeface="Montserrat" panose="00000500000000000000" pitchFamily="2" charset="0"/>
            </a:endParaRPr>
          </a:p>
          <a:p>
            <a:pPr marL="341312" marR="0" lvl="0" indent="-112712" algn="just" rtl="0">
              <a:lnSpc>
                <a:spcPct val="100000"/>
              </a:lnSpc>
              <a:spcBef>
                <a:spcPts val="720"/>
              </a:spcBef>
              <a:spcAft>
                <a:spcPts val="0"/>
              </a:spcAft>
              <a:buClr>
                <a:schemeClr val="dk1"/>
              </a:buClr>
              <a:buSzPts val="3600"/>
              <a:buFont typeface="Arial"/>
              <a:buNone/>
            </a:pPr>
            <a:endParaRPr sz="3600" b="0" i="0" u="none" strike="noStrike" cap="none" dirty="0">
              <a:solidFill>
                <a:schemeClr val="dk1"/>
              </a:solidFill>
              <a:latin typeface="Montserrat" panose="00000500000000000000" pitchFamily="2" charset="0"/>
              <a:sym typeface="Arial"/>
            </a:endParaRPr>
          </a:p>
          <a:p>
            <a:pPr marL="341312" marR="0" lvl="0" indent="-341312" algn="just" rtl="0">
              <a:lnSpc>
                <a:spcPct val="100000"/>
              </a:lnSpc>
              <a:spcBef>
                <a:spcPts val="560"/>
              </a:spcBef>
              <a:spcAft>
                <a:spcPts val="0"/>
              </a:spcAft>
              <a:buClr>
                <a:schemeClr val="dk1"/>
              </a:buClr>
              <a:buSzPts val="2800"/>
              <a:buFont typeface="Arial"/>
              <a:buChar char="•"/>
            </a:pPr>
            <a:r>
              <a:rPr lang="en-US" sz="2800" b="0" i="0" u="none" strike="noStrike" cap="none" dirty="0">
                <a:solidFill>
                  <a:schemeClr val="dk1"/>
                </a:solidFill>
                <a:latin typeface="Montserrat" panose="00000500000000000000" pitchFamily="2" charset="0"/>
                <a:sym typeface="Arial"/>
              </a:rPr>
              <a:t>¿Los </a:t>
            </a:r>
            <a:r>
              <a:rPr lang="en-US" sz="2800" b="0" i="0" u="none" strike="noStrike" cap="none" dirty="0" err="1">
                <a:solidFill>
                  <a:schemeClr val="dk1"/>
                </a:solidFill>
                <a:latin typeface="Montserrat" panose="00000500000000000000" pitchFamily="2" charset="0"/>
                <a:sym typeface="Arial"/>
              </a:rPr>
              <a:t>desastres</a:t>
            </a:r>
            <a:r>
              <a:rPr lang="en-US" sz="2800" b="0" i="0" u="none" strike="noStrike" cap="none" dirty="0">
                <a:solidFill>
                  <a:schemeClr val="dk1"/>
                </a:solidFill>
                <a:latin typeface="Montserrat" panose="00000500000000000000" pitchFamily="2" charset="0"/>
                <a:sym typeface="Arial"/>
              </a:rPr>
              <a:t> </a:t>
            </a:r>
            <a:r>
              <a:rPr lang="en-US" sz="2800" b="0" i="0" u="none" strike="noStrike" cap="none" dirty="0" err="1">
                <a:solidFill>
                  <a:schemeClr val="dk1"/>
                </a:solidFill>
                <a:latin typeface="Montserrat" panose="00000500000000000000" pitchFamily="2" charset="0"/>
                <a:sym typeface="Arial"/>
              </a:rPr>
              <a:t>aumentan</a:t>
            </a:r>
            <a:r>
              <a:rPr lang="en-US" sz="2800" b="0" i="0" u="none" strike="noStrike" cap="none" dirty="0">
                <a:solidFill>
                  <a:schemeClr val="dk1"/>
                </a:solidFill>
                <a:latin typeface="Montserrat" panose="00000500000000000000" pitchFamily="2" charset="0"/>
                <a:sym typeface="Arial"/>
              </a:rPr>
              <a:t> la </a:t>
            </a:r>
            <a:r>
              <a:rPr lang="en-US" sz="2800" b="0" i="0" u="none" strike="noStrike" cap="none" dirty="0" err="1">
                <a:solidFill>
                  <a:schemeClr val="dk1"/>
                </a:solidFill>
                <a:latin typeface="Montserrat" panose="00000500000000000000" pitchFamily="2" charset="0"/>
                <a:sym typeface="Arial"/>
              </a:rPr>
              <a:t>desigualdad</a:t>
            </a:r>
            <a:r>
              <a:rPr lang="en-US" sz="2800" b="0" i="0" u="none" strike="noStrike" cap="none" dirty="0">
                <a:solidFill>
                  <a:schemeClr val="dk1"/>
                </a:solidFill>
                <a:latin typeface="Montserrat" panose="00000500000000000000" pitchFamily="2" charset="0"/>
                <a:sym typeface="Arial"/>
              </a:rPr>
              <a:t> o la </a:t>
            </a:r>
            <a:r>
              <a:rPr lang="en-US" sz="2800" b="0" i="0" u="none" strike="noStrike" cap="none" dirty="0" err="1">
                <a:solidFill>
                  <a:schemeClr val="dk1"/>
                </a:solidFill>
                <a:latin typeface="Montserrat" panose="00000500000000000000" pitchFamily="2" charset="0"/>
                <a:sym typeface="Arial"/>
              </a:rPr>
              <a:t>desigualdad</a:t>
            </a:r>
            <a:r>
              <a:rPr lang="en-US" sz="2800" b="0" i="0" u="none" strike="noStrike" cap="none" dirty="0">
                <a:solidFill>
                  <a:schemeClr val="dk1"/>
                </a:solidFill>
                <a:latin typeface="Montserrat" panose="00000500000000000000" pitchFamily="2" charset="0"/>
                <a:sym typeface="Arial"/>
              </a:rPr>
              <a:t> </a:t>
            </a:r>
            <a:r>
              <a:rPr lang="en-US" sz="2800" b="0" i="0" u="none" strike="noStrike" cap="none" dirty="0" err="1">
                <a:solidFill>
                  <a:schemeClr val="dk1"/>
                </a:solidFill>
                <a:latin typeface="Montserrat" panose="00000500000000000000" pitchFamily="2" charset="0"/>
                <a:sym typeface="Arial"/>
              </a:rPr>
              <a:t>aumenta</a:t>
            </a:r>
            <a:r>
              <a:rPr lang="en-US" sz="2800" b="0" i="0" u="none" strike="noStrike" cap="none" dirty="0">
                <a:solidFill>
                  <a:schemeClr val="dk1"/>
                </a:solidFill>
                <a:latin typeface="Montserrat" panose="00000500000000000000" pitchFamily="2" charset="0"/>
                <a:sym typeface="Arial"/>
              </a:rPr>
              <a:t> las </a:t>
            </a:r>
            <a:r>
              <a:rPr lang="en-US" sz="2800" b="0" i="0" u="none" strike="noStrike" cap="none" dirty="0" err="1">
                <a:solidFill>
                  <a:schemeClr val="dk1"/>
                </a:solidFill>
                <a:latin typeface="Montserrat" panose="00000500000000000000" pitchFamily="2" charset="0"/>
                <a:sym typeface="Arial"/>
              </a:rPr>
              <a:t>consecuencias</a:t>
            </a:r>
            <a:r>
              <a:rPr lang="en-US" sz="2800" b="0" i="0" u="none" strike="noStrike" cap="none" dirty="0">
                <a:solidFill>
                  <a:schemeClr val="dk1"/>
                </a:solidFill>
                <a:latin typeface="Montserrat" panose="00000500000000000000" pitchFamily="2" charset="0"/>
                <a:sym typeface="Arial"/>
              </a:rPr>
              <a:t> de los </a:t>
            </a:r>
            <a:r>
              <a:rPr lang="en-US" sz="2800" b="0" i="0" u="none" strike="noStrike" cap="none" dirty="0" err="1">
                <a:solidFill>
                  <a:schemeClr val="dk1"/>
                </a:solidFill>
                <a:latin typeface="Montserrat" panose="00000500000000000000" pitchFamily="2" charset="0"/>
                <a:sym typeface="Arial"/>
              </a:rPr>
              <a:t>desastres</a:t>
            </a:r>
            <a:r>
              <a:rPr lang="en-US" sz="2800" b="0" i="0" u="none" strike="noStrike" cap="none" dirty="0">
                <a:solidFill>
                  <a:schemeClr val="dk1"/>
                </a:solidFill>
                <a:latin typeface="Montserrat" panose="00000500000000000000" pitchFamily="2" charset="0"/>
                <a:sym typeface="Arial"/>
              </a:rPr>
              <a:t>?</a:t>
            </a:r>
            <a:endParaRPr dirty="0">
              <a:latin typeface="Montserrat" panose="00000500000000000000" pitchFamily="2" charset="0"/>
            </a:endParaRPr>
          </a:p>
        </p:txBody>
      </p:sp>
    </p:spTree>
    <p:extLst>
      <p:ext uri="{BB962C8B-B14F-4D97-AF65-F5344CB8AC3E}">
        <p14:creationId xmlns:p14="http://schemas.microsoft.com/office/powerpoint/2010/main" val="201034634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75202" y="435057"/>
            <a:ext cx="11185865" cy="5109091"/>
          </a:xfrm>
          <a:prstGeom prst="rect">
            <a:avLst/>
          </a:prstGeom>
        </p:spPr>
        <p:txBody>
          <a:bodyPr wrap="square">
            <a:spAutoFit/>
          </a:bodyPr>
          <a:lstStyle/>
          <a:p>
            <a:r>
              <a:rPr lang="es-MX" b="1" dirty="0" smtClean="0">
                <a:solidFill>
                  <a:schemeClr val="accent4">
                    <a:lumMod val="75000"/>
                  </a:schemeClr>
                </a:solidFill>
                <a:latin typeface="Montserrat" panose="00000500000000000000" pitchFamily="2" charset="0"/>
              </a:rPr>
              <a:t>Identificación </a:t>
            </a:r>
            <a:r>
              <a:rPr lang="es-MX" b="1" dirty="0">
                <a:solidFill>
                  <a:schemeClr val="accent4">
                    <a:lumMod val="75000"/>
                  </a:schemeClr>
                </a:solidFill>
                <a:latin typeface="Montserrat" panose="00000500000000000000" pitchFamily="2" charset="0"/>
              </a:rPr>
              <a:t>de los roles de género/triple rol</a:t>
            </a:r>
          </a:p>
          <a:p>
            <a:endParaRPr lang="es-MX" sz="1400" dirty="0" smtClean="0">
              <a:latin typeface="Montserrat" panose="00000500000000000000" pitchFamily="2" charset="0"/>
            </a:endParaRPr>
          </a:p>
          <a:p>
            <a:r>
              <a:rPr lang="es-MX" sz="1400" b="1" dirty="0" smtClean="0">
                <a:latin typeface="Montserrat" panose="00000500000000000000" pitchFamily="2" charset="0"/>
              </a:rPr>
              <a:t>Rol </a:t>
            </a:r>
            <a:r>
              <a:rPr lang="es-MX" sz="1400" b="1" dirty="0">
                <a:latin typeface="Montserrat" panose="00000500000000000000" pitchFamily="2" charset="0"/>
              </a:rPr>
              <a:t>reproductivo</a:t>
            </a:r>
            <a:r>
              <a:rPr lang="es-MX" sz="1400" dirty="0">
                <a:latin typeface="Montserrat" panose="00000500000000000000" pitchFamily="2" charset="0"/>
              </a:rPr>
              <a:t>: como lo define </a:t>
            </a:r>
            <a:r>
              <a:rPr lang="es-MX" sz="1400" dirty="0" err="1">
                <a:latin typeface="Montserrat" panose="00000500000000000000" pitchFamily="2" charset="0"/>
              </a:rPr>
              <a:t>Moser</a:t>
            </a:r>
            <a:r>
              <a:rPr lang="es-MX" sz="1400" dirty="0">
                <a:latin typeface="Montserrat" panose="00000500000000000000" pitchFamily="2" charset="0"/>
              </a:rPr>
              <a:t>, esto involucra el cuidado y el mantenimiento del hogar y de sus integrantes. Las actividades bajo este rol incluyen el cuidado y crianza de las y los niños, preparar comida, recolectar agua (en el caso de los hogares que no tienen servicio de abastecimiento de agua), comprar la comida (esto depende del contexto, hay países donde es mal visto que las mujeres  vayan al mercado), preparar la comida, hagan el quehacer y se hagan cargo del cuidado de la salud de la familia. En comunidades muy pobres el trabajo reproductivo es generalmente muy absorbente de tiempo y bastante cansado, requiere de mucha energía. Generalmente las responsabilidades y actividades del rol reproductivo son llevadas a cabo por las mujeres y niñas</a:t>
            </a:r>
            <a:r>
              <a:rPr lang="es-MX" sz="1400" dirty="0" smtClean="0">
                <a:latin typeface="Montserrat" panose="00000500000000000000" pitchFamily="2" charset="0"/>
              </a:rPr>
              <a:t>.</a:t>
            </a:r>
          </a:p>
          <a:p>
            <a:endParaRPr lang="es-MX" sz="1400" dirty="0">
              <a:latin typeface="Montserrat" panose="00000500000000000000" pitchFamily="2" charset="0"/>
            </a:endParaRPr>
          </a:p>
          <a:p>
            <a:r>
              <a:rPr lang="es-MX" sz="1400" b="1" dirty="0">
                <a:latin typeface="Montserrat" panose="00000500000000000000" pitchFamily="2" charset="0"/>
              </a:rPr>
              <a:t>Rol productivo:</a:t>
            </a:r>
            <a:r>
              <a:rPr lang="es-MX" sz="1400" dirty="0">
                <a:latin typeface="Montserrat" panose="00000500000000000000" pitchFamily="2" charset="0"/>
              </a:rPr>
              <a:t> involucra la producción de bienes y servicios para el consumo y el comercio (empleo y autoempleo). Hombres y mujeres pueden estar involucrados en estas actividades, pero sus funciones y responsabilidades difieren. El trabajo productivo de las mujeres es generalmente menos visible y valorado que el de los hombres</a:t>
            </a:r>
            <a:r>
              <a:rPr lang="es-MX" sz="1400" dirty="0" smtClean="0">
                <a:latin typeface="Montserrat" panose="00000500000000000000" pitchFamily="2" charset="0"/>
              </a:rPr>
              <a:t>.</a:t>
            </a:r>
          </a:p>
          <a:p>
            <a:endParaRPr lang="es-MX" sz="1400" dirty="0">
              <a:latin typeface="Montserrat" panose="00000500000000000000" pitchFamily="2" charset="0"/>
            </a:endParaRPr>
          </a:p>
          <a:p>
            <a:r>
              <a:rPr lang="es-MX" sz="1400" b="1" dirty="0">
                <a:latin typeface="Montserrat" panose="00000500000000000000" pitchFamily="2" charset="0"/>
              </a:rPr>
              <a:t>Rol comunitario: </a:t>
            </a:r>
            <a:r>
              <a:rPr lang="es-MX" sz="1400" dirty="0">
                <a:latin typeface="Montserrat" panose="00000500000000000000" pitchFamily="2" charset="0"/>
              </a:rPr>
              <a:t>estas actividades incluyen la organización colectiva de los eventos sociales y servicios sociales (estos varían dependiendo de la comunidad y contexto) –como las ceremonias y celebraciones, actividades para mejorar la comunidad, la participación en grupos y organizaciones, actividades locales políticas, y símiles. Las actividades de este rol rara vez son consideradas en términos económicos, no obstante si ocupa recursos (tiempo, dinero, energía) de quienes se ofrecen voluntariamente (o en ocasiones se les pide que lo hagan para compensar “apoyos” que reciben). Este tipo de actividades son importantes para el desarrollo cultural y espiritual de las comunidades. Este rol es importante para la organización de lo comunitario y de la autodeterminación de la comunidad. </a:t>
            </a:r>
          </a:p>
          <a:p>
            <a:r>
              <a:rPr lang="es-MX" sz="1400" dirty="0">
                <a:latin typeface="Montserrat" panose="00000500000000000000" pitchFamily="2" charset="0"/>
              </a:rPr>
              <a:t>Hombres y mujeres llevan a cabo actividades del rol comunitario, no obstante las relaciones de género y la división sexual del trabajo se hace presente en la división de las tareas </a:t>
            </a:r>
            <a:r>
              <a:rPr lang="es-MX" sz="1400" dirty="0" smtClean="0">
                <a:latin typeface="Montserrat" panose="00000500000000000000" pitchFamily="2" charset="0"/>
              </a:rPr>
              <a:t>comunitarias.</a:t>
            </a:r>
            <a:endParaRPr lang="es-MX" sz="1400" dirty="0">
              <a:latin typeface="Montserrat" panose="00000500000000000000" pitchFamily="2" charset="0"/>
            </a:endParaRPr>
          </a:p>
        </p:txBody>
      </p:sp>
    </p:spTree>
    <p:extLst>
      <p:ext uri="{BB962C8B-B14F-4D97-AF65-F5344CB8AC3E}">
        <p14:creationId xmlns:p14="http://schemas.microsoft.com/office/powerpoint/2010/main" val="97715060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2049</TotalTime>
  <Words>2813</Words>
  <Application>Microsoft Office PowerPoint</Application>
  <PresentationFormat>Personalizado</PresentationFormat>
  <Paragraphs>549</Paragraphs>
  <Slides>28</Slides>
  <Notes>14</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28</vt:i4>
      </vt:variant>
    </vt:vector>
  </HeadingPairs>
  <TitlesOfParts>
    <vt:vector size="30" baseType="lpstr">
      <vt:lpstr>Tema de Office</vt:lpstr>
      <vt:lpstr>Hoja de cálculo</vt:lpstr>
      <vt:lpstr>Presentación de PowerPoint</vt:lpstr>
      <vt:lpstr>Presentación de PowerPoint</vt:lpstr>
      <vt:lpstr>Qué es la Peg</vt:lpstr>
      <vt:lpstr>Qué es la Peg</vt:lpstr>
      <vt:lpstr>Peg como Categoría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karla</dc:creator>
  <cp:lastModifiedBy>Méndez Estrada Karla Margarita</cp:lastModifiedBy>
  <cp:revision>46</cp:revision>
  <dcterms:created xsi:type="dcterms:W3CDTF">2021-03-10T21:45:01Z</dcterms:created>
  <dcterms:modified xsi:type="dcterms:W3CDTF">2021-03-16T15:44:29Z</dcterms:modified>
</cp:coreProperties>
</file>