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10"/>
  </p:notesMasterIdLst>
  <p:sldIdLst>
    <p:sldId id="273" r:id="rId3"/>
    <p:sldId id="274" r:id="rId4"/>
    <p:sldId id="275" r:id="rId5"/>
    <p:sldId id="276" r:id="rId6"/>
    <p:sldId id="268" r:id="rId7"/>
    <p:sldId id="272" r:id="rId8"/>
    <p:sldId id="271" r:id="rId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3D2795F2-4F50-4D62-9640-1F1E682D92FC}">
          <p14:sldIdLst>
            <p14:sldId id="273"/>
            <p14:sldId id="274"/>
            <p14:sldId id="275"/>
            <p14:sldId id="276"/>
            <p14:sldId id="268"/>
            <p14:sldId id="272"/>
            <p14:sldId id="27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43" autoAdjust="0"/>
  </p:normalViewPr>
  <p:slideViewPr>
    <p:cSldViewPr>
      <p:cViewPr>
        <p:scale>
          <a:sx n="119" d="100"/>
          <a:sy n="119" d="100"/>
        </p:scale>
        <p:origin x="-132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3D399-C4B2-4613-9491-7ABF355D55A5}" type="datetimeFigureOut">
              <a:rPr lang="es-MX" smtClean="0"/>
              <a:t>14/01/2019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78448-6B59-44C7-96B8-54ECA3E3DE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5337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14/01/2019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010" y="319213"/>
            <a:ext cx="2372859" cy="445491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351884"/>
            <a:ext cx="1978287" cy="48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20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14/01/2019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09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14/01/2019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2041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14/01/2019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566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14/01/2019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9716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14/01/2019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1163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14/01/2019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4305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890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890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14/01/2019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31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14/01/2019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  <p:sp>
        <p:nvSpPr>
          <p:cNvPr id="10" name="9 Rectángulo"/>
          <p:cNvSpPr/>
          <p:nvPr userDrawn="1"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4479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913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14/01/2019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5929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14/01/2019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7465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14/01/2019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6911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14/01/2019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2029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14/01/2019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0380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14/01/2019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010" y="319213"/>
            <a:ext cx="2372859" cy="445491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351884"/>
            <a:ext cx="1978287" cy="482019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8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68" r:id="rId3"/>
    <p:sldLayoutId id="2147483688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C21DE-AD7A-4786-A169-82C4FEAFC4E1}" type="datetimeFigureOut">
              <a:rPr lang="es-MX" smtClean="0"/>
              <a:t>14/01/2019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9" name="8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9 Imagen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3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9" r:id="rId12"/>
    <p:sldLayoutId id="214748369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3.png"/><Relationship Id="rId7" Type="http://schemas.openxmlformats.org/officeDocument/2006/relationships/hyperlink" Target="http://imageshack.us/photo/my-images/707/xzj.gif/" TargetMode="External"/><Relationship Id="rId12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gif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jpg"/><Relationship Id="rId18" Type="http://schemas.openxmlformats.org/officeDocument/2006/relationships/hyperlink" Target="http://www.google.com.mx/url?sa=i&amp;rct=j&amp;q=conagua+logo&amp;source=images&amp;cd=&amp;cad=rja&amp;docid=mqAfdLedpiuVYM&amp;tbnid=GFKezFUm5cc3fM:&amp;ved=0CAUQjRw&amp;url=http://www.cuvalles.udg.mx/presalavega/pags/enlaces.php&amp;ei=gtMoUruOK6KE2gXB5YD4Cg&amp;bvm=bv.51773540,d.b2I&amp;psig=AFQjCNHsYo846SbyraeMK5WsYetgzqUUZg&amp;ust=1378493045188605" TargetMode="External"/><Relationship Id="rId26" Type="http://schemas.openxmlformats.org/officeDocument/2006/relationships/image" Target="../media/image39.jpeg"/><Relationship Id="rId39" Type="http://schemas.openxmlformats.org/officeDocument/2006/relationships/image" Target="../media/image50.png"/><Relationship Id="rId21" Type="http://schemas.openxmlformats.org/officeDocument/2006/relationships/image" Target="../media/image35.jpeg"/><Relationship Id="rId34" Type="http://schemas.openxmlformats.org/officeDocument/2006/relationships/image" Target="../media/image46.png"/><Relationship Id="rId42" Type="http://schemas.openxmlformats.org/officeDocument/2006/relationships/image" Target="../media/image53.png"/><Relationship Id="rId47" Type="http://schemas.openxmlformats.org/officeDocument/2006/relationships/image" Target="../media/image58.png"/><Relationship Id="rId7" Type="http://schemas.openxmlformats.org/officeDocument/2006/relationships/image" Target="../media/image24.jpeg"/><Relationship Id="rId2" Type="http://schemas.openxmlformats.org/officeDocument/2006/relationships/video" Target="../media/media1.avi"/><Relationship Id="rId16" Type="http://schemas.openxmlformats.org/officeDocument/2006/relationships/image" Target="../media/image32.png"/><Relationship Id="rId29" Type="http://schemas.openxmlformats.org/officeDocument/2006/relationships/image" Target="../media/image42.jpeg"/><Relationship Id="rId1" Type="http://schemas.microsoft.com/office/2007/relationships/media" Target="../media/media1.avi"/><Relationship Id="rId6" Type="http://schemas.openxmlformats.org/officeDocument/2006/relationships/image" Target="../media/image23.png"/><Relationship Id="rId11" Type="http://schemas.openxmlformats.org/officeDocument/2006/relationships/image" Target="../media/image27.jpeg"/><Relationship Id="rId24" Type="http://schemas.openxmlformats.org/officeDocument/2006/relationships/image" Target="../media/image37.jpeg"/><Relationship Id="rId32" Type="http://schemas.microsoft.com/office/2007/relationships/hdphoto" Target="../media/hdphoto5.wdp"/><Relationship Id="rId37" Type="http://schemas.openxmlformats.org/officeDocument/2006/relationships/image" Target="../media/image48.jpeg"/><Relationship Id="rId40" Type="http://schemas.openxmlformats.org/officeDocument/2006/relationships/image" Target="../media/image51.png"/><Relationship Id="rId45" Type="http://schemas.openxmlformats.org/officeDocument/2006/relationships/image" Target="../media/image56.png"/><Relationship Id="rId5" Type="http://schemas.microsoft.com/office/2007/relationships/hdphoto" Target="../media/hdphoto1.wdp"/><Relationship Id="rId15" Type="http://schemas.openxmlformats.org/officeDocument/2006/relationships/image" Target="../media/image31.jpeg"/><Relationship Id="rId23" Type="http://schemas.openxmlformats.org/officeDocument/2006/relationships/image" Target="../media/image36.jpeg"/><Relationship Id="rId28" Type="http://schemas.openxmlformats.org/officeDocument/2006/relationships/image" Target="../media/image41.jpeg"/><Relationship Id="rId36" Type="http://schemas.openxmlformats.org/officeDocument/2006/relationships/image" Target="../media/image47.png"/><Relationship Id="rId10" Type="http://schemas.openxmlformats.org/officeDocument/2006/relationships/image" Target="../media/image26.png"/><Relationship Id="rId19" Type="http://schemas.openxmlformats.org/officeDocument/2006/relationships/image" Target="../media/image33.jpeg"/><Relationship Id="rId31" Type="http://schemas.openxmlformats.org/officeDocument/2006/relationships/image" Target="../media/image44.png"/><Relationship Id="rId44" Type="http://schemas.openxmlformats.org/officeDocument/2006/relationships/image" Target="../media/image55.jpeg"/><Relationship Id="rId4" Type="http://schemas.openxmlformats.org/officeDocument/2006/relationships/image" Target="../media/image22.png"/><Relationship Id="rId9" Type="http://schemas.microsoft.com/office/2007/relationships/hdphoto" Target="../media/hdphoto2.wdp"/><Relationship Id="rId14" Type="http://schemas.openxmlformats.org/officeDocument/2006/relationships/image" Target="../media/image30.gif"/><Relationship Id="rId22" Type="http://schemas.microsoft.com/office/2007/relationships/hdphoto" Target="../media/hdphoto4.wdp"/><Relationship Id="rId27" Type="http://schemas.openxmlformats.org/officeDocument/2006/relationships/image" Target="../media/image40.jpeg"/><Relationship Id="rId30" Type="http://schemas.openxmlformats.org/officeDocument/2006/relationships/image" Target="../media/image43.jpg"/><Relationship Id="rId35" Type="http://schemas.openxmlformats.org/officeDocument/2006/relationships/hyperlink" Target="http://www.google.com.mx/url?sa=i&amp;rct=j&amp;q=&amp;esrc=s&amp;frm=1&amp;source=images&amp;cd=&amp;cad=rja&amp;docid=O8QOfWGvhl3TSM&amp;tbnid=ZBp_5ocFKZu0YM:&amp;ved=0CAUQjRw&amp;url=http://www.seneam.gob.mx/pot.htm&amp;ei=52FdUsjuI4aSkQfZ3YCgDg&amp;bvm=bv.53899372,d.eW0&amp;psig=AFQjCNGRDtA7a4jLhRrnBOgD022htpdN-g&amp;ust=1381937912323759" TargetMode="External"/><Relationship Id="rId43" Type="http://schemas.openxmlformats.org/officeDocument/2006/relationships/image" Target="../media/image54.gif"/><Relationship Id="rId48" Type="http://schemas.openxmlformats.org/officeDocument/2006/relationships/image" Target="../media/image59.png"/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7.xml"/><Relationship Id="rId12" Type="http://schemas.openxmlformats.org/officeDocument/2006/relationships/image" Target="../media/image28.png"/><Relationship Id="rId17" Type="http://schemas.microsoft.com/office/2007/relationships/hdphoto" Target="../media/hdphoto3.wdp"/><Relationship Id="rId25" Type="http://schemas.openxmlformats.org/officeDocument/2006/relationships/image" Target="../media/image38.jpeg"/><Relationship Id="rId33" Type="http://schemas.openxmlformats.org/officeDocument/2006/relationships/image" Target="../media/image45.jpeg"/><Relationship Id="rId38" Type="http://schemas.openxmlformats.org/officeDocument/2006/relationships/image" Target="../media/image49.png"/><Relationship Id="rId46" Type="http://schemas.openxmlformats.org/officeDocument/2006/relationships/image" Target="../media/image57.png"/><Relationship Id="rId20" Type="http://schemas.openxmlformats.org/officeDocument/2006/relationships/image" Target="../media/image34.jpeg"/><Relationship Id="rId41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png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5 Grupo"/>
          <p:cNvGrpSpPr/>
          <p:nvPr/>
        </p:nvGrpSpPr>
        <p:grpSpPr>
          <a:xfrm>
            <a:off x="2811217" y="819837"/>
            <a:ext cx="3521566" cy="4237962"/>
            <a:chOff x="2811217" y="819837"/>
            <a:chExt cx="3521566" cy="4237962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17"/>
            <a:stretch/>
          </p:blipFill>
          <p:spPr>
            <a:xfrm>
              <a:off x="2811217" y="2681554"/>
              <a:ext cx="3521566" cy="2376245"/>
            </a:xfrm>
            <a:prstGeom prst="rect">
              <a:avLst/>
            </a:prstGeom>
          </p:spPr>
        </p:pic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846" y="819837"/>
              <a:ext cx="3505937" cy="3090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39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14 de enero,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779912" y="2413657"/>
            <a:ext cx="48245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Dirección de Instrumentación y Cómputo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000" b="1" dirty="0" smtClean="0">
              <a:solidFill>
                <a:schemeClr val="bg1"/>
              </a:solidFill>
              <a:latin typeface="Trajan Pro" pitchFamily="18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it-IT" altLang="es-MX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Gilberto Castelán Pescina</a:t>
            </a:r>
            <a:r>
              <a:rPr lang="es-MX" altLang="es-MX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endParaRPr lang="es-MX" altLang="es-MX" sz="1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  <p:pic>
        <p:nvPicPr>
          <p:cNvPr id="10" name="Picture 54" descr="Tlamacas%200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3974568"/>
            <a:ext cx="3816424" cy="28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6035" y="6606740"/>
            <a:ext cx="26846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MX" sz="1200" b="1" dirty="0">
                <a:latin typeface="Montserrat ExtraLight" panose="00000300000000000000" pitchFamily="2" charset="0"/>
              </a:rPr>
              <a:t>Artículo 23. de la </a:t>
            </a:r>
            <a:r>
              <a:rPr lang="es-MX" sz="1200" b="1" dirty="0" smtClean="0">
                <a:latin typeface="Montserrat ExtraLight" panose="00000300000000000000" pitchFamily="2" charset="0"/>
              </a:rPr>
              <a:t>LGPC</a:t>
            </a:r>
            <a:endParaRPr lang="es-MX" sz="1200" dirty="0">
              <a:latin typeface="Montserrat ExtraLight" panose="000003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53881" y="1422734"/>
            <a:ext cx="88375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>
                <a:latin typeface="Montserrat ExtraLight" panose="00000300000000000000" pitchFamily="2" charset="0"/>
              </a:rPr>
              <a:t>El CENAPRED tiene a cargo la </a:t>
            </a:r>
            <a:r>
              <a:rPr lang="es-MX" sz="1400" b="1" dirty="0">
                <a:latin typeface="Montserrat ExtraLight" panose="00000300000000000000" pitchFamily="2" charset="0"/>
              </a:rPr>
              <a:t>coordinación </a:t>
            </a:r>
            <a:r>
              <a:rPr lang="es-MX" sz="1400" b="1" dirty="0" smtClean="0">
                <a:latin typeface="Montserrat ExtraLight" panose="00000300000000000000" pitchFamily="2" charset="0"/>
              </a:rPr>
              <a:t>del monitoreo </a:t>
            </a:r>
            <a:r>
              <a:rPr lang="es-MX" sz="1400" b="1" dirty="0">
                <a:latin typeface="Montserrat ExtraLight" panose="00000300000000000000" pitchFamily="2" charset="0"/>
              </a:rPr>
              <a:t>y </a:t>
            </a:r>
            <a:r>
              <a:rPr lang="es-MX" sz="1400" b="1" dirty="0" err="1">
                <a:latin typeface="Montserrat ExtraLight" panose="00000300000000000000" pitchFamily="2" charset="0"/>
              </a:rPr>
              <a:t>alertamiento</a:t>
            </a:r>
            <a:r>
              <a:rPr lang="es-MX" sz="1400" b="1" dirty="0">
                <a:latin typeface="Montserrat ExtraLight" panose="00000300000000000000" pitchFamily="2" charset="0"/>
              </a:rPr>
              <a:t> </a:t>
            </a:r>
            <a:r>
              <a:rPr lang="es-MX" sz="1400" dirty="0">
                <a:latin typeface="Montserrat ExtraLight" panose="00000300000000000000" pitchFamily="2" charset="0"/>
              </a:rPr>
              <a:t>de fenómenos perturbadores</a:t>
            </a:r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2213991" y="4122507"/>
            <a:ext cx="685800" cy="0"/>
          </a:xfrm>
          <a:prstGeom prst="line">
            <a:avLst/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 dirty="0">
              <a:latin typeface="Montserrat ExtraLight" panose="00000300000000000000" pitchFamily="2" charset="0"/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 flipH="1" flipV="1">
            <a:off x="6154103" y="3613150"/>
            <a:ext cx="609600" cy="0"/>
          </a:xfrm>
          <a:prstGeom prst="line">
            <a:avLst/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 dirty="0">
              <a:latin typeface="Montserrat ExtraLight" panose="00000300000000000000" pitchFamily="2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59684" y="3122382"/>
            <a:ext cx="9925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ExtraLight" panose="00000300000000000000" pitchFamily="2" charset="0"/>
              </a:rPr>
              <a:t>HURACAN</a:t>
            </a:r>
            <a:endParaRPr lang="en-US" sz="1200" i="0" dirty="0">
              <a:solidFill>
                <a:schemeClr val="tx1"/>
              </a:solidFill>
              <a:latin typeface="Montserrat ExtraLight" panose="00000300000000000000" pitchFamily="2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082591" y="4599550"/>
            <a:ext cx="8515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ExtraLight" panose="00000300000000000000" pitchFamily="2" charset="0"/>
              </a:rPr>
              <a:t>VOLCAN</a:t>
            </a:r>
            <a:endParaRPr lang="en-US" sz="1200" i="0" dirty="0">
              <a:solidFill>
                <a:schemeClr val="tx1"/>
              </a:solidFill>
              <a:latin typeface="Montserrat ExtraLight" panose="00000300000000000000" pitchFamily="2" charset="0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096649" y="5923035"/>
            <a:ext cx="6912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ExtraLight" panose="00000300000000000000" pitchFamily="2" charset="0"/>
              </a:rPr>
              <a:t>SISMO</a:t>
            </a:r>
            <a:endParaRPr lang="en-US" sz="1200" i="0" dirty="0">
              <a:solidFill>
                <a:schemeClr val="tx1"/>
              </a:solidFill>
              <a:latin typeface="Montserrat ExtraLight" panose="00000300000000000000" pitchFamily="2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899791" y="5738368"/>
            <a:ext cx="2088630" cy="10156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ExtraLight" panose="00000300000000000000" pitchFamily="2" charset="0"/>
              </a:rPr>
              <a:t>OTROS FENOMENOS:</a:t>
            </a:r>
          </a:p>
          <a:p>
            <a:pPr eaLnBrk="1" hangingPunct="1">
              <a:buFont typeface="Wingdings" pitchFamily="2" charset="2"/>
              <a:buNone/>
            </a:pPr>
            <a:r>
              <a:rPr lang="es-MX" sz="1200" i="0" dirty="0" smtClean="0">
                <a:solidFill>
                  <a:schemeClr val="tx1"/>
                </a:solidFill>
                <a:latin typeface="Montserrat ExtraLight" panose="00000300000000000000" pitchFamily="2" charset="0"/>
              </a:rPr>
              <a:t>Incendios Forestales, heladas, </a:t>
            </a:r>
            <a:endParaRPr lang="es-MX" sz="1200" i="0" dirty="0">
              <a:solidFill>
                <a:schemeClr val="tx1"/>
              </a:solidFill>
              <a:latin typeface="Montserrat ExtraLight" panose="00000300000000000000" pitchFamily="2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s-MX" sz="1200" i="0" dirty="0" smtClean="0">
                <a:solidFill>
                  <a:schemeClr val="tx1"/>
                </a:solidFill>
                <a:latin typeface="Montserrat ExtraLight" panose="00000300000000000000" pitchFamily="2" charset="0"/>
              </a:rPr>
              <a:t>Sequias, Tormentas eléctricas, </a:t>
            </a:r>
            <a:endParaRPr lang="en-US" sz="1200" i="0" dirty="0">
              <a:solidFill>
                <a:schemeClr val="tx1"/>
              </a:solidFill>
              <a:latin typeface="Montserrat ExtraLight" panose="00000300000000000000" pitchFamily="2" charset="0"/>
            </a:endParaRPr>
          </a:p>
        </p:txBody>
      </p:sp>
      <p:sp>
        <p:nvSpPr>
          <p:cNvPr id="11" name="AutoShape 15"/>
          <p:cNvSpPr>
            <a:spLocks noChangeArrowheads="1"/>
          </p:cNvSpPr>
          <p:nvPr/>
        </p:nvSpPr>
        <p:spPr bwMode="auto">
          <a:xfrm>
            <a:off x="4003103" y="4738049"/>
            <a:ext cx="366960" cy="526494"/>
          </a:xfrm>
          <a:prstGeom prst="upArrow">
            <a:avLst>
              <a:gd name="adj1" fmla="val 50000"/>
              <a:gd name="adj2" fmla="val 8704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s-MX" dirty="0">
              <a:latin typeface="Montserrat ExtraLight" panose="00000300000000000000" pitchFamily="2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740" y="1594787"/>
            <a:ext cx="2530475" cy="1474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256085" y="2749974"/>
            <a:ext cx="9957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 smtClean="0">
                <a:solidFill>
                  <a:schemeClr val="tx1"/>
                </a:solidFill>
                <a:latin typeface="Montserrat ExtraLight" panose="00000300000000000000" pitchFamily="2" charset="0"/>
              </a:rPr>
              <a:t>TORNADO</a:t>
            </a:r>
            <a:endParaRPr lang="en-US" sz="1200" i="0" dirty="0">
              <a:solidFill>
                <a:schemeClr val="tx1"/>
              </a:solidFill>
              <a:latin typeface="Montserrat ExtraLight" panose="00000300000000000000" pitchFamily="2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213" y="3754768"/>
            <a:ext cx="1931160" cy="1276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38" y="2635048"/>
            <a:ext cx="1434584" cy="974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9" descr="mapa-mex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424" y="1996167"/>
            <a:ext cx="4191000" cy="3133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61" y="1962953"/>
            <a:ext cx="1771959" cy="1144390"/>
          </a:xfrm>
          <a:prstGeom prst="rect">
            <a:avLst/>
          </a:prstGeom>
        </p:spPr>
      </p:pic>
      <p:pic>
        <p:nvPicPr>
          <p:cNvPr id="18" name="Picture 8" descr="Erupción del volcán Popocatépetl">
            <a:hlinkClick r:id="rId7"/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79" y="3357528"/>
            <a:ext cx="1896653" cy="12913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141" y="4893791"/>
            <a:ext cx="1242504" cy="8293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Resultado de imagen para sismo itali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04" y="4883827"/>
            <a:ext cx="1932328" cy="10466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sismo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171" y="5515819"/>
            <a:ext cx="1163218" cy="4146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8 Marcador de contenido"/>
          <p:cNvGrpSpPr>
            <a:grpSpLocks noGrp="1"/>
          </p:cNvGrpSpPr>
          <p:nvPr/>
        </p:nvGrpSpPr>
        <p:grpSpPr>
          <a:xfrm>
            <a:off x="5264966" y="5154102"/>
            <a:ext cx="3751048" cy="1704995"/>
            <a:chOff x="1763688" y="1484784"/>
            <a:chExt cx="5040560" cy="3124943"/>
          </a:xfrm>
        </p:grpSpPr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12" cstate="print"/>
            <a:srcRect l="11111"/>
            <a:stretch>
              <a:fillRect/>
            </a:stretch>
          </p:blipFill>
          <p:spPr bwMode="auto">
            <a:xfrm>
              <a:off x="1763688" y="1484784"/>
              <a:ext cx="4543603" cy="3124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6"/>
            <p:cNvPicPr>
              <a:picLocks noChangeAspect="1" noChangeArrowheads="1"/>
            </p:cNvPicPr>
            <p:nvPr/>
          </p:nvPicPr>
          <p:blipFill>
            <a:blip r:embed="rId12" cstate="print"/>
            <a:srcRect r="90277"/>
            <a:stretch>
              <a:fillRect/>
            </a:stretch>
          </p:blipFill>
          <p:spPr bwMode="auto">
            <a:xfrm>
              <a:off x="6307291" y="1484784"/>
              <a:ext cx="496957" cy="3124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6" name="25 Rectángulo"/>
          <p:cNvSpPr/>
          <p:nvPr/>
        </p:nvSpPr>
        <p:spPr>
          <a:xfrm>
            <a:off x="467544" y="873044"/>
            <a:ext cx="8650003" cy="467724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MX" b="1" dirty="0" smtClean="0">
                <a:solidFill>
                  <a:srgbClr val="621132"/>
                </a:solidFill>
                <a:latin typeface="Montserrat" panose="00000500000000000000" pitchFamily="2" charset="0"/>
              </a:rPr>
              <a:t>Dirección de Instrumentación y Cómputo </a:t>
            </a:r>
            <a:endParaRPr lang="es-MX" b="1" dirty="0">
              <a:solidFill>
                <a:srgbClr val="621132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57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28749" y="1491533"/>
            <a:ext cx="5063332" cy="3305619"/>
            <a:chOff x="228748" y="1251558"/>
            <a:chExt cx="5195145" cy="3459778"/>
          </a:xfrm>
        </p:grpSpPr>
        <p:pic>
          <p:nvPicPr>
            <p:cNvPr id="3" name="2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  <a14:imgEffect>
                        <a14:colorTemperature colorTemp="47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3775" y="4085738"/>
              <a:ext cx="781525" cy="34215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" name="3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6453" y="3584280"/>
              <a:ext cx="405271" cy="443569"/>
            </a:xfrm>
            <a:prstGeom prst="rect">
              <a:avLst/>
            </a:prstGeom>
          </p:spPr>
        </p:pic>
        <p:sp>
          <p:nvSpPr>
            <p:cNvPr id="5" name="4 Forma libre"/>
            <p:cNvSpPr/>
            <p:nvPr/>
          </p:nvSpPr>
          <p:spPr>
            <a:xfrm>
              <a:off x="2023019" y="2504982"/>
              <a:ext cx="2099262" cy="1122595"/>
            </a:xfrm>
            <a:custGeom>
              <a:avLst/>
              <a:gdLst>
                <a:gd name="connsiteX0" fmla="*/ 0 w 4218074"/>
                <a:gd name="connsiteY0" fmla="*/ 833298 h 1666596"/>
                <a:gd name="connsiteX1" fmla="*/ 2109037 w 4218074"/>
                <a:gd name="connsiteY1" fmla="*/ 0 h 1666596"/>
                <a:gd name="connsiteX2" fmla="*/ 4218074 w 4218074"/>
                <a:gd name="connsiteY2" fmla="*/ 833298 h 1666596"/>
                <a:gd name="connsiteX3" fmla="*/ 2109037 w 4218074"/>
                <a:gd name="connsiteY3" fmla="*/ 1666596 h 1666596"/>
                <a:gd name="connsiteX4" fmla="*/ 0 w 4218074"/>
                <a:gd name="connsiteY4" fmla="*/ 833298 h 166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8074" h="1666596">
                  <a:moveTo>
                    <a:pt x="0" y="833298"/>
                  </a:moveTo>
                  <a:cubicBezTo>
                    <a:pt x="0" y="373080"/>
                    <a:pt x="944248" y="0"/>
                    <a:pt x="2109037" y="0"/>
                  </a:cubicBezTo>
                  <a:cubicBezTo>
                    <a:pt x="3273826" y="0"/>
                    <a:pt x="4218074" y="373080"/>
                    <a:pt x="4218074" y="833298"/>
                  </a:cubicBezTo>
                  <a:cubicBezTo>
                    <a:pt x="4218074" y="1293516"/>
                    <a:pt x="3273826" y="1666596"/>
                    <a:pt x="2109037" y="1666596"/>
                  </a:cubicBezTo>
                  <a:cubicBezTo>
                    <a:pt x="944248" y="1666596"/>
                    <a:pt x="0" y="1293516"/>
                    <a:pt x="0" y="833298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617723" tIns="244067" rIns="617723" bIns="244067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0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Sistemas de monitoreo y </a:t>
              </a:r>
              <a:r>
                <a:rPr lang="es-MX" sz="1000" b="1" kern="1200" dirty="0" err="1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alertamiento</a:t>
              </a:r>
              <a:r>
                <a:rPr lang="es-MX" sz="10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 </a:t>
              </a:r>
              <a:endParaRPr lang="es-MX" sz="10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6" name="5 Forma libre"/>
            <p:cNvSpPr/>
            <p:nvPr/>
          </p:nvSpPr>
          <p:spPr>
            <a:xfrm>
              <a:off x="1208043" y="4060736"/>
              <a:ext cx="996989" cy="266740"/>
            </a:xfrm>
            <a:custGeom>
              <a:avLst/>
              <a:gdLst>
                <a:gd name="connsiteX0" fmla="*/ 0 w 1619994"/>
                <a:gd name="connsiteY0" fmla="*/ 161999 h 1799999"/>
                <a:gd name="connsiteX1" fmla="*/ 161999 w 1619994"/>
                <a:gd name="connsiteY1" fmla="*/ 0 h 1799999"/>
                <a:gd name="connsiteX2" fmla="*/ 1457995 w 1619994"/>
                <a:gd name="connsiteY2" fmla="*/ 0 h 1799999"/>
                <a:gd name="connsiteX3" fmla="*/ 1619994 w 1619994"/>
                <a:gd name="connsiteY3" fmla="*/ 161999 h 1799999"/>
                <a:gd name="connsiteX4" fmla="*/ 1619994 w 1619994"/>
                <a:gd name="connsiteY4" fmla="*/ 1638000 h 1799999"/>
                <a:gd name="connsiteX5" fmla="*/ 1457995 w 1619994"/>
                <a:gd name="connsiteY5" fmla="*/ 1799999 h 1799999"/>
                <a:gd name="connsiteX6" fmla="*/ 161999 w 1619994"/>
                <a:gd name="connsiteY6" fmla="*/ 1799999 h 1799999"/>
                <a:gd name="connsiteX7" fmla="*/ 0 w 1619994"/>
                <a:gd name="connsiteY7" fmla="*/ 1638000 h 1799999"/>
                <a:gd name="connsiteX8" fmla="*/ 0 w 1619994"/>
                <a:gd name="connsiteY8" fmla="*/ 161999 h 179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799999">
                  <a:moveTo>
                    <a:pt x="0" y="161999"/>
                  </a:moveTo>
                  <a:cubicBezTo>
                    <a:pt x="0" y="72529"/>
                    <a:pt x="72529" y="0"/>
                    <a:pt x="161999" y="0"/>
                  </a:cubicBezTo>
                  <a:lnTo>
                    <a:pt x="1457995" y="0"/>
                  </a:lnTo>
                  <a:cubicBezTo>
                    <a:pt x="1547465" y="0"/>
                    <a:pt x="1619994" y="72529"/>
                    <a:pt x="1619994" y="161999"/>
                  </a:cubicBezTo>
                  <a:lnTo>
                    <a:pt x="1619994" y="1638000"/>
                  </a:lnTo>
                  <a:cubicBezTo>
                    <a:pt x="1619994" y="1727470"/>
                    <a:pt x="1547465" y="1799999"/>
                    <a:pt x="1457995" y="1799999"/>
                  </a:cubicBezTo>
                  <a:lnTo>
                    <a:pt x="161999" y="1799999"/>
                  </a:lnTo>
                  <a:cubicBezTo>
                    <a:pt x="72529" y="1799999"/>
                    <a:pt x="0" y="1727470"/>
                    <a:pt x="0" y="1638000"/>
                  </a:cubicBezTo>
                  <a:lnTo>
                    <a:pt x="0" y="16199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163" tIns="53163" rIns="53163" bIns="53163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7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Volcanes</a:t>
              </a:r>
              <a:endParaRPr lang="es-MX" sz="7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7" name="6 Forma libre"/>
            <p:cNvSpPr/>
            <p:nvPr/>
          </p:nvSpPr>
          <p:spPr>
            <a:xfrm>
              <a:off x="492539" y="3039297"/>
              <a:ext cx="996989" cy="266740"/>
            </a:xfrm>
            <a:custGeom>
              <a:avLst/>
              <a:gdLst>
                <a:gd name="connsiteX0" fmla="*/ 0 w 1619994"/>
                <a:gd name="connsiteY0" fmla="*/ 133200 h 1332004"/>
                <a:gd name="connsiteX1" fmla="*/ 133200 w 1619994"/>
                <a:gd name="connsiteY1" fmla="*/ 0 h 1332004"/>
                <a:gd name="connsiteX2" fmla="*/ 1486794 w 1619994"/>
                <a:gd name="connsiteY2" fmla="*/ 0 h 1332004"/>
                <a:gd name="connsiteX3" fmla="*/ 1619994 w 1619994"/>
                <a:gd name="connsiteY3" fmla="*/ 133200 h 1332004"/>
                <a:gd name="connsiteX4" fmla="*/ 1619994 w 1619994"/>
                <a:gd name="connsiteY4" fmla="*/ 1198804 h 1332004"/>
                <a:gd name="connsiteX5" fmla="*/ 1486794 w 1619994"/>
                <a:gd name="connsiteY5" fmla="*/ 1332004 h 1332004"/>
                <a:gd name="connsiteX6" fmla="*/ 133200 w 1619994"/>
                <a:gd name="connsiteY6" fmla="*/ 1332004 h 1332004"/>
                <a:gd name="connsiteX7" fmla="*/ 0 w 1619994"/>
                <a:gd name="connsiteY7" fmla="*/ 1198804 h 1332004"/>
                <a:gd name="connsiteX8" fmla="*/ 0 w 1619994"/>
                <a:gd name="connsiteY8" fmla="*/ 133200 h 1332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332004">
                  <a:moveTo>
                    <a:pt x="0" y="133200"/>
                  </a:moveTo>
                  <a:cubicBezTo>
                    <a:pt x="0" y="59636"/>
                    <a:pt x="59636" y="0"/>
                    <a:pt x="133200" y="0"/>
                  </a:cubicBezTo>
                  <a:lnTo>
                    <a:pt x="1486794" y="0"/>
                  </a:lnTo>
                  <a:cubicBezTo>
                    <a:pt x="1560358" y="0"/>
                    <a:pt x="1619994" y="59636"/>
                    <a:pt x="1619994" y="133200"/>
                  </a:cubicBezTo>
                  <a:lnTo>
                    <a:pt x="1619994" y="1198804"/>
                  </a:lnTo>
                  <a:cubicBezTo>
                    <a:pt x="1619994" y="1272368"/>
                    <a:pt x="1560358" y="1332004"/>
                    <a:pt x="1486794" y="1332004"/>
                  </a:cubicBezTo>
                  <a:lnTo>
                    <a:pt x="133200" y="1332004"/>
                  </a:lnTo>
                  <a:cubicBezTo>
                    <a:pt x="59636" y="1332004"/>
                    <a:pt x="0" y="1272368"/>
                    <a:pt x="0" y="1198804"/>
                  </a:cubicBezTo>
                  <a:lnTo>
                    <a:pt x="0" y="13320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1875044"/>
                <a:satOff val="-2813"/>
                <a:lumOff val="-45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728" tIns="44728" rIns="44728" bIns="44728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8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Sismos</a:t>
              </a:r>
              <a:endParaRPr lang="es-MX" sz="8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8" name="7 Forma libre"/>
            <p:cNvSpPr/>
            <p:nvPr/>
          </p:nvSpPr>
          <p:spPr>
            <a:xfrm>
              <a:off x="897833" y="2025827"/>
              <a:ext cx="996989" cy="266740"/>
            </a:xfrm>
            <a:custGeom>
              <a:avLst/>
              <a:gdLst>
                <a:gd name="connsiteX0" fmla="*/ 0 w 1619994"/>
                <a:gd name="connsiteY0" fmla="*/ 108202 h 1082021"/>
                <a:gd name="connsiteX1" fmla="*/ 108202 w 1619994"/>
                <a:gd name="connsiteY1" fmla="*/ 0 h 1082021"/>
                <a:gd name="connsiteX2" fmla="*/ 1511792 w 1619994"/>
                <a:gd name="connsiteY2" fmla="*/ 0 h 1082021"/>
                <a:gd name="connsiteX3" fmla="*/ 1619994 w 1619994"/>
                <a:gd name="connsiteY3" fmla="*/ 108202 h 1082021"/>
                <a:gd name="connsiteX4" fmla="*/ 1619994 w 1619994"/>
                <a:gd name="connsiteY4" fmla="*/ 973819 h 1082021"/>
                <a:gd name="connsiteX5" fmla="*/ 1511792 w 1619994"/>
                <a:gd name="connsiteY5" fmla="*/ 1082021 h 1082021"/>
                <a:gd name="connsiteX6" fmla="*/ 108202 w 1619994"/>
                <a:gd name="connsiteY6" fmla="*/ 1082021 h 1082021"/>
                <a:gd name="connsiteX7" fmla="*/ 0 w 1619994"/>
                <a:gd name="connsiteY7" fmla="*/ 973819 h 1082021"/>
                <a:gd name="connsiteX8" fmla="*/ 0 w 1619994"/>
                <a:gd name="connsiteY8" fmla="*/ 108202 h 1082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082021">
                  <a:moveTo>
                    <a:pt x="0" y="108202"/>
                  </a:moveTo>
                  <a:cubicBezTo>
                    <a:pt x="0" y="48444"/>
                    <a:pt x="48444" y="0"/>
                    <a:pt x="108202" y="0"/>
                  </a:cubicBezTo>
                  <a:lnTo>
                    <a:pt x="1511792" y="0"/>
                  </a:lnTo>
                  <a:cubicBezTo>
                    <a:pt x="1571550" y="0"/>
                    <a:pt x="1619994" y="48444"/>
                    <a:pt x="1619994" y="108202"/>
                  </a:cubicBezTo>
                  <a:lnTo>
                    <a:pt x="1619994" y="973819"/>
                  </a:lnTo>
                  <a:cubicBezTo>
                    <a:pt x="1619994" y="1033577"/>
                    <a:pt x="1571550" y="1082021"/>
                    <a:pt x="1511792" y="1082021"/>
                  </a:cubicBezTo>
                  <a:lnTo>
                    <a:pt x="108202" y="1082021"/>
                  </a:lnTo>
                  <a:cubicBezTo>
                    <a:pt x="48444" y="1082021"/>
                    <a:pt x="0" y="1033577"/>
                    <a:pt x="0" y="973819"/>
                  </a:cubicBezTo>
                  <a:lnTo>
                    <a:pt x="0" y="108202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3750088"/>
                <a:satOff val="-5627"/>
                <a:lumOff val="-91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406" tIns="37406" rIns="37406" bIns="37406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8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Tsunami</a:t>
              </a:r>
              <a:endParaRPr lang="es-MX" sz="8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9" name="8 Forma libre"/>
            <p:cNvSpPr/>
            <p:nvPr/>
          </p:nvSpPr>
          <p:spPr>
            <a:xfrm>
              <a:off x="2421806" y="1551610"/>
              <a:ext cx="1107766" cy="363736"/>
            </a:xfrm>
            <a:custGeom>
              <a:avLst/>
              <a:gdLst>
                <a:gd name="connsiteX0" fmla="*/ 0 w 1799993"/>
                <a:gd name="connsiteY0" fmla="*/ 162000 h 1620003"/>
                <a:gd name="connsiteX1" fmla="*/ 162000 w 1799993"/>
                <a:gd name="connsiteY1" fmla="*/ 0 h 1620003"/>
                <a:gd name="connsiteX2" fmla="*/ 1637993 w 1799993"/>
                <a:gd name="connsiteY2" fmla="*/ 0 h 1620003"/>
                <a:gd name="connsiteX3" fmla="*/ 1799993 w 1799993"/>
                <a:gd name="connsiteY3" fmla="*/ 162000 h 1620003"/>
                <a:gd name="connsiteX4" fmla="*/ 1799993 w 1799993"/>
                <a:gd name="connsiteY4" fmla="*/ 1458003 h 1620003"/>
                <a:gd name="connsiteX5" fmla="*/ 1637993 w 1799993"/>
                <a:gd name="connsiteY5" fmla="*/ 1620003 h 1620003"/>
                <a:gd name="connsiteX6" fmla="*/ 162000 w 1799993"/>
                <a:gd name="connsiteY6" fmla="*/ 1620003 h 1620003"/>
                <a:gd name="connsiteX7" fmla="*/ 0 w 1799993"/>
                <a:gd name="connsiteY7" fmla="*/ 1458003 h 1620003"/>
                <a:gd name="connsiteX8" fmla="*/ 0 w 1799993"/>
                <a:gd name="connsiteY8" fmla="*/ 162000 h 162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993" h="1620003">
                  <a:moveTo>
                    <a:pt x="0" y="162000"/>
                  </a:moveTo>
                  <a:cubicBezTo>
                    <a:pt x="0" y="72530"/>
                    <a:pt x="72530" y="0"/>
                    <a:pt x="162000" y="0"/>
                  </a:cubicBezTo>
                  <a:lnTo>
                    <a:pt x="1637993" y="0"/>
                  </a:lnTo>
                  <a:cubicBezTo>
                    <a:pt x="1727463" y="0"/>
                    <a:pt x="1799993" y="72530"/>
                    <a:pt x="1799993" y="162000"/>
                  </a:cubicBezTo>
                  <a:lnTo>
                    <a:pt x="1799993" y="1458003"/>
                  </a:lnTo>
                  <a:cubicBezTo>
                    <a:pt x="1799993" y="1547473"/>
                    <a:pt x="1727463" y="1620003"/>
                    <a:pt x="1637993" y="1620003"/>
                  </a:cubicBezTo>
                  <a:lnTo>
                    <a:pt x="162000" y="1620003"/>
                  </a:lnTo>
                  <a:cubicBezTo>
                    <a:pt x="72530" y="1620003"/>
                    <a:pt x="0" y="1547473"/>
                    <a:pt x="0" y="1458003"/>
                  </a:cubicBezTo>
                  <a:lnTo>
                    <a:pt x="0" y="16200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163" tIns="53163" rIns="53163" bIns="53163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6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Fenómenos Hidrometeorológicos</a:t>
              </a:r>
              <a:endParaRPr lang="es-MX" sz="6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10" name="9 Forma libre"/>
            <p:cNvSpPr/>
            <p:nvPr/>
          </p:nvSpPr>
          <p:spPr>
            <a:xfrm>
              <a:off x="4023980" y="2007536"/>
              <a:ext cx="996989" cy="266740"/>
            </a:xfrm>
            <a:custGeom>
              <a:avLst/>
              <a:gdLst>
                <a:gd name="connsiteX0" fmla="*/ 0 w 1619994"/>
                <a:gd name="connsiteY0" fmla="*/ 161999 h 1650286"/>
                <a:gd name="connsiteX1" fmla="*/ 161999 w 1619994"/>
                <a:gd name="connsiteY1" fmla="*/ 0 h 1650286"/>
                <a:gd name="connsiteX2" fmla="*/ 1457995 w 1619994"/>
                <a:gd name="connsiteY2" fmla="*/ 0 h 1650286"/>
                <a:gd name="connsiteX3" fmla="*/ 1619994 w 1619994"/>
                <a:gd name="connsiteY3" fmla="*/ 161999 h 1650286"/>
                <a:gd name="connsiteX4" fmla="*/ 1619994 w 1619994"/>
                <a:gd name="connsiteY4" fmla="*/ 1488287 h 1650286"/>
                <a:gd name="connsiteX5" fmla="*/ 1457995 w 1619994"/>
                <a:gd name="connsiteY5" fmla="*/ 1650286 h 1650286"/>
                <a:gd name="connsiteX6" fmla="*/ 161999 w 1619994"/>
                <a:gd name="connsiteY6" fmla="*/ 1650286 h 1650286"/>
                <a:gd name="connsiteX7" fmla="*/ 0 w 1619994"/>
                <a:gd name="connsiteY7" fmla="*/ 1488287 h 1650286"/>
                <a:gd name="connsiteX8" fmla="*/ 0 w 1619994"/>
                <a:gd name="connsiteY8" fmla="*/ 161999 h 165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650286">
                  <a:moveTo>
                    <a:pt x="0" y="161999"/>
                  </a:moveTo>
                  <a:cubicBezTo>
                    <a:pt x="0" y="72529"/>
                    <a:pt x="72529" y="0"/>
                    <a:pt x="161999" y="0"/>
                  </a:cubicBezTo>
                  <a:lnTo>
                    <a:pt x="1457995" y="0"/>
                  </a:lnTo>
                  <a:cubicBezTo>
                    <a:pt x="1547465" y="0"/>
                    <a:pt x="1619994" y="72529"/>
                    <a:pt x="1619994" y="161999"/>
                  </a:cubicBezTo>
                  <a:lnTo>
                    <a:pt x="1619994" y="1488287"/>
                  </a:lnTo>
                  <a:cubicBezTo>
                    <a:pt x="1619994" y="1577757"/>
                    <a:pt x="1547465" y="1650286"/>
                    <a:pt x="1457995" y="1650286"/>
                  </a:cubicBezTo>
                  <a:lnTo>
                    <a:pt x="161999" y="1650286"/>
                  </a:lnTo>
                  <a:cubicBezTo>
                    <a:pt x="72529" y="1650286"/>
                    <a:pt x="0" y="1577757"/>
                    <a:pt x="0" y="1488287"/>
                  </a:cubicBezTo>
                  <a:lnTo>
                    <a:pt x="0" y="16199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7500176"/>
                <a:satOff val="-11253"/>
                <a:lumOff val="-183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163" tIns="53163" rIns="53163" bIns="53163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7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Incendios</a:t>
              </a:r>
            </a:p>
          </p:txBody>
        </p:sp>
        <p:sp>
          <p:nvSpPr>
            <p:cNvPr id="11" name="10 Forma libre"/>
            <p:cNvSpPr/>
            <p:nvPr/>
          </p:nvSpPr>
          <p:spPr>
            <a:xfrm>
              <a:off x="4164538" y="3050695"/>
              <a:ext cx="996989" cy="267704"/>
            </a:xfrm>
            <a:custGeom>
              <a:avLst/>
              <a:gdLst>
                <a:gd name="connsiteX0" fmla="*/ 0 w 1619994"/>
                <a:gd name="connsiteY0" fmla="*/ 111599 h 1115987"/>
                <a:gd name="connsiteX1" fmla="*/ 111599 w 1619994"/>
                <a:gd name="connsiteY1" fmla="*/ 0 h 1115987"/>
                <a:gd name="connsiteX2" fmla="*/ 1508395 w 1619994"/>
                <a:gd name="connsiteY2" fmla="*/ 0 h 1115987"/>
                <a:gd name="connsiteX3" fmla="*/ 1619994 w 1619994"/>
                <a:gd name="connsiteY3" fmla="*/ 111599 h 1115987"/>
                <a:gd name="connsiteX4" fmla="*/ 1619994 w 1619994"/>
                <a:gd name="connsiteY4" fmla="*/ 1004388 h 1115987"/>
                <a:gd name="connsiteX5" fmla="*/ 1508395 w 1619994"/>
                <a:gd name="connsiteY5" fmla="*/ 1115987 h 1115987"/>
                <a:gd name="connsiteX6" fmla="*/ 111599 w 1619994"/>
                <a:gd name="connsiteY6" fmla="*/ 1115987 h 1115987"/>
                <a:gd name="connsiteX7" fmla="*/ 0 w 1619994"/>
                <a:gd name="connsiteY7" fmla="*/ 1004388 h 1115987"/>
                <a:gd name="connsiteX8" fmla="*/ 0 w 1619994"/>
                <a:gd name="connsiteY8" fmla="*/ 111599 h 1115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115987">
                  <a:moveTo>
                    <a:pt x="0" y="111599"/>
                  </a:moveTo>
                  <a:cubicBezTo>
                    <a:pt x="0" y="49965"/>
                    <a:pt x="49965" y="0"/>
                    <a:pt x="111599" y="0"/>
                  </a:cubicBezTo>
                  <a:lnTo>
                    <a:pt x="1508395" y="0"/>
                  </a:lnTo>
                  <a:cubicBezTo>
                    <a:pt x="1570029" y="0"/>
                    <a:pt x="1619994" y="49965"/>
                    <a:pt x="1619994" y="111599"/>
                  </a:cubicBezTo>
                  <a:lnTo>
                    <a:pt x="1619994" y="1004388"/>
                  </a:lnTo>
                  <a:cubicBezTo>
                    <a:pt x="1619994" y="1066022"/>
                    <a:pt x="1570029" y="1115987"/>
                    <a:pt x="1508395" y="1115987"/>
                  </a:cubicBezTo>
                  <a:lnTo>
                    <a:pt x="111599" y="1115987"/>
                  </a:lnTo>
                  <a:cubicBezTo>
                    <a:pt x="49965" y="1115987"/>
                    <a:pt x="0" y="1066022"/>
                    <a:pt x="0" y="1004388"/>
                  </a:cubicBezTo>
                  <a:lnTo>
                    <a:pt x="0" y="11159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9375220"/>
                <a:satOff val="-14067"/>
                <a:lumOff val="-228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401" tIns="38401" rIns="38401" bIns="38401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6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SEGOB</a:t>
              </a:r>
            </a:p>
          </p:txBody>
        </p:sp>
        <p:sp>
          <p:nvSpPr>
            <p:cNvPr id="12" name="11 Forma libre"/>
            <p:cNvSpPr/>
            <p:nvPr/>
          </p:nvSpPr>
          <p:spPr>
            <a:xfrm>
              <a:off x="3749110" y="3697000"/>
              <a:ext cx="913923" cy="363736"/>
            </a:xfrm>
            <a:custGeom>
              <a:avLst/>
              <a:gdLst>
                <a:gd name="connsiteX0" fmla="*/ 0 w 1485020"/>
                <a:gd name="connsiteY0" fmla="*/ 98616 h 986160"/>
                <a:gd name="connsiteX1" fmla="*/ 98616 w 1485020"/>
                <a:gd name="connsiteY1" fmla="*/ 0 h 986160"/>
                <a:gd name="connsiteX2" fmla="*/ 1386404 w 1485020"/>
                <a:gd name="connsiteY2" fmla="*/ 0 h 986160"/>
                <a:gd name="connsiteX3" fmla="*/ 1485020 w 1485020"/>
                <a:gd name="connsiteY3" fmla="*/ 98616 h 986160"/>
                <a:gd name="connsiteX4" fmla="*/ 1485020 w 1485020"/>
                <a:gd name="connsiteY4" fmla="*/ 887544 h 986160"/>
                <a:gd name="connsiteX5" fmla="*/ 1386404 w 1485020"/>
                <a:gd name="connsiteY5" fmla="*/ 986160 h 986160"/>
                <a:gd name="connsiteX6" fmla="*/ 98616 w 1485020"/>
                <a:gd name="connsiteY6" fmla="*/ 986160 h 986160"/>
                <a:gd name="connsiteX7" fmla="*/ 0 w 1485020"/>
                <a:gd name="connsiteY7" fmla="*/ 887544 h 986160"/>
                <a:gd name="connsiteX8" fmla="*/ 0 w 1485020"/>
                <a:gd name="connsiteY8" fmla="*/ 98616 h 98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5020" h="986160">
                  <a:moveTo>
                    <a:pt x="0" y="98616"/>
                  </a:moveTo>
                  <a:cubicBezTo>
                    <a:pt x="0" y="44152"/>
                    <a:pt x="44152" y="0"/>
                    <a:pt x="98616" y="0"/>
                  </a:cubicBezTo>
                  <a:lnTo>
                    <a:pt x="1386404" y="0"/>
                  </a:lnTo>
                  <a:cubicBezTo>
                    <a:pt x="1440868" y="0"/>
                    <a:pt x="1485020" y="44152"/>
                    <a:pt x="1485020" y="98616"/>
                  </a:cubicBezTo>
                  <a:lnTo>
                    <a:pt x="1485020" y="887544"/>
                  </a:lnTo>
                  <a:cubicBezTo>
                    <a:pt x="1485020" y="942008"/>
                    <a:pt x="1440868" y="986160"/>
                    <a:pt x="1386404" y="986160"/>
                  </a:cubicBezTo>
                  <a:lnTo>
                    <a:pt x="98616" y="986160"/>
                  </a:lnTo>
                  <a:cubicBezTo>
                    <a:pt x="44152" y="986160"/>
                    <a:pt x="0" y="942008"/>
                    <a:pt x="0" y="887544"/>
                  </a:cubicBezTo>
                  <a:lnTo>
                    <a:pt x="0" y="98616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314" tIns="40314" rIns="40314" bIns="4031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6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Químico Tecnológicos</a:t>
              </a:r>
            </a:p>
          </p:txBody>
        </p:sp>
        <p:pic>
          <p:nvPicPr>
            <p:cNvPr id="13" name="12 Imagen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3130" y="3687895"/>
              <a:ext cx="494021" cy="359294"/>
            </a:xfrm>
            <a:prstGeom prst="rect">
              <a:avLst/>
            </a:prstGeom>
          </p:spPr>
        </p:pic>
        <p:pic>
          <p:nvPicPr>
            <p:cNvPr id="14" name="13 Imagen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1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2281" y="2766997"/>
              <a:ext cx="884860" cy="28369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3659" y="2324580"/>
              <a:ext cx="720656" cy="250967"/>
            </a:xfrm>
            <a:prstGeom prst="rect">
              <a:avLst/>
            </a:prstGeom>
          </p:spPr>
        </p:pic>
        <p:pic>
          <p:nvPicPr>
            <p:cNvPr id="16" name="15 Imag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615" y="2233630"/>
              <a:ext cx="320136" cy="381474"/>
            </a:xfrm>
            <a:prstGeom prst="rect">
              <a:avLst/>
            </a:prstGeom>
          </p:spPr>
        </p:pic>
        <p:pic>
          <p:nvPicPr>
            <p:cNvPr id="17" name="16 Imag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5605" y="1559599"/>
              <a:ext cx="456183" cy="387684"/>
            </a:xfrm>
            <a:prstGeom prst="rect">
              <a:avLst/>
            </a:prstGeom>
          </p:spPr>
        </p:pic>
        <p:pic>
          <p:nvPicPr>
            <p:cNvPr id="18" name="17 Imagen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2907" y="1562450"/>
              <a:ext cx="304244" cy="421793"/>
            </a:xfrm>
            <a:prstGeom prst="rect">
              <a:avLst/>
            </a:prstGeom>
          </p:spPr>
        </p:pic>
        <p:pic>
          <p:nvPicPr>
            <p:cNvPr id="19" name="18 Imagen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0970" y="2228071"/>
              <a:ext cx="402923" cy="346126"/>
            </a:xfrm>
            <a:prstGeom prst="rect">
              <a:avLst/>
            </a:prstGeom>
          </p:spPr>
        </p:pic>
        <p:pic>
          <p:nvPicPr>
            <p:cNvPr id="20" name="19 Imag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3019" y="1495555"/>
              <a:ext cx="364025" cy="433769"/>
            </a:xfrm>
            <a:prstGeom prst="rect">
              <a:avLst/>
            </a:prstGeom>
          </p:spPr>
        </p:pic>
        <p:pic>
          <p:nvPicPr>
            <p:cNvPr id="21" name="20 Imagen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56936" y="2025827"/>
              <a:ext cx="718838" cy="271359"/>
            </a:xfrm>
            <a:prstGeom prst="rect">
              <a:avLst/>
            </a:prstGeom>
          </p:spPr>
        </p:pic>
        <p:pic>
          <p:nvPicPr>
            <p:cNvPr id="22" name="21 Imagen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1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4523" y="1320631"/>
              <a:ext cx="633107" cy="230979"/>
            </a:xfrm>
            <a:prstGeom prst="rect">
              <a:avLst/>
            </a:prstGeom>
          </p:spPr>
        </p:pic>
        <p:pic>
          <p:nvPicPr>
            <p:cNvPr id="23" name="Picture 12" descr="http://t2.gstatic.com/images?q=tbn:ANd9GcSwASJTejbEuxTtaQGPe9agsl2NcuOShZYq7luwVlt0-OR2Tv2N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784" y="1495555"/>
              <a:ext cx="304382" cy="449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23 Imagen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60" b="7346"/>
            <a:stretch/>
          </p:blipFill>
          <p:spPr>
            <a:xfrm>
              <a:off x="1125789" y="2348069"/>
              <a:ext cx="607436" cy="226128"/>
            </a:xfrm>
            <a:prstGeom prst="rect">
              <a:avLst/>
            </a:prstGeom>
          </p:spPr>
        </p:pic>
        <p:pic>
          <p:nvPicPr>
            <p:cNvPr id="25" name="24 Imagen"/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379" y="2007536"/>
              <a:ext cx="576709" cy="248657"/>
            </a:xfrm>
            <a:prstGeom prst="rect">
              <a:avLst/>
            </a:prstGeom>
          </p:spPr>
        </p:pic>
        <p:pic>
          <p:nvPicPr>
            <p:cNvPr id="26" name="25 Imagen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8527" y="2077912"/>
              <a:ext cx="530895" cy="305825"/>
            </a:xfrm>
            <a:prstGeom prst="rect">
              <a:avLst/>
            </a:prstGeom>
          </p:spPr>
        </p:pic>
        <p:pic>
          <p:nvPicPr>
            <p:cNvPr id="27" name="26 Imagen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192" y="1677121"/>
              <a:ext cx="930630" cy="334730"/>
            </a:xfrm>
            <a:prstGeom prst="rect">
              <a:avLst/>
            </a:prstGeom>
          </p:spPr>
        </p:pic>
        <p:pic>
          <p:nvPicPr>
            <p:cNvPr id="28" name="27 Imagen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60" t="24217" r="5505" b="10407"/>
            <a:stretch/>
          </p:blipFill>
          <p:spPr>
            <a:xfrm>
              <a:off x="1533502" y="3091572"/>
              <a:ext cx="550589" cy="192144"/>
            </a:xfrm>
            <a:prstGeom prst="rect">
              <a:avLst/>
            </a:prstGeom>
          </p:spPr>
        </p:pic>
        <p:pic>
          <p:nvPicPr>
            <p:cNvPr id="29" name="28 Imagen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8092" b="21785"/>
            <a:stretch/>
          </p:blipFill>
          <p:spPr>
            <a:xfrm>
              <a:off x="665520" y="3342861"/>
              <a:ext cx="627031" cy="361251"/>
            </a:xfrm>
            <a:prstGeom prst="rect">
              <a:avLst/>
            </a:prstGeom>
          </p:spPr>
        </p:pic>
        <p:pic>
          <p:nvPicPr>
            <p:cNvPr id="30" name="29 Imagen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258" y="2615104"/>
              <a:ext cx="339784" cy="371894"/>
            </a:xfrm>
            <a:prstGeom prst="rect">
              <a:avLst/>
            </a:prstGeom>
          </p:spPr>
        </p:pic>
        <p:pic>
          <p:nvPicPr>
            <p:cNvPr id="31" name="30 Imagen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748" y="2745778"/>
              <a:ext cx="436772" cy="251605"/>
            </a:xfrm>
            <a:prstGeom prst="rect">
              <a:avLst/>
            </a:prstGeom>
          </p:spPr>
        </p:pic>
        <p:pic>
          <p:nvPicPr>
            <p:cNvPr id="32" name="31 Imagen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60" b="7346"/>
            <a:stretch/>
          </p:blipFill>
          <p:spPr>
            <a:xfrm>
              <a:off x="991034" y="3727622"/>
              <a:ext cx="553832" cy="206173"/>
            </a:xfrm>
            <a:prstGeom prst="rect">
              <a:avLst/>
            </a:prstGeom>
          </p:spPr>
        </p:pic>
        <p:pic>
          <p:nvPicPr>
            <p:cNvPr id="33" name="32 Imagen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7959" y="4324884"/>
              <a:ext cx="360598" cy="386452"/>
            </a:xfrm>
            <a:prstGeom prst="rect">
              <a:avLst/>
            </a:prstGeom>
          </p:spPr>
        </p:pic>
        <p:pic>
          <p:nvPicPr>
            <p:cNvPr id="34" name="33 Imagen"/>
            <p:cNvPicPr>
              <a:picLocks noChangeAspect="1"/>
            </p:cNvPicPr>
            <p:nvPr/>
          </p:nvPicPr>
          <p:blipFill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3334" y="3648471"/>
              <a:ext cx="290193" cy="315186"/>
            </a:xfrm>
            <a:prstGeom prst="rect">
              <a:avLst/>
            </a:prstGeom>
          </p:spPr>
        </p:pic>
        <p:pic>
          <p:nvPicPr>
            <p:cNvPr id="35" name="34 Imagen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048" y="3898839"/>
              <a:ext cx="360323" cy="490502"/>
            </a:xfrm>
            <a:prstGeom prst="rect">
              <a:avLst/>
            </a:prstGeom>
          </p:spPr>
        </p:pic>
        <p:pic>
          <p:nvPicPr>
            <p:cNvPr id="36" name="35 Imagen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0119" y="4335601"/>
              <a:ext cx="327945" cy="365019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7" name="Picture 2" descr="http://www.seneam.gob.mx/imgs/firma_SENEAM1.png">
              <a:hlinkClick r:id="rId35"/>
            </p:cNvPr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0647" y="1251558"/>
              <a:ext cx="731894" cy="267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37 Imagen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4438" y="1985810"/>
              <a:ext cx="352498" cy="338770"/>
            </a:xfrm>
            <a:prstGeom prst="rect">
              <a:avLst/>
            </a:prstGeom>
          </p:spPr>
        </p:pic>
        <p:pic>
          <p:nvPicPr>
            <p:cNvPr id="39" name="Picture 2" descr="http://www.cenapred.gob.mx/es/imagenesWeb/pagina_encabezado/logo_CENAPRED.png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2365" y="3306037"/>
              <a:ext cx="813957" cy="331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39 Forma libre"/>
            <p:cNvSpPr/>
            <p:nvPr/>
          </p:nvSpPr>
          <p:spPr>
            <a:xfrm>
              <a:off x="2549351" y="4027849"/>
              <a:ext cx="913923" cy="363736"/>
            </a:xfrm>
            <a:custGeom>
              <a:avLst/>
              <a:gdLst>
                <a:gd name="connsiteX0" fmla="*/ 0 w 1485020"/>
                <a:gd name="connsiteY0" fmla="*/ 98616 h 986160"/>
                <a:gd name="connsiteX1" fmla="*/ 98616 w 1485020"/>
                <a:gd name="connsiteY1" fmla="*/ 0 h 986160"/>
                <a:gd name="connsiteX2" fmla="*/ 1386404 w 1485020"/>
                <a:gd name="connsiteY2" fmla="*/ 0 h 986160"/>
                <a:gd name="connsiteX3" fmla="*/ 1485020 w 1485020"/>
                <a:gd name="connsiteY3" fmla="*/ 98616 h 986160"/>
                <a:gd name="connsiteX4" fmla="*/ 1485020 w 1485020"/>
                <a:gd name="connsiteY4" fmla="*/ 887544 h 986160"/>
                <a:gd name="connsiteX5" fmla="*/ 1386404 w 1485020"/>
                <a:gd name="connsiteY5" fmla="*/ 986160 h 986160"/>
                <a:gd name="connsiteX6" fmla="*/ 98616 w 1485020"/>
                <a:gd name="connsiteY6" fmla="*/ 986160 h 986160"/>
                <a:gd name="connsiteX7" fmla="*/ 0 w 1485020"/>
                <a:gd name="connsiteY7" fmla="*/ 887544 h 986160"/>
                <a:gd name="connsiteX8" fmla="*/ 0 w 1485020"/>
                <a:gd name="connsiteY8" fmla="*/ 98616 h 98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5020" h="986160">
                  <a:moveTo>
                    <a:pt x="0" y="98616"/>
                  </a:moveTo>
                  <a:cubicBezTo>
                    <a:pt x="0" y="44152"/>
                    <a:pt x="44152" y="0"/>
                    <a:pt x="98616" y="0"/>
                  </a:cubicBezTo>
                  <a:lnTo>
                    <a:pt x="1386404" y="0"/>
                  </a:lnTo>
                  <a:cubicBezTo>
                    <a:pt x="1440868" y="0"/>
                    <a:pt x="1485020" y="44152"/>
                    <a:pt x="1485020" y="98616"/>
                  </a:cubicBezTo>
                  <a:lnTo>
                    <a:pt x="1485020" y="887544"/>
                  </a:lnTo>
                  <a:cubicBezTo>
                    <a:pt x="1485020" y="942008"/>
                    <a:pt x="1440868" y="986160"/>
                    <a:pt x="1386404" y="986160"/>
                  </a:cubicBezTo>
                  <a:lnTo>
                    <a:pt x="98616" y="986160"/>
                  </a:lnTo>
                  <a:cubicBezTo>
                    <a:pt x="44152" y="986160"/>
                    <a:pt x="0" y="942008"/>
                    <a:pt x="0" y="887544"/>
                  </a:cubicBezTo>
                  <a:lnTo>
                    <a:pt x="0" y="98616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314" tIns="40314" rIns="40314" bIns="4031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600" b="1" dirty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Fenómeno Astronómico</a:t>
              </a:r>
              <a:endParaRPr lang="es-MX" sz="600" b="1" kern="1200" dirty="0" smtClean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pic>
          <p:nvPicPr>
            <p:cNvPr id="41" name="Picture 2" descr="http://www.sciesmex.unam.mx/static/media/uploads/banner/.thumbnails/logo-lance-600-black.png/logo-lance-600-black-350x158.png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837" y="4427890"/>
              <a:ext cx="460572" cy="227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" descr="Logo Central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2003" y="4427890"/>
              <a:ext cx="189991" cy="205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42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7293" y="4458900"/>
              <a:ext cx="564410" cy="196554"/>
            </a:xfrm>
            <a:prstGeom prst="rect">
              <a:avLst/>
            </a:prstGeom>
          </p:spPr>
        </p:pic>
        <p:pic>
          <p:nvPicPr>
            <p:cNvPr id="44" name="Picture 2" descr="http://www.cenapred.gob.mx/es/imagenesWeb/pagina_encabezado/logo_CENAPRED.png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874" y="3712662"/>
              <a:ext cx="801543" cy="326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3"/>
          <p:cNvPicPr>
            <a:picLocks noChangeAspect="1" noChangeArrowheads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56" b="-10256"/>
          <a:stretch/>
        </p:blipFill>
        <p:spPr bwMode="auto">
          <a:xfrm>
            <a:off x="5652120" y="1378880"/>
            <a:ext cx="3015279" cy="169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46 Rectángulo"/>
          <p:cNvSpPr/>
          <p:nvPr/>
        </p:nvSpPr>
        <p:spPr>
          <a:xfrm>
            <a:off x="179869" y="843496"/>
            <a:ext cx="86274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b="1" dirty="0" smtClean="0">
                <a:latin typeface="Montserrat ExtraLight" panose="00000300000000000000" pitchFamily="2" charset="0"/>
              </a:rPr>
              <a:t>Fortalecimiento del monitoreo de fenómenos naturales, a través de la recepción de más de 400 señales en tiempo real, provenientes de los sistemas de monitoreo y </a:t>
            </a:r>
            <a:r>
              <a:rPr lang="es-MX" sz="1600" b="1" dirty="0" err="1" smtClean="0">
                <a:latin typeface="Montserrat ExtraLight" panose="00000300000000000000" pitchFamily="2" charset="0"/>
              </a:rPr>
              <a:t>alertamiento</a:t>
            </a:r>
            <a:r>
              <a:rPr lang="es-MX" sz="1600" b="1" dirty="0" smtClean="0">
                <a:latin typeface="Montserrat ExtraLight" panose="00000300000000000000" pitchFamily="2" charset="0"/>
              </a:rPr>
              <a:t> del país.</a:t>
            </a:r>
            <a:endParaRPr lang="es-MX" sz="1600" b="1" dirty="0">
              <a:latin typeface="Montserrat ExtraLight" panose="00000300000000000000" pitchFamily="2" charset="0"/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8581" y="5574458"/>
            <a:ext cx="2152283" cy="128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48 Imagen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683" y="2836280"/>
            <a:ext cx="2370340" cy="1580227"/>
          </a:xfrm>
          <a:prstGeom prst="rect">
            <a:avLst/>
          </a:prstGeom>
        </p:spPr>
      </p:pic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2939448"/>
            <a:ext cx="1169783" cy="11697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v112017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4634121" y="4194106"/>
            <a:ext cx="2345251" cy="1319204"/>
          </a:xfrm>
          <a:prstGeom prst="rect">
            <a:avLst/>
          </a:prstGeom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4" r="6699"/>
          <a:stretch/>
        </p:blipFill>
        <p:spPr bwMode="auto">
          <a:xfrm>
            <a:off x="6682388" y="5318063"/>
            <a:ext cx="2402832" cy="1539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6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7008" y="4276407"/>
            <a:ext cx="1563242" cy="10914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4"/>
          <a:stretch/>
        </p:blipFill>
        <p:spPr bwMode="auto">
          <a:xfrm>
            <a:off x="121579" y="4822152"/>
            <a:ext cx="4142530" cy="206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962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86534" y="865257"/>
            <a:ext cx="820896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172765" y="1648977"/>
            <a:ext cx="8863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Montserrat ExtraLight" panose="00000300000000000000" pitchFamily="2" charset="0"/>
              </a:rPr>
              <a:t>Compartir la información para el monitoreo de fenómenos naturales, a fin de promover una red estatal de </a:t>
            </a:r>
            <a:r>
              <a:rPr lang="es-MX" dirty="0" smtClean="0">
                <a:latin typeface="Montserrat ExtraLight" panose="00000300000000000000" pitchFamily="2" charset="0"/>
              </a:rPr>
              <a:t>monitoreo.</a:t>
            </a:r>
            <a:endParaRPr lang="es-MX" dirty="0">
              <a:latin typeface="Montserrat ExtraLight" panose="000003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35038" y="865258"/>
            <a:ext cx="820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Medium" panose="00000600000000000000" pitchFamily="2" charset="0"/>
              </a:rPr>
              <a:t>Apoyar en Fortalecer </a:t>
            </a:r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las capacidades tecnológicas y de comunicación para el monitoreo de fenómenos naturales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72767" y="2316571"/>
            <a:ext cx="49752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Montserrat ExtraLight" panose="00000300000000000000" pitchFamily="2" charset="0"/>
              </a:rPr>
              <a:t>Enviar documento con ligas y enlaces que se pueden compartir</a:t>
            </a:r>
          </a:p>
          <a:p>
            <a:r>
              <a:rPr lang="es-MX" dirty="0" smtClean="0">
                <a:latin typeface="Montserrat ExtraLight" panose="00000300000000000000" pitchFamily="2" charset="0"/>
              </a:rPr>
              <a:t>Requerimiento: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latin typeface="Montserrat ExtraLight" panose="00000300000000000000" pitchFamily="2" charset="0"/>
              </a:rPr>
              <a:t>Personal técnico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latin typeface="Montserrat ExtraLight" panose="00000300000000000000" pitchFamily="2" charset="0"/>
              </a:rPr>
              <a:t>Equipo informático dedicado </a:t>
            </a:r>
            <a:endParaRPr lang="es-MX" dirty="0">
              <a:latin typeface="Montserrat ExtraLight" panose="00000300000000000000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94" y="2086346"/>
            <a:ext cx="3923186" cy="22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519" y="4017280"/>
            <a:ext cx="4084461" cy="2840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43" y="4017280"/>
            <a:ext cx="4581276" cy="284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56" b="-10256"/>
          <a:stretch/>
        </p:blipFill>
        <p:spPr bwMode="auto">
          <a:xfrm>
            <a:off x="3688286" y="3242445"/>
            <a:ext cx="2251866" cy="12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450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86534" y="865257"/>
            <a:ext cx="820896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68950" y="1648977"/>
            <a:ext cx="8755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ExtraLight" panose="00000300000000000000" pitchFamily="2" charset="0"/>
              </a:rPr>
              <a:t>Compartir información de Instituciones que instrumentan otros fenómenos</a:t>
            </a:r>
            <a:endParaRPr lang="es-MX" dirty="0">
              <a:solidFill>
                <a:schemeClr val="bg1"/>
              </a:solidFill>
              <a:latin typeface="Montserrat ExtraLight" panose="000003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35038" y="865258"/>
            <a:ext cx="820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Medium" panose="00000600000000000000" pitchFamily="2" charset="0"/>
              </a:rPr>
              <a:t>Apoyar en Fortalecer </a:t>
            </a:r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las capacidades tecnológicas y de comunicación para el monitoreo de fenómenos naturales 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72765" y="1648977"/>
            <a:ext cx="8863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Montserrat ExtraLight" panose="00000300000000000000" pitchFamily="2" charset="0"/>
              </a:rPr>
              <a:t>Compartir la información para el monitoreo de fenómenos naturales, a fin de promover una red estatal de </a:t>
            </a:r>
            <a:r>
              <a:rPr lang="es-MX" dirty="0" smtClean="0">
                <a:latin typeface="Montserrat ExtraLight" panose="00000300000000000000" pitchFamily="2" charset="0"/>
              </a:rPr>
              <a:t>monitoreo.</a:t>
            </a:r>
            <a:endParaRPr lang="es-MX" dirty="0">
              <a:latin typeface="Montserrat ExtraLight" panose="00000300000000000000" pitchFamily="2" charset="0"/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988700" y="2273530"/>
            <a:ext cx="7111692" cy="4584470"/>
            <a:chOff x="561595" y="2273530"/>
            <a:chExt cx="7111692" cy="458447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208" y="2276872"/>
              <a:ext cx="3750768" cy="27319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9249" y="2273530"/>
              <a:ext cx="3434038" cy="3021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7911" y="4536938"/>
              <a:ext cx="3425376" cy="2321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95" y="4365104"/>
              <a:ext cx="3722373" cy="2490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3489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-2962" y="3438919"/>
            <a:ext cx="6120680" cy="34199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00" b="1">
              <a:solidFill>
                <a:schemeClr val="tx1"/>
              </a:solidFill>
              <a:latin typeface="Montserrat ExtraLight" panose="00000300000000000000" pitchFamily="2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886534" y="865257"/>
            <a:ext cx="820896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85592" y="1648977"/>
            <a:ext cx="5148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latin typeface="Montserrat ExtraLight" panose="00000300000000000000" pitchFamily="2" charset="0"/>
              </a:rPr>
              <a:t>Apoyo en la conceptualización de proyectos de monitoreo o sistemas de alerta</a:t>
            </a:r>
            <a:endParaRPr lang="es-MX" b="1" dirty="0">
              <a:latin typeface="Montserrat ExtraLight" panose="000003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35038" y="865258"/>
            <a:ext cx="820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Medium" panose="00000600000000000000" pitchFamily="2" charset="0"/>
              </a:rPr>
              <a:t>Apoyar en Fortalecer </a:t>
            </a:r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las capacidades tecnológicas y de comunicación para el monitoreo de fenómenos naturales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72766" y="2316571"/>
            <a:ext cx="341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latin typeface="Montserrat ExtraLight" panose="00000300000000000000" pitchFamily="2" charset="0"/>
              </a:rPr>
              <a:t>Requerimiento: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 smtClean="0">
                <a:latin typeface="Montserrat ExtraLight" panose="00000300000000000000" pitchFamily="2" charset="0"/>
              </a:rPr>
              <a:t>Personal técnico contacto</a:t>
            </a:r>
          </a:p>
        </p:txBody>
      </p:sp>
      <p:grpSp>
        <p:nvGrpSpPr>
          <p:cNvPr id="12" name="11 Grupo"/>
          <p:cNvGrpSpPr/>
          <p:nvPr/>
        </p:nvGrpSpPr>
        <p:grpSpPr>
          <a:xfrm>
            <a:off x="85592" y="3449306"/>
            <a:ext cx="5901203" cy="3421066"/>
            <a:chOff x="32886" y="1410582"/>
            <a:chExt cx="9156218" cy="5439569"/>
          </a:xfrm>
          <a:noFill/>
        </p:grpSpPr>
        <p:grpSp>
          <p:nvGrpSpPr>
            <p:cNvPr id="13" name="Group 6"/>
            <p:cNvGrpSpPr>
              <a:grpSpLocks/>
            </p:cNvGrpSpPr>
            <p:nvPr/>
          </p:nvGrpSpPr>
          <p:grpSpPr bwMode="auto">
            <a:xfrm>
              <a:off x="1789268" y="2178146"/>
              <a:ext cx="3187700" cy="3462338"/>
              <a:chOff x="1187" y="1220"/>
              <a:chExt cx="2008" cy="2181"/>
            </a:xfrm>
            <a:grpFill/>
          </p:grpSpPr>
          <p:sp>
            <p:nvSpPr>
              <p:cNvPr id="265" name="Line 7"/>
              <p:cNvSpPr>
                <a:spLocks noChangeShapeType="1"/>
              </p:cNvSpPr>
              <p:nvPr/>
            </p:nvSpPr>
            <p:spPr bwMode="auto">
              <a:xfrm flipH="1">
                <a:off x="1453" y="2390"/>
                <a:ext cx="1588" cy="583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66" name="Line 8"/>
              <p:cNvSpPr>
                <a:spLocks noChangeShapeType="1"/>
              </p:cNvSpPr>
              <p:nvPr/>
            </p:nvSpPr>
            <p:spPr bwMode="auto">
              <a:xfrm flipH="1">
                <a:off x="2319" y="2574"/>
                <a:ext cx="820" cy="827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67" name="Line 9"/>
              <p:cNvSpPr>
                <a:spLocks noChangeShapeType="1"/>
              </p:cNvSpPr>
              <p:nvPr/>
            </p:nvSpPr>
            <p:spPr bwMode="auto">
              <a:xfrm flipH="1" flipV="1">
                <a:off x="1187" y="1985"/>
                <a:ext cx="1858" cy="163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68" name="Line 10"/>
              <p:cNvSpPr>
                <a:spLocks noChangeShapeType="1"/>
              </p:cNvSpPr>
              <p:nvPr/>
            </p:nvSpPr>
            <p:spPr bwMode="auto">
              <a:xfrm flipH="1" flipV="1">
                <a:off x="1417" y="1220"/>
                <a:ext cx="1778" cy="738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</p:grpSp>
        <p:grpSp>
          <p:nvGrpSpPr>
            <p:cNvPr id="14" name="Group 11"/>
            <p:cNvGrpSpPr>
              <a:grpSpLocks/>
            </p:cNvGrpSpPr>
            <p:nvPr/>
          </p:nvGrpSpPr>
          <p:grpSpPr bwMode="auto">
            <a:xfrm>
              <a:off x="1790513" y="2305145"/>
              <a:ext cx="3197225" cy="3324225"/>
              <a:chOff x="1197" y="1300"/>
              <a:chExt cx="2014" cy="2094"/>
            </a:xfrm>
            <a:grpFill/>
          </p:grpSpPr>
          <p:sp>
            <p:nvSpPr>
              <p:cNvPr id="261" name="Line 12"/>
              <p:cNvSpPr>
                <a:spLocks noChangeShapeType="1"/>
              </p:cNvSpPr>
              <p:nvPr/>
            </p:nvSpPr>
            <p:spPr bwMode="auto">
              <a:xfrm flipV="1">
                <a:off x="1503" y="2428"/>
                <a:ext cx="1588" cy="600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62" name="Line 13"/>
              <p:cNvSpPr>
                <a:spLocks noChangeShapeType="1"/>
              </p:cNvSpPr>
              <p:nvPr/>
            </p:nvSpPr>
            <p:spPr bwMode="auto">
              <a:xfrm flipV="1">
                <a:off x="2424" y="2585"/>
                <a:ext cx="787" cy="809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63" name="Line 14"/>
              <p:cNvSpPr>
                <a:spLocks noChangeShapeType="1"/>
              </p:cNvSpPr>
              <p:nvPr/>
            </p:nvSpPr>
            <p:spPr bwMode="auto">
              <a:xfrm>
                <a:off x="1197" y="2056"/>
                <a:ext cx="1924" cy="150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64" name="Line 15"/>
              <p:cNvSpPr>
                <a:spLocks noChangeShapeType="1"/>
              </p:cNvSpPr>
              <p:nvPr/>
            </p:nvSpPr>
            <p:spPr bwMode="auto">
              <a:xfrm>
                <a:off x="1353" y="1300"/>
                <a:ext cx="1842" cy="730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</p:grpSp>
        <p:grpSp>
          <p:nvGrpSpPr>
            <p:cNvPr id="15" name="Group 16"/>
            <p:cNvGrpSpPr>
              <a:grpSpLocks/>
            </p:cNvGrpSpPr>
            <p:nvPr/>
          </p:nvGrpSpPr>
          <p:grpSpPr bwMode="auto">
            <a:xfrm>
              <a:off x="1170467" y="1632303"/>
              <a:ext cx="652463" cy="938213"/>
              <a:chOff x="856" y="875"/>
              <a:chExt cx="1311" cy="2091"/>
            </a:xfrm>
            <a:grpFill/>
          </p:grpSpPr>
          <p:sp>
            <p:nvSpPr>
              <p:cNvPr id="241" name="Rectangle 17"/>
              <p:cNvSpPr>
                <a:spLocks noChangeArrowheads="1"/>
              </p:cNvSpPr>
              <p:nvPr/>
            </p:nvSpPr>
            <p:spPr bwMode="auto">
              <a:xfrm>
                <a:off x="1226" y="2092"/>
                <a:ext cx="472" cy="85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42" name="Line 18"/>
              <p:cNvSpPr>
                <a:spLocks noChangeShapeType="1"/>
              </p:cNvSpPr>
              <p:nvPr/>
            </p:nvSpPr>
            <p:spPr bwMode="auto">
              <a:xfrm>
                <a:off x="1003" y="1795"/>
                <a:ext cx="0" cy="116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43" name="Line 19"/>
              <p:cNvSpPr>
                <a:spLocks noChangeShapeType="1"/>
              </p:cNvSpPr>
              <p:nvPr/>
            </p:nvSpPr>
            <p:spPr bwMode="auto">
              <a:xfrm>
                <a:off x="990" y="2955"/>
                <a:ext cx="88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44" name="Line 20"/>
              <p:cNvSpPr>
                <a:spLocks noChangeShapeType="1"/>
              </p:cNvSpPr>
              <p:nvPr/>
            </p:nvSpPr>
            <p:spPr bwMode="auto">
              <a:xfrm flipV="1">
                <a:off x="1880" y="1653"/>
                <a:ext cx="0" cy="131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45" name="Line 21"/>
              <p:cNvSpPr>
                <a:spLocks noChangeShapeType="1"/>
              </p:cNvSpPr>
              <p:nvPr/>
            </p:nvSpPr>
            <p:spPr bwMode="auto">
              <a:xfrm flipH="1" flipV="1">
                <a:off x="1810" y="1009"/>
                <a:ext cx="3" cy="60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46" name="Line 22"/>
              <p:cNvSpPr>
                <a:spLocks noChangeShapeType="1"/>
              </p:cNvSpPr>
              <p:nvPr/>
            </p:nvSpPr>
            <p:spPr bwMode="auto">
              <a:xfrm>
                <a:off x="1704" y="1077"/>
                <a:ext cx="463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47" name="Line 23"/>
              <p:cNvSpPr>
                <a:spLocks noChangeShapeType="1"/>
              </p:cNvSpPr>
              <p:nvPr/>
            </p:nvSpPr>
            <p:spPr bwMode="auto">
              <a:xfrm>
                <a:off x="1915" y="875"/>
                <a:ext cx="0" cy="39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48" name="Line 24"/>
              <p:cNvSpPr>
                <a:spLocks noChangeShapeType="1"/>
              </p:cNvSpPr>
              <p:nvPr/>
            </p:nvSpPr>
            <p:spPr bwMode="auto">
              <a:xfrm>
                <a:off x="2001" y="946"/>
                <a:ext cx="0" cy="25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49" name="Line 25"/>
              <p:cNvSpPr>
                <a:spLocks noChangeShapeType="1"/>
              </p:cNvSpPr>
              <p:nvPr/>
            </p:nvSpPr>
            <p:spPr bwMode="auto">
              <a:xfrm>
                <a:off x="2097" y="1024"/>
                <a:ext cx="0" cy="10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50" name="AutoShape 26"/>
              <p:cNvSpPr>
                <a:spLocks noChangeArrowheads="1"/>
              </p:cNvSpPr>
              <p:nvPr/>
            </p:nvSpPr>
            <p:spPr bwMode="auto">
              <a:xfrm>
                <a:off x="971" y="1346"/>
                <a:ext cx="166" cy="251"/>
              </a:xfrm>
              <a:prstGeom prst="can">
                <a:avLst>
                  <a:gd name="adj" fmla="val 37952"/>
                </a:avLst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51" name="Line 27"/>
              <p:cNvSpPr>
                <a:spLocks noChangeShapeType="1"/>
              </p:cNvSpPr>
              <p:nvPr/>
            </p:nvSpPr>
            <p:spPr bwMode="auto">
              <a:xfrm flipV="1">
                <a:off x="952" y="1632"/>
                <a:ext cx="0" cy="11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52" name="Line 28"/>
              <p:cNvSpPr>
                <a:spLocks noChangeShapeType="1"/>
              </p:cNvSpPr>
              <p:nvPr/>
            </p:nvSpPr>
            <p:spPr bwMode="auto">
              <a:xfrm>
                <a:off x="952" y="1632"/>
                <a:ext cx="21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53" name="Line 29"/>
              <p:cNvSpPr>
                <a:spLocks noChangeShapeType="1"/>
              </p:cNvSpPr>
              <p:nvPr/>
            </p:nvSpPr>
            <p:spPr bwMode="auto">
              <a:xfrm>
                <a:off x="1165" y="1632"/>
                <a:ext cx="0" cy="7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54" name="Line 30"/>
              <p:cNvSpPr>
                <a:spLocks noChangeShapeType="1"/>
              </p:cNvSpPr>
              <p:nvPr/>
            </p:nvSpPr>
            <p:spPr bwMode="auto">
              <a:xfrm>
                <a:off x="1003" y="1590"/>
                <a:ext cx="0" cy="5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55" name="Line 31"/>
              <p:cNvSpPr>
                <a:spLocks noChangeShapeType="1"/>
              </p:cNvSpPr>
              <p:nvPr/>
            </p:nvSpPr>
            <p:spPr bwMode="auto">
              <a:xfrm>
                <a:off x="1105" y="1600"/>
                <a:ext cx="0" cy="39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56" name="Line 32"/>
              <p:cNvSpPr>
                <a:spLocks noChangeShapeType="1"/>
              </p:cNvSpPr>
              <p:nvPr/>
            </p:nvSpPr>
            <p:spPr bwMode="auto">
              <a:xfrm flipV="1">
                <a:off x="1322" y="1420"/>
                <a:ext cx="348" cy="19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57" name="Line 33"/>
              <p:cNvSpPr>
                <a:spLocks noChangeShapeType="1"/>
              </p:cNvSpPr>
              <p:nvPr/>
            </p:nvSpPr>
            <p:spPr bwMode="auto">
              <a:xfrm>
                <a:off x="1586" y="1455"/>
                <a:ext cx="150" cy="15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58" name="Line 34"/>
              <p:cNvSpPr>
                <a:spLocks noChangeShapeType="1"/>
              </p:cNvSpPr>
              <p:nvPr/>
            </p:nvSpPr>
            <p:spPr bwMode="auto">
              <a:xfrm flipH="1">
                <a:off x="1373" y="1576"/>
                <a:ext cx="26" cy="9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59" name="Freeform 35"/>
              <p:cNvSpPr>
                <a:spLocks/>
              </p:cNvSpPr>
              <p:nvPr/>
            </p:nvSpPr>
            <p:spPr bwMode="auto">
              <a:xfrm>
                <a:off x="1513" y="2478"/>
                <a:ext cx="96" cy="78"/>
              </a:xfrm>
              <a:custGeom>
                <a:avLst/>
                <a:gdLst>
                  <a:gd name="T0" fmla="*/ 5 w 59"/>
                  <a:gd name="T1" fmla="*/ 3 h 27"/>
                  <a:gd name="T2" fmla="*/ 8 w 59"/>
                  <a:gd name="T3" fmla="*/ 6 h 27"/>
                  <a:gd name="T4" fmla="*/ 5 w 59"/>
                  <a:gd name="T5" fmla="*/ 0 h 27"/>
                  <a:gd name="T6" fmla="*/ 20 w 59"/>
                  <a:gd name="T7" fmla="*/ 12 h 27"/>
                  <a:gd name="T8" fmla="*/ 11 w 59"/>
                  <a:gd name="T9" fmla="*/ 6 h 27"/>
                  <a:gd name="T10" fmla="*/ 59 w 59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7">
                    <a:moveTo>
                      <a:pt x="5" y="3"/>
                    </a:moveTo>
                    <a:cubicBezTo>
                      <a:pt x="10" y="19"/>
                      <a:pt x="26" y="12"/>
                      <a:pt x="8" y="6"/>
                    </a:cubicBezTo>
                    <a:cubicBezTo>
                      <a:pt x="14" y="23"/>
                      <a:pt x="19" y="9"/>
                      <a:pt x="5" y="0"/>
                    </a:cubicBezTo>
                    <a:cubicBezTo>
                      <a:pt x="0" y="14"/>
                      <a:pt x="8" y="16"/>
                      <a:pt x="20" y="12"/>
                    </a:cubicBezTo>
                    <a:cubicBezTo>
                      <a:pt x="17" y="10"/>
                      <a:pt x="11" y="6"/>
                      <a:pt x="11" y="6"/>
                    </a:cubicBezTo>
                    <a:cubicBezTo>
                      <a:pt x="27" y="7"/>
                      <a:pt x="59" y="2"/>
                      <a:pt x="59" y="27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60" name="Rectangle 36"/>
              <p:cNvSpPr>
                <a:spLocks noChangeArrowheads="1"/>
              </p:cNvSpPr>
              <p:nvPr/>
            </p:nvSpPr>
            <p:spPr bwMode="auto">
              <a:xfrm rot="-588434">
                <a:off x="856" y="1664"/>
                <a:ext cx="1145" cy="64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</p:grpSp>
        <p:grpSp>
          <p:nvGrpSpPr>
            <p:cNvPr id="16" name="Group 38"/>
            <p:cNvGrpSpPr>
              <a:grpSpLocks/>
            </p:cNvGrpSpPr>
            <p:nvPr/>
          </p:nvGrpSpPr>
          <p:grpSpPr bwMode="auto">
            <a:xfrm>
              <a:off x="987055" y="2939524"/>
              <a:ext cx="652463" cy="938213"/>
              <a:chOff x="856" y="875"/>
              <a:chExt cx="1311" cy="2091"/>
            </a:xfrm>
            <a:grpFill/>
          </p:grpSpPr>
          <p:sp>
            <p:nvSpPr>
              <p:cNvPr id="221" name="Rectangle 39"/>
              <p:cNvSpPr>
                <a:spLocks noChangeArrowheads="1"/>
              </p:cNvSpPr>
              <p:nvPr/>
            </p:nvSpPr>
            <p:spPr bwMode="auto">
              <a:xfrm>
                <a:off x="1226" y="2092"/>
                <a:ext cx="472" cy="85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22" name="Line 40"/>
              <p:cNvSpPr>
                <a:spLocks noChangeShapeType="1"/>
              </p:cNvSpPr>
              <p:nvPr/>
            </p:nvSpPr>
            <p:spPr bwMode="auto">
              <a:xfrm>
                <a:off x="1003" y="1795"/>
                <a:ext cx="0" cy="116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23" name="Line 41"/>
              <p:cNvSpPr>
                <a:spLocks noChangeShapeType="1"/>
              </p:cNvSpPr>
              <p:nvPr/>
            </p:nvSpPr>
            <p:spPr bwMode="auto">
              <a:xfrm>
                <a:off x="990" y="2955"/>
                <a:ext cx="88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24" name="Line 42"/>
              <p:cNvSpPr>
                <a:spLocks noChangeShapeType="1"/>
              </p:cNvSpPr>
              <p:nvPr/>
            </p:nvSpPr>
            <p:spPr bwMode="auto">
              <a:xfrm flipV="1">
                <a:off x="1880" y="1653"/>
                <a:ext cx="0" cy="131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25" name="Line 43"/>
              <p:cNvSpPr>
                <a:spLocks noChangeShapeType="1"/>
              </p:cNvSpPr>
              <p:nvPr/>
            </p:nvSpPr>
            <p:spPr bwMode="auto">
              <a:xfrm flipH="1" flipV="1">
                <a:off x="1810" y="1009"/>
                <a:ext cx="3" cy="60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26" name="Line 44"/>
              <p:cNvSpPr>
                <a:spLocks noChangeShapeType="1"/>
              </p:cNvSpPr>
              <p:nvPr/>
            </p:nvSpPr>
            <p:spPr bwMode="auto">
              <a:xfrm>
                <a:off x="1704" y="1077"/>
                <a:ext cx="463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27" name="Line 45"/>
              <p:cNvSpPr>
                <a:spLocks noChangeShapeType="1"/>
              </p:cNvSpPr>
              <p:nvPr/>
            </p:nvSpPr>
            <p:spPr bwMode="auto">
              <a:xfrm>
                <a:off x="1915" y="875"/>
                <a:ext cx="0" cy="39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28" name="Line 46"/>
              <p:cNvSpPr>
                <a:spLocks noChangeShapeType="1"/>
              </p:cNvSpPr>
              <p:nvPr/>
            </p:nvSpPr>
            <p:spPr bwMode="auto">
              <a:xfrm>
                <a:off x="2001" y="946"/>
                <a:ext cx="0" cy="25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29" name="Line 47"/>
              <p:cNvSpPr>
                <a:spLocks noChangeShapeType="1"/>
              </p:cNvSpPr>
              <p:nvPr/>
            </p:nvSpPr>
            <p:spPr bwMode="auto">
              <a:xfrm>
                <a:off x="2097" y="1024"/>
                <a:ext cx="0" cy="10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30" name="AutoShape 48"/>
              <p:cNvSpPr>
                <a:spLocks noChangeArrowheads="1"/>
              </p:cNvSpPr>
              <p:nvPr/>
            </p:nvSpPr>
            <p:spPr bwMode="auto">
              <a:xfrm>
                <a:off x="971" y="1346"/>
                <a:ext cx="166" cy="251"/>
              </a:xfrm>
              <a:prstGeom prst="can">
                <a:avLst>
                  <a:gd name="adj" fmla="val 37952"/>
                </a:avLst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31" name="Line 49"/>
              <p:cNvSpPr>
                <a:spLocks noChangeShapeType="1"/>
              </p:cNvSpPr>
              <p:nvPr/>
            </p:nvSpPr>
            <p:spPr bwMode="auto">
              <a:xfrm flipV="1">
                <a:off x="952" y="1632"/>
                <a:ext cx="0" cy="11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32" name="Line 50"/>
              <p:cNvSpPr>
                <a:spLocks noChangeShapeType="1"/>
              </p:cNvSpPr>
              <p:nvPr/>
            </p:nvSpPr>
            <p:spPr bwMode="auto">
              <a:xfrm>
                <a:off x="952" y="1632"/>
                <a:ext cx="21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33" name="Line 51"/>
              <p:cNvSpPr>
                <a:spLocks noChangeShapeType="1"/>
              </p:cNvSpPr>
              <p:nvPr/>
            </p:nvSpPr>
            <p:spPr bwMode="auto">
              <a:xfrm>
                <a:off x="1165" y="1632"/>
                <a:ext cx="0" cy="7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34" name="Line 52"/>
              <p:cNvSpPr>
                <a:spLocks noChangeShapeType="1"/>
              </p:cNvSpPr>
              <p:nvPr/>
            </p:nvSpPr>
            <p:spPr bwMode="auto">
              <a:xfrm>
                <a:off x="1003" y="1590"/>
                <a:ext cx="0" cy="5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35" name="Line 53"/>
              <p:cNvSpPr>
                <a:spLocks noChangeShapeType="1"/>
              </p:cNvSpPr>
              <p:nvPr/>
            </p:nvSpPr>
            <p:spPr bwMode="auto">
              <a:xfrm>
                <a:off x="1105" y="1600"/>
                <a:ext cx="0" cy="39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36" name="Line 54"/>
              <p:cNvSpPr>
                <a:spLocks noChangeShapeType="1"/>
              </p:cNvSpPr>
              <p:nvPr/>
            </p:nvSpPr>
            <p:spPr bwMode="auto">
              <a:xfrm flipV="1">
                <a:off x="1322" y="1420"/>
                <a:ext cx="348" cy="19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37" name="Line 55"/>
              <p:cNvSpPr>
                <a:spLocks noChangeShapeType="1"/>
              </p:cNvSpPr>
              <p:nvPr/>
            </p:nvSpPr>
            <p:spPr bwMode="auto">
              <a:xfrm>
                <a:off x="1586" y="1455"/>
                <a:ext cx="150" cy="15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38" name="Line 56"/>
              <p:cNvSpPr>
                <a:spLocks noChangeShapeType="1"/>
              </p:cNvSpPr>
              <p:nvPr/>
            </p:nvSpPr>
            <p:spPr bwMode="auto">
              <a:xfrm flipH="1">
                <a:off x="1373" y="1576"/>
                <a:ext cx="26" cy="9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39" name="Freeform 57"/>
              <p:cNvSpPr>
                <a:spLocks/>
              </p:cNvSpPr>
              <p:nvPr/>
            </p:nvSpPr>
            <p:spPr bwMode="auto">
              <a:xfrm>
                <a:off x="1513" y="2478"/>
                <a:ext cx="96" cy="78"/>
              </a:xfrm>
              <a:custGeom>
                <a:avLst/>
                <a:gdLst>
                  <a:gd name="T0" fmla="*/ 5 w 59"/>
                  <a:gd name="T1" fmla="*/ 3 h 27"/>
                  <a:gd name="T2" fmla="*/ 8 w 59"/>
                  <a:gd name="T3" fmla="*/ 6 h 27"/>
                  <a:gd name="T4" fmla="*/ 5 w 59"/>
                  <a:gd name="T5" fmla="*/ 0 h 27"/>
                  <a:gd name="T6" fmla="*/ 20 w 59"/>
                  <a:gd name="T7" fmla="*/ 12 h 27"/>
                  <a:gd name="T8" fmla="*/ 11 w 59"/>
                  <a:gd name="T9" fmla="*/ 6 h 27"/>
                  <a:gd name="T10" fmla="*/ 59 w 59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7">
                    <a:moveTo>
                      <a:pt x="5" y="3"/>
                    </a:moveTo>
                    <a:cubicBezTo>
                      <a:pt x="10" y="19"/>
                      <a:pt x="26" y="12"/>
                      <a:pt x="8" y="6"/>
                    </a:cubicBezTo>
                    <a:cubicBezTo>
                      <a:pt x="14" y="23"/>
                      <a:pt x="19" y="9"/>
                      <a:pt x="5" y="0"/>
                    </a:cubicBezTo>
                    <a:cubicBezTo>
                      <a:pt x="0" y="14"/>
                      <a:pt x="8" y="16"/>
                      <a:pt x="20" y="12"/>
                    </a:cubicBezTo>
                    <a:cubicBezTo>
                      <a:pt x="17" y="10"/>
                      <a:pt x="11" y="6"/>
                      <a:pt x="11" y="6"/>
                    </a:cubicBezTo>
                    <a:cubicBezTo>
                      <a:pt x="27" y="7"/>
                      <a:pt x="59" y="2"/>
                      <a:pt x="59" y="27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40" name="Rectangle 58"/>
              <p:cNvSpPr>
                <a:spLocks noChangeArrowheads="1"/>
              </p:cNvSpPr>
              <p:nvPr/>
            </p:nvSpPr>
            <p:spPr bwMode="auto">
              <a:xfrm rot="-588434">
                <a:off x="856" y="1664"/>
                <a:ext cx="1145" cy="64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</p:grpSp>
        <p:grpSp>
          <p:nvGrpSpPr>
            <p:cNvPr id="17" name="Group 61"/>
            <p:cNvGrpSpPr>
              <a:grpSpLocks/>
            </p:cNvGrpSpPr>
            <p:nvPr/>
          </p:nvGrpSpPr>
          <p:grpSpPr bwMode="auto">
            <a:xfrm rot="-10785620">
              <a:off x="5091548" y="3592825"/>
              <a:ext cx="515937" cy="420688"/>
              <a:chOff x="3775" y="2153"/>
              <a:chExt cx="145" cy="112"/>
            </a:xfrm>
            <a:grpFill/>
          </p:grpSpPr>
          <p:sp>
            <p:nvSpPr>
              <p:cNvPr id="217" name="Line 62"/>
              <p:cNvSpPr>
                <a:spLocks noChangeShapeType="1"/>
              </p:cNvSpPr>
              <p:nvPr/>
            </p:nvSpPr>
            <p:spPr bwMode="auto">
              <a:xfrm>
                <a:off x="3775" y="2210"/>
                <a:ext cx="145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18" name="Line 63"/>
              <p:cNvSpPr>
                <a:spLocks noChangeShapeType="1"/>
              </p:cNvSpPr>
              <p:nvPr/>
            </p:nvSpPr>
            <p:spPr bwMode="auto">
              <a:xfrm>
                <a:off x="3841" y="2153"/>
                <a:ext cx="0" cy="11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19" name="Line 64"/>
              <p:cNvSpPr>
                <a:spLocks noChangeShapeType="1"/>
              </p:cNvSpPr>
              <p:nvPr/>
            </p:nvSpPr>
            <p:spPr bwMode="auto">
              <a:xfrm>
                <a:off x="3866" y="2173"/>
                <a:ext cx="0" cy="7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20" name="Line 65"/>
              <p:cNvSpPr>
                <a:spLocks noChangeShapeType="1"/>
              </p:cNvSpPr>
              <p:nvPr/>
            </p:nvSpPr>
            <p:spPr bwMode="auto">
              <a:xfrm>
                <a:off x="3898" y="2195"/>
                <a:ext cx="0" cy="3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</p:grpSp>
        <p:sp>
          <p:nvSpPr>
            <p:cNvPr id="18" name="Line 66"/>
            <p:cNvSpPr>
              <a:spLocks noChangeShapeType="1"/>
            </p:cNvSpPr>
            <p:nvPr/>
          </p:nvSpPr>
          <p:spPr bwMode="auto">
            <a:xfrm>
              <a:off x="5595938" y="3429018"/>
              <a:ext cx="0" cy="371475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50" b="1">
                <a:latin typeface="Montserrat ExtraLight" panose="00000300000000000000" pitchFamily="2" charset="0"/>
              </a:endParaRPr>
            </a:p>
          </p:txBody>
        </p:sp>
        <p:sp>
          <p:nvSpPr>
            <p:cNvPr id="19" name="Rectangle 67"/>
            <p:cNvSpPr>
              <a:spLocks noChangeArrowheads="1"/>
            </p:cNvSpPr>
            <p:nvPr/>
          </p:nvSpPr>
          <p:spPr bwMode="auto">
            <a:xfrm>
              <a:off x="6064690" y="1614175"/>
              <a:ext cx="3124414" cy="32329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es-ES_tradnl" altLang="es-MX" sz="1100" b="1" dirty="0" smtClean="0">
                  <a:effectLst/>
                  <a:latin typeface="Montserrat ExtraLight" panose="00000300000000000000" pitchFamily="2" charset="0"/>
                </a:rPr>
                <a:t>Puesto Central de Registro</a:t>
              </a:r>
              <a:endParaRPr lang="es-ES_tradnl" altLang="es-MX" sz="1100" b="1" dirty="0">
                <a:effectLst/>
                <a:latin typeface="Montserrat ExtraLight" panose="00000300000000000000" pitchFamily="2" charset="0"/>
              </a:endParaRPr>
            </a:p>
          </p:txBody>
        </p:sp>
        <p:sp>
          <p:nvSpPr>
            <p:cNvPr id="20" name="Text Box 71"/>
            <p:cNvSpPr txBox="1">
              <a:spLocks noChangeArrowheads="1"/>
            </p:cNvSpPr>
            <p:nvPr/>
          </p:nvSpPr>
          <p:spPr bwMode="auto">
            <a:xfrm>
              <a:off x="1912533" y="1690090"/>
              <a:ext cx="3902075" cy="415966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342900" indent="-342900" defTabSz="762000">
                <a:spcBef>
                  <a:spcPct val="50000"/>
                </a:spcBef>
                <a:defRPr/>
              </a:pPr>
              <a:r>
                <a:rPr lang="es-ES_tradnl" sz="1100" b="1" dirty="0">
                  <a:effectLst/>
                  <a:latin typeface="Montserrat ExtraLight" panose="00000300000000000000" pitchFamily="2" charset="0"/>
                </a:rPr>
                <a:t>     </a:t>
              </a:r>
              <a:r>
                <a:rPr lang="es-ES_tradnl" sz="1100" b="1" dirty="0" smtClean="0">
                  <a:effectLst/>
                  <a:latin typeface="Montserrat ExtraLight" panose="00000300000000000000" pitchFamily="2" charset="0"/>
                </a:rPr>
                <a:t>T</a:t>
              </a:r>
              <a:r>
                <a:rPr lang="es-ES_tradnl" sz="1100" b="1" i="1" dirty="0" smtClean="0">
                  <a:effectLst/>
                  <a:latin typeface="Montserrat ExtraLight" panose="00000300000000000000" pitchFamily="2" charset="0"/>
                </a:rPr>
                <a:t>elemetría vía  radio-módem</a:t>
              </a:r>
              <a:endParaRPr lang="es-ES_tradnl" sz="1100" b="1" i="1" dirty="0">
                <a:effectLst/>
                <a:latin typeface="Montserrat ExtraLight" panose="00000300000000000000" pitchFamily="2" charset="0"/>
              </a:endParaRPr>
            </a:p>
          </p:txBody>
        </p:sp>
        <p:sp>
          <p:nvSpPr>
            <p:cNvPr id="21" name="Text Box 73"/>
            <p:cNvSpPr txBox="1">
              <a:spLocks noChangeArrowheads="1"/>
            </p:cNvSpPr>
            <p:nvPr/>
          </p:nvSpPr>
          <p:spPr bwMode="auto">
            <a:xfrm>
              <a:off x="1962763" y="1410582"/>
              <a:ext cx="3801614" cy="37803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>
                <a:lnSpc>
                  <a:spcPct val="90000"/>
                </a:lnSpc>
              </a:pPr>
              <a:r>
                <a:rPr lang="es-ES_tradnl" altLang="es-MX" sz="1000" b="1" dirty="0" smtClean="0">
                  <a:effectLst/>
                  <a:latin typeface="Montserrat ExtraLight" panose="00000300000000000000" pitchFamily="2" charset="0"/>
                </a:rPr>
                <a:t>Petición de datos cada 10 minutos</a:t>
              </a:r>
              <a:endParaRPr lang="es-ES_tradnl" altLang="es-MX" sz="1000" b="1" dirty="0">
                <a:effectLst/>
                <a:latin typeface="Montserrat ExtraLight" panose="00000300000000000000" pitchFamily="2" charset="0"/>
              </a:endParaRPr>
            </a:p>
          </p:txBody>
        </p:sp>
        <p:sp>
          <p:nvSpPr>
            <p:cNvPr id="22" name="Line 74"/>
            <p:cNvSpPr>
              <a:spLocks noChangeShapeType="1"/>
            </p:cNvSpPr>
            <p:nvPr/>
          </p:nvSpPr>
          <p:spPr bwMode="auto">
            <a:xfrm>
              <a:off x="1317072" y="4009943"/>
              <a:ext cx="678" cy="498418"/>
            </a:xfrm>
            <a:prstGeom prst="line">
              <a:avLst/>
            </a:prstGeom>
            <a:grpFill/>
            <a:ln w="44450">
              <a:solidFill>
                <a:schemeClr val="tx1"/>
              </a:solidFill>
              <a:prstDash val="sysDot"/>
              <a:round/>
              <a:headEnd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50" b="1">
                <a:latin typeface="Montserrat ExtraLight" panose="00000300000000000000" pitchFamily="2" charset="0"/>
              </a:endParaRPr>
            </a:p>
          </p:txBody>
        </p:sp>
        <p:sp>
          <p:nvSpPr>
            <p:cNvPr id="23" name="Rectangle 79"/>
            <p:cNvSpPr>
              <a:spLocks noChangeArrowheads="1"/>
            </p:cNvSpPr>
            <p:nvPr/>
          </p:nvSpPr>
          <p:spPr bwMode="auto">
            <a:xfrm>
              <a:off x="1530350" y="4902295"/>
              <a:ext cx="234950" cy="382588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50" b="1">
                <a:latin typeface="Montserrat ExtraLight" panose="00000300000000000000" pitchFamily="2" charset="0"/>
              </a:endParaRPr>
            </a:p>
          </p:txBody>
        </p:sp>
        <p:sp>
          <p:nvSpPr>
            <p:cNvPr id="24" name="Line 80"/>
            <p:cNvSpPr>
              <a:spLocks noChangeShapeType="1"/>
            </p:cNvSpPr>
            <p:nvPr/>
          </p:nvSpPr>
          <p:spPr bwMode="auto">
            <a:xfrm>
              <a:off x="1419225" y="4768945"/>
              <a:ext cx="0" cy="52070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50" b="1">
                <a:latin typeface="Montserrat ExtraLight" panose="00000300000000000000" pitchFamily="2" charset="0"/>
              </a:endParaRPr>
            </a:p>
          </p:txBody>
        </p:sp>
        <p:sp>
          <p:nvSpPr>
            <p:cNvPr id="25" name="Line 81"/>
            <p:cNvSpPr>
              <a:spLocks noChangeShapeType="1"/>
            </p:cNvSpPr>
            <p:nvPr/>
          </p:nvSpPr>
          <p:spPr bwMode="auto">
            <a:xfrm>
              <a:off x="1412875" y="5289645"/>
              <a:ext cx="43815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50" b="1">
                <a:latin typeface="Montserrat ExtraLight" panose="00000300000000000000" pitchFamily="2" charset="0"/>
              </a:endParaRPr>
            </a:p>
          </p:txBody>
        </p:sp>
        <p:sp>
          <p:nvSpPr>
            <p:cNvPr id="26" name="Line 82"/>
            <p:cNvSpPr>
              <a:spLocks noChangeShapeType="1"/>
            </p:cNvSpPr>
            <p:nvPr/>
          </p:nvSpPr>
          <p:spPr bwMode="auto">
            <a:xfrm flipV="1">
              <a:off x="1855788" y="4705445"/>
              <a:ext cx="0" cy="588963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50" b="1">
                <a:latin typeface="Montserrat ExtraLight" panose="00000300000000000000" pitchFamily="2" charset="0"/>
              </a:endParaRPr>
            </a:p>
          </p:txBody>
        </p:sp>
        <p:sp>
          <p:nvSpPr>
            <p:cNvPr id="27" name="Line 83"/>
            <p:cNvSpPr>
              <a:spLocks noChangeShapeType="1"/>
            </p:cNvSpPr>
            <p:nvPr/>
          </p:nvSpPr>
          <p:spPr bwMode="auto">
            <a:xfrm flipH="1" flipV="1">
              <a:off x="1820863" y="4416520"/>
              <a:ext cx="1587" cy="271463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50" b="1">
                <a:latin typeface="Montserrat ExtraLight" panose="00000300000000000000" pitchFamily="2" charset="0"/>
              </a:endParaRPr>
            </a:p>
          </p:txBody>
        </p:sp>
        <p:sp>
          <p:nvSpPr>
            <p:cNvPr id="28" name="Line 84"/>
            <p:cNvSpPr>
              <a:spLocks noChangeShapeType="1"/>
            </p:cNvSpPr>
            <p:nvPr/>
          </p:nvSpPr>
          <p:spPr bwMode="auto">
            <a:xfrm>
              <a:off x="1768475" y="4446683"/>
              <a:ext cx="230188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50" b="1">
                <a:latin typeface="Montserrat ExtraLight" panose="00000300000000000000" pitchFamily="2" charset="0"/>
              </a:endParaRPr>
            </a:p>
          </p:txBody>
        </p:sp>
        <p:sp>
          <p:nvSpPr>
            <p:cNvPr id="29" name="Line 85"/>
            <p:cNvSpPr>
              <a:spLocks noChangeShapeType="1"/>
            </p:cNvSpPr>
            <p:nvPr/>
          </p:nvSpPr>
          <p:spPr bwMode="auto">
            <a:xfrm>
              <a:off x="1873250" y="4356195"/>
              <a:ext cx="0" cy="1778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50" b="1">
                <a:latin typeface="Montserrat ExtraLight" panose="00000300000000000000" pitchFamily="2" charset="0"/>
              </a:endParaRPr>
            </a:p>
          </p:txBody>
        </p:sp>
        <p:sp>
          <p:nvSpPr>
            <p:cNvPr id="30" name="Line 86"/>
            <p:cNvSpPr>
              <a:spLocks noChangeShapeType="1"/>
            </p:cNvSpPr>
            <p:nvPr/>
          </p:nvSpPr>
          <p:spPr bwMode="auto">
            <a:xfrm>
              <a:off x="1916113" y="4387945"/>
              <a:ext cx="0" cy="1143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50" b="1">
                <a:latin typeface="Montserrat ExtraLight" panose="00000300000000000000" pitchFamily="2" charset="0"/>
              </a:endParaRPr>
            </a:p>
          </p:txBody>
        </p:sp>
        <p:sp>
          <p:nvSpPr>
            <p:cNvPr id="31" name="Line 87"/>
            <p:cNvSpPr>
              <a:spLocks noChangeShapeType="1"/>
            </p:cNvSpPr>
            <p:nvPr/>
          </p:nvSpPr>
          <p:spPr bwMode="auto">
            <a:xfrm>
              <a:off x="1963738" y="4422870"/>
              <a:ext cx="0" cy="4762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50" b="1">
                <a:latin typeface="Montserrat ExtraLight" panose="00000300000000000000" pitchFamily="2" charset="0"/>
              </a:endParaRPr>
            </a:p>
          </p:txBody>
        </p:sp>
        <p:sp>
          <p:nvSpPr>
            <p:cNvPr id="32" name="Line 88"/>
            <p:cNvSpPr>
              <a:spLocks noChangeShapeType="1"/>
            </p:cNvSpPr>
            <p:nvPr/>
          </p:nvSpPr>
          <p:spPr bwMode="auto">
            <a:xfrm flipV="1">
              <a:off x="1577975" y="4600670"/>
              <a:ext cx="173038" cy="8572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50" b="1">
                <a:latin typeface="Montserrat ExtraLight" panose="00000300000000000000" pitchFamily="2" charset="0"/>
              </a:endParaRPr>
            </a:p>
          </p:txBody>
        </p:sp>
        <p:sp>
          <p:nvSpPr>
            <p:cNvPr id="33" name="Line 89"/>
            <p:cNvSpPr>
              <a:spLocks noChangeShapeType="1"/>
            </p:cNvSpPr>
            <p:nvPr/>
          </p:nvSpPr>
          <p:spPr bwMode="auto">
            <a:xfrm>
              <a:off x="1709738" y="4616545"/>
              <a:ext cx="74612" cy="6985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50" b="1">
                <a:latin typeface="Montserrat ExtraLight" panose="00000300000000000000" pitchFamily="2" charset="0"/>
              </a:endParaRPr>
            </a:p>
          </p:txBody>
        </p:sp>
        <p:sp>
          <p:nvSpPr>
            <p:cNvPr id="34" name="Line 90"/>
            <p:cNvSpPr>
              <a:spLocks noChangeShapeType="1"/>
            </p:cNvSpPr>
            <p:nvPr/>
          </p:nvSpPr>
          <p:spPr bwMode="auto">
            <a:xfrm flipH="1">
              <a:off x="1603375" y="4670520"/>
              <a:ext cx="12700" cy="4127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50" b="1">
                <a:latin typeface="Montserrat ExtraLight" panose="00000300000000000000" pitchFamily="2" charset="0"/>
              </a:endParaRPr>
            </a:p>
          </p:txBody>
        </p:sp>
        <p:sp>
          <p:nvSpPr>
            <p:cNvPr id="35" name="Freeform 91"/>
            <p:cNvSpPr>
              <a:spLocks/>
            </p:cNvSpPr>
            <p:nvPr/>
          </p:nvSpPr>
          <p:spPr bwMode="auto">
            <a:xfrm>
              <a:off x="1673225" y="5075333"/>
              <a:ext cx="47625" cy="34925"/>
            </a:xfrm>
            <a:custGeom>
              <a:avLst/>
              <a:gdLst>
                <a:gd name="T0" fmla="*/ 5 w 59"/>
                <a:gd name="T1" fmla="*/ 3 h 27"/>
                <a:gd name="T2" fmla="*/ 8 w 59"/>
                <a:gd name="T3" fmla="*/ 6 h 27"/>
                <a:gd name="T4" fmla="*/ 5 w 59"/>
                <a:gd name="T5" fmla="*/ 0 h 27"/>
                <a:gd name="T6" fmla="*/ 20 w 59"/>
                <a:gd name="T7" fmla="*/ 12 h 27"/>
                <a:gd name="T8" fmla="*/ 11 w 59"/>
                <a:gd name="T9" fmla="*/ 6 h 27"/>
                <a:gd name="T10" fmla="*/ 59 w 59"/>
                <a:gd name="T1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27">
                  <a:moveTo>
                    <a:pt x="5" y="3"/>
                  </a:moveTo>
                  <a:cubicBezTo>
                    <a:pt x="10" y="19"/>
                    <a:pt x="26" y="12"/>
                    <a:pt x="8" y="6"/>
                  </a:cubicBezTo>
                  <a:cubicBezTo>
                    <a:pt x="14" y="23"/>
                    <a:pt x="19" y="9"/>
                    <a:pt x="5" y="0"/>
                  </a:cubicBezTo>
                  <a:cubicBezTo>
                    <a:pt x="0" y="14"/>
                    <a:pt x="8" y="16"/>
                    <a:pt x="20" y="12"/>
                  </a:cubicBezTo>
                  <a:cubicBezTo>
                    <a:pt x="17" y="10"/>
                    <a:pt x="11" y="6"/>
                    <a:pt x="11" y="6"/>
                  </a:cubicBezTo>
                  <a:cubicBezTo>
                    <a:pt x="27" y="7"/>
                    <a:pt x="59" y="2"/>
                    <a:pt x="59" y="27"/>
                  </a:cubicBezTo>
                </a:path>
              </a:pathLst>
            </a:custGeom>
            <a:grp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50" b="1">
                <a:latin typeface="Montserrat ExtraLight" panose="00000300000000000000" pitchFamily="2" charset="0"/>
              </a:endParaRPr>
            </a:p>
          </p:txBody>
        </p:sp>
        <p:sp>
          <p:nvSpPr>
            <p:cNvPr id="36" name="Rectangle 92"/>
            <p:cNvSpPr>
              <a:spLocks noChangeArrowheads="1"/>
            </p:cNvSpPr>
            <p:nvPr/>
          </p:nvSpPr>
          <p:spPr bwMode="auto">
            <a:xfrm rot="21011566">
              <a:off x="1346200" y="4710208"/>
              <a:ext cx="569913" cy="28575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50" b="1">
                <a:latin typeface="Montserrat ExtraLight" panose="00000300000000000000" pitchFamily="2" charset="0"/>
              </a:endParaRPr>
            </a:p>
          </p:txBody>
        </p:sp>
        <p:grpSp>
          <p:nvGrpSpPr>
            <p:cNvPr id="37" name="Group 94"/>
            <p:cNvGrpSpPr>
              <a:grpSpLocks/>
            </p:cNvGrpSpPr>
            <p:nvPr/>
          </p:nvGrpSpPr>
          <p:grpSpPr bwMode="auto">
            <a:xfrm>
              <a:off x="233363" y="4778470"/>
              <a:ext cx="1062037" cy="627063"/>
              <a:chOff x="147" y="2858"/>
              <a:chExt cx="669" cy="395"/>
            </a:xfrm>
            <a:grpFill/>
          </p:grpSpPr>
          <p:sp>
            <p:nvSpPr>
              <p:cNvPr id="153" name="Freeform 95"/>
              <p:cNvSpPr>
                <a:spLocks/>
              </p:cNvSpPr>
              <p:nvPr/>
            </p:nvSpPr>
            <p:spPr bwMode="auto">
              <a:xfrm>
                <a:off x="245" y="3096"/>
                <a:ext cx="148" cy="12"/>
              </a:xfrm>
              <a:custGeom>
                <a:avLst/>
                <a:gdLst>
                  <a:gd name="T0" fmla="*/ 0 w 170"/>
                  <a:gd name="T1" fmla="*/ 0 h 15"/>
                  <a:gd name="T2" fmla="*/ 59 w 170"/>
                  <a:gd name="T3" fmla="*/ 8 h 15"/>
                  <a:gd name="T4" fmla="*/ 85 w 170"/>
                  <a:gd name="T5" fmla="*/ 0 h 15"/>
                  <a:gd name="T6" fmla="*/ 170 w 170"/>
                  <a:gd name="T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0" h="15">
                    <a:moveTo>
                      <a:pt x="0" y="0"/>
                    </a:moveTo>
                    <a:cubicBezTo>
                      <a:pt x="24" y="11"/>
                      <a:pt x="33" y="15"/>
                      <a:pt x="59" y="8"/>
                    </a:cubicBezTo>
                    <a:cubicBezTo>
                      <a:pt x="68" y="6"/>
                      <a:pt x="85" y="0"/>
                      <a:pt x="85" y="0"/>
                    </a:cubicBezTo>
                    <a:cubicBezTo>
                      <a:pt x="113" y="13"/>
                      <a:pt x="140" y="4"/>
                      <a:pt x="170" y="4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154" name="Freeform 96"/>
              <p:cNvSpPr>
                <a:spLocks/>
              </p:cNvSpPr>
              <p:nvPr/>
            </p:nvSpPr>
            <p:spPr bwMode="auto">
              <a:xfrm>
                <a:off x="456" y="3093"/>
                <a:ext cx="141" cy="9"/>
              </a:xfrm>
              <a:custGeom>
                <a:avLst/>
                <a:gdLst>
                  <a:gd name="T0" fmla="*/ 0 w 162"/>
                  <a:gd name="T1" fmla="*/ 12 h 12"/>
                  <a:gd name="T2" fmla="*/ 55 w 162"/>
                  <a:gd name="T3" fmla="*/ 8 h 12"/>
                  <a:gd name="T4" fmla="*/ 81 w 162"/>
                  <a:gd name="T5" fmla="*/ 0 h 12"/>
                  <a:gd name="T6" fmla="*/ 162 w 16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2" h="12">
                    <a:moveTo>
                      <a:pt x="0" y="12"/>
                    </a:moveTo>
                    <a:cubicBezTo>
                      <a:pt x="18" y="11"/>
                      <a:pt x="37" y="11"/>
                      <a:pt x="55" y="8"/>
                    </a:cubicBezTo>
                    <a:cubicBezTo>
                      <a:pt x="64" y="7"/>
                      <a:pt x="81" y="0"/>
                      <a:pt x="81" y="0"/>
                    </a:cubicBezTo>
                    <a:cubicBezTo>
                      <a:pt x="111" y="9"/>
                      <a:pt x="131" y="12"/>
                      <a:pt x="162" y="12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155" name="Rectangle 97" descr="Onda"/>
              <p:cNvSpPr>
                <a:spLocks noChangeArrowheads="1"/>
              </p:cNvSpPr>
              <p:nvPr/>
            </p:nvSpPr>
            <p:spPr bwMode="auto">
              <a:xfrm>
                <a:off x="260" y="3112"/>
                <a:ext cx="333" cy="13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156" name="AutoShape 98"/>
              <p:cNvSpPr>
                <a:spLocks noChangeArrowheads="1"/>
              </p:cNvSpPr>
              <p:nvPr/>
            </p:nvSpPr>
            <p:spPr bwMode="auto">
              <a:xfrm>
                <a:off x="382" y="3078"/>
                <a:ext cx="86" cy="37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grpSp>
            <p:nvGrpSpPr>
              <p:cNvPr id="157" name="Group 99"/>
              <p:cNvGrpSpPr>
                <a:grpSpLocks/>
              </p:cNvGrpSpPr>
              <p:nvPr/>
            </p:nvGrpSpPr>
            <p:grpSpPr bwMode="auto">
              <a:xfrm rot="5416159">
                <a:off x="-22" y="3027"/>
                <a:ext cx="393" cy="55"/>
                <a:chOff x="323" y="2934"/>
                <a:chExt cx="385" cy="33"/>
              </a:xfrm>
              <a:grpFill/>
            </p:grpSpPr>
            <p:sp>
              <p:nvSpPr>
                <p:cNvPr id="162" name="Rectangle 100"/>
                <p:cNvSpPr>
                  <a:spLocks noChangeArrowheads="1"/>
                </p:cNvSpPr>
                <p:nvPr/>
              </p:nvSpPr>
              <p:spPr bwMode="auto">
                <a:xfrm>
                  <a:off x="306" y="2939"/>
                  <a:ext cx="385" cy="28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63" name="Rectangle 101"/>
                <p:cNvSpPr>
                  <a:spLocks noChangeArrowheads="1"/>
                </p:cNvSpPr>
                <p:nvPr/>
              </p:nvSpPr>
              <p:spPr bwMode="auto">
                <a:xfrm>
                  <a:off x="306" y="2939"/>
                  <a:ext cx="385" cy="28"/>
                </a:xfrm>
                <a:prstGeom prst="rect">
                  <a:avLst/>
                </a:prstGeom>
                <a:grpFill/>
                <a:ln w="0">
                  <a:solidFill>
                    <a:schemeClr val="tx1"/>
                  </a:solidFill>
                  <a:miter lim="800000"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64" name="Rectangle 102"/>
                <p:cNvSpPr>
                  <a:spLocks noChangeArrowheads="1"/>
                </p:cNvSpPr>
                <p:nvPr/>
              </p:nvSpPr>
              <p:spPr bwMode="auto">
                <a:xfrm>
                  <a:off x="323" y="2934"/>
                  <a:ext cx="385" cy="3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65" name="Rectangle 103"/>
                <p:cNvSpPr>
                  <a:spLocks noChangeArrowheads="1"/>
                </p:cNvSpPr>
                <p:nvPr/>
              </p:nvSpPr>
              <p:spPr bwMode="auto">
                <a:xfrm>
                  <a:off x="323" y="2934"/>
                  <a:ext cx="385" cy="30"/>
                </a:xfrm>
                <a:prstGeom prst="rect">
                  <a:avLst/>
                </a:prstGeom>
                <a:grpFill/>
                <a:ln w="0">
                  <a:solidFill>
                    <a:schemeClr val="tx1"/>
                  </a:solidFill>
                  <a:miter lim="800000"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66" name="Line 104"/>
                <p:cNvSpPr>
                  <a:spLocks noChangeShapeType="1"/>
                </p:cNvSpPr>
                <p:nvPr/>
              </p:nvSpPr>
              <p:spPr bwMode="auto">
                <a:xfrm>
                  <a:off x="330" y="2936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67" name="Line 105"/>
                <p:cNvSpPr>
                  <a:spLocks noChangeShapeType="1"/>
                </p:cNvSpPr>
                <p:nvPr/>
              </p:nvSpPr>
              <p:spPr bwMode="auto">
                <a:xfrm>
                  <a:off x="337" y="2936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68" name="Line 106"/>
                <p:cNvSpPr>
                  <a:spLocks noChangeShapeType="1"/>
                </p:cNvSpPr>
                <p:nvPr/>
              </p:nvSpPr>
              <p:spPr bwMode="auto">
                <a:xfrm>
                  <a:off x="344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69" name="Freeform 107"/>
                <p:cNvSpPr>
                  <a:spLocks/>
                </p:cNvSpPr>
                <p:nvPr/>
              </p:nvSpPr>
              <p:spPr bwMode="auto">
                <a:xfrm>
                  <a:off x="351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70" name="Line 108"/>
                <p:cNvSpPr>
                  <a:spLocks noChangeShapeType="1"/>
                </p:cNvSpPr>
                <p:nvPr/>
              </p:nvSpPr>
              <p:spPr bwMode="auto">
                <a:xfrm>
                  <a:off x="359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71" name="Line 109"/>
                <p:cNvSpPr>
                  <a:spLocks noChangeShapeType="1"/>
                </p:cNvSpPr>
                <p:nvPr/>
              </p:nvSpPr>
              <p:spPr bwMode="auto">
                <a:xfrm>
                  <a:off x="367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72" name="Line 110"/>
                <p:cNvSpPr>
                  <a:spLocks noChangeShapeType="1"/>
                </p:cNvSpPr>
                <p:nvPr/>
              </p:nvSpPr>
              <p:spPr bwMode="auto">
                <a:xfrm>
                  <a:off x="374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73" name="Freeform 111"/>
                <p:cNvSpPr>
                  <a:spLocks/>
                </p:cNvSpPr>
                <p:nvPr/>
              </p:nvSpPr>
              <p:spPr bwMode="auto">
                <a:xfrm>
                  <a:off x="380" y="2934"/>
                  <a:ext cx="2" cy="23"/>
                </a:xfrm>
                <a:custGeom>
                  <a:avLst/>
                  <a:gdLst>
                    <a:gd name="T0" fmla="*/ 11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1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1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74" name="Line 112"/>
                <p:cNvSpPr>
                  <a:spLocks noChangeShapeType="1"/>
                </p:cNvSpPr>
                <p:nvPr/>
              </p:nvSpPr>
              <p:spPr bwMode="auto">
                <a:xfrm>
                  <a:off x="389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75" name="Line 113"/>
                <p:cNvSpPr>
                  <a:spLocks noChangeShapeType="1"/>
                </p:cNvSpPr>
                <p:nvPr/>
              </p:nvSpPr>
              <p:spPr bwMode="auto">
                <a:xfrm>
                  <a:off x="396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76" name="Line 114"/>
                <p:cNvSpPr>
                  <a:spLocks noChangeShapeType="1"/>
                </p:cNvSpPr>
                <p:nvPr/>
              </p:nvSpPr>
              <p:spPr bwMode="auto">
                <a:xfrm>
                  <a:off x="404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77" name="Freeform 115"/>
                <p:cNvSpPr>
                  <a:spLocks/>
                </p:cNvSpPr>
                <p:nvPr/>
              </p:nvSpPr>
              <p:spPr bwMode="auto">
                <a:xfrm>
                  <a:off x="410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78" name="Line 116"/>
                <p:cNvSpPr>
                  <a:spLocks noChangeShapeType="1"/>
                </p:cNvSpPr>
                <p:nvPr/>
              </p:nvSpPr>
              <p:spPr bwMode="auto">
                <a:xfrm>
                  <a:off x="419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79" name="Line 117"/>
                <p:cNvSpPr>
                  <a:spLocks noChangeShapeType="1"/>
                </p:cNvSpPr>
                <p:nvPr/>
              </p:nvSpPr>
              <p:spPr bwMode="auto">
                <a:xfrm>
                  <a:off x="426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80" name="Line 118"/>
                <p:cNvSpPr>
                  <a:spLocks noChangeShapeType="1"/>
                </p:cNvSpPr>
                <p:nvPr/>
              </p:nvSpPr>
              <p:spPr bwMode="auto">
                <a:xfrm>
                  <a:off x="433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81" name="Freeform 119"/>
                <p:cNvSpPr>
                  <a:spLocks/>
                </p:cNvSpPr>
                <p:nvPr/>
              </p:nvSpPr>
              <p:spPr bwMode="auto">
                <a:xfrm>
                  <a:off x="440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82" name="Line 120"/>
                <p:cNvSpPr>
                  <a:spLocks noChangeShapeType="1"/>
                </p:cNvSpPr>
                <p:nvPr/>
              </p:nvSpPr>
              <p:spPr bwMode="auto">
                <a:xfrm>
                  <a:off x="448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83" name="Line 121"/>
                <p:cNvSpPr>
                  <a:spLocks noChangeShapeType="1"/>
                </p:cNvSpPr>
                <p:nvPr/>
              </p:nvSpPr>
              <p:spPr bwMode="auto">
                <a:xfrm>
                  <a:off x="456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84" name="Line 122"/>
                <p:cNvSpPr>
                  <a:spLocks noChangeShapeType="1"/>
                </p:cNvSpPr>
                <p:nvPr/>
              </p:nvSpPr>
              <p:spPr bwMode="auto">
                <a:xfrm>
                  <a:off x="463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85" name="Freeform 123"/>
                <p:cNvSpPr>
                  <a:spLocks/>
                </p:cNvSpPr>
                <p:nvPr/>
              </p:nvSpPr>
              <p:spPr bwMode="auto">
                <a:xfrm>
                  <a:off x="470" y="2934"/>
                  <a:ext cx="2" cy="23"/>
                </a:xfrm>
                <a:custGeom>
                  <a:avLst/>
                  <a:gdLst>
                    <a:gd name="T0" fmla="*/ 12 w 23"/>
                    <a:gd name="T1" fmla="*/ 255 h 255"/>
                    <a:gd name="T2" fmla="*/ 23 w 23"/>
                    <a:gd name="T3" fmla="*/ 255 h 255"/>
                    <a:gd name="T4" fmla="*/ 21 w 23"/>
                    <a:gd name="T5" fmla="*/ 0 h 255"/>
                    <a:gd name="T6" fmla="*/ 0 w 23"/>
                    <a:gd name="T7" fmla="*/ 0 h 255"/>
                    <a:gd name="T8" fmla="*/ 1 w 23"/>
                    <a:gd name="T9" fmla="*/ 255 h 255"/>
                    <a:gd name="T10" fmla="*/ 12 w 23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" h="255">
                      <a:moveTo>
                        <a:pt x="12" y="255"/>
                      </a:moveTo>
                      <a:lnTo>
                        <a:pt x="23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1" y="255"/>
                      </a:lnTo>
                      <a:lnTo>
                        <a:pt x="12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86" name="Line 124"/>
                <p:cNvSpPr>
                  <a:spLocks noChangeShapeType="1"/>
                </p:cNvSpPr>
                <p:nvPr/>
              </p:nvSpPr>
              <p:spPr bwMode="auto">
                <a:xfrm>
                  <a:off x="478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87" name="Line 125"/>
                <p:cNvSpPr>
                  <a:spLocks noChangeShapeType="1"/>
                </p:cNvSpPr>
                <p:nvPr/>
              </p:nvSpPr>
              <p:spPr bwMode="auto">
                <a:xfrm>
                  <a:off x="485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88" name="Line 126"/>
                <p:cNvSpPr>
                  <a:spLocks noChangeShapeType="1"/>
                </p:cNvSpPr>
                <p:nvPr/>
              </p:nvSpPr>
              <p:spPr bwMode="auto">
                <a:xfrm>
                  <a:off x="493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89" name="Freeform 127"/>
                <p:cNvSpPr>
                  <a:spLocks/>
                </p:cNvSpPr>
                <p:nvPr/>
              </p:nvSpPr>
              <p:spPr bwMode="auto">
                <a:xfrm>
                  <a:off x="499" y="2933"/>
                  <a:ext cx="2" cy="23"/>
                </a:xfrm>
                <a:custGeom>
                  <a:avLst/>
                  <a:gdLst>
                    <a:gd name="T0" fmla="*/ 10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0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0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0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90" name="Line 128"/>
                <p:cNvSpPr>
                  <a:spLocks noChangeShapeType="1"/>
                </p:cNvSpPr>
                <p:nvPr/>
              </p:nvSpPr>
              <p:spPr bwMode="auto">
                <a:xfrm>
                  <a:off x="508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91" name="Line 129"/>
                <p:cNvSpPr>
                  <a:spLocks noChangeShapeType="1"/>
                </p:cNvSpPr>
                <p:nvPr/>
              </p:nvSpPr>
              <p:spPr bwMode="auto">
                <a:xfrm>
                  <a:off x="515" y="2936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92" name="Line 130"/>
                <p:cNvSpPr>
                  <a:spLocks noChangeShapeType="1"/>
                </p:cNvSpPr>
                <p:nvPr/>
              </p:nvSpPr>
              <p:spPr bwMode="auto">
                <a:xfrm>
                  <a:off x="523" y="2935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93" name="Freeform 131"/>
                <p:cNvSpPr>
                  <a:spLocks/>
                </p:cNvSpPr>
                <p:nvPr/>
              </p:nvSpPr>
              <p:spPr bwMode="auto">
                <a:xfrm>
                  <a:off x="529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94" name="Line 132"/>
                <p:cNvSpPr>
                  <a:spLocks noChangeShapeType="1"/>
                </p:cNvSpPr>
                <p:nvPr/>
              </p:nvSpPr>
              <p:spPr bwMode="auto">
                <a:xfrm>
                  <a:off x="537" y="2935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95" name="Line 133"/>
                <p:cNvSpPr>
                  <a:spLocks noChangeShapeType="1"/>
                </p:cNvSpPr>
                <p:nvPr/>
              </p:nvSpPr>
              <p:spPr bwMode="auto">
                <a:xfrm>
                  <a:off x="545" y="2936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96" name="Line 134"/>
                <p:cNvSpPr>
                  <a:spLocks noChangeShapeType="1"/>
                </p:cNvSpPr>
                <p:nvPr/>
              </p:nvSpPr>
              <p:spPr bwMode="auto">
                <a:xfrm>
                  <a:off x="552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97" name="Freeform 135"/>
                <p:cNvSpPr>
                  <a:spLocks/>
                </p:cNvSpPr>
                <p:nvPr/>
              </p:nvSpPr>
              <p:spPr bwMode="auto">
                <a:xfrm>
                  <a:off x="559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98" name="Line 136"/>
                <p:cNvSpPr>
                  <a:spLocks noChangeShapeType="1"/>
                </p:cNvSpPr>
                <p:nvPr/>
              </p:nvSpPr>
              <p:spPr bwMode="auto">
                <a:xfrm>
                  <a:off x="567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99" name="Line 137"/>
                <p:cNvSpPr>
                  <a:spLocks noChangeShapeType="1"/>
                </p:cNvSpPr>
                <p:nvPr/>
              </p:nvSpPr>
              <p:spPr bwMode="auto">
                <a:xfrm>
                  <a:off x="575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00" name="Line 138"/>
                <p:cNvSpPr>
                  <a:spLocks noChangeShapeType="1"/>
                </p:cNvSpPr>
                <p:nvPr/>
              </p:nvSpPr>
              <p:spPr bwMode="auto">
                <a:xfrm>
                  <a:off x="582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01" name="Freeform 139"/>
                <p:cNvSpPr>
                  <a:spLocks/>
                </p:cNvSpPr>
                <p:nvPr/>
              </p:nvSpPr>
              <p:spPr bwMode="auto">
                <a:xfrm>
                  <a:off x="588" y="2934"/>
                  <a:ext cx="2" cy="23"/>
                </a:xfrm>
                <a:custGeom>
                  <a:avLst/>
                  <a:gdLst>
                    <a:gd name="T0" fmla="*/ 10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0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0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0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02" name="Line 140"/>
                <p:cNvSpPr>
                  <a:spLocks noChangeShapeType="1"/>
                </p:cNvSpPr>
                <p:nvPr/>
              </p:nvSpPr>
              <p:spPr bwMode="auto">
                <a:xfrm>
                  <a:off x="597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03" name="Line 141"/>
                <p:cNvSpPr>
                  <a:spLocks noChangeShapeType="1"/>
                </p:cNvSpPr>
                <p:nvPr/>
              </p:nvSpPr>
              <p:spPr bwMode="auto">
                <a:xfrm>
                  <a:off x="604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04" name="Line 142"/>
                <p:cNvSpPr>
                  <a:spLocks noChangeShapeType="1"/>
                </p:cNvSpPr>
                <p:nvPr/>
              </p:nvSpPr>
              <p:spPr bwMode="auto">
                <a:xfrm>
                  <a:off x="612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05" name="Freeform 143"/>
                <p:cNvSpPr>
                  <a:spLocks/>
                </p:cNvSpPr>
                <p:nvPr/>
              </p:nvSpPr>
              <p:spPr bwMode="auto">
                <a:xfrm>
                  <a:off x="618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06" name="Line 144"/>
                <p:cNvSpPr>
                  <a:spLocks noChangeShapeType="1"/>
                </p:cNvSpPr>
                <p:nvPr/>
              </p:nvSpPr>
              <p:spPr bwMode="auto">
                <a:xfrm>
                  <a:off x="627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07" name="Line 145"/>
                <p:cNvSpPr>
                  <a:spLocks noChangeShapeType="1"/>
                </p:cNvSpPr>
                <p:nvPr/>
              </p:nvSpPr>
              <p:spPr bwMode="auto">
                <a:xfrm>
                  <a:off x="634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08" name="Line 146"/>
                <p:cNvSpPr>
                  <a:spLocks noChangeShapeType="1"/>
                </p:cNvSpPr>
                <p:nvPr/>
              </p:nvSpPr>
              <p:spPr bwMode="auto">
                <a:xfrm>
                  <a:off x="641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09" name="Freeform 147"/>
                <p:cNvSpPr>
                  <a:spLocks/>
                </p:cNvSpPr>
                <p:nvPr/>
              </p:nvSpPr>
              <p:spPr bwMode="auto">
                <a:xfrm>
                  <a:off x="648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10" name="Line 148"/>
                <p:cNvSpPr>
                  <a:spLocks noChangeShapeType="1"/>
                </p:cNvSpPr>
                <p:nvPr/>
              </p:nvSpPr>
              <p:spPr bwMode="auto">
                <a:xfrm>
                  <a:off x="656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11" name="Line 149"/>
                <p:cNvSpPr>
                  <a:spLocks noChangeShapeType="1"/>
                </p:cNvSpPr>
                <p:nvPr/>
              </p:nvSpPr>
              <p:spPr bwMode="auto">
                <a:xfrm>
                  <a:off x="664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12" name="Line 150"/>
                <p:cNvSpPr>
                  <a:spLocks noChangeShapeType="1"/>
                </p:cNvSpPr>
                <p:nvPr/>
              </p:nvSpPr>
              <p:spPr bwMode="auto">
                <a:xfrm>
                  <a:off x="671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13" name="Freeform 151"/>
                <p:cNvSpPr>
                  <a:spLocks/>
                </p:cNvSpPr>
                <p:nvPr/>
              </p:nvSpPr>
              <p:spPr bwMode="auto">
                <a:xfrm>
                  <a:off x="678" y="2934"/>
                  <a:ext cx="2" cy="23"/>
                </a:xfrm>
                <a:custGeom>
                  <a:avLst/>
                  <a:gdLst>
                    <a:gd name="T0" fmla="*/ 10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0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0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0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14" name="Line 152"/>
                <p:cNvSpPr>
                  <a:spLocks noChangeShapeType="1"/>
                </p:cNvSpPr>
                <p:nvPr/>
              </p:nvSpPr>
              <p:spPr bwMode="auto">
                <a:xfrm>
                  <a:off x="686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15" name="Line 153"/>
                <p:cNvSpPr>
                  <a:spLocks noChangeShapeType="1"/>
                </p:cNvSpPr>
                <p:nvPr/>
              </p:nvSpPr>
              <p:spPr bwMode="auto">
                <a:xfrm>
                  <a:off x="693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16" name="Line 154"/>
                <p:cNvSpPr>
                  <a:spLocks noChangeShapeType="1"/>
                </p:cNvSpPr>
                <p:nvPr/>
              </p:nvSpPr>
              <p:spPr bwMode="auto">
                <a:xfrm>
                  <a:off x="701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</p:grpSp>
          <p:sp>
            <p:nvSpPr>
              <p:cNvPr id="158" name="Line 155"/>
              <p:cNvSpPr>
                <a:spLocks noChangeShapeType="1"/>
              </p:cNvSpPr>
              <p:nvPr/>
            </p:nvSpPr>
            <p:spPr bwMode="auto">
              <a:xfrm>
                <a:off x="147" y="2860"/>
                <a:ext cx="0" cy="39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grpSp>
            <p:nvGrpSpPr>
              <p:cNvPr id="159" name="Group 156"/>
              <p:cNvGrpSpPr>
                <a:grpSpLocks/>
              </p:cNvGrpSpPr>
              <p:nvPr/>
            </p:nvGrpSpPr>
            <p:grpSpPr bwMode="auto">
              <a:xfrm>
                <a:off x="432" y="2954"/>
                <a:ext cx="384" cy="122"/>
                <a:chOff x="1171" y="3387"/>
                <a:chExt cx="496" cy="218"/>
              </a:xfrm>
              <a:grpFill/>
            </p:grpSpPr>
            <p:sp>
              <p:nvSpPr>
                <p:cNvPr id="160" name="Line 157"/>
                <p:cNvSpPr>
                  <a:spLocks noChangeShapeType="1"/>
                </p:cNvSpPr>
                <p:nvPr/>
              </p:nvSpPr>
              <p:spPr bwMode="auto">
                <a:xfrm flipH="1" flipV="1">
                  <a:off x="1171" y="3387"/>
                  <a:ext cx="5" cy="218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61" name="Line 158"/>
                <p:cNvSpPr>
                  <a:spLocks noChangeShapeType="1"/>
                </p:cNvSpPr>
                <p:nvPr/>
              </p:nvSpPr>
              <p:spPr bwMode="auto">
                <a:xfrm flipV="1">
                  <a:off x="1176" y="3387"/>
                  <a:ext cx="491" cy="0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</p:grpSp>
        </p:grpSp>
        <p:grpSp>
          <p:nvGrpSpPr>
            <p:cNvPr id="38" name="Group 159"/>
            <p:cNvGrpSpPr>
              <a:grpSpLocks/>
            </p:cNvGrpSpPr>
            <p:nvPr/>
          </p:nvGrpSpPr>
          <p:grpSpPr bwMode="auto">
            <a:xfrm>
              <a:off x="1552543" y="5495958"/>
              <a:ext cx="1765300" cy="1047750"/>
              <a:chOff x="291" y="2950"/>
              <a:chExt cx="1112" cy="660"/>
            </a:xfrm>
            <a:grpFill/>
          </p:grpSpPr>
          <p:sp>
            <p:nvSpPr>
              <p:cNvPr id="74" name="Rectangle 160"/>
              <p:cNvSpPr>
                <a:spLocks noChangeArrowheads="1"/>
              </p:cNvSpPr>
              <p:nvPr/>
            </p:nvSpPr>
            <p:spPr bwMode="auto">
              <a:xfrm>
                <a:off x="1108" y="3294"/>
                <a:ext cx="148" cy="241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75" name="Line 161"/>
              <p:cNvSpPr>
                <a:spLocks noChangeShapeType="1"/>
              </p:cNvSpPr>
              <p:nvPr/>
            </p:nvSpPr>
            <p:spPr bwMode="auto">
              <a:xfrm>
                <a:off x="1038" y="3210"/>
                <a:ext cx="0" cy="32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76" name="Line 162"/>
              <p:cNvSpPr>
                <a:spLocks noChangeShapeType="1"/>
              </p:cNvSpPr>
              <p:nvPr/>
            </p:nvSpPr>
            <p:spPr bwMode="auto">
              <a:xfrm>
                <a:off x="1034" y="3538"/>
                <a:ext cx="276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77" name="Line 163"/>
              <p:cNvSpPr>
                <a:spLocks noChangeShapeType="1"/>
              </p:cNvSpPr>
              <p:nvPr/>
            </p:nvSpPr>
            <p:spPr bwMode="auto">
              <a:xfrm flipV="1">
                <a:off x="1313" y="3170"/>
                <a:ext cx="0" cy="37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78" name="Line 164"/>
              <p:cNvSpPr>
                <a:spLocks noChangeShapeType="1"/>
              </p:cNvSpPr>
              <p:nvPr/>
            </p:nvSpPr>
            <p:spPr bwMode="auto">
              <a:xfrm flipH="1" flipV="1">
                <a:off x="1291" y="2988"/>
                <a:ext cx="1" cy="17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79" name="Line 165"/>
              <p:cNvSpPr>
                <a:spLocks noChangeShapeType="1"/>
              </p:cNvSpPr>
              <p:nvPr/>
            </p:nvSpPr>
            <p:spPr bwMode="auto">
              <a:xfrm>
                <a:off x="1258" y="3007"/>
                <a:ext cx="145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80" name="Line 166"/>
              <p:cNvSpPr>
                <a:spLocks noChangeShapeType="1"/>
              </p:cNvSpPr>
              <p:nvPr/>
            </p:nvSpPr>
            <p:spPr bwMode="auto">
              <a:xfrm>
                <a:off x="1324" y="2950"/>
                <a:ext cx="0" cy="11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81" name="Line 167"/>
              <p:cNvSpPr>
                <a:spLocks noChangeShapeType="1"/>
              </p:cNvSpPr>
              <p:nvPr/>
            </p:nvSpPr>
            <p:spPr bwMode="auto">
              <a:xfrm>
                <a:off x="1351" y="2970"/>
                <a:ext cx="0" cy="7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82" name="Line 168"/>
              <p:cNvSpPr>
                <a:spLocks noChangeShapeType="1"/>
              </p:cNvSpPr>
              <p:nvPr/>
            </p:nvSpPr>
            <p:spPr bwMode="auto">
              <a:xfrm>
                <a:off x="1381" y="2992"/>
                <a:ext cx="0" cy="3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83" name="Line 169"/>
              <p:cNvSpPr>
                <a:spLocks noChangeShapeType="1"/>
              </p:cNvSpPr>
              <p:nvPr/>
            </p:nvSpPr>
            <p:spPr bwMode="auto">
              <a:xfrm flipV="1">
                <a:off x="1138" y="3104"/>
                <a:ext cx="109" cy="5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84" name="Line 170"/>
              <p:cNvSpPr>
                <a:spLocks noChangeShapeType="1"/>
              </p:cNvSpPr>
              <p:nvPr/>
            </p:nvSpPr>
            <p:spPr bwMode="auto">
              <a:xfrm>
                <a:off x="1221" y="3114"/>
                <a:ext cx="47" cy="4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85" name="Line 171"/>
              <p:cNvSpPr>
                <a:spLocks noChangeShapeType="1"/>
              </p:cNvSpPr>
              <p:nvPr/>
            </p:nvSpPr>
            <p:spPr bwMode="auto">
              <a:xfrm flipH="1">
                <a:off x="1154" y="3148"/>
                <a:ext cx="8" cy="2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86" name="Freeform 172"/>
              <p:cNvSpPr>
                <a:spLocks/>
              </p:cNvSpPr>
              <p:nvPr/>
            </p:nvSpPr>
            <p:spPr bwMode="auto">
              <a:xfrm>
                <a:off x="1198" y="3403"/>
                <a:ext cx="30" cy="22"/>
              </a:xfrm>
              <a:custGeom>
                <a:avLst/>
                <a:gdLst>
                  <a:gd name="T0" fmla="*/ 5 w 59"/>
                  <a:gd name="T1" fmla="*/ 3 h 27"/>
                  <a:gd name="T2" fmla="*/ 8 w 59"/>
                  <a:gd name="T3" fmla="*/ 6 h 27"/>
                  <a:gd name="T4" fmla="*/ 5 w 59"/>
                  <a:gd name="T5" fmla="*/ 0 h 27"/>
                  <a:gd name="T6" fmla="*/ 20 w 59"/>
                  <a:gd name="T7" fmla="*/ 12 h 27"/>
                  <a:gd name="T8" fmla="*/ 11 w 59"/>
                  <a:gd name="T9" fmla="*/ 6 h 27"/>
                  <a:gd name="T10" fmla="*/ 59 w 59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7">
                    <a:moveTo>
                      <a:pt x="5" y="3"/>
                    </a:moveTo>
                    <a:cubicBezTo>
                      <a:pt x="10" y="19"/>
                      <a:pt x="26" y="12"/>
                      <a:pt x="8" y="6"/>
                    </a:cubicBezTo>
                    <a:cubicBezTo>
                      <a:pt x="14" y="23"/>
                      <a:pt x="19" y="9"/>
                      <a:pt x="5" y="0"/>
                    </a:cubicBezTo>
                    <a:cubicBezTo>
                      <a:pt x="0" y="14"/>
                      <a:pt x="8" y="16"/>
                      <a:pt x="20" y="12"/>
                    </a:cubicBezTo>
                    <a:cubicBezTo>
                      <a:pt x="17" y="10"/>
                      <a:pt x="11" y="6"/>
                      <a:pt x="11" y="6"/>
                    </a:cubicBezTo>
                    <a:cubicBezTo>
                      <a:pt x="27" y="7"/>
                      <a:pt x="59" y="2"/>
                      <a:pt x="59" y="27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87" name="Rectangle 173"/>
              <p:cNvSpPr>
                <a:spLocks noChangeArrowheads="1"/>
              </p:cNvSpPr>
              <p:nvPr/>
            </p:nvSpPr>
            <p:spPr bwMode="auto">
              <a:xfrm rot="-588434">
                <a:off x="992" y="3173"/>
                <a:ext cx="359" cy="18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grpSp>
            <p:nvGrpSpPr>
              <p:cNvPr id="88" name="Group 174"/>
              <p:cNvGrpSpPr>
                <a:grpSpLocks/>
              </p:cNvGrpSpPr>
              <p:nvPr/>
            </p:nvGrpSpPr>
            <p:grpSpPr bwMode="auto">
              <a:xfrm>
                <a:off x="291" y="3215"/>
                <a:ext cx="453" cy="395"/>
                <a:chOff x="862" y="3337"/>
                <a:chExt cx="522" cy="502"/>
              </a:xfrm>
              <a:grpFill/>
            </p:grpSpPr>
            <p:sp>
              <p:nvSpPr>
                <p:cNvPr id="92" name="Freeform 175"/>
                <p:cNvSpPr>
                  <a:spLocks/>
                </p:cNvSpPr>
                <p:nvPr/>
              </p:nvSpPr>
              <p:spPr bwMode="auto">
                <a:xfrm>
                  <a:off x="975" y="3639"/>
                  <a:ext cx="171" cy="14"/>
                </a:xfrm>
                <a:custGeom>
                  <a:avLst/>
                  <a:gdLst>
                    <a:gd name="T0" fmla="*/ 0 w 170"/>
                    <a:gd name="T1" fmla="*/ 0 h 15"/>
                    <a:gd name="T2" fmla="*/ 59 w 170"/>
                    <a:gd name="T3" fmla="*/ 8 h 15"/>
                    <a:gd name="T4" fmla="*/ 85 w 170"/>
                    <a:gd name="T5" fmla="*/ 0 h 15"/>
                    <a:gd name="T6" fmla="*/ 170 w 170"/>
                    <a:gd name="T7" fmla="*/ 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0" h="15">
                      <a:moveTo>
                        <a:pt x="0" y="0"/>
                      </a:moveTo>
                      <a:cubicBezTo>
                        <a:pt x="24" y="11"/>
                        <a:pt x="33" y="15"/>
                        <a:pt x="59" y="8"/>
                      </a:cubicBezTo>
                      <a:cubicBezTo>
                        <a:pt x="68" y="6"/>
                        <a:pt x="85" y="0"/>
                        <a:pt x="85" y="0"/>
                      </a:cubicBezTo>
                      <a:cubicBezTo>
                        <a:pt x="113" y="13"/>
                        <a:pt x="140" y="4"/>
                        <a:pt x="170" y="4"/>
                      </a:cubicBezTo>
                    </a:path>
                  </a:pathLst>
                </a:custGeom>
                <a:grp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93" name="Freeform 176"/>
                <p:cNvSpPr>
                  <a:spLocks/>
                </p:cNvSpPr>
                <p:nvPr/>
              </p:nvSpPr>
              <p:spPr bwMode="auto">
                <a:xfrm>
                  <a:off x="1219" y="3636"/>
                  <a:ext cx="165" cy="11"/>
                </a:xfrm>
                <a:custGeom>
                  <a:avLst/>
                  <a:gdLst>
                    <a:gd name="T0" fmla="*/ 0 w 162"/>
                    <a:gd name="T1" fmla="*/ 12 h 12"/>
                    <a:gd name="T2" fmla="*/ 55 w 162"/>
                    <a:gd name="T3" fmla="*/ 8 h 12"/>
                    <a:gd name="T4" fmla="*/ 81 w 162"/>
                    <a:gd name="T5" fmla="*/ 0 h 12"/>
                    <a:gd name="T6" fmla="*/ 162 w 162"/>
                    <a:gd name="T7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62" h="12">
                      <a:moveTo>
                        <a:pt x="0" y="12"/>
                      </a:moveTo>
                      <a:cubicBezTo>
                        <a:pt x="18" y="11"/>
                        <a:pt x="37" y="11"/>
                        <a:pt x="55" y="8"/>
                      </a:cubicBezTo>
                      <a:cubicBezTo>
                        <a:pt x="64" y="7"/>
                        <a:pt x="81" y="0"/>
                        <a:pt x="81" y="0"/>
                      </a:cubicBezTo>
                      <a:cubicBezTo>
                        <a:pt x="111" y="9"/>
                        <a:pt x="131" y="12"/>
                        <a:pt x="162" y="12"/>
                      </a:cubicBezTo>
                    </a:path>
                  </a:pathLst>
                </a:custGeom>
                <a:grp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94" name="Rectangle 177" descr="Onda"/>
                <p:cNvSpPr>
                  <a:spLocks noChangeArrowheads="1"/>
                </p:cNvSpPr>
                <p:nvPr/>
              </p:nvSpPr>
              <p:spPr bwMode="auto">
                <a:xfrm>
                  <a:off x="993" y="3660"/>
                  <a:ext cx="384" cy="168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95" name="AutoShape 178"/>
                <p:cNvSpPr>
                  <a:spLocks noChangeArrowheads="1"/>
                </p:cNvSpPr>
                <p:nvPr/>
              </p:nvSpPr>
              <p:spPr bwMode="auto">
                <a:xfrm>
                  <a:off x="1133" y="3617"/>
                  <a:ext cx="99" cy="47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grpSp>
              <p:nvGrpSpPr>
                <p:cNvPr id="96" name="Group 180"/>
                <p:cNvGrpSpPr>
                  <a:grpSpLocks/>
                </p:cNvGrpSpPr>
                <p:nvPr/>
              </p:nvGrpSpPr>
              <p:grpSpPr bwMode="auto">
                <a:xfrm rot="5416159">
                  <a:off x="644" y="3555"/>
                  <a:ext cx="499" cy="64"/>
                  <a:chOff x="323" y="2934"/>
                  <a:chExt cx="385" cy="33"/>
                </a:xfrm>
                <a:grpFill/>
              </p:grpSpPr>
              <p:sp>
                <p:nvSpPr>
                  <p:cNvPr id="98" name="Rectangle 181"/>
                  <p:cNvSpPr>
                    <a:spLocks noChangeArrowheads="1"/>
                  </p:cNvSpPr>
                  <p:nvPr/>
                </p:nvSpPr>
                <p:spPr bwMode="auto">
                  <a:xfrm>
                    <a:off x="306" y="2938"/>
                    <a:ext cx="385" cy="29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99" name="Rectangle 182"/>
                  <p:cNvSpPr>
                    <a:spLocks noChangeArrowheads="1"/>
                  </p:cNvSpPr>
                  <p:nvPr/>
                </p:nvSpPr>
                <p:spPr bwMode="auto">
                  <a:xfrm>
                    <a:off x="306" y="2938"/>
                    <a:ext cx="385" cy="29"/>
                  </a:xfrm>
                  <a:prstGeom prst="rect">
                    <a:avLst/>
                  </a:prstGeom>
                  <a:grpFill/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00" name="Rectangle 183"/>
                  <p:cNvSpPr>
                    <a:spLocks noChangeArrowheads="1"/>
                  </p:cNvSpPr>
                  <p:nvPr/>
                </p:nvSpPr>
                <p:spPr bwMode="auto">
                  <a:xfrm>
                    <a:off x="323" y="2935"/>
                    <a:ext cx="385" cy="3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01" name="Rectangle 184"/>
                  <p:cNvSpPr>
                    <a:spLocks noChangeArrowheads="1"/>
                  </p:cNvSpPr>
                  <p:nvPr/>
                </p:nvSpPr>
                <p:spPr bwMode="auto">
                  <a:xfrm>
                    <a:off x="323" y="2935"/>
                    <a:ext cx="385" cy="30"/>
                  </a:xfrm>
                  <a:prstGeom prst="rect">
                    <a:avLst/>
                  </a:prstGeom>
                  <a:grpFill/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02" name="Line 185"/>
                  <p:cNvSpPr>
                    <a:spLocks noChangeShapeType="1"/>
                  </p:cNvSpPr>
                  <p:nvPr/>
                </p:nvSpPr>
                <p:spPr bwMode="auto">
                  <a:xfrm>
                    <a:off x="325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03" name="Line 186"/>
                  <p:cNvSpPr>
                    <a:spLocks noChangeShapeType="1"/>
                  </p:cNvSpPr>
                  <p:nvPr/>
                </p:nvSpPr>
                <p:spPr bwMode="auto">
                  <a:xfrm>
                    <a:off x="326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04" name="Line 187"/>
                  <p:cNvSpPr>
                    <a:spLocks noChangeShapeType="1"/>
                  </p:cNvSpPr>
                  <p:nvPr/>
                </p:nvSpPr>
                <p:spPr bwMode="auto">
                  <a:xfrm>
                    <a:off x="327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05" name="Freeform 188"/>
                  <p:cNvSpPr>
                    <a:spLocks/>
                  </p:cNvSpPr>
                  <p:nvPr/>
                </p:nvSpPr>
                <p:spPr bwMode="auto">
                  <a:xfrm>
                    <a:off x="351" y="2936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06" name="Line 189"/>
                  <p:cNvSpPr>
                    <a:spLocks noChangeShapeType="1"/>
                  </p:cNvSpPr>
                  <p:nvPr/>
                </p:nvSpPr>
                <p:spPr bwMode="auto">
                  <a:xfrm>
                    <a:off x="359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07" name="Line 190"/>
                  <p:cNvSpPr>
                    <a:spLocks noChangeShapeType="1"/>
                  </p:cNvSpPr>
                  <p:nvPr/>
                </p:nvSpPr>
                <p:spPr bwMode="auto">
                  <a:xfrm>
                    <a:off x="367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08" name="Line 191"/>
                  <p:cNvSpPr>
                    <a:spLocks noChangeShapeType="1"/>
                  </p:cNvSpPr>
                  <p:nvPr/>
                </p:nvSpPr>
                <p:spPr bwMode="auto">
                  <a:xfrm>
                    <a:off x="37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09" name="Freeform 192"/>
                  <p:cNvSpPr>
                    <a:spLocks/>
                  </p:cNvSpPr>
                  <p:nvPr/>
                </p:nvSpPr>
                <p:spPr bwMode="auto">
                  <a:xfrm>
                    <a:off x="376" y="2934"/>
                    <a:ext cx="2" cy="23"/>
                  </a:xfrm>
                  <a:custGeom>
                    <a:avLst/>
                    <a:gdLst>
                      <a:gd name="T0" fmla="*/ 11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1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1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10" name="Line 193"/>
                  <p:cNvSpPr>
                    <a:spLocks noChangeShapeType="1"/>
                  </p:cNvSpPr>
                  <p:nvPr/>
                </p:nvSpPr>
                <p:spPr bwMode="auto">
                  <a:xfrm>
                    <a:off x="375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11" name="Line 194"/>
                  <p:cNvSpPr>
                    <a:spLocks noChangeShapeType="1"/>
                  </p:cNvSpPr>
                  <p:nvPr/>
                </p:nvSpPr>
                <p:spPr bwMode="auto">
                  <a:xfrm>
                    <a:off x="396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12" name="Line 195"/>
                  <p:cNvSpPr>
                    <a:spLocks noChangeShapeType="1"/>
                  </p:cNvSpPr>
                  <p:nvPr/>
                </p:nvSpPr>
                <p:spPr bwMode="auto">
                  <a:xfrm>
                    <a:off x="40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13" name="Freeform 196"/>
                  <p:cNvSpPr>
                    <a:spLocks/>
                  </p:cNvSpPr>
                  <p:nvPr/>
                </p:nvSpPr>
                <p:spPr bwMode="auto">
                  <a:xfrm>
                    <a:off x="410" y="2934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14" name="Line 197"/>
                  <p:cNvSpPr>
                    <a:spLocks noChangeShapeType="1"/>
                  </p:cNvSpPr>
                  <p:nvPr/>
                </p:nvSpPr>
                <p:spPr bwMode="auto">
                  <a:xfrm>
                    <a:off x="419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15" name="Line 198"/>
                  <p:cNvSpPr>
                    <a:spLocks noChangeShapeType="1"/>
                  </p:cNvSpPr>
                  <p:nvPr/>
                </p:nvSpPr>
                <p:spPr bwMode="auto">
                  <a:xfrm>
                    <a:off x="425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16" name="Line 199"/>
                  <p:cNvSpPr>
                    <a:spLocks noChangeShapeType="1"/>
                  </p:cNvSpPr>
                  <p:nvPr/>
                </p:nvSpPr>
                <p:spPr bwMode="auto">
                  <a:xfrm>
                    <a:off x="42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17" name="Freeform 200"/>
                  <p:cNvSpPr>
                    <a:spLocks/>
                  </p:cNvSpPr>
                  <p:nvPr/>
                </p:nvSpPr>
                <p:spPr bwMode="auto">
                  <a:xfrm>
                    <a:off x="427" y="2933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18" name="Line 201"/>
                  <p:cNvSpPr>
                    <a:spLocks noChangeShapeType="1"/>
                  </p:cNvSpPr>
                  <p:nvPr/>
                </p:nvSpPr>
                <p:spPr bwMode="auto">
                  <a:xfrm>
                    <a:off x="448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19" name="Line 202"/>
                  <p:cNvSpPr>
                    <a:spLocks noChangeShapeType="1"/>
                  </p:cNvSpPr>
                  <p:nvPr/>
                </p:nvSpPr>
                <p:spPr bwMode="auto">
                  <a:xfrm>
                    <a:off x="456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20" name="Line 203"/>
                  <p:cNvSpPr>
                    <a:spLocks noChangeShapeType="1"/>
                  </p:cNvSpPr>
                  <p:nvPr/>
                </p:nvSpPr>
                <p:spPr bwMode="auto">
                  <a:xfrm>
                    <a:off x="463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21" name="Freeform 204"/>
                  <p:cNvSpPr>
                    <a:spLocks/>
                  </p:cNvSpPr>
                  <p:nvPr/>
                </p:nvSpPr>
                <p:spPr bwMode="auto">
                  <a:xfrm>
                    <a:off x="470" y="2933"/>
                    <a:ext cx="2" cy="23"/>
                  </a:xfrm>
                  <a:custGeom>
                    <a:avLst/>
                    <a:gdLst>
                      <a:gd name="T0" fmla="*/ 12 w 23"/>
                      <a:gd name="T1" fmla="*/ 255 h 255"/>
                      <a:gd name="T2" fmla="*/ 23 w 23"/>
                      <a:gd name="T3" fmla="*/ 255 h 255"/>
                      <a:gd name="T4" fmla="*/ 21 w 23"/>
                      <a:gd name="T5" fmla="*/ 0 h 255"/>
                      <a:gd name="T6" fmla="*/ 0 w 23"/>
                      <a:gd name="T7" fmla="*/ 0 h 255"/>
                      <a:gd name="T8" fmla="*/ 1 w 23"/>
                      <a:gd name="T9" fmla="*/ 255 h 255"/>
                      <a:gd name="T10" fmla="*/ 12 w 23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3" h="255">
                        <a:moveTo>
                          <a:pt x="12" y="255"/>
                        </a:moveTo>
                        <a:lnTo>
                          <a:pt x="23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1" y="255"/>
                        </a:lnTo>
                        <a:lnTo>
                          <a:pt x="12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22" name="Line 205"/>
                  <p:cNvSpPr>
                    <a:spLocks noChangeShapeType="1"/>
                  </p:cNvSpPr>
                  <p:nvPr/>
                </p:nvSpPr>
                <p:spPr bwMode="auto">
                  <a:xfrm>
                    <a:off x="47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23" name="Line 206"/>
                  <p:cNvSpPr>
                    <a:spLocks noChangeShapeType="1"/>
                  </p:cNvSpPr>
                  <p:nvPr/>
                </p:nvSpPr>
                <p:spPr bwMode="auto">
                  <a:xfrm>
                    <a:off x="47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24" name="Line 207"/>
                  <p:cNvSpPr>
                    <a:spLocks noChangeShapeType="1"/>
                  </p:cNvSpPr>
                  <p:nvPr/>
                </p:nvSpPr>
                <p:spPr bwMode="auto">
                  <a:xfrm>
                    <a:off x="493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25" name="Freeform 208"/>
                  <p:cNvSpPr>
                    <a:spLocks/>
                  </p:cNvSpPr>
                  <p:nvPr/>
                </p:nvSpPr>
                <p:spPr bwMode="auto">
                  <a:xfrm>
                    <a:off x="499" y="2933"/>
                    <a:ext cx="2" cy="23"/>
                  </a:xfrm>
                  <a:custGeom>
                    <a:avLst/>
                    <a:gdLst>
                      <a:gd name="T0" fmla="*/ 10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0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0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0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26" name="Line 209"/>
                  <p:cNvSpPr>
                    <a:spLocks noChangeShapeType="1"/>
                  </p:cNvSpPr>
                  <p:nvPr/>
                </p:nvSpPr>
                <p:spPr bwMode="auto">
                  <a:xfrm>
                    <a:off x="508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27" name="Line 210"/>
                  <p:cNvSpPr>
                    <a:spLocks noChangeShapeType="1"/>
                  </p:cNvSpPr>
                  <p:nvPr/>
                </p:nvSpPr>
                <p:spPr bwMode="auto">
                  <a:xfrm>
                    <a:off x="515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28" name="Line 211"/>
                  <p:cNvSpPr>
                    <a:spLocks noChangeShapeType="1"/>
                  </p:cNvSpPr>
                  <p:nvPr/>
                </p:nvSpPr>
                <p:spPr bwMode="auto">
                  <a:xfrm>
                    <a:off x="523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29" name="Freeform 212"/>
                  <p:cNvSpPr>
                    <a:spLocks/>
                  </p:cNvSpPr>
                  <p:nvPr/>
                </p:nvSpPr>
                <p:spPr bwMode="auto">
                  <a:xfrm>
                    <a:off x="524" y="2936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30" name="Line 213"/>
                  <p:cNvSpPr>
                    <a:spLocks noChangeShapeType="1"/>
                  </p:cNvSpPr>
                  <p:nvPr/>
                </p:nvSpPr>
                <p:spPr bwMode="auto">
                  <a:xfrm>
                    <a:off x="524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31" name="Line 214"/>
                  <p:cNvSpPr>
                    <a:spLocks noChangeShapeType="1"/>
                  </p:cNvSpPr>
                  <p:nvPr/>
                </p:nvSpPr>
                <p:spPr bwMode="auto">
                  <a:xfrm>
                    <a:off x="545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32" name="Line 215"/>
                  <p:cNvSpPr>
                    <a:spLocks noChangeShapeType="1"/>
                  </p:cNvSpPr>
                  <p:nvPr/>
                </p:nvSpPr>
                <p:spPr bwMode="auto">
                  <a:xfrm>
                    <a:off x="552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33" name="Freeform 216"/>
                  <p:cNvSpPr>
                    <a:spLocks/>
                  </p:cNvSpPr>
                  <p:nvPr/>
                </p:nvSpPr>
                <p:spPr bwMode="auto">
                  <a:xfrm>
                    <a:off x="559" y="2936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34" name="Line 217"/>
                  <p:cNvSpPr>
                    <a:spLocks noChangeShapeType="1"/>
                  </p:cNvSpPr>
                  <p:nvPr/>
                </p:nvSpPr>
                <p:spPr bwMode="auto">
                  <a:xfrm>
                    <a:off x="567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35" name="Line 218"/>
                  <p:cNvSpPr>
                    <a:spLocks noChangeShapeType="1"/>
                  </p:cNvSpPr>
                  <p:nvPr/>
                </p:nvSpPr>
                <p:spPr bwMode="auto">
                  <a:xfrm>
                    <a:off x="57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36" name="Line 219"/>
                  <p:cNvSpPr>
                    <a:spLocks noChangeShapeType="1"/>
                  </p:cNvSpPr>
                  <p:nvPr/>
                </p:nvSpPr>
                <p:spPr bwMode="auto">
                  <a:xfrm>
                    <a:off x="573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37" name="Freeform 220"/>
                  <p:cNvSpPr>
                    <a:spLocks/>
                  </p:cNvSpPr>
                  <p:nvPr/>
                </p:nvSpPr>
                <p:spPr bwMode="auto">
                  <a:xfrm>
                    <a:off x="588" y="2934"/>
                    <a:ext cx="2" cy="23"/>
                  </a:xfrm>
                  <a:custGeom>
                    <a:avLst/>
                    <a:gdLst>
                      <a:gd name="T0" fmla="*/ 10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0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0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0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38" name="Line 221"/>
                  <p:cNvSpPr>
                    <a:spLocks noChangeShapeType="1"/>
                  </p:cNvSpPr>
                  <p:nvPr/>
                </p:nvSpPr>
                <p:spPr bwMode="auto">
                  <a:xfrm>
                    <a:off x="597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39" name="Line 222"/>
                  <p:cNvSpPr>
                    <a:spLocks noChangeShapeType="1"/>
                  </p:cNvSpPr>
                  <p:nvPr/>
                </p:nvSpPr>
                <p:spPr bwMode="auto">
                  <a:xfrm>
                    <a:off x="60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40" name="Line 223"/>
                  <p:cNvSpPr>
                    <a:spLocks noChangeShapeType="1"/>
                  </p:cNvSpPr>
                  <p:nvPr/>
                </p:nvSpPr>
                <p:spPr bwMode="auto">
                  <a:xfrm>
                    <a:off x="612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41" name="Freeform 224"/>
                  <p:cNvSpPr>
                    <a:spLocks/>
                  </p:cNvSpPr>
                  <p:nvPr/>
                </p:nvSpPr>
                <p:spPr bwMode="auto">
                  <a:xfrm>
                    <a:off x="618" y="2934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42" name="Line 225"/>
                  <p:cNvSpPr>
                    <a:spLocks noChangeShapeType="1"/>
                  </p:cNvSpPr>
                  <p:nvPr/>
                </p:nvSpPr>
                <p:spPr bwMode="auto">
                  <a:xfrm>
                    <a:off x="622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43" name="Line 226"/>
                  <p:cNvSpPr>
                    <a:spLocks noChangeShapeType="1"/>
                  </p:cNvSpPr>
                  <p:nvPr/>
                </p:nvSpPr>
                <p:spPr bwMode="auto">
                  <a:xfrm>
                    <a:off x="623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44" name="Line 227"/>
                  <p:cNvSpPr>
                    <a:spLocks noChangeShapeType="1"/>
                  </p:cNvSpPr>
                  <p:nvPr/>
                </p:nvSpPr>
                <p:spPr bwMode="auto">
                  <a:xfrm>
                    <a:off x="641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45" name="Freeform 228"/>
                  <p:cNvSpPr>
                    <a:spLocks/>
                  </p:cNvSpPr>
                  <p:nvPr/>
                </p:nvSpPr>
                <p:spPr bwMode="auto">
                  <a:xfrm>
                    <a:off x="648" y="2933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46" name="Line 229"/>
                  <p:cNvSpPr>
                    <a:spLocks noChangeShapeType="1"/>
                  </p:cNvSpPr>
                  <p:nvPr/>
                </p:nvSpPr>
                <p:spPr bwMode="auto">
                  <a:xfrm>
                    <a:off x="656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47" name="Line 230"/>
                  <p:cNvSpPr>
                    <a:spLocks noChangeShapeType="1"/>
                  </p:cNvSpPr>
                  <p:nvPr/>
                </p:nvSpPr>
                <p:spPr bwMode="auto">
                  <a:xfrm>
                    <a:off x="66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48" name="Line 231"/>
                  <p:cNvSpPr>
                    <a:spLocks noChangeShapeType="1"/>
                  </p:cNvSpPr>
                  <p:nvPr/>
                </p:nvSpPr>
                <p:spPr bwMode="auto">
                  <a:xfrm>
                    <a:off x="671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49" name="Freeform 232"/>
                  <p:cNvSpPr>
                    <a:spLocks/>
                  </p:cNvSpPr>
                  <p:nvPr/>
                </p:nvSpPr>
                <p:spPr bwMode="auto">
                  <a:xfrm>
                    <a:off x="673" y="2933"/>
                    <a:ext cx="2" cy="23"/>
                  </a:xfrm>
                  <a:custGeom>
                    <a:avLst/>
                    <a:gdLst>
                      <a:gd name="T0" fmla="*/ 10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0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0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0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50" name="Line 233"/>
                  <p:cNvSpPr>
                    <a:spLocks noChangeShapeType="1"/>
                  </p:cNvSpPr>
                  <p:nvPr/>
                </p:nvSpPr>
                <p:spPr bwMode="auto">
                  <a:xfrm>
                    <a:off x="686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51" name="Line 234"/>
                  <p:cNvSpPr>
                    <a:spLocks noChangeShapeType="1"/>
                  </p:cNvSpPr>
                  <p:nvPr/>
                </p:nvSpPr>
                <p:spPr bwMode="auto">
                  <a:xfrm>
                    <a:off x="693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52" name="Line 235"/>
                  <p:cNvSpPr>
                    <a:spLocks noChangeShapeType="1"/>
                  </p:cNvSpPr>
                  <p:nvPr/>
                </p:nvSpPr>
                <p:spPr bwMode="auto">
                  <a:xfrm>
                    <a:off x="701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50" b="1">
                      <a:latin typeface="Montserrat ExtraLight" panose="00000300000000000000" pitchFamily="2" charset="0"/>
                    </a:endParaRPr>
                  </a:p>
                </p:txBody>
              </p:sp>
            </p:grpSp>
            <p:sp>
              <p:nvSpPr>
                <p:cNvPr id="97" name="Line 236"/>
                <p:cNvSpPr>
                  <a:spLocks noChangeShapeType="1"/>
                </p:cNvSpPr>
                <p:nvPr/>
              </p:nvSpPr>
              <p:spPr bwMode="auto">
                <a:xfrm>
                  <a:off x="862" y="3340"/>
                  <a:ext cx="0" cy="499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</p:grpSp>
          <p:grpSp>
            <p:nvGrpSpPr>
              <p:cNvPr id="89" name="Group 237"/>
              <p:cNvGrpSpPr>
                <a:grpSpLocks/>
              </p:cNvGrpSpPr>
              <p:nvPr/>
            </p:nvGrpSpPr>
            <p:grpSpPr bwMode="auto">
              <a:xfrm>
                <a:off x="576" y="3312"/>
                <a:ext cx="384" cy="122"/>
                <a:chOff x="1171" y="3387"/>
                <a:chExt cx="496" cy="218"/>
              </a:xfrm>
              <a:grpFill/>
            </p:grpSpPr>
            <p:sp>
              <p:nvSpPr>
                <p:cNvPr id="90" name="Line 238"/>
                <p:cNvSpPr>
                  <a:spLocks noChangeShapeType="1"/>
                </p:cNvSpPr>
                <p:nvPr/>
              </p:nvSpPr>
              <p:spPr bwMode="auto">
                <a:xfrm flipH="1" flipV="1">
                  <a:off x="1171" y="3387"/>
                  <a:ext cx="5" cy="218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91" name="Line 239"/>
                <p:cNvSpPr>
                  <a:spLocks noChangeShapeType="1"/>
                </p:cNvSpPr>
                <p:nvPr/>
              </p:nvSpPr>
              <p:spPr bwMode="auto">
                <a:xfrm flipV="1">
                  <a:off x="1176" y="3387"/>
                  <a:ext cx="491" cy="0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050" b="1">
                    <a:latin typeface="Montserrat ExtraLight" panose="00000300000000000000" pitchFamily="2" charset="0"/>
                  </a:endParaRPr>
                </a:p>
              </p:txBody>
            </p:sp>
          </p:grpSp>
        </p:grpSp>
        <p:sp>
          <p:nvSpPr>
            <p:cNvPr id="39" name="Text Box 243"/>
            <p:cNvSpPr txBox="1">
              <a:spLocks noChangeArrowheads="1"/>
            </p:cNvSpPr>
            <p:nvPr/>
          </p:nvSpPr>
          <p:spPr bwMode="auto">
            <a:xfrm>
              <a:off x="32886" y="2570425"/>
              <a:ext cx="1720655" cy="4159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s-ES_tradnl" altLang="es-MX" sz="1050" b="1" dirty="0" smtClean="0">
                  <a:latin typeface="Montserrat ExtraLight" panose="00000300000000000000" pitchFamily="2" charset="0"/>
                </a:rPr>
                <a:t>Pluviómetros</a:t>
              </a:r>
              <a:endParaRPr lang="es-ES_tradnl" altLang="es-MX" sz="1050" b="1" dirty="0">
                <a:effectLst/>
                <a:latin typeface="Montserrat ExtraLight" panose="00000300000000000000" pitchFamily="2" charset="0"/>
              </a:endParaRPr>
            </a:p>
          </p:txBody>
        </p:sp>
        <p:sp>
          <p:nvSpPr>
            <p:cNvPr id="40" name="Line 247"/>
            <p:cNvSpPr>
              <a:spLocks noChangeShapeType="1"/>
            </p:cNvSpPr>
            <p:nvPr/>
          </p:nvSpPr>
          <p:spPr bwMode="auto">
            <a:xfrm rot="16200000">
              <a:off x="5977334" y="3037043"/>
              <a:ext cx="0" cy="798579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50" b="1">
                <a:latin typeface="Montserrat ExtraLight" panose="00000300000000000000" pitchFamily="2" charset="0"/>
              </a:endParaRPr>
            </a:p>
          </p:txBody>
        </p:sp>
        <p:pic>
          <p:nvPicPr>
            <p:cNvPr id="41" name="237 Imagen" descr="PCR_Acapulco_red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1713" y="1941967"/>
              <a:ext cx="2603919" cy="215387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 Box 243"/>
            <p:cNvSpPr txBox="1">
              <a:spLocks noChangeArrowheads="1"/>
            </p:cNvSpPr>
            <p:nvPr/>
          </p:nvSpPr>
          <p:spPr bwMode="auto">
            <a:xfrm>
              <a:off x="76627" y="5419149"/>
              <a:ext cx="1151074" cy="4159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s-ES_tradnl" altLang="es-MX" sz="1050" b="1" dirty="0" smtClean="0">
                  <a:effectLst/>
                  <a:latin typeface="Montserrat ExtraLight" panose="00000300000000000000" pitchFamily="2" charset="0"/>
                </a:rPr>
                <a:t>Niveles</a:t>
              </a:r>
              <a:endParaRPr lang="es-ES_tradnl" altLang="es-MX" sz="1050" b="1" dirty="0">
                <a:effectLst/>
                <a:latin typeface="Montserrat ExtraLight" panose="00000300000000000000" pitchFamily="2" charset="0"/>
              </a:endParaRPr>
            </a:p>
          </p:txBody>
        </p:sp>
        <p:sp>
          <p:nvSpPr>
            <p:cNvPr id="43" name="Line 74"/>
            <p:cNvSpPr>
              <a:spLocks noChangeShapeType="1"/>
            </p:cNvSpPr>
            <p:nvPr/>
          </p:nvSpPr>
          <p:spPr bwMode="auto">
            <a:xfrm>
              <a:off x="2967006" y="6495316"/>
              <a:ext cx="0" cy="354835"/>
            </a:xfrm>
            <a:prstGeom prst="line">
              <a:avLst/>
            </a:prstGeom>
            <a:grpFill/>
            <a:ln w="44450">
              <a:solidFill>
                <a:schemeClr val="tx1"/>
              </a:solidFill>
              <a:prstDash val="sysDot"/>
              <a:round/>
              <a:headEnd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50" b="1">
                <a:latin typeface="Montserrat ExtraLight" panose="00000300000000000000" pitchFamily="2" charset="0"/>
              </a:endParaRPr>
            </a:p>
          </p:txBody>
        </p:sp>
        <p:grpSp>
          <p:nvGrpSpPr>
            <p:cNvPr id="44" name="43 Grupo"/>
            <p:cNvGrpSpPr/>
            <p:nvPr/>
          </p:nvGrpSpPr>
          <p:grpSpPr>
            <a:xfrm>
              <a:off x="6023554" y="2012545"/>
              <a:ext cx="345728" cy="366487"/>
              <a:chOff x="5968816" y="5180935"/>
              <a:chExt cx="258599" cy="717705"/>
            </a:xfrm>
            <a:grpFill/>
          </p:grpSpPr>
          <p:sp>
            <p:nvSpPr>
              <p:cNvPr id="72" name="Rectangle 356"/>
              <p:cNvSpPr>
                <a:spLocks noChangeArrowheads="1"/>
              </p:cNvSpPr>
              <p:nvPr/>
            </p:nvSpPr>
            <p:spPr bwMode="auto">
              <a:xfrm rot="10799223">
                <a:off x="6122744" y="5310837"/>
                <a:ext cx="104671" cy="457902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73" name="Freeform 357"/>
              <p:cNvSpPr>
                <a:spLocks/>
              </p:cNvSpPr>
              <p:nvPr/>
            </p:nvSpPr>
            <p:spPr bwMode="auto">
              <a:xfrm rot="10799223">
                <a:off x="5968816" y="5180935"/>
                <a:ext cx="153928" cy="717705"/>
              </a:xfrm>
              <a:custGeom>
                <a:avLst/>
                <a:gdLst>
                  <a:gd name="T0" fmla="*/ 0 w 2163"/>
                  <a:gd name="T1" fmla="*/ 1446 h 7954"/>
                  <a:gd name="T2" fmla="*/ 2163 w 2163"/>
                  <a:gd name="T3" fmla="*/ 0 h 7954"/>
                  <a:gd name="T4" fmla="*/ 2163 w 2163"/>
                  <a:gd name="T5" fmla="*/ 7954 h 7954"/>
                  <a:gd name="T6" fmla="*/ 0 w 2163"/>
                  <a:gd name="T7" fmla="*/ 6508 h 7954"/>
                  <a:gd name="T8" fmla="*/ 0 w 2163"/>
                  <a:gd name="T9" fmla="*/ 1446 h 7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3" h="7954">
                    <a:moveTo>
                      <a:pt x="0" y="1446"/>
                    </a:moveTo>
                    <a:lnTo>
                      <a:pt x="2163" y="0"/>
                    </a:lnTo>
                    <a:lnTo>
                      <a:pt x="2163" y="7954"/>
                    </a:lnTo>
                    <a:lnTo>
                      <a:pt x="0" y="6508"/>
                    </a:lnTo>
                    <a:lnTo>
                      <a:pt x="0" y="144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</p:grpSp>
        <p:grpSp>
          <p:nvGrpSpPr>
            <p:cNvPr id="45" name="2 Grupo"/>
            <p:cNvGrpSpPr>
              <a:grpSpLocks/>
            </p:cNvGrpSpPr>
            <p:nvPr/>
          </p:nvGrpSpPr>
          <p:grpSpPr bwMode="auto">
            <a:xfrm>
              <a:off x="5675126" y="2002440"/>
              <a:ext cx="261938" cy="401328"/>
              <a:chOff x="5568603" y="5278361"/>
              <a:chExt cx="261677" cy="529348"/>
            </a:xfrm>
            <a:grpFill/>
          </p:grpSpPr>
          <p:sp>
            <p:nvSpPr>
              <p:cNvPr id="68" name="Freeform 358"/>
              <p:cNvSpPr>
                <a:spLocks/>
              </p:cNvSpPr>
              <p:nvPr/>
            </p:nvSpPr>
            <p:spPr bwMode="auto">
              <a:xfrm rot="10799223">
                <a:off x="5820764" y="5515216"/>
                <a:ext cx="9516" cy="55638"/>
              </a:xfrm>
              <a:custGeom>
                <a:avLst/>
                <a:gdLst>
                  <a:gd name="T0" fmla="*/ 0 w 162"/>
                  <a:gd name="T1" fmla="*/ 0 h 643"/>
                  <a:gd name="T2" fmla="*/ 17 w 162"/>
                  <a:gd name="T3" fmla="*/ 14 h 643"/>
                  <a:gd name="T4" fmla="*/ 35 w 162"/>
                  <a:gd name="T5" fmla="*/ 28 h 643"/>
                  <a:gd name="T6" fmla="*/ 51 w 162"/>
                  <a:gd name="T7" fmla="*/ 44 h 643"/>
                  <a:gd name="T8" fmla="*/ 66 w 162"/>
                  <a:gd name="T9" fmla="*/ 60 h 643"/>
                  <a:gd name="T10" fmla="*/ 80 w 162"/>
                  <a:gd name="T11" fmla="*/ 77 h 643"/>
                  <a:gd name="T12" fmla="*/ 94 w 162"/>
                  <a:gd name="T13" fmla="*/ 96 h 643"/>
                  <a:gd name="T14" fmla="*/ 100 w 162"/>
                  <a:gd name="T15" fmla="*/ 106 h 643"/>
                  <a:gd name="T16" fmla="*/ 106 w 162"/>
                  <a:gd name="T17" fmla="*/ 115 h 643"/>
                  <a:gd name="T18" fmla="*/ 117 w 162"/>
                  <a:gd name="T19" fmla="*/ 135 h 643"/>
                  <a:gd name="T20" fmla="*/ 128 w 162"/>
                  <a:gd name="T21" fmla="*/ 156 h 643"/>
                  <a:gd name="T22" fmla="*/ 136 w 162"/>
                  <a:gd name="T23" fmla="*/ 178 h 643"/>
                  <a:gd name="T24" fmla="*/ 145 w 162"/>
                  <a:gd name="T25" fmla="*/ 200 h 643"/>
                  <a:gd name="T26" fmla="*/ 151 w 162"/>
                  <a:gd name="T27" fmla="*/ 223 h 643"/>
                  <a:gd name="T28" fmla="*/ 156 w 162"/>
                  <a:gd name="T29" fmla="*/ 248 h 643"/>
                  <a:gd name="T30" fmla="*/ 158 w 162"/>
                  <a:gd name="T31" fmla="*/ 260 h 643"/>
                  <a:gd name="T32" fmla="*/ 160 w 162"/>
                  <a:gd name="T33" fmla="*/ 271 h 643"/>
                  <a:gd name="T34" fmla="*/ 161 w 162"/>
                  <a:gd name="T35" fmla="*/ 284 h 643"/>
                  <a:gd name="T36" fmla="*/ 162 w 162"/>
                  <a:gd name="T37" fmla="*/ 296 h 643"/>
                  <a:gd name="T38" fmla="*/ 162 w 162"/>
                  <a:gd name="T39" fmla="*/ 321 h 643"/>
                  <a:gd name="T40" fmla="*/ 162 w 162"/>
                  <a:gd name="T41" fmla="*/ 347 h 643"/>
                  <a:gd name="T42" fmla="*/ 160 w 162"/>
                  <a:gd name="T43" fmla="*/ 372 h 643"/>
                  <a:gd name="T44" fmla="*/ 156 w 162"/>
                  <a:gd name="T45" fmla="*/ 396 h 643"/>
                  <a:gd name="T46" fmla="*/ 151 w 162"/>
                  <a:gd name="T47" fmla="*/ 420 h 643"/>
                  <a:gd name="T48" fmla="*/ 145 w 162"/>
                  <a:gd name="T49" fmla="*/ 443 h 643"/>
                  <a:gd name="T50" fmla="*/ 136 w 162"/>
                  <a:gd name="T51" fmla="*/ 465 h 643"/>
                  <a:gd name="T52" fmla="*/ 128 w 162"/>
                  <a:gd name="T53" fmla="*/ 488 h 643"/>
                  <a:gd name="T54" fmla="*/ 117 w 162"/>
                  <a:gd name="T55" fmla="*/ 509 h 643"/>
                  <a:gd name="T56" fmla="*/ 106 w 162"/>
                  <a:gd name="T57" fmla="*/ 528 h 643"/>
                  <a:gd name="T58" fmla="*/ 94 w 162"/>
                  <a:gd name="T59" fmla="*/ 548 h 643"/>
                  <a:gd name="T60" fmla="*/ 80 w 162"/>
                  <a:gd name="T61" fmla="*/ 567 h 643"/>
                  <a:gd name="T62" fmla="*/ 66 w 162"/>
                  <a:gd name="T63" fmla="*/ 584 h 643"/>
                  <a:gd name="T64" fmla="*/ 51 w 162"/>
                  <a:gd name="T65" fmla="*/ 600 h 643"/>
                  <a:gd name="T66" fmla="*/ 35 w 162"/>
                  <a:gd name="T67" fmla="*/ 615 h 643"/>
                  <a:gd name="T68" fmla="*/ 17 w 162"/>
                  <a:gd name="T69" fmla="*/ 630 h 643"/>
                  <a:gd name="T70" fmla="*/ 0 w 162"/>
                  <a:gd name="T71" fmla="*/ 643 h 6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2" h="643">
                    <a:moveTo>
                      <a:pt x="0" y="0"/>
                    </a:moveTo>
                    <a:lnTo>
                      <a:pt x="17" y="14"/>
                    </a:lnTo>
                    <a:lnTo>
                      <a:pt x="35" y="28"/>
                    </a:lnTo>
                    <a:lnTo>
                      <a:pt x="51" y="44"/>
                    </a:lnTo>
                    <a:lnTo>
                      <a:pt x="66" y="60"/>
                    </a:lnTo>
                    <a:lnTo>
                      <a:pt x="80" y="77"/>
                    </a:lnTo>
                    <a:lnTo>
                      <a:pt x="94" y="96"/>
                    </a:lnTo>
                    <a:lnTo>
                      <a:pt x="100" y="106"/>
                    </a:lnTo>
                    <a:lnTo>
                      <a:pt x="106" y="115"/>
                    </a:lnTo>
                    <a:lnTo>
                      <a:pt x="117" y="135"/>
                    </a:lnTo>
                    <a:lnTo>
                      <a:pt x="128" y="156"/>
                    </a:lnTo>
                    <a:lnTo>
                      <a:pt x="136" y="178"/>
                    </a:lnTo>
                    <a:lnTo>
                      <a:pt x="145" y="200"/>
                    </a:lnTo>
                    <a:lnTo>
                      <a:pt x="151" y="223"/>
                    </a:lnTo>
                    <a:lnTo>
                      <a:pt x="156" y="248"/>
                    </a:lnTo>
                    <a:lnTo>
                      <a:pt x="158" y="260"/>
                    </a:lnTo>
                    <a:lnTo>
                      <a:pt x="160" y="271"/>
                    </a:lnTo>
                    <a:lnTo>
                      <a:pt x="161" y="284"/>
                    </a:lnTo>
                    <a:lnTo>
                      <a:pt x="162" y="296"/>
                    </a:lnTo>
                    <a:lnTo>
                      <a:pt x="162" y="321"/>
                    </a:lnTo>
                    <a:lnTo>
                      <a:pt x="162" y="347"/>
                    </a:lnTo>
                    <a:lnTo>
                      <a:pt x="160" y="372"/>
                    </a:lnTo>
                    <a:lnTo>
                      <a:pt x="156" y="396"/>
                    </a:lnTo>
                    <a:lnTo>
                      <a:pt x="151" y="420"/>
                    </a:lnTo>
                    <a:lnTo>
                      <a:pt x="145" y="443"/>
                    </a:lnTo>
                    <a:lnTo>
                      <a:pt x="136" y="465"/>
                    </a:lnTo>
                    <a:lnTo>
                      <a:pt x="128" y="488"/>
                    </a:lnTo>
                    <a:lnTo>
                      <a:pt x="117" y="509"/>
                    </a:lnTo>
                    <a:lnTo>
                      <a:pt x="106" y="528"/>
                    </a:lnTo>
                    <a:lnTo>
                      <a:pt x="94" y="548"/>
                    </a:lnTo>
                    <a:lnTo>
                      <a:pt x="80" y="567"/>
                    </a:lnTo>
                    <a:lnTo>
                      <a:pt x="66" y="584"/>
                    </a:lnTo>
                    <a:lnTo>
                      <a:pt x="51" y="600"/>
                    </a:lnTo>
                    <a:lnTo>
                      <a:pt x="35" y="615"/>
                    </a:lnTo>
                    <a:lnTo>
                      <a:pt x="17" y="630"/>
                    </a:lnTo>
                    <a:lnTo>
                      <a:pt x="0" y="643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69" name="Freeform 359"/>
              <p:cNvSpPr>
                <a:spLocks/>
              </p:cNvSpPr>
              <p:nvPr/>
            </p:nvSpPr>
            <p:spPr bwMode="auto">
              <a:xfrm rot="10799223">
                <a:off x="5755741" y="5459579"/>
                <a:ext cx="41234" cy="166911"/>
              </a:xfrm>
              <a:custGeom>
                <a:avLst/>
                <a:gdLst>
                  <a:gd name="T0" fmla="*/ 29 w 530"/>
                  <a:gd name="T1" fmla="*/ 20 h 1867"/>
                  <a:gd name="T2" fmla="*/ 86 w 530"/>
                  <a:gd name="T3" fmla="*/ 59 h 1867"/>
                  <a:gd name="T4" fmla="*/ 140 w 530"/>
                  <a:gd name="T5" fmla="*/ 102 h 1867"/>
                  <a:gd name="T6" fmla="*/ 192 w 530"/>
                  <a:gd name="T7" fmla="*/ 148 h 1867"/>
                  <a:gd name="T8" fmla="*/ 241 w 530"/>
                  <a:gd name="T9" fmla="*/ 198 h 1867"/>
                  <a:gd name="T10" fmla="*/ 264 w 530"/>
                  <a:gd name="T11" fmla="*/ 223 h 1867"/>
                  <a:gd name="T12" fmla="*/ 307 w 530"/>
                  <a:gd name="T13" fmla="*/ 277 h 1867"/>
                  <a:gd name="T14" fmla="*/ 338 w 530"/>
                  <a:gd name="T15" fmla="*/ 319 h 1867"/>
                  <a:gd name="T16" fmla="*/ 366 w 530"/>
                  <a:gd name="T17" fmla="*/ 362 h 1867"/>
                  <a:gd name="T18" fmla="*/ 401 w 530"/>
                  <a:gd name="T19" fmla="*/ 422 h 1867"/>
                  <a:gd name="T20" fmla="*/ 432 w 530"/>
                  <a:gd name="T21" fmla="*/ 484 h 1867"/>
                  <a:gd name="T22" fmla="*/ 459 w 530"/>
                  <a:gd name="T23" fmla="*/ 549 h 1867"/>
                  <a:gd name="T24" fmla="*/ 465 w 530"/>
                  <a:gd name="T25" fmla="*/ 565 h 1867"/>
                  <a:gd name="T26" fmla="*/ 482 w 530"/>
                  <a:gd name="T27" fmla="*/ 615 h 1867"/>
                  <a:gd name="T28" fmla="*/ 501 w 530"/>
                  <a:gd name="T29" fmla="*/ 683 h 1867"/>
                  <a:gd name="T30" fmla="*/ 516 w 530"/>
                  <a:gd name="T31" fmla="*/ 753 h 1867"/>
                  <a:gd name="T32" fmla="*/ 525 w 530"/>
                  <a:gd name="T33" fmla="*/ 824 h 1867"/>
                  <a:gd name="T34" fmla="*/ 529 w 530"/>
                  <a:gd name="T35" fmla="*/ 897 h 1867"/>
                  <a:gd name="T36" fmla="*/ 529 w 530"/>
                  <a:gd name="T37" fmla="*/ 971 h 1867"/>
                  <a:gd name="T38" fmla="*/ 525 w 530"/>
                  <a:gd name="T39" fmla="*/ 1044 h 1867"/>
                  <a:gd name="T40" fmla="*/ 516 w 530"/>
                  <a:gd name="T41" fmla="*/ 1116 h 1867"/>
                  <a:gd name="T42" fmla="*/ 501 w 530"/>
                  <a:gd name="T43" fmla="*/ 1185 h 1867"/>
                  <a:gd name="T44" fmla="*/ 482 w 530"/>
                  <a:gd name="T45" fmla="*/ 1254 h 1867"/>
                  <a:gd name="T46" fmla="*/ 459 w 530"/>
                  <a:gd name="T47" fmla="*/ 1320 h 1867"/>
                  <a:gd name="T48" fmla="*/ 417 w 530"/>
                  <a:gd name="T49" fmla="*/ 1416 h 1867"/>
                  <a:gd name="T50" fmla="*/ 366 w 530"/>
                  <a:gd name="T51" fmla="*/ 1506 h 1867"/>
                  <a:gd name="T52" fmla="*/ 328 w 530"/>
                  <a:gd name="T53" fmla="*/ 1564 h 1867"/>
                  <a:gd name="T54" fmla="*/ 286 w 530"/>
                  <a:gd name="T55" fmla="*/ 1618 h 1867"/>
                  <a:gd name="T56" fmla="*/ 241 w 530"/>
                  <a:gd name="T57" fmla="*/ 1671 h 1867"/>
                  <a:gd name="T58" fmla="*/ 192 w 530"/>
                  <a:gd name="T59" fmla="*/ 1720 h 1867"/>
                  <a:gd name="T60" fmla="*/ 140 w 530"/>
                  <a:gd name="T61" fmla="*/ 1766 h 1867"/>
                  <a:gd name="T62" fmla="*/ 86 w 530"/>
                  <a:gd name="T63" fmla="*/ 1809 h 1867"/>
                  <a:gd name="T64" fmla="*/ 29 w 530"/>
                  <a:gd name="T65" fmla="*/ 1848 h 1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30" h="1867">
                    <a:moveTo>
                      <a:pt x="0" y="0"/>
                    </a:moveTo>
                    <a:lnTo>
                      <a:pt x="29" y="20"/>
                    </a:lnTo>
                    <a:lnTo>
                      <a:pt x="58" y="39"/>
                    </a:lnTo>
                    <a:lnTo>
                      <a:pt x="86" y="59"/>
                    </a:lnTo>
                    <a:lnTo>
                      <a:pt x="114" y="80"/>
                    </a:lnTo>
                    <a:lnTo>
                      <a:pt x="140" y="102"/>
                    </a:lnTo>
                    <a:lnTo>
                      <a:pt x="167" y="125"/>
                    </a:lnTo>
                    <a:lnTo>
                      <a:pt x="192" y="148"/>
                    </a:lnTo>
                    <a:lnTo>
                      <a:pt x="217" y="173"/>
                    </a:lnTo>
                    <a:lnTo>
                      <a:pt x="241" y="198"/>
                    </a:lnTo>
                    <a:lnTo>
                      <a:pt x="252" y="210"/>
                    </a:lnTo>
                    <a:lnTo>
                      <a:pt x="264" y="223"/>
                    </a:lnTo>
                    <a:lnTo>
                      <a:pt x="286" y="250"/>
                    </a:lnTo>
                    <a:lnTo>
                      <a:pt x="307" y="277"/>
                    </a:lnTo>
                    <a:lnTo>
                      <a:pt x="328" y="304"/>
                    </a:lnTo>
                    <a:lnTo>
                      <a:pt x="338" y="319"/>
                    </a:lnTo>
                    <a:lnTo>
                      <a:pt x="347" y="333"/>
                    </a:lnTo>
                    <a:lnTo>
                      <a:pt x="366" y="362"/>
                    </a:lnTo>
                    <a:lnTo>
                      <a:pt x="385" y="391"/>
                    </a:lnTo>
                    <a:lnTo>
                      <a:pt x="401" y="422"/>
                    </a:lnTo>
                    <a:lnTo>
                      <a:pt x="417" y="452"/>
                    </a:lnTo>
                    <a:lnTo>
                      <a:pt x="432" y="484"/>
                    </a:lnTo>
                    <a:lnTo>
                      <a:pt x="447" y="516"/>
                    </a:lnTo>
                    <a:lnTo>
                      <a:pt x="459" y="549"/>
                    </a:lnTo>
                    <a:lnTo>
                      <a:pt x="463" y="557"/>
                    </a:lnTo>
                    <a:lnTo>
                      <a:pt x="465" y="565"/>
                    </a:lnTo>
                    <a:lnTo>
                      <a:pt x="471" y="581"/>
                    </a:lnTo>
                    <a:lnTo>
                      <a:pt x="482" y="615"/>
                    </a:lnTo>
                    <a:lnTo>
                      <a:pt x="493" y="649"/>
                    </a:lnTo>
                    <a:lnTo>
                      <a:pt x="501" y="683"/>
                    </a:lnTo>
                    <a:lnTo>
                      <a:pt x="509" y="718"/>
                    </a:lnTo>
                    <a:lnTo>
                      <a:pt x="516" y="753"/>
                    </a:lnTo>
                    <a:lnTo>
                      <a:pt x="521" y="788"/>
                    </a:lnTo>
                    <a:lnTo>
                      <a:pt x="525" y="824"/>
                    </a:lnTo>
                    <a:lnTo>
                      <a:pt x="528" y="861"/>
                    </a:lnTo>
                    <a:lnTo>
                      <a:pt x="529" y="897"/>
                    </a:lnTo>
                    <a:lnTo>
                      <a:pt x="530" y="933"/>
                    </a:lnTo>
                    <a:lnTo>
                      <a:pt x="529" y="971"/>
                    </a:lnTo>
                    <a:lnTo>
                      <a:pt x="528" y="1007"/>
                    </a:lnTo>
                    <a:lnTo>
                      <a:pt x="525" y="1044"/>
                    </a:lnTo>
                    <a:lnTo>
                      <a:pt x="521" y="1079"/>
                    </a:lnTo>
                    <a:lnTo>
                      <a:pt x="516" y="1116"/>
                    </a:lnTo>
                    <a:lnTo>
                      <a:pt x="509" y="1150"/>
                    </a:lnTo>
                    <a:lnTo>
                      <a:pt x="501" y="1185"/>
                    </a:lnTo>
                    <a:lnTo>
                      <a:pt x="493" y="1219"/>
                    </a:lnTo>
                    <a:lnTo>
                      <a:pt x="482" y="1254"/>
                    </a:lnTo>
                    <a:lnTo>
                      <a:pt x="471" y="1287"/>
                    </a:lnTo>
                    <a:lnTo>
                      <a:pt x="459" y="1320"/>
                    </a:lnTo>
                    <a:lnTo>
                      <a:pt x="447" y="1353"/>
                    </a:lnTo>
                    <a:lnTo>
                      <a:pt x="417" y="1416"/>
                    </a:lnTo>
                    <a:lnTo>
                      <a:pt x="385" y="1477"/>
                    </a:lnTo>
                    <a:lnTo>
                      <a:pt x="366" y="1506"/>
                    </a:lnTo>
                    <a:lnTo>
                      <a:pt x="347" y="1535"/>
                    </a:lnTo>
                    <a:lnTo>
                      <a:pt x="328" y="1564"/>
                    </a:lnTo>
                    <a:lnTo>
                      <a:pt x="307" y="1591"/>
                    </a:lnTo>
                    <a:lnTo>
                      <a:pt x="286" y="1618"/>
                    </a:lnTo>
                    <a:lnTo>
                      <a:pt x="264" y="1645"/>
                    </a:lnTo>
                    <a:lnTo>
                      <a:pt x="241" y="1671"/>
                    </a:lnTo>
                    <a:lnTo>
                      <a:pt x="217" y="1695"/>
                    </a:lnTo>
                    <a:lnTo>
                      <a:pt x="192" y="1720"/>
                    </a:lnTo>
                    <a:lnTo>
                      <a:pt x="167" y="1743"/>
                    </a:lnTo>
                    <a:lnTo>
                      <a:pt x="140" y="1766"/>
                    </a:lnTo>
                    <a:lnTo>
                      <a:pt x="114" y="1789"/>
                    </a:lnTo>
                    <a:lnTo>
                      <a:pt x="86" y="1809"/>
                    </a:lnTo>
                    <a:lnTo>
                      <a:pt x="58" y="1829"/>
                    </a:lnTo>
                    <a:lnTo>
                      <a:pt x="29" y="1848"/>
                    </a:lnTo>
                    <a:lnTo>
                      <a:pt x="0" y="1867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70" name="Freeform 360"/>
              <p:cNvSpPr>
                <a:spLocks/>
              </p:cNvSpPr>
              <p:nvPr/>
            </p:nvSpPr>
            <p:spPr bwMode="auto">
              <a:xfrm rot="10799223">
                <a:off x="5666930" y="5372149"/>
                <a:ext cx="91983" cy="341772"/>
              </a:xfrm>
              <a:custGeom>
                <a:avLst/>
                <a:gdLst>
                  <a:gd name="T0" fmla="*/ 70 w 1267"/>
                  <a:gd name="T1" fmla="*/ 36 h 3809"/>
                  <a:gd name="T2" fmla="*/ 205 w 1267"/>
                  <a:gd name="T3" fmla="*/ 118 h 3809"/>
                  <a:gd name="T4" fmla="*/ 335 w 1267"/>
                  <a:gd name="T5" fmla="*/ 206 h 3809"/>
                  <a:gd name="T6" fmla="*/ 458 w 1267"/>
                  <a:gd name="T7" fmla="*/ 300 h 3809"/>
                  <a:gd name="T8" fmla="*/ 574 w 1267"/>
                  <a:gd name="T9" fmla="*/ 400 h 3809"/>
                  <a:gd name="T10" fmla="*/ 655 w 1267"/>
                  <a:gd name="T11" fmla="*/ 479 h 3809"/>
                  <a:gd name="T12" fmla="*/ 733 w 1267"/>
                  <a:gd name="T13" fmla="*/ 562 h 3809"/>
                  <a:gd name="T14" fmla="*/ 829 w 1267"/>
                  <a:gd name="T15" fmla="*/ 677 h 3809"/>
                  <a:gd name="T16" fmla="*/ 895 w 1267"/>
                  <a:gd name="T17" fmla="*/ 766 h 3809"/>
                  <a:gd name="T18" fmla="*/ 958 w 1267"/>
                  <a:gd name="T19" fmla="*/ 858 h 3809"/>
                  <a:gd name="T20" fmla="*/ 1032 w 1267"/>
                  <a:gd name="T21" fmla="*/ 985 h 3809"/>
                  <a:gd name="T22" fmla="*/ 1065 w 1267"/>
                  <a:gd name="T23" fmla="*/ 1050 h 3809"/>
                  <a:gd name="T24" fmla="*/ 1097 w 1267"/>
                  <a:gd name="T25" fmla="*/ 1116 h 3809"/>
                  <a:gd name="T26" fmla="*/ 1111 w 1267"/>
                  <a:gd name="T27" fmla="*/ 1150 h 3809"/>
                  <a:gd name="T28" fmla="*/ 1139 w 1267"/>
                  <a:gd name="T29" fmla="*/ 1218 h 3809"/>
                  <a:gd name="T30" fmla="*/ 1157 w 1267"/>
                  <a:gd name="T31" fmla="*/ 1269 h 3809"/>
                  <a:gd name="T32" fmla="*/ 1175 w 1267"/>
                  <a:gd name="T33" fmla="*/ 1321 h 3809"/>
                  <a:gd name="T34" fmla="*/ 1187 w 1267"/>
                  <a:gd name="T35" fmla="*/ 1356 h 3809"/>
                  <a:gd name="T36" fmla="*/ 1206 w 1267"/>
                  <a:gd name="T37" fmla="*/ 1426 h 3809"/>
                  <a:gd name="T38" fmla="*/ 1230 w 1267"/>
                  <a:gd name="T39" fmla="*/ 1534 h 3809"/>
                  <a:gd name="T40" fmla="*/ 1243 w 1267"/>
                  <a:gd name="T41" fmla="*/ 1607 h 3809"/>
                  <a:gd name="T42" fmla="*/ 1254 w 1267"/>
                  <a:gd name="T43" fmla="*/ 1680 h 3809"/>
                  <a:gd name="T44" fmla="*/ 1263 w 1267"/>
                  <a:gd name="T45" fmla="*/ 1791 h 3809"/>
                  <a:gd name="T46" fmla="*/ 1266 w 1267"/>
                  <a:gd name="T47" fmla="*/ 1866 h 3809"/>
                  <a:gd name="T48" fmla="*/ 1265 w 1267"/>
                  <a:gd name="T49" fmla="*/ 1979 h 3809"/>
                  <a:gd name="T50" fmla="*/ 1254 w 1267"/>
                  <a:gd name="T51" fmla="*/ 2127 h 3809"/>
                  <a:gd name="T52" fmla="*/ 1230 w 1267"/>
                  <a:gd name="T53" fmla="*/ 2274 h 3809"/>
                  <a:gd name="T54" fmla="*/ 1197 w 1267"/>
                  <a:gd name="T55" fmla="*/ 2417 h 3809"/>
                  <a:gd name="T56" fmla="*/ 1152 w 1267"/>
                  <a:gd name="T57" fmla="*/ 2556 h 3809"/>
                  <a:gd name="T58" fmla="*/ 1097 w 1267"/>
                  <a:gd name="T59" fmla="*/ 2692 h 3809"/>
                  <a:gd name="T60" fmla="*/ 1032 w 1267"/>
                  <a:gd name="T61" fmla="*/ 2822 h 3809"/>
                  <a:gd name="T62" fmla="*/ 958 w 1267"/>
                  <a:gd name="T63" fmla="*/ 2950 h 3809"/>
                  <a:gd name="T64" fmla="*/ 874 w 1267"/>
                  <a:gd name="T65" fmla="*/ 3073 h 3809"/>
                  <a:gd name="T66" fmla="*/ 782 w 1267"/>
                  <a:gd name="T67" fmla="*/ 3190 h 3809"/>
                  <a:gd name="T68" fmla="*/ 682 w 1267"/>
                  <a:gd name="T69" fmla="*/ 3302 h 3809"/>
                  <a:gd name="T70" fmla="*/ 574 w 1267"/>
                  <a:gd name="T71" fmla="*/ 3408 h 3809"/>
                  <a:gd name="T72" fmla="*/ 458 w 1267"/>
                  <a:gd name="T73" fmla="*/ 3508 h 3809"/>
                  <a:gd name="T74" fmla="*/ 366 w 1267"/>
                  <a:gd name="T75" fmla="*/ 3579 h 3809"/>
                  <a:gd name="T76" fmla="*/ 303 w 1267"/>
                  <a:gd name="T77" fmla="*/ 3625 h 3809"/>
                  <a:gd name="T78" fmla="*/ 239 w 1267"/>
                  <a:gd name="T79" fmla="*/ 3669 h 3809"/>
                  <a:gd name="T80" fmla="*/ 138 w 1267"/>
                  <a:gd name="T81" fmla="*/ 3732 h 3809"/>
                  <a:gd name="T82" fmla="*/ 34 w 1267"/>
                  <a:gd name="T83" fmla="*/ 3790 h 3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67" h="3809">
                    <a:moveTo>
                      <a:pt x="0" y="0"/>
                    </a:moveTo>
                    <a:lnTo>
                      <a:pt x="70" y="36"/>
                    </a:lnTo>
                    <a:lnTo>
                      <a:pt x="138" y="77"/>
                    </a:lnTo>
                    <a:lnTo>
                      <a:pt x="205" y="118"/>
                    </a:lnTo>
                    <a:lnTo>
                      <a:pt x="272" y="161"/>
                    </a:lnTo>
                    <a:lnTo>
                      <a:pt x="335" y="206"/>
                    </a:lnTo>
                    <a:lnTo>
                      <a:pt x="398" y="252"/>
                    </a:lnTo>
                    <a:lnTo>
                      <a:pt x="458" y="300"/>
                    </a:lnTo>
                    <a:lnTo>
                      <a:pt x="517" y="349"/>
                    </a:lnTo>
                    <a:lnTo>
                      <a:pt x="574" y="400"/>
                    </a:lnTo>
                    <a:lnTo>
                      <a:pt x="629" y="453"/>
                    </a:lnTo>
                    <a:lnTo>
                      <a:pt x="655" y="479"/>
                    </a:lnTo>
                    <a:lnTo>
                      <a:pt x="682" y="506"/>
                    </a:lnTo>
                    <a:lnTo>
                      <a:pt x="733" y="562"/>
                    </a:lnTo>
                    <a:lnTo>
                      <a:pt x="782" y="619"/>
                    </a:lnTo>
                    <a:lnTo>
                      <a:pt x="829" y="677"/>
                    </a:lnTo>
                    <a:lnTo>
                      <a:pt x="874" y="736"/>
                    </a:lnTo>
                    <a:lnTo>
                      <a:pt x="895" y="766"/>
                    </a:lnTo>
                    <a:lnTo>
                      <a:pt x="917" y="796"/>
                    </a:lnTo>
                    <a:lnTo>
                      <a:pt x="958" y="858"/>
                    </a:lnTo>
                    <a:lnTo>
                      <a:pt x="996" y="921"/>
                    </a:lnTo>
                    <a:lnTo>
                      <a:pt x="1032" y="985"/>
                    </a:lnTo>
                    <a:lnTo>
                      <a:pt x="1049" y="1018"/>
                    </a:lnTo>
                    <a:lnTo>
                      <a:pt x="1065" y="1050"/>
                    </a:lnTo>
                    <a:lnTo>
                      <a:pt x="1081" y="1083"/>
                    </a:lnTo>
                    <a:lnTo>
                      <a:pt x="1097" y="1116"/>
                    </a:lnTo>
                    <a:lnTo>
                      <a:pt x="1104" y="1134"/>
                    </a:lnTo>
                    <a:lnTo>
                      <a:pt x="1111" y="1150"/>
                    </a:lnTo>
                    <a:lnTo>
                      <a:pt x="1126" y="1184"/>
                    </a:lnTo>
                    <a:lnTo>
                      <a:pt x="1139" y="1218"/>
                    </a:lnTo>
                    <a:lnTo>
                      <a:pt x="1152" y="1252"/>
                    </a:lnTo>
                    <a:lnTo>
                      <a:pt x="1157" y="1269"/>
                    </a:lnTo>
                    <a:lnTo>
                      <a:pt x="1164" y="1287"/>
                    </a:lnTo>
                    <a:lnTo>
                      <a:pt x="1175" y="1321"/>
                    </a:lnTo>
                    <a:lnTo>
                      <a:pt x="1180" y="1338"/>
                    </a:lnTo>
                    <a:lnTo>
                      <a:pt x="1187" y="1356"/>
                    </a:lnTo>
                    <a:lnTo>
                      <a:pt x="1197" y="1391"/>
                    </a:lnTo>
                    <a:lnTo>
                      <a:pt x="1206" y="1426"/>
                    </a:lnTo>
                    <a:lnTo>
                      <a:pt x="1215" y="1462"/>
                    </a:lnTo>
                    <a:lnTo>
                      <a:pt x="1230" y="1534"/>
                    </a:lnTo>
                    <a:lnTo>
                      <a:pt x="1237" y="1570"/>
                    </a:lnTo>
                    <a:lnTo>
                      <a:pt x="1243" y="1607"/>
                    </a:lnTo>
                    <a:lnTo>
                      <a:pt x="1249" y="1643"/>
                    </a:lnTo>
                    <a:lnTo>
                      <a:pt x="1254" y="1680"/>
                    </a:lnTo>
                    <a:lnTo>
                      <a:pt x="1261" y="1754"/>
                    </a:lnTo>
                    <a:lnTo>
                      <a:pt x="1263" y="1791"/>
                    </a:lnTo>
                    <a:lnTo>
                      <a:pt x="1265" y="1829"/>
                    </a:lnTo>
                    <a:lnTo>
                      <a:pt x="1266" y="1866"/>
                    </a:lnTo>
                    <a:lnTo>
                      <a:pt x="1267" y="1903"/>
                    </a:lnTo>
                    <a:lnTo>
                      <a:pt x="1265" y="1979"/>
                    </a:lnTo>
                    <a:lnTo>
                      <a:pt x="1261" y="2054"/>
                    </a:lnTo>
                    <a:lnTo>
                      <a:pt x="1254" y="2127"/>
                    </a:lnTo>
                    <a:lnTo>
                      <a:pt x="1243" y="2201"/>
                    </a:lnTo>
                    <a:lnTo>
                      <a:pt x="1230" y="2274"/>
                    </a:lnTo>
                    <a:lnTo>
                      <a:pt x="1215" y="2346"/>
                    </a:lnTo>
                    <a:lnTo>
                      <a:pt x="1197" y="2417"/>
                    </a:lnTo>
                    <a:lnTo>
                      <a:pt x="1175" y="2487"/>
                    </a:lnTo>
                    <a:lnTo>
                      <a:pt x="1152" y="2556"/>
                    </a:lnTo>
                    <a:lnTo>
                      <a:pt x="1126" y="2625"/>
                    </a:lnTo>
                    <a:lnTo>
                      <a:pt x="1097" y="2692"/>
                    </a:lnTo>
                    <a:lnTo>
                      <a:pt x="1065" y="2758"/>
                    </a:lnTo>
                    <a:lnTo>
                      <a:pt x="1032" y="2822"/>
                    </a:lnTo>
                    <a:lnTo>
                      <a:pt x="996" y="2887"/>
                    </a:lnTo>
                    <a:lnTo>
                      <a:pt x="958" y="2950"/>
                    </a:lnTo>
                    <a:lnTo>
                      <a:pt x="917" y="3012"/>
                    </a:lnTo>
                    <a:lnTo>
                      <a:pt x="874" y="3073"/>
                    </a:lnTo>
                    <a:lnTo>
                      <a:pt x="829" y="3131"/>
                    </a:lnTo>
                    <a:lnTo>
                      <a:pt x="782" y="3190"/>
                    </a:lnTo>
                    <a:lnTo>
                      <a:pt x="733" y="3246"/>
                    </a:lnTo>
                    <a:lnTo>
                      <a:pt x="682" y="3302"/>
                    </a:lnTo>
                    <a:lnTo>
                      <a:pt x="629" y="3355"/>
                    </a:lnTo>
                    <a:lnTo>
                      <a:pt x="574" y="3408"/>
                    </a:lnTo>
                    <a:lnTo>
                      <a:pt x="517" y="3459"/>
                    </a:lnTo>
                    <a:lnTo>
                      <a:pt x="458" y="3508"/>
                    </a:lnTo>
                    <a:lnTo>
                      <a:pt x="398" y="3556"/>
                    </a:lnTo>
                    <a:lnTo>
                      <a:pt x="366" y="3579"/>
                    </a:lnTo>
                    <a:lnTo>
                      <a:pt x="335" y="3602"/>
                    </a:lnTo>
                    <a:lnTo>
                      <a:pt x="303" y="3625"/>
                    </a:lnTo>
                    <a:lnTo>
                      <a:pt x="272" y="3647"/>
                    </a:lnTo>
                    <a:lnTo>
                      <a:pt x="239" y="3669"/>
                    </a:lnTo>
                    <a:lnTo>
                      <a:pt x="205" y="3691"/>
                    </a:lnTo>
                    <a:lnTo>
                      <a:pt x="138" y="3732"/>
                    </a:lnTo>
                    <a:lnTo>
                      <a:pt x="70" y="3771"/>
                    </a:lnTo>
                    <a:lnTo>
                      <a:pt x="34" y="3790"/>
                    </a:lnTo>
                    <a:lnTo>
                      <a:pt x="0" y="3809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71" name="Freeform 361"/>
              <p:cNvSpPr>
                <a:spLocks/>
              </p:cNvSpPr>
              <p:nvPr/>
            </p:nvSpPr>
            <p:spPr bwMode="auto">
              <a:xfrm rot="10799223">
                <a:off x="5568603" y="5278361"/>
                <a:ext cx="141147" cy="529348"/>
              </a:xfrm>
              <a:custGeom>
                <a:avLst/>
                <a:gdLst>
                  <a:gd name="T0" fmla="*/ 55 w 1987"/>
                  <a:gd name="T1" fmla="*/ 29 h 5888"/>
                  <a:gd name="T2" fmla="*/ 218 w 1987"/>
                  <a:gd name="T3" fmla="*/ 120 h 5888"/>
                  <a:gd name="T4" fmla="*/ 324 w 1987"/>
                  <a:gd name="T5" fmla="*/ 184 h 5888"/>
                  <a:gd name="T6" fmla="*/ 427 w 1987"/>
                  <a:gd name="T7" fmla="*/ 250 h 5888"/>
                  <a:gd name="T8" fmla="*/ 624 w 1987"/>
                  <a:gd name="T9" fmla="*/ 391 h 5888"/>
                  <a:gd name="T10" fmla="*/ 720 w 1987"/>
                  <a:gd name="T11" fmla="*/ 464 h 5888"/>
                  <a:gd name="T12" fmla="*/ 901 w 1987"/>
                  <a:gd name="T13" fmla="*/ 619 h 5888"/>
                  <a:gd name="T14" fmla="*/ 987 w 1987"/>
                  <a:gd name="T15" fmla="*/ 701 h 5888"/>
                  <a:gd name="T16" fmla="*/ 1071 w 1987"/>
                  <a:gd name="T17" fmla="*/ 785 h 5888"/>
                  <a:gd name="T18" fmla="*/ 1150 w 1987"/>
                  <a:gd name="T19" fmla="*/ 870 h 5888"/>
                  <a:gd name="T20" fmla="*/ 1228 w 1987"/>
                  <a:gd name="T21" fmla="*/ 957 h 5888"/>
                  <a:gd name="T22" fmla="*/ 1302 w 1987"/>
                  <a:gd name="T23" fmla="*/ 1047 h 5888"/>
                  <a:gd name="T24" fmla="*/ 1372 w 1987"/>
                  <a:gd name="T25" fmla="*/ 1138 h 5888"/>
                  <a:gd name="T26" fmla="*/ 1439 w 1987"/>
                  <a:gd name="T27" fmla="*/ 1232 h 5888"/>
                  <a:gd name="T28" fmla="*/ 1502 w 1987"/>
                  <a:gd name="T29" fmla="*/ 1328 h 5888"/>
                  <a:gd name="T30" fmla="*/ 1563 w 1987"/>
                  <a:gd name="T31" fmla="*/ 1425 h 5888"/>
                  <a:gd name="T32" fmla="*/ 1619 w 1987"/>
                  <a:gd name="T33" fmla="*/ 1524 h 5888"/>
                  <a:gd name="T34" fmla="*/ 1671 w 1987"/>
                  <a:gd name="T35" fmla="*/ 1624 h 5888"/>
                  <a:gd name="T36" fmla="*/ 1720 w 1987"/>
                  <a:gd name="T37" fmla="*/ 1727 h 5888"/>
                  <a:gd name="T38" fmla="*/ 1744 w 1987"/>
                  <a:gd name="T39" fmla="*/ 1778 h 5888"/>
                  <a:gd name="T40" fmla="*/ 1786 w 1987"/>
                  <a:gd name="T41" fmla="*/ 1884 h 5888"/>
                  <a:gd name="T42" fmla="*/ 1826 w 1987"/>
                  <a:gd name="T43" fmla="*/ 1990 h 5888"/>
                  <a:gd name="T44" fmla="*/ 1861 w 1987"/>
                  <a:gd name="T45" fmla="*/ 2098 h 5888"/>
                  <a:gd name="T46" fmla="*/ 1892 w 1987"/>
                  <a:gd name="T47" fmla="*/ 2206 h 5888"/>
                  <a:gd name="T48" fmla="*/ 1919 w 1987"/>
                  <a:gd name="T49" fmla="*/ 2316 h 5888"/>
                  <a:gd name="T50" fmla="*/ 1941 w 1987"/>
                  <a:gd name="T51" fmla="*/ 2428 h 5888"/>
                  <a:gd name="T52" fmla="*/ 1955 w 1987"/>
                  <a:gd name="T53" fmla="*/ 2513 h 5888"/>
                  <a:gd name="T54" fmla="*/ 1964 w 1987"/>
                  <a:gd name="T55" fmla="*/ 2570 h 5888"/>
                  <a:gd name="T56" fmla="*/ 1973 w 1987"/>
                  <a:gd name="T57" fmla="*/ 2655 h 5888"/>
                  <a:gd name="T58" fmla="*/ 1982 w 1987"/>
                  <a:gd name="T59" fmla="*/ 2769 h 5888"/>
                  <a:gd name="T60" fmla="*/ 1987 w 1987"/>
                  <a:gd name="T61" fmla="*/ 2886 h 5888"/>
                  <a:gd name="T62" fmla="*/ 1987 w 1987"/>
                  <a:gd name="T63" fmla="*/ 3002 h 5888"/>
                  <a:gd name="T64" fmla="*/ 1978 w 1987"/>
                  <a:gd name="T65" fmla="*/ 3177 h 5888"/>
                  <a:gd name="T66" fmla="*/ 1967 w 1987"/>
                  <a:gd name="T67" fmla="*/ 3290 h 5888"/>
                  <a:gd name="T68" fmla="*/ 1950 w 1987"/>
                  <a:gd name="T69" fmla="*/ 3403 h 5888"/>
                  <a:gd name="T70" fmla="*/ 1930 w 1987"/>
                  <a:gd name="T71" fmla="*/ 3516 h 5888"/>
                  <a:gd name="T72" fmla="*/ 1906 w 1987"/>
                  <a:gd name="T73" fmla="*/ 3627 h 5888"/>
                  <a:gd name="T74" fmla="*/ 1844 w 1987"/>
                  <a:gd name="T75" fmla="*/ 3845 h 5888"/>
                  <a:gd name="T76" fmla="*/ 1807 w 1987"/>
                  <a:gd name="T77" fmla="*/ 3952 h 5888"/>
                  <a:gd name="T78" fmla="*/ 1766 w 1987"/>
                  <a:gd name="T79" fmla="*/ 4058 h 5888"/>
                  <a:gd name="T80" fmla="*/ 1720 w 1987"/>
                  <a:gd name="T81" fmla="*/ 4161 h 5888"/>
                  <a:gd name="T82" fmla="*/ 1671 w 1987"/>
                  <a:gd name="T83" fmla="*/ 4264 h 5888"/>
                  <a:gd name="T84" fmla="*/ 1619 w 1987"/>
                  <a:gd name="T85" fmla="*/ 4364 h 5888"/>
                  <a:gd name="T86" fmla="*/ 1502 w 1987"/>
                  <a:gd name="T87" fmla="*/ 4560 h 5888"/>
                  <a:gd name="T88" fmla="*/ 1439 w 1987"/>
                  <a:gd name="T89" fmla="*/ 4656 h 5888"/>
                  <a:gd name="T90" fmla="*/ 1372 w 1987"/>
                  <a:gd name="T91" fmla="*/ 4750 h 5888"/>
                  <a:gd name="T92" fmla="*/ 1302 w 1987"/>
                  <a:gd name="T93" fmla="*/ 4841 h 5888"/>
                  <a:gd name="T94" fmla="*/ 1228 w 1987"/>
                  <a:gd name="T95" fmla="*/ 4930 h 5888"/>
                  <a:gd name="T96" fmla="*/ 1150 w 1987"/>
                  <a:gd name="T97" fmla="*/ 5018 h 5888"/>
                  <a:gd name="T98" fmla="*/ 1071 w 1987"/>
                  <a:gd name="T99" fmla="*/ 5103 h 5888"/>
                  <a:gd name="T100" fmla="*/ 987 w 1987"/>
                  <a:gd name="T101" fmla="*/ 5187 h 5888"/>
                  <a:gd name="T102" fmla="*/ 901 w 1987"/>
                  <a:gd name="T103" fmla="*/ 5269 h 5888"/>
                  <a:gd name="T104" fmla="*/ 811 w 1987"/>
                  <a:gd name="T105" fmla="*/ 5347 h 5888"/>
                  <a:gd name="T106" fmla="*/ 720 w 1987"/>
                  <a:gd name="T107" fmla="*/ 5424 h 5888"/>
                  <a:gd name="T108" fmla="*/ 624 w 1987"/>
                  <a:gd name="T109" fmla="*/ 5497 h 5888"/>
                  <a:gd name="T110" fmla="*/ 526 w 1987"/>
                  <a:gd name="T111" fmla="*/ 5568 h 5888"/>
                  <a:gd name="T112" fmla="*/ 376 w 1987"/>
                  <a:gd name="T113" fmla="*/ 5672 h 5888"/>
                  <a:gd name="T114" fmla="*/ 272 w 1987"/>
                  <a:gd name="T115" fmla="*/ 5737 h 5888"/>
                  <a:gd name="T116" fmla="*/ 165 w 1987"/>
                  <a:gd name="T117" fmla="*/ 5799 h 5888"/>
                  <a:gd name="T118" fmla="*/ 55 w 1987"/>
                  <a:gd name="T119" fmla="*/ 5859 h 5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87" h="5888">
                    <a:moveTo>
                      <a:pt x="0" y="0"/>
                    </a:moveTo>
                    <a:lnTo>
                      <a:pt x="55" y="29"/>
                    </a:lnTo>
                    <a:lnTo>
                      <a:pt x="110" y="58"/>
                    </a:lnTo>
                    <a:lnTo>
                      <a:pt x="218" y="120"/>
                    </a:lnTo>
                    <a:lnTo>
                      <a:pt x="272" y="151"/>
                    </a:lnTo>
                    <a:lnTo>
                      <a:pt x="324" y="184"/>
                    </a:lnTo>
                    <a:lnTo>
                      <a:pt x="376" y="216"/>
                    </a:lnTo>
                    <a:lnTo>
                      <a:pt x="427" y="250"/>
                    </a:lnTo>
                    <a:lnTo>
                      <a:pt x="526" y="319"/>
                    </a:lnTo>
                    <a:lnTo>
                      <a:pt x="624" y="391"/>
                    </a:lnTo>
                    <a:lnTo>
                      <a:pt x="673" y="427"/>
                    </a:lnTo>
                    <a:lnTo>
                      <a:pt x="720" y="464"/>
                    </a:lnTo>
                    <a:lnTo>
                      <a:pt x="811" y="541"/>
                    </a:lnTo>
                    <a:lnTo>
                      <a:pt x="901" y="619"/>
                    </a:lnTo>
                    <a:lnTo>
                      <a:pt x="945" y="660"/>
                    </a:lnTo>
                    <a:lnTo>
                      <a:pt x="987" y="701"/>
                    </a:lnTo>
                    <a:lnTo>
                      <a:pt x="1029" y="742"/>
                    </a:lnTo>
                    <a:lnTo>
                      <a:pt x="1071" y="785"/>
                    </a:lnTo>
                    <a:lnTo>
                      <a:pt x="1111" y="827"/>
                    </a:lnTo>
                    <a:lnTo>
                      <a:pt x="1150" y="870"/>
                    </a:lnTo>
                    <a:lnTo>
                      <a:pt x="1190" y="913"/>
                    </a:lnTo>
                    <a:lnTo>
                      <a:pt x="1228" y="957"/>
                    </a:lnTo>
                    <a:lnTo>
                      <a:pt x="1265" y="1002"/>
                    </a:lnTo>
                    <a:lnTo>
                      <a:pt x="1302" y="1047"/>
                    </a:lnTo>
                    <a:lnTo>
                      <a:pt x="1337" y="1093"/>
                    </a:lnTo>
                    <a:lnTo>
                      <a:pt x="1372" y="1138"/>
                    </a:lnTo>
                    <a:lnTo>
                      <a:pt x="1406" y="1185"/>
                    </a:lnTo>
                    <a:lnTo>
                      <a:pt x="1439" y="1232"/>
                    </a:lnTo>
                    <a:lnTo>
                      <a:pt x="1471" y="1280"/>
                    </a:lnTo>
                    <a:lnTo>
                      <a:pt x="1502" y="1328"/>
                    </a:lnTo>
                    <a:lnTo>
                      <a:pt x="1533" y="1376"/>
                    </a:lnTo>
                    <a:lnTo>
                      <a:pt x="1563" y="1425"/>
                    </a:lnTo>
                    <a:lnTo>
                      <a:pt x="1591" y="1474"/>
                    </a:lnTo>
                    <a:lnTo>
                      <a:pt x="1619" y="1524"/>
                    </a:lnTo>
                    <a:lnTo>
                      <a:pt x="1646" y="1575"/>
                    </a:lnTo>
                    <a:lnTo>
                      <a:pt x="1671" y="1624"/>
                    </a:lnTo>
                    <a:lnTo>
                      <a:pt x="1697" y="1675"/>
                    </a:lnTo>
                    <a:lnTo>
                      <a:pt x="1720" y="1727"/>
                    </a:lnTo>
                    <a:lnTo>
                      <a:pt x="1733" y="1753"/>
                    </a:lnTo>
                    <a:lnTo>
                      <a:pt x="1744" y="1778"/>
                    </a:lnTo>
                    <a:lnTo>
                      <a:pt x="1766" y="1831"/>
                    </a:lnTo>
                    <a:lnTo>
                      <a:pt x="1786" y="1884"/>
                    </a:lnTo>
                    <a:lnTo>
                      <a:pt x="1807" y="1936"/>
                    </a:lnTo>
                    <a:lnTo>
                      <a:pt x="1826" y="1990"/>
                    </a:lnTo>
                    <a:lnTo>
                      <a:pt x="1844" y="2043"/>
                    </a:lnTo>
                    <a:lnTo>
                      <a:pt x="1861" y="2098"/>
                    </a:lnTo>
                    <a:lnTo>
                      <a:pt x="1877" y="2151"/>
                    </a:lnTo>
                    <a:lnTo>
                      <a:pt x="1892" y="2206"/>
                    </a:lnTo>
                    <a:lnTo>
                      <a:pt x="1906" y="2261"/>
                    </a:lnTo>
                    <a:lnTo>
                      <a:pt x="1919" y="2316"/>
                    </a:lnTo>
                    <a:lnTo>
                      <a:pt x="1930" y="2372"/>
                    </a:lnTo>
                    <a:lnTo>
                      <a:pt x="1941" y="2428"/>
                    </a:lnTo>
                    <a:lnTo>
                      <a:pt x="1950" y="2485"/>
                    </a:lnTo>
                    <a:lnTo>
                      <a:pt x="1955" y="2513"/>
                    </a:lnTo>
                    <a:lnTo>
                      <a:pt x="1960" y="2541"/>
                    </a:lnTo>
                    <a:lnTo>
                      <a:pt x="1964" y="2570"/>
                    </a:lnTo>
                    <a:lnTo>
                      <a:pt x="1967" y="2598"/>
                    </a:lnTo>
                    <a:lnTo>
                      <a:pt x="1973" y="2655"/>
                    </a:lnTo>
                    <a:lnTo>
                      <a:pt x="1978" y="2713"/>
                    </a:lnTo>
                    <a:lnTo>
                      <a:pt x="1982" y="2769"/>
                    </a:lnTo>
                    <a:lnTo>
                      <a:pt x="1985" y="2827"/>
                    </a:lnTo>
                    <a:lnTo>
                      <a:pt x="1987" y="2886"/>
                    </a:lnTo>
                    <a:lnTo>
                      <a:pt x="1987" y="2943"/>
                    </a:lnTo>
                    <a:lnTo>
                      <a:pt x="1987" y="3002"/>
                    </a:lnTo>
                    <a:lnTo>
                      <a:pt x="1985" y="3061"/>
                    </a:lnTo>
                    <a:lnTo>
                      <a:pt x="1978" y="3177"/>
                    </a:lnTo>
                    <a:lnTo>
                      <a:pt x="1973" y="3233"/>
                    </a:lnTo>
                    <a:lnTo>
                      <a:pt x="1967" y="3290"/>
                    </a:lnTo>
                    <a:lnTo>
                      <a:pt x="1960" y="3347"/>
                    </a:lnTo>
                    <a:lnTo>
                      <a:pt x="1950" y="3403"/>
                    </a:lnTo>
                    <a:lnTo>
                      <a:pt x="1941" y="3460"/>
                    </a:lnTo>
                    <a:lnTo>
                      <a:pt x="1930" y="3516"/>
                    </a:lnTo>
                    <a:lnTo>
                      <a:pt x="1919" y="3572"/>
                    </a:lnTo>
                    <a:lnTo>
                      <a:pt x="1906" y="3627"/>
                    </a:lnTo>
                    <a:lnTo>
                      <a:pt x="1877" y="3737"/>
                    </a:lnTo>
                    <a:lnTo>
                      <a:pt x="1844" y="3845"/>
                    </a:lnTo>
                    <a:lnTo>
                      <a:pt x="1826" y="3899"/>
                    </a:lnTo>
                    <a:lnTo>
                      <a:pt x="1807" y="3952"/>
                    </a:lnTo>
                    <a:lnTo>
                      <a:pt x="1786" y="4005"/>
                    </a:lnTo>
                    <a:lnTo>
                      <a:pt x="1766" y="4058"/>
                    </a:lnTo>
                    <a:lnTo>
                      <a:pt x="1744" y="4110"/>
                    </a:lnTo>
                    <a:lnTo>
                      <a:pt x="1720" y="4161"/>
                    </a:lnTo>
                    <a:lnTo>
                      <a:pt x="1697" y="4213"/>
                    </a:lnTo>
                    <a:lnTo>
                      <a:pt x="1671" y="4264"/>
                    </a:lnTo>
                    <a:lnTo>
                      <a:pt x="1646" y="4314"/>
                    </a:lnTo>
                    <a:lnTo>
                      <a:pt x="1619" y="4364"/>
                    </a:lnTo>
                    <a:lnTo>
                      <a:pt x="1563" y="4463"/>
                    </a:lnTo>
                    <a:lnTo>
                      <a:pt x="1502" y="4560"/>
                    </a:lnTo>
                    <a:lnTo>
                      <a:pt x="1471" y="4609"/>
                    </a:lnTo>
                    <a:lnTo>
                      <a:pt x="1439" y="4656"/>
                    </a:lnTo>
                    <a:lnTo>
                      <a:pt x="1406" y="4703"/>
                    </a:lnTo>
                    <a:lnTo>
                      <a:pt x="1372" y="4750"/>
                    </a:lnTo>
                    <a:lnTo>
                      <a:pt x="1337" y="4795"/>
                    </a:lnTo>
                    <a:lnTo>
                      <a:pt x="1302" y="4841"/>
                    </a:lnTo>
                    <a:lnTo>
                      <a:pt x="1265" y="4887"/>
                    </a:lnTo>
                    <a:lnTo>
                      <a:pt x="1228" y="4930"/>
                    </a:lnTo>
                    <a:lnTo>
                      <a:pt x="1190" y="4975"/>
                    </a:lnTo>
                    <a:lnTo>
                      <a:pt x="1150" y="5018"/>
                    </a:lnTo>
                    <a:lnTo>
                      <a:pt x="1111" y="5061"/>
                    </a:lnTo>
                    <a:lnTo>
                      <a:pt x="1071" y="5103"/>
                    </a:lnTo>
                    <a:lnTo>
                      <a:pt x="1029" y="5146"/>
                    </a:lnTo>
                    <a:lnTo>
                      <a:pt x="987" y="5187"/>
                    </a:lnTo>
                    <a:lnTo>
                      <a:pt x="945" y="5228"/>
                    </a:lnTo>
                    <a:lnTo>
                      <a:pt x="901" y="5269"/>
                    </a:lnTo>
                    <a:lnTo>
                      <a:pt x="857" y="5308"/>
                    </a:lnTo>
                    <a:lnTo>
                      <a:pt x="811" y="5347"/>
                    </a:lnTo>
                    <a:lnTo>
                      <a:pt x="766" y="5385"/>
                    </a:lnTo>
                    <a:lnTo>
                      <a:pt x="720" y="5424"/>
                    </a:lnTo>
                    <a:lnTo>
                      <a:pt x="673" y="5461"/>
                    </a:lnTo>
                    <a:lnTo>
                      <a:pt x="624" y="5497"/>
                    </a:lnTo>
                    <a:lnTo>
                      <a:pt x="576" y="5534"/>
                    </a:lnTo>
                    <a:lnTo>
                      <a:pt x="526" y="5568"/>
                    </a:lnTo>
                    <a:lnTo>
                      <a:pt x="427" y="5637"/>
                    </a:lnTo>
                    <a:lnTo>
                      <a:pt x="376" y="5672"/>
                    </a:lnTo>
                    <a:lnTo>
                      <a:pt x="324" y="5705"/>
                    </a:lnTo>
                    <a:lnTo>
                      <a:pt x="272" y="5737"/>
                    </a:lnTo>
                    <a:lnTo>
                      <a:pt x="218" y="5768"/>
                    </a:lnTo>
                    <a:lnTo>
                      <a:pt x="165" y="5799"/>
                    </a:lnTo>
                    <a:lnTo>
                      <a:pt x="110" y="5830"/>
                    </a:lnTo>
                    <a:lnTo>
                      <a:pt x="55" y="5859"/>
                    </a:lnTo>
                    <a:lnTo>
                      <a:pt x="0" y="5888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</p:grpSp>
        <p:grpSp>
          <p:nvGrpSpPr>
            <p:cNvPr id="46" name="Group 61"/>
            <p:cNvGrpSpPr>
              <a:grpSpLocks/>
            </p:cNvGrpSpPr>
            <p:nvPr/>
          </p:nvGrpSpPr>
          <p:grpSpPr bwMode="auto">
            <a:xfrm rot="-10785620">
              <a:off x="5190377" y="5597459"/>
              <a:ext cx="515937" cy="420688"/>
              <a:chOff x="3775" y="2153"/>
              <a:chExt cx="145" cy="112"/>
            </a:xfrm>
            <a:grpFill/>
          </p:grpSpPr>
          <p:sp>
            <p:nvSpPr>
              <p:cNvPr id="64" name="Line 62"/>
              <p:cNvSpPr>
                <a:spLocks noChangeShapeType="1"/>
              </p:cNvSpPr>
              <p:nvPr/>
            </p:nvSpPr>
            <p:spPr bwMode="auto">
              <a:xfrm>
                <a:off x="3775" y="2210"/>
                <a:ext cx="145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65" name="Line 63"/>
              <p:cNvSpPr>
                <a:spLocks noChangeShapeType="1"/>
              </p:cNvSpPr>
              <p:nvPr/>
            </p:nvSpPr>
            <p:spPr bwMode="auto">
              <a:xfrm>
                <a:off x="3841" y="2153"/>
                <a:ext cx="0" cy="11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66" name="Line 64"/>
              <p:cNvSpPr>
                <a:spLocks noChangeShapeType="1"/>
              </p:cNvSpPr>
              <p:nvPr/>
            </p:nvSpPr>
            <p:spPr bwMode="auto">
              <a:xfrm>
                <a:off x="3866" y="2173"/>
                <a:ext cx="0" cy="7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67" name="Line 65"/>
              <p:cNvSpPr>
                <a:spLocks noChangeShapeType="1"/>
              </p:cNvSpPr>
              <p:nvPr/>
            </p:nvSpPr>
            <p:spPr bwMode="auto">
              <a:xfrm>
                <a:off x="3898" y="2195"/>
                <a:ext cx="0" cy="3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</p:grpSp>
        <p:sp>
          <p:nvSpPr>
            <p:cNvPr id="47" name="Line 66"/>
            <p:cNvSpPr>
              <a:spLocks noChangeShapeType="1"/>
            </p:cNvSpPr>
            <p:nvPr/>
          </p:nvSpPr>
          <p:spPr bwMode="auto">
            <a:xfrm>
              <a:off x="5702082" y="5799197"/>
              <a:ext cx="0" cy="371475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50" b="1">
                <a:latin typeface="Montserrat ExtraLight" panose="00000300000000000000" pitchFamily="2" charset="0"/>
              </a:endParaRPr>
            </a:p>
          </p:txBody>
        </p:sp>
        <p:sp>
          <p:nvSpPr>
            <p:cNvPr id="48" name="Line 247"/>
            <p:cNvSpPr>
              <a:spLocks noChangeShapeType="1"/>
            </p:cNvSpPr>
            <p:nvPr/>
          </p:nvSpPr>
          <p:spPr bwMode="auto">
            <a:xfrm rot="16200000">
              <a:off x="6000696" y="5857612"/>
              <a:ext cx="1" cy="597231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50" b="1">
                <a:latin typeface="Montserrat ExtraLight" panose="00000300000000000000" pitchFamily="2" charset="0"/>
              </a:endParaRPr>
            </a:p>
          </p:txBody>
        </p:sp>
        <p:pic>
          <p:nvPicPr>
            <p:cNvPr id="49" name="48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9304" y="4493880"/>
              <a:ext cx="2715704" cy="1977488"/>
            </a:xfrm>
            <a:prstGeom prst="rect">
              <a:avLst/>
            </a:prstGeom>
            <a:grpFill/>
          </p:spPr>
        </p:pic>
        <p:sp>
          <p:nvSpPr>
            <p:cNvPr id="50" name="Line 10"/>
            <p:cNvSpPr>
              <a:spLocks noChangeShapeType="1"/>
            </p:cNvSpPr>
            <p:nvPr/>
          </p:nvSpPr>
          <p:spPr bwMode="auto">
            <a:xfrm>
              <a:off x="5375675" y="4117790"/>
              <a:ext cx="0" cy="1424655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 sz="1050" b="1">
                <a:latin typeface="Montserrat ExtraLight" panose="00000300000000000000" pitchFamily="2" charset="0"/>
              </a:endParaRPr>
            </a:p>
          </p:txBody>
        </p:sp>
        <p:sp>
          <p:nvSpPr>
            <p:cNvPr id="51" name="Line 10"/>
            <p:cNvSpPr>
              <a:spLocks noChangeShapeType="1"/>
            </p:cNvSpPr>
            <p:nvPr/>
          </p:nvSpPr>
          <p:spPr bwMode="auto">
            <a:xfrm flipV="1">
              <a:off x="5271115" y="4103159"/>
              <a:ext cx="0" cy="1401601"/>
            </a:xfrm>
            <a:prstGeom prst="line">
              <a:avLst/>
            </a:prstGeom>
            <a:grpFill/>
            <a:ln w="38100">
              <a:solidFill>
                <a:srgbClr val="004C22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 sz="1050" b="1">
                <a:latin typeface="Montserrat ExtraLight" panose="00000300000000000000" pitchFamily="2" charset="0"/>
              </a:endParaRPr>
            </a:p>
          </p:txBody>
        </p:sp>
        <p:grpSp>
          <p:nvGrpSpPr>
            <p:cNvPr id="52" name="51 Grupo"/>
            <p:cNvGrpSpPr/>
            <p:nvPr/>
          </p:nvGrpSpPr>
          <p:grpSpPr>
            <a:xfrm>
              <a:off x="5926722" y="4550324"/>
              <a:ext cx="345728" cy="366487"/>
              <a:chOff x="5968816" y="5180935"/>
              <a:chExt cx="258599" cy="717705"/>
            </a:xfrm>
            <a:grpFill/>
          </p:grpSpPr>
          <p:sp>
            <p:nvSpPr>
              <p:cNvPr id="62" name="Rectangle 356"/>
              <p:cNvSpPr>
                <a:spLocks noChangeArrowheads="1"/>
              </p:cNvSpPr>
              <p:nvPr/>
            </p:nvSpPr>
            <p:spPr bwMode="auto">
              <a:xfrm rot="10799223">
                <a:off x="6122744" y="5310837"/>
                <a:ext cx="104671" cy="457902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63" name="Freeform 357"/>
              <p:cNvSpPr>
                <a:spLocks/>
              </p:cNvSpPr>
              <p:nvPr/>
            </p:nvSpPr>
            <p:spPr bwMode="auto">
              <a:xfrm rot="10799223">
                <a:off x="5968816" y="5180935"/>
                <a:ext cx="153928" cy="717705"/>
              </a:xfrm>
              <a:custGeom>
                <a:avLst/>
                <a:gdLst>
                  <a:gd name="T0" fmla="*/ 0 w 2163"/>
                  <a:gd name="T1" fmla="*/ 1446 h 7954"/>
                  <a:gd name="T2" fmla="*/ 2163 w 2163"/>
                  <a:gd name="T3" fmla="*/ 0 h 7954"/>
                  <a:gd name="T4" fmla="*/ 2163 w 2163"/>
                  <a:gd name="T5" fmla="*/ 7954 h 7954"/>
                  <a:gd name="T6" fmla="*/ 0 w 2163"/>
                  <a:gd name="T7" fmla="*/ 6508 h 7954"/>
                  <a:gd name="T8" fmla="*/ 0 w 2163"/>
                  <a:gd name="T9" fmla="*/ 1446 h 7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3" h="7954">
                    <a:moveTo>
                      <a:pt x="0" y="1446"/>
                    </a:moveTo>
                    <a:lnTo>
                      <a:pt x="2163" y="0"/>
                    </a:lnTo>
                    <a:lnTo>
                      <a:pt x="2163" y="7954"/>
                    </a:lnTo>
                    <a:lnTo>
                      <a:pt x="0" y="6508"/>
                    </a:lnTo>
                    <a:lnTo>
                      <a:pt x="0" y="144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</p:grpSp>
        <p:grpSp>
          <p:nvGrpSpPr>
            <p:cNvPr id="53" name="2 Grupo"/>
            <p:cNvGrpSpPr>
              <a:grpSpLocks/>
            </p:cNvGrpSpPr>
            <p:nvPr/>
          </p:nvGrpSpPr>
          <p:grpSpPr bwMode="auto">
            <a:xfrm>
              <a:off x="5582567" y="4540017"/>
              <a:ext cx="261938" cy="401328"/>
              <a:chOff x="5568603" y="5278361"/>
              <a:chExt cx="261677" cy="529348"/>
            </a:xfrm>
            <a:grpFill/>
          </p:grpSpPr>
          <p:sp>
            <p:nvSpPr>
              <p:cNvPr id="58" name="Freeform 358"/>
              <p:cNvSpPr>
                <a:spLocks/>
              </p:cNvSpPr>
              <p:nvPr/>
            </p:nvSpPr>
            <p:spPr bwMode="auto">
              <a:xfrm rot="10799223">
                <a:off x="5820764" y="5515216"/>
                <a:ext cx="9516" cy="55638"/>
              </a:xfrm>
              <a:custGeom>
                <a:avLst/>
                <a:gdLst>
                  <a:gd name="T0" fmla="*/ 0 w 162"/>
                  <a:gd name="T1" fmla="*/ 0 h 643"/>
                  <a:gd name="T2" fmla="*/ 17 w 162"/>
                  <a:gd name="T3" fmla="*/ 14 h 643"/>
                  <a:gd name="T4" fmla="*/ 35 w 162"/>
                  <a:gd name="T5" fmla="*/ 28 h 643"/>
                  <a:gd name="T6" fmla="*/ 51 w 162"/>
                  <a:gd name="T7" fmla="*/ 44 h 643"/>
                  <a:gd name="T8" fmla="*/ 66 w 162"/>
                  <a:gd name="T9" fmla="*/ 60 h 643"/>
                  <a:gd name="T10" fmla="*/ 80 w 162"/>
                  <a:gd name="T11" fmla="*/ 77 h 643"/>
                  <a:gd name="T12" fmla="*/ 94 w 162"/>
                  <a:gd name="T13" fmla="*/ 96 h 643"/>
                  <a:gd name="T14" fmla="*/ 100 w 162"/>
                  <a:gd name="T15" fmla="*/ 106 h 643"/>
                  <a:gd name="T16" fmla="*/ 106 w 162"/>
                  <a:gd name="T17" fmla="*/ 115 h 643"/>
                  <a:gd name="T18" fmla="*/ 117 w 162"/>
                  <a:gd name="T19" fmla="*/ 135 h 643"/>
                  <a:gd name="T20" fmla="*/ 128 w 162"/>
                  <a:gd name="T21" fmla="*/ 156 h 643"/>
                  <a:gd name="T22" fmla="*/ 136 w 162"/>
                  <a:gd name="T23" fmla="*/ 178 h 643"/>
                  <a:gd name="T24" fmla="*/ 145 w 162"/>
                  <a:gd name="T25" fmla="*/ 200 h 643"/>
                  <a:gd name="T26" fmla="*/ 151 w 162"/>
                  <a:gd name="T27" fmla="*/ 223 h 643"/>
                  <a:gd name="T28" fmla="*/ 156 w 162"/>
                  <a:gd name="T29" fmla="*/ 248 h 643"/>
                  <a:gd name="T30" fmla="*/ 158 w 162"/>
                  <a:gd name="T31" fmla="*/ 260 h 643"/>
                  <a:gd name="T32" fmla="*/ 160 w 162"/>
                  <a:gd name="T33" fmla="*/ 271 h 643"/>
                  <a:gd name="T34" fmla="*/ 161 w 162"/>
                  <a:gd name="T35" fmla="*/ 284 h 643"/>
                  <a:gd name="T36" fmla="*/ 162 w 162"/>
                  <a:gd name="T37" fmla="*/ 296 h 643"/>
                  <a:gd name="T38" fmla="*/ 162 w 162"/>
                  <a:gd name="T39" fmla="*/ 321 h 643"/>
                  <a:gd name="T40" fmla="*/ 162 w 162"/>
                  <a:gd name="T41" fmla="*/ 347 h 643"/>
                  <a:gd name="T42" fmla="*/ 160 w 162"/>
                  <a:gd name="T43" fmla="*/ 372 h 643"/>
                  <a:gd name="T44" fmla="*/ 156 w 162"/>
                  <a:gd name="T45" fmla="*/ 396 h 643"/>
                  <a:gd name="T46" fmla="*/ 151 w 162"/>
                  <a:gd name="T47" fmla="*/ 420 h 643"/>
                  <a:gd name="T48" fmla="*/ 145 w 162"/>
                  <a:gd name="T49" fmla="*/ 443 h 643"/>
                  <a:gd name="T50" fmla="*/ 136 w 162"/>
                  <a:gd name="T51" fmla="*/ 465 h 643"/>
                  <a:gd name="T52" fmla="*/ 128 w 162"/>
                  <a:gd name="T53" fmla="*/ 488 h 643"/>
                  <a:gd name="T54" fmla="*/ 117 w 162"/>
                  <a:gd name="T55" fmla="*/ 509 h 643"/>
                  <a:gd name="T56" fmla="*/ 106 w 162"/>
                  <a:gd name="T57" fmla="*/ 528 h 643"/>
                  <a:gd name="T58" fmla="*/ 94 w 162"/>
                  <a:gd name="T59" fmla="*/ 548 h 643"/>
                  <a:gd name="T60" fmla="*/ 80 w 162"/>
                  <a:gd name="T61" fmla="*/ 567 h 643"/>
                  <a:gd name="T62" fmla="*/ 66 w 162"/>
                  <a:gd name="T63" fmla="*/ 584 h 643"/>
                  <a:gd name="T64" fmla="*/ 51 w 162"/>
                  <a:gd name="T65" fmla="*/ 600 h 643"/>
                  <a:gd name="T66" fmla="*/ 35 w 162"/>
                  <a:gd name="T67" fmla="*/ 615 h 643"/>
                  <a:gd name="T68" fmla="*/ 17 w 162"/>
                  <a:gd name="T69" fmla="*/ 630 h 643"/>
                  <a:gd name="T70" fmla="*/ 0 w 162"/>
                  <a:gd name="T71" fmla="*/ 643 h 6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2" h="643">
                    <a:moveTo>
                      <a:pt x="0" y="0"/>
                    </a:moveTo>
                    <a:lnTo>
                      <a:pt x="17" y="14"/>
                    </a:lnTo>
                    <a:lnTo>
                      <a:pt x="35" y="28"/>
                    </a:lnTo>
                    <a:lnTo>
                      <a:pt x="51" y="44"/>
                    </a:lnTo>
                    <a:lnTo>
                      <a:pt x="66" y="60"/>
                    </a:lnTo>
                    <a:lnTo>
                      <a:pt x="80" y="77"/>
                    </a:lnTo>
                    <a:lnTo>
                      <a:pt x="94" y="96"/>
                    </a:lnTo>
                    <a:lnTo>
                      <a:pt x="100" y="106"/>
                    </a:lnTo>
                    <a:lnTo>
                      <a:pt x="106" y="115"/>
                    </a:lnTo>
                    <a:lnTo>
                      <a:pt x="117" y="135"/>
                    </a:lnTo>
                    <a:lnTo>
                      <a:pt x="128" y="156"/>
                    </a:lnTo>
                    <a:lnTo>
                      <a:pt x="136" y="178"/>
                    </a:lnTo>
                    <a:lnTo>
                      <a:pt x="145" y="200"/>
                    </a:lnTo>
                    <a:lnTo>
                      <a:pt x="151" y="223"/>
                    </a:lnTo>
                    <a:lnTo>
                      <a:pt x="156" y="248"/>
                    </a:lnTo>
                    <a:lnTo>
                      <a:pt x="158" y="260"/>
                    </a:lnTo>
                    <a:lnTo>
                      <a:pt x="160" y="271"/>
                    </a:lnTo>
                    <a:lnTo>
                      <a:pt x="161" y="284"/>
                    </a:lnTo>
                    <a:lnTo>
                      <a:pt x="162" y="296"/>
                    </a:lnTo>
                    <a:lnTo>
                      <a:pt x="162" y="321"/>
                    </a:lnTo>
                    <a:lnTo>
                      <a:pt x="162" y="347"/>
                    </a:lnTo>
                    <a:lnTo>
                      <a:pt x="160" y="372"/>
                    </a:lnTo>
                    <a:lnTo>
                      <a:pt x="156" y="396"/>
                    </a:lnTo>
                    <a:lnTo>
                      <a:pt x="151" y="420"/>
                    </a:lnTo>
                    <a:lnTo>
                      <a:pt x="145" y="443"/>
                    </a:lnTo>
                    <a:lnTo>
                      <a:pt x="136" y="465"/>
                    </a:lnTo>
                    <a:lnTo>
                      <a:pt x="128" y="488"/>
                    </a:lnTo>
                    <a:lnTo>
                      <a:pt x="117" y="509"/>
                    </a:lnTo>
                    <a:lnTo>
                      <a:pt x="106" y="528"/>
                    </a:lnTo>
                    <a:lnTo>
                      <a:pt x="94" y="548"/>
                    </a:lnTo>
                    <a:lnTo>
                      <a:pt x="80" y="567"/>
                    </a:lnTo>
                    <a:lnTo>
                      <a:pt x="66" y="584"/>
                    </a:lnTo>
                    <a:lnTo>
                      <a:pt x="51" y="600"/>
                    </a:lnTo>
                    <a:lnTo>
                      <a:pt x="35" y="615"/>
                    </a:lnTo>
                    <a:lnTo>
                      <a:pt x="17" y="630"/>
                    </a:lnTo>
                    <a:lnTo>
                      <a:pt x="0" y="643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59" name="Freeform 359"/>
              <p:cNvSpPr>
                <a:spLocks/>
              </p:cNvSpPr>
              <p:nvPr/>
            </p:nvSpPr>
            <p:spPr bwMode="auto">
              <a:xfrm rot="10799223">
                <a:off x="5755741" y="5459579"/>
                <a:ext cx="41234" cy="166911"/>
              </a:xfrm>
              <a:custGeom>
                <a:avLst/>
                <a:gdLst>
                  <a:gd name="T0" fmla="*/ 29 w 530"/>
                  <a:gd name="T1" fmla="*/ 20 h 1867"/>
                  <a:gd name="T2" fmla="*/ 86 w 530"/>
                  <a:gd name="T3" fmla="*/ 59 h 1867"/>
                  <a:gd name="T4" fmla="*/ 140 w 530"/>
                  <a:gd name="T5" fmla="*/ 102 h 1867"/>
                  <a:gd name="T6" fmla="*/ 192 w 530"/>
                  <a:gd name="T7" fmla="*/ 148 h 1867"/>
                  <a:gd name="T8" fmla="*/ 241 w 530"/>
                  <a:gd name="T9" fmla="*/ 198 h 1867"/>
                  <a:gd name="T10" fmla="*/ 264 w 530"/>
                  <a:gd name="T11" fmla="*/ 223 h 1867"/>
                  <a:gd name="T12" fmla="*/ 307 w 530"/>
                  <a:gd name="T13" fmla="*/ 277 h 1867"/>
                  <a:gd name="T14" fmla="*/ 338 w 530"/>
                  <a:gd name="T15" fmla="*/ 319 h 1867"/>
                  <a:gd name="T16" fmla="*/ 366 w 530"/>
                  <a:gd name="T17" fmla="*/ 362 h 1867"/>
                  <a:gd name="T18" fmla="*/ 401 w 530"/>
                  <a:gd name="T19" fmla="*/ 422 h 1867"/>
                  <a:gd name="T20" fmla="*/ 432 w 530"/>
                  <a:gd name="T21" fmla="*/ 484 h 1867"/>
                  <a:gd name="T22" fmla="*/ 459 w 530"/>
                  <a:gd name="T23" fmla="*/ 549 h 1867"/>
                  <a:gd name="T24" fmla="*/ 465 w 530"/>
                  <a:gd name="T25" fmla="*/ 565 h 1867"/>
                  <a:gd name="T26" fmla="*/ 482 w 530"/>
                  <a:gd name="T27" fmla="*/ 615 h 1867"/>
                  <a:gd name="T28" fmla="*/ 501 w 530"/>
                  <a:gd name="T29" fmla="*/ 683 h 1867"/>
                  <a:gd name="T30" fmla="*/ 516 w 530"/>
                  <a:gd name="T31" fmla="*/ 753 h 1867"/>
                  <a:gd name="T32" fmla="*/ 525 w 530"/>
                  <a:gd name="T33" fmla="*/ 824 h 1867"/>
                  <a:gd name="T34" fmla="*/ 529 w 530"/>
                  <a:gd name="T35" fmla="*/ 897 h 1867"/>
                  <a:gd name="T36" fmla="*/ 529 w 530"/>
                  <a:gd name="T37" fmla="*/ 971 h 1867"/>
                  <a:gd name="T38" fmla="*/ 525 w 530"/>
                  <a:gd name="T39" fmla="*/ 1044 h 1867"/>
                  <a:gd name="T40" fmla="*/ 516 w 530"/>
                  <a:gd name="T41" fmla="*/ 1116 h 1867"/>
                  <a:gd name="T42" fmla="*/ 501 w 530"/>
                  <a:gd name="T43" fmla="*/ 1185 h 1867"/>
                  <a:gd name="T44" fmla="*/ 482 w 530"/>
                  <a:gd name="T45" fmla="*/ 1254 h 1867"/>
                  <a:gd name="T46" fmla="*/ 459 w 530"/>
                  <a:gd name="T47" fmla="*/ 1320 h 1867"/>
                  <a:gd name="T48" fmla="*/ 417 w 530"/>
                  <a:gd name="T49" fmla="*/ 1416 h 1867"/>
                  <a:gd name="T50" fmla="*/ 366 w 530"/>
                  <a:gd name="T51" fmla="*/ 1506 h 1867"/>
                  <a:gd name="T52" fmla="*/ 328 w 530"/>
                  <a:gd name="T53" fmla="*/ 1564 h 1867"/>
                  <a:gd name="T54" fmla="*/ 286 w 530"/>
                  <a:gd name="T55" fmla="*/ 1618 h 1867"/>
                  <a:gd name="T56" fmla="*/ 241 w 530"/>
                  <a:gd name="T57" fmla="*/ 1671 h 1867"/>
                  <a:gd name="T58" fmla="*/ 192 w 530"/>
                  <a:gd name="T59" fmla="*/ 1720 h 1867"/>
                  <a:gd name="T60" fmla="*/ 140 w 530"/>
                  <a:gd name="T61" fmla="*/ 1766 h 1867"/>
                  <a:gd name="T62" fmla="*/ 86 w 530"/>
                  <a:gd name="T63" fmla="*/ 1809 h 1867"/>
                  <a:gd name="T64" fmla="*/ 29 w 530"/>
                  <a:gd name="T65" fmla="*/ 1848 h 1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30" h="1867">
                    <a:moveTo>
                      <a:pt x="0" y="0"/>
                    </a:moveTo>
                    <a:lnTo>
                      <a:pt x="29" y="20"/>
                    </a:lnTo>
                    <a:lnTo>
                      <a:pt x="58" y="39"/>
                    </a:lnTo>
                    <a:lnTo>
                      <a:pt x="86" y="59"/>
                    </a:lnTo>
                    <a:lnTo>
                      <a:pt x="114" y="80"/>
                    </a:lnTo>
                    <a:lnTo>
                      <a:pt x="140" y="102"/>
                    </a:lnTo>
                    <a:lnTo>
                      <a:pt x="167" y="125"/>
                    </a:lnTo>
                    <a:lnTo>
                      <a:pt x="192" y="148"/>
                    </a:lnTo>
                    <a:lnTo>
                      <a:pt x="217" y="173"/>
                    </a:lnTo>
                    <a:lnTo>
                      <a:pt x="241" y="198"/>
                    </a:lnTo>
                    <a:lnTo>
                      <a:pt x="252" y="210"/>
                    </a:lnTo>
                    <a:lnTo>
                      <a:pt x="264" y="223"/>
                    </a:lnTo>
                    <a:lnTo>
                      <a:pt x="286" y="250"/>
                    </a:lnTo>
                    <a:lnTo>
                      <a:pt x="307" y="277"/>
                    </a:lnTo>
                    <a:lnTo>
                      <a:pt x="328" y="304"/>
                    </a:lnTo>
                    <a:lnTo>
                      <a:pt x="338" y="319"/>
                    </a:lnTo>
                    <a:lnTo>
                      <a:pt x="347" y="333"/>
                    </a:lnTo>
                    <a:lnTo>
                      <a:pt x="366" y="362"/>
                    </a:lnTo>
                    <a:lnTo>
                      <a:pt x="385" y="391"/>
                    </a:lnTo>
                    <a:lnTo>
                      <a:pt x="401" y="422"/>
                    </a:lnTo>
                    <a:lnTo>
                      <a:pt x="417" y="452"/>
                    </a:lnTo>
                    <a:lnTo>
                      <a:pt x="432" y="484"/>
                    </a:lnTo>
                    <a:lnTo>
                      <a:pt x="447" y="516"/>
                    </a:lnTo>
                    <a:lnTo>
                      <a:pt x="459" y="549"/>
                    </a:lnTo>
                    <a:lnTo>
                      <a:pt x="463" y="557"/>
                    </a:lnTo>
                    <a:lnTo>
                      <a:pt x="465" y="565"/>
                    </a:lnTo>
                    <a:lnTo>
                      <a:pt x="471" y="581"/>
                    </a:lnTo>
                    <a:lnTo>
                      <a:pt x="482" y="615"/>
                    </a:lnTo>
                    <a:lnTo>
                      <a:pt x="493" y="649"/>
                    </a:lnTo>
                    <a:lnTo>
                      <a:pt x="501" y="683"/>
                    </a:lnTo>
                    <a:lnTo>
                      <a:pt x="509" y="718"/>
                    </a:lnTo>
                    <a:lnTo>
                      <a:pt x="516" y="753"/>
                    </a:lnTo>
                    <a:lnTo>
                      <a:pt x="521" y="788"/>
                    </a:lnTo>
                    <a:lnTo>
                      <a:pt x="525" y="824"/>
                    </a:lnTo>
                    <a:lnTo>
                      <a:pt x="528" y="861"/>
                    </a:lnTo>
                    <a:lnTo>
                      <a:pt x="529" y="897"/>
                    </a:lnTo>
                    <a:lnTo>
                      <a:pt x="530" y="933"/>
                    </a:lnTo>
                    <a:lnTo>
                      <a:pt x="529" y="971"/>
                    </a:lnTo>
                    <a:lnTo>
                      <a:pt x="528" y="1007"/>
                    </a:lnTo>
                    <a:lnTo>
                      <a:pt x="525" y="1044"/>
                    </a:lnTo>
                    <a:lnTo>
                      <a:pt x="521" y="1079"/>
                    </a:lnTo>
                    <a:lnTo>
                      <a:pt x="516" y="1116"/>
                    </a:lnTo>
                    <a:lnTo>
                      <a:pt x="509" y="1150"/>
                    </a:lnTo>
                    <a:lnTo>
                      <a:pt x="501" y="1185"/>
                    </a:lnTo>
                    <a:lnTo>
                      <a:pt x="493" y="1219"/>
                    </a:lnTo>
                    <a:lnTo>
                      <a:pt x="482" y="1254"/>
                    </a:lnTo>
                    <a:lnTo>
                      <a:pt x="471" y="1287"/>
                    </a:lnTo>
                    <a:lnTo>
                      <a:pt x="459" y="1320"/>
                    </a:lnTo>
                    <a:lnTo>
                      <a:pt x="447" y="1353"/>
                    </a:lnTo>
                    <a:lnTo>
                      <a:pt x="417" y="1416"/>
                    </a:lnTo>
                    <a:lnTo>
                      <a:pt x="385" y="1477"/>
                    </a:lnTo>
                    <a:lnTo>
                      <a:pt x="366" y="1506"/>
                    </a:lnTo>
                    <a:lnTo>
                      <a:pt x="347" y="1535"/>
                    </a:lnTo>
                    <a:lnTo>
                      <a:pt x="328" y="1564"/>
                    </a:lnTo>
                    <a:lnTo>
                      <a:pt x="307" y="1591"/>
                    </a:lnTo>
                    <a:lnTo>
                      <a:pt x="286" y="1618"/>
                    </a:lnTo>
                    <a:lnTo>
                      <a:pt x="264" y="1645"/>
                    </a:lnTo>
                    <a:lnTo>
                      <a:pt x="241" y="1671"/>
                    </a:lnTo>
                    <a:lnTo>
                      <a:pt x="217" y="1695"/>
                    </a:lnTo>
                    <a:lnTo>
                      <a:pt x="192" y="1720"/>
                    </a:lnTo>
                    <a:lnTo>
                      <a:pt x="167" y="1743"/>
                    </a:lnTo>
                    <a:lnTo>
                      <a:pt x="140" y="1766"/>
                    </a:lnTo>
                    <a:lnTo>
                      <a:pt x="114" y="1789"/>
                    </a:lnTo>
                    <a:lnTo>
                      <a:pt x="86" y="1809"/>
                    </a:lnTo>
                    <a:lnTo>
                      <a:pt x="58" y="1829"/>
                    </a:lnTo>
                    <a:lnTo>
                      <a:pt x="29" y="1848"/>
                    </a:lnTo>
                    <a:lnTo>
                      <a:pt x="0" y="1867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60" name="Freeform 360"/>
              <p:cNvSpPr>
                <a:spLocks/>
              </p:cNvSpPr>
              <p:nvPr/>
            </p:nvSpPr>
            <p:spPr bwMode="auto">
              <a:xfrm rot="10799223">
                <a:off x="5666930" y="5372149"/>
                <a:ext cx="91983" cy="341772"/>
              </a:xfrm>
              <a:custGeom>
                <a:avLst/>
                <a:gdLst>
                  <a:gd name="T0" fmla="*/ 70 w 1267"/>
                  <a:gd name="T1" fmla="*/ 36 h 3809"/>
                  <a:gd name="T2" fmla="*/ 205 w 1267"/>
                  <a:gd name="T3" fmla="*/ 118 h 3809"/>
                  <a:gd name="T4" fmla="*/ 335 w 1267"/>
                  <a:gd name="T5" fmla="*/ 206 h 3809"/>
                  <a:gd name="T6" fmla="*/ 458 w 1267"/>
                  <a:gd name="T7" fmla="*/ 300 h 3809"/>
                  <a:gd name="T8" fmla="*/ 574 w 1267"/>
                  <a:gd name="T9" fmla="*/ 400 h 3809"/>
                  <a:gd name="T10" fmla="*/ 655 w 1267"/>
                  <a:gd name="T11" fmla="*/ 479 h 3809"/>
                  <a:gd name="T12" fmla="*/ 733 w 1267"/>
                  <a:gd name="T13" fmla="*/ 562 h 3809"/>
                  <a:gd name="T14" fmla="*/ 829 w 1267"/>
                  <a:gd name="T15" fmla="*/ 677 h 3809"/>
                  <a:gd name="T16" fmla="*/ 895 w 1267"/>
                  <a:gd name="T17" fmla="*/ 766 h 3809"/>
                  <a:gd name="T18" fmla="*/ 958 w 1267"/>
                  <a:gd name="T19" fmla="*/ 858 h 3809"/>
                  <a:gd name="T20" fmla="*/ 1032 w 1267"/>
                  <a:gd name="T21" fmla="*/ 985 h 3809"/>
                  <a:gd name="T22" fmla="*/ 1065 w 1267"/>
                  <a:gd name="T23" fmla="*/ 1050 h 3809"/>
                  <a:gd name="T24" fmla="*/ 1097 w 1267"/>
                  <a:gd name="T25" fmla="*/ 1116 h 3809"/>
                  <a:gd name="T26" fmla="*/ 1111 w 1267"/>
                  <a:gd name="T27" fmla="*/ 1150 h 3809"/>
                  <a:gd name="T28" fmla="*/ 1139 w 1267"/>
                  <a:gd name="T29" fmla="*/ 1218 h 3809"/>
                  <a:gd name="T30" fmla="*/ 1157 w 1267"/>
                  <a:gd name="T31" fmla="*/ 1269 h 3809"/>
                  <a:gd name="T32" fmla="*/ 1175 w 1267"/>
                  <a:gd name="T33" fmla="*/ 1321 h 3809"/>
                  <a:gd name="T34" fmla="*/ 1187 w 1267"/>
                  <a:gd name="T35" fmla="*/ 1356 h 3809"/>
                  <a:gd name="T36" fmla="*/ 1206 w 1267"/>
                  <a:gd name="T37" fmla="*/ 1426 h 3809"/>
                  <a:gd name="T38" fmla="*/ 1230 w 1267"/>
                  <a:gd name="T39" fmla="*/ 1534 h 3809"/>
                  <a:gd name="T40" fmla="*/ 1243 w 1267"/>
                  <a:gd name="T41" fmla="*/ 1607 h 3809"/>
                  <a:gd name="T42" fmla="*/ 1254 w 1267"/>
                  <a:gd name="T43" fmla="*/ 1680 h 3809"/>
                  <a:gd name="T44" fmla="*/ 1263 w 1267"/>
                  <a:gd name="T45" fmla="*/ 1791 h 3809"/>
                  <a:gd name="T46" fmla="*/ 1266 w 1267"/>
                  <a:gd name="T47" fmla="*/ 1866 h 3809"/>
                  <a:gd name="T48" fmla="*/ 1265 w 1267"/>
                  <a:gd name="T49" fmla="*/ 1979 h 3809"/>
                  <a:gd name="T50" fmla="*/ 1254 w 1267"/>
                  <a:gd name="T51" fmla="*/ 2127 h 3809"/>
                  <a:gd name="T52" fmla="*/ 1230 w 1267"/>
                  <a:gd name="T53" fmla="*/ 2274 h 3809"/>
                  <a:gd name="T54" fmla="*/ 1197 w 1267"/>
                  <a:gd name="T55" fmla="*/ 2417 h 3809"/>
                  <a:gd name="T56" fmla="*/ 1152 w 1267"/>
                  <a:gd name="T57" fmla="*/ 2556 h 3809"/>
                  <a:gd name="T58" fmla="*/ 1097 w 1267"/>
                  <a:gd name="T59" fmla="*/ 2692 h 3809"/>
                  <a:gd name="T60" fmla="*/ 1032 w 1267"/>
                  <a:gd name="T61" fmla="*/ 2822 h 3809"/>
                  <a:gd name="T62" fmla="*/ 958 w 1267"/>
                  <a:gd name="T63" fmla="*/ 2950 h 3809"/>
                  <a:gd name="T64" fmla="*/ 874 w 1267"/>
                  <a:gd name="T65" fmla="*/ 3073 h 3809"/>
                  <a:gd name="T66" fmla="*/ 782 w 1267"/>
                  <a:gd name="T67" fmla="*/ 3190 h 3809"/>
                  <a:gd name="T68" fmla="*/ 682 w 1267"/>
                  <a:gd name="T69" fmla="*/ 3302 h 3809"/>
                  <a:gd name="T70" fmla="*/ 574 w 1267"/>
                  <a:gd name="T71" fmla="*/ 3408 h 3809"/>
                  <a:gd name="T72" fmla="*/ 458 w 1267"/>
                  <a:gd name="T73" fmla="*/ 3508 h 3809"/>
                  <a:gd name="T74" fmla="*/ 366 w 1267"/>
                  <a:gd name="T75" fmla="*/ 3579 h 3809"/>
                  <a:gd name="T76" fmla="*/ 303 w 1267"/>
                  <a:gd name="T77" fmla="*/ 3625 h 3809"/>
                  <a:gd name="T78" fmla="*/ 239 w 1267"/>
                  <a:gd name="T79" fmla="*/ 3669 h 3809"/>
                  <a:gd name="T80" fmla="*/ 138 w 1267"/>
                  <a:gd name="T81" fmla="*/ 3732 h 3809"/>
                  <a:gd name="T82" fmla="*/ 34 w 1267"/>
                  <a:gd name="T83" fmla="*/ 3790 h 3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67" h="3809">
                    <a:moveTo>
                      <a:pt x="0" y="0"/>
                    </a:moveTo>
                    <a:lnTo>
                      <a:pt x="70" y="36"/>
                    </a:lnTo>
                    <a:lnTo>
                      <a:pt x="138" y="77"/>
                    </a:lnTo>
                    <a:lnTo>
                      <a:pt x="205" y="118"/>
                    </a:lnTo>
                    <a:lnTo>
                      <a:pt x="272" y="161"/>
                    </a:lnTo>
                    <a:lnTo>
                      <a:pt x="335" y="206"/>
                    </a:lnTo>
                    <a:lnTo>
                      <a:pt x="398" y="252"/>
                    </a:lnTo>
                    <a:lnTo>
                      <a:pt x="458" y="300"/>
                    </a:lnTo>
                    <a:lnTo>
                      <a:pt x="517" y="349"/>
                    </a:lnTo>
                    <a:lnTo>
                      <a:pt x="574" y="400"/>
                    </a:lnTo>
                    <a:lnTo>
                      <a:pt x="629" y="453"/>
                    </a:lnTo>
                    <a:lnTo>
                      <a:pt x="655" y="479"/>
                    </a:lnTo>
                    <a:lnTo>
                      <a:pt x="682" y="506"/>
                    </a:lnTo>
                    <a:lnTo>
                      <a:pt x="733" y="562"/>
                    </a:lnTo>
                    <a:lnTo>
                      <a:pt x="782" y="619"/>
                    </a:lnTo>
                    <a:lnTo>
                      <a:pt x="829" y="677"/>
                    </a:lnTo>
                    <a:lnTo>
                      <a:pt x="874" y="736"/>
                    </a:lnTo>
                    <a:lnTo>
                      <a:pt x="895" y="766"/>
                    </a:lnTo>
                    <a:lnTo>
                      <a:pt x="917" y="796"/>
                    </a:lnTo>
                    <a:lnTo>
                      <a:pt x="958" y="858"/>
                    </a:lnTo>
                    <a:lnTo>
                      <a:pt x="996" y="921"/>
                    </a:lnTo>
                    <a:lnTo>
                      <a:pt x="1032" y="985"/>
                    </a:lnTo>
                    <a:lnTo>
                      <a:pt x="1049" y="1018"/>
                    </a:lnTo>
                    <a:lnTo>
                      <a:pt x="1065" y="1050"/>
                    </a:lnTo>
                    <a:lnTo>
                      <a:pt x="1081" y="1083"/>
                    </a:lnTo>
                    <a:lnTo>
                      <a:pt x="1097" y="1116"/>
                    </a:lnTo>
                    <a:lnTo>
                      <a:pt x="1104" y="1134"/>
                    </a:lnTo>
                    <a:lnTo>
                      <a:pt x="1111" y="1150"/>
                    </a:lnTo>
                    <a:lnTo>
                      <a:pt x="1126" y="1184"/>
                    </a:lnTo>
                    <a:lnTo>
                      <a:pt x="1139" y="1218"/>
                    </a:lnTo>
                    <a:lnTo>
                      <a:pt x="1152" y="1252"/>
                    </a:lnTo>
                    <a:lnTo>
                      <a:pt x="1157" y="1269"/>
                    </a:lnTo>
                    <a:lnTo>
                      <a:pt x="1164" y="1287"/>
                    </a:lnTo>
                    <a:lnTo>
                      <a:pt x="1175" y="1321"/>
                    </a:lnTo>
                    <a:lnTo>
                      <a:pt x="1180" y="1338"/>
                    </a:lnTo>
                    <a:lnTo>
                      <a:pt x="1187" y="1356"/>
                    </a:lnTo>
                    <a:lnTo>
                      <a:pt x="1197" y="1391"/>
                    </a:lnTo>
                    <a:lnTo>
                      <a:pt x="1206" y="1426"/>
                    </a:lnTo>
                    <a:lnTo>
                      <a:pt x="1215" y="1462"/>
                    </a:lnTo>
                    <a:lnTo>
                      <a:pt x="1230" y="1534"/>
                    </a:lnTo>
                    <a:lnTo>
                      <a:pt x="1237" y="1570"/>
                    </a:lnTo>
                    <a:lnTo>
                      <a:pt x="1243" y="1607"/>
                    </a:lnTo>
                    <a:lnTo>
                      <a:pt x="1249" y="1643"/>
                    </a:lnTo>
                    <a:lnTo>
                      <a:pt x="1254" y="1680"/>
                    </a:lnTo>
                    <a:lnTo>
                      <a:pt x="1261" y="1754"/>
                    </a:lnTo>
                    <a:lnTo>
                      <a:pt x="1263" y="1791"/>
                    </a:lnTo>
                    <a:lnTo>
                      <a:pt x="1265" y="1829"/>
                    </a:lnTo>
                    <a:lnTo>
                      <a:pt x="1266" y="1866"/>
                    </a:lnTo>
                    <a:lnTo>
                      <a:pt x="1267" y="1903"/>
                    </a:lnTo>
                    <a:lnTo>
                      <a:pt x="1265" y="1979"/>
                    </a:lnTo>
                    <a:lnTo>
                      <a:pt x="1261" y="2054"/>
                    </a:lnTo>
                    <a:lnTo>
                      <a:pt x="1254" y="2127"/>
                    </a:lnTo>
                    <a:lnTo>
                      <a:pt x="1243" y="2201"/>
                    </a:lnTo>
                    <a:lnTo>
                      <a:pt x="1230" y="2274"/>
                    </a:lnTo>
                    <a:lnTo>
                      <a:pt x="1215" y="2346"/>
                    </a:lnTo>
                    <a:lnTo>
                      <a:pt x="1197" y="2417"/>
                    </a:lnTo>
                    <a:lnTo>
                      <a:pt x="1175" y="2487"/>
                    </a:lnTo>
                    <a:lnTo>
                      <a:pt x="1152" y="2556"/>
                    </a:lnTo>
                    <a:lnTo>
                      <a:pt x="1126" y="2625"/>
                    </a:lnTo>
                    <a:lnTo>
                      <a:pt x="1097" y="2692"/>
                    </a:lnTo>
                    <a:lnTo>
                      <a:pt x="1065" y="2758"/>
                    </a:lnTo>
                    <a:lnTo>
                      <a:pt x="1032" y="2822"/>
                    </a:lnTo>
                    <a:lnTo>
                      <a:pt x="996" y="2887"/>
                    </a:lnTo>
                    <a:lnTo>
                      <a:pt x="958" y="2950"/>
                    </a:lnTo>
                    <a:lnTo>
                      <a:pt x="917" y="3012"/>
                    </a:lnTo>
                    <a:lnTo>
                      <a:pt x="874" y="3073"/>
                    </a:lnTo>
                    <a:lnTo>
                      <a:pt x="829" y="3131"/>
                    </a:lnTo>
                    <a:lnTo>
                      <a:pt x="782" y="3190"/>
                    </a:lnTo>
                    <a:lnTo>
                      <a:pt x="733" y="3246"/>
                    </a:lnTo>
                    <a:lnTo>
                      <a:pt x="682" y="3302"/>
                    </a:lnTo>
                    <a:lnTo>
                      <a:pt x="629" y="3355"/>
                    </a:lnTo>
                    <a:lnTo>
                      <a:pt x="574" y="3408"/>
                    </a:lnTo>
                    <a:lnTo>
                      <a:pt x="517" y="3459"/>
                    </a:lnTo>
                    <a:lnTo>
                      <a:pt x="458" y="3508"/>
                    </a:lnTo>
                    <a:lnTo>
                      <a:pt x="398" y="3556"/>
                    </a:lnTo>
                    <a:lnTo>
                      <a:pt x="366" y="3579"/>
                    </a:lnTo>
                    <a:lnTo>
                      <a:pt x="335" y="3602"/>
                    </a:lnTo>
                    <a:lnTo>
                      <a:pt x="303" y="3625"/>
                    </a:lnTo>
                    <a:lnTo>
                      <a:pt x="272" y="3647"/>
                    </a:lnTo>
                    <a:lnTo>
                      <a:pt x="239" y="3669"/>
                    </a:lnTo>
                    <a:lnTo>
                      <a:pt x="205" y="3691"/>
                    </a:lnTo>
                    <a:lnTo>
                      <a:pt x="138" y="3732"/>
                    </a:lnTo>
                    <a:lnTo>
                      <a:pt x="70" y="3771"/>
                    </a:lnTo>
                    <a:lnTo>
                      <a:pt x="34" y="3790"/>
                    </a:lnTo>
                    <a:lnTo>
                      <a:pt x="0" y="3809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61" name="Freeform 361"/>
              <p:cNvSpPr>
                <a:spLocks/>
              </p:cNvSpPr>
              <p:nvPr/>
            </p:nvSpPr>
            <p:spPr bwMode="auto">
              <a:xfrm rot="10799223">
                <a:off x="5568603" y="5278361"/>
                <a:ext cx="141147" cy="529348"/>
              </a:xfrm>
              <a:custGeom>
                <a:avLst/>
                <a:gdLst>
                  <a:gd name="T0" fmla="*/ 55 w 1987"/>
                  <a:gd name="T1" fmla="*/ 29 h 5888"/>
                  <a:gd name="T2" fmla="*/ 218 w 1987"/>
                  <a:gd name="T3" fmla="*/ 120 h 5888"/>
                  <a:gd name="T4" fmla="*/ 324 w 1987"/>
                  <a:gd name="T5" fmla="*/ 184 h 5888"/>
                  <a:gd name="T6" fmla="*/ 427 w 1987"/>
                  <a:gd name="T7" fmla="*/ 250 h 5888"/>
                  <a:gd name="T8" fmla="*/ 624 w 1987"/>
                  <a:gd name="T9" fmla="*/ 391 h 5888"/>
                  <a:gd name="T10" fmla="*/ 720 w 1987"/>
                  <a:gd name="T11" fmla="*/ 464 h 5888"/>
                  <a:gd name="T12" fmla="*/ 901 w 1987"/>
                  <a:gd name="T13" fmla="*/ 619 h 5888"/>
                  <a:gd name="T14" fmla="*/ 987 w 1987"/>
                  <a:gd name="T15" fmla="*/ 701 h 5888"/>
                  <a:gd name="T16" fmla="*/ 1071 w 1987"/>
                  <a:gd name="T17" fmla="*/ 785 h 5888"/>
                  <a:gd name="T18" fmla="*/ 1150 w 1987"/>
                  <a:gd name="T19" fmla="*/ 870 h 5888"/>
                  <a:gd name="T20" fmla="*/ 1228 w 1987"/>
                  <a:gd name="T21" fmla="*/ 957 h 5888"/>
                  <a:gd name="T22" fmla="*/ 1302 w 1987"/>
                  <a:gd name="T23" fmla="*/ 1047 h 5888"/>
                  <a:gd name="T24" fmla="*/ 1372 w 1987"/>
                  <a:gd name="T25" fmla="*/ 1138 h 5888"/>
                  <a:gd name="T26" fmla="*/ 1439 w 1987"/>
                  <a:gd name="T27" fmla="*/ 1232 h 5888"/>
                  <a:gd name="T28" fmla="*/ 1502 w 1987"/>
                  <a:gd name="T29" fmla="*/ 1328 h 5888"/>
                  <a:gd name="T30" fmla="*/ 1563 w 1987"/>
                  <a:gd name="T31" fmla="*/ 1425 h 5888"/>
                  <a:gd name="T32" fmla="*/ 1619 w 1987"/>
                  <a:gd name="T33" fmla="*/ 1524 h 5888"/>
                  <a:gd name="T34" fmla="*/ 1671 w 1987"/>
                  <a:gd name="T35" fmla="*/ 1624 h 5888"/>
                  <a:gd name="T36" fmla="*/ 1720 w 1987"/>
                  <a:gd name="T37" fmla="*/ 1727 h 5888"/>
                  <a:gd name="T38" fmla="*/ 1744 w 1987"/>
                  <a:gd name="T39" fmla="*/ 1778 h 5888"/>
                  <a:gd name="T40" fmla="*/ 1786 w 1987"/>
                  <a:gd name="T41" fmla="*/ 1884 h 5888"/>
                  <a:gd name="T42" fmla="*/ 1826 w 1987"/>
                  <a:gd name="T43" fmla="*/ 1990 h 5888"/>
                  <a:gd name="T44" fmla="*/ 1861 w 1987"/>
                  <a:gd name="T45" fmla="*/ 2098 h 5888"/>
                  <a:gd name="T46" fmla="*/ 1892 w 1987"/>
                  <a:gd name="T47" fmla="*/ 2206 h 5888"/>
                  <a:gd name="T48" fmla="*/ 1919 w 1987"/>
                  <a:gd name="T49" fmla="*/ 2316 h 5888"/>
                  <a:gd name="T50" fmla="*/ 1941 w 1987"/>
                  <a:gd name="T51" fmla="*/ 2428 h 5888"/>
                  <a:gd name="T52" fmla="*/ 1955 w 1987"/>
                  <a:gd name="T53" fmla="*/ 2513 h 5888"/>
                  <a:gd name="T54" fmla="*/ 1964 w 1987"/>
                  <a:gd name="T55" fmla="*/ 2570 h 5888"/>
                  <a:gd name="T56" fmla="*/ 1973 w 1987"/>
                  <a:gd name="T57" fmla="*/ 2655 h 5888"/>
                  <a:gd name="T58" fmla="*/ 1982 w 1987"/>
                  <a:gd name="T59" fmla="*/ 2769 h 5888"/>
                  <a:gd name="T60" fmla="*/ 1987 w 1987"/>
                  <a:gd name="T61" fmla="*/ 2886 h 5888"/>
                  <a:gd name="T62" fmla="*/ 1987 w 1987"/>
                  <a:gd name="T63" fmla="*/ 3002 h 5888"/>
                  <a:gd name="T64" fmla="*/ 1978 w 1987"/>
                  <a:gd name="T65" fmla="*/ 3177 h 5888"/>
                  <a:gd name="T66" fmla="*/ 1967 w 1987"/>
                  <a:gd name="T67" fmla="*/ 3290 h 5888"/>
                  <a:gd name="T68" fmla="*/ 1950 w 1987"/>
                  <a:gd name="T69" fmla="*/ 3403 h 5888"/>
                  <a:gd name="T70" fmla="*/ 1930 w 1987"/>
                  <a:gd name="T71" fmla="*/ 3516 h 5888"/>
                  <a:gd name="T72" fmla="*/ 1906 w 1987"/>
                  <a:gd name="T73" fmla="*/ 3627 h 5888"/>
                  <a:gd name="T74" fmla="*/ 1844 w 1987"/>
                  <a:gd name="T75" fmla="*/ 3845 h 5888"/>
                  <a:gd name="T76" fmla="*/ 1807 w 1987"/>
                  <a:gd name="T77" fmla="*/ 3952 h 5888"/>
                  <a:gd name="T78" fmla="*/ 1766 w 1987"/>
                  <a:gd name="T79" fmla="*/ 4058 h 5888"/>
                  <a:gd name="T80" fmla="*/ 1720 w 1987"/>
                  <a:gd name="T81" fmla="*/ 4161 h 5888"/>
                  <a:gd name="T82" fmla="*/ 1671 w 1987"/>
                  <a:gd name="T83" fmla="*/ 4264 h 5888"/>
                  <a:gd name="T84" fmla="*/ 1619 w 1987"/>
                  <a:gd name="T85" fmla="*/ 4364 h 5888"/>
                  <a:gd name="T86" fmla="*/ 1502 w 1987"/>
                  <a:gd name="T87" fmla="*/ 4560 h 5888"/>
                  <a:gd name="T88" fmla="*/ 1439 w 1987"/>
                  <a:gd name="T89" fmla="*/ 4656 h 5888"/>
                  <a:gd name="T90" fmla="*/ 1372 w 1987"/>
                  <a:gd name="T91" fmla="*/ 4750 h 5888"/>
                  <a:gd name="T92" fmla="*/ 1302 w 1987"/>
                  <a:gd name="T93" fmla="*/ 4841 h 5888"/>
                  <a:gd name="T94" fmla="*/ 1228 w 1987"/>
                  <a:gd name="T95" fmla="*/ 4930 h 5888"/>
                  <a:gd name="T96" fmla="*/ 1150 w 1987"/>
                  <a:gd name="T97" fmla="*/ 5018 h 5888"/>
                  <a:gd name="T98" fmla="*/ 1071 w 1987"/>
                  <a:gd name="T99" fmla="*/ 5103 h 5888"/>
                  <a:gd name="T100" fmla="*/ 987 w 1987"/>
                  <a:gd name="T101" fmla="*/ 5187 h 5888"/>
                  <a:gd name="T102" fmla="*/ 901 w 1987"/>
                  <a:gd name="T103" fmla="*/ 5269 h 5888"/>
                  <a:gd name="T104" fmla="*/ 811 w 1987"/>
                  <a:gd name="T105" fmla="*/ 5347 h 5888"/>
                  <a:gd name="T106" fmla="*/ 720 w 1987"/>
                  <a:gd name="T107" fmla="*/ 5424 h 5888"/>
                  <a:gd name="T108" fmla="*/ 624 w 1987"/>
                  <a:gd name="T109" fmla="*/ 5497 h 5888"/>
                  <a:gd name="T110" fmla="*/ 526 w 1987"/>
                  <a:gd name="T111" fmla="*/ 5568 h 5888"/>
                  <a:gd name="T112" fmla="*/ 376 w 1987"/>
                  <a:gd name="T113" fmla="*/ 5672 h 5888"/>
                  <a:gd name="T114" fmla="*/ 272 w 1987"/>
                  <a:gd name="T115" fmla="*/ 5737 h 5888"/>
                  <a:gd name="T116" fmla="*/ 165 w 1987"/>
                  <a:gd name="T117" fmla="*/ 5799 h 5888"/>
                  <a:gd name="T118" fmla="*/ 55 w 1987"/>
                  <a:gd name="T119" fmla="*/ 5859 h 5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87" h="5888">
                    <a:moveTo>
                      <a:pt x="0" y="0"/>
                    </a:moveTo>
                    <a:lnTo>
                      <a:pt x="55" y="29"/>
                    </a:lnTo>
                    <a:lnTo>
                      <a:pt x="110" y="58"/>
                    </a:lnTo>
                    <a:lnTo>
                      <a:pt x="218" y="120"/>
                    </a:lnTo>
                    <a:lnTo>
                      <a:pt x="272" y="151"/>
                    </a:lnTo>
                    <a:lnTo>
                      <a:pt x="324" y="184"/>
                    </a:lnTo>
                    <a:lnTo>
                      <a:pt x="376" y="216"/>
                    </a:lnTo>
                    <a:lnTo>
                      <a:pt x="427" y="250"/>
                    </a:lnTo>
                    <a:lnTo>
                      <a:pt x="526" y="319"/>
                    </a:lnTo>
                    <a:lnTo>
                      <a:pt x="624" y="391"/>
                    </a:lnTo>
                    <a:lnTo>
                      <a:pt x="673" y="427"/>
                    </a:lnTo>
                    <a:lnTo>
                      <a:pt x="720" y="464"/>
                    </a:lnTo>
                    <a:lnTo>
                      <a:pt x="811" y="541"/>
                    </a:lnTo>
                    <a:lnTo>
                      <a:pt x="901" y="619"/>
                    </a:lnTo>
                    <a:lnTo>
                      <a:pt x="945" y="660"/>
                    </a:lnTo>
                    <a:lnTo>
                      <a:pt x="987" y="701"/>
                    </a:lnTo>
                    <a:lnTo>
                      <a:pt x="1029" y="742"/>
                    </a:lnTo>
                    <a:lnTo>
                      <a:pt x="1071" y="785"/>
                    </a:lnTo>
                    <a:lnTo>
                      <a:pt x="1111" y="827"/>
                    </a:lnTo>
                    <a:lnTo>
                      <a:pt x="1150" y="870"/>
                    </a:lnTo>
                    <a:lnTo>
                      <a:pt x="1190" y="913"/>
                    </a:lnTo>
                    <a:lnTo>
                      <a:pt x="1228" y="957"/>
                    </a:lnTo>
                    <a:lnTo>
                      <a:pt x="1265" y="1002"/>
                    </a:lnTo>
                    <a:lnTo>
                      <a:pt x="1302" y="1047"/>
                    </a:lnTo>
                    <a:lnTo>
                      <a:pt x="1337" y="1093"/>
                    </a:lnTo>
                    <a:lnTo>
                      <a:pt x="1372" y="1138"/>
                    </a:lnTo>
                    <a:lnTo>
                      <a:pt x="1406" y="1185"/>
                    </a:lnTo>
                    <a:lnTo>
                      <a:pt x="1439" y="1232"/>
                    </a:lnTo>
                    <a:lnTo>
                      <a:pt x="1471" y="1280"/>
                    </a:lnTo>
                    <a:lnTo>
                      <a:pt x="1502" y="1328"/>
                    </a:lnTo>
                    <a:lnTo>
                      <a:pt x="1533" y="1376"/>
                    </a:lnTo>
                    <a:lnTo>
                      <a:pt x="1563" y="1425"/>
                    </a:lnTo>
                    <a:lnTo>
                      <a:pt x="1591" y="1474"/>
                    </a:lnTo>
                    <a:lnTo>
                      <a:pt x="1619" y="1524"/>
                    </a:lnTo>
                    <a:lnTo>
                      <a:pt x="1646" y="1575"/>
                    </a:lnTo>
                    <a:lnTo>
                      <a:pt x="1671" y="1624"/>
                    </a:lnTo>
                    <a:lnTo>
                      <a:pt x="1697" y="1675"/>
                    </a:lnTo>
                    <a:lnTo>
                      <a:pt x="1720" y="1727"/>
                    </a:lnTo>
                    <a:lnTo>
                      <a:pt x="1733" y="1753"/>
                    </a:lnTo>
                    <a:lnTo>
                      <a:pt x="1744" y="1778"/>
                    </a:lnTo>
                    <a:lnTo>
                      <a:pt x="1766" y="1831"/>
                    </a:lnTo>
                    <a:lnTo>
                      <a:pt x="1786" y="1884"/>
                    </a:lnTo>
                    <a:lnTo>
                      <a:pt x="1807" y="1936"/>
                    </a:lnTo>
                    <a:lnTo>
                      <a:pt x="1826" y="1990"/>
                    </a:lnTo>
                    <a:lnTo>
                      <a:pt x="1844" y="2043"/>
                    </a:lnTo>
                    <a:lnTo>
                      <a:pt x="1861" y="2098"/>
                    </a:lnTo>
                    <a:lnTo>
                      <a:pt x="1877" y="2151"/>
                    </a:lnTo>
                    <a:lnTo>
                      <a:pt x="1892" y="2206"/>
                    </a:lnTo>
                    <a:lnTo>
                      <a:pt x="1906" y="2261"/>
                    </a:lnTo>
                    <a:lnTo>
                      <a:pt x="1919" y="2316"/>
                    </a:lnTo>
                    <a:lnTo>
                      <a:pt x="1930" y="2372"/>
                    </a:lnTo>
                    <a:lnTo>
                      <a:pt x="1941" y="2428"/>
                    </a:lnTo>
                    <a:lnTo>
                      <a:pt x="1950" y="2485"/>
                    </a:lnTo>
                    <a:lnTo>
                      <a:pt x="1955" y="2513"/>
                    </a:lnTo>
                    <a:lnTo>
                      <a:pt x="1960" y="2541"/>
                    </a:lnTo>
                    <a:lnTo>
                      <a:pt x="1964" y="2570"/>
                    </a:lnTo>
                    <a:lnTo>
                      <a:pt x="1967" y="2598"/>
                    </a:lnTo>
                    <a:lnTo>
                      <a:pt x="1973" y="2655"/>
                    </a:lnTo>
                    <a:lnTo>
                      <a:pt x="1978" y="2713"/>
                    </a:lnTo>
                    <a:lnTo>
                      <a:pt x="1982" y="2769"/>
                    </a:lnTo>
                    <a:lnTo>
                      <a:pt x="1985" y="2827"/>
                    </a:lnTo>
                    <a:lnTo>
                      <a:pt x="1987" y="2886"/>
                    </a:lnTo>
                    <a:lnTo>
                      <a:pt x="1987" y="2943"/>
                    </a:lnTo>
                    <a:lnTo>
                      <a:pt x="1987" y="3002"/>
                    </a:lnTo>
                    <a:lnTo>
                      <a:pt x="1985" y="3061"/>
                    </a:lnTo>
                    <a:lnTo>
                      <a:pt x="1978" y="3177"/>
                    </a:lnTo>
                    <a:lnTo>
                      <a:pt x="1973" y="3233"/>
                    </a:lnTo>
                    <a:lnTo>
                      <a:pt x="1967" y="3290"/>
                    </a:lnTo>
                    <a:lnTo>
                      <a:pt x="1960" y="3347"/>
                    </a:lnTo>
                    <a:lnTo>
                      <a:pt x="1950" y="3403"/>
                    </a:lnTo>
                    <a:lnTo>
                      <a:pt x="1941" y="3460"/>
                    </a:lnTo>
                    <a:lnTo>
                      <a:pt x="1930" y="3516"/>
                    </a:lnTo>
                    <a:lnTo>
                      <a:pt x="1919" y="3572"/>
                    </a:lnTo>
                    <a:lnTo>
                      <a:pt x="1906" y="3627"/>
                    </a:lnTo>
                    <a:lnTo>
                      <a:pt x="1877" y="3737"/>
                    </a:lnTo>
                    <a:lnTo>
                      <a:pt x="1844" y="3845"/>
                    </a:lnTo>
                    <a:lnTo>
                      <a:pt x="1826" y="3899"/>
                    </a:lnTo>
                    <a:lnTo>
                      <a:pt x="1807" y="3952"/>
                    </a:lnTo>
                    <a:lnTo>
                      <a:pt x="1786" y="4005"/>
                    </a:lnTo>
                    <a:lnTo>
                      <a:pt x="1766" y="4058"/>
                    </a:lnTo>
                    <a:lnTo>
                      <a:pt x="1744" y="4110"/>
                    </a:lnTo>
                    <a:lnTo>
                      <a:pt x="1720" y="4161"/>
                    </a:lnTo>
                    <a:lnTo>
                      <a:pt x="1697" y="4213"/>
                    </a:lnTo>
                    <a:lnTo>
                      <a:pt x="1671" y="4264"/>
                    </a:lnTo>
                    <a:lnTo>
                      <a:pt x="1646" y="4314"/>
                    </a:lnTo>
                    <a:lnTo>
                      <a:pt x="1619" y="4364"/>
                    </a:lnTo>
                    <a:lnTo>
                      <a:pt x="1563" y="4463"/>
                    </a:lnTo>
                    <a:lnTo>
                      <a:pt x="1502" y="4560"/>
                    </a:lnTo>
                    <a:lnTo>
                      <a:pt x="1471" y="4609"/>
                    </a:lnTo>
                    <a:lnTo>
                      <a:pt x="1439" y="4656"/>
                    </a:lnTo>
                    <a:lnTo>
                      <a:pt x="1406" y="4703"/>
                    </a:lnTo>
                    <a:lnTo>
                      <a:pt x="1372" y="4750"/>
                    </a:lnTo>
                    <a:lnTo>
                      <a:pt x="1337" y="4795"/>
                    </a:lnTo>
                    <a:lnTo>
                      <a:pt x="1302" y="4841"/>
                    </a:lnTo>
                    <a:lnTo>
                      <a:pt x="1265" y="4887"/>
                    </a:lnTo>
                    <a:lnTo>
                      <a:pt x="1228" y="4930"/>
                    </a:lnTo>
                    <a:lnTo>
                      <a:pt x="1190" y="4975"/>
                    </a:lnTo>
                    <a:lnTo>
                      <a:pt x="1150" y="5018"/>
                    </a:lnTo>
                    <a:lnTo>
                      <a:pt x="1111" y="5061"/>
                    </a:lnTo>
                    <a:lnTo>
                      <a:pt x="1071" y="5103"/>
                    </a:lnTo>
                    <a:lnTo>
                      <a:pt x="1029" y="5146"/>
                    </a:lnTo>
                    <a:lnTo>
                      <a:pt x="987" y="5187"/>
                    </a:lnTo>
                    <a:lnTo>
                      <a:pt x="945" y="5228"/>
                    </a:lnTo>
                    <a:lnTo>
                      <a:pt x="901" y="5269"/>
                    </a:lnTo>
                    <a:lnTo>
                      <a:pt x="857" y="5308"/>
                    </a:lnTo>
                    <a:lnTo>
                      <a:pt x="811" y="5347"/>
                    </a:lnTo>
                    <a:lnTo>
                      <a:pt x="766" y="5385"/>
                    </a:lnTo>
                    <a:lnTo>
                      <a:pt x="720" y="5424"/>
                    </a:lnTo>
                    <a:lnTo>
                      <a:pt x="673" y="5461"/>
                    </a:lnTo>
                    <a:lnTo>
                      <a:pt x="624" y="5497"/>
                    </a:lnTo>
                    <a:lnTo>
                      <a:pt x="576" y="5534"/>
                    </a:lnTo>
                    <a:lnTo>
                      <a:pt x="526" y="5568"/>
                    </a:lnTo>
                    <a:lnTo>
                      <a:pt x="427" y="5637"/>
                    </a:lnTo>
                    <a:lnTo>
                      <a:pt x="376" y="5672"/>
                    </a:lnTo>
                    <a:lnTo>
                      <a:pt x="324" y="5705"/>
                    </a:lnTo>
                    <a:lnTo>
                      <a:pt x="272" y="5737"/>
                    </a:lnTo>
                    <a:lnTo>
                      <a:pt x="218" y="5768"/>
                    </a:lnTo>
                    <a:lnTo>
                      <a:pt x="165" y="5799"/>
                    </a:lnTo>
                    <a:lnTo>
                      <a:pt x="110" y="5830"/>
                    </a:lnTo>
                    <a:lnTo>
                      <a:pt x="55" y="5859"/>
                    </a:lnTo>
                    <a:lnTo>
                      <a:pt x="0" y="5888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050" b="1">
                  <a:latin typeface="Montserrat ExtraLight" panose="00000300000000000000" pitchFamily="2" charset="0"/>
                </a:endParaRPr>
              </a:p>
            </p:txBody>
          </p:sp>
        </p:grpSp>
        <p:sp>
          <p:nvSpPr>
            <p:cNvPr id="54" name="Rectangle 67"/>
            <p:cNvSpPr>
              <a:spLocks noChangeArrowheads="1"/>
            </p:cNvSpPr>
            <p:nvPr/>
          </p:nvSpPr>
          <p:spPr bwMode="auto">
            <a:xfrm>
              <a:off x="6104366" y="4173268"/>
              <a:ext cx="3057260" cy="30830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es-ES_tradnl" altLang="es-MX" sz="1100" b="1" dirty="0" smtClean="0">
                  <a:effectLst/>
                  <a:latin typeface="Montserrat ExtraLight" panose="00000300000000000000" pitchFamily="2" charset="0"/>
                </a:rPr>
                <a:t>Puesto de Registro Espejo</a:t>
              </a:r>
              <a:endParaRPr lang="es-ES_tradnl" altLang="es-MX" sz="1100" b="1" dirty="0">
                <a:effectLst/>
                <a:latin typeface="Montserrat ExtraLight" panose="00000300000000000000" pitchFamily="2" charset="0"/>
              </a:endParaRPr>
            </a:p>
          </p:txBody>
        </p:sp>
        <p:sp>
          <p:nvSpPr>
            <p:cNvPr id="55" name="Line 10"/>
            <p:cNvSpPr>
              <a:spLocks noChangeShapeType="1"/>
            </p:cNvSpPr>
            <p:nvPr/>
          </p:nvSpPr>
          <p:spPr bwMode="auto">
            <a:xfrm rot="5400000" flipH="1">
              <a:off x="6145114" y="2541037"/>
              <a:ext cx="8043" cy="433669"/>
            </a:xfrm>
            <a:prstGeom prst="line">
              <a:avLst/>
            </a:prstGeom>
            <a:grpFill/>
            <a:ln w="66675">
              <a:solidFill>
                <a:srgbClr val="004C22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/>
            <a:lstStyle/>
            <a:p>
              <a:endParaRPr lang="es-ES" sz="1050" b="1">
                <a:latin typeface="Montserrat ExtraLight" panose="00000300000000000000" pitchFamily="2" charset="0"/>
              </a:endParaRPr>
            </a:p>
          </p:txBody>
        </p:sp>
        <p:sp>
          <p:nvSpPr>
            <p:cNvPr id="56" name="Rectangle 67"/>
            <p:cNvSpPr>
              <a:spLocks noChangeArrowheads="1"/>
            </p:cNvSpPr>
            <p:nvPr/>
          </p:nvSpPr>
          <p:spPr bwMode="auto">
            <a:xfrm>
              <a:off x="4715715" y="2496724"/>
              <a:ext cx="1515199" cy="6312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es-ES_tradnl" altLang="es-MX" sz="1100" b="1" dirty="0" smtClean="0">
                  <a:effectLst/>
                  <a:latin typeface="Montserrat ExtraLight" panose="00000300000000000000" pitchFamily="2" charset="0"/>
                </a:rPr>
                <a:t>Envío de </a:t>
              </a:r>
            </a:p>
            <a:p>
              <a:pPr algn="ctr">
                <a:lnSpc>
                  <a:spcPct val="60000"/>
                </a:lnSpc>
              </a:pPr>
              <a:r>
                <a:rPr lang="es-ES_tradnl" altLang="es-MX" sz="1100" b="1" dirty="0" smtClean="0">
                  <a:effectLst/>
                  <a:latin typeface="Montserrat ExtraLight" panose="00000300000000000000" pitchFamily="2" charset="0"/>
                </a:rPr>
                <a:t>datos</a:t>
              </a:r>
            </a:p>
            <a:p>
              <a:pPr algn="ctr">
                <a:lnSpc>
                  <a:spcPct val="60000"/>
                </a:lnSpc>
              </a:pPr>
              <a:r>
                <a:rPr lang="es-ES_tradnl" altLang="es-MX" sz="1100" b="1" dirty="0" smtClean="0">
                  <a:latin typeface="Montserrat ExtraLight" panose="00000300000000000000" pitchFamily="2" charset="0"/>
                </a:rPr>
                <a:t>a </a:t>
              </a:r>
              <a:r>
                <a:rPr lang="es-ES_tradnl" altLang="es-MX" sz="1100" b="1" dirty="0" err="1" smtClean="0">
                  <a:latin typeface="Montserrat ExtraLight" panose="00000300000000000000" pitchFamily="2" charset="0"/>
                </a:rPr>
                <a:t>Cenapred</a:t>
              </a:r>
              <a:endParaRPr lang="es-ES_tradnl" altLang="es-MX" sz="1100" b="1" dirty="0">
                <a:effectLst/>
                <a:latin typeface="Montserrat ExtraLight" panose="00000300000000000000" pitchFamily="2" charset="0"/>
              </a:endParaRPr>
            </a:p>
          </p:txBody>
        </p:sp>
        <p:sp>
          <p:nvSpPr>
            <p:cNvPr id="57" name="AutoShape 5"/>
            <p:cNvSpPr>
              <a:spLocks noChangeArrowheads="1"/>
            </p:cNvSpPr>
            <p:nvPr/>
          </p:nvSpPr>
          <p:spPr bwMode="auto">
            <a:xfrm>
              <a:off x="3261498" y="2662333"/>
              <a:ext cx="1049337" cy="2978150"/>
            </a:xfrm>
            <a:prstGeom prst="curvedRightArrow">
              <a:avLst>
                <a:gd name="adj1" fmla="val 13928"/>
                <a:gd name="adj2" fmla="val 85328"/>
                <a:gd name="adj3" fmla="val 22542"/>
              </a:avLst>
            </a:prstGeom>
            <a:grpFill/>
            <a:ln w="12700">
              <a:solidFill>
                <a:srgbClr val="000066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50" b="1">
                <a:latin typeface="Montserrat ExtraLight" panose="00000300000000000000" pitchFamily="2" charset="0"/>
              </a:endParaRPr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353" y="1564444"/>
            <a:ext cx="3332890" cy="221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0" name="Picture 6" descr="EstaciónPluv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1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892837"/>
            <a:ext cx="1822091" cy="282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625602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1726</TotalTime>
  <Words>255</Words>
  <Application>Microsoft Office PowerPoint</Application>
  <PresentationFormat>Presentación en pantalla (4:3)</PresentationFormat>
  <Paragraphs>46</Paragraphs>
  <Slides>7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7</vt:i4>
      </vt:variant>
    </vt:vector>
  </HeadingPairs>
  <TitlesOfParts>
    <vt:vector size="9" baseType="lpstr">
      <vt:lpstr>1_Tema de Office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Castelan Pescina José Gilberto</dc:creator>
  <cp:lastModifiedBy>Castelan Pescina José Gilberto</cp:lastModifiedBy>
  <cp:revision>32</cp:revision>
  <dcterms:created xsi:type="dcterms:W3CDTF">2018-12-12T04:37:11Z</dcterms:created>
  <dcterms:modified xsi:type="dcterms:W3CDTF">2019-01-14T16:27:20Z</dcterms:modified>
</cp:coreProperties>
</file>