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avi"/>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93" r:id="rId2"/>
    <p:sldId id="257" r:id="rId3"/>
    <p:sldId id="271" r:id="rId4"/>
    <p:sldId id="272" r:id="rId5"/>
    <p:sldId id="273" r:id="rId6"/>
    <p:sldId id="274" r:id="rId7"/>
    <p:sldId id="275" r:id="rId8"/>
    <p:sldId id="276" r:id="rId9"/>
    <p:sldId id="281" r:id="rId10"/>
    <p:sldId id="282" r:id="rId11"/>
    <p:sldId id="268" r:id="rId12"/>
    <p:sldId id="269" r:id="rId13"/>
    <p:sldId id="270" r:id="rId14"/>
    <p:sldId id="277" r:id="rId15"/>
    <p:sldId id="278" r:id="rId16"/>
    <p:sldId id="279" r:id="rId17"/>
    <p:sldId id="283" r:id="rId18"/>
    <p:sldId id="284" r:id="rId19"/>
    <p:sldId id="285" r:id="rId20"/>
    <p:sldId id="286" r:id="rId21"/>
    <p:sldId id="292" r:id="rId22"/>
    <p:sldId id="294" r:id="rId23"/>
    <p:sldId id="295" r:id="rId24"/>
    <p:sldId id="296" r:id="rId25"/>
    <p:sldId id="297" r:id="rId26"/>
    <p:sldId id="298" r:id="rId27"/>
    <p:sldId id="309" r:id="rId28"/>
    <p:sldId id="299" r:id="rId29"/>
    <p:sldId id="308" r:id="rId30"/>
    <p:sldId id="280" r:id="rId31"/>
    <p:sldId id="303" r:id="rId32"/>
    <p:sldId id="304" r:id="rId33"/>
    <p:sldId id="305" r:id="rId34"/>
    <p:sldId id="306" r:id="rId35"/>
    <p:sldId id="307" r:id="rId36"/>
    <p:sldId id="300" r:id="rId37"/>
    <p:sldId id="301" r:id="rId38"/>
    <p:sldId id="302" r:id="rId39"/>
  </p:sldIdLst>
  <p:sldSz cx="9144000" cy="6858000" type="screen4x3"/>
  <p:notesSz cx="7315200" cy="96012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06B"/>
    <a:srgbClr val="439B82"/>
    <a:srgbClr val="D4C19C"/>
    <a:srgbClr val="E8DECA"/>
    <a:srgbClr val="FFFFFF"/>
    <a:srgbClr val="860000"/>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57" autoAdjust="0"/>
  </p:normalViewPr>
  <p:slideViewPr>
    <p:cSldViewPr showGuides="1">
      <p:cViewPr>
        <p:scale>
          <a:sx n="60" d="100"/>
          <a:sy n="60" d="100"/>
        </p:scale>
        <p:origin x="-1560" y="-15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71" d="100"/>
          <a:sy n="71" d="100"/>
        </p:scale>
        <p:origin x="-3186" y="-96"/>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s-MX"/>
          </a:p>
        </p:txBody>
      </p:sp>
      <p:sp>
        <p:nvSpPr>
          <p:cNvPr id="3" name="2 Marcador de fecha"/>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7316674-6323-449B-89C6-3A204ABD4289}" type="datetimeFigureOut">
              <a:rPr lang="es-MX" smtClean="0"/>
              <a:t>28/12/2018</a:t>
            </a:fld>
            <a:endParaRPr lang="es-MX"/>
          </a:p>
        </p:txBody>
      </p:sp>
      <p:sp>
        <p:nvSpPr>
          <p:cNvPr id="4" name="3 Marcador de imagen de diapositiva"/>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s-MX"/>
          </a:p>
        </p:txBody>
      </p:sp>
      <p:sp>
        <p:nvSpPr>
          <p:cNvPr id="5" name="4 Marcador de notas"/>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s-MX"/>
          </a:p>
        </p:txBody>
      </p:sp>
      <p:sp>
        <p:nvSpPr>
          <p:cNvPr id="7" name="6 Marcador de número de diapositiva"/>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0423C76-74CF-4C18-AC18-838D005D52D2}" type="slidenum">
              <a:rPr lang="es-MX" smtClean="0"/>
              <a:t>‹Nº›</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El ANRI es una herramienta elaborada por</a:t>
            </a:r>
            <a:r>
              <a:rPr lang="es-MX" baseline="0" dirty="0" smtClean="0"/>
              <a:t> CONAGUA, que se encuentra albergada dentro del ANR y cuenta con el respaldo del CENAPRED, a través de la SRI de la </a:t>
            </a:r>
            <a:r>
              <a:rPr lang="es-MX" baseline="0" dirty="0" err="1" smtClean="0"/>
              <a:t>DInvestigación</a:t>
            </a:r>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3</a:t>
            </a:fld>
            <a:endParaRPr lang="es-MX"/>
          </a:p>
        </p:txBody>
      </p:sp>
    </p:spTree>
    <p:extLst>
      <p:ext uri="{BB962C8B-B14F-4D97-AF65-F5344CB8AC3E}">
        <p14:creationId xmlns:p14="http://schemas.microsoft.com/office/powerpoint/2010/main" val="2588094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EL SSN en su catálogo</a:t>
            </a:r>
            <a:r>
              <a:rPr lang="es-MX" baseline="0" dirty="0" smtClean="0"/>
              <a:t> de registro sísmico </a:t>
            </a:r>
            <a:r>
              <a:rPr lang="es-MX" dirty="0" smtClean="0"/>
              <a:t>ha reportado</a:t>
            </a:r>
            <a:r>
              <a:rPr lang="es-MX" baseline="0" dirty="0" smtClean="0"/>
              <a:t> 74 sismos de magnitud mayor o igual a 3 y menor a 5. </a:t>
            </a:r>
          </a:p>
          <a:p>
            <a:r>
              <a:rPr lang="es-MX" baseline="0" dirty="0" smtClean="0"/>
              <a:t>De los 74 solo 12 se han podido calcular su magnitud.</a:t>
            </a:r>
          </a:p>
          <a:p>
            <a:r>
              <a:rPr lang="es-MX" baseline="0" dirty="0" smtClean="0"/>
              <a:t>No se descarta el peligro por tsunami en la zona.</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14</a:t>
            </a:fld>
            <a:endParaRPr lang="es-MX"/>
          </a:p>
        </p:txBody>
      </p:sp>
    </p:spTree>
    <p:extLst>
      <p:ext uri="{BB962C8B-B14F-4D97-AF65-F5344CB8AC3E}">
        <p14:creationId xmlns:p14="http://schemas.microsoft.com/office/powerpoint/2010/main" val="2371283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966612">
              <a:defRPr/>
            </a:pPr>
            <a:r>
              <a:rPr lang="es-MX" baseline="0" dirty="0" smtClean="0"/>
              <a:t>No se descarta el peligro por tsunami en la zona.</a:t>
            </a:r>
            <a:endParaRPr lang="es-MX" dirty="0" smtClean="0"/>
          </a:p>
          <a:p>
            <a:r>
              <a:rPr lang="es-MX" dirty="0" smtClean="0"/>
              <a:t>EL SSN en su catálogo</a:t>
            </a:r>
            <a:r>
              <a:rPr lang="es-MX" baseline="0" dirty="0" smtClean="0"/>
              <a:t> de registro sísmico </a:t>
            </a:r>
            <a:r>
              <a:rPr lang="es-MX" dirty="0" smtClean="0"/>
              <a:t>ha reportado</a:t>
            </a:r>
            <a:r>
              <a:rPr lang="es-MX" baseline="0" dirty="0" smtClean="0"/>
              <a:t> 5 sismos de magnitud mayor o igual a 2.9 y menor o igual a 4.6 </a:t>
            </a:r>
          </a:p>
          <a:p>
            <a:r>
              <a:rPr lang="es-MX" dirty="0" smtClean="0"/>
              <a:t>La mayoría de los sismos se registran en la</a:t>
            </a:r>
            <a:r>
              <a:rPr lang="es-MX" baseline="0" dirty="0" smtClean="0"/>
              <a:t> zona del Golfo de México.</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15</a:t>
            </a:fld>
            <a:endParaRPr lang="es-MX"/>
          </a:p>
        </p:txBody>
      </p:sp>
    </p:spTree>
    <p:extLst>
      <p:ext uri="{BB962C8B-B14F-4D97-AF65-F5344CB8AC3E}">
        <p14:creationId xmlns:p14="http://schemas.microsoft.com/office/powerpoint/2010/main" val="1215017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dirty="0" smtClean="0">
                <a:effectLst/>
              </a:rPr>
              <a:t>El</a:t>
            </a:r>
            <a:r>
              <a:rPr lang="fr-FR" baseline="0" dirty="0" smtClean="0">
                <a:effectLst/>
              </a:rPr>
              <a:t> 08 de </a:t>
            </a:r>
            <a:r>
              <a:rPr lang="fr-FR" baseline="0" dirty="0" err="1" smtClean="0">
                <a:effectLst/>
              </a:rPr>
              <a:t>agosto</a:t>
            </a:r>
            <a:r>
              <a:rPr lang="fr-FR" baseline="0" dirty="0" smtClean="0">
                <a:effectLst/>
              </a:rPr>
              <a:t> de 1980 el SSN </a:t>
            </a:r>
            <a:r>
              <a:rPr lang="fr-FR" baseline="0" dirty="0" err="1" smtClean="0">
                <a:effectLst/>
              </a:rPr>
              <a:t>localizó</a:t>
            </a:r>
            <a:r>
              <a:rPr lang="fr-FR" baseline="0" dirty="0" smtClean="0">
                <a:effectLst/>
              </a:rPr>
              <a:t> un </a:t>
            </a:r>
            <a:r>
              <a:rPr lang="fr-FR" baseline="0" dirty="0" err="1" smtClean="0">
                <a:effectLst/>
              </a:rPr>
              <a:t>sismo</a:t>
            </a:r>
            <a:r>
              <a:rPr lang="fr-FR" baseline="0" dirty="0" smtClean="0">
                <a:effectLst/>
              </a:rPr>
              <a:t> a las</a:t>
            </a:r>
            <a:r>
              <a:rPr lang="fr-FR" dirty="0" smtClean="0">
                <a:effectLst/>
              </a:rPr>
              <a:t>  23:45:11 a 291 km al SUR de CHETUMAL, QR  (COSTAS DE</a:t>
            </a:r>
            <a:r>
              <a:rPr lang="fr-FR" baseline="0" dirty="0" smtClean="0">
                <a:effectLst/>
              </a:rPr>
              <a:t> BELIZE</a:t>
            </a:r>
            <a:r>
              <a:rPr lang="fr-FR" dirty="0" smtClean="0">
                <a:effectLst/>
              </a:rPr>
              <a:t>)</a:t>
            </a:r>
          </a:p>
          <a:p>
            <a:pPr defTabSz="966612">
              <a:defRPr/>
            </a:pPr>
            <a:r>
              <a:rPr lang="es-MX" baseline="0" dirty="0" smtClean="0"/>
              <a:t>No se descarta el peligro por tsunami en la zona.</a:t>
            </a:r>
            <a:endParaRPr lang="es-MX" dirty="0" smtClean="0"/>
          </a:p>
          <a:p>
            <a:r>
              <a:rPr lang="es-MX" dirty="0" smtClean="0"/>
              <a:t>EL SSN en su catálogo</a:t>
            </a:r>
            <a:r>
              <a:rPr lang="es-MX" baseline="0" dirty="0" smtClean="0"/>
              <a:t> de registro sísmico </a:t>
            </a:r>
            <a:r>
              <a:rPr lang="es-MX" dirty="0" smtClean="0"/>
              <a:t>ha reportado</a:t>
            </a:r>
            <a:r>
              <a:rPr lang="es-MX" baseline="0" dirty="0" smtClean="0"/>
              <a:t> 105 sismos de magnitud mayor o igual a 3 y menor a 6.5. </a:t>
            </a:r>
          </a:p>
          <a:p>
            <a:r>
              <a:rPr lang="es-MX" baseline="0" dirty="0" smtClean="0"/>
              <a:t>De los 105 solo 35 se han podido calcular su magnitud. Solo 4 de magnitud mayor o igual a 4 y menor a 5 se encuentran en el territorio del estado. Los demás cercanos a la costa de Belice. </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16</a:t>
            </a:fld>
            <a:endParaRPr lang="es-MX"/>
          </a:p>
        </p:txBody>
      </p:sp>
    </p:spTree>
    <p:extLst>
      <p:ext uri="{BB962C8B-B14F-4D97-AF65-F5344CB8AC3E}">
        <p14:creationId xmlns:p14="http://schemas.microsoft.com/office/powerpoint/2010/main" val="1714157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966612">
              <a:defRPr/>
            </a:pPr>
            <a:r>
              <a:rPr lang="es-MX" dirty="0" smtClean="0"/>
              <a:t>De acuerdo a los datos proporcionados por la</a:t>
            </a:r>
            <a:r>
              <a:rPr lang="es-MX" baseline="0" dirty="0" smtClean="0"/>
              <a:t> Encuesta </a:t>
            </a:r>
            <a:r>
              <a:rPr lang="es-MX" baseline="0" dirty="0" err="1" smtClean="0"/>
              <a:t>Intercensal</a:t>
            </a:r>
            <a:r>
              <a:rPr lang="es-MX" baseline="0" dirty="0" smtClean="0"/>
              <a:t> 2015 realizada por el INEGI existen en el estado de Campeche 244,299.0 viviendas de las cuales aproximadamente el 53% (128,356.2) presentan una vulnerabilidad de media a alta, principalmente por el tema de daño por viento fuerte, por lo que es necesario realizar el levantamiento de viviendas vulnerables en el estado para identificar la zonas que requieren de mejoras estructurales.</a:t>
            </a:r>
          </a:p>
          <a:p>
            <a:pPr defTabSz="966612">
              <a:defRPr/>
            </a:pPr>
            <a:r>
              <a:rPr lang="es-MX" dirty="0" smtClean="0"/>
              <a:t>De acuerdo a los datos proporcionados por la</a:t>
            </a:r>
            <a:r>
              <a:rPr lang="es-MX" baseline="0" dirty="0" smtClean="0"/>
              <a:t> Encuesta </a:t>
            </a:r>
            <a:r>
              <a:rPr lang="es-MX" baseline="0" dirty="0" err="1" smtClean="0"/>
              <a:t>Intercensal</a:t>
            </a:r>
            <a:r>
              <a:rPr lang="es-MX" baseline="0" dirty="0" smtClean="0"/>
              <a:t> 2015 realizada por el INEGI existen en el estado de Yucatán 564,613 viviendas de las cuales aproximadamente el 14% (78,197) presentan una vulnerabilidad de media a alta, principalmente por el tema de daño por viento fuerte, por lo que es necesario realizar el levantamiento de viviendas vulnerables en el estado para identificar la zonas que requieren de mejoras estructurales.</a:t>
            </a:r>
            <a:endParaRPr lang="es-MX" dirty="0" smtClean="0"/>
          </a:p>
          <a:p>
            <a:pPr defTabSz="966612">
              <a:defRPr/>
            </a:pPr>
            <a:r>
              <a:rPr lang="es-MX" dirty="0" smtClean="0"/>
              <a:t>De acuerdo a los datos proporcionados por la</a:t>
            </a:r>
            <a:r>
              <a:rPr lang="es-MX" baseline="0" dirty="0" smtClean="0"/>
              <a:t> Encuesta </a:t>
            </a:r>
            <a:r>
              <a:rPr lang="es-MX" baseline="0" dirty="0" err="1" smtClean="0"/>
              <a:t>Intercensal</a:t>
            </a:r>
            <a:r>
              <a:rPr lang="es-MX" baseline="0" dirty="0" smtClean="0"/>
              <a:t> 2015 realizada por el INEGI existen en el estado de Quintana Roo 440,663 viviendas de las cuales aproximadamente el 18% (80,603) presentan una vulnerabilidad de media a alta, principalmente por el tema de daño por viento fuerte, por lo que es necesario realizar el levantamiento de viviendas vulnerables en el estado para identificar la zonas que requieren de mejoras estructurales.</a:t>
            </a:r>
            <a:endParaRPr lang="es-MX" dirty="0" smtClean="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20</a:t>
            </a:fld>
            <a:endParaRPr lang="es-MX"/>
          </a:p>
        </p:txBody>
      </p:sp>
    </p:spTree>
    <p:extLst>
      <p:ext uri="{BB962C8B-B14F-4D97-AF65-F5344CB8AC3E}">
        <p14:creationId xmlns:p14="http://schemas.microsoft.com/office/powerpoint/2010/main" val="3512826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966612">
              <a:defRPr/>
            </a:pPr>
            <a:r>
              <a:rPr lang="es-MX" dirty="0" smtClean="0"/>
              <a:t>En el caso de Yucatán se</a:t>
            </a:r>
            <a:r>
              <a:rPr lang="es-MX" baseline="0" dirty="0" smtClean="0"/>
              <a:t> tiene conocimiento de trabajos de académicos de la Universidad Autónoma de Yucatán, que conjuntamente con profesionales de la ingeniería estructural locales están desarrollando trabajos encaminados a elaborar y/o actualizar el reglamento para Mérida. </a:t>
            </a:r>
            <a:endParaRPr lang="es-MX" dirty="0" smtClean="0"/>
          </a:p>
          <a:p>
            <a:pPr defTabSz="966612">
              <a:defRPr/>
            </a:pPr>
            <a:r>
              <a:rPr lang="es-MX" dirty="0" smtClean="0"/>
              <a:t>El CENAPRED, en el marco de los trabajos del ONNCCE, está desarrollando una</a:t>
            </a:r>
            <a:r>
              <a:rPr lang="es-MX" baseline="0" dirty="0" smtClean="0"/>
              <a:t> NMX de Seguridad Estructural de las edificaciones, la cual puede ser adecuada a las necesidades del estado y/o los municipios de la península.</a:t>
            </a:r>
          </a:p>
        </p:txBody>
      </p:sp>
      <p:sp>
        <p:nvSpPr>
          <p:cNvPr id="4" name="3 Marcador de número de diapositiva"/>
          <p:cNvSpPr>
            <a:spLocks noGrp="1"/>
          </p:cNvSpPr>
          <p:nvPr>
            <p:ph type="sldNum" sz="quarter" idx="10"/>
          </p:nvPr>
        </p:nvSpPr>
        <p:spPr/>
        <p:txBody>
          <a:bodyPr/>
          <a:lstStyle/>
          <a:p>
            <a:fld id="{20423C76-74CF-4C18-AC18-838D005D52D2}" type="slidenum">
              <a:rPr lang="es-MX" smtClean="0"/>
              <a:t>21</a:t>
            </a:fld>
            <a:endParaRPr lang="es-MX"/>
          </a:p>
        </p:txBody>
      </p:sp>
    </p:spTree>
    <p:extLst>
      <p:ext uri="{BB962C8B-B14F-4D97-AF65-F5344CB8AC3E}">
        <p14:creationId xmlns:p14="http://schemas.microsoft.com/office/powerpoint/2010/main" val="1686921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Inundaciones </a:t>
            </a:r>
            <a:r>
              <a:rPr lang="es-MX" dirty="0" err="1"/>
              <a:t>historicas</a:t>
            </a:r>
            <a:r>
              <a:rPr lang="es-MX" dirty="0"/>
              <a:t>  </a:t>
            </a:r>
            <a:r>
              <a:rPr lang="es-MX" dirty="0" err="1"/>
              <a:t>PRONACH</a:t>
            </a:r>
            <a:endParaRPr lang="es-MX" dirty="0"/>
          </a:p>
        </p:txBody>
      </p:sp>
      <p:sp>
        <p:nvSpPr>
          <p:cNvPr id="4" name="Marcador de número de diapositiva 3"/>
          <p:cNvSpPr>
            <a:spLocks noGrp="1"/>
          </p:cNvSpPr>
          <p:nvPr>
            <p:ph type="sldNum" sz="quarter" idx="5"/>
          </p:nvPr>
        </p:nvSpPr>
        <p:spPr/>
        <p:txBody>
          <a:bodyPr/>
          <a:lstStyle/>
          <a:p>
            <a:fld id="{20423C76-74CF-4C18-AC18-838D005D52D2}" type="slidenum">
              <a:rPr lang="es-MX" smtClean="0"/>
              <a:t>5</a:t>
            </a:fld>
            <a:endParaRPr lang="es-MX"/>
          </a:p>
        </p:txBody>
      </p:sp>
    </p:spTree>
    <p:extLst>
      <p:ext uri="{BB962C8B-B14F-4D97-AF65-F5344CB8AC3E}">
        <p14:creationId xmlns:p14="http://schemas.microsoft.com/office/powerpoint/2010/main" val="96876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Inundaciones </a:t>
            </a:r>
            <a:r>
              <a:rPr lang="es-MX" dirty="0" err="1"/>
              <a:t>historicas</a:t>
            </a:r>
            <a:r>
              <a:rPr lang="es-MX" dirty="0"/>
              <a:t>  </a:t>
            </a:r>
            <a:r>
              <a:rPr lang="es-MX" dirty="0" err="1"/>
              <a:t>PRONACH</a:t>
            </a:r>
            <a:endParaRPr lang="es-MX" dirty="0"/>
          </a:p>
        </p:txBody>
      </p:sp>
      <p:sp>
        <p:nvSpPr>
          <p:cNvPr id="4" name="Marcador de número de diapositiva 3"/>
          <p:cNvSpPr>
            <a:spLocks noGrp="1"/>
          </p:cNvSpPr>
          <p:nvPr>
            <p:ph type="sldNum" sz="quarter" idx="5"/>
          </p:nvPr>
        </p:nvSpPr>
        <p:spPr/>
        <p:txBody>
          <a:bodyPr/>
          <a:lstStyle/>
          <a:p>
            <a:fld id="{20423C76-74CF-4C18-AC18-838D005D52D2}" type="slidenum">
              <a:rPr lang="es-MX" smtClean="0"/>
              <a:t>6</a:t>
            </a:fld>
            <a:endParaRPr lang="es-MX"/>
          </a:p>
        </p:txBody>
      </p:sp>
    </p:spTree>
    <p:extLst>
      <p:ext uri="{BB962C8B-B14F-4D97-AF65-F5344CB8AC3E}">
        <p14:creationId xmlns:p14="http://schemas.microsoft.com/office/powerpoint/2010/main" val="4148049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Delimitación de zonas federales en cuerpos de agua para protección de comunidades</a:t>
            </a:r>
          </a:p>
        </p:txBody>
      </p:sp>
      <p:sp>
        <p:nvSpPr>
          <p:cNvPr id="4" name="Marcador de número de diapositiva 3"/>
          <p:cNvSpPr>
            <a:spLocks noGrp="1"/>
          </p:cNvSpPr>
          <p:nvPr>
            <p:ph type="sldNum" sz="quarter" idx="5"/>
          </p:nvPr>
        </p:nvSpPr>
        <p:spPr/>
        <p:txBody>
          <a:bodyPr/>
          <a:lstStyle/>
          <a:p>
            <a:fld id="{20423C76-74CF-4C18-AC18-838D005D52D2}" type="slidenum">
              <a:rPr lang="es-MX" smtClean="0"/>
              <a:t>7</a:t>
            </a:fld>
            <a:endParaRPr lang="es-MX"/>
          </a:p>
        </p:txBody>
      </p:sp>
    </p:spTree>
    <p:extLst>
      <p:ext uri="{BB962C8B-B14F-4D97-AF65-F5344CB8AC3E}">
        <p14:creationId xmlns:p14="http://schemas.microsoft.com/office/powerpoint/2010/main" val="1142724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Delimitación de zonas federales en cuerpos de agua para protección de comunidades</a:t>
            </a:r>
          </a:p>
        </p:txBody>
      </p:sp>
      <p:sp>
        <p:nvSpPr>
          <p:cNvPr id="4" name="Marcador de número de diapositiva 3"/>
          <p:cNvSpPr>
            <a:spLocks noGrp="1"/>
          </p:cNvSpPr>
          <p:nvPr>
            <p:ph type="sldNum" sz="quarter" idx="5"/>
          </p:nvPr>
        </p:nvSpPr>
        <p:spPr/>
        <p:txBody>
          <a:bodyPr/>
          <a:lstStyle/>
          <a:p>
            <a:fld id="{20423C76-74CF-4C18-AC18-838D005D52D2}" type="slidenum">
              <a:rPr lang="es-MX" smtClean="0"/>
              <a:t>8</a:t>
            </a:fld>
            <a:endParaRPr lang="es-MX"/>
          </a:p>
        </p:txBody>
      </p:sp>
    </p:spTree>
    <p:extLst>
      <p:ext uri="{BB962C8B-B14F-4D97-AF65-F5344CB8AC3E}">
        <p14:creationId xmlns:p14="http://schemas.microsoft.com/office/powerpoint/2010/main" val="3990388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Junto a cada fenómeno indicado se coloca una clasificación del nivel de peligro asociado, la escala de clasificación es</a:t>
            </a:r>
            <a:r>
              <a:rPr lang="es-MX" baseline="0" dirty="0" smtClean="0"/>
              <a:t> de tres niveles: Alto, Medio y Bajo</a:t>
            </a:r>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9</a:t>
            </a:fld>
            <a:endParaRPr lang="es-MX"/>
          </a:p>
        </p:txBody>
      </p:sp>
    </p:spTree>
    <p:extLst>
      <p:ext uri="{BB962C8B-B14F-4D97-AF65-F5344CB8AC3E}">
        <p14:creationId xmlns:p14="http://schemas.microsoft.com/office/powerpoint/2010/main" val="1796927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r>
              <a:rPr lang="es-MX" sz="1300" dirty="0">
                <a:latin typeface="Montserrat" panose="00000500000000000000" pitchFamily="2" charset="0"/>
              </a:rPr>
              <a:t>Casi todo el territorio del estado de Campeche es vulnerable a los fenómenos kársticos. Existen grutas y cenotes que conectan con el acuífero y representan las únicas fuentes de agua. Muchas de estas cavernas son importantes atractivos turísticos. Forman extensos sistemas de cuevas, que transportan el agua hacia manantiales en las regiones costeras.</a:t>
            </a:r>
          </a:p>
          <a:p>
            <a:pPr defTabSz="966612">
              <a:defRPr/>
            </a:pPr>
            <a:r>
              <a:rPr lang="es-MX" sz="1300" dirty="0">
                <a:latin typeface="Montserrat" panose="00000500000000000000" pitchFamily="2" charset="0"/>
              </a:rPr>
              <a:t>El </a:t>
            </a:r>
            <a:r>
              <a:rPr lang="es-MX" sz="1300" b="1" dirty="0">
                <a:latin typeface="Montserrat" panose="00000500000000000000" pitchFamily="2" charset="0"/>
              </a:rPr>
              <a:t>peligro por hundimiento </a:t>
            </a:r>
            <a:r>
              <a:rPr lang="es-MX" sz="1300" dirty="0">
                <a:latin typeface="Montserrat" panose="00000500000000000000" pitchFamily="2" charset="0"/>
              </a:rPr>
              <a:t>asociado a la formación de dolinas y cenotes </a:t>
            </a:r>
            <a:r>
              <a:rPr lang="es-MX" sz="1300" b="1" dirty="0">
                <a:latin typeface="Montserrat" panose="00000500000000000000" pitchFamily="2" charset="0"/>
              </a:rPr>
              <a:t>es</a:t>
            </a:r>
            <a:r>
              <a:rPr lang="es-MX" sz="1300" dirty="0">
                <a:latin typeface="Montserrat" panose="00000500000000000000" pitchFamily="2" charset="0"/>
              </a:rPr>
              <a:t> </a:t>
            </a:r>
            <a:r>
              <a:rPr lang="es-MX" sz="1300" b="1" dirty="0">
                <a:latin typeface="Montserrat" panose="00000500000000000000" pitchFamily="2" charset="0"/>
              </a:rPr>
              <a:t>muy alto</a:t>
            </a:r>
            <a:r>
              <a:rPr lang="es-MX" sz="1300" dirty="0">
                <a:latin typeface="Montserrat" panose="00000500000000000000" pitchFamily="2" charset="0"/>
              </a:rPr>
              <a:t>. Existe también un </a:t>
            </a:r>
            <a:r>
              <a:rPr lang="es-MX" sz="1300" b="1" dirty="0">
                <a:latin typeface="Montserrat" panose="00000500000000000000" pitchFamily="2" charset="0"/>
              </a:rPr>
              <a:t>importante riesgo de contaminación de los acuíferos</a:t>
            </a:r>
            <a:r>
              <a:rPr lang="es-MX" sz="1300" dirty="0">
                <a:latin typeface="Montserrat" panose="00000500000000000000" pitchFamily="2" charset="0"/>
              </a:rPr>
              <a:t>, ya que las cuevas facilitan el transporte del agua  de forma subterránea, muy rápido y sin filtración.</a:t>
            </a:r>
          </a:p>
          <a:p>
            <a:pPr algn="just"/>
            <a:r>
              <a:rPr lang="es-MX" sz="1300" b="1" dirty="0">
                <a:latin typeface="Montserrat" panose="00000500000000000000" pitchFamily="2" charset="0"/>
              </a:rPr>
              <a:t>RECOMENDACIONES</a:t>
            </a:r>
          </a:p>
          <a:p>
            <a:pPr algn="just">
              <a:buSzPct val="150000"/>
            </a:pPr>
            <a:r>
              <a:rPr lang="es-MX" sz="1300" dirty="0">
                <a:latin typeface="Montserrat" panose="00000500000000000000" pitchFamily="2" charset="0"/>
              </a:rPr>
              <a:t>Es necesario impulsar estudios geológico-espeleológicos para determinar los patrones de drenaje subterráneo, así como análisis de impacto ambiental para cualquier tipo de estructura que se construya en el estado, en particular para la eliminación de desechos y basura.</a:t>
            </a:r>
          </a:p>
          <a:p>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11</a:t>
            </a:fld>
            <a:endParaRPr lang="es-MX"/>
          </a:p>
        </p:txBody>
      </p:sp>
    </p:spTree>
    <p:extLst>
      <p:ext uri="{BB962C8B-B14F-4D97-AF65-F5344CB8AC3E}">
        <p14:creationId xmlns:p14="http://schemas.microsoft.com/office/powerpoint/2010/main" val="3121051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MX" sz="1300" dirty="0">
                <a:latin typeface="Montserrat" panose="00000500000000000000" pitchFamily="2" charset="0"/>
              </a:rPr>
              <a:t>Todo el territorio del estado de Yucatán es muy vulnerable a los fenómenos kársticos. Existen muchísimos cenotes que conectan con el acuífero y representan las únicas fuentes de agua. Muchos de los cenotes son importantes atractivos turísticos. Algunos forman extensos sistemas de cuevas, que transportan el agua hacia manantiales en las regiones costeras.</a:t>
            </a:r>
          </a:p>
          <a:p>
            <a:pPr algn="just"/>
            <a:r>
              <a:rPr lang="es-MX" sz="1300" dirty="0">
                <a:latin typeface="Montserrat" panose="00000500000000000000" pitchFamily="2" charset="0"/>
              </a:rPr>
              <a:t>El </a:t>
            </a:r>
            <a:r>
              <a:rPr lang="es-MX" sz="1300" b="1" dirty="0">
                <a:latin typeface="Montserrat" panose="00000500000000000000" pitchFamily="2" charset="0"/>
              </a:rPr>
              <a:t>riesgo por hundimiento </a:t>
            </a:r>
            <a:r>
              <a:rPr lang="es-MX" sz="1300" dirty="0">
                <a:latin typeface="Montserrat" panose="00000500000000000000" pitchFamily="2" charset="0"/>
              </a:rPr>
              <a:t>asociado a la formación de dolinas y cenotes </a:t>
            </a:r>
            <a:r>
              <a:rPr lang="es-MX" sz="1300" b="1" dirty="0">
                <a:latin typeface="Montserrat" panose="00000500000000000000" pitchFamily="2" charset="0"/>
              </a:rPr>
              <a:t>es muy alto</a:t>
            </a:r>
            <a:r>
              <a:rPr lang="es-MX" sz="1300" dirty="0">
                <a:latin typeface="Montserrat" panose="00000500000000000000" pitchFamily="2" charset="0"/>
              </a:rPr>
              <a:t>. Existe también un </a:t>
            </a:r>
            <a:r>
              <a:rPr lang="es-MX" sz="1300" b="1" dirty="0">
                <a:latin typeface="Montserrat" panose="00000500000000000000" pitchFamily="2" charset="0"/>
              </a:rPr>
              <a:t>importante riesgo de contaminación de los acuíferos</a:t>
            </a:r>
            <a:r>
              <a:rPr lang="es-MX" sz="1300" dirty="0">
                <a:latin typeface="Montserrat" panose="00000500000000000000" pitchFamily="2" charset="0"/>
              </a:rPr>
              <a:t>, ya que las cuevas facilitan el transporte del agua  de forma subterránea, muy rápido y sin filtración.</a:t>
            </a:r>
          </a:p>
          <a:p>
            <a:pPr algn="just"/>
            <a:r>
              <a:rPr lang="es-MX" sz="1300" dirty="0">
                <a:latin typeface="Montserrat" panose="00000500000000000000" pitchFamily="2" charset="0"/>
              </a:rPr>
              <a:t>El CENAPRED cuenta con un mapa de susceptibilidad a los fenómenos kársticos, incluido en el Atlas Nacional de Riesgos.</a:t>
            </a:r>
          </a:p>
          <a:p>
            <a:pPr algn="just"/>
            <a:r>
              <a:rPr lang="es-MX" sz="1300" dirty="0">
                <a:latin typeface="Montserrat" panose="00000500000000000000" pitchFamily="2" charset="0"/>
              </a:rPr>
              <a:t>Es necesario impulsar estudios geológico-espeleológicos para determinar los patrones de drenaje subterráneo, así como análisis de impacto ambiental para cualquier tipo de estructura que se construya en el estado, en particular para la eliminación de desechos y basura.</a:t>
            </a:r>
          </a:p>
        </p:txBody>
      </p:sp>
      <p:sp>
        <p:nvSpPr>
          <p:cNvPr id="4" name="Marcador de número de diapositiva 3"/>
          <p:cNvSpPr>
            <a:spLocks noGrp="1"/>
          </p:cNvSpPr>
          <p:nvPr>
            <p:ph type="sldNum" sz="quarter" idx="10"/>
          </p:nvPr>
        </p:nvSpPr>
        <p:spPr/>
        <p:txBody>
          <a:bodyPr/>
          <a:lstStyle/>
          <a:p>
            <a:fld id="{20423C76-74CF-4C18-AC18-838D005D52D2}" type="slidenum">
              <a:rPr lang="es-MX" smtClean="0"/>
              <a:t>12</a:t>
            </a:fld>
            <a:endParaRPr lang="es-MX"/>
          </a:p>
        </p:txBody>
      </p:sp>
    </p:spTree>
    <p:extLst>
      <p:ext uri="{BB962C8B-B14F-4D97-AF65-F5344CB8AC3E}">
        <p14:creationId xmlns:p14="http://schemas.microsoft.com/office/powerpoint/2010/main" val="3659982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MX" sz="1300" dirty="0">
                <a:latin typeface="Montserrat" panose="00000500000000000000" pitchFamily="2" charset="0"/>
              </a:rPr>
              <a:t>Todo el territorio del estado de Quintana Roo es muy vulnerable a los fenómenos kársticos. En particular, las zonas costeras presentan sistemas de cenotes y cavernas extraordinariamente extensos (incluyendo la segunda caverna más larga del mundo, </a:t>
            </a:r>
            <a:r>
              <a:rPr lang="es-MX" sz="1300" dirty="0" err="1">
                <a:latin typeface="Montserrat" panose="00000500000000000000" pitchFamily="2" charset="0"/>
              </a:rPr>
              <a:t>Sac-Actún</a:t>
            </a:r>
            <a:r>
              <a:rPr lang="es-MX" sz="1300" dirty="0">
                <a:latin typeface="Montserrat" panose="00000500000000000000" pitchFamily="2" charset="0"/>
              </a:rPr>
              <a:t>, con más de 350 km de galerías interconectadas, y la cuarta más larga, </a:t>
            </a:r>
            <a:r>
              <a:rPr lang="es-MX" sz="1300" dirty="0" err="1">
                <a:latin typeface="Montserrat" panose="00000500000000000000" pitchFamily="2" charset="0"/>
              </a:rPr>
              <a:t>Ox</a:t>
            </a:r>
            <a:r>
              <a:rPr lang="es-MX" sz="1300" dirty="0">
                <a:latin typeface="Montserrat" panose="00000500000000000000" pitchFamily="2" charset="0"/>
              </a:rPr>
              <a:t>-Bel-</a:t>
            </a:r>
            <a:r>
              <a:rPr lang="es-MX" sz="1300" dirty="0" err="1">
                <a:latin typeface="Montserrat" panose="00000500000000000000" pitchFamily="2" charset="0"/>
              </a:rPr>
              <a:t>Há</a:t>
            </a:r>
            <a:r>
              <a:rPr lang="es-MX" sz="1300" dirty="0">
                <a:latin typeface="Montserrat" panose="00000500000000000000" pitchFamily="2" charset="0"/>
              </a:rPr>
              <a:t>, de 270 km). Muchos de los cenotes son importantes atractivos turísticos. </a:t>
            </a:r>
          </a:p>
          <a:p>
            <a:pPr algn="just"/>
            <a:r>
              <a:rPr lang="es-MX" sz="1300" dirty="0">
                <a:latin typeface="Montserrat" panose="00000500000000000000" pitchFamily="2" charset="0"/>
              </a:rPr>
              <a:t>El </a:t>
            </a:r>
            <a:r>
              <a:rPr lang="es-MX" sz="1300" b="1" dirty="0">
                <a:latin typeface="Montserrat" panose="00000500000000000000" pitchFamily="2" charset="0"/>
              </a:rPr>
              <a:t>riesgo por hundimiento </a:t>
            </a:r>
            <a:r>
              <a:rPr lang="es-MX" sz="1300" dirty="0">
                <a:latin typeface="Montserrat" panose="00000500000000000000" pitchFamily="2" charset="0"/>
              </a:rPr>
              <a:t>asociado a la formación de dolinas y cenotes es </a:t>
            </a:r>
            <a:r>
              <a:rPr lang="es-MX" sz="1300" b="1" dirty="0">
                <a:latin typeface="Montserrat" panose="00000500000000000000" pitchFamily="2" charset="0"/>
              </a:rPr>
              <a:t>muy alto</a:t>
            </a:r>
            <a:r>
              <a:rPr lang="es-MX" sz="1300" dirty="0">
                <a:latin typeface="Montserrat" panose="00000500000000000000" pitchFamily="2" charset="0"/>
              </a:rPr>
              <a:t>. Existe también un </a:t>
            </a:r>
            <a:r>
              <a:rPr lang="es-MX" sz="1300" b="1" dirty="0">
                <a:latin typeface="Montserrat" panose="00000500000000000000" pitchFamily="2" charset="0"/>
              </a:rPr>
              <a:t>importante riesgo de contaminación de los acuíferos</a:t>
            </a:r>
            <a:r>
              <a:rPr lang="es-MX" sz="1300" dirty="0">
                <a:latin typeface="Montserrat" panose="00000500000000000000" pitchFamily="2" charset="0"/>
              </a:rPr>
              <a:t>, ya que las cuevas facilitan el transporte del agua  de forma subterránea, muy rápido y sin filtración.</a:t>
            </a:r>
          </a:p>
          <a:p>
            <a:pPr algn="just"/>
            <a:r>
              <a:rPr lang="es-MX" sz="1300" dirty="0">
                <a:latin typeface="Montserrat" panose="00000500000000000000" pitchFamily="2" charset="0"/>
              </a:rPr>
              <a:t>El CENAPRED cuenta con un mapa de susceptibilidad a los fenómenos kársticos, incluido en el Atlas Nacional de Riesgos.</a:t>
            </a:r>
          </a:p>
          <a:p>
            <a:pPr algn="just"/>
            <a:r>
              <a:rPr lang="es-MX" sz="1300" dirty="0">
                <a:latin typeface="Montserrat" panose="00000500000000000000" pitchFamily="2" charset="0"/>
              </a:rPr>
              <a:t>Es necesario impulsar estudios geológico-espeleológicos para determinar los patrones de drenaje subterráneo, así como análisis de impacto ambiental para cualquier tipo de estructura que se construya en el estado, en particular para la eliminación de desechos y basura.</a:t>
            </a:r>
          </a:p>
        </p:txBody>
      </p:sp>
      <p:sp>
        <p:nvSpPr>
          <p:cNvPr id="4" name="Marcador de número de diapositiva 3"/>
          <p:cNvSpPr>
            <a:spLocks noGrp="1"/>
          </p:cNvSpPr>
          <p:nvPr>
            <p:ph type="sldNum" sz="quarter" idx="10"/>
          </p:nvPr>
        </p:nvSpPr>
        <p:spPr/>
        <p:txBody>
          <a:bodyPr/>
          <a:lstStyle/>
          <a:p>
            <a:fld id="{20423C76-74CF-4C18-AC18-838D005D52D2}" type="slidenum">
              <a:rPr lang="es-MX" smtClean="0"/>
              <a:t>13</a:t>
            </a:fld>
            <a:endParaRPr lang="es-MX"/>
          </a:p>
        </p:txBody>
      </p:sp>
    </p:spTree>
    <p:extLst>
      <p:ext uri="{BB962C8B-B14F-4D97-AF65-F5344CB8AC3E}">
        <p14:creationId xmlns:p14="http://schemas.microsoft.com/office/powerpoint/2010/main" val="3947592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28/12/2018</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28/12/2018</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28/12/2018</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28/12/2018</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28/12/2018</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28/12/2018</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28/12/2018</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6392064" cy="6858000"/>
          </a:xfrm>
          <a:prstGeom prst="rect">
            <a:avLst/>
          </a:prstGeom>
        </p:spPr>
      </p:pic>
      <p:pic>
        <p:nvPicPr>
          <p:cNvPr id="10" name="9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92137" y="351564"/>
            <a:ext cx="2068095" cy="387207"/>
          </a:xfrm>
          <a:prstGeom prst="rect">
            <a:avLst/>
          </a:prstGeom>
        </p:spPr>
      </p:pic>
      <p:cxnSp>
        <p:nvCxnSpPr>
          <p:cNvPr id="12" name="11 Conector recto"/>
          <p:cNvCxnSpPr/>
          <p:nvPr userDrawn="1"/>
        </p:nvCxnSpPr>
        <p:spPr>
          <a:xfrm>
            <a:off x="6804248" y="351565"/>
            <a:ext cx="0" cy="387206"/>
          </a:xfrm>
          <a:prstGeom prst="line">
            <a:avLst/>
          </a:prstGeom>
          <a:ln>
            <a:solidFill>
              <a:srgbClr val="D4C19C"/>
            </a:solidFill>
          </a:ln>
        </p:spPr>
        <p:style>
          <a:lnRef idx="1">
            <a:schemeClr val="accent1"/>
          </a:lnRef>
          <a:fillRef idx="0">
            <a:schemeClr val="accent1"/>
          </a:fillRef>
          <a:effectRef idx="0">
            <a:schemeClr val="accent1"/>
          </a:effectRef>
          <a:fontRef idx="minor">
            <a:schemeClr val="tx1"/>
          </a:fontRef>
        </p:style>
      </p:cxnSp>
      <p:pic>
        <p:nvPicPr>
          <p:cNvPr id="2" name="1 Imagen"/>
          <p:cNvPicPr>
            <a:picLocks noChangeAspect="1"/>
          </p:cNvPicPr>
          <p:nvPr userDrawn="1"/>
        </p:nvPicPr>
        <p:blipFill rotWithShape="1">
          <a:blip r:embed="rId15" cstate="print">
            <a:extLst>
              <a:ext uri="{28A0092B-C50C-407E-A947-70E740481C1C}">
                <a14:useLocalDpi xmlns:a14="http://schemas.microsoft.com/office/drawing/2010/main" val="0"/>
              </a:ext>
            </a:extLst>
          </a:blip>
          <a:srcRect l="4842" t="4300" b="73121"/>
          <a:stretch/>
        </p:blipFill>
        <p:spPr>
          <a:xfrm>
            <a:off x="6948264" y="325980"/>
            <a:ext cx="1656184" cy="412791"/>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6.gi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8.gif"/><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image" Target="../media/image44.png"/><Relationship Id="rId7" Type="http://schemas.openxmlformats.org/officeDocument/2006/relationships/hyperlink" Target="http://imageshack.us/photo/my-images/707/xzj.gif/" TargetMode="External"/><Relationship Id="rId12"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gif"/><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jpeg"/><Relationship Id="rId4" Type="http://schemas.openxmlformats.org/officeDocument/2006/relationships/image" Target="../media/image45.pn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13" Type="http://schemas.openxmlformats.org/officeDocument/2006/relationships/image" Target="../media/image60.jpg"/><Relationship Id="rId18" Type="http://schemas.openxmlformats.org/officeDocument/2006/relationships/hyperlink" Target="http://www.google.com.mx/url?sa=i&amp;rct=j&amp;q=conagua+logo&amp;source=images&amp;cd=&amp;cad=rja&amp;docid=mqAfdLedpiuVYM&amp;tbnid=GFKezFUm5cc3fM:&amp;ved=0CAUQjRw&amp;url=http://www.cuvalles.udg.mx/presalavega/pags/enlaces.php&amp;ei=gtMoUruOK6KE2gXB5YD4Cg&amp;bvm=bv.51773540,d.b2I&amp;psig=AFQjCNHsYo846SbyraeMK5WsYetgzqUUZg&amp;ust=1378493045188605" TargetMode="External"/><Relationship Id="rId26" Type="http://schemas.openxmlformats.org/officeDocument/2006/relationships/image" Target="../media/image70.jpeg"/><Relationship Id="rId39" Type="http://schemas.openxmlformats.org/officeDocument/2006/relationships/image" Target="../media/image81.png"/><Relationship Id="rId21" Type="http://schemas.openxmlformats.org/officeDocument/2006/relationships/image" Target="../media/image66.jpeg"/><Relationship Id="rId34" Type="http://schemas.openxmlformats.org/officeDocument/2006/relationships/image" Target="../media/image77.png"/><Relationship Id="rId42" Type="http://schemas.openxmlformats.org/officeDocument/2006/relationships/image" Target="../media/image84.png"/><Relationship Id="rId47" Type="http://schemas.openxmlformats.org/officeDocument/2006/relationships/image" Target="../media/image89.png"/><Relationship Id="rId7" Type="http://schemas.openxmlformats.org/officeDocument/2006/relationships/image" Target="../media/image55.jpeg"/><Relationship Id="rId2" Type="http://schemas.openxmlformats.org/officeDocument/2006/relationships/video" Target="../media/media1.avi"/><Relationship Id="rId16" Type="http://schemas.openxmlformats.org/officeDocument/2006/relationships/image" Target="../media/image63.png"/><Relationship Id="rId29" Type="http://schemas.openxmlformats.org/officeDocument/2006/relationships/image" Target="../media/image73.jpeg"/><Relationship Id="rId1" Type="http://schemas.microsoft.com/office/2007/relationships/media" Target="../media/media1.avi"/><Relationship Id="rId6" Type="http://schemas.openxmlformats.org/officeDocument/2006/relationships/image" Target="../media/image54.png"/><Relationship Id="rId11" Type="http://schemas.openxmlformats.org/officeDocument/2006/relationships/image" Target="../media/image58.jpeg"/><Relationship Id="rId24" Type="http://schemas.openxmlformats.org/officeDocument/2006/relationships/image" Target="../media/image68.jpeg"/><Relationship Id="rId32" Type="http://schemas.microsoft.com/office/2007/relationships/hdphoto" Target="../media/hdphoto5.wdp"/><Relationship Id="rId37" Type="http://schemas.openxmlformats.org/officeDocument/2006/relationships/image" Target="../media/image79.jpeg"/><Relationship Id="rId40" Type="http://schemas.openxmlformats.org/officeDocument/2006/relationships/image" Target="../media/image82.png"/><Relationship Id="rId45" Type="http://schemas.openxmlformats.org/officeDocument/2006/relationships/image" Target="../media/image87.png"/><Relationship Id="rId5" Type="http://schemas.microsoft.com/office/2007/relationships/hdphoto" Target="../media/hdphoto1.wdp"/><Relationship Id="rId15" Type="http://schemas.openxmlformats.org/officeDocument/2006/relationships/image" Target="../media/image62.jpeg"/><Relationship Id="rId23" Type="http://schemas.openxmlformats.org/officeDocument/2006/relationships/image" Target="../media/image67.jpeg"/><Relationship Id="rId28" Type="http://schemas.openxmlformats.org/officeDocument/2006/relationships/image" Target="../media/image72.jpeg"/><Relationship Id="rId36" Type="http://schemas.openxmlformats.org/officeDocument/2006/relationships/image" Target="../media/image78.png"/><Relationship Id="rId10" Type="http://schemas.openxmlformats.org/officeDocument/2006/relationships/image" Target="../media/image57.png"/><Relationship Id="rId19" Type="http://schemas.openxmlformats.org/officeDocument/2006/relationships/image" Target="../media/image64.jpeg"/><Relationship Id="rId31" Type="http://schemas.openxmlformats.org/officeDocument/2006/relationships/image" Target="../media/image75.png"/><Relationship Id="rId44" Type="http://schemas.openxmlformats.org/officeDocument/2006/relationships/image" Target="../media/image86.jpeg"/><Relationship Id="rId4" Type="http://schemas.openxmlformats.org/officeDocument/2006/relationships/image" Target="../media/image53.png"/><Relationship Id="rId9" Type="http://schemas.microsoft.com/office/2007/relationships/hdphoto" Target="../media/hdphoto2.wdp"/><Relationship Id="rId14" Type="http://schemas.openxmlformats.org/officeDocument/2006/relationships/image" Target="../media/image61.gif"/><Relationship Id="rId22" Type="http://schemas.microsoft.com/office/2007/relationships/hdphoto" Target="../media/hdphoto4.wdp"/><Relationship Id="rId27" Type="http://schemas.openxmlformats.org/officeDocument/2006/relationships/image" Target="../media/image71.jpeg"/><Relationship Id="rId30" Type="http://schemas.openxmlformats.org/officeDocument/2006/relationships/image" Target="../media/image74.jpg"/><Relationship Id="rId35" Type="http://schemas.openxmlformats.org/officeDocument/2006/relationships/hyperlink" Target="http://www.google.com.mx/url?sa=i&amp;rct=j&amp;q=&amp;esrc=s&amp;frm=1&amp;source=images&amp;cd=&amp;cad=rja&amp;docid=O8QOfWGvhl3TSM&amp;tbnid=ZBp_5ocFKZu0YM:&amp;ved=0CAUQjRw&amp;url=http://www.seneam.gob.mx/pot.htm&amp;ei=52FdUsjuI4aSkQfZ3YCgDg&amp;bvm=bv.53899372,d.eW0&amp;psig=AFQjCNGRDtA7a4jLhRrnBOgD022htpdN-g&amp;ust=1381937912323759" TargetMode="External"/><Relationship Id="rId43" Type="http://schemas.openxmlformats.org/officeDocument/2006/relationships/image" Target="../media/image85.gif"/><Relationship Id="rId48" Type="http://schemas.openxmlformats.org/officeDocument/2006/relationships/image" Target="../media/image90.png"/><Relationship Id="rId8" Type="http://schemas.openxmlformats.org/officeDocument/2006/relationships/image" Target="../media/image56.png"/><Relationship Id="rId3" Type="http://schemas.openxmlformats.org/officeDocument/2006/relationships/slideLayout" Target="../slideLayouts/slideLayout2.xml"/><Relationship Id="rId12" Type="http://schemas.openxmlformats.org/officeDocument/2006/relationships/image" Target="../media/image59.png"/><Relationship Id="rId17" Type="http://schemas.microsoft.com/office/2007/relationships/hdphoto" Target="../media/hdphoto3.wdp"/><Relationship Id="rId25" Type="http://schemas.openxmlformats.org/officeDocument/2006/relationships/image" Target="../media/image69.jpeg"/><Relationship Id="rId33" Type="http://schemas.openxmlformats.org/officeDocument/2006/relationships/image" Target="../media/image76.jpeg"/><Relationship Id="rId38" Type="http://schemas.openxmlformats.org/officeDocument/2006/relationships/image" Target="../media/image80.png"/><Relationship Id="rId46" Type="http://schemas.openxmlformats.org/officeDocument/2006/relationships/image" Target="../media/image88.png"/><Relationship Id="rId20" Type="http://schemas.openxmlformats.org/officeDocument/2006/relationships/image" Target="../media/image65.jpeg"/><Relationship Id="rId41"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99.jpe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14.png"/><Relationship Id="rId4" Type="http://schemas.openxmlformats.org/officeDocument/2006/relationships/image" Target="../media/image113.png"/></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gob.mx/cenapred"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5 Grupo"/>
          <p:cNvGrpSpPr/>
          <p:nvPr/>
        </p:nvGrpSpPr>
        <p:grpSpPr>
          <a:xfrm>
            <a:off x="2811217" y="2204864"/>
            <a:ext cx="3521566" cy="2376246"/>
            <a:chOff x="2811217" y="2681553"/>
            <a:chExt cx="3521566" cy="2376246"/>
          </a:xfrm>
        </p:grpSpPr>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t="41717"/>
            <a:stretch/>
          </p:blipFill>
          <p:spPr>
            <a:xfrm>
              <a:off x="2811217" y="2681554"/>
              <a:ext cx="3521566" cy="2376245"/>
            </a:xfrm>
            <a:prstGeom prst="rect">
              <a:avLst/>
            </a:prstGeom>
          </p:spPr>
        </p:pic>
        <p:pic>
          <p:nvPicPr>
            <p:cNvPr id="5" name="4 Imagen"/>
            <p:cNvPicPr>
              <a:picLocks noChangeAspect="1"/>
            </p:cNvPicPr>
            <p:nvPr/>
          </p:nvPicPr>
          <p:blipFill rotWithShape="1">
            <a:blip r:embed="rId4" cstate="print">
              <a:extLst>
                <a:ext uri="{28A0092B-C50C-407E-A947-70E740481C1C}">
                  <a14:useLocalDpi xmlns:a14="http://schemas.microsoft.com/office/drawing/2010/main" val="0"/>
                </a:ext>
              </a:extLst>
            </a:blip>
            <a:srcRect t="60246"/>
            <a:stretch/>
          </p:blipFill>
          <p:spPr>
            <a:xfrm>
              <a:off x="2826846" y="2681553"/>
              <a:ext cx="3505937" cy="1228489"/>
            </a:xfrm>
            <a:prstGeom prst="rect">
              <a:avLst/>
            </a:prstGeom>
          </p:spPr>
        </p:pic>
      </p:grpSp>
    </p:spTree>
    <p:extLst>
      <p:ext uri="{BB962C8B-B14F-4D97-AF65-F5344CB8AC3E}">
        <p14:creationId xmlns:p14="http://schemas.microsoft.com/office/powerpoint/2010/main" val="67830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251520" y="1826815"/>
            <a:ext cx="6336704" cy="4770537"/>
          </a:xfrm>
          <a:prstGeom prst="rect">
            <a:avLst/>
          </a:prstGeom>
          <a:noFill/>
        </p:spPr>
        <p:txBody>
          <a:bodyPr wrap="square" rtlCol="0">
            <a:spAutoFit/>
          </a:bodyPr>
          <a:lstStyle/>
          <a:p>
            <a:pPr marL="285750" lvl="0" indent="-285750" algn="just">
              <a:buSzPct val="150000"/>
              <a:buFont typeface="Arial" panose="020B0604020202020204" pitchFamily="34" charset="0"/>
              <a:buChar char="•"/>
            </a:pPr>
            <a:r>
              <a:rPr lang="es-MX" sz="1600" dirty="0" smtClean="0">
                <a:latin typeface="Montserrat" panose="00000500000000000000" pitchFamily="2" charset="0"/>
              </a:rPr>
              <a:t>Fomentar métodos </a:t>
            </a:r>
            <a:r>
              <a:rPr lang="es-MX" sz="1600" dirty="0">
                <a:latin typeface="Montserrat" panose="00000500000000000000" pitchFamily="2" charset="0"/>
              </a:rPr>
              <a:t>constructivos adecuados para las zonas </a:t>
            </a:r>
            <a:r>
              <a:rPr lang="es-MX" sz="1600" dirty="0" smtClean="0">
                <a:latin typeface="Montserrat" panose="00000500000000000000" pitchFamily="2" charset="0"/>
              </a:rPr>
              <a:t>con vientos fuertes y ondas </a:t>
            </a:r>
            <a:r>
              <a:rPr lang="es-MX" sz="1600" dirty="0">
                <a:latin typeface="Montserrat" panose="00000500000000000000" pitchFamily="2" charset="0"/>
              </a:rPr>
              <a:t>de </a:t>
            </a:r>
            <a:r>
              <a:rPr lang="es-MX" sz="1600" dirty="0" smtClean="0">
                <a:latin typeface="Montserrat" panose="00000500000000000000" pitchFamily="2" charset="0"/>
              </a:rPr>
              <a:t>calor.</a:t>
            </a:r>
            <a:endParaRPr lang="es-MX" sz="1600" dirty="0">
              <a:latin typeface="Montserrat" panose="00000500000000000000" pitchFamily="2" charset="0"/>
            </a:endParaRPr>
          </a:p>
          <a:p>
            <a:pPr marL="285750" lvl="0" indent="-285750" algn="just">
              <a:buSzPct val="150000"/>
              <a:buFont typeface="Arial" panose="020B0604020202020204" pitchFamily="34" charset="0"/>
              <a:buChar char="•"/>
            </a:pPr>
            <a:r>
              <a:rPr lang="es-MX" sz="1600" dirty="0">
                <a:latin typeface="Montserrat" panose="00000500000000000000" pitchFamily="2" charset="0"/>
              </a:rPr>
              <a:t>Para las localidades más vulnerables, construir albergues con instalaciones adecuadas para mitigar los efectos de las ondas de </a:t>
            </a:r>
            <a:r>
              <a:rPr lang="es-MX" sz="1600" dirty="0" smtClean="0">
                <a:latin typeface="Montserrat" panose="00000500000000000000" pitchFamily="2" charset="0"/>
              </a:rPr>
              <a:t>calor.</a:t>
            </a:r>
            <a:endParaRPr lang="es-MX" sz="1600" dirty="0">
              <a:latin typeface="Montserrat" panose="00000500000000000000" pitchFamily="2" charset="0"/>
            </a:endParaRPr>
          </a:p>
          <a:p>
            <a:pPr marL="285750" indent="-285750" algn="just">
              <a:buSzPct val="150000"/>
              <a:buFont typeface="Arial" panose="020B0604020202020204" pitchFamily="34" charset="0"/>
              <a:buChar char="•"/>
            </a:pPr>
            <a:r>
              <a:rPr lang="es-MX" sz="1600" dirty="0" smtClean="0">
                <a:latin typeface="Montserrat" panose="00000500000000000000" pitchFamily="2" charset="0"/>
              </a:rPr>
              <a:t>Para mejorar el monitoreo de lluvias y temperaturas, así como otras variables, se recomienda incrementar el número de estaciones meteorológicas: en Yucatán 15, en la </a:t>
            </a:r>
            <a:r>
              <a:rPr lang="es-MX" sz="1600" dirty="0">
                <a:latin typeface="Montserrat" panose="00000500000000000000" pitchFamily="2" charset="0"/>
              </a:rPr>
              <a:t>zona centro y noreste</a:t>
            </a:r>
            <a:r>
              <a:rPr lang="es-MX" sz="1600" dirty="0" smtClean="0">
                <a:latin typeface="Montserrat" panose="00000500000000000000" pitchFamily="2" charset="0"/>
              </a:rPr>
              <a:t>, en </a:t>
            </a:r>
            <a:r>
              <a:rPr lang="es-MX" sz="1600" dirty="0">
                <a:latin typeface="Montserrat" panose="00000500000000000000" pitchFamily="2" charset="0"/>
              </a:rPr>
              <a:t>Quintana </a:t>
            </a:r>
            <a:r>
              <a:rPr lang="es-MX" sz="1600" dirty="0" smtClean="0">
                <a:latin typeface="Montserrat" panose="00000500000000000000" pitchFamily="2" charset="0"/>
              </a:rPr>
              <a:t>Roo </a:t>
            </a:r>
            <a:r>
              <a:rPr lang="es-MX" sz="1600" dirty="0">
                <a:latin typeface="Montserrat" panose="00000500000000000000" pitchFamily="2" charset="0"/>
              </a:rPr>
              <a:t>36 </a:t>
            </a:r>
            <a:r>
              <a:rPr lang="es-MX" sz="1600" dirty="0" smtClean="0">
                <a:latin typeface="Montserrat" panose="00000500000000000000" pitchFamily="2" charset="0"/>
              </a:rPr>
              <a:t>y en Campeche 26, ubicándolas uniformemente.</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Mantener el monitoreo de ciclones tropicales, frentes fríos y tormentas severas con los dos radares existentes en </a:t>
            </a:r>
            <a:r>
              <a:rPr lang="es-MX" sz="1600" dirty="0">
                <a:latin typeface="Montserrat" panose="00000500000000000000" pitchFamily="2" charset="0"/>
              </a:rPr>
              <a:t>la </a:t>
            </a:r>
            <a:r>
              <a:rPr lang="es-MX" sz="1600" dirty="0" smtClean="0">
                <a:latin typeface="Montserrat" panose="00000500000000000000" pitchFamily="2" charset="0"/>
              </a:rPr>
              <a:t>península: en Cancún, Quintana Roo y en </a:t>
            </a:r>
            <a:r>
              <a:rPr lang="es-MX" sz="1600" dirty="0" err="1" smtClean="0">
                <a:latin typeface="Montserrat" panose="00000500000000000000" pitchFamily="2" charset="0"/>
              </a:rPr>
              <a:t>Sabancuy</a:t>
            </a:r>
            <a:r>
              <a:rPr lang="es-MX" sz="1600" dirty="0" smtClean="0">
                <a:latin typeface="Montserrat" panose="00000500000000000000" pitchFamily="2" charset="0"/>
              </a:rPr>
              <a:t>, Campeche, además del que está en el país vecino de Belice.</a:t>
            </a:r>
          </a:p>
          <a:p>
            <a:pPr marL="285750" lvl="0" indent="-285750" algn="just">
              <a:buSzPct val="150000"/>
              <a:buFont typeface="Arial" panose="020B0604020202020204" pitchFamily="34" charset="0"/>
              <a:buChar char="•"/>
            </a:pPr>
            <a:r>
              <a:rPr lang="es-MX" sz="1600" dirty="0">
                <a:latin typeface="Montserrat" panose="00000500000000000000" pitchFamily="2" charset="0"/>
              </a:rPr>
              <a:t>Difundir campañas de concientización sobre los efectos de los ciclones tropicales, ondas de calor y vientos fuertes y dar a conocer las recomendaciones básicas de autoprotección</a:t>
            </a:r>
            <a:r>
              <a:rPr lang="es-MX" sz="1600" dirty="0" smtClean="0">
                <a:latin typeface="Montserrat" panose="00000500000000000000" pitchFamily="2" charset="0"/>
              </a:rPr>
              <a:t>.</a:t>
            </a:r>
            <a:endParaRPr lang="es-MX" sz="1600" dirty="0">
              <a:latin typeface="Montserrat" panose="00000500000000000000" pitchFamily="2" charset="0"/>
            </a:endParaRPr>
          </a:p>
        </p:txBody>
      </p:sp>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50873" b="13786"/>
          <a:stretch/>
        </p:blipFill>
        <p:spPr>
          <a:xfrm>
            <a:off x="6948264" y="908720"/>
            <a:ext cx="2016024" cy="2474863"/>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7" y="3501008"/>
            <a:ext cx="2160239" cy="1512168"/>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1531" y="5157193"/>
            <a:ext cx="2074965" cy="1656184"/>
          </a:xfrm>
          <a:prstGeom prst="rect">
            <a:avLst/>
          </a:prstGeom>
        </p:spPr>
      </p:pic>
      <p:sp>
        <p:nvSpPr>
          <p:cNvPr id="6" name="5 CuadroTexto"/>
          <p:cNvSpPr txBox="1"/>
          <p:nvPr/>
        </p:nvSpPr>
        <p:spPr>
          <a:xfrm>
            <a:off x="236702" y="1268760"/>
            <a:ext cx="4392488" cy="338554"/>
          </a:xfrm>
          <a:prstGeom prst="rect">
            <a:avLst/>
          </a:prstGeom>
          <a:noFill/>
        </p:spPr>
        <p:txBody>
          <a:bodyPr wrap="square" rtlCol="0">
            <a:spAutoFit/>
          </a:bodyPr>
          <a:lstStyle/>
          <a:p>
            <a:r>
              <a:rPr lang="es-MX" sz="1600" b="1" dirty="0" smtClean="0">
                <a:latin typeface="Montserrat" panose="00000500000000000000" pitchFamily="2" charset="0"/>
              </a:rPr>
              <a:t>RECOMENDACIONES</a:t>
            </a:r>
            <a:endParaRPr lang="es-MX" sz="1600" b="1" dirty="0">
              <a:latin typeface="Montserrat" panose="00000500000000000000" pitchFamily="2" charset="0"/>
            </a:endParaRPr>
          </a:p>
        </p:txBody>
      </p:sp>
      <p:sp>
        <p:nvSpPr>
          <p:cNvPr id="8" name="2 CuadroTexto">
            <a:extLst>
              <a:ext uri="{FF2B5EF4-FFF2-40B4-BE49-F238E27FC236}">
                <a16:creationId xmlns:a16="http://schemas.microsoft.com/office/drawing/2014/main" xmlns="" id="{4EB8CF4C-259E-40DF-B4AC-0B69D6725E19}"/>
              </a:ext>
            </a:extLst>
          </p:cNvPr>
          <p:cNvSpPr txBox="1"/>
          <p:nvPr/>
        </p:nvSpPr>
        <p:spPr>
          <a:xfrm>
            <a:off x="539552" y="260648"/>
            <a:ext cx="3600400" cy="646331"/>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FENÓMENOS HIDROMETEOROLÓGICOS</a:t>
            </a:r>
            <a:endParaRPr lang="es-MX" b="1" dirty="0">
              <a:solidFill>
                <a:srgbClr val="38806B"/>
              </a:solidFill>
              <a:latin typeface="Montserrat" panose="00000500000000000000" pitchFamily="2" charset="0"/>
            </a:endParaRPr>
          </a:p>
        </p:txBody>
      </p:sp>
    </p:spTree>
    <p:extLst>
      <p:ext uri="{BB962C8B-B14F-4D97-AF65-F5344CB8AC3E}">
        <p14:creationId xmlns:p14="http://schemas.microsoft.com/office/powerpoint/2010/main" val="193403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77390" y="332656"/>
            <a:ext cx="3746538"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KARSTICIDAD EN CAMPECHE</a:t>
            </a:r>
            <a:endParaRPr lang="es-MX" b="1" dirty="0">
              <a:solidFill>
                <a:srgbClr val="38806B"/>
              </a:solidFill>
              <a:latin typeface="Montserrat" panose="00000500000000000000" pitchFamily="2" charset="0"/>
            </a:endParaRPr>
          </a:p>
        </p:txBody>
      </p:sp>
      <p:sp>
        <p:nvSpPr>
          <p:cNvPr id="9" name="8 CuadroTexto"/>
          <p:cNvSpPr txBox="1"/>
          <p:nvPr/>
        </p:nvSpPr>
        <p:spPr>
          <a:xfrm>
            <a:off x="107504" y="794802"/>
            <a:ext cx="4032448" cy="3046988"/>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600" dirty="0" smtClean="0">
                <a:latin typeface="Montserrat" panose="00000500000000000000" pitchFamily="2" charset="0"/>
              </a:rPr>
              <a:t>Casi todo el territorio del estado es vulnerable a los fenómenos kársticos.</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Existen grutas y cenotes que conectan con el acuífero y representan las únicas fuentes de agua.</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El </a:t>
            </a:r>
            <a:r>
              <a:rPr lang="es-MX" sz="1600" b="1" dirty="0" smtClean="0">
                <a:latin typeface="Montserrat" panose="00000500000000000000" pitchFamily="2" charset="0"/>
              </a:rPr>
              <a:t>peligro por hundimiento </a:t>
            </a:r>
            <a:r>
              <a:rPr lang="es-MX" sz="1600" dirty="0" smtClean="0">
                <a:latin typeface="Montserrat" panose="00000500000000000000" pitchFamily="2" charset="0"/>
              </a:rPr>
              <a:t>asociado a la formación de dolinas y cenotes </a:t>
            </a:r>
            <a:r>
              <a:rPr lang="es-MX" sz="1600" b="1" dirty="0" smtClean="0">
                <a:latin typeface="Montserrat" panose="00000500000000000000" pitchFamily="2" charset="0"/>
              </a:rPr>
              <a:t>es</a:t>
            </a:r>
            <a:r>
              <a:rPr lang="es-MX" sz="1600" dirty="0" smtClean="0">
                <a:latin typeface="Montserrat" panose="00000500000000000000" pitchFamily="2" charset="0"/>
              </a:rPr>
              <a:t> </a:t>
            </a:r>
            <a:r>
              <a:rPr lang="es-MX" sz="1600" b="1" dirty="0" smtClean="0">
                <a:latin typeface="Montserrat" panose="00000500000000000000" pitchFamily="2" charset="0"/>
              </a:rPr>
              <a:t>muy alto</a:t>
            </a:r>
            <a:r>
              <a:rPr lang="es-MX" sz="1600" dirty="0" smtClean="0">
                <a:latin typeface="Montserrat" panose="00000500000000000000" pitchFamily="2" charset="0"/>
              </a:rPr>
              <a:t>. Existe también un </a:t>
            </a:r>
            <a:r>
              <a:rPr lang="es-MX" sz="1600" b="1" dirty="0" smtClean="0">
                <a:latin typeface="Montserrat" panose="00000500000000000000" pitchFamily="2" charset="0"/>
              </a:rPr>
              <a:t>importante riesgo de contaminación de los acuíferos</a:t>
            </a:r>
            <a:r>
              <a:rPr lang="es-MX" sz="1600" dirty="0" smtClean="0">
                <a:latin typeface="Montserrat" panose="00000500000000000000" pitchFamily="2" charset="0"/>
              </a:rPr>
              <a:t>.</a:t>
            </a:r>
          </a:p>
        </p:txBody>
      </p:sp>
      <p:pic>
        <p:nvPicPr>
          <p:cNvPr id="10" name="0 Imagen"/>
          <p:cNvPicPr/>
          <p:nvPr/>
        </p:nvPicPr>
        <p:blipFill rotWithShape="1">
          <a:blip r:embed="rId3" cstate="print">
            <a:extLst>
              <a:ext uri="{28A0092B-C50C-407E-A947-70E740481C1C}">
                <a14:useLocalDpi xmlns:a14="http://schemas.microsoft.com/office/drawing/2010/main" val="0"/>
              </a:ext>
            </a:extLst>
          </a:blip>
          <a:srcRect l="77837" t="59195" r="1232" b="21481"/>
          <a:stretch/>
        </p:blipFill>
        <p:spPr>
          <a:xfrm>
            <a:off x="4355976" y="836712"/>
            <a:ext cx="4680520" cy="3006766"/>
          </a:xfrm>
          <a:prstGeom prst="rect">
            <a:avLst/>
          </a:prstGeom>
          <a:ln>
            <a:solidFill>
              <a:schemeClr val="tx1"/>
            </a:solidFill>
          </a:ln>
        </p:spPr>
      </p:pic>
      <p:pic>
        <p:nvPicPr>
          <p:cNvPr id="11" name="0 Imagen"/>
          <p:cNvPicPr/>
          <p:nvPr/>
        </p:nvPicPr>
        <p:blipFill rotWithShape="1">
          <a:blip r:embed="rId3" cstate="print">
            <a:extLst>
              <a:ext uri="{28A0092B-C50C-407E-A947-70E740481C1C}">
                <a14:useLocalDpi xmlns:a14="http://schemas.microsoft.com/office/drawing/2010/main" val="0"/>
              </a:ext>
            </a:extLst>
          </a:blip>
          <a:srcRect l="77837" t="27615" r="1232" b="45519"/>
          <a:stretch/>
        </p:blipFill>
        <p:spPr>
          <a:xfrm>
            <a:off x="4355976" y="836712"/>
            <a:ext cx="1512168" cy="1422590"/>
          </a:xfrm>
          <a:prstGeom prst="rect">
            <a:avLst/>
          </a:prstGeom>
          <a:ln>
            <a:solidFill>
              <a:schemeClr val="tx1"/>
            </a:solidFill>
          </a:ln>
        </p:spPr>
      </p:pic>
      <p:pic>
        <p:nvPicPr>
          <p:cNvPr id="1030" name="Picture 6" descr="Resultado de imagen para Loltu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572"/>
          <a:stretch/>
        </p:blipFill>
        <p:spPr bwMode="auto">
          <a:xfrm>
            <a:off x="5364089" y="4220958"/>
            <a:ext cx="3744415" cy="2232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8 CuadroTexto"/>
          <p:cNvSpPr txBox="1"/>
          <p:nvPr/>
        </p:nvSpPr>
        <p:spPr>
          <a:xfrm>
            <a:off x="107505" y="4138042"/>
            <a:ext cx="5040560" cy="2554545"/>
          </a:xfrm>
          <a:prstGeom prst="rect">
            <a:avLst/>
          </a:prstGeom>
          <a:noFill/>
        </p:spPr>
        <p:txBody>
          <a:bodyPr wrap="square" rtlCol="0">
            <a:spAutoFit/>
          </a:bodyPr>
          <a:lstStyle/>
          <a:p>
            <a:pPr algn="just">
              <a:buSzPct val="150000"/>
            </a:pPr>
            <a:r>
              <a:rPr lang="es-MX" sz="1600" b="1" dirty="0" smtClean="0">
                <a:latin typeface="Montserrat" panose="00000500000000000000" pitchFamily="2" charset="0"/>
              </a:rPr>
              <a:t>CENAPRED</a:t>
            </a:r>
            <a:r>
              <a:rPr lang="es-MX" sz="1600" dirty="0" smtClean="0">
                <a:latin typeface="Montserrat" panose="00000500000000000000" pitchFamily="2" charset="0"/>
              </a:rPr>
              <a:t> cuenta con un mapa de susceptibilidad a los fenómenos kársticos, incluido en el ANR.</a:t>
            </a:r>
          </a:p>
          <a:p>
            <a:pPr algn="just"/>
            <a:endParaRPr lang="es-MX" sz="1600" dirty="0" smtClean="0">
              <a:latin typeface="Montserrat" panose="00000500000000000000" pitchFamily="2" charset="0"/>
            </a:endParaRPr>
          </a:p>
          <a:p>
            <a:pPr algn="just"/>
            <a:r>
              <a:rPr lang="es-MX" sz="1600" b="1" dirty="0" smtClean="0">
                <a:latin typeface="Montserrat" panose="00000500000000000000" pitchFamily="2" charset="0"/>
              </a:rPr>
              <a:t>RECOMENDACIONES</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Necesario impulsar estudios geológico-espeleológicos para determinar patrones de drenaje subterráneo, así como análisis de impacto ambiental para cualquier tipo de estructura que se construya en el estado.</a:t>
            </a:r>
            <a:endParaRPr lang="es-MX" sz="1600" dirty="0">
              <a:latin typeface="Montserrat" panose="00000500000000000000" pitchFamily="2" charset="0"/>
            </a:endParaRPr>
          </a:p>
        </p:txBody>
      </p:sp>
    </p:spTree>
    <p:extLst>
      <p:ext uri="{BB962C8B-B14F-4D97-AF65-F5344CB8AC3E}">
        <p14:creationId xmlns:p14="http://schemas.microsoft.com/office/powerpoint/2010/main" val="378050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107504" y="980728"/>
            <a:ext cx="4032448" cy="3293209"/>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600" dirty="0" smtClean="0">
                <a:latin typeface="Montserrat" panose="00000500000000000000" pitchFamily="2" charset="0"/>
              </a:rPr>
              <a:t>Todo el territorio del estado es </a:t>
            </a:r>
            <a:r>
              <a:rPr lang="es-MX" sz="1600" b="1" dirty="0" smtClean="0">
                <a:latin typeface="Montserrat" panose="00000500000000000000" pitchFamily="2" charset="0"/>
              </a:rPr>
              <a:t>muy vulnerable </a:t>
            </a:r>
            <a:r>
              <a:rPr lang="es-MX" sz="1600" dirty="0" smtClean="0">
                <a:latin typeface="Montserrat" panose="00000500000000000000" pitchFamily="2" charset="0"/>
              </a:rPr>
              <a:t>a los fenómenos kársticos.</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Existen muchísimos cenotes que conectan con el acuífero y representan las únicas fuentes de agua.</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El </a:t>
            </a:r>
            <a:r>
              <a:rPr lang="es-MX" sz="1600" b="1" dirty="0" smtClean="0">
                <a:latin typeface="Montserrat" panose="00000500000000000000" pitchFamily="2" charset="0"/>
              </a:rPr>
              <a:t>peligro </a:t>
            </a:r>
            <a:r>
              <a:rPr lang="es-MX" sz="1600" b="1" dirty="0">
                <a:latin typeface="Montserrat" panose="00000500000000000000" pitchFamily="2" charset="0"/>
              </a:rPr>
              <a:t>por hundimiento </a:t>
            </a:r>
            <a:r>
              <a:rPr lang="es-MX" sz="1600" dirty="0">
                <a:latin typeface="Montserrat" panose="00000500000000000000" pitchFamily="2" charset="0"/>
              </a:rPr>
              <a:t>asociado a la formación de dolinas y cenotes </a:t>
            </a:r>
            <a:r>
              <a:rPr lang="es-MX" sz="1600" b="1" dirty="0">
                <a:latin typeface="Montserrat" panose="00000500000000000000" pitchFamily="2" charset="0"/>
              </a:rPr>
              <a:t>es muy alto</a:t>
            </a:r>
            <a:r>
              <a:rPr lang="es-MX" sz="1600" dirty="0">
                <a:latin typeface="Montserrat" panose="00000500000000000000" pitchFamily="2" charset="0"/>
              </a:rPr>
              <a:t>. Existe también un </a:t>
            </a:r>
            <a:r>
              <a:rPr lang="es-MX" sz="1600" b="1" dirty="0">
                <a:latin typeface="Montserrat" panose="00000500000000000000" pitchFamily="2" charset="0"/>
              </a:rPr>
              <a:t>importante </a:t>
            </a:r>
            <a:r>
              <a:rPr lang="es-MX" sz="1600" b="1" dirty="0" smtClean="0">
                <a:latin typeface="Montserrat" panose="00000500000000000000" pitchFamily="2" charset="0"/>
              </a:rPr>
              <a:t>peligro </a:t>
            </a:r>
            <a:r>
              <a:rPr lang="es-MX" sz="1600" b="1" dirty="0">
                <a:latin typeface="Montserrat" panose="00000500000000000000" pitchFamily="2" charset="0"/>
              </a:rPr>
              <a:t>de contaminación de los </a:t>
            </a:r>
            <a:r>
              <a:rPr lang="es-MX" sz="1600" b="1" dirty="0" smtClean="0">
                <a:latin typeface="Montserrat" panose="00000500000000000000" pitchFamily="2" charset="0"/>
              </a:rPr>
              <a:t>acuíferos</a:t>
            </a:r>
            <a:r>
              <a:rPr lang="es-MX" sz="1600" dirty="0" smtClean="0">
                <a:latin typeface="Montserrat" panose="00000500000000000000" pitchFamily="2" charset="0"/>
              </a:rPr>
              <a:t>.</a:t>
            </a:r>
            <a:endParaRPr lang="es-MX" sz="1600" dirty="0">
              <a:latin typeface="Montserrat" panose="00000500000000000000" pitchFamily="2" charset="0"/>
            </a:endParaRPr>
          </a:p>
        </p:txBody>
      </p:sp>
      <p:pic>
        <p:nvPicPr>
          <p:cNvPr id="10" name="0 Imagen"/>
          <p:cNvPicPr/>
          <p:nvPr/>
        </p:nvPicPr>
        <p:blipFill rotWithShape="1">
          <a:blip r:embed="rId3" cstate="print">
            <a:extLst>
              <a:ext uri="{28A0092B-C50C-407E-A947-70E740481C1C}">
                <a14:useLocalDpi xmlns:a14="http://schemas.microsoft.com/office/drawing/2010/main" val="0"/>
              </a:ext>
            </a:extLst>
          </a:blip>
          <a:srcRect l="77837" t="55413" r="1232" b="21481"/>
          <a:stretch/>
        </p:blipFill>
        <p:spPr>
          <a:xfrm>
            <a:off x="4355976" y="841982"/>
            <a:ext cx="4680520" cy="3523122"/>
          </a:xfrm>
          <a:prstGeom prst="rect">
            <a:avLst/>
          </a:prstGeom>
          <a:ln>
            <a:solidFill>
              <a:schemeClr val="tx1"/>
            </a:solidFill>
          </a:ln>
        </p:spPr>
      </p:pic>
      <p:pic>
        <p:nvPicPr>
          <p:cNvPr id="11" name="0 Imagen"/>
          <p:cNvPicPr/>
          <p:nvPr/>
        </p:nvPicPr>
        <p:blipFill rotWithShape="1">
          <a:blip r:embed="rId3" cstate="print">
            <a:extLst>
              <a:ext uri="{28A0092B-C50C-407E-A947-70E740481C1C}">
                <a14:useLocalDpi xmlns:a14="http://schemas.microsoft.com/office/drawing/2010/main" val="0"/>
              </a:ext>
            </a:extLst>
          </a:blip>
          <a:srcRect l="77837" t="27615" r="1232" b="45519"/>
          <a:stretch/>
        </p:blipFill>
        <p:spPr>
          <a:xfrm>
            <a:off x="4355976" y="854282"/>
            <a:ext cx="1512168" cy="1422590"/>
          </a:xfrm>
          <a:prstGeom prst="rect">
            <a:avLst/>
          </a:prstGeom>
          <a:ln>
            <a:solidFill>
              <a:schemeClr val="tx1"/>
            </a:solidFill>
          </a:ln>
        </p:spPr>
      </p:pic>
      <p:pic>
        <p:nvPicPr>
          <p:cNvPr id="1026" name="Picture 2" descr="D:\Karst\a1f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512" y="4386370"/>
            <a:ext cx="3168352" cy="24411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2 CuadroTexto"/>
          <p:cNvSpPr txBox="1"/>
          <p:nvPr/>
        </p:nvSpPr>
        <p:spPr>
          <a:xfrm>
            <a:off x="177390" y="332656"/>
            <a:ext cx="3531736"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KARSTICIDAD EN YUCATÁN</a:t>
            </a:r>
            <a:endParaRPr lang="es-MX" b="1" dirty="0">
              <a:solidFill>
                <a:srgbClr val="38806B"/>
              </a:solidFill>
              <a:latin typeface="Montserrat" panose="00000500000000000000" pitchFamily="2" charset="0"/>
            </a:endParaRPr>
          </a:p>
        </p:txBody>
      </p:sp>
      <p:sp>
        <p:nvSpPr>
          <p:cNvPr id="12" name="8 CuadroTexto"/>
          <p:cNvSpPr txBox="1"/>
          <p:nvPr/>
        </p:nvSpPr>
        <p:spPr>
          <a:xfrm>
            <a:off x="143508" y="4505052"/>
            <a:ext cx="5652628" cy="2308324"/>
          </a:xfrm>
          <a:prstGeom prst="rect">
            <a:avLst/>
          </a:prstGeom>
          <a:noFill/>
        </p:spPr>
        <p:txBody>
          <a:bodyPr wrap="square" rtlCol="0">
            <a:spAutoFit/>
          </a:bodyPr>
          <a:lstStyle/>
          <a:p>
            <a:pPr algn="just"/>
            <a:r>
              <a:rPr lang="es-MX" sz="1600" b="1" dirty="0" smtClean="0">
                <a:latin typeface="Montserrat" panose="00000500000000000000" pitchFamily="2" charset="0"/>
              </a:rPr>
              <a:t>CENAPRED </a:t>
            </a:r>
            <a:r>
              <a:rPr lang="es-MX" sz="1600" dirty="0">
                <a:latin typeface="Montserrat" panose="00000500000000000000" pitchFamily="2" charset="0"/>
              </a:rPr>
              <a:t>cuenta con un mapa de susceptibilidad a los fenómenos </a:t>
            </a:r>
            <a:r>
              <a:rPr lang="es-MX" sz="1600" dirty="0" smtClean="0">
                <a:latin typeface="Montserrat" panose="00000500000000000000" pitchFamily="2" charset="0"/>
              </a:rPr>
              <a:t>kársticos, </a:t>
            </a:r>
            <a:r>
              <a:rPr lang="es-MX" sz="1600" dirty="0">
                <a:latin typeface="Montserrat" panose="00000500000000000000" pitchFamily="2" charset="0"/>
              </a:rPr>
              <a:t>incluido en el </a:t>
            </a:r>
            <a:r>
              <a:rPr lang="es-MX" sz="1600" dirty="0" smtClean="0">
                <a:latin typeface="Montserrat" panose="00000500000000000000" pitchFamily="2" charset="0"/>
              </a:rPr>
              <a:t>ANR.</a:t>
            </a:r>
            <a:endParaRPr lang="es-MX" sz="1600" dirty="0">
              <a:latin typeface="Montserrat" panose="00000500000000000000" pitchFamily="2" charset="0"/>
            </a:endParaRPr>
          </a:p>
          <a:p>
            <a:pPr algn="just"/>
            <a:endParaRPr lang="es-MX" sz="1600" dirty="0" smtClean="0">
              <a:latin typeface="Montserrat" panose="00000500000000000000" pitchFamily="2" charset="0"/>
            </a:endParaRPr>
          </a:p>
          <a:p>
            <a:pPr algn="just"/>
            <a:r>
              <a:rPr lang="es-MX" sz="1600" b="1" dirty="0">
                <a:latin typeface="Montserrat" panose="00000500000000000000" pitchFamily="2" charset="0"/>
              </a:rPr>
              <a:t>RECOMENDACIONES</a:t>
            </a:r>
            <a:endParaRPr lang="es-MX" sz="1600" dirty="0">
              <a:latin typeface="Montserrat" panose="00000500000000000000" pitchFamily="2" charset="0"/>
            </a:endParaRPr>
          </a:p>
          <a:p>
            <a:pPr marL="285750" indent="-285750" algn="just">
              <a:buSzPct val="150000"/>
              <a:buFont typeface="Arial" panose="020B0604020202020204" pitchFamily="34" charset="0"/>
              <a:buChar char="•"/>
            </a:pPr>
            <a:r>
              <a:rPr lang="es-MX" sz="1600" dirty="0">
                <a:latin typeface="Montserrat" panose="00000500000000000000" pitchFamily="2" charset="0"/>
              </a:rPr>
              <a:t>Necesario impulsar estudios geológico-espeleológicos para determinar patrones de drenaje subterráneo, así como análisis de impacto ambiental para cualquier tipo de estructura que se construya en el estado.</a:t>
            </a:r>
          </a:p>
        </p:txBody>
      </p:sp>
    </p:spTree>
    <p:extLst>
      <p:ext uri="{BB962C8B-B14F-4D97-AF65-F5344CB8AC3E}">
        <p14:creationId xmlns:p14="http://schemas.microsoft.com/office/powerpoint/2010/main" val="57778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35496" y="723468"/>
            <a:ext cx="4032448" cy="3785652"/>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600" dirty="0" smtClean="0">
                <a:latin typeface="Montserrat" panose="00000500000000000000" pitchFamily="2" charset="0"/>
              </a:rPr>
              <a:t>Todo el territorio del estado es </a:t>
            </a:r>
            <a:r>
              <a:rPr lang="es-MX" sz="1600" b="1" dirty="0" smtClean="0">
                <a:latin typeface="Montserrat" panose="00000500000000000000" pitchFamily="2" charset="0"/>
              </a:rPr>
              <a:t>muy vulnerable </a:t>
            </a:r>
            <a:r>
              <a:rPr lang="es-MX" sz="1600" dirty="0" smtClean="0">
                <a:latin typeface="Montserrat" panose="00000500000000000000" pitchFamily="2" charset="0"/>
              </a:rPr>
              <a:t>a los fenómenos kársticos.</a:t>
            </a:r>
          </a:p>
          <a:p>
            <a:pPr marL="285750" indent="-285750" algn="just">
              <a:buSzPct val="150000"/>
              <a:buFont typeface="Arial" panose="020B0604020202020204" pitchFamily="34" charset="0"/>
              <a:buChar char="•"/>
            </a:pPr>
            <a:r>
              <a:rPr lang="es-MX" sz="1600" dirty="0">
                <a:latin typeface="Montserrat" panose="00000500000000000000" pitchFamily="2" charset="0"/>
              </a:rPr>
              <a:t>L</a:t>
            </a:r>
            <a:r>
              <a:rPr lang="es-MX" sz="1600" dirty="0" smtClean="0">
                <a:latin typeface="Montserrat" panose="00000500000000000000" pitchFamily="2" charset="0"/>
              </a:rPr>
              <a:t>as zonas costeras presentan sistemas </a:t>
            </a:r>
            <a:r>
              <a:rPr lang="es-MX" sz="1600" dirty="0">
                <a:latin typeface="Montserrat" panose="00000500000000000000" pitchFamily="2" charset="0"/>
              </a:rPr>
              <a:t>de cenotes </a:t>
            </a:r>
            <a:r>
              <a:rPr lang="es-MX" sz="1600" dirty="0" smtClean="0">
                <a:latin typeface="Montserrat" panose="00000500000000000000" pitchFamily="2" charset="0"/>
              </a:rPr>
              <a:t>y cavernas extraordinariamente extensos (incluyendo la segunda caverna más larga del mundo, </a:t>
            </a:r>
            <a:r>
              <a:rPr lang="es-MX" sz="1600" dirty="0" err="1" smtClean="0">
                <a:latin typeface="Montserrat" panose="00000500000000000000" pitchFamily="2" charset="0"/>
              </a:rPr>
              <a:t>Sac-Actún</a:t>
            </a:r>
            <a:r>
              <a:rPr lang="es-MX" sz="1600" dirty="0" smtClean="0">
                <a:latin typeface="Montserrat" panose="00000500000000000000" pitchFamily="2" charset="0"/>
              </a:rPr>
              <a:t>, con más de 350 km de galerías interconectadas).</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El </a:t>
            </a:r>
            <a:r>
              <a:rPr lang="es-MX" sz="1600" b="1" dirty="0" smtClean="0">
                <a:latin typeface="Montserrat" panose="00000500000000000000" pitchFamily="2" charset="0"/>
              </a:rPr>
              <a:t>peligro por hundimiento </a:t>
            </a:r>
            <a:r>
              <a:rPr lang="es-MX" sz="1600" dirty="0" smtClean="0">
                <a:latin typeface="Montserrat" panose="00000500000000000000" pitchFamily="2" charset="0"/>
              </a:rPr>
              <a:t>asociado a la formación de dolinas y cenotes es </a:t>
            </a:r>
            <a:r>
              <a:rPr lang="es-MX" sz="1600" b="1" dirty="0" smtClean="0">
                <a:latin typeface="Montserrat" panose="00000500000000000000" pitchFamily="2" charset="0"/>
              </a:rPr>
              <a:t>muy alto</a:t>
            </a:r>
            <a:r>
              <a:rPr lang="es-MX" sz="1600" dirty="0" smtClean="0">
                <a:latin typeface="Montserrat" panose="00000500000000000000" pitchFamily="2" charset="0"/>
              </a:rPr>
              <a:t>. Existe también un </a:t>
            </a:r>
            <a:r>
              <a:rPr lang="es-MX" sz="1600" b="1" dirty="0" smtClean="0">
                <a:latin typeface="Montserrat" panose="00000500000000000000" pitchFamily="2" charset="0"/>
              </a:rPr>
              <a:t>importante riesgo de contaminación de los acuíferos.</a:t>
            </a:r>
            <a:endParaRPr lang="es-MX" sz="1600" dirty="0" smtClean="0">
              <a:latin typeface="Montserrat" panose="00000500000000000000" pitchFamily="2" charset="0"/>
            </a:endParaRPr>
          </a:p>
        </p:txBody>
      </p:sp>
      <p:pic>
        <p:nvPicPr>
          <p:cNvPr id="15" name="1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854282"/>
            <a:ext cx="2367459" cy="3063770"/>
          </a:xfrm>
          <a:prstGeom prst="rect">
            <a:avLst/>
          </a:prstGeom>
          <a:ln>
            <a:solidFill>
              <a:schemeClr val="tx1"/>
            </a:solidFill>
          </a:ln>
        </p:spPr>
      </p:pic>
      <p:pic>
        <p:nvPicPr>
          <p:cNvPr id="16" name="1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1297" y="854282"/>
            <a:ext cx="2367459" cy="3065128"/>
          </a:xfrm>
          <a:prstGeom prst="rect">
            <a:avLst/>
          </a:prstGeom>
          <a:ln>
            <a:solidFill>
              <a:schemeClr val="tx1"/>
            </a:solidFill>
          </a:ln>
        </p:spPr>
      </p:pic>
      <p:sp>
        <p:nvSpPr>
          <p:cNvPr id="17" name="16 Estrella de 5 puntas"/>
          <p:cNvSpPr/>
          <p:nvPr/>
        </p:nvSpPr>
        <p:spPr>
          <a:xfrm>
            <a:off x="6173660" y="2333876"/>
            <a:ext cx="45719" cy="74574"/>
          </a:xfrm>
          <a:prstGeom prst="star5">
            <a:avLst/>
          </a:prstGeom>
          <a:solidFill>
            <a:srgbClr val="FF0000"/>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17 Estrella de 5 puntas"/>
          <p:cNvSpPr/>
          <p:nvPr/>
        </p:nvSpPr>
        <p:spPr>
          <a:xfrm>
            <a:off x="10782172" y="2405884"/>
            <a:ext cx="45719" cy="74574"/>
          </a:xfrm>
          <a:prstGeom prst="star5">
            <a:avLst/>
          </a:prstGeom>
          <a:solidFill>
            <a:srgbClr val="FF0000"/>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1" name="Content Placeholder 5"/>
          <p:cNvPicPr>
            <a:picLocks noChangeAspect="1"/>
          </p:cNvPicPr>
          <p:nvPr/>
        </p:nvPicPr>
        <p:blipFill rotWithShape="1">
          <a:blip r:embed="rId5">
            <a:extLst>
              <a:ext uri="{28A0092B-C50C-407E-A947-70E740481C1C}">
                <a14:useLocalDpi xmlns:a14="http://schemas.microsoft.com/office/drawing/2010/main"/>
              </a:ext>
            </a:extLst>
          </a:blip>
          <a:srcRect b="14909"/>
          <a:stretch/>
        </p:blipFill>
        <p:spPr>
          <a:xfrm>
            <a:off x="5868144" y="4368346"/>
            <a:ext cx="3275856" cy="1911173"/>
          </a:xfrm>
          <a:prstGeom prst="rect">
            <a:avLst/>
          </a:prstGeom>
        </p:spPr>
      </p:pic>
      <p:sp>
        <p:nvSpPr>
          <p:cNvPr id="10" name="2 CuadroTexto"/>
          <p:cNvSpPr txBox="1"/>
          <p:nvPr/>
        </p:nvSpPr>
        <p:spPr>
          <a:xfrm>
            <a:off x="177390" y="332656"/>
            <a:ext cx="4289957"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KARSTICIDAD EN QUINTANA ROO</a:t>
            </a:r>
            <a:endParaRPr lang="es-MX" b="1" dirty="0">
              <a:solidFill>
                <a:srgbClr val="38806B"/>
              </a:solidFill>
              <a:latin typeface="Montserrat" panose="00000500000000000000" pitchFamily="2" charset="0"/>
            </a:endParaRPr>
          </a:p>
        </p:txBody>
      </p:sp>
      <p:sp>
        <p:nvSpPr>
          <p:cNvPr id="11" name="8 CuadroTexto"/>
          <p:cNvSpPr txBox="1"/>
          <p:nvPr/>
        </p:nvSpPr>
        <p:spPr>
          <a:xfrm>
            <a:off x="35496" y="4577060"/>
            <a:ext cx="5489484" cy="2308324"/>
          </a:xfrm>
          <a:prstGeom prst="rect">
            <a:avLst/>
          </a:prstGeom>
          <a:noFill/>
        </p:spPr>
        <p:txBody>
          <a:bodyPr wrap="square" rtlCol="0">
            <a:spAutoFit/>
          </a:bodyPr>
          <a:lstStyle/>
          <a:p>
            <a:pPr algn="just"/>
            <a:r>
              <a:rPr lang="es-MX" sz="1600" b="1" dirty="0" smtClean="0">
                <a:latin typeface="Montserrat" panose="00000500000000000000" pitchFamily="2" charset="0"/>
              </a:rPr>
              <a:t>CENAPRED</a:t>
            </a:r>
            <a:r>
              <a:rPr lang="es-MX" sz="1600" dirty="0" smtClean="0">
                <a:latin typeface="Montserrat" panose="00000500000000000000" pitchFamily="2" charset="0"/>
              </a:rPr>
              <a:t> cuenta con un mapa de susceptibilidad a los fenómenos kársticos, incluido en el ANR.</a:t>
            </a:r>
          </a:p>
          <a:p>
            <a:pPr algn="just"/>
            <a:endParaRPr lang="es-MX" sz="1600" dirty="0" smtClean="0">
              <a:latin typeface="Montserrat" panose="00000500000000000000" pitchFamily="2" charset="0"/>
            </a:endParaRPr>
          </a:p>
          <a:p>
            <a:pPr algn="just"/>
            <a:r>
              <a:rPr lang="es-MX" sz="1600" b="1" dirty="0">
                <a:latin typeface="Montserrat" panose="00000500000000000000" pitchFamily="2" charset="0"/>
              </a:rPr>
              <a:t>RECOMENDACIONES</a:t>
            </a:r>
            <a:endParaRPr lang="es-MX" sz="1600" dirty="0">
              <a:latin typeface="Montserrat" panose="00000500000000000000" pitchFamily="2" charset="0"/>
            </a:endParaRPr>
          </a:p>
          <a:p>
            <a:pPr marL="285750" indent="-285750" algn="just">
              <a:buSzPct val="150000"/>
              <a:buFont typeface="Arial" panose="020B0604020202020204" pitchFamily="34" charset="0"/>
              <a:buChar char="•"/>
            </a:pPr>
            <a:r>
              <a:rPr lang="es-MX" sz="1600" dirty="0">
                <a:latin typeface="Montserrat" panose="00000500000000000000" pitchFamily="2" charset="0"/>
              </a:rPr>
              <a:t>Necesario impulsar estudios geológico-espeleológicos para determinar patrones de drenaje subterráneo, así como análisis de impacto ambiental para cualquier tipo de estructura que se construya en el estado.</a:t>
            </a:r>
          </a:p>
        </p:txBody>
      </p:sp>
    </p:spTree>
    <p:extLst>
      <p:ext uri="{BB962C8B-B14F-4D97-AF65-F5344CB8AC3E}">
        <p14:creationId xmlns:p14="http://schemas.microsoft.com/office/powerpoint/2010/main" val="195449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254379" y="1615435"/>
            <a:ext cx="4824536" cy="2308324"/>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600" dirty="0" smtClean="0">
                <a:latin typeface="Montserrat" panose="00000500000000000000" pitchFamily="2" charset="0"/>
              </a:rPr>
              <a:t>Aunque existen fallas activas y ha habido sismos con epicentros en la región, el nivel de </a:t>
            </a:r>
            <a:r>
              <a:rPr lang="es-MX" sz="1600" b="1" dirty="0" smtClean="0">
                <a:latin typeface="Montserrat" panose="00000500000000000000" pitchFamily="2" charset="0"/>
              </a:rPr>
              <a:t>peligro</a:t>
            </a:r>
            <a:r>
              <a:rPr lang="es-MX" sz="1600" dirty="0" smtClean="0">
                <a:latin typeface="Montserrat" panose="00000500000000000000" pitchFamily="2" charset="0"/>
              </a:rPr>
              <a:t> se considera </a:t>
            </a:r>
            <a:r>
              <a:rPr lang="es-MX" sz="1600" b="1" dirty="0" smtClean="0">
                <a:latin typeface="Montserrat" panose="00000500000000000000" pitchFamily="2" charset="0"/>
              </a:rPr>
              <a:t>Medio–Bajo</a:t>
            </a:r>
          </a:p>
          <a:p>
            <a:pPr algn="just">
              <a:buSzPct val="150000"/>
            </a:pPr>
            <a:endParaRPr lang="es-MX" sz="1600" dirty="0" smtClean="0">
              <a:latin typeface="Montserrat" panose="00000500000000000000" pitchFamily="2" charset="0"/>
            </a:endParaRPr>
          </a:p>
          <a:p>
            <a:pPr algn="just">
              <a:buSzPct val="150000"/>
            </a:pPr>
            <a:r>
              <a:rPr lang="es-MX" sz="1600" b="1" dirty="0" smtClean="0">
                <a:latin typeface="Montserrat" panose="00000500000000000000" pitchFamily="2" charset="0"/>
              </a:rPr>
              <a:t>CENAPRED</a:t>
            </a:r>
            <a:r>
              <a:rPr lang="es-MX" sz="1600" dirty="0" smtClean="0">
                <a:latin typeface="Montserrat" panose="00000500000000000000" pitchFamily="2" charset="0"/>
              </a:rPr>
              <a:t>, por medio del ANR, </a:t>
            </a:r>
            <a:r>
              <a:rPr lang="es-MX" sz="1600" dirty="0">
                <a:latin typeface="Montserrat" panose="00000500000000000000" pitchFamily="2" charset="0"/>
              </a:rPr>
              <a:t>cuenta con </a:t>
            </a:r>
            <a:r>
              <a:rPr lang="es-MX" sz="1600" dirty="0" smtClean="0">
                <a:latin typeface="Montserrat" panose="00000500000000000000" pitchFamily="2" charset="0"/>
              </a:rPr>
              <a:t>mapas </a:t>
            </a:r>
            <a:r>
              <a:rPr lang="es-MX" sz="1600" dirty="0">
                <a:latin typeface="Montserrat" panose="00000500000000000000" pitchFamily="2" charset="0"/>
              </a:rPr>
              <a:t>de </a:t>
            </a:r>
            <a:r>
              <a:rPr lang="es-MX" sz="1600" dirty="0" smtClean="0">
                <a:latin typeface="Montserrat" panose="00000500000000000000" pitchFamily="2" charset="0"/>
              </a:rPr>
              <a:t>peligro sísmico para diferentes periodos de retorno, así como con la regionalización sísmica del país, ambos elaborados por la CFE.</a:t>
            </a:r>
            <a:endParaRPr lang="es-MX" sz="1600" dirty="0">
              <a:latin typeface="Montserrat" panose="00000500000000000000" pitchFamily="2" charset="0"/>
            </a:endParaRPr>
          </a:p>
        </p:txBody>
      </p:sp>
      <p:pic>
        <p:nvPicPr>
          <p:cNvPr id="5" name="Picture 4" descr="F:\f.png"/>
          <p:cNvPicPr>
            <a:picLocks noChangeAspect="1" noChangeArrowheads="1"/>
          </p:cNvPicPr>
          <p:nvPr/>
        </p:nvPicPr>
        <p:blipFill rotWithShape="1">
          <a:blip r:embed="rId3" cstate="print">
            <a:clrChange>
              <a:clrFrom>
                <a:srgbClr val="006147"/>
              </a:clrFrom>
              <a:clrTo>
                <a:srgbClr val="006147">
                  <a:alpha val="0"/>
                </a:srgbClr>
              </a:clrTo>
            </a:clrChange>
            <a:extLst>
              <a:ext uri="{28A0092B-C50C-407E-A947-70E740481C1C}">
                <a14:useLocalDpi xmlns:a14="http://schemas.microsoft.com/office/drawing/2010/main" val="0"/>
              </a:ext>
            </a:extLst>
          </a:blip>
          <a:srcRect l="69802" t="9528" r="9354" b="57915"/>
          <a:stretch/>
        </p:blipFill>
        <p:spPr bwMode="auto">
          <a:xfrm>
            <a:off x="1907704" y="4628295"/>
            <a:ext cx="845621" cy="8745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cfe\Campeche.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307" t="4578" r="-6307" b="-4578"/>
          <a:stretch/>
        </p:blipFill>
        <p:spPr bwMode="auto">
          <a:xfrm>
            <a:off x="79535" y="4504626"/>
            <a:ext cx="3240000" cy="230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camp.gif"/>
          <p:cNvPicPr>
            <a:picLocks noChangeAspect="1" noChangeArrowheads="1" noCrop="1"/>
          </p:cNvPicPr>
          <p:nvPr/>
        </p:nvPicPr>
        <p:blipFill>
          <a:blip r:embed="rId5" cstate="print">
            <a:clrChange>
              <a:clrFrom>
                <a:srgbClr val="01644A"/>
              </a:clrFrom>
              <a:clrTo>
                <a:srgbClr val="01644A">
                  <a:alpha val="0"/>
                </a:srgbClr>
              </a:clrTo>
            </a:clrChange>
            <a:extLst>
              <a:ext uri="{28A0092B-C50C-407E-A947-70E740481C1C}">
                <a14:useLocalDpi xmlns:a14="http://schemas.microsoft.com/office/drawing/2010/main" val="0"/>
              </a:ext>
            </a:extLst>
          </a:blip>
          <a:srcRect/>
          <a:stretch>
            <a:fillRect/>
          </a:stretch>
        </p:blipFill>
        <p:spPr bwMode="auto">
          <a:xfrm>
            <a:off x="-23237" y="22149"/>
            <a:ext cx="4091181" cy="36948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2.png"/>
          <p:cNvPicPr>
            <a:picLocks noChangeAspect="1" noChangeArrowheads="1"/>
          </p:cNvPicPr>
          <p:nvPr/>
        </p:nvPicPr>
        <p:blipFill rotWithShape="1">
          <a:blip r:embed="rId6">
            <a:clrChange>
              <a:clrFrom>
                <a:srgbClr val="006147"/>
              </a:clrFrom>
              <a:clrTo>
                <a:srgbClr val="006147">
                  <a:alpha val="0"/>
                </a:srgbClr>
              </a:clrTo>
            </a:clrChange>
            <a:extLst>
              <a:ext uri="{28A0092B-C50C-407E-A947-70E740481C1C}">
                <a14:useLocalDpi xmlns:a14="http://schemas.microsoft.com/office/drawing/2010/main" val="0"/>
              </a:ext>
            </a:extLst>
          </a:blip>
          <a:srcRect l="15489" t="29796" r="80502" b="65571"/>
          <a:stretch/>
        </p:blipFill>
        <p:spPr bwMode="auto">
          <a:xfrm>
            <a:off x="282753" y="3810709"/>
            <a:ext cx="350227" cy="28212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32980" y="3880342"/>
            <a:ext cx="2187792" cy="246221"/>
          </a:xfrm>
          <a:prstGeom prst="rect">
            <a:avLst/>
          </a:prstGeom>
          <a:noFill/>
        </p:spPr>
        <p:txBody>
          <a:bodyPr wrap="square" rtlCol="0">
            <a:spAutoFit/>
          </a:bodyPr>
          <a:lstStyle/>
          <a:p>
            <a:r>
              <a:rPr lang="es-MX" sz="1000" dirty="0">
                <a:latin typeface="Montserrat" panose="00000500000000000000" pitchFamily="2" charset="0"/>
              </a:rPr>
              <a:t>Fallas y Fracturas</a:t>
            </a:r>
          </a:p>
        </p:txBody>
      </p:sp>
      <p:pic>
        <p:nvPicPr>
          <p:cNvPr id="6" name="Picture 3" descr="F:\3.png"/>
          <p:cNvPicPr>
            <a:picLocks noChangeAspect="1" noChangeArrowheads="1"/>
          </p:cNvPicPr>
          <p:nvPr/>
        </p:nvPicPr>
        <p:blipFill rotWithShape="1">
          <a:blip r:embed="rId7">
            <a:clrChange>
              <a:clrFrom>
                <a:srgbClr val="006147"/>
              </a:clrFrom>
              <a:clrTo>
                <a:srgbClr val="006147">
                  <a:alpha val="0"/>
                </a:srgbClr>
              </a:clrTo>
            </a:clrChange>
            <a:extLst>
              <a:ext uri="{28A0092B-C50C-407E-A947-70E740481C1C}">
                <a14:useLocalDpi xmlns:a14="http://schemas.microsoft.com/office/drawing/2010/main" val="0"/>
              </a:ext>
            </a:extLst>
          </a:blip>
          <a:srcRect l="77160" t="43083" r="13716" b="53363"/>
          <a:stretch/>
        </p:blipFill>
        <p:spPr bwMode="auto">
          <a:xfrm>
            <a:off x="1577253" y="3812947"/>
            <a:ext cx="919222" cy="4035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2117090" y="3891616"/>
            <a:ext cx="2187792" cy="246221"/>
          </a:xfrm>
          <a:prstGeom prst="rect">
            <a:avLst/>
          </a:prstGeom>
          <a:noFill/>
        </p:spPr>
        <p:txBody>
          <a:bodyPr wrap="square" rtlCol="0">
            <a:spAutoFit/>
          </a:bodyPr>
          <a:lstStyle/>
          <a:p>
            <a:r>
              <a:rPr lang="es-MX" sz="1000" dirty="0">
                <a:latin typeface="Montserrat" panose="00000500000000000000" pitchFamily="2" charset="0"/>
              </a:rPr>
              <a:t>4</a:t>
            </a:r>
            <a:r>
              <a:rPr lang="es-MX" sz="1000" dirty="0" smtClean="0">
                <a:latin typeface="Montserrat" panose="00000500000000000000" pitchFamily="2" charset="0"/>
              </a:rPr>
              <a:t>≥M&lt;5</a:t>
            </a:r>
            <a:endParaRPr lang="es-MX" sz="1000" dirty="0">
              <a:latin typeface="Montserrat" panose="00000500000000000000" pitchFamily="2" charset="0"/>
            </a:endParaRPr>
          </a:p>
        </p:txBody>
      </p:sp>
      <p:sp>
        <p:nvSpPr>
          <p:cNvPr id="11" name="10 CuadroTexto"/>
          <p:cNvSpPr txBox="1"/>
          <p:nvPr/>
        </p:nvSpPr>
        <p:spPr>
          <a:xfrm>
            <a:off x="2915816" y="3902859"/>
            <a:ext cx="2187792" cy="246221"/>
          </a:xfrm>
          <a:prstGeom prst="rect">
            <a:avLst/>
          </a:prstGeom>
          <a:noFill/>
        </p:spPr>
        <p:txBody>
          <a:bodyPr wrap="square" rtlCol="0">
            <a:spAutoFit/>
          </a:bodyPr>
          <a:lstStyle/>
          <a:p>
            <a:r>
              <a:rPr lang="es-MX" sz="1000" dirty="0">
                <a:latin typeface="Montserrat" panose="00000500000000000000" pitchFamily="2" charset="0"/>
              </a:rPr>
              <a:t>3</a:t>
            </a:r>
            <a:r>
              <a:rPr lang="es-MX" sz="1000" dirty="0" smtClean="0">
                <a:latin typeface="Montserrat" panose="00000500000000000000" pitchFamily="2" charset="0"/>
              </a:rPr>
              <a:t>≥M&lt;4</a:t>
            </a:r>
            <a:endParaRPr lang="es-MX" sz="1000" dirty="0">
              <a:latin typeface="Montserrat" panose="00000500000000000000" pitchFamily="2" charset="0"/>
            </a:endParaRPr>
          </a:p>
        </p:txBody>
      </p:sp>
      <p:pic>
        <p:nvPicPr>
          <p:cNvPr id="12" name="Picture 3" descr="F:\3.png"/>
          <p:cNvPicPr>
            <a:picLocks noChangeAspect="1" noChangeArrowheads="1"/>
          </p:cNvPicPr>
          <p:nvPr/>
        </p:nvPicPr>
        <p:blipFill rotWithShape="1">
          <a:blip r:embed="rId7">
            <a:clrChange>
              <a:clrFrom>
                <a:srgbClr val="006147"/>
              </a:clrFrom>
              <a:clrTo>
                <a:srgbClr val="006147">
                  <a:alpha val="0"/>
                </a:srgbClr>
              </a:clrTo>
            </a:clrChange>
            <a:extLst>
              <a:ext uri="{28A0092B-C50C-407E-A947-70E740481C1C}">
                <a14:useLocalDpi xmlns:a14="http://schemas.microsoft.com/office/drawing/2010/main" val="0"/>
              </a:ext>
            </a:extLst>
          </a:blip>
          <a:srcRect l="80083" t="46446" r="10793" b="50000"/>
          <a:stretch/>
        </p:blipFill>
        <p:spPr bwMode="auto">
          <a:xfrm>
            <a:off x="2456205" y="3717032"/>
            <a:ext cx="919222" cy="403560"/>
          </a:xfrm>
          <a:prstGeom prst="rect">
            <a:avLst/>
          </a:prstGeom>
          <a:noFill/>
          <a:extLst>
            <a:ext uri="{909E8E84-426E-40DD-AFC4-6F175D3DCCD1}">
              <a14:hiddenFill xmlns:a14="http://schemas.microsoft.com/office/drawing/2010/main">
                <a:solidFill>
                  <a:srgbClr val="FFFFFF"/>
                </a:solidFill>
              </a14:hiddenFill>
            </a:ext>
          </a:extLst>
        </p:spPr>
      </p:pic>
      <p:sp>
        <p:nvSpPr>
          <p:cNvPr id="14" name="2 CuadroTexto"/>
          <p:cNvSpPr txBox="1"/>
          <p:nvPr/>
        </p:nvSpPr>
        <p:spPr>
          <a:xfrm>
            <a:off x="4240011" y="862714"/>
            <a:ext cx="4724478" cy="646331"/>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ACCIONES DE PREVENCIÓN POR SISMOS Y TSUNAMIS, CAMPECHE</a:t>
            </a:r>
            <a:endParaRPr lang="es-MX" b="1" dirty="0">
              <a:solidFill>
                <a:srgbClr val="38806B"/>
              </a:solidFill>
              <a:latin typeface="Montserrat" panose="00000500000000000000" pitchFamily="2" charset="0"/>
            </a:endParaRPr>
          </a:p>
        </p:txBody>
      </p:sp>
      <p:sp>
        <p:nvSpPr>
          <p:cNvPr id="15" name="1 CuadroTexto"/>
          <p:cNvSpPr txBox="1"/>
          <p:nvPr/>
        </p:nvSpPr>
        <p:spPr>
          <a:xfrm>
            <a:off x="3131840" y="3850010"/>
            <a:ext cx="5966493" cy="2800767"/>
          </a:xfrm>
          <a:prstGeom prst="rect">
            <a:avLst/>
          </a:prstGeom>
          <a:noFill/>
        </p:spPr>
        <p:txBody>
          <a:bodyPr wrap="square" rtlCol="0">
            <a:spAutoFit/>
          </a:bodyPr>
          <a:lstStyle/>
          <a:p>
            <a:pPr algn="just">
              <a:buSzPct val="150000"/>
            </a:pPr>
            <a:endParaRPr lang="es-MX" sz="1600" dirty="0" smtClean="0">
              <a:latin typeface="Montserrat" panose="00000500000000000000" pitchFamily="2" charset="0"/>
            </a:endParaRPr>
          </a:p>
          <a:p>
            <a:pPr algn="just">
              <a:buSzPct val="150000"/>
            </a:pPr>
            <a:r>
              <a:rPr lang="es-MX" sz="1600" b="1" dirty="0" smtClean="0">
                <a:latin typeface="Montserrat" panose="00000500000000000000" pitchFamily="2" charset="0"/>
              </a:rPr>
              <a:t>RECOMENDACIONES</a:t>
            </a:r>
            <a:endParaRPr lang="es-MX" sz="1600" dirty="0">
              <a:latin typeface="Montserrat" panose="00000500000000000000" pitchFamily="2" charset="0"/>
            </a:endParaRPr>
          </a:p>
          <a:p>
            <a:pPr marL="285750" indent="-285750" algn="just">
              <a:buSzPct val="150000"/>
              <a:buFont typeface="Arial" panose="020B0604020202020204" pitchFamily="34" charset="0"/>
              <a:buChar char="•"/>
            </a:pPr>
            <a:r>
              <a:rPr lang="es-MX" sz="1600" dirty="0" smtClean="0">
                <a:latin typeface="Montserrat" panose="00000500000000000000" pitchFamily="2" charset="0"/>
              </a:rPr>
              <a:t>Reforzamiento </a:t>
            </a:r>
            <a:r>
              <a:rPr lang="es-MX" sz="1600" dirty="0">
                <a:latin typeface="Montserrat" panose="00000500000000000000" pitchFamily="2" charset="0"/>
              </a:rPr>
              <a:t>y ampliación de estaciones sísmicas y boyas para la detección de cambios de altura de </a:t>
            </a:r>
            <a:r>
              <a:rPr lang="es-MX" sz="1600" dirty="0" smtClean="0">
                <a:latin typeface="Montserrat" panose="00000500000000000000" pitchFamily="2" charset="0"/>
              </a:rPr>
              <a:t>ola</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Estudios de riesgo por sismo y tsunami para su integración al ANR</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Análisis LIDAR para la identificación de estructuras geológicas</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Estudios geológico-geofísicos para el análisis de recursos naturales, ordenamiento y desarrollo territorial</a:t>
            </a:r>
          </a:p>
        </p:txBody>
      </p:sp>
    </p:spTree>
    <p:extLst>
      <p:ext uri="{BB962C8B-B14F-4D97-AF65-F5344CB8AC3E}">
        <p14:creationId xmlns:p14="http://schemas.microsoft.com/office/powerpoint/2010/main" val="2261887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cfe\Yucatan.pn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722" t="5897"/>
          <a:stretch/>
        </p:blipFill>
        <p:spPr bwMode="auto">
          <a:xfrm>
            <a:off x="65316" y="4299688"/>
            <a:ext cx="3096000" cy="222565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yuc.gif"/>
          <p:cNvPicPr>
            <a:picLocks noChangeAspect="1" noChangeArrowheads="1" noCrop="1"/>
          </p:cNvPicPr>
          <p:nvPr/>
        </p:nvPicPr>
        <p:blipFill>
          <a:blip r:embed="rId4" cstate="print">
            <a:clrChange>
              <a:clrFrom>
                <a:srgbClr val="FE0000"/>
              </a:clrFrom>
              <a:clrTo>
                <a:srgbClr val="FE0000">
                  <a:alpha val="0"/>
                </a:srgbClr>
              </a:clrTo>
            </a:clrChange>
            <a:extLst>
              <a:ext uri="{28A0092B-C50C-407E-A947-70E740481C1C}">
                <a14:useLocalDpi xmlns:a14="http://schemas.microsoft.com/office/drawing/2010/main" val="0"/>
              </a:ext>
            </a:extLst>
          </a:blip>
          <a:srcRect/>
          <a:stretch>
            <a:fillRect/>
          </a:stretch>
        </p:blipFill>
        <p:spPr bwMode="auto">
          <a:xfrm>
            <a:off x="-11204" y="332656"/>
            <a:ext cx="4164049" cy="30963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2.png"/>
          <p:cNvPicPr>
            <a:picLocks noChangeAspect="1" noChangeArrowheads="1"/>
          </p:cNvPicPr>
          <p:nvPr/>
        </p:nvPicPr>
        <p:blipFill rotWithShape="1">
          <a:blip r:embed="rId5">
            <a:clrChange>
              <a:clrFrom>
                <a:srgbClr val="006147"/>
              </a:clrFrom>
              <a:clrTo>
                <a:srgbClr val="006147">
                  <a:alpha val="0"/>
                </a:srgbClr>
              </a:clrTo>
            </a:clrChange>
            <a:extLst>
              <a:ext uri="{28A0092B-C50C-407E-A947-70E740481C1C}">
                <a14:useLocalDpi xmlns:a14="http://schemas.microsoft.com/office/drawing/2010/main" val="0"/>
              </a:ext>
            </a:extLst>
          </a:blip>
          <a:srcRect l="15489" t="29796" r="80502" b="65571"/>
          <a:stretch/>
        </p:blipFill>
        <p:spPr bwMode="auto">
          <a:xfrm>
            <a:off x="282753" y="3573016"/>
            <a:ext cx="350227" cy="282129"/>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632980" y="3642649"/>
            <a:ext cx="2187792" cy="246221"/>
          </a:xfrm>
          <a:prstGeom prst="rect">
            <a:avLst/>
          </a:prstGeom>
          <a:noFill/>
        </p:spPr>
        <p:txBody>
          <a:bodyPr wrap="square" rtlCol="0">
            <a:spAutoFit/>
          </a:bodyPr>
          <a:lstStyle/>
          <a:p>
            <a:r>
              <a:rPr lang="es-MX" sz="1000" dirty="0">
                <a:latin typeface="Montserrat" panose="00000500000000000000" pitchFamily="2" charset="0"/>
              </a:rPr>
              <a:t>Fallas y Fracturas</a:t>
            </a:r>
          </a:p>
        </p:txBody>
      </p:sp>
      <p:pic>
        <p:nvPicPr>
          <p:cNvPr id="9" name="Picture 3" descr="F:\3.png"/>
          <p:cNvPicPr>
            <a:picLocks noChangeAspect="1" noChangeArrowheads="1"/>
          </p:cNvPicPr>
          <p:nvPr/>
        </p:nvPicPr>
        <p:blipFill rotWithShape="1">
          <a:blip r:embed="rId6">
            <a:clrChange>
              <a:clrFrom>
                <a:srgbClr val="006147"/>
              </a:clrFrom>
              <a:clrTo>
                <a:srgbClr val="006147">
                  <a:alpha val="0"/>
                </a:srgbClr>
              </a:clrTo>
            </a:clrChange>
            <a:extLst>
              <a:ext uri="{28A0092B-C50C-407E-A947-70E740481C1C}">
                <a14:useLocalDpi xmlns:a14="http://schemas.microsoft.com/office/drawing/2010/main" val="0"/>
              </a:ext>
            </a:extLst>
          </a:blip>
          <a:srcRect l="77160" t="43083" r="13716" b="53363"/>
          <a:stretch/>
        </p:blipFill>
        <p:spPr bwMode="auto">
          <a:xfrm>
            <a:off x="1577253" y="3575254"/>
            <a:ext cx="919222" cy="4035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2177011" y="3653923"/>
            <a:ext cx="2187792" cy="246221"/>
          </a:xfrm>
          <a:prstGeom prst="rect">
            <a:avLst/>
          </a:prstGeom>
          <a:noFill/>
        </p:spPr>
        <p:txBody>
          <a:bodyPr wrap="square" rtlCol="0">
            <a:spAutoFit/>
          </a:bodyPr>
          <a:lstStyle/>
          <a:p>
            <a:r>
              <a:rPr lang="es-MX" sz="1000" dirty="0" smtClean="0">
                <a:latin typeface="Montserrat" panose="00000500000000000000" pitchFamily="2" charset="0"/>
              </a:rPr>
              <a:t>M≥4&lt;5</a:t>
            </a:r>
            <a:endParaRPr lang="es-MX" sz="1000" dirty="0">
              <a:latin typeface="Montserrat" panose="00000500000000000000" pitchFamily="2" charset="0"/>
            </a:endParaRPr>
          </a:p>
        </p:txBody>
      </p:sp>
      <p:sp>
        <p:nvSpPr>
          <p:cNvPr id="11" name="2 CuadroTexto"/>
          <p:cNvSpPr txBox="1"/>
          <p:nvPr/>
        </p:nvSpPr>
        <p:spPr>
          <a:xfrm>
            <a:off x="4240011" y="862714"/>
            <a:ext cx="4724478" cy="646331"/>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ACCIONES DE PREVENCIÓN POR SISMOS Y TSUNAMIS, YUCATÁN</a:t>
            </a:r>
            <a:endParaRPr lang="es-MX" b="1" dirty="0">
              <a:solidFill>
                <a:srgbClr val="38806B"/>
              </a:solidFill>
              <a:latin typeface="Montserrat" panose="00000500000000000000" pitchFamily="2" charset="0"/>
            </a:endParaRPr>
          </a:p>
        </p:txBody>
      </p:sp>
      <p:pic>
        <p:nvPicPr>
          <p:cNvPr id="12" name="Picture 4" descr="F:\f.png"/>
          <p:cNvPicPr>
            <a:picLocks noChangeAspect="1" noChangeArrowheads="1"/>
          </p:cNvPicPr>
          <p:nvPr/>
        </p:nvPicPr>
        <p:blipFill rotWithShape="1">
          <a:blip r:embed="rId7" cstate="print">
            <a:clrChange>
              <a:clrFrom>
                <a:srgbClr val="006147"/>
              </a:clrFrom>
              <a:clrTo>
                <a:srgbClr val="006147">
                  <a:alpha val="0"/>
                </a:srgbClr>
              </a:clrTo>
            </a:clrChange>
            <a:extLst>
              <a:ext uri="{28A0092B-C50C-407E-A947-70E740481C1C}">
                <a14:useLocalDpi xmlns:a14="http://schemas.microsoft.com/office/drawing/2010/main" val="0"/>
              </a:ext>
            </a:extLst>
          </a:blip>
          <a:srcRect l="69802" t="9528" r="9354" b="57915"/>
          <a:stretch/>
        </p:blipFill>
        <p:spPr bwMode="auto">
          <a:xfrm>
            <a:off x="1979712" y="4426619"/>
            <a:ext cx="845621" cy="874589"/>
          </a:xfrm>
          <a:prstGeom prst="rect">
            <a:avLst/>
          </a:prstGeom>
          <a:noFill/>
          <a:extLst>
            <a:ext uri="{909E8E84-426E-40DD-AFC4-6F175D3DCCD1}">
              <a14:hiddenFill xmlns:a14="http://schemas.microsoft.com/office/drawing/2010/main">
                <a:solidFill>
                  <a:srgbClr val="FFFFFF"/>
                </a:solidFill>
              </a14:hiddenFill>
            </a:ext>
          </a:extLst>
        </p:spPr>
      </p:pic>
      <p:sp>
        <p:nvSpPr>
          <p:cNvPr id="13" name="1 CuadroTexto"/>
          <p:cNvSpPr txBox="1"/>
          <p:nvPr/>
        </p:nvSpPr>
        <p:spPr>
          <a:xfrm>
            <a:off x="4254379" y="1615435"/>
            <a:ext cx="4824536" cy="2308324"/>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600" dirty="0" smtClean="0">
                <a:latin typeface="Montserrat" panose="00000500000000000000" pitchFamily="2" charset="0"/>
              </a:rPr>
              <a:t>Aunque existen fallas activas y ha habido sismos con epicentros en la región, el nivel de </a:t>
            </a:r>
            <a:r>
              <a:rPr lang="es-MX" sz="1600" b="1" dirty="0" smtClean="0">
                <a:latin typeface="Montserrat" panose="00000500000000000000" pitchFamily="2" charset="0"/>
              </a:rPr>
              <a:t>peligro</a:t>
            </a:r>
            <a:r>
              <a:rPr lang="es-MX" sz="1600" dirty="0" smtClean="0">
                <a:latin typeface="Montserrat" panose="00000500000000000000" pitchFamily="2" charset="0"/>
              </a:rPr>
              <a:t> se considera </a:t>
            </a:r>
            <a:r>
              <a:rPr lang="es-MX" sz="1600" b="1" dirty="0" smtClean="0">
                <a:latin typeface="Montserrat" panose="00000500000000000000" pitchFamily="2" charset="0"/>
              </a:rPr>
              <a:t>Medio–Bajo</a:t>
            </a:r>
          </a:p>
          <a:p>
            <a:pPr algn="just">
              <a:buSzPct val="150000"/>
            </a:pPr>
            <a:endParaRPr lang="es-MX" sz="1600" dirty="0" smtClean="0">
              <a:latin typeface="Montserrat" panose="00000500000000000000" pitchFamily="2" charset="0"/>
            </a:endParaRPr>
          </a:p>
          <a:p>
            <a:pPr algn="just">
              <a:buSzPct val="150000"/>
            </a:pPr>
            <a:r>
              <a:rPr lang="es-MX" sz="1600" b="1" dirty="0" smtClean="0">
                <a:latin typeface="Montserrat" panose="00000500000000000000" pitchFamily="2" charset="0"/>
              </a:rPr>
              <a:t>CENAPRED</a:t>
            </a:r>
            <a:r>
              <a:rPr lang="es-MX" sz="1600" dirty="0" smtClean="0">
                <a:latin typeface="Montserrat" panose="00000500000000000000" pitchFamily="2" charset="0"/>
              </a:rPr>
              <a:t>, por medio del ANR, </a:t>
            </a:r>
            <a:r>
              <a:rPr lang="es-MX" sz="1600" dirty="0">
                <a:latin typeface="Montserrat" panose="00000500000000000000" pitchFamily="2" charset="0"/>
              </a:rPr>
              <a:t>cuenta con </a:t>
            </a:r>
            <a:r>
              <a:rPr lang="es-MX" sz="1600" dirty="0" smtClean="0">
                <a:latin typeface="Montserrat" panose="00000500000000000000" pitchFamily="2" charset="0"/>
              </a:rPr>
              <a:t>mapas </a:t>
            </a:r>
            <a:r>
              <a:rPr lang="es-MX" sz="1600" dirty="0">
                <a:latin typeface="Montserrat" panose="00000500000000000000" pitchFamily="2" charset="0"/>
              </a:rPr>
              <a:t>de </a:t>
            </a:r>
            <a:r>
              <a:rPr lang="es-MX" sz="1600" dirty="0" smtClean="0">
                <a:latin typeface="Montserrat" panose="00000500000000000000" pitchFamily="2" charset="0"/>
              </a:rPr>
              <a:t>peligro sísmico para diferentes periodos de retorno, así como con la regionalización sísmica del país, ambos elaborados por la CFE.</a:t>
            </a:r>
            <a:endParaRPr lang="es-MX" sz="1600" dirty="0">
              <a:latin typeface="Montserrat" panose="00000500000000000000" pitchFamily="2" charset="0"/>
            </a:endParaRPr>
          </a:p>
        </p:txBody>
      </p:sp>
      <p:sp>
        <p:nvSpPr>
          <p:cNvPr id="14" name="1 CuadroTexto"/>
          <p:cNvSpPr txBox="1"/>
          <p:nvPr/>
        </p:nvSpPr>
        <p:spPr>
          <a:xfrm>
            <a:off x="3131840" y="3850010"/>
            <a:ext cx="5966493" cy="2800767"/>
          </a:xfrm>
          <a:prstGeom prst="rect">
            <a:avLst/>
          </a:prstGeom>
          <a:noFill/>
        </p:spPr>
        <p:txBody>
          <a:bodyPr wrap="square" rtlCol="0">
            <a:spAutoFit/>
          </a:bodyPr>
          <a:lstStyle/>
          <a:p>
            <a:pPr algn="just">
              <a:buSzPct val="150000"/>
            </a:pPr>
            <a:endParaRPr lang="es-MX" sz="1600" dirty="0" smtClean="0">
              <a:latin typeface="Montserrat" panose="00000500000000000000" pitchFamily="2" charset="0"/>
            </a:endParaRPr>
          </a:p>
          <a:p>
            <a:pPr algn="just">
              <a:buSzPct val="150000"/>
            </a:pPr>
            <a:r>
              <a:rPr lang="es-MX" sz="1600" b="1" dirty="0" smtClean="0">
                <a:latin typeface="Montserrat" panose="00000500000000000000" pitchFamily="2" charset="0"/>
              </a:rPr>
              <a:t>RECOMENDACIONES</a:t>
            </a:r>
            <a:endParaRPr lang="es-MX" sz="1600" dirty="0">
              <a:latin typeface="Montserrat" panose="00000500000000000000" pitchFamily="2" charset="0"/>
            </a:endParaRPr>
          </a:p>
          <a:p>
            <a:pPr marL="285750" indent="-285750" algn="just">
              <a:buSzPct val="150000"/>
              <a:buFont typeface="Arial" panose="020B0604020202020204" pitchFamily="34" charset="0"/>
              <a:buChar char="•"/>
            </a:pPr>
            <a:r>
              <a:rPr lang="es-MX" sz="1600" dirty="0" smtClean="0">
                <a:latin typeface="Montserrat" panose="00000500000000000000" pitchFamily="2" charset="0"/>
              </a:rPr>
              <a:t>Reforzamiento </a:t>
            </a:r>
            <a:r>
              <a:rPr lang="es-MX" sz="1600" dirty="0">
                <a:latin typeface="Montserrat" panose="00000500000000000000" pitchFamily="2" charset="0"/>
              </a:rPr>
              <a:t>y ampliación de estaciones sísmicas y boyas para la detección de cambios de altura de </a:t>
            </a:r>
            <a:r>
              <a:rPr lang="es-MX" sz="1600" dirty="0" smtClean="0">
                <a:latin typeface="Montserrat" panose="00000500000000000000" pitchFamily="2" charset="0"/>
              </a:rPr>
              <a:t>ola</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Estudios de riesgo por sismo y tsunami para su integración al ANR</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Análisis LIDAR para la identificación de estructuras geológicas</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Estudios geológico-geofísicos para el análisis de recursos naturales, ordenamiento y desarrollo territorial</a:t>
            </a:r>
          </a:p>
        </p:txBody>
      </p:sp>
    </p:spTree>
    <p:extLst>
      <p:ext uri="{BB962C8B-B14F-4D97-AF65-F5344CB8AC3E}">
        <p14:creationId xmlns:p14="http://schemas.microsoft.com/office/powerpoint/2010/main" val="882511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cfe\Quintana_Ro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32" t="6576"/>
          <a:stretch/>
        </p:blipFill>
        <p:spPr bwMode="auto">
          <a:xfrm>
            <a:off x="35496" y="4399081"/>
            <a:ext cx="3060000" cy="21982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f.png"/>
          <p:cNvPicPr>
            <a:picLocks noChangeAspect="1" noChangeArrowheads="1"/>
          </p:cNvPicPr>
          <p:nvPr/>
        </p:nvPicPr>
        <p:blipFill rotWithShape="1">
          <a:blip r:embed="rId4" cstate="print">
            <a:clrChange>
              <a:clrFrom>
                <a:srgbClr val="006147"/>
              </a:clrFrom>
              <a:clrTo>
                <a:srgbClr val="006147">
                  <a:alpha val="0"/>
                </a:srgbClr>
              </a:clrTo>
            </a:clrChange>
            <a:extLst>
              <a:ext uri="{28A0092B-C50C-407E-A947-70E740481C1C}">
                <a14:useLocalDpi xmlns:a14="http://schemas.microsoft.com/office/drawing/2010/main" val="0"/>
              </a:ext>
            </a:extLst>
          </a:blip>
          <a:srcRect l="69802" t="9528" r="9354" b="57915"/>
          <a:stretch/>
        </p:blipFill>
        <p:spPr bwMode="auto">
          <a:xfrm>
            <a:off x="1907704" y="4509120"/>
            <a:ext cx="845621" cy="87458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quin.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495" y="1"/>
            <a:ext cx="2853581" cy="38803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2.png"/>
          <p:cNvPicPr>
            <a:picLocks noChangeAspect="1" noChangeArrowheads="1"/>
          </p:cNvPicPr>
          <p:nvPr/>
        </p:nvPicPr>
        <p:blipFill rotWithShape="1">
          <a:blip r:embed="rId6">
            <a:clrChange>
              <a:clrFrom>
                <a:srgbClr val="006147"/>
              </a:clrFrom>
              <a:clrTo>
                <a:srgbClr val="006147">
                  <a:alpha val="0"/>
                </a:srgbClr>
              </a:clrTo>
            </a:clrChange>
            <a:extLst>
              <a:ext uri="{28A0092B-C50C-407E-A947-70E740481C1C}">
                <a14:useLocalDpi xmlns:a14="http://schemas.microsoft.com/office/drawing/2010/main" val="0"/>
              </a:ext>
            </a:extLst>
          </a:blip>
          <a:srcRect l="15489" t="29796" r="80502" b="65571"/>
          <a:stretch/>
        </p:blipFill>
        <p:spPr bwMode="auto">
          <a:xfrm>
            <a:off x="282753" y="3810709"/>
            <a:ext cx="350227" cy="282129"/>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632980" y="3880342"/>
            <a:ext cx="2187792" cy="246221"/>
          </a:xfrm>
          <a:prstGeom prst="rect">
            <a:avLst/>
          </a:prstGeom>
          <a:noFill/>
        </p:spPr>
        <p:txBody>
          <a:bodyPr wrap="square" rtlCol="0">
            <a:spAutoFit/>
          </a:bodyPr>
          <a:lstStyle/>
          <a:p>
            <a:r>
              <a:rPr lang="es-MX" sz="1000" dirty="0">
                <a:latin typeface="Montserrat" panose="00000500000000000000" pitchFamily="2" charset="0"/>
              </a:rPr>
              <a:t>Fallas y Fracturas</a:t>
            </a:r>
          </a:p>
        </p:txBody>
      </p:sp>
      <p:pic>
        <p:nvPicPr>
          <p:cNvPr id="9" name="Picture 3" descr="F:\3.png"/>
          <p:cNvPicPr>
            <a:picLocks noChangeAspect="1" noChangeArrowheads="1"/>
          </p:cNvPicPr>
          <p:nvPr/>
        </p:nvPicPr>
        <p:blipFill rotWithShape="1">
          <a:blip r:embed="rId7">
            <a:clrChange>
              <a:clrFrom>
                <a:srgbClr val="006147"/>
              </a:clrFrom>
              <a:clrTo>
                <a:srgbClr val="006147">
                  <a:alpha val="0"/>
                </a:srgbClr>
              </a:clrTo>
            </a:clrChange>
            <a:extLst>
              <a:ext uri="{28A0092B-C50C-407E-A947-70E740481C1C}">
                <a14:useLocalDpi xmlns:a14="http://schemas.microsoft.com/office/drawing/2010/main" val="0"/>
              </a:ext>
            </a:extLst>
          </a:blip>
          <a:srcRect l="77160" t="43083" r="13716" b="53363"/>
          <a:stretch/>
        </p:blipFill>
        <p:spPr bwMode="auto">
          <a:xfrm>
            <a:off x="1577253" y="3812947"/>
            <a:ext cx="919222" cy="4035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2123728" y="3880342"/>
            <a:ext cx="2187792" cy="246221"/>
          </a:xfrm>
          <a:prstGeom prst="rect">
            <a:avLst/>
          </a:prstGeom>
          <a:noFill/>
        </p:spPr>
        <p:txBody>
          <a:bodyPr wrap="square" rtlCol="0">
            <a:spAutoFit/>
          </a:bodyPr>
          <a:lstStyle/>
          <a:p>
            <a:r>
              <a:rPr lang="es-MX" sz="1000" dirty="0" smtClean="0">
                <a:latin typeface="Montserrat" panose="00000500000000000000" pitchFamily="2" charset="0"/>
              </a:rPr>
              <a:t>M≥4&lt;5</a:t>
            </a:r>
            <a:endParaRPr lang="es-MX" sz="1000" dirty="0">
              <a:latin typeface="Montserrat" panose="00000500000000000000" pitchFamily="2" charset="0"/>
            </a:endParaRPr>
          </a:p>
        </p:txBody>
      </p:sp>
      <p:sp>
        <p:nvSpPr>
          <p:cNvPr id="12" name="11 Estrella de 5 puntas"/>
          <p:cNvSpPr/>
          <p:nvPr/>
        </p:nvSpPr>
        <p:spPr>
          <a:xfrm>
            <a:off x="2771800" y="3949081"/>
            <a:ext cx="160383" cy="114924"/>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sz="100" dirty="0" smtClean="0"/>
              <a:t>M6.5</a:t>
            </a:r>
            <a:endParaRPr lang="es-MX" sz="100" dirty="0"/>
          </a:p>
        </p:txBody>
      </p:sp>
      <p:sp>
        <p:nvSpPr>
          <p:cNvPr id="4" name="3 CuadroTexto"/>
          <p:cNvSpPr txBox="1"/>
          <p:nvPr/>
        </p:nvSpPr>
        <p:spPr>
          <a:xfrm>
            <a:off x="2905338" y="3891616"/>
            <a:ext cx="585037" cy="246221"/>
          </a:xfrm>
          <a:prstGeom prst="rect">
            <a:avLst/>
          </a:prstGeom>
          <a:noFill/>
        </p:spPr>
        <p:txBody>
          <a:bodyPr wrap="square" rtlCol="0">
            <a:spAutoFit/>
          </a:bodyPr>
          <a:lstStyle>
            <a:defPPr>
              <a:defRPr lang="es-MX"/>
            </a:defPPr>
            <a:lvl1pPr>
              <a:defRPr sz="1000">
                <a:latin typeface="Montserrat" panose="00000500000000000000" pitchFamily="2" charset="0"/>
              </a:defRPr>
            </a:lvl1pPr>
          </a:lstStyle>
          <a:p>
            <a:r>
              <a:rPr lang="es-MX" dirty="0"/>
              <a:t>M6.5</a:t>
            </a:r>
          </a:p>
        </p:txBody>
      </p:sp>
      <p:sp>
        <p:nvSpPr>
          <p:cNvPr id="13" name="2 CuadroTexto"/>
          <p:cNvSpPr txBox="1"/>
          <p:nvPr/>
        </p:nvSpPr>
        <p:spPr>
          <a:xfrm>
            <a:off x="4240011" y="862714"/>
            <a:ext cx="4724478" cy="646331"/>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ACCIONES DE PREVENCIÓN POR SISMOS Y TSUNAMIS, QUINTANA ROO</a:t>
            </a:r>
            <a:endParaRPr lang="es-MX" b="1" dirty="0">
              <a:solidFill>
                <a:srgbClr val="38806B"/>
              </a:solidFill>
              <a:latin typeface="Montserrat" panose="00000500000000000000" pitchFamily="2" charset="0"/>
            </a:endParaRPr>
          </a:p>
        </p:txBody>
      </p:sp>
      <p:sp>
        <p:nvSpPr>
          <p:cNvPr id="14" name="1 CuadroTexto"/>
          <p:cNvSpPr txBox="1"/>
          <p:nvPr/>
        </p:nvSpPr>
        <p:spPr>
          <a:xfrm>
            <a:off x="4254379" y="1615435"/>
            <a:ext cx="4824536" cy="2308324"/>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600" dirty="0" smtClean="0">
                <a:latin typeface="Montserrat" panose="00000500000000000000" pitchFamily="2" charset="0"/>
              </a:rPr>
              <a:t>Aunque existen fallas activas y ha habido sismos con epicentros en la región, el nivel de </a:t>
            </a:r>
            <a:r>
              <a:rPr lang="es-MX" sz="1600" b="1" dirty="0" smtClean="0">
                <a:latin typeface="Montserrat" panose="00000500000000000000" pitchFamily="2" charset="0"/>
              </a:rPr>
              <a:t>peligro</a:t>
            </a:r>
            <a:r>
              <a:rPr lang="es-MX" sz="1600" dirty="0" smtClean="0">
                <a:latin typeface="Montserrat" panose="00000500000000000000" pitchFamily="2" charset="0"/>
              </a:rPr>
              <a:t> se considera </a:t>
            </a:r>
            <a:r>
              <a:rPr lang="es-MX" sz="1600" b="1" dirty="0" smtClean="0">
                <a:latin typeface="Montserrat" panose="00000500000000000000" pitchFamily="2" charset="0"/>
              </a:rPr>
              <a:t>Medio–Bajo</a:t>
            </a:r>
          </a:p>
          <a:p>
            <a:pPr algn="just">
              <a:buSzPct val="150000"/>
            </a:pPr>
            <a:endParaRPr lang="es-MX" sz="1600" dirty="0" smtClean="0">
              <a:latin typeface="Montserrat" panose="00000500000000000000" pitchFamily="2" charset="0"/>
            </a:endParaRPr>
          </a:p>
          <a:p>
            <a:pPr algn="just">
              <a:buSzPct val="150000"/>
            </a:pPr>
            <a:r>
              <a:rPr lang="es-MX" sz="1600" b="1" dirty="0" smtClean="0">
                <a:latin typeface="Montserrat" panose="00000500000000000000" pitchFamily="2" charset="0"/>
              </a:rPr>
              <a:t>CENAPRED</a:t>
            </a:r>
            <a:r>
              <a:rPr lang="es-MX" sz="1600" dirty="0" smtClean="0">
                <a:latin typeface="Montserrat" panose="00000500000000000000" pitchFamily="2" charset="0"/>
              </a:rPr>
              <a:t>, por medio del ANR, </a:t>
            </a:r>
            <a:r>
              <a:rPr lang="es-MX" sz="1600" dirty="0">
                <a:latin typeface="Montserrat" panose="00000500000000000000" pitchFamily="2" charset="0"/>
              </a:rPr>
              <a:t>cuenta con </a:t>
            </a:r>
            <a:r>
              <a:rPr lang="es-MX" sz="1600" dirty="0" smtClean="0">
                <a:latin typeface="Montserrat" panose="00000500000000000000" pitchFamily="2" charset="0"/>
              </a:rPr>
              <a:t>mapas </a:t>
            </a:r>
            <a:r>
              <a:rPr lang="es-MX" sz="1600" dirty="0">
                <a:latin typeface="Montserrat" panose="00000500000000000000" pitchFamily="2" charset="0"/>
              </a:rPr>
              <a:t>de </a:t>
            </a:r>
            <a:r>
              <a:rPr lang="es-MX" sz="1600" dirty="0" smtClean="0">
                <a:latin typeface="Montserrat" panose="00000500000000000000" pitchFamily="2" charset="0"/>
              </a:rPr>
              <a:t>peligro sísmico para diferentes periodos de retorno, así como con la regionalización sísmica del país, ambos elaborados por la CFE.</a:t>
            </a:r>
            <a:endParaRPr lang="es-MX" sz="1600" dirty="0">
              <a:latin typeface="Montserrat" panose="00000500000000000000" pitchFamily="2" charset="0"/>
            </a:endParaRPr>
          </a:p>
        </p:txBody>
      </p:sp>
      <p:sp>
        <p:nvSpPr>
          <p:cNvPr id="15" name="1 CuadroTexto"/>
          <p:cNvSpPr txBox="1"/>
          <p:nvPr/>
        </p:nvSpPr>
        <p:spPr>
          <a:xfrm>
            <a:off x="3131840" y="3850010"/>
            <a:ext cx="5966493" cy="2800767"/>
          </a:xfrm>
          <a:prstGeom prst="rect">
            <a:avLst/>
          </a:prstGeom>
          <a:noFill/>
        </p:spPr>
        <p:txBody>
          <a:bodyPr wrap="square" rtlCol="0">
            <a:spAutoFit/>
          </a:bodyPr>
          <a:lstStyle/>
          <a:p>
            <a:pPr algn="just">
              <a:buSzPct val="150000"/>
            </a:pPr>
            <a:endParaRPr lang="es-MX" sz="1600" dirty="0" smtClean="0">
              <a:latin typeface="Montserrat" panose="00000500000000000000" pitchFamily="2" charset="0"/>
            </a:endParaRPr>
          </a:p>
          <a:p>
            <a:pPr algn="just">
              <a:buSzPct val="150000"/>
            </a:pPr>
            <a:r>
              <a:rPr lang="es-MX" sz="1600" b="1" dirty="0" smtClean="0">
                <a:latin typeface="Montserrat" panose="00000500000000000000" pitchFamily="2" charset="0"/>
              </a:rPr>
              <a:t>RECOMENDACIONES</a:t>
            </a:r>
            <a:endParaRPr lang="es-MX" sz="1600" dirty="0">
              <a:latin typeface="Montserrat" panose="00000500000000000000" pitchFamily="2" charset="0"/>
            </a:endParaRPr>
          </a:p>
          <a:p>
            <a:pPr marL="285750" indent="-285750" algn="just">
              <a:buSzPct val="150000"/>
              <a:buFont typeface="Arial" panose="020B0604020202020204" pitchFamily="34" charset="0"/>
              <a:buChar char="•"/>
            </a:pPr>
            <a:r>
              <a:rPr lang="es-MX" sz="1600" dirty="0" smtClean="0">
                <a:latin typeface="Montserrat" panose="00000500000000000000" pitchFamily="2" charset="0"/>
              </a:rPr>
              <a:t>Reforzamiento </a:t>
            </a:r>
            <a:r>
              <a:rPr lang="es-MX" sz="1600" dirty="0">
                <a:latin typeface="Montserrat" panose="00000500000000000000" pitchFamily="2" charset="0"/>
              </a:rPr>
              <a:t>y ampliación de estaciones sísmicas y boyas para la detección de cambios de altura de </a:t>
            </a:r>
            <a:r>
              <a:rPr lang="es-MX" sz="1600" dirty="0" smtClean="0">
                <a:latin typeface="Montserrat" panose="00000500000000000000" pitchFamily="2" charset="0"/>
              </a:rPr>
              <a:t>ola</a:t>
            </a:r>
          </a:p>
          <a:p>
            <a:pPr marL="285750" indent="-285750" algn="just">
              <a:buSzPct val="150000"/>
              <a:buFont typeface="Arial" panose="020B0604020202020204" pitchFamily="34" charset="0"/>
              <a:buChar char="•"/>
            </a:pPr>
            <a:r>
              <a:rPr lang="es-MX" sz="1600" smtClean="0">
                <a:latin typeface="Montserrat" panose="00000500000000000000" pitchFamily="2" charset="0"/>
              </a:rPr>
              <a:t>Estudios </a:t>
            </a:r>
            <a:r>
              <a:rPr lang="es-MX" sz="1600" dirty="0" smtClean="0">
                <a:latin typeface="Montserrat" panose="00000500000000000000" pitchFamily="2" charset="0"/>
              </a:rPr>
              <a:t>de riesgo por sismo y tsunami para su integración al ANR</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Análisis LIDAR para la identificación de estructuras geológicas</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Estudios geológico-geofísicos para el análisis de recursos naturales, ordenamiento y desarrollo territorial</a:t>
            </a:r>
          </a:p>
        </p:txBody>
      </p:sp>
      <p:sp>
        <p:nvSpPr>
          <p:cNvPr id="16" name="1 Estrella de 5 puntas"/>
          <p:cNvSpPr/>
          <p:nvPr/>
        </p:nvSpPr>
        <p:spPr>
          <a:xfrm>
            <a:off x="2483768" y="5805264"/>
            <a:ext cx="284638" cy="288032"/>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sz="100" dirty="0" smtClean="0"/>
              <a:t>M6.5</a:t>
            </a:r>
            <a:endParaRPr lang="es-MX" sz="100" dirty="0"/>
          </a:p>
        </p:txBody>
      </p:sp>
    </p:spTree>
    <p:extLst>
      <p:ext uri="{BB962C8B-B14F-4D97-AF65-F5344CB8AC3E}">
        <p14:creationId xmlns:p14="http://schemas.microsoft.com/office/powerpoint/2010/main" val="1897976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0840" y="980728"/>
            <a:ext cx="2891040" cy="432048"/>
          </a:xfrm>
          <a:prstGeom prst="rect">
            <a:avLst/>
          </a:prstGeom>
          <a:solidFill>
            <a:schemeClr val="bg1"/>
          </a:solid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Extracto Mapa Nacional de Susceptibilidad a la Inestabilidad de Laderas</a:t>
            </a:r>
            <a:endParaRPr lang="es-MX" sz="1000" b="1" dirty="0">
              <a:latin typeface="Montserrat" panose="00000500000000000000" pitchFamily="2" charset="0"/>
            </a:endParaRPr>
          </a:p>
        </p:txBody>
      </p:sp>
      <p:pic>
        <p:nvPicPr>
          <p:cNvPr id="5" name="Picture 2" descr="D:\G\ApoyoSINAPROC\Apy Sinap 2018\140.- Acciones de Prevención de Desastres - ESTADOS\25 Campeche\MAPAS\Campech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484784"/>
            <a:ext cx="3821906" cy="4666456"/>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41319" y="6237312"/>
            <a:ext cx="4325287" cy="430887"/>
          </a:xfrm>
          <a:prstGeom prst="rect">
            <a:avLst/>
          </a:prstGeom>
          <a:noFill/>
        </p:spPr>
        <p:txBody>
          <a:bodyPr wrap="none" rtlCol="0">
            <a:spAutoFit/>
          </a:bodyPr>
          <a:lstStyle/>
          <a:p>
            <a:pPr algn="just"/>
            <a:r>
              <a:rPr lang="es-MX" sz="1100" b="1" dirty="0" smtClean="0">
                <a:latin typeface="Montserrat" panose="00000500000000000000" pitchFamily="2" charset="0"/>
              </a:rPr>
              <a:t>7% del estado es propenso a la inestabilidad de laderas</a:t>
            </a:r>
          </a:p>
          <a:p>
            <a:pPr algn="just"/>
            <a:r>
              <a:rPr lang="es-MX" sz="1100" b="1" dirty="0" smtClean="0">
                <a:latin typeface="Montserrat" panose="00000500000000000000" pitchFamily="2" charset="0"/>
              </a:rPr>
              <a:t>Nivel de peligro por inestabilidad de laderas: Bajo</a:t>
            </a:r>
            <a:endParaRPr lang="es-MX" sz="1100" b="1" dirty="0">
              <a:latin typeface="Montserrat" panose="00000500000000000000" pitchFamily="2" charset="0"/>
            </a:endParaRPr>
          </a:p>
        </p:txBody>
      </p:sp>
      <p:sp>
        <p:nvSpPr>
          <p:cNvPr id="7" name="6 Rectángulo"/>
          <p:cNvSpPr/>
          <p:nvPr/>
        </p:nvSpPr>
        <p:spPr>
          <a:xfrm>
            <a:off x="4283968" y="2103234"/>
            <a:ext cx="4626264" cy="4524315"/>
          </a:xfrm>
          <a:prstGeom prst="rect">
            <a:avLst/>
          </a:prstGeom>
        </p:spPr>
        <p:txBody>
          <a:bodyPr wrap="square">
            <a:spAutoFit/>
          </a:bodyPr>
          <a:lstStyle/>
          <a:p>
            <a:pPr marL="171450" indent="-171450" algn="just">
              <a:buSzPct val="150000"/>
              <a:buFont typeface="Arial" panose="020B0604020202020204" pitchFamily="34" charset="0"/>
              <a:buChar char="•"/>
            </a:pPr>
            <a:r>
              <a:rPr lang="da-DK" sz="1600" dirty="0" smtClean="0">
                <a:latin typeface="Montserrat" panose="00000500000000000000" pitchFamily="2" charset="0"/>
              </a:rPr>
              <a:t>No obstante que presenta </a:t>
            </a:r>
            <a:r>
              <a:rPr lang="da-DK" sz="1600" b="1" dirty="0" smtClean="0">
                <a:latin typeface="Montserrat" panose="00000500000000000000" pitchFamily="2" charset="0"/>
              </a:rPr>
              <a:t>baja susceptibilidad a la inestabilidad de </a:t>
            </a:r>
            <a:r>
              <a:rPr lang="da-DK" sz="1600" b="1" dirty="0">
                <a:latin typeface="Montserrat" panose="00000500000000000000" pitchFamily="2" charset="0"/>
              </a:rPr>
              <a:t>l</a:t>
            </a:r>
            <a:r>
              <a:rPr lang="da-DK" sz="1600" b="1" dirty="0" smtClean="0">
                <a:latin typeface="Montserrat" panose="00000500000000000000" pitchFamily="2" charset="0"/>
              </a:rPr>
              <a:t>aderas</a:t>
            </a:r>
            <a:r>
              <a:rPr lang="da-DK" sz="1600" dirty="0" smtClean="0">
                <a:latin typeface="Montserrat" panose="00000500000000000000" pitchFamily="2" charset="0"/>
              </a:rPr>
              <a:t>, así como a hundimientos y agrietamientos, se recomienda fortalecer el área de fenómenos geológicos y capacitar a los municipios, ya que existen algunos cortes </a:t>
            </a:r>
            <a:r>
              <a:rPr lang="da-DK" sz="1600" dirty="0">
                <a:latin typeface="Montserrat" panose="00000500000000000000" pitchFamily="2" charset="0"/>
              </a:rPr>
              <a:t>carreteros </a:t>
            </a:r>
            <a:r>
              <a:rPr lang="da-DK" sz="1600" dirty="0" smtClean="0">
                <a:latin typeface="Montserrat" panose="00000500000000000000" pitchFamily="2" charset="0"/>
              </a:rPr>
              <a:t>con propensión media a caídos y derrumbes.</a:t>
            </a:r>
          </a:p>
          <a:p>
            <a:pPr marL="171450" indent="-171450" algn="just">
              <a:buSzPct val="150000"/>
              <a:buFont typeface="Arial" panose="020B0604020202020204" pitchFamily="34" charset="0"/>
              <a:buChar char="•"/>
            </a:pPr>
            <a:r>
              <a:rPr lang="da-DK" sz="1600" dirty="0">
                <a:latin typeface="Montserrat" panose="00000500000000000000" pitchFamily="2" charset="0"/>
              </a:rPr>
              <a:t>No existen condiciones geológicas para la ocurrencia de fenómenos de licuación de suelos. </a:t>
            </a:r>
          </a:p>
          <a:p>
            <a:pPr algn="just">
              <a:buSzPct val="150000"/>
            </a:pPr>
            <a:endParaRPr lang="da-DK" sz="1600" dirty="0" smtClean="0">
              <a:latin typeface="Montserrat" panose="00000500000000000000" pitchFamily="2" charset="0"/>
            </a:endParaRPr>
          </a:p>
          <a:p>
            <a:pPr algn="just">
              <a:buSzPct val="150000"/>
            </a:pPr>
            <a:r>
              <a:rPr lang="es-MX" sz="1600" b="1" dirty="0">
                <a:latin typeface="Montserrat" panose="00000500000000000000" pitchFamily="2" charset="0"/>
              </a:rPr>
              <a:t>RECOMENDACIONES</a:t>
            </a:r>
            <a:endParaRPr lang="es-MX" sz="1600" dirty="0">
              <a:latin typeface="Montserrat" panose="00000500000000000000" pitchFamily="2" charset="0"/>
            </a:endParaRPr>
          </a:p>
          <a:p>
            <a:pPr marL="171450" indent="-171450" algn="just">
              <a:buSzPct val="150000"/>
              <a:buFont typeface="Arial" panose="020B0604020202020204" pitchFamily="34" charset="0"/>
              <a:buChar char="•"/>
            </a:pPr>
            <a:r>
              <a:rPr lang="da-DK" sz="1600" dirty="0" smtClean="0">
                <a:latin typeface="Montserrat" panose="00000500000000000000" pitchFamily="2" charset="0"/>
              </a:rPr>
              <a:t>Además de la elaboración y actualizacion del Atlas de Riesgos Estatal, se recomienda considerar las metodologías de inestabilidad de laderas que se puede consultar en la página del ANR</a:t>
            </a:r>
          </a:p>
        </p:txBody>
      </p:sp>
      <p:sp>
        <p:nvSpPr>
          <p:cNvPr id="4" name="CuadroTexto 3"/>
          <p:cNvSpPr txBox="1"/>
          <p:nvPr/>
        </p:nvSpPr>
        <p:spPr>
          <a:xfrm>
            <a:off x="1619672" y="3962336"/>
            <a:ext cx="1512168" cy="369332"/>
          </a:xfrm>
          <a:prstGeom prst="rect">
            <a:avLst/>
          </a:prstGeom>
          <a:noFill/>
        </p:spPr>
        <p:txBody>
          <a:bodyPr wrap="square" rtlCol="0">
            <a:spAutoFit/>
          </a:bodyPr>
          <a:lstStyle/>
          <a:p>
            <a:r>
              <a:rPr lang="es-MX" b="1" dirty="0">
                <a:solidFill>
                  <a:srgbClr val="FFFF00"/>
                </a:solidFill>
              </a:rPr>
              <a:t>Campeche</a:t>
            </a:r>
          </a:p>
        </p:txBody>
      </p:sp>
      <p:sp>
        <p:nvSpPr>
          <p:cNvPr id="8" name="2 CuadroTexto"/>
          <p:cNvSpPr txBox="1"/>
          <p:nvPr/>
        </p:nvSpPr>
        <p:spPr>
          <a:xfrm>
            <a:off x="4216575" y="1038710"/>
            <a:ext cx="4724478" cy="923330"/>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ACCIONES DE PREVENCIÓN POR DINÁMICA DE SUELOS Y PROCESOS GRAVITACIONALES, CAMPECHE</a:t>
            </a:r>
            <a:endParaRPr lang="es-MX" b="1" dirty="0">
              <a:solidFill>
                <a:srgbClr val="38806B"/>
              </a:solidFill>
              <a:latin typeface="Montserrat" panose="00000500000000000000" pitchFamily="2" charset="0"/>
            </a:endParaRPr>
          </a:p>
        </p:txBody>
      </p:sp>
    </p:spTree>
    <p:extLst>
      <p:ext uri="{BB962C8B-B14F-4D97-AF65-F5344CB8AC3E}">
        <p14:creationId xmlns:p14="http://schemas.microsoft.com/office/powerpoint/2010/main" val="256490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0175" y="6381328"/>
            <a:ext cx="4320413" cy="430887"/>
          </a:xfrm>
          <a:prstGeom prst="rect">
            <a:avLst/>
          </a:prstGeom>
          <a:noFill/>
        </p:spPr>
        <p:txBody>
          <a:bodyPr wrap="none" rtlCol="0">
            <a:spAutoFit/>
          </a:bodyPr>
          <a:lstStyle/>
          <a:p>
            <a:pPr algn="just"/>
            <a:r>
              <a:rPr lang="es-MX" sz="1100" b="1" dirty="0" smtClean="0">
                <a:latin typeface="Montserrat" panose="00000500000000000000" pitchFamily="2" charset="0"/>
              </a:rPr>
              <a:t>2% del estado es propenso a la inestabilidad de laderas</a:t>
            </a:r>
          </a:p>
          <a:p>
            <a:pPr algn="just"/>
            <a:r>
              <a:rPr lang="es-MX" sz="1100" b="1" dirty="0">
                <a:latin typeface="Montserrat" panose="00000500000000000000" pitchFamily="2" charset="0"/>
              </a:rPr>
              <a:t>Nivel de peligro por inestabilidad de laderas: </a:t>
            </a:r>
            <a:r>
              <a:rPr lang="es-MX" sz="1100" b="1" dirty="0" smtClean="0">
                <a:latin typeface="Montserrat" panose="00000500000000000000" pitchFamily="2" charset="0"/>
              </a:rPr>
              <a:t>Bajo</a:t>
            </a:r>
            <a:endParaRPr lang="es-MX" sz="1100" b="1" dirty="0">
              <a:latin typeface="Montserrat" panose="00000500000000000000" pitchFamily="2" charset="0"/>
            </a:endParaRPr>
          </a:p>
        </p:txBody>
      </p:sp>
      <p:pic>
        <p:nvPicPr>
          <p:cNvPr id="1026" name="Picture 2" descr="Z:\ApoyoSINAPROC\Apy Sinap 2018\140.- Acciones de Prevención de Desastres - ESTADOS\27 Yucatán\MAPAS\Yucatá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1484784"/>
            <a:ext cx="3888433" cy="4788971"/>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600840" y="908720"/>
            <a:ext cx="2891040" cy="432048"/>
          </a:xfrm>
          <a:prstGeom prst="rect">
            <a:avLst/>
          </a:prstGeom>
          <a:solidFill>
            <a:schemeClr val="bg1"/>
          </a:solid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Extracto Mapa Nacional de Susceptibilidad a la Inestabilidad de Laderas</a:t>
            </a:r>
            <a:endParaRPr lang="es-MX" sz="1000" b="1" dirty="0">
              <a:latin typeface="Montserrat" panose="00000500000000000000" pitchFamily="2" charset="0"/>
            </a:endParaRPr>
          </a:p>
        </p:txBody>
      </p:sp>
      <p:sp>
        <p:nvSpPr>
          <p:cNvPr id="8" name="CuadroTexto 7"/>
          <p:cNvSpPr txBox="1"/>
          <p:nvPr/>
        </p:nvSpPr>
        <p:spPr>
          <a:xfrm>
            <a:off x="1536271" y="3115062"/>
            <a:ext cx="1512168" cy="369332"/>
          </a:xfrm>
          <a:prstGeom prst="rect">
            <a:avLst/>
          </a:prstGeom>
          <a:noFill/>
        </p:spPr>
        <p:txBody>
          <a:bodyPr wrap="square" rtlCol="0">
            <a:spAutoFit/>
          </a:bodyPr>
          <a:lstStyle/>
          <a:p>
            <a:r>
              <a:rPr lang="es-MX" b="1" dirty="0" smtClean="0">
                <a:solidFill>
                  <a:srgbClr val="FFFF00"/>
                </a:solidFill>
              </a:rPr>
              <a:t>Yucatán</a:t>
            </a:r>
            <a:endParaRPr lang="es-MX" b="1" dirty="0">
              <a:solidFill>
                <a:srgbClr val="FFFF00"/>
              </a:solidFill>
            </a:endParaRPr>
          </a:p>
        </p:txBody>
      </p:sp>
      <p:sp>
        <p:nvSpPr>
          <p:cNvPr id="9" name="6 Rectángulo"/>
          <p:cNvSpPr/>
          <p:nvPr/>
        </p:nvSpPr>
        <p:spPr>
          <a:xfrm>
            <a:off x="4283968" y="2103234"/>
            <a:ext cx="4626264" cy="4524315"/>
          </a:xfrm>
          <a:prstGeom prst="rect">
            <a:avLst/>
          </a:prstGeom>
        </p:spPr>
        <p:txBody>
          <a:bodyPr wrap="square">
            <a:spAutoFit/>
          </a:bodyPr>
          <a:lstStyle/>
          <a:p>
            <a:pPr marL="171450" indent="-171450" algn="just">
              <a:buSzPct val="150000"/>
              <a:buFont typeface="Arial" panose="020B0604020202020204" pitchFamily="34" charset="0"/>
              <a:buChar char="•"/>
            </a:pPr>
            <a:r>
              <a:rPr lang="da-DK" sz="1600" dirty="0" smtClean="0">
                <a:latin typeface="Montserrat" panose="00000500000000000000" pitchFamily="2" charset="0"/>
              </a:rPr>
              <a:t>No obstante que presenta </a:t>
            </a:r>
            <a:r>
              <a:rPr lang="da-DK" sz="1600" b="1" dirty="0" smtClean="0">
                <a:latin typeface="Montserrat" panose="00000500000000000000" pitchFamily="2" charset="0"/>
              </a:rPr>
              <a:t>baja susceptibilidad a la inestabilidad de </a:t>
            </a:r>
            <a:r>
              <a:rPr lang="da-DK" sz="1600" b="1" dirty="0">
                <a:latin typeface="Montserrat" panose="00000500000000000000" pitchFamily="2" charset="0"/>
              </a:rPr>
              <a:t>l</a:t>
            </a:r>
            <a:r>
              <a:rPr lang="da-DK" sz="1600" b="1" dirty="0" smtClean="0">
                <a:latin typeface="Montserrat" panose="00000500000000000000" pitchFamily="2" charset="0"/>
              </a:rPr>
              <a:t>aderas</a:t>
            </a:r>
            <a:r>
              <a:rPr lang="da-DK" sz="1600" dirty="0" smtClean="0">
                <a:latin typeface="Montserrat" panose="00000500000000000000" pitchFamily="2" charset="0"/>
              </a:rPr>
              <a:t>, así como a hundimientos y agrietamientos, se recomienda fortalecer el área de fenómenos geológicos y capacitar a los municipios, ya que existen algunos cortes </a:t>
            </a:r>
            <a:r>
              <a:rPr lang="da-DK" sz="1600" dirty="0">
                <a:latin typeface="Montserrat" panose="00000500000000000000" pitchFamily="2" charset="0"/>
              </a:rPr>
              <a:t>carreteros </a:t>
            </a:r>
            <a:r>
              <a:rPr lang="da-DK" sz="1600" dirty="0" smtClean="0">
                <a:latin typeface="Montserrat" panose="00000500000000000000" pitchFamily="2" charset="0"/>
              </a:rPr>
              <a:t>con propensión media a caídos y derrumbes.</a:t>
            </a:r>
          </a:p>
          <a:p>
            <a:pPr marL="171450" indent="-171450" algn="just">
              <a:buSzPct val="150000"/>
              <a:buFont typeface="Arial" panose="020B0604020202020204" pitchFamily="34" charset="0"/>
              <a:buChar char="•"/>
            </a:pPr>
            <a:r>
              <a:rPr lang="da-DK" sz="1600" dirty="0">
                <a:latin typeface="Montserrat" panose="00000500000000000000" pitchFamily="2" charset="0"/>
              </a:rPr>
              <a:t>No existen condiciones geológicas para la ocurrencia de fenómenos de licuación de suelos. </a:t>
            </a:r>
          </a:p>
          <a:p>
            <a:pPr algn="just">
              <a:buSzPct val="150000"/>
            </a:pPr>
            <a:endParaRPr lang="da-DK" sz="1600" dirty="0" smtClean="0">
              <a:latin typeface="Montserrat" panose="00000500000000000000" pitchFamily="2" charset="0"/>
            </a:endParaRPr>
          </a:p>
          <a:p>
            <a:pPr algn="just">
              <a:buSzPct val="150000"/>
            </a:pPr>
            <a:r>
              <a:rPr lang="es-MX" sz="1600" b="1" dirty="0">
                <a:latin typeface="Montserrat" panose="00000500000000000000" pitchFamily="2" charset="0"/>
              </a:rPr>
              <a:t>RECOMENDACIONES</a:t>
            </a:r>
            <a:endParaRPr lang="es-MX" sz="1600" dirty="0">
              <a:latin typeface="Montserrat" panose="00000500000000000000" pitchFamily="2" charset="0"/>
            </a:endParaRPr>
          </a:p>
          <a:p>
            <a:pPr marL="171450" indent="-171450" algn="just">
              <a:buSzPct val="150000"/>
              <a:buFont typeface="Arial" panose="020B0604020202020204" pitchFamily="34" charset="0"/>
              <a:buChar char="•"/>
            </a:pPr>
            <a:r>
              <a:rPr lang="da-DK" sz="1600" dirty="0" smtClean="0">
                <a:latin typeface="Montserrat" panose="00000500000000000000" pitchFamily="2" charset="0"/>
              </a:rPr>
              <a:t>Además de la elaboración y actualizacion del Atlas de Riesgos Estatal, se recomienda considerar las metodologías de inestabilidad de laderas que se puede consultar en la página del ANR</a:t>
            </a:r>
          </a:p>
        </p:txBody>
      </p:sp>
      <p:sp>
        <p:nvSpPr>
          <p:cNvPr id="10" name="2 CuadroTexto"/>
          <p:cNvSpPr txBox="1"/>
          <p:nvPr/>
        </p:nvSpPr>
        <p:spPr>
          <a:xfrm>
            <a:off x="4216575" y="1038710"/>
            <a:ext cx="4724478" cy="923330"/>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ACCIONES DE PREVENCIÓN POR DINÁMICA DE SUELOS Y PROCESOS GRAVITACIONALES, YUCATÁN</a:t>
            </a:r>
            <a:endParaRPr lang="es-MX" b="1" dirty="0">
              <a:solidFill>
                <a:srgbClr val="38806B"/>
              </a:solidFill>
              <a:latin typeface="Montserrat" panose="00000500000000000000" pitchFamily="2" charset="0"/>
            </a:endParaRPr>
          </a:p>
        </p:txBody>
      </p:sp>
    </p:spTree>
    <p:extLst>
      <p:ext uri="{BB962C8B-B14F-4D97-AF65-F5344CB8AC3E}">
        <p14:creationId xmlns:p14="http://schemas.microsoft.com/office/powerpoint/2010/main" val="127037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0840" y="980728"/>
            <a:ext cx="2891040" cy="432048"/>
          </a:xfrm>
          <a:prstGeom prst="rect">
            <a:avLst/>
          </a:prstGeom>
          <a:solidFill>
            <a:schemeClr val="bg1"/>
          </a:solid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Extracto Mapa Nacional de Susceptibilidad a la Inestabilidad de Laderas</a:t>
            </a:r>
            <a:endParaRPr lang="es-MX" sz="1000" b="1" dirty="0">
              <a:latin typeface="Montserrat" panose="00000500000000000000" pitchFamily="2" charset="0"/>
            </a:endParaRPr>
          </a:p>
        </p:txBody>
      </p:sp>
      <p:pic>
        <p:nvPicPr>
          <p:cNvPr id="5" name="Picture 2" descr="D:\G\ApoyoSINAPROC\Apy Sinap 2018\140.- Acciones de Prevención de Desastres - ESTADOS\18 Quintana Roo\MAPAS\Quintana Ro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963" y="1515786"/>
            <a:ext cx="3328941" cy="472152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391277" y="3809037"/>
            <a:ext cx="1512168" cy="369332"/>
          </a:xfrm>
          <a:prstGeom prst="rect">
            <a:avLst/>
          </a:prstGeom>
          <a:noFill/>
        </p:spPr>
        <p:txBody>
          <a:bodyPr wrap="square" rtlCol="0">
            <a:spAutoFit/>
          </a:bodyPr>
          <a:lstStyle/>
          <a:p>
            <a:r>
              <a:rPr lang="es-MX" b="1" dirty="0" smtClean="0">
                <a:solidFill>
                  <a:srgbClr val="FFFF00"/>
                </a:solidFill>
              </a:rPr>
              <a:t>Quintana Roo</a:t>
            </a:r>
            <a:endParaRPr lang="es-MX" b="1" dirty="0">
              <a:solidFill>
                <a:srgbClr val="FFFF00"/>
              </a:solidFill>
            </a:endParaRPr>
          </a:p>
        </p:txBody>
      </p:sp>
      <p:sp>
        <p:nvSpPr>
          <p:cNvPr id="8" name="6 Rectángulo"/>
          <p:cNvSpPr/>
          <p:nvPr/>
        </p:nvSpPr>
        <p:spPr>
          <a:xfrm>
            <a:off x="4283968" y="2103234"/>
            <a:ext cx="4626264" cy="4524315"/>
          </a:xfrm>
          <a:prstGeom prst="rect">
            <a:avLst/>
          </a:prstGeom>
        </p:spPr>
        <p:txBody>
          <a:bodyPr wrap="square">
            <a:spAutoFit/>
          </a:bodyPr>
          <a:lstStyle/>
          <a:p>
            <a:pPr marL="171450" indent="-171450" algn="just">
              <a:buSzPct val="150000"/>
              <a:buFont typeface="Arial" panose="020B0604020202020204" pitchFamily="34" charset="0"/>
              <a:buChar char="•"/>
            </a:pPr>
            <a:r>
              <a:rPr lang="da-DK" sz="1600" dirty="0" smtClean="0">
                <a:latin typeface="Montserrat" panose="00000500000000000000" pitchFamily="2" charset="0"/>
              </a:rPr>
              <a:t>No obstante que presenta </a:t>
            </a:r>
            <a:r>
              <a:rPr lang="da-DK" sz="1600" b="1" dirty="0" smtClean="0">
                <a:latin typeface="Montserrat" panose="00000500000000000000" pitchFamily="2" charset="0"/>
              </a:rPr>
              <a:t>baja susceptibilidad a la inestabilidad de </a:t>
            </a:r>
            <a:r>
              <a:rPr lang="da-DK" sz="1600" b="1" dirty="0">
                <a:latin typeface="Montserrat" panose="00000500000000000000" pitchFamily="2" charset="0"/>
              </a:rPr>
              <a:t>l</a:t>
            </a:r>
            <a:r>
              <a:rPr lang="da-DK" sz="1600" b="1" dirty="0" smtClean="0">
                <a:latin typeface="Montserrat" panose="00000500000000000000" pitchFamily="2" charset="0"/>
              </a:rPr>
              <a:t>aderas</a:t>
            </a:r>
            <a:r>
              <a:rPr lang="da-DK" sz="1600" dirty="0" smtClean="0">
                <a:latin typeface="Montserrat" panose="00000500000000000000" pitchFamily="2" charset="0"/>
              </a:rPr>
              <a:t>, así como a hundimientos y agrietamientos, se recomienda fortalecer el área de fenómenos geológicos y capacitar a los municipios, ya que existen algunos cortes </a:t>
            </a:r>
            <a:r>
              <a:rPr lang="da-DK" sz="1600" dirty="0">
                <a:latin typeface="Montserrat" panose="00000500000000000000" pitchFamily="2" charset="0"/>
              </a:rPr>
              <a:t>carreteros </a:t>
            </a:r>
            <a:r>
              <a:rPr lang="da-DK" sz="1600" dirty="0" smtClean="0">
                <a:latin typeface="Montserrat" panose="00000500000000000000" pitchFamily="2" charset="0"/>
              </a:rPr>
              <a:t>con propensión media a caídos y derrumbes.</a:t>
            </a:r>
          </a:p>
          <a:p>
            <a:pPr marL="171450" indent="-171450" algn="just">
              <a:buSzPct val="150000"/>
              <a:buFont typeface="Arial" panose="020B0604020202020204" pitchFamily="34" charset="0"/>
              <a:buChar char="•"/>
            </a:pPr>
            <a:r>
              <a:rPr lang="da-DK" sz="1600" dirty="0">
                <a:latin typeface="Montserrat" panose="00000500000000000000" pitchFamily="2" charset="0"/>
              </a:rPr>
              <a:t>No existen condiciones geológicas para la ocurrencia de fenómenos de licuación de suelos. </a:t>
            </a:r>
          </a:p>
          <a:p>
            <a:pPr algn="just">
              <a:buSzPct val="150000"/>
            </a:pPr>
            <a:endParaRPr lang="da-DK" sz="1600" dirty="0" smtClean="0">
              <a:latin typeface="Montserrat" panose="00000500000000000000" pitchFamily="2" charset="0"/>
            </a:endParaRPr>
          </a:p>
          <a:p>
            <a:pPr algn="just">
              <a:buSzPct val="150000"/>
            </a:pPr>
            <a:r>
              <a:rPr lang="es-MX" sz="1600" b="1" dirty="0">
                <a:latin typeface="Montserrat" panose="00000500000000000000" pitchFamily="2" charset="0"/>
              </a:rPr>
              <a:t>RECOMENDACIONES</a:t>
            </a:r>
            <a:endParaRPr lang="es-MX" sz="1600" dirty="0">
              <a:latin typeface="Montserrat" panose="00000500000000000000" pitchFamily="2" charset="0"/>
            </a:endParaRPr>
          </a:p>
          <a:p>
            <a:pPr marL="171450" indent="-171450" algn="just">
              <a:buSzPct val="150000"/>
              <a:buFont typeface="Arial" panose="020B0604020202020204" pitchFamily="34" charset="0"/>
              <a:buChar char="•"/>
            </a:pPr>
            <a:r>
              <a:rPr lang="da-DK" sz="1600" dirty="0" smtClean="0">
                <a:latin typeface="Montserrat" panose="00000500000000000000" pitchFamily="2" charset="0"/>
              </a:rPr>
              <a:t>Además de la elaboración y actualizacion del Atlas de Riesgos Estatal, se recomienda considerar las metodologías de inestabilidad de laderas que se puede consultar en la página del ANR</a:t>
            </a:r>
          </a:p>
        </p:txBody>
      </p:sp>
      <p:sp>
        <p:nvSpPr>
          <p:cNvPr id="9" name="2 CuadroTexto"/>
          <p:cNvSpPr txBox="1"/>
          <p:nvPr/>
        </p:nvSpPr>
        <p:spPr>
          <a:xfrm>
            <a:off x="4216575" y="1038710"/>
            <a:ext cx="4724478" cy="923330"/>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ACCIONES DE PREVENCIÓN POR DINÁMICA DE SUELOS Y PROCESOS GRAVITACIONALES, CAMPECHE</a:t>
            </a:r>
            <a:endParaRPr lang="es-MX" b="1" dirty="0">
              <a:solidFill>
                <a:srgbClr val="38806B"/>
              </a:solidFill>
              <a:latin typeface="Montserrat" panose="00000500000000000000" pitchFamily="2" charset="0"/>
            </a:endParaRPr>
          </a:p>
        </p:txBody>
      </p:sp>
      <p:sp>
        <p:nvSpPr>
          <p:cNvPr id="10" name="2 CuadroTexto"/>
          <p:cNvSpPr txBox="1"/>
          <p:nvPr/>
        </p:nvSpPr>
        <p:spPr>
          <a:xfrm>
            <a:off x="-70175" y="6381328"/>
            <a:ext cx="4320413" cy="430887"/>
          </a:xfrm>
          <a:prstGeom prst="rect">
            <a:avLst/>
          </a:prstGeom>
          <a:noFill/>
        </p:spPr>
        <p:txBody>
          <a:bodyPr wrap="none" rtlCol="0">
            <a:spAutoFit/>
          </a:bodyPr>
          <a:lstStyle/>
          <a:p>
            <a:pPr algn="just"/>
            <a:r>
              <a:rPr lang="es-MX" sz="1100" b="1" dirty="0" smtClean="0">
                <a:latin typeface="Montserrat" panose="00000500000000000000" pitchFamily="2" charset="0"/>
              </a:rPr>
              <a:t>2% del estado es propenso a la inestabilidad de laderas</a:t>
            </a:r>
          </a:p>
          <a:p>
            <a:pPr algn="just"/>
            <a:r>
              <a:rPr lang="es-MX" sz="1100" b="1" dirty="0">
                <a:latin typeface="Montserrat" panose="00000500000000000000" pitchFamily="2" charset="0"/>
              </a:rPr>
              <a:t>Nivel de peligro por inestabilidad de laderas: </a:t>
            </a:r>
            <a:r>
              <a:rPr lang="es-MX" sz="1100" b="1" dirty="0" smtClean="0">
                <a:latin typeface="Montserrat" panose="00000500000000000000" pitchFamily="2" charset="0"/>
              </a:rPr>
              <a:t>Bajo</a:t>
            </a:r>
            <a:endParaRPr lang="es-MX" sz="1100" b="1" dirty="0">
              <a:latin typeface="Montserrat" panose="00000500000000000000" pitchFamily="2" charset="0"/>
            </a:endParaRPr>
          </a:p>
        </p:txBody>
      </p:sp>
    </p:spTree>
    <p:extLst>
      <p:ext uri="{BB962C8B-B14F-4D97-AF65-F5344CB8AC3E}">
        <p14:creationId xmlns:p14="http://schemas.microsoft.com/office/powerpoint/2010/main" val="350893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2" y="1"/>
            <a:ext cx="9144001" cy="6899880"/>
          </a:xfrm>
          <a:prstGeom prst="rect">
            <a:avLst/>
          </a:prstGeom>
        </p:spPr>
      </p:pic>
      <p:sp>
        <p:nvSpPr>
          <p:cNvPr id="8" name="Rectángulo 3"/>
          <p:cNvSpPr>
            <a:spLocks noChangeArrowheads="1"/>
          </p:cNvSpPr>
          <p:nvPr/>
        </p:nvSpPr>
        <p:spPr bwMode="auto">
          <a:xfrm>
            <a:off x="5553306" y="4129137"/>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400" dirty="0" smtClean="0">
                <a:solidFill>
                  <a:srgbClr val="D4C19C"/>
                </a:solidFill>
                <a:latin typeface="Montserrat" panose="00000500000000000000" pitchFamily="2" charset="0"/>
              </a:rPr>
              <a:t>28 de diciembre, 2018</a:t>
            </a:r>
            <a:endParaRPr lang="es-MX" altLang="es-MX" sz="1400" dirty="0">
              <a:solidFill>
                <a:srgbClr val="D4C19C"/>
              </a:solidFill>
              <a:latin typeface="Montserrat" panose="00000500000000000000" pitchFamily="2" charset="0"/>
            </a:endParaRP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3814192" y="2400300"/>
            <a:ext cx="482453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MX" sz="2000" b="1" dirty="0">
                <a:solidFill>
                  <a:schemeClr val="bg1"/>
                </a:solidFill>
                <a:latin typeface="Montserrat" panose="00000500000000000000" pitchFamily="2" charset="0"/>
              </a:rPr>
              <a:t>ACCIONES DE </a:t>
            </a:r>
            <a:r>
              <a:rPr lang="es-MX" sz="2000" b="1" dirty="0" smtClean="0">
                <a:solidFill>
                  <a:schemeClr val="bg1"/>
                </a:solidFill>
                <a:latin typeface="Montserrat" panose="00000500000000000000" pitchFamily="2" charset="0"/>
              </a:rPr>
              <a:t>FORTALECIMIENTO PARA LA PREVENCIÓN ANTE FENÓMENOS NATURALES</a:t>
            </a:r>
            <a:endParaRPr lang="es-MX" sz="2000" b="1" dirty="0">
              <a:solidFill>
                <a:schemeClr val="bg1"/>
              </a:solidFill>
              <a:latin typeface="Montserrat" panose="00000500000000000000" pitchFamily="2" charset="0"/>
            </a:endParaRPr>
          </a:p>
          <a:p>
            <a:pPr lvl="1" algn="r" eaLnBrk="1" hangingPunct="1">
              <a:spcBef>
                <a:spcPct val="0"/>
              </a:spcBef>
              <a:buFontTx/>
              <a:buNone/>
            </a:pPr>
            <a:endParaRPr lang="es-MX" altLang="es-MX" sz="1000" b="1" dirty="0">
              <a:solidFill>
                <a:schemeClr val="bg1"/>
              </a:solidFill>
              <a:latin typeface="Trajan Pro" pitchFamily="18" charset="0"/>
            </a:endParaRPr>
          </a:p>
          <a:p>
            <a:pPr lvl="1" algn="r" eaLnBrk="1" hangingPunct="1">
              <a:spcBef>
                <a:spcPct val="0"/>
              </a:spcBef>
              <a:buFontTx/>
              <a:buNone/>
            </a:pPr>
            <a:r>
              <a:rPr lang="es-MX" altLang="es-MX" sz="1400" dirty="0" smtClean="0">
                <a:solidFill>
                  <a:schemeClr val="bg1"/>
                </a:solidFill>
                <a:latin typeface="Montserrat" panose="00000500000000000000" pitchFamily="2" charset="0"/>
              </a:rPr>
              <a:t>Dirección de Investigación</a:t>
            </a:r>
            <a:endParaRPr lang="es-MX" altLang="es-MX" sz="1400" dirty="0">
              <a:solidFill>
                <a:schemeClr val="bg1"/>
              </a:solidFill>
              <a:latin typeface="Montserrat" panose="00000500000000000000" pitchFamily="2" charset="0"/>
            </a:endParaRP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186" y="495476"/>
            <a:ext cx="2088232" cy="1420358"/>
          </a:xfrm>
          <a:prstGeom prst="rect">
            <a:avLst/>
          </a:prstGeom>
        </p:spPr>
      </p:pic>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8 Tabla"/>
          <p:cNvGraphicFramePr>
            <a:graphicFrameLocks noGrp="1"/>
          </p:cNvGraphicFramePr>
          <p:nvPr>
            <p:extLst>
              <p:ext uri="{D42A27DB-BD31-4B8C-83A1-F6EECF244321}">
                <p14:modId xmlns:p14="http://schemas.microsoft.com/office/powerpoint/2010/main" val="2721291583"/>
              </p:ext>
            </p:extLst>
          </p:nvPr>
        </p:nvGraphicFramePr>
        <p:xfrm>
          <a:off x="995868" y="1466854"/>
          <a:ext cx="6948264" cy="1602106"/>
        </p:xfrm>
        <a:graphic>
          <a:graphicData uri="http://schemas.openxmlformats.org/drawingml/2006/table">
            <a:tbl>
              <a:tblPr>
                <a:tableStyleId>{5C22544A-7EE6-4342-B048-85BDC9FD1C3A}</a:tableStyleId>
              </a:tblPr>
              <a:tblGrid>
                <a:gridCol w="4714894"/>
                <a:gridCol w="909892"/>
                <a:gridCol w="1323478"/>
              </a:tblGrid>
              <a:tr h="268606">
                <a:tc>
                  <a:txBody>
                    <a:bodyPr/>
                    <a:lstStyle/>
                    <a:p>
                      <a:pPr algn="ctr" fontAlgn="b"/>
                      <a:r>
                        <a:rPr lang="es-MX" sz="1200" b="1" u="none" strike="noStrike" baseline="0" dirty="0">
                          <a:solidFill>
                            <a:schemeClr val="bg1"/>
                          </a:solidFill>
                          <a:effectLst/>
                          <a:latin typeface="+mj-lt"/>
                        </a:rPr>
                        <a:t>Tipología de vivienda en el estado de </a:t>
                      </a:r>
                      <a:r>
                        <a:rPr lang="es-MX" sz="1200" b="1" u="none" strike="noStrike" baseline="0" dirty="0" smtClean="0">
                          <a:solidFill>
                            <a:schemeClr val="bg1"/>
                          </a:solidFill>
                          <a:effectLst/>
                          <a:latin typeface="+mj-lt"/>
                        </a:rPr>
                        <a:t>Campeche</a:t>
                      </a:r>
                      <a:endParaRPr lang="es-MX" sz="1200" b="1" i="0" u="none" strike="noStrike" baseline="0" dirty="0">
                        <a:solidFill>
                          <a:schemeClr val="bg1"/>
                        </a:solidFill>
                        <a:effectLst/>
                        <a:latin typeface="+mj-lt"/>
                      </a:endParaRPr>
                    </a:p>
                  </a:txBody>
                  <a:tcPr marL="7620" marR="7620" marT="7620" marB="0" anchor="ctr">
                    <a:solidFill>
                      <a:schemeClr val="accent2">
                        <a:lumMod val="75000"/>
                      </a:schemeClr>
                    </a:solidFill>
                  </a:tcPr>
                </a:tc>
                <a:tc>
                  <a:txBody>
                    <a:bodyPr/>
                    <a:lstStyle/>
                    <a:p>
                      <a:pPr algn="ctr" fontAlgn="b"/>
                      <a:r>
                        <a:rPr lang="es-MX" sz="1200" b="1" u="none" strike="noStrike" baseline="0" dirty="0">
                          <a:solidFill>
                            <a:schemeClr val="bg1"/>
                          </a:solidFill>
                          <a:effectLst/>
                          <a:latin typeface="+mj-lt"/>
                        </a:rPr>
                        <a:t>No. viviendas</a:t>
                      </a:r>
                      <a:endParaRPr lang="es-MX" sz="1200" b="1" i="0" u="none" strike="noStrike" baseline="0" dirty="0">
                        <a:solidFill>
                          <a:schemeClr val="bg1"/>
                        </a:solidFill>
                        <a:effectLst/>
                        <a:latin typeface="+mj-lt"/>
                      </a:endParaRPr>
                    </a:p>
                  </a:txBody>
                  <a:tcPr marL="7620" marR="7620" marT="7620" marB="0" anchor="ctr">
                    <a:solidFill>
                      <a:schemeClr val="accent2">
                        <a:lumMod val="75000"/>
                      </a:schemeClr>
                    </a:solidFill>
                  </a:tcPr>
                </a:tc>
                <a:tc>
                  <a:txBody>
                    <a:bodyPr/>
                    <a:lstStyle/>
                    <a:p>
                      <a:pPr algn="ctr" fontAlgn="b"/>
                      <a:r>
                        <a:rPr lang="es-MX" sz="1200" b="1" u="none" strike="noStrike" baseline="0" dirty="0">
                          <a:solidFill>
                            <a:schemeClr val="bg1"/>
                          </a:solidFill>
                          <a:effectLst/>
                          <a:latin typeface="+mj-lt"/>
                        </a:rPr>
                        <a:t>Vulnerabilidad</a:t>
                      </a:r>
                      <a:endParaRPr lang="es-MX" sz="1200" b="1" i="0" u="none" strike="noStrike" baseline="0" dirty="0">
                        <a:solidFill>
                          <a:schemeClr val="bg1"/>
                        </a:solidFill>
                        <a:effectLst/>
                        <a:latin typeface="+mj-lt"/>
                      </a:endParaRPr>
                    </a:p>
                  </a:txBody>
                  <a:tcPr marL="7620" marR="7620" marT="7620" marB="0" anchor="ctr">
                    <a:solidFill>
                      <a:schemeClr val="accent2">
                        <a:lumMod val="75000"/>
                      </a:schemeClr>
                    </a:solidFill>
                  </a:tcPr>
                </a:tc>
              </a:tr>
              <a:tr h="177652">
                <a:tc>
                  <a:txBody>
                    <a:bodyPr/>
                    <a:lstStyle/>
                    <a:p>
                      <a:pPr algn="l" fontAlgn="b"/>
                      <a:r>
                        <a:rPr lang="es-MX" sz="1200" u="none" strike="noStrike" dirty="0">
                          <a:effectLst/>
                          <a:latin typeface="+mj-lt"/>
                        </a:rPr>
                        <a:t>Muros de mampostería con techos rígidos</a:t>
                      </a:r>
                      <a:endParaRPr lang="es-MX" sz="1200" b="0" i="0" u="none" strike="noStrike" dirty="0">
                        <a:solidFill>
                          <a:srgbClr val="000000"/>
                        </a:solidFill>
                        <a:effectLst/>
                        <a:latin typeface="+mj-lt"/>
                      </a:endParaRPr>
                    </a:p>
                  </a:txBody>
                  <a:tcPr marL="7620" marR="7620" marT="7620" marB="0" anchor="b">
                    <a:noFill/>
                  </a:tcPr>
                </a:tc>
                <a:tc>
                  <a:txBody>
                    <a:bodyPr/>
                    <a:lstStyle/>
                    <a:p>
                      <a:pPr algn="ctr" fontAlgn="b"/>
                      <a:r>
                        <a:rPr lang="es-MX" sz="1200" u="none" strike="noStrike" dirty="0" smtClean="0">
                          <a:effectLst/>
                          <a:latin typeface="+mj-lt"/>
                        </a:rPr>
                        <a:t>115,942.7</a:t>
                      </a:r>
                      <a:endParaRPr lang="es-MX" sz="1200" b="0" i="0" u="none" strike="noStrike" dirty="0">
                        <a:solidFill>
                          <a:srgbClr val="000000"/>
                        </a:solidFill>
                        <a:effectLst/>
                        <a:latin typeface="+mj-lt"/>
                      </a:endParaRPr>
                    </a:p>
                  </a:txBody>
                  <a:tcPr marL="7620" marR="7620" marT="7620" marB="0" anchor="b">
                    <a:noFill/>
                  </a:tcPr>
                </a:tc>
                <a:tc>
                  <a:txBody>
                    <a:bodyPr/>
                    <a:lstStyle/>
                    <a:p>
                      <a:pPr algn="ctr" fontAlgn="b"/>
                      <a:r>
                        <a:rPr lang="es-MX" sz="1200" b="1" u="none" strike="noStrike" dirty="0" smtClean="0">
                          <a:solidFill>
                            <a:srgbClr val="00B050"/>
                          </a:solidFill>
                          <a:effectLst/>
                          <a:latin typeface="+mj-lt"/>
                        </a:rPr>
                        <a:t>Baja</a:t>
                      </a:r>
                      <a:endParaRPr lang="es-MX" sz="1200" b="1" i="0" u="none" strike="noStrike" dirty="0">
                        <a:solidFill>
                          <a:srgbClr val="00B050"/>
                        </a:solidFill>
                        <a:effectLst/>
                        <a:latin typeface="+mj-lt"/>
                      </a:endParaRPr>
                    </a:p>
                  </a:txBody>
                  <a:tcPr marL="7620" marR="7620" marT="7620" marB="0" anchor="b">
                    <a:noFill/>
                  </a:tcPr>
                </a:tc>
              </a:tr>
              <a:tr h="177652">
                <a:tc>
                  <a:txBody>
                    <a:bodyPr/>
                    <a:lstStyle/>
                    <a:p>
                      <a:pPr algn="l" fontAlgn="b"/>
                      <a:r>
                        <a:rPr lang="es-MX" sz="1200" u="none" strike="noStrike" dirty="0">
                          <a:effectLst/>
                          <a:latin typeface="+mj-lt"/>
                        </a:rPr>
                        <a:t>Muros de mampostería con techos flexibles</a:t>
                      </a:r>
                      <a:endParaRPr lang="es-MX" sz="1200" b="0" i="0" u="none" strike="noStrike" dirty="0">
                        <a:solidFill>
                          <a:srgbClr val="000000"/>
                        </a:solidFill>
                        <a:effectLst/>
                        <a:latin typeface="+mj-lt"/>
                      </a:endParaRPr>
                    </a:p>
                  </a:txBody>
                  <a:tcPr marL="7620" marR="7620" marT="7620" marB="0" anchor="b">
                    <a:noFill/>
                  </a:tcPr>
                </a:tc>
                <a:tc>
                  <a:txBody>
                    <a:bodyPr/>
                    <a:lstStyle/>
                    <a:p>
                      <a:pPr algn="ctr" fontAlgn="b"/>
                      <a:r>
                        <a:rPr lang="es-MX" sz="1200" u="none" strike="noStrike" dirty="0" smtClean="0">
                          <a:effectLst/>
                          <a:latin typeface="+mj-lt"/>
                        </a:rPr>
                        <a:t>89,681.2</a:t>
                      </a:r>
                      <a:endParaRPr lang="es-MX" sz="1200" b="0" i="0" u="none" strike="noStrike" dirty="0">
                        <a:solidFill>
                          <a:srgbClr val="000000"/>
                        </a:solidFill>
                        <a:effectLst/>
                        <a:latin typeface="+mj-lt"/>
                      </a:endParaRPr>
                    </a:p>
                  </a:txBody>
                  <a:tcPr marL="7620" marR="7620" marT="7620" marB="0" anchor="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1200" b="1" u="none" strike="noStrike" dirty="0" smtClean="0">
                          <a:solidFill>
                            <a:srgbClr val="FFC000"/>
                          </a:solidFill>
                          <a:effectLst/>
                          <a:latin typeface="+mj-lt"/>
                        </a:rPr>
                        <a:t>Media</a:t>
                      </a:r>
                      <a:endParaRPr lang="es-MX" sz="1200" b="1" i="0" u="none" strike="noStrike" dirty="0" smtClean="0">
                        <a:solidFill>
                          <a:srgbClr val="FFC000"/>
                        </a:solidFill>
                        <a:effectLst/>
                        <a:latin typeface="+mj-lt"/>
                      </a:endParaRPr>
                    </a:p>
                  </a:txBody>
                  <a:tcPr marL="7620" marR="7620" marT="7620" marB="0" anchor="b">
                    <a:noFill/>
                  </a:tcPr>
                </a:tc>
              </a:tr>
              <a:tr h="177652">
                <a:tc>
                  <a:txBody>
                    <a:bodyPr/>
                    <a:lstStyle/>
                    <a:p>
                      <a:pPr algn="l" fontAlgn="b"/>
                      <a:r>
                        <a:rPr lang="es-MX" sz="1200" u="none" strike="noStrike" dirty="0">
                          <a:effectLst/>
                          <a:latin typeface="+mj-lt"/>
                        </a:rPr>
                        <a:t>Muros de adobe con techos rígidos</a:t>
                      </a:r>
                      <a:endParaRPr lang="es-MX" sz="1200" b="0" i="0" u="none" strike="noStrike" dirty="0">
                        <a:solidFill>
                          <a:srgbClr val="000000"/>
                        </a:solidFill>
                        <a:effectLst/>
                        <a:latin typeface="+mj-lt"/>
                      </a:endParaRPr>
                    </a:p>
                  </a:txBody>
                  <a:tcPr marL="7620" marR="7620" marT="7620" marB="0" anchor="b">
                    <a:noFill/>
                  </a:tcPr>
                </a:tc>
                <a:tc>
                  <a:txBody>
                    <a:bodyPr/>
                    <a:lstStyle/>
                    <a:p>
                      <a:pPr algn="ctr" fontAlgn="b"/>
                      <a:r>
                        <a:rPr lang="es-MX" sz="1200" u="none" strike="noStrike" dirty="0" smtClean="0">
                          <a:effectLst/>
                          <a:latin typeface="+mj-lt"/>
                        </a:rPr>
                        <a:t>178.2</a:t>
                      </a:r>
                      <a:endParaRPr lang="es-MX" sz="1200" b="0" i="0" u="none" strike="noStrike" dirty="0">
                        <a:solidFill>
                          <a:srgbClr val="000000"/>
                        </a:solidFill>
                        <a:effectLst/>
                        <a:latin typeface="+mj-lt"/>
                      </a:endParaRPr>
                    </a:p>
                  </a:txBody>
                  <a:tcPr marL="7620" marR="7620" marT="7620" marB="0" anchor="b">
                    <a:noFill/>
                  </a:tcPr>
                </a:tc>
                <a:tc>
                  <a:txBody>
                    <a:bodyPr/>
                    <a:lstStyle/>
                    <a:p>
                      <a:pPr algn="ctr" fontAlgn="b"/>
                      <a:endParaRPr lang="es-MX" sz="1200" b="0" i="0" u="none" strike="noStrike" dirty="0">
                        <a:solidFill>
                          <a:srgbClr val="000000"/>
                        </a:solidFill>
                        <a:effectLst/>
                        <a:latin typeface="+mj-lt"/>
                      </a:endParaRPr>
                    </a:p>
                  </a:txBody>
                  <a:tcPr marL="7620" marR="7620" marT="7620" marB="0" anchor="b">
                    <a:noFill/>
                  </a:tcPr>
                </a:tc>
              </a:tr>
              <a:tr h="177652">
                <a:tc>
                  <a:txBody>
                    <a:bodyPr/>
                    <a:lstStyle/>
                    <a:p>
                      <a:pPr algn="l" fontAlgn="b"/>
                      <a:r>
                        <a:rPr lang="es-MX" sz="1200" b="1" u="none" strike="noStrike" dirty="0">
                          <a:solidFill>
                            <a:srgbClr val="FF0000"/>
                          </a:solidFill>
                          <a:effectLst/>
                          <a:latin typeface="+mj-lt"/>
                        </a:rPr>
                        <a:t>Muros de adobe con techos flexibles</a:t>
                      </a:r>
                      <a:endParaRPr lang="es-MX" sz="1200" b="1" i="0" u="none" strike="noStrike" dirty="0">
                        <a:solidFill>
                          <a:srgbClr val="FF0000"/>
                        </a:solidFill>
                        <a:effectLst/>
                        <a:latin typeface="+mj-lt"/>
                      </a:endParaRPr>
                    </a:p>
                  </a:txBody>
                  <a:tcPr marL="7620" marR="7620" marT="7620" marB="0" anchor="b">
                    <a:noFill/>
                  </a:tcPr>
                </a:tc>
                <a:tc>
                  <a:txBody>
                    <a:bodyPr/>
                    <a:lstStyle/>
                    <a:p>
                      <a:pPr algn="ctr" fontAlgn="b"/>
                      <a:r>
                        <a:rPr lang="es-MX" sz="1200" b="1" u="none" strike="noStrike" dirty="0" smtClean="0">
                          <a:solidFill>
                            <a:srgbClr val="FF0000"/>
                          </a:solidFill>
                          <a:effectLst/>
                          <a:latin typeface="+mj-lt"/>
                        </a:rPr>
                        <a:t>137.8</a:t>
                      </a:r>
                      <a:endParaRPr lang="es-MX" sz="1200" b="1" i="0" u="none" strike="noStrike" dirty="0">
                        <a:solidFill>
                          <a:srgbClr val="FF0000"/>
                        </a:solidFill>
                        <a:effectLst/>
                        <a:latin typeface="+mj-lt"/>
                      </a:endParaRPr>
                    </a:p>
                  </a:txBody>
                  <a:tcPr marL="7620" marR="7620" marT="7620" marB="0" anchor="b">
                    <a:noFill/>
                  </a:tcPr>
                </a:tc>
                <a:tc>
                  <a:txBody>
                    <a:bodyPr/>
                    <a:lstStyle/>
                    <a:p>
                      <a:pPr algn="ctr" fontAlgn="b"/>
                      <a:endParaRPr lang="es-MX" sz="1200" b="0" i="0" u="none" strike="noStrike" dirty="0">
                        <a:solidFill>
                          <a:srgbClr val="000000"/>
                        </a:solidFill>
                        <a:effectLst/>
                        <a:latin typeface="+mj-lt"/>
                      </a:endParaRPr>
                    </a:p>
                  </a:txBody>
                  <a:tcPr marL="7620" marR="7620" marT="7620" marB="0" anchor="b">
                    <a:noFill/>
                  </a:tcPr>
                </a:tc>
              </a:tr>
              <a:tr h="177652">
                <a:tc>
                  <a:txBody>
                    <a:bodyPr/>
                    <a:lstStyle/>
                    <a:p>
                      <a:pPr algn="l" fontAlgn="b"/>
                      <a:r>
                        <a:rPr lang="es-MX" sz="1200" b="1" u="none" strike="noStrike" dirty="0">
                          <a:solidFill>
                            <a:srgbClr val="FF0000"/>
                          </a:solidFill>
                          <a:effectLst/>
                          <a:latin typeface="+mj-lt"/>
                        </a:rPr>
                        <a:t>Muros de materiales débiles con techos flexibles</a:t>
                      </a:r>
                      <a:endParaRPr lang="es-MX" sz="1200" b="1" i="0" u="none" strike="noStrike" dirty="0">
                        <a:solidFill>
                          <a:srgbClr val="FF0000"/>
                        </a:solidFill>
                        <a:effectLst/>
                        <a:latin typeface="+mj-lt"/>
                      </a:endParaRPr>
                    </a:p>
                  </a:txBody>
                  <a:tcPr marL="7620" marR="7620" marT="7620" marB="0" anchor="b">
                    <a:noFill/>
                  </a:tcPr>
                </a:tc>
                <a:tc>
                  <a:txBody>
                    <a:bodyPr/>
                    <a:lstStyle/>
                    <a:p>
                      <a:pPr algn="ctr" fontAlgn="b"/>
                      <a:r>
                        <a:rPr lang="es-MX" sz="1200" b="1" u="none" strike="noStrike" dirty="0" smtClean="0">
                          <a:solidFill>
                            <a:srgbClr val="FF0000"/>
                          </a:solidFill>
                          <a:effectLst/>
                          <a:latin typeface="+mj-lt"/>
                        </a:rPr>
                        <a:t>16,729.9</a:t>
                      </a:r>
                      <a:endParaRPr lang="es-MX" sz="1200" b="1" i="0" u="none" strike="noStrike" dirty="0">
                        <a:solidFill>
                          <a:srgbClr val="FF0000"/>
                        </a:solidFill>
                        <a:effectLst/>
                        <a:latin typeface="+mj-lt"/>
                      </a:endParaRPr>
                    </a:p>
                  </a:txBody>
                  <a:tcPr marL="7620" marR="7620" marT="7620" marB="0" anchor="b">
                    <a:noFill/>
                  </a:tcPr>
                </a:tc>
                <a:tc>
                  <a:txBody>
                    <a:bodyPr/>
                    <a:lstStyle/>
                    <a:p>
                      <a:pPr algn="ctr" fontAlgn="b"/>
                      <a:r>
                        <a:rPr lang="es-MX" sz="1200" b="1" i="1" u="none" strike="noStrike" dirty="0" smtClean="0">
                          <a:solidFill>
                            <a:srgbClr val="FF0000"/>
                          </a:solidFill>
                          <a:effectLst/>
                          <a:latin typeface="+mj-lt"/>
                        </a:rPr>
                        <a:t>Alta</a:t>
                      </a:r>
                      <a:endParaRPr lang="es-MX" sz="1200" b="1" i="1" u="none" strike="noStrike" dirty="0">
                        <a:solidFill>
                          <a:srgbClr val="FF0000"/>
                        </a:solidFill>
                        <a:effectLst/>
                        <a:latin typeface="+mj-lt"/>
                      </a:endParaRPr>
                    </a:p>
                  </a:txBody>
                  <a:tcPr marL="7620" marR="7620" marT="7620" marB="0" anchor="b">
                    <a:noFill/>
                  </a:tcPr>
                </a:tc>
              </a:tr>
              <a:tr h="177652">
                <a:tc>
                  <a:txBody>
                    <a:bodyPr/>
                    <a:lstStyle/>
                    <a:p>
                      <a:pPr algn="l" fontAlgn="b"/>
                      <a:r>
                        <a:rPr lang="es-MX" sz="1200" b="1" u="none" strike="noStrike" dirty="0">
                          <a:solidFill>
                            <a:srgbClr val="C00000"/>
                          </a:solidFill>
                          <a:effectLst/>
                          <a:latin typeface="+mj-lt"/>
                        </a:rPr>
                        <a:t>Vivienda no clasificada</a:t>
                      </a:r>
                      <a:endParaRPr lang="es-MX" sz="1200" b="1" i="0" u="none" strike="noStrike" dirty="0">
                        <a:solidFill>
                          <a:srgbClr val="C00000"/>
                        </a:solidFill>
                        <a:effectLst/>
                        <a:latin typeface="+mj-lt"/>
                      </a:endParaRPr>
                    </a:p>
                  </a:txBody>
                  <a:tcPr marL="7620" marR="7620" marT="7620" marB="0" anchor="b">
                    <a:noFill/>
                  </a:tcPr>
                </a:tc>
                <a:tc>
                  <a:txBody>
                    <a:bodyPr/>
                    <a:lstStyle/>
                    <a:p>
                      <a:pPr algn="ctr" fontAlgn="b"/>
                      <a:r>
                        <a:rPr lang="es-MX" sz="1200" b="1" u="none" strike="noStrike" dirty="0" smtClean="0">
                          <a:solidFill>
                            <a:srgbClr val="C00000"/>
                          </a:solidFill>
                          <a:effectLst/>
                          <a:latin typeface="+mj-lt"/>
                        </a:rPr>
                        <a:t>21,629.2</a:t>
                      </a:r>
                      <a:endParaRPr lang="es-MX" sz="1200" b="1" i="0" u="none" strike="noStrike" dirty="0">
                        <a:solidFill>
                          <a:srgbClr val="C00000"/>
                        </a:solidFill>
                        <a:effectLst/>
                        <a:latin typeface="+mj-lt"/>
                      </a:endParaRPr>
                    </a:p>
                  </a:txBody>
                  <a:tcPr marL="7620" marR="7620" marT="7620" marB="0" anchor="b">
                    <a:noFill/>
                  </a:tcPr>
                </a:tc>
                <a:tc>
                  <a:txBody>
                    <a:bodyPr/>
                    <a:lstStyle/>
                    <a:p>
                      <a:pPr algn="ctr" fontAlgn="b"/>
                      <a:r>
                        <a:rPr lang="es-MX" sz="1200" b="1" u="none" strike="noStrike" dirty="0" smtClean="0">
                          <a:solidFill>
                            <a:srgbClr val="C00000"/>
                          </a:solidFill>
                          <a:effectLst/>
                          <a:latin typeface="+mj-lt"/>
                        </a:rPr>
                        <a:t>Muy Alta</a:t>
                      </a:r>
                      <a:endParaRPr lang="es-MX" sz="1200" b="1" i="0" u="none" strike="noStrike" dirty="0">
                        <a:solidFill>
                          <a:srgbClr val="C00000"/>
                        </a:solidFill>
                        <a:effectLst/>
                        <a:latin typeface="+mj-lt"/>
                      </a:endParaRPr>
                    </a:p>
                  </a:txBody>
                  <a:tcPr marL="7620" marR="7620" marT="7620" marB="0" anchor="b">
                    <a:noFill/>
                  </a:tcPr>
                </a:tc>
              </a:tr>
              <a:tr h="177652">
                <a:tc>
                  <a:txBody>
                    <a:bodyPr/>
                    <a:lstStyle/>
                    <a:p>
                      <a:pPr algn="l" fontAlgn="b"/>
                      <a:endParaRPr lang="es-MX" sz="1000" b="0" i="0" u="none" strike="noStrike" dirty="0">
                        <a:solidFill>
                          <a:schemeClr val="tx1"/>
                        </a:solidFill>
                        <a:effectLst/>
                        <a:latin typeface="+mj-lt"/>
                      </a:endParaRPr>
                    </a:p>
                  </a:txBody>
                  <a:tcPr marL="7620" marR="7620" marT="7620" marB="0" anchor="b">
                    <a:noFill/>
                  </a:tcPr>
                </a:tc>
                <a:tc>
                  <a:txBody>
                    <a:bodyPr/>
                    <a:lstStyle/>
                    <a:p>
                      <a:pPr algn="ctr" fontAlgn="b"/>
                      <a:endParaRPr lang="es-MX" sz="1200" b="1" i="0" u="none" strike="noStrike" dirty="0">
                        <a:solidFill>
                          <a:srgbClr val="FF0000"/>
                        </a:solidFill>
                        <a:effectLst/>
                        <a:latin typeface="+mj-lt"/>
                      </a:endParaRPr>
                    </a:p>
                  </a:txBody>
                  <a:tcPr marL="7620" marR="7620" marT="7620" marB="0" anchor="b">
                    <a:noFill/>
                  </a:tcPr>
                </a:tc>
                <a:tc>
                  <a:txBody>
                    <a:bodyPr/>
                    <a:lstStyle/>
                    <a:p>
                      <a:pPr algn="ctr" fontAlgn="b"/>
                      <a:endParaRPr lang="es-MX" sz="1200" b="1" i="0" u="none" strike="noStrike" dirty="0">
                        <a:solidFill>
                          <a:srgbClr val="FF0000"/>
                        </a:solidFill>
                        <a:effectLst/>
                        <a:latin typeface="+mj-lt"/>
                      </a:endParaRPr>
                    </a:p>
                  </a:txBody>
                  <a:tcPr marL="7620" marR="7620" marT="7620" marB="0" anchor="b">
                    <a:noFill/>
                  </a:tcPr>
                </a:tc>
              </a:tr>
            </a:tbl>
          </a:graphicData>
        </a:graphic>
      </p:graphicFrame>
      <p:sp>
        <p:nvSpPr>
          <p:cNvPr id="22" name="21 Cerrar llave"/>
          <p:cNvSpPr/>
          <p:nvPr/>
        </p:nvSpPr>
        <p:spPr>
          <a:xfrm>
            <a:off x="7596336" y="1970910"/>
            <a:ext cx="216024" cy="936104"/>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5" name="24 CuadroTexto"/>
          <p:cNvSpPr txBox="1"/>
          <p:nvPr/>
        </p:nvSpPr>
        <p:spPr>
          <a:xfrm>
            <a:off x="7812360" y="2249650"/>
            <a:ext cx="792088" cy="369332"/>
          </a:xfrm>
          <a:prstGeom prst="rect">
            <a:avLst/>
          </a:prstGeom>
          <a:noFill/>
        </p:spPr>
        <p:txBody>
          <a:bodyPr wrap="square" rtlCol="0">
            <a:spAutoFit/>
          </a:bodyPr>
          <a:lstStyle/>
          <a:p>
            <a:r>
              <a:rPr lang="es-MX" dirty="0" smtClean="0"/>
              <a:t>53 %</a:t>
            </a:r>
            <a:endParaRPr lang="es-MX" dirty="0"/>
          </a:p>
        </p:txBody>
      </p:sp>
      <p:sp>
        <p:nvSpPr>
          <p:cNvPr id="8" name="2 CuadroTexto"/>
          <p:cNvSpPr txBox="1"/>
          <p:nvPr/>
        </p:nvSpPr>
        <p:spPr>
          <a:xfrm>
            <a:off x="11105" y="332656"/>
            <a:ext cx="4724478" cy="923330"/>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VULNERABILIDAD DE VIVIENDA E INFRAESTRUCTURA, CAMPECHE, YUCATÁN Y QUINTANA ROO</a:t>
            </a:r>
            <a:endParaRPr lang="es-MX" b="1" dirty="0">
              <a:solidFill>
                <a:srgbClr val="38806B"/>
              </a:solidFill>
              <a:latin typeface="Montserrat" panose="00000500000000000000" pitchFamily="2" charset="0"/>
            </a:endParaRPr>
          </a:p>
        </p:txBody>
      </p:sp>
      <p:graphicFrame>
        <p:nvGraphicFramePr>
          <p:cNvPr id="13" name="18 Tabla"/>
          <p:cNvGraphicFramePr>
            <a:graphicFrameLocks noGrp="1"/>
          </p:cNvGraphicFramePr>
          <p:nvPr>
            <p:extLst>
              <p:ext uri="{D42A27DB-BD31-4B8C-83A1-F6EECF244321}">
                <p14:modId xmlns:p14="http://schemas.microsoft.com/office/powerpoint/2010/main" val="2395597288"/>
              </p:ext>
            </p:extLst>
          </p:nvPr>
        </p:nvGraphicFramePr>
        <p:xfrm>
          <a:off x="995868" y="3175620"/>
          <a:ext cx="6948264" cy="1621532"/>
        </p:xfrm>
        <a:graphic>
          <a:graphicData uri="http://schemas.openxmlformats.org/drawingml/2006/table">
            <a:tbl>
              <a:tblPr>
                <a:tableStyleId>{5C22544A-7EE6-4342-B048-85BDC9FD1C3A}</a:tableStyleId>
              </a:tblPr>
              <a:tblGrid>
                <a:gridCol w="4714894"/>
                <a:gridCol w="909892"/>
                <a:gridCol w="1323478"/>
              </a:tblGrid>
              <a:tr h="288032">
                <a:tc>
                  <a:txBody>
                    <a:bodyPr/>
                    <a:lstStyle/>
                    <a:p>
                      <a:pPr algn="ctr" fontAlgn="b"/>
                      <a:r>
                        <a:rPr lang="es-MX" sz="1200" b="1" u="none" strike="noStrike" baseline="0" dirty="0">
                          <a:solidFill>
                            <a:schemeClr val="bg1"/>
                          </a:solidFill>
                          <a:effectLst/>
                          <a:latin typeface="+mj-lt"/>
                        </a:rPr>
                        <a:t>Tipología de vivienda en el estado de </a:t>
                      </a:r>
                      <a:r>
                        <a:rPr lang="es-MX" sz="1200" b="1" u="none" strike="noStrike" baseline="0" dirty="0" smtClean="0">
                          <a:solidFill>
                            <a:schemeClr val="bg1"/>
                          </a:solidFill>
                          <a:effectLst/>
                          <a:latin typeface="+mj-lt"/>
                        </a:rPr>
                        <a:t>Yucatán</a:t>
                      </a:r>
                      <a:endParaRPr lang="es-MX" sz="1200" b="1" i="0" u="none" strike="noStrike" baseline="0" dirty="0">
                        <a:solidFill>
                          <a:schemeClr val="bg1"/>
                        </a:solidFill>
                        <a:effectLst/>
                        <a:latin typeface="+mj-lt"/>
                      </a:endParaRPr>
                    </a:p>
                  </a:txBody>
                  <a:tcPr marL="7620" marR="7620" marT="7620" marB="0" anchor="ctr">
                    <a:solidFill>
                      <a:schemeClr val="accent2">
                        <a:lumMod val="75000"/>
                      </a:schemeClr>
                    </a:solidFill>
                  </a:tcPr>
                </a:tc>
                <a:tc>
                  <a:txBody>
                    <a:bodyPr/>
                    <a:lstStyle/>
                    <a:p>
                      <a:pPr algn="ctr" fontAlgn="b"/>
                      <a:r>
                        <a:rPr lang="es-MX" sz="1200" b="1" u="none" strike="noStrike" baseline="0" dirty="0">
                          <a:solidFill>
                            <a:schemeClr val="bg1"/>
                          </a:solidFill>
                          <a:effectLst/>
                          <a:latin typeface="+mj-lt"/>
                        </a:rPr>
                        <a:t>No. viviendas</a:t>
                      </a:r>
                      <a:endParaRPr lang="es-MX" sz="1200" b="1" i="0" u="none" strike="noStrike" baseline="0" dirty="0">
                        <a:solidFill>
                          <a:schemeClr val="bg1"/>
                        </a:solidFill>
                        <a:effectLst/>
                        <a:latin typeface="+mj-lt"/>
                      </a:endParaRPr>
                    </a:p>
                  </a:txBody>
                  <a:tcPr marL="7620" marR="7620" marT="7620" marB="0" anchor="ctr">
                    <a:solidFill>
                      <a:schemeClr val="accent2">
                        <a:lumMod val="75000"/>
                      </a:schemeClr>
                    </a:solidFill>
                  </a:tcPr>
                </a:tc>
                <a:tc>
                  <a:txBody>
                    <a:bodyPr/>
                    <a:lstStyle/>
                    <a:p>
                      <a:pPr algn="ctr" fontAlgn="b"/>
                      <a:r>
                        <a:rPr lang="es-MX" sz="1200" b="1" u="none" strike="noStrike" baseline="0" dirty="0">
                          <a:solidFill>
                            <a:schemeClr val="bg1"/>
                          </a:solidFill>
                          <a:effectLst/>
                          <a:latin typeface="+mj-lt"/>
                        </a:rPr>
                        <a:t>Vulnerabilidad</a:t>
                      </a:r>
                      <a:endParaRPr lang="es-MX" sz="1200" b="1" i="0" u="none" strike="noStrike" baseline="0" dirty="0">
                        <a:solidFill>
                          <a:schemeClr val="bg1"/>
                        </a:solidFill>
                        <a:effectLst/>
                        <a:latin typeface="+mj-lt"/>
                      </a:endParaRPr>
                    </a:p>
                  </a:txBody>
                  <a:tcPr marL="7620" marR="7620" marT="7620" marB="0" anchor="ctr">
                    <a:solidFill>
                      <a:schemeClr val="accent2">
                        <a:lumMod val="75000"/>
                      </a:schemeClr>
                    </a:solidFill>
                  </a:tcPr>
                </a:tc>
              </a:tr>
              <a:tr h="182880">
                <a:tc>
                  <a:txBody>
                    <a:bodyPr/>
                    <a:lstStyle/>
                    <a:p>
                      <a:pPr algn="l" fontAlgn="b"/>
                      <a:r>
                        <a:rPr lang="es-MX" sz="1200" u="none" strike="noStrike" dirty="0">
                          <a:effectLst/>
                          <a:latin typeface="+mj-lt"/>
                        </a:rPr>
                        <a:t>Muros de mampostería con techos rígidos</a:t>
                      </a:r>
                      <a:endParaRPr lang="es-MX" sz="1200" b="0" i="0" u="none" strike="noStrike" dirty="0">
                        <a:solidFill>
                          <a:srgbClr val="000000"/>
                        </a:solidFill>
                        <a:effectLst/>
                        <a:latin typeface="+mj-lt"/>
                      </a:endParaRPr>
                    </a:p>
                  </a:txBody>
                  <a:tcPr marL="7620" marR="7620" marT="7620" marB="0" anchor="b">
                    <a:noFill/>
                  </a:tcPr>
                </a:tc>
                <a:tc>
                  <a:txBody>
                    <a:bodyPr/>
                    <a:lstStyle/>
                    <a:p>
                      <a:pPr algn="r" fontAlgn="b"/>
                      <a:r>
                        <a:rPr lang="es-MX" sz="1100" b="0" i="0" u="none" strike="noStrike" dirty="0" smtClean="0">
                          <a:solidFill>
                            <a:srgbClr val="000000"/>
                          </a:solidFill>
                          <a:effectLst/>
                          <a:latin typeface="Calibri"/>
                        </a:rPr>
                        <a:t>486,415.5</a:t>
                      </a:r>
                      <a:endParaRPr lang="es-MX" sz="1100" b="0" i="0" u="none" strike="noStrike" dirty="0">
                        <a:solidFill>
                          <a:srgbClr val="000000"/>
                        </a:solidFill>
                        <a:effectLst/>
                        <a:latin typeface="Calibri"/>
                      </a:endParaRPr>
                    </a:p>
                  </a:txBody>
                  <a:tcPr marL="7620" marR="7620" marT="7620" marB="0" anchor="b">
                    <a:noFill/>
                  </a:tcPr>
                </a:tc>
                <a:tc>
                  <a:txBody>
                    <a:bodyPr/>
                    <a:lstStyle/>
                    <a:p>
                      <a:pPr algn="ctr" fontAlgn="b"/>
                      <a:r>
                        <a:rPr lang="es-MX" sz="1200" b="1" u="none" strike="noStrike" dirty="0" smtClean="0">
                          <a:solidFill>
                            <a:srgbClr val="00B050"/>
                          </a:solidFill>
                          <a:effectLst/>
                          <a:latin typeface="+mj-lt"/>
                        </a:rPr>
                        <a:t>Baja</a:t>
                      </a:r>
                      <a:endParaRPr lang="es-MX" sz="1200" b="1" i="0" u="none" strike="noStrike" dirty="0">
                        <a:solidFill>
                          <a:srgbClr val="00B050"/>
                        </a:solidFill>
                        <a:effectLst/>
                        <a:latin typeface="+mj-lt"/>
                      </a:endParaRPr>
                    </a:p>
                  </a:txBody>
                  <a:tcPr marL="7620" marR="7620" marT="7620" marB="0" anchor="b">
                    <a:noFill/>
                  </a:tcPr>
                </a:tc>
              </a:tr>
              <a:tr h="182880">
                <a:tc>
                  <a:txBody>
                    <a:bodyPr/>
                    <a:lstStyle/>
                    <a:p>
                      <a:pPr algn="l" fontAlgn="b"/>
                      <a:r>
                        <a:rPr lang="es-MX" sz="1200" u="none" strike="noStrike" dirty="0">
                          <a:effectLst/>
                          <a:latin typeface="+mj-lt"/>
                        </a:rPr>
                        <a:t>Muros de mampostería con techos flexibles</a:t>
                      </a:r>
                      <a:endParaRPr lang="es-MX" sz="1200" b="0" i="0" u="none" strike="noStrike" dirty="0">
                        <a:solidFill>
                          <a:srgbClr val="000000"/>
                        </a:solidFill>
                        <a:effectLst/>
                        <a:latin typeface="+mj-lt"/>
                      </a:endParaRPr>
                    </a:p>
                  </a:txBody>
                  <a:tcPr marL="7620" marR="7620" marT="7620" marB="0" anchor="b">
                    <a:noFill/>
                  </a:tcPr>
                </a:tc>
                <a:tc>
                  <a:txBody>
                    <a:bodyPr/>
                    <a:lstStyle/>
                    <a:p>
                      <a:pPr algn="r" fontAlgn="b"/>
                      <a:r>
                        <a:rPr lang="es-MX" sz="1100" b="0" i="0" u="none" strike="noStrike" dirty="0" smtClean="0">
                          <a:solidFill>
                            <a:srgbClr val="000000"/>
                          </a:solidFill>
                          <a:effectLst/>
                          <a:latin typeface="Calibri"/>
                        </a:rPr>
                        <a:t>52,699.0</a:t>
                      </a:r>
                      <a:endParaRPr lang="es-MX" sz="1100" b="0" i="0" u="none" strike="noStrike" dirty="0">
                        <a:solidFill>
                          <a:srgbClr val="000000"/>
                        </a:solidFill>
                        <a:effectLst/>
                        <a:latin typeface="Calibri"/>
                      </a:endParaRPr>
                    </a:p>
                  </a:txBody>
                  <a:tcPr marL="7620" marR="7620" marT="7620" marB="0" anchor="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1200" b="1" u="none" strike="noStrike" dirty="0" smtClean="0">
                          <a:solidFill>
                            <a:srgbClr val="FFC000"/>
                          </a:solidFill>
                          <a:effectLst/>
                          <a:latin typeface="+mj-lt"/>
                        </a:rPr>
                        <a:t>Media</a:t>
                      </a:r>
                      <a:endParaRPr lang="es-MX" sz="1200" b="1" i="0" u="none" strike="noStrike" dirty="0" smtClean="0">
                        <a:solidFill>
                          <a:srgbClr val="FFC000"/>
                        </a:solidFill>
                        <a:effectLst/>
                        <a:latin typeface="+mj-lt"/>
                      </a:endParaRPr>
                    </a:p>
                  </a:txBody>
                  <a:tcPr marL="7620" marR="7620" marT="7620" marB="0" anchor="b">
                    <a:noFill/>
                  </a:tcPr>
                </a:tc>
              </a:tr>
              <a:tr h="155456">
                <a:tc>
                  <a:txBody>
                    <a:bodyPr/>
                    <a:lstStyle/>
                    <a:p>
                      <a:pPr algn="l" fontAlgn="b"/>
                      <a:r>
                        <a:rPr lang="es-MX" sz="1200" u="none" strike="noStrike" dirty="0">
                          <a:effectLst/>
                          <a:latin typeface="+mj-lt"/>
                        </a:rPr>
                        <a:t>Muros de adobe con techos rígidos</a:t>
                      </a:r>
                      <a:endParaRPr lang="es-MX" sz="1200" b="0" i="0" u="none" strike="noStrike" dirty="0">
                        <a:solidFill>
                          <a:srgbClr val="000000"/>
                        </a:solidFill>
                        <a:effectLst/>
                        <a:latin typeface="+mj-lt"/>
                      </a:endParaRPr>
                    </a:p>
                  </a:txBody>
                  <a:tcPr marL="7620" marR="7620" marT="7620" marB="0" anchor="b">
                    <a:noFill/>
                  </a:tcPr>
                </a:tc>
                <a:tc>
                  <a:txBody>
                    <a:bodyPr/>
                    <a:lstStyle/>
                    <a:p>
                      <a:pPr algn="r" fontAlgn="b"/>
                      <a:r>
                        <a:rPr lang="es-MX" sz="1100" b="0" i="0" u="none" strike="noStrike" dirty="0" smtClean="0">
                          <a:solidFill>
                            <a:srgbClr val="000000"/>
                          </a:solidFill>
                          <a:effectLst/>
                          <a:latin typeface="Calibri"/>
                        </a:rPr>
                        <a:t>511.5</a:t>
                      </a:r>
                      <a:endParaRPr lang="es-MX" sz="1100" b="0" i="0" u="none" strike="noStrike" dirty="0">
                        <a:solidFill>
                          <a:srgbClr val="000000"/>
                        </a:solidFill>
                        <a:effectLst/>
                        <a:latin typeface="Calibri"/>
                      </a:endParaRPr>
                    </a:p>
                  </a:txBody>
                  <a:tcPr marL="7620" marR="7620" marT="7620" marB="0" anchor="b">
                    <a:noFill/>
                  </a:tcPr>
                </a:tc>
                <a:tc>
                  <a:txBody>
                    <a:bodyPr/>
                    <a:lstStyle/>
                    <a:p>
                      <a:pPr algn="ctr" fontAlgn="b"/>
                      <a:endParaRPr lang="es-MX" sz="1200" b="0" i="0" u="none" strike="noStrike" dirty="0">
                        <a:solidFill>
                          <a:srgbClr val="000000"/>
                        </a:solidFill>
                        <a:effectLst/>
                        <a:latin typeface="+mj-lt"/>
                      </a:endParaRPr>
                    </a:p>
                  </a:txBody>
                  <a:tcPr marL="7620" marR="7620" marT="7620" marB="0" anchor="b">
                    <a:noFill/>
                  </a:tcPr>
                </a:tc>
              </a:tr>
              <a:tr h="182880">
                <a:tc>
                  <a:txBody>
                    <a:bodyPr/>
                    <a:lstStyle/>
                    <a:p>
                      <a:pPr algn="l" fontAlgn="b"/>
                      <a:r>
                        <a:rPr lang="es-MX" sz="1200" b="1" u="none" strike="noStrike" dirty="0">
                          <a:solidFill>
                            <a:srgbClr val="FF0000"/>
                          </a:solidFill>
                          <a:effectLst/>
                          <a:latin typeface="+mj-lt"/>
                        </a:rPr>
                        <a:t>Muros de adobe con techos flexibles</a:t>
                      </a:r>
                      <a:endParaRPr lang="es-MX" sz="1200" b="1" i="0" u="none" strike="noStrike" dirty="0">
                        <a:solidFill>
                          <a:srgbClr val="FF0000"/>
                        </a:solidFill>
                        <a:effectLst/>
                        <a:latin typeface="+mj-lt"/>
                      </a:endParaRPr>
                    </a:p>
                  </a:txBody>
                  <a:tcPr marL="7620" marR="7620" marT="7620" marB="0" anchor="b">
                    <a:noFill/>
                  </a:tcPr>
                </a:tc>
                <a:tc>
                  <a:txBody>
                    <a:bodyPr/>
                    <a:lstStyle/>
                    <a:p>
                      <a:pPr algn="r" fontAlgn="b"/>
                      <a:r>
                        <a:rPr lang="es-MX" sz="1100" b="1" i="0" u="none" strike="noStrike" dirty="0" smtClean="0">
                          <a:solidFill>
                            <a:srgbClr val="FF0000"/>
                          </a:solidFill>
                          <a:effectLst/>
                          <a:latin typeface="Calibri"/>
                        </a:rPr>
                        <a:t>55.4</a:t>
                      </a:r>
                      <a:endParaRPr lang="es-MX" sz="1100" b="1" i="0" u="none" strike="noStrike" dirty="0">
                        <a:solidFill>
                          <a:srgbClr val="FF0000"/>
                        </a:solidFill>
                        <a:effectLst/>
                        <a:latin typeface="Calibri"/>
                      </a:endParaRPr>
                    </a:p>
                  </a:txBody>
                  <a:tcPr marL="7620" marR="7620" marT="7620" marB="0" anchor="b">
                    <a:noFill/>
                  </a:tcPr>
                </a:tc>
                <a:tc>
                  <a:txBody>
                    <a:bodyPr/>
                    <a:lstStyle/>
                    <a:p>
                      <a:pPr algn="ctr" fontAlgn="b"/>
                      <a:endParaRPr lang="es-MX" sz="1200" b="0" i="0" u="none" strike="noStrike" dirty="0">
                        <a:solidFill>
                          <a:srgbClr val="000000"/>
                        </a:solidFill>
                        <a:effectLst/>
                        <a:latin typeface="+mj-lt"/>
                      </a:endParaRPr>
                    </a:p>
                  </a:txBody>
                  <a:tcPr marL="7620" marR="7620" marT="7620" marB="0" anchor="b">
                    <a:noFill/>
                  </a:tcPr>
                </a:tc>
              </a:tr>
              <a:tr h="182880">
                <a:tc>
                  <a:txBody>
                    <a:bodyPr/>
                    <a:lstStyle/>
                    <a:p>
                      <a:pPr algn="l" fontAlgn="b"/>
                      <a:r>
                        <a:rPr lang="es-MX" sz="1200" b="1" u="none" strike="noStrike" dirty="0">
                          <a:solidFill>
                            <a:srgbClr val="FF0000"/>
                          </a:solidFill>
                          <a:effectLst/>
                          <a:latin typeface="+mj-lt"/>
                        </a:rPr>
                        <a:t>Muros de materiales débiles con techos flexibles</a:t>
                      </a:r>
                      <a:endParaRPr lang="es-MX" sz="1200" b="1" i="0" u="none" strike="noStrike" dirty="0">
                        <a:solidFill>
                          <a:srgbClr val="FF0000"/>
                        </a:solidFill>
                        <a:effectLst/>
                        <a:latin typeface="+mj-lt"/>
                      </a:endParaRPr>
                    </a:p>
                  </a:txBody>
                  <a:tcPr marL="7620" marR="7620" marT="7620" marB="0" anchor="b">
                    <a:noFill/>
                  </a:tcPr>
                </a:tc>
                <a:tc>
                  <a:txBody>
                    <a:bodyPr/>
                    <a:lstStyle/>
                    <a:p>
                      <a:pPr algn="r" fontAlgn="b"/>
                      <a:r>
                        <a:rPr lang="es-MX" sz="1100" b="1" i="0" u="none" strike="noStrike" dirty="0" smtClean="0">
                          <a:solidFill>
                            <a:srgbClr val="FF0000"/>
                          </a:solidFill>
                          <a:effectLst/>
                          <a:latin typeface="Calibri"/>
                        </a:rPr>
                        <a:t>2,437.0</a:t>
                      </a:r>
                      <a:endParaRPr lang="es-MX" sz="1100" b="1" i="0" u="none" strike="noStrike" dirty="0">
                        <a:solidFill>
                          <a:srgbClr val="FF0000"/>
                        </a:solidFill>
                        <a:effectLst/>
                        <a:latin typeface="Calibri"/>
                      </a:endParaRPr>
                    </a:p>
                  </a:txBody>
                  <a:tcPr marL="7620" marR="7620" marT="7620" marB="0" anchor="b">
                    <a:noFill/>
                  </a:tcPr>
                </a:tc>
                <a:tc>
                  <a:txBody>
                    <a:bodyPr/>
                    <a:lstStyle/>
                    <a:p>
                      <a:pPr algn="ctr" fontAlgn="b"/>
                      <a:r>
                        <a:rPr lang="es-MX" sz="1200" b="1" i="1" u="none" strike="noStrike" dirty="0" smtClean="0">
                          <a:solidFill>
                            <a:srgbClr val="FF0000"/>
                          </a:solidFill>
                          <a:effectLst/>
                          <a:latin typeface="+mj-lt"/>
                        </a:rPr>
                        <a:t>Alta</a:t>
                      </a:r>
                      <a:endParaRPr lang="es-MX" sz="1200" b="1" i="1" u="none" strike="noStrike" dirty="0">
                        <a:solidFill>
                          <a:srgbClr val="FF0000"/>
                        </a:solidFill>
                        <a:effectLst/>
                        <a:latin typeface="+mj-lt"/>
                      </a:endParaRPr>
                    </a:p>
                  </a:txBody>
                  <a:tcPr marL="7620" marR="7620" marT="7620" marB="0" anchor="b">
                    <a:noFill/>
                  </a:tcPr>
                </a:tc>
              </a:tr>
              <a:tr h="182880">
                <a:tc>
                  <a:txBody>
                    <a:bodyPr/>
                    <a:lstStyle/>
                    <a:p>
                      <a:pPr algn="l" fontAlgn="b"/>
                      <a:r>
                        <a:rPr lang="es-MX" sz="1200" b="1" u="none" strike="noStrike" dirty="0">
                          <a:solidFill>
                            <a:srgbClr val="C00000"/>
                          </a:solidFill>
                          <a:effectLst/>
                          <a:latin typeface="+mj-lt"/>
                        </a:rPr>
                        <a:t>Vivienda no clasificada</a:t>
                      </a:r>
                      <a:endParaRPr lang="es-MX" sz="1200" b="1" i="0" u="none" strike="noStrike" dirty="0">
                        <a:solidFill>
                          <a:srgbClr val="C00000"/>
                        </a:solidFill>
                        <a:effectLst/>
                        <a:latin typeface="+mj-lt"/>
                      </a:endParaRPr>
                    </a:p>
                  </a:txBody>
                  <a:tcPr marL="7620" marR="7620" marT="7620" marB="0" anchor="b">
                    <a:noFill/>
                  </a:tcPr>
                </a:tc>
                <a:tc>
                  <a:txBody>
                    <a:bodyPr/>
                    <a:lstStyle/>
                    <a:p>
                      <a:pPr algn="r" fontAlgn="b"/>
                      <a:r>
                        <a:rPr lang="es-MX" sz="1200" b="1" u="none" strike="noStrike" dirty="0" smtClean="0">
                          <a:solidFill>
                            <a:srgbClr val="C00000"/>
                          </a:solidFill>
                          <a:effectLst/>
                          <a:latin typeface="+mj-lt"/>
                        </a:rPr>
                        <a:t>22,494.6</a:t>
                      </a:r>
                      <a:endParaRPr lang="es-MX" sz="1200" b="1" i="0" u="none" strike="noStrike" dirty="0">
                        <a:solidFill>
                          <a:srgbClr val="C00000"/>
                        </a:solidFill>
                        <a:effectLst/>
                        <a:latin typeface="+mj-lt"/>
                      </a:endParaRPr>
                    </a:p>
                  </a:txBody>
                  <a:tcPr marL="7620" marR="7620" marT="7620" marB="0" anchor="b">
                    <a:noFill/>
                  </a:tcPr>
                </a:tc>
                <a:tc>
                  <a:txBody>
                    <a:bodyPr/>
                    <a:lstStyle/>
                    <a:p>
                      <a:pPr algn="ctr" fontAlgn="b"/>
                      <a:r>
                        <a:rPr lang="es-MX" sz="1200" b="1" u="none" strike="noStrike" dirty="0" smtClean="0">
                          <a:solidFill>
                            <a:srgbClr val="C00000"/>
                          </a:solidFill>
                          <a:effectLst/>
                          <a:latin typeface="+mj-lt"/>
                        </a:rPr>
                        <a:t>Muy Alta</a:t>
                      </a:r>
                      <a:endParaRPr lang="es-MX" sz="1200" b="1" i="0" u="none" strike="noStrike" dirty="0">
                        <a:solidFill>
                          <a:srgbClr val="C00000"/>
                        </a:solidFill>
                        <a:effectLst/>
                        <a:latin typeface="+mj-lt"/>
                      </a:endParaRPr>
                    </a:p>
                  </a:txBody>
                  <a:tcPr marL="7620" marR="7620" marT="7620" marB="0" anchor="b">
                    <a:noFill/>
                  </a:tcPr>
                </a:tc>
              </a:tr>
              <a:tr h="182880">
                <a:tc>
                  <a:txBody>
                    <a:bodyPr/>
                    <a:lstStyle/>
                    <a:p>
                      <a:pPr algn="l" fontAlgn="b"/>
                      <a:endParaRPr lang="es-MX" sz="1000" b="0" i="0" u="none" strike="noStrike" dirty="0">
                        <a:solidFill>
                          <a:schemeClr val="tx1"/>
                        </a:solidFill>
                        <a:effectLst/>
                        <a:latin typeface="+mj-lt"/>
                      </a:endParaRPr>
                    </a:p>
                  </a:txBody>
                  <a:tcPr marL="7620" marR="7620" marT="7620" marB="0" anchor="b">
                    <a:noFill/>
                  </a:tcPr>
                </a:tc>
                <a:tc>
                  <a:txBody>
                    <a:bodyPr/>
                    <a:lstStyle/>
                    <a:p>
                      <a:pPr algn="ctr" fontAlgn="b"/>
                      <a:endParaRPr lang="es-MX" sz="1200" b="1" i="0" u="none" strike="noStrike" dirty="0">
                        <a:solidFill>
                          <a:srgbClr val="FF0000"/>
                        </a:solidFill>
                        <a:effectLst/>
                        <a:latin typeface="+mj-lt"/>
                      </a:endParaRPr>
                    </a:p>
                  </a:txBody>
                  <a:tcPr marL="7620" marR="7620" marT="7620" marB="0" anchor="b">
                    <a:noFill/>
                  </a:tcPr>
                </a:tc>
                <a:tc>
                  <a:txBody>
                    <a:bodyPr/>
                    <a:lstStyle/>
                    <a:p>
                      <a:pPr algn="ctr" fontAlgn="b"/>
                      <a:endParaRPr lang="es-MX" sz="1200" b="1" i="0" u="none" strike="noStrike" dirty="0">
                        <a:solidFill>
                          <a:srgbClr val="FF0000"/>
                        </a:solidFill>
                        <a:effectLst/>
                        <a:latin typeface="+mj-lt"/>
                      </a:endParaRPr>
                    </a:p>
                  </a:txBody>
                  <a:tcPr marL="7620" marR="7620" marT="7620" marB="0" anchor="b">
                    <a:noFill/>
                  </a:tcPr>
                </a:tc>
              </a:tr>
            </a:tbl>
          </a:graphicData>
        </a:graphic>
      </p:graphicFrame>
      <p:sp>
        <p:nvSpPr>
          <p:cNvPr id="14" name="21 Cerrar llave"/>
          <p:cNvSpPr/>
          <p:nvPr/>
        </p:nvSpPr>
        <p:spPr>
          <a:xfrm>
            <a:off x="7596336" y="3645024"/>
            <a:ext cx="216024" cy="936104"/>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5" name="24 CuadroTexto"/>
          <p:cNvSpPr txBox="1"/>
          <p:nvPr/>
        </p:nvSpPr>
        <p:spPr>
          <a:xfrm>
            <a:off x="7812360" y="3928410"/>
            <a:ext cx="792088" cy="369332"/>
          </a:xfrm>
          <a:prstGeom prst="rect">
            <a:avLst/>
          </a:prstGeom>
          <a:noFill/>
        </p:spPr>
        <p:txBody>
          <a:bodyPr wrap="square" rtlCol="0">
            <a:spAutoFit/>
          </a:bodyPr>
          <a:lstStyle/>
          <a:p>
            <a:r>
              <a:rPr lang="es-MX" dirty="0" smtClean="0"/>
              <a:t>14 %</a:t>
            </a:r>
            <a:endParaRPr lang="es-MX" dirty="0"/>
          </a:p>
        </p:txBody>
      </p:sp>
      <p:graphicFrame>
        <p:nvGraphicFramePr>
          <p:cNvPr id="16" name="18 Tabla"/>
          <p:cNvGraphicFramePr>
            <a:graphicFrameLocks noGrp="1"/>
          </p:cNvGraphicFramePr>
          <p:nvPr>
            <p:extLst>
              <p:ext uri="{D42A27DB-BD31-4B8C-83A1-F6EECF244321}">
                <p14:modId xmlns:p14="http://schemas.microsoft.com/office/powerpoint/2010/main" val="2926285127"/>
              </p:ext>
            </p:extLst>
          </p:nvPr>
        </p:nvGraphicFramePr>
        <p:xfrm>
          <a:off x="995868" y="5034488"/>
          <a:ext cx="6948264" cy="1706880"/>
        </p:xfrm>
        <a:graphic>
          <a:graphicData uri="http://schemas.openxmlformats.org/drawingml/2006/table">
            <a:tbl>
              <a:tblPr>
                <a:tableStyleId>{5C22544A-7EE6-4342-B048-85BDC9FD1C3A}</a:tableStyleId>
              </a:tblPr>
              <a:tblGrid>
                <a:gridCol w="4714894"/>
                <a:gridCol w="909892"/>
                <a:gridCol w="1323478"/>
              </a:tblGrid>
              <a:tr h="288032">
                <a:tc>
                  <a:txBody>
                    <a:bodyPr/>
                    <a:lstStyle/>
                    <a:p>
                      <a:pPr algn="ctr" fontAlgn="b"/>
                      <a:r>
                        <a:rPr lang="es-MX" sz="1200" b="1" u="none" strike="noStrike" baseline="0" dirty="0">
                          <a:solidFill>
                            <a:schemeClr val="bg1"/>
                          </a:solidFill>
                          <a:effectLst/>
                          <a:latin typeface="+mn-lt"/>
                        </a:rPr>
                        <a:t>Tipología de vivienda en el estado de </a:t>
                      </a:r>
                      <a:r>
                        <a:rPr lang="es-MX" sz="1200" b="1" u="none" strike="noStrike" baseline="0" dirty="0" smtClean="0">
                          <a:solidFill>
                            <a:schemeClr val="bg1"/>
                          </a:solidFill>
                          <a:effectLst/>
                          <a:latin typeface="+mn-lt"/>
                        </a:rPr>
                        <a:t>Quintana Roo</a:t>
                      </a:r>
                      <a:endParaRPr lang="es-MX" sz="1200" b="1" i="0" u="none" strike="noStrike" baseline="0" dirty="0">
                        <a:solidFill>
                          <a:schemeClr val="bg1"/>
                        </a:solidFill>
                        <a:effectLst/>
                        <a:latin typeface="+mn-lt"/>
                      </a:endParaRPr>
                    </a:p>
                  </a:txBody>
                  <a:tcPr marL="7620" marR="7620" marT="7620" marB="0" anchor="ctr">
                    <a:solidFill>
                      <a:schemeClr val="accent2">
                        <a:lumMod val="75000"/>
                      </a:schemeClr>
                    </a:solidFill>
                  </a:tcPr>
                </a:tc>
                <a:tc>
                  <a:txBody>
                    <a:bodyPr/>
                    <a:lstStyle/>
                    <a:p>
                      <a:pPr algn="ctr" fontAlgn="b"/>
                      <a:r>
                        <a:rPr lang="es-MX" sz="1200" b="1" u="none" strike="noStrike" baseline="0" dirty="0">
                          <a:solidFill>
                            <a:schemeClr val="bg1"/>
                          </a:solidFill>
                          <a:effectLst/>
                          <a:latin typeface="Montserrat" panose="00000500000000000000" pitchFamily="2" charset="0"/>
                        </a:rPr>
                        <a:t>No. viviendas</a:t>
                      </a:r>
                      <a:endParaRPr lang="es-MX" sz="12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200" b="1" u="none" strike="noStrike" baseline="0" dirty="0">
                          <a:solidFill>
                            <a:schemeClr val="bg1"/>
                          </a:solidFill>
                          <a:effectLst/>
                          <a:latin typeface="Montserrat" panose="00000500000000000000" pitchFamily="2" charset="0"/>
                        </a:rPr>
                        <a:t>Vulnerabilidad</a:t>
                      </a:r>
                      <a:endParaRPr lang="es-MX" sz="12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r>
              <a:tr h="182880">
                <a:tc>
                  <a:txBody>
                    <a:bodyPr/>
                    <a:lstStyle/>
                    <a:p>
                      <a:pPr algn="l" fontAlgn="b"/>
                      <a:r>
                        <a:rPr lang="es-MX" sz="1200" u="none" strike="noStrike" dirty="0">
                          <a:effectLst/>
                          <a:latin typeface="+mn-lt"/>
                        </a:rPr>
                        <a:t>Muros de mampostería con techos rígidos</a:t>
                      </a:r>
                      <a:endParaRPr lang="es-MX" sz="1200" b="0" i="0" u="none" strike="noStrike" dirty="0">
                        <a:solidFill>
                          <a:srgbClr val="000000"/>
                        </a:solidFill>
                        <a:effectLst/>
                        <a:latin typeface="+mn-lt"/>
                      </a:endParaRPr>
                    </a:p>
                  </a:txBody>
                  <a:tcPr marL="7620" marR="7620" marT="7620" marB="0" anchor="b">
                    <a:noFill/>
                  </a:tcPr>
                </a:tc>
                <a:tc>
                  <a:txBody>
                    <a:bodyPr/>
                    <a:lstStyle/>
                    <a:p>
                      <a:pPr algn="r" fontAlgn="b"/>
                      <a:r>
                        <a:rPr lang="es-MX" sz="1200" b="0" i="0" u="none" strike="noStrike" dirty="0" smtClean="0">
                          <a:solidFill>
                            <a:srgbClr val="000000"/>
                          </a:solidFill>
                          <a:effectLst/>
                          <a:latin typeface="+mn-lt"/>
                        </a:rPr>
                        <a:t>360,060.3</a:t>
                      </a:r>
                      <a:endParaRPr lang="es-MX" sz="1200" b="0" i="0" u="none" strike="noStrike" dirty="0">
                        <a:solidFill>
                          <a:srgbClr val="000000"/>
                        </a:solidFill>
                        <a:effectLst/>
                        <a:latin typeface="+mn-lt"/>
                      </a:endParaRPr>
                    </a:p>
                  </a:txBody>
                  <a:tcPr marL="7620" marR="7620" marT="7620" marB="0" anchor="b">
                    <a:noFill/>
                  </a:tcPr>
                </a:tc>
                <a:tc>
                  <a:txBody>
                    <a:bodyPr/>
                    <a:lstStyle/>
                    <a:p>
                      <a:pPr algn="ctr" fontAlgn="b"/>
                      <a:r>
                        <a:rPr lang="es-MX" sz="1200" b="1" u="none" strike="noStrike" dirty="0" smtClean="0">
                          <a:solidFill>
                            <a:srgbClr val="00B050"/>
                          </a:solidFill>
                          <a:effectLst/>
                          <a:latin typeface="+mn-lt"/>
                        </a:rPr>
                        <a:t>Baja</a:t>
                      </a:r>
                      <a:endParaRPr lang="es-MX" sz="1200" b="1" i="0" u="none" strike="noStrike" dirty="0">
                        <a:solidFill>
                          <a:srgbClr val="00B050"/>
                        </a:solidFill>
                        <a:effectLst/>
                        <a:latin typeface="+mn-lt"/>
                      </a:endParaRPr>
                    </a:p>
                  </a:txBody>
                  <a:tcPr marL="7620" marR="7620" marT="7620" marB="0" anchor="b">
                    <a:noFill/>
                  </a:tcPr>
                </a:tc>
              </a:tr>
              <a:tr h="182880">
                <a:tc>
                  <a:txBody>
                    <a:bodyPr/>
                    <a:lstStyle/>
                    <a:p>
                      <a:pPr algn="l" fontAlgn="b"/>
                      <a:r>
                        <a:rPr lang="es-MX" sz="1200" u="none" strike="noStrike" dirty="0">
                          <a:effectLst/>
                          <a:latin typeface="+mn-lt"/>
                        </a:rPr>
                        <a:t>Muros de mampostería con techos flexibles</a:t>
                      </a:r>
                      <a:endParaRPr lang="es-MX" sz="1200" b="0" i="0" u="none" strike="noStrike" dirty="0">
                        <a:solidFill>
                          <a:srgbClr val="000000"/>
                        </a:solidFill>
                        <a:effectLst/>
                        <a:latin typeface="+mn-lt"/>
                      </a:endParaRPr>
                    </a:p>
                  </a:txBody>
                  <a:tcPr marL="7620" marR="7620" marT="7620" marB="0" anchor="b">
                    <a:noFill/>
                  </a:tcPr>
                </a:tc>
                <a:tc>
                  <a:txBody>
                    <a:bodyPr/>
                    <a:lstStyle/>
                    <a:p>
                      <a:pPr algn="r" fontAlgn="b"/>
                      <a:r>
                        <a:rPr lang="es-MX" sz="1200" b="0" i="0" u="none" strike="noStrike" dirty="0" smtClean="0">
                          <a:solidFill>
                            <a:srgbClr val="000000"/>
                          </a:solidFill>
                          <a:effectLst/>
                          <a:latin typeface="+mn-lt"/>
                        </a:rPr>
                        <a:t>46,798.8</a:t>
                      </a:r>
                      <a:endParaRPr lang="es-MX" sz="1200" b="0" i="0" u="none" strike="noStrike" dirty="0">
                        <a:solidFill>
                          <a:srgbClr val="000000"/>
                        </a:solidFill>
                        <a:effectLst/>
                        <a:latin typeface="+mn-lt"/>
                      </a:endParaRPr>
                    </a:p>
                  </a:txBody>
                  <a:tcPr marL="7620" marR="7620" marT="7620" marB="0" anchor="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1200" b="1" u="none" strike="noStrike" dirty="0" smtClean="0">
                          <a:solidFill>
                            <a:srgbClr val="FFC000"/>
                          </a:solidFill>
                          <a:effectLst/>
                          <a:latin typeface="+mn-lt"/>
                        </a:rPr>
                        <a:t>Media</a:t>
                      </a:r>
                      <a:endParaRPr lang="es-MX" sz="1200" b="1" i="0" u="none" strike="noStrike" dirty="0" smtClean="0">
                        <a:solidFill>
                          <a:srgbClr val="FFC000"/>
                        </a:solidFill>
                        <a:effectLst/>
                        <a:latin typeface="+mn-lt"/>
                      </a:endParaRPr>
                    </a:p>
                  </a:txBody>
                  <a:tcPr marL="7620" marR="7620" marT="7620" marB="0" anchor="b">
                    <a:noFill/>
                  </a:tcPr>
                </a:tc>
              </a:tr>
              <a:tr h="155456">
                <a:tc>
                  <a:txBody>
                    <a:bodyPr/>
                    <a:lstStyle/>
                    <a:p>
                      <a:pPr algn="l" fontAlgn="b"/>
                      <a:r>
                        <a:rPr lang="es-MX" sz="1200" u="none" strike="noStrike" dirty="0">
                          <a:effectLst/>
                          <a:latin typeface="+mn-lt"/>
                        </a:rPr>
                        <a:t>Muros de adobe con techos rígidos</a:t>
                      </a:r>
                      <a:endParaRPr lang="es-MX" sz="1200" b="0" i="0" u="none" strike="noStrike" dirty="0">
                        <a:solidFill>
                          <a:srgbClr val="000000"/>
                        </a:solidFill>
                        <a:effectLst/>
                        <a:latin typeface="+mn-lt"/>
                      </a:endParaRPr>
                    </a:p>
                  </a:txBody>
                  <a:tcPr marL="7620" marR="7620" marT="7620" marB="0" anchor="b">
                    <a:noFill/>
                  </a:tcPr>
                </a:tc>
                <a:tc>
                  <a:txBody>
                    <a:bodyPr/>
                    <a:lstStyle/>
                    <a:p>
                      <a:pPr algn="r" fontAlgn="b"/>
                      <a:r>
                        <a:rPr lang="es-MX" sz="1200" b="0" i="0" u="none" strike="noStrike" dirty="0" smtClean="0">
                          <a:solidFill>
                            <a:srgbClr val="000000"/>
                          </a:solidFill>
                          <a:effectLst/>
                          <a:latin typeface="+mn-lt"/>
                        </a:rPr>
                        <a:t>485.8</a:t>
                      </a:r>
                      <a:endParaRPr lang="es-MX" sz="1200" b="0" i="0" u="none" strike="noStrike" dirty="0">
                        <a:solidFill>
                          <a:srgbClr val="000000"/>
                        </a:solidFill>
                        <a:effectLst/>
                        <a:latin typeface="+mn-lt"/>
                      </a:endParaRPr>
                    </a:p>
                  </a:txBody>
                  <a:tcPr marL="7620" marR="7620" marT="7620" marB="0" anchor="b">
                    <a:noFill/>
                  </a:tcPr>
                </a:tc>
                <a:tc>
                  <a:txBody>
                    <a:bodyPr/>
                    <a:lstStyle/>
                    <a:p>
                      <a:pPr algn="ctr" fontAlgn="b"/>
                      <a:endParaRPr lang="es-MX" sz="1200" b="0" i="0" u="none" strike="noStrike" dirty="0">
                        <a:solidFill>
                          <a:srgbClr val="000000"/>
                        </a:solidFill>
                        <a:effectLst/>
                        <a:latin typeface="+mn-lt"/>
                      </a:endParaRPr>
                    </a:p>
                  </a:txBody>
                  <a:tcPr marL="7620" marR="7620" marT="7620" marB="0" anchor="b">
                    <a:noFill/>
                  </a:tcPr>
                </a:tc>
              </a:tr>
              <a:tr h="182880">
                <a:tc>
                  <a:txBody>
                    <a:bodyPr/>
                    <a:lstStyle/>
                    <a:p>
                      <a:pPr algn="l" fontAlgn="b"/>
                      <a:r>
                        <a:rPr lang="es-MX" sz="1200" b="1" u="none" strike="noStrike" dirty="0">
                          <a:solidFill>
                            <a:srgbClr val="FF0000"/>
                          </a:solidFill>
                          <a:effectLst/>
                          <a:latin typeface="+mn-lt"/>
                        </a:rPr>
                        <a:t>Muros de adobe con techos flexibles</a:t>
                      </a:r>
                      <a:endParaRPr lang="es-MX" sz="1200" b="1" i="0" u="none" strike="noStrike" dirty="0">
                        <a:solidFill>
                          <a:srgbClr val="FF0000"/>
                        </a:solidFill>
                        <a:effectLst/>
                        <a:latin typeface="+mn-lt"/>
                      </a:endParaRPr>
                    </a:p>
                  </a:txBody>
                  <a:tcPr marL="7620" marR="7620" marT="7620" marB="0" anchor="b">
                    <a:noFill/>
                  </a:tcPr>
                </a:tc>
                <a:tc>
                  <a:txBody>
                    <a:bodyPr/>
                    <a:lstStyle/>
                    <a:p>
                      <a:pPr algn="r" fontAlgn="b"/>
                      <a:r>
                        <a:rPr lang="es-MX" sz="1200" b="1" i="0" u="none" strike="noStrike" dirty="0" smtClean="0">
                          <a:solidFill>
                            <a:srgbClr val="FF0000"/>
                          </a:solidFill>
                          <a:effectLst/>
                          <a:latin typeface="+mn-lt"/>
                        </a:rPr>
                        <a:t>63.1</a:t>
                      </a:r>
                      <a:endParaRPr lang="es-MX" sz="1200" b="1" i="0" u="none" strike="noStrike" dirty="0">
                        <a:solidFill>
                          <a:srgbClr val="FF0000"/>
                        </a:solidFill>
                        <a:effectLst/>
                        <a:latin typeface="+mn-lt"/>
                      </a:endParaRPr>
                    </a:p>
                  </a:txBody>
                  <a:tcPr marL="7620" marR="7620" marT="7620" marB="0" anchor="b">
                    <a:noFill/>
                  </a:tcPr>
                </a:tc>
                <a:tc>
                  <a:txBody>
                    <a:bodyPr/>
                    <a:lstStyle/>
                    <a:p>
                      <a:pPr algn="ctr" fontAlgn="b"/>
                      <a:endParaRPr lang="es-MX" sz="1200" b="0" i="0" u="none" strike="noStrike" dirty="0">
                        <a:solidFill>
                          <a:srgbClr val="000000"/>
                        </a:solidFill>
                        <a:effectLst/>
                        <a:latin typeface="+mn-lt"/>
                      </a:endParaRPr>
                    </a:p>
                  </a:txBody>
                  <a:tcPr marL="7620" marR="7620" marT="7620" marB="0" anchor="b">
                    <a:noFill/>
                  </a:tcPr>
                </a:tc>
              </a:tr>
              <a:tr h="182880">
                <a:tc>
                  <a:txBody>
                    <a:bodyPr/>
                    <a:lstStyle/>
                    <a:p>
                      <a:pPr algn="l" fontAlgn="b"/>
                      <a:r>
                        <a:rPr lang="es-MX" sz="1200" b="1" u="none" strike="noStrike" dirty="0">
                          <a:solidFill>
                            <a:srgbClr val="FF0000"/>
                          </a:solidFill>
                          <a:effectLst/>
                          <a:latin typeface="+mn-lt"/>
                        </a:rPr>
                        <a:t>Muros de materiales débiles con techos flexibles</a:t>
                      </a:r>
                      <a:endParaRPr lang="es-MX" sz="1200" b="1" i="0" u="none" strike="noStrike" dirty="0">
                        <a:solidFill>
                          <a:srgbClr val="FF0000"/>
                        </a:solidFill>
                        <a:effectLst/>
                        <a:latin typeface="+mn-lt"/>
                      </a:endParaRPr>
                    </a:p>
                  </a:txBody>
                  <a:tcPr marL="7620" marR="7620" marT="7620" marB="0" anchor="b">
                    <a:noFill/>
                  </a:tcPr>
                </a:tc>
                <a:tc>
                  <a:txBody>
                    <a:bodyPr/>
                    <a:lstStyle/>
                    <a:p>
                      <a:pPr algn="r" fontAlgn="b"/>
                      <a:r>
                        <a:rPr lang="es-MX" sz="1200" b="1" i="0" u="none" strike="noStrike" dirty="0" smtClean="0">
                          <a:solidFill>
                            <a:srgbClr val="FF0000"/>
                          </a:solidFill>
                          <a:effectLst/>
                          <a:latin typeface="+mn-lt"/>
                        </a:rPr>
                        <a:t>3,825.1</a:t>
                      </a:r>
                      <a:endParaRPr lang="es-MX" sz="1200" b="1" i="0" u="none" strike="noStrike" dirty="0">
                        <a:solidFill>
                          <a:srgbClr val="FF0000"/>
                        </a:solidFill>
                        <a:effectLst/>
                        <a:latin typeface="+mn-lt"/>
                      </a:endParaRPr>
                    </a:p>
                  </a:txBody>
                  <a:tcPr marL="7620" marR="7620" marT="7620" marB="0" anchor="b">
                    <a:noFill/>
                  </a:tcPr>
                </a:tc>
                <a:tc>
                  <a:txBody>
                    <a:bodyPr/>
                    <a:lstStyle/>
                    <a:p>
                      <a:pPr algn="ctr" fontAlgn="b"/>
                      <a:r>
                        <a:rPr lang="es-MX" sz="1200" b="1" i="1" u="none" strike="noStrike" dirty="0" smtClean="0">
                          <a:solidFill>
                            <a:srgbClr val="FF0000"/>
                          </a:solidFill>
                          <a:effectLst/>
                          <a:latin typeface="+mn-lt"/>
                        </a:rPr>
                        <a:t>Alta</a:t>
                      </a:r>
                      <a:endParaRPr lang="es-MX" sz="1200" b="1" i="1" u="none" strike="noStrike" dirty="0">
                        <a:solidFill>
                          <a:srgbClr val="FF0000"/>
                        </a:solidFill>
                        <a:effectLst/>
                        <a:latin typeface="+mn-lt"/>
                      </a:endParaRPr>
                    </a:p>
                  </a:txBody>
                  <a:tcPr marL="7620" marR="7620" marT="7620" marB="0" anchor="b">
                    <a:noFill/>
                  </a:tcPr>
                </a:tc>
              </a:tr>
              <a:tr h="182880">
                <a:tc>
                  <a:txBody>
                    <a:bodyPr/>
                    <a:lstStyle/>
                    <a:p>
                      <a:pPr algn="l" fontAlgn="b"/>
                      <a:r>
                        <a:rPr lang="es-MX" sz="1200" b="1" u="none" strike="noStrike" dirty="0">
                          <a:solidFill>
                            <a:srgbClr val="C00000"/>
                          </a:solidFill>
                          <a:effectLst/>
                          <a:latin typeface="+mn-lt"/>
                        </a:rPr>
                        <a:t>Vivienda no clasificada</a:t>
                      </a:r>
                      <a:endParaRPr lang="es-MX" sz="1200" b="1" i="0" u="none" strike="noStrike" dirty="0">
                        <a:solidFill>
                          <a:srgbClr val="C00000"/>
                        </a:solidFill>
                        <a:effectLst/>
                        <a:latin typeface="+mn-lt"/>
                      </a:endParaRPr>
                    </a:p>
                  </a:txBody>
                  <a:tcPr marL="7620" marR="7620" marT="7620" marB="0" anchor="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smtClean="0">
                          <a:ln>
                            <a:noFill/>
                          </a:ln>
                          <a:solidFill>
                            <a:srgbClr val="C00000"/>
                          </a:solidFill>
                          <a:effectLst/>
                          <a:uLnTx/>
                          <a:uFillTx/>
                          <a:latin typeface="+mn-lt"/>
                          <a:ea typeface="+mn-ea"/>
                          <a:cs typeface="+mn-cs"/>
                        </a:rPr>
                        <a:t>29,429.8</a:t>
                      </a:r>
                      <a:endParaRPr lang="es-MX" sz="1200" b="1" i="0" u="none" strike="noStrike" dirty="0">
                        <a:solidFill>
                          <a:schemeClr val="accent2">
                            <a:lumMod val="75000"/>
                          </a:schemeClr>
                        </a:solidFill>
                        <a:effectLst/>
                        <a:latin typeface="+mn-lt"/>
                      </a:endParaRPr>
                    </a:p>
                  </a:txBody>
                  <a:tcPr marL="7620" marR="7620" marT="7620" marB="0" anchor="b">
                    <a:noFill/>
                  </a:tcPr>
                </a:tc>
                <a:tc>
                  <a:txBody>
                    <a:bodyPr/>
                    <a:lstStyle/>
                    <a:p>
                      <a:pPr algn="ctr" fontAlgn="b"/>
                      <a:r>
                        <a:rPr lang="es-MX" sz="1200" b="1" u="none" strike="noStrike" dirty="0" smtClean="0">
                          <a:solidFill>
                            <a:srgbClr val="C00000"/>
                          </a:solidFill>
                          <a:effectLst/>
                          <a:latin typeface="+mn-lt"/>
                        </a:rPr>
                        <a:t>Muy Alta</a:t>
                      </a:r>
                      <a:endParaRPr lang="es-MX" sz="1200" b="1" i="0" u="none" strike="noStrike" dirty="0">
                        <a:solidFill>
                          <a:srgbClr val="C00000"/>
                        </a:solidFill>
                        <a:effectLst/>
                        <a:latin typeface="+mn-lt"/>
                      </a:endParaRPr>
                    </a:p>
                  </a:txBody>
                  <a:tcPr marL="7620" marR="7620" marT="7620" marB="0" anchor="b">
                    <a:noFill/>
                  </a:tcPr>
                </a:tc>
              </a:tr>
              <a:tr h="182880">
                <a:tc>
                  <a:txBody>
                    <a:bodyPr/>
                    <a:lstStyle/>
                    <a:p>
                      <a:pPr algn="l" fontAlgn="b"/>
                      <a:r>
                        <a:rPr lang="es-MX" sz="1000" b="1" i="0" u="none" strike="noStrike" dirty="0" smtClean="0">
                          <a:solidFill>
                            <a:schemeClr val="tx1"/>
                          </a:solidFill>
                          <a:effectLst/>
                          <a:latin typeface="Montserrat" panose="00000500000000000000" pitchFamily="2" charset="0"/>
                        </a:rPr>
                        <a:t>Fuente: </a:t>
                      </a:r>
                      <a:r>
                        <a:rPr lang="es-MX" sz="1000" b="0" i="0" u="none" strike="noStrike" dirty="0" err="1" smtClean="0">
                          <a:solidFill>
                            <a:schemeClr val="tx1"/>
                          </a:solidFill>
                          <a:effectLst/>
                          <a:latin typeface="Montserrat" panose="00000500000000000000" pitchFamily="2" charset="0"/>
                        </a:rPr>
                        <a:t>Encuenta</a:t>
                      </a:r>
                      <a:r>
                        <a:rPr lang="es-MX" sz="1000" b="0" i="0" u="none" strike="noStrike" dirty="0" smtClean="0">
                          <a:solidFill>
                            <a:schemeClr val="tx1"/>
                          </a:solidFill>
                          <a:effectLst/>
                          <a:latin typeface="Montserrat" panose="00000500000000000000" pitchFamily="2" charset="0"/>
                        </a:rPr>
                        <a:t> </a:t>
                      </a:r>
                      <a:r>
                        <a:rPr lang="es-MX" sz="1000" b="0" i="0" u="none" strike="noStrike" dirty="0" err="1" smtClean="0">
                          <a:solidFill>
                            <a:schemeClr val="tx1"/>
                          </a:solidFill>
                          <a:effectLst/>
                          <a:latin typeface="Montserrat" panose="00000500000000000000" pitchFamily="2" charset="0"/>
                        </a:rPr>
                        <a:t>intercensal</a:t>
                      </a:r>
                      <a:r>
                        <a:rPr lang="es-MX" sz="1000" b="0" i="0" u="none" strike="noStrike" dirty="0" smtClean="0">
                          <a:solidFill>
                            <a:schemeClr val="tx1"/>
                          </a:solidFill>
                          <a:effectLst/>
                          <a:latin typeface="Montserrat" panose="00000500000000000000" pitchFamily="2" charset="0"/>
                        </a:rPr>
                        <a:t> INEGI 2015</a:t>
                      </a:r>
                      <a:endParaRPr lang="es-MX" sz="1000" b="0" i="0" u="none" strike="noStrike" dirty="0">
                        <a:solidFill>
                          <a:schemeClr val="tx1"/>
                        </a:solidFill>
                        <a:effectLst/>
                        <a:latin typeface="Montserrat" panose="00000500000000000000" pitchFamily="2" charset="0"/>
                      </a:endParaRPr>
                    </a:p>
                  </a:txBody>
                  <a:tcPr marL="7620" marR="7620" marT="7620" marB="0" anchor="b">
                    <a:noFill/>
                  </a:tcPr>
                </a:tc>
                <a:tc>
                  <a:txBody>
                    <a:bodyPr/>
                    <a:lstStyle/>
                    <a:p>
                      <a:pPr algn="ctr" fontAlgn="b"/>
                      <a:endParaRPr lang="es-MX" sz="12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endParaRPr lang="es-MX" sz="1200" b="1" i="0" u="none" strike="noStrike" dirty="0">
                        <a:solidFill>
                          <a:srgbClr val="FF0000"/>
                        </a:solidFill>
                        <a:effectLst/>
                        <a:latin typeface="Montserrat" panose="00000500000000000000" pitchFamily="2" charset="0"/>
                      </a:endParaRPr>
                    </a:p>
                  </a:txBody>
                  <a:tcPr marL="7620" marR="7620" marT="7620" marB="0" anchor="b">
                    <a:noFill/>
                  </a:tcPr>
                </a:tc>
              </a:tr>
            </a:tbl>
          </a:graphicData>
        </a:graphic>
      </p:graphicFrame>
      <p:sp>
        <p:nvSpPr>
          <p:cNvPr id="17" name="21 Cerrar llave"/>
          <p:cNvSpPr/>
          <p:nvPr/>
        </p:nvSpPr>
        <p:spPr>
          <a:xfrm>
            <a:off x="7596336" y="5589240"/>
            <a:ext cx="216024" cy="936104"/>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latin typeface="+mj-lt"/>
            </a:endParaRPr>
          </a:p>
        </p:txBody>
      </p:sp>
      <p:sp>
        <p:nvSpPr>
          <p:cNvPr id="20" name="24 CuadroTexto"/>
          <p:cNvSpPr txBox="1"/>
          <p:nvPr/>
        </p:nvSpPr>
        <p:spPr>
          <a:xfrm>
            <a:off x="7812360" y="5877272"/>
            <a:ext cx="792088" cy="369332"/>
          </a:xfrm>
          <a:prstGeom prst="rect">
            <a:avLst/>
          </a:prstGeom>
          <a:noFill/>
        </p:spPr>
        <p:txBody>
          <a:bodyPr wrap="square" rtlCol="0">
            <a:spAutoFit/>
          </a:bodyPr>
          <a:lstStyle/>
          <a:p>
            <a:r>
              <a:rPr lang="es-MX" dirty="0" smtClean="0"/>
              <a:t>18 %</a:t>
            </a:r>
            <a:endParaRPr lang="es-MX" dirty="0"/>
          </a:p>
        </p:txBody>
      </p:sp>
    </p:spTree>
    <p:extLst>
      <p:ext uri="{BB962C8B-B14F-4D97-AF65-F5344CB8AC3E}">
        <p14:creationId xmlns:p14="http://schemas.microsoft.com/office/powerpoint/2010/main" val="1245541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CuadroTexto"/>
          <p:cNvSpPr txBox="1"/>
          <p:nvPr/>
        </p:nvSpPr>
        <p:spPr>
          <a:xfrm>
            <a:off x="110493" y="2996952"/>
            <a:ext cx="9001000" cy="3539430"/>
          </a:xfrm>
          <a:prstGeom prst="rect">
            <a:avLst/>
          </a:prstGeom>
          <a:noFill/>
        </p:spPr>
        <p:txBody>
          <a:bodyPr wrap="square" rtlCol="0">
            <a:spAutoFit/>
          </a:bodyPr>
          <a:lstStyle/>
          <a:p>
            <a:pPr algn="just"/>
            <a:r>
              <a:rPr lang="es-MX" sz="1600" b="1" dirty="0" smtClean="0">
                <a:latin typeface="Montserrat" panose="00000500000000000000" pitchFamily="2" charset="0"/>
              </a:rPr>
              <a:t>CENAPRED puede aportar:</a:t>
            </a:r>
          </a:p>
          <a:p>
            <a:pPr marL="171450" indent="-171450" algn="just">
              <a:buSzPct val="150000"/>
              <a:buFont typeface="Arial" panose="020B0604020202020204" pitchFamily="34" charset="0"/>
              <a:buChar char="•"/>
            </a:pPr>
            <a:r>
              <a:rPr lang="es-MX" sz="1600" dirty="0" smtClean="0">
                <a:latin typeface="Montserrat" panose="00000500000000000000" pitchFamily="2" charset="0"/>
              </a:rPr>
              <a:t>Uso de un formato y un manual para valorar cuantitativamente la vulnerabilidad estructural, previo a la ocurrencia de un fenómeno (</a:t>
            </a:r>
            <a:r>
              <a:rPr lang="es-MX" sz="1600" u="sng" dirty="0" smtClean="0">
                <a:latin typeface="Montserrat" panose="00000500000000000000" pitchFamily="2" charset="0"/>
              </a:rPr>
              <a:t>viento</a:t>
            </a:r>
            <a:r>
              <a:rPr lang="es-MX" sz="1600" dirty="0" smtClean="0">
                <a:latin typeface="Montserrat" panose="00000500000000000000" pitchFamily="2" charset="0"/>
              </a:rPr>
              <a:t> y sismo).</a:t>
            </a:r>
          </a:p>
          <a:p>
            <a:pPr marL="171450" indent="-171450" algn="just">
              <a:buSzPct val="150000"/>
              <a:buFont typeface="Arial" panose="020B0604020202020204" pitchFamily="34" charset="0"/>
              <a:buChar char="•"/>
            </a:pPr>
            <a:r>
              <a:rPr lang="es-MX" sz="1600" dirty="0" smtClean="0">
                <a:latin typeface="Montserrat" panose="00000500000000000000" pitchFamily="2" charset="0"/>
              </a:rPr>
              <a:t>Curso de formación de instructores para que la metodología sea replicada en los estados y sus municipios.</a:t>
            </a:r>
          </a:p>
          <a:p>
            <a:pPr algn="just">
              <a:buSzPct val="150000"/>
            </a:pPr>
            <a:endParaRPr lang="es-MX" sz="1600" dirty="0">
              <a:latin typeface="Montserrat" panose="00000500000000000000" pitchFamily="2" charset="0"/>
            </a:endParaRPr>
          </a:p>
          <a:p>
            <a:pPr algn="just">
              <a:buSzPct val="150000"/>
            </a:pPr>
            <a:r>
              <a:rPr lang="es-MX" sz="1600" b="1" dirty="0" smtClean="0">
                <a:latin typeface="Montserrat" panose="00000500000000000000" pitchFamily="2" charset="0"/>
              </a:rPr>
              <a:t>RECOMENDACIONES</a:t>
            </a:r>
            <a:endParaRPr lang="es-MX" sz="1600" dirty="0" smtClean="0">
              <a:latin typeface="Montserrat" panose="00000500000000000000" pitchFamily="2" charset="0"/>
            </a:endParaRPr>
          </a:p>
          <a:p>
            <a:pPr marL="171450" indent="-171450" algn="just">
              <a:buSzPct val="150000"/>
              <a:buFont typeface="Arial" panose="020B0604020202020204" pitchFamily="34" charset="0"/>
              <a:buChar char="•"/>
            </a:pPr>
            <a:r>
              <a:rPr lang="es-MX" sz="1600" dirty="0">
                <a:latin typeface="Montserrat" panose="00000500000000000000" pitchFamily="2" charset="0"/>
              </a:rPr>
              <a:t>Impulsar el desarrollo de la normatividad técnica en materia de construcción en </a:t>
            </a:r>
            <a:r>
              <a:rPr lang="es-MX" sz="1600" dirty="0" smtClean="0">
                <a:latin typeface="Montserrat" panose="00000500000000000000" pitchFamily="2" charset="0"/>
              </a:rPr>
              <a:t>los tres estados de la península</a:t>
            </a:r>
          </a:p>
          <a:p>
            <a:pPr marL="171450" indent="-171450" algn="just">
              <a:buSzPct val="150000"/>
              <a:buFont typeface="Arial" panose="020B0604020202020204" pitchFamily="34" charset="0"/>
              <a:buChar char="•"/>
            </a:pPr>
            <a:r>
              <a:rPr lang="es-MX" sz="1600" dirty="0" smtClean="0">
                <a:latin typeface="Montserrat" panose="00000500000000000000" pitchFamily="2" charset="0"/>
              </a:rPr>
              <a:t>Impulsar </a:t>
            </a:r>
            <a:r>
              <a:rPr lang="es-MX" sz="1600" dirty="0">
                <a:latin typeface="Montserrat" panose="00000500000000000000" pitchFamily="2" charset="0"/>
              </a:rPr>
              <a:t>la creación y existencia de entes coadyuvantes de la autoridad local y/o estatal, para que, además de contar con reglamentos, se tenga la posibilidad de aplicarlos de manera adecuada y supervisada.</a:t>
            </a:r>
          </a:p>
          <a:p>
            <a:pPr marL="171450" indent="-171450" algn="just">
              <a:buSzPct val="150000"/>
              <a:buFont typeface="Arial" panose="020B0604020202020204" pitchFamily="34" charset="0"/>
              <a:buChar char="•"/>
            </a:pPr>
            <a:r>
              <a:rPr lang="es-MX" sz="1600" dirty="0" smtClean="0">
                <a:latin typeface="Montserrat" panose="00000500000000000000" pitchFamily="2" charset="0"/>
              </a:rPr>
              <a:t>Promover la participación de los Colegios de Ingenieros Civiles existentes en los tres estados de la península</a:t>
            </a:r>
          </a:p>
        </p:txBody>
      </p:sp>
      <p:sp>
        <p:nvSpPr>
          <p:cNvPr id="11" name="6 Rectángulo"/>
          <p:cNvSpPr/>
          <p:nvPr/>
        </p:nvSpPr>
        <p:spPr>
          <a:xfrm>
            <a:off x="107504" y="1340768"/>
            <a:ext cx="8856984" cy="1815882"/>
          </a:xfrm>
          <a:prstGeom prst="rect">
            <a:avLst/>
          </a:prstGeom>
        </p:spPr>
        <p:txBody>
          <a:bodyPr wrap="square">
            <a:spAutoFit/>
          </a:bodyPr>
          <a:lstStyle/>
          <a:p>
            <a:pPr marL="171450" indent="-171450" algn="just">
              <a:buSzPct val="150000"/>
              <a:buFont typeface="Arial" panose="020B0604020202020204" pitchFamily="34" charset="0"/>
              <a:buChar char="•"/>
            </a:pPr>
            <a:r>
              <a:rPr lang="da-DK" sz="1600" dirty="0" smtClean="0">
                <a:latin typeface="Montserrat" panose="00000500000000000000" pitchFamily="2" charset="0"/>
              </a:rPr>
              <a:t>Tomando en cuenta que el nivel de peligro por viento en los tres estados, se identifica que el </a:t>
            </a:r>
            <a:r>
              <a:rPr lang="da-DK" sz="1600" b="1" dirty="0" smtClean="0">
                <a:latin typeface="Montserrat" panose="00000500000000000000" pitchFamily="2" charset="0"/>
              </a:rPr>
              <a:t>nivel de susceptibilidad de daño por viento en vivienda es Alto</a:t>
            </a:r>
          </a:p>
          <a:p>
            <a:pPr marL="171450" indent="-171450" algn="just">
              <a:buSzPct val="150000"/>
              <a:buFont typeface="Arial" panose="020B0604020202020204" pitchFamily="34" charset="0"/>
              <a:buChar char="•"/>
            </a:pPr>
            <a:r>
              <a:rPr lang="es-MX" sz="1600" dirty="0">
                <a:latin typeface="Montserrat" panose="00000500000000000000" pitchFamily="2" charset="0"/>
              </a:rPr>
              <a:t>Según información de la Sociedad Mexicana de Ingeniería Estructural </a:t>
            </a:r>
            <a:r>
              <a:rPr lang="es-MX" sz="1600" b="1" dirty="0">
                <a:latin typeface="Montserrat" panose="00000500000000000000" pitchFamily="2" charset="0"/>
              </a:rPr>
              <a:t>no existe un reglamento estatal </a:t>
            </a:r>
            <a:r>
              <a:rPr lang="es-MX" sz="1600" b="1" dirty="0" smtClean="0">
                <a:latin typeface="Montserrat" panose="00000500000000000000" pitchFamily="2" charset="0"/>
              </a:rPr>
              <a:t>en ninguno de los tres estados </a:t>
            </a:r>
            <a:r>
              <a:rPr lang="es-MX" sz="1600" dirty="0" smtClean="0">
                <a:latin typeface="Montserrat" panose="00000500000000000000" pitchFamily="2" charset="0"/>
              </a:rPr>
              <a:t>y </a:t>
            </a:r>
            <a:r>
              <a:rPr lang="es-MX" sz="1600" dirty="0">
                <a:latin typeface="Montserrat" panose="00000500000000000000" pitchFamily="2" charset="0"/>
              </a:rPr>
              <a:t>se cuenta con reglamento local en </a:t>
            </a:r>
            <a:r>
              <a:rPr lang="es-MX" sz="1600" b="1" dirty="0">
                <a:latin typeface="Montserrat" panose="00000500000000000000" pitchFamily="2" charset="0"/>
              </a:rPr>
              <a:t>tres de </a:t>
            </a:r>
            <a:r>
              <a:rPr lang="es-MX" sz="1600" b="1" dirty="0" smtClean="0">
                <a:latin typeface="Montserrat" panose="00000500000000000000" pitchFamily="2" charset="0"/>
              </a:rPr>
              <a:t>once municipios de Campeche, tres de 106 municipios de Yucatán y cinco de once municipios de Quintana Roo</a:t>
            </a:r>
            <a:r>
              <a:rPr lang="es-MX" sz="1600" dirty="0" smtClean="0">
                <a:latin typeface="Montserrat" panose="00000500000000000000" pitchFamily="2" charset="0"/>
              </a:rPr>
              <a:t>.</a:t>
            </a:r>
            <a:endParaRPr lang="es-MX" sz="1600" dirty="0">
              <a:latin typeface="Montserrat" panose="00000500000000000000" pitchFamily="2" charset="0"/>
            </a:endParaRPr>
          </a:p>
          <a:p>
            <a:pPr marL="171450" indent="-171450" algn="just">
              <a:buSzPct val="150000"/>
              <a:buFont typeface="Arial" panose="020B0604020202020204" pitchFamily="34" charset="0"/>
              <a:buChar char="•"/>
            </a:pPr>
            <a:endParaRPr lang="da-DK" sz="1600" b="1" dirty="0" smtClean="0">
              <a:latin typeface="Montserrat" panose="00000500000000000000" pitchFamily="2" charset="0"/>
            </a:endParaRPr>
          </a:p>
        </p:txBody>
      </p:sp>
      <p:sp>
        <p:nvSpPr>
          <p:cNvPr id="9" name="2 CuadroTexto"/>
          <p:cNvSpPr txBox="1"/>
          <p:nvPr/>
        </p:nvSpPr>
        <p:spPr>
          <a:xfrm>
            <a:off x="11105" y="332656"/>
            <a:ext cx="4724478" cy="923330"/>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VULNERABILIDAD DE VIVIENDA E INFRAESTRUCTURA, CAMPECHE, YUCATÁN Y QUINTANA ROO</a:t>
            </a:r>
            <a:endParaRPr lang="es-MX" b="1" dirty="0">
              <a:solidFill>
                <a:srgbClr val="38806B"/>
              </a:solidFill>
              <a:latin typeface="Montserrat" panose="00000500000000000000" pitchFamily="2" charset="0"/>
            </a:endParaRPr>
          </a:p>
        </p:txBody>
      </p:sp>
    </p:spTree>
    <p:extLst>
      <p:ext uri="{BB962C8B-B14F-4D97-AF65-F5344CB8AC3E}">
        <p14:creationId xmlns:p14="http://schemas.microsoft.com/office/powerpoint/2010/main" val="987234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836712"/>
            <a:ext cx="7920880" cy="5693866"/>
          </a:xfrm>
          <a:prstGeom prst="rect">
            <a:avLst/>
          </a:prstGeom>
        </p:spPr>
        <p:txBody>
          <a:bodyPr wrap="square">
            <a:spAutoFit/>
          </a:bodyPr>
          <a:lstStyle/>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1)  </a:t>
            </a:r>
            <a:r>
              <a:rPr lang="es-MX" sz="1400" b="1" dirty="0" smtClean="0">
                <a:solidFill>
                  <a:prstClr val="black"/>
                </a:solidFill>
                <a:latin typeface="Montserrat" panose="00000500000000000000" pitchFamily="2" charset="0"/>
              </a:rPr>
              <a:t>Fortalecimiento </a:t>
            </a:r>
            <a:r>
              <a:rPr lang="es-MX" sz="1400" b="1" dirty="0">
                <a:solidFill>
                  <a:prstClr val="black"/>
                </a:solidFill>
                <a:latin typeface="Montserrat" panose="00000500000000000000" pitchFamily="2" charset="0"/>
              </a:rPr>
              <a:t>de capacidades para la evaluación de la seguridad de las construcciones y la infraestructura</a:t>
            </a:r>
          </a:p>
          <a:p>
            <a:pPr marL="285750" indent="-285750" algn="just">
              <a:buFont typeface="Arial" panose="020B0604020202020204" pitchFamily="34" charset="0"/>
              <a:buChar char="•"/>
            </a:pP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Uso </a:t>
            </a:r>
            <a:r>
              <a:rPr lang="es-MX" sz="1400" dirty="0">
                <a:solidFill>
                  <a:prstClr val="black"/>
                </a:solidFill>
                <a:latin typeface="Montserrat" panose="00000500000000000000" pitchFamily="2" charset="0"/>
              </a:rPr>
              <a:t>de un formato y un manual para valorar la vulnerabilidad, previo a la ocurrencia de un fenómeno, así como el grado de impacto producido por éste</a:t>
            </a:r>
            <a:r>
              <a:rPr lang="es-MX" sz="1400" dirty="0" smtClean="0">
                <a:solidFill>
                  <a:prstClr val="black"/>
                </a:solidFill>
                <a:latin typeface="Montserrat" panose="00000500000000000000" pitchFamily="2" charset="0"/>
              </a:rPr>
              <a:t>.</a:t>
            </a:r>
          </a:p>
          <a:p>
            <a:pPr marL="285750" indent="-285750" algn="just">
              <a:buFont typeface="Arial" panose="020B0604020202020204" pitchFamily="34" charset="0"/>
              <a:buChar char="•"/>
            </a:pP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Formación </a:t>
            </a:r>
            <a:r>
              <a:rPr lang="es-MX" sz="1400" dirty="0">
                <a:solidFill>
                  <a:prstClr val="black"/>
                </a:solidFill>
                <a:latin typeface="Montserrat" panose="00000500000000000000" pitchFamily="2" charset="0"/>
              </a:rPr>
              <a:t>de instructores para que la capacitación y metodologías sean replicadas en todo el estado</a:t>
            </a:r>
            <a:r>
              <a:rPr lang="es-MX" sz="1400" dirty="0" smtClean="0">
                <a:solidFill>
                  <a:prstClr val="black"/>
                </a:solidFill>
                <a:latin typeface="Montserrat" panose="00000500000000000000" pitchFamily="2" charset="0"/>
              </a:rPr>
              <a:t>.</a:t>
            </a:r>
          </a:p>
          <a:p>
            <a:pPr marL="285750" indent="-285750" algn="just">
              <a:buFont typeface="Arial" panose="020B0604020202020204" pitchFamily="34" charset="0"/>
              <a:buChar char="•"/>
            </a:pPr>
            <a:endParaRPr lang="es-MX" sz="1400" dirty="0" smtClean="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a:solidFill>
                  <a:prstClr val="black"/>
                </a:solidFill>
                <a:latin typeface="Montserrat" panose="00000500000000000000" pitchFamily="2" charset="0"/>
              </a:rPr>
              <a:t>2</a:t>
            </a:r>
            <a:r>
              <a:rPr lang="es-MX" sz="1400" dirty="0" smtClean="0">
                <a:solidFill>
                  <a:prstClr val="black"/>
                </a:solidFill>
                <a:latin typeface="Montserrat" panose="00000500000000000000" pitchFamily="2" charset="0"/>
              </a:rPr>
              <a:t>) </a:t>
            </a:r>
            <a:r>
              <a:rPr lang="es-MX" sz="1400" b="1" dirty="0" smtClean="0">
                <a:solidFill>
                  <a:prstClr val="black"/>
                </a:solidFill>
                <a:latin typeface="Montserrat" panose="00000500000000000000" pitchFamily="2" charset="0"/>
              </a:rPr>
              <a:t>Fortalecimiento </a:t>
            </a:r>
            <a:r>
              <a:rPr lang="es-MX" sz="1400" b="1" dirty="0">
                <a:solidFill>
                  <a:prstClr val="black"/>
                </a:solidFill>
                <a:latin typeface="Montserrat" panose="00000500000000000000" pitchFamily="2" charset="0"/>
              </a:rPr>
              <a:t>de capacidades de las autoridades estatales para la prevención y mitigación del riesgo</a:t>
            </a:r>
          </a:p>
          <a:p>
            <a:pPr marL="285750" indent="-285750" algn="just">
              <a:buFont typeface="Arial" panose="020B0604020202020204" pitchFamily="34" charset="0"/>
              <a:buChar char="•"/>
            </a:pP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Formar </a:t>
            </a:r>
            <a:r>
              <a:rPr lang="es-MX" sz="1400" dirty="0">
                <a:solidFill>
                  <a:prstClr val="black"/>
                </a:solidFill>
                <a:latin typeface="Montserrat" panose="00000500000000000000" pitchFamily="2" charset="0"/>
              </a:rPr>
              <a:t>u optimizar un Comité Científico, integrado por especialistas locales, que asesore a las autoridades de gobierno y/o de Protección Civil respecto de todos los fenómenos que afecten a la </a:t>
            </a:r>
            <a:r>
              <a:rPr lang="es-MX" sz="1400" dirty="0" smtClean="0">
                <a:solidFill>
                  <a:prstClr val="black"/>
                </a:solidFill>
                <a:latin typeface="Montserrat" panose="00000500000000000000" pitchFamily="2" charset="0"/>
              </a:rPr>
              <a:t>entidad</a:t>
            </a:r>
          </a:p>
          <a:p>
            <a:pPr marL="285750" indent="-285750" algn="just">
              <a:buFont typeface="Arial" panose="020B0604020202020204" pitchFamily="34" charset="0"/>
              <a:buChar char="•"/>
            </a:pP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Establecimiento </a:t>
            </a:r>
            <a:r>
              <a:rPr lang="es-MX" sz="1400" dirty="0">
                <a:solidFill>
                  <a:prstClr val="black"/>
                </a:solidFill>
                <a:latin typeface="Montserrat" panose="00000500000000000000" pitchFamily="2" charset="0"/>
              </a:rPr>
              <a:t>de protocolos de comunicación y de trabajo para la integración de dicho Comité a las actividades y estrategias de las direcciones generales de la Coordinación Nacional de Protección Civil y los comités científicos asesores del </a:t>
            </a:r>
            <a:r>
              <a:rPr lang="es-MX" sz="1400" dirty="0" smtClean="0">
                <a:solidFill>
                  <a:prstClr val="black"/>
                </a:solidFill>
                <a:latin typeface="Montserrat" panose="00000500000000000000" pitchFamily="2" charset="0"/>
              </a:rPr>
              <a:t>SINAPROC</a:t>
            </a:r>
          </a:p>
          <a:p>
            <a:pPr marL="285750" indent="-285750" algn="just">
              <a:buFont typeface="Arial" panose="020B0604020202020204" pitchFamily="34" charset="0"/>
              <a:buChar char="•"/>
            </a:pP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Creación </a:t>
            </a:r>
            <a:r>
              <a:rPr lang="es-MX" sz="1400" dirty="0">
                <a:solidFill>
                  <a:prstClr val="black"/>
                </a:solidFill>
                <a:latin typeface="Montserrat" panose="00000500000000000000" pitchFamily="2" charset="0"/>
              </a:rPr>
              <a:t>de un subcomité para la elaboración / actualización del reglamento de construcción </a:t>
            </a:r>
            <a:r>
              <a:rPr lang="es-MX" sz="1400" dirty="0" smtClean="0">
                <a:solidFill>
                  <a:prstClr val="black"/>
                </a:solidFill>
                <a:latin typeface="Montserrat" panose="00000500000000000000" pitchFamily="2" charset="0"/>
              </a:rPr>
              <a:t>estatal</a:t>
            </a:r>
          </a:p>
          <a:p>
            <a:pPr marL="285750" indent="-285750" algn="just">
              <a:buFont typeface="Arial" panose="020B0604020202020204" pitchFamily="34" charset="0"/>
              <a:buChar char="•"/>
            </a:pP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Participación</a:t>
            </a:r>
            <a:r>
              <a:rPr lang="es-MX" sz="1400" dirty="0">
                <a:solidFill>
                  <a:prstClr val="black"/>
                </a:solidFill>
                <a:latin typeface="Montserrat" panose="00000500000000000000" pitchFamily="2" charset="0"/>
              </a:rPr>
              <a:t>, vía remota, de un enlace estatal, con perfil técnico-científico, en las reuniones de CCA del </a:t>
            </a:r>
            <a:r>
              <a:rPr lang="es-MX" sz="1400" dirty="0" smtClean="0">
                <a:solidFill>
                  <a:prstClr val="black"/>
                </a:solidFill>
                <a:latin typeface="Montserrat" panose="00000500000000000000" pitchFamily="2" charset="0"/>
              </a:rPr>
              <a:t>SINAPROC</a:t>
            </a:r>
            <a:endParaRPr lang="es-MX" sz="14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1241213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2" y="1"/>
            <a:ext cx="9144001" cy="6899880"/>
          </a:xfrm>
          <a:prstGeom prst="rect">
            <a:avLst/>
          </a:prstGeom>
        </p:spPr>
      </p:pic>
      <p:sp>
        <p:nvSpPr>
          <p:cNvPr id="8" name="Rectángulo 3"/>
          <p:cNvSpPr>
            <a:spLocks noChangeArrowheads="1"/>
          </p:cNvSpPr>
          <p:nvPr/>
        </p:nvSpPr>
        <p:spPr bwMode="auto">
          <a:xfrm>
            <a:off x="5553306" y="4129137"/>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400" dirty="0">
                <a:solidFill>
                  <a:srgbClr val="D4C19C"/>
                </a:solidFill>
                <a:latin typeface="Montserrat" panose="00000500000000000000" pitchFamily="2" charset="0"/>
              </a:rPr>
              <a:t>2</a:t>
            </a:r>
            <a:r>
              <a:rPr lang="es-MX" altLang="es-MX" sz="1400" dirty="0" smtClean="0">
                <a:solidFill>
                  <a:srgbClr val="D4C19C"/>
                </a:solidFill>
                <a:latin typeface="Montserrat" panose="00000500000000000000" pitchFamily="2" charset="0"/>
              </a:rPr>
              <a:t>8 de diciembre, 2018</a:t>
            </a:r>
            <a:endParaRPr lang="es-MX" altLang="es-MX" sz="1400" dirty="0">
              <a:solidFill>
                <a:srgbClr val="D4C19C"/>
              </a:solidFill>
              <a:latin typeface="Montserrat" panose="00000500000000000000" pitchFamily="2" charset="0"/>
            </a:endParaRP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3779912" y="2413657"/>
            <a:ext cx="48245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FontTx/>
              <a:buNone/>
            </a:pPr>
            <a:r>
              <a:rPr lang="es-MX" altLang="es-MX" sz="2000" b="1" dirty="0" smtClean="0">
                <a:solidFill>
                  <a:schemeClr val="bg1"/>
                </a:solidFill>
                <a:latin typeface="Montserrat" panose="00000500000000000000" pitchFamily="2" charset="0"/>
              </a:rPr>
              <a:t>Dirección de Instrumentación y Cómputo </a:t>
            </a:r>
          </a:p>
          <a:p>
            <a:pPr lvl="1" algn="r" eaLnBrk="1" hangingPunct="1">
              <a:spcBef>
                <a:spcPct val="0"/>
              </a:spcBef>
              <a:buFontTx/>
              <a:buNone/>
            </a:pPr>
            <a:endParaRPr lang="es-MX" altLang="es-MX" sz="1000" b="1" dirty="0" smtClean="0">
              <a:solidFill>
                <a:schemeClr val="bg1"/>
              </a:solidFill>
              <a:latin typeface="Trajan Pro" pitchFamily="18" charset="0"/>
            </a:endParaRPr>
          </a:p>
          <a:p>
            <a:pPr lvl="1" algn="r" eaLnBrk="1" hangingPunct="1">
              <a:spcBef>
                <a:spcPct val="0"/>
              </a:spcBef>
              <a:buFontTx/>
              <a:buNone/>
            </a:pPr>
            <a:r>
              <a:rPr lang="it-IT" altLang="es-MX" sz="1400" dirty="0" smtClean="0">
                <a:solidFill>
                  <a:schemeClr val="bg1"/>
                </a:solidFill>
                <a:latin typeface="Montserrat" panose="00000500000000000000" pitchFamily="2" charset="0"/>
              </a:rPr>
              <a:t>Gilberto Castelán Pescina</a:t>
            </a:r>
            <a:r>
              <a:rPr lang="es-MX" altLang="es-MX" sz="1400" dirty="0" smtClean="0">
                <a:solidFill>
                  <a:schemeClr val="bg1"/>
                </a:solidFill>
                <a:latin typeface="Montserrat" panose="00000500000000000000" pitchFamily="2" charset="0"/>
              </a:rPr>
              <a:t> </a:t>
            </a:r>
            <a:endParaRPr lang="es-MX" altLang="es-MX" sz="1400" dirty="0">
              <a:solidFill>
                <a:schemeClr val="bg1"/>
              </a:solidFill>
              <a:latin typeface="Montserrat" panose="00000500000000000000" pitchFamily="2" charset="0"/>
            </a:endParaRP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186" y="495476"/>
            <a:ext cx="2088232" cy="1420358"/>
          </a:xfrm>
          <a:prstGeom prst="rect">
            <a:avLst/>
          </a:prstGeom>
        </p:spPr>
      </p:pic>
      <p:pic>
        <p:nvPicPr>
          <p:cNvPr id="10" name="Picture 54" descr="Tlamacas%200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07504" y="3974568"/>
            <a:ext cx="3816424" cy="2862075"/>
          </a:xfrm>
          <a:prstGeom prst="rect">
            <a:avLst/>
          </a:prstGeom>
        </p:spPr>
      </p:pic>
    </p:spTree>
    <p:extLst>
      <p:ext uri="{BB962C8B-B14F-4D97-AF65-F5344CB8AC3E}">
        <p14:creationId xmlns:p14="http://schemas.microsoft.com/office/powerpoint/2010/main" val="332584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66035" y="6606740"/>
            <a:ext cx="2684626" cy="276999"/>
          </a:xfrm>
          <a:prstGeom prst="rect">
            <a:avLst/>
          </a:prstGeom>
        </p:spPr>
        <p:txBody>
          <a:bodyPr wrap="square">
            <a:spAutoFit/>
          </a:bodyPr>
          <a:lstStyle/>
          <a:p>
            <a:pPr lvl="0" defTabSz="914400" eaLnBrk="1" fontAlgn="auto" hangingPunct="1">
              <a:spcBef>
                <a:spcPts val="0"/>
              </a:spcBef>
              <a:spcAft>
                <a:spcPts val="0"/>
              </a:spcAft>
            </a:pPr>
            <a:r>
              <a:rPr lang="es-MX" sz="1200" b="1" dirty="0">
                <a:latin typeface="Montserrat Medium" panose="00000600000000000000" pitchFamily="2" charset="0"/>
              </a:rPr>
              <a:t>Artículo 23. de la </a:t>
            </a:r>
            <a:r>
              <a:rPr lang="es-MX" sz="1200" b="1" dirty="0" smtClean="0">
                <a:latin typeface="Montserrat Medium" panose="00000600000000000000" pitchFamily="2" charset="0"/>
              </a:rPr>
              <a:t>LGPC</a:t>
            </a:r>
            <a:endParaRPr lang="es-MX" sz="1200" dirty="0">
              <a:latin typeface="Montserrat Medium" panose="00000600000000000000" pitchFamily="2" charset="0"/>
            </a:endParaRPr>
          </a:p>
        </p:txBody>
      </p:sp>
      <p:sp>
        <p:nvSpPr>
          <p:cNvPr id="4" name="3 Rectángulo"/>
          <p:cNvSpPr/>
          <p:nvPr/>
        </p:nvSpPr>
        <p:spPr>
          <a:xfrm>
            <a:off x="285681" y="1071901"/>
            <a:ext cx="8837598" cy="523220"/>
          </a:xfrm>
          <a:prstGeom prst="rect">
            <a:avLst/>
          </a:prstGeom>
        </p:spPr>
        <p:txBody>
          <a:bodyPr wrap="square">
            <a:spAutoFit/>
          </a:bodyPr>
          <a:lstStyle/>
          <a:p>
            <a:r>
              <a:rPr lang="es-MX" sz="1400" dirty="0">
                <a:latin typeface="Montserrat Medium" panose="00000600000000000000" pitchFamily="2" charset="0"/>
              </a:rPr>
              <a:t>El CENAPRED tiene a cargo la </a:t>
            </a:r>
            <a:r>
              <a:rPr lang="es-MX" sz="1400" b="1" dirty="0">
                <a:solidFill>
                  <a:srgbClr val="38806B"/>
                </a:solidFill>
                <a:latin typeface="Montserrat Medium" panose="00000600000000000000" pitchFamily="2" charset="0"/>
              </a:rPr>
              <a:t>coordinación </a:t>
            </a:r>
            <a:r>
              <a:rPr lang="es-MX" sz="1400" b="1" dirty="0" smtClean="0">
                <a:solidFill>
                  <a:srgbClr val="38806B"/>
                </a:solidFill>
                <a:latin typeface="Montserrat Medium" panose="00000600000000000000" pitchFamily="2" charset="0"/>
              </a:rPr>
              <a:t>del monitoreo </a:t>
            </a:r>
            <a:r>
              <a:rPr lang="es-MX" sz="1400" b="1" dirty="0">
                <a:solidFill>
                  <a:srgbClr val="38806B"/>
                </a:solidFill>
                <a:latin typeface="Montserrat Medium" panose="00000600000000000000" pitchFamily="2" charset="0"/>
              </a:rPr>
              <a:t>y </a:t>
            </a:r>
            <a:r>
              <a:rPr lang="es-MX" sz="1400" b="1" dirty="0" err="1">
                <a:solidFill>
                  <a:srgbClr val="38806B"/>
                </a:solidFill>
                <a:latin typeface="Montserrat Medium" panose="00000600000000000000" pitchFamily="2" charset="0"/>
              </a:rPr>
              <a:t>alertamiento</a:t>
            </a:r>
            <a:r>
              <a:rPr lang="es-MX" sz="1400" b="1" dirty="0">
                <a:solidFill>
                  <a:srgbClr val="38806B"/>
                </a:solidFill>
                <a:latin typeface="Montserrat Medium" panose="00000600000000000000" pitchFamily="2" charset="0"/>
              </a:rPr>
              <a:t> </a:t>
            </a:r>
            <a:r>
              <a:rPr lang="es-MX" sz="1400" dirty="0">
                <a:latin typeface="Montserrat Medium" panose="00000600000000000000" pitchFamily="2" charset="0"/>
              </a:rPr>
              <a:t>de fenómenos perturbadores</a:t>
            </a:r>
          </a:p>
        </p:txBody>
      </p:sp>
      <p:sp>
        <p:nvSpPr>
          <p:cNvPr id="5" name="Line 9"/>
          <p:cNvSpPr>
            <a:spLocks noChangeShapeType="1"/>
          </p:cNvSpPr>
          <p:nvPr/>
        </p:nvSpPr>
        <p:spPr bwMode="auto">
          <a:xfrm>
            <a:off x="2213991" y="4122507"/>
            <a:ext cx="685800" cy="0"/>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s-MX" dirty="0">
              <a:latin typeface="Montserrat Medium" panose="00000600000000000000" pitchFamily="2" charset="0"/>
            </a:endParaRPr>
          </a:p>
        </p:txBody>
      </p:sp>
      <p:sp>
        <p:nvSpPr>
          <p:cNvPr id="6" name="Line 10"/>
          <p:cNvSpPr>
            <a:spLocks noChangeShapeType="1"/>
          </p:cNvSpPr>
          <p:nvPr/>
        </p:nvSpPr>
        <p:spPr bwMode="auto">
          <a:xfrm flipH="1" flipV="1">
            <a:off x="6154103" y="3613150"/>
            <a:ext cx="609600" cy="0"/>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s-MX" dirty="0">
              <a:latin typeface="Montserrat Medium" panose="00000600000000000000" pitchFamily="2" charset="0"/>
            </a:endParaRPr>
          </a:p>
        </p:txBody>
      </p:sp>
      <p:sp>
        <p:nvSpPr>
          <p:cNvPr id="7" name="Text Box 11"/>
          <p:cNvSpPr txBox="1">
            <a:spLocks noChangeArrowheads="1"/>
          </p:cNvSpPr>
          <p:nvPr/>
        </p:nvSpPr>
        <p:spPr bwMode="auto">
          <a:xfrm>
            <a:off x="1059684" y="3122382"/>
            <a:ext cx="9925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bg1"/>
                </a:solidFill>
                <a:latin typeface="Comic Sans MS" pitchFamily="66" charset="0"/>
                <a:cs typeface="Arial" pitchFamily="34" charset="0"/>
              </a:defRPr>
            </a:lvl1pPr>
            <a:lvl2pPr marL="742950" indent="-285750" eaLnBrk="0" hangingPunct="0">
              <a:defRPr sz="3200" b="1" i="1">
                <a:solidFill>
                  <a:schemeClr val="bg1"/>
                </a:solidFill>
                <a:latin typeface="Comic Sans MS" pitchFamily="66" charset="0"/>
                <a:cs typeface="Arial" pitchFamily="34" charset="0"/>
              </a:defRPr>
            </a:lvl2pPr>
            <a:lvl3pPr marL="1143000" indent="-228600" eaLnBrk="0" hangingPunct="0">
              <a:defRPr sz="3200" b="1" i="1">
                <a:solidFill>
                  <a:schemeClr val="bg1"/>
                </a:solidFill>
                <a:latin typeface="Comic Sans MS" pitchFamily="66" charset="0"/>
                <a:cs typeface="Arial" pitchFamily="34" charset="0"/>
              </a:defRPr>
            </a:lvl3pPr>
            <a:lvl4pPr marL="1600200" indent="-228600" eaLnBrk="0" hangingPunct="0">
              <a:defRPr sz="3200" b="1" i="1">
                <a:solidFill>
                  <a:schemeClr val="bg1"/>
                </a:solidFill>
                <a:latin typeface="Comic Sans MS" pitchFamily="66" charset="0"/>
                <a:cs typeface="Arial" pitchFamily="34" charset="0"/>
              </a:defRPr>
            </a:lvl4pPr>
            <a:lvl5pPr marL="2057400" indent="-228600" eaLnBrk="0" hangingPunct="0">
              <a:defRPr sz="3200" b="1" i="1">
                <a:solidFill>
                  <a:schemeClr val="bg1"/>
                </a:solidFill>
                <a:latin typeface="Comic Sans MS" pitchFamily="66" charset="0"/>
                <a:cs typeface="Arial" pitchFamily="34" charset="0"/>
              </a:defRPr>
            </a:lvl5pPr>
            <a:lvl6pPr marL="2514600" indent="-228600" eaLnBrk="0" fontAlgn="base" hangingPunct="0">
              <a:spcBef>
                <a:spcPct val="0"/>
              </a:spcBef>
              <a:spcAft>
                <a:spcPct val="0"/>
              </a:spcAft>
              <a:defRPr sz="3200" b="1" i="1">
                <a:solidFill>
                  <a:schemeClr val="bg1"/>
                </a:solidFill>
                <a:latin typeface="Comic Sans MS" pitchFamily="66" charset="0"/>
                <a:cs typeface="Arial" pitchFamily="34" charset="0"/>
              </a:defRPr>
            </a:lvl6pPr>
            <a:lvl7pPr marL="2971800" indent="-228600" eaLnBrk="0" fontAlgn="base" hangingPunct="0">
              <a:spcBef>
                <a:spcPct val="0"/>
              </a:spcBef>
              <a:spcAft>
                <a:spcPct val="0"/>
              </a:spcAft>
              <a:defRPr sz="3200" b="1" i="1">
                <a:solidFill>
                  <a:schemeClr val="bg1"/>
                </a:solidFill>
                <a:latin typeface="Comic Sans MS" pitchFamily="66" charset="0"/>
                <a:cs typeface="Arial" pitchFamily="34" charset="0"/>
              </a:defRPr>
            </a:lvl7pPr>
            <a:lvl8pPr marL="3429000" indent="-228600" eaLnBrk="0" fontAlgn="base" hangingPunct="0">
              <a:spcBef>
                <a:spcPct val="0"/>
              </a:spcBef>
              <a:spcAft>
                <a:spcPct val="0"/>
              </a:spcAft>
              <a:defRPr sz="3200" b="1" i="1">
                <a:solidFill>
                  <a:schemeClr val="bg1"/>
                </a:solidFill>
                <a:latin typeface="Comic Sans MS" pitchFamily="66" charset="0"/>
                <a:cs typeface="Arial" pitchFamily="34" charset="0"/>
              </a:defRPr>
            </a:lvl8pPr>
            <a:lvl9pPr marL="3886200" indent="-228600" eaLnBrk="0" fontAlgn="base" hangingPunct="0">
              <a:spcBef>
                <a:spcPct val="0"/>
              </a:spcBef>
              <a:spcAft>
                <a:spcPct val="0"/>
              </a:spcAft>
              <a:defRPr sz="3200" b="1" i="1">
                <a:solidFill>
                  <a:schemeClr val="bg1"/>
                </a:solidFill>
                <a:latin typeface="Comic Sans MS" pitchFamily="66" charset="0"/>
                <a:cs typeface="Arial" pitchFamily="34" charset="0"/>
              </a:defRPr>
            </a:lvl9pPr>
          </a:lstStyle>
          <a:p>
            <a:pPr algn="ctr" eaLnBrk="1" hangingPunct="1">
              <a:buFont typeface="Wingdings" pitchFamily="2" charset="2"/>
              <a:buNone/>
            </a:pPr>
            <a:r>
              <a:rPr lang="es-MX" sz="1200" i="0" dirty="0">
                <a:solidFill>
                  <a:schemeClr val="tx1"/>
                </a:solidFill>
                <a:latin typeface="Montserrat Medium" panose="00000600000000000000" pitchFamily="2" charset="0"/>
              </a:rPr>
              <a:t>HURACAN</a:t>
            </a:r>
            <a:endParaRPr lang="en-US" sz="1200" i="0" dirty="0">
              <a:solidFill>
                <a:schemeClr val="tx1"/>
              </a:solidFill>
              <a:latin typeface="Montserrat Medium" panose="00000600000000000000" pitchFamily="2" charset="0"/>
            </a:endParaRPr>
          </a:p>
        </p:txBody>
      </p:sp>
      <p:sp>
        <p:nvSpPr>
          <p:cNvPr id="8" name="Text Box 12"/>
          <p:cNvSpPr txBox="1">
            <a:spLocks noChangeArrowheads="1"/>
          </p:cNvSpPr>
          <p:nvPr/>
        </p:nvSpPr>
        <p:spPr bwMode="auto">
          <a:xfrm>
            <a:off x="1082591" y="4599550"/>
            <a:ext cx="8515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bg1"/>
                </a:solidFill>
                <a:latin typeface="Comic Sans MS" pitchFamily="66" charset="0"/>
                <a:cs typeface="Arial" pitchFamily="34" charset="0"/>
              </a:defRPr>
            </a:lvl1pPr>
            <a:lvl2pPr marL="742950" indent="-285750" eaLnBrk="0" hangingPunct="0">
              <a:defRPr sz="3200" b="1" i="1">
                <a:solidFill>
                  <a:schemeClr val="bg1"/>
                </a:solidFill>
                <a:latin typeface="Comic Sans MS" pitchFamily="66" charset="0"/>
                <a:cs typeface="Arial" pitchFamily="34" charset="0"/>
              </a:defRPr>
            </a:lvl2pPr>
            <a:lvl3pPr marL="1143000" indent="-228600" eaLnBrk="0" hangingPunct="0">
              <a:defRPr sz="3200" b="1" i="1">
                <a:solidFill>
                  <a:schemeClr val="bg1"/>
                </a:solidFill>
                <a:latin typeface="Comic Sans MS" pitchFamily="66" charset="0"/>
                <a:cs typeface="Arial" pitchFamily="34" charset="0"/>
              </a:defRPr>
            </a:lvl3pPr>
            <a:lvl4pPr marL="1600200" indent="-228600" eaLnBrk="0" hangingPunct="0">
              <a:defRPr sz="3200" b="1" i="1">
                <a:solidFill>
                  <a:schemeClr val="bg1"/>
                </a:solidFill>
                <a:latin typeface="Comic Sans MS" pitchFamily="66" charset="0"/>
                <a:cs typeface="Arial" pitchFamily="34" charset="0"/>
              </a:defRPr>
            </a:lvl4pPr>
            <a:lvl5pPr marL="2057400" indent="-228600" eaLnBrk="0" hangingPunct="0">
              <a:defRPr sz="3200" b="1" i="1">
                <a:solidFill>
                  <a:schemeClr val="bg1"/>
                </a:solidFill>
                <a:latin typeface="Comic Sans MS" pitchFamily="66" charset="0"/>
                <a:cs typeface="Arial" pitchFamily="34" charset="0"/>
              </a:defRPr>
            </a:lvl5pPr>
            <a:lvl6pPr marL="2514600" indent="-228600" eaLnBrk="0" fontAlgn="base" hangingPunct="0">
              <a:spcBef>
                <a:spcPct val="0"/>
              </a:spcBef>
              <a:spcAft>
                <a:spcPct val="0"/>
              </a:spcAft>
              <a:defRPr sz="3200" b="1" i="1">
                <a:solidFill>
                  <a:schemeClr val="bg1"/>
                </a:solidFill>
                <a:latin typeface="Comic Sans MS" pitchFamily="66" charset="0"/>
                <a:cs typeface="Arial" pitchFamily="34" charset="0"/>
              </a:defRPr>
            </a:lvl6pPr>
            <a:lvl7pPr marL="2971800" indent="-228600" eaLnBrk="0" fontAlgn="base" hangingPunct="0">
              <a:spcBef>
                <a:spcPct val="0"/>
              </a:spcBef>
              <a:spcAft>
                <a:spcPct val="0"/>
              </a:spcAft>
              <a:defRPr sz="3200" b="1" i="1">
                <a:solidFill>
                  <a:schemeClr val="bg1"/>
                </a:solidFill>
                <a:latin typeface="Comic Sans MS" pitchFamily="66" charset="0"/>
                <a:cs typeface="Arial" pitchFamily="34" charset="0"/>
              </a:defRPr>
            </a:lvl7pPr>
            <a:lvl8pPr marL="3429000" indent="-228600" eaLnBrk="0" fontAlgn="base" hangingPunct="0">
              <a:spcBef>
                <a:spcPct val="0"/>
              </a:spcBef>
              <a:spcAft>
                <a:spcPct val="0"/>
              </a:spcAft>
              <a:defRPr sz="3200" b="1" i="1">
                <a:solidFill>
                  <a:schemeClr val="bg1"/>
                </a:solidFill>
                <a:latin typeface="Comic Sans MS" pitchFamily="66" charset="0"/>
                <a:cs typeface="Arial" pitchFamily="34" charset="0"/>
              </a:defRPr>
            </a:lvl8pPr>
            <a:lvl9pPr marL="3886200" indent="-228600" eaLnBrk="0" fontAlgn="base" hangingPunct="0">
              <a:spcBef>
                <a:spcPct val="0"/>
              </a:spcBef>
              <a:spcAft>
                <a:spcPct val="0"/>
              </a:spcAft>
              <a:defRPr sz="3200" b="1" i="1">
                <a:solidFill>
                  <a:schemeClr val="bg1"/>
                </a:solidFill>
                <a:latin typeface="Comic Sans MS" pitchFamily="66" charset="0"/>
                <a:cs typeface="Arial" pitchFamily="34" charset="0"/>
              </a:defRPr>
            </a:lvl9pPr>
          </a:lstStyle>
          <a:p>
            <a:pPr algn="ctr" eaLnBrk="1" hangingPunct="1">
              <a:buFont typeface="Wingdings" pitchFamily="2" charset="2"/>
              <a:buNone/>
            </a:pPr>
            <a:r>
              <a:rPr lang="es-MX" sz="1200" i="0" dirty="0">
                <a:solidFill>
                  <a:schemeClr val="tx1"/>
                </a:solidFill>
                <a:latin typeface="Montserrat Medium" panose="00000600000000000000" pitchFamily="2" charset="0"/>
              </a:rPr>
              <a:t>VOLCAN</a:t>
            </a:r>
            <a:endParaRPr lang="en-US" sz="1200" i="0" dirty="0">
              <a:solidFill>
                <a:schemeClr val="tx1"/>
              </a:solidFill>
              <a:latin typeface="Montserrat Medium" panose="00000600000000000000" pitchFamily="2" charset="0"/>
            </a:endParaRPr>
          </a:p>
        </p:txBody>
      </p:sp>
      <p:sp>
        <p:nvSpPr>
          <p:cNvPr id="9" name="Text Box 13"/>
          <p:cNvSpPr txBox="1">
            <a:spLocks noChangeArrowheads="1"/>
          </p:cNvSpPr>
          <p:nvPr/>
        </p:nvSpPr>
        <p:spPr bwMode="auto">
          <a:xfrm>
            <a:off x="1096649" y="5923035"/>
            <a:ext cx="6912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bg1"/>
                </a:solidFill>
                <a:latin typeface="Comic Sans MS" pitchFamily="66" charset="0"/>
                <a:cs typeface="Arial" pitchFamily="34" charset="0"/>
              </a:defRPr>
            </a:lvl1pPr>
            <a:lvl2pPr marL="742950" indent="-285750" eaLnBrk="0" hangingPunct="0">
              <a:defRPr sz="3200" b="1" i="1">
                <a:solidFill>
                  <a:schemeClr val="bg1"/>
                </a:solidFill>
                <a:latin typeface="Comic Sans MS" pitchFamily="66" charset="0"/>
                <a:cs typeface="Arial" pitchFamily="34" charset="0"/>
              </a:defRPr>
            </a:lvl2pPr>
            <a:lvl3pPr marL="1143000" indent="-228600" eaLnBrk="0" hangingPunct="0">
              <a:defRPr sz="3200" b="1" i="1">
                <a:solidFill>
                  <a:schemeClr val="bg1"/>
                </a:solidFill>
                <a:latin typeface="Comic Sans MS" pitchFamily="66" charset="0"/>
                <a:cs typeface="Arial" pitchFamily="34" charset="0"/>
              </a:defRPr>
            </a:lvl3pPr>
            <a:lvl4pPr marL="1600200" indent="-228600" eaLnBrk="0" hangingPunct="0">
              <a:defRPr sz="3200" b="1" i="1">
                <a:solidFill>
                  <a:schemeClr val="bg1"/>
                </a:solidFill>
                <a:latin typeface="Comic Sans MS" pitchFamily="66" charset="0"/>
                <a:cs typeface="Arial" pitchFamily="34" charset="0"/>
              </a:defRPr>
            </a:lvl4pPr>
            <a:lvl5pPr marL="2057400" indent="-228600" eaLnBrk="0" hangingPunct="0">
              <a:defRPr sz="3200" b="1" i="1">
                <a:solidFill>
                  <a:schemeClr val="bg1"/>
                </a:solidFill>
                <a:latin typeface="Comic Sans MS" pitchFamily="66" charset="0"/>
                <a:cs typeface="Arial" pitchFamily="34" charset="0"/>
              </a:defRPr>
            </a:lvl5pPr>
            <a:lvl6pPr marL="2514600" indent="-228600" eaLnBrk="0" fontAlgn="base" hangingPunct="0">
              <a:spcBef>
                <a:spcPct val="0"/>
              </a:spcBef>
              <a:spcAft>
                <a:spcPct val="0"/>
              </a:spcAft>
              <a:defRPr sz="3200" b="1" i="1">
                <a:solidFill>
                  <a:schemeClr val="bg1"/>
                </a:solidFill>
                <a:latin typeface="Comic Sans MS" pitchFamily="66" charset="0"/>
                <a:cs typeface="Arial" pitchFamily="34" charset="0"/>
              </a:defRPr>
            </a:lvl6pPr>
            <a:lvl7pPr marL="2971800" indent="-228600" eaLnBrk="0" fontAlgn="base" hangingPunct="0">
              <a:spcBef>
                <a:spcPct val="0"/>
              </a:spcBef>
              <a:spcAft>
                <a:spcPct val="0"/>
              </a:spcAft>
              <a:defRPr sz="3200" b="1" i="1">
                <a:solidFill>
                  <a:schemeClr val="bg1"/>
                </a:solidFill>
                <a:latin typeface="Comic Sans MS" pitchFamily="66" charset="0"/>
                <a:cs typeface="Arial" pitchFamily="34" charset="0"/>
              </a:defRPr>
            </a:lvl7pPr>
            <a:lvl8pPr marL="3429000" indent="-228600" eaLnBrk="0" fontAlgn="base" hangingPunct="0">
              <a:spcBef>
                <a:spcPct val="0"/>
              </a:spcBef>
              <a:spcAft>
                <a:spcPct val="0"/>
              </a:spcAft>
              <a:defRPr sz="3200" b="1" i="1">
                <a:solidFill>
                  <a:schemeClr val="bg1"/>
                </a:solidFill>
                <a:latin typeface="Comic Sans MS" pitchFamily="66" charset="0"/>
                <a:cs typeface="Arial" pitchFamily="34" charset="0"/>
              </a:defRPr>
            </a:lvl8pPr>
            <a:lvl9pPr marL="3886200" indent="-228600" eaLnBrk="0" fontAlgn="base" hangingPunct="0">
              <a:spcBef>
                <a:spcPct val="0"/>
              </a:spcBef>
              <a:spcAft>
                <a:spcPct val="0"/>
              </a:spcAft>
              <a:defRPr sz="3200" b="1" i="1">
                <a:solidFill>
                  <a:schemeClr val="bg1"/>
                </a:solidFill>
                <a:latin typeface="Comic Sans MS" pitchFamily="66" charset="0"/>
                <a:cs typeface="Arial" pitchFamily="34" charset="0"/>
              </a:defRPr>
            </a:lvl9pPr>
          </a:lstStyle>
          <a:p>
            <a:pPr algn="ctr" eaLnBrk="1" hangingPunct="1">
              <a:buFont typeface="Wingdings" pitchFamily="2" charset="2"/>
              <a:buNone/>
            </a:pPr>
            <a:r>
              <a:rPr lang="es-MX" sz="1200" i="0" dirty="0">
                <a:solidFill>
                  <a:schemeClr val="tx1"/>
                </a:solidFill>
                <a:latin typeface="Montserrat Medium" panose="00000600000000000000" pitchFamily="2" charset="0"/>
              </a:rPr>
              <a:t>SISMO</a:t>
            </a:r>
            <a:endParaRPr lang="en-US" sz="1200" i="0" dirty="0">
              <a:solidFill>
                <a:schemeClr val="tx1"/>
              </a:solidFill>
              <a:latin typeface="Montserrat Medium" panose="00000600000000000000" pitchFamily="2" charset="0"/>
            </a:endParaRPr>
          </a:p>
        </p:txBody>
      </p:sp>
      <p:sp>
        <p:nvSpPr>
          <p:cNvPr id="10" name="Text Box 14"/>
          <p:cNvSpPr txBox="1">
            <a:spLocks noChangeArrowheads="1"/>
          </p:cNvSpPr>
          <p:nvPr/>
        </p:nvSpPr>
        <p:spPr bwMode="auto">
          <a:xfrm>
            <a:off x="2899791" y="5738368"/>
            <a:ext cx="2088630" cy="10156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200" b="1" i="1">
                <a:solidFill>
                  <a:schemeClr val="bg1"/>
                </a:solidFill>
                <a:latin typeface="Comic Sans MS" pitchFamily="66" charset="0"/>
                <a:cs typeface="Arial" pitchFamily="34" charset="0"/>
              </a:defRPr>
            </a:lvl1pPr>
            <a:lvl2pPr marL="742950" indent="-285750" eaLnBrk="0" hangingPunct="0">
              <a:defRPr sz="3200" b="1" i="1">
                <a:solidFill>
                  <a:schemeClr val="bg1"/>
                </a:solidFill>
                <a:latin typeface="Comic Sans MS" pitchFamily="66" charset="0"/>
                <a:cs typeface="Arial" pitchFamily="34" charset="0"/>
              </a:defRPr>
            </a:lvl2pPr>
            <a:lvl3pPr marL="1143000" indent="-228600" eaLnBrk="0" hangingPunct="0">
              <a:defRPr sz="3200" b="1" i="1">
                <a:solidFill>
                  <a:schemeClr val="bg1"/>
                </a:solidFill>
                <a:latin typeface="Comic Sans MS" pitchFamily="66" charset="0"/>
                <a:cs typeface="Arial" pitchFamily="34" charset="0"/>
              </a:defRPr>
            </a:lvl3pPr>
            <a:lvl4pPr marL="1600200" indent="-228600" eaLnBrk="0" hangingPunct="0">
              <a:defRPr sz="3200" b="1" i="1">
                <a:solidFill>
                  <a:schemeClr val="bg1"/>
                </a:solidFill>
                <a:latin typeface="Comic Sans MS" pitchFamily="66" charset="0"/>
                <a:cs typeface="Arial" pitchFamily="34" charset="0"/>
              </a:defRPr>
            </a:lvl4pPr>
            <a:lvl5pPr marL="2057400" indent="-228600" eaLnBrk="0" hangingPunct="0">
              <a:defRPr sz="3200" b="1" i="1">
                <a:solidFill>
                  <a:schemeClr val="bg1"/>
                </a:solidFill>
                <a:latin typeface="Comic Sans MS" pitchFamily="66" charset="0"/>
                <a:cs typeface="Arial" pitchFamily="34" charset="0"/>
              </a:defRPr>
            </a:lvl5pPr>
            <a:lvl6pPr marL="2514600" indent="-228600" eaLnBrk="0" fontAlgn="base" hangingPunct="0">
              <a:spcBef>
                <a:spcPct val="0"/>
              </a:spcBef>
              <a:spcAft>
                <a:spcPct val="0"/>
              </a:spcAft>
              <a:defRPr sz="3200" b="1" i="1">
                <a:solidFill>
                  <a:schemeClr val="bg1"/>
                </a:solidFill>
                <a:latin typeface="Comic Sans MS" pitchFamily="66" charset="0"/>
                <a:cs typeface="Arial" pitchFamily="34" charset="0"/>
              </a:defRPr>
            </a:lvl6pPr>
            <a:lvl7pPr marL="2971800" indent="-228600" eaLnBrk="0" fontAlgn="base" hangingPunct="0">
              <a:spcBef>
                <a:spcPct val="0"/>
              </a:spcBef>
              <a:spcAft>
                <a:spcPct val="0"/>
              </a:spcAft>
              <a:defRPr sz="3200" b="1" i="1">
                <a:solidFill>
                  <a:schemeClr val="bg1"/>
                </a:solidFill>
                <a:latin typeface="Comic Sans MS" pitchFamily="66" charset="0"/>
                <a:cs typeface="Arial" pitchFamily="34" charset="0"/>
              </a:defRPr>
            </a:lvl7pPr>
            <a:lvl8pPr marL="3429000" indent="-228600" eaLnBrk="0" fontAlgn="base" hangingPunct="0">
              <a:spcBef>
                <a:spcPct val="0"/>
              </a:spcBef>
              <a:spcAft>
                <a:spcPct val="0"/>
              </a:spcAft>
              <a:defRPr sz="3200" b="1" i="1">
                <a:solidFill>
                  <a:schemeClr val="bg1"/>
                </a:solidFill>
                <a:latin typeface="Comic Sans MS" pitchFamily="66" charset="0"/>
                <a:cs typeface="Arial" pitchFamily="34" charset="0"/>
              </a:defRPr>
            </a:lvl8pPr>
            <a:lvl9pPr marL="3886200" indent="-228600" eaLnBrk="0" fontAlgn="base" hangingPunct="0">
              <a:spcBef>
                <a:spcPct val="0"/>
              </a:spcBef>
              <a:spcAft>
                <a:spcPct val="0"/>
              </a:spcAft>
              <a:defRPr sz="3200" b="1" i="1">
                <a:solidFill>
                  <a:schemeClr val="bg1"/>
                </a:solidFill>
                <a:latin typeface="Comic Sans MS" pitchFamily="66" charset="0"/>
                <a:cs typeface="Arial" pitchFamily="34" charset="0"/>
              </a:defRPr>
            </a:lvl9pPr>
          </a:lstStyle>
          <a:p>
            <a:pPr eaLnBrk="1" hangingPunct="1">
              <a:buFont typeface="Wingdings" pitchFamily="2" charset="2"/>
              <a:buNone/>
            </a:pPr>
            <a:r>
              <a:rPr lang="es-MX" sz="1200" i="0" dirty="0">
                <a:solidFill>
                  <a:schemeClr val="tx1"/>
                </a:solidFill>
                <a:latin typeface="Montserrat Medium" panose="00000600000000000000" pitchFamily="2" charset="0"/>
              </a:rPr>
              <a:t>OTROS FENOMENOS:</a:t>
            </a:r>
          </a:p>
          <a:p>
            <a:pPr eaLnBrk="1" hangingPunct="1">
              <a:buFont typeface="Wingdings" pitchFamily="2" charset="2"/>
              <a:buNone/>
            </a:pPr>
            <a:r>
              <a:rPr lang="es-MX" sz="1200" i="0" dirty="0" smtClean="0">
                <a:solidFill>
                  <a:schemeClr val="tx1"/>
                </a:solidFill>
                <a:latin typeface="Montserrat Medium" panose="00000600000000000000" pitchFamily="2" charset="0"/>
              </a:rPr>
              <a:t>Incendios Forestales, heladas, </a:t>
            </a:r>
            <a:endParaRPr lang="es-MX" sz="1200" i="0" dirty="0">
              <a:solidFill>
                <a:schemeClr val="tx1"/>
              </a:solidFill>
              <a:latin typeface="Montserrat Medium" panose="00000600000000000000" pitchFamily="2" charset="0"/>
            </a:endParaRPr>
          </a:p>
          <a:p>
            <a:pPr eaLnBrk="1" hangingPunct="1">
              <a:buFont typeface="Wingdings" pitchFamily="2" charset="2"/>
              <a:buNone/>
            </a:pPr>
            <a:r>
              <a:rPr lang="es-MX" sz="1200" i="0" dirty="0" smtClean="0">
                <a:solidFill>
                  <a:schemeClr val="tx1"/>
                </a:solidFill>
                <a:latin typeface="Montserrat Medium" panose="00000600000000000000" pitchFamily="2" charset="0"/>
              </a:rPr>
              <a:t>Sequias, Tormentas eléctricas, </a:t>
            </a:r>
            <a:endParaRPr lang="en-US" sz="1200" i="0" dirty="0">
              <a:solidFill>
                <a:schemeClr val="tx1"/>
              </a:solidFill>
              <a:latin typeface="Montserrat Medium" panose="00000600000000000000" pitchFamily="2" charset="0"/>
            </a:endParaRPr>
          </a:p>
        </p:txBody>
      </p:sp>
      <p:sp>
        <p:nvSpPr>
          <p:cNvPr id="11" name="AutoShape 15"/>
          <p:cNvSpPr>
            <a:spLocks noChangeArrowheads="1"/>
          </p:cNvSpPr>
          <p:nvPr/>
        </p:nvSpPr>
        <p:spPr bwMode="auto">
          <a:xfrm>
            <a:off x="4003103" y="4738049"/>
            <a:ext cx="366960" cy="526494"/>
          </a:xfrm>
          <a:prstGeom prst="upArrow">
            <a:avLst>
              <a:gd name="adj1" fmla="val 50000"/>
              <a:gd name="adj2" fmla="val 87045"/>
            </a:avLst>
          </a:prstGeom>
          <a:solidFill>
            <a:schemeClr val="accent6">
              <a:lumMod val="75000"/>
            </a:schemeClr>
          </a:solidFill>
          <a:ln>
            <a:noFill/>
          </a:ln>
        </p:spPr>
        <p:txBody>
          <a:bodyPr wrap="none" anchor="ctr">
            <a:spAutoFit/>
          </a:bodyPr>
          <a:lstStyle/>
          <a:p>
            <a:pPr>
              <a:spcBef>
                <a:spcPct val="50000"/>
              </a:spcBef>
            </a:pPr>
            <a:endParaRPr lang="es-MX" dirty="0">
              <a:latin typeface="Montserrat Medium" panose="00000600000000000000" pitchFamily="2" charset="0"/>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740" y="1594787"/>
            <a:ext cx="2530475" cy="1474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Box 11"/>
          <p:cNvSpPr txBox="1">
            <a:spLocks noChangeArrowheads="1"/>
          </p:cNvSpPr>
          <p:nvPr/>
        </p:nvSpPr>
        <p:spPr bwMode="auto">
          <a:xfrm>
            <a:off x="5256085" y="2749974"/>
            <a:ext cx="9957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bg1"/>
                </a:solidFill>
                <a:latin typeface="Comic Sans MS" pitchFamily="66" charset="0"/>
                <a:cs typeface="Arial" pitchFamily="34" charset="0"/>
              </a:defRPr>
            </a:lvl1pPr>
            <a:lvl2pPr marL="742950" indent="-285750" eaLnBrk="0" hangingPunct="0">
              <a:defRPr sz="3200" b="1" i="1">
                <a:solidFill>
                  <a:schemeClr val="bg1"/>
                </a:solidFill>
                <a:latin typeface="Comic Sans MS" pitchFamily="66" charset="0"/>
                <a:cs typeface="Arial" pitchFamily="34" charset="0"/>
              </a:defRPr>
            </a:lvl2pPr>
            <a:lvl3pPr marL="1143000" indent="-228600" eaLnBrk="0" hangingPunct="0">
              <a:defRPr sz="3200" b="1" i="1">
                <a:solidFill>
                  <a:schemeClr val="bg1"/>
                </a:solidFill>
                <a:latin typeface="Comic Sans MS" pitchFamily="66" charset="0"/>
                <a:cs typeface="Arial" pitchFamily="34" charset="0"/>
              </a:defRPr>
            </a:lvl3pPr>
            <a:lvl4pPr marL="1600200" indent="-228600" eaLnBrk="0" hangingPunct="0">
              <a:defRPr sz="3200" b="1" i="1">
                <a:solidFill>
                  <a:schemeClr val="bg1"/>
                </a:solidFill>
                <a:latin typeface="Comic Sans MS" pitchFamily="66" charset="0"/>
                <a:cs typeface="Arial" pitchFamily="34" charset="0"/>
              </a:defRPr>
            </a:lvl4pPr>
            <a:lvl5pPr marL="2057400" indent="-228600" eaLnBrk="0" hangingPunct="0">
              <a:defRPr sz="3200" b="1" i="1">
                <a:solidFill>
                  <a:schemeClr val="bg1"/>
                </a:solidFill>
                <a:latin typeface="Comic Sans MS" pitchFamily="66" charset="0"/>
                <a:cs typeface="Arial" pitchFamily="34" charset="0"/>
              </a:defRPr>
            </a:lvl5pPr>
            <a:lvl6pPr marL="2514600" indent="-228600" eaLnBrk="0" fontAlgn="base" hangingPunct="0">
              <a:spcBef>
                <a:spcPct val="0"/>
              </a:spcBef>
              <a:spcAft>
                <a:spcPct val="0"/>
              </a:spcAft>
              <a:defRPr sz="3200" b="1" i="1">
                <a:solidFill>
                  <a:schemeClr val="bg1"/>
                </a:solidFill>
                <a:latin typeface="Comic Sans MS" pitchFamily="66" charset="0"/>
                <a:cs typeface="Arial" pitchFamily="34" charset="0"/>
              </a:defRPr>
            </a:lvl6pPr>
            <a:lvl7pPr marL="2971800" indent="-228600" eaLnBrk="0" fontAlgn="base" hangingPunct="0">
              <a:spcBef>
                <a:spcPct val="0"/>
              </a:spcBef>
              <a:spcAft>
                <a:spcPct val="0"/>
              </a:spcAft>
              <a:defRPr sz="3200" b="1" i="1">
                <a:solidFill>
                  <a:schemeClr val="bg1"/>
                </a:solidFill>
                <a:latin typeface="Comic Sans MS" pitchFamily="66" charset="0"/>
                <a:cs typeface="Arial" pitchFamily="34" charset="0"/>
              </a:defRPr>
            </a:lvl7pPr>
            <a:lvl8pPr marL="3429000" indent="-228600" eaLnBrk="0" fontAlgn="base" hangingPunct="0">
              <a:spcBef>
                <a:spcPct val="0"/>
              </a:spcBef>
              <a:spcAft>
                <a:spcPct val="0"/>
              </a:spcAft>
              <a:defRPr sz="3200" b="1" i="1">
                <a:solidFill>
                  <a:schemeClr val="bg1"/>
                </a:solidFill>
                <a:latin typeface="Comic Sans MS" pitchFamily="66" charset="0"/>
                <a:cs typeface="Arial" pitchFamily="34" charset="0"/>
              </a:defRPr>
            </a:lvl8pPr>
            <a:lvl9pPr marL="3886200" indent="-228600" eaLnBrk="0" fontAlgn="base" hangingPunct="0">
              <a:spcBef>
                <a:spcPct val="0"/>
              </a:spcBef>
              <a:spcAft>
                <a:spcPct val="0"/>
              </a:spcAft>
              <a:defRPr sz="3200" b="1" i="1">
                <a:solidFill>
                  <a:schemeClr val="bg1"/>
                </a:solidFill>
                <a:latin typeface="Comic Sans MS" pitchFamily="66" charset="0"/>
                <a:cs typeface="Arial" pitchFamily="34" charset="0"/>
              </a:defRPr>
            </a:lvl9pPr>
          </a:lstStyle>
          <a:p>
            <a:pPr algn="ctr" eaLnBrk="1" hangingPunct="1">
              <a:buFont typeface="Wingdings" pitchFamily="2" charset="2"/>
              <a:buNone/>
            </a:pPr>
            <a:r>
              <a:rPr lang="es-MX" sz="1200" i="0" dirty="0" smtClean="0">
                <a:solidFill>
                  <a:schemeClr val="tx1"/>
                </a:solidFill>
                <a:latin typeface="Montserrat Medium" panose="00000600000000000000" pitchFamily="2" charset="0"/>
              </a:rPr>
              <a:t>TORNADO</a:t>
            </a:r>
            <a:endParaRPr lang="en-US" sz="1200" i="0" dirty="0">
              <a:solidFill>
                <a:schemeClr val="tx1"/>
              </a:solidFill>
              <a:latin typeface="Montserrat Medium" panose="00000600000000000000" pitchFamily="2"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1213" y="3754768"/>
            <a:ext cx="1931160" cy="1276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7238" y="2635048"/>
            <a:ext cx="1434584" cy="9746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9" descr="mapa-me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424" y="1996167"/>
            <a:ext cx="4191000" cy="3133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1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261" y="1962953"/>
            <a:ext cx="1771959" cy="1144390"/>
          </a:xfrm>
          <a:prstGeom prst="rect">
            <a:avLst/>
          </a:prstGeom>
        </p:spPr>
      </p:pic>
      <p:pic>
        <p:nvPicPr>
          <p:cNvPr id="18" name="Picture 8" descr="Erupción del volcán Popocatépetl">
            <a:hlinkClick r:id="rId7"/>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779" y="3357528"/>
            <a:ext cx="1896653" cy="12913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75141" y="4893791"/>
            <a:ext cx="1242504" cy="8293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2" descr="Resultado de imagen para sismo itali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104" y="4883827"/>
            <a:ext cx="1932328" cy="10466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6" descr="sismo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47171" y="5515819"/>
            <a:ext cx="1163218" cy="4146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2" name="8 Marcador de contenido"/>
          <p:cNvGrpSpPr>
            <a:grpSpLocks noGrp="1"/>
          </p:cNvGrpSpPr>
          <p:nvPr/>
        </p:nvGrpSpPr>
        <p:grpSpPr>
          <a:xfrm>
            <a:off x="5264966" y="5154102"/>
            <a:ext cx="3751048" cy="1704995"/>
            <a:chOff x="1763688" y="1484784"/>
            <a:chExt cx="5040560" cy="3124943"/>
          </a:xfrm>
        </p:grpSpPr>
        <p:pic>
          <p:nvPicPr>
            <p:cNvPr id="23" name="Picture 5"/>
            <p:cNvPicPr>
              <a:picLocks noChangeAspect="1" noChangeArrowheads="1"/>
            </p:cNvPicPr>
            <p:nvPr/>
          </p:nvPicPr>
          <p:blipFill>
            <a:blip r:embed="rId12" cstate="print"/>
            <a:srcRect l="11111"/>
            <a:stretch>
              <a:fillRect/>
            </a:stretch>
          </p:blipFill>
          <p:spPr bwMode="auto">
            <a:xfrm>
              <a:off x="1763688" y="1484784"/>
              <a:ext cx="4543603" cy="3124943"/>
            </a:xfrm>
            <a:prstGeom prst="rect">
              <a:avLst/>
            </a:prstGeom>
            <a:noFill/>
            <a:ln w="9525">
              <a:noFill/>
              <a:miter lim="800000"/>
              <a:headEnd/>
              <a:tailEnd/>
            </a:ln>
            <a:effectLst/>
          </p:spPr>
        </p:pic>
        <p:pic>
          <p:nvPicPr>
            <p:cNvPr id="24" name="Picture 6"/>
            <p:cNvPicPr>
              <a:picLocks noChangeAspect="1" noChangeArrowheads="1"/>
            </p:cNvPicPr>
            <p:nvPr/>
          </p:nvPicPr>
          <p:blipFill>
            <a:blip r:embed="rId12" cstate="print"/>
            <a:srcRect r="90277"/>
            <a:stretch>
              <a:fillRect/>
            </a:stretch>
          </p:blipFill>
          <p:spPr bwMode="auto">
            <a:xfrm>
              <a:off x="6307291" y="1484784"/>
              <a:ext cx="496957" cy="3124943"/>
            </a:xfrm>
            <a:prstGeom prst="rect">
              <a:avLst/>
            </a:prstGeom>
            <a:noFill/>
            <a:ln w="9525">
              <a:noFill/>
              <a:miter lim="800000"/>
              <a:headEnd/>
              <a:tailEnd/>
            </a:ln>
            <a:effectLst/>
          </p:spPr>
        </p:pic>
      </p:grpSp>
    </p:spTree>
    <p:extLst>
      <p:ext uri="{BB962C8B-B14F-4D97-AF65-F5344CB8AC3E}">
        <p14:creationId xmlns:p14="http://schemas.microsoft.com/office/powerpoint/2010/main" val="5430258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28749" y="1491533"/>
            <a:ext cx="5063332" cy="3305619"/>
            <a:chOff x="228748" y="1251558"/>
            <a:chExt cx="5195145" cy="3459778"/>
          </a:xfrm>
        </p:grpSpPr>
        <p:pic>
          <p:nvPicPr>
            <p:cNvPr id="3" name="2 Imagen"/>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773775" y="4085738"/>
              <a:ext cx="781525" cy="342152"/>
            </a:xfrm>
            <a:prstGeom prst="rect">
              <a:avLst/>
            </a:prstGeom>
            <a:solidFill>
              <a:schemeClr val="bg1"/>
            </a:solidFill>
          </p:spPr>
        </p:pic>
        <p:pic>
          <p:nvPicPr>
            <p:cNvPr id="4" name="3 Imagen"/>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06453" y="3584280"/>
              <a:ext cx="405271" cy="443569"/>
            </a:xfrm>
            <a:prstGeom prst="rect">
              <a:avLst/>
            </a:prstGeom>
          </p:spPr>
        </p:pic>
        <p:sp>
          <p:nvSpPr>
            <p:cNvPr id="5" name="4 Forma libre"/>
            <p:cNvSpPr/>
            <p:nvPr/>
          </p:nvSpPr>
          <p:spPr>
            <a:xfrm>
              <a:off x="2023019" y="2504982"/>
              <a:ext cx="2099262" cy="1122595"/>
            </a:xfrm>
            <a:custGeom>
              <a:avLst/>
              <a:gdLst>
                <a:gd name="connsiteX0" fmla="*/ 0 w 4218074"/>
                <a:gd name="connsiteY0" fmla="*/ 833298 h 1666596"/>
                <a:gd name="connsiteX1" fmla="*/ 2109037 w 4218074"/>
                <a:gd name="connsiteY1" fmla="*/ 0 h 1666596"/>
                <a:gd name="connsiteX2" fmla="*/ 4218074 w 4218074"/>
                <a:gd name="connsiteY2" fmla="*/ 833298 h 1666596"/>
                <a:gd name="connsiteX3" fmla="*/ 2109037 w 4218074"/>
                <a:gd name="connsiteY3" fmla="*/ 1666596 h 1666596"/>
                <a:gd name="connsiteX4" fmla="*/ 0 w 4218074"/>
                <a:gd name="connsiteY4" fmla="*/ 833298 h 16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074" h="1666596">
                  <a:moveTo>
                    <a:pt x="0" y="833298"/>
                  </a:moveTo>
                  <a:cubicBezTo>
                    <a:pt x="0" y="373080"/>
                    <a:pt x="944248" y="0"/>
                    <a:pt x="2109037" y="0"/>
                  </a:cubicBezTo>
                  <a:cubicBezTo>
                    <a:pt x="3273826" y="0"/>
                    <a:pt x="4218074" y="373080"/>
                    <a:pt x="4218074" y="833298"/>
                  </a:cubicBezTo>
                  <a:cubicBezTo>
                    <a:pt x="4218074" y="1293516"/>
                    <a:pt x="3273826" y="1666596"/>
                    <a:pt x="2109037" y="1666596"/>
                  </a:cubicBezTo>
                  <a:cubicBezTo>
                    <a:pt x="944248" y="1666596"/>
                    <a:pt x="0" y="1293516"/>
                    <a:pt x="0" y="833298"/>
                  </a:cubicBez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617723" tIns="244067" rIns="617723" bIns="244067" numCol="1" spcCol="1270" anchor="ctr" anchorCtr="0">
              <a:noAutofit/>
            </a:bodyPr>
            <a:lstStyle/>
            <a:p>
              <a:pPr lvl="0" algn="ctr" defTabSz="1333500">
                <a:lnSpc>
                  <a:spcPct val="90000"/>
                </a:lnSpc>
                <a:spcBef>
                  <a:spcPct val="0"/>
                </a:spcBef>
                <a:spcAft>
                  <a:spcPct val="35000"/>
                </a:spcAft>
              </a:pPr>
              <a:r>
                <a:rPr lang="es-MX" sz="1050" b="1" kern="1200" dirty="0" smtClean="0">
                  <a:solidFill>
                    <a:schemeClr val="tx1"/>
                  </a:solidFill>
                  <a:latin typeface="Arial" pitchFamily="34" charset="0"/>
                  <a:cs typeface="Arial" pitchFamily="34" charset="0"/>
                </a:rPr>
                <a:t>Sistemas de monitoreo y </a:t>
              </a:r>
              <a:r>
                <a:rPr lang="es-MX" sz="1050" b="1" kern="1200" dirty="0" err="1" smtClean="0">
                  <a:solidFill>
                    <a:schemeClr val="tx1"/>
                  </a:solidFill>
                  <a:latin typeface="Arial" pitchFamily="34" charset="0"/>
                  <a:cs typeface="Arial" pitchFamily="34" charset="0"/>
                </a:rPr>
                <a:t>alertamiento</a:t>
              </a:r>
              <a:r>
                <a:rPr lang="es-MX" sz="1050" b="1" kern="1200" dirty="0" smtClean="0">
                  <a:solidFill>
                    <a:schemeClr val="tx1"/>
                  </a:solidFill>
                  <a:latin typeface="Arial" pitchFamily="34" charset="0"/>
                  <a:cs typeface="Arial" pitchFamily="34" charset="0"/>
                </a:rPr>
                <a:t> </a:t>
              </a:r>
              <a:endParaRPr lang="es-MX" sz="1050" b="1" kern="1200" dirty="0">
                <a:solidFill>
                  <a:schemeClr val="tx1"/>
                </a:solidFill>
                <a:latin typeface="Arial" pitchFamily="34" charset="0"/>
                <a:cs typeface="Arial" pitchFamily="34" charset="0"/>
              </a:endParaRPr>
            </a:p>
          </p:txBody>
        </p:sp>
        <p:sp>
          <p:nvSpPr>
            <p:cNvPr id="6" name="5 Forma libre"/>
            <p:cNvSpPr/>
            <p:nvPr/>
          </p:nvSpPr>
          <p:spPr>
            <a:xfrm>
              <a:off x="1208043" y="4060736"/>
              <a:ext cx="996989" cy="266740"/>
            </a:xfrm>
            <a:custGeom>
              <a:avLst/>
              <a:gdLst>
                <a:gd name="connsiteX0" fmla="*/ 0 w 1619994"/>
                <a:gd name="connsiteY0" fmla="*/ 161999 h 1799999"/>
                <a:gd name="connsiteX1" fmla="*/ 161999 w 1619994"/>
                <a:gd name="connsiteY1" fmla="*/ 0 h 1799999"/>
                <a:gd name="connsiteX2" fmla="*/ 1457995 w 1619994"/>
                <a:gd name="connsiteY2" fmla="*/ 0 h 1799999"/>
                <a:gd name="connsiteX3" fmla="*/ 1619994 w 1619994"/>
                <a:gd name="connsiteY3" fmla="*/ 161999 h 1799999"/>
                <a:gd name="connsiteX4" fmla="*/ 1619994 w 1619994"/>
                <a:gd name="connsiteY4" fmla="*/ 1638000 h 1799999"/>
                <a:gd name="connsiteX5" fmla="*/ 1457995 w 1619994"/>
                <a:gd name="connsiteY5" fmla="*/ 1799999 h 1799999"/>
                <a:gd name="connsiteX6" fmla="*/ 161999 w 1619994"/>
                <a:gd name="connsiteY6" fmla="*/ 1799999 h 1799999"/>
                <a:gd name="connsiteX7" fmla="*/ 0 w 1619994"/>
                <a:gd name="connsiteY7" fmla="*/ 1638000 h 1799999"/>
                <a:gd name="connsiteX8" fmla="*/ 0 w 1619994"/>
                <a:gd name="connsiteY8" fmla="*/ 161999 h 179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994" h="1799999">
                  <a:moveTo>
                    <a:pt x="0" y="161999"/>
                  </a:moveTo>
                  <a:cubicBezTo>
                    <a:pt x="0" y="72529"/>
                    <a:pt x="72529" y="0"/>
                    <a:pt x="161999" y="0"/>
                  </a:cubicBezTo>
                  <a:lnTo>
                    <a:pt x="1457995" y="0"/>
                  </a:lnTo>
                  <a:cubicBezTo>
                    <a:pt x="1547465" y="0"/>
                    <a:pt x="1619994" y="72529"/>
                    <a:pt x="1619994" y="161999"/>
                  </a:cubicBezTo>
                  <a:lnTo>
                    <a:pt x="1619994" y="1638000"/>
                  </a:lnTo>
                  <a:cubicBezTo>
                    <a:pt x="1619994" y="1727470"/>
                    <a:pt x="1547465" y="1799999"/>
                    <a:pt x="1457995" y="1799999"/>
                  </a:cubicBezTo>
                  <a:lnTo>
                    <a:pt x="161999" y="1799999"/>
                  </a:lnTo>
                  <a:cubicBezTo>
                    <a:pt x="72529" y="1799999"/>
                    <a:pt x="0" y="1727470"/>
                    <a:pt x="0" y="1638000"/>
                  </a:cubicBezTo>
                  <a:lnTo>
                    <a:pt x="0" y="161999"/>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0"/>
                <a:satOff val="0"/>
                <a:lumOff val="0"/>
                <a:alphaOff val="0"/>
              </a:schemeClr>
            </a:effectRef>
            <a:fontRef idx="minor">
              <a:schemeClr val="lt1"/>
            </a:fontRef>
          </p:style>
          <p:txBody>
            <a:bodyPr spcFirstLastPara="0" vert="horz" wrap="square" lIns="53163" tIns="53163" rIns="53163" bIns="53163" numCol="1" spcCol="1270" anchor="ctr" anchorCtr="0">
              <a:noAutofit/>
            </a:bodyPr>
            <a:lstStyle/>
            <a:p>
              <a:pPr lvl="0" algn="ctr" defTabSz="133350">
                <a:lnSpc>
                  <a:spcPct val="90000"/>
                </a:lnSpc>
                <a:spcBef>
                  <a:spcPct val="0"/>
                </a:spcBef>
                <a:spcAft>
                  <a:spcPct val="35000"/>
                </a:spcAft>
              </a:pPr>
              <a:r>
                <a:rPr lang="es-MX" sz="700" b="1" kern="1200" dirty="0" smtClean="0">
                  <a:solidFill>
                    <a:schemeClr val="tx1"/>
                  </a:solidFill>
                  <a:latin typeface="Arial" pitchFamily="34" charset="0"/>
                  <a:cs typeface="Arial" pitchFamily="34" charset="0"/>
                </a:rPr>
                <a:t>Volcanes</a:t>
              </a:r>
              <a:endParaRPr lang="es-MX" sz="700" b="1" kern="1200" dirty="0">
                <a:solidFill>
                  <a:schemeClr val="tx1"/>
                </a:solidFill>
                <a:latin typeface="Arial" pitchFamily="34" charset="0"/>
                <a:cs typeface="Arial" pitchFamily="34" charset="0"/>
              </a:endParaRPr>
            </a:p>
          </p:txBody>
        </p:sp>
        <p:sp>
          <p:nvSpPr>
            <p:cNvPr id="7" name="6 Forma libre"/>
            <p:cNvSpPr/>
            <p:nvPr/>
          </p:nvSpPr>
          <p:spPr>
            <a:xfrm>
              <a:off x="492539" y="3039297"/>
              <a:ext cx="996989" cy="266740"/>
            </a:xfrm>
            <a:custGeom>
              <a:avLst/>
              <a:gdLst>
                <a:gd name="connsiteX0" fmla="*/ 0 w 1619994"/>
                <a:gd name="connsiteY0" fmla="*/ 133200 h 1332004"/>
                <a:gd name="connsiteX1" fmla="*/ 133200 w 1619994"/>
                <a:gd name="connsiteY1" fmla="*/ 0 h 1332004"/>
                <a:gd name="connsiteX2" fmla="*/ 1486794 w 1619994"/>
                <a:gd name="connsiteY2" fmla="*/ 0 h 1332004"/>
                <a:gd name="connsiteX3" fmla="*/ 1619994 w 1619994"/>
                <a:gd name="connsiteY3" fmla="*/ 133200 h 1332004"/>
                <a:gd name="connsiteX4" fmla="*/ 1619994 w 1619994"/>
                <a:gd name="connsiteY4" fmla="*/ 1198804 h 1332004"/>
                <a:gd name="connsiteX5" fmla="*/ 1486794 w 1619994"/>
                <a:gd name="connsiteY5" fmla="*/ 1332004 h 1332004"/>
                <a:gd name="connsiteX6" fmla="*/ 133200 w 1619994"/>
                <a:gd name="connsiteY6" fmla="*/ 1332004 h 1332004"/>
                <a:gd name="connsiteX7" fmla="*/ 0 w 1619994"/>
                <a:gd name="connsiteY7" fmla="*/ 1198804 h 1332004"/>
                <a:gd name="connsiteX8" fmla="*/ 0 w 1619994"/>
                <a:gd name="connsiteY8" fmla="*/ 133200 h 13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994" h="1332004">
                  <a:moveTo>
                    <a:pt x="0" y="133200"/>
                  </a:moveTo>
                  <a:cubicBezTo>
                    <a:pt x="0" y="59636"/>
                    <a:pt x="59636" y="0"/>
                    <a:pt x="133200" y="0"/>
                  </a:cubicBezTo>
                  <a:lnTo>
                    <a:pt x="1486794" y="0"/>
                  </a:lnTo>
                  <a:cubicBezTo>
                    <a:pt x="1560358" y="0"/>
                    <a:pt x="1619994" y="59636"/>
                    <a:pt x="1619994" y="133200"/>
                  </a:cubicBezTo>
                  <a:lnTo>
                    <a:pt x="1619994" y="1198804"/>
                  </a:lnTo>
                  <a:cubicBezTo>
                    <a:pt x="1619994" y="1272368"/>
                    <a:pt x="1560358" y="1332004"/>
                    <a:pt x="1486794" y="1332004"/>
                  </a:cubicBezTo>
                  <a:lnTo>
                    <a:pt x="133200" y="1332004"/>
                  </a:lnTo>
                  <a:cubicBezTo>
                    <a:pt x="59636" y="1332004"/>
                    <a:pt x="0" y="1272368"/>
                    <a:pt x="0" y="1198804"/>
                  </a:cubicBezTo>
                  <a:lnTo>
                    <a:pt x="0" y="13320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1875044"/>
                <a:satOff val="-2813"/>
                <a:lumOff val="-458"/>
                <a:alphaOff val="0"/>
              </a:schemeClr>
            </a:effectRef>
            <a:fontRef idx="minor">
              <a:schemeClr val="lt1"/>
            </a:fontRef>
          </p:style>
          <p:txBody>
            <a:bodyPr spcFirstLastPara="0" vert="horz" wrap="square" lIns="44728" tIns="44728" rIns="44728" bIns="44728" numCol="1" spcCol="1270" anchor="ctr" anchorCtr="0">
              <a:noAutofit/>
            </a:bodyPr>
            <a:lstStyle/>
            <a:p>
              <a:pPr lvl="0" algn="ctr" defTabSz="133350">
                <a:lnSpc>
                  <a:spcPct val="90000"/>
                </a:lnSpc>
                <a:spcBef>
                  <a:spcPct val="0"/>
                </a:spcBef>
                <a:spcAft>
                  <a:spcPct val="35000"/>
                </a:spcAft>
              </a:pPr>
              <a:r>
                <a:rPr lang="es-MX" sz="800" b="1" kern="1200" dirty="0" smtClean="0">
                  <a:solidFill>
                    <a:schemeClr val="tx1"/>
                  </a:solidFill>
                  <a:latin typeface="Arial" pitchFamily="34" charset="0"/>
                  <a:cs typeface="Arial" pitchFamily="34" charset="0"/>
                </a:rPr>
                <a:t>Sismos</a:t>
              </a:r>
              <a:endParaRPr lang="es-MX" sz="800" b="1" kern="1200" dirty="0">
                <a:solidFill>
                  <a:schemeClr val="tx1"/>
                </a:solidFill>
                <a:latin typeface="Arial" pitchFamily="34" charset="0"/>
                <a:cs typeface="Arial" pitchFamily="34" charset="0"/>
              </a:endParaRPr>
            </a:p>
          </p:txBody>
        </p:sp>
        <p:sp>
          <p:nvSpPr>
            <p:cNvPr id="8" name="7 Forma libre"/>
            <p:cNvSpPr/>
            <p:nvPr/>
          </p:nvSpPr>
          <p:spPr>
            <a:xfrm>
              <a:off x="897833" y="2025827"/>
              <a:ext cx="996989" cy="266740"/>
            </a:xfrm>
            <a:custGeom>
              <a:avLst/>
              <a:gdLst>
                <a:gd name="connsiteX0" fmla="*/ 0 w 1619994"/>
                <a:gd name="connsiteY0" fmla="*/ 108202 h 1082021"/>
                <a:gd name="connsiteX1" fmla="*/ 108202 w 1619994"/>
                <a:gd name="connsiteY1" fmla="*/ 0 h 1082021"/>
                <a:gd name="connsiteX2" fmla="*/ 1511792 w 1619994"/>
                <a:gd name="connsiteY2" fmla="*/ 0 h 1082021"/>
                <a:gd name="connsiteX3" fmla="*/ 1619994 w 1619994"/>
                <a:gd name="connsiteY3" fmla="*/ 108202 h 1082021"/>
                <a:gd name="connsiteX4" fmla="*/ 1619994 w 1619994"/>
                <a:gd name="connsiteY4" fmla="*/ 973819 h 1082021"/>
                <a:gd name="connsiteX5" fmla="*/ 1511792 w 1619994"/>
                <a:gd name="connsiteY5" fmla="*/ 1082021 h 1082021"/>
                <a:gd name="connsiteX6" fmla="*/ 108202 w 1619994"/>
                <a:gd name="connsiteY6" fmla="*/ 1082021 h 1082021"/>
                <a:gd name="connsiteX7" fmla="*/ 0 w 1619994"/>
                <a:gd name="connsiteY7" fmla="*/ 973819 h 1082021"/>
                <a:gd name="connsiteX8" fmla="*/ 0 w 1619994"/>
                <a:gd name="connsiteY8" fmla="*/ 108202 h 108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994" h="1082021">
                  <a:moveTo>
                    <a:pt x="0" y="108202"/>
                  </a:moveTo>
                  <a:cubicBezTo>
                    <a:pt x="0" y="48444"/>
                    <a:pt x="48444" y="0"/>
                    <a:pt x="108202" y="0"/>
                  </a:cubicBezTo>
                  <a:lnTo>
                    <a:pt x="1511792" y="0"/>
                  </a:lnTo>
                  <a:cubicBezTo>
                    <a:pt x="1571550" y="0"/>
                    <a:pt x="1619994" y="48444"/>
                    <a:pt x="1619994" y="108202"/>
                  </a:cubicBezTo>
                  <a:lnTo>
                    <a:pt x="1619994" y="973819"/>
                  </a:lnTo>
                  <a:cubicBezTo>
                    <a:pt x="1619994" y="1033577"/>
                    <a:pt x="1571550" y="1082021"/>
                    <a:pt x="1511792" y="1082021"/>
                  </a:cubicBezTo>
                  <a:lnTo>
                    <a:pt x="108202" y="1082021"/>
                  </a:lnTo>
                  <a:cubicBezTo>
                    <a:pt x="48444" y="1082021"/>
                    <a:pt x="0" y="1033577"/>
                    <a:pt x="0" y="973819"/>
                  </a:cubicBezTo>
                  <a:lnTo>
                    <a:pt x="0" y="108202"/>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3750088"/>
                <a:satOff val="-5627"/>
                <a:lumOff val="-915"/>
                <a:alphaOff val="0"/>
              </a:schemeClr>
            </a:effectRef>
            <a:fontRef idx="minor">
              <a:schemeClr val="lt1"/>
            </a:fontRef>
          </p:style>
          <p:txBody>
            <a:bodyPr spcFirstLastPara="0" vert="horz" wrap="square" lIns="37406" tIns="37406" rIns="37406" bIns="37406" numCol="1" spcCol="1270" anchor="ctr" anchorCtr="0">
              <a:noAutofit/>
            </a:bodyPr>
            <a:lstStyle/>
            <a:p>
              <a:pPr lvl="0" algn="ctr" defTabSz="133350">
                <a:lnSpc>
                  <a:spcPct val="90000"/>
                </a:lnSpc>
                <a:spcBef>
                  <a:spcPct val="0"/>
                </a:spcBef>
                <a:spcAft>
                  <a:spcPct val="35000"/>
                </a:spcAft>
              </a:pPr>
              <a:r>
                <a:rPr lang="es-MX" sz="800" b="1" kern="1200" dirty="0" smtClean="0">
                  <a:solidFill>
                    <a:schemeClr val="tx1"/>
                  </a:solidFill>
                  <a:latin typeface="Arial" pitchFamily="34" charset="0"/>
                  <a:cs typeface="Arial" pitchFamily="34" charset="0"/>
                </a:rPr>
                <a:t>Tsunami</a:t>
              </a:r>
              <a:endParaRPr lang="es-MX" sz="800" b="1" kern="1200" dirty="0">
                <a:solidFill>
                  <a:schemeClr val="tx1"/>
                </a:solidFill>
                <a:latin typeface="Arial" pitchFamily="34" charset="0"/>
                <a:cs typeface="Arial" pitchFamily="34" charset="0"/>
              </a:endParaRPr>
            </a:p>
          </p:txBody>
        </p:sp>
        <p:sp>
          <p:nvSpPr>
            <p:cNvPr id="9" name="8 Forma libre"/>
            <p:cNvSpPr/>
            <p:nvPr/>
          </p:nvSpPr>
          <p:spPr>
            <a:xfrm>
              <a:off x="2421806" y="1551610"/>
              <a:ext cx="1107766" cy="363736"/>
            </a:xfrm>
            <a:custGeom>
              <a:avLst/>
              <a:gdLst>
                <a:gd name="connsiteX0" fmla="*/ 0 w 1799993"/>
                <a:gd name="connsiteY0" fmla="*/ 162000 h 1620003"/>
                <a:gd name="connsiteX1" fmla="*/ 162000 w 1799993"/>
                <a:gd name="connsiteY1" fmla="*/ 0 h 1620003"/>
                <a:gd name="connsiteX2" fmla="*/ 1637993 w 1799993"/>
                <a:gd name="connsiteY2" fmla="*/ 0 h 1620003"/>
                <a:gd name="connsiteX3" fmla="*/ 1799993 w 1799993"/>
                <a:gd name="connsiteY3" fmla="*/ 162000 h 1620003"/>
                <a:gd name="connsiteX4" fmla="*/ 1799993 w 1799993"/>
                <a:gd name="connsiteY4" fmla="*/ 1458003 h 1620003"/>
                <a:gd name="connsiteX5" fmla="*/ 1637993 w 1799993"/>
                <a:gd name="connsiteY5" fmla="*/ 1620003 h 1620003"/>
                <a:gd name="connsiteX6" fmla="*/ 162000 w 1799993"/>
                <a:gd name="connsiteY6" fmla="*/ 1620003 h 1620003"/>
                <a:gd name="connsiteX7" fmla="*/ 0 w 1799993"/>
                <a:gd name="connsiteY7" fmla="*/ 1458003 h 1620003"/>
                <a:gd name="connsiteX8" fmla="*/ 0 w 1799993"/>
                <a:gd name="connsiteY8" fmla="*/ 162000 h 162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3" h="1620003">
                  <a:moveTo>
                    <a:pt x="0" y="162000"/>
                  </a:moveTo>
                  <a:cubicBezTo>
                    <a:pt x="0" y="72530"/>
                    <a:pt x="72530" y="0"/>
                    <a:pt x="162000" y="0"/>
                  </a:cubicBezTo>
                  <a:lnTo>
                    <a:pt x="1637993" y="0"/>
                  </a:lnTo>
                  <a:cubicBezTo>
                    <a:pt x="1727463" y="0"/>
                    <a:pt x="1799993" y="72530"/>
                    <a:pt x="1799993" y="162000"/>
                  </a:cubicBezTo>
                  <a:lnTo>
                    <a:pt x="1799993" y="1458003"/>
                  </a:lnTo>
                  <a:cubicBezTo>
                    <a:pt x="1799993" y="1547473"/>
                    <a:pt x="1727463" y="1620003"/>
                    <a:pt x="1637993" y="1620003"/>
                  </a:cubicBezTo>
                  <a:lnTo>
                    <a:pt x="162000" y="1620003"/>
                  </a:lnTo>
                  <a:cubicBezTo>
                    <a:pt x="72530" y="1620003"/>
                    <a:pt x="0" y="1547473"/>
                    <a:pt x="0" y="1458003"/>
                  </a:cubicBezTo>
                  <a:lnTo>
                    <a:pt x="0" y="16200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5625132"/>
                <a:satOff val="-8440"/>
                <a:lumOff val="-1373"/>
                <a:alphaOff val="0"/>
              </a:schemeClr>
            </a:effectRef>
            <a:fontRef idx="minor">
              <a:schemeClr val="lt1"/>
            </a:fontRef>
          </p:style>
          <p:txBody>
            <a:bodyPr spcFirstLastPara="0" vert="horz" wrap="square" lIns="53163" tIns="53163" rIns="53163" bIns="53163" numCol="1" spcCol="1270" anchor="ctr" anchorCtr="0">
              <a:noAutofit/>
            </a:bodyPr>
            <a:lstStyle/>
            <a:p>
              <a:pPr lvl="0" algn="ctr" defTabSz="133350">
                <a:lnSpc>
                  <a:spcPct val="90000"/>
                </a:lnSpc>
                <a:spcBef>
                  <a:spcPct val="0"/>
                </a:spcBef>
                <a:spcAft>
                  <a:spcPct val="35000"/>
                </a:spcAft>
              </a:pPr>
              <a:r>
                <a:rPr lang="es-MX" sz="600" b="1" kern="1200" dirty="0" smtClean="0">
                  <a:solidFill>
                    <a:schemeClr val="tx1"/>
                  </a:solidFill>
                  <a:latin typeface="Arial" pitchFamily="34" charset="0"/>
                  <a:cs typeface="Arial" pitchFamily="34" charset="0"/>
                </a:rPr>
                <a:t>Fenómenos Hidrometeorológicos</a:t>
              </a:r>
              <a:endParaRPr lang="es-MX" sz="600" b="1" kern="1200" dirty="0">
                <a:solidFill>
                  <a:schemeClr val="tx1"/>
                </a:solidFill>
                <a:latin typeface="Arial" pitchFamily="34" charset="0"/>
                <a:cs typeface="Arial" pitchFamily="34" charset="0"/>
              </a:endParaRPr>
            </a:p>
          </p:txBody>
        </p:sp>
        <p:sp>
          <p:nvSpPr>
            <p:cNvPr id="10" name="9 Forma libre"/>
            <p:cNvSpPr/>
            <p:nvPr/>
          </p:nvSpPr>
          <p:spPr>
            <a:xfrm>
              <a:off x="4023980" y="2007536"/>
              <a:ext cx="996989" cy="266740"/>
            </a:xfrm>
            <a:custGeom>
              <a:avLst/>
              <a:gdLst>
                <a:gd name="connsiteX0" fmla="*/ 0 w 1619994"/>
                <a:gd name="connsiteY0" fmla="*/ 161999 h 1650286"/>
                <a:gd name="connsiteX1" fmla="*/ 161999 w 1619994"/>
                <a:gd name="connsiteY1" fmla="*/ 0 h 1650286"/>
                <a:gd name="connsiteX2" fmla="*/ 1457995 w 1619994"/>
                <a:gd name="connsiteY2" fmla="*/ 0 h 1650286"/>
                <a:gd name="connsiteX3" fmla="*/ 1619994 w 1619994"/>
                <a:gd name="connsiteY3" fmla="*/ 161999 h 1650286"/>
                <a:gd name="connsiteX4" fmla="*/ 1619994 w 1619994"/>
                <a:gd name="connsiteY4" fmla="*/ 1488287 h 1650286"/>
                <a:gd name="connsiteX5" fmla="*/ 1457995 w 1619994"/>
                <a:gd name="connsiteY5" fmla="*/ 1650286 h 1650286"/>
                <a:gd name="connsiteX6" fmla="*/ 161999 w 1619994"/>
                <a:gd name="connsiteY6" fmla="*/ 1650286 h 1650286"/>
                <a:gd name="connsiteX7" fmla="*/ 0 w 1619994"/>
                <a:gd name="connsiteY7" fmla="*/ 1488287 h 1650286"/>
                <a:gd name="connsiteX8" fmla="*/ 0 w 1619994"/>
                <a:gd name="connsiteY8" fmla="*/ 161999 h 165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994" h="1650286">
                  <a:moveTo>
                    <a:pt x="0" y="161999"/>
                  </a:moveTo>
                  <a:cubicBezTo>
                    <a:pt x="0" y="72529"/>
                    <a:pt x="72529" y="0"/>
                    <a:pt x="161999" y="0"/>
                  </a:cubicBezTo>
                  <a:lnTo>
                    <a:pt x="1457995" y="0"/>
                  </a:lnTo>
                  <a:cubicBezTo>
                    <a:pt x="1547465" y="0"/>
                    <a:pt x="1619994" y="72529"/>
                    <a:pt x="1619994" y="161999"/>
                  </a:cubicBezTo>
                  <a:lnTo>
                    <a:pt x="1619994" y="1488287"/>
                  </a:lnTo>
                  <a:cubicBezTo>
                    <a:pt x="1619994" y="1577757"/>
                    <a:pt x="1547465" y="1650286"/>
                    <a:pt x="1457995" y="1650286"/>
                  </a:cubicBezTo>
                  <a:lnTo>
                    <a:pt x="161999" y="1650286"/>
                  </a:lnTo>
                  <a:cubicBezTo>
                    <a:pt x="72529" y="1650286"/>
                    <a:pt x="0" y="1577757"/>
                    <a:pt x="0" y="1488287"/>
                  </a:cubicBezTo>
                  <a:lnTo>
                    <a:pt x="0" y="161999"/>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7500176"/>
                <a:satOff val="-11253"/>
                <a:lumOff val="-1830"/>
                <a:alphaOff val="0"/>
              </a:schemeClr>
            </a:effectRef>
            <a:fontRef idx="minor">
              <a:schemeClr val="lt1"/>
            </a:fontRef>
          </p:style>
          <p:txBody>
            <a:bodyPr spcFirstLastPara="0" vert="horz" wrap="square" lIns="53163" tIns="53163" rIns="53163" bIns="53163" numCol="1" spcCol="1270" anchor="ctr" anchorCtr="0">
              <a:noAutofit/>
            </a:bodyPr>
            <a:lstStyle/>
            <a:p>
              <a:pPr lvl="0" algn="ctr" defTabSz="133350">
                <a:lnSpc>
                  <a:spcPct val="90000"/>
                </a:lnSpc>
                <a:spcBef>
                  <a:spcPct val="0"/>
                </a:spcBef>
                <a:spcAft>
                  <a:spcPct val="35000"/>
                </a:spcAft>
              </a:pPr>
              <a:r>
                <a:rPr lang="es-MX" sz="700" b="1" kern="1200" dirty="0" smtClean="0">
                  <a:solidFill>
                    <a:schemeClr val="tx1"/>
                  </a:solidFill>
                  <a:latin typeface="Arial" pitchFamily="34" charset="0"/>
                  <a:cs typeface="Arial" pitchFamily="34" charset="0"/>
                </a:rPr>
                <a:t>Incendios</a:t>
              </a:r>
            </a:p>
          </p:txBody>
        </p:sp>
        <p:sp>
          <p:nvSpPr>
            <p:cNvPr id="11" name="10 Forma libre"/>
            <p:cNvSpPr/>
            <p:nvPr/>
          </p:nvSpPr>
          <p:spPr>
            <a:xfrm>
              <a:off x="4164538" y="3050695"/>
              <a:ext cx="996989" cy="267704"/>
            </a:xfrm>
            <a:custGeom>
              <a:avLst/>
              <a:gdLst>
                <a:gd name="connsiteX0" fmla="*/ 0 w 1619994"/>
                <a:gd name="connsiteY0" fmla="*/ 111599 h 1115987"/>
                <a:gd name="connsiteX1" fmla="*/ 111599 w 1619994"/>
                <a:gd name="connsiteY1" fmla="*/ 0 h 1115987"/>
                <a:gd name="connsiteX2" fmla="*/ 1508395 w 1619994"/>
                <a:gd name="connsiteY2" fmla="*/ 0 h 1115987"/>
                <a:gd name="connsiteX3" fmla="*/ 1619994 w 1619994"/>
                <a:gd name="connsiteY3" fmla="*/ 111599 h 1115987"/>
                <a:gd name="connsiteX4" fmla="*/ 1619994 w 1619994"/>
                <a:gd name="connsiteY4" fmla="*/ 1004388 h 1115987"/>
                <a:gd name="connsiteX5" fmla="*/ 1508395 w 1619994"/>
                <a:gd name="connsiteY5" fmla="*/ 1115987 h 1115987"/>
                <a:gd name="connsiteX6" fmla="*/ 111599 w 1619994"/>
                <a:gd name="connsiteY6" fmla="*/ 1115987 h 1115987"/>
                <a:gd name="connsiteX7" fmla="*/ 0 w 1619994"/>
                <a:gd name="connsiteY7" fmla="*/ 1004388 h 1115987"/>
                <a:gd name="connsiteX8" fmla="*/ 0 w 1619994"/>
                <a:gd name="connsiteY8" fmla="*/ 111599 h 111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994" h="1115987">
                  <a:moveTo>
                    <a:pt x="0" y="111599"/>
                  </a:moveTo>
                  <a:cubicBezTo>
                    <a:pt x="0" y="49965"/>
                    <a:pt x="49965" y="0"/>
                    <a:pt x="111599" y="0"/>
                  </a:cubicBezTo>
                  <a:lnTo>
                    <a:pt x="1508395" y="0"/>
                  </a:lnTo>
                  <a:cubicBezTo>
                    <a:pt x="1570029" y="0"/>
                    <a:pt x="1619994" y="49965"/>
                    <a:pt x="1619994" y="111599"/>
                  </a:cubicBezTo>
                  <a:lnTo>
                    <a:pt x="1619994" y="1004388"/>
                  </a:lnTo>
                  <a:cubicBezTo>
                    <a:pt x="1619994" y="1066022"/>
                    <a:pt x="1570029" y="1115987"/>
                    <a:pt x="1508395" y="1115987"/>
                  </a:cubicBezTo>
                  <a:lnTo>
                    <a:pt x="111599" y="1115987"/>
                  </a:lnTo>
                  <a:cubicBezTo>
                    <a:pt x="49965" y="1115987"/>
                    <a:pt x="0" y="1066022"/>
                    <a:pt x="0" y="1004388"/>
                  </a:cubicBezTo>
                  <a:lnTo>
                    <a:pt x="0" y="111599"/>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9375220"/>
                <a:satOff val="-14067"/>
                <a:lumOff val="-2288"/>
                <a:alphaOff val="0"/>
              </a:schemeClr>
            </a:effectRef>
            <a:fontRef idx="minor">
              <a:schemeClr val="lt1"/>
            </a:fontRef>
          </p:style>
          <p:txBody>
            <a:bodyPr spcFirstLastPara="0" vert="horz" wrap="square" lIns="38401" tIns="38401" rIns="38401" bIns="38401" numCol="1" spcCol="1270" anchor="ctr" anchorCtr="0">
              <a:noAutofit/>
            </a:bodyPr>
            <a:lstStyle/>
            <a:p>
              <a:pPr lvl="0" algn="ctr" defTabSz="133350">
                <a:lnSpc>
                  <a:spcPct val="90000"/>
                </a:lnSpc>
                <a:spcBef>
                  <a:spcPct val="0"/>
                </a:spcBef>
                <a:spcAft>
                  <a:spcPct val="35000"/>
                </a:spcAft>
              </a:pPr>
              <a:r>
                <a:rPr lang="es-MX" sz="600" b="1" kern="1200" dirty="0" smtClean="0">
                  <a:solidFill>
                    <a:schemeClr val="tx1"/>
                  </a:solidFill>
                  <a:latin typeface="Arial" pitchFamily="34" charset="0"/>
                  <a:cs typeface="Arial" pitchFamily="34" charset="0"/>
                </a:rPr>
                <a:t>SEGOB</a:t>
              </a:r>
            </a:p>
          </p:txBody>
        </p:sp>
        <p:sp>
          <p:nvSpPr>
            <p:cNvPr id="12" name="11 Forma libre"/>
            <p:cNvSpPr/>
            <p:nvPr/>
          </p:nvSpPr>
          <p:spPr>
            <a:xfrm>
              <a:off x="3749110" y="3697000"/>
              <a:ext cx="913923" cy="363736"/>
            </a:xfrm>
            <a:custGeom>
              <a:avLst/>
              <a:gdLst>
                <a:gd name="connsiteX0" fmla="*/ 0 w 1485020"/>
                <a:gd name="connsiteY0" fmla="*/ 98616 h 986160"/>
                <a:gd name="connsiteX1" fmla="*/ 98616 w 1485020"/>
                <a:gd name="connsiteY1" fmla="*/ 0 h 986160"/>
                <a:gd name="connsiteX2" fmla="*/ 1386404 w 1485020"/>
                <a:gd name="connsiteY2" fmla="*/ 0 h 986160"/>
                <a:gd name="connsiteX3" fmla="*/ 1485020 w 1485020"/>
                <a:gd name="connsiteY3" fmla="*/ 98616 h 986160"/>
                <a:gd name="connsiteX4" fmla="*/ 1485020 w 1485020"/>
                <a:gd name="connsiteY4" fmla="*/ 887544 h 986160"/>
                <a:gd name="connsiteX5" fmla="*/ 1386404 w 1485020"/>
                <a:gd name="connsiteY5" fmla="*/ 986160 h 986160"/>
                <a:gd name="connsiteX6" fmla="*/ 98616 w 1485020"/>
                <a:gd name="connsiteY6" fmla="*/ 986160 h 986160"/>
                <a:gd name="connsiteX7" fmla="*/ 0 w 1485020"/>
                <a:gd name="connsiteY7" fmla="*/ 887544 h 986160"/>
                <a:gd name="connsiteX8" fmla="*/ 0 w 1485020"/>
                <a:gd name="connsiteY8" fmla="*/ 98616 h 98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020" h="986160">
                  <a:moveTo>
                    <a:pt x="0" y="98616"/>
                  </a:moveTo>
                  <a:cubicBezTo>
                    <a:pt x="0" y="44152"/>
                    <a:pt x="44152" y="0"/>
                    <a:pt x="98616" y="0"/>
                  </a:cubicBezTo>
                  <a:lnTo>
                    <a:pt x="1386404" y="0"/>
                  </a:lnTo>
                  <a:cubicBezTo>
                    <a:pt x="1440868" y="0"/>
                    <a:pt x="1485020" y="44152"/>
                    <a:pt x="1485020" y="98616"/>
                  </a:cubicBezTo>
                  <a:lnTo>
                    <a:pt x="1485020" y="887544"/>
                  </a:lnTo>
                  <a:cubicBezTo>
                    <a:pt x="1485020" y="942008"/>
                    <a:pt x="1440868" y="986160"/>
                    <a:pt x="1386404" y="986160"/>
                  </a:cubicBezTo>
                  <a:lnTo>
                    <a:pt x="98616" y="986160"/>
                  </a:lnTo>
                  <a:cubicBezTo>
                    <a:pt x="44152" y="986160"/>
                    <a:pt x="0" y="942008"/>
                    <a:pt x="0" y="887544"/>
                  </a:cubicBezTo>
                  <a:lnTo>
                    <a:pt x="0" y="98616"/>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11250264"/>
                <a:satOff val="-16880"/>
                <a:lumOff val="-2745"/>
                <a:alphaOff val="0"/>
              </a:schemeClr>
            </a:effectRef>
            <a:fontRef idx="minor">
              <a:schemeClr val="lt1"/>
            </a:fontRef>
          </p:style>
          <p:txBody>
            <a:bodyPr spcFirstLastPara="0" vert="horz" wrap="square" lIns="40314" tIns="40314" rIns="40314" bIns="40314" numCol="1" spcCol="1270" anchor="ctr" anchorCtr="0">
              <a:noAutofit/>
            </a:bodyPr>
            <a:lstStyle/>
            <a:p>
              <a:pPr lvl="0" algn="ctr" defTabSz="266700">
                <a:lnSpc>
                  <a:spcPct val="90000"/>
                </a:lnSpc>
                <a:spcBef>
                  <a:spcPct val="0"/>
                </a:spcBef>
                <a:spcAft>
                  <a:spcPct val="35000"/>
                </a:spcAft>
              </a:pPr>
              <a:r>
                <a:rPr lang="es-MX" sz="600" b="1" kern="1200" dirty="0" smtClean="0">
                  <a:solidFill>
                    <a:schemeClr val="tx1"/>
                  </a:solidFill>
                  <a:latin typeface="Arial" pitchFamily="34" charset="0"/>
                  <a:cs typeface="Arial" pitchFamily="34" charset="0"/>
                </a:rPr>
                <a:t>Químico Tecnológicos</a:t>
              </a:r>
            </a:p>
          </p:txBody>
        </p:sp>
        <p:pic>
          <p:nvPicPr>
            <p:cNvPr id="13" name="12 Imagen"/>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93130" y="3687895"/>
              <a:ext cx="494021" cy="359294"/>
            </a:xfrm>
            <a:prstGeom prst="rect">
              <a:avLst/>
            </a:prstGeom>
          </p:spPr>
        </p:pic>
        <p:pic>
          <p:nvPicPr>
            <p:cNvPr id="14" name="13 Imagen"/>
            <p:cNvPicPr>
              <a:picLocks noChangeAspect="1"/>
            </p:cNvPicPr>
            <p:nvPr/>
          </p:nvPicPr>
          <p:blipFill>
            <a:blip r:embed="rId8" cstate="print">
              <a:clrChange>
                <a:clrFrom>
                  <a:srgbClr val="FEFEFE"/>
                </a:clrFrom>
                <a:clrTo>
                  <a:srgbClr val="FEFEFE">
                    <a:alpha val="0"/>
                  </a:srgbClr>
                </a:clrTo>
              </a:clrChange>
              <a:extLst>
                <a:ext uri="{BEBA8EAE-BF5A-486C-A8C5-ECC9F3942E4B}">
                  <a14:imgProps xmlns:a14="http://schemas.microsoft.com/office/drawing/2010/main">
                    <a14:imgLayer r:embed="rId9">
                      <a14:imgEffect>
                        <a14:saturation sat="1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4122281" y="2766997"/>
              <a:ext cx="884860" cy="283698"/>
            </a:xfrm>
            <a:prstGeom prst="rect">
              <a:avLst/>
            </a:prstGeom>
            <a:solidFill>
              <a:schemeClr val="bg1"/>
            </a:solidFill>
          </p:spPr>
        </p:pic>
        <p:pic>
          <p:nvPicPr>
            <p:cNvPr id="15" name="14 Imagen"/>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73659" y="2324580"/>
              <a:ext cx="720656" cy="250967"/>
            </a:xfrm>
            <a:prstGeom prst="rect">
              <a:avLst/>
            </a:prstGeom>
          </p:spPr>
        </p:pic>
        <p:pic>
          <p:nvPicPr>
            <p:cNvPr id="16" name="15 Imagen"/>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698615" y="2233630"/>
              <a:ext cx="320136" cy="381474"/>
            </a:xfrm>
            <a:prstGeom prst="rect">
              <a:avLst/>
            </a:prstGeom>
          </p:spPr>
        </p:pic>
        <p:pic>
          <p:nvPicPr>
            <p:cNvPr id="17" name="16 Imagen"/>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195605" y="1559599"/>
              <a:ext cx="456183" cy="387684"/>
            </a:xfrm>
            <a:prstGeom prst="rect">
              <a:avLst/>
            </a:prstGeom>
          </p:spPr>
        </p:pic>
        <p:pic>
          <p:nvPicPr>
            <p:cNvPr id="18" name="17 Imagen"/>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882907" y="1562450"/>
              <a:ext cx="304244" cy="421793"/>
            </a:xfrm>
            <a:prstGeom prst="rect">
              <a:avLst/>
            </a:prstGeom>
          </p:spPr>
        </p:pic>
        <p:pic>
          <p:nvPicPr>
            <p:cNvPr id="19" name="18 Imagen"/>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020970" y="2228071"/>
              <a:ext cx="402923" cy="346126"/>
            </a:xfrm>
            <a:prstGeom prst="rect">
              <a:avLst/>
            </a:prstGeom>
          </p:spPr>
        </p:pic>
        <p:pic>
          <p:nvPicPr>
            <p:cNvPr id="20" name="19 Imagen"/>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023019" y="1495555"/>
              <a:ext cx="364025" cy="433769"/>
            </a:xfrm>
            <a:prstGeom prst="rect">
              <a:avLst/>
            </a:prstGeom>
          </p:spPr>
        </p:pic>
        <p:pic>
          <p:nvPicPr>
            <p:cNvPr id="21" name="20 Imagen"/>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856936" y="2025827"/>
              <a:ext cx="718838" cy="271359"/>
            </a:xfrm>
            <a:prstGeom prst="rect">
              <a:avLst/>
            </a:prstGeom>
          </p:spPr>
        </p:pic>
        <p:pic>
          <p:nvPicPr>
            <p:cNvPr id="22" name="21 Imagen"/>
            <p:cNvPicPr>
              <a:picLocks noChangeAspect="1"/>
            </p:cNvPicPr>
            <p:nvPr/>
          </p:nvPicPr>
          <p:blipFill>
            <a:blip r:embed="rId16" cstate="print">
              <a:extLst>
                <a:ext uri="{BEBA8EAE-BF5A-486C-A8C5-ECC9F3942E4B}">
                  <a14:imgProps xmlns:a14="http://schemas.microsoft.com/office/drawing/2010/main">
                    <a14:imgLayer r:embed="rId17">
                      <a14:imgEffect>
                        <a14:saturation sat="150000"/>
                      </a14:imgEffect>
                    </a14:imgLayer>
                  </a14:imgProps>
                </a:ext>
                <a:ext uri="{28A0092B-C50C-407E-A947-70E740481C1C}">
                  <a14:useLocalDpi xmlns:a14="http://schemas.microsoft.com/office/drawing/2010/main"/>
                </a:ext>
              </a:extLst>
            </a:blip>
            <a:stretch>
              <a:fillRect/>
            </a:stretch>
          </p:blipFill>
          <p:spPr>
            <a:xfrm>
              <a:off x="2564523" y="1320631"/>
              <a:ext cx="633107" cy="230979"/>
            </a:xfrm>
            <a:prstGeom prst="rect">
              <a:avLst/>
            </a:prstGeom>
          </p:spPr>
        </p:pic>
        <p:pic>
          <p:nvPicPr>
            <p:cNvPr id="23" name="Picture 12" descr="http://t2.gstatic.com/images?q=tbn:ANd9GcSwASJTejbEuxTtaQGPe9agsl2NcuOShZYq7luwVlt0-OR2Tv2N">
              <a:hlinkClick r:id="rId18"/>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624784" y="1495555"/>
              <a:ext cx="304382" cy="449746"/>
            </a:xfrm>
            <a:prstGeom prst="rect">
              <a:avLst/>
            </a:prstGeom>
            <a:noFill/>
            <a:extLst>
              <a:ext uri="{909E8E84-426E-40DD-AFC4-6F175D3DCCD1}">
                <a14:hiddenFill xmlns:a14="http://schemas.microsoft.com/office/drawing/2010/main">
                  <a:solidFill>
                    <a:srgbClr val="FFFFFF"/>
                  </a:solidFill>
                </a14:hiddenFill>
              </a:ext>
            </a:extLst>
          </p:spPr>
        </p:pic>
        <p:pic>
          <p:nvPicPr>
            <p:cNvPr id="24" name="23 Imagen"/>
            <p:cNvPicPr>
              <a:picLocks noChangeAspect="1"/>
            </p:cNvPicPr>
            <p:nvPr/>
          </p:nvPicPr>
          <p:blipFill rotWithShape="1">
            <a:blip r:embed="rId20" cstate="print">
              <a:extLst>
                <a:ext uri="{28A0092B-C50C-407E-A947-70E740481C1C}">
                  <a14:useLocalDpi xmlns:a14="http://schemas.microsoft.com/office/drawing/2010/main"/>
                </a:ext>
              </a:extLst>
            </a:blip>
            <a:srcRect r="1660" b="7346"/>
            <a:stretch/>
          </p:blipFill>
          <p:spPr>
            <a:xfrm>
              <a:off x="1125789" y="2348069"/>
              <a:ext cx="607436" cy="226128"/>
            </a:xfrm>
            <a:prstGeom prst="rect">
              <a:avLst/>
            </a:prstGeom>
          </p:spPr>
        </p:pic>
        <p:pic>
          <p:nvPicPr>
            <p:cNvPr id="25" name="24 Imagen"/>
            <p:cNvPicPr>
              <a:picLocks noChangeAspect="1"/>
            </p:cNvPicPr>
            <p:nvPr/>
          </p:nvPicPr>
          <p:blipFill>
            <a:blip r:embed="rId21">
              <a:extLst>
                <a:ext uri="{BEBA8EAE-BF5A-486C-A8C5-ECC9F3942E4B}">
                  <a14:imgProps xmlns:a14="http://schemas.microsoft.com/office/drawing/2010/main">
                    <a14:imgLayer r:embed="rId22">
                      <a14:imgEffect>
                        <a14:brightnessContrast contrast="40000"/>
                      </a14:imgEffect>
                    </a14:imgLayer>
                  </a14:imgProps>
                </a:ext>
                <a:ext uri="{28A0092B-C50C-407E-A947-70E740481C1C}">
                  <a14:useLocalDpi xmlns:a14="http://schemas.microsoft.com/office/drawing/2010/main"/>
                </a:ext>
              </a:extLst>
            </a:blip>
            <a:stretch>
              <a:fillRect/>
            </a:stretch>
          </p:blipFill>
          <p:spPr>
            <a:xfrm>
              <a:off x="256379" y="2007536"/>
              <a:ext cx="576709" cy="248657"/>
            </a:xfrm>
            <a:prstGeom prst="rect">
              <a:avLst/>
            </a:prstGeom>
          </p:spPr>
        </p:pic>
        <p:pic>
          <p:nvPicPr>
            <p:cNvPr id="26" name="25 Imagen"/>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978527" y="2077912"/>
              <a:ext cx="530895" cy="305825"/>
            </a:xfrm>
            <a:prstGeom prst="rect">
              <a:avLst/>
            </a:prstGeom>
          </p:spPr>
        </p:pic>
        <p:pic>
          <p:nvPicPr>
            <p:cNvPr id="27" name="26 Imagen"/>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964192" y="1677121"/>
              <a:ext cx="930630" cy="334730"/>
            </a:xfrm>
            <a:prstGeom prst="rect">
              <a:avLst/>
            </a:prstGeom>
          </p:spPr>
        </p:pic>
        <p:pic>
          <p:nvPicPr>
            <p:cNvPr id="28" name="27 Imagen"/>
            <p:cNvPicPr>
              <a:picLocks noChangeAspect="1"/>
            </p:cNvPicPr>
            <p:nvPr/>
          </p:nvPicPr>
          <p:blipFill rotWithShape="1">
            <a:blip r:embed="rId25" cstate="print">
              <a:extLst>
                <a:ext uri="{28A0092B-C50C-407E-A947-70E740481C1C}">
                  <a14:useLocalDpi xmlns:a14="http://schemas.microsoft.com/office/drawing/2010/main"/>
                </a:ext>
              </a:extLst>
            </a:blip>
            <a:srcRect l="6360" t="24217" r="5505" b="10407"/>
            <a:stretch/>
          </p:blipFill>
          <p:spPr>
            <a:xfrm>
              <a:off x="1533502" y="3091572"/>
              <a:ext cx="550589" cy="192144"/>
            </a:xfrm>
            <a:prstGeom prst="rect">
              <a:avLst/>
            </a:prstGeom>
          </p:spPr>
        </p:pic>
        <p:pic>
          <p:nvPicPr>
            <p:cNvPr id="29" name="28 Imagen"/>
            <p:cNvPicPr>
              <a:picLocks noChangeAspect="1"/>
            </p:cNvPicPr>
            <p:nvPr/>
          </p:nvPicPr>
          <p:blipFill rotWithShape="1">
            <a:blip r:embed="rId26" cstate="print">
              <a:extLst>
                <a:ext uri="{28A0092B-C50C-407E-A947-70E740481C1C}">
                  <a14:useLocalDpi xmlns:a14="http://schemas.microsoft.com/office/drawing/2010/main"/>
                </a:ext>
              </a:extLst>
            </a:blip>
            <a:srcRect t="18092" b="21785"/>
            <a:stretch/>
          </p:blipFill>
          <p:spPr>
            <a:xfrm>
              <a:off x="665520" y="3342861"/>
              <a:ext cx="627031" cy="361251"/>
            </a:xfrm>
            <a:prstGeom prst="rect">
              <a:avLst/>
            </a:prstGeom>
          </p:spPr>
        </p:pic>
        <p:pic>
          <p:nvPicPr>
            <p:cNvPr id="30" name="29 Imagen"/>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868258" y="2615104"/>
              <a:ext cx="339784" cy="371894"/>
            </a:xfrm>
            <a:prstGeom prst="rect">
              <a:avLst/>
            </a:prstGeom>
          </p:spPr>
        </p:pic>
        <p:pic>
          <p:nvPicPr>
            <p:cNvPr id="31" name="30 Imagen"/>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228748" y="2745778"/>
              <a:ext cx="436772" cy="251605"/>
            </a:xfrm>
            <a:prstGeom prst="rect">
              <a:avLst/>
            </a:prstGeom>
          </p:spPr>
        </p:pic>
        <p:pic>
          <p:nvPicPr>
            <p:cNvPr id="32" name="31 Imagen"/>
            <p:cNvPicPr>
              <a:picLocks noChangeAspect="1"/>
            </p:cNvPicPr>
            <p:nvPr/>
          </p:nvPicPr>
          <p:blipFill rotWithShape="1">
            <a:blip r:embed="rId29" cstate="print">
              <a:extLst>
                <a:ext uri="{28A0092B-C50C-407E-A947-70E740481C1C}">
                  <a14:useLocalDpi xmlns:a14="http://schemas.microsoft.com/office/drawing/2010/main"/>
                </a:ext>
              </a:extLst>
            </a:blip>
            <a:srcRect r="1660" b="7346"/>
            <a:stretch/>
          </p:blipFill>
          <p:spPr>
            <a:xfrm>
              <a:off x="991034" y="3727622"/>
              <a:ext cx="553832" cy="206173"/>
            </a:xfrm>
            <a:prstGeom prst="rect">
              <a:avLst/>
            </a:prstGeom>
          </p:spPr>
        </p:pic>
        <p:pic>
          <p:nvPicPr>
            <p:cNvPr id="33" name="32 Imagen"/>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1227959" y="4324884"/>
              <a:ext cx="360598" cy="386452"/>
            </a:xfrm>
            <a:prstGeom prst="rect">
              <a:avLst/>
            </a:prstGeom>
          </p:spPr>
        </p:pic>
        <p:pic>
          <p:nvPicPr>
            <p:cNvPr id="34" name="33 Imagen"/>
            <p:cNvPicPr>
              <a:picLocks noChangeAspect="1"/>
            </p:cNvPicPr>
            <p:nvPr/>
          </p:nvPicPr>
          <p:blipFill>
            <a:blip r:embed="rId31" cstate="print">
              <a:extLst>
                <a:ext uri="{BEBA8EAE-BF5A-486C-A8C5-ECC9F3942E4B}">
                  <a14:imgProps xmlns:a14="http://schemas.microsoft.com/office/drawing/2010/main">
                    <a14:imgLayer r:embed="rId32">
                      <a14:imgEffect>
                        <a14:saturation sat="400000"/>
                      </a14:imgEffect>
                    </a14:imgLayer>
                  </a14:imgProps>
                </a:ext>
                <a:ext uri="{28A0092B-C50C-407E-A947-70E740481C1C}">
                  <a14:useLocalDpi xmlns:a14="http://schemas.microsoft.com/office/drawing/2010/main"/>
                </a:ext>
              </a:extLst>
            </a:blip>
            <a:stretch>
              <a:fillRect/>
            </a:stretch>
          </p:blipFill>
          <p:spPr>
            <a:xfrm>
              <a:off x="1653334" y="3648471"/>
              <a:ext cx="290193" cy="315186"/>
            </a:xfrm>
            <a:prstGeom prst="rect">
              <a:avLst/>
            </a:prstGeom>
          </p:spPr>
        </p:pic>
        <p:pic>
          <p:nvPicPr>
            <p:cNvPr id="35" name="34 Imagen"/>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757048" y="3898839"/>
              <a:ext cx="360323" cy="490502"/>
            </a:xfrm>
            <a:prstGeom prst="rect">
              <a:avLst/>
            </a:prstGeom>
          </p:spPr>
        </p:pic>
        <p:pic>
          <p:nvPicPr>
            <p:cNvPr id="36" name="35 Imagen"/>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1920119" y="4335601"/>
              <a:ext cx="327945" cy="365019"/>
            </a:xfrm>
            <a:prstGeom prst="rect">
              <a:avLst/>
            </a:prstGeom>
            <a:solidFill>
              <a:schemeClr val="bg1"/>
            </a:solidFill>
          </p:spPr>
        </p:pic>
        <p:pic>
          <p:nvPicPr>
            <p:cNvPr id="37" name="Picture 2" descr="http://www.seneam.gob.mx/imgs/firma_SENEAM1.png">
              <a:hlinkClick r:id="rId35"/>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3300647" y="1251558"/>
              <a:ext cx="731894" cy="267019"/>
            </a:xfrm>
            <a:prstGeom prst="rect">
              <a:avLst/>
            </a:prstGeom>
            <a:noFill/>
            <a:extLst>
              <a:ext uri="{909E8E84-426E-40DD-AFC4-6F175D3DCCD1}">
                <a14:hiddenFill xmlns:a14="http://schemas.microsoft.com/office/drawing/2010/main">
                  <a:solidFill>
                    <a:srgbClr val="FFFFFF"/>
                  </a:solidFill>
                </a14:hiddenFill>
              </a:ext>
            </a:extLst>
          </p:spPr>
        </p:pic>
        <p:pic>
          <p:nvPicPr>
            <p:cNvPr id="38" name="37 Imagen"/>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2504438" y="1985810"/>
              <a:ext cx="352498" cy="338770"/>
            </a:xfrm>
            <a:prstGeom prst="rect">
              <a:avLst/>
            </a:prstGeom>
          </p:spPr>
        </p:pic>
        <p:pic>
          <p:nvPicPr>
            <p:cNvPr id="39" name="Picture 2" descr="http://www.cenapred.gob.mx/es/imagenesWeb/pagina_encabezado/logo_CENAPRED.png"/>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4282365" y="3306037"/>
              <a:ext cx="813957" cy="331363"/>
            </a:xfrm>
            <a:prstGeom prst="rect">
              <a:avLst/>
            </a:prstGeom>
            <a:noFill/>
            <a:extLst>
              <a:ext uri="{909E8E84-426E-40DD-AFC4-6F175D3DCCD1}">
                <a14:hiddenFill xmlns:a14="http://schemas.microsoft.com/office/drawing/2010/main">
                  <a:solidFill>
                    <a:srgbClr val="FFFFFF"/>
                  </a:solidFill>
                </a14:hiddenFill>
              </a:ext>
            </a:extLst>
          </p:spPr>
        </p:pic>
        <p:sp>
          <p:nvSpPr>
            <p:cNvPr id="40" name="39 Forma libre"/>
            <p:cNvSpPr/>
            <p:nvPr/>
          </p:nvSpPr>
          <p:spPr>
            <a:xfrm>
              <a:off x="2549351" y="4027849"/>
              <a:ext cx="913923" cy="363736"/>
            </a:xfrm>
            <a:custGeom>
              <a:avLst/>
              <a:gdLst>
                <a:gd name="connsiteX0" fmla="*/ 0 w 1485020"/>
                <a:gd name="connsiteY0" fmla="*/ 98616 h 986160"/>
                <a:gd name="connsiteX1" fmla="*/ 98616 w 1485020"/>
                <a:gd name="connsiteY1" fmla="*/ 0 h 986160"/>
                <a:gd name="connsiteX2" fmla="*/ 1386404 w 1485020"/>
                <a:gd name="connsiteY2" fmla="*/ 0 h 986160"/>
                <a:gd name="connsiteX3" fmla="*/ 1485020 w 1485020"/>
                <a:gd name="connsiteY3" fmla="*/ 98616 h 986160"/>
                <a:gd name="connsiteX4" fmla="*/ 1485020 w 1485020"/>
                <a:gd name="connsiteY4" fmla="*/ 887544 h 986160"/>
                <a:gd name="connsiteX5" fmla="*/ 1386404 w 1485020"/>
                <a:gd name="connsiteY5" fmla="*/ 986160 h 986160"/>
                <a:gd name="connsiteX6" fmla="*/ 98616 w 1485020"/>
                <a:gd name="connsiteY6" fmla="*/ 986160 h 986160"/>
                <a:gd name="connsiteX7" fmla="*/ 0 w 1485020"/>
                <a:gd name="connsiteY7" fmla="*/ 887544 h 986160"/>
                <a:gd name="connsiteX8" fmla="*/ 0 w 1485020"/>
                <a:gd name="connsiteY8" fmla="*/ 98616 h 98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020" h="986160">
                  <a:moveTo>
                    <a:pt x="0" y="98616"/>
                  </a:moveTo>
                  <a:cubicBezTo>
                    <a:pt x="0" y="44152"/>
                    <a:pt x="44152" y="0"/>
                    <a:pt x="98616" y="0"/>
                  </a:cubicBezTo>
                  <a:lnTo>
                    <a:pt x="1386404" y="0"/>
                  </a:lnTo>
                  <a:cubicBezTo>
                    <a:pt x="1440868" y="0"/>
                    <a:pt x="1485020" y="44152"/>
                    <a:pt x="1485020" y="98616"/>
                  </a:cubicBezTo>
                  <a:lnTo>
                    <a:pt x="1485020" y="887544"/>
                  </a:lnTo>
                  <a:cubicBezTo>
                    <a:pt x="1485020" y="942008"/>
                    <a:pt x="1440868" y="986160"/>
                    <a:pt x="1386404" y="986160"/>
                  </a:cubicBezTo>
                  <a:lnTo>
                    <a:pt x="98616" y="986160"/>
                  </a:lnTo>
                  <a:cubicBezTo>
                    <a:pt x="44152" y="986160"/>
                    <a:pt x="0" y="942008"/>
                    <a:pt x="0" y="887544"/>
                  </a:cubicBezTo>
                  <a:lnTo>
                    <a:pt x="0" y="98616"/>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1003">
              <a:schemeClr val="dk2"/>
            </a:fillRef>
            <a:effectRef idx="2">
              <a:schemeClr val="accent3">
                <a:hueOff val="11250264"/>
                <a:satOff val="-16880"/>
                <a:lumOff val="-2745"/>
                <a:alphaOff val="0"/>
              </a:schemeClr>
            </a:effectRef>
            <a:fontRef idx="minor">
              <a:schemeClr val="lt1"/>
            </a:fontRef>
          </p:style>
          <p:txBody>
            <a:bodyPr spcFirstLastPara="0" vert="horz" wrap="square" lIns="40314" tIns="40314" rIns="40314" bIns="40314" numCol="1" spcCol="1270" anchor="ctr" anchorCtr="0">
              <a:noAutofit/>
            </a:bodyPr>
            <a:lstStyle/>
            <a:p>
              <a:pPr lvl="0" algn="ctr" defTabSz="266700">
                <a:lnSpc>
                  <a:spcPct val="90000"/>
                </a:lnSpc>
                <a:spcBef>
                  <a:spcPct val="0"/>
                </a:spcBef>
                <a:spcAft>
                  <a:spcPct val="35000"/>
                </a:spcAft>
              </a:pPr>
              <a:r>
                <a:rPr lang="es-MX" sz="600" b="1" dirty="0">
                  <a:solidFill>
                    <a:schemeClr val="tx1"/>
                  </a:solidFill>
                  <a:latin typeface="Arial" pitchFamily="34" charset="0"/>
                  <a:cs typeface="Arial" pitchFamily="34" charset="0"/>
                </a:rPr>
                <a:t>Fenómeno Astronómico</a:t>
              </a:r>
              <a:endParaRPr lang="es-MX" sz="600" b="1" kern="1200" dirty="0" smtClean="0">
                <a:solidFill>
                  <a:schemeClr val="tx1"/>
                </a:solidFill>
                <a:latin typeface="Arial" pitchFamily="34" charset="0"/>
                <a:cs typeface="Arial" pitchFamily="34" charset="0"/>
              </a:endParaRPr>
            </a:p>
          </p:txBody>
        </p:sp>
        <p:pic>
          <p:nvPicPr>
            <p:cNvPr id="41" name="Picture 2" descr="http://www.sciesmex.unam.mx/static/media/uploads/banner/.thumbnails/logo-lance-600-black.png/logo-lance-600-black-350x158.png"/>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3258837" y="4427890"/>
              <a:ext cx="460572" cy="22756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Logo Central"/>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2952003" y="4427890"/>
              <a:ext cx="189991" cy="205172"/>
            </a:xfrm>
            <a:prstGeom prst="rect">
              <a:avLst/>
            </a:prstGeom>
            <a:noFill/>
            <a:extLst>
              <a:ext uri="{909E8E84-426E-40DD-AFC4-6F175D3DCCD1}">
                <a14:hiddenFill xmlns:a14="http://schemas.microsoft.com/office/drawing/2010/main">
                  <a:solidFill>
                    <a:srgbClr val="FFFFFF"/>
                  </a:solidFill>
                </a14:hiddenFill>
              </a:ext>
            </a:extLst>
          </p:spPr>
        </p:pic>
        <p:pic>
          <p:nvPicPr>
            <p:cNvPr id="43" name="42 Imagen"/>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37293" y="4458900"/>
              <a:ext cx="564410" cy="196554"/>
            </a:xfrm>
            <a:prstGeom prst="rect">
              <a:avLst/>
            </a:prstGeom>
          </p:spPr>
        </p:pic>
        <p:pic>
          <p:nvPicPr>
            <p:cNvPr id="44" name="Picture 2" descr="http://www.cenapred.gob.mx/es/imagenesWeb/pagina_encabezado/logo_CENAPRED.png"/>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2604874" y="3712662"/>
              <a:ext cx="801543" cy="326309"/>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3"/>
          <p:cNvPicPr>
            <a:picLocks noChangeAspect="1" noChangeArrowheads="1"/>
          </p:cNvPicPr>
          <p:nvPr/>
        </p:nvPicPr>
        <p:blipFill rotWithShape="1">
          <a:blip r:embed="rId41" cstate="print">
            <a:extLst>
              <a:ext uri="{28A0092B-C50C-407E-A947-70E740481C1C}">
                <a14:useLocalDpi xmlns:a14="http://schemas.microsoft.com/office/drawing/2010/main"/>
              </a:ext>
            </a:extLst>
          </a:blip>
          <a:srcRect t="10256" b="-10256"/>
          <a:stretch/>
        </p:blipFill>
        <p:spPr bwMode="auto">
          <a:xfrm>
            <a:off x="5652120" y="1378880"/>
            <a:ext cx="3015279" cy="1696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46 Rectángulo"/>
          <p:cNvSpPr/>
          <p:nvPr/>
        </p:nvSpPr>
        <p:spPr>
          <a:xfrm>
            <a:off x="179869" y="843496"/>
            <a:ext cx="8627498" cy="584775"/>
          </a:xfrm>
          <a:prstGeom prst="rect">
            <a:avLst/>
          </a:prstGeom>
        </p:spPr>
        <p:txBody>
          <a:bodyPr wrap="square">
            <a:spAutoFit/>
          </a:bodyPr>
          <a:lstStyle/>
          <a:p>
            <a:r>
              <a:rPr lang="es-MX" sz="1600" b="1" dirty="0" smtClean="0"/>
              <a:t>Fortalecimiento del monitoreo de fenómenos naturales, a través de la recepción de más de 400 señales en tiempo real, provenientes de los sistemas de monitoreo y </a:t>
            </a:r>
            <a:r>
              <a:rPr lang="es-MX" sz="1600" b="1" dirty="0" err="1" smtClean="0"/>
              <a:t>alertamiento</a:t>
            </a:r>
            <a:r>
              <a:rPr lang="es-MX" sz="1600" b="1" dirty="0" smtClean="0"/>
              <a:t> del país.</a:t>
            </a:r>
            <a:endParaRPr lang="es-MX" sz="1600" b="1" dirty="0"/>
          </a:p>
        </p:txBody>
      </p:sp>
      <p:pic>
        <p:nvPicPr>
          <p:cNvPr id="48" name="Picture 2"/>
          <p:cNvPicPr>
            <a:picLocks noChangeAspect="1" noChangeArrowheads="1"/>
          </p:cNvPicPr>
          <p:nvPr/>
        </p:nvPicPr>
        <p:blipFill>
          <a:blip r:embed="rId42">
            <a:extLst>
              <a:ext uri="{28A0092B-C50C-407E-A947-70E740481C1C}">
                <a14:useLocalDpi xmlns:a14="http://schemas.microsoft.com/office/drawing/2010/main"/>
              </a:ext>
            </a:extLst>
          </a:blip>
          <a:srcRect/>
          <a:stretch>
            <a:fillRect/>
          </a:stretch>
        </p:blipFill>
        <p:spPr bwMode="auto">
          <a:xfrm>
            <a:off x="4298581" y="5574458"/>
            <a:ext cx="2152283" cy="128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48 Imagen"/>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6722683" y="2836280"/>
            <a:ext cx="2370340" cy="1580227"/>
          </a:xfrm>
          <a:prstGeom prst="rect">
            <a:avLst/>
          </a:prstGeom>
        </p:spPr>
      </p:pic>
      <p:pic>
        <p:nvPicPr>
          <p:cNvPr id="50" name="Picture 5"/>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5508104" y="2939448"/>
            <a:ext cx="1169783" cy="11697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v112017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5"/>
          <a:stretch>
            <a:fillRect/>
          </a:stretch>
        </p:blipFill>
        <p:spPr>
          <a:xfrm>
            <a:off x="4634121" y="4194106"/>
            <a:ext cx="2345251" cy="1319204"/>
          </a:xfrm>
          <a:prstGeom prst="rect">
            <a:avLst/>
          </a:prstGeom>
        </p:spPr>
      </p:pic>
      <p:pic>
        <p:nvPicPr>
          <p:cNvPr id="52" name="Picture 2"/>
          <p:cNvPicPr>
            <a:picLocks noChangeAspect="1" noChangeArrowheads="1"/>
          </p:cNvPicPr>
          <p:nvPr/>
        </p:nvPicPr>
        <p:blipFill rotWithShape="1">
          <a:blip r:embed="rId46" cstate="print">
            <a:extLst>
              <a:ext uri="{28A0092B-C50C-407E-A947-70E740481C1C}">
                <a14:useLocalDpi xmlns:a14="http://schemas.microsoft.com/office/drawing/2010/main"/>
              </a:ext>
            </a:extLst>
          </a:blip>
          <a:srcRect l="5574" r="6699"/>
          <a:stretch/>
        </p:blipFill>
        <p:spPr bwMode="auto">
          <a:xfrm>
            <a:off x="6682388" y="5318063"/>
            <a:ext cx="2402832" cy="153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6"/>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7287008" y="4276407"/>
            <a:ext cx="1563242" cy="10914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t="11214"/>
          <a:stretch/>
        </p:blipFill>
        <p:spPr bwMode="auto">
          <a:xfrm>
            <a:off x="121579" y="4822152"/>
            <a:ext cx="4142530" cy="2068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9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66"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1"/>
                                        </p:tgtEl>
                                      </p:cBhvr>
                                    </p:cmd>
                                  </p:childTnLst>
                                </p:cTn>
                              </p:par>
                            </p:childTnLst>
                          </p:cTn>
                        </p:par>
                      </p:childTnLst>
                    </p:cTn>
                  </p:par>
                </p:childTnLst>
              </p:cTn>
              <p:nextCondLst>
                <p:cond evt="onClick" delay="0">
                  <p:tgtEl>
                    <p:spTgt spid="51"/>
                  </p:tgtEl>
                </p:cond>
              </p:nextCondLst>
            </p:seq>
            <p:video>
              <p:cMediaNode vol="80000">
                <p:cTn id="12" repeatCount="indefinite" fill="hold" display="0">
                  <p:stCondLst>
                    <p:cond delay="indefinite"/>
                  </p:stCondLst>
                </p:cTn>
                <p:tgtEl>
                  <p:spTgt spid="5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789384"/>
            <a:ext cx="4948281" cy="3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132856"/>
            <a:ext cx="4484972" cy="252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10256" b="-10256"/>
          <a:stretch/>
        </p:blipFill>
        <p:spPr bwMode="auto">
          <a:xfrm>
            <a:off x="2932923" y="3396533"/>
            <a:ext cx="2251866" cy="12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8136" b="12134"/>
          <a:stretch/>
        </p:blipFill>
        <p:spPr bwMode="auto">
          <a:xfrm>
            <a:off x="13320" y="4553971"/>
            <a:ext cx="5638800" cy="233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0" y="1544830"/>
            <a:ext cx="5167925" cy="923330"/>
          </a:xfrm>
          <a:prstGeom prst="rect">
            <a:avLst/>
          </a:prstGeom>
          <a:noFill/>
        </p:spPr>
        <p:txBody>
          <a:bodyPr wrap="square" rtlCol="0">
            <a:spAutoFit/>
          </a:bodyPr>
          <a:lstStyle/>
          <a:p>
            <a:r>
              <a:rPr lang="es-MX" dirty="0"/>
              <a:t>Compartir la información para </a:t>
            </a:r>
            <a:r>
              <a:rPr lang="es-MX" dirty="0" smtClean="0"/>
              <a:t>el monitoreo </a:t>
            </a:r>
            <a:r>
              <a:rPr lang="es-MX" dirty="0"/>
              <a:t>de fenómenos </a:t>
            </a:r>
            <a:r>
              <a:rPr lang="es-MX" dirty="0" smtClean="0"/>
              <a:t>naturales</a:t>
            </a:r>
            <a:r>
              <a:rPr lang="es-MX" dirty="0"/>
              <a:t>, a fin de promover una </a:t>
            </a:r>
            <a:r>
              <a:rPr lang="es-MX" dirty="0" smtClean="0"/>
              <a:t>red </a:t>
            </a:r>
            <a:r>
              <a:rPr lang="es-MX" dirty="0"/>
              <a:t>estatal de </a:t>
            </a:r>
            <a:r>
              <a:rPr lang="es-MX" dirty="0" smtClean="0"/>
              <a:t>monitoreo</a:t>
            </a:r>
            <a:endParaRPr lang="es-MX" dirty="0"/>
          </a:p>
        </p:txBody>
      </p:sp>
      <p:sp>
        <p:nvSpPr>
          <p:cNvPr id="12" name="11 CuadroTexto"/>
          <p:cNvSpPr txBox="1"/>
          <p:nvPr/>
        </p:nvSpPr>
        <p:spPr>
          <a:xfrm>
            <a:off x="141193" y="2451635"/>
            <a:ext cx="2937073" cy="2031325"/>
          </a:xfrm>
          <a:prstGeom prst="rect">
            <a:avLst/>
          </a:prstGeom>
          <a:noFill/>
        </p:spPr>
        <p:txBody>
          <a:bodyPr wrap="square" rtlCol="0">
            <a:spAutoFit/>
          </a:bodyPr>
          <a:lstStyle/>
          <a:p>
            <a:r>
              <a:rPr lang="es-MX" dirty="0" smtClean="0"/>
              <a:t>Enviar documento con ligas y enlaces que se pueden compartir</a:t>
            </a:r>
          </a:p>
          <a:p>
            <a:r>
              <a:rPr lang="es-MX" dirty="0" smtClean="0"/>
              <a:t>Requerimiento:</a:t>
            </a:r>
          </a:p>
          <a:p>
            <a:pPr marL="285750" indent="-285750">
              <a:buFont typeface="Arial" panose="020B0604020202020204" pitchFamily="34" charset="0"/>
              <a:buChar char="•"/>
            </a:pPr>
            <a:r>
              <a:rPr lang="es-MX" dirty="0" smtClean="0"/>
              <a:t>Personal técnico</a:t>
            </a:r>
          </a:p>
          <a:p>
            <a:pPr marL="285750" indent="-285750">
              <a:buFont typeface="Arial" panose="020B0604020202020204" pitchFamily="34" charset="0"/>
              <a:buChar char="•"/>
            </a:pPr>
            <a:r>
              <a:rPr lang="es-MX" dirty="0" smtClean="0"/>
              <a:t>Equipo informático dedicado </a:t>
            </a:r>
            <a:endParaRPr lang="es-MX" dirty="0"/>
          </a:p>
        </p:txBody>
      </p:sp>
      <p:sp>
        <p:nvSpPr>
          <p:cNvPr id="4" name="3 Rectángulo"/>
          <p:cNvSpPr/>
          <p:nvPr/>
        </p:nvSpPr>
        <p:spPr>
          <a:xfrm>
            <a:off x="646922" y="764704"/>
            <a:ext cx="8101541" cy="646331"/>
          </a:xfrm>
          <a:prstGeom prst="rect">
            <a:avLst/>
          </a:prstGeom>
        </p:spPr>
        <p:txBody>
          <a:bodyPr wrap="square">
            <a:spAutoFit/>
          </a:bodyPr>
          <a:lstStyle/>
          <a:p>
            <a:r>
              <a:rPr lang="es-MX" b="1" dirty="0">
                <a:solidFill>
                  <a:srgbClr val="38806B"/>
                </a:solidFill>
                <a:latin typeface="Montserrat Medium" panose="00000600000000000000" pitchFamily="2" charset="0"/>
              </a:rPr>
              <a:t>Apoyar en Fortalecer las capacidades tecnológicas y de comunicación para el monitoreo de fenómenos naturales </a:t>
            </a:r>
          </a:p>
        </p:txBody>
      </p:sp>
    </p:spTree>
    <p:extLst>
      <p:ext uri="{BB962C8B-B14F-4D97-AF65-F5344CB8AC3E}">
        <p14:creationId xmlns:p14="http://schemas.microsoft.com/office/powerpoint/2010/main" val="2812660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46922" y="764704"/>
            <a:ext cx="8101541" cy="646331"/>
          </a:xfrm>
          <a:prstGeom prst="rect">
            <a:avLst/>
          </a:prstGeom>
        </p:spPr>
        <p:txBody>
          <a:bodyPr wrap="square">
            <a:spAutoFit/>
          </a:bodyPr>
          <a:lstStyle/>
          <a:p>
            <a:r>
              <a:rPr lang="es-MX" b="1" dirty="0">
                <a:solidFill>
                  <a:srgbClr val="38806B"/>
                </a:solidFill>
                <a:latin typeface="Montserrat Medium" panose="00000600000000000000" pitchFamily="2" charset="0"/>
              </a:rPr>
              <a:t>Apoyar en Fortalecer las capacidades tecnológicas y de comunicación para el monitoreo de fenómenos naturales </a:t>
            </a: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60" y="1384819"/>
            <a:ext cx="5484129" cy="3683995"/>
          </a:xfrm>
          <a:prstGeom prst="rect">
            <a:avLst/>
          </a:prstGeom>
        </p:spPr>
      </p:pic>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140" y="3429000"/>
            <a:ext cx="4191340" cy="3279630"/>
          </a:xfrm>
          <a:prstGeom prst="rect">
            <a:avLst/>
          </a:prstGeom>
        </p:spPr>
      </p:pic>
    </p:spTree>
    <p:extLst>
      <p:ext uri="{BB962C8B-B14F-4D97-AF65-F5344CB8AC3E}">
        <p14:creationId xmlns:p14="http://schemas.microsoft.com/office/powerpoint/2010/main" val="2447815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85592" y="1648977"/>
            <a:ext cx="5148039" cy="646331"/>
          </a:xfrm>
          <a:prstGeom prst="rect">
            <a:avLst/>
          </a:prstGeom>
          <a:noFill/>
        </p:spPr>
        <p:txBody>
          <a:bodyPr wrap="square" rtlCol="0">
            <a:spAutoFit/>
          </a:bodyPr>
          <a:lstStyle/>
          <a:p>
            <a:r>
              <a:rPr lang="es-MX" dirty="0" smtClean="0"/>
              <a:t>Apoyo en la conceptualización de proyectos de monitoreo o sistemas de alerta</a:t>
            </a:r>
            <a:endParaRPr lang="es-MX" dirty="0"/>
          </a:p>
        </p:txBody>
      </p:sp>
      <p:sp>
        <p:nvSpPr>
          <p:cNvPr id="3" name="2 Rectángulo"/>
          <p:cNvSpPr/>
          <p:nvPr/>
        </p:nvSpPr>
        <p:spPr>
          <a:xfrm>
            <a:off x="935038" y="865258"/>
            <a:ext cx="8208962" cy="646331"/>
          </a:xfrm>
          <a:prstGeom prst="rect">
            <a:avLst/>
          </a:prstGeom>
        </p:spPr>
        <p:txBody>
          <a:bodyPr wrap="square">
            <a:spAutoFit/>
          </a:bodyPr>
          <a:lstStyle/>
          <a:p>
            <a:r>
              <a:rPr lang="es-MX" b="1" dirty="0" smtClean="0">
                <a:solidFill>
                  <a:srgbClr val="38806B"/>
                </a:solidFill>
                <a:latin typeface="Montserrat Medium" panose="00000600000000000000" pitchFamily="2" charset="0"/>
              </a:rPr>
              <a:t>Apoyar en Fortalecer </a:t>
            </a:r>
            <a:r>
              <a:rPr lang="es-MX" b="1" dirty="0">
                <a:solidFill>
                  <a:srgbClr val="38806B"/>
                </a:solidFill>
                <a:latin typeface="Montserrat Medium" panose="00000600000000000000" pitchFamily="2" charset="0"/>
              </a:rPr>
              <a:t>las capacidades tecnológicas y de comunicación para el monitoreo de fenómenos naturales </a:t>
            </a:r>
          </a:p>
        </p:txBody>
      </p:sp>
      <p:sp>
        <p:nvSpPr>
          <p:cNvPr id="6" name="5 CuadroTexto"/>
          <p:cNvSpPr txBox="1"/>
          <p:nvPr/>
        </p:nvSpPr>
        <p:spPr>
          <a:xfrm>
            <a:off x="172766" y="2316571"/>
            <a:ext cx="2951705" cy="646331"/>
          </a:xfrm>
          <a:prstGeom prst="rect">
            <a:avLst/>
          </a:prstGeom>
          <a:noFill/>
        </p:spPr>
        <p:txBody>
          <a:bodyPr wrap="none" rtlCol="0">
            <a:spAutoFit/>
          </a:bodyPr>
          <a:lstStyle/>
          <a:p>
            <a:r>
              <a:rPr lang="es-MX" dirty="0" smtClean="0"/>
              <a:t>Requerimiento:</a:t>
            </a:r>
          </a:p>
          <a:p>
            <a:pPr marL="285750" indent="-285750">
              <a:buFont typeface="Arial" panose="020B0604020202020204" pitchFamily="34" charset="0"/>
              <a:buChar char="•"/>
            </a:pPr>
            <a:r>
              <a:rPr lang="es-MX" dirty="0" smtClean="0"/>
              <a:t>Personal técnico contacto</a:t>
            </a:r>
          </a:p>
        </p:txBody>
      </p:sp>
      <p:grpSp>
        <p:nvGrpSpPr>
          <p:cNvPr id="12" name="11 Grupo"/>
          <p:cNvGrpSpPr/>
          <p:nvPr/>
        </p:nvGrpSpPr>
        <p:grpSpPr>
          <a:xfrm>
            <a:off x="85592" y="3300731"/>
            <a:ext cx="5818705" cy="3588914"/>
            <a:chOff x="32886" y="1394066"/>
            <a:chExt cx="9136379" cy="5456085"/>
          </a:xfrm>
          <a:noFill/>
        </p:grpSpPr>
        <p:grpSp>
          <p:nvGrpSpPr>
            <p:cNvPr id="13" name="Group 6"/>
            <p:cNvGrpSpPr>
              <a:grpSpLocks/>
            </p:cNvGrpSpPr>
            <p:nvPr/>
          </p:nvGrpSpPr>
          <p:grpSpPr bwMode="auto">
            <a:xfrm>
              <a:off x="1789268" y="2178146"/>
              <a:ext cx="3187700" cy="3462338"/>
              <a:chOff x="1187" y="1220"/>
              <a:chExt cx="2008" cy="2181"/>
            </a:xfrm>
            <a:grpFill/>
          </p:grpSpPr>
          <p:sp>
            <p:nvSpPr>
              <p:cNvPr id="265" name="Line 7"/>
              <p:cNvSpPr>
                <a:spLocks noChangeShapeType="1"/>
              </p:cNvSpPr>
              <p:nvPr/>
            </p:nvSpPr>
            <p:spPr bwMode="auto">
              <a:xfrm flipH="1">
                <a:off x="1453" y="2390"/>
                <a:ext cx="1588" cy="583"/>
              </a:xfrm>
              <a:prstGeom prst="line">
                <a:avLst/>
              </a:prstGeom>
              <a:grpFill/>
              <a:ln w="38100">
                <a:solidFill>
                  <a:srgbClr val="C00000"/>
                </a:solidFill>
                <a:prstDash val="sysDot"/>
                <a:round/>
                <a:headEnd/>
                <a:tailEnd type="triangle" w="med" len="med"/>
              </a:ln>
              <a:effectLst/>
              <a:extLst/>
            </p:spPr>
            <p:txBody>
              <a:bodyPr wrap="none" anchor="ctr"/>
              <a:lstStyle/>
              <a:p>
                <a:pPr>
                  <a:defRPr/>
                </a:pPr>
                <a:endParaRPr lang="es-MX" sz="1100"/>
              </a:p>
            </p:txBody>
          </p:sp>
          <p:sp>
            <p:nvSpPr>
              <p:cNvPr id="266" name="Line 8"/>
              <p:cNvSpPr>
                <a:spLocks noChangeShapeType="1"/>
              </p:cNvSpPr>
              <p:nvPr/>
            </p:nvSpPr>
            <p:spPr bwMode="auto">
              <a:xfrm flipH="1">
                <a:off x="2319" y="2574"/>
                <a:ext cx="820" cy="827"/>
              </a:xfrm>
              <a:prstGeom prst="line">
                <a:avLst/>
              </a:prstGeom>
              <a:grpFill/>
              <a:ln w="38100">
                <a:solidFill>
                  <a:srgbClr val="C00000"/>
                </a:solidFill>
                <a:prstDash val="sysDot"/>
                <a:round/>
                <a:headEnd/>
                <a:tailEnd type="triangle" w="med" len="med"/>
              </a:ln>
              <a:effectLst/>
              <a:extLst/>
            </p:spPr>
            <p:txBody>
              <a:bodyPr wrap="none" anchor="ctr"/>
              <a:lstStyle/>
              <a:p>
                <a:pPr>
                  <a:defRPr/>
                </a:pPr>
                <a:endParaRPr lang="es-MX" sz="1100"/>
              </a:p>
            </p:txBody>
          </p:sp>
          <p:sp>
            <p:nvSpPr>
              <p:cNvPr id="267" name="Line 9"/>
              <p:cNvSpPr>
                <a:spLocks noChangeShapeType="1"/>
              </p:cNvSpPr>
              <p:nvPr/>
            </p:nvSpPr>
            <p:spPr bwMode="auto">
              <a:xfrm flipH="1" flipV="1">
                <a:off x="1187" y="1985"/>
                <a:ext cx="1858" cy="163"/>
              </a:xfrm>
              <a:prstGeom prst="line">
                <a:avLst/>
              </a:prstGeom>
              <a:grpFill/>
              <a:ln w="38100">
                <a:solidFill>
                  <a:srgbClr val="C00000"/>
                </a:solidFill>
                <a:prstDash val="sysDot"/>
                <a:round/>
                <a:headEnd/>
                <a:tailEnd type="triangle" w="med" len="med"/>
              </a:ln>
              <a:effectLst/>
              <a:extLst/>
            </p:spPr>
            <p:txBody>
              <a:bodyPr wrap="none" anchor="ctr"/>
              <a:lstStyle/>
              <a:p>
                <a:pPr>
                  <a:defRPr/>
                </a:pPr>
                <a:endParaRPr lang="es-MX" sz="1100"/>
              </a:p>
            </p:txBody>
          </p:sp>
          <p:sp>
            <p:nvSpPr>
              <p:cNvPr id="268" name="Line 10"/>
              <p:cNvSpPr>
                <a:spLocks noChangeShapeType="1"/>
              </p:cNvSpPr>
              <p:nvPr/>
            </p:nvSpPr>
            <p:spPr bwMode="auto">
              <a:xfrm flipH="1" flipV="1">
                <a:off x="1417" y="1220"/>
                <a:ext cx="1778" cy="738"/>
              </a:xfrm>
              <a:prstGeom prst="line">
                <a:avLst/>
              </a:prstGeom>
              <a:grpFill/>
              <a:ln w="38100">
                <a:solidFill>
                  <a:srgbClr val="C00000"/>
                </a:solidFill>
                <a:prstDash val="sysDot"/>
                <a:round/>
                <a:headEnd/>
                <a:tailEnd type="triangle" w="med" len="med"/>
              </a:ln>
              <a:effectLst/>
              <a:extLst/>
            </p:spPr>
            <p:txBody>
              <a:bodyPr wrap="none" anchor="ctr"/>
              <a:lstStyle/>
              <a:p>
                <a:pPr>
                  <a:defRPr/>
                </a:pPr>
                <a:endParaRPr lang="es-MX" sz="1100"/>
              </a:p>
            </p:txBody>
          </p:sp>
        </p:grpSp>
        <p:grpSp>
          <p:nvGrpSpPr>
            <p:cNvPr id="14" name="Group 11"/>
            <p:cNvGrpSpPr>
              <a:grpSpLocks/>
            </p:cNvGrpSpPr>
            <p:nvPr/>
          </p:nvGrpSpPr>
          <p:grpSpPr bwMode="auto">
            <a:xfrm>
              <a:off x="1790513" y="2305145"/>
              <a:ext cx="3197225" cy="3324225"/>
              <a:chOff x="1197" y="1300"/>
              <a:chExt cx="2014" cy="2094"/>
            </a:xfrm>
            <a:grpFill/>
          </p:grpSpPr>
          <p:sp>
            <p:nvSpPr>
              <p:cNvPr id="261" name="Line 12"/>
              <p:cNvSpPr>
                <a:spLocks noChangeShapeType="1"/>
              </p:cNvSpPr>
              <p:nvPr/>
            </p:nvSpPr>
            <p:spPr bwMode="auto">
              <a:xfrm flipV="1">
                <a:off x="1503" y="2428"/>
                <a:ext cx="1588" cy="600"/>
              </a:xfrm>
              <a:prstGeom prst="line">
                <a:avLst/>
              </a:prstGeom>
              <a:grpFill/>
              <a:ln w="38100">
                <a:solidFill>
                  <a:srgbClr val="004C22"/>
                </a:solidFill>
                <a:prstDash val="sysDot"/>
                <a:round/>
                <a:headEnd/>
                <a:tailEnd type="triangle" w="med" len="med"/>
              </a:ln>
              <a:effectLst/>
              <a:extLst/>
            </p:spPr>
            <p:txBody>
              <a:bodyPr wrap="none" anchor="ctr"/>
              <a:lstStyle/>
              <a:p>
                <a:pPr>
                  <a:defRPr/>
                </a:pPr>
                <a:endParaRPr lang="es-MX" sz="1100"/>
              </a:p>
            </p:txBody>
          </p:sp>
          <p:sp>
            <p:nvSpPr>
              <p:cNvPr id="262" name="Line 13"/>
              <p:cNvSpPr>
                <a:spLocks noChangeShapeType="1"/>
              </p:cNvSpPr>
              <p:nvPr/>
            </p:nvSpPr>
            <p:spPr bwMode="auto">
              <a:xfrm flipV="1">
                <a:off x="2424" y="2585"/>
                <a:ext cx="787" cy="809"/>
              </a:xfrm>
              <a:prstGeom prst="line">
                <a:avLst/>
              </a:prstGeom>
              <a:grpFill/>
              <a:ln w="38100">
                <a:solidFill>
                  <a:srgbClr val="004C22"/>
                </a:solidFill>
                <a:prstDash val="sysDot"/>
                <a:round/>
                <a:headEnd/>
                <a:tailEnd type="triangle" w="med" len="med"/>
              </a:ln>
              <a:effectLst/>
              <a:extLst/>
            </p:spPr>
            <p:txBody>
              <a:bodyPr wrap="none" anchor="ctr"/>
              <a:lstStyle/>
              <a:p>
                <a:pPr>
                  <a:defRPr/>
                </a:pPr>
                <a:endParaRPr lang="es-MX" sz="1100"/>
              </a:p>
            </p:txBody>
          </p:sp>
          <p:sp>
            <p:nvSpPr>
              <p:cNvPr id="263" name="Line 14"/>
              <p:cNvSpPr>
                <a:spLocks noChangeShapeType="1"/>
              </p:cNvSpPr>
              <p:nvPr/>
            </p:nvSpPr>
            <p:spPr bwMode="auto">
              <a:xfrm>
                <a:off x="1197" y="2056"/>
                <a:ext cx="1924" cy="150"/>
              </a:xfrm>
              <a:prstGeom prst="line">
                <a:avLst/>
              </a:prstGeom>
              <a:grpFill/>
              <a:ln w="38100">
                <a:solidFill>
                  <a:srgbClr val="004C22"/>
                </a:solidFill>
                <a:prstDash val="sysDot"/>
                <a:round/>
                <a:headEnd/>
                <a:tailEnd type="triangle" w="med" len="med"/>
              </a:ln>
              <a:effectLst/>
              <a:extLst/>
            </p:spPr>
            <p:txBody>
              <a:bodyPr wrap="none" anchor="ctr"/>
              <a:lstStyle/>
              <a:p>
                <a:pPr>
                  <a:defRPr/>
                </a:pPr>
                <a:endParaRPr lang="es-MX" sz="1100"/>
              </a:p>
            </p:txBody>
          </p:sp>
          <p:sp>
            <p:nvSpPr>
              <p:cNvPr id="264" name="Line 15"/>
              <p:cNvSpPr>
                <a:spLocks noChangeShapeType="1"/>
              </p:cNvSpPr>
              <p:nvPr/>
            </p:nvSpPr>
            <p:spPr bwMode="auto">
              <a:xfrm>
                <a:off x="1353" y="1300"/>
                <a:ext cx="1842" cy="730"/>
              </a:xfrm>
              <a:prstGeom prst="line">
                <a:avLst/>
              </a:prstGeom>
              <a:grpFill/>
              <a:ln w="38100">
                <a:solidFill>
                  <a:srgbClr val="004C22"/>
                </a:solidFill>
                <a:prstDash val="sysDot"/>
                <a:round/>
                <a:headEnd/>
                <a:tailEnd type="triangle" w="med" len="med"/>
              </a:ln>
              <a:effectLst/>
              <a:extLst/>
            </p:spPr>
            <p:txBody>
              <a:bodyPr wrap="none" anchor="ctr"/>
              <a:lstStyle/>
              <a:p>
                <a:pPr>
                  <a:defRPr/>
                </a:pPr>
                <a:endParaRPr lang="es-MX" sz="1100"/>
              </a:p>
            </p:txBody>
          </p:sp>
        </p:grpSp>
        <p:grpSp>
          <p:nvGrpSpPr>
            <p:cNvPr id="15" name="Group 16"/>
            <p:cNvGrpSpPr>
              <a:grpSpLocks/>
            </p:cNvGrpSpPr>
            <p:nvPr/>
          </p:nvGrpSpPr>
          <p:grpSpPr bwMode="auto">
            <a:xfrm>
              <a:off x="1170467" y="1632303"/>
              <a:ext cx="652463" cy="938213"/>
              <a:chOff x="856" y="875"/>
              <a:chExt cx="1311" cy="2091"/>
            </a:xfrm>
            <a:grpFill/>
          </p:grpSpPr>
          <p:sp>
            <p:nvSpPr>
              <p:cNvPr id="241" name="Rectangle 17"/>
              <p:cNvSpPr>
                <a:spLocks noChangeArrowheads="1"/>
              </p:cNvSpPr>
              <p:nvPr/>
            </p:nvSpPr>
            <p:spPr bwMode="auto">
              <a:xfrm>
                <a:off x="1226" y="2092"/>
                <a:ext cx="472" cy="853"/>
              </a:xfrm>
              <a:prstGeom prst="rect">
                <a:avLst/>
              </a:prstGeom>
              <a:grpFill/>
              <a:ln w="19050">
                <a:solidFill>
                  <a:schemeClr val="tx1"/>
                </a:solidFill>
                <a:miter lim="800000"/>
                <a:headEnd/>
                <a:tailEnd/>
              </a:ln>
              <a:effectLst/>
              <a:extLst/>
            </p:spPr>
            <p:txBody>
              <a:bodyPr wrap="none" anchor="ctr"/>
              <a:lstStyle/>
              <a:p>
                <a:pPr>
                  <a:defRPr/>
                </a:pPr>
                <a:endParaRPr lang="es-MX" sz="1100"/>
              </a:p>
            </p:txBody>
          </p:sp>
          <p:sp>
            <p:nvSpPr>
              <p:cNvPr id="242" name="Line 18"/>
              <p:cNvSpPr>
                <a:spLocks noChangeShapeType="1"/>
              </p:cNvSpPr>
              <p:nvPr/>
            </p:nvSpPr>
            <p:spPr bwMode="auto">
              <a:xfrm>
                <a:off x="1003" y="1795"/>
                <a:ext cx="0" cy="116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43" name="Line 19"/>
              <p:cNvSpPr>
                <a:spLocks noChangeShapeType="1"/>
              </p:cNvSpPr>
              <p:nvPr/>
            </p:nvSpPr>
            <p:spPr bwMode="auto">
              <a:xfrm>
                <a:off x="990" y="2955"/>
                <a:ext cx="880"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44" name="Line 20"/>
              <p:cNvSpPr>
                <a:spLocks noChangeShapeType="1"/>
              </p:cNvSpPr>
              <p:nvPr/>
            </p:nvSpPr>
            <p:spPr bwMode="auto">
              <a:xfrm flipV="1">
                <a:off x="1880" y="1653"/>
                <a:ext cx="0" cy="1313"/>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45" name="Line 21"/>
              <p:cNvSpPr>
                <a:spLocks noChangeShapeType="1"/>
              </p:cNvSpPr>
              <p:nvPr/>
            </p:nvSpPr>
            <p:spPr bwMode="auto">
              <a:xfrm flipH="1" flipV="1">
                <a:off x="1810" y="1009"/>
                <a:ext cx="3" cy="605"/>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46" name="Line 22"/>
              <p:cNvSpPr>
                <a:spLocks noChangeShapeType="1"/>
              </p:cNvSpPr>
              <p:nvPr/>
            </p:nvSpPr>
            <p:spPr bwMode="auto">
              <a:xfrm>
                <a:off x="1704" y="1077"/>
                <a:ext cx="463"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47" name="Line 23"/>
              <p:cNvSpPr>
                <a:spLocks noChangeShapeType="1"/>
              </p:cNvSpPr>
              <p:nvPr/>
            </p:nvSpPr>
            <p:spPr bwMode="auto">
              <a:xfrm>
                <a:off x="1915" y="875"/>
                <a:ext cx="0" cy="396"/>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48" name="Line 24"/>
              <p:cNvSpPr>
                <a:spLocks noChangeShapeType="1"/>
              </p:cNvSpPr>
              <p:nvPr/>
            </p:nvSpPr>
            <p:spPr bwMode="auto">
              <a:xfrm>
                <a:off x="2001" y="946"/>
                <a:ext cx="0" cy="255"/>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49" name="Line 25"/>
              <p:cNvSpPr>
                <a:spLocks noChangeShapeType="1"/>
              </p:cNvSpPr>
              <p:nvPr/>
            </p:nvSpPr>
            <p:spPr bwMode="auto">
              <a:xfrm>
                <a:off x="2097" y="1024"/>
                <a:ext cx="0" cy="106"/>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0" name="AutoShape 26"/>
              <p:cNvSpPr>
                <a:spLocks noChangeArrowheads="1"/>
              </p:cNvSpPr>
              <p:nvPr/>
            </p:nvSpPr>
            <p:spPr bwMode="auto">
              <a:xfrm>
                <a:off x="971" y="1346"/>
                <a:ext cx="166" cy="251"/>
              </a:xfrm>
              <a:prstGeom prst="can">
                <a:avLst>
                  <a:gd name="adj" fmla="val 37952"/>
                </a:avLst>
              </a:prstGeom>
              <a:grpFill/>
              <a:ln w="19050">
                <a:solidFill>
                  <a:schemeClr val="tx1"/>
                </a:solidFill>
                <a:round/>
                <a:headEnd/>
                <a:tailEnd/>
              </a:ln>
              <a:effectLst/>
              <a:extLst/>
            </p:spPr>
            <p:txBody>
              <a:bodyPr wrap="none" anchor="ctr"/>
              <a:lstStyle/>
              <a:p>
                <a:pPr>
                  <a:defRPr/>
                </a:pPr>
                <a:endParaRPr lang="es-MX" sz="1100"/>
              </a:p>
            </p:txBody>
          </p:sp>
          <p:sp>
            <p:nvSpPr>
              <p:cNvPr id="251" name="Line 27"/>
              <p:cNvSpPr>
                <a:spLocks noChangeShapeType="1"/>
              </p:cNvSpPr>
              <p:nvPr/>
            </p:nvSpPr>
            <p:spPr bwMode="auto">
              <a:xfrm flipV="1">
                <a:off x="952" y="1632"/>
                <a:ext cx="0" cy="117"/>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2" name="Line 28"/>
              <p:cNvSpPr>
                <a:spLocks noChangeShapeType="1"/>
              </p:cNvSpPr>
              <p:nvPr/>
            </p:nvSpPr>
            <p:spPr bwMode="auto">
              <a:xfrm>
                <a:off x="952" y="1632"/>
                <a:ext cx="211"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3" name="Line 29"/>
              <p:cNvSpPr>
                <a:spLocks noChangeShapeType="1"/>
              </p:cNvSpPr>
              <p:nvPr/>
            </p:nvSpPr>
            <p:spPr bwMode="auto">
              <a:xfrm>
                <a:off x="1165" y="1632"/>
                <a:ext cx="0" cy="78"/>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4" name="Line 30"/>
              <p:cNvSpPr>
                <a:spLocks noChangeShapeType="1"/>
              </p:cNvSpPr>
              <p:nvPr/>
            </p:nvSpPr>
            <p:spPr bwMode="auto">
              <a:xfrm>
                <a:off x="1003" y="1590"/>
                <a:ext cx="0" cy="57"/>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5" name="Line 31"/>
              <p:cNvSpPr>
                <a:spLocks noChangeShapeType="1"/>
              </p:cNvSpPr>
              <p:nvPr/>
            </p:nvSpPr>
            <p:spPr bwMode="auto">
              <a:xfrm>
                <a:off x="1105" y="1600"/>
                <a:ext cx="0" cy="39"/>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6" name="Line 32"/>
              <p:cNvSpPr>
                <a:spLocks noChangeShapeType="1"/>
              </p:cNvSpPr>
              <p:nvPr/>
            </p:nvSpPr>
            <p:spPr bwMode="auto">
              <a:xfrm flipV="1">
                <a:off x="1322" y="1420"/>
                <a:ext cx="348" cy="191"/>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7" name="Line 33"/>
              <p:cNvSpPr>
                <a:spLocks noChangeShapeType="1"/>
              </p:cNvSpPr>
              <p:nvPr/>
            </p:nvSpPr>
            <p:spPr bwMode="auto">
              <a:xfrm>
                <a:off x="1586" y="1455"/>
                <a:ext cx="150" cy="156"/>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8" name="Line 34"/>
              <p:cNvSpPr>
                <a:spLocks noChangeShapeType="1"/>
              </p:cNvSpPr>
              <p:nvPr/>
            </p:nvSpPr>
            <p:spPr bwMode="auto">
              <a:xfrm flipH="1">
                <a:off x="1373" y="1576"/>
                <a:ext cx="26" cy="92"/>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9" name="Freeform 35"/>
              <p:cNvSpPr>
                <a:spLocks/>
              </p:cNvSpPr>
              <p:nvPr/>
            </p:nvSpPr>
            <p:spPr bwMode="auto">
              <a:xfrm>
                <a:off x="1513" y="2478"/>
                <a:ext cx="96" cy="78"/>
              </a:xfrm>
              <a:custGeom>
                <a:avLst/>
                <a:gdLst>
                  <a:gd name="T0" fmla="*/ 5 w 59"/>
                  <a:gd name="T1" fmla="*/ 3 h 27"/>
                  <a:gd name="T2" fmla="*/ 8 w 59"/>
                  <a:gd name="T3" fmla="*/ 6 h 27"/>
                  <a:gd name="T4" fmla="*/ 5 w 59"/>
                  <a:gd name="T5" fmla="*/ 0 h 27"/>
                  <a:gd name="T6" fmla="*/ 20 w 59"/>
                  <a:gd name="T7" fmla="*/ 12 h 27"/>
                  <a:gd name="T8" fmla="*/ 11 w 59"/>
                  <a:gd name="T9" fmla="*/ 6 h 27"/>
                  <a:gd name="T10" fmla="*/ 59 w 59"/>
                  <a:gd name="T11" fmla="*/ 27 h 27"/>
                </a:gdLst>
                <a:ahLst/>
                <a:cxnLst>
                  <a:cxn ang="0">
                    <a:pos x="T0" y="T1"/>
                  </a:cxn>
                  <a:cxn ang="0">
                    <a:pos x="T2" y="T3"/>
                  </a:cxn>
                  <a:cxn ang="0">
                    <a:pos x="T4" y="T5"/>
                  </a:cxn>
                  <a:cxn ang="0">
                    <a:pos x="T6" y="T7"/>
                  </a:cxn>
                  <a:cxn ang="0">
                    <a:pos x="T8" y="T9"/>
                  </a:cxn>
                  <a:cxn ang="0">
                    <a:pos x="T10" y="T11"/>
                  </a:cxn>
                </a:cxnLst>
                <a:rect l="0" t="0" r="r" b="b"/>
                <a:pathLst>
                  <a:path w="59" h="27">
                    <a:moveTo>
                      <a:pt x="5" y="3"/>
                    </a:moveTo>
                    <a:cubicBezTo>
                      <a:pt x="10" y="19"/>
                      <a:pt x="26" y="12"/>
                      <a:pt x="8" y="6"/>
                    </a:cubicBezTo>
                    <a:cubicBezTo>
                      <a:pt x="14" y="23"/>
                      <a:pt x="19" y="9"/>
                      <a:pt x="5" y="0"/>
                    </a:cubicBezTo>
                    <a:cubicBezTo>
                      <a:pt x="0" y="14"/>
                      <a:pt x="8" y="16"/>
                      <a:pt x="20" y="12"/>
                    </a:cubicBezTo>
                    <a:cubicBezTo>
                      <a:pt x="17" y="10"/>
                      <a:pt x="11" y="6"/>
                      <a:pt x="11" y="6"/>
                    </a:cubicBezTo>
                    <a:cubicBezTo>
                      <a:pt x="27" y="7"/>
                      <a:pt x="59" y="2"/>
                      <a:pt x="59" y="27"/>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260" name="Rectangle 36"/>
              <p:cNvSpPr>
                <a:spLocks noChangeArrowheads="1"/>
              </p:cNvSpPr>
              <p:nvPr/>
            </p:nvSpPr>
            <p:spPr bwMode="auto">
              <a:xfrm rot="-588434">
                <a:off x="856" y="1664"/>
                <a:ext cx="1145" cy="64"/>
              </a:xfrm>
              <a:prstGeom prst="rect">
                <a:avLst/>
              </a:prstGeom>
              <a:grpFill/>
              <a:ln w="19050">
                <a:solidFill>
                  <a:schemeClr val="tx1"/>
                </a:solidFill>
                <a:miter lim="800000"/>
                <a:headEnd/>
                <a:tailEnd/>
              </a:ln>
              <a:effectLst/>
              <a:extLst/>
            </p:spPr>
            <p:txBody>
              <a:bodyPr wrap="none" anchor="ctr"/>
              <a:lstStyle/>
              <a:p>
                <a:pPr>
                  <a:defRPr/>
                </a:pPr>
                <a:endParaRPr lang="es-MX" sz="1100"/>
              </a:p>
            </p:txBody>
          </p:sp>
        </p:grpSp>
        <p:grpSp>
          <p:nvGrpSpPr>
            <p:cNvPr id="16" name="Group 38"/>
            <p:cNvGrpSpPr>
              <a:grpSpLocks/>
            </p:cNvGrpSpPr>
            <p:nvPr/>
          </p:nvGrpSpPr>
          <p:grpSpPr bwMode="auto">
            <a:xfrm>
              <a:off x="987055" y="2939524"/>
              <a:ext cx="652463" cy="938213"/>
              <a:chOff x="856" y="875"/>
              <a:chExt cx="1311" cy="2091"/>
            </a:xfrm>
            <a:grpFill/>
          </p:grpSpPr>
          <p:sp>
            <p:nvSpPr>
              <p:cNvPr id="221" name="Rectangle 39"/>
              <p:cNvSpPr>
                <a:spLocks noChangeArrowheads="1"/>
              </p:cNvSpPr>
              <p:nvPr/>
            </p:nvSpPr>
            <p:spPr bwMode="auto">
              <a:xfrm>
                <a:off x="1226" y="2092"/>
                <a:ext cx="472" cy="853"/>
              </a:xfrm>
              <a:prstGeom prst="rect">
                <a:avLst/>
              </a:prstGeom>
              <a:grpFill/>
              <a:ln w="19050">
                <a:solidFill>
                  <a:schemeClr val="tx1"/>
                </a:solidFill>
                <a:miter lim="800000"/>
                <a:headEnd/>
                <a:tailEnd/>
              </a:ln>
              <a:effectLst/>
              <a:extLst/>
            </p:spPr>
            <p:txBody>
              <a:bodyPr wrap="none" anchor="ctr"/>
              <a:lstStyle/>
              <a:p>
                <a:pPr>
                  <a:defRPr/>
                </a:pPr>
                <a:endParaRPr lang="es-MX" sz="1100"/>
              </a:p>
            </p:txBody>
          </p:sp>
          <p:sp>
            <p:nvSpPr>
              <p:cNvPr id="222" name="Line 40"/>
              <p:cNvSpPr>
                <a:spLocks noChangeShapeType="1"/>
              </p:cNvSpPr>
              <p:nvPr/>
            </p:nvSpPr>
            <p:spPr bwMode="auto">
              <a:xfrm>
                <a:off x="1003" y="1795"/>
                <a:ext cx="0" cy="116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23" name="Line 41"/>
              <p:cNvSpPr>
                <a:spLocks noChangeShapeType="1"/>
              </p:cNvSpPr>
              <p:nvPr/>
            </p:nvSpPr>
            <p:spPr bwMode="auto">
              <a:xfrm>
                <a:off x="990" y="2955"/>
                <a:ext cx="880"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24" name="Line 42"/>
              <p:cNvSpPr>
                <a:spLocks noChangeShapeType="1"/>
              </p:cNvSpPr>
              <p:nvPr/>
            </p:nvSpPr>
            <p:spPr bwMode="auto">
              <a:xfrm flipV="1">
                <a:off x="1880" y="1653"/>
                <a:ext cx="0" cy="1313"/>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25" name="Line 43"/>
              <p:cNvSpPr>
                <a:spLocks noChangeShapeType="1"/>
              </p:cNvSpPr>
              <p:nvPr/>
            </p:nvSpPr>
            <p:spPr bwMode="auto">
              <a:xfrm flipH="1" flipV="1">
                <a:off x="1810" y="1009"/>
                <a:ext cx="3" cy="605"/>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26" name="Line 44"/>
              <p:cNvSpPr>
                <a:spLocks noChangeShapeType="1"/>
              </p:cNvSpPr>
              <p:nvPr/>
            </p:nvSpPr>
            <p:spPr bwMode="auto">
              <a:xfrm>
                <a:off x="1704" y="1077"/>
                <a:ext cx="463"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27" name="Line 45"/>
              <p:cNvSpPr>
                <a:spLocks noChangeShapeType="1"/>
              </p:cNvSpPr>
              <p:nvPr/>
            </p:nvSpPr>
            <p:spPr bwMode="auto">
              <a:xfrm>
                <a:off x="1915" y="875"/>
                <a:ext cx="0" cy="396"/>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28" name="Line 46"/>
              <p:cNvSpPr>
                <a:spLocks noChangeShapeType="1"/>
              </p:cNvSpPr>
              <p:nvPr/>
            </p:nvSpPr>
            <p:spPr bwMode="auto">
              <a:xfrm>
                <a:off x="2001" y="946"/>
                <a:ext cx="0" cy="255"/>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29" name="Line 47"/>
              <p:cNvSpPr>
                <a:spLocks noChangeShapeType="1"/>
              </p:cNvSpPr>
              <p:nvPr/>
            </p:nvSpPr>
            <p:spPr bwMode="auto">
              <a:xfrm>
                <a:off x="2097" y="1024"/>
                <a:ext cx="0" cy="106"/>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0" name="AutoShape 48"/>
              <p:cNvSpPr>
                <a:spLocks noChangeArrowheads="1"/>
              </p:cNvSpPr>
              <p:nvPr/>
            </p:nvSpPr>
            <p:spPr bwMode="auto">
              <a:xfrm>
                <a:off x="971" y="1346"/>
                <a:ext cx="166" cy="251"/>
              </a:xfrm>
              <a:prstGeom prst="can">
                <a:avLst>
                  <a:gd name="adj" fmla="val 37952"/>
                </a:avLst>
              </a:prstGeom>
              <a:grpFill/>
              <a:ln w="19050">
                <a:solidFill>
                  <a:schemeClr val="tx1"/>
                </a:solidFill>
                <a:round/>
                <a:headEnd/>
                <a:tailEnd/>
              </a:ln>
              <a:effectLst/>
              <a:extLst/>
            </p:spPr>
            <p:txBody>
              <a:bodyPr wrap="none" anchor="ctr"/>
              <a:lstStyle/>
              <a:p>
                <a:pPr>
                  <a:defRPr/>
                </a:pPr>
                <a:endParaRPr lang="es-MX" sz="1100"/>
              </a:p>
            </p:txBody>
          </p:sp>
          <p:sp>
            <p:nvSpPr>
              <p:cNvPr id="231" name="Line 49"/>
              <p:cNvSpPr>
                <a:spLocks noChangeShapeType="1"/>
              </p:cNvSpPr>
              <p:nvPr/>
            </p:nvSpPr>
            <p:spPr bwMode="auto">
              <a:xfrm flipV="1">
                <a:off x="952" y="1632"/>
                <a:ext cx="0" cy="117"/>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2" name="Line 50"/>
              <p:cNvSpPr>
                <a:spLocks noChangeShapeType="1"/>
              </p:cNvSpPr>
              <p:nvPr/>
            </p:nvSpPr>
            <p:spPr bwMode="auto">
              <a:xfrm>
                <a:off x="952" y="1632"/>
                <a:ext cx="211"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3" name="Line 51"/>
              <p:cNvSpPr>
                <a:spLocks noChangeShapeType="1"/>
              </p:cNvSpPr>
              <p:nvPr/>
            </p:nvSpPr>
            <p:spPr bwMode="auto">
              <a:xfrm>
                <a:off x="1165" y="1632"/>
                <a:ext cx="0" cy="78"/>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4" name="Line 52"/>
              <p:cNvSpPr>
                <a:spLocks noChangeShapeType="1"/>
              </p:cNvSpPr>
              <p:nvPr/>
            </p:nvSpPr>
            <p:spPr bwMode="auto">
              <a:xfrm>
                <a:off x="1003" y="1590"/>
                <a:ext cx="0" cy="57"/>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5" name="Line 53"/>
              <p:cNvSpPr>
                <a:spLocks noChangeShapeType="1"/>
              </p:cNvSpPr>
              <p:nvPr/>
            </p:nvSpPr>
            <p:spPr bwMode="auto">
              <a:xfrm>
                <a:off x="1105" y="1600"/>
                <a:ext cx="0" cy="39"/>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6" name="Line 54"/>
              <p:cNvSpPr>
                <a:spLocks noChangeShapeType="1"/>
              </p:cNvSpPr>
              <p:nvPr/>
            </p:nvSpPr>
            <p:spPr bwMode="auto">
              <a:xfrm flipV="1">
                <a:off x="1322" y="1420"/>
                <a:ext cx="348" cy="191"/>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7" name="Line 55"/>
              <p:cNvSpPr>
                <a:spLocks noChangeShapeType="1"/>
              </p:cNvSpPr>
              <p:nvPr/>
            </p:nvSpPr>
            <p:spPr bwMode="auto">
              <a:xfrm>
                <a:off x="1586" y="1455"/>
                <a:ext cx="150" cy="156"/>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8" name="Line 56"/>
              <p:cNvSpPr>
                <a:spLocks noChangeShapeType="1"/>
              </p:cNvSpPr>
              <p:nvPr/>
            </p:nvSpPr>
            <p:spPr bwMode="auto">
              <a:xfrm flipH="1">
                <a:off x="1373" y="1576"/>
                <a:ext cx="26" cy="92"/>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39" name="Freeform 57"/>
              <p:cNvSpPr>
                <a:spLocks/>
              </p:cNvSpPr>
              <p:nvPr/>
            </p:nvSpPr>
            <p:spPr bwMode="auto">
              <a:xfrm>
                <a:off x="1513" y="2478"/>
                <a:ext cx="96" cy="78"/>
              </a:xfrm>
              <a:custGeom>
                <a:avLst/>
                <a:gdLst>
                  <a:gd name="T0" fmla="*/ 5 w 59"/>
                  <a:gd name="T1" fmla="*/ 3 h 27"/>
                  <a:gd name="T2" fmla="*/ 8 w 59"/>
                  <a:gd name="T3" fmla="*/ 6 h 27"/>
                  <a:gd name="T4" fmla="*/ 5 w 59"/>
                  <a:gd name="T5" fmla="*/ 0 h 27"/>
                  <a:gd name="T6" fmla="*/ 20 w 59"/>
                  <a:gd name="T7" fmla="*/ 12 h 27"/>
                  <a:gd name="T8" fmla="*/ 11 w 59"/>
                  <a:gd name="T9" fmla="*/ 6 h 27"/>
                  <a:gd name="T10" fmla="*/ 59 w 59"/>
                  <a:gd name="T11" fmla="*/ 27 h 27"/>
                </a:gdLst>
                <a:ahLst/>
                <a:cxnLst>
                  <a:cxn ang="0">
                    <a:pos x="T0" y="T1"/>
                  </a:cxn>
                  <a:cxn ang="0">
                    <a:pos x="T2" y="T3"/>
                  </a:cxn>
                  <a:cxn ang="0">
                    <a:pos x="T4" y="T5"/>
                  </a:cxn>
                  <a:cxn ang="0">
                    <a:pos x="T6" y="T7"/>
                  </a:cxn>
                  <a:cxn ang="0">
                    <a:pos x="T8" y="T9"/>
                  </a:cxn>
                  <a:cxn ang="0">
                    <a:pos x="T10" y="T11"/>
                  </a:cxn>
                </a:cxnLst>
                <a:rect l="0" t="0" r="r" b="b"/>
                <a:pathLst>
                  <a:path w="59" h="27">
                    <a:moveTo>
                      <a:pt x="5" y="3"/>
                    </a:moveTo>
                    <a:cubicBezTo>
                      <a:pt x="10" y="19"/>
                      <a:pt x="26" y="12"/>
                      <a:pt x="8" y="6"/>
                    </a:cubicBezTo>
                    <a:cubicBezTo>
                      <a:pt x="14" y="23"/>
                      <a:pt x="19" y="9"/>
                      <a:pt x="5" y="0"/>
                    </a:cubicBezTo>
                    <a:cubicBezTo>
                      <a:pt x="0" y="14"/>
                      <a:pt x="8" y="16"/>
                      <a:pt x="20" y="12"/>
                    </a:cubicBezTo>
                    <a:cubicBezTo>
                      <a:pt x="17" y="10"/>
                      <a:pt x="11" y="6"/>
                      <a:pt x="11" y="6"/>
                    </a:cubicBezTo>
                    <a:cubicBezTo>
                      <a:pt x="27" y="7"/>
                      <a:pt x="59" y="2"/>
                      <a:pt x="59" y="27"/>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240" name="Rectangle 58"/>
              <p:cNvSpPr>
                <a:spLocks noChangeArrowheads="1"/>
              </p:cNvSpPr>
              <p:nvPr/>
            </p:nvSpPr>
            <p:spPr bwMode="auto">
              <a:xfrm rot="-588434">
                <a:off x="856" y="1664"/>
                <a:ext cx="1145" cy="64"/>
              </a:xfrm>
              <a:prstGeom prst="rect">
                <a:avLst/>
              </a:prstGeom>
              <a:grpFill/>
              <a:ln w="19050">
                <a:solidFill>
                  <a:schemeClr val="tx1"/>
                </a:solidFill>
                <a:miter lim="800000"/>
                <a:headEnd/>
                <a:tailEnd/>
              </a:ln>
              <a:effectLst/>
              <a:extLst/>
            </p:spPr>
            <p:txBody>
              <a:bodyPr wrap="none" anchor="ctr"/>
              <a:lstStyle/>
              <a:p>
                <a:pPr>
                  <a:defRPr/>
                </a:pPr>
                <a:endParaRPr lang="es-MX" sz="1100"/>
              </a:p>
            </p:txBody>
          </p:sp>
        </p:grpSp>
        <p:grpSp>
          <p:nvGrpSpPr>
            <p:cNvPr id="17" name="Group 61"/>
            <p:cNvGrpSpPr>
              <a:grpSpLocks/>
            </p:cNvGrpSpPr>
            <p:nvPr/>
          </p:nvGrpSpPr>
          <p:grpSpPr bwMode="auto">
            <a:xfrm rot="-10785620">
              <a:off x="5091548" y="3592825"/>
              <a:ext cx="515937" cy="420688"/>
              <a:chOff x="3775" y="2153"/>
              <a:chExt cx="145" cy="112"/>
            </a:xfrm>
            <a:grpFill/>
          </p:grpSpPr>
          <p:sp>
            <p:nvSpPr>
              <p:cNvPr id="217" name="Line 62"/>
              <p:cNvSpPr>
                <a:spLocks noChangeShapeType="1"/>
              </p:cNvSpPr>
              <p:nvPr/>
            </p:nvSpPr>
            <p:spPr bwMode="auto">
              <a:xfrm>
                <a:off x="3775" y="2210"/>
                <a:ext cx="145" cy="0"/>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218" name="Line 63"/>
              <p:cNvSpPr>
                <a:spLocks noChangeShapeType="1"/>
              </p:cNvSpPr>
              <p:nvPr/>
            </p:nvSpPr>
            <p:spPr bwMode="auto">
              <a:xfrm>
                <a:off x="3841" y="2153"/>
                <a:ext cx="0" cy="112"/>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219" name="Line 64"/>
              <p:cNvSpPr>
                <a:spLocks noChangeShapeType="1"/>
              </p:cNvSpPr>
              <p:nvPr/>
            </p:nvSpPr>
            <p:spPr bwMode="auto">
              <a:xfrm>
                <a:off x="3866" y="2173"/>
                <a:ext cx="0" cy="72"/>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220" name="Line 65"/>
              <p:cNvSpPr>
                <a:spLocks noChangeShapeType="1"/>
              </p:cNvSpPr>
              <p:nvPr/>
            </p:nvSpPr>
            <p:spPr bwMode="auto">
              <a:xfrm>
                <a:off x="3898" y="2195"/>
                <a:ext cx="0" cy="30"/>
              </a:xfrm>
              <a:prstGeom prst="line">
                <a:avLst/>
              </a:prstGeom>
              <a:grpFill/>
              <a:ln w="28575">
                <a:solidFill>
                  <a:schemeClr val="tx1"/>
                </a:solidFill>
                <a:round/>
                <a:headEnd/>
                <a:tailEnd/>
              </a:ln>
              <a:effectLst/>
              <a:extLst/>
            </p:spPr>
            <p:txBody>
              <a:bodyPr wrap="none" anchor="ctr"/>
              <a:lstStyle/>
              <a:p>
                <a:pPr>
                  <a:defRPr/>
                </a:pPr>
                <a:endParaRPr lang="es-MX" sz="1100"/>
              </a:p>
            </p:txBody>
          </p:sp>
        </p:grpSp>
        <p:sp>
          <p:nvSpPr>
            <p:cNvPr id="18" name="Line 66"/>
            <p:cNvSpPr>
              <a:spLocks noChangeShapeType="1"/>
            </p:cNvSpPr>
            <p:nvPr/>
          </p:nvSpPr>
          <p:spPr bwMode="auto">
            <a:xfrm>
              <a:off x="5595938" y="3429018"/>
              <a:ext cx="0" cy="371475"/>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19" name="Rectangle 67"/>
            <p:cNvSpPr>
              <a:spLocks noChangeArrowheads="1"/>
            </p:cNvSpPr>
            <p:nvPr/>
          </p:nvSpPr>
          <p:spPr bwMode="auto">
            <a:xfrm>
              <a:off x="6178654" y="1604030"/>
              <a:ext cx="2896488" cy="34358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marL="342900" indent="-342900" defTabSz="762000">
                <a:defRPr sz="1400">
                  <a:solidFill>
                    <a:schemeClr val="tx1"/>
                  </a:solidFill>
                  <a:latin typeface="Arial" charset="0"/>
                </a:defRPr>
              </a:lvl1pPr>
              <a:lvl2pPr marL="742950" indent="-285750" defTabSz="762000">
                <a:defRPr sz="1400">
                  <a:solidFill>
                    <a:schemeClr val="tx1"/>
                  </a:solidFill>
                  <a:latin typeface="Arial" charset="0"/>
                </a:defRPr>
              </a:lvl2pPr>
              <a:lvl3pPr marL="1143000" indent="-228600" defTabSz="762000">
                <a:defRPr sz="1400">
                  <a:solidFill>
                    <a:schemeClr val="tx1"/>
                  </a:solidFill>
                  <a:latin typeface="Arial" charset="0"/>
                </a:defRPr>
              </a:lvl3pPr>
              <a:lvl4pPr marL="1600200" indent="-228600" defTabSz="762000">
                <a:defRPr sz="1400">
                  <a:solidFill>
                    <a:schemeClr val="tx1"/>
                  </a:solidFill>
                  <a:latin typeface="Arial" charset="0"/>
                </a:defRPr>
              </a:lvl4pPr>
              <a:lvl5pPr marL="2057400" indent="-228600" defTabSz="762000">
                <a:defRPr sz="1400">
                  <a:solidFill>
                    <a:schemeClr val="tx1"/>
                  </a:solidFill>
                  <a:latin typeface="Arial" charset="0"/>
                </a:defRPr>
              </a:lvl5pPr>
              <a:lvl6pPr marL="2514600" indent="-228600" algn="ctr" defTabSz="762000" eaLnBrk="0" fontAlgn="base" hangingPunct="0">
                <a:spcBef>
                  <a:spcPct val="20000"/>
                </a:spcBef>
                <a:spcAft>
                  <a:spcPct val="0"/>
                </a:spcAft>
                <a:defRPr sz="1400">
                  <a:solidFill>
                    <a:schemeClr val="tx1"/>
                  </a:solidFill>
                  <a:latin typeface="Arial" charset="0"/>
                </a:defRPr>
              </a:lvl6pPr>
              <a:lvl7pPr marL="2971800" indent="-228600" algn="ctr" defTabSz="762000" eaLnBrk="0" fontAlgn="base" hangingPunct="0">
                <a:spcBef>
                  <a:spcPct val="20000"/>
                </a:spcBef>
                <a:spcAft>
                  <a:spcPct val="0"/>
                </a:spcAft>
                <a:defRPr sz="1400">
                  <a:solidFill>
                    <a:schemeClr val="tx1"/>
                  </a:solidFill>
                  <a:latin typeface="Arial" charset="0"/>
                </a:defRPr>
              </a:lvl7pPr>
              <a:lvl8pPr marL="3429000" indent="-228600" algn="ctr" defTabSz="762000" eaLnBrk="0" fontAlgn="base" hangingPunct="0">
                <a:spcBef>
                  <a:spcPct val="20000"/>
                </a:spcBef>
                <a:spcAft>
                  <a:spcPct val="0"/>
                </a:spcAft>
                <a:defRPr sz="1400">
                  <a:solidFill>
                    <a:schemeClr val="tx1"/>
                  </a:solidFill>
                  <a:latin typeface="Arial" charset="0"/>
                </a:defRPr>
              </a:lvl8pPr>
              <a:lvl9pPr marL="3886200" indent="-228600" algn="ctr" defTabSz="762000" eaLnBrk="0" fontAlgn="base" hangingPunct="0">
                <a:spcBef>
                  <a:spcPct val="20000"/>
                </a:spcBef>
                <a:spcAft>
                  <a:spcPct val="0"/>
                </a:spcAft>
                <a:defRPr sz="1400">
                  <a:solidFill>
                    <a:schemeClr val="tx1"/>
                  </a:solidFill>
                  <a:latin typeface="Arial" charset="0"/>
                </a:defRPr>
              </a:lvl9pPr>
            </a:lstStyle>
            <a:p>
              <a:pPr algn="ctr">
                <a:lnSpc>
                  <a:spcPct val="60000"/>
                </a:lnSpc>
              </a:pPr>
              <a:r>
                <a:rPr lang="es-ES_tradnl" altLang="es-MX" sz="1200" b="1" dirty="0" smtClean="0">
                  <a:effectLst/>
                  <a:latin typeface="+mn-lt"/>
                </a:rPr>
                <a:t>Puesto Central de Registro</a:t>
              </a:r>
              <a:endParaRPr lang="es-ES_tradnl" altLang="es-MX" sz="1200" b="1" dirty="0">
                <a:effectLst/>
                <a:latin typeface="+mn-lt"/>
              </a:endParaRPr>
            </a:p>
          </p:txBody>
        </p:sp>
        <p:sp>
          <p:nvSpPr>
            <p:cNvPr id="20" name="Text Box 71"/>
            <p:cNvSpPr txBox="1">
              <a:spLocks noChangeArrowheads="1"/>
            </p:cNvSpPr>
            <p:nvPr/>
          </p:nvSpPr>
          <p:spPr bwMode="auto">
            <a:xfrm>
              <a:off x="1912534" y="1677857"/>
              <a:ext cx="3902075" cy="440434"/>
            </a:xfrm>
            <a:prstGeom prst="rect">
              <a:avLst/>
            </a:prstGeom>
            <a:grpFill/>
            <a:ln w="12700">
              <a:noFill/>
              <a:miter lim="800000"/>
              <a:headEnd/>
              <a:tailEnd/>
            </a:ln>
            <a:effectLst/>
          </p:spPr>
          <p:txBody>
            <a:bodyPr wrap="square" anchor="ctr">
              <a:spAutoFit/>
            </a:bodyPr>
            <a:lstStyle/>
            <a:p>
              <a:pPr marL="342900" indent="-342900" defTabSz="762000">
                <a:spcBef>
                  <a:spcPct val="50000"/>
                </a:spcBef>
                <a:defRPr/>
              </a:pPr>
              <a:r>
                <a:rPr lang="es-ES_tradnl" sz="1200" b="1" dirty="0">
                  <a:effectLst/>
                </a:rPr>
                <a:t>     </a:t>
              </a:r>
              <a:r>
                <a:rPr lang="es-ES_tradnl" sz="1200" b="1" dirty="0" smtClean="0">
                  <a:effectLst/>
                </a:rPr>
                <a:t>T</a:t>
              </a:r>
              <a:r>
                <a:rPr lang="es-ES_tradnl" sz="1200" b="1" i="1" dirty="0" smtClean="0">
                  <a:effectLst/>
                </a:rPr>
                <a:t>elemetría vía  radio-módem</a:t>
              </a:r>
              <a:endParaRPr lang="es-ES_tradnl" sz="1200" b="1" i="1" dirty="0">
                <a:effectLst/>
              </a:endParaRPr>
            </a:p>
          </p:txBody>
        </p:sp>
        <p:sp>
          <p:nvSpPr>
            <p:cNvPr id="21" name="Text Box 73"/>
            <p:cNvSpPr txBox="1">
              <a:spLocks noChangeArrowheads="1"/>
            </p:cNvSpPr>
            <p:nvPr/>
          </p:nvSpPr>
          <p:spPr bwMode="auto">
            <a:xfrm>
              <a:off x="1962763" y="1394066"/>
              <a:ext cx="3801615" cy="411072"/>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defTabSz="762000">
                <a:defRPr sz="1400">
                  <a:solidFill>
                    <a:schemeClr val="tx1"/>
                  </a:solidFill>
                  <a:latin typeface="Arial" charset="0"/>
                </a:defRPr>
              </a:lvl1pPr>
              <a:lvl2pPr marL="742950" indent="-285750" defTabSz="762000">
                <a:defRPr sz="1400">
                  <a:solidFill>
                    <a:schemeClr val="tx1"/>
                  </a:solidFill>
                  <a:latin typeface="Arial" charset="0"/>
                </a:defRPr>
              </a:lvl2pPr>
              <a:lvl3pPr marL="1143000" indent="-228600" defTabSz="762000">
                <a:defRPr sz="1400">
                  <a:solidFill>
                    <a:schemeClr val="tx1"/>
                  </a:solidFill>
                  <a:latin typeface="Arial" charset="0"/>
                </a:defRPr>
              </a:lvl3pPr>
              <a:lvl4pPr marL="1600200" indent="-228600" defTabSz="762000">
                <a:defRPr sz="1400">
                  <a:solidFill>
                    <a:schemeClr val="tx1"/>
                  </a:solidFill>
                  <a:latin typeface="Arial" charset="0"/>
                </a:defRPr>
              </a:lvl4pPr>
              <a:lvl5pPr marL="2057400" indent="-228600" defTabSz="762000">
                <a:defRPr sz="1400">
                  <a:solidFill>
                    <a:schemeClr val="tx1"/>
                  </a:solidFill>
                  <a:latin typeface="Arial" charset="0"/>
                </a:defRPr>
              </a:lvl5pPr>
              <a:lvl6pPr marL="2514600" indent="-228600" algn="ctr" defTabSz="762000" eaLnBrk="0" fontAlgn="base" hangingPunct="0">
                <a:spcBef>
                  <a:spcPct val="20000"/>
                </a:spcBef>
                <a:spcAft>
                  <a:spcPct val="0"/>
                </a:spcAft>
                <a:defRPr sz="1400">
                  <a:solidFill>
                    <a:schemeClr val="tx1"/>
                  </a:solidFill>
                  <a:latin typeface="Arial" charset="0"/>
                </a:defRPr>
              </a:lvl6pPr>
              <a:lvl7pPr marL="2971800" indent="-228600" algn="ctr" defTabSz="762000" eaLnBrk="0" fontAlgn="base" hangingPunct="0">
                <a:spcBef>
                  <a:spcPct val="20000"/>
                </a:spcBef>
                <a:spcAft>
                  <a:spcPct val="0"/>
                </a:spcAft>
                <a:defRPr sz="1400">
                  <a:solidFill>
                    <a:schemeClr val="tx1"/>
                  </a:solidFill>
                  <a:latin typeface="Arial" charset="0"/>
                </a:defRPr>
              </a:lvl7pPr>
              <a:lvl8pPr marL="3429000" indent="-228600" algn="ctr" defTabSz="762000" eaLnBrk="0" fontAlgn="base" hangingPunct="0">
                <a:spcBef>
                  <a:spcPct val="20000"/>
                </a:spcBef>
                <a:spcAft>
                  <a:spcPct val="0"/>
                </a:spcAft>
                <a:defRPr sz="1400">
                  <a:solidFill>
                    <a:schemeClr val="tx1"/>
                  </a:solidFill>
                  <a:latin typeface="Arial" charset="0"/>
                </a:defRPr>
              </a:lvl8pPr>
              <a:lvl9pPr marL="3886200" indent="-228600" algn="ctr" defTabSz="762000" eaLnBrk="0" fontAlgn="base" hangingPunct="0">
                <a:spcBef>
                  <a:spcPct val="20000"/>
                </a:spcBef>
                <a:spcAft>
                  <a:spcPct val="0"/>
                </a:spcAft>
                <a:defRPr sz="1400">
                  <a:solidFill>
                    <a:schemeClr val="tx1"/>
                  </a:solidFill>
                  <a:latin typeface="Arial" charset="0"/>
                </a:defRPr>
              </a:lvl9pPr>
            </a:lstStyle>
            <a:p>
              <a:pPr algn="just">
                <a:lnSpc>
                  <a:spcPct val="90000"/>
                </a:lnSpc>
              </a:pPr>
              <a:r>
                <a:rPr lang="es-ES_tradnl" altLang="es-MX" sz="1200" b="1" dirty="0" smtClean="0">
                  <a:effectLst/>
                  <a:latin typeface="+mn-lt"/>
                </a:rPr>
                <a:t>Petición de datos cada 10 minutos</a:t>
              </a:r>
              <a:endParaRPr lang="es-ES_tradnl" altLang="es-MX" sz="1200" b="1" dirty="0">
                <a:effectLst/>
                <a:latin typeface="+mn-lt"/>
              </a:endParaRPr>
            </a:p>
          </p:txBody>
        </p:sp>
        <p:sp>
          <p:nvSpPr>
            <p:cNvPr id="22" name="Line 74"/>
            <p:cNvSpPr>
              <a:spLocks noChangeShapeType="1"/>
            </p:cNvSpPr>
            <p:nvPr/>
          </p:nvSpPr>
          <p:spPr bwMode="auto">
            <a:xfrm>
              <a:off x="1317072" y="4009943"/>
              <a:ext cx="678" cy="498418"/>
            </a:xfrm>
            <a:prstGeom prst="line">
              <a:avLst/>
            </a:prstGeom>
            <a:grpFill/>
            <a:ln w="44450">
              <a:solidFill>
                <a:schemeClr val="tx1"/>
              </a:solidFill>
              <a:prstDash val="sysDot"/>
              <a:round/>
              <a:headEnd/>
              <a:tailEnd type="none" w="med" len="med"/>
            </a:ln>
            <a:effectLst/>
            <a:extLst/>
          </p:spPr>
          <p:txBody>
            <a:bodyPr wrap="none" anchor="ctr"/>
            <a:lstStyle/>
            <a:p>
              <a:pPr>
                <a:defRPr/>
              </a:pPr>
              <a:endParaRPr lang="es-MX" sz="1100"/>
            </a:p>
          </p:txBody>
        </p:sp>
        <p:sp>
          <p:nvSpPr>
            <p:cNvPr id="23" name="Rectangle 79"/>
            <p:cNvSpPr>
              <a:spLocks noChangeArrowheads="1"/>
            </p:cNvSpPr>
            <p:nvPr/>
          </p:nvSpPr>
          <p:spPr bwMode="auto">
            <a:xfrm>
              <a:off x="1530350" y="4902295"/>
              <a:ext cx="234950" cy="382588"/>
            </a:xfrm>
            <a:prstGeom prst="rect">
              <a:avLst/>
            </a:prstGeom>
            <a:grpFill/>
            <a:ln w="19050">
              <a:solidFill>
                <a:schemeClr val="tx1"/>
              </a:solidFill>
              <a:miter lim="800000"/>
              <a:headEnd/>
              <a:tailEnd/>
            </a:ln>
            <a:effectLst/>
            <a:extLst/>
          </p:spPr>
          <p:txBody>
            <a:bodyPr wrap="none" anchor="ctr"/>
            <a:lstStyle/>
            <a:p>
              <a:pPr>
                <a:defRPr/>
              </a:pPr>
              <a:endParaRPr lang="es-MX" sz="1100"/>
            </a:p>
          </p:txBody>
        </p:sp>
        <p:sp>
          <p:nvSpPr>
            <p:cNvPr id="24" name="Line 80"/>
            <p:cNvSpPr>
              <a:spLocks noChangeShapeType="1"/>
            </p:cNvSpPr>
            <p:nvPr/>
          </p:nvSpPr>
          <p:spPr bwMode="auto">
            <a:xfrm>
              <a:off x="1419225" y="4768945"/>
              <a:ext cx="0" cy="52070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5" name="Line 81"/>
            <p:cNvSpPr>
              <a:spLocks noChangeShapeType="1"/>
            </p:cNvSpPr>
            <p:nvPr/>
          </p:nvSpPr>
          <p:spPr bwMode="auto">
            <a:xfrm>
              <a:off x="1412875" y="5289645"/>
              <a:ext cx="438150"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6" name="Line 82"/>
            <p:cNvSpPr>
              <a:spLocks noChangeShapeType="1"/>
            </p:cNvSpPr>
            <p:nvPr/>
          </p:nvSpPr>
          <p:spPr bwMode="auto">
            <a:xfrm flipV="1">
              <a:off x="1855788" y="4705445"/>
              <a:ext cx="0" cy="588963"/>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7" name="Line 83"/>
            <p:cNvSpPr>
              <a:spLocks noChangeShapeType="1"/>
            </p:cNvSpPr>
            <p:nvPr/>
          </p:nvSpPr>
          <p:spPr bwMode="auto">
            <a:xfrm flipH="1" flipV="1">
              <a:off x="1820863" y="4416520"/>
              <a:ext cx="1587" cy="271463"/>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8" name="Line 84"/>
            <p:cNvSpPr>
              <a:spLocks noChangeShapeType="1"/>
            </p:cNvSpPr>
            <p:nvPr/>
          </p:nvSpPr>
          <p:spPr bwMode="auto">
            <a:xfrm>
              <a:off x="1768475" y="4446683"/>
              <a:ext cx="230188"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29" name="Line 85"/>
            <p:cNvSpPr>
              <a:spLocks noChangeShapeType="1"/>
            </p:cNvSpPr>
            <p:nvPr/>
          </p:nvSpPr>
          <p:spPr bwMode="auto">
            <a:xfrm>
              <a:off x="1873250" y="4356195"/>
              <a:ext cx="0" cy="177800"/>
            </a:xfrm>
            <a:prstGeom prst="line">
              <a:avLst/>
            </a:prstGeom>
            <a:grpFill/>
            <a:ln w="19050">
              <a:solidFill>
                <a:schemeClr val="bg1"/>
              </a:solidFill>
              <a:round/>
              <a:headEnd/>
              <a:tailEnd/>
            </a:ln>
            <a:effectLst/>
            <a:extLst/>
          </p:spPr>
          <p:txBody>
            <a:bodyPr wrap="none" anchor="ctr"/>
            <a:lstStyle/>
            <a:p>
              <a:pPr>
                <a:defRPr/>
              </a:pPr>
              <a:endParaRPr lang="es-MX" sz="1100"/>
            </a:p>
          </p:txBody>
        </p:sp>
        <p:sp>
          <p:nvSpPr>
            <p:cNvPr id="30" name="Line 86"/>
            <p:cNvSpPr>
              <a:spLocks noChangeShapeType="1"/>
            </p:cNvSpPr>
            <p:nvPr/>
          </p:nvSpPr>
          <p:spPr bwMode="auto">
            <a:xfrm>
              <a:off x="1916113" y="4387945"/>
              <a:ext cx="0" cy="114300"/>
            </a:xfrm>
            <a:prstGeom prst="line">
              <a:avLst/>
            </a:prstGeom>
            <a:grpFill/>
            <a:ln w="19050">
              <a:solidFill>
                <a:schemeClr val="bg1"/>
              </a:solidFill>
              <a:round/>
              <a:headEnd/>
              <a:tailEnd/>
            </a:ln>
            <a:effectLst/>
            <a:extLst/>
          </p:spPr>
          <p:txBody>
            <a:bodyPr wrap="none" anchor="ctr"/>
            <a:lstStyle/>
            <a:p>
              <a:pPr>
                <a:defRPr/>
              </a:pPr>
              <a:endParaRPr lang="es-MX" sz="1100"/>
            </a:p>
          </p:txBody>
        </p:sp>
        <p:sp>
          <p:nvSpPr>
            <p:cNvPr id="31" name="Line 87"/>
            <p:cNvSpPr>
              <a:spLocks noChangeShapeType="1"/>
            </p:cNvSpPr>
            <p:nvPr/>
          </p:nvSpPr>
          <p:spPr bwMode="auto">
            <a:xfrm>
              <a:off x="1963738" y="4422870"/>
              <a:ext cx="0" cy="47625"/>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32" name="Line 88"/>
            <p:cNvSpPr>
              <a:spLocks noChangeShapeType="1"/>
            </p:cNvSpPr>
            <p:nvPr/>
          </p:nvSpPr>
          <p:spPr bwMode="auto">
            <a:xfrm flipV="1">
              <a:off x="1577975" y="4600670"/>
              <a:ext cx="173038" cy="85725"/>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33" name="Line 89"/>
            <p:cNvSpPr>
              <a:spLocks noChangeShapeType="1"/>
            </p:cNvSpPr>
            <p:nvPr/>
          </p:nvSpPr>
          <p:spPr bwMode="auto">
            <a:xfrm>
              <a:off x="1709738" y="4616545"/>
              <a:ext cx="74612" cy="6985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34" name="Line 90"/>
            <p:cNvSpPr>
              <a:spLocks noChangeShapeType="1"/>
            </p:cNvSpPr>
            <p:nvPr/>
          </p:nvSpPr>
          <p:spPr bwMode="auto">
            <a:xfrm flipH="1">
              <a:off x="1603375" y="4670520"/>
              <a:ext cx="12700" cy="41275"/>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35" name="Freeform 91"/>
            <p:cNvSpPr>
              <a:spLocks/>
            </p:cNvSpPr>
            <p:nvPr/>
          </p:nvSpPr>
          <p:spPr bwMode="auto">
            <a:xfrm>
              <a:off x="1673225" y="5075333"/>
              <a:ext cx="47625" cy="34925"/>
            </a:xfrm>
            <a:custGeom>
              <a:avLst/>
              <a:gdLst>
                <a:gd name="T0" fmla="*/ 5 w 59"/>
                <a:gd name="T1" fmla="*/ 3 h 27"/>
                <a:gd name="T2" fmla="*/ 8 w 59"/>
                <a:gd name="T3" fmla="*/ 6 h 27"/>
                <a:gd name="T4" fmla="*/ 5 w 59"/>
                <a:gd name="T5" fmla="*/ 0 h 27"/>
                <a:gd name="T6" fmla="*/ 20 w 59"/>
                <a:gd name="T7" fmla="*/ 12 h 27"/>
                <a:gd name="T8" fmla="*/ 11 w 59"/>
                <a:gd name="T9" fmla="*/ 6 h 27"/>
                <a:gd name="T10" fmla="*/ 59 w 59"/>
                <a:gd name="T11" fmla="*/ 27 h 27"/>
              </a:gdLst>
              <a:ahLst/>
              <a:cxnLst>
                <a:cxn ang="0">
                  <a:pos x="T0" y="T1"/>
                </a:cxn>
                <a:cxn ang="0">
                  <a:pos x="T2" y="T3"/>
                </a:cxn>
                <a:cxn ang="0">
                  <a:pos x="T4" y="T5"/>
                </a:cxn>
                <a:cxn ang="0">
                  <a:pos x="T6" y="T7"/>
                </a:cxn>
                <a:cxn ang="0">
                  <a:pos x="T8" y="T9"/>
                </a:cxn>
                <a:cxn ang="0">
                  <a:pos x="T10" y="T11"/>
                </a:cxn>
              </a:cxnLst>
              <a:rect l="0" t="0" r="r" b="b"/>
              <a:pathLst>
                <a:path w="59" h="27">
                  <a:moveTo>
                    <a:pt x="5" y="3"/>
                  </a:moveTo>
                  <a:cubicBezTo>
                    <a:pt x="10" y="19"/>
                    <a:pt x="26" y="12"/>
                    <a:pt x="8" y="6"/>
                  </a:cubicBezTo>
                  <a:cubicBezTo>
                    <a:pt x="14" y="23"/>
                    <a:pt x="19" y="9"/>
                    <a:pt x="5" y="0"/>
                  </a:cubicBezTo>
                  <a:cubicBezTo>
                    <a:pt x="0" y="14"/>
                    <a:pt x="8" y="16"/>
                    <a:pt x="20" y="12"/>
                  </a:cubicBezTo>
                  <a:cubicBezTo>
                    <a:pt x="17" y="10"/>
                    <a:pt x="11" y="6"/>
                    <a:pt x="11" y="6"/>
                  </a:cubicBezTo>
                  <a:cubicBezTo>
                    <a:pt x="27" y="7"/>
                    <a:pt x="59" y="2"/>
                    <a:pt x="59" y="27"/>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36" name="Rectangle 92"/>
            <p:cNvSpPr>
              <a:spLocks noChangeArrowheads="1"/>
            </p:cNvSpPr>
            <p:nvPr/>
          </p:nvSpPr>
          <p:spPr bwMode="auto">
            <a:xfrm rot="21011566">
              <a:off x="1346200" y="4710208"/>
              <a:ext cx="569913" cy="28575"/>
            </a:xfrm>
            <a:prstGeom prst="rect">
              <a:avLst/>
            </a:prstGeom>
            <a:grpFill/>
            <a:ln w="19050">
              <a:solidFill>
                <a:schemeClr val="tx1"/>
              </a:solidFill>
              <a:miter lim="800000"/>
              <a:headEnd/>
              <a:tailEnd/>
            </a:ln>
            <a:effectLst/>
            <a:extLst/>
          </p:spPr>
          <p:txBody>
            <a:bodyPr wrap="none" anchor="ctr"/>
            <a:lstStyle/>
            <a:p>
              <a:pPr>
                <a:defRPr/>
              </a:pPr>
              <a:endParaRPr lang="es-MX" sz="1100"/>
            </a:p>
          </p:txBody>
        </p:sp>
        <p:grpSp>
          <p:nvGrpSpPr>
            <p:cNvPr id="37" name="Group 94"/>
            <p:cNvGrpSpPr>
              <a:grpSpLocks/>
            </p:cNvGrpSpPr>
            <p:nvPr/>
          </p:nvGrpSpPr>
          <p:grpSpPr bwMode="auto">
            <a:xfrm>
              <a:off x="233363" y="4778470"/>
              <a:ext cx="1062037" cy="627063"/>
              <a:chOff x="147" y="2858"/>
              <a:chExt cx="669" cy="395"/>
            </a:xfrm>
            <a:grpFill/>
          </p:grpSpPr>
          <p:sp>
            <p:nvSpPr>
              <p:cNvPr id="153" name="Freeform 95"/>
              <p:cNvSpPr>
                <a:spLocks/>
              </p:cNvSpPr>
              <p:nvPr/>
            </p:nvSpPr>
            <p:spPr bwMode="auto">
              <a:xfrm>
                <a:off x="245" y="3096"/>
                <a:ext cx="148" cy="12"/>
              </a:xfrm>
              <a:custGeom>
                <a:avLst/>
                <a:gdLst>
                  <a:gd name="T0" fmla="*/ 0 w 170"/>
                  <a:gd name="T1" fmla="*/ 0 h 15"/>
                  <a:gd name="T2" fmla="*/ 59 w 170"/>
                  <a:gd name="T3" fmla="*/ 8 h 15"/>
                  <a:gd name="T4" fmla="*/ 85 w 170"/>
                  <a:gd name="T5" fmla="*/ 0 h 15"/>
                  <a:gd name="T6" fmla="*/ 170 w 170"/>
                  <a:gd name="T7" fmla="*/ 4 h 15"/>
                </a:gdLst>
                <a:ahLst/>
                <a:cxnLst>
                  <a:cxn ang="0">
                    <a:pos x="T0" y="T1"/>
                  </a:cxn>
                  <a:cxn ang="0">
                    <a:pos x="T2" y="T3"/>
                  </a:cxn>
                  <a:cxn ang="0">
                    <a:pos x="T4" y="T5"/>
                  </a:cxn>
                  <a:cxn ang="0">
                    <a:pos x="T6" y="T7"/>
                  </a:cxn>
                </a:cxnLst>
                <a:rect l="0" t="0" r="r" b="b"/>
                <a:pathLst>
                  <a:path w="170" h="15">
                    <a:moveTo>
                      <a:pt x="0" y="0"/>
                    </a:moveTo>
                    <a:cubicBezTo>
                      <a:pt x="24" y="11"/>
                      <a:pt x="33" y="15"/>
                      <a:pt x="59" y="8"/>
                    </a:cubicBezTo>
                    <a:cubicBezTo>
                      <a:pt x="68" y="6"/>
                      <a:pt x="85" y="0"/>
                      <a:pt x="85" y="0"/>
                    </a:cubicBezTo>
                    <a:cubicBezTo>
                      <a:pt x="113" y="13"/>
                      <a:pt x="140" y="4"/>
                      <a:pt x="170" y="4"/>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154" name="Freeform 96"/>
              <p:cNvSpPr>
                <a:spLocks/>
              </p:cNvSpPr>
              <p:nvPr/>
            </p:nvSpPr>
            <p:spPr bwMode="auto">
              <a:xfrm>
                <a:off x="456" y="3093"/>
                <a:ext cx="141" cy="9"/>
              </a:xfrm>
              <a:custGeom>
                <a:avLst/>
                <a:gdLst>
                  <a:gd name="T0" fmla="*/ 0 w 162"/>
                  <a:gd name="T1" fmla="*/ 12 h 12"/>
                  <a:gd name="T2" fmla="*/ 55 w 162"/>
                  <a:gd name="T3" fmla="*/ 8 h 12"/>
                  <a:gd name="T4" fmla="*/ 81 w 162"/>
                  <a:gd name="T5" fmla="*/ 0 h 12"/>
                  <a:gd name="T6" fmla="*/ 162 w 162"/>
                  <a:gd name="T7" fmla="*/ 12 h 12"/>
                </a:gdLst>
                <a:ahLst/>
                <a:cxnLst>
                  <a:cxn ang="0">
                    <a:pos x="T0" y="T1"/>
                  </a:cxn>
                  <a:cxn ang="0">
                    <a:pos x="T2" y="T3"/>
                  </a:cxn>
                  <a:cxn ang="0">
                    <a:pos x="T4" y="T5"/>
                  </a:cxn>
                  <a:cxn ang="0">
                    <a:pos x="T6" y="T7"/>
                  </a:cxn>
                </a:cxnLst>
                <a:rect l="0" t="0" r="r" b="b"/>
                <a:pathLst>
                  <a:path w="162" h="12">
                    <a:moveTo>
                      <a:pt x="0" y="12"/>
                    </a:moveTo>
                    <a:cubicBezTo>
                      <a:pt x="18" y="11"/>
                      <a:pt x="37" y="11"/>
                      <a:pt x="55" y="8"/>
                    </a:cubicBezTo>
                    <a:cubicBezTo>
                      <a:pt x="64" y="7"/>
                      <a:pt x="81" y="0"/>
                      <a:pt x="81" y="0"/>
                    </a:cubicBezTo>
                    <a:cubicBezTo>
                      <a:pt x="111" y="9"/>
                      <a:pt x="131" y="12"/>
                      <a:pt x="162" y="12"/>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155" name="Rectangle 97" descr="Onda"/>
              <p:cNvSpPr>
                <a:spLocks noChangeArrowheads="1"/>
              </p:cNvSpPr>
              <p:nvPr/>
            </p:nvSpPr>
            <p:spPr bwMode="auto">
              <a:xfrm>
                <a:off x="260" y="3112"/>
                <a:ext cx="333" cy="132"/>
              </a:xfrm>
              <a:prstGeom prst="rect">
                <a:avLst/>
              </a:prstGeom>
              <a:grpFill/>
              <a:ln>
                <a:solidFill>
                  <a:schemeClr val="tx1"/>
                </a:solidFill>
              </a:ln>
              <a:effectLst/>
              <a:extLst/>
            </p:spPr>
            <p:txBody>
              <a:bodyPr wrap="none" anchor="ctr"/>
              <a:lstStyle/>
              <a:p>
                <a:pPr>
                  <a:defRPr/>
                </a:pPr>
                <a:endParaRPr lang="es-MX" sz="1100"/>
              </a:p>
            </p:txBody>
          </p:sp>
          <p:sp>
            <p:nvSpPr>
              <p:cNvPr id="156" name="AutoShape 98"/>
              <p:cNvSpPr>
                <a:spLocks noChangeArrowheads="1"/>
              </p:cNvSpPr>
              <p:nvPr/>
            </p:nvSpPr>
            <p:spPr bwMode="auto">
              <a:xfrm>
                <a:off x="382" y="3078"/>
                <a:ext cx="86" cy="3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12700">
                <a:solidFill>
                  <a:schemeClr val="tx1"/>
                </a:solidFill>
                <a:miter lim="800000"/>
                <a:headEnd/>
                <a:tailEnd/>
              </a:ln>
              <a:effectLst/>
              <a:extLst/>
            </p:spPr>
            <p:txBody>
              <a:bodyPr wrap="none" anchor="ctr"/>
              <a:lstStyle/>
              <a:p>
                <a:pPr>
                  <a:defRPr/>
                </a:pPr>
                <a:endParaRPr lang="es-MX" sz="1100"/>
              </a:p>
            </p:txBody>
          </p:sp>
          <p:grpSp>
            <p:nvGrpSpPr>
              <p:cNvPr id="157" name="Group 99"/>
              <p:cNvGrpSpPr>
                <a:grpSpLocks/>
              </p:cNvGrpSpPr>
              <p:nvPr/>
            </p:nvGrpSpPr>
            <p:grpSpPr bwMode="auto">
              <a:xfrm rot="5416159">
                <a:off x="-22" y="3027"/>
                <a:ext cx="393" cy="55"/>
                <a:chOff x="323" y="2934"/>
                <a:chExt cx="385" cy="33"/>
              </a:xfrm>
              <a:grpFill/>
            </p:grpSpPr>
            <p:sp>
              <p:nvSpPr>
                <p:cNvPr id="162" name="Rectangle 100"/>
                <p:cNvSpPr>
                  <a:spLocks noChangeArrowheads="1"/>
                </p:cNvSpPr>
                <p:nvPr/>
              </p:nvSpPr>
              <p:spPr bwMode="auto">
                <a:xfrm>
                  <a:off x="306" y="2939"/>
                  <a:ext cx="385" cy="28"/>
                </a:xfrm>
                <a:prstGeom prst="rect">
                  <a:avLst/>
                </a:prstGeom>
                <a:grpFill/>
                <a:ln>
                  <a:solidFill>
                    <a:schemeClr val="tx1"/>
                  </a:solidFill>
                </a:ln>
                <a:extLst/>
              </p:spPr>
              <p:txBody>
                <a:bodyPr/>
                <a:lstStyle/>
                <a:p>
                  <a:pPr>
                    <a:defRPr/>
                  </a:pPr>
                  <a:endParaRPr lang="es-MX" sz="1100"/>
                </a:p>
              </p:txBody>
            </p:sp>
            <p:sp>
              <p:nvSpPr>
                <p:cNvPr id="163" name="Rectangle 101"/>
                <p:cNvSpPr>
                  <a:spLocks noChangeArrowheads="1"/>
                </p:cNvSpPr>
                <p:nvPr/>
              </p:nvSpPr>
              <p:spPr bwMode="auto">
                <a:xfrm>
                  <a:off x="306" y="2939"/>
                  <a:ext cx="385" cy="28"/>
                </a:xfrm>
                <a:prstGeom prst="rect">
                  <a:avLst/>
                </a:prstGeom>
                <a:grpFill/>
                <a:ln w="0">
                  <a:solidFill>
                    <a:schemeClr val="tx1"/>
                  </a:solidFill>
                  <a:miter lim="800000"/>
                  <a:headEnd/>
                  <a:tailEnd/>
                </a:ln>
                <a:extLst/>
              </p:spPr>
              <p:txBody>
                <a:bodyPr/>
                <a:lstStyle/>
                <a:p>
                  <a:pPr>
                    <a:defRPr/>
                  </a:pPr>
                  <a:endParaRPr lang="es-MX" sz="1100"/>
                </a:p>
              </p:txBody>
            </p:sp>
            <p:sp>
              <p:nvSpPr>
                <p:cNvPr id="164" name="Rectangle 102"/>
                <p:cNvSpPr>
                  <a:spLocks noChangeArrowheads="1"/>
                </p:cNvSpPr>
                <p:nvPr/>
              </p:nvSpPr>
              <p:spPr bwMode="auto">
                <a:xfrm>
                  <a:off x="323" y="2934"/>
                  <a:ext cx="385" cy="30"/>
                </a:xfrm>
                <a:prstGeom prst="rect">
                  <a:avLst/>
                </a:prstGeom>
                <a:grpFill/>
                <a:ln>
                  <a:solidFill>
                    <a:schemeClr val="tx1"/>
                  </a:solidFill>
                </a:ln>
                <a:extLst/>
              </p:spPr>
              <p:txBody>
                <a:bodyPr/>
                <a:lstStyle/>
                <a:p>
                  <a:pPr>
                    <a:defRPr/>
                  </a:pPr>
                  <a:endParaRPr lang="es-MX" sz="1100"/>
                </a:p>
              </p:txBody>
            </p:sp>
            <p:sp>
              <p:nvSpPr>
                <p:cNvPr id="165" name="Rectangle 103"/>
                <p:cNvSpPr>
                  <a:spLocks noChangeArrowheads="1"/>
                </p:cNvSpPr>
                <p:nvPr/>
              </p:nvSpPr>
              <p:spPr bwMode="auto">
                <a:xfrm>
                  <a:off x="323" y="2934"/>
                  <a:ext cx="385" cy="30"/>
                </a:xfrm>
                <a:prstGeom prst="rect">
                  <a:avLst/>
                </a:prstGeom>
                <a:grpFill/>
                <a:ln w="0">
                  <a:solidFill>
                    <a:schemeClr val="tx1"/>
                  </a:solidFill>
                  <a:miter lim="800000"/>
                  <a:headEnd/>
                  <a:tailEnd/>
                </a:ln>
                <a:extLst/>
              </p:spPr>
              <p:txBody>
                <a:bodyPr/>
                <a:lstStyle/>
                <a:p>
                  <a:pPr>
                    <a:defRPr/>
                  </a:pPr>
                  <a:endParaRPr lang="es-MX" sz="1100"/>
                </a:p>
              </p:txBody>
            </p:sp>
            <p:sp>
              <p:nvSpPr>
                <p:cNvPr id="166" name="Line 104"/>
                <p:cNvSpPr>
                  <a:spLocks noChangeShapeType="1"/>
                </p:cNvSpPr>
                <p:nvPr/>
              </p:nvSpPr>
              <p:spPr bwMode="auto">
                <a:xfrm>
                  <a:off x="330" y="2936"/>
                  <a:ext cx="1" cy="16"/>
                </a:xfrm>
                <a:prstGeom prst="line">
                  <a:avLst/>
                </a:prstGeom>
                <a:grpFill/>
                <a:ln w="0">
                  <a:solidFill>
                    <a:schemeClr val="tx1"/>
                  </a:solidFill>
                  <a:round/>
                  <a:headEnd/>
                  <a:tailEnd/>
                </a:ln>
                <a:extLst/>
              </p:spPr>
              <p:txBody>
                <a:bodyPr/>
                <a:lstStyle/>
                <a:p>
                  <a:pPr>
                    <a:defRPr/>
                  </a:pPr>
                  <a:endParaRPr lang="es-MX" sz="1100"/>
                </a:p>
              </p:txBody>
            </p:sp>
            <p:sp>
              <p:nvSpPr>
                <p:cNvPr id="167" name="Line 105"/>
                <p:cNvSpPr>
                  <a:spLocks noChangeShapeType="1"/>
                </p:cNvSpPr>
                <p:nvPr/>
              </p:nvSpPr>
              <p:spPr bwMode="auto">
                <a:xfrm>
                  <a:off x="337" y="2936"/>
                  <a:ext cx="1" cy="21"/>
                </a:xfrm>
                <a:prstGeom prst="line">
                  <a:avLst/>
                </a:prstGeom>
                <a:grpFill/>
                <a:ln w="0">
                  <a:solidFill>
                    <a:schemeClr val="tx1"/>
                  </a:solidFill>
                  <a:round/>
                  <a:headEnd/>
                  <a:tailEnd/>
                </a:ln>
                <a:extLst/>
              </p:spPr>
              <p:txBody>
                <a:bodyPr/>
                <a:lstStyle/>
                <a:p>
                  <a:pPr>
                    <a:defRPr/>
                  </a:pPr>
                  <a:endParaRPr lang="es-MX" sz="1100"/>
                </a:p>
              </p:txBody>
            </p:sp>
            <p:sp>
              <p:nvSpPr>
                <p:cNvPr id="168" name="Line 106"/>
                <p:cNvSpPr>
                  <a:spLocks noChangeShapeType="1"/>
                </p:cNvSpPr>
                <p:nvPr/>
              </p:nvSpPr>
              <p:spPr bwMode="auto">
                <a:xfrm>
                  <a:off x="344" y="2934"/>
                  <a:ext cx="1" cy="16"/>
                </a:xfrm>
                <a:prstGeom prst="line">
                  <a:avLst/>
                </a:prstGeom>
                <a:grpFill/>
                <a:ln w="0">
                  <a:solidFill>
                    <a:schemeClr val="tx1"/>
                  </a:solidFill>
                  <a:round/>
                  <a:headEnd/>
                  <a:tailEnd/>
                </a:ln>
                <a:extLst/>
              </p:spPr>
              <p:txBody>
                <a:bodyPr/>
                <a:lstStyle/>
                <a:p>
                  <a:pPr>
                    <a:defRPr/>
                  </a:pPr>
                  <a:endParaRPr lang="es-MX" sz="1100"/>
                </a:p>
              </p:txBody>
            </p:sp>
            <p:sp>
              <p:nvSpPr>
                <p:cNvPr id="169" name="Freeform 107"/>
                <p:cNvSpPr>
                  <a:spLocks/>
                </p:cNvSpPr>
                <p:nvPr/>
              </p:nvSpPr>
              <p:spPr bwMode="auto">
                <a:xfrm>
                  <a:off x="351"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70" name="Line 108"/>
                <p:cNvSpPr>
                  <a:spLocks noChangeShapeType="1"/>
                </p:cNvSpPr>
                <p:nvPr/>
              </p:nvSpPr>
              <p:spPr bwMode="auto">
                <a:xfrm>
                  <a:off x="359" y="2934"/>
                  <a:ext cx="1" cy="16"/>
                </a:xfrm>
                <a:prstGeom prst="line">
                  <a:avLst/>
                </a:prstGeom>
                <a:grpFill/>
                <a:ln w="0">
                  <a:solidFill>
                    <a:schemeClr val="tx1"/>
                  </a:solidFill>
                  <a:round/>
                  <a:headEnd/>
                  <a:tailEnd/>
                </a:ln>
                <a:extLst/>
              </p:spPr>
              <p:txBody>
                <a:bodyPr/>
                <a:lstStyle/>
                <a:p>
                  <a:pPr>
                    <a:defRPr/>
                  </a:pPr>
                  <a:endParaRPr lang="es-MX" sz="1100"/>
                </a:p>
              </p:txBody>
            </p:sp>
            <p:sp>
              <p:nvSpPr>
                <p:cNvPr id="171" name="Line 109"/>
                <p:cNvSpPr>
                  <a:spLocks noChangeShapeType="1"/>
                </p:cNvSpPr>
                <p:nvPr/>
              </p:nvSpPr>
              <p:spPr bwMode="auto">
                <a:xfrm>
                  <a:off x="367" y="2934"/>
                  <a:ext cx="1" cy="21"/>
                </a:xfrm>
                <a:prstGeom prst="line">
                  <a:avLst/>
                </a:prstGeom>
                <a:grpFill/>
                <a:ln w="0">
                  <a:solidFill>
                    <a:schemeClr val="tx1"/>
                  </a:solidFill>
                  <a:round/>
                  <a:headEnd/>
                  <a:tailEnd/>
                </a:ln>
                <a:extLst/>
              </p:spPr>
              <p:txBody>
                <a:bodyPr/>
                <a:lstStyle/>
                <a:p>
                  <a:pPr>
                    <a:defRPr/>
                  </a:pPr>
                  <a:endParaRPr lang="es-MX" sz="1100"/>
                </a:p>
              </p:txBody>
            </p:sp>
            <p:sp>
              <p:nvSpPr>
                <p:cNvPr id="172" name="Line 110"/>
                <p:cNvSpPr>
                  <a:spLocks noChangeShapeType="1"/>
                </p:cNvSpPr>
                <p:nvPr/>
              </p:nvSpPr>
              <p:spPr bwMode="auto">
                <a:xfrm>
                  <a:off x="374" y="2934"/>
                  <a:ext cx="1" cy="16"/>
                </a:xfrm>
                <a:prstGeom prst="line">
                  <a:avLst/>
                </a:prstGeom>
                <a:grpFill/>
                <a:ln w="0">
                  <a:solidFill>
                    <a:schemeClr val="tx1"/>
                  </a:solidFill>
                  <a:round/>
                  <a:headEnd/>
                  <a:tailEnd/>
                </a:ln>
                <a:extLst/>
              </p:spPr>
              <p:txBody>
                <a:bodyPr/>
                <a:lstStyle/>
                <a:p>
                  <a:pPr>
                    <a:defRPr/>
                  </a:pPr>
                  <a:endParaRPr lang="es-MX" sz="1100"/>
                </a:p>
              </p:txBody>
            </p:sp>
            <p:sp>
              <p:nvSpPr>
                <p:cNvPr id="173" name="Freeform 111"/>
                <p:cNvSpPr>
                  <a:spLocks/>
                </p:cNvSpPr>
                <p:nvPr/>
              </p:nvSpPr>
              <p:spPr bwMode="auto">
                <a:xfrm>
                  <a:off x="380" y="2934"/>
                  <a:ext cx="2" cy="23"/>
                </a:xfrm>
                <a:custGeom>
                  <a:avLst/>
                  <a:gdLst>
                    <a:gd name="T0" fmla="*/ 11 w 21"/>
                    <a:gd name="T1" fmla="*/ 255 h 255"/>
                    <a:gd name="T2" fmla="*/ 21 w 21"/>
                    <a:gd name="T3" fmla="*/ 255 h 255"/>
                    <a:gd name="T4" fmla="*/ 21 w 21"/>
                    <a:gd name="T5" fmla="*/ 0 h 255"/>
                    <a:gd name="T6" fmla="*/ 0 w 21"/>
                    <a:gd name="T7" fmla="*/ 0 h 255"/>
                    <a:gd name="T8" fmla="*/ 0 w 21"/>
                    <a:gd name="T9" fmla="*/ 255 h 255"/>
                    <a:gd name="T10" fmla="*/ 11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1" y="255"/>
                      </a:moveTo>
                      <a:lnTo>
                        <a:pt x="21" y="255"/>
                      </a:lnTo>
                      <a:lnTo>
                        <a:pt x="21"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74" name="Line 112"/>
                <p:cNvSpPr>
                  <a:spLocks noChangeShapeType="1"/>
                </p:cNvSpPr>
                <p:nvPr/>
              </p:nvSpPr>
              <p:spPr bwMode="auto">
                <a:xfrm>
                  <a:off x="389" y="2934"/>
                  <a:ext cx="1" cy="16"/>
                </a:xfrm>
                <a:prstGeom prst="line">
                  <a:avLst/>
                </a:prstGeom>
                <a:grpFill/>
                <a:ln w="0">
                  <a:solidFill>
                    <a:schemeClr val="tx1"/>
                  </a:solidFill>
                  <a:round/>
                  <a:headEnd/>
                  <a:tailEnd/>
                </a:ln>
                <a:extLst/>
              </p:spPr>
              <p:txBody>
                <a:bodyPr/>
                <a:lstStyle/>
                <a:p>
                  <a:pPr>
                    <a:defRPr/>
                  </a:pPr>
                  <a:endParaRPr lang="es-MX" sz="1100"/>
                </a:p>
              </p:txBody>
            </p:sp>
            <p:sp>
              <p:nvSpPr>
                <p:cNvPr id="175" name="Line 113"/>
                <p:cNvSpPr>
                  <a:spLocks noChangeShapeType="1"/>
                </p:cNvSpPr>
                <p:nvPr/>
              </p:nvSpPr>
              <p:spPr bwMode="auto">
                <a:xfrm>
                  <a:off x="396" y="2934"/>
                  <a:ext cx="1" cy="21"/>
                </a:xfrm>
                <a:prstGeom prst="line">
                  <a:avLst/>
                </a:prstGeom>
                <a:grpFill/>
                <a:ln w="0">
                  <a:solidFill>
                    <a:schemeClr val="tx1"/>
                  </a:solidFill>
                  <a:round/>
                  <a:headEnd/>
                  <a:tailEnd/>
                </a:ln>
                <a:extLst/>
              </p:spPr>
              <p:txBody>
                <a:bodyPr/>
                <a:lstStyle/>
                <a:p>
                  <a:pPr>
                    <a:defRPr/>
                  </a:pPr>
                  <a:endParaRPr lang="es-MX" sz="1100"/>
                </a:p>
              </p:txBody>
            </p:sp>
            <p:sp>
              <p:nvSpPr>
                <p:cNvPr id="176" name="Line 114"/>
                <p:cNvSpPr>
                  <a:spLocks noChangeShapeType="1"/>
                </p:cNvSpPr>
                <p:nvPr/>
              </p:nvSpPr>
              <p:spPr bwMode="auto">
                <a:xfrm>
                  <a:off x="404" y="2934"/>
                  <a:ext cx="1" cy="16"/>
                </a:xfrm>
                <a:prstGeom prst="line">
                  <a:avLst/>
                </a:prstGeom>
                <a:grpFill/>
                <a:ln w="0">
                  <a:solidFill>
                    <a:schemeClr val="tx1"/>
                  </a:solidFill>
                  <a:round/>
                  <a:headEnd/>
                  <a:tailEnd/>
                </a:ln>
                <a:extLst/>
              </p:spPr>
              <p:txBody>
                <a:bodyPr/>
                <a:lstStyle/>
                <a:p>
                  <a:pPr>
                    <a:defRPr/>
                  </a:pPr>
                  <a:endParaRPr lang="es-MX" sz="1100"/>
                </a:p>
              </p:txBody>
            </p:sp>
            <p:sp>
              <p:nvSpPr>
                <p:cNvPr id="177" name="Freeform 115"/>
                <p:cNvSpPr>
                  <a:spLocks/>
                </p:cNvSpPr>
                <p:nvPr/>
              </p:nvSpPr>
              <p:spPr bwMode="auto">
                <a:xfrm>
                  <a:off x="410"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78" name="Line 116"/>
                <p:cNvSpPr>
                  <a:spLocks noChangeShapeType="1"/>
                </p:cNvSpPr>
                <p:nvPr/>
              </p:nvSpPr>
              <p:spPr bwMode="auto">
                <a:xfrm>
                  <a:off x="419" y="2934"/>
                  <a:ext cx="1" cy="16"/>
                </a:xfrm>
                <a:prstGeom prst="line">
                  <a:avLst/>
                </a:prstGeom>
                <a:grpFill/>
                <a:ln w="0">
                  <a:solidFill>
                    <a:schemeClr val="tx1"/>
                  </a:solidFill>
                  <a:round/>
                  <a:headEnd/>
                  <a:tailEnd/>
                </a:ln>
                <a:extLst/>
              </p:spPr>
              <p:txBody>
                <a:bodyPr/>
                <a:lstStyle/>
                <a:p>
                  <a:pPr>
                    <a:defRPr/>
                  </a:pPr>
                  <a:endParaRPr lang="es-MX" sz="1100"/>
                </a:p>
              </p:txBody>
            </p:sp>
            <p:sp>
              <p:nvSpPr>
                <p:cNvPr id="179" name="Line 117"/>
                <p:cNvSpPr>
                  <a:spLocks noChangeShapeType="1"/>
                </p:cNvSpPr>
                <p:nvPr/>
              </p:nvSpPr>
              <p:spPr bwMode="auto">
                <a:xfrm>
                  <a:off x="426" y="2934"/>
                  <a:ext cx="1" cy="21"/>
                </a:xfrm>
                <a:prstGeom prst="line">
                  <a:avLst/>
                </a:prstGeom>
                <a:grpFill/>
                <a:ln w="0">
                  <a:solidFill>
                    <a:schemeClr val="tx1"/>
                  </a:solidFill>
                  <a:round/>
                  <a:headEnd/>
                  <a:tailEnd/>
                </a:ln>
                <a:extLst/>
              </p:spPr>
              <p:txBody>
                <a:bodyPr/>
                <a:lstStyle/>
                <a:p>
                  <a:pPr>
                    <a:defRPr/>
                  </a:pPr>
                  <a:endParaRPr lang="es-MX" sz="1100"/>
                </a:p>
              </p:txBody>
            </p:sp>
            <p:sp>
              <p:nvSpPr>
                <p:cNvPr id="180" name="Line 118"/>
                <p:cNvSpPr>
                  <a:spLocks noChangeShapeType="1"/>
                </p:cNvSpPr>
                <p:nvPr/>
              </p:nvSpPr>
              <p:spPr bwMode="auto">
                <a:xfrm>
                  <a:off x="433" y="2934"/>
                  <a:ext cx="1" cy="16"/>
                </a:xfrm>
                <a:prstGeom prst="line">
                  <a:avLst/>
                </a:prstGeom>
                <a:grpFill/>
                <a:ln w="0">
                  <a:solidFill>
                    <a:schemeClr val="tx1"/>
                  </a:solidFill>
                  <a:round/>
                  <a:headEnd/>
                  <a:tailEnd/>
                </a:ln>
                <a:extLst/>
              </p:spPr>
              <p:txBody>
                <a:bodyPr/>
                <a:lstStyle/>
                <a:p>
                  <a:pPr>
                    <a:defRPr/>
                  </a:pPr>
                  <a:endParaRPr lang="es-MX" sz="1100"/>
                </a:p>
              </p:txBody>
            </p:sp>
            <p:sp>
              <p:nvSpPr>
                <p:cNvPr id="181" name="Freeform 119"/>
                <p:cNvSpPr>
                  <a:spLocks/>
                </p:cNvSpPr>
                <p:nvPr/>
              </p:nvSpPr>
              <p:spPr bwMode="auto">
                <a:xfrm>
                  <a:off x="440"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82" name="Line 120"/>
                <p:cNvSpPr>
                  <a:spLocks noChangeShapeType="1"/>
                </p:cNvSpPr>
                <p:nvPr/>
              </p:nvSpPr>
              <p:spPr bwMode="auto">
                <a:xfrm>
                  <a:off x="448" y="2934"/>
                  <a:ext cx="1" cy="16"/>
                </a:xfrm>
                <a:prstGeom prst="line">
                  <a:avLst/>
                </a:prstGeom>
                <a:grpFill/>
                <a:ln w="0">
                  <a:solidFill>
                    <a:schemeClr val="tx1"/>
                  </a:solidFill>
                  <a:round/>
                  <a:headEnd/>
                  <a:tailEnd/>
                </a:ln>
                <a:extLst/>
              </p:spPr>
              <p:txBody>
                <a:bodyPr/>
                <a:lstStyle/>
                <a:p>
                  <a:pPr>
                    <a:defRPr/>
                  </a:pPr>
                  <a:endParaRPr lang="es-MX" sz="1100"/>
                </a:p>
              </p:txBody>
            </p:sp>
            <p:sp>
              <p:nvSpPr>
                <p:cNvPr id="183" name="Line 121"/>
                <p:cNvSpPr>
                  <a:spLocks noChangeShapeType="1"/>
                </p:cNvSpPr>
                <p:nvPr/>
              </p:nvSpPr>
              <p:spPr bwMode="auto">
                <a:xfrm>
                  <a:off x="456" y="2934"/>
                  <a:ext cx="1" cy="21"/>
                </a:xfrm>
                <a:prstGeom prst="line">
                  <a:avLst/>
                </a:prstGeom>
                <a:grpFill/>
                <a:ln w="0">
                  <a:solidFill>
                    <a:schemeClr val="tx1"/>
                  </a:solidFill>
                  <a:round/>
                  <a:headEnd/>
                  <a:tailEnd/>
                </a:ln>
                <a:extLst/>
              </p:spPr>
              <p:txBody>
                <a:bodyPr/>
                <a:lstStyle/>
                <a:p>
                  <a:pPr>
                    <a:defRPr/>
                  </a:pPr>
                  <a:endParaRPr lang="es-MX" sz="1100"/>
                </a:p>
              </p:txBody>
            </p:sp>
            <p:sp>
              <p:nvSpPr>
                <p:cNvPr id="184" name="Line 122"/>
                <p:cNvSpPr>
                  <a:spLocks noChangeShapeType="1"/>
                </p:cNvSpPr>
                <p:nvPr/>
              </p:nvSpPr>
              <p:spPr bwMode="auto">
                <a:xfrm>
                  <a:off x="463" y="2934"/>
                  <a:ext cx="1" cy="16"/>
                </a:xfrm>
                <a:prstGeom prst="line">
                  <a:avLst/>
                </a:prstGeom>
                <a:grpFill/>
                <a:ln w="0">
                  <a:solidFill>
                    <a:schemeClr val="tx1"/>
                  </a:solidFill>
                  <a:round/>
                  <a:headEnd/>
                  <a:tailEnd/>
                </a:ln>
                <a:extLst/>
              </p:spPr>
              <p:txBody>
                <a:bodyPr/>
                <a:lstStyle/>
                <a:p>
                  <a:pPr>
                    <a:defRPr/>
                  </a:pPr>
                  <a:endParaRPr lang="es-MX" sz="1100"/>
                </a:p>
              </p:txBody>
            </p:sp>
            <p:sp>
              <p:nvSpPr>
                <p:cNvPr id="185" name="Freeform 123"/>
                <p:cNvSpPr>
                  <a:spLocks/>
                </p:cNvSpPr>
                <p:nvPr/>
              </p:nvSpPr>
              <p:spPr bwMode="auto">
                <a:xfrm>
                  <a:off x="470" y="2934"/>
                  <a:ext cx="2" cy="23"/>
                </a:xfrm>
                <a:custGeom>
                  <a:avLst/>
                  <a:gdLst>
                    <a:gd name="T0" fmla="*/ 12 w 23"/>
                    <a:gd name="T1" fmla="*/ 255 h 255"/>
                    <a:gd name="T2" fmla="*/ 23 w 23"/>
                    <a:gd name="T3" fmla="*/ 255 h 255"/>
                    <a:gd name="T4" fmla="*/ 21 w 23"/>
                    <a:gd name="T5" fmla="*/ 0 h 255"/>
                    <a:gd name="T6" fmla="*/ 0 w 23"/>
                    <a:gd name="T7" fmla="*/ 0 h 255"/>
                    <a:gd name="T8" fmla="*/ 1 w 23"/>
                    <a:gd name="T9" fmla="*/ 255 h 255"/>
                    <a:gd name="T10" fmla="*/ 12 w 23"/>
                    <a:gd name="T11" fmla="*/ 255 h 255"/>
                  </a:gdLst>
                  <a:ahLst/>
                  <a:cxnLst>
                    <a:cxn ang="0">
                      <a:pos x="T0" y="T1"/>
                    </a:cxn>
                    <a:cxn ang="0">
                      <a:pos x="T2" y="T3"/>
                    </a:cxn>
                    <a:cxn ang="0">
                      <a:pos x="T4" y="T5"/>
                    </a:cxn>
                    <a:cxn ang="0">
                      <a:pos x="T6" y="T7"/>
                    </a:cxn>
                    <a:cxn ang="0">
                      <a:pos x="T8" y="T9"/>
                    </a:cxn>
                    <a:cxn ang="0">
                      <a:pos x="T10" y="T11"/>
                    </a:cxn>
                  </a:cxnLst>
                  <a:rect l="0" t="0" r="r" b="b"/>
                  <a:pathLst>
                    <a:path w="23" h="255">
                      <a:moveTo>
                        <a:pt x="12" y="255"/>
                      </a:moveTo>
                      <a:lnTo>
                        <a:pt x="23" y="255"/>
                      </a:lnTo>
                      <a:lnTo>
                        <a:pt x="21" y="0"/>
                      </a:lnTo>
                      <a:lnTo>
                        <a:pt x="0" y="0"/>
                      </a:lnTo>
                      <a:lnTo>
                        <a:pt x="1" y="255"/>
                      </a:lnTo>
                      <a:lnTo>
                        <a:pt x="12" y="255"/>
                      </a:lnTo>
                      <a:close/>
                    </a:path>
                  </a:pathLst>
                </a:custGeom>
                <a:grpFill/>
                <a:ln>
                  <a:solidFill>
                    <a:schemeClr val="tx1"/>
                  </a:solidFill>
                </a:ln>
                <a:extLst/>
              </p:spPr>
              <p:txBody>
                <a:bodyPr/>
                <a:lstStyle/>
                <a:p>
                  <a:pPr>
                    <a:defRPr/>
                  </a:pPr>
                  <a:endParaRPr lang="es-MX" sz="1100"/>
                </a:p>
              </p:txBody>
            </p:sp>
            <p:sp>
              <p:nvSpPr>
                <p:cNvPr id="186" name="Line 124"/>
                <p:cNvSpPr>
                  <a:spLocks noChangeShapeType="1"/>
                </p:cNvSpPr>
                <p:nvPr/>
              </p:nvSpPr>
              <p:spPr bwMode="auto">
                <a:xfrm>
                  <a:off x="478" y="2934"/>
                  <a:ext cx="1" cy="16"/>
                </a:xfrm>
                <a:prstGeom prst="line">
                  <a:avLst/>
                </a:prstGeom>
                <a:grpFill/>
                <a:ln w="0">
                  <a:solidFill>
                    <a:schemeClr val="tx1"/>
                  </a:solidFill>
                  <a:round/>
                  <a:headEnd/>
                  <a:tailEnd/>
                </a:ln>
                <a:extLst/>
              </p:spPr>
              <p:txBody>
                <a:bodyPr/>
                <a:lstStyle/>
                <a:p>
                  <a:pPr>
                    <a:defRPr/>
                  </a:pPr>
                  <a:endParaRPr lang="es-MX" sz="1100"/>
                </a:p>
              </p:txBody>
            </p:sp>
            <p:sp>
              <p:nvSpPr>
                <p:cNvPr id="187" name="Line 125"/>
                <p:cNvSpPr>
                  <a:spLocks noChangeShapeType="1"/>
                </p:cNvSpPr>
                <p:nvPr/>
              </p:nvSpPr>
              <p:spPr bwMode="auto">
                <a:xfrm>
                  <a:off x="485" y="2934"/>
                  <a:ext cx="1" cy="21"/>
                </a:xfrm>
                <a:prstGeom prst="line">
                  <a:avLst/>
                </a:prstGeom>
                <a:grpFill/>
                <a:ln w="0">
                  <a:solidFill>
                    <a:schemeClr val="tx1"/>
                  </a:solidFill>
                  <a:round/>
                  <a:headEnd/>
                  <a:tailEnd/>
                </a:ln>
                <a:extLst/>
              </p:spPr>
              <p:txBody>
                <a:bodyPr/>
                <a:lstStyle/>
                <a:p>
                  <a:pPr>
                    <a:defRPr/>
                  </a:pPr>
                  <a:endParaRPr lang="es-MX" sz="1100"/>
                </a:p>
              </p:txBody>
            </p:sp>
            <p:sp>
              <p:nvSpPr>
                <p:cNvPr id="188" name="Line 126"/>
                <p:cNvSpPr>
                  <a:spLocks noChangeShapeType="1"/>
                </p:cNvSpPr>
                <p:nvPr/>
              </p:nvSpPr>
              <p:spPr bwMode="auto">
                <a:xfrm>
                  <a:off x="493" y="2934"/>
                  <a:ext cx="1" cy="16"/>
                </a:xfrm>
                <a:prstGeom prst="line">
                  <a:avLst/>
                </a:prstGeom>
                <a:grpFill/>
                <a:ln w="0">
                  <a:solidFill>
                    <a:schemeClr val="tx1"/>
                  </a:solidFill>
                  <a:round/>
                  <a:headEnd/>
                  <a:tailEnd/>
                </a:ln>
                <a:extLst/>
              </p:spPr>
              <p:txBody>
                <a:bodyPr/>
                <a:lstStyle/>
                <a:p>
                  <a:pPr>
                    <a:defRPr/>
                  </a:pPr>
                  <a:endParaRPr lang="es-MX" sz="1100"/>
                </a:p>
              </p:txBody>
            </p:sp>
            <p:sp>
              <p:nvSpPr>
                <p:cNvPr id="189" name="Freeform 127"/>
                <p:cNvSpPr>
                  <a:spLocks/>
                </p:cNvSpPr>
                <p:nvPr/>
              </p:nvSpPr>
              <p:spPr bwMode="auto">
                <a:xfrm>
                  <a:off x="499" y="2933"/>
                  <a:ext cx="2" cy="23"/>
                </a:xfrm>
                <a:custGeom>
                  <a:avLst/>
                  <a:gdLst>
                    <a:gd name="T0" fmla="*/ 10 w 21"/>
                    <a:gd name="T1" fmla="*/ 255 h 255"/>
                    <a:gd name="T2" fmla="*/ 21 w 21"/>
                    <a:gd name="T3" fmla="*/ 255 h 255"/>
                    <a:gd name="T4" fmla="*/ 21 w 21"/>
                    <a:gd name="T5" fmla="*/ 0 h 255"/>
                    <a:gd name="T6" fmla="*/ 0 w 21"/>
                    <a:gd name="T7" fmla="*/ 0 h 255"/>
                    <a:gd name="T8" fmla="*/ 0 w 21"/>
                    <a:gd name="T9" fmla="*/ 255 h 255"/>
                    <a:gd name="T10" fmla="*/ 10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0" y="255"/>
                      </a:moveTo>
                      <a:lnTo>
                        <a:pt x="21" y="255"/>
                      </a:lnTo>
                      <a:lnTo>
                        <a:pt x="21" y="0"/>
                      </a:lnTo>
                      <a:lnTo>
                        <a:pt x="0" y="0"/>
                      </a:lnTo>
                      <a:lnTo>
                        <a:pt x="0" y="255"/>
                      </a:lnTo>
                      <a:lnTo>
                        <a:pt x="10" y="255"/>
                      </a:lnTo>
                      <a:close/>
                    </a:path>
                  </a:pathLst>
                </a:custGeom>
                <a:grpFill/>
                <a:ln>
                  <a:solidFill>
                    <a:schemeClr val="tx1"/>
                  </a:solidFill>
                </a:ln>
                <a:extLst/>
              </p:spPr>
              <p:txBody>
                <a:bodyPr/>
                <a:lstStyle/>
                <a:p>
                  <a:pPr>
                    <a:defRPr/>
                  </a:pPr>
                  <a:endParaRPr lang="es-MX" sz="1100"/>
                </a:p>
              </p:txBody>
            </p:sp>
            <p:sp>
              <p:nvSpPr>
                <p:cNvPr id="190" name="Line 128"/>
                <p:cNvSpPr>
                  <a:spLocks noChangeShapeType="1"/>
                </p:cNvSpPr>
                <p:nvPr/>
              </p:nvSpPr>
              <p:spPr bwMode="auto">
                <a:xfrm>
                  <a:off x="508" y="2934"/>
                  <a:ext cx="1" cy="16"/>
                </a:xfrm>
                <a:prstGeom prst="line">
                  <a:avLst/>
                </a:prstGeom>
                <a:grpFill/>
                <a:ln w="0">
                  <a:solidFill>
                    <a:schemeClr val="tx1"/>
                  </a:solidFill>
                  <a:round/>
                  <a:headEnd/>
                  <a:tailEnd/>
                </a:ln>
                <a:extLst/>
              </p:spPr>
              <p:txBody>
                <a:bodyPr/>
                <a:lstStyle/>
                <a:p>
                  <a:pPr>
                    <a:defRPr/>
                  </a:pPr>
                  <a:endParaRPr lang="es-MX" sz="1100"/>
                </a:p>
              </p:txBody>
            </p:sp>
            <p:sp>
              <p:nvSpPr>
                <p:cNvPr id="191" name="Line 129"/>
                <p:cNvSpPr>
                  <a:spLocks noChangeShapeType="1"/>
                </p:cNvSpPr>
                <p:nvPr/>
              </p:nvSpPr>
              <p:spPr bwMode="auto">
                <a:xfrm>
                  <a:off x="515" y="2936"/>
                  <a:ext cx="1" cy="21"/>
                </a:xfrm>
                <a:prstGeom prst="line">
                  <a:avLst/>
                </a:prstGeom>
                <a:grpFill/>
                <a:ln w="0">
                  <a:solidFill>
                    <a:schemeClr val="tx1"/>
                  </a:solidFill>
                  <a:round/>
                  <a:headEnd/>
                  <a:tailEnd/>
                </a:ln>
                <a:extLst/>
              </p:spPr>
              <p:txBody>
                <a:bodyPr/>
                <a:lstStyle/>
                <a:p>
                  <a:pPr>
                    <a:defRPr/>
                  </a:pPr>
                  <a:endParaRPr lang="es-MX" sz="1100"/>
                </a:p>
              </p:txBody>
            </p:sp>
            <p:sp>
              <p:nvSpPr>
                <p:cNvPr id="192" name="Line 130"/>
                <p:cNvSpPr>
                  <a:spLocks noChangeShapeType="1"/>
                </p:cNvSpPr>
                <p:nvPr/>
              </p:nvSpPr>
              <p:spPr bwMode="auto">
                <a:xfrm>
                  <a:off x="523" y="2935"/>
                  <a:ext cx="1" cy="16"/>
                </a:xfrm>
                <a:prstGeom prst="line">
                  <a:avLst/>
                </a:prstGeom>
                <a:grpFill/>
                <a:ln w="0">
                  <a:solidFill>
                    <a:schemeClr val="tx1"/>
                  </a:solidFill>
                  <a:round/>
                  <a:headEnd/>
                  <a:tailEnd/>
                </a:ln>
                <a:extLst/>
              </p:spPr>
              <p:txBody>
                <a:bodyPr/>
                <a:lstStyle/>
                <a:p>
                  <a:pPr>
                    <a:defRPr/>
                  </a:pPr>
                  <a:endParaRPr lang="es-MX" sz="1100"/>
                </a:p>
              </p:txBody>
            </p:sp>
            <p:sp>
              <p:nvSpPr>
                <p:cNvPr id="193" name="Freeform 131"/>
                <p:cNvSpPr>
                  <a:spLocks/>
                </p:cNvSpPr>
                <p:nvPr/>
              </p:nvSpPr>
              <p:spPr bwMode="auto">
                <a:xfrm>
                  <a:off x="529"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94" name="Line 132"/>
                <p:cNvSpPr>
                  <a:spLocks noChangeShapeType="1"/>
                </p:cNvSpPr>
                <p:nvPr/>
              </p:nvSpPr>
              <p:spPr bwMode="auto">
                <a:xfrm>
                  <a:off x="537" y="2935"/>
                  <a:ext cx="1" cy="16"/>
                </a:xfrm>
                <a:prstGeom prst="line">
                  <a:avLst/>
                </a:prstGeom>
                <a:grpFill/>
                <a:ln w="0">
                  <a:solidFill>
                    <a:schemeClr val="tx1"/>
                  </a:solidFill>
                  <a:round/>
                  <a:headEnd/>
                  <a:tailEnd/>
                </a:ln>
                <a:extLst/>
              </p:spPr>
              <p:txBody>
                <a:bodyPr/>
                <a:lstStyle/>
                <a:p>
                  <a:pPr>
                    <a:defRPr/>
                  </a:pPr>
                  <a:endParaRPr lang="es-MX" sz="1100"/>
                </a:p>
              </p:txBody>
            </p:sp>
            <p:sp>
              <p:nvSpPr>
                <p:cNvPr id="195" name="Line 133"/>
                <p:cNvSpPr>
                  <a:spLocks noChangeShapeType="1"/>
                </p:cNvSpPr>
                <p:nvPr/>
              </p:nvSpPr>
              <p:spPr bwMode="auto">
                <a:xfrm>
                  <a:off x="545" y="2936"/>
                  <a:ext cx="1" cy="21"/>
                </a:xfrm>
                <a:prstGeom prst="line">
                  <a:avLst/>
                </a:prstGeom>
                <a:grpFill/>
                <a:ln w="0">
                  <a:solidFill>
                    <a:schemeClr val="tx1"/>
                  </a:solidFill>
                  <a:round/>
                  <a:headEnd/>
                  <a:tailEnd/>
                </a:ln>
                <a:extLst/>
              </p:spPr>
              <p:txBody>
                <a:bodyPr/>
                <a:lstStyle/>
                <a:p>
                  <a:pPr>
                    <a:defRPr/>
                  </a:pPr>
                  <a:endParaRPr lang="es-MX" sz="1100"/>
                </a:p>
              </p:txBody>
            </p:sp>
            <p:sp>
              <p:nvSpPr>
                <p:cNvPr id="196" name="Line 134"/>
                <p:cNvSpPr>
                  <a:spLocks noChangeShapeType="1"/>
                </p:cNvSpPr>
                <p:nvPr/>
              </p:nvSpPr>
              <p:spPr bwMode="auto">
                <a:xfrm>
                  <a:off x="552" y="2934"/>
                  <a:ext cx="1" cy="16"/>
                </a:xfrm>
                <a:prstGeom prst="line">
                  <a:avLst/>
                </a:prstGeom>
                <a:grpFill/>
                <a:ln w="0">
                  <a:solidFill>
                    <a:schemeClr val="tx1"/>
                  </a:solidFill>
                  <a:round/>
                  <a:headEnd/>
                  <a:tailEnd/>
                </a:ln>
                <a:extLst/>
              </p:spPr>
              <p:txBody>
                <a:bodyPr/>
                <a:lstStyle/>
                <a:p>
                  <a:pPr>
                    <a:defRPr/>
                  </a:pPr>
                  <a:endParaRPr lang="es-MX" sz="1100"/>
                </a:p>
              </p:txBody>
            </p:sp>
            <p:sp>
              <p:nvSpPr>
                <p:cNvPr id="197" name="Freeform 135"/>
                <p:cNvSpPr>
                  <a:spLocks/>
                </p:cNvSpPr>
                <p:nvPr/>
              </p:nvSpPr>
              <p:spPr bwMode="auto">
                <a:xfrm>
                  <a:off x="559"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98" name="Line 136"/>
                <p:cNvSpPr>
                  <a:spLocks noChangeShapeType="1"/>
                </p:cNvSpPr>
                <p:nvPr/>
              </p:nvSpPr>
              <p:spPr bwMode="auto">
                <a:xfrm>
                  <a:off x="567" y="2934"/>
                  <a:ext cx="1" cy="16"/>
                </a:xfrm>
                <a:prstGeom prst="line">
                  <a:avLst/>
                </a:prstGeom>
                <a:grpFill/>
                <a:ln w="0">
                  <a:solidFill>
                    <a:schemeClr val="tx1"/>
                  </a:solidFill>
                  <a:round/>
                  <a:headEnd/>
                  <a:tailEnd/>
                </a:ln>
                <a:extLst/>
              </p:spPr>
              <p:txBody>
                <a:bodyPr/>
                <a:lstStyle/>
                <a:p>
                  <a:pPr>
                    <a:defRPr/>
                  </a:pPr>
                  <a:endParaRPr lang="es-MX" sz="1100"/>
                </a:p>
              </p:txBody>
            </p:sp>
            <p:sp>
              <p:nvSpPr>
                <p:cNvPr id="199" name="Line 137"/>
                <p:cNvSpPr>
                  <a:spLocks noChangeShapeType="1"/>
                </p:cNvSpPr>
                <p:nvPr/>
              </p:nvSpPr>
              <p:spPr bwMode="auto">
                <a:xfrm>
                  <a:off x="575" y="2934"/>
                  <a:ext cx="1" cy="21"/>
                </a:xfrm>
                <a:prstGeom prst="line">
                  <a:avLst/>
                </a:prstGeom>
                <a:grpFill/>
                <a:ln w="0">
                  <a:solidFill>
                    <a:schemeClr val="tx1"/>
                  </a:solidFill>
                  <a:round/>
                  <a:headEnd/>
                  <a:tailEnd/>
                </a:ln>
                <a:extLst/>
              </p:spPr>
              <p:txBody>
                <a:bodyPr/>
                <a:lstStyle/>
                <a:p>
                  <a:pPr>
                    <a:defRPr/>
                  </a:pPr>
                  <a:endParaRPr lang="es-MX" sz="1100"/>
                </a:p>
              </p:txBody>
            </p:sp>
            <p:sp>
              <p:nvSpPr>
                <p:cNvPr id="200" name="Line 138"/>
                <p:cNvSpPr>
                  <a:spLocks noChangeShapeType="1"/>
                </p:cNvSpPr>
                <p:nvPr/>
              </p:nvSpPr>
              <p:spPr bwMode="auto">
                <a:xfrm>
                  <a:off x="582" y="2934"/>
                  <a:ext cx="1" cy="16"/>
                </a:xfrm>
                <a:prstGeom prst="line">
                  <a:avLst/>
                </a:prstGeom>
                <a:grpFill/>
                <a:ln w="0">
                  <a:solidFill>
                    <a:schemeClr val="tx1"/>
                  </a:solidFill>
                  <a:round/>
                  <a:headEnd/>
                  <a:tailEnd/>
                </a:ln>
                <a:extLst/>
              </p:spPr>
              <p:txBody>
                <a:bodyPr/>
                <a:lstStyle/>
                <a:p>
                  <a:pPr>
                    <a:defRPr/>
                  </a:pPr>
                  <a:endParaRPr lang="es-MX" sz="1100"/>
                </a:p>
              </p:txBody>
            </p:sp>
            <p:sp>
              <p:nvSpPr>
                <p:cNvPr id="201" name="Freeform 139"/>
                <p:cNvSpPr>
                  <a:spLocks/>
                </p:cNvSpPr>
                <p:nvPr/>
              </p:nvSpPr>
              <p:spPr bwMode="auto">
                <a:xfrm>
                  <a:off x="588" y="2934"/>
                  <a:ext cx="2" cy="23"/>
                </a:xfrm>
                <a:custGeom>
                  <a:avLst/>
                  <a:gdLst>
                    <a:gd name="T0" fmla="*/ 10 w 21"/>
                    <a:gd name="T1" fmla="*/ 255 h 255"/>
                    <a:gd name="T2" fmla="*/ 21 w 21"/>
                    <a:gd name="T3" fmla="*/ 255 h 255"/>
                    <a:gd name="T4" fmla="*/ 21 w 21"/>
                    <a:gd name="T5" fmla="*/ 0 h 255"/>
                    <a:gd name="T6" fmla="*/ 0 w 21"/>
                    <a:gd name="T7" fmla="*/ 0 h 255"/>
                    <a:gd name="T8" fmla="*/ 0 w 21"/>
                    <a:gd name="T9" fmla="*/ 255 h 255"/>
                    <a:gd name="T10" fmla="*/ 10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0" y="255"/>
                      </a:moveTo>
                      <a:lnTo>
                        <a:pt x="21" y="255"/>
                      </a:lnTo>
                      <a:lnTo>
                        <a:pt x="21" y="0"/>
                      </a:lnTo>
                      <a:lnTo>
                        <a:pt x="0" y="0"/>
                      </a:lnTo>
                      <a:lnTo>
                        <a:pt x="0" y="255"/>
                      </a:lnTo>
                      <a:lnTo>
                        <a:pt x="10" y="255"/>
                      </a:lnTo>
                      <a:close/>
                    </a:path>
                  </a:pathLst>
                </a:custGeom>
                <a:grpFill/>
                <a:ln>
                  <a:solidFill>
                    <a:schemeClr val="tx1"/>
                  </a:solidFill>
                </a:ln>
                <a:extLst/>
              </p:spPr>
              <p:txBody>
                <a:bodyPr/>
                <a:lstStyle/>
                <a:p>
                  <a:pPr>
                    <a:defRPr/>
                  </a:pPr>
                  <a:endParaRPr lang="es-MX" sz="1100"/>
                </a:p>
              </p:txBody>
            </p:sp>
            <p:sp>
              <p:nvSpPr>
                <p:cNvPr id="202" name="Line 140"/>
                <p:cNvSpPr>
                  <a:spLocks noChangeShapeType="1"/>
                </p:cNvSpPr>
                <p:nvPr/>
              </p:nvSpPr>
              <p:spPr bwMode="auto">
                <a:xfrm>
                  <a:off x="597" y="2934"/>
                  <a:ext cx="1" cy="16"/>
                </a:xfrm>
                <a:prstGeom prst="line">
                  <a:avLst/>
                </a:prstGeom>
                <a:grpFill/>
                <a:ln w="0">
                  <a:solidFill>
                    <a:schemeClr val="tx1"/>
                  </a:solidFill>
                  <a:round/>
                  <a:headEnd/>
                  <a:tailEnd/>
                </a:ln>
                <a:extLst/>
              </p:spPr>
              <p:txBody>
                <a:bodyPr/>
                <a:lstStyle/>
                <a:p>
                  <a:pPr>
                    <a:defRPr/>
                  </a:pPr>
                  <a:endParaRPr lang="es-MX" sz="1100"/>
                </a:p>
              </p:txBody>
            </p:sp>
            <p:sp>
              <p:nvSpPr>
                <p:cNvPr id="203" name="Line 141"/>
                <p:cNvSpPr>
                  <a:spLocks noChangeShapeType="1"/>
                </p:cNvSpPr>
                <p:nvPr/>
              </p:nvSpPr>
              <p:spPr bwMode="auto">
                <a:xfrm>
                  <a:off x="604" y="2934"/>
                  <a:ext cx="1" cy="21"/>
                </a:xfrm>
                <a:prstGeom prst="line">
                  <a:avLst/>
                </a:prstGeom>
                <a:grpFill/>
                <a:ln w="0">
                  <a:solidFill>
                    <a:schemeClr val="tx1"/>
                  </a:solidFill>
                  <a:round/>
                  <a:headEnd/>
                  <a:tailEnd/>
                </a:ln>
                <a:extLst/>
              </p:spPr>
              <p:txBody>
                <a:bodyPr/>
                <a:lstStyle/>
                <a:p>
                  <a:pPr>
                    <a:defRPr/>
                  </a:pPr>
                  <a:endParaRPr lang="es-MX" sz="1100"/>
                </a:p>
              </p:txBody>
            </p:sp>
            <p:sp>
              <p:nvSpPr>
                <p:cNvPr id="204" name="Line 142"/>
                <p:cNvSpPr>
                  <a:spLocks noChangeShapeType="1"/>
                </p:cNvSpPr>
                <p:nvPr/>
              </p:nvSpPr>
              <p:spPr bwMode="auto">
                <a:xfrm>
                  <a:off x="612" y="2934"/>
                  <a:ext cx="1" cy="16"/>
                </a:xfrm>
                <a:prstGeom prst="line">
                  <a:avLst/>
                </a:prstGeom>
                <a:grpFill/>
                <a:ln w="0">
                  <a:solidFill>
                    <a:schemeClr val="tx1"/>
                  </a:solidFill>
                  <a:round/>
                  <a:headEnd/>
                  <a:tailEnd/>
                </a:ln>
                <a:extLst/>
              </p:spPr>
              <p:txBody>
                <a:bodyPr/>
                <a:lstStyle/>
                <a:p>
                  <a:pPr>
                    <a:defRPr/>
                  </a:pPr>
                  <a:endParaRPr lang="es-MX" sz="1100"/>
                </a:p>
              </p:txBody>
            </p:sp>
            <p:sp>
              <p:nvSpPr>
                <p:cNvPr id="205" name="Freeform 143"/>
                <p:cNvSpPr>
                  <a:spLocks/>
                </p:cNvSpPr>
                <p:nvPr/>
              </p:nvSpPr>
              <p:spPr bwMode="auto">
                <a:xfrm>
                  <a:off x="618"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206" name="Line 144"/>
                <p:cNvSpPr>
                  <a:spLocks noChangeShapeType="1"/>
                </p:cNvSpPr>
                <p:nvPr/>
              </p:nvSpPr>
              <p:spPr bwMode="auto">
                <a:xfrm>
                  <a:off x="627" y="2934"/>
                  <a:ext cx="1" cy="16"/>
                </a:xfrm>
                <a:prstGeom prst="line">
                  <a:avLst/>
                </a:prstGeom>
                <a:grpFill/>
                <a:ln w="0">
                  <a:solidFill>
                    <a:schemeClr val="tx1"/>
                  </a:solidFill>
                  <a:round/>
                  <a:headEnd/>
                  <a:tailEnd/>
                </a:ln>
                <a:extLst/>
              </p:spPr>
              <p:txBody>
                <a:bodyPr/>
                <a:lstStyle/>
                <a:p>
                  <a:pPr>
                    <a:defRPr/>
                  </a:pPr>
                  <a:endParaRPr lang="es-MX" sz="1100"/>
                </a:p>
              </p:txBody>
            </p:sp>
            <p:sp>
              <p:nvSpPr>
                <p:cNvPr id="207" name="Line 145"/>
                <p:cNvSpPr>
                  <a:spLocks noChangeShapeType="1"/>
                </p:cNvSpPr>
                <p:nvPr/>
              </p:nvSpPr>
              <p:spPr bwMode="auto">
                <a:xfrm>
                  <a:off x="634" y="2934"/>
                  <a:ext cx="1" cy="21"/>
                </a:xfrm>
                <a:prstGeom prst="line">
                  <a:avLst/>
                </a:prstGeom>
                <a:grpFill/>
                <a:ln w="0">
                  <a:solidFill>
                    <a:schemeClr val="tx1"/>
                  </a:solidFill>
                  <a:round/>
                  <a:headEnd/>
                  <a:tailEnd/>
                </a:ln>
                <a:extLst/>
              </p:spPr>
              <p:txBody>
                <a:bodyPr/>
                <a:lstStyle/>
                <a:p>
                  <a:pPr>
                    <a:defRPr/>
                  </a:pPr>
                  <a:endParaRPr lang="es-MX" sz="1100"/>
                </a:p>
              </p:txBody>
            </p:sp>
            <p:sp>
              <p:nvSpPr>
                <p:cNvPr id="208" name="Line 146"/>
                <p:cNvSpPr>
                  <a:spLocks noChangeShapeType="1"/>
                </p:cNvSpPr>
                <p:nvPr/>
              </p:nvSpPr>
              <p:spPr bwMode="auto">
                <a:xfrm>
                  <a:off x="641" y="2934"/>
                  <a:ext cx="1" cy="16"/>
                </a:xfrm>
                <a:prstGeom prst="line">
                  <a:avLst/>
                </a:prstGeom>
                <a:grpFill/>
                <a:ln w="0">
                  <a:solidFill>
                    <a:schemeClr val="tx1"/>
                  </a:solidFill>
                  <a:round/>
                  <a:headEnd/>
                  <a:tailEnd/>
                </a:ln>
                <a:extLst/>
              </p:spPr>
              <p:txBody>
                <a:bodyPr/>
                <a:lstStyle/>
                <a:p>
                  <a:pPr>
                    <a:defRPr/>
                  </a:pPr>
                  <a:endParaRPr lang="es-MX" sz="1100"/>
                </a:p>
              </p:txBody>
            </p:sp>
            <p:sp>
              <p:nvSpPr>
                <p:cNvPr id="209" name="Freeform 147"/>
                <p:cNvSpPr>
                  <a:spLocks/>
                </p:cNvSpPr>
                <p:nvPr/>
              </p:nvSpPr>
              <p:spPr bwMode="auto">
                <a:xfrm>
                  <a:off x="648"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210" name="Line 148"/>
                <p:cNvSpPr>
                  <a:spLocks noChangeShapeType="1"/>
                </p:cNvSpPr>
                <p:nvPr/>
              </p:nvSpPr>
              <p:spPr bwMode="auto">
                <a:xfrm>
                  <a:off x="656" y="2934"/>
                  <a:ext cx="1" cy="16"/>
                </a:xfrm>
                <a:prstGeom prst="line">
                  <a:avLst/>
                </a:prstGeom>
                <a:grpFill/>
                <a:ln w="0">
                  <a:solidFill>
                    <a:schemeClr val="tx1"/>
                  </a:solidFill>
                  <a:round/>
                  <a:headEnd/>
                  <a:tailEnd/>
                </a:ln>
                <a:extLst/>
              </p:spPr>
              <p:txBody>
                <a:bodyPr/>
                <a:lstStyle/>
                <a:p>
                  <a:pPr>
                    <a:defRPr/>
                  </a:pPr>
                  <a:endParaRPr lang="es-MX" sz="1100"/>
                </a:p>
              </p:txBody>
            </p:sp>
            <p:sp>
              <p:nvSpPr>
                <p:cNvPr id="211" name="Line 149"/>
                <p:cNvSpPr>
                  <a:spLocks noChangeShapeType="1"/>
                </p:cNvSpPr>
                <p:nvPr/>
              </p:nvSpPr>
              <p:spPr bwMode="auto">
                <a:xfrm>
                  <a:off x="664" y="2934"/>
                  <a:ext cx="1" cy="21"/>
                </a:xfrm>
                <a:prstGeom prst="line">
                  <a:avLst/>
                </a:prstGeom>
                <a:grpFill/>
                <a:ln w="0">
                  <a:solidFill>
                    <a:schemeClr val="tx1"/>
                  </a:solidFill>
                  <a:round/>
                  <a:headEnd/>
                  <a:tailEnd/>
                </a:ln>
                <a:extLst/>
              </p:spPr>
              <p:txBody>
                <a:bodyPr/>
                <a:lstStyle/>
                <a:p>
                  <a:pPr>
                    <a:defRPr/>
                  </a:pPr>
                  <a:endParaRPr lang="es-MX" sz="1100"/>
                </a:p>
              </p:txBody>
            </p:sp>
            <p:sp>
              <p:nvSpPr>
                <p:cNvPr id="212" name="Line 150"/>
                <p:cNvSpPr>
                  <a:spLocks noChangeShapeType="1"/>
                </p:cNvSpPr>
                <p:nvPr/>
              </p:nvSpPr>
              <p:spPr bwMode="auto">
                <a:xfrm>
                  <a:off x="671" y="2934"/>
                  <a:ext cx="1" cy="16"/>
                </a:xfrm>
                <a:prstGeom prst="line">
                  <a:avLst/>
                </a:prstGeom>
                <a:grpFill/>
                <a:ln w="0">
                  <a:solidFill>
                    <a:schemeClr val="tx1"/>
                  </a:solidFill>
                  <a:round/>
                  <a:headEnd/>
                  <a:tailEnd/>
                </a:ln>
                <a:extLst/>
              </p:spPr>
              <p:txBody>
                <a:bodyPr/>
                <a:lstStyle/>
                <a:p>
                  <a:pPr>
                    <a:defRPr/>
                  </a:pPr>
                  <a:endParaRPr lang="es-MX" sz="1100"/>
                </a:p>
              </p:txBody>
            </p:sp>
            <p:sp>
              <p:nvSpPr>
                <p:cNvPr id="213" name="Freeform 151"/>
                <p:cNvSpPr>
                  <a:spLocks/>
                </p:cNvSpPr>
                <p:nvPr/>
              </p:nvSpPr>
              <p:spPr bwMode="auto">
                <a:xfrm>
                  <a:off x="678" y="2934"/>
                  <a:ext cx="2" cy="23"/>
                </a:xfrm>
                <a:custGeom>
                  <a:avLst/>
                  <a:gdLst>
                    <a:gd name="T0" fmla="*/ 10 w 21"/>
                    <a:gd name="T1" fmla="*/ 255 h 255"/>
                    <a:gd name="T2" fmla="*/ 21 w 21"/>
                    <a:gd name="T3" fmla="*/ 255 h 255"/>
                    <a:gd name="T4" fmla="*/ 21 w 21"/>
                    <a:gd name="T5" fmla="*/ 0 h 255"/>
                    <a:gd name="T6" fmla="*/ 0 w 21"/>
                    <a:gd name="T7" fmla="*/ 0 h 255"/>
                    <a:gd name="T8" fmla="*/ 0 w 21"/>
                    <a:gd name="T9" fmla="*/ 255 h 255"/>
                    <a:gd name="T10" fmla="*/ 10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0" y="255"/>
                      </a:moveTo>
                      <a:lnTo>
                        <a:pt x="21" y="255"/>
                      </a:lnTo>
                      <a:lnTo>
                        <a:pt x="21" y="0"/>
                      </a:lnTo>
                      <a:lnTo>
                        <a:pt x="0" y="0"/>
                      </a:lnTo>
                      <a:lnTo>
                        <a:pt x="0" y="255"/>
                      </a:lnTo>
                      <a:lnTo>
                        <a:pt x="10" y="255"/>
                      </a:lnTo>
                      <a:close/>
                    </a:path>
                  </a:pathLst>
                </a:custGeom>
                <a:grpFill/>
                <a:ln>
                  <a:solidFill>
                    <a:schemeClr val="tx1"/>
                  </a:solidFill>
                </a:ln>
                <a:extLst/>
              </p:spPr>
              <p:txBody>
                <a:bodyPr/>
                <a:lstStyle/>
                <a:p>
                  <a:pPr>
                    <a:defRPr/>
                  </a:pPr>
                  <a:endParaRPr lang="es-MX" sz="1100"/>
                </a:p>
              </p:txBody>
            </p:sp>
            <p:sp>
              <p:nvSpPr>
                <p:cNvPr id="214" name="Line 152"/>
                <p:cNvSpPr>
                  <a:spLocks noChangeShapeType="1"/>
                </p:cNvSpPr>
                <p:nvPr/>
              </p:nvSpPr>
              <p:spPr bwMode="auto">
                <a:xfrm>
                  <a:off x="686" y="2934"/>
                  <a:ext cx="1" cy="16"/>
                </a:xfrm>
                <a:prstGeom prst="line">
                  <a:avLst/>
                </a:prstGeom>
                <a:grpFill/>
                <a:ln w="0">
                  <a:solidFill>
                    <a:schemeClr val="tx1"/>
                  </a:solidFill>
                  <a:round/>
                  <a:headEnd/>
                  <a:tailEnd/>
                </a:ln>
                <a:extLst/>
              </p:spPr>
              <p:txBody>
                <a:bodyPr/>
                <a:lstStyle/>
                <a:p>
                  <a:pPr>
                    <a:defRPr/>
                  </a:pPr>
                  <a:endParaRPr lang="es-MX" sz="1100"/>
                </a:p>
              </p:txBody>
            </p:sp>
            <p:sp>
              <p:nvSpPr>
                <p:cNvPr id="215" name="Line 153"/>
                <p:cNvSpPr>
                  <a:spLocks noChangeShapeType="1"/>
                </p:cNvSpPr>
                <p:nvPr/>
              </p:nvSpPr>
              <p:spPr bwMode="auto">
                <a:xfrm>
                  <a:off x="693" y="2934"/>
                  <a:ext cx="1" cy="21"/>
                </a:xfrm>
                <a:prstGeom prst="line">
                  <a:avLst/>
                </a:prstGeom>
                <a:grpFill/>
                <a:ln w="0">
                  <a:solidFill>
                    <a:schemeClr val="tx1"/>
                  </a:solidFill>
                  <a:round/>
                  <a:headEnd/>
                  <a:tailEnd/>
                </a:ln>
                <a:extLst/>
              </p:spPr>
              <p:txBody>
                <a:bodyPr/>
                <a:lstStyle/>
                <a:p>
                  <a:pPr>
                    <a:defRPr/>
                  </a:pPr>
                  <a:endParaRPr lang="es-MX" sz="1100"/>
                </a:p>
              </p:txBody>
            </p:sp>
            <p:sp>
              <p:nvSpPr>
                <p:cNvPr id="216" name="Line 154"/>
                <p:cNvSpPr>
                  <a:spLocks noChangeShapeType="1"/>
                </p:cNvSpPr>
                <p:nvPr/>
              </p:nvSpPr>
              <p:spPr bwMode="auto">
                <a:xfrm>
                  <a:off x="701" y="2934"/>
                  <a:ext cx="1" cy="16"/>
                </a:xfrm>
                <a:prstGeom prst="line">
                  <a:avLst/>
                </a:prstGeom>
                <a:grpFill/>
                <a:ln w="0">
                  <a:solidFill>
                    <a:schemeClr val="tx1"/>
                  </a:solidFill>
                  <a:round/>
                  <a:headEnd/>
                  <a:tailEnd/>
                </a:ln>
                <a:extLst/>
              </p:spPr>
              <p:txBody>
                <a:bodyPr/>
                <a:lstStyle/>
                <a:p>
                  <a:pPr>
                    <a:defRPr/>
                  </a:pPr>
                  <a:endParaRPr lang="es-MX" sz="1100"/>
                </a:p>
              </p:txBody>
            </p:sp>
          </p:grpSp>
          <p:sp>
            <p:nvSpPr>
              <p:cNvPr id="158" name="Line 155"/>
              <p:cNvSpPr>
                <a:spLocks noChangeShapeType="1"/>
              </p:cNvSpPr>
              <p:nvPr/>
            </p:nvSpPr>
            <p:spPr bwMode="auto">
              <a:xfrm>
                <a:off x="147" y="2860"/>
                <a:ext cx="0" cy="393"/>
              </a:xfrm>
              <a:prstGeom prst="line">
                <a:avLst/>
              </a:prstGeom>
              <a:grpFill/>
              <a:ln w="19050">
                <a:solidFill>
                  <a:schemeClr val="tx1"/>
                </a:solidFill>
                <a:round/>
                <a:headEnd/>
                <a:tailEnd/>
              </a:ln>
              <a:effectLst/>
              <a:extLst/>
            </p:spPr>
            <p:txBody>
              <a:bodyPr wrap="none" anchor="ctr"/>
              <a:lstStyle/>
              <a:p>
                <a:pPr>
                  <a:defRPr/>
                </a:pPr>
                <a:endParaRPr lang="es-MX" sz="1100"/>
              </a:p>
            </p:txBody>
          </p:sp>
          <p:grpSp>
            <p:nvGrpSpPr>
              <p:cNvPr id="159" name="Group 156"/>
              <p:cNvGrpSpPr>
                <a:grpSpLocks/>
              </p:cNvGrpSpPr>
              <p:nvPr/>
            </p:nvGrpSpPr>
            <p:grpSpPr bwMode="auto">
              <a:xfrm>
                <a:off x="432" y="2954"/>
                <a:ext cx="384" cy="122"/>
                <a:chOff x="1171" y="3387"/>
                <a:chExt cx="496" cy="218"/>
              </a:xfrm>
              <a:grpFill/>
            </p:grpSpPr>
            <p:sp>
              <p:nvSpPr>
                <p:cNvPr id="160" name="Line 157"/>
                <p:cNvSpPr>
                  <a:spLocks noChangeShapeType="1"/>
                </p:cNvSpPr>
                <p:nvPr/>
              </p:nvSpPr>
              <p:spPr bwMode="auto">
                <a:xfrm flipH="1" flipV="1">
                  <a:off x="1171" y="3387"/>
                  <a:ext cx="5" cy="218"/>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161" name="Line 158"/>
                <p:cNvSpPr>
                  <a:spLocks noChangeShapeType="1"/>
                </p:cNvSpPr>
                <p:nvPr/>
              </p:nvSpPr>
              <p:spPr bwMode="auto">
                <a:xfrm flipV="1">
                  <a:off x="1176" y="3387"/>
                  <a:ext cx="491" cy="0"/>
                </a:xfrm>
                <a:prstGeom prst="line">
                  <a:avLst/>
                </a:prstGeom>
                <a:grpFill/>
                <a:ln w="28575">
                  <a:solidFill>
                    <a:schemeClr val="tx1"/>
                  </a:solidFill>
                  <a:round/>
                  <a:headEnd/>
                  <a:tailEnd type="triangle" w="med" len="med"/>
                </a:ln>
                <a:effectLst/>
                <a:extLst/>
              </p:spPr>
              <p:txBody>
                <a:bodyPr wrap="none" anchor="ctr"/>
                <a:lstStyle/>
                <a:p>
                  <a:pPr>
                    <a:defRPr/>
                  </a:pPr>
                  <a:endParaRPr lang="es-MX" sz="1100"/>
                </a:p>
              </p:txBody>
            </p:sp>
          </p:grpSp>
        </p:grpSp>
        <p:grpSp>
          <p:nvGrpSpPr>
            <p:cNvPr id="38" name="Group 159"/>
            <p:cNvGrpSpPr>
              <a:grpSpLocks/>
            </p:cNvGrpSpPr>
            <p:nvPr/>
          </p:nvGrpSpPr>
          <p:grpSpPr bwMode="auto">
            <a:xfrm>
              <a:off x="1552543" y="5495958"/>
              <a:ext cx="1765300" cy="1047750"/>
              <a:chOff x="291" y="2950"/>
              <a:chExt cx="1112" cy="660"/>
            </a:xfrm>
            <a:grpFill/>
          </p:grpSpPr>
          <p:sp>
            <p:nvSpPr>
              <p:cNvPr id="74" name="Rectangle 160"/>
              <p:cNvSpPr>
                <a:spLocks noChangeArrowheads="1"/>
              </p:cNvSpPr>
              <p:nvPr/>
            </p:nvSpPr>
            <p:spPr bwMode="auto">
              <a:xfrm>
                <a:off x="1108" y="3294"/>
                <a:ext cx="148" cy="241"/>
              </a:xfrm>
              <a:prstGeom prst="rect">
                <a:avLst/>
              </a:prstGeom>
              <a:grpFill/>
              <a:ln w="19050">
                <a:solidFill>
                  <a:schemeClr val="tx1"/>
                </a:solidFill>
                <a:miter lim="800000"/>
                <a:headEnd/>
                <a:tailEnd/>
              </a:ln>
              <a:effectLst/>
              <a:extLst/>
            </p:spPr>
            <p:txBody>
              <a:bodyPr wrap="none" anchor="ctr"/>
              <a:lstStyle/>
              <a:p>
                <a:pPr>
                  <a:defRPr/>
                </a:pPr>
                <a:endParaRPr lang="es-MX" sz="1100"/>
              </a:p>
            </p:txBody>
          </p:sp>
          <p:sp>
            <p:nvSpPr>
              <p:cNvPr id="75" name="Line 161"/>
              <p:cNvSpPr>
                <a:spLocks noChangeShapeType="1"/>
              </p:cNvSpPr>
              <p:nvPr/>
            </p:nvSpPr>
            <p:spPr bwMode="auto">
              <a:xfrm>
                <a:off x="1038" y="3210"/>
                <a:ext cx="0" cy="328"/>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76" name="Line 162"/>
              <p:cNvSpPr>
                <a:spLocks noChangeShapeType="1"/>
              </p:cNvSpPr>
              <p:nvPr/>
            </p:nvSpPr>
            <p:spPr bwMode="auto">
              <a:xfrm>
                <a:off x="1034" y="3538"/>
                <a:ext cx="276"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77" name="Line 163"/>
              <p:cNvSpPr>
                <a:spLocks noChangeShapeType="1"/>
              </p:cNvSpPr>
              <p:nvPr/>
            </p:nvSpPr>
            <p:spPr bwMode="auto">
              <a:xfrm flipV="1">
                <a:off x="1313" y="3170"/>
                <a:ext cx="0" cy="371"/>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78" name="Line 164"/>
              <p:cNvSpPr>
                <a:spLocks noChangeShapeType="1"/>
              </p:cNvSpPr>
              <p:nvPr/>
            </p:nvSpPr>
            <p:spPr bwMode="auto">
              <a:xfrm flipH="1" flipV="1">
                <a:off x="1291" y="2988"/>
                <a:ext cx="1" cy="171"/>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79" name="Line 165"/>
              <p:cNvSpPr>
                <a:spLocks noChangeShapeType="1"/>
              </p:cNvSpPr>
              <p:nvPr/>
            </p:nvSpPr>
            <p:spPr bwMode="auto">
              <a:xfrm>
                <a:off x="1258" y="3007"/>
                <a:ext cx="145" cy="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80" name="Line 166"/>
              <p:cNvSpPr>
                <a:spLocks noChangeShapeType="1"/>
              </p:cNvSpPr>
              <p:nvPr/>
            </p:nvSpPr>
            <p:spPr bwMode="auto">
              <a:xfrm>
                <a:off x="1324" y="2950"/>
                <a:ext cx="0" cy="112"/>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81" name="Line 167"/>
              <p:cNvSpPr>
                <a:spLocks noChangeShapeType="1"/>
              </p:cNvSpPr>
              <p:nvPr/>
            </p:nvSpPr>
            <p:spPr bwMode="auto">
              <a:xfrm>
                <a:off x="1351" y="2970"/>
                <a:ext cx="0" cy="72"/>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82" name="Line 168"/>
              <p:cNvSpPr>
                <a:spLocks noChangeShapeType="1"/>
              </p:cNvSpPr>
              <p:nvPr/>
            </p:nvSpPr>
            <p:spPr bwMode="auto">
              <a:xfrm>
                <a:off x="1381" y="2992"/>
                <a:ext cx="0" cy="30"/>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83" name="Line 169"/>
              <p:cNvSpPr>
                <a:spLocks noChangeShapeType="1"/>
              </p:cNvSpPr>
              <p:nvPr/>
            </p:nvSpPr>
            <p:spPr bwMode="auto">
              <a:xfrm flipV="1">
                <a:off x="1138" y="3104"/>
                <a:ext cx="109" cy="54"/>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84" name="Line 170"/>
              <p:cNvSpPr>
                <a:spLocks noChangeShapeType="1"/>
              </p:cNvSpPr>
              <p:nvPr/>
            </p:nvSpPr>
            <p:spPr bwMode="auto">
              <a:xfrm>
                <a:off x="1221" y="3114"/>
                <a:ext cx="47" cy="44"/>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85" name="Line 171"/>
              <p:cNvSpPr>
                <a:spLocks noChangeShapeType="1"/>
              </p:cNvSpPr>
              <p:nvPr/>
            </p:nvSpPr>
            <p:spPr bwMode="auto">
              <a:xfrm flipH="1">
                <a:off x="1154" y="3148"/>
                <a:ext cx="8" cy="26"/>
              </a:xfrm>
              <a:prstGeom prst="line">
                <a:avLst/>
              </a:prstGeom>
              <a:grpFill/>
              <a:ln w="19050">
                <a:solidFill>
                  <a:schemeClr val="tx1"/>
                </a:solidFill>
                <a:round/>
                <a:headEnd/>
                <a:tailEnd/>
              </a:ln>
              <a:effectLst/>
              <a:extLst/>
            </p:spPr>
            <p:txBody>
              <a:bodyPr wrap="none" anchor="ctr"/>
              <a:lstStyle/>
              <a:p>
                <a:pPr>
                  <a:defRPr/>
                </a:pPr>
                <a:endParaRPr lang="es-MX" sz="1100"/>
              </a:p>
            </p:txBody>
          </p:sp>
          <p:sp>
            <p:nvSpPr>
              <p:cNvPr id="86" name="Freeform 172"/>
              <p:cNvSpPr>
                <a:spLocks/>
              </p:cNvSpPr>
              <p:nvPr/>
            </p:nvSpPr>
            <p:spPr bwMode="auto">
              <a:xfrm>
                <a:off x="1198" y="3403"/>
                <a:ext cx="30" cy="22"/>
              </a:xfrm>
              <a:custGeom>
                <a:avLst/>
                <a:gdLst>
                  <a:gd name="T0" fmla="*/ 5 w 59"/>
                  <a:gd name="T1" fmla="*/ 3 h 27"/>
                  <a:gd name="T2" fmla="*/ 8 w 59"/>
                  <a:gd name="T3" fmla="*/ 6 h 27"/>
                  <a:gd name="T4" fmla="*/ 5 w 59"/>
                  <a:gd name="T5" fmla="*/ 0 h 27"/>
                  <a:gd name="T6" fmla="*/ 20 w 59"/>
                  <a:gd name="T7" fmla="*/ 12 h 27"/>
                  <a:gd name="T8" fmla="*/ 11 w 59"/>
                  <a:gd name="T9" fmla="*/ 6 h 27"/>
                  <a:gd name="T10" fmla="*/ 59 w 59"/>
                  <a:gd name="T11" fmla="*/ 27 h 27"/>
                </a:gdLst>
                <a:ahLst/>
                <a:cxnLst>
                  <a:cxn ang="0">
                    <a:pos x="T0" y="T1"/>
                  </a:cxn>
                  <a:cxn ang="0">
                    <a:pos x="T2" y="T3"/>
                  </a:cxn>
                  <a:cxn ang="0">
                    <a:pos x="T4" y="T5"/>
                  </a:cxn>
                  <a:cxn ang="0">
                    <a:pos x="T6" y="T7"/>
                  </a:cxn>
                  <a:cxn ang="0">
                    <a:pos x="T8" y="T9"/>
                  </a:cxn>
                  <a:cxn ang="0">
                    <a:pos x="T10" y="T11"/>
                  </a:cxn>
                </a:cxnLst>
                <a:rect l="0" t="0" r="r" b="b"/>
                <a:pathLst>
                  <a:path w="59" h="27">
                    <a:moveTo>
                      <a:pt x="5" y="3"/>
                    </a:moveTo>
                    <a:cubicBezTo>
                      <a:pt x="10" y="19"/>
                      <a:pt x="26" y="12"/>
                      <a:pt x="8" y="6"/>
                    </a:cubicBezTo>
                    <a:cubicBezTo>
                      <a:pt x="14" y="23"/>
                      <a:pt x="19" y="9"/>
                      <a:pt x="5" y="0"/>
                    </a:cubicBezTo>
                    <a:cubicBezTo>
                      <a:pt x="0" y="14"/>
                      <a:pt x="8" y="16"/>
                      <a:pt x="20" y="12"/>
                    </a:cubicBezTo>
                    <a:cubicBezTo>
                      <a:pt x="17" y="10"/>
                      <a:pt x="11" y="6"/>
                      <a:pt x="11" y="6"/>
                    </a:cubicBezTo>
                    <a:cubicBezTo>
                      <a:pt x="27" y="7"/>
                      <a:pt x="59" y="2"/>
                      <a:pt x="59" y="27"/>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87" name="Rectangle 173"/>
              <p:cNvSpPr>
                <a:spLocks noChangeArrowheads="1"/>
              </p:cNvSpPr>
              <p:nvPr/>
            </p:nvSpPr>
            <p:spPr bwMode="auto">
              <a:xfrm rot="-588434">
                <a:off x="992" y="3173"/>
                <a:ext cx="359" cy="18"/>
              </a:xfrm>
              <a:prstGeom prst="rect">
                <a:avLst/>
              </a:prstGeom>
              <a:grpFill/>
              <a:ln w="19050">
                <a:solidFill>
                  <a:schemeClr val="tx1"/>
                </a:solidFill>
                <a:miter lim="800000"/>
                <a:headEnd/>
                <a:tailEnd/>
              </a:ln>
              <a:effectLst/>
              <a:extLst/>
            </p:spPr>
            <p:txBody>
              <a:bodyPr wrap="none" anchor="ctr"/>
              <a:lstStyle/>
              <a:p>
                <a:pPr>
                  <a:defRPr/>
                </a:pPr>
                <a:endParaRPr lang="es-MX" sz="1100"/>
              </a:p>
            </p:txBody>
          </p:sp>
          <p:grpSp>
            <p:nvGrpSpPr>
              <p:cNvPr id="88" name="Group 174"/>
              <p:cNvGrpSpPr>
                <a:grpSpLocks/>
              </p:cNvGrpSpPr>
              <p:nvPr/>
            </p:nvGrpSpPr>
            <p:grpSpPr bwMode="auto">
              <a:xfrm>
                <a:off x="291" y="3215"/>
                <a:ext cx="453" cy="395"/>
                <a:chOff x="862" y="3337"/>
                <a:chExt cx="522" cy="502"/>
              </a:xfrm>
              <a:grpFill/>
            </p:grpSpPr>
            <p:sp>
              <p:nvSpPr>
                <p:cNvPr id="92" name="Freeform 175"/>
                <p:cNvSpPr>
                  <a:spLocks/>
                </p:cNvSpPr>
                <p:nvPr/>
              </p:nvSpPr>
              <p:spPr bwMode="auto">
                <a:xfrm>
                  <a:off x="975" y="3639"/>
                  <a:ext cx="171" cy="14"/>
                </a:xfrm>
                <a:custGeom>
                  <a:avLst/>
                  <a:gdLst>
                    <a:gd name="T0" fmla="*/ 0 w 170"/>
                    <a:gd name="T1" fmla="*/ 0 h 15"/>
                    <a:gd name="T2" fmla="*/ 59 w 170"/>
                    <a:gd name="T3" fmla="*/ 8 h 15"/>
                    <a:gd name="T4" fmla="*/ 85 w 170"/>
                    <a:gd name="T5" fmla="*/ 0 h 15"/>
                    <a:gd name="T6" fmla="*/ 170 w 170"/>
                    <a:gd name="T7" fmla="*/ 4 h 15"/>
                  </a:gdLst>
                  <a:ahLst/>
                  <a:cxnLst>
                    <a:cxn ang="0">
                      <a:pos x="T0" y="T1"/>
                    </a:cxn>
                    <a:cxn ang="0">
                      <a:pos x="T2" y="T3"/>
                    </a:cxn>
                    <a:cxn ang="0">
                      <a:pos x="T4" y="T5"/>
                    </a:cxn>
                    <a:cxn ang="0">
                      <a:pos x="T6" y="T7"/>
                    </a:cxn>
                  </a:cxnLst>
                  <a:rect l="0" t="0" r="r" b="b"/>
                  <a:pathLst>
                    <a:path w="170" h="15">
                      <a:moveTo>
                        <a:pt x="0" y="0"/>
                      </a:moveTo>
                      <a:cubicBezTo>
                        <a:pt x="24" y="11"/>
                        <a:pt x="33" y="15"/>
                        <a:pt x="59" y="8"/>
                      </a:cubicBezTo>
                      <a:cubicBezTo>
                        <a:pt x="68" y="6"/>
                        <a:pt x="85" y="0"/>
                        <a:pt x="85" y="0"/>
                      </a:cubicBezTo>
                      <a:cubicBezTo>
                        <a:pt x="113" y="13"/>
                        <a:pt x="140" y="4"/>
                        <a:pt x="170" y="4"/>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93" name="Freeform 176"/>
                <p:cNvSpPr>
                  <a:spLocks/>
                </p:cNvSpPr>
                <p:nvPr/>
              </p:nvSpPr>
              <p:spPr bwMode="auto">
                <a:xfrm>
                  <a:off x="1219" y="3636"/>
                  <a:ext cx="165" cy="11"/>
                </a:xfrm>
                <a:custGeom>
                  <a:avLst/>
                  <a:gdLst>
                    <a:gd name="T0" fmla="*/ 0 w 162"/>
                    <a:gd name="T1" fmla="*/ 12 h 12"/>
                    <a:gd name="T2" fmla="*/ 55 w 162"/>
                    <a:gd name="T3" fmla="*/ 8 h 12"/>
                    <a:gd name="T4" fmla="*/ 81 w 162"/>
                    <a:gd name="T5" fmla="*/ 0 h 12"/>
                    <a:gd name="T6" fmla="*/ 162 w 162"/>
                    <a:gd name="T7" fmla="*/ 12 h 12"/>
                  </a:gdLst>
                  <a:ahLst/>
                  <a:cxnLst>
                    <a:cxn ang="0">
                      <a:pos x="T0" y="T1"/>
                    </a:cxn>
                    <a:cxn ang="0">
                      <a:pos x="T2" y="T3"/>
                    </a:cxn>
                    <a:cxn ang="0">
                      <a:pos x="T4" y="T5"/>
                    </a:cxn>
                    <a:cxn ang="0">
                      <a:pos x="T6" y="T7"/>
                    </a:cxn>
                  </a:cxnLst>
                  <a:rect l="0" t="0" r="r" b="b"/>
                  <a:pathLst>
                    <a:path w="162" h="12">
                      <a:moveTo>
                        <a:pt x="0" y="12"/>
                      </a:moveTo>
                      <a:cubicBezTo>
                        <a:pt x="18" y="11"/>
                        <a:pt x="37" y="11"/>
                        <a:pt x="55" y="8"/>
                      </a:cubicBezTo>
                      <a:cubicBezTo>
                        <a:pt x="64" y="7"/>
                        <a:pt x="81" y="0"/>
                        <a:pt x="81" y="0"/>
                      </a:cubicBezTo>
                      <a:cubicBezTo>
                        <a:pt x="111" y="9"/>
                        <a:pt x="131" y="12"/>
                        <a:pt x="162" y="12"/>
                      </a:cubicBezTo>
                    </a:path>
                  </a:pathLst>
                </a:custGeom>
                <a:grpFill/>
                <a:ln w="19050" cap="flat" cmpd="sng">
                  <a:solidFill>
                    <a:schemeClr val="tx1"/>
                  </a:solidFill>
                  <a:prstDash val="solid"/>
                  <a:round/>
                  <a:headEnd/>
                  <a:tailEnd/>
                </a:ln>
                <a:effectLst/>
                <a:extLst/>
              </p:spPr>
              <p:txBody>
                <a:bodyPr wrap="none" anchor="ctr"/>
                <a:lstStyle/>
                <a:p>
                  <a:pPr>
                    <a:defRPr/>
                  </a:pPr>
                  <a:endParaRPr lang="es-MX" sz="1100"/>
                </a:p>
              </p:txBody>
            </p:sp>
            <p:sp>
              <p:nvSpPr>
                <p:cNvPr id="94" name="Rectangle 177" descr="Onda"/>
                <p:cNvSpPr>
                  <a:spLocks noChangeArrowheads="1"/>
                </p:cNvSpPr>
                <p:nvPr/>
              </p:nvSpPr>
              <p:spPr bwMode="auto">
                <a:xfrm>
                  <a:off x="993" y="3660"/>
                  <a:ext cx="384" cy="168"/>
                </a:xfrm>
                <a:prstGeom prst="rect">
                  <a:avLst/>
                </a:prstGeom>
                <a:grpFill/>
                <a:ln>
                  <a:solidFill>
                    <a:schemeClr val="tx1"/>
                  </a:solidFill>
                </a:ln>
                <a:effectLst/>
                <a:extLst/>
              </p:spPr>
              <p:txBody>
                <a:bodyPr wrap="none" anchor="ctr"/>
                <a:lstStyle/>
                <a:p>
                  <a:pPr>
                    <a:defRPr/>
                  </a:pPr>
                  <a:endParaRPr lang="es-MX" sz="1100"/>
                </a:p>
              </p:txBody>
            </p:sp>
            <p:sp>
              <p:nvSpPr>
                <p:cNvPr id="95" name="AutoShape 178"/>
                <p:cNvSpPr>
                  <a:spLocks noChangeArrowheads="1"/>
                </p:cNvSpPr>
                <p:nvPr/>
              </p:nvSpPr>
              <p:spPr bwMode="auto">
                <a:xfrm>
                  <a:off x="1133" y="3617"/>
                  <a:ext cx="99" cy="4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12700">
                  <a:solidFill>
                    <a:schemeClr val="tx1"/>
                  </a:solidFill>
                  <a:miter lim="800000"/>
                  <a:headEnd/>
                  <a:tailEnd/>
                </a:ln>
                <a:effectLst/>
                <a:extLst/>
              </p:spPr>
              <p:txBody>
                <a:bodyPr wrap="none" anchor="ctr"/>
                <a:lstStyle/>
                <a:p>
                  <a:pPr>
                    <a:defRPr/>
                  </a:pPr>
                  <a:endParaRPr lang="es-MX" sz="1100"/>
                </a:p>
              </p:txBody>
            </p:sp>
            <p:grpSp>
              <p:nvGrpSpPr>
                <p:cNvPr id="96" name="Group 180"/>
                <p:cNvGrpSpPr>
                  <a:grpSpLocks/>
                </p:cNvGrpSpPr>
                <p:nvPr/>
              </p:nvGrpSpPr>
              <p:grpSpPr bwMode="auto">
                <a:xfrm rot="5416159">
                  <a:off x="644" y="3555"/>
                  <a:ext cx="499" cy="64"/>
                  <a:chOff x="323" y="2934"/>
                  <a:chExt cx="385" cy="33"/>
                </a:xfrm>
                <a:grpFill/>
              </p:grpSpPr>
              <p:sp>
                <p:nvSpPr>
                  <p:cNvPr id="98" name="Rectangle 181"/>
                  <p:cNvSpPr>
                    <a:spLocks noChangeArrowheads="1"/>
                  </p:cNvSpPr>
                  <p:nvPr/>
                </p:nvSpPr>
                <p:spPr bwMode="auto">
                  <a:xfrm>
                    <a:off x="306" y="2938"/>
                    <a:ext cx="385" cy="29"/>
                  </a:xfrm>
                  <a:prstGeom prst="rect">
                    <a:avLst/>
                  </a:prstGeom>
                  <a:grpFill/>
                  <a:ln>
                    <a:solidFill>
                      <a:schemeClr val="tx1"/>
                    </a:solidFill>
                  </a:ln>
                  <a:extLst/>
                </p:spPr>
                <p:txBody>
                  <a:bodyPr/>
                  <a:lstStyle/>
                  <a:p>
                    <a:pPr>
                      <a:defRPr/>
                    </a:pPr>
                    <a:endParaRPr lang="es-MX" sz="1100"/>
                  </a:p>
                </p:txBody>
              </p:sp>
              <p:sp>
                <p:nvSpPr>
                  <p:cNvPr id="99" name="Rectangle 182"/>
                  <p:cNvSpPr>
                    <a:spLocks noChangeArrowheads="1"/>
                  </p:cNvSpPr>
                  <p:nvPr/>
                </p:nvSpPr>
                <p:spPr bwMode="auto">
                  <a:xfrm>
                    <a:off x="306" y="2938"/>
                    <a:ext cx="385" cy="29"/>
                  </a:xfrm>
                  <a:prstGeom prst="rect">
                    <a:avLst/>
                  </a:prstGeom>
                  <a:grpFill/>
                  <a:ln w="0">
                    <a:solidFill>
                      <a:schemeClr val="tx1"/>
                    </a:solidFill>
                    <a:miter lim="800000"/>
                    <a:headEnd/>
                    <a:tailEnd/>
                  </a:ln>
                  <a:extLst/>
                </p:spPr>
                <p:txBody>
                  <a:bodyPr/>
                  <a:lstStyle/>
                  <a:p>
                    <a:pPr>
                      <a:defRPr/>
                    </a:pPr>
                    <a:endParaRPr lang="es-MX" sz="1100"/>
                  </a:p>
                </p:txBody>
              </p:sp>
              <p:sp>
                <p:nvSpPr>
                  <p:cNvPr id="100" name="Rectangle 183"/>
                  <p:cNvSpPr>
                    <a:spLocks noChangeArrowheads="1"/>
                  </p:cNvSpPr>
                  <p:nvPr/>
                </p:nvSpPr>
                <p:spPr bwMode="auto">
                  <a:xfrm>
                    <a:off x="323" y="2935"/>
                    <a:ext cx="385" cy="30"/>
                  </a:xfrm>
                  <a:prstGeom prst="rect">
                    <a:avLst/>
                  </a:prstGeom>
                  <a:grpFill/>
                  <a:ln>
                    <a:solidFill>
                      <a:schemeClr val="tx1"/>
                    </a:solidFill>
                  </a:ln>
                  <a:extLst/>
                </p:spPr>
                <p:txBody>
                  <a:bodyPr/>
                  <a:lstStyle/>
                  <a:p>
                    <a:pPr>
                      <a:defRPr/>
                    </a:pPr>
                    <a:endParaRPr lang="es-MX" sz="1100"/>
                  </a:p>
                </p:txBody>
              </p:sp>
              <p:sp>
                <p:nvSpPr>
                  <p:cNvPr id="101" name="Rectangle 184"/>
                  <p:cNvSpPr>
                    <a:spLocks noChangeArrowheads="1"/>
                  </p:cNvSpPr>
                  <p:nvPr/>
                </p:nvSpPr>
                <p:spPr bwMode="auto">
                  <a:xfrm>
                    <a:off x="323" y="2935"/>
                    <a:ext cx="385" cy="30"/>
                  </a:xfrm>
                  <a:prstGeom prst="rect">
                    <a:avLst/>
                  </a:prstGeom>
                  <a:grpFill/>
                  <a:ln w="0">
                    <a:solidFill>
                      <a:schemeClr val="tx1"/>
                    </a:solidFill>
                    <a:miter lim="800000"/>
                    <a:headEnd/>
                    <a:tailEnd/>
                  </a:ln>
                  <a:extLst/>
                </p:spPr>
                <p:txBody>
                  <a:bodyPr/>
                  <a:lstStyle/>
                  <a:p>
                    <a:pPr>
                      <a:defRPr/>
                    </a:pPr>
                    <a:endParaRPr lang="es-MX" sz="1100"/>
                  </a:p>
                </p:txBody>
              </p:sp>
              <p:sp>
                <p:nvSpPr>
                  <p:cNvPr id="102" name="Line 185"/>
                  <p:cNvSpPr>
                    <a:spLocks noChangeShapeType="1"/>
                  </p:cNvSpPr>
                  <p:nvPr/>
                </p:nvSpPr>
                <p:spPr bwMode="auto">
                  <a:xfrm>
                    <a:off x="325" y="2936"/>
                    <a:ext cx="1" cy="17"/>
                  </a:xfrm>
                  <a:prstGeom prst="line">
                    <a:avLst/>
                  </a:prstGeom>
                  <a:grpFill/>
                  <a:ln w="0">
                    <a:solidFill>
                      <a:schemeClr val="tx1"/>
                    </a:solidFill>
                    <a:round/>
                    <a:headEnd/>
                    <a:tailEnd/>
                  </a:ln>
                  <a:extLst/>
                </p:spPr>
                <p:txBody>
                  <a:bodyPr/>
                  <a:lstStyle/>
                  <a:p>
                    <a:pPr>
                      <a:defRPr/>
                    </a:pPr>
                    <a:endParaRPr lang="es-MX" sz="1100"/>
                  </a:p>
                </p:txBody>
              </p:sp>
              <p:sp>
                <p:nvSpPr>
                  <p:cNvPr id="103" name="Line 186"/>
                  <p:cNvSpPr>
                    <a:spLocks noChangeShapeType="1"/>
                  </p:cNvSpPr>
                  <p:nvPr/>
                </p:nvSpPr>
                <p:spPr bwMode="auto">
                  <a:xfrm>
                    <a:off x="326" y="2934"/>
                    <a:ext cx="1" cy="21"/>
                  </a:xfrm>
                  <a:prstGeom prst="line">
                    <a:avLst/>
                  </a:prstGeom>
                  <a:grpFill/>
                  <a:ln w="0">
                    <a:solidFill>
                      <a:schemeClr val="tx1"/>
                    </a:solidFill>
                    <a:round/>
                    <a:headEnd/>
                    <a:tailEnd/>
                  </a:ln>
                  <a:extLst/>
                </p:spPr>
                <p:txBody>
                  <a:bodyPr/>
                  <a:lstStyle/>
                  <a:p>
                    <a:pPr>
                      <a:defRPr/>
                    </a:pPr>
                    <a:endParaRPr lang="es-MX" sz="1100"/>
                  </a:p>
                </p:txBody>
              </p:sp>
              <p:sp>
                <p:nvSpPr>
                  <p:cNvPr id="104" name="Line 187"/>
                  <p:cNvSpPr>
                    <a:spLocks noChangeShapeType="1"/>
                  </p:cNvSpPr>
                  <p:nvPr/>
                </p:nvSpPr>
                <p:spPr bwMode="auto">
                  <a:xfrm>
                    <a:off x="327" y="2936"/>
                    <a:ext cx="1" cy="17"/>
                  </a:xfrm>
                  <a:prstGeom prst="line">
                    <a:avLst/>
                  </a:prstGeom>
                  <a:grpFill/>
                  <a:ln w="0">
                    <a:solidFill>
                      <a:schemeClr val="tx1"/>
                    </a:solidFill>
                    <a:round/>
                    <a:headEnd/>
                    <a:tailEnd/>
                  </a:ln>
                  <a:extLst/>
                </p:spPr>
                <p:txBody>
                  <a:bodyPr/>
                  <a:lstStyle/>
                  <a:p>
                    <a:pPr>
                      <a:defRPr/>
                    </a:pPr>
                    <a:endParaRPr lang="es-MX" sz="1100"/>
                  </a:p>
                </p:txBody>
              </p:sp>
              <p:sp>
                <p:nvSpPr>
                  <p:cNvPr id="105" name="Freeform 188"/>
                  <p:cNvSpPr>
                    <a:spLocks/>
                  </p:cNvSpPr>
                  <p:nvPr/>
                </p:nvSpPr>
                <p:spPr bwMode="auto">
                  <a:xfrm>
                    <a:off x="351" y="2936"/>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06" name="Line 189"/>
                  <p:cNvSpPr>
                    <a:spLocks noChangeShapeType="1"/>
                  </p:cNvSpPr>
                  <p:nvPr/>
                </p:nvSpPr>
                <p:spPr bwMode="auto">
                  <a:xfrm>
                    <a:off x="359" y="2936"/>
                    <a:ext cx="1" cy="17"/>
                  </a:xfrm>
                  <a:prstGeom prst="line">
                    <a:avLst/>
                  </a:prstGeom>
                  <a:grpFill/>
                  <a:ln w="0">
                    <a:solidFill>
                      <a:schemeClr val="tx1"/>
                    </a:solidFill>
                    <a:round/>
                    <a:headEnd/>
                    <a:tailEnd/>
                  </a:ln>
                  <a:extLst/>
                </p:spPr>
                <p:txBody>
                  <a:bodyPr/>
                  <a:lstStyle/>
                  <a:p>
                    <a:pPr>
                      <a:defRPr/>
                    </a:pPr>
                    <a:endParaRPr lang="es-MX" sz="1100"/>
                  </a:p>
                </p:txBody>
              </p:sp>
              <p:sp>
                <p:nvSpPr>
                  <p:cNvPr id="107" name="Line 190"/>
                  <p:cNvSpPr>
                    <a:spLocks noChangeShapeType="1"/>
                  </p:cNvSpPr>
                  <p:nvPr/>
                </p:nvSpPr>
                <p:spPr bwMode="auto">
                  <a:xfrm>
                    <a:off x="367" y="2934"/>
                    <a:ext cx="1" cy="21"/>
                  </a:xfrm>
                  <a:prstGeom prst="line">
                    <a:avLst/>
                  </a:prstGeom>
                  <a:grpFill/>
                  <a:ln w="0">
                    <a:solidFill>
                      <a:schemeClr val="tx1"/>
                    </a:solidFill>
                    <a:round/>
                    <a:headEnd/>
                    <a:tailEnd/>
                  </a:ln>
                  <a:extLst/>
                </p:spPr>
                <p:txBody>
                  <a:bodyPr/>
                  <a:lstStyle/>
                  <a:p>
                    <a:pPr>
                      <a:defRPr/>
                    </a:pPr>
                    <a:endParaRPr lang="es-MX" sz="1100"/>
                  </a:p>
                </p:txBody>
              </p:sp>
              <p:sp>
                <p:nvSpPr>
                  <p:cNvPr id="108" name="Line 191"/>
                  <p:cNvSpPr>
                    <a:spLocks noChangeShapeType="1"/>
                  </p:cNvSpPr>
                  <p:nvPr/>
                </p:nvSpPr>
                <p:spPr bwMode="auto">
                  <a:xfrm>
                    <a:off x="374" y="2934"/>
                    <a:ext cx="1" cy="16"/>
                  </a:xfrm>
                  <a:prstGeom prst="line">
                    <a:avLst/>
                  </a:prstGeom>
                  <a:grpFill/>
                  <a:ln w="0">
                    <a:solidFill>
                      <a:schemeClr val="tx1"/>
                    </a:solidFill>
                    <a:round/>
                    <a:headEnd/>
                    <a:tailEnd/>
                  </a:ln>
                  <a:extLst/>
                </p:spPr>
                <p:txBody>
                  <a:bodyPr/>
                  <a:lstStyle/>
                  <a:p>
                    <a:pPr>
                      <a:defRPr/>
                    </a:pPr>
                    <a:endParaRPr lang="es-MX" sz="1100"/>
                  </a:p>
                </p:txBody>
              </p:sp>
              <p:sp>
                <p:nvSpPr>
                  <p:cNvPr id="109" name="Freeform 192"/>
                  <p:cNvSpPr>
                    <a:spLocks/>
                  </p:cNvSpPr>
                  <p:nvPr/>
                </p:nvSpPr>
                <p:spPr bwMode="auto">
                  <a:xfrm>
                    <a:off x="376" y="2934"/>
                    <a:ext cx="2" cy="23"/>
                  </a:xfrm>
                  <a:custGeom>
                    <a:avLst/>
                    <a:gdLst>
                      <a:gd name="T0" fmla="*/ 11 w 21"/>
                      <a:gd name="T1" fmla="*/ 255 h 255"/>
                      <a:gd name="T2" fmla="*/ 21 w 21"/>
                      <a:gd name="T3" fmla="*/ 255 h 255"/>
                      <a:gd name="T4" fmla="*/ 21 w 21"/>
                      <a:gd name="T5" fmla="*/ 0 h 255"/>
                      <a:gd name="T6" fmla="*/ 0 w 21"/>
                      <a:gd name="T7" fmla="*/ 0 h 255"/>
                      <a:gd name="T8" fmla="*/ 0 w 21"/>
                      <a:gd name="T9" fmla="*/ 255 h 255"/>
                      <a:gd name="T10" fmla="*/ 11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1" y="255"/>
                        </a:moveTo>
                        <a:lnTo>
                          <a:pt x="21" y="255"/>
                        </a:lnTo>
                        <a:lnTo>
                          <a:pt x="21"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10" name="Line 193"/>
                  <p:cNvSpPr>
                    <a:spLocks noChangeShapeType="1"/>
                  </p:cNvSpPr>
                  <p:nvPr/>
                </p:nvSpPr>
                <p:spPr bwMode="auto">
                  <a:xfrm>
                    <a:off x="375" y="2934"/>
                    <a:ext cx="1" cy="16"/>
                  </a:xfrm>
                  <a:prstGeom prst="line">
                    <a:avLst/>
                  </a:prstGeom>
                  <a:grpFill/>
                  <a:ln w="0">
                    <a:solidFill>
                      <a:schemeClr val="tx1"/>
                    </a:solidFill>
                    <a:round/>
                    <a:headEnd/>
                    <a:tailEnd/>
                  </a:ln>
                  <a:extLst/>
                </p:spPr>
                <p:txBody>
                  <a:bodyPr/>
                  <a:lstStyle/>
                  <a:p>
                    <a:pPr>
                      <a:defRPr/>
                    </a:pPr>
                    <a:endParaRPr lang="es-MX" sz="1100"/>
                  </a:p>
                </p:txBody>
              </p:sp>
              <p:sp>
                <p:nvSpPr>
                  <p:cNvPr id="111" name="Line 194"/>
                  <p:cNvSpPr>
                    <a:spLocks noChangeShapeType="1"/>
                  </p:cNvSpPr>
                  <p:nvPr/>
                </p:nvSpPr>
                <p:spPr bwMode="auto">
                  <a:xfrm>
                    <a:off x="396" y="2934"/>
                    <a:ext cx="1" cy="21"/>
                  </a:xfrm>
                  <a:prstGeom prst="line">
                    <a:avLst/>
                  </a:prstGeom>
                  <a:grpFill/>
                  <a:ln w="0">
                    <a:solidFill>
                      <a:schemeClr val="tx1"/>
                    </a:solidFill>
                    <a:round/>
                    <a:headEnd/>
                    <a:tailEnd/>
                  </a:ln>
                  <a:extLst/>
                </p:spPr>
                <p:txBody>
                  <a:bodyPr/>
                  <a:lstStyle/>
                  <a:p>
                    <a:pPr>
                      <a:defRPr/>
                    </a:pPr>
                    <a:endParaRPr lang="es-MX" sz="1100"/>
                  </a:p>
                </p:txBody>
              </p:sp>
              <p:sp>
                <p:nvSpPr>
                  <p:cNvPr id="112" name="Line 195"/>
                  <p:cNvSpPr>
                    <a:spLocks noChangeShapeType="1"/>
                  </p:cNvSpPr>
                  <p:nvPr/>
                </p:nvSpPr>
                <p:spPr bwMode="auto">
                  <a:xfrm>
                    <a:off x="404" y="2934"/>
                    <a:ext cx="1" cy="16"/>
                  </a:xfrm>
                  <a:prstGeom prst="line">
                    <a:avLst/>
                  </a:prstGeom>
                  <a:grpFill/>
                  <a:ln w="0">
                    <a:solidFill>
                      <a:schemeClr val="tx1"/>
                    </a:solidFill>
                    <a:round/>
                    <a:headEnd/>
                    <a:tailEnd/>
                  </a:ln>
                  <a:extLst/>
                </p:spPr>
                <p:txBody>
                  <a:bodyPr/>
                  <a:lstStyle/>
                  <a:p>
                    <a:pPr>
                      <a:defRPr/>
                    </a:pPr>
                    <a:endParaRPr lang="es-MX" sz="1100"/>
                  </a:p>
                </p:txBody>
              </p:sp>
              <p:sp>
                <p:nvSpPr>
                  <p:cNvPr id="113" name="Freeform 196"/>
                  <p:cNvSpPr>
                    <a:spLocks/>
                  </p:cNvSpPr>
                  <p:nvPr/>
                </p:nvSpPr>
                <p:spPr bwMode="auto">
                  <a:xfrm>
                    <a:off x="410"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14" name="Line 197"/>
                  <p:cNvSpPr>
                    <a:spLocks noChangeShapeType="1"/>
                  </p:cNvSpPr>
                  <p:nvPr/>
                </p:nvSpPr>
                <p:spPr bwMode="auto">
                  <a:xfrm>
                    <a:off x="419" y="2934"/>
                    <a:ext cx="1" cy="16"/>
                  </a:xfrm>
                  <a:prstGeom prst="line">
                    <a:avLst/>
                  </a:prstGeom>
                  <a:grpFill/>
                  <a:ln w="0">
                    <a:solidFill>
                      <a:schemeClr val="tx1"/>
                    </a:solidFill>
                    <a:round/>
                    <a:headEnd/>
                    <a:tailEnd/>
                  </a:ln>
                  <a:extLst/>
                </p:spPr>
                <p:txBody>
                  <a:bodyPr/>
                  <a:lstStyle/>
                  <a:p>
                    <a:pPr>
                      <a:defRPr/>
                    </a:pPr>
                    <a:endParaRPr lang="es-MX" sz="1100"/>
                  </a:p>
                </p:txBody>
              </p:sp>
              <p:sp>
                <p:nvSpPr>
                  <p:cNvPr id="115" name="Line 198"/>
                  <p:cNvSpPr>
                    <a:spLocks noChangeShapeType="1"/>
                  </p:cNvSpPr>
                  <p:nvPr/>
                </p:nvSpPr>
                <p:spPr bwMode="auto">
                  <a:xfrm>
                    <a:off x="425" y="2934"/>
                    <a:ext cx="1" cy="21"/>
                  </a:xfrm>
                  <a:prstGeom prst="line">
                    <a:avLst/>
                  </a:prstGeom>
                  <a:grpFill/>
                  <a:ln w="0">
                    <a:solidFill>
                      <a:schemeClr val="tx1"/>
                    </a:solidFill>
                    <a:round/>
                    <a:headEnd/>
                    <a:tailEnd/>
                  </a:ln>
                  <a:extLst/>
                </p:spPr>
                <p:txBody>
                  <a:bodyPr/>
                  <a:lstStyle/>
                  <a:p>
                    <a:pPr>
                      <a:defRPr/>
                    </a:pPr>
                    <a:endParaRPr lang="es-MX" sz="1100"/>
                  </a:p>
                </p:txBody>
              </p:sp>
              <p:sp>
                <p:nvSpPr>
                  <p:cNvPr id="116" name="Line 199"/>
                  <p:cNvSpPr>
                    <a:spLocks noChangeShapeType="1"/>
                  </p:cNvSpPr>
                  <p:nvPr/>
                </p:nvSpPr>
                <p:spPr bwMode="auto">
                  <a:xfrm>
                    <a:off x="424" y="2934"/>
                    <a:ext cx="1" cy="16"/>
                  </a:xfrm>
                  <a:prstGeom prst="line">
                    <a:avLst/>
                  </a:prstGeom>
                  <a:grpFill/>
                  <a:ln w="0">
                    <a:solidFill>
                      <a:schemeClr val="tx1"/>
                    </a:solidFill>
                    <a:round/>
                    <a:headEnd/>
                    <a:tailEnd/>
                  </a:ln>
                  <a:extLst/>
                </p:spPr>
                <p:txBody>
                  <a:bodyPr/>
                  <a:lstStyle/>
                  <a:p>
                    <a:pPr>
                      <a:defRPr/>
                    </a:pPr>
                    <a:endParaRPr lang="es-MX" sz="1100"/>
                  </a:p>
                </p:txBody>
              </p:sp>
              <p:sp>
                <p:nvSpPr>
                  <p:cNvPr id="117" name="Freeform 200"/>
                  <p:cNvSpPr>
                    <a:spLocks/>
                  </p:cNvSpPr>
                  <p:nvPr/>
                </p:nvSpPr>
                <p:spPr bwMode="auto">
                  <a:xfrm>
                    <a:off x="427" y="2933"/>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18" name="Line 201"/>
                  <p:cNvSpPr>
                    <a:spLocks noChangeShapeType="1"/>
                  </p:cNvSpPr>
                  <p:nvPr/>
                </p:nvSpPr>
                <p:spPr bwMode="auto">
                  <a:xfrm>
                    <a:off x="448" y="2934"/>
                    <a:ext cx="1" cy="16"/>
                  </a:xfrm>
                  <a:prstGeom prst="line">
                    <a:avLst/>
                  </a:prstGeom>
                  <a:grpFill/>
                  <a:ln w="0">
                    <a:solidFill>
                      <a:schemeClr val="tx1"/>
                    </a:solidFill>
                    <a:round/>
                    <a:headEnd/>
                    <a:tailEnd/>
                  </a:ln>
                  <a:extLst/>
                </p:spPr>
                <p:txBody>
                  <a:bodyPr/>
                  <a:lstStyle/>
                  <a:p>
                    <a:pPr>
                      <a:defRPr/>
                    </a:pPr>
                    <a:endParaRPr lang="es-MX" sz="1100"/>
                  </a:p>
                </p:txBody>
              </p:sp>
              <p:sp>
                <p:nvSpPr>
                  <p:cNvPr id="119" name="Line 202"/>
                  <p:cNvSpPr>
                    <a:spLocks noChangeShapeType="1"/>
                  </p:cNvSpPr>
                  <p:nvPr/>
                </p:nvSpPr>
                <p:spPr bwMode="auto">
                  <a:xfrm>
                    <a:off x="456" y="2934"/>
                    <a:ext cx="1" cy="21"/>
                  </a:xfrm>
                  <a:prstGeom prst="line">
                    <a:avLst/>
                  </a:prstGeom>
                  <a:grpFill/>
                  <a:ln w="0">
                    <a:solidFill>
                      <a:schemeClr val="tx1"/>
                    </a:solidFill>
                    <a:round/>
                    <a:headEnd/>
                    <a:tailEnd/>
                  </a:ln>
                  <a:extLst/>
                </p:spPr>
                <p:txBody>
                  <a:bodyPr/>
                  <a:lstStyle/>
                  <a:p>
                    <a:pPr>
                      <a:defRPr/>
                    </a:pPr>
                    <a:endParaRPr lang="es-MX" sz="1100"/>
                  </a:p>
                </p:txBody>
              </p:sp>
              <p:sp>
                <p:nvSpPr>
                  <p:cNvPr id="120" name="Line 203"/>
                  <p:cNvSpPr>
                    <a:spLocks noChangeShapeType="1"/>
                  </p:cNvSpPr>
                  <p:nvPr/>
                </p:nvSpPr>
                <p:spPr bwMode="auto">
                  <a:xfrm>
                    <a:off x="463" y="2934"/>
                    <a:ext cx="1" cy="16"/>
                  </a:xfrm>
                  <a:prstGeom prst="line">
                    <a:avLst/>
                  </a:prstGeom>
                  <a:grpFill/>
                  <a:ln w="0">
                    <a:solidFill>
                      <a:schemeClr val="tx1"/>
                    </a:solidFill>
                    <a:round/>
                    <a:headEnd/>
                    <a:tailEnd/>
                  </a:ln>
                  <a:extLst/>
                </p:spPr>
                <p:txBody>
                  <a:bodyPr/>
                  <a:lstStyle/>
                  <a:p>
                    <a:pPr>
                      <a:defRPr/>
                    </a:pPr>
                    <a:endParaRPr lang="es-MX" sz="1100"/>
                  </a:p>
                </p:txBody>
              </p:sp>
              <p:sp>
                <p:nvSpPr>
                  <p:cNvPr id="121" name="Freeform 204"/>
                  <p:cNvSpPr>
                    <a:spLocks/>
                  </p:cNvSpPr>
                  <p:nvPr/>
                </p:nvSpPr>
                <p:spPr bwMode="auto">
                  <a:xfrm>
                    <a:off x="470" y="2933"/>
                    <a:ext cx="2" cy="23"/>
                  </a:xfrm>
                  <a:custGeom>
                    <a:avLst/>
                    <a:gdLst>
                      <a:gd name="T0" fmla="*/ 12 w 23"/>
                      <a:gd name="T1" fmla="*/ 255 h 255"/>
                      <a:gd name="T2" fmla="*/ 23 w 23"/>
                      <a:gd name="T3" fmla="*/ 255 h 255"/>
                      <a:gd name="T4" fmla="*/ 21 w 23"/>
                      <a:gd name="T5" fmla="*/ 0 h 255"/>
                      <a:gd name="T6" fmla="*/ 0 w 23"/>
                      <a:gd name="T7" fmla="*/ 0 h 255"/>
                      <a:gd name="T8" fmla="*/ 1 w 23"/>
                      <a:gd name="T9" fmla="*/ 255 h 255"/>
                      <a:gd name="T10" fmla="*/ 12 w 23"/>
                      <a:gd name="T11" fmla="*/ 255 h 255"/>
                    </a:gdLst>
                    <a:ahLst/>
                    <a:cxnLst>
                      <a:cxn ang="0">
                        <a:pos x="T0" y="T1"/>
                      </a:cxn>
                      <a:cxn ang="0">
                        <a:pos x="T2" y="T3"/>
                      </a:cxn>
                      <a:cxn ang="0">
                        <a:pos x="T4" y="T5"/>
                      </a:cxn>
                      <a:cxn ang="0">
                        <a:pos x="T6" y="T7"/>
                      </a:cxn>
                      <a:cxn ang="0">
                        <a:pos x="T8" y="T9"/>
                      </a:cxn>
                      <a:cxn ang="0">
                        <a:pos x="T10" y="T11"/>
                      </a:cxn>
                    </a:cxnLst>
                    <a:rect l="0" t="0" r="r" b="b"/>
                    <a:pathLst>
                      <a:path w="23" h="255">
                        <a:moveTo>
                          <a:pt x="12" y="255"/>
                        </a:moveTo>
                        <a:lnTo>
                          <a:pt x="23" y="255"/>
                        </a:lnTo>
                        <a:lnTo>
                          <a:pt x="21" y="0"/>
                        </a:lnTo>
                        <a:lnTo>
                          <a:pt x="0" y="0"/>
                        </a:lnTo>
                        <a:lnTo>
                          <a:pt x="1" y="255"/>
                        </a:lnTo>
                        <a:lnTo>
                          <a:pt x="12" y="255"/>
                        </a:lnTo>
                        <a:close/>
                      </a:path>
                    </a:pathLst>
                  </a:custGeom>
                  <a:grpFill/>
                  <a:ln>
                    <a:solidFill>
                      <a:schemeClr val="tx1"/>
                    </a:solidFill>
                  </a:ln>
                  <a:extLst/>
                </p:spPr>
                <p:txBody>
                  <a:bodyPr/>
                  <a:lstStyle/>
                  <a:p>
                    <a:pPr>
                      <a:defRPr/>
                    </a:pPr>
                    <a:endParaRPr lang="es-MX" sz="1100"/>
                  </a:p>
                </p:txBody>
              </p:sp>
              <p:sp>
                <p:nvSpPr>
                  <p:cNvPr id="122" name="Line 205"/>
                  <p:cNvSpPr>
                    <a:spLocks noChangeShapeType="1"/>
                  </p:cNvSpPr>
                  <p:nvPr/>
                </p:nvSpPr>
                <p:spPr bwMode="auto">
                  <a:xfrm>
                    <a:off x="474" y="2934"/>
                    <a:ext cx="1" cy="16"/>
                  </a:xfrm>
                  <a:prstGeom prst="line">
                    <a:avLst/>
                  </a:prstGeom>
                  <a:grpFill/>
                  <a:ln w="0">
                    <a:solidFill>
                      <a:schemeClr val="tx1"/>
                    </a:solidFill>
                    <a:round/>
                    <a:headEnd/>
                    <a:tailEnd/>
                  </a:ln>
                  <a:extLst/>
                </p:spPr>
                <p:txBody>
                  <a:bodyPr/>
                  <a:lstStyle/>
                  <a:p>
                    <a:pPr>
                      <a:defRPr/>
                    </a:pPr>
                    <a:endParaRPr lang="es-MX" sz="1100"/>
                  </a:p>
                </p:txBody>
              </p:sp>
              <p:sp>
                <p:nvSpPr>
                  <p:cNvPr id="123" name="Line 206"/>
                  <p:cNvSpPr>
                    <a:spLocks noChangeShapeType="1"/>
                  </p:cNvSpPr>
                  <p:nvPr/>
                </p:nvSpPr>
                <p:spPr bwMode="auto">
                  <a:xfrm>
                    <a:off x="474" y="2934"/>
                    <a:ext cx="1" cy="21"/>
                  </a:xfrm>
                  <a:prstGeom prst="line">
                    <a:avLst/>
                  </a:prstGeom>
                  <a:grpFill/>
                  <a:ln w="0">
                    <a:solidFill>
                      <a:schemeClr val="tx1"/>
                    </a:solidFill>
                    <a:round/>
                    <a:headEnd/>
                    <a:tailEnd/>
                  </a:ln>
                  <a:extLst/>
                </p:spPr>
                <p:txBody>
                  <a:bodyPr/>
                  <a:lstStyle/>
                  <a:p>
                    <a:pPr>
                      <a:defRPr/>
                    </a:pPr>
                    <a:endParaRPr lang="es-MX" sz="1100"/>
                  </a:p>
                </p:txBody>
              </p:sp>
              <p:sp>
                <p:nvSpPr>
                  <p:cNvPr id="124" name="Line 207"/>
                  <p:cNvSpPr>
                    <a:spLocks noChangeShapeType="1"/>
                  </p:cNvSpPr>
                  <p:nvPr/>
                </p:nvSpPr>
                <p:spPr bwMode="auto">
                  <a:xfrm>
                    <a:off x="493" y="2934"/>
                    <a:ext cx="1" cy="16"/>
                  </a:xfrm>
                  <a:prstGeom prst="line">
                    <a:avLst/>
                  </a:prstGeom>
                  <a:grpFill/>
                  <a:ln w="0">
                    <a:solidFill>
                      <a:schemeClr val="tx1"/>
                    </a:solidFill>
                    <a:round/>
                    <a:headEnd/>
                    <a:tailEnd/>
                  </a:ln>
                  <a:extLst/>
                </p:spPr>
                <p:txBody>
                  <a:bodyPr/>
                  <a:lstStyle/>
                  <a:p>
                    <a:pPr>
                      <a:defRPr/>
                    </a:pPr>
                    <a:endParaRPr lang="es-MX" sz="1100"/>
                  </a:p>
                </p:txBody>
              </p:sp>
              <p:sp>
                <p:nvSpPr>
                  <p:cNvPr id="125" name="Freeform 208"/>
                  <p:cNvSpPr>
                    <a:spLocks/>
                  </p:cNvSpPr>
                  <p:nvPr/>
                </p:nvSpPr>
                <p:spPr bwMode="auto">
                  <a:xfrm>
                    <a:off x="499" y="2933"/>
                    <a:ext cx="2" cy="23"/>
                  </a:xfrm>
                  <a:custGeom>
                    <a:avLst/>
                    <a:gdLst>
                      <a:gd name="T0" fmla="*/ 10 w 21"/>
                      <a:gd name="T1" fmla="*/ 255 h 255"/>
                      <a:gd name="T2" fmla="*/ 21 w 21"/>
                      <a:gd name="T3" fmla="*/ 255 h 255"/>
                      <a:gd name="T4" fmla="*/ 21 w 21"/>
                      <a:gd name="T5" fmla="*/ 0 h 255"/>
                      <a:gd name="T6" fmla="*/ 0 w 21"/>
                      <a:gd name="T7" fmla="*/ 0 h 255"/>
                      <a:gd name="T8" fmla="*/ 0 w 21"/>
                      <a:gd name="T9" fmla="*/ 255 h 255"/>
                      <a:gd name="T10" fmla="*/ 10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0" y="255"/>
                        </a:moveTo>
                        <a:lnTo>
                          <a:pt x="21" y="255"/>
                        </a:lnTo>
                        <a:lnTo>
                          <a:pt x="21" y="0"/>
                        </a:lnTo>
                        <a:lnTo>
                          <a:pt x="0" y="0"/>
                        </a:lnTo>
                        <a:lnTo>
                          <a:pt x="0" y="255"/>
                        </a:lnTo>
                        <a:lnTo>
                          <a:pt x="10" y="255"/>
                        </a:lnTo>
                        <a:close/>
                      </a:path>
                    </a:pathLst>
                  </a:custGeom>
                  <a:grpFill/>
                  <a:ln>
                    <a:solidFill>
                      <a:schemeClr val="tx1"/>
                    </a:solidFill>
                  </a:ln>
                  <a:extLst/>
                </p:spPr>
                <p:txBody>
                  <a:bodyPr/>
                  <a:lstStyle/>
                  <a:p>
                    <a:pPr>
                      <a:defRPr/>
                    </a:pPr>
                    <a:endParaRPr lang="es-MX" sz="1100"/>
                  </a:p>
                </p:txBody>
              </p:sp>
              <p:sp>
                <p:nvSpPr>
                  <p:cNvPr id="126" name="Line 209"/>
                  <p:cNvSpPr>
                    <a:spLocks noChangeShapeType="1"/>
                  </p:cNvSpPr>
                  <p:nvPr/>
                </p:nvSpPr>
                <p:spPr bwMode="auto">
                  <a:xfrm>
                    <a:off x="508" y="2934"/>
                    <a:ext cx="1" cy="16"/>
                  </a:xfrm>
                  <a:prstGeom prst="line">
                    <a:avLst/>
                  </a:prstGeom>
                  <a:grpFill/>
                  <a:ln w="0">
                    <a:solidFill>
                      <a:schemeClr val="tx1"/>
                    </a:solidFill>
                    <a:round/>
                    <a:headEnd/>
                    <a:tailEnd/>
                  </a:ln>
                  <a:extLst/>
                </p:spPr>
                <p:txBody>
                  <a:bodyPr/>
                  <a:lstStyle/>
                  <a:p>
                    <a:pPr>
                      <a:defRPr/>
                    </a:pPr>
                    <a:endParaRPr lang="es-MX" sz="1100"/>
                  </a:p>
                </p:txBody>
              </p:sp>
              <p:sp>
                <p:nvSpPr>
                  <p:cNvPr id="127" name="Line 210"/>
                  <p:cNvSpPr>
                    <a:spLocks noChangeShapeType="1"/>
                  </p:cNvSpPr>
                  <p:nvPr/>
                </p:nvSpPr>
                <p:spPr bwMode="auto">
                  <a:xfrm>
                    <a:off x="515" y="2934"/>
                    <a:ext cx="1" cy="21"/>
                  </a:xfrm>
                  <a:prstGeom prst="line">
                    <a:avLst/>
                  </a:prstGeom>
                  <a:grpFill/>
                  <a:ln w="0">
                    <a:solidFill>
                      <a:schemeClr val="tx1"/>
                    </a:solidFill>
                    <a:round/>
                    <a:headEnd/>
                    <a:tailEnd/>
                  </a:ln>
                  <a:extLst/>
                </p:spPr>
                <p:txBody>
                  <a:bodyPr/>
                  <a:lstStyle/>
                  <a:p>
                    <a:pPr>
                      <a:defRPr/>
                    </a:pPr>
                    <a:endParaRPr lang="es-MX" sz="1100"/>
                  </a:p>
                </p:txBody>
              </p:sp>
              <p:sp>
                <p:nvSpPr>
                  <p:cNvPr id="128" name="Line 211"/>
                  <p:cNvSpPr>
                    <a:spLocks noChangeShapeType="1"/>
                  </p:cNvSpPr>
                  <p:nvPr/>
                </p:nvSpPr>
                <p:spPr bwMode="auto">
                  <a:xfrm>
                    <a:off x="523" y="2936"/>
                    <a:ext cx="1" cy="17"/>
                  </a:xfrm>
                  <a:prstGeom prst="line">
                    <a:avLst/>
                  </a:prstGeom>
                  <a:grpFill/>
                  <a:ln w="0">
                    <a:solidFill>
                      <a:schemeClr val="tx1"/>
                    </a:solidFill>
                    <a:round/>
                    <a:headEnd/>
                    <a:tailEnd/>
                  </a:ln>
                  <a:extLst/>
                </p:spPr>
                <p:txBody>
                  <a:bodyPr/>
                  <a:lstStyle/>
                  <a:p>
                    <a:pPr>
                      <a:defRPr/>
                    </a:pPr>
                    <a:endParaRPr lang="es-MX" sz="1100"/>
                  </a:p>
                </p:txBody>
              </p:sp>
              <p:sp>
                <p:nvSpPr>
                  <p:cNvPr id="129" name="Freeform 212"/>
                  <p:cNvSpPr>
                    <a:spLocks/>
                  </p:cNvSpPr>
                  <p:nvPr/>
                </p:nvSpPr>
                <p:spPr bwMode="auto">
                  <a:xfrm>
                    <a:off x="524" y="2936"/>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30" name="Line 213"/>
                  <p:cNvSpPr>
                    <a:spLocks noChangeShapeType="1"/>
                  </p:cNvSpPr>
                  <p:nvPr/>
                </p:nvSpPr>
                <p:spPr bwMode="auto">
                  <a:xfrm>
                    <a:off x="524" y="2936"/>
                    <a:ext cx="1" cy="17"/>
                  </a:xfrm>
                  <a:prstGeom prst="line">
                    <a:avLst/>
                  </a:prstGeom>
                  <a:grpFill/>
                  <a:ln w="0">
                    <a:solidFill>
                      <a:schemeClr val="tx1"/>
                    </a:solidFill>
                    <a:round/>
                    <a:headEnd/>
                    <a:tailEnd/>
                  </a:ln>
                  <a:extLst/>
                </p:spPr>
                <p:txBody>
                  <a:bodyPr/>
                  <a:lstStyle/>
                  <a:p>
                    <a:pPr>
                      <a:defRPr/>
                    </a:pPr>
                    <a:endParaRPr lang="es-MX" sz="1100"/>
                  </a:p>
                </p:txBody>
              </p:sp>
              <p:sp>
                <p:nvSpPr>
                  <p:cNvPr id="131" name="Line 214"/>
                  <p:cNvSpPr>
                    <a:spLocks noChangeShapeType="1"/>
                  </p:cNvSpPr>
                  <p:nvPr/>
                </p:nvSpPr>
                <p:spPr bwMode="auto">
                  <a:xfrm>
                    <a:off x="545" y="2934"/>
                    <a:ext cx="1" cy="21"/>
                  </a:xfrm>
                  <a:prstGeom prst="line">
                    <a:avLst/>
                  </a:prstGeom>
                  <a:grpFill/>
                  <a:ln w="0">
                    <a:solidFill>
                      <a:schemeClr val="tx1"/>
                    </a:solidFill>
                    <a:round/>
                    <a:headEnd/>
                    <a:tailEnd/>
                  </a:ln>
                  <a:extLst/>
                </p:spPr>
                <p:txBody>
                  <a:bodyPr/>
                  <a:lstStyle/>
                  <a:p>
                    <a:pPr>
                      <a:defRPr/>
                    </a:pPr>
                    <a:endParaRPr lang="es-MX" sz="1100"/>
                  </a:p>
                </p:txBody>
              </p:sp>
              <p:sp>
                <p:nvSpPr>
                  <p:cNvPr id="132" name="Line 215"/>
                  <p:cNvSpPr>
                    <a:spLocks noChangeShapeType="1"/>
                  </p:cNvSpPr>
                  <p:nvPr/>
                </p:nvSpPr>
                <p:spPr bwMode="auto">
                  <a:xfrm>
                    <a:off x="552" y="2936"/>
                    <a:ext cx="1" cy="17"/>
                  </a:xfrm>
                  <a:prstGeom prst="line">
                    <a:avLst/>
                  </a:prstGeom>
                  <a:grpFill/>
                  <a:ln w="0">
                    <a:solidFill>
                      <a:schemeClr val="tx1"/>
                    </a:solidFill>
                    <a:round/>
                    <a:headEnd/>
                    <a:tailEnd/>
                  </a:ln>
                  <a:extLst/>
                </p:spPr>
                <p:txBody>
                  <a:bodyPr/>
                  <a:lstStyle/>
                  <a:p>
                    <a:pPr>
                      <a:defRPr/>
                    </a:pPr>
                    <a:endParaRPr lang="es-MX" sz="1100"/>
                  </a:p>
                </p:txBody>
              </p:sp>
              <p:sp>
                <p:nvSpPr>
                  <p:cNvPr id="133" name="Freeform 216"/>
                  <p:cNvSpPr>
                    <a:spLocks/>
                  </p:cNvSpPr>
                  <p:nvPr/>
                </p:nvSpPr>
                <p:spPr bwMode="auto">
                  <a:xfrm>
                    <a:off x="559" y="2936"/>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34" name="Line 217"/>
                  <p:cNvSpPr>
                    <a:spLocks noChangeShapeType="1"/>
                  </p:cNvSpPr>
                  <p:nvPr/>
                </p:nvSpPr>
                <p:spPr bwMode="auto">
                  <a:xfrm>
                    <a:off x="567" y="2936"/>
                    <a:ext cx="1" cy="17"/>
                  </a:xfrm>
                  <a:prstGeom prst="line">
                    <a:avLst/>
                  </a:prstGeom>
                  <a:grpFill/>
                  <a:ln w="0">
                    <a:solidFill>
                      <a:schemeClr val="tx1"/>
                    </a:solidFill>
                    <a:round/>
                    <a:headEnd/>
                    <a:tailEnd/>
                  </a:ln>
                  <a:extLst/>
                </p:spPr>
                <p:txBody>
                  <a:bodyPr/>
                  <a:lstStyle/>
                  <a:p>
                    <a:pPr>
                      <a:defRPr/>
                    </a:pPr>
                    <a:endParaRPr lang="es-MX" sz="1100"/>
                  </a:p>
                </p:txBody>
              </p:sp>
              <p:sp>
                <p:nvSpPr>
                  <p:cNvPr id="135" name="Line 218"/>
                  <p:cNvSpPr>
                    <a:spLocks noChangeShapeType="1"/>
                  </p:cNvSpPr>
                  <p:nvPr/>
                </p:nvSpPr>
                <p:spPr bwMode="auto">
                  <a:xfrm>
                    <a:off x="574" y="2934"/>
                    <a:ext cx="1" cy="21"/>
                  </a:xfrm>
                  <a:prstGeom prst="line">
                    <a:avLst/>
                  </a:prstGeom>
                  <a:grpFill/>
                  <a:ln w="0">
                    <a:solidFill>
                      <a:schemeClr val="tx1"/>
                    </a:solidFill>
                    <a:round/>
                    <a:headEnd/>
                    <a:tailEnd/>
                  </a:ln>
                  <a:extLst/>
                </p:spPr>
                <p:txBody>
                  <a:bodyPr/>
                  <a:lstStyle/>
                  <a:p>
                    <a:pPr>
                      <a:defRPr/>
                    </a:pPr>
                    <a:endParaRPr lang="es-MX" sz="1100"/>
                  </a:p>
                </p:txBody>
              </p:sp>
              <p:sp>
                <p:nvSpPr>
                  <p:cNvPr id="136" name="Line 219"/>
                  <p:cNvSpPr>
                    <a:spLocks noChangeShapeType="1"/>
                  </p:cNvSpPr>
                  <p:nvPr/>
                </p:nvSpPr>
                <p:spPr bwMode="auto">
                  <a:xfrm>
                    <a:off x="573" y="2934"/>
                    <a:ext cx="1" cy="16"/>
                  </a:xfrm>
                  <a:prstGeom prst="line">
                    <a:avLst/>
                  </a:prstGeom>
                  <a:grpFill/>
                  <a:ln w="0">
                    <a:solidFill>
                      <a:schemeClr val="tx1"/>
                    </a:solidFill>
                    <a:round/>
                    <a:headEnd/>
                    <a:tailEnd/>
                  </a:ln>
                  <a:extLst/>
                </p:spPr>
                <p:txBody>
                  <a:bodyPr/>
                  <a:lstStyle/>
                  <a:p>
                    <a:pPr>
                      <a:defRPr/>
                    </a:pPr>
                    <a:endParaRPr lang="es-MX" sz="1100"/>
                  </a:p>
                </p:txBody>
              </p:sp>
              <p:sp>
                <p:nvSpPr>
                  <p:cNvPr id="137" name="Freeform 220"/>
                  <p:cNvSpPr>
                    <a:spLocks/>
                  </p:cNvSpPr>
                  <p:nvPr/>
                </p:nvSpPr>
                <p:spPr bwMode="auto">
                  <a:xfrm>
                    <a:off x="588" y="2934"/>
                    <a:ext cx="2" cy="23"/>
                  </a:xfrm>
                  <a:custGeom>
                    <a:avLst/>
                    <a:gdLst>
                      <a:gd name="T0" fmla="*/ 10 w 21"/>
                      <a:gd name="T1" fmla="*/ 255 h 255"/>
                      <a:gd name="T2" fmla="*/ 21 w 21"/>
                      <a:gd name="T3" fmla="*/ 255 h 255"/>
                      <a:gd name="T4" fmla="*/ 21 w 21"/>
                      <a:gd name="T5" fmla="*/ 0 h 255"/>
                      <a:gd name="T6" fmla="*/ 0 w 21"/>
                      <a:gd name="T7" fmla="*/ 0 h 255"/>
                      <a:gd name="T8" fmla="*/ 0 w 21"/>
                      <a:gd name="T9" fmla="*/ 255 h 255"/>
                      <a:gd name="T10" fmla="*/ 10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0" y="255"/>
                        </a:moveTo>
                        <a:lnTo>
                          <a:pt x="21" y="255"/>
                        </a:lnTo>
                        <a:lnTo>
                          <a:pt x="21" y="0"/>
                        </a:lnTo>
                        <a:lnTo>
                          <a:pt x="0" y="0"/>
                        </a:lnTo>
                        <a:lnTo>
                          <a:pt x="0" y="255"/>
                        </a:lnTo>
                        <a:lnTo>
                          <a:pt x="10" y="255"/>
                        </a:lnTo>
                        <a:close/>
                      </a:path>
                    </a:pathLst>
                  </a:custGeom>
                  <a:grpFill/>
                  <a:ln>
                    <a:solidFill>
                      <a:schemeClr val="tx1"/>
                    </a:solidFill>
                  </a:ln>
                  <a:extLst/>
                </p:spPr>
                <p:txBody>
                  <a:bodyPr/>
                  <a:lstStyle/>
                  <a:p>
                    <a:pPr>
                      <a:defRPr/>
                    </a:pPr>
                    <a:endParaRPr lang="es-MX" sz="1100"/>
                  </a:p>
                </p:txBody>
              </p:sp>
              <p:sp>
                <p:nvSpPr>
                  <p:cNvPr id="138" name="Line 221"/>
                  <p:cNvSpPr>
                    <a:spLocks noChangeShapeType="1"/>
                  </p:cNvSpPr>
                  <p:nvPr/>
                </p:nvSpPr>
                <p:spPr bwMode="auto">
                  <a:xfrm>
                    <a:off x="597" y="2934"/>
                    <a:ext cx="1" cy="16"/>
                  </a:xfrm>
                  <a:prstGeom prst="line">
                    <a:avLst/>
                  </a:prstGeom>
                  <a:grpFill/>
                  <a:ln w="0">
                    <a:solidFill>
                      <a:schemeClr val="tx1"/>
                    </a:solidFill>
                    <a:round/>
                    <a:headEnd/>
                    <a:tailEnd/>
                  </a:ln>
                  <a:extLst/>
                </p:spPr>
                <p:txBody>
                  <a:bodyPr/>
                  <a:lstStyle/>
                  <a:p>
                    <a:pPr>
                      <a:defRPr/>
                    </a:pPr>
                    <a:endParaRPr lang="es-MX" sz="1100"/>
                  </a:p>
                </p:txBody>
              </p:sp>
              <p:sp>
                <p:nvSpPr>
                  <p:cNvPr id="139" name="Line 222"/>
                  <p:cNvSpPr>
                    <a:spLocks noChangeShapeType="1"/>
                  </p:cNvSpPr>
                  <p:nvPr/>
                </p:nvSpPr>
                <p:spPr bwMode="auto">
                  <a:xfrm>
                    <a:off x="604" y="2934"/>
                    <a:ext cx="1" cy="21"/>
                  </a:xfrm>
                  <a:prstGeom prst="line">
                    <a:avLst/>
                  </a:prstGeom>
                  <a:grpFill/>
                  <a:ln w="0">
                    <a:solidFill>
                      <a:schemeClr val="tx1"/>
                    </a:solidFill>
                    <a:round/>
                    <a:headEnd/>
                    <a:tailEnd/>
                  </a:ln>
                  <a:extLst/>
                </p:spPr>
                <p:txBody>
                  <a:bodyPr/>
                  <a:lstStyle/>
                  <a:p>
                    <a:pPr>
                      <a:defRPr/>
                    </a:pPr>
                    <a:endParaRPr lang="es-MX" sz="1100"/>
                  </a:p>
                </p:txBody>
              </p:sp>
              <p:sp>
                <p:nvSpPr>
                  <p:cNvPr id="140" name="Line 223"/>
                  <p:cNvSpPr>
                    <a:spLocks noChangeShapeType="1"/>
                  </p:cNvSpPr>
                  <p:nvPr/>
                </p:nvSpPr>
                <p:spPr bwMode="auto">
                  <a:xfrm>
                    <a:off x="612" y="2934"/>
                    <a:ext cx="1" cy="16"/>
                  </a:xfrm>
                  <a:prstGeom prst="line">
                    <a:avLst/>
                  </a:prstGeom>
                  <a:grpFill/>
                  <a:ln w="0">
                    <a:solidFill>
                      <a:schemeClr val="tx1"/>
                    </a:solidFill>
                    <a:round/>
                    <a:headEnd/>
                    <a:tailEnd/>
                  </a:ln>
                  <a:extLst/>
                </p:spPr>
                <p:txBody>
                  <a:bodyPr/>
                  <a:lstStyle/>
                  <a:p>
                    <a:pPr>
                      <a:defRPr/>
                    </a:pPr>
                    <a:endParaRPr lang="es-MX" sz="1100"/>
                  </a:p>
                </p:txBody>
              </p:sp>
              <p:sp>
                <p:nvSpPr>
                  <p:cNvPr id="141" name="Freeform 224"/>
                  <p:cNvSpPr>
                    <a:spLocks/>
                  </p:cNvSpPr>
                  <p:nvPr/>
                </p:nvSpPr>
                <p:spPr bwMode="auto">
                  <a:xfrm>
                    <a:off x="618" y="2934"/>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42" name="Line 225"/>
                  <p:cNvSpPr>
                    <a:spLocks noChangeShapeType="1"/>
                  </p:cNvSpPr>
                  <p:nvPr/>
                </p:nvSpPr>
                <p:spPr bwMode="auto">
                  <a:xfrm>
                    <a:off x="622" y="2934"/>
                    <a:ext cx="1" cy="16"/>
                  </a:xfrm>
                  <a:prstGeom prst="line">
                    <a:avLst/>
                  </a:prstGeom>
                  <a:grpFill/>
                  <a:ln w="0">
                    <a:solidFill>
                      <a:schemeClr val="tx1"/>
                    </a:solidFill>
                    <a:round/>
                    <a:headEnd/>
                    <a:tailEnd/>
                  </a:ln>
                  <a:extLst/>
                </p:spPr>
                <p:txBody>
                  <a:bodyPr/>
                  <a:lstStyle/>
                  <a:p>
                    <a:pPr>
                      <a:defRPr/>
                    </a:pPr>
                    <a:endParaRPr lang="es-MX" sz="1100"/>
                  </a:p>
                </p:txBody>
              </p:sp>
              <p:sp>
                <p:nvSpPr>
                  <p:cNvPr id="143" name="Line 226"/>
                  <p:cNvSpPr>
                    <a:spLocks noChangeShapeType="1"/>
                  </p:cNvSpPr>
                  <p:nvPr/>
                </p:nvSpPr>
                <p:spPr bwMode="auto">
                  <a:xfrm>
                    <a:off x="623" y="2934"/>
                    <a:ext cx="1" cy="21"/>
                  </a:xfrm>
                  <a:prstGeom prst="line">
                    <a:avLst/>
                  </a:prstGeom>
                  <a:grpFill/>
                  <a:ln w="0">
                    <a:solidFill>
                      <a:schemeClr val="tx1"/>
                    </a:solidFill>
                    <a:round/>
                    <a:headEnd/>
                    <a:tailEnd/>
                  </a:ln>
                  <a:extLst/>
                </p:spPr>
                <p:txBody>
                  <a:bodyPr/>
                  <a:lstStyle/>
                  <a:p>
                    <a:pPr>
                      <a:defRPr/>
                    </a:pPr>
                    <a:endParaRPr lang="es-MX" sz="1100"/>
                  </a:p>
                </p:txBody>
              </p:sp>
              <p:sp>
                <p:nvSpPr>
                  <p:cNvPr id="144" name="Line 227"/>
                  <p:cNvSpPr>
                    <a:spLocks noChangeShapeType="1"/>
                  </p:cNvSpPr>
                  <p:nvPr/>
                </p:nvSpPr>
                <p:spPr bwMode="auto">
                  <a:xfrm>
                    <a:off x="641" y="2934"/>
                    <a:ext cx="1" cy="16"/>
                  </a:xfrm>
                  <a:prstGeom prst="line">
                    <a:avLst/>
                  </a:prstGeom>
                  <a:grpFill/>
                  <a:ln w="0">
                    <a:solidFill>
                      <a:schemeClr val="tx1"/>
                    </a:solidFill>
                    <a:round/>
                    <a:headEnd/>
                    <a:tailEnd/>
                  </a:ln>
                  <a:extLst/>
                </p:spPr>
                <p:txBody>
                  <a:bodyPr/>
                  <a:lstStyle/>
                  <a:p>
                    <a:pPr>
                      <a:defRPr/>
                    </a:pPr>
                    <a:endParaRPr lang="es-MX" sz="1100"/>
                  </a:p>
                </p:txBody>
              </p:sp>
              <p:sp>
                <p:nvSpPr>
                  <p:cNvPr id="145" name="Freeform 228"/>
                  <p:cNvSpPr>
                    <a:spLocks/>
                  </p:cNvSpPr>
                  <p:nvPr/>
                </p:nvSpPr>
                <p:spPr bwMode="auto">
                  <a:xfrm>
                    <a:off x="648" y="2933"/>
                    <a:ext cx="2" cy="23"/>
                  </a:xfrm>
                  <a:custGeom>
                    <a:avLst/>
                    <a:gdLst>
                      <a:gd name="T0" fmla="*/ 11 w 22"/>
                      <a:gd name="T1" fmla="*/ 255 h 255"/>
                      <a:gd name="T2" fmla="*/ 22 w 22"/>
                      <a:gd name="T3" fmla="*/ 255 h 255"/>
                      <a:gd name="T4" fmla="*/ 22 w 22"/>
                      <a:gd name="T5" fmla="*/ 0 h 255"/>
                      <a:gd name="T6" fmla="*/ 0 w 22"/>
                      <a:gd name="T7" fmla="*/ 0 h 255"/>
                      <a:gd name="T8" fmla="*/ 0 w 22"/>
                      <a:gd name="T9" fmla="*/ 255 h 255"/>
                      <a:gd name="T10" fmla="*/ 11 w 22"/>
                      <a:gd name="T11" fmla="*/ 255 h 255"/>
                    </a:gdLst>
                    <a:ahLst/>
                    <a:cxnLst>
                      <a:cxn ang="0">
                        <a:pos x="T0" y="T1"/>
                      </a:cxn>
                      <a:cxn ang="0">
                        <a:pos x="T2" y="T3"/>
                      </a:cxn>
                      <a:cxn ang="0">
                        <a:pos x="T4" y="T5"/>
                      </a:cxn>
                      <a:cxn ang="0">
                        <a:pos x="T6" y="T7"/>
                      </a:cxn>
                      <a:cxn ang="0">
                        <a:pos x="T8" y="T9"/>
                      </a:cxn>
                      <a:cxn ang="0">
                        <a:pos x="T10" y="T11"/>
                      </a:cxn>
                    </a:cxnLst>
                    <a:rect l="0" t="0" r="r" b="b"/>
                    <a:pathLst>
                      <a:path w="22" h="255">
                        <a:moveTo>
                          <a:pt x="11" y="255"/>
                        </a:moveTo>
                        <a:lnTo>
                          <a:pt x="22" y="255"/>
                        </a:lnTo>
                        <a:lnTo>
                          <a:pt x="22" y="0"/>
                        </a:lnTo>
                        <a:lnTo>
                          <a:pt x="0" y="0"/>
                        </a:lnTo>
                        <a:lnTo>
                          <a:pt x="0" y="255"/>
                        </a:lnTo>
                        <a:lnTo>
                          <a:pt x="11" y="255"/>
                        </a:lnTo>
                        <a:close/>
                      </a:path>
                    </a:pathLst>
                  </a:custGeom>
                  <a:grpFill/>
                  <a:ln>
                    <a:solidFill>
                      <a:schemeClr val="tx1"/>
                    </a:solidFill>
                  </a:ln>
                  <a:extLst/>
                </p:spPr>
                <p:txBody>
                  <a:bodyPr/>
                  <a:lstStyle/>
                  <a:p>
                    <a:pPr>
                      <a:defRPr/>
                    </a:pPr>
                    <a:endParaRPr lang="es-MX" sz="1100"/>
                  </a:p>
                </p:txBody>
              </p:sp>
              <p:sp>
                <p:nvSpPr>
                  <p:cNvPr id="146" name="Line 229"/>
                  <p:cNvSpPr>
                    <a:spLocks noChangeShapeType="1"/>
                  </p:cNvSpPr>
                  <p:nvPr/>
                </p:nvSpPr>
                <p:spPr bwMode="auto">
                  <a:xfrm>
                    <a:off x="656" y="2934"/>
                    <a:ext cx="1" cy="16"/>
                  </a:xfrm>
                  <a:prstGeom prst="line">
                    <a:avLst/>
                  </a:prstGeom>
                  <a:grpFill/>
                  <a:ln w="0">
                    <a:solidFill>
                      <a:schemeClr val="tx1"/>
                    </a:solidFill>
                    <a:round/>
                    <a:headEnd/>
                    <a:tailEnd/>
                  </a:ln>
                  <a:extLst/>
                </p:spPr>
                <p:txBody>
                  <a:bodyPr/>
                  <a:lstStyle/>
                  <a:p>
                    <a:pPr>
                      <a:defRPr/>
                    </a:pPr>
                    <a:endParaRPr lang="es-MX" sz="1100"/>
                  </a:p>
                </p:txBody>
              </p:sp>
              <p:sp>
                <p:nvSpPr>
                  <p:cNvPr id="147" name="Line 230"/>
                  <p:cNvSpPr>
                    <a:spLocks noChangeShapeType="1"/>
                  </p:cNvSpPr>
                  <p:nvPr/>
                </p:nvSpPr>
                <p:spPr bwMode="auto">
                  <a:xfrm>
                    <a:off x="664" y="2934"/>
                    <a:ext cx="1" cy="21"/>
                  </a:xfrm>
                  <a:prstGeom prst="line">
                    <a:avLst/>
                  </a:prstGeom>
                  <a:grpFill/>
                  <a:ln w="0">
                    <a:solidFill>
                      <a:schemeClr val="tx1"/>
                    </a:solidFill>
                    <a:round/>
                    <a:headEnd/>
                    <a:tailEnd/>
                  </a:ln>
                  <a:extLst/>
                </p:spPr>
                <p:txBody>
                  <a:bodyPr/>
                  <a:lstStyle/>
                  <a:p>
                    <a:pPr>
                      <a:defRPr/>
                    </a:pPr>
                    <a:endParaRPr lang="es-MX" sz="1100"/>
                  </a:p>
                </p:txBody>
              </p:sp>
              <p:sp>
                <p:nvSpPr>
                  <p:cNvPr id="148" name="Line 231"/>
                  <p:cNvSpPr>
                    <a:spLocks noChangeShapeType="1"/>
                  </p:cNvSpPr>
                  <p:nvPr/>
                </p:nvSpPr>
                <p:spPr bwMode="auto">
                  <a:xfrm>
                    <a:off x="671" y="2934"/>
                    <a:ext cx="1" cy="16"/>
                  </a:xfrm>
                  <a:prstGeom prst="line">
                    <a:avLst/>
                  </a:prstGeom>
                  <a:grpFill/>
                  <a:ln w="0">
                    <a:solidFill>
                      <a:schemeClr val="tx1"/>
                    </a:solidFill>
                    <a:round/>
                    <a:headEnd/>
                    <a:tailEnd/>
                  </a:ln>
                  <a:extLst/>
                </p:spPr>
                <p:txBody>
                  <a:bodyPr/>
                  <a:lstStyle/>
                  <a:p>
                    <a:pPr>
                      <a:defRPr/>
                    </a:pPr>
                    <a:endParaRPr lang="es-MX" sz="1100"/>
                  </a:p>
                </p:txBody>
              </p:sp>
              <p:sp>
                <p:nvSpPr>
                  <p:cNvPr id="149" name="Freeform 232"/>
                  <p:cNvSpPr>
                    <a:spLocks/>
                  </p:cNvSpPr>
                  <p:nvPr/>
                </p:nvSpPr>
                <p:spPr bwMode="auto">
                  <a:xfrm>
                    <a:off x="673" y="2933"/>
                    <a:ext cx="2" cy="23"/>
                  </a:xfrm>
                  <a:custGeom>
                    <a:avLst/>
                    <a:gdLst>
                      <a:gd name="T0" fmla="*/ 10 w 21"/>
                      <a:gd name="T1" fmla="*/ 255 h 255"/>
                      <a:gd name="T2" fmla="*/ 21 w 21"/>
                      <a:gd name="T3" fmla="*/ 255 h 255"/>
                      <a:gd name="T4" fmla="*/ 21 w 21"/>
                      <a:gd name="T5" fmla="*/ 0 h 255"/>
                      <a:gd name="T6" fmla="*/ 0 w 21"/>
                      <a:gd name="T7" fmla="*/ 0 h 255"/>
                      <a:gd name="T8" fmla="*/ 0 w 21"/>
                      <a:gd name="T9" fmla="*/ 255 h 255"/>
                      <a:gd name="T10" fmla="*/ 10 w 21"/>
                      <a:gd name="T11" fmla="*/ 255 h 255"/>
                    </a:gdLst>
                    <a:ahLst/>
                    <a:cxnLst>
                      <a:cxn ang="0">
                        <a:pos x="T0" y="T1"/>
                      </a:cxn>
                      <a:cxn ang="0">
                        <a:pos x="T2" y="T3"/>
                      </a:cxn>
                      <a:cxn ang="0">
                        <a:pos x="T4" y="T5"/>
                      </a:cxn>
                      <a:cxn ang="0">
                        <a:pos x="T6" y="T7"/>
                      </a:cxn>
                      <a:cxn ang="0">
                        <a:pos x="T8" y="T9"/>
                      </a:cxn>
                      <a:cxn ang="0">
                        <a:pos x="T10" y="T11"/>
                      </a:cxn>
                    </a:cxnLst>
                    <a:rect l="0" t="0" r="r" b="b"/>
                    <a:pathLst>
                      <a:path w="21" h="255">
                        <a:moveTo>
                          <a:pt x="10" y="255"/>
                        </a:moveTo>
                        <a:lnTo>
                          <a:pt x="21" y="255"/>
                        </a:lnTo>
                        <a:lnTo>
                          <a:pt x="21" y="0"/>
                        </a:lnTo>
                        <a:lnTo>
                          <a:pt x="0" y="0"/>
                        </a:lnTo>
                        <a:lnTo>
                          <a:pt x="0" y="255"/>
                        </a:lnTo>
                        <a:lnTo>
                          <a:pt x="10" y="255"/>
                        </a:lnTo>
                        <a:close/>
                      </a:path>
                    </a:pathLst>
                  </a:custGeom>
                  <a:grpFill/>
                  <a:ln>
                    <a:solidFill>
                      <a:schemeClr val="tx1"/>
                    </a:solidFill>
                  </a:ln>
                  <a:extLst/>
                </p:spPr>
                <p:txBody>
                  <a:bodyPr/>
                  <a:lstStyle/>
                  <a:p>
                    <a:pPr>
                      <a:defRPr/>
                    </a:pPr>
                    <a:endParaRPr lang="es-MX" sz="1100"/>
                  </a:p>
                </p:txBody>
              </p:sp>
              <p:sp>
                <p:nvSpPr>
                  <p:cNvPr id="150" name="Line 233"/>
                  <p:cNvSpPr>
                    <a:spLocks noChangeShapeType="1"/>
                  </p:cNvSpPr>
                  <p:nvPr/>
                </p:nvSpPr>
                <p:spPr bwMode="auto">
                  <a:xfrm>
                    <a:off x="686" y="2934"/>
                    <a:ext cx="1" cy="16"/>
                  </a:xfrm>
                  <a:prstGeom prst="line">
                    <a:avLst/>
                  </a:prstGeom>
                  <a:grpFill/>
                  <a:ln w="0">
                    <a:solidFill>
                      <a:schemeClr val="tx1"/>
                    </a:solidFill>
                    <a:round/>
                    <a:headEnd/>
                    <a:tailEnd/>
                  </a:ln>
                  <a:extLst/>
                </p:spPr>
                <p:txBody>
                  <a:bodyPr/>
                  <a:lstStyle/>
                  <a:p>
                    <a:pPr>
                      <a:defRPr/>
                    </a:pPr>
                    <a:endParaRPr lang="es-MX" sz="1100"/>
                  </a:p>
                </p:txBody>
              </p:sp>
              <p:sp>
                <p:nvSpPr>
                  <p:cNvPr id="151" name="Line 234"/>
                  <p:cNvSpPr>
                    <a:spLocks noChangeShapeType="1"/>
                  </p:cNvSpPr>
                  <p:nvPr/>
                </p:nvSpPr>
                <p:spPr bwMode="auto">
                  <a:xfrm>
                    <a:off x="693" y="2934"/>
                    <a:ext cx="1" cy="21"/>
                  </a:xfrm>
                  <a:prstGeom prst="line">
                    <a:avLst/>
                  </a:prstGeom>
                  <a:grpFill/>
                  <a:ln w="0">
                    <a:solidFill>
                      <a:schemeClr val="tx1"/>
                    </a:solidFill>
                    <a:round/>
                    <a:headEnd/>
                    <a:tailEnd/>
                  </a:ln>
                  <a:extLst/>
                </p:spPr>
                <p:txBody>
                  <a:bodyPr/>
                  <a:lstStyle/>
                  <a:p>
                    <a:pPr>
                      <a:defRPr/>
                    </a:pPr>
                    <a:endParaRPr lang="es-MX" sz="1100"/>
                  </a:p>
                </p:txBody>
              </p:sp>
              <p:sp>
                <p:nvSpPr>
                  <p:cNvPr id="152" name="Line 235"/>
                  <p:cNvSpPr>
                    <a:spLocks noChangeShapeType="1"/>
                  </p:cNvSpPr>
                  <p:nvPr/>
                </p:nvSpPr>
                <p:spPr bwMode="auto">
                  <a:xfrm>
                    <a:off x="701" y="2934"/>
                    <a:ext cx="1" cy="16"/>
                  </a:xfrm>
                  <a:prstGeom prst="line">
                    <a:avLst/>
                  </a:prstGeom>
                  <a:grpFill/>
                  <a:ln w="0">
                    <a:solidFill>
                      <a:schemeClr val="tx1"/>
                    </a:solidFill>
                    <a:round/>
                    <a:headEnd/>
                    <a:tailEnd/>
                  </a:ln>
                  <a:extLst/>
                </p:spPr>
                <p:txBody>
                  <a:bodyPr/>
                  <a:lstStyle/>
                  <a:p>
                    <a:pPr>
                      <a:defRPr/>
                    </a:pPr>
                    <a:endParaRPr lang="es-MX" sz="1100"/>
                  </a:p>
                </p:txBody>
              </p:sp>
            </p:grpSp>
            <p:sp>
              <p:nvSpPr>
                <p:cNvPr id="97" name="Line 236"/>
                <p:cNvSpPr>
                  <a:spLocks noChangeShapeType="1"/>
                </p:cNvSpPr>
                <p:nvPr/>
              </p:nvSpPr>
              <p:spPr bwMode="auto">
                <a:xfrm>
                  <a:off x="862" y="3340"/>
                  <a:ext cx="0" cy="499"/>
                </a:xfrm>
                <a:prstGeom prst="line">
                  <a:avLst/>
                </a:prstGeom>
                <a:grpFill/>
                <a:ln w="19050">
                  <a:solidFill>
                    <a:schemeClr val="tx1"/>
                  </a:solidFill>
                  <a:round/>
                  <a:headEnd/>
                  <a:tailEnd/>
                </a:ln>
                <a:effectLst/>
                <a:extLst/>
              </p:spPr>
              <p:txBody>
                <a:bodyPr wrap="none" anchor="ctr"/>
                <a:lstStyle/>
                <a:p>
                  <a:pPr>
                    <a:defRPr/>
                  </a:pPr>
                  <a:endParaRPr lang="es-MX" sz="1100"/>
                </a:p>
              </p:txBody>
            </p:sp>
          </p:grpSp>
          <p:grpSp>
            <p:nvGrpSpPr>
              <p:cNvPr id="89" name="Group 237"/>
              <p:cNvGrpSpPr>
                <a:grpSpLocks/>
              </p:cNvGrpSpPr>
              <p:nvPr/>
            </p:nvGrpSpPr>
            <p:grpSpPr bwMode="auto">
              <a:xfrm>
                <a:off x="576" y="3312"/>
                <a:ext cx="384" cy="122"/>
                <a:chOff x="1171" y="3387"/>
                <a:chExt cx="496" cy="218"/>
              </a:xfrm>
              <a:grpFill/>
            </p:grpSpPr>
            <p:sp>
              <p:nvSpPr>
                <p:cNvPr id="90" name="Line 238"/>
                <p:cNvSpPr>
                  <a:spLocks noChangeShapeType="1"/>
                </p:cNvSpPr>
                <p:nvPr/>
              </p:nvSpPr>
              <p:spPr bwMode="auto">
                <a:xfrm flipH="1" flipV="1">
                  <a:off x="1171" y="3387"/>
                  <a:ext cx="5" cy="218"/>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91" name="Line 239"/>
                <p:cNvSpPr>
                  <a:spLocks noChangeShapeType="1"/>
                </p:cNvSpPr>
                <p:nvPr/>
              </p:nvSpPr>
              <p:spPr bwMode="auto">
                <a:xfrm flipV="1">
                  <a:off x="1176" y="3387"/>
                  <a:ext cx="491" cy="0"/>
                </a:xfrm>
                <a:prstGeom prst="line">
                  <a:avLst/>
                </a:prstGeom>
                <a:grpFill/>
                <a:ln w="28575">
                  <a:solidFill>
                    <a:schemeClr val="tx1"/>
                  </a:solidFill>
                  <a:round/>
                  <a:headEnd/>
                  <a:tailEnd type="triangle" w="med" len="med"/>
                </a:ln>
                <a:effectLst/>
                <a:extLst/>
              </p:spPr>
              <p:txBody>
                <a:bodyPr wrap="none" anchor="ctr"/>
                <a:lstStyle/>
                <a:p>
                  <a:pPr>
                    <a:defRPr/>
                  </a:pPr>
                  <a:endParaRPr lang="es-MX" sz="1100"/>
                </a:p>
              </p:txBody>
            </p:sp>
          </p:grpSp>
        </p:grpSp>
        <p:sp>
          <p:nvSpPr>
            <p:cNvPr id="39" name="Text Box 243"/>
            <p:cNvSpPr txBox="1">
              <a:spLocks noChangeArrowheads="1"/>
            </p:cNvSpPr>
            <p:nvPr/>
          </p:nvSpPr>
          <p:spPr bwMode="auto">
            <a:xfrm>
              <a:off x="32886" y="2570425"/>
              <a:ext cx="1720655" cy="415966"/>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marL="342900" indent="-342900" defTabSz="762000">
                <a:defRPr sz="1400">
                  <a:solidFill>
                    <a:schemeClr val="tx1"/>
                  </a:solidFill>
                  <a:latin typeface="Arial" charset="0"/>
                </a:defRPr>
              </a:lvl1pPr>
              <a:lvl2pPr marL="742950" indent="-285750" defTabSz="762000">
                <a:defRPr sz="1400">
                  <a:solidFill>
                    <a:schemeClr val="tx1"/>
                  </a:solidFill>
                  <a:latin typeface="Arial" charset="0"/>
                </a:defRPr>
              </a:lvl2pPr>
              <a:lvl3pPr marL="1143000" indent="-228600" defTabSz="762000">
                <a:defRPr sz="1400">
                  <a:solidFill>
                    <a:schemeClr val="tx1"/>
                  </a:solidFill>
                  <a:latin typeface="Arial" charset="0"/>
                </a:defRPr>
              </a:lvl3pPr>
              <a:lvl4pPr marL="1600200" indent="-228600" defTabSz="762000">
                <a:defRPr sz="1400">
                  <a:solidFill>
                    <a:schemeClr val="tx1"/>
                  </a:solidFill>
                  <a:latin typeface="Arial" charset="0"/>
                </a:defRPr>
              </a:lvl4pPr>
              <a:lvl5pPr marL="2057400" indent="-228600" defTabSz="762000">
                <a:defRPr sz="1400">
                  <a:solidFill>
                    <a:schemeClr val="tx1"/>
                  </a:solidFill>
                  <a:latin typeface="Arial" charset="0"/>
                </a:defRPr>
              </a:lvl5pPr>
              <a:lvl6pPr marL="2514600" indent="-228600" algn="ctr" defTabSz="762000" eaLnBrk="0" fontAlgn="base" hangingPunct="0">
                <a:spcBef>
                  <a:spcPct val="20000"/>
                </a:spcBef>
                <a:spcAft>
                  <a:spcPct val="0"/>
                </a:spcAft>
                <a:defRPr sz="1400">
                  <a:solidFill>
                    <a:schemeClr val="tx1"/>
                  </a:solidFill>
                  <a:latin typeface="Arial" charset="0"/>
                </a:defRPr>
              </a:lvl6pPr>
              <a:lvl7pPr marL="2971800" indent="-228600" algn="ctr" defTabSz="762000" eaLnBrk="0" fontAlgn="base" hangingPunct="0">
                <a:spcBef>
                  <a:spcPct val="20000"/>
                </a:spcBef>
                <a:spcAft>
                  <a:spcPct val="0"/>
                </a:spcAft>
                <a:defRPr sz="1400">
                  <a:solidFill>
                    <a:schemeClr val="tx1"/>
                  </a:solidFill>
                  <a:latin typeface="Arial" charset="0"/>
                </a:defRPr>
              </a:lvl7pPr>
              <a:lvl8pPr marL="3429000" indent="-228600" algn="ctr" defTabSz="762000" eaLnBrk="0" fontAlgn="base" hangingPunct="0">
                <a:spcBef>
                  <a:spcPct val="20000"/>
                </a:spcBef>
                <a:spcAft>
                  <a:spcPct val="0"/>
                </a:spcAft>
                <a:defRPr sz="1400">
                  <a:solidFill>
                    <a:schemeClr val="tx1"/>
                  </a:solidFill>
                  <a:latin typeface="Arial" charset="0"/>
                </a:defRPr>
              </a:lvl8pPr>
              <a:lvl9pPr marL="3886200" indent="-228600" algn="ctr" defTabSz="762000" eaLnBrk="0" fontAlgn="base" hangingPunct="0">
                <a:spcBef>
                  <a:spcPct val="20000"/>
                </a:spcBef>
                <a:spcAft>
                  <a:spcPct val="0"/>
                </a:spcAft>
                <a:defRPr sz="1400">
                  <a:solidFill>
                    <a:schemeClr val="tx1"/>
                  </a:solidFill>
                  <a:latin typeface="Arial" charset="0"/>
                </a:defRPr>
              </a:lvl9pPr>
            </a:lstStyle>
            <a:p>
              <a:pPr algn="ctr"/>
              <a:r>
                <a:rPr lang="es-ES_tradnl" altLang="es-MX" sz="1100" b="1" dirty="0" smtClean="0">
                  <a:latin typeface="+mn-lt"/>
                </a:rPr>
                <a:t>Pluviómetros</a:t>
              </a:r>
              <a:endParaRPr lang="es-ES_tradnl" altLang="es-MX" sz="1100" b="1" dirty="0">
                <a:effectLst/>
                <a:latin typeface="+mn-lt"/>
              </a:endParaRPr>
            </a:p>
          </p:txBody>
        </p:sp>
        <p:sp>
          <p:nvSpPr>
            <p:cNvPr id="40" name="Line 247"/>
            <p:cNvSpPr>
              <a:spLocks noChangeShapeType="1"/>
            </p:cNvSpPr>
            <p:nvPr/>
          </p:nvSpPr>
          <p:spPr bwMode="auto">
            <a:xfrm rot="16200000">
              <a:off x="5977334" y="3037043"/>
              <a:ext cx="0" cy="798579"/>
            </a:xfrm>
            <a:prstGeom prst="line">
              <a:avLst/>
            </a:prstGeom>
            <a:grpFill/>
            <a:ln w="28575">
              <a:solidFill>
                <a:schemeClr val="tx1"/>
              </a:solidFill>
              <a:round/>
              <a:headEnd/>
              <a:tailEnd/>
            </a:ln>
            <a:effectLst/>
            <a:extLst/>
          </p:spPr>
          <p:txBody>
            <a:bodyPr wrap="none" anchor="ctr"/>
            <a:lstStyle/>
            <a:p>
              <a:pPr>
                <a:defRPr/>
              </a:pPr>
              <a:endParaRPr lang="es-MX" sz="1100"/>
            </a:p>
          </p:txBody>
        </p:sp>
        <p:pic>
          <p:nvPicPr>
            <p:cNvPr id="41" name="237 Imagen" descr="PCR_Acapulco_r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9453" y="1876840"/>
              <a:ext cx="2603918" cy="21538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42" name="Text Box 243"/>
            <p:cNvSpPr txBox="1">
              <a:spLocks noChangeArrowheads="1"/>
            </p:cNvSpPr>
            <p:nvPr/>
          </p:nvSpPr>
          <p:spPr bwMode="auto">
            <a:xfrm>
              <a:off x="76627" y="5419149"/>
              <a:ext cx="1151074" cy="415966"/>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marL="342900" indent="-342900" defTabSz="762000">
                <a:defRPr sz="1400">
                  <a:solidFill>
                    <a:schemeClr val="tx1"/>
                  </a:solidFill>
                  <a:latin typeface="Arial" charset="0"/>
                </a:defRPr>
              </a:lvl1pPr>
              <a:lvl2pPr marL="742950" indent="-285750" defTabSz="762000">
                <a:defRPr sz="1400">
                  <a:solidFill>
                    <a:schemeClr val="tx1"/>
                  </a:solidFill>
                  <a:latin typeface="Arial" charset="0"/>
                </a:defRPr>
              </a:lvl2pPr>
              <a:lvl3pPr marL="1143000" indent="-228600" defTabSz="762000">
                <a:defRPr sz="1400">
                  <a:solidFill>
                    <a:schemeClr val="tx1"/>
                  </a:solidFill>
                  <a:latin typeface="Arial" charset="0"/>
                </a:defRPr>
              </a:lvl3pPr>
              <a:lvl4pPr marL="1600200" indent="-228600" defTabSz="762000">
                <a:defRPr sz="1400">
                  <a:solidFill>
                    <a:schemeClr val="tx1"/>
                  </a:solidFill>
                  <a:latin typeface="Arial" charset="0"/>
                </a:defRPr>
              </a:lvl4pPr>
              <a:lvl5pPr marL="2057400" indent="-228600" defTabSz="762000">
                <a:defRPr sz="1400">
                  <a:solidFill>
                    <a:schemeClr val="tx1"/>
                  </a:solidFill>
                  <a:latin typeface="Arial" charset="0"/>
                </a:defRPr>
              </a:lvl5pPr>
              <a:lvl6pPr marL="2514600" indent="-228600" algn="ctr" defTabSz="762000" eaLnBrk="0" fontAlgn="base" hangingPunct="0">
                <a:spcBef>
                  <a:spcPct val="20000"/>
                </a:spcBef>
                <a:spcAft>
                  <a:spcPct val="0"/>
                </a:spcAft>
                <a:defRPr sz="1400">
                  <a:solidFill>
                    <a:schemeClr val="tx1"/>
                  </a:solidFill>
                  <a:latin typeface="Arial" charset="0"/>
                </a:defRPr>
              </a:lvl6pPr>
              <a:lvl7pPr marL="2971800" indent="-228600" algn="ctr" defTabSz="762000" eaLnBrk="0" fontAlgn="base" hangingPunct="0">
                <a:spcBef>
                  <a:spcPct val="20000"/>
                </a:spcBef>
                <a:spcAft>
                  <a:spcPct val="0"/>
                </a:spcAft>
                <a:defRPr sz="1400">
                  <a:solidFill>
                    <a:schemeClr val="tx1"/>
                  </a:solidFill>
                  <a:latin typeface="Arial" charset="0"/>
                </a:defRPr>
              </a:lvl7pPr>
              <a:lvl8pPr marL="3429000" indent="-228600" algn="ctr" defTabSz="762000" eaLnBrk="0" fontAlgn="base" hangingPunct="0">
                <a:spcBef>
                  <a:spcPct val="20000"/>
                </a:spcBef>
                <a:spcAft>
                  <a:spcPct val="0"/>
                </a:spcAft>
                <a:defRPr sz="1400">
                  <a:solidFill>
                    <a:schemeClr val="tx1"/>
                  </a:solidFill>
                  <a:latin typeface="Arial" charset="0"/>
                </a:defRPr>
              </a:lvl8pPr>
              <a:lvl9pPr marL="3886200" indent="-228600" algn="ctr" defTabSz="762000" eaLnBrk="0" fontAlgn="base" hangingPunct="0">
                <a:spcBef>
                  <a:spcPct val="20000"/>
                </a:spcBef>
                <a:spcAft>
                  <a:spcPct val="0"/>
                </a:spcAft>
                <a:defRPr sz="1400">
                  <a:solidFill>
                    <a:schemeClr val="tx1"/>
                  </a:solidFill>
                  <a:latin typeface="Arial" charset="0"/>
                </a:defRPr>
              </a:lvl9pPr>
            </a:lstStyle>
            <a:p>
              <a:pPr algn="ctr"/>
              <a:r>
                <a:rPr lang="es-ES_tradnl" altLang="es-MX" sz="1100" b="1" dirty="0" smtClean="0">
                  <a:effectLst/>
                  <a:latin typeface="+mn-lt"/>
                </a:rPr>
                <a:t>Niveles</a:t>
              </a:r>
              <a:endParaRPr lang="es-ES_tradnl" altLang="es-MX" sz="1100" b="1" dirty="0">
                <a:effectLst/>
                <a:latin typeface="+mn-lt"/>
              </a:endParaRPr>
            </a:p>
          </p:txBody>
        </p:sp>
        <p:sp>
          <p:nvSpPr>
            <p:cNvPr id="43" name="Line 74"/>
            <p:cNvSpPr>
              <a:spLocks noChangeShapeType="1"/>
            </p:cNvSpPr>
            <p:nvPr/>
          </p:nvSpPr>
          <p:spPr bwMode="auto">
            <a:xfrm>
              <a:off x="2967006" y="6495316"/>
              <a:ext cx="0" cy="354835"/>
            </a:xfrm>
            <a:prstGeom prst="line">
              <a:avLst/>
            </a:prstGeom>
            <a:grpFill/>
            <a:ln w="44450">
              <a:solidFill>
                <a:schemeClr val="tx1"/>
              </a:solidFill>
              <a:prstDash val="sysDot"/>
              <a:round/>
              <a:headEnd/>
              <a:tailEnd type="none" w="med" len="med"/>
            </a:ln>
            <a:effectLst/>
            <a:extLst/>
          </p:spPr>
          <p:txBody>
            <a:bodyPr wrap="none" anchor="ctr"/>
            <a:lstStyle/>
            <a:p>
              <a:pPr>
                <a:defRPr/>
              </a:pPr>
              <a:endParaRPr lang="es-MX" sz="1100"/>
            </a:p>
          </p:txBody>
        </p:sp>
        <p:grpSp>
          <p:nvGrpSpPr>
            <p:cNvPr id="44" name="43 Grupo"/>
            <p:cNvGrpSpPr/>
            <p:nvPr/>
          </p:nvGrpSpPr>
          <p:grpSpPr>
            <a:xfrm>
              <a:off x="6023554" y="2012545"/>
              <a:ext cx="345728" cy="366487"/>
              <a:chOff x="5968816" y="5180935"/>
              <a:chExt cx="258599" cy="717705"/>
            </a:xfrm>
            <a:grpFill/>
          </p:grpSpPr>
          <p:sp>
            <p:nvSpPr>
              <p:cNvPr id="72" name="Rectangle 356"/>
              <p:cNvSpPr>
                <a:spLocks noChangeArrowheads="1"/>
              </p:cNvSpPr>
              <p:nvPr/>
            </p:nvSpPr>
            <p:spPr bwMode="auto">
              <a:xfrm rot="10799223">
                <a:off x="6122744" y="5310837"/>
                <a:ext cx="104671" cy="457902"/>
              </a:xfrm>
              <a:prstGeom prst="rect">
                <a:avLst/>
              </a:prstGeom>
              <a:grpFill/>
              <a:ln w="0">
                <a:solidFill>
                  <a:srgbClr val="000000"/>
                </a:solidFill>
                <a:miter lim="800000"/>
                <a:headEnd/>
                <a:tailEnd/>
              </a:ln>
            </p:spPr>
            <p:txBody>
              <a:bodyPr/>
              <a:lstStyle/>
              <a:p>
                <a:pPr>
                  <a:defRPr/>
                </a:pPr>
                <a:endParaRPr lang="es-MX" sz="1100"/>
              </a:p>
            </p:txBody>
          </p:sp>
          <p:sp>
            <p:nvSpPr>
              <p:cNvPr id="73" name="Freeform 357"/>
              <p:cNvSpPr>
                <a:spLocks/>
              </p:cNvSpPr>
              <p:nvPr/>
            </p:nvSpPr>
            <p:spPr bwMode="auto">
              <a:xfrm rot="10799223">
                <a:off x="5968816" y="5180935"/>
                <a:ext cx="153928" cy="717705"/>
              </a:xfrm>
              <a:custGeom>
                <a:avLst/>
                <a:gdLst>
                  <a:gd name="T0" fmla="*/ 0 w 2163"/>
                  <a:gd name="T1" fmla="*/ 1446 h 7954"/>
                  <a:gd name="T2" fmla="*/ 2163 w 2163"/>
                  <a:gd name="T3" fmla="*/ 0 h 7954"/>
                  <a:gd name="T4" fmla="*/ 2163 w 2163"/>
                  <a:gd name="T5" fmla="*/ 7954 h 7954"/>
                  <a:gd name="T6" fmla="*/ 0 w 2163"/>
                  <a:gd name="T7" fmla="*/ 6508 h 7954"/>
                  <a:gd name="T8" fmla="*/ 0 w 2163"/>
                  <a:gd name="T9" fmla="*/ 1446 h 7954"/>
                </a:gdLst>
                <a:ahLst/>
                <a:cxnLst>
                  <a:cxn ang="0">
                    <a:pos x="T0" y="T1"/>
                  </a:cxn>
                  <a:cxn ang="0">
                    <a:pos x="T2" y="T3"/>
                  </a:cxn>
                  <a:cxn ang="0">
                    <a:pos x="T4" y="T5"/>
                  </a:cxn>
                  <a:cxn ang="0">
                    <a:pos x="T6" y="T7"/>
                  </a:cxn>
                  <a:cxn ang="0">
                    <a:pos x="T8" y="T9"/>
                  </a:cxn>
                </a:cxnLst>
                <a:rect l="0" t="0" r="r" b="b"/>
                <a:pathLst>
                  <a:path w="2163" h="7954">
                    <a:moveTo>
                      <a:pt x="0" y="1446"/>
                    </a:moveTo>
                    <a:lnTo>
                      <a:pt x="2163" y="0"/>
                    </a:lnTo>
                    <a:lnTo>
                      <a:pt x="2163" y="7954"/>
                    </a:lnTo>
                    <a:lnTo>
                      <a:pt x="0" y="6508"/>
                    </a:lnTo>
                    <a:lnTo>
                      <a:pt x="0" y="1446"/>
                    </a:lnTo>
                    <a:close/>
                  </a:path>
                </a:pathLst>
              </a:custGeom>
              <a:grpFill/>
              <a:ln w="0">
                <a:solidFill>
                  <a:srgbClr val="000000"/>
                </a:solidFill>
                <a:prstDash val="solid"/>
                <a:round/>
                <a:headEnd/>
                <a:tailEnd/>
              </a:ln>
            </p:spPr>
            <p:txBody>
              <a:bodyPr/>
              <a:lstStyle/>
              <a:p>
                <a:pPr>
                  <a:defRPr/>
                </a:pPr>
                <a:endParaRPr lang="es-MX" sz="1100"/>
              </a:p>
            </p:txBody>
          </p:sp>
        </p:grpSp>
        <p:grpSp>
          <p:nvGrpSpPr>
            <p:cNvPr id="45" name="2 Grupo"/>
            <p:cNvGrpSpPr>
              <a:grpSpLocks/>
            </p:cNvGrpSpPr>
            <p:nvPr/>
          </p:nvGrpSpPr>
          <p:grpSpPr bwMode="auto">
            <a:xfrm>
              <a:off x="5675126" y="2002440"/>
              <a:ext cx="261938" cy="401328"/>
              <a:chOff x="5568603" y="5278361"/>
              <a:chExt cx="261677" cy="529348"/>
            </a:xfrm>
            <a:grpFill/>
          </p:grpSpPr>
          <p:sp>
            <p:nvSpPr>
              <p:cNvPr id="68" name="Freeform 358"/>
              <p:cNvSpPr>
                <a:spLocks/>
              </p:cNvSpPr>
              <p:nvPr/>
            </p:nvSpPr>
            <p:spPr bwMode="auto">
              <a:xfrm rot="10799223">
                <a:off x="5820764" y="5515216"/>
                <a:ext cx="9516" cy="55638"/>
              </a:xfrm>
              <a:custGeom>
                <a:avLst/>
                <a:gdLst>
                  <a:gd name="T0" fmla="*/ 0 w 162"/>
                  <a:gd name="T1" fmla="*/ 0 h 643"/>
                  <a:gd name="T2" fmla="*/ 17 w 162"/>
                  <a:gd name="T3" fmla="*/ 14 h 643"/>
                  <a:gd name="T4" fmla="*/ 35 w 162"/>
                  <a:gd name="T5" fmla="*/ 28 h 643"/>
                  <a:gd name="T6" fmla="*/ 51 w 162"/>
                  <a:gd name="T7" fmla="*/ 44 h 643"/>
                  <a:gd name="T8" fmla="*/ 66 w 162"/>
                  <a:gd name="T9" fmla="*/ 60 h 643"/>
                  <a:gd name="T10" fmla="*/ 80 w 162"/>
                  <a:gd name="T11" fmla="*/ 77 h 643"/>
                  <a:gd name="T12" fmla="*/ 94 w 162"/>
                  <a:gd name="T13" fmla="*/ 96 h 643"/>
                  <a:gd name="T14" fmla="*/ 100 w 162"/>
                  <a:gd name="T15" fmla="*/ 106 h 643"/>
                  <a:gd name="T16" fmla="*/ 106 w 162"/>
                  <a:gd name="T17" fmla="*/ 115 h 643"/>
                  <a:gd name="T18" fmla="*/ 117 w 162"/>
                  <a:gd name="T19" fmla="*/ 135 h 643"/>
                  <a:gd name="T20" fmla="*/ 128 w 162"/>
                  <a:gd name="T21" fmla="*/ 156 h 643"/>
                  <a:gd name="T22" fmla="*/ 136 w 162"/>
                  <a:gd name="T23" fmla="*/ 178 h 643"/>
                  <a:gd name="T24" fmla="*/ 145 w 162"/>
                  <a:gd name="T25" fmla="*/ 200 h 643"/>
                  <a:gd name="T26" fmla="*/ 151 w 162"/>
                  <a:gd name="T27" fmla="*/ 223 h 643"/>
                  <a:gd name="T28" fmla="*/ 156 w 162"/>
                  <a:gd name="T29" fmla="*/ 248 h 643"/>
                  <a:gd name="T30" fmla="*/ 158 w 162"/>
                  <a:gd name="T31" fmla="*/ 260 h 643"/>
                  <a:gd name="T32" fmla="*/ 160 w 162"/>
                  <a:gd name="T33" fmla="*/ 271 h 643"/>
                  <a:gd name="T34" fmla="*/ 161 w 162"/>
                  <a:gd name="T35" fmla="*/ 284 h 643"/>
                  <a:gd name="T36" fmla="*/ 162 w 162"/>
                  <a:gd name="T37" fmla="*/ 296 h 643"/>
                  <a:gd name="T38" fmla="*/ 162 w 162"/>
                  <a:gd name="T39" fmla="*/ 321 h 643"/>
                  <a:gd name="T40" fmla="*/ 162 w 162"/>
                  <a:gd name="T41" fmla="*/ 347 h 643"/>
                  <a:gd name="T42" fmla="*/ 160 w 162"/>
                  <a:gd name="T43" fmla="*/ 372 h 643"/>
                  <a:gd name="T44" fmla="*/ 156 w 162"/>
                  <a:gd name="T45" fmla="*/ 396 h 643"/>
                  <a:gd name="T46" fmla="*/ 151 w 162"/>
                  <a:gd name="T47" fmla="*/ 420 h 643"/>
                  <a:gd name="T48" fmla="*/ 145 w 162"/>
                  <a:gd name="T49" fmla="*/ 443 h 643"/>
                  <a:gd name="T50" fmla="*/ 136 w 162"/>
                  <a:gd name="T51" fmla="*/ 465 h 643"/>
                  <a:gd name="T52" fmla="*/ 128 w 162"/>
                  <a:gd name="T53" fmla="*/ 488 h 643"/>
                  <a:gd name="T54" fmla="*/ 117 w 162"/>
                  <a:gd name="T55" fmla="*/ 509 h 643"/>
                  <a:gd name="T56" fmla="*/ 106 w 162"/>
                  <a:gd name="T57" fmla="*/ 528 h 643"/>
                  <a:gd name="T58" fmla="*/ 94 w 162"/>
                  <a:gd name="T59" fmla="*/ 548 h 643"/>
                  <a:gd name="T60" fmla="*/ 80 w 162"/>
                  <a:gd name="T61" fmla="*/ 567 h 643"/>
                  <a:gd name="T62" fmla="*/ 66 w 162"/>
                  <a:gd name="T63" fmla="*/ 584 h 643"/>
                  <a:gd name="T64" fmla="*/ 51 w 162"/>
                  <a:gd name="T65" fmla="*/ 600 h 643"/>
                  <a:gd name="T66" fmla="*/ 35 w 162"/>
                  <a:gd name="T67" fmla="*/ 615 h 643"/>
                  <a:gd name="T68" fmla="*/ 17 w 162"/>
                  <a:gd name="T69" fmla="*/ 630 h 643"/>
                  <a:gd name="T70" fmla="*/ 0 w 162"/>
                  <a:gd name="T71"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2" h="643">
                    <a:moveTo>
                      <a:pt x="0" y="0"/>
                    </a:moveTo>
                    <a:lnTo>
                      <a:pt x="17" y="14"/>
                    </a:lnTo>
                    <a:lnTo>
                      <a:pt x="35" y="28"/>
                    </a:lnTo>
                    <a:lnTo>
                      <a:pt x="51" y="44"/>
                    </a:lnTo>
                    <a:lnTo>
                      <a:pt x="66" y="60"/>
                    </a:lnTo>
                    <a:lnTo>
                      <a:pt x="80" y="77"/>
                    </a:lnTo>
                    <a:lnTo>
                      <a:pt x="94" y="96"/>
                    </a:lnTo>
                    <a:lnTo>
                      <a:pt x="100" y="106"/>
                    </a:lnTo>
                    <a:lnTo>
                      <a:pt x="106" y="115"/>
                    </a:lnTo>
                    <a:lnTo>
                      <a:pt x="117" y="135"/>
                    </a:lnTo>
                    <a:lnTo>
                      <a:pt x="128" y="156"/>
                    </a:lnTo>
                    <a:lnTo>
                      <a:pt x="136" y="178"/>
                    </a:lnTo>
                    <a:lnTo>
                      <a:pt x="145" y="200"/>
                    </a:lnTo>
                    <a:lnTo>
                      <a:pt x="151" y="223"/>
                    </a:lnTo>
                    <a:lnTo>
                      <a:pt x="156" y="248"/>
                    </a:lnTo>
                    <a:lnTo>
                      <a:pt x="158" y="260"/>
                    </a:lnTo>
                    <a:lnTo>
                      <a:pt x="160" y="271"/>
                    </a:lnTo>
                    <a:lnTo>
                      <a:pt x="161" y="284"/>
                    </a:lnTo>
                    <a:lnTo>
                      <a:pt x="162" y="296"/>
                    </a:lnTo>
                    <a:lnTo>
                      <a:pt x="162" y="321"/>
                    </a:lnTo>
                    <a:lnTo>
                      <a:pt x="162" y="347"/>
                    </a:lnTo>
                    <a:lnTo>
                      <a:pt x="160" y="372"/>
                    </a:lnTo>
                    <a:lnTo>
                      <a:pt x="156" y="396"/>
                    </a:lnTo>
                    <a:lnTo>
                      <a:pt x="151" y="420"/>
                    </a:lnTo>
                    <a:lnTo>
                      <a:pt x="145" y="443"/>
                    </a:lnTo>
                    <a:lnTo>
                      <a:pt x="136" y="465"/>
                    </a:lnTo>
                    <a:lnTo>
                      <a:pt x="128" y="488"/>
                    </a:lnTo>
                    <a:lnTo>
                      <a:pt x="117" y="509"/>
                    </a:lnTo>
                    <a:lnTo>
                      <a:pt x="106" y="528"/>
                    </a:lnTo>
                    <a:lnTo>
                      <a:pt x="94" y="548"/>
                    </a:lnTo>
                    <a:lnTo>
                      <a:pt x="80" y="567"/>
                    </a:lnTo>
                    <a:lnTo>
                      <a:pt x="66" y="584"/>
                    </a:lnTo>
                    <a:lnTo>
                      <a:pt x="51" y="600"/>
                    </a:lnTo>
                    <a:lnTo>
                      <a:pt x="35" y="615"/>
                    </a:lnTo>
                    <a:lnTo>
                      <a:pt x="17" y="630"/>
                    </a:lnTo>
                    <a:lnTo>
                      <a:pt x="0" y="643"/>
                    </a:lnTo>
                  </a:path>
                </a:pathLst>
              </a:custGeom>
              <a:grpFill/>
              <a:ln w="22225">
                <a:solidFill>
                  <a:schemeClr val="tx1"/>
                </a:solidFill>
                <a:prstDash val="solid"/>
                <a:round/>
                <a:headEnd/>
                <a:tailEnd/>
              </a:ln>
              <a:extLst/>
            </p:spPr>
            <p:txBody>
              <a:bodyPr/>
              <a:lstStyle/>
              <a:p>
                <a:pPr>
                  <a:defRPr/>
                </a:pPr>
                <a:endParaRPr lang="es-MX" sz="1100"/>
              </a:p>
            </p:txBody>
          </p:sp>
          <p:sp>
            <p:nvSpPr>
              <p:cNvPr id="69" name="Freeform 359"/>
              <p:cNvSpPr>
                <a:spLocks/>
              </p:cNvSpPr>
              <p:nvPr/>
            </p:nvSpPr>
            <p:spPr bwMode="auto">
              <a:xfrm rot="10799223">
                <a:off x="5755741" y="5459579"/>
                <a:ext cx="41234" cy="166911"/>
              </a:xfrm>
              <a:custGeom>
                <a:avLst/>
                <a:gdLst>
                  <a:gd name="T0" fmla="*/ 29 w 530"/>
                  <a:gd name="T1" fmla="*/ 20 h 1867"/>
                  <a:gd name="T2" fmla="*/ 86 w 530"/>
                  <a:gd name="T3" fmla="*/ 59 h 1867"/>
                  <a:gd name="T4" fmla="*/ 140 w 530"/>
                  <a:gd name="T5" fmla="*/ 102 h 1867"/>
                  <a:gd name="T6" fmla="*/ 192 w 530"/>
                  <a:gd name="T7" fmla="*/ 148 h 1867"/>
                  <a:gd name="T8" fmla="*/ 241 w 530"/>
                  <a:gd name="T9" fmla="*/ 198 h 1867"/>
                  <a:gd name="T10" fmla="*/ 264 w 530"/>
                  <a:gd name="T11" fmla="*/ 223 h 1867"/>
                  <a:gd name="T12" fmla="*/ 307 w 530"/>
                  <a:gd name="T13" fmla="*/ 277 h 1867"/>
                  <a:gd name="T14" fmla="*/ 338 w 530"/>
                  <a:gd name="T15" fmla="*/ 319 h 1867"/>
                  <a:gd name="T16" fmla="*/ 366 w 530"/>
                  <a:gd name="T17" fmla="*/ 362 h 1867"/>
                  <a:gd name="T18" fmla="*/ 401 w 530"/>
                  <a:gd name="T19" fmla="*/ 422 h 1867"/>
                  <a:gd name="T20" fmla="*/ 432 w 530"/>
                  <a:gd name="T21" fmla="*/ 484 h 1867"/>
                  <a:gd name="T22" fmla="*/ 459 w 530"/>
                  <a:gd name="T23" fmla="*/ 549 h 1867"/>
                  <a:gd name="T24" fmla="*/ 465 w 530"/>
                  <a:gd name="T25" fmla="*/ 565 h 1867"/>
                  <a:gd name="T26" fmla="*/ 482 w 530"/>
                  <a:gd name="T27" fmla="*/ 615 h 1867"/>
                  <a:gd name="T28" fmla="*/ 501 w 530"/>
                  <a:gd name="T29" fmla="*/ 683 h 1867"/>
                  <a:gd name="T30" fmla="*/ 516 w 530"/>
                  <a:gd name="T31" fmla="*/ 753 h 1867"/>
                  <a:gd name="T32" fmla="*/ 525 w 530"/>
                  <a:gd name="T33" fmla="*/ 824 h 1867"/>
                  <a:gd name="T34" fmla="*/ 529 w 530"/>
                  <a:gd name="T35" fmla="*/ 897 h 1867"/>
                  <a:gd name="T36" fmla="*/ 529 w 530"/>
                  <a:gd name="T37" fmla="*/ 971 h 1867"/>
                  <a:gd name="T38" fmla="*/ 525 w 530"/>
                  <a:gd name="T39" fmla="*/ 1044 h 1867"/>
                  <a:gd name="T40" fmla="*/ 516 w 530"/>
                  <a:gd name="T41" fmla="*/ 1116 h 1867"/>
                  <a:gd name="T42" fmla="*/ 501 w 530"/>
                  <a:gd name="T43" fmla="*/ 1185 h 1867"/>
                  <a:gd name="T44" fmla="*/ 482 w 530"/>
                  <a:gd name="T45" fmla="*/ 1254 h 1867"/>
                  <a:gd name="T46" fmla="*/ 459 w 530"/>
                  <a:gd name="T47" fmla="*/ 1320 h 1867"/>
                  <a:gd name="T48" fmla="*/ 417 w 530"/>
                  <a:gd name="T49" fmla="*/ 1416 h 1867"/>
                  <a:gd name="T50" fmla="*/ 366 w 530"/>
                  <a:gd name="T51" fmla="*/ 1506 h 1867"/>
                  <a:gd name="T52" fmla="*/ 328 w 530"/>
                  <a:gd name="T53" fmla="*/ 1564 h 1867"/>
                  <a:gd name="T54" fmla="*/ 286 w 530"/>
                  <a:gd name="T55" fmla="*/ 1618 h 1867"/>
                  <a:gd name="T56" fmla="*/ 241 w 530"/>
                  <a:gd name="T57" fmla="*/ 1671 h 1867"/>
                  <a:gd name="T58" fmla="*/ 192 w 530"/>
                  <a:gd name="T59" fmla="*/ 1720 h 1867"/>
                  <a:gd name="T60" fmla="*/ 140 w 530"/>
                  <a:gd name="T61" fmla="*/ 1766 h 1867"/>
                  <a:gd name="T62" fmla="*/ 86 w 530"/>
                  <a:gd name="T63" fmla="*/ 1809 h 1867"/>
                  <a:gd name="T64" fmla="*/ 29 w 530"/>
                  <a:gd name="T65" fmla="*/ 1848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0" h="1867">
                    <a:moveTo>
                      <a:pt x="0" y="0"/>
                    </a:moveTo>
                    <a:lnTo>
                      <a:pt x="29" y="20"/>
                    </a:lnTo>
                    <a:lnTo>
                      <a:pt x="58" y="39"/>
                    </a:lnTo>
                    <a:lnTo>
                      <a:pt x="86" y="59"/>
                    </a:lnTo>
                    <a:lnTo>
                      <a:pt x="114" y="80"/>
                    </a:lnTo>
                    <a:lnTo>
                      <a:pt x="140" y="102"/>
                    </a:lnTo>
                    <a:lnTo>
                      <a:pt x="167" y="125"/>
                    </a:lnTo>
                    <a:lnTo>
                      <a:pt x="192" y="148"/>
                    </a:lnTo>
                    <a:lnTo>
                      <a:pt x="217" y="173"/>
                    </a:lnTo>
                    <a:lnTo>
                      <a:pt x="241" y="198"/>
                    </a:lnTo>
                    <a:lnTo>
                      <a:pt x="252" y="210"/>
                    </a:lnTo>
                    <a:lnTo>
                      <a:pt x="264" y="223"/>
                    </a:lnTo>
                    <a:lnTo>
                      <a:pt x="286" y="250"/>
                    </a:lnTo>
                    <a:lnTo>
                      <a:pt x="307" y="277"/>
                    </a:lnTo>
                    <a:lnTo>
                      <a:pt x="328" y="304"/>
                    </a:lnTo>
                    <a:lnTo>
                      <a:pt x="338" y="319"/>
                    </a:lnTo>
                    <a:lnTo>
                      <a:pt x="347" y="333"/>
                    </a:lnTo>
                    <a:lnTo>
                      <a:pt x="366" y="362"/>
                    </a:lnTo>
                    <a:lnTo>
                      <a:pt x="385" y="391"/>
                    </a:lnTo>
                    <a:lnTo>
                      <a:pt x="401" y="422"/>
                    </a:lnTo>
                    <a:lnTo>
                      <a:pt x="417" y="452"/>
                    </a:lnTo>
                    <a:lnTo>
                      <a:pt x="432" y="484"/>
                    </a:lnTo>
                    <a:lnTo>
                      <a:pt x="447" y="516"/>
                    </a:lnTo>
                    <a:lnTo>
                      <a:pt x="459" y="549"/>
                    </a:lnTo>
                    <a:lnTo>
                      <a:pt x="463" y="557"/>
                    </a:lnTo>
                    <a:lnTo>
                      <a:pt x="465" y="565"/>
                    </a:lnTo>
                    <a:lnTo>
                      <a:pt x="471" y="581"/>
                    </a:lnTo>
                    <a:lnTo>
                      <a:pt x="482" y="615"/>
                    </a:lnTo>
                    <a:lnTo>
                      <a:pt x="493" y="649"/>
                    </a:lnTo>
                    <a:lnTo>
                      <a:pt x="501" y="683"/>
                    </a:lnTo>
                    <a:lnTo>
                      <a:pt x="509" y="718"/>
                    </a:lnTo>
                    <a:lnTo>
                      <a:pt x="516" y="753"/>
                    </a:lnTo>
                    <a:lnTo>
                      <a:pt x="521" y="788"/>
                    </a:lnTo>
                    <a:lnTo>
                      <a:pt x="525" y="824"/>
                    </a:lnTo>
                    <a:lnTo>
                      <a:pt x="528" y="861"/>
                    </a:lnTo>
                    <a:lnTo>
                      <a:pt x="529" y="897"/>
                    </a:lnTo>
                    <a:lnTo>
                      <a:pt x="530" y="933"/>
                    </a:lnTo>
                    <a:lnTo>
                      <a:pt x="529" y="971"/>
                    </a:lnTo>
                    <a:lnTo>
                      <a:pt x="528" y="1007"/>
                    </a:lnTo>
                    <a:lnTo>
                      <a:pt x="525" y="1044"/>
                    </a:lnTo>
                    <a:lnTo>
                      <a:pt x="521" y="1079"/>
                    </a:lnTo>
                    <a:lnTo>
                      <a:pt x="516" y="1116"/>
                    </a:lnTo>
                    <a:lnTo>
                      <a:pt x="509" y="1150"/>
                    </a:lnTo>
                    <a:lnTo>
                      <a:pt x="501" y="1185"/>
                    </a:lnTo>
                    <a:lnTo>
                      <a:pt x="493" y="1219"/>
                    </a:lnTo>
                    <a:lnTo>
                      <a:pt x="482" y="1254"/>
                    </a:lnTo>
                    <a:lnTo>
                      <a:pt x="471" y="1287"/>
                    </a:lnTo>
                    <a:lnTo>
                      <a:pt x="459" y="1320"/>
                    </a:lnTo>
                    <a:lnTo>
                      <a:pt x="447" y="1353"/>
                    </a:lnTo>
                    <a:lnTo>
                      <a:pt x="417" y="1416"/>
                    </a:lnTo>
                    <a:lnTo>
                      <a:pt x="385" y="1477"/>
                    </a:lnTo>
                    <a:lnTo>
                      <a:pt x="366" y="1506"/>
                    </a:lnTo>
                    <a:lnTo>
                      <a:pt x="347" y="1535"/>
                    </a:lnTo>
                    <a:lnTo>
                      <a:pt x="328" y="1564"/>
                    </a:lnTo>
                    <a:lnTo>
                      <a:pt x="307" y="1591"/>
                    </a:lnTo>
                    <a:lnTo>
                      <a:pt x="286" y="1618"/>
                    </a:lnTo>
                    <a:lnTo>
                      <a:pt x="264" y="1645"/>
                    </a:lnTo>
                    <a:lnTo>
                      <a:pt x="241" y="1671"/>
                    </a:lnTo>
                    <a:lnTo>
                      <a:pt x="217" y="1695"/>
                    </a:lnTo>
                    <a:lnTo>
                      <a:pt x="192" y="1720"/>
                    </a:lnTo>
                    <a:lnTo>
                      <a:pt x="167" y="1743"/>
                    </a:lnTo>
                    <a:lnTo>
                      <a:pt x="140" y="1766"/>
                    </a:lnTo>
                    <a:lnTo>
                      <a:pt x="114" y="1789"/>
                    </a:lnTo>
                    <a:lnTo>
                      <a:pt x="86" y="1809"/>
                    </a:lnTo>
                    <a:lnTo>
                      <a:pt x="58" y="1829"/>
                    </a:lnTo>
                    <a:lnTo>
                      <a:pt x="29" y="1848"/>
                    </a:lnTo>
                    <a:lnTo>
                      <a:pt x="0" y="1867"/>
                    </a:lnTo>
                  </a:path>
                </a:pathLst>
              </a:custGeom>
              <a:grpFill/>
              <a:ln w="22225">
                <a:solidFill>
                  <a:schemeClr val="tx1"/>
                </a:solidFill>
                <a:prstDash val="solid"/>
                <a:round/>
                <a:headEnd/>
                <a:tailEnd/>
              </a:ln>
              <a:extLst/>
            </p:spPr>
            <p:txBody>
              <a:bodyPr/>
              <a:lstStyle/>
              <a:p>
                <a:pPr>
                  <a:defRPr/>
                </a:pPr>
                <a:endParaRPr lang="es-MX" sz="1100"/>
              </a:p>
            </p:txBody>
          </p:sp>
          <p:sp>
            <p:nvSpPr>
              <p:cNvPr id="70" name="Freeform 360"/>
              <p:cNvSpPr>
                <a:spLocks/>
              </p:cNvSpPr>
              <p:nvPr/>
            </p:nvSpPr>
            <p:spPr bwMode="auto">
              <a:xfrm rot="10799223">
                <a:off x="5666930" y="5372149"/>
                <a:ext cx="91983" cy="341772"/>
              </a:xfrm>
              <a:custGeom>
                <a:avLst/>
                <a:gdLst>
                  <a:gd name="T0" fmla="*/ 70 w 1267"/>
                  <a:gd name="T1" fmla="*/ 36 h 3809"/>
                  <a:gd name="T2" fmla="*/ 205 w 1267"/>
                  <a:gd name="T3" fmla="*/ 118 h 3809"/>
                  <a:gd name="T4" fmla="*/ 335 w 1267"/>
                  <a:gd name="T5" fmla="*/ 206 h 3809"/>
                  <a:gd name="T6" fmla="*/ 458 w 1267"/>
                  <a:gd name="T7" fmla="*/ 300 h 3809"/>
                  <a:gd name="T8" fmla="*/ 574 w 1267"/>
                  <a:gd name="T9" fmla="*/ 400 h 3809"/>
                  <a:gd name="T10" fmla="*/ 655 w 1267"/>
                  <a:gd name="T11" fmla="*/ 479 h 3809"/>
                  <a:gd name="T12" fmla="*/ 733 w 1267"/>
                  <a:gd name="T13" fmla="*/ 562 h 3809"/>
                  <a:gd name="T14" fmla="*/ 829 w 1267"/>
                  <a:gd name="T15" fmla="*/ 677 h 3809"/>
                  <a:gd name="T16" fmla="*/ 895 w 1267"/>
                  <a:gd name="T17" fmla="*/ 766 h 3809"/>
                  <a:gd name="T18" fmla="*/ 958 w 1267"/>
                  <a:gd name="T19" fmla="*/ 858 h 3809"/>
                  <a:gd name="T20" fmla="*/ 1032 w 1267"/>
                  <a:gd name="T21" fmla="*/ 985 h 3809"/>
                  <a:gd name="T22" fmla="*/ 1065 w 1267"/>
                  <a:gd name="T23" fmla="*/ 1050 h 3809"/>
                  <a:gd name="T24" fmla="*/ 1097 w 1267"/>
                  <a:gd name="T25" fmla="*/ 1116 h 3809"/>
                  <a:gd name="T26" fmla="*/ 1111 w 1267"/>
                  <a:gd name="T27" fmla="*/ 1150 h 3809"/>
                  <a:gd name="T28" fmla="*/ 1139 w 1267"/>
                  <a:gd name="T29" fmla="*/ 1218 h 3809"/>
                  <a:gd name="T30" fmla="*/ 1157 w 1267"/>
                  <a:gd name="T31" fmla="*/ 1269 h 3809"/>
                  <a:gd name="T32" fmla="*/ 1175 w 1267"/>
                  <a:gd name="T33" fmla="*/ 1321 h 3809"/>
                  <a:gd name="T34" fmla="*/ 1187 w 1267"/>
                  <a:gd name="T35" fmla="*/ 1356 h 3809"/>
                  <a:gd name="T36" fmla="*/ 1206 w 1267"/>
                  <a:gd name="T37" fmla="*/ 1426 h 3809"/>
                  <a:gd name="T38" fmla="*/ 1230 w 1267"/>
                  <a:gd name="T39" fmla="*/ 1534 h 3809"/>
                  <a:gd name="T40" fmla="*/ 1243 w 1267"/>
                  <a:gd name="T41" fmla="*/ 1607 h 3809"/>
                  <a:gd name="T42" fmla="*/ 1254 w 1267"/>
                  <a:gd name="T43" fmla="*/ 1680 h 3809"/>
                  <a:gd name="T44" fmla="*/ 1263 w 1267"/>
                  <a:gd name="T45" fmla="*/ 1791 h 3809"/>
                  <a:gd name="T46" fmla="*/ 1266 w 1267"/>
                  <a:gd name="T47" fmla="*/ 1866 h 3809"/>
                  <a:gd name="T48" fmla="*/ 1265 w 1267"/>
                  <a:gd name="T49" fmla="*/ 1979 h 3809"/>
                  <a:gd name="T50" fmla="*/ 1254 w 1267"/>
                  <a:gd name="T51" fmla="*/ 2127 h 3809"/>
                  <a:gd name="T52" fmla="*/ 1230 w 1267"/>
                  <a:gd name="T53" fmla="*/ 2274 h 3809"/>
                  <a:gd name="T54" fmla="*/ 1197 w 1267"/>
                  <a:gd name="T55" fmla="*/ 2417 h 3809"/>
                  <a:gd name="T56" fmla="*/ 1152 w 1267"/>
                  <a:gd name="T57" fmla="*/ 2556 h 3809"/>
                  <a:gd name="T58" fmla="*/ 1097 w 1267"/>
                  <a:gd name="T59" fmla="*/ 2692 h 3809"/>
                  <a:gd name="T60" fmla="*/ 1032 w 1267"/>
                  <a:gd name="T61" fmla="*/ 2822 h 3809"/>
                  <a:gd name="T62" fmla="*/ 958 w 1267"/>
                  <a:gd name="T63" fmla="*/ 2950 h 3809"/>
                  <a:gd name="T64" fmla="*/ 874 w 1267"/>
                  <a:gd name="T65" fmla="*/ 3073 h 3809"/>
                  <a:gd name="T66" fmla="*/ 782 w 1267"/>
                  <a:gd name="T67" fmla="*/ 3190 h 3809"/>
                  <a:gd name="T68" fmla="*/ 682 w 1267"/>
                  <a:gd name="T69" fmla="*/ 3302 h 3809"/>
                  <a:gd name="T70" fmla="*/ 574 w 1267"/>
                  <a:gd name="T71" fmla="*/ 3408 h 3809"/>
                  <a:gd name="T72" fmla="*/ 458 w 1267"/>
                  <a:gd name="T73" fmla="*/ 3508 h 3809"/>
                  <a:gd name="T74" fmla="*/ 366 w 1267"/>
                  <a:gd name="T75" fmla="*/ 3579 h 3809"/>
                  <a:gd name="T76" fmla="*/ 303 w 1267"/>
                  <a:gd name="T77" fmla="*/ 3625 h 3809"/>
                  <a:gd name="T78" fmla="*/ 239 w 1267"/>
                  <a:gd name="T79" fmla="*/ 3669 h 3809"/>
                  <a:gd name="T80" fmla="*/ 138 w 1267"/>
                  <a:gd name="T81" fmla="*/ 3732 h 3809"/>
                  <a:gd name="T82" fmla="*/ 34 w 1267"/>
                  <a:gd name="T83" fmla="*/ 3790 h 3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7" h="3809">
                    <a:moveTo>
                      <a:pt x="0" y="0"/>
                    </a:moveTo>
                    <a:lnTo>
                      <a:pt x="70" y="36"/>
                    </a:lnTo>
                    <a:lnTo>
                      <a:pt x="138" y="77"/>
                    </a:lnTo>
                    <a:lnTo>
                      <a:pt x="205" y="118"/>
                    </a:lnTo>
                    <a:lnTo>
                      <a:pt x="272" y="161"/>
                    </a:lnTo>
                    <a:lnTo>
                      <a:pt x="335" y="206"/>
                    </a:lnTo>
                    <a:lnTo>
                      <a:pt x="398" y="252"/>
                    </a:lnTo>
                    <a:lnTo>
                      <a:pt x="458" y="300"/>
                    </a:lnTo>
                    <a:lnTo>
                      <a:pt x="517" y="349"/>
                    </a:lnTo>
                    <a:lnTo>
                      <a:pt x="574" y="400"/>
                    </a:lnTo>
                    <a:lnTo>
                      <a:pt x="629" y="453"/>
                    </a:lnTo>
                    <a:lnTo>
                      <a:pt x="655" y="479"/>
                    </a:lnTo>
                    <a:lnTo>
                      <a:pt x="682" y="506"/>
                    </a:lnTo>
                    <a:lnTo>
                      <a:pt x="733" y="562"/>
                    </a:lnTo>
                    <a:lnTo>
                      <a:pt x="782" y="619"/>
                    </a:lnTo>
                    <a:lnTo>
                      <a:pt x="829" y="677"/>
                    </a:lnTo>
                    <a:lnTo>
                      <a:pt x="874" y="736"/>
                    </a:lnTo>
                    <a:lnTo>
                      <a:pt x="895" y="766"/>
                    </a:lnTo>
                    <a:lnTo>
                      <a:pt x="917" y="796"/>
                    </a:lnTo>
                    <a:lnTo>
                      <a:pt x="958" y="858"/>
                    </a:lnTo>
                    <a:lnTo>
                      <a:pt x="996" y="921"/>
                    </a:lnTo>
                    <a:lnTo>
                      <a:pt x="1032" y="985"/>
                    </a:lnTo>
                    <a:lnTo>
                      <a:pt x="1049" y="1018"/>
                    </a:lnTo>
                    <a:lnTo>
                      <a:pt x="1065" y="1050"/>
                    </a:lnTo>
                    <a:lnTo>
                      <a:pt x="1081" y="1083"/>
                    </a:lnTo>
                    <a:lnTo>
                      <a:pt x="1097" y="1116"/>
                    </a:lnTo>
                    <a:lnTo>
                      <a:pt x="1104" y="1134"/>
                    </a:lnTo>
                    <a:lnTo>
                      <a:pt x="1111" y="1150"/>
                    </a:lnTo>
                    <a:lnTo>
                      <a:pt x="1126" y="1184"/>
                    </a:lnTo>
                    <a:lnTo>
                      <a:pt x="1139" y="1218"/>
                    </a:lnTo>
                    <a:lnTo>
                      <a:pt x="1152" y="1252"/>
                    </a:lnTo>
                    <a:lnTo>
                      <a:pt x="1157" y="1269"/>
                    </a:lnTo>
                    <a:lnTo>
                      <a:pt x="1164" y="1287"/>
                    </a:lnTo>
                    <a:lnTo>
                      <a:pt x="1175" y="1321"/>
                    </a:lnTo>
                    <a:lnTo>
                      <a:pt x="1180" y="1338"/>
                    </a:lnTo>
                    <a:lnTo>
                      <a:pt x="1187" y="1356"/>
                    </a:lnTo>
                    <a:lnTo>
                      <a:pt x="1197" y="1391"/>
                    </a:lnTo>
                    <a:lnTo>
                      <a:pt x="1206" y="1426"/>
                    </a:lnTo>
                    <a:lnTo>
                      <a:pt x="1215" y="1462"/>
                    </a:lnTo>
                    <a:lnTo>
                      <a:pt x="1230" y="1534"/>
                    </a:lnTo>
                    <a:lnTo>
                      <a:pt x="1237" y="1570"/>
                    </a:lnTo>
                    <a:lnTo>
                      <a:pt x="1243" y="1607"/>
                    </a:lnTo>
                    <a:lnTo>
                      <a:pt x="1249" y="1643"/>
                    </a:lnTo>
                    <a:lnTo>
                      <a:pt x="1254" y="1680"/>
                    </a:lnTo>
                    <a:lnTo>
                      <a:pt x="1261" y="1754"/>
                    </a:lnTo>
                    <a:lnTo>
                      <a:pt x="1263" y="1791"/>
                    </a:lnTo>
                    <a:lnTo>
                      <a:pt x="1265" y="1829"/>
                    </a:lnTo>
                    <a:lnTo>
                      <a:pt x="1266" y="1866"/>
                    </a:lnTo>
                    <a:lnTo>
                      <a:pt x="1267" y="1903"/>
                    </a:lnTo>
                    <a:lnTo>
                      <a:pt x="1265" y="1979"/>
                    </a:lnTo>
                    <a:lnTo>
                      <a:pt x="1261" y="2054"/>
                    </a:lnTo>
                    <a:lnTo>
                      <a:pt x="1254" y="2127"/>
                    </a:lnTo>
                    <a:lnTo>
                      <a:pt x="1243" y="2201"/>
                    </a:lnTo>
                    <a:lnTo>
                      <a:pt x="1230" y="2274"/>
                    </a:lnTo>
                    <a:lnTo>
                      <a:pt x="1215" y="2346"/>
                    </a:lnTo>
                    <a:lnTo>
                      <a:pt x="1197" y="2417"/>
                    </a:lnTo>
                    <a:lnTo>
                      <a:pt x="1175" y="2487"/>
                    </a:lnTo>
                    <a:lnTo>
                      <a:pt x="1152" y="2556"/>
                    </a:lnTo>
                    <a:lnTo>
                      <a:pt x="1126" y="2625"/>
                    </a:lnTo>
                    <a:lnTo>
                      <a:pt x="1097" y="2692"/>
                    </a:lnTo>
                    <a:lnTo>
                      <a:pt x="1065" y="2758"/>
                    </a:lnTo>
                    <a:lnTo>
                      <a:pt x="1032" y="2822"/>
                    </a:lnTo>
                    <a:lnTo>
                      <a:pt x="996" y="2887"/>
                    </a:lnTo>
                    <a:lnTo>
                      <a:pt x="958" y="2950"/>
                    </a:lnTo>
                    <a:lnTo>
                      <a:pt x="917" y="3012"/>
                    </a:lnTo>
                    <a:lnTo>
                      <a:pt x="874" y="3073"/>
                    </a:lnTo>
                    <a:lnTo>
                      <a:pt x="829" y="3131"/>
                    </a:lnTo>
                    <a:lnTo>
                      <a:pt x="782" y="3190"/>
                    </a:lnTo>
                    <a:lnTo>
                      <a:pt x="733" y="3246"/>
                    </a:lnTo>
                    <a:lnTo>
                      <a:pt x="682" y="3302"/>
                    </a:lnTo>
                    <a:lnTo>
                      <a:pt x="629" y="3355"/>
                    </a:lnTo>
                    <a:lnTo>
                      <a:pt x="574" y="3408"/>
                    </a:lnTo>
                    <a:lnTo>
                      <a:pt x="517" y="3459"/>
                    </a:lnTo>
                    <a:lnTo>
                      <a:pt x="458" y="3508"/>
                    </a:lnTo>
                    <a:lnTo>
                      <a:pt x="398" y="3556"/>
                    </a:lnTo>
                    <a:lnTo>
                      <a:pt x="366" y="3579"/>
                    </a:lnTo>
                    <a:lnTo>
                      <a:pt x="335" y="3602"/>
                    </a:lnTo>
                    <a:lnTo>
                      <a:pt x="303" y="3625"/>
                    </a:lnTo>
                    <a:lnTo>
                      <a:pt x="272" y="3647"/>
                    </a:lnTo>
                    <a:lnTo>
                      <a:pt x="239" y="3669"/>
                    </a:lnTo>
                    <a:lnTo>
                      <a:pt x="205" y="3691"/>
                    </a:lnTo>
                    <a:lnTo>
                      <a:pt x="138" y="3732"/>
                    </a:lnTo>
                    <a:lnTo>
                      <a:pt x="70" y="3771"/>
                    </a:lnTo>
                    <a:lnTo>
                      <a:pt x="34" y="3790"/>
                    </a:lnTo>
                    <a:lnTo>
                      <a:pt x="0" y="3809"/>
                    </a:lnTo>
                  </a:path>
                </a:pathLst>
              </a:custGeom>
              <a:grpFill/>
              <a:ln w="22225">
                <a:solidFill>
                  <a:schemeClr val="tx1"/>
                </a:solidFill>
                <a:prstDash val="solid"/>
                <a:round/>
                <a:headEnd/>
                <a:tailEnd/>
              </a:ln>
              <a:extLst/>
            </p:spPr>
            <p:txBody>
              <a:bodyPr/>
              <a:lstStyle/>
              <a:p>
                <a:pPr>
                  <a:defRPr/>
                </a:pPr>
                <a:endParaRPr lang="es-MX" sz="1100"/>
              </a:p>
            </p:txBody>
          </p:sp>
          <p:sp>
            <p:nvSpPr>
              <p:cNvPr id="71" name="Freeform 361"/>
              <p:cNvSpPr>
                <a:spLocks/>
              </p:cNvSpPr>
              <p:nvPr/>
            </p:nvSpPr>
            <p:spPr bwMode="auto">
              <a:xfrm rot="10799223">
                <a:off x="5568603" y="5278361"/>
                <a:ext cx="141147" cy="529348"/>
              </a:xfrm>
              <a:custGeom>
                <a:avLst/>
                <a:gdLst>
                  <a:gd name="T0" fmla="*/ 55 w 1987"/>
                  <a:gd name="T1" fmla="*/ 29 h 5888"/>
                  <a:gd name="T2" fmla="*/ 218 w 1987"/>
                  <a:gd name="T3" fmla="*/ 120 h 5888"/>
                  <a:gd name="T4" fmla="*/ 324 w 1987"/>
                  <a:gd name="T5" fmla="*/ 184 h 5888"/>
                  <a:gd name="T6" fmla="*/ 427 w 1987"/>
                  <a:gd name="T7" fmla="*/ 250 h 5888"/>
                  <a:gd name="T8" fmla="*/ 624 w 1987"/>
                  <a:gd name="T9" fmla="*/ 391 h 5888"/>
                  <a:gd name="T10" fmla="*/ 720 w 1987"/>
                  <a:gd name="T11" fmla="*/ 464 h 5888"/>
                  <a:gd name="T12" fmla="*/ 901 w 1987"/>
                  <a:gd name="T13" fmla="*/ 619 h 5888"/>
                  <a:gd name="T14" fmla="*/ 987 w 1987"/>
                  <a:gd name="T15" fmla="*/ 701 h 5888"/>
                  <a:gd name="T16" fmla="*/ 1071 w 1987"/>
                  <a:gd name="T17" fmla="*/ 785 h 5888"/>
                  <a:gd name="T18" fmla="*/ 1150 w 1987"/>
                  <a:gd name="T19" fmla="*/ 870 h 5888"/>
                  <a:gd name="T20" fmla="*/ 1228 w 1987"/>
                  <a:gd name="T21" fmla="*/ 957 h 5888"/>
                  <a:gd name="T22" fmla="*/ 1302 w 1987"/>
                  <a:gd name="T23" fmla="*/ 1047 h 5888"/>
                  <a:gd name="T24" fmla="*/ 1372 w 1987"/>
                  <a:gd name="T25" fmla="*/ 1138 h 5888"/>
                  <a:gd name="T26" fmla="*/ 1439 w 1987"/>
                  <a:gd name="T27" fmla="*/ 1232 h 5888"/>
                  <a:gd name="T28" fmla="*/ 1502 w 1987"/>
                  <a:gd name="T29" fmla="*/ 1328 h 5888"/>
                  <a:gd name="T30" fmla="*/ 1563 w 1987"/>
                  <a:gd name="T31" fmla="*/ 1425 h 5888"/>
                  <a:gd name="T32" fmla="*/ 1619 w 1987"/>
                  <a:gd name="T33" fmla="*/ 1524 h 5888"/>
                  <a:gd name="T34" fmla="*/ 1671 w 1987"/>
                  <a:gd name="T35" fmla="*/ 1624 h 5888"/>
                  <a:gd name="T36" fmla="*/ 1720 w 1987"/>
                  <a:gd name="T37" fmla="*/ 1727 h 5888"/>
                  <a:gd name="T38" fmla="*/ 1744 w 1987"/>
                  <a:gd name="T39" fmla="*/ 1778 h 5888"/>
                  <a:gd name="T40" fmla="*/ 1786 w 1987"/>
                  <a:gd name="T41" fmla="*/ 1884 h 5888"/>
                  <a:gd name="T42" fmla="*/ 1826 w 1987"/>
                  <a:gd name="T43" fmla="*/ 1990 h 5888"/>
                  <a:gd name="T44" fmla="*/ 1861 w 1987"/>
                  <a:gd name="T45" fmla="*/ 2098 h 5888"/>
                  <a:gd name="T46" fmla="*/ 1892 w 1987"/>
                  <a:gd name="T47" fmla="*/ 2206 h 5888"/>
                  <a:gd name="T48" fmla="*/ 1919 w 1987"/>
                  <a:gd name="T49" fmla="*/ 2316 h 5888"/>
                  <a:gd name="T50" fmla="*/ 1941 w 1987"/>
                  <a:gd name="T51" fmla="*/ 2428 h 5888"/>
                  <a:gd name="T52" fmla="*/ 1955 w 1987"/>
                  <a:gd name="T53" fmla="*/ 2513 h 5888"/>
                  <a:gd name="T54" fmla="*/ 1964 w 1987"/>
                  <a:gd name="T55" fmla="*/ 2570 h 5888"/>
                  <a:gd name="T56" fmla="*/ 1973 w 1987"/>
                  <a:gd name="T57" fmla="*/ 2655 h 5888"/>
                  <a:gd name="T58" fmla="*/ 1982 w 1987"/>
                  <a:gd name="T59" fmla="*/ 2769 h 5888"/>
                  <a:gd name="T60" fmla="*/ 1987 w 1987"/>
                  <a:gd name="T61" fmla="*/ 2886 h 5888"/>
                  <a:gd name="T62" fmla="*/ 1987 w 1987"/>
                  <a:gd name="T63" fmla="*/ 3002 h 5888"/>
                  <a:gd name="T64" fmla="*/ 1978 w 1987"/>
                  <a:gd name="T65" fmla="*/ 3177 h 5888"/>
                  <a:gd name="T66" fmla="*/ 1967 w 1987"/>
                  <a:gd name="T67" fmla="*/ 3290 h 5888"/>
                  <a:gd name="T68" fmla="*/ 1950 w 1987"/>
                  <a:gd name="T69" fmla="*/ 3403 h 5888"/>
                  <a:gd name="T70" fmla="*/ 1930 w 1987"/>
                  <a:gd name="T71" fmla="*/ 3516 h 5888"/>
                  <a:gd name="T72" fmla="*/ 1906 w 1987"/>
                  <a:gd name="T73" fmla="*/ 3627 h 5888"/>
                  <a:gd name="T74" fmla="*/ 1844 w 1987"/>
                  <a:gd name="T75" fmla="*/ 3845 h 5888"/>
                  <a:gd name="T76" fmla="*/ 1807 w 1987"/>
                  <a:gd name="T77" fmla="*/ 3952 h 5888"/>
                  <a:gd name="T78" fmla="*/ 1766 w 1987"/>
                  <a:gd name="T79" fmla="*/ 4058 h 5888"/>
                  <a:gd name="T80" fmla="*/ 1720 w 1987"/>
                  <a:gd name="T81" fmla="*/ 4161 h 5888"/>
                  <a:gd name="T82" fmla="*/ 1671 w 1987"/>
                  <a:gd name="T83" fmla="*/ 4264 h 5888"/>
                  <a:gd name="T84" fmla="*/ 1619 w 1987"/>
                  <a:gd name="T85" fmla="*/ 4364 h 5888"/>
                  <a:gd name="T86" fmla="*/ 1502 w 1987"/>
                  <a:gd name="T87" fmla="*/ 4560 h 5888"/>
                  <a:gd name="T88" fmla="*/ 1439 w 1987"/>
                  <a:gd name="T89" fmla="*/ 4656 h 5888"/>
                  <a:gd name="T90" fmla="*/ 1372 w 1987"/>
                  <a:gd name="T91" fmla="*/ 4750 h 5888"/>
                  <a:gd name="T92" fmla="*/ 1302 w 1987"/>
                  <a:gd name="T93" fmla="*/ 4841 h 5888"/>
                  <a:gd name="T94" fmla="*/ 1228 w 1987"/>
                  <a:gd name="T95" fmla="*/ 4930 h 5888"/>
                  <a:gd name="T96" fmla="*/ 1150 w 1987"/>
                  <a:gd name="T97" fmla="*/ 5018 h 5888"/>
                  <a:gd name="T98" fmla="*/ 1071 w 1987"/>
                  <a:gd name="T99" fmla="*/ 5103 h 5888"/>
                  <a:gd name="T100" fmla="*/ 987 w 1987"/>
                  <a:gd name="T101" fmla="*/ 5187 h 5888"/>
                  <a:gd name="T102" fmla="*/ 901 w 1987"/>
                  <a:gd name="T103" fmla="*/ 5269 h 5888"/>
                  <a:gd name="T104" fmla="*/ 811 w 1987"/>
                  <a:gd name="T105" fmla="*/ 5347 h 5888"/>
                  <a:gd name="T106" fmla="*/ 720 w 1987"/>
                  <a:gd name="T107" fmla="*/ 5424 h 5888"/>
                  <a:gd name="T108" fmla="*/ 624 w 1987"/>
                  <a:gd name="T109" fmla="*/ 5497 h 5888"/>
                  <a:gd name="T110" fmla="*/ 526 w 1987"/>
                  <a:gd name="T111" fmla="*/ 5568 h 5888"/>
                  <a:gd name="T112" fmla="*/ 376 w 1987"/>
                  <a:gd name="T113" fmla="*/ 5672 h 5888"/>
                  <a:gd name="T114" fmla="*/ 272 w 1987"/>
                  <a:gd name="T115" fmla="*/ 5737 h 5888"/>
                  <a:gd name="T116" fmla="*/ 165 w 1987"/>
                  <a:gd name="T117" fmla="*/ 5799 h 5888"/>
                  <a:gd name="T118" fmla="*/ 55 w 1987"/>
                  <a:gd name="T119" fmla="*/ 5859 h 5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7" h="5888">
                    <a:moveTo>
                      <a:pt x="0" y="0"/>
                    </a:moveTo>
                    <a:lnTo>
                      <a:pt x="55" y="29"/>
                    </a:lnTo>
                    <a:lnTo>
                      <a:pt x="110" y="58"/>
                    </a:lnTo>
                    <a:lnTo>
                      <a:pt x="218" y="120"/>
                    </a:lnTo>
                    <a:lnTo>
                      <a:pt x="272" y="151"/>
                    </a:lnTo>
                    <a:lnTo>
                      <a:pt x="324" y="184"/>
                    </a:lnTo>
                    <a:lnTo>
                      <a:pt x="376" y="216"/>
                    </a:lnTo>
                    <a:lnTo>
                      <a:pt x="427" y="250"/>
                    </a:lnTo>
                    <a:lnTo>
                      <a:pt x="526" y="319"/>
                    </a:lnTo>
                    <a:lnTo>
                      <a:pt x="624" y="391"/>
                    </a:lnTo>
                    <a:lnTo>
                      <a:pt x="673" y="427"/>
                    </a:lnTo>
                    <a:lnTo>
                      <a:pt x="720" y="464"/>
                    </a:lnTo>
                    <a:lnTo>
                      <a:pt x="811" y="541"/>
                    </a:lnTo>
                    <a:lnTo>
                      <a:pt x="901" y="619"/>
                    </a:lnTo>
                    <a:lnTo>
                      <a:pt x="945" y="660"/>
                    </a:lnTo>
                    <a:lnTo>
                      <a:pt x="987" y="701"/>
                    </a:lnTo>
                    <a:lnTo>
                      <a:pt x="1029" y="742"/>
                    </a:lnTo>
                    <a:lnTo>
                      <a:pt x="1071" y="785"/>
                    </a:lnTo>
                    <a:lnTo>
                      <a:pt x="1111" y="827"/>
                    </a:lnTo>
                    <a:lnTo>
                      <a:pt x="1150" y="870"/>
                    </a:lnTo>
                    <a:lnTo>
                      <a:pt x="1190" y="913"/>
                    </a:lnTo>
                    <a:lnTo>
                      <a:pt x="1228" y="957"/>
                    </a:lnTo>
                    <a:lnTo>
                      <a:pt x="1265" y="1002"/>
                    </a:lnTo>
                    <a:lnTo>
                      <a:pt x="1302" y="1047"/>
                    </a:lnTo>
                    <a:lnTo>
                      <a:pt x="1337" y="1093"/>
                    </a:lnTo>
                    <a:lnTo>
                      <a:pt x="1372" y="1138"/>
                    </a:lnTo>
                    <a:lnTo>
                      <a:pt x="1406" y="1185"/>
                    </a:lnTo>
                    <a:lnTo>
                      <a:pt x="1439" y="1232"/>
                    </a:lnTo>
                    <a:lnTo>
                      <a:pt x="1471" y="1280"/>
                    </a:lnTo>
                    <a:lnTo>
                      <a:pt x="1502" y="1328"/>
                    </a:lnTo>
                    <a:lnTo>
                      <a:pt x="1533" y="1376"/>
                    </a:lnTo>
                    <a:lnTo>
                      <a:pt x="1563" y="1425"/>
                    </a:lnTo>
                    <a:lnTo>
                      <a:pt x="1591" y="1474"/>
                    </a:lnTo>
                    <a:lnTo>
                      <a:pt x="1619" y="1524"/>
                    </a:lnTo>
                    <a:lnTo>
                      <a:pt x="1646" y="1575"/>
                    </a:lnTo>
                    <a:lnTo>
                      <a:pt x="1671" y="1624"/>
                    </a:lnTo>
                    <a:lnTo>
                      <a:pt x="1697" y="1675"/>
                    </a:lnTo>
                    <a:lnTo>
                      <a:pt x="1720" y="1727"/>
                    </a:lnTo>
                    <a:lnTo>
                      <a:pt x="1733" y="1753"/>
                    </a:lnTo>
                    <a:lnTo>
                      <a:pt x="1744" y="1778"/>
                    </a:lnTo>
                    <a:lnTo>
                      <a:pt x="1766" y="1831"/>
                    </a:lnTo>
                    <a:lnTo>
                      <a:pt x="1786" y="1884"/>
                    </a:lnTo>
                    <a:lnTo>
                      <a:pt x="1807" y="1936"/>
                    </a:lnTo>
                    <a:lnTo>
                      <a:pt x="1826" y="1990"/>
                    </a:lnTo>
                    <a:lnTo>
                      <a:pt x="1844" y="2043"/>
                    </a:lnTo>
                    <a:lnTo>
                      <a:pt x="1861" y="2098"/>
                    </a:lnTo>
                    <a:lnTo>
                      <a:pt x="1877" y="2151"/>
                    </a:lnTo>
                    <a:lnTo>
                      <a:pt x="1892" y="2206"/>
                    </a:lnTo>
                    <a:lnTo>
                      <a:pt x="1906" y="2261"/>
                    </a:lnTo>
                    <a:lnTo>
                      <a:pt x="1919" y="2316"/>
                    </a:lnTo>
                    <a:lnTo>
                      <a:pt x="1930" y="2372"/>
                    </a:lnTo>
                    <a:lnTo>
                      <a:pt x="1941" y="2428"/>
                    </a:lnTo>
                    <a:lnTo>
                      <a:pt x="1950" y="2485"/>
                    </a:lnTo>
                    <a:lnTo>
                      <a:pt x="1955" y="2513"/>
                    </a:lnTo>
                    <a:lnTo>
                      <a:pt x="1960" y="2541"/>
                    </a:lnTo>
                    <a:lnTo>
                      <a:pt x="1964" y="2570"/>
                    </a:lnTo>
                    <a:lnTo>
                      <a:pt x="1967" y="2598"/>
                    </a:lnTo>
                    <a:lnTo>
                      <a:pt x="1973" y="2655"/>
                    </a:lnTo>
                    <a:lnTo>
                      <a:pt x="1978" y="2713"/>
                    </a:lnTo>
                    <a:lnTo>
                      <a:pt x="1982" y="2769"/>
                    </a:lnTo>
                    <a:lnTo>
                      <a:pt x="1985" y="2827"/>
                    </a:lnTo>
                    <a:lnTo>
                      <a:pt x="1987" y="2886"/>
                    </a:lnTo>
                    <a:lnTo>
                      <a:pt x="1987" y="2943"/>
                    </a:lnTo>
                    <a:lnTo>
                      <a:pt x="1987" y="3002"/>
                    </a:lnTo>
                    <a:lnTo>
                      <a:pt x="1985" y="3061"/>
                    </a:lnTo>
                    <a:lnTo>
                      <a:pt x="1978" y="3177"/>
                    </a:lnTo>
                    <a:lnTo>
                      <a:pt x="1973" y="3233"/>
                    </a:lnTo>
                    <a:lnTo>
                      <a:pt x="1967" y="3290"/>
                    </a:lnTo>
                    <a:lnTo>
                      <a:pt x="1960" y="3347"/>
                    </a:lnTo>
                    <a:lnTo>
                      <a:pt x="1950" y="3403"/>
                    </a:lnTo>
                    <a:lnTo>
                      <a:pt x="1941" y="3460"/>
                    </a:lnTo>
                    <a:lnTo>
                      <a:pt x="1930" y="3516"/>
                    </a:lnTo>
                    <a:lnTo>
                      <a:pt x="1919" y="3572"/>
                    </a:lnTo>
                    <a:lnTo>
                      <a:pt x="1906" y="3627"/>
                    </a:lnTo>
                    <a:lnTo>
                      <a:pt x="1877" y="3737"/>
                    </a:lnTo>
                    <a:lnTo>
                      <a:pt x="1844" y="3845"/>
                    </a:lnTo>
                    <a:lnTo>
                      <a:pt x="1826" y="3899"/>
                    </a:lnTo>
                    <a:lnTo>
                      <a:pt x="1807" y="3952"/>
                    </a:lnTo>
                    <a:lnTo>
                      <a:pt x="1786" y="4005"/>
                    </a:lnTo>
                    <a:lnTo>
                      <a:pt x="1766" y="4058"/>
                    </a:lnTo>
                    <a:lnTo>
                      <a:pt x="1744" y="4110"/>
                    </a:lnTo>
                    <a:lnTo>
                      <a:pt x="1720" y="4161"/>
                    </a:lnTo>
                    <a:lnTo>
                      <a:pt x="1697" y="4213"/>
                    </a:lnTo>
                    <a:lnTo>
                      <a:pt x="1671" y="4264"/>
                    </a:lnTo>
                    <a:lnTo>
                      <a:pt x="1646" y="4314"/>
                    </a:lnTo>
                    <a:lnTo>
                      <a:pt x="1619" y="4364"/>
                    </a:lnTo>
                    <a:lnTo>
                      <a:pt x="1563" y="4463"/>
                    </a:lnTo>
                    <a:lnTo>
                      <a:pt x="1502" y="4560"/>
                    </a:lnTo>
                    <a:lnTo>
                      <a:pt x="1471" y="4609"/>
                    </a:lnTo>
                    <a:lnTo>
                      <a:pt x="1439" y="4656"/>
                    </a:lnTo>
                    <a:lnTo>
                      <a:pt x="1406" y="4703"/>
                    </a:lnTo>
                    <a:lnTo>
                      <a:pt x="1372" y="4750"/>
                    </a:lnTo>
                    <a:lnTo>
                      <a:pt x="1337" y="4795"/>
                    </a:lnTo>
                    <a:lnTo>
                      <a:pt x="1302" y="4841"/>
                    </a:lnTo>
                    <a:lnTo>
                      <a:pt x="1265" y="4887"/>
                    </a:lnTo>
                    <a:lnTo>
                      <a:pt x="1228" y="4930"/>
                    </a:lnTo>
                    <a:lnTo>
                      <a:pt x="1190" y="4975"/>
                    </a:lnTo>
                    <a:lnTo>
                      <a:pt x="1150" y="5018"/>
                    </a:lnTo>
                    <a:lnTo>
                      <a:pt x="1111" y="5061"/>
                    </a:lnTo>
                    <a:lnTo>
                      <a:pt x="1071" y="5103"/>
                    </a:lnTo>
                    <a:lnTo>
                      <a:pt x="1029" y="5146"/>
                    </a:lnTo>
                    <a:lnTo>
                      <a:pt x="987" y="5187"/>
                    </a:lnTo>
                    <a:lnTo>
                      <a:pt x="945" y="5228"/>
                    </a:lnTo>
                    <a:lnTo>
                      <a:pt x="901" y="5269"/>
                    </a:lnTo>
                    <a:lnTo>
                      <a:pt x="857" y="5308"/>
                    </a:lnTo>
                    <a:lnTo>
                      <a:pt x="811" y="5347"/>
                    </a:lnTo>
                    <a:lnTo>
                      <a:pt x="766" y="5385"/>
                    </a:lnTo>
                    <a:lnTo>
                      <a:pt x="720" y="5424"/>
                    </a:lnTo>
                    <a:lnTo>
                      <a:pt x="673" y="5461"/>
                    </a:lnTo>
                    <a:lnTo>
                      <a:pt x="624" y="5497"/>
                    </a:lnTo>
                    <a:lnTo>
                      <a:pt x="576" y="5534"/>
                    </a:lnTo>
                    <a:lnTo>
                      <a:pt x="526" y="5568"/>
                    </a:lnTo>
                    <a:lnTo>
                      <a:pt x="427" y="5637"/>
                    </a:lnTo>
                    <a:lnTo>
                      <a:pt x="376" y="5672"/>
                    </a:lnTo>
                    <a:lnTo>
                      <a:pt x="324" y="5705"/>
                    </a:lnTo>
                    <a:lnTo>
                      <a:pt x="272" y="5737"/>
                    </a:lnTo>
                    <a:lnTo>
                      <a:pt x="218" y="5768"/>
                    </a:lnTo>
                    <a:lnTo>
                      <a:pt x="165" y="5799"/>
                    </a:lnTo>
                    <a:lnTo>
                      <a:pt x="110" y="5830"/>
                    </a:lnTo>
                    <a:lnTo>
                      <a:pt x="55" y="5859"/>
                    </a:lnTo>
                    <a:lnTo>
                      <a:pt x="0" y="5888"/>
                    </a:lnTo>
                  </a:path>
                </a:pathLst>
              </a:custGeom>
              <a:grpFill/>
              <a:ln w="22225">
                <a:solidFill>
                  <a:schemeClr val="tx1"/>
                </a:solidFill>
                <a:prstDash val="solid"/>
                <a:round/>
                <a:headEnd/>
                <a:tailEnd/>
              </a:ln>
              <a:extLst/>
            </p:spPr>
            <p:txBody>
              <a:bodyPr/>
              <a:lstStyle/>
              <a:p>
                <a:pPr>
                  <a:defRPr/>
                </a:pPr>
                <a:endParaRPr lang="es-MX" sz="1100"/>
              </a:p>
            </p:txBody>
          </p:sp>
        </p:grpSp>
        <p:grpSp>
          <p:nvGrpSpPr>
            <p:cNvPr id="46" name="Group 61"/>
            <p:cNvGrpSpPr>
              <a:grpSpLocks/>
            </p:cNvGrpSpPr>
            <p:nvPr/>
          </p:nvGrpSpPr>
          <p:grpSpPr bwMode="auto">
            <a:xfrm rot="-10785620">
              <a:off x="5190377" y="5597459"/>
              <a:ext cx="515937" cy="420688"/>
              <a:chOff x="3775" y="2153"/>
              <a:chExt cx="145" cy="112"/>
            </a:xfrm>
            <a:grpFill/>
          </p:grpSpPr>
          <p:sp>
            <p:nvSpPr>
              <p:cNvPr id="64" name="Line 62"/>
              <p:cNvSpPr>
                <a:spLocks noChangeShapeType="1"/>
              </p:cNvSpPr>
              <p:nvPr/>
            </p:nvSpPr>
            <p:spPr bwMode="auto">
              <a:xfrm>
                <a:off x="3775" y="2210"/>
                <a:ext cx="145" cy="0"/>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65" name="Line 63"/>
              <p:cNvSpPr>
                <a:spLocks noChangeShapeType="1"/>
              </p:cNvSpPr>
              <p:nvPr/>
            </p:nvSpPr>
            <p:spPr bwMode="auto">
              <a:xfrm>
                <a:off x="3841" y="2153"/>
                <a:ext cx="0" cy="112"/>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66" name="Line 64"/>
              <p:cNvSpPr>
                <a:spLocks noChangeShapeType="1"/>
              </p:cNvSpPr>
              <p:nvPr/>
            </p:nvSpPr>
            <p:spPr bwMode="auto">
              <a:xfrm>
                <a:off x="3866" y="2173"/>
                <a:ext cx="0" cy="72"/>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67" name="Line 65"/>
              <p:cNvSpPr>
                <a:spLocks noChangeShapeType="1"/>
              </p:cNvSpPr>
              <p:nvPr/>
            </p:nvSpPr>
            <p:spPr bwMode="auto">
              <a:xfrm>
                <a:off x="3898" y="2195"/>
                <a:ext cx="0" cy="30"/>
              </a:xfrm>
              <a:prstGeom prst="line">
                <a:avLst/>
              </a:prstGeom>
              <a:grpFill/>
              <a:ln w="28575">
                <a:solidFill>
                  <a:schemeClr val="tx1"/>
                </a:solidFill>
                <a:round/>
                <a:headEnd/>
                <a:tailEnd/>
              </a:ln>
              <a:effectLst/>
              <a:extLst/>
            </p:spPr>
            <p:txBody>
              <a:bodyPr wrap="none" anchor="ctr"/>
              <a:lstStyle/>
              <a:p>
                <a:pPr>
                  <a:defRPr/>
                </a:pPr>
                <a:endParaRPr lang="es-MX" sz="1100"/>
              </a:p>
            </p:txBody>
          </p:sp>
        </p:grpSp>
        <p:sp>
          <p:nvSpPr>
            <p:cNvPr id="47" name="Line 66"/>
            <p:cNvSpPr>
              <a:spLocks noChangeShapeType="1"/>
            </p:cNvSpPr>
            <p:nvPr/>
          </p:nvSpPr>
          <p:spPr bwMode="auto">
            <a:xfrm>
              <a:off x="5702082" y="5799197"/>
              <a:ext cx="0" cy="371475"/>
            </a:xfrm>
            <a:prstGeom prst="line">
              <a:avLst/>
            </a:prstGeom>
            <a:grpFill/>
            <a:ln w="28575">
              <a:solidFill>
                <a:schemeClr val="tx1"/>
              </a:solidFill>
              <a:round/>
              <a:headEnd/>
              <a:tailEnd/>
            </a:ln>
            <a:effectLst/>
            <a:extLst/>
          </p:spPr>
          <p:txBody>
            <a:bodyPr wrap="none" anchor="ctr"/>
            <a:lstStyle/>
            <a:p>
              <a:pPr>
                <a:defRPr/>
              </a:pPr>
              <a:endParaRPr lang="es-MX" sz="1100"/>
            </a:p>
          </p:txBody>
        </p:sp>
        <p:sp>
          <p:nvSpPr>
            <p:cNvPr id="48" name="Line 247"/>
            <p:cNvSpPr>
              <a:spLocks noChangeShapeType="1"/>
            </p:cNvSpPr>
            <p:nvPr/>
          </p:nvSpPr>
          <p:spPr bwMode="auto">
            <a:xfrm rot="16200000">
              <a:off x="6000696" y="5857612"/>
              <a:ext cx="1" cy="597231"/>
            </a:xfrm>
            <a:prstGeom prst="line">
              <a:avLst/>
            </a:prstGeom>
            <a:grpFill/>
            <a:ln w="28575">
              <a:solidFill>
                <a:schemeClr val="tx1"/>
              </a:solidFill>
              <a:round/>
              <a:headEnd/>
              <a:tailEnd/>
            </a:ln>
            <a:effectLst/>
            <a:extLst/>
          </p:spPr>
          <p:txBody>
            <a:bodyPr wrap="none" anchor="ctr"/>
            <a:lstStyle/>
            <a:p>
              <a:pPr>
                <a:defRPr/>
              </a:pPr>
              <a:endParaRPr lang="es-MX" sz="1100"/>
            </a:p>
          </p:txBody>
        </p:sp>
        <p:pic>
          <p:nvPicPr>
            <p:cNvPr id="49" name="4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3561" y="4469608"/>
              <a:ext cx="2715704" cy="1977488"/>
            </a:xfrm>
            <a:prstGeom prst="rect">
              <a:avLst/>
            </a:prstGeom>
            <a:grpFill/>
          </p:spPr>
        </p:pic>
        <p:sp>
          <p:nvSpPr>
            <p:cNvPr id="50" name="Line 10"/>
            <p:cNvSpPr>
              <a:spLocks noChangeShapeType="1"/>
            </p:cNvSpPr>
            <p:nvPr/>
          </p:nvSpPr>
          <p:spPr bwMode="auto">
            <a:xfrm>
              <a:off x="5375675" y="4117790"/>
              <a:ext cx="0" cy="1424655"/>
            </a:xfrm>
            <a:prstGeom prst="line">
              <a:avLst/>
            </a:prstGeom>
            <a:grpFill/>
            <a:ln w="38100">
              <a:solidFill>
                <a:srgbClr val="C00000"/>
              </a:solidFill>
              <a:prstDash val="sysDot"/>
              <a:round/>
              <a:headEnd/>
              <a:tailEnd type="triangle" w="med" len="med"/>
            </a:ln>
            <a:effectLst/>
          </p:spPr>
          <p:txBody>
            <a:bodyPr/>
            <a:lstStyle/>
            <a:p>
              <a:endParaRPr lang="es-ES" sz="1100"/>
            </a:p>
          </p:txBody>
        </p:sp>
        <p:sp>
          <p:nvSpPr>
            <p:cNvPr id="51" name="Line 10"/>
            <p:cNvSpPr>
              <a:spLocks noChangeShapeType="1"/>
            </p:cNvSpPr>
            <p:nvPr/>
          </p:nvSpPr>
          <p:spPr bwMode="auto">
            <a:xfrm flipV="1">
              <a:off x="5271115" y="4103159"/>
              <a:ext cx="0" cy="1401601"/>
            </a:xfrm>
            <a:prstGeom prst="line">
              <a:avLst/>
            </a:prstGeom>
            <a:grpFill/>
            <a:ln w="38100">
              <a:solidFill>
                <a:srgbClr val="004C22"/>
              </a:solidFill>
              <a:prstDash val="sysDot"/>
              <a:round/>
              <a:headEnd/>
              <a:tailEnd type="triangle" w="med" len="med"/>
            </a:ln>
            <a:effectLst/>
          </p:spPr>
          <p:txBody>
            <a:bodyPr/>
            <a:lstStyle/>
            <a:p>
              <a:endParaRPr lang="es-ES" sz="1100"/>
            </a:p>
          </p:txBody>
        </p:sp>
        <p:grpSp>
          <p:nvGrpSpPr>
            <p:cNvPr id="52" name="51 Grupo"/>
            <p:cNvGrpSpPr/>
            <p:nvPr/>
          </p:nvGrpSpPr>
          <p:grpSpPr>
            <a:xfrm>
              <a:off x="5926722" y="4550324"/>
              <a:ext cx="345728" cy="366487"/>
              <a:chOff x="5968816" y="5180935"/>
              <a:chExt cx="258599" cy="717705"/>
            </a:xfrm>
            <a:grpFill/>
          </p:grpSpPr>
          <p:sp>
            <p:nvSpPr>
              <p:cNvPr id="62" name="Rectangle 356"/>
              <p:cNvSpPr>
                <a:spLocks noChangeArrowheads="1"/>
              </p:cNvSpPr>
              <p:nvPr/>
            </p:nvSpPr>
            <p:spPr bwMode="auto">
              <a:xfrm rot="10799223">
                <a:off x="6122744" y="5310837"/>
                <a:ext cx="104671" cy="457902"/>
              </a:xfrm>
              <a:prstGeom prst="rect">
                <a:avLst/>
              </a:prstGeom>
              <a:grpFill/>
              <a:ln w="0">
                <a:solidFill>
                  <a:srgbClr val="000000"/>
                </a:solidFill>
                <a:miter lim="800000"/>
                <a:headEnd/>
                <a:tailEnd/>
              </a:ln>
            </p:spPr>
            <p:txBody>
              <a:bodyPr/>
              <a:lstStyle/>
              <a:p>
                <a:pPr>
                  <a:defRPr/>
                </a:pPr>
                <a:endParaRPr lang="es-MX" sz="1100"/>
              </a:p>
            </p:txBody>
          </p:sp>
          <p:sp>
            <p:nvSpPr>
              <p:cNvPr id="63" name="Freeform 357"/>
              <p:cNvSpPr>
                <a:spLocks/>
              </p:cNvSpPr>
              <p:nvPr/>
            </p:nvSpPr>
            <p:spPr bwMode="auto">
              <a:xfrm rot="10799223">
                <a:off x="5968816" y="5180935"/>
                <a:ext cx="153928" cy="717705"/>
              </a:xfrm>
              <a:custGeom>
                <a:avLst/>
                <a:gdLst>
                  <a:gd name="T0" fmla="*/ 0 w 2163"/>
                  <a:gd name="T1" fmla="*/ 1446 h 7954"/>
                  <a:gd name="T2" fmla="*/ 2163 w 2163"/>
                  <a:gd name="T3" fmla="*/ 0 h 7954"/>
                  <a:gd name="T4" fmla="*/ 2163 w 2163"/>
                  <a:gd name="T5" fmla="*/ 7954 h 7954"/>
                  <a:gd name="T6" fmla="*/ 0 w 2163"/>
                  <a:gd name="T7" fmla="*/ 6508 h 7954"/>
                  <a:gd name="T8" fmla="*/ 0 w 2163"/>
                  <a:gd name="T9" fmla="*/ 1446 h 7954"/>
                </a:gdLst>
                <a:ahLst/>
                <a:cxnLst>
                  <a:cxn ang="0">
                    <a:pos x="T0" y="T1"/>
                  </a:cxn>
                  <a:cxn ang="0">
                    <a:pos x="T2" y="T3"/>
                  </a:cxn>
                  <a:cxn ang="0">
                    <a:pos x="T4" y="T5"/>
                  </a:cxn>
                  <a:cxn ang="0">
                    <a:pos x="T6" y="T7"/>
                  </a:cxn>
                  <a:cxn ang="0">
                    <a:pos x="T8" y="T9"/>
                  </a:cxn>
                </a:cxnLst>
                <a:rect l="0" t="0" r="r" b="b"/>
                <a:pathLst>
                  <a:path w="2163" h="7954">
                    <a:moveTo>
                      <a:pt x="0" y="1446"/>
                    </a:moveTo>
                    <a:lnTo>
                      <a:pt x="2163" y="0"/>
                    </a:lnTo>
                    <a:lnTo>
                      <a:pt x="2163" y="7954"/>
                    </a:lnTo>
                    <a:lnTo>
                      <a:pt x="0" y="6508"/>
                    </a:lnTo>
                    <a:lnTo>
                      <a:pt x="0" y="1446"/>
                    </a:lnTo>
                    <a:close/>
                  </a:path>
                </a:pathLst>
              </a:custGeom>
              <a:grpFill/>
              <a:ln w="0">
                <a:solidFill>
                  <a:srgbClr val="000000"/>
                </a:solidFill>
                <a:prstDash val="solid"/>
                <a:round/>
                <a:headEnd/>
                <a:tailEnd/>
              </a:ln>
            </p:spPr>
            <p:txBody>
              <a:bodyPr/>
              <a:lstStyle/>
              <a:p>
                <a:pPr>
                  <a:defRPr/>
                </a:pPr>
                <a:endParaRPr lang="es-MX" sz="1100"/>
              </a:p>
            </p:txBody>
          </p:sp>
        </p:grpSp>
        <p:grpSp>
          <p:nvGrpSpPr>
            <p:cNvPr id="53" name="2 Grupo"/>
            <p:cNvGrpSpPr>
              <a:grpSpLocks/>
            </p:cNvGrpSpPr>
            <p:nvPr/>
          </p:nvGrpSpPr>
          <p:grpSpPr bwMode="auto">
            <a:xfrm>
              <a:off x="5582567" y="4540017"/>
              <a:ext cx="261938" cy="401328"/>
              <a:chOff x="5568603" y="5278361"/>
              <a:chExt cx="261677" cy="529348"/>
            </a:xfrm>
            <a:grpFill/>
          </p:grpSpPr>
          <p:sp>
            <p:nvSpPr>
              <p:cNvPr id="58" name="Freeform 358"/>
              <p:cNvSpPr>
                <a:spLocks/>
              </p:cNvSpPr>
              <p:nvPr/>
            </p:nvSpPr>
            <p:spPr bwMode="auto">
              <a:xfrm rot="10799223">
                <a:off x="5820764" y="5515216"/>
                <a:ext cx="9516" cy="55638"/>
              </a:xfrm>
              <a:custGeom>
                <a:avLst/>
                <a:gdLst>
                  <a:gd name="T0" fmla="*/ 0 w 162"/>
                  <a:gd name="T1" fmla="*/ 0 h 643"/>
                  <a:gd name="T2" fmla="*/ 17 w 162"/>
                  <a:gd name="T3" fmla="*/ 14 h 643"/>
                  <a:gd name="T4" fmla="*/ 35 w 162"/>
                  <a:gd name="T5" fmla="*/ 28 h 643"/>
                  <a:gd name="T6" fmla="*/ 51 w 162"/>
                  <a:gd name="T7" fmla="*/ 44 h 643"/>
                  <a:gd name="T8" fmla="*/ 66 w 162"/>
                  <a:gd name="T9" fmla="*/ 60 h 643"/>
                  <a:gd name="T10" fmla="*/ 80 w 162"/>
                  <a:gd name="T11" fmla="*/ 77 h 643"/>
                  <a:gd name="T12" fmla="*/ 94 w 162"/>
                  <a:gd name="T13" fmla="*/ 96 h 643"/>
                  <a:gd name="T14" fmla="*/ 100 w 162"/>
                  <a:gd name="T15" fmla="*/ 106 h 643"/>
                  <a:gd name="T16" fmla="*/ 106 w 162"/>
                  <a:gd name="T17" fmla="*/ 115 h 643"/>
                  <a:gd name="T18" fmla="*/ 117 w 162"/>
                  <a:gd name="T19" fmla="*/ 135 h 643"/>
                  <a:gd name="T20" fmla="*/ 128 w 162"/>
                  <a:gd name="T21" fmla="*/ 156 h 643"/>
                  <a:gd name="T22" fmla="*/ 136 w 162"/>
                  <a:gd name="T23" fmla="*/ 178 h 643"/>
                  <a:gd name="T24" fmla="*/ 145 w 162"/>
                  <a:gd name="T25" fmla="*/ 200 h 643"/>
                  <a:gd name="T26" fmla="*/ 151 w 162"/>
                  <a:gd name="T27" fmla="*/ 223 h 643"/>
                  <a:gd name="T28" fmla="*/ 156 w 162"/>
                  <a:gd name="T29" fmla="*/ 248 h 643"/>
                  <a:gd name="T30" fmla="*/ 158 w 162"/>
                  <a:gd name="T31" fmla="*/ 260 h 643"/>
                  <a:gd name="T32" fmla="*/ 160 w 162"/>
                  <a:gd name="T33" fmla="*/ 271 h 643"/>
                  <a:gd name="T34" fmla="*/ 161 w 162"/>
                  <a:gd name="T35" fmla="*/ 284 h 643"/>
                  <a:gd name="T36" fmla="*/ 162 w 162"/>
                  <a:gd name="T37" fmla="*/ 296 h 643"/>
                  <a:gd name="T38" fmla="*/ 162 w 162"/>
                  <a:gd name="T39" fmla="*/ 321 h 643"/>
                  <a:gd name="T40" fmla="*/ 162 w 162"/>
                  <a:gd name="T41" fmla="*/ 347 h 643"/>
                  <a:gd name="T42" fmla="*/ 160 w 162"/>
                  <a:gd name="T43" fmla="*/ 372 h 643"/>
                  <a:gd name="T44" fmla="*/ 156 w 162"/>
                  <a:gd name="T45" fmla="*/ 396 h 643"/>
                  <a:gd name="T46" fmla="*/ 151 w 162"/>
                  <a:gd name="T47" fmla="*/ 420 h 643"/>
                  <a:gd name="T48" fmla="*/ 145 w 162"/>
                  <a:gd name="T49" fmla="*/ 443 h 643"/>
                  <a:gd name="T50" fmla="*/ 136 w 162"/>
                  <a:gd name="T51" fmla="*/ 465 h 643"/>
                  <a:gd name="T52" fmla="*/ 128 w 162"/>
                  <a:gd name="T53" fmla="*/ 488 h 643"/>
                  <a:gd name="T54" fmla="*/ 117 w 162"/>
                  <a:gd name="T55" fmla="*/ 509 h 643"/>
                  <a:gd name="T56" fmla="*/ 106 w 162"/>
                  <a:gd name="T57" fmla="*/ 528 h 643"/>
                  <a:gd name="T58" fmla="*/ 94 w 162"/>
                  <a:gd name="T59" fmla="*/ 548 h 643"/>
                  <a:gd name="T60" fmla="*/ 80 w 162"/>
                  <a:gd name="T61" fmla="*/ 567 h 643"/>
                  <a:gd name="T62" fmla="*/ 66 w 162"/>
                  <a:gd name="T63" fmla="*/ 584 h 643"/>
                  <a:gd name="T64" fmla="*/ 51 w 162"/>
                  <a:gd name="T65" fmla="*/ 600 h 643"/>
                  <a:gd name="T66" fmla="*/ 35 w 162"/>
                  <a:gd name="T67" fmla="*/ 615 h 643"/>
                  <a:gd name="T68" fmla="*/ 17 w 162"/>
                  <a:gd name="T69" fmla="*/ 630 h 643"/>
                  <a:gd name="T70" fmla="*/ 0 w 162"/>
                  <a:gd name="T71"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2" h="643">
                    <a:moveTo>
                      <a:pt x="0" y="0"/>
                    </a:moveTo>
                    <a:lnTo>
                      <a:pt x="17" y="14"/>
                    </a:lnTo>
                    <a:lnTo>
                      <a:pt x="35" y="28"/>
                    </a:lnTo>
                    <a:lnTo>
                      <a:pt x="51" y="44"/>
                    </a:lnTo>
                    <a:lnTo>
                      <a:pt x="66" y="60"/>
                    </a:lnTo>
                    <a:lnTo>
                      <a:pt x="80" y="77"/>
                    </a:lnTo>
                    <a:lnTo>
                      <a:pt x="94" y="96"/>
                    </a:lnTo>
                    <a:lnTo>
                      <a:pt x="100" y="106"/>
                    </a:lnTo>
                    <a:lnTo>
                      <a:pt x="106" y="115"/>
                    </a:lnTo>
                    <a:lnTo>
                      <a:pt x="117" y="135"/>
                    </a:lnTo>
                    <a:lnTo>
                      <a:pt x="128" y="156"/>
                    </a:lnTo>
                    <a:lnTo>
                      <a:pt x="136" y="178"/>
                    </a:lnTo>
                    <a:lnTo>
                      <a:pt x="145" y="200"/>
                    </a:lnTo>
                    <a:lnTo>
                      <a:pt x="151" y="223"/>
                    </a:lnTo>
                    <a:lnTo>
                      <a:pt x="156" y="248"/>
                    </a:lnTo>
                    <a:lnTo>
                      <a:pt x="158" y="260"/>
                    </a:lnTo>
                    <a:lnTo>
                      <a:pt x="160" y="271"/>
                    </a:lnTo>
                    <a:lnTo>
                      <a:pt x="161" y="284"/>
                    </a:lnTo>
                    <a:lnTo>
                      <a:pt x="162" y="296"/>
                    </a:lnTo>
                    <a:lnTo>
                      <a:pt x="162" y="321"/>
                    </a:lnTo>
                    <a:lnTo>
                      <a:pt x="162" y="347"/>
                    </a:lnTo>
                    <a:lnTo>
                      <a:pt x="160" y="372"/>
                    </a:lnTo>
                    <a:lnTo>
                      <a:pt x="156" y="396"/>
                    </a:lnTo>
                    <a:lnTo>
                      <a:pt x="151" y="420"/>
                    </a:lnTo>
                    <a:lnTo>
                      <a:pt x="145" y="443"/>
                    </a:lnTo>
                    <a:lnTo>
                      <a:pt x="136" y="465"/>
                    </a:lnTo>
                    <a:lnTo>
                      <a:pt x="128" y="488"/>
                    </a:lnTo>
                    <a:lnTo>
                      <a:pt x="117" y="509"/>
                    </a:lnTo>
                    <a:lnTo>
                      <a:pt x="106" y="528"/>
                    </a:lnTo>
                    <a:lnTo>
                      <a:pt x="94" y="548"/>
                    </a:lnTo>
                    <a:lnTo>
                      <a:pt x="80" y="567"/>
                    </a:lnTo>
                    <a:lnTo>
                      <a:pt x="66" y="584"/>
                    </a:lnTo>
                    <a:lnTo>
                      <a:pt x="51" y="600"/>
                    </a:lnTo>
                    <a:lnTo>
                      <a:pt x="35" y="615"/>
                    </a:lnTo>
                    <a:lnTo>
                      <a:pt x="17" y="630"/>
                    </a:lnTo>
                    <a:lnTo>
                      <a:pt x="0" y="643"/>
                    </a:lnTo>
                  </a:path>
                </a:pathLst>
              </a:custGeom>
              <a:grpFill/>
              <a:ln w="22225">
                <a:solidFill>
                  <a:schemeClr val="tx1"/>
                </a:solidFill>
                <a:prstDash val="solid"/>
                <a:round/>
                <a:headEnd/>
                <a:tailEnd/>
              </a:ln>
              <a:extLst/>
            </p:spPr>
            <p:txBody>
              <a:bodyPr/>
              <a:lstStyle/>
              <a:p>
                <a:pPr>
                  <a:defRPr/>
                </a:pPr>
                <a:endParaRPr lang="es-MX" sz="1100"/>
              </a:p>
            </p:txBody>
          </p:sp>
          <p:sp>
            <p:nvSpPr>
              <p:cNvPr id="59" name="Freeform 359"/>
              <p:cNvSpPr>
                <a:spLocks/>
              </p:cNvSpPr>
              <p:nvPr/>
            </p:nvSpPr>
            <p:spPr bwMode="auto">
              <a:xfrm rot="10799223">
                <a:off x="5755741" y="5459579"/>
                <a:ext cx="41234" cy="166911"/>
              </a:xfrm>
              <a:custGeom>
                <a:avLst/>
                <a:gdLst>
                  <a:gd name="T0" fmla="*/ 29 w 530"/>
                  <a:gd name="T1" fmla="*/ 20 h 1867"/>
                  <a:gd name="T2" fmla="*/ 86 w 530"/>
                  <a:gd name="T3" fmla="*/ 59 h 1867"/>
                  <a:gd name="T4" fmla="*/ 140 w 530"/>
                  <a:gd name="T5" fmla="*/ 102 h 1867"/>
                  <a:gd name="T6" fmla="*/ 192 w 530"/>
                  <a:gd name="T7" fmla="*/ 148 h 1867"/>
                  <a:gd name="T8" fmla="*/ 241 w 530"/>
                  <a:gd name="T9" fmla="*/ 198 h 1867"/>
                  <a:gd name="T10" fmla="*/ 264 w 530"/>
                  <a:gd name="T11" fmla="*/ 223 h 1867"/>
                  <a:gd name="T12" fmla="*/ 307 w 530"/>
                  <a:gd name="T13" fmla="*/ 277 h 1867"/>
                  <a:gd name="T14" fmla="*/ 338 w 530"/>
                  <a:gd name="T15" fmla="*/ 319 h 1867"/>
                  <a:gd name="T16" fmla="*/ 366 w 530"/>
                  <a:gd name="T17" fmla="*/ 362 h 1867"/>
                  <a:gd name="T18" fmla="*/ 401 w 530"/>
                  <a:gd name="T19" fmla="*/ 422 h 1867"/>
                  <a:gd name="T20" fmla="*/ 432 w 530"/>
                  <a:gd name="T21" fmla="*/ 484 h 1867"/>
                  <a:gd name="T22" fmla="*/ 459 w 530"/>
                  <a:gd name="T23" fmla="*/ 549 h 1867"/>
                  <a:gd name="T24" fmla="*/ 465 w 530"/>
                  <a:gd name="T25" fmla="*/ 565 h 1867"/>
                  <a:gd name="T26" fmla="*/ 482 w 530"/>
                  <a:gd name="T27" fmla="*/ 615 h 1867"/>
                  <a:gd name="T28" fmla="*/ 501 w 530"/>
                  <a:gd name="T29" fmla="*/ 683 h 1867"/>
                  <a:gd name="T30" fmla="*/ 516 w 530"/>
                  <a:gd name="T31" fmla="*/ 753 h 1867"/>
                  <a:gd name="T32" fmla="*/ 525 w 530"/>
                  <a:gd name="T33" fmla="*/ 824 h 1867"/>
                  <a:gd name="T34" fmla="*/ 529 w 530"/>
                  <a:gd name="T35" fmla="*/ 897 h 1867"/>
                  <a:gd name="T36" fmla="*/ 529 w 530"/>
                  <a:gd name="T37" fmla="*/ 971 h 1867"/>
                  <a:gd name="T38" fmla="*/ 525 w 530"/>
                  <a:gd name="T39" fmla="*/ 1044 h 1867"/>
                  <a:gd name="T40" fmla="*/ 516 w 530"/>
                  <a:gd name="T41" fmla="*/ 1116 h 1867"/>
                  <a:gd name="T42" fmla="*/ 501 w 530"/>
                  <a:gd name="T43" fmla="*/ 1185 h 1867"/>
                  <a:gd name="T44" fmla="*/ 482 w 530"/>
                  <a:gd name="T45" fmla="*/ 1254 h 1867"/>
                  <a:gd name="T46" fmla="*/ 459 w 530"/>
                  <a:gd name="T47" fmla="*/ 1320 h 1867"/>
                  <a:gd name="T48" fmla="*/ 417 w 530"/>
                  <a:gd name="T49" fmla="*/ 1416 h 1867"/>
                  <a:gd name="T50" fmla="*/ 366 w 530"/>
                  <a:gd name="T51" fmla="*/ 1506 h 1867"/>
                  <a:gd name="T52" fmla="*/ 328 w 530"/>
                  <a:gd name="T53" fmla="*/ 1564 h 1867"/>
                  <a:gd name="T54" fmla="*/ 286 w 530"/>
                  <a:gd name="T55" fmla="*/ 1618 h 1867"/>
                  <a:gd name="T56" fmla="*/ 241 w 530"/>
                  <a:gd name="T57" fmla="*/ 1671 h 1867"/>
                  <a:gd name="T58" fmla="*/ 192 w 530"/>
                  <a:gd name="T59" fmla="*/ 1720 h 1867"/>
                  <a:gd name="T60" fmla="*/ 140 w 530"/>
                  <a:gd name="T61" fmla="*/ 1766 h 1867"/>
                  <a:gd name="T62" fmla="*/ 86 w 530"/>
                  <a:gd name="T63" fmla="*/ 1809 h 1867"/>
                  <a:gd name="T64" fmla="*/ 29 w 530"/>
                  <a:gd name="T65" fmla="*/ 1848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0" h="1867">
                    <a:moveTo>
                      <a:pt x="0" y="0"/>
                    </a:moveTo>
                    <a:lnTo>
                      <a:pt x="29" y="20"/>
                    </a:lnTo>
                    <a:lnTo>
                      <a:pt x="58" y="39"/>
                    </a:lnTo>
                    <a:lnTo>
                      <a:pt x="86" y="59"/>
                    </a:lnTo>
                    <a:lnTo>
                      <a:pt x="114" y="80"/>
                    </a:lnTo>
                    <a:lnTo>
                      <a:pt x="140" y="102"/>
                    </a:lnTo>
                    <a:lnTo>
                      <a:pt x="167" y="125"/>
                    </a:lnTo>
                    <a:lnTo>
                      <a:pt x="192" y="148"/>
                    </a:lnTo>
                    <a:lnTo>
                      <a:pt x="217" y="173"/>
                    </a:lnTo>
                    <a:lnTo>
                      <a:pt x="241" y="198"/>
                    </a:lnTo>
                    <a:lnTo>
                      <a:pt x="252" y="210"/>
                    </a:lnTo>
                    <a:lnTo>
                      <a:pt x="264" y="223"/>
                    </a:lnTo>
                    <a:lnTo>
                      <a:pt x="286" y="250"/>
                    </a:lnTo>
                    <a:lnTo>
                      <a:pt x="307" y="277"/>
                    </a:lnTo>
                    <a:lnTo>
                      <a:pt x="328" y="304"/>
                    </a:lnTo>
                    <a:lnTo>
                      <a:pt x="338" y="319"/>
                    </a:lnTo>
                    <a:lnTo>
                      <a:pt x="347" y="333"/>
                    </a:lnTo>
                    <a:lnTo>
                      <a:pt x="366" y="362"/>
                    </a:lnTo>
                    <a:lnTo>
                      <a:pt x="385" y="391"/>
                    </a:lnTo>
                    <a:lnTo>
                      <a:pt x="401" y="422"/>
                    </a:lnTo>
                    <a:lnTo>
                      <a:pt x="417" y="452"/>
                    </a:lnTo>
                    <a:lnTo>
                      <a:pt x="432" y="484"/>
                    </a:lnTo>
                    <a:lnTo>
                      <a:pt x="447" y="516"/>
                    </a:lnTo>
                    <a:lnTo>
                      <a:pt x="459" y="549"/>
                    </a:lnTo>
                    <a:lnTo>
                      <a:pt x="463" y="557"/>
                    </a:lnTo>
                    <a:lnTo>
                      <a:pt x="465" y="565"/>
                    </a:lnTo>
                    <a:lnTo>
                      <a:pt x="471" y="581"/>
                    </a:lnTo>
                    <a:lnTo>
                      <a:pt x="482" y="615"/>
                    </a:lnTo>
                    <a:lnTo>
                      <a:pt x="493" y="649"/>
                    </a:lnTo>
                    <a:lnTo>
                      <a:pt x="501" y="683"/>
                    </a:lnTo>
                    <a:lnTo>
                      <a:pt x="509" y="718"/>
                    </a:lnTo>
                    <a:lnTo>
                      <a:pt x="516" y="753"/>
                    </a:lnTo>
                    <a:lnTo>
                      <a:pt x="521" y="788"/>
                    </a:lnTo>
                    <a:lnTo>
                      <a:pt x="525" y="824"/>
                    </a:lnTo>
                    <a:lnTo>
                      <a:pt x="528" y="861"/>
                    </a:lnTo>
                    <a:lnTo>
                      <a:pt x="529" y="897"/>
                    </a:lnTo>
                    <a:lnTo>
                      <a:pt x="530" y="933"/>
                    </a:lnTo>
                    <a:lnTo>
                      <a:pt x="529" y="971"/>
                    </a:lnTo>
                    <a:lnTo>
                      <a:pt x="528" y="1007"/>
                    </a:lnTo>
                    <a:lnTo>
                      <a:pt x="525" y="1044"/>
                    </a:lnTo>
                    <a:lnTo>
                      <a:pt x="521" y="1079"/>
                    </a:lnTo>
                    <a:lnTo>
                      <a:pt x="516" y="1116"/>
                    </a:lnTo>
                    <a:lnTo>
                      <a:pt x="509" y="1150"/>
                    </a:lnTo>
                    <a:lnTo>
                      <a:pt x="501" y="1185"/>
                    </a:lnTo>
                    <a:lnTo>
                      <a:pt x="493" y="1219"/>
                    </a:lnTo>
                    <a:lnTo>
                      <a:pt x="482" y="1254"/>
                    </a:lnTo>
                    <a:lnTo>
                      <a:pt x="471" y="1287"/>
                    </a:lnTo>
                    <a:lnTo>
                      <a:pt x="459" y="1320"/>
                    </a:lnTo>
                    <a:lnTo>
                      <a:pt x="447" y="1353"/>
                    </a:lnTo>
                    <a:lnTo>
                      <a:pt x="417" y="1416"/>
                    </a:lnTo>
                    <a:lnTo>
                      <a:pt x="385" y="1477"/>
                    </a:lnTo>
                    <a:lnTo>
                      <a:pt x="366" y="1506"/>
                    </a:lnTo>
                    <a:lnTo>
                      <a:pt x="347" y="1535"/>
                    </a:lnTo>
                    <a:lnTo>
                      <a:pt x="328" y="1564"/>
                    </a:lnTo>
                    <a:lnTo>
                      <a:pt x="307" y="1591"/>
                    </a:lnTo>
                    <a:lnTo>
                      <a:pt x="286" y="1618"/>
                    </a:lnTo>
                    <a:lnTo>
                      <a:pt x="264" y="1645"/>
                    </a:lnTo>
                    <a:lnTo>
                      <a:pt x="241" y="1671"/>
                    </a:lnTo>
                    <a:lnTo>
                      <a:pt x="217" y="1695"/>
                    </a:lnTo>
                    <a:lnTo>
                      <a:pt x="192" y="1720"/>
                    </a:lnTo>
                    <a:lnTo>
                      <a:pt x="167" y="1743"/>
                    </a:lnTo>
                    <a:lnTo>
                      <a:pt x="140" y="1766"/>
                    </a:lnTo>
                    <a:lnTo>
                      <a:pt x="114" y="1789"/>
                    </a:lnTo>
                    <a:lnTo>
                      <a:pt x="86" y="1809"/>
                    </a:lnTo>
                    <a:lnTo>
                      <a:pt x="58" y="1829"/>
                    </a:lnTo>
                    <a:lnTo>
                      <a:pt x="29" y="1848"/>
                    </a:lnTo>
                    <a:lnTo>
                      <a:pt x="0" y="1867"/>
                    </a:lnTo>
                  </a:path>
                </a:pathLst>
              </a:custGeom>
              <a:grpFill/>
              <a:ln w="22225">
                <a:solidFill>
                  <a:schemeClr val="tx1"/>
                </a:solidFill>
                <a:prstDash val="solid"/>
                <a:round/>
                <a:headEnd/>
                <a:tailEnd/>
              </a:ln>
              <a:extLst/>
            </p:spPr>
            <p:txBody>
              <a:bodyPr/>
              <a:lstStyle/>
              <a:p>
                <a:pPr>
                  <a:defRPr/>
                </a:pPr>
                <a:endParaRPr lang="es-MX" sz="1100"/>
              </a:p>
            </p:txBody>
          </p:sp>
          <p:sp>
            <p:nvSpPr>
              <p:cNvPr id="60" name="Freeform 360"/>
              <p:cNvSpPr>
                <a:spLocks/>
              </p:cNvSpPr>
              <p:nvPr/>
            </p:nvSpPr>
            <p:spPr bwMode="auto">
              <a:xfrm rot="10799223">
                <a:off x="5666930" y="5372149"/>
                <a:ext cx="91983" cy="341772"/>
              </a:xfrm>
              <a:custGeom>
                <a:avLst/>
                <a:gdLst>
                  <a:gd name="T0" fmla="*/ 70 w 1267"/>
                  <a:gd name="T1" fmla="*/ 36 h 3809"/>
                  <a:gd name="T2" fmla="*/ 205 w 1267"/>
                  <a:gd name="T3" fmla="*/ 118 h 3809"/>
                  <a:gd name="T4" fmla="*/ 335 w 1267"/>
                  <a:gd name="T5" fmla="*/ 206 h 3809"/>
                  <a:gd name="T6" fmla="*/ 458 w 1267"/>
                  <a:gd name="T7" fmla="*/ 300 h 3809"/>
                  <a:gd name="T8" fmla="*/ 574 w 1267"/>
                  <a:gd name="T9" fmla="*/ 400 h 3809"/>
                  <a:gd name="T10" fmla="*/ 655 w 1267"/>
                  <a:gd name="T11" fmla="*/ 479 h 3809"/>
                  <a:gd name="T12" fmla="*/ 733 w 1267"/>
                  <a:gd name="T13" fmla="*/ 562 h 3809"/>
                  <a:gd name="T14" fmla="*/ 829 w 1267"/>
                  <a:gd name="T15" fmla="*/ 677 h 3809"/>
                  <a:gd name="T16" fmla="*/ 895 w 1267"/>
                  <a:gd name="T17" fmla="*/ 766 h 3809"/>
                  <a:gd name="T18" fmla="*/ 958 w 1267"/>
                  <a:gd name="T19" fmla="*/ 858 h 3809"/>
                  <a:gd name="T20" fmla="*/ 1032 w 1267"/>
                  <a:gd name="T21" fmla="*/ 985 h 3809"/>
                  <a:gd name="T22" fmla="*/ 1065 w 1267"/>
                  <a:gd name="T23" fmla="*/ 1050 h 3809"/>
                  <a:gd name="T24" fmla="*/ 1097 w 1267"/>
                  <a:gd name="T25" fmla="*/ 1116 h 3809"/>
                  <a:gd name="T26" fmla="*/ 1111 w 1267"/>
                  <a:gd name="T27" fmla="*/ 1150 h 3809"/>
                  <a:gd name="T28" fmla="*/ 1139 w 1267"/>
                  <a:gd name="T29" fmla="*/ 1218 h 3809"/>
                  <a:gd name="T30" fmla="*/ 1157 w 1267"/>
                  <a:gd name="T31" fmla="*/ 1269 h 3809"/>
                  <a:gd name="T32" fmla="*/ 1175 w 1267"/>
                  <a:gd name="T33" fmla="*/ 1321 h 3809"/>
                  <a:gd name="T34" fmla="*/ 1187 w 1267"/>
                  <a:gd name="T35" fmla="*/ 1356 h 3809"/>
                  <a:gd name="T36" fmla="*/ 1206 w 1267"/>
                  <a:gd name="T37" fmla="*/ 1426 h 3809"/>
                  <a:gd name="T38" fmla="*/ 1230 w 1267"/>
                  <a:gd name="T39" fmla="*/ 1534 h 3809"/>
                  <a:gd name="T40" fmla="*/ 1243 w 1267"/>
                  <a:gd name="T41" fmla="*/ 1607 h 3809"/>
                  <a:gd name="T42" fmla="*/ 1254 w 1267"/>
                  <a:gd name="T43" fmla="*/ 1680 h 3809"/>
                  <a:gd name="T44" fmla="*/ 1263 w 1267"/>
                  <a:gd name="T45" fmla="*/ 1791 h 3809"/>
                  <a:gd name="T46" fmla="*/ 1266 w 1267"/>
                  <a:gd name="T47" fmla="*/ 1866 h 3809"/>
                  <a:gd name="T48" fmla="*/ 1265 w 1267"/>
                  <a:gd name="T49" fmla="*/ 1979 h 3809"/>
                  <a:gd name="T50" fmla="*/ 1254 w 1267"/>
                  <a:gd name="T51" fmla="*/ 2127 h 3809"/>
                  <a:gd name="T52" fmla="*/ 1230 w 1267"/>
                  <a:gd name="T53" fmla="*/ 2274 h 3809"/>
                  <a:gd name="T54" fmla="*/ 1197 w 1267"/>
                  <a:gd name="T55" fmla="*/ 2417 h 3809"/>
                  <a:gd name="T56" fmla="*/ 1152 w 1267"/>
                  <a:gd name="T57" fmla="*/ 2556 h 3809"/>
                  <a:gd name="T58" fmla="*/ 1097 w 1267"/>
                  <a:gd name="T59" fmla="*/ 2692 h 3809"/>
                  <a:gd name="T60" fmla="*/ 1032 w 1267"/>
                  <a:gd name="T61" fmla="*/ 2822 h 3809"/>
                  <a:gd name="T62" fmla="*/ 958 w 1267"/>
                  <a:gd name="T63" fmla="*/ 2950 h 3809"/>
                  <a:gd name="T64" fmla="*/ 874 w 1267"/>
                  <a:gd name="T65" fmla="*/ 3073 h 3809"/>
                  <a:gd name="T66" fmla="*/ 782 w 1267"/>
                  <a:gd name="T67" fmla="*/ 3190 h 3809"/>
                  <a:gd name="T68" fmla="*/ 682 w 1267"/>
                  <a:gd name="T69" fmla="*/ 3302 h 3809"/>
                  <a:gd name="T70" fmla="*/ 574 w 1267"/>
                  <a:gd name="T71" fmla="*/ 3408 h 3809"/>
                  <a:gd name="T72" fmla="*/ 458 w 1267"/>
                  <a:gd name="T73" fmla="*/ 3508 h 3809"/>
                  <a:gd name="T74" fmla="*/ 366 w 1267"/>
                  <a:gd name="T75" fmla="*/ 3579 h 3809"/>
                  <a:gd name="T76" fmla="*/ 303 w 1267"/>
                  <a:gd name="T77" fmla="*/ 3625 h 3809"/>
                  <a:gd name="T78" fmla="*/ 239 w 1267"/>
                  <a:gd name="T79" fmla="*/ 3669 h 3809"/>
                  <a:gd name="T80" fmla="*/ 138 w 1267"/>
                  <a:gd name="T81" fmla="*/ 3732 h 3809"/>
                  <a:gd name="T82" fmla="*/ 34 w 1267"/>
                  <a:gd name="T83" fmla="*/ 3790 h 3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7" h="3809">
                    <a:moveTo>
                      <a:pt x="0" y="0"/>
                    </a:moveTo>
                    <a:lnTo>
                      <a:pt x="70" y="36"/>
                    </a:lnTo>
                    <a:lnTo>
                      <a:pt x="138" y="77"/>
                    </a:lnTo>
                    <a:lnTo>
                      <a:pt x="205" y="118"/>
                    </a:lnTo>
                    <a:lnTo>
                      <a:pt x="272" y="161"/>
                    </a:lnTo>
                    <a:lnTo>
                      <a:pt x="335" y="206"/>
                    </a:lnTo>
                    <a:lnTo>
                      <a:pt x="398" y="252"/>
                    </a:lnTo>
                    <a:lnTo>
                      <a:pt x="458" y="300"/>
                    </a:lnTo>
                    <a:lnTo>
                      <a:pt x="517" y="349"/>
                    </a:lnTo>
                    <a:lnTo>
                      <a:pt x="574" y="400"/>
                    </a:lnTo>
                    <a:lnTo>
                      <a:pt x="629" y="453"/>
                    </a:lnTo>
                    <a:lnTo>
                      <a:pt x="655" y="479"/>
                    </a:lnTo>
                    <a:lnTo>
                      <a:pt x="682" y="506"/>
                    </a:lnTo>
                    <a:lnTo>
                      <a:pt x="733" y="562"/>
                    </a:lnTo>
                    <a:lnTo>
                      <a:pt x="782" y="619"/>
                    </a:lnTo>
                    <a:lnTo>
                      <a:pt x="829" y="677"/>
                    </a:lnTo>
                    <a:lnTo>
                      <a:pt x="874" y="736"/>
                    </a:lnTo>
                    <a:lnTo>
                      <a:pt x="895" y="766"/>
                    </a:lnTo>
                    <a:lnTo>
                      <a:pt x="917" y="796"/>
                    </a:lnTo>
                    <a:lnTo>
                      <a:pt x="958" y="858"/>
                    </a:lnTo>
                    <a:lnTo>
                      <a:pt x="996" y="921"/>
                    </a:lnTo>
                    <a:lnTo>
                      <a:pt x="1032" y="985"/>
                    </a:lnTo>
                    <a:lnTo>
                      <a:pt x="1049" y="1018"/>
                    </a:lnTo>
                    <a:lnTo>
                      <a:pt x="1065" y="1050"/>
                    </a:lnTo>
                    <a:lnTo>
                      <a:pt x="1081" y="1083"/>
                    </a:lnTo>
                    <a:lnTo>
                      <a:pt x="1097" y="1116"/>
                    </a:lnTo>
                    <a:lnTo>
                      <a:pt x="1104" y="1134"/>
                    </a:lnTo>
                    <a:lnTo>
                      <a:pt x="1111" y="1150"/>
                    </a:lnTo>
                    <a:lnTo>
                      <a:pt x="1126" y="1184"/>
                    </a:lnTo>
                    <a:lnTo>
                      <a:pt x="1139" y="1218"/>
                    </a:lnTo>
                    <a:lnTo>
                      <a:pt x="1152" y="1252"/>
                    </a:lnTo>
                    <a:lnTo>
                      <a:pt x="1157" y="1269"/>
                    </a:lnTo>
                    <a:lnTo>
                      <a:pt x="1164" y="1287"/>
                    </a:lnTo>
                    <a:lnTo>
                      <a:pt x="1175" y="1321"/>
                    </a:lnTo>
                    <a:lnTo>
                      <a:pt x="1180" y="1338"/>
                    </a:lnTo>
                    <a:lnTo>
                      <a:pt x="1187" y="1356"/>
                    </a:lnTo>
                    <a:lnTo>
                      <a:pt x="1197" y="1391"/>
                    </a:lnTo>
                    <a:lnTo>
                      <a:pt x="1206" y="1426"/>
                    </a:lnTo>
                    <a:lnTo>
                      <a:pt x="1215" y="1462"/>
                    </a:lnTo>
                    <a:lnTo>
                      <a:pt x="1230" y="1534"/>
                    </a:lnTo>
                    <a:lnTo>
                      <a:pt x="1237" y="1570"/>
                    </a:lnTo>
                    <a:lnTo>
                      <a:pt x="1243" y="1607"/>
                    </a:lnTo>
                    <a:lnTo>
                      <a:pt x="1249" y="1643"/>
                    </a:lnTo>
                    <a:lnTo>
                      <a:pt x="1254" y="1680"/>
                    </a:lnTo>
                    <a:lnTo>
                      <a:pt x="1261" y="1754"/>
                    </a:lnTo>
                    <a:lnTo>
                      <a:pt x="1263" y="1791"/>
                    </a:lnTo>
                    <a:lnTo>
                      <a:pt x="1265" y="1829"/>
                    </a:lnTo>
                    <a:lnTo>
                      <a:pt x="1266" y="1866"/>
                    </a:lnTo>
                    <a:lnTo>
                      <a:pt x="1267" y="1903"/>
                    </a:lnTo>
                    <a:lnTo>
                      <a:pt x="1265" y="1979"/>
                    </a:lnTo>
                    <a:lnTo>
                      <a:pt x="1261" y="2054"/>
                    </a:lnTo>
                    <a:lnTo>
                      <a:pt x="1254" y="2127"/>
                    </a:lnTo>
                    <a:lnTo>
                      <a:pt x="1243" y="2201"/>
                    </a:lnTo>
                    <a:lnTo>
                      <a:pt x="1230" y="2274"/>
                    </a:lnTo>
                    <a:lnTo>
                      <a:pt x="1215" y="2346"/>
                    </a:lnTo>
                    <a:lnTo>
                      <a:pt x="1197" y="2417"/>
                    </a:lnTo>
                    <a:lnTo>
                      <a:pt x="1175" y="2487"/>
                    </a:lnTo>
                    <a:lnTo>
                      <a:pt x="1152" y="2556"/>
                    </a:lnTo>
                    <a:lnTo>
                      <a:pt x="1126" y="2625"/>
                    </a:lnTo>
                    <a:lnTo>
                      <a:pt x="1097" y="2692"/>
                    </a:lnTo>
                    <a:lnTo>
                      <a:pt x="1065" y="2758"/>
                    </a:lnTo>
                    <a:lnTo>
                      <a:pt x="1032" y="2822"/>
                    </a:lnTo>
                    <a:lnTo>
                      <a:pt x="996" y="2887"/>
                    </a:lnTo>
                    <a:lnTo>
                      <a:pt x="958" y="2950"/>
                    </a:lnTo>
                    <a:lnTo>
                      <a:pt x="917" y="3012"/>
                    </a:lnTo>
                    <a:lnTo>
                      <a:pt x="874" y="3073"/>
                    </a:lnTo>
                    <a:lnTo>
                      <a:pt x="829" y="3131"/>
                    </a:lnTo>
                    <a:lnTo>
                      <a:pt x="782" y="3190"/>
                    </a:lnTo>
                    <a:lnTo>
                      <a:pt x="733" y="3246"/>
                    </a:lnTo>
                    <a:lnTo>
                      <a:pt x="682" y="3302"/>
                    </a:lnTo>
                    <a:lnTo>
                      <a:pt x="629" y="3355"/>
                    </a:lnTo>
                    <a:lnTo>
                      <a:pt x="574" y="3408"/>
                    </a:lnTo>
                    <a:lnTo>
                      <a:pt x="517" y="3459"/>
                    </a:lnTo>
                    <a:lnTo>
                      <a:pt x="458" y="3508"/>
                    </a:lnTo>
                    <a:lnTo>
                      <a:pt x="398" y="3556"/>
                    </a:lnTo>
                    <a:lnTo>
                      <a:pt x="366" y="3579"/>
                    </a:lnTo>
                    <a:lnTo>
                      <a:pt x="335" y="3602"/>
                    </a:lnTo>
                    <a:lnTo>
                      <a:pt x="303" y="3625"/>
                    </a:lnTo>
                    <a:lnTo>
                      <a:pt x="272" y="3647"/>
                    </a:lnTo>
                    <a:lnTo>
                      <a:pt x="239" y="3669"/>
                    </a:lnTo>
                    <a:lnTo>
                      <a:pt x="205" y="3691"/>
                    </a:lnTo>
                    <a:lnTo>
                      <a:pt x="138" y="3732"/>
                    </a:lnTo>
                    <a:lnTo>
                      <a:pt x="70" y="3771"/>
                    </a:lnTo>
                    <a:lnTo>
                      <a:pt x="34" y="3790"/>
                    </a:lnTo>
                    <a:lnTo>
                      <a:pt x="0" y="3809"/>
                    </a:lnTo>
                  </a:path>
                </a:pathLst>
              </a:custGeom>
              <a:grpFill/>
              <a:ln w="22225">
                <a:solidFill>
                  <a:schemeClr val="tx1"/>
                </a:solidFill>
                <a:prstDash val="solid"/>
                <a:round/>
                <a:headEnd/>
                <a:tailEnd/>
              </a:ln>
              <a:extLst/>
            </p:spPr>
            <p:txBody>
              <a:bodyPr/>
              <a:lstStyle/>
              <a:p>
                <a:pPr>
                  <a:defRPr/>
                </a:pPr>
                <a:endParaRPr lang="es-MX" sz="1100"/>
              </a:p>
            </p:txBody>
          </p:sp>
          <p:sp>
            <p:nvSpPr>
              <p:cNvPr id="61" name="Freeform 361"/>
              <p:cNvSpPr>
                <a:spLocks/>
              </p:cNvSpPr>
              <p:nvPr/>
            </p:nvSpPr>
            <p:spPr bwMode="auto">
              <a:xfrm rot="10799223">
                <a:off x="5568603" y="5278361"/>
                <a:ext cx="141147" cy="529348"/>
              </a:xfrm>
              <a:custGeom>
                <a:avLst/>
                <a:gdLst>
                  <a:gd name="T0" fmla="*/ 55 w 1987"/>
                  <a:gd name="T1" fmla="*/ 29 h 5888"/>
                  <a:gd name="T2" fmla="*/ 218 w 1987"/>
                  <a:gd name="T3" fmla="*/ 120 h 5888"/>
                  <a:gd name="T4" fmla="*/ 324 w 1987"/>
                  <a:gd name="T5" fmla="*/ 184 h 5888"/>
                  <a:gd name="T6" fmla="*/ 427 w 1987"/>
                  <a:gd name="T7" fmla="*/ 250 h 5888"/>
                  <a:gd name="T8" fmla="*/ 624 w 1987"/>
                  <a:gd name="T9" fmla="*/ 391 h 5888"/>
                  <a:gd name="T10" fmla="*/ 720 w 1987"/>
                  <a:gd name="T11" fmla="*/ 464 h 5888"/>
                  <a:gd name="T12" fmla="*/ 901 w 1987"/>
                  <a:gd name="T13" fmla="*/ 619 h 5888"/>
                  <a:gd name="T14" fmla="*/ 987 w 1987"/>
                  <a:gd name="T15" fmla="*/ 701 h 5888"/>
                  <a:gd name="T16" fmla="*/ 1071 w 1987"/>
                  <a:gd name="T17" fmla="*/ 785 h 5888"/>
                  <a:gd name="T18" fmla="*/ 1150 w 1987"/>
                  <a:gd name="T19" fmla="*/ 870 h 5888"/>
                  <a:gd name="T20" fmla="*/ 1228 w 1987"/>
                  <a:gd name="T21" fmla="*/ 957 h 5888"/>
                  <a:gd name="T22" fmla="*/ 1302 w 1987"/>
                  <a:gd name="T23" fmla="*/ 1047 h 5888"/>
                  <a:gd name="T24" fmla="*/ 1372 w 1987"/>
                  <a:gd name="T25" fmla="*/ 1138 h 5888"/>
                  <a:gd name="T26" fmla="*/ 1439 w 1987"/>
                  <a:gd name="T27" fmla="*/ 1232 h 5888"/>
                  <a:gd name="T28" fmla="*/ 1502 w 1987"/>
                  <a:gd name="T29" fmla="*/ 1328 h 5888"/>
                  <a:gd name="T30" fmla="*/ 1563 w 1987"/>
                  <a:gd name="T31" fmla="*/ 1425 h 5888"/>
                  <a:gd name="T32" fmla="*/ 1619 w 1987"/>
                  <a:gd name="T33" fmla="*/ 1524 h 5888"/>
                  <a:gd name="T34" fmla="*/ 1671 w 1987"/>
                  <a:gd name="T35" fmla="*/ 1624 h 5888"/>
                  <a:gd name="T36" fmla="*/ 1720 w 1987"/>
                  <a:gd name="T37" fmla="*/ 1727 h 5888"/>
                  <a:gd name="T38" fmla="*/ 1744 w 1987"/>
                  <a:gd name="T39" fmla="*/ 1778 h 5888"/>
                  <a:gd name="T40" fmla="*/ 1786 w 1987"/>
                  <a:gd name="T41" fmla="*/ 1884 h 5888"/>
                  <a:gd name="T42" fmla="*/ 1826 w 1987"/>
                  <a:gd name="T43" fmla="*/ 1990 h 5888"/>
                  <a:gd name="T44" fmla="*/ 1861 w 1987"/>
                  <a:gd name="T45" fmla="*/ 2098 h 5888"/>
                  <a:gd name="T46" fmla="*/ 1892 w 1987"/>
                  <a:gd name="T47" fmla="*/ 2206 h 5888"/>
                  <a:gd name="T48" fmla="*/ 1919 w 1987"/>
                  <a:gd name="T49" fmla="*/ 2316 h 5888"/>
                  <a:gd name="T50" fmla="*/ 1941 w 1987"/>
                  <a:gd name="T51" fmla="*/ 2428 h 5888"/>
                  <a:gd name="T52" fmla="*/ 1955 w 1987"/>
                  <a:gd name="T53" fmla="*/ 2513 h 5888"/>
                  <a:gd name="T54" fmla="*/ 1964 w 1987"/>
                  <a:gd name="T55" fmla="*/ 2570 h 5888"/>
                  <a:gd name="T56" fmla="*/ 1973 w 1987"/>
                  <a:gd name="T57" fmla="*/ 2655 h 5888"/>
                  <a:gd name="T58" fmla="*/ 1982 w 1987"/>
                  <a:gd name="T59" fmla="*/ 2769 h 5888"/>
                  <a:gd name="T60" fmla="*/ 1987 w 1987"/>
                  <a:gd name="T61" fmla="*/ 2886 h 5888"/>
                  <a:gd name="T62" fmla="*/ 1987 w 1987"/>
                  <a:gd name="T63" fmla="*/ 3002 h 5888"/>
                  <a:gd name="T64" fmla="*/ 1978 w 1987"/>
                  <a:gd name="T65" fmla="*/ 3177 h 5888"/>
                  <a:gd name="T66" fmla="*/ 1967 w 1987"/>
                  <a:gd name="T67" fmla="*/ 3290 h 5888"/>
                  <a:gd name="T68" fmla="*/ 1950 w 1987"/>
                  <a:gd name="T69" fmla="*/ 3403 h 5888"/>
                  <a:gd name="T70" fmla="*/ 1930 w 1987"/>
                  <a:gd name="T71" fmla="*/ 3516 h 5888"/>
                  <a:gd name="T72" fmla="*/ 1906 w 1987"/>
                  <a:gd name="T73" fmla="*/ 3627 h 5888"/>
                  <a:gd name="T74" fmla="*/ 1844 w 1987"/>
                  <a:gd name="T75" fmla="*/ 3845 h 5888"/>
                  <a:gd name="T76" fmla="*/ 1807 w 1987"/>
                  <a:gd name="T77" fmla="*/ 3952 h 5888"/>
                  <a:gd name="T78" fmla="*/ 1766 w 1987"/>
                  <a:gd name="T79" fmla="*/ 4058 h 5888"/>
                  <a:gd name="T80" fmla="*/ 1720 w 1987"/>
                  <a:gd name="T81" fmla="*/ 4161 h 5888"/>
                  <a:gd name="T82" fmla="*/ 1671 w 1987"/>
                  <a:gd name="T83" fmla="*/ 4264 h 5888"/>
                  <a:gd name="T84" fmla="*/ 1619 w 1987"/>
                  <a:gd name="T85" fmla="*/ 4364 h 5888"/>
                  <a:gd name="T86" fmla="*/ 1502 w 1987"/>
                  <a:gd name="T87" fmla="*/ 4560 h 5888"/>
                  <a:gd name="T88" fmla="*/ 1439 w 1987"/>
                  <a:gd name="T89" fmla="*/ 4656 h 5888"/>
                  <a:gd name="T90" fmla="*/ 1372 w 1987"/>
                  <a:gd name="T91" fmla="*/ 4750 h 5888"/>
                  <a:gd name="T92" fmla="*/ 1302 w 1987"/>
                  <a:gd name="T93" fmla="*/ 4841 h 5888"/>
                  <a:gd name="T94" fmla="*/ 1228 w 1987"/>
                  <a:gd name="T95" fmla="*/ 4930 h 5888"/>
                  <a:gd name="T96" fmla="*/ 1150 w 1987"/>
                  <a:gd name="T97" fmla="*/ 5018 h 5888"/>
                  <a:gd name="T98" fmla="*/ 1071 w 1987"/>
                  <a:gd name="T99" fmla="*/ 5103 h 5888"/>
                  <a:gd name="T100" fmla="*/ 987 w 1987"/>
                  <a:gd name="T101" fmla="*/ 5187 h 5888"/>
                  <a:gd name="T102" fmla="*/ 901 w 1987"/>
                  <a:gd name="T103" fmla="*/ 5269 h 5888"/>
                  <a:gd name="T104" fmla="*/ 811 w 1987"/>
                  <a:gd name="T105" fmla="*/ 5347 h 5888"/>
                  <a:gd name="T106" fmla="*/ 720 w 1987"/>
                  <a:gd name="T107" fmla="*/ 5424 h 5888"/>
                  <a:gd name="T108" fmla="*/ 624 w 1987"/>
                  <a:gd name="T109" fmla="*/ 5497 h 5888"/>
                  <a:gd name="T110" fmla="*/ 526 w 1987"/>
                  <a:gd name="T111" fmla="*/ 5568 h 5888"/>
                  <a:gd name="T112" fmla="*/ 376 w 1987"/>
                  <a:gd name="T113" fmla="*/ 5672 h 5888"/>
                  <a:gd name="T114" fmla="*/ 272 w 1987"/>
                  <a:gd name="T115" fmla="*/ 5737 h 5888"/>
                  <a:gd name="T116" fmla="*/ 165 w 1987"/>
                  <a:gd name="T117" fmla="*/ 5799 h 5888"/>
                  <a:gd name="T118" fmla="*/ 55 w 1987"/>
                  <a:gd name="T119" fmla="*/ 5859 h 5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7" h="5888">
                    <a:moveTo>
                      <a:pt x="0" y="0"/>
                    </a:moveTo>
                    <a:lnTo>
                      <a:pt x="55" y="29"/>
                    </a:lnTo>
                    <a:lnTo>
                      <a:pt x="110" y="58"/>
                    </a:lnTo>
                    <a:lnTo>
                      <a:pt x="218" y="120"/>
                    </a:lnTo>
                    <a:lnTo>
                      <a:pt x="272" y="151"/>
                    </a:lnTo>
                    <a:lnTo>
                      <a:pt x="324" y="184"/>
                    </a:lnTo>
                    <a:lnTo>
                      <a:pt x="376" y="216"/>
                    </a:lnTo>
                    <a:lnTo>
                      <a:pt x="427" y="250"/>
                    </a:lnTo>
                    <a:lnTo>
                      <a:pt x="526" y="319"/>
                    </a:lnTo>
                    <a:lnTo>
                      <a:pt x="624" y="391"/>
                    </a:lnTo>
                    <a:lnTo>
                      <a:pt x="673" y="427"/>
                    </a:lnTo>
                    <a:lnTo>
                      <a:pt x="720" y="464"/>
                    </a:lnTo>
                    <a:lnTo>
                      <a:pt x="811" y="541"/>
                    </a:lnTo>
                    <a:lnTo>
                      <a:pt x="901" y="619"/>
                    </a:lnTo>
                    <a:lnTo>
                      <a:pt x="945" y="660"/>
                    </a:lnTo>
                    <a:lnTo>
                      <a:pt x="987" y="701"/>
                    </a:lnTo>
                    <a:lnTo>
                      <a:pt x="1029" y="742"/>
                    </a:lnTo>
                    <a:lnTo>
                      <a:pt x="1071" y="785"/>
                    </a:lnTo>
                    <a:lnTo>
                      <a:pt x="1111" y="827"/>
                    </a:lnTo>
                    <a:lnTo>
                      <a:pt x="1150" y="870"/>
                    </a:lnTo>
                    <a:lnTo>
                      <a:pt x="1190" y="913"/>
                    </a:lnTo>
                    <a:lnTo>
                      <a:pt x="1228" y="957"/>
                    </a:lnTo>
                    <a:lnTo>
                      <a:pt x="1265" y="1002"/>
                    </a:lnTo>
                    <a:lnTo>
                      <a:pt x="1302" y="1047"/>
                    </a:lnTo>
                    <a:lnTo>
                      <a:pt x="1337" y="1093"/>
                    </a:lnTo>
                    <a:lnTo>
                      <a:pt x="1372" y="1138"/>
                    </a:lnTo>
                    <a:lnTo>
                      <a:pt x="1406" y="1185"/>
                    </a:lnTo>
                    <a:lnTo>
                      <a:pt x="1439" y="1232"/>
                    </a:lnTo>
                    <a:lnTo>
                      <a:pt x="1471" y="1280"/>
                    </a:lnTo>
                    <a:lnTo>
                      <a:pt x="1502" y="1328"/>
                    </a:lnTo>
                    <a:lnTo>
                      <a:pt x="1533" y="1376"/>
                    </a:lnTo>
                    <a:lnTo>
                      <a:pt x="1563" y="1425"/>
                    </a:lnTo>
                    <a:lnTo>
                      <a:pt x="1591" y="1474"/>
                    </a:lnTo>
                    <a:lnTo>
                      <a:pt x="1619" y="1524"/>
                    </a:lnTo>
                    <a:lnTo>
                      <a:pt x="1646" y="1575"/>
                    </a:lnTo>
                    <a:lnTo>
                      <a:pt x="1671" y="1624"/>
                    </a:lnTo>
                    <a:lnTo>
                      <a:pt x="1697" y="1675"/>
                    </a:lnTo>
                    <a:lnTo>
                      <a:pt x="1720" y="1727"/>
                    </a:lnTo>
                    <a:lnTo>
                      <a:pt x="1733" y="1753"/>
                    </a:lnTo>
                    <a:lnTo>
                      <a:pt x="1744" y="1778"/>
                    </a:lnTo>
                    <a:lnTo>
                      <a:pt x="1766" y="1831"/>
                    </a:lnTo>
                    <a:lnTo>
                      <a:pt x="1786" y="1884"/>
                    </a:lnTo>
                    <a:lnTo>
                      <a:pt x="1807" y="1936"/>
                    </a:lnTo>
                    <a:lnTo>
                      <a:pt x="1826" y="1990"/>
                    </a:lnTo>
                    <a:lnTo>
                      <a:pt x="1844" y="2043"/>
                    </a:lnTo>
                    <a:lnTo>
                      <a:pt x="1861" y="2098"/>
                    </a:lnTo>
                    <a:lnTo>
                      <a:pt x="1877" y="2151"/>
                    </a:lnTo>
                    <a:lnTo>
                      <a:pt x="1892" y="2206"/>
                    </a:lnTo>
                    <a:lnTo>
                      <a:pt x="1906" y="2261"/>
                    </a:lnTo>
                    <a:lnTo>
                      <a:pt x="1919" y="2316"/>
                    </a:lnTo>
                    <a:lnTo>
                      <a:pt x="1930" y="2372"/>
                    </a:lnTo>
                    <a:lnTo>
                      <a:pt x="1941" y="2428"/>
                    </a:lnTo>
                    <a:lnTo>
                      <a:pt x="1950" y="2485"/>
                    </a:lnTo>
                    <a:lnTo>
                      <a:pt x="1955" y="2513"/>
                    </a:lnTo>
                    <a:lnTo>
                      <a:pt x="1960" y="2541"/>
                    </a:lnTo>
                    <a:lnTo>
                      <a:pt x="1964" y="2570"/>
                    </a:lnTo>
                    <a:lnTo>
                      <a:pt x="1967" y="2598"/>
                    </a:lnTo>
                    <a:lnTo>
                      <a:pt x="1973" y="2655"/>
                    </a:lnTo>
                    <a:lnTo>
                      <a:pt x="1978" y="2713"/>
                    </a:lnTo>
                    <a:lnTo>
                      <a:pt x="1982" y="2769"/>
                    </a:lnTo>
                    <a:lnTo>
                      <a:pt x="1985" y="2827"/>
                    </a:lnTo>
                    <a:lnTo>
                      <a:pt x="1987" y="2886"/>
                    </a:lnTo>
                    <a:lnTo>
                      <a:pt x="1987" y="2943"/>
                    </a:lnTo>
                    <a:lnTo>
                      <a:pt x="1987" y="3002"/>
                    </a:lnTo>
                    <a:lnTo>
                      <a:pt x="1985" y="3061"/>
                    </a:lnTo>
                    <a:lnTo>
                      <a:pt x="1978" y="3177"/>
                    </a:lnTo>
                    <a:lnTo>
                      <a:pt x="1973" y="3233"/>
                    </a:lnTo>
                    <a:lnTo>
                      <a:pt x="1967" y="3290"/>
                    </a:lnTo>
                    <a:lnTo>
                      <a:pt x="1960" y="3347"/>
                    </a:lnTo>
                    <a:lnTo>
                      <a:pt x="1950" y="3403"/>
                    </a:lnTo>
                    <a:lnTo>
                      <a:pt x="1941" y="3460"/>
                    </a:lnTo>
                    <a:lnTo>
                      <a:pt x="1930" y="3516"/>
                    </a:lnTo>
                    <a:lnTo>
                      <a:pt x="1919" y="3572"/>
                    </a:lnTo>
                    <a:lnTo>
                      <a:pt x="1906" y="3627"/>
                    </a:lnTo>
                    <a:lnTo>
                      <a:pt x="1877" y="3737"/>
                    </a:lnTo>
                    <a:lnTo>
                      <a:pt x="1844" y="3845"/>
                    </a:lnTo>
                    <a:lnTo>
                      <a:pt x="1826" y="3899"/>
                    </a:lnTo>
                    <a:lnTo>
                      <a:pt x="1807" y="3952"/>
                    </a:lnTo>
                    <a:lnTo>
                      <a:pt x="1786" y="4005"/>
                    </a:lnTo>
                    <a:lnTo>
                      <a:pt x="1766" y="4058"/>
                    </a:lnTo>
                    <a:lnTo>
                      <a:pt x="1744" y="4110"/>
                    </a:lnTo>
                    <a:lnTo>
                      <a:pt x="1720" y="4161"/>
                    </a:lnTo>
                    <a:lnTo>
                      <a:pt x="1697" y="4213"/>
                    </a:lnTo>
                    <a:lnTo>
                      <a:pt x="1671" y="4264"/>
                    </a:lnTo>
                    <a:lnTo>
                      <a:pt x="1646" y="4314"/>
                    </a:lnTo>
                    <a:lnTo>
                      <a:pt x="1619" y="4364"/>
                    </a:lnTo>
                    <a:lnTo>
                      <a:pt x="1563" y="4463"/>
                    </a:lnTo>
                    <a:lnTo>
                      <a:pt x="1502" y="4560"/>
                    </a:lnTo>
                    <a:lnTo>
                      <a:pt x="1471" y="4609"/>
                    </a:lnTo>
                    <a:lnTo>
                      <a:pt x="1439" y="4656"/>
                    </a:lnTo>
                    <a:lnTo>
                      <a:pt x="1406" y="4703"/>
                    </a:lnTo>
                    <a:lnTo>
                      <a:pt x="1372" y="4750"/>
                    </a:lnTo>
                    <a:lnTo>
                      <a:pt x="1337" y="4795"/>
                    </a:lnTo>
                    <a:lnTo>
                      <a:pt x="1302" y="4841"/>
                    </a:lnTo>
                    <a:lnTo>
                      <a:pt x="1265" y="4887"/>
                    </a:lnTo>
                    <a:lnTo>
                      <a:pt x="1228" y="4930"/>
                    </a:lnTo>
                    <a:lnTo>
                      <a:pt x="1190" y="4975"/>
                    </a:lnTo>
                    <a:lnTo>
                      <a:pt x="1150" y="5018"/>
                    </a:lnTo>
                    <a:lnTo>
                      <a:pt x="1111" y="5061"/>
                    </a:lnTo>
                    <a:lnTo>
                      <a:pt x="1071" y="5103"/>
                    </a:lnTo>
                    <a:lnTo>
                      <a:pt x="1029" y="5146"/>
                    </a:lnTo>
                    <a:lnTo>
                      <a:pt x="987" y="5187"/>
                    </a:lnTo>
                    <a:lnTo>
                      <a:pt x="945" y="5228"/>
                    </a:lnTo>
                    <a:lnTo>
                      <a:pt x="901" y="5269"/>
                    </a:lnTo>
                    <a:lnTo>
                      <a:pt x="857" y="5308"/>
                    </a:lnTo>
                    <a:lnTo>
                      <a:pt x="811" y="5347"/>
                    </a:lnTo>
                    <a:lnTo>
                      <a:pt x="766" y="5385"/>
                    </a:lnTo>
                    <a:lnTo>
                      <a:pt x="720" y="5424"/>
                    </a:lnTo>
                    <a:lnTo>
                      <a:pt x="673" y="5461"/>
                    </a:lnTo>
                    <a:lnTo>
                      <a:pt x="624" y="5497"/>
                    </a:lnTo>
                    <a:lnTo>
                      <a:pt x="576" y="5534"/>
                    </a:lnTo>
                    <a:lnTo>
                      <a:pt x="526" y="5568"/>
                    </a:lnTo>
                    <a:lnTo>
                      <a:pt x="427" y="5637"/>
                    </a:lnTo>
                    <a:lnTo>
                      <a:pt x="376" y="5672"/>
                    </a:lnTo>
                    <a:lnTo>
                      <a:pt x="324" y="5705"/>
                    </a:lnTo>
                    <a:lnTo>
                      <a:pt x="272" y="5737"/>
                    </a:lnTo>
                    <a:lnTo>
                      <a:pt x="218" y="5768"/>
                    </a:lnTo>
                    <a:lnTo>
                      <a:pt x="165" y="5799"/>
                    </a:lnTo>
                    <a:lnTo>
                      <a:pt x="110" y="5830"/>
                    </a:lnTo>
                    <a:lnTo>
                      <a:pt x="55" y="5859"/>
                    </a:lnTo>
                    <a:lnTo>
                      <a:pt x="0" y="5888"/>
                    </a:lnTo>
                  </a:path>
                </a:pathLst>
              </a:custGeom>
              <a:grpFill/>
              <a:ln w="22225">
                <a:solidFill>
                  <a:schemeClr val="tx1"/>
                </a:solidFill>
                <a:prstDash val="solid"/>
                <a:round/>
                <a:headEnd/>
                <a:tailEnd/>
              </a:ln>
              <a:extLst/>
            </p:spPr>
            <p:txBody>
              <a:bodyPr/>
              <a:lstStyle/>
              <a:p>
                <a:pPr>
                  <a:defRPr/>
                </a:pPr>
                <a:endParaRPr lang="es-MX" sz="1100"/>
              </a:p>
            </p:txBody>
          </p:sp>
        </p:grpSp>
        <p:sp>
          <p:nvSpPr>
            <p:cNvPr id="54" name="Rectangle 67"/>
            <p:cNvSpPr>
              <a:spLocks noChangeArrowheads="1"/>
            </p:cNvSpPr>
            <p:nvPr/>
          </p:nvSpPr>
          <p:spPr bwMode="auto">
            <a:xfrm>
              <a:off x="6214599" y="4155630"/>
              <a:ext cx="2836796" cy="34358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marL="342900" indent="-342900" defTabSz="762000">
                <a:defRPr sz="1400">
                  <a:solidFill>
                    <a:schemeClr val="tx1"/>
                  </a:solidFill>
                  <a:latin typeface="Arial" charset="0"/>
                </a:defRPr>
              </a:lvl1pPr>
              <a:lvl2pPr marL="742950" indent="-285750" defTabSz="762000">
                <a:defRPr sz="1400">
                  <a:solidFill>
                    <a:schemeClr val="tx1"/>
                  </a:solidFill>
                  <a:latin typeface="Arial" charset="0"/>
                </a:defRPr>
              </a:lvl2pPr>
              <a:lvl3pPr marL="1143000" indent="-228600" defTabSz="762000">
                <a:defRPr sz="1400">
                  <a:solidFill>
                    <a:schemeClr val="tx1"/>
                  </a:solidFill>
                  <a:latin typeface="Arial" charset="0"/>
                </a:defRPr>
              </a:lvl3pPr>
              <a:lvl4pPr marL="1600200" indent="-228600" defTabSz="762000">
                <a:defRPr sz="1400">
                  <a:solidFill>
                    <a:schemeClr val="tx1"/>
                  </a:solidFill>
                  <a:latin typeface="Arial" charset="0"/>
                </a:defRPr>
              </a:lvl4pPr>
              <a:lvl5pPr marL="2057400" indent="-228600" defTabSz="762000">
                <a:defRPr sz="1400">
                  <a:solidFill>
                    <a:schemeClr val="tx1"/>
                  </a:solidFill>
                  <a:latin typeface="Arial" charset="0"/>
                </a:defRPr>
              </a:lvl5pPr>
              <a:lvl6pPr marL="2514600" indent="-228600" algn="ctr" defTabSz="762000" eaLnBrk="0" fontAlgn="base" hangingPunct="0">
                <a:spcBef>
                  <a:spcPct val="20000"/>
                </a:spcBef>
                <a:spcAft>
                  <a:spcPct val="0"/>
                </a:spcAft>
                <a:defRPr sz="1400">
                  <a:solidFill>
                    <a:schemeClr val="tx1"/>
                  </a:solidFill>
                  <a:latin typeface="Arial" charset="0"/>
                </a:defRPr>
              </a:lvl6pPr>
              <a:lvl7pPr marL="2971800" indent="-228600" algn="ctr" defTabSz="762000" eaLnBrk="0" fontAlgn="base" hangingPunct="0">
                <a:spcBef>
                  <a:spcPct val="20000"/>
                </a:spcBef>
                <a:spcAft>
                  <a:spcPct val="0"/>
                </a:spcAft>
                <a:defRPr sz="1400">
                  <a:solidFill>
                    <a:schemeClr val="tx1"/>
                  </a:solidFill>
                  <a:latin typeface="Arial" charset="0"/>
                </a:defRPr>
              </a:lvl7pPr>
              <a:lvl8pPr marL="3429000" indent="-228600" algn="ctr" defTabSz="762000" eaLnBrk="0" fontAlgn="base" hangingPunct="0">
                <a:spcBef>
                  <a:spcPct val="20000"/>
                </a:spcBef>
                <a:spcAft>
                  <a:spcPct val="0"/>
                </a:spcAft>
                <a:defRPr sz="1400">
                  <a:solidFill>
                    <a:schemeClr val="tx1"/>
                  </a:solidFill>
                  <a:latin typeface="Arial" charset="0"/>
                </a:defRPr>
              </a:lvl8pPr>
              <a:lvl9pPr marL="3886200" indent="-228600" algn="ctr" defTabSz="762000" eaLnBrk="0" fontAlgn="base" hangingPunct="0">
                <a:spcBef>
                  <a:spcPct val="20000"/>
                </a:spcBef>
                <a:spcAft>
                  <a:spcPct val="0"/>
                </a:spcAft>
                <a:defRPr sz="1400">
                  <a:solidFill>
                    <a:schemeClr val="tx1"/>
                  </a:solidFill>
                  <a:latin typeface="Arial" charset="0"/>
                </a:defRPr>
              </a:lvl9pPr>
            </a:lstStyle>
            <a:p>
              <a:pPr algn="ctr">
                <a:lnSpc>
                  <a:spcPct val="60000"/>
                </a:lnSpc>
              </a:pPr>
              <a:r>
                <a:rPr lang="es-ES_tradnl" altLang="es-MX" sz="1200" b="1" dirty="0" smtClean="0">
                  <a:effectLst/>
                  <a:latin typeface="+mn-lt"/>
                </a:rPr>
                <a:t>Puesto de Registro Espejo</a:t>
              </a:r>
              <a:endParaRPr lang="es-ES_tradnl" altLang="es-MX" sz="1200" b="1" dirty="0">
                <a:effectLst/>
                <a:latin typeface="+mn-lt"/>
              </a:endParaRPr>
            </a:p>
          </p:txBody>
        </p:sp>
        <p:sp>
          <p:nvSpPr>
            <p:cNvPr id="55" name="Line 10"/>
            <p:cNvSpPr>
              <a:spLocks noChangeShapeType="1"/>
            </p:cNvSpPr>
            <p:nvPr/>
          </p:nvSpPr>
          <p:spPr bwMode="auto">
            <a:xfrm rot="5400000" flipH="1">
              <a:off x="6145114" y="2541037"/>
              <a:ext cx="8043" cy="433669"/>
            </a:xfrm>
            <a:prstGeom prst="line">
              <a:avLst/>
            </a:prstGeom>
            <a:grpFill/>
            <a:ln w="66675">
              <a:solidFill>
                <a:srgbClr val="004C22"/>
              </a:solidFill>
              <a:prstDash val="solid"/>
              <a:round/>
              <a:headEnd type="none"/>
              <a:tailEnd type="triangle" w="med" len="med"/>
            </a:ln>
            <a:effectLst/>
          </p:spPr>
          <p:txBody>
            <a:bodyPr/>
            <a:lstStyle/>
            <a:p>
              <a:endParaRPr lang="es-ES" sz="1100"/>
            </a:p>
          </p:txBody>
        </p:sp>
        <p:sp>
          <p:nvSpPr>
            <p:cNvPr id="56" name="Rectangle 67"/>
            <p:cNvSpPr>
              <a:spLocks noChangeArrowheads="1"/>
            </p:cNvSpPr>
            <p:nvPr/>
          </p:nvSpPr>
          <p:spPr bwMode="auto">
            <a:xfrm>
              <a:off x="4768044" y="2474702"/>
              <a:ext cx="1410540" cy="675333"/>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marL="342900" indent="-342900" defTabSz="762000">
                <a:defRPr sz="1400">
                  <a:solidFill>
                    <a:schemeClr val="tx1"/>
                  </a:solidFill>
                  <a:latin typeface="Arial" charset="0"/>
                </a:defRPr>
              </a:lvl1pPr>
              <a:lvl2pPr marL="742950" indent="-285750" defTabSz="762000">
                <a:defRPr sz="1400">
                  <a:solidFill>
                    <a:schemeClr val="tx1"/>
                  </a:solidFill>
                  <a:latin typeface="Arial" charset="0"/>
                </a:defRPr>
              </a:lvl2pPr>
              <a:lvl3pPr marL="1143000" indent="-228600" defTabSz="762000">
                <a:defRPr sz="1400">
                  <a:solidFill>
                    <a:schemeClr val="tx1"/>
                  </a:solidFill>
                  <a:latin typeface="Arial" charset="0"/>
                </a:defRPr>
              </a:lvl3pPr>
              <a:lvl4pPr marL="1600200" indent="-228600" defTabSz="762000">
                <a:defRPr sz="1400">
                  <a:solidFill>
                    <a:schemeClr val="tx1"/>
                  </a:solidFill>
                  <a:latin typeface="Arial" charset="0"/>
                </a:defRPr>
              </a:lvl4pPr>
              <a:lvl5pPr marL="2057400" indent="-228600" defTabSz="762000">
                <a:defRPr sz="1400">
                  <a:solidFill>
                    <a:schemeClr val="tx1"/>
                  </a:solidFill>
                  <a:latin typeface="Arial" charset="0"/>
                </a:defRPr>
              </a:lvl5pPr>
              <a:lvl6pPr marL="2514600" indent="-228600" algn="ctr" defTabSz="762000" eaLnBrk="0" fontAlgn="base" hangingPunct="0">
                <a:spcBef>
                  <a:spcPct val="20000"/>
                </a:spcBef>
                <a:spcAft>
                  <a:spcPct val="0"/>
                </a:spcAft>
                <a:defRPr sz="1400">
                  <a:solidFill>
                    <a:schemeClr val="tx1"/>
                  </a:solidFill>
                  <a:latin typeface="Arial" charset="0"/>
                </a:defRPr>
              </a:lvl6pPr>
              <a:lvl7pPr marL="2971800" indent="-228600" algn="ctr" defTabSz="762000" eaLnBrk="0" fontAlgn="base" hangingPunct="0">
                <a:spcBef>
                  <a:spcPct val="20000"/>
                </a:spcBef>
                <a:spcAft>
                  <a:spcPct val="0"/>
                </a:spcAft>
                <a:defRPr sz="1400">
                  <a:solidFill>
                    <a:schemeClr val="tx1"/>
                  </a:solidFill>
                  <a:latin typeface="Arial" charset="0"/>
                </a:defRPr>
              </a:lvl7pPr>
              <a:lvl8pPr marL="3429000" indent="-228600" algn="ctr" defTabSz="762000" eaLnBrk="0" fontAlgn="base" hangingPunct="0">
                <a:spcBef>
                  <a:spcPct val="20000"/>
                </a:spcBef>
                <a:spcAft>
                  <a:spcPct val="0"/>
                </a:spcAft>
                <a:defRPr sz="1400">
                  <a:solidFill>
                    <a:schemeClr val="tx1"/>
                  </a:solidFill>
                  <a:latin typeface="Arial" charset="0"/>
                </a:defRPr>
              </a:lvl8pPr>
              <a:lvl9pPr marL="3886200" indent="-228600" algn="ctr" defTabSz="762000" eaLnBrk="0" fontAlgn="base" hangingPunct="0">
                <a:spcBef>
                  <a:spcPct val="20000"/>
                </a:spcBef>
                <a:spcAft>
                  <a:spcPct val="0"/>
                </a:spcAft>
                <a:defRPr sz="1400">
                  <a:solidFill>
                    <a:schemeClr val="tx1"/>
                  </a:solidFill>
                  <a:latin typeface="Arial" charset="0"/>
                </a:defRPr>
              </a:lvl9pPr>
            </a:lstStyle>
            <a:p>
              <a:pPr algn="ctr">
                <a:lnSpc>
                  <a:spcPct val="60000"/>
                </a:lnSpc>
              </a:pPr>
              <a:r>
                <a:rPr lang="es-ES_tradnl" altLang="es-MX" sz="1200" b="1" dirty="0" smtClean="0">
                  <a:effectLst/>
                  <a:latin typeface="+mn-lt"/>
                </a:rPr>
                <a:t>Envío de </a:t>
              </a:r>
            </a:p>
            <a:p>
              <a:pPr algn="ctr">
                <a:lnSpc>
                  <a:spcPct val="60000"/>
                </a:lnSpc>
              </a:pPr>
              <a:r>
                <a:rPr lang="es-ES_tradnl" altLang="es-MX" sz="1200" b="1" dirty="0" smtClean="0">
                  <a:effectLst/>
                  <a:latin typeface="+mn-lt"/>
                </a:rPr>
                <a:t>datos</a:t>
              </a:r>
            </a:p>
            <a:p>
              <a:pPr algn="ctr">
                <a:lnSpc>
                  <a:spcPct val="60000"/>
                </a:lnSpc>
              </a:pPr>
              <a:r>
                <a:rPr lang="es-ES_tradnl" altLang="es-MX" sz="1200" b="1" dirty="0" smtClean="0">
                  <a:latin typeface="+mn-lt"/>
                </a:rPr>
                <a:t>a </a:t>
              </a:r>
              <a:r>
                <a:rPr lang="es-ES_tradnl" altLang="es-MX" sz="1200" b="1" dirty="0" err="1" smtClean="0">
                  <a:latin typeface="+mn-lt"/>
                </a:rPr>
                <a:t>Cenapred</a:t>
              </a:r>
              <a:endParaRPr lang="es-ES_tradnl" altLang="es-MX" sz="1200" b="1" dirty="0">
                <a:effectLst/>
                <a:latin typeface="+mn-lt"/>
              </a:endParaRPr>
            </a:p>
          </p:txBody>
        </p:sp>
        <p:sp>
          <p:nvSpPr>
            <p:cNvPr id="57" name="AutoShape 5"/>
            <p:cNvSpPr>
              <a:spLocks noChangeArrowheads="1"/>
            </p:cNvSpPr>
            <p:nvPr/>
          </p:nvSpPr>
          <p:spPr bwMode="auto">
            <a:xfrm>
              <a:off x="3261498" y="2662333"/>
              <a:ext cx="1049337" cy="2978150"/>
            </a:xfrm>
            <a:prstGeom prst="curvedRightArrow">
              <a:avLst>
                <a:gd name="adj1" fmla="val 13928"/>
                <a:gd name="adj2" fmla="val 85328"/>
                <a:gd name="adj3" fmla="val 22542"/>
              </a:avLst>
            </a:prstGeom>
            <a:grpFill/>
            <a:ln w="12700">
              <a:solidFill>
                <a:srgbClr val="000066"/>
              </a:solidFill>
              <a:miter lim="800000"/>
              <a:headEnd/>
              <a:tailEnd/>
            </a:ln>
            <a:effectLst/>
            <a:extLst/>
          </p:spPr>
          <p:txBody>
            <a:bodyPr wrap="none" anchor="ctr"/>
            <a:lstStyle/>
            <a:p>
              <a:pPr>
                <a:defRPr/>
              </a:pPr>
              <a:endParaRPr lang="es-MX" sz="1100"/>
            </a:p>
          </p:txBody>
        </p:sp>
      </p:gr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4353" y="1564444"/>
            <a:ext cx="3332890" cy="221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0" name="Picture 6" descr="EstaciónPluv4"/>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1000" contrast="39000"/>
                    </a14:imgEffect>
                  </a14:imgLayer>
                </a14:imgProps>
              </a:ext>
              <a:ext uri="{28A0092B-C50C-407E-A947-70E740481C1C}">
                <a14:useLocalDpi xmlns:a14="http://schemas.microsoft.com/office/drawing/2010/main" val="0"/>
              </a:ext>
            </a:extLst>
          </a:blip>
          <a:srcRect/>
          <a:stretch>
            <a:fillRect/>
          </a:stretch>
        </p:blipFill>
        <p:spPr bwMode="auto">
          <a:xfrm>
            <a:off x="6804248" y="3892837"/>
            <a:ext cx="1822091" cy="282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986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2" y="1"/>
            <a:ext cx="9144001" cy="6899880"/>
          </a:xfrm>
          <a:prstGeom prst="rect">
            <a:avLst/>
          </a:prstGeom>
        </p:spPr>
      </p:pic>
      <p:sp>
        <p:nvSpPr>
          <p:cNvPr id="8" name="Rectángulo 3"/>
          <p:cNvSpPr>
            <a:spLocks noChangeArrowheads="1"/>
          </p:cNvSpPr>
          <p:nvPr/>
        </p:nvSpPr>
        <p:spPr bwMode="auto">
          <a:xfrm>
            <a:off x="5553306" y="4129137"/>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400" dirty="0" smtClean="0">
                <a:solidFill>
                  <a:srgbClr val="D4C19C"/>
                </a:solidFill>
                <a:latin typeface="Montserrat" panose="00000500000000000000" pitchFamily="2" charset="0"/>
              </a:rPr>
              <a:t>28 de diciembre, 2018</a:t>
            </a:r>
            <a:endParaRPr lang="es-MX" altLang="es-MX" sz="1400" dirty="0">
              <a:solidFill>
                <a:srgbClr val="D4C19C"/>
              </a:solidFill>
              <a:latin typeface="Montserrat" panose="00000500000000000000" pitchFamily="2" charset="0"/>
            </a:endParaRP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3814192" y="2711822"/>
            <a:ext cx="48245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FontTx/>
              <a:buNone/>
            </a:pPr>
            <a:r>
              <a:rPr lang="es-MX" altLang="es-MX" sz="2000" b="1" dirty="0">
                <a:solidFill>
                  <a:srgbClr val="E8DECA"/>
                </a:solidFill>
                <a:latin typeface="Montserrat" panose="00000500000000000000" pitchFamily="2" charset="0"/>
              </a:rPr>
              <a:t>CAPACITACIÓN  PENINSULAR EN MATERIA DE PROTECCIÓN CIVIL </a:t>
            </a:r>
          </a:p>
          <a:p>
            <a:pPr lvl="1" algn="r" eaLnBrk="1" hangingPunct="1">
              <a:spcBef>
                <a:spcPct val="0"/>
              </a:spcBef>
              <a:buFontTx/>
              <a:buNone/>
            </a:pPr>
            <a:endParaRPr lang="es-MX" altLang="es-MX" sz="1000" b="1" dirty="0">
              <a:solidFill>
                <a:srgbClr val="595959"/>
              </a:solidFill>
              <a:latin typeface="Trajan Pro" pitchFamily="18" charset="0"/>
            </a:endParaRPr>
          </a:p>
          <a:p>
            <a:pPr lvl="1" algn="r" eaLnBrk="1" hangingPunct="1">
              <a:spcBef>
                <a:spcPct val="0"/>
              </a:spcBef>
              <a:buFontTx/>
              <a:buNone/>
            </a:pPr>
            <a:r>
              <a:rPr lang="es-MX" altLang="es-MX" sz="1400" dirty="0" smtClean="0">
                <a:solidFill>
                  <a:srgbClr val="E8DECA"/>
                </a:solidFill>
                <a:latin typeface="Montserrat" panose="00000500000000000000" pitchFamily="2" charset="0"/>
              </a:rPr>
              <a:t>ENAPROC</a:t>
            </a:r>
            <a:endParaRPr lang="es-MX" altLang="es-MX" sz="1400" dirty="0">
              <a:solidFill>
                <a:srgbClr val="E8DECA"/>
              </a:solidFill>
              <a:latin typeface="Montserrat" panose="00000500000000000000" pitchFamily="2" charset="0"/>
            </a:endParaRP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186" y="495476"/>
            <a:ext cx="2088232" cy="1420358"/>
          </a:xfrm>
          <a:prstGeom prst="rect">
            <a:avLst/>
          </a:prstGeom>
        </p:spPr>
      </p:pic>
    </p:spTree>
    <p:extLst>
      <p:ext uri="{BB962C8B-B14F-4D97-AF65-F5344CB8AC3E}">
        <p14:creationId xmlns:p14="http://schemas.microsoft.com/office/powerpoint/2010/main" val="294347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xmlns="" id="{DDB78AF5-367D-49E6-8EE5-66DAC1FCE5D4}"/>
              </a:ext>
            </a:extLst>
          </p:cNvPr>
          <p:cNvGrpSpPr/>
          <p:nvPr/>
        </p:nvGrpSpPr>
        <p:grpSpPr>
          <a:xfrm>
            <a:off x="5247496" y="1052736"/>
            <a:ext cx="3572976" cy="2952328"/>
            <a:chOff x="1022512" y="908720"/>
            <a:chExt cx="5925752" cy="5673338"/>
          </a:xfrm>
        </p:grpSpPr>
        <p:pic>
          <p:nvPicPr>
            <p:cNvPr id="2" name="Imagen 1">
              <a:extLst>
                <a:ext uri="{FF2B5EF4-FFF2-40B4-BE49-F238E27FC236}">
                  <a16:creationId xmlns:a16="http://schemas.microsoft.com/office/drawing/2014/main" xmlns="" id="{92F90677-7FAD-41DC-B614-75FC67C00AC3}"/>
                </a:ext>
              </a:extLst>
            </p:cNvPr>
            <p:cNvPicPr>
              <a:picLocks noChangeAspect="1"/>
            </p:cNvPicPr>
            <p:nvPr/>
          </p:nvPicPr>
          <p:blipFill rotWithShape="1">
            <a:blip r:embed="rId3"/>
            <a:srcRect r="16526"/>
            <a:stretch/>
          </p:blipFill>
          <p:spPr>
            <a:xfrm>
              <a:off x="1022512" y="908720"/>
              <a:ext cx="5925752" cy="5673338"/>
            </a:xfrm>
            <a:prstGeom prst="rect">
              <a:avLst/>
            </a:prstGeom>
          </p:spPr>
        </p:pic>
        <p:pic>
          <p:nvPicPr>
            <p:cNvPr id="3" name="Imagen 2">
              <a:extLst>
                <a:ext uri="{FF2B5EF4-FFF2-40B4-BE49-F238E27FC236}">
                  <a16:creationId xmlns:a16="http://schemas.microsoft.com/office/drawing/2014/main" xmlns="" id="{37BCC548-60DC-4A60-B476-B91837B5DEBB}"/>
                </a:ext>
              </a:extLst>
            </p:cNvPr>
            <p:cNvPicPr>
              <a:picLocks noChangeAspect="1"/>
            </p:cNvPicPr>
            <p:nvPr/>
          </p:nvPicPr>
          <p:blipFill rotWithShape="1">
            <a:blip r:embed="rId3"/>
            <a:srcRect l="86082" t="50000" r="492" b="31100"/>
            <a:stretch/>
          </p:blipFill>
          <p:spPr>
            <a:xfrm>
              <a:off x="5796136" y="5267483"/>
              <a:ext cx="1152128" cy="1296144"/>
            </a:xfrm>
            <a:prstGeom prst="rect">
              <a:avLst/>
            </a:prstGeom>
          </p:spPr>
        </p:pic>
      </p:grpSp>
      <p:sp>
        <p:nvSpPr>
          <p:cNvPr id="5" name="2 CuadroTexto">
            <a:extLst>
              <a:ext uri="{FF2B5EF4-FFF2-40B4-BE49-F238E27FC236}">
                <a16:creationId xmlns:a16="http://schemas.microsoft.com/office/drawing/2014/main" xmlns="" id="{8704289E-E0FC-492E-AA72-A14602583E7F}"/>
              </a:ext>
            </a:extLst>
          </p:cNvPr>
          <p:cNvSpPr txBox="1"/>
          <p:nvPr/>
        </p:nvSpPr>
        <p:spPr>
          <a:xfrm>
            <a:off x="339913" y="407599"/>
            <a:ext cx="3985386" cy="369332"/>
          </a:xfrm>
          <a:prstGeom prst="rect">
            <a:avLst/>
          </a:prstGeom>
          <a:noFill/>
        </p:spPr>
        <p:txBody>
          <a:bodyPr wrap="none" rtlCol="0">
            <a:spAutoFit/>
          </a:bodyPr>
          <a:lstStyle/>
          <a:p>
            <a:pPr algn="r"/>
            <a:r>
              <a:rPr lang="es-MX" b="1" dirty="0">
                <a:solidFill>
                  <a:srgbClr val="38806B"/>
                </a:solidFill>
                <a:latin typeface="Montserrat" panose="00000500000000000000" pitchFamily="2" charset="0"/>
              </a:rPr>
              <a:t>INUNDACIONES EN CAMPECHE</a:t>
            </a:r>
          </a:p>
        </p:txBody>
      </p:sp>
      <p:sp>
        <p:nvSpPr>
          <p:cNvPr id="6" name="CuadroTexto 5">
            <a:extLst>
              <a:ext uri="{FF2B5EF4-FFF2-40B4-BE49-F238E27FC236}">
                <a16:creationId xmlns:a16="http://schemas.microsoft.com/office/drawing/2014/main" xmlns="" id="{8895AEE6-3896-41AA-8F65-7C481613AC3D}"/>
              </a:ext>
            </a:extLst>
          </p:cNvPr>
          <p:cNvSpPr txBox="1"/>
          <p:nvPr/>
        </p:nvSpPr>
        <p:spPr>
          <a:xfrm>
            <a:off x="7433709" y="1124744"/>
            <a:ext cx="1152128" cy="369332"/>
          </a:xfrm>
          <a:prstGeom prst="rect">
            <a:avLst/>
          </a:prstGeom>
          <a:solidFill>
            <a:srgbClr val="E8DECA"/>
          </a:solidFill>
        </p:spPr>
        <p:txBody>
          <a:bodyPr wrap="square" rtlCol="0">
            <a:spAutoFit/>
          </a:bodyPr>
          <a:lstStyle/>
          <a:p>
            <a:r>
              <a:rPr lang="es-MX" dirty="0">
                <a:solidFill>
                  <a:srgbClr val="6A1831"/>
                </a:solidFill>
              </a:rPr>
              <a:t>Palizada</a:t>
            </a:r>
          </a:p>
        </p:txBody>
      </p:sp>
      <p:sp>
        <p:nvSpPr>
          <p:cNvPr id="7" name="CuadroTexto 6">
            <a:extLst>
              <a:ext uri="{FF2B5EF4-FFF2-40B4-BE49-F238E27FC236}">
                <a16:creationId xmlns:a16="http://schemas.microsoft.com/office/drawing/2014/main" xmlns="" id="{851689CC-36F7-4B67-9A19-D13446CDB1AD}"/>
              </a:ext>
            </a:extLst>
          </p:cNvPr>
          <p:cNvSpPr txBox="1"/>
          <p:nvPr/>
        </p:nvSpPr>
        <p:spPr>
          <a:xfrm>
            <a:off x="467545" y="2528900"/>
            <a:ext cx="3985386" cy="1323439"/>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600" dirty="0">
                <a:latin typeface="Montserrat" panose="00000500000000000000" pitchFamily="2" charset="0"/>
              </a:rPr>
              <a:t>Mapas de peligro (profundidades, velocidades y severidad) para la ciudad de </a:t>
            </a:r>
            <a:r>
              <a:rPr lang="es-MX" sz="1600" b="1" dirty="0">
                <a:latin typeface="Montserrat" panose="00000500000000000000" pitchFamily="2" charset="0"/>
              </a:rPr>
              <a:t>Palizada</a:t>
            </a:r>
            <a:r>
              <a:rPr lang="es-MX" sz="1600" dirty="0">
                <a:latin typeface="Montserrat" panose="00000500000000000000" pitchFamily="2" charset="0"/>
              </a:rPr>
              <a:t> y periodos de retorno 2, 5, 10,  20 y 100 años. Disponibles en el ANRI. </a:t>
            </a:r>
          </a:p>
        </p:txBody>
      </p:sp>
      <p:sp>
        <p:nvSpPr>
          <p:cNvPr id="21" name="CuadroTexto 20">
            <a:extLst>
              <a:ext uri="{FF2B5EF4-FFF2-40B4-BE49-F238E27FC236}">
                <a16:creationId xmlns:a16="http://schemas.microsoft.com/office/drawing/2014/main" xmlns="" id="{5764E41A-638A-41F4-8891-65D83EA98CAE}"/>
              </a:ext>
            </a:extLst>
          </p:cNvPr>
          <p:cNvSpPr txBox="1"/>
          <p:nvPr/>
        </p:nvSpPr>
        <p:spPr>
          <a:xfrm>
            <a:off x="467545" y="4114815"/>
            <a:ext cx="3985386" cy="2554545"/>
          </a:xfrm>
          <a:prstGeom prst="rect">
            <a:avLst/>
          </a:prstGeom>
          <a:noFill/>
        </p:spPr>
        <p:txBody>
          <a:bodyPr wrap="square" rtlCol="0">
            <a:spAutoFit/>
          </a:bodyPr>
          <a:lstStyle/>
          <a:p>
            <a:pPr algn="just">
              <a:buSzPct val="150000"/>
            </a:pPr>
            <a:r>
              <a:rPr lang="es-MX" sz="1600" b="1" dirty="0" smtClean="0">
                <a:latin typeface="Montserrat" panose="00000500000000000000" pitchFamily="2" charset="0"/>
              </a:rPr>
              <a:t>TEMAS A DESARROLLAR</a:t>
            </a:r>
          </a:p>
          <a:p>
            <a:pPr algn="just">
              <a:buSzPct val="150000"/>
            </a:pPr>
            <a:endParaRPr lang="es-MX" sz="1600" b="1" dirty="0" smtClean="0">
              <a:latin typeface="Montserrat" panose="00000500000000000000" pitchFamily="2" charset="0"/>
            </a:endParaRPr>
          </a:p>
          <a:p>
            <a:pPr marL="285750" indent="-285750" algn="just">
              <a:buSzPct val="150000"/>
              <a:buFont typeface="Arial" panose="020B0604020202020204" pitchFamily="34" charset="0"/>
              <a:buChar char="•"/>
            </a:pPr>
            <a:r>
              <a:rPr lang="es-MX" sz="1600" dirty="0" smtClean="0">
                <a:latin typeface="Montserrat" panose="00000500000000000000" pitchFamily="2" charset="0"/>
              </a:rPr>
              <a:t>Actualizar </a:t>
            </a:r>
            <a:r>
              <a:rPr lang="es-MX" sz="1600" dirty="0">
                <a:latin typeface="Montserrat" panose="00000500000000000000" pitchFamily="2" charset="0"/>
              </a:rPr>
              <a:t>los puntos críticos hidráulicos en el estado, ya que sólo se cuenta con dos sitios sobre el </a:t>
            </a:r>
            <a:r>
              <a:rPr lang="es-MX" sz="1600" b="1" dirty="0">
                <a:latin typeface="Montserrat" panose="00000500000000000000" pitchFamily="2" charset="0"/>
              </a:rPr>
              <a:t>río Candelaria</a:t>
            </a:r>
            <a:r>
              <a:rPr lang="es-MX" sz="1600" dirty="0">
                <a:latin typeface="Montserrat" panose="00000500000000000000" pitchFamily="2" charset="0"/>
              </a:rPr>
              <a:t>: a) localidad </a:t>
            </a:r>
            <a:r>
              <a:rPr lang="es-MX" sz="1600" b="1" dirty="0">
                <a:latin typeface="Montserrat" panose="00000500000000000000" pitchFamily="2" charset="0"/>
              </a:rPr>
              <a:t>Nuevo Coahuila</a:t>
            </a:r>
            <a:r>
              <a:rPr lang="es-MX" sz="1600" b="1" dirty="0">
                <a:solidFill>
                  <a:srgbClr val="FF0000"/>
                </a:solidFill>
                <a:latin typeface="Montserrat" panose="00000500000000000000" pitchFamily="2" charset="0"/>
              </a:rPr>
              <a:t> </a:t>
            </a:r>
            <a:r>
              <a:rPr lang="es-MX" sz="1600" dirty="0">
                <a:latin typeface="Montserrat" panose="00000500000000000000" pitchFamily="2" charset="0"/>
              </a:rPr>
              <a:t>y b) comunidad de </a:t>
            </a:r>
            <a:r>
              <a:rPr lang="es-MX" sz="1600" b="1" dirty="0" smtClean="0">
                <a:latin typeface="Montserrat" panose="00000500000000000000" pitchFamily="2" charset="0"/>
              </a:rPr>
              <a:t>Monclova</a:t>
            </a:r>
            <a:r>
              <a:rPr lang="es-MX" sz="1600" dirty="0" smtClean="0">
                <a:latin typeface="Montserrat" panose="00000500000000000000" pitchFamily="2" charset="0"/>
              </a:rPr>
              <a:t>, </a:t>
            </a:r>
            <a:r>
              <a:rPr lang="es-MX" sz="1600" dirty="0">
                <a:latin typeface="Montserrat" panose="00000500000000000000" pitchFamily="2" charset="0"/>
              </a:rPr>
              <a:t>mientras que existen los ríos Palizada, Champotón y Usumacinta.</a:t>
            </a:r>
          </a:p>
        </p:txBody>
      </p:sp>
      <p:pic>
        <p:nvPicPr>
          <p:cNvPr id="23" name="Imagen 22">
            <a:extLst>
              <a:ext uri="{FF2B5EF4-FFF2-40B4-BE49-F238E27FC236}">
                <a16:creationId xmlns:a16="http://schemas.microsoft.com/office/drawing/2014/main" xmlns="" id="{8F65B3B0-2D22-46A1-BC21-F9292E0F7F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5551" y="3995473"/>
            <a:ext cx="3883678" cy="2745895"/>
          </a:xfrm>
          <a:prstGeom prst="rect">
            <a:avLst/>
          </a:prstGeom>
        </p:spPr>
      </p:pic>
      <p:sp>
        <p:nvSpPr>
          <p:cNvPr id="24" name="CuadroTexto 23">
            <a:extLst>
              <a:ext uri="{FF2B5EF4-FFF2-40B4-BE49-F238E27FC236}">
                <a16:creationId xmlns:a16="http://schemas.microsoft.com/office/drawing/2014/main" xmlns="" id="{40AAAE1D-70CB-4259-83C6-ECDA9813E4CE}"/>
              </a:ext>
            </a:extLst>
          </p:cNvPr>
          <p:cNvSpPr txBox="1"/>
          <p:nvPr/>
        </p:nvSpPr>
        <p:spPr>
          <a:xfrm>
            <a:off x="467545" y="1283583"/>
            <a:ext cx="3985386" cy="1077218"/>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600" dirty="0">
                <a:latin typeface="Montserrat" panose="00000500000000000000" pitchFamily="2" charset="0"/>
              </a:rPr>
              <a:t>El estado cuenta con </a:t>
            </a:r>
            <a:r>
              <a:rPr lang="es-MX" sz="1600" b="1" dirty="0">
                <a:latin typeface="Montserrat" panose="00000500000000000000" pitchFamily="2" charset="0"/>
              </a:rPr>
              <a:t>ríos, lagunas y esteros</a:t>
            </a:r>
            <a:r>
              <a:rPr lang="es-MX" sz="1600" dirty="0">
                <a:latin typeface="Montserrat" panose="00000500000000000000" pitchFamily="2" charset="0"/>
              </a:rPr>
              <a:t>, los cuales pueden provocar </a:t>
            </a:r>
            <a:r>
              <a:rPr lang="es-MX" sz="1600" b="1" dirty="0">
                <a:latin typeface="Montserrat" panose="00000500000000000000" pitchFamily="2" charset="0"/>
              </a:rPr>
              <a:t>inundaciones</a:t>
            </a:r>
            <a:r>
              <a:rPr lang="es-MX" sz="1600" b="1" dirty="0">
                <a:solidFill>
                  <a:srgbClr val="FF0000"/>
                </a:solidFill>
                <a:latin typeface="Montserrat" panose="00000500000000000000" pitchFamily="2" charset="0"/>
              </a:rPr>
              <a:t> </a:t>
            </a:r>
            <a:r>
              <a:rPr lang="es-MX" sz="1600" dirty="0">
                <a:latin typeface="Montserrat" panose="00000500000000000000" pitchFamily="2" charset="0"/>
              </a:rPr>
              <a:t>durante </a:t>
            </a:r>
            <a:r>
              <a:rPr lang="es-MX" sz="1600" b="1" dirty="0">
                <a:latin typeface="Montserrat" panose="00000500000000000000" pitchFamily="2" charset="0"/>
              </a:rPr>
              <a:t>todo el año.</a:t>
            </a:r>
          </a:p>
        </p:txBody>
      </p:sp>
    </p:spTree>
    <p:extLst>
      <p:ext uri="{BB962C8B-B14F-4D97-AF65-F5344CB8AC3E}">
        <p14:creationId xmlns:p14="http://schemas.microsoft.com/office/powerpoint/2010/main" val="1801272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9"/>
          <p:cNvSpPr>
            <a:spLocks noChangeArrowheads="1"/>
          </p:cNvSpPr>
          <p:nvPr/>
        </p:nvSpPr>
        <p:spPr bwMode="auto">
          <a:xfrm>
            <a:off x="1023938" y="1569482"/>
            <a:ext cx="7096124" cy="4876800"/>
          </a:xfrm>
          <a:prstGeom prst="rect">
            <a:avLst/>
          </a:prstGeom>
          <a:noFill/>
          <a:ln w="9525">
            <a:noFill/>
            <a:miter lim="800000"/>
            <a:headEnd/>
            <a:tailEnd/>
          </a:ln>
          <a:effectLst/>
        </p:spPr>
        <p:txBody>
          <a:bodyPr/>
          <a:lstStyle/>
          <a:p>
            <a:pPr marL="798513" lvl="1" indent="-342900" eaLnBrk="1" hangingPunct="1">
              <a:lnSpc>
                <a:spcPct val="90000"/>
              </a:lnSpc>
              <a:spcBef>
                <a:spcPct val="20000"/>
              </a:spcBef>
              <a:buClr>
                <a:schemeClr val="accent1">
                  <a:lumMod val="75000"/>
                </a:schemeClr>
              </a:buClr>
              <a:buSzPct val="100000"/>
              <a:buFont typeface="+mj-lt"/>
              <a:buAutoNum type="arabicPeriod"/>
              <a:defRPr/>
            </a:pPr>
            <a:endParaRPr lang="es-MX" altLang="ja-JP" dirty="0">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marL="342900" indent="-342900" eaLnBrk="1" hangingPunct="1">
              <a:lnSpc>
                <a:spcPct val="90000"/>
              </a:lnSpc>
              <a:spcBef>
                <a:spcPct val="20000"/>
              </a:spcBef>
              <a:buClr>
                <a:schemeClr val="hlink"/>
              </a:buClr>
              <a:buSzPct val="80000"/>
              <a:defRPr/>
            </a:pPr>
            <a:endParaRPr lang="es-MX" b="1" dirty="0">
              <a:solidFill>
                <a:srgbClr val="4D4D4D"/>
              </a:solidFill>
              <a:latin typeface="Montserrat" panose="00000500000000000000" pitchFamily="2" charset="0"/>
            </a:endParaRPr>
          </a:p>
        </p:txBody>
      </p:sp>
      <p:sp>
        <p:nvSpPr>
          <p:cNvPr id="4" name="3 Rectángulo"/>
          <p:cNvSpPr/>
          <p:nvPr/>
        </p:nvSpPr>
        <p:spPr>
          <a:xfrm>
            <a:off x="533400" y="2204864"/>
            <a:ext cx="2814464" cy="3785652"/>
          </a:xfrm>
          <a:prstGeom prst="rect">
            <a:avLst/>
          </a:prstGeom>
        </p:spPr>
        <p:txBody>
          <a:bodyPr wrap="square">
            <a:spAutoFit/>
          </a:bodyPr>
          <a:lstStyle/>
          <a:p>
            <a:pPr marL="285750" indent="-285750">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Los principales peligros identificados en el estado de Campeche   son: Inundaciones, deslizamiento de laderas y sustancias inflamables. </a:t>
            </a:r>
          </a:p>
          <a:p>
            <a:pPr marL="285750" indent="-285750">
              <a:buFont typeface="Wingdings" panose="05000000000000000000" pitchFamily="2" charset="2"/>
              <a:buChar char="Ø"/>
            </a:pPr>
            <a:endParaRPr lang="es-MX" sz="1600" b="1" dirty="0" smtClean="0">
              <a:solidFill>
                <a:srgbClr val="9C0471"/>
              </a:solidFill>
              <a:latin typeface="Montserrat" panose="00000500000000000000" pitchFamily="2" charset="0"/>
              <a:cs typeface="Arial" panose="020B0604020202020204" pitchFamily="34" charset="0"/>
            </a:endParaRPr>
          </a:p>
          <a:p>
            <a:pPr marL="285750" indent="-285750">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Estudiantes en el  TBGIR. </a:t>
            </a:r>
            <a:r>
              <a:rPr lang="es-MX" sz="1600" b="1" dirty="0">
                <a:solidFill>
                  <a:srgbClr val="9C0471"/>
                </a:solidFill>
                <a:latin typeface="Montserrat" panose="00000500000000000000" pitchFamily="2" charset="0"/>
                <a:cs typeface="Arial" panose="020B0604020202020204" pitchFamily="34" charset="0"/>
              </a:rPr>
              <a:t>(237 </a:t>
            </a:r>
            <a:r>
              <a:rPr lang="es-MX" sz="1600" b="1" dirty="0" smtClean="0">
                <a:solidFill>
                  <a:srgbClr val="9C0471"/>
                </a:solidFill>
                <a:latin typeface="Montserrat" panose="00000500000000000000" pitchFamily="2" charset="0"/>
                <a:cs typeface="Arial" panose="020B0604020202020204" pitchFamily="34" charset="0"/>
              </a:rPr>
              <a:t>inscritos con  63 egresados), con una eficiencia terminal </a:t>
            </a:r>
            <a:r>
              <a:rPr lang="es-MX" sz="1600" b="1" dirty="0">
                <a:solidFill>
                  <a:srgbClr val="9C0471"/>
                </a:solidFill>
                <a:latin typeface="Montserrat" panose="00000500000000000000" pitchFamily="2" charset="0"/>
                <a:cs typeface="Arial" panose="020B0604020202020204" pitchFamily="34" charset="0"/>
              </a:rPr>
              <a:t>del 26.6</a:t>
            </a:r>
            <a:r>
              <a:rPr lang="es-MX" sz="1600" b="1" dirty="0" smtClean="0">
                <a:solidFill>
                  <a:srgbClr val="9C0471"/>
                </a:solidFill>
                <a:latin typeface="Montserrat" panose="00000500000000000000" pitchFamily="2" charset="0"/>
                <a:cs typeface="Arial" panose="020B0604020202020204" pitchFamily="34" charset="0"/>
              </a:rPr>
              <a:t>%.</a:t>
            </a:r>
          </a:p>
          <a:p>
            <a:pPr algn="just"/>
            <a:endParaRPr lang="es-MX" sz="1600" b="1" dirty="0">
              <a:solidFill>
                <a:srgbClr val="9C0471"/>
              </a:solidFill>
              <a:latin typeface="Montserrat" panose="00000500000000000000" pitchFamily="2" charset="0"/>
              <a:cs typeface="Arial" panose="020B0604020202020204" pitchFamily="34" charset="0"/>
            </a:endParaRPr>
          </a:p>
        </p:txBody>
      </p:sp>
      <p:sp>
        <p:nvSpPr>
          <p:cNvPr id="5" name="Rectangle 3"/>
          <p:cNvSpPr>
            <a:spLocks noChangeArrowheads="1"/>
          </p:cNvSpPr>
          <p:nvPr/>
        </p:nvSpPr>
        <p:spPr bwMode="auto">
          <a:xfrm>
            <a:off x="5001425" y="1677333"/>
            <a:ext cx="275209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900" b="1" i="1" u="none" strike="noStrike" cap="none" normalizeH="0" baseline="0" dirty="0" smtClean="0">
                <a:ln>
                  <a:noFill/>
                </a:ln>
                <a:solidFill>
                  <a:schemeClr val="tx1"/>
                </a:solidFill>
                <a:effectLst/>
                <a:latin typeface="Montserrat" panose="00000500000000000000" pitchFamily="2" charset="0"/>
                <a:ea typeface="Times New Roman" pitchFamily="18" charset="0"/>
                <a:cs typeface="Times New Roman" pitchFamily="18" charset="0"/>
              </a:rPr>
              <a:t>Sustancias químicas peligrosas almacenadas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900" b="1" i="1" u="none" strike="noStrike" cap="none" normalizeH="0" baseline="0" dirty="0" smtClean="0">
                <a:ln>
                  <a:noFill/>
                </a:ln>
                <a:solidFill>
                  <a:schemeClr val="tx1"/>
                </a:solidFill>
                <a:effectLst/>
                <a:latin typeface="Montserrat" panose="00000500000000000000" pitchFamily="2" charset="0"/>
                <a:ea typeface="Times New Roman" pitchFamily="18" charset="0"/>
                <a:cs typeface="Times New Roman" pitchFamily="18" charset="0"/>
              </a:rPr>
              <a:t>por municipio</a:t>
            </a:r>
            <a:r>
              <a:rPr lang="es-MX" altLang="es-MX" sz="600" dirty="0">
                <a:latin typeface="Montserrat" panose="00000500000000000000" pitchFamily="2" charset="0"/>
                <a:cs typeface="Arial" pitchFamily="34" charset="0"/>
              </a:rPr>
              <a:t> </a:t>
            </a:r>
            <a:r>
              <a:rPr lang="es-MX" altLang="es-MX" sz="600" dirty="0" smtClean="0">
                <a:latin typeface="Montserrat" panose="00000500000000000000" pitchFamily="2" charset="0"/>
                <a:cs typeface="Arial" pitchFamily="34" charset="0"/>
              </a:rPr>
              <a:t>  </a:t>
            </a:r>
            <a:r>
              <a:rPr kumimoji="0" lang="es-ES" altLang="es-MX" sz="900" b="1" i="1" u="none" strike="noStrike" cap="none" normalizeH="0" baseline="0" dirty="0" smtClean="0">
                <a:ln>
                  <a:noFill/>
                </a:ln>
                <a:solidFill>
                  <a:schemeClr val="tx1"/>
                </a:solidFill>
                <a:effectLst/>
                <a:latin typeface="Montserrat" panose="00000500000000000000" pitchFamily="2" charset="0"/>
                <a:ea typeface="Times New Roman" pitchFamily="18" charset="0"/>
                <a:cs typeface="Times New Roman" pitchFamily="18" charset="0"/>
              </a:rPr>
              <a:t>en el estado de </a:t>
            </a:r>
            <a:r>
              <a:rPr lang="es-ES" altLang="es-MX" sz="900" b="1" i="1" dirty="0" smtClean="0">
                <a:latin typeface="Montserrat" panose="00000500000000000000" pitchFamily="2" charset="0"/>
                <a:ea typeface="Times New Roman" pitchFamily="18" charset="0"/>
                <a:cs typeface="Times New Roman" pitchFamily="18" charset="0"/>
              </a:rPr>
              <a:t>Campeche </a:t>
            </a:r>
            <a:endParaRPr kumimoji="0" lang="es-MX" altLang="es-MX" sz="600" b="0" i="0" u="none" strike="noStrike" cap="none" normalizeH="0" baseline="0" dirty="0" smtClean="0">
              <a:ln>
                <a:noFill/>
              </a:ln>
              <a:solidFill>
                <a:schemeClr val="tx1"/>
              </a:solidFill>
              <a:effectLst/>
              <a:latin typeface="Montserrat" panose="00000500000000000000" pitchFamily="2" charset="0"/>
              <a:cs typeface="Arial" pitchFamily="34" charset="0"/>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411" y="2308445"/>
            <a:ext cx="4886121" cy="2560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811" y="5085184"/>
            <a:ext cx="1315320" cy="132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1147810" y="1031002"/>
            <a:ext cx="7168605" cy="369332"/>
          </a:xfrm>
          <a:prstGeom prst="rect">
            <a:avLst/>
          </a:prstGeom>
        </p:spPr>
        <p:txBody>
          <a:bodyPr wrap="square">
            <a:spAutoFit/>
          </a:bodyPr>
          <a:lstStyle/>
          <a:p>
            <a:r>
              <a:rPr lang="es-MX" b="1" dirty="0">
                <a:solidFill>
                  <a:srgbClr val="38806B"/>
                </a:solidFill>
                <a:latin typeface="Montserrat" panose="00000500000000000000" pitchFamily="2" charset="0"/>
              </a:rPr>
              <a:t> Antecedentes en el estado de Campeche </a:t>
            </a:r>
          </a:p>
        </p:txBody>
      </p:sp>
    </p:spTree>
    <p:extLst>
      <p:ext uri="{BB962C8B-B14F-4D97-AF65-F5344CB8AC3E}">
        <p14:creationId xmlns:p14="http://schemas.microsoft.com/office/powerpoint/2010/main" val="3616738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9"/>
          <p:cNvSpPr>
            <a:spLocks noChangeArrowheads="1"/>
          </p:cNvSpPr>
          <p:nvPr/>
        </p:nvSpPr>
        <p:spPr bwMode="auto">
          <a:xfrm>
            <a:off x="1023938" y="1569482"/>
            <a:ext cx="7096124" cy="4876800"/>
          </a:xfrm>
          <a:prstGeom prst="rect">
            <a:avLst/>
          </a:prstGeom>
          <a:noFill/>
          <a:ln w="9525">
            <a:noFill/>
            <a:miter lim="800000"/>
            <a:headEnd/>
            <a:tailEnd/>
          </a:ln>
          <a:effectLst/>
        </p:spPr>
        <p:txBody>
          <a:bodyPr/>
          <a:lstStyle/>
          <a:p>
            <a:pPr marL="798513" lvl="1" indent="-342900" eaLnBrk="1" hangingPunct="1">
              <a:lnSpc>
                <a:spcPct val="90000"/>
              </a:lnSpc>
              <a:spcBef>
                <a:spcPct val="20000"/>
              </a:spcBef>
              <a:buClr>
                <a:schemeClr val="accent1">
                  <a:lumMod val="75000"/>
                </a:schemeClr>
              </a:buClr>
              <a:buSzPct val="100000"/>
              <a:buFont typeface="+mj-lt"/>
              <a:buAutoNum type="arabicPeriod"/>
              <a:defRPr/>
            </a:pPr>
            <a:endParaRPr lang="es-MX" altLang="ja-JP" dirty="0">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marL="342900" indent="-342900" eaLnBrk="1" hangingPunct="1">
              <a:lnSpc>
                <a:spcPct val="90000"/>
              </a:lnSpc>
              <a:spcBef>
                <a:spcPct val="20000"/>
              </a:spcBef>
              <a:buClr>
                <a:schemeClr val="hlink"/>
              </a:buClr>
              <a:buSzPct val="80000"/>
              <a:defRPr/>
            </a:pPr>
            <a:endParaRPr lang="es-MX" b="1" dirty="0">
              <a:solidFill>
                <a:srgbClr val="4D4D4D"/>
              </a:solidFill>
              <a:latin typeface="Montserrat" panose="00000500000000000000" pitchFamily="2" charset="0"/>
            </a:endParaRPr>
          </a:p>
        </p:txBody>
      </p:sp>
      <p:sp>
        <p:nvSpPr>
          <p:cNvPr id="4" name="3 Rectángulo"/>
          <p:cNvSpPr/>
          <p:nvPr/>
        </p:nvSpPr>
        <p:spPr>
          <a:xfrm>
            <a:off x="533400" y="2204864"/>
            <a:ext cx="2814464" cy="3539430"/>
          </a:xfrm>
          <a:prstGeom prst="rect">
            <a:avLst/>
          </a:prstGeom>
        </p:spPr>
        <p:txBody>
          <a:bodyPr wrap="square">
            <a:spAutoFit/>
          </a:bodyPr>
          <a:lstStyle/>
          <a:p>
            <a:pPr marL="285750" indent="-285750">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Los principales peligros identificados en el estado de Yucatán son: Ciclones tropicales,  inundaciones y ondas </a:t>
            </a:r>
            <a:r>
              <a:rPr lang="es-MX" sz="1600" b="1" dirty="0">
                <a:solidFill>
                  <a:srgbClr val="9C0471"/>
                </a:solidFill>
                <a:latin typeface="Montserrat" panose="00000500000000000000" pitchFamily="2" charset="0"/>
                <a:cs typeface="Arial" panose="020B0604020202020204" pitchFamily="34" charset="0"/>
              </a:rPr>
              <a:t>c</a:t>
            </a:r>
            <a:r>
              <a:rPr lang="es-MX" sz="1600" b="1" dirty="0" smtClean="0">
                <a:solidFill>
                  <a:srgbClr val="9C0471"/>
                </a:solidFill>
                <a:latin typeface="Montserrat" panose="00000500000000000000" pitchFamily="2" charset="0"/>
                <a:cs typeface="Arial" panose="020B0604020202020204" pitchFamily="34" charset="0"/>
              </a:rPr>
              <a:t>álidas. </a:t>
            </a:r>
          </a:p>
          <a:p>
            <a:pPr marL="285750" indent="-285750">
              <a:buFont typeface="Wingdings" panose="05000000000000000000" pitchFamily="2" charset="2"/>
              <a:buChar char="Ø"/>
            </a:pPr>
            <a:endParaRPr lang="es-MX" sz="1600" b="1" dirty="0" smtClean="0">
              <a:solidFill>
                <a:srgbClr val="9C0471"/>
              </a:solidFill>
              <a:latin typeface="Montserrat" panose="00000500000000000000" pitchFamily="2" charset="0"/>
              <a:cs typeface="Arial" panose="020B0604020202020204" pitchFamily="34" charset="0"/>
            </a:endParaRPr>
          </a:p>
          <a:p>
            <a:pPr marL="285750" indent="-285750">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Estudiantes en el  TBGIR. </a:t>
            </a:r>
            <a:r>
              <a:rPr lang="es-MX" sz="1600" b="1" dirty="0">
                <a:solidFill>
                  <a:srgbClr val="9C0471"/>
                </a:solidFill>
                <a:latin typeface="Montserrat" panose="00000500000000000000" pitchFamily="2" charset="0"/>
                <a:cs typeface="Arial" panose="020B0604020202020204" pitchFamily="34" charset="0"/>
              </a:rPr>
              <a:t>(225 </a:t>
            </a:r>
            <a:r>
              <a:rPr lang="es-MX" sz="1600" b="1" dirty="0" smtClean="0">
                <a:solidFill>
                  <a:srgbClr val="9C0471"/>
                </a:solidFill>
                <a:latin typeface="Montserrat" panose="00000500000000000000" pitchFamily="2" charset="0"/>
                <a:cs typeface="Arial" panose="020B0604020202020204" pitchFamily="34" charset="0"/>
              </a:rPr>
              <a:t>inscritos con  47 egresados), con </a:t>
            </a:r>
            <a:r>
              <a:rPr lang="es-MX" sz="1600" b="1" dirty="0">
                <a:solidFill>
                  <a:srgbClr val="9C0471"/>
                </a:solidFill>
                <a:latin typeface="Montserrat" panose="00000500000000000000" pitchFamily="2" charset="0"/>
                <a:cs typeface="Arial" panose="020B0604020202020204" pitchFamily="34" charset="0"/>
              </a:rPr>
              <a:t>una eficiencia terminal del </a:t>
            </a:r>
            <a:r>
              <a:rPr lang="es-MX" sz="1600" b="1" dirty="0" smtClean="0">
                <a:solidFill>
                  <a:srgbClr val="9C0471"/>
                </a:solidFill>
                <a:latin typeface="Montserrat" panose="00000500000000000000" pitchFamily="2" charset="0"/>
                <a:cs typeface="Arial" panose="020B0604020202020204" pitchFamily="34" charset="0"/>
              </a:rPr>
              <a:t>20.7%.</a:t>
            </a:r>
          </a:p>
          <a:p>
            <a:pPr algn="just"/>
            <a:endParaRPr lang="es-MX" sz="1600" b="1" dirty="0">
              <a:solidFill>
                <a:srgbClr val="9C0471"/>
              </a:solidFill>
              <a:latin typeface="Montserrat" panose="00000500000000000000" pitchFamily="2" charset="0"/>
              <a:cs typeface="Arial" panose="020B0604020202020204" pitchFamily="34" charset="0"/>
            </a:endParaRPr>
          </a:p>
        </p:txBody>
      </p:sp>
      <p:sp>
        <p:nvSpPr>
          <p:cNvPr id="5" name="Rectangle 3"/>
          <p:cNvSpPr>
            <a:spLocks noChangeArrowheads="1"/>
          </p:cNvSpPr>
          <p:nvPr/>
        </p:nvSpPr>
        <p:spPr bwMode="auto">
          <a:xfrm>
            <a:off x="5156251" y="1677333"/>
            <a:ext cx="275209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900" b="1" i="1" u="none" strike="noStrike" cap="none" normalizeH="0" baseline="0" dirty="0" smtClean="0">
                <a:ln>
                  <a:noFill/>
                </a:ln>
                <a:solidFill>
                  <a:schemeClr val="tx1"/>
                </a:solidFill>
                <a:effectLst/>
                <a:latin typeface="Montserrat" panose="00000500000000000000" pitchFamily="2" charset="0"/>
                <a:ea typeface="Times New Roman" pitchFamily="18" charset="0"/>
                <a:cs typeface="Times New Roman" pitchFamily="18" charset="0"/>
              </a:rPr>
              <a:t>Sustancias químicas peligrosas almacenadas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900" b="1" i="1" u="none" strike="noStrike" cap="none" normalizeH="0" baseline="0" dirty="0" smtClean="0">
                <a:ln>
                  <a:noFill/>
                </a:ln>
                <a:solidFill>
                  <a:schemeClr val="tx1"/>
                </a:solidFill>
                <a:effectLst/>
                <a:latin typeface="Montserrat" panose="00000500000000000000" pitchFamily="2" charset="0"/>
                <a:ea typeface="Times New Roman" pitchFamily="18" charset="0"/>
                <a:cs typeface="Times New Roman" pitchFamily="18" charset="0"/>
              </a:rPr>
              <a:t>por municipio</a:t>
            </a:r>
            <a:r>
              <a:rPr lang="es-MX" altLang="es-MX" sz="600" dirty="0">
                <a:latin typeface="Montserrat" panose="00000500000000000000" pitchFamily="2" charset="0"/>
                <a:cs typeface="Arial" pitchFamily="34" charset="0"/>
              </a:rPr>
              <a:t> </a:t>
            </a:r>
            <a:r>
              <a:rPr lang="es-MX" altLang="es-MX" sz="600" dirty="0" smtClean="0">
                <a:latin typeface="Montserrat" panose="00000500000000000000" pitchFamily="2" charset="0"/>
                <a:cs typeface="Arial" pitchFamily="34" charset="0"/>
              </a:rPr>
              <a:t>  </a:t>
            </a:r>
            <a:r>
              <a:rPr kumimoji="0" lang="es-ES" altLang="es-MX" sz="900" b="1" i="1" u="none" strike="noStrike" cap="none" normalizeH="0" baseline="0" dirty="0" smtClean="0">
                <a:ln>
                  <a:noFill/>
                </a:ln>
                <a:solidFill>
                  <a:schemeClr val="tx1"/>
                </a:solidFill>
                <a:effectLst/>
                <a:latin typeface="Montserrat" panose="00000500000000000000" pitchFamily="2" charset="0"/>
                <a:ea typeface="Times New Roman" pitchFamily="18" charset="0"/>
                <a:cs typeface="Times New Roman" pitchFamily="18" charset="0"/>
              </a:rPr>
              <a:t>en el estado de </a:t>
            </a:r>
            <a:r>
              <a:rPr lang="es-ES" altLang="es-MX" sz="900" b="1" i="1" dirty="0" smtClean="0">
                <a:latin typeface="Montserrat" panose="00000500000000000000" pitchFamily="2" charset="0"/>
                <a:ea typeface="Times New Roman" pitchFamily="18" charset="0"/>
                <a:cs typeface="Times New Roman" pitchFamily="18" charset="0"/>
              </a:rPr>
              <a:t>Yucatán </a:t>
            </a:r>
            <a:endParaRPr kumimoji="0" lang="es-MX" altLang="es-MX" sz="600" b="0" i="0" u="none" strike="noStrike" cap="none" normalizeH="0" baseline="0" dirty="0" smtClean="0">
              <a:ln>
                <a:noFill/>
              </a:ln>
              <a:solidFill>
                <a:schemeClr val="tx1"/>
              </a:solidFill>
              <a:effectLst/>
              <a:latin typeface="Montserrat" panose="00000500000000000000" pitchFamily="2" charset="0"/>
              <a:cs typeface="Arial"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0595" y="2276872"/>
            <a:ext cx="5223405" cy="270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205" y="5373216"/>
            <a:ext cx="1482164"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899592" y="1031002"/>
            <a:ext cx="7560840" cy="369332"/>
          </a:xfrm>
          <a:prstGeom prst="rect">
            <a:avLst/>
          </a:prstGeom>
        </p:spPr>
        <p:txBody>
          <a:bodyPr wrap="square">
            <a:spAutoFit/>
          </a:bodyPr>
          <a:lstStyle/>
          <a:p>
            <a:r>
              <a:rPr lang="es-MX" b="1" dirty="0">
                <a:solidFill>
                  <a:srgbClr val="38806B"/>
                </a:solidFill>
                <a:latin typeface="Montserrat" panose="00000500000000000000" pitchFamily="2" charset="0"/>
              </a:rPr>
              <a:t> Antecedentes en el estado de Yucatán </a:t>
            </a:r>
          </a:p>
        </p:txBody>
      </p:sp>
    </p:spTree>
    <p:extLst>
      <p:ext uri="{BB962C8B-B14F-4D97-AF65-F5344CB8AC3E}">
        <p14:creationId xmlns:p14="http://schemas.microsoft.com/office/powerpoint/2010/main" val="2605247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9"/>
          <p:cNvSpPr>
            <a:spLocks noChangeArrowheads="1"/>
          </p:cNvSpPr>
          <p:nvPr/>
        </p:nvSpPr>
        <p:spPr bwMode="auto">
          <a:xfrm>
            <a:off x="1023938" y="1569482"/>
            <a:ext cx="7096124" cy="4876800"/>
          </a:xfrm>
          <a:prstGeom prst="rect">
            <a:avLst/>
          </a:prstGeom>
          <a:noFill/>
          <a:ln w="9525">
            <a:noFill/>
            <a:miter lim="800000"/>
            <a:headEnd/>
            <a:tailEnd/>
          </a:ln>
          <a:effectLst/>
        </p:spPr>
        <p:txBody>
          <a:bodyPr/>
          <a:lstStyle/>
          <a:p>
            <a:pPr marL="798513" lvl="1" indent="-342900" eaLnBrk="1" hangingPunct="1">
              <a:lnSpc>
                <a:spcPct val="90000"/>
              </a:lnSpc>
              <a:spcBef>
                <a:spcPct val="20000"/>
              </a:spcBef>
              <a:buClr>
                <a:schemeClr val="accent1">
                  <a:lumMod val="75000"/>
                </a:schemeClr>
              </a:buClr>
              <a:buSzPct val="100000"/>
              <a:buFont typeface="+mj-lt"/>
              <a:buAutoNum type="arabicPeriod"/>
              <a:defRPr/>
            </a:pPr>
            <a:endParaRPr lang="es-MX" altLang="ja-JP" dirty="0">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marL="342900" indent="-342900" eaLnBrk="1" hangingPunct="1">
              <a:lnSpc>
                <a:spcPct val="90000"/>
              </a:lnSpc>
              <a:spcBef>
                <a:spcPct val="20000"/>
              </a:spcBef>
              <a:buClr>
                <a:schemeClr val="hlink"/>
              </a:buClr>
              <a:buSzPct val="80000"/>
              <a:defRPr/>
            </a:pPr>
            <a:endParaRPr lang="es-MX" b="1" dirty="0">
              <a:solidFill>
                <a:srgbClr val="4D4D4D"/>
              </a:solidFill>
              <a:latin typeface="Montserrat" panose="00000500000000000000" pitchFamily="2" charset="0"/>
            </a:endParaRPr>
          </a:p>
        </p:txBody>
      </p:sp>
      <p:sp>
        <p:nvSpPr>
          <p:cNvPr id="4" name="3 Rectángulo"/>
          <p:cNvSpPr/>
          <p:nvPr/>
        </p:nvSpPr>
        <p:spPr>
          <a:xfrm>
            <a:off x="533400" y="2204864"/>
            <a:ext cx="2712805" cy="3785652"/>
          </a:xfrm>
          <a:prstGeom prst="rect">
            <a:avLst/>
          </a:prstGeom>
        </p:spPr>
        <p:txBody>
          <a:bodyPr wrap="square">
            <a:spAutoFit/>
          </a:bodyPr>
          <a:lstStyle/>
          <a:p>
            <a:pPr marL="285750" indent="-285750">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Los principales peligros identificados en el estado de Quintana Roo   son: Ciclones tropicales, inundaciones y ondas cálidas. </a:t>
            </a:r>
          </a:p>
          <a:p>
            <a:pPr marL="285750" indent="-285750">
              <a:buFont typeface="Wingdings" panose="05000000000000000000" pitchFamily="2" charset="2"/>
              <a:buChar char="Ø"/>
            </a:pPr>
            <a:endParaRPr lang="es-MX" sz="1600" b="1" dirty="0" smtClean="0">
              <a:solidFill>
                <a:srgbClr val="9C0471"/>
              </a:solidFill>
              <a:latin typeface="Montserrat" panose="00000500000000000000" pitchFamily="2" charset="0"/>
              <a:cs typeface="Arial" panose="020B0604020202020204" pitchFamily="34" charset="0"/>
            </a:endParaRPr>
          </a:p>
          <a:p>
            <a:pPr marL="285750" indent="-285750">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Estudiantes en el  TBGIR. </a:t>
            </a:r>
            <a:r>
              <a:rPr lang="es-MX" sz="1600" b="1" dirty="0">
                <a:solidFill>
                  <a:srgbClr val="9C0471"/>
                </a:solidFill>
                <a:latin typeface="Montserrat" panose="00000500000000000000" pitchFamily="2" charset="0"/>
                <a:cs typeface="Arial" panose="020B0604020202020204" pitchFamily="34" charset="0"/>
              </a:rPr>
              <a:t>(464 </a:t>
            </a:r>
            <a:r>
              <a:rPr lang="es-MX" sz="1600" b="1" dirty="0" smtClean="0">
                <a:solidFill>
                  <a:srgbClr val="9C0471"/>
                </a:solidFill>
                <a:latin typeface="Montserrat" panose="00000500000000000000" pitchFamily="2" charset="0"/>
                <a:cs typeface="Arial" panose="020B0604020202020204" pitchFamily="34" charset="0"/>
              </a:rPr>
              <a:t>inscritos con  115 egresados), </a:t>
            </a:r>
            <a:r>
              <a:rPr lang="es-MX" sz="1600" b="1" dirty="0">
                <a:solidFill>
                  <a:srgbClr val="9C0471"/>
                </a:solidFill>
                <a:latin typeface="Montserrat" panose="00000500000000000000" pitchFamily="2" charset="0"/>
                <a:cs typeface="Arial" panose="020B0604020202020204" pitchFamily="34" charset="0"/>
              </a:rPr>
              <a:t>con una eficiencia terminal del </a:t>
            </a:r>
            <a:r>
              <a:rPr lang="es-MX" sz="1600" b="1" dirty="0" smtClean="0">
                <a:solidFill>
                  <a:srgbClr val="9C0471"/>
                </a:solidFill>
                <a:latin typeface="Montserrat" panose="00000500000000000000" pitchFamily="2" charset="0"/>
                <a:cs typeface="Arial" panose="020B0604020202020204" pitchFamily="34" charset="0"/>
              </a:rPr>
              <a:t>24.8%.</a:t>
            </a:r>
          </a:p>
          <a:p>
            <a:pPr algn="just"/>
            <a:endParaRPr lang="es-MX" sz="1600" b="1" dirty="0">
              <a:solidFill>
                <a:srgbClr val="9C0471"/>
              </a:solidFill>
              <a:latin typeface="Montserrat" panose="00000500000000000000" pitchFamily="2" charset="0"/>
              <a:cs typeface="Arial" panose="020B0604020202020204" pitchFamily="34" charset="0"/>
            </a:endParaRPr>
          </a:p>
        </p:txBody>
      </p:sp>
      <p:sp>
        <p:nvSpPr>
          <p:cNvPr id="5" name="Rectangle 3"/>
          <p:cNvSpPr>
            <a:spLocks noChangeArrowheads="1"/>
          </p:cNvSpPr>
          <p:nvPr/>
        </p:nvSpPr>
        <p:spPr bwMode="auto">
          <a:xfrm>
            <a:off x="4869835" y="1608083"/>
            <a:ext cx="27520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900" b="1" i="1" u="none" strike="noStrike" cap="none" normalizeH="0" baseline="0" dirty="0" smtClean="0">
                <a:ln>
                  <a:noFill/>
                </a:ln>
                <a:solidFill>
                  <a:schemeClr val="tx1"/>
                </a:solidFill>
                <a:effectLst/>
                <a:latin typeface="Montserrat" panose="00000500000000000000" pitchFamily="2" charset="0"/>
                <a:ea typeface="Times New Roman" pitchFamily="18" charset="0"/>
                <a:cs typeface="Times New Roman" pitchFamily="18" charset="0"/>
              </a:rPr>
              <a:t>Sustancias químicas peligrosas almacenadas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900" b="1" i="1" u="none" strike="noStrike" cap="none" normalizeH="0" baseline="0" dirty="0" smtClean="0">
                <a:ln>
                  <a:noFill/>
                </a:ln>
                <a:solidFill>
                  <a:schemeClr val="tx1"/>
                </a:solidFill>
                <a:effectLst/>
                <a:latin typeface="Montserrat" panose="00000500000000000000" pitchFamily="2" charset="0"/>
                <a:ea typeface="Times New Roman" pitchFamily="18" charset="0"/>
                <a:cs typeface="Times New Roman" pitchFamily="18" charset="0"/>
              </a:rPr>
              <a:t>por municipio</a:t>
            </a:r>
            <a:r>
              <a:rPr lang="es-MX" altLang="es-MX" sz="600" dirty="0">
                <a:latin typeface="Montserrat" panose="00000500000000000000" pitchFamily="2" charset="0"/>
                <a:cs typeface="Arial" pitchFamily="34" charset="0"/>
              </a:rPr>
              <a:t> </a:t>
            </a:r>
            <a:r>
              <a:rPr lang="es-MX" altLang="es-MX" sz="600" dirty="0" smtClean="0">
                <a:latin typeface="Montserrat" panose="00000500000000000000" pitchFamily="2" charset="0"/>
                <a:cs typeface="Arial" pitchFamily="34" charset="0"/>
              </a:rPr>
              <a:t>  </a:t>
            </a:r>
            <a:r>
              <a:rPr kumimoji="0" lang="es-ES" altLang="es-MX" sz="900" b="1" i="1" u="none" strike="noStrike" cap="none" normalizeH="0" baseline="0" dirty="0" smtClean="0">
                <a:ln>
                  <a:noFill/>
                </a:ln>
                <a:solidFill>
                  <a:schemeClr val="tx1"/>
                </a:solidFill>
                <a:effectLst/>
                <a:latin typeface="Montserrat" panose="00000500000000000000" pitchFamily="2" charset="0"/>
                <a:ea typeface="Times New Roman" pitchFamily="18" charset="0"/>
                <a:cs typeface="Times New Roman" pitchFamily="18" charset="0"/>
              </a:rPr>
              <a:t>en el estado de </a:t>
            </a:r>
            <a:r>
              <a:rPr lang="es-ES" altLang="es-MX" sz="900" b="1" i="1" dirty="0" smtClean="0">
                <a:latin typeface="Montserrat" panose="00000500000000000000" pitchFamily="2" charset="0"/>
                <a:ea typeface="Times New Roman" pitchFamily="18" charset="0"/>
                <a:cs typeface="Times New Roman" pitchFamily="18" charset="0"/>
              </a:rPr>
              <a:t>Quintana Roo</a:t>
            </a:r>
            <a:endParaRPr kumimoji="0" lang="es-MX" altLang="es-MX" sz="600" b="0" i="0" u="none" strike="noStrike" cap="none" normalizeH="0" baseline="0" dirty="0" smtClean="0">
              <a:ln>
                <a:noFill/>
              </a:ln>
              <a:solidFill>
                <a:schemeClr val="tx1"/>
              </a:solidFill>
              <a:effectLst/>
              <a:latin typeface="Montserrat" panose="00000500000000000000" pitchFamily="2" charset="0"/>
              <a:cs typeface="Arial" pitchFamily="34"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2204864"/>
            <a:ext cx="5652018"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0093" y="4653136"/>
            <a:ext cx="1511577" cy="1793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900704" y="943387"/>
            <a:ext cx="7055671" cy="369332"/>
          </a:xfrm>
          <a:prstGeom prst="rect">
            <a:avLst/>
          </a:prstGeom>
        </p:spPr>
        <p:txBody>
          <a:bodyPr wrap="square">
            <a:spAutoFit/>
          </a:bodyPr>
          <a:lstStyle/>
          <a:p>
            <a:r>
              <a:rPr lang="es-MX" b="1" dirty="0">
                <a:solidFill>
                  <a:srgbClr val="38806B"/>
                </a:solidFill>
                <a:latin typeface="Montserrat" panose="00000500000000000000" pitchFamily="2" charset="0"/>
              </a:rPr>
              <a:t> Antecedentes en el estado de Quintana Roo</a:t>
            </a:r>
          </a:p>
        </p:txBody>
      </p:sp>
    </p:spTree>
    <p:extLst>
      <p:ext uri="{BB962C8B-B14F-4D97-AF65-F5344CB8AC3E}">
        <p14:creationId xmlns:p14="http://schemas.microsoft.com/office/powerpoint/2010/main" val="2907752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9"/>
          <p:cNvSpPr>
            <a:spLocks noChangeArrowheads="1"/>
          </p:cNvSpPr>
          <p:nvPr/>
        </p:nvSpPr>
        <p:spPr bwMode="auto">
          <a:xfrm>
            <a:off x="1023938" y="1569482"/>
            <a:ext cx="7096124" cy="4876800"/>
          </a:xfrm>
          <a:prstGeom prst="rect">
            <a:avLst/>
          </a:prstGeom>
          <a:noFill/>
          <a:ln w="9525">
            <a:noFill/>
            <a:miter lim="800000"/>
            <a:headEnd/>
            <a:tailEnd/>
          </a:ln>
          <a:effectLst/>
        </p:spPr>
        <p:txBody>
          <a:bodyPr/>
          <a:lstStyle/>
          <a:p>
            <a:pPr marL="798513" lvl="1" indent="-342900" eaLnBrk="1" hangingPunct="1">
              <a:lnSpc>
                <a:spcPct val="90000"/>
              </a:lnSpc>
              <a:spcBef>
                <a:spcPct val="20000"/>
              </a:spcBef>
              <a:buClr>
                <a:schemeClr val="accent1">
                  <a:lumMod val="75000"/>
                </a:schemeClr>
              </a:buClr>
              <a:buSzPct val="100000"/>
              <a:buFont typeface="+mj-lt"/>
              <a:buAutoNum type="arabicPeriod"/>
              <a:defRPr/>
            </a:pPr>
            <a:endParaRPr lang="es-MX" altLang="ja-JP" dirty="0">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marL="342900" indent="-342900" eaLnBrk="1" hangingPunct="1">
              <a:lnSpc>
                <a:spcPct val="90000"/>
              </a:lnSpc>
              <a:spcBef>
                <a:spcPct val="20000"/>
              </a:spcBef>
              <a:buClr>
                <a:schemeClr val="hlink"/>
              </a:buClr>
              <a:buSzPct val="80000"/>
              <a:defRPr/>
            </a:pPr>
            <a:endParaRPr lang="es-MX" b="1" dirty="0">
              <a:solidFill>
                <a:srgbClr val="4D4D4D"/>
              </a:solidFill>
              <a:latin typeface="Montserrat" panose="00000500000000000000" pitchFamily="2" charset="0"/>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56" y="2318206"/>
            <a:ext cx="2367880" cy="157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281241"/>
            <a:ext cx="2675756" cy="407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954" y="2636912"/>
            <a:ext cx="3517584" cy="2571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669" y="4007882"/>
            <a:ext cx="1759254" cy="2345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1057318" y="1052736"/>
            <a:ext cx="7403114" cy="369332"/>
          </a:xfrm>
          <a:prstGeom prst="rect">
            <a:avLst/>
          </a:prstGeom>
        </p:spPr>
        <p:txBody>
          <a:bodyPr wrap="square">
            <a:spAutoFit/>
          </a:bodyPr>
          <a:lstStyle/>
          <a:p>
            <a:r>
              <a:rPr lang="es-MX" b="1" dirty="0">
                <a:solidFill>
                  <a:srgbClr val="38806B"/>
                </a:solidFill>
                <a:latin typeface="Montserrat" panose="00000500000000000000" pitchFamily="2" charset="0"/>
              </a:rPr>
              <a:t> Atención de emergencias en trasporte </a:t>
            </a:r>
          </a:p>
        </p:txBody>
      </p:sp>
    </p:spTree>
    <p:extLst>
      <p:ext uri="{BB962C8B-B14F-4D97-AF65-F5344CB8AC3E}">
        <p14:creationId xmlns:p14="http://schemas.microsoft.com/office/powerpoint/2010/main" val="1212838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9"/>
          <p:cNvSpPr>
            <a:spLocks noChangeArrowheads="1"/>
          </p:cNvSpPr>
          <p:nvPr/>
        </p:nvSpPr>
        <p:spPr bwMode="auto">
          <a:xfrm>
            <a:off x="1023938" y="1569482"/>
            <a:ext cx="7096124" cy="4876800"/>
          </a:xfrm>
          <a:prstGeom prst="rect">
            <a:avLst/>
          </a:prstGeom>
          <a:noFill/>
          <a:ln w="9525">
            <a:noFill/>
            <a:miter lim="800000"/>
            <a:headEnd/>
            <a:tailEnd/>
          </a:ln>
          <a:effectLst/>
        </p:spPr>
        <p:txBody>
          <a:bodyPr/>
          <a:lstStyle/>
          <a:p>
            <a:pPr marL="798513" lvl="1" indent="-342900" eaLnBrk="1" hangingPunct="1">
              <a:lnSpc>
                <a:spcPct val="90000"/>
              </a:lnSpc>
              <a:spcBef>
                <a:spcPct val="20000"/>
              </a:spcBef>
              <a:buClr>
                <a:schemeClr val="accent1">
                  <a:lumMod val="75000"/>
                </a:schemeClr>
              </a:buClr>
              <a:buSzPct val="100000"/>
              <a:buFont typeface="+mj-lt"/>
              <a:buAutoNum type="arabicPeriod"/>
              <a:defRPr/>
            </a:pPr>
            <a:endParaRPr lang="es-MX" altLang="ja-JP" dirty="0">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marL="342900" indent="-342900" eaLnBrk="1" hangingPunct="1">
              <a:lnSpc>
                <a:spcPct val="90000"/>
              </a:lnSpc>
              <a:spcBef>
                <a:spcPct val="20000"/>
              </a:spcBef>
              <a:buClr>
                <a:schemeClr val="hlink"/>
              </a:buClr>
              <a:buSzPct val="80000"/>
              <a:defRPr/>
            </a:pPr>
            <a:endParaRPr lang="es-MX" b="1" dirty="0">
              <a:solidFill>
                <a:srgbClr val="4D4D4D"/>
              </a:solidFill>
              <a:latin typeface="Montserrat" panose="00000500000000000000" pitchFamily="2" charset="0"/>
            </a:endParaRPr>
          </a:p>
        </p:txBody>
      </p:sp>
      <p:sp>
        <p:nvSpPr>
          <p:cNvPr id="4" name="3 Rectángulo"/>
          <p:cNvSpPr/>
          <p:nvPr/>
        </p:nvSpPr>
        <p:spPr>
          <a:xfrm>
            <a:off x="-108520" y="2060848"/>
            <a:ext cx="9001000" cy="830997"/>
          </a:xfrm>
          <a:prstGeom prst="rect">
            <a:avLst/>
          </a:prstGeom>
        </p:spPr>
        <p:txBody>
          <a:bodyPr wrap="square">
            <a:spAutoFit/>
          </a:bodyPr>
          <a:lstStyle/>
          <a:p>
            <a:pPr marL="285750" indent="-285750">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Implementación del Curso Equipos  Comunitarios de Respuesta </a:t>
            </a:r>
            <a:r>
              <a:rPr lang="es-MX" sz="1600" b="1" dirty="0">
                <a:solidFill>
                  <a:srgbClr val="9C0471"/>
                </a:solidFill>
                <a:latin typeface="Montserrat" panose="00000500000000000000" pitchFamily="2" charset="0"/>
                <a:cs typeface="Arial" panose="020B0604020202020204" pitchFamily="34" charset="0"/>
              </a:rPr>
              <a:t>a </a:t>
            </a:r>
            <a:r>
              <a:rPr lang="es-MX" sz="1600" b="1" dirty="0" smtClean="0">
                <a:solidFill>
                  <a:srgbClr val="9C0471"/>
                </a:solidFill>
                <a:latin typeface="Montserrat" panose="00000500000000000000" pitchFamily="2" charset="0"/>
                <a:cs typeface="Arial" panose="020B0604020202020204" pitchFamily="34" charset="0"/>
              </a:rPr>
              <a:t>Emergencias (CERT), para formar instructores del en cada uno de los estados. (5 participantes por estado). </a:t>
            </a:r>
          </a:p>
        </p:txBody>
      </p:sp>
      <p:pic>
        <p:nvPicPr>
          <p:cNvPr id="5" name="Secuencia 0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15816" y="2645623"/>
            <a:ext cx="5472608" cy="4001845"/>
          </a:xfrm>
          <a:prstGeom prst="rect">
            <a:avLst/>
          </a:prstGeom>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707" y="4675974"/>
            <a:ext cx="2304256" cy="15361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16" y="2852936"/>
            <a:ext cx="2408237"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1023938" y="1124744"/>
            <a:ext cx="7096124" cy="369332"/>
          </a:xfrm>
          <a:prstGeom prst="rect">
            <a:avLst/>
          </a:prstGeom>
        </p:spPr>
        <p:txBody>
          <a:bodyPr wrap="square">
            <a:spAutoFit/>
          </a:bodyPr>
          <a:lstStyle/>
          <a:p>
            <a:r>
              <a:rPr lang="es-MX" b="1" dirty="0">
                <a:solidFill>
                  <a:srgbClr val="38806B"/>
                </a:solidFill>
                <a:latin typeface="Montserrat" panose="00000500000000000000" pitchFamily="2" charset="0"/>
              </a:rPr>
              <a:t> Acciones propuestas para los tres estados.</a:t>
            </a:r>
          </a:p>
        </p:txBody>
      </p:sp>
    </p:spTree>
    <p:extLst>
      <p:ext uri="{BB962C8B-B14F-4D97-AF65-F5344CB8AC3E}">
        <p14:creationId xmlns:p14="http://schemas.microsoft.com/office/powerpoint/2010/main" val="2771512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9"/>
          <p:cNvSpPr>
            <a:spLocks noChangeArrowheads="1"/>
          </p:cNvSpPr>
          <p:nvPr/>
        </p:nvSpPr>
        <p:spPr bwMode="auto">
          <a:xfrm>
            <a:off x="1023938" y="1569482"/>
            <a:ext cx="7096124" cy="4876800"/>
          </a:xfrm>
          <a:prstGeom prst="rect">
            <a:avLst/>
          </a:prstGeom>
          <a:noFill/>
          <a:ln w="9525">
            <a:noFill/>
            <a:miter lim="800000"/>
            <a:headEnd/>
            <a:tailEnd/>
          </a:ln>
          <a:effectLst/>
        </p:spPr>
        <p:txBody>
          <a:bodyPr/>
          <a:lstStyle/>
          <a:p>
            <a:pPr marL="798513" lvl="1" indent="-342900" eaLnBrk="1" hangingPunct="1">
              <a:lnSpc>
                <a:spcPct val="90000"/>
              </a:lnSpc>
              <a:spcBef>
                <a:spcPct val="20000"/>
              </a:spcBef>
              <a:buClr>
                <a:schemeClr val="accent1">
                  <a:lumMod val="75000"/>
                </a:schemeClr>
              </a:buClr>
              <a:buSzPct val="100000"/>
              <a:buFont typeface="+mj-lt"/>
              <a:buAutoNum type="arabicPeriod"/>
              <a:defRPr/>
            </a:pPr>
            <a:endParaRPr lang="es-MX" altLang="ja-JP" dirty="0">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eaLnBrk="1" hangingPunct="1">
              <a:lnSpc>
                <a:spcPct val="90000"/>
              </a:lnSpc>
              <a:spcBef>
                <a:spcPct val="20000"/>
              </a:spcBef>
              <a:buClr>
                <a:schemeClr val="hlink"/>
              </a:buClr>
              <a:buSzPct val="80000"/>
              <a:defRPr/>
            </a:pPr>
            <a:endParaRPr lang="es-MX" altLang="ja-JP" b="1" dirty="0">
              <a:solidFill>
                <a:srgbClr val="4D4D4D"/>
              </a:solidFill>
              <a:latin typeface="Montserrat" panose="00000500000000000000" pitchFamily="2" charset="0"/>
            </a:endParaRPr>
          </a:p>
          <a:p>
            <a:pPr marL="342900" indent="-342900" eaLnBrk="1" hangingPunct="1">
              <a:lnSpc>
                <a:spcPct val="90000"/>
              </a:lnSpc>
              <a:spcBef>
                <a:spcPct val="20000"/>
              </a:spcBef>
              <a:buClr>
                <a:schemeClr val="hlink"/>
              </a:buClr>
              <a:buSzPct val="80000"/>
              <a:defRPr/>
            </a:pPr>
            <a:endParaRPr lang="es-MX" b="1" dirty="0">
              <a:solidFill>
                <a:srgbClr val="4D4D4D"/>
              </a:solidFill>
              <a:latin typeface="Montserrat" panose="00000500000000000000" pitchFamily="2" charset="0"/>
            </a:endParaRPr>
          </a:p>
        </p:txBody>
      </p:sp>
      <p:sp>
        <p:nvSpPr>
          <p:cNvPr id="4" name="3 Rectángulo"/>
          <p:cNvSpPr/>
          <p:nvPr/>
        </p:nvSpPr>
        <p:spPr>
          <a:xfrm>
            <a:off x="395536" y="2168188"/>
            <a:ext cx="4392488" cy="3539430"/>
          </a:xfrm>
          <a:prstGeom prst="rect">
            <a:avLst/>
          </a:prstGeom>
        </p:spPr>
        <p:txBody>
          <a:bodyPr wrap="square">
            <a:spAutoFit/>
          </a:bodyPr>
          <a:lstStyle/>
          <a:p>
            <a:pPr marL="285750" indent="-285750" algn="just">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Capacitación en tiempo real vía </a:t>
            </a:r>
            <a:r>
              <a:rPr lang="es-MX" sz="1600" b="1" dirty="0" err="1" smtClean="0">
                <a:solidFill>
                  <a:srgbClr val="9C0471"/>
                </a:solidFill>
                <a:latin typeface="Montserrat" panose="00000500000000000000" pitchFamily="2" charset="0"/>
                <a:cs typeface="Arial" panose="020B0604020202020204" pitchFamily="34" charset="0"/>
              </a:rPr>
              <a:t>WebEx</a:t>
            </a:r>
            <a:r>
              <a:rPr lang="es-MX" sz="1600" b="1" dirty="0" smtClean="0">
                <a:solidFill>
                  <a:srgbClr val="9C0471"/>
                </a:solidFill>
                <a:latin typeface="Montserrat" panose="00000500000000000000" pitchFamily="2" charset="0"/>
                <a:cs typeface="Arial" panose="020B0604020202020204" pitchFamily="34" charset="0"/>
              </a:rPr>
              <a:t>.</a:t>
            </a:r>
          </a:p>
          <a:p>
            <a:pPr algn="just"/>
            <a:endParaRPr lang="es-MX" sz="1600" b="1" dirty="0">
              <a:solidFill>
                <a:srgbClr val="9C0471"/>
              </a:solidFill>
              <a:latin typeface="Montserrat" panose="00000500000000000000" pitchFamily="2" charset="0"/>
              <a:cs typeface="Arial" panose="020B0604020202020204" pitchFamily="34" charset="0"/>
            </a:endParaRPr>
          </a:p>
          <a:p>
            <a:pPr marL="285750" indent="-285750" algn="just">
              <a:buFont typeface="Wingdings" panose="05000000000000000000" pitchFamily="2" charset="2"/>
              <a:buChar char="Ø"/>
            </a:pPr>
            <a:r>
              <a:rPr lang="es-MX" sz="1600" b="1" dirty="0">
                <a:solidFill>
                  <a:srgbClr val="9C0471"/>
                </a:solidFill>
                <a:latin typeface="Montserrat" panose="00000500000000000000" pitchFamily="2" charset="0"/>
                <a:cs typeface="Arial" panose="020B0604020202020204" pitchFamily="34" charset="0"/>
              </a:rPr>
              <a:t>Curso a distancia para personal de protección civil y del sector salud sobre </a:t>
            </a:r>
            <a:r>
              <a:rPr lang="es-MX" sz="1600" b="1" dirty="0" smtClean="0">
                <a:solidFill>
                  <a:srgbClr val="9C0471"/>
                </a:solidFill>
                <a:latin typeface="Montserrat" panose="00000500000000000000" pitchFamily="2" charset="0"/>
                <a:cs typeface="Arial" panose="020B0604020202020204" pitchFamily="34" charset="0"/>
              </a:rPr>
              <a:t>“Apoyo psicológico de primer contacto para emergencias o desastres”.</a:t>
            </a:r>
          </a:p>
          <a:p>
            <a:pPr marL="285750" indent="-285750" algn="just">
              <a:buFont typeface="Wingdings" panose="05000000000000000000" pitchFamily="2" charset="2"/>
              <a:buChar char="Ø"/>
            </a:pPr>
            <a:endParaRPr lang="es-MX" sz="1600" b="1" dirty="0">
              <a:solidFill>
                <a:srgbClr val="9C0471"/>
              </a:solidFill>
              <a:latin typeface="Montserrat" panose="00000500000000000000" pitchFamily="2" charset="0"/>
              <a:cs typeface="Arial" panose="020B0604020202020204" pitchFamily="34" charset="0"/>
            </a:endParaRPr>
          </a:p>
          <a:p>
            <a:pPr marL="285750" indent="-285750" algn="just">
              <a:buFont typeface="Wingdings" panose="05000000000000000000" pitchFamily="2" charset="2"/>
              <a:buChar char="Ø"/>
            </a:pPr>
            <a:r>
              <a:rPr lang="es-MX" sz="1600" b="1" dirty="0" smtClean="0">
                <a:solidFill>
                  <a:srgbClr val="9C0471"/>
                </a:solidFill>
                <a:latin typeface="Montserrat" panose="00000500000000000000" pitchFamily="2" charset="0"/>
                <a:cs typeface="Arial" panose="020B0604020202020204" pitchFamily="34" charset="0"/>
              </a:rPr>
              <a:t>Curso </a:t>
            </a:r>
            <a:r>
              <a:rPr lang="es-MX" sz="1600" b="1" dirty="0">
                <a:solidFill>
                  <a:srgbClr val="9C0471"/>
                </a:solidFill>
                <a:latin typeface="Montserrat" panose="00000500000000000000" pitchFamily="2" charset="0"/>
                <a:cs typeface="Arial" panose="020B0604020202020204" pitchFamily="34" charset="0"/>
              </a:rPr>
              <a:t>a distancia sobre “Elaboración de Programas especiales de protección civil de acuerdo al riesgo” para su posterior </a:t>
            </a:r>
            <a:r>
              <a:rPr lang="es-MX" sz="1600" b="1" dirty="0" smtClean="0">
                <a:solidFill>
                  <a:srgbClr val="9C0471"/>
                </a:solidFill>
                <a:latin typeface="Montserrat" panose="00000500000000000000" pitchFamily="2" charset="0"/>
                <a:cs typeface="Arial" panose="020B0604020202020204" pitchFamily="34" charset="0"/>
              </a:rPr>
              <a:t>certificación.</a:t>
            </a:r>
            <a:endParaRPr lang="es-MX" sz="1600" b="1" dirty="0">
              <a:solidFill>
                <a:srgbClr val="9C0471"/>
              </a:solidFill>
              <a:latin typeface="Montserrat" panose="00000500000000000000" pitchFamily="2" charset="0"/>
              <a:cs typeface="Arial" panose="020B0604020202020204" pitchFamily="34" charset="0"/>
            </a:endParaRPr>
          </a:p>
        </p:txBody>
      </p:sp>
      <p:pic>
        <p:nvPicPr>
          <p:cNvPr id="5" name="Video_149034561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96136" y="1920444"/>
            <a:ext cx="2923445" cy="1670540"/>
          </a:xfrm>
          <a:prstGeom prst="rect">
            <a:avLst/>
          </a:prstGeom>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3968277"/>
            <a:ext cx="2923445" cy="219258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899592" y="923151"/>
            <a:ext cx="6192688" cy="369332"/>
          </a:xfrm>
          <a:prstGeom prst="rect">
            <a:avLst/>
          </a:prstGeom>
        </p:spPr>
        <p:txBody>
          <a:bodyPr wrap="square">
            <a:spAutoFit/>
          </a:bodyPr>
          <a:lstStyle/>
          <a:p>
            <a:r>
              <a:rPr lang="es-MX" b="1" dirty="0">
                <a:solidFill>
                  <a:srgbClr val="38806B"/>
                </a:solidFill>
                <a:latin typeface="Montserrat" panose="00000500000000000000" pitchFamily="2" charset="0"/>
              </a:rPr>
              <a:t> Acciones propuestas para los tres estados.</a:t>
            </a:r>
          </a:p>
        </p:txBody>
      </p:sp>
    </p:spTree>
    <p:extLst>
      <p:ext uri="{BB962C8B-B14F-4D97-AF65-F5344CB8AC3E}">
        <p14:creationId xmlns:p14="http://schemas.microsoft.com/office/powerpoint/2010/main" val="213465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2" y="44624"/>
            <a:ext cx="9144001" cy="6899880"/>
          </a:xfrm>
          <a:prstGeom prst="rect">
            <a:avLst/>
          </a:prstGeom>
        </p:spPr>
      </p:pic>
      <p:sp>
        <p:nvSpPr>
          <p:cNvPr id="10" name="CuadroTexto 2"/>
          <p:cNvSpPr txBox="1">
            <a:spLocks noChangeArrowheads="1"/>
          </p:cNvSpPr>
          <p:nvPr/>
        </p:nvSpPr>
        <p:spPr bwMode="auto">
          <a:xfrm flipH="1">
            <a:off x="2088232" y="5930865"/>
            <a:ext cx="7055768" cy="307777"/>
          </a:xfrm>
          <a:prstGeom prst="rect">
            <a:avLst/>
          </a:prstGeom>
          <a:gradFill flip="none" rotWithShape="1">
            <a:gsLst>
              <a:gs pos="0">
                <a:schemeClr val="bg1">
                  <a:alpha val="25000"/>
                </a:schemeClr>
              </a:gs>
              <a:gs pos="100000">
                <a:srgbClr val="D4C19C">
                  <a:tint val="23500"/>
                  <a:satMod val="160000"/>
                  <a:alpha val="0"/>
                </a:srgbClr>
              </a:gs>
            </a:gsLst>
            <a:lin ang="0" scaled="1"/>
            <a:tileRect/>
          </a:gradFill>
          <a:ln>
            <a:noFill/>
          </a:ln>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FontTx/>
              <a:buNone/>
            </a:pPr>
            <a:endParaRPr lang="es-MX" altLang="es-MX" sz="1400" dirty="0">
              <a:solidFill>
                <a:schemeClr val="bg1"/>
              </a:solidFill>
              <a:latin typeface="Montserrat" panose="00000500000000000000" pitchFamily="2" charset="0"/>
            </a:endParaRPr>
          </a:p>
        </p:txBody>
      </p:sp>
      <p:sp>
        <p:nvSpPr>
          <p:cNvPr id="8" name="Rectángulo 3"/>
          <p:cNvSpPr>
            <a:spLocks noChangeArrowheads="1"/>
          </p:cNvSpPr>
          <p:nvPr/>
        </p:nvSpPr>
        <p:spPr bwMode="auto">
          <a:xfrm>
            <a:off x="2784467" y="5946255"/>
            <a:ext cx="55319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200" b="1" dirty="0" smtClean="0">
                <a:solidFill>
                  <a:schemeClr val="bg1"/>
                </a:solidFill>
                <a:latin typeface="Montserrat" panose="00000500000000000000" pitchFamily="2" charset="0"/>
              </a:rPr>
              <a:t>Ciudad de México, diciembre de 2018</a:t>
            </a:r>
            <a:endParaRPr lang="es-MX" altLang="es-MX" sz="1200" b="1" dirty="0">
              <a:solidFill>
                <a:schemeClr val="bg1"/>
              </a:solidFill>
              <a:latin typeface="Montserrat" panose="00000500000000000000" pitchFamily="2" charset="0"/>
            </a:endParaRPr>
          </a:p>
        </p:txBody>
      </p:sp>
      <p:sp>
        <p:nvSpPr>
          <p:cNvPr id="3" name="2 Rectángulo"/>
          <p:cNvSpPr/>
          <p:nvPr/>
        </p:nvSpPr>
        <p:spPr>
          <a:xfrm>
            <a:off x="9036496" y="1556792"/>
            <a:ext cx="107504" cy="1080120"/>
          </a:xfrm>
          <a:prstGeom prst="rect">
            <a:avLst/>
          </a:prstGeom>
          <a:solidFill>
            <a:srgbClr val="D4C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2784466" y="1283276"/>
            <a:ext cx="5531949" cy="1569660"/>
          </a:xfrm>
          <a:prstGeom prst="rect">
            <a:avLst/>
          </a:prstGeom>
          <a:noFill/>
        </p:spPr>
        <p:txBody>
          <a:bodyPr wrap="square" rtlCol="0">
            <a:spAutoFit/>
          </a:bodyPr>
          <a:lstStyle/>
          <a:p>
            <a:pPr algn="r"/>
            <a:r>
              <a:rPr lang="es-MX" sz="3200" b="1" dirty="0" smtClean="0">
                <a:solidFill>
                  <a:schemeClr val="bg1"/>
                </a:solidFill>
                <a:latin typeface="Montserrat" panose="00000500000000000000" pitchFamily="2" charset="0"/>
              </a:rPr>
              <a:t>COMUNICACIÓN Y PROMOCIÓN CULTURAL EN </a:t>
            </a:r>
            <a:r>
              <a:rPr lang="es-MX" sz="3200" b="1" dirty="0">
                <a:solidFill>
                  <a:schemeClr val="bg1"/>
                </a:solidFill>
                <a:latin typeface="Montserrat" panose="00000500000000000000" pitchFamily="2" charset="0"/>
              </a:rPr>
              <a:t>PROTECCIÓN CIVIL</a:t>
            </a:r>
          </a:p>
        </p:txBody>
      </p:sp>
      <p:sp>
        <p:nvSpPr>
          <p:cNvPr id="11" name="10 CuadroTexto"/>
          <p:cNvSpPr txBox="1"/>
          <p:nvPr/>
        </p:nvSpPr>
        <p:spPr>
          <a:xfrm>
            <a:off x="5195049" y="2915652"/>
            <a:ext cx="3121367" cy="369332"/>
          </a:xfrm>
          <a:prstGeom prst="rect">
            <a:avLst/>
          </a:prstGeom>
          <a:noFill/>
        </p:spPr>
        <p:txBody>
          <a:bodyPr wrap="none" rtlCol="0">
            <a:spAutoFit/>
          </a:bodyPr>
          <a:lstStyle/>
          <a:p>
            <a:pPr algn="r"/>
            <a:r>
              <a:rPr lang="es-MX" b="1" dirty="0">
                <a:solidFill>
                  <a:srgbClr val="D4C19C"/>
                </a:solidFill>
                <a:latin typeface="Montserrat" panose="00000500000000000000" pitchFamily="2" charset="0"/>
              </a:rPr>
              <a:t>Tomás </a:t>
            </a:r>
            <a:r>
              <a:rPr lang="es-MX" b="1" dirty="0" smtClean="0">
                <a:solidFill>
                  <a:srgbClr val="D4C19C"/>
                </a:solidFill>
                <a:latin typeface="Montserrat" panose="00000500000000000000" pitchFamily="2" charset="0"/>
              </a:rPr>
              <a:t>A. Sánchez </a:t>
            </a:r>
            <a:r>
              <a:rPr lang="es-MX" b="1" dirty="0">
                <a:solidFill>
                  <a:srgbClr val="D4C19C"/>
                </a:solidFill>
                <a:latin typeface="Montserrat" panose="00000500000000000000" pitchFamily="2" charset="0"/>
              </a:rPr>
              <a:t>Pérez</a:t>
            </a:r>
          </a:p>
        </p:txBody>
      </p:sp>
      <p:cxnSp>
        <p:nvCxnSpPr>
          <p:cNvPr id="12" name="11 Conector recto"/>
          <p:cNvCxnSpPr/>
          <p:nvPr/>
        </p:nvCxnSpPr>
        <p:spPr>
          <a:xfrm flipH="1">
            <a:off x="5004048" y="2915652"/>
            <a:ext cx="3227693" cy="0"/>
          </a:xfrm>
          <a:prstGeom prst="line">
            <a:avLst/>
          </a:prstGeom>
          <a:ln w="19050">
            <a:solidFill>
              <a:srgbClr val="D4C1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514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05851" y="404664"/>
            <a:ext cx="1689885"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PROPUESTA</a:t>
            </a:r>
            <a:endParaRPr lang="es-MX" b="1" dirty="0">
              <a:solidFill>
                <a:srgbClr val="38806B"/>
              </a:solidFill>
              <a:latin typeface="Montserrat" panose="00000500000000000000" pitchFamily="2" charset="0"/>
            </a:endParaRPr>
          </a:p>
        </p:txBody>
      </p:sp>
      <p:sp>
        <p:nvSpPr>
          <p:cNvPr id="3" name="2 CuadroTexto"/>
          <p:cNvSpPr txBox="1"/>
          <p:nvPr/>
        </p:nvSpPr>
        <p:spPr>
          <a:xfrm>
            <a:off x="-36512" y="6407750"/>
            <a:ext cx="2834429" cy="261610"/>
          </a:xfrm>
          <a:prstGeom prst="rect">
            <a:avLst/>
          </a:prstGeom>
          <a:noFill/>
        </p:spPr>
        <p:txBody>
          <a:bodyPr wrap="none" rtlCol="0">
            <a:spAutoFit/>
          </a:bodyPr>
          <a:lstStyle/>
          <a:p>
            <a:pPr algn="r"/>
            <a:r>
              <a:rPr lang="es-MX" sz="1100" b="1" dirty="0" smtClean="0">
                <a:solidFill>
                  <a:schemeClr val="bg1"/>
                </a:solidFill>
                <a:latin typeface="Montserrat" panose="00000500000000000000" pitchFamily="2" charset="0"/>
              </a:rPr>
              <a:t>ESTRATEGIA DE FORTALECIMIENTO</a:t>
            </a:r>
            <a:endParaRPr lang="es-MX" sz="1100" b="1" dirty="0">
              <a:solidFill>
                <a:schemeClr val="bg1"/>
              </a:solidFill>
              <a:latin typeface="Montserrat" panose="00000500000000000000" pitchFamily="2" charset="0"/>
            </a:endParaRPr>
          </a:p>
        </p:txBody>
      </p:sp>
      <p:sp>
        <p:nvSpPr>
          <p:cNvPr id="5" name="4 Rectángulo"/>
          <p:cNvSpPr/>
          <p:nvPr/>
        </p:nvSpPr>
        <p:spPr>
          <a:xfrm>
            <a:off x="589112" y="1148551"/>
            <a:ext cx="2952328" cy="1200329"/>
          </a:xfrm>
          <a:prstGeom prst="rect">
            <a:avLst/>
          </a:prstGeom>
        </p:spPr>
        <p:txBody>
          <a:bodyPr wrap="square">
            <a:spAutoFit/>
          </a:bodyPr>
          <a:lstStyle/>
          <a:p>
            <a:r>
              <a:rPr lang="es-MX" sz="1200" dirty="0">
                <a:solidFill>
                  <a:schemeClr val="tx1">
                    <a:lumMod val="65000"/>
                    <a:lumOff val="35000"/>
                  </a:schemeClr>
                </a:solidFill>
                <a:latin typeface="Montserrat" panose="00000500000000000000" pitchFamily="2" charset="0"/>
              </a:rPr>
              <a:t>Fortalecer </a:t>
            </a:r>
            <a:r>
              <a:rPr lang="es-MX" sz="1200" dirty="0" smtClean="0">
                <a:solidFill>
                  <a:schemeClr val="tx1">
                    <a:lumMod val="65000"/>
                    <a:lumOff val="35000"/>
                  </a:schemeClr>
                </a:solidFill>
                <a:latin typeface="Montserrat" panose="00000500000000000000" pitchFamily="2" charset="0"/>
              </a:rPr>
              <a:t>a las áreas </a:t>
            </a:r>
            <a:r>
              <a:rPr lang="es-MX" sz="1200" dirty="0">
                <a:solidFill>
                  <a:schemeClr val="tx1">
                    <a:lumMod val="65000"/>
                    <a:lumOff val="35000"/>
                  </a:schemeClr>
                </a:solidFill>
                <a:latin typeface="Montserrat" panose="00000500000000000000" pitchFamily="2" charset="0"/>
              </a:rPr>
              <a:t>de comunicación, difusión y promoción cultural de </a:t>
            </a:r>
            <a:r>
              <a:rPr lang="es-MX" sz="1200" dirty="0" smtClean="0">
                <a:solidFill>
                  <a:schemeClr val="tx1">
                    <a:lumMod val="65000"/>
                    <a:lumOff val="35000"/>
                  </a:schemeClr>
                </a:solidFill>
                <a:latin typeface="Montserrat" panose="00000500000000000000" pitchFamily="2" charset="0"/>
              </a:rPr>
              <a:t>las coordinaciones estatales </a:t>
            </a:r>
            <a:r>
              <a:rPr lang="es-MX" sz="1200" dirty="0">
                <a:solidFill>
                  <a:schemeClr val="tx1">
                    <a:lumMod val="65000"/>
                    <a:lumOff val="35000"/>
                  </a:schemeClr>
                </a:solidFill>
                <a:latin typeface="Montserrat" panose="00000500000000000000" pitchFamily="2" charset="0"/>
              </a:rPr>
              <a:t>de Protección </a:t>
            </a:r>
            <a:r>
              <a:rPr lang="es-MX" sz="1200" dirty="0" smtClean="0">
                <a:solidFill>
                  <a:schemeClr val="tx1">
                    <a:lumMod val="65000"/>
                    <a:lumOff val="35000"/>
                  </a:schemeClr>
                </a:solidFill>
                <a:latin typeface="Montserrat" panose="00000500000000000000" pitchFamily="2" charset="0"/>
              </a:rPr>
              <a:t>Civil </a:t>
            </a:r>
            <a:r>
              <a:rPr lang="es-MX" sz="1200" dirty="0">
                <a:solidFill>
                  <a:schemeClr val="tx1">
                    <a:lumMod val="65000"/>
                    <a:lumOff val="35000"/>
                  </a:schemeClr>
                </a:solidFill>
                <a:latin typeface="Montserrat" panose="00000500000000000000" pitchFamily="2" charset="0"/>
              </a:rPr>
              <a:t>mediante la realización de un </a:t>
            </a:r>
            <a:r>
              <a:rPr lang="es-MX" sz="1200" b="1" dirty="0" smtClean="0">
                <a:solidFill>
                  <a:schemeClr val="tx1">
                    <a:lumMod val="65000"/>
                    <a:lumOff val="35000"/>
                  </a:schemeClr>
                </a:solidFill>
                <a:latin typeface="Montserrat" panose="00000500000000000000" pitchFamily="2" charset="0"/>
              </a:rPr>
              <a:t>Taller</a:t>
            </a:r>
          </a:p>
        </p:txBody>
      </p:sp>
      <p:sp>
        <p:nvSpPr>
          <p:cNvPr id="8" name="7 Rectángulo"/>
          <p:cNvSpPr/>
          <p:nvPr/>
        </p:nvSpPr>
        <p:spPr>
          <a:xfrm>
            <a:off x="2551311" y="3599529"/>
            <a:ext cx="2952328" cy="1200329"/>
          </a:xfrm>
          <a:prstGeom prst="rect">
            <a:avLst/>
          </a:prstGeom>
        </p:spPr>
        <p:txBody>
          <a:bodyPr wrap="square">
            <a:spAutoFit/>
          </a:bodyPr>
          <a:lstStyle/>
          <a:p>
            <a:r>
              <a:rPr lang="es-MX" sz="1200" dirty="0" smtClean="0">
                <a:solidFill>
                  <a:schemeClr val="tx1">
                    <a:lumMod val="65000"/>
                    <a:lumOff val="35000"/>
                  </a:schemeClr>
                </a:solidFill>
                <a:latin typeface="Montserrat" panose="00000500000000000000" pitchFamily="2" charset="0"/>
              </a:rPr>
              <a:t>La </a:t>
            </a:r>
            <a:r>
              <a:rPr lang="es-MX" sz="1200" dirty="0">
                <a:solidFill>
                  <a:schemeClr val="tx1">
                    <a:lumMod val="65000"/>
                    <a:lumOff val="35000"/>
                  </a:schemeClr>
                </a:solidFill>
                <a:latin typeface="Montserrat" panose="00000500000000000000" pitchFamily="2" charset="0"/>
              </a:rPr>
              <a:t>información, en un contexto de protección civil constituye una demanda social, y a la vez un recurso estratégico de cuyo manejo dependerá la efectividad de las decisiones que se tomen. </a:t>
            </a:r>
            <a:endParaRPr lang="es-MX" sz="1200" dirty="0" smtClean="0">
              <a:solidFill>
                <a:schemeClr val="tx1">
                  <a:lumMod val="65000"/>
                  <a:lumOff val="35000"/>
                </a:schemeClr>
              </a:solidFill>
              <a:latin typeface="Montserrat" panose="00000500000000000000" pitchFamily="2" charset="0"/>
            </a:endParaRPr>
          </a:p>
        </p:txBody>
      </p:sp>
      <p:cxnSp>
        <p:nvCxnSpPr>
          <p:cNvPr id="9" name="8 Conector recto"/>
          <p:cNvCxnSpPr/>
          <p:nvPr/>
        </p:nvCxnSpPr>
        <p:spPr>
          <a:xfrm flipH="1">
            <a:off x="2640451" y="3547266"/>
            <a:ext cx="3227693" cy="0"/>
          </a:xfrm>
          <a:prstGeom prst="line">
            <a:avLst/>
          </a:prstGeom>
          <a:ln w="19050">
            <a:solidFill>
              <a:srgbClr val="D4C19C"/>
            </a:solidFill>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2695327" y="3140968"/>
            <a:ext cx="1133644" cy="307777"/>
          </a:xfrm>
          <a:prstGeom prst="rect">
            <a:avLst/>
          </a:prstGeom>
          <a:noFill/>
        </p:spPr>
        <p:txBody>
          <a:bodyPr wrap="none" rtlCol="0">
            <a:spAutoFit/>
          </a:bodyPr>
          <a:lstStyle/>
          <a:p>
            <a:pPr algn="r"/>
            <a:r>
              <a:rPr lang="es-MX" sz="1400" b="1" dirty="0" smtClean="0">
                <a:solidFill>
                  <a:srgbClr val="38806B"/>
                </a:solidFill>
                <a:latin typeface="Montserrat" panose="00000500000000000000" pitchFamily="2" charset="0"/>
              </a:rPr>
              <a:t>¿Por qué?</a:t>
            </a:r>
            <a:endParaRPr lang="es-MX" sz="1400" b="1" dirty="0">
              <a:solidFill>
                <a:srgbClr val="38806B"/>
              </a:solidFill>
              <a:latin typeface="Montserrat" panose="00000500000000000000" pitchFamily="2" charset="0"/>
            </a:endParaRPr>
          </a:p>
        </p:txBody>
      </p:sp>
      <p:cxnSp>
        <p:nvCxnSpPr>
          <p:cNvPr id="12" name="11 Conector recto"/>
          <p:cNvCxnSpPr/>
          <p:nvPr/>
        </p:nvCxnSpPr>
        <p:spPr>
          <a:xfrm flipH="1">
            <a:off x="5520772" y="1747066"/>
            <a:ext cx="2651628" cy="0"/>
          </a:xfrm>
          <a:prstGeom prst="line">
            <a:avLst/>
          </a:prstGeom>
          <a:ln w="19050">
            <a:solidFill>
              <a:srgbClr val="D4C19C"/>
            </a:solidFill>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5409663" y="1340768"/>
            <a:ext cx="1903085" cy="307777"/>
          </a:xfrm>
          <a:prstGeom prst="rect">
            <a:avLst/>
          </a:prstGeom>
          <a:noFill/>
        </p:spPr>
        <p:txBody>
          <a:bodyPr wrap="none" rtlCol="0">
            <a:spAutoFit/>
          </a:bodyPr>
          <a:lstStyle/>
          <a:p>
            <a:pPr algn="r"/>
            <a:r>
              <a:rPr lang="es-MX" sz="1400" b="1" dirty="0" smtClean="0">
                <a:solidFill>
                  <a:srgbClr val="38806B"/>
                </a:solidFill>
                <a:latin typeface="Montserrat" panose="00000500000000000000" pitchFamily="2" charset="0"/>
              </a:rPr>
              <a:t>Objetivo del Taller</a:t>
            </a:r>
            <a:endParaRPr lang="es-MX" sz="1400" b="1" dirty="0">
              <a:solidFill>
                <a:srgbClr val="38806B"/>
              </a:solidFill>
              <a:latin typeface="Montserrat" panose="00000500000000000000" pitchFamily="2" charset="0"/>
            </a:endParaRPr>
          </a:p>
        </p:txBody>
      </p:sp>
      <p:sp>
        <p:nvSpPr>
          <p:cNvPr id="15" name="14 Rectángulo"/>
          <p:cNvSpPr/>
          <p:nvPr/>
        </p:nvSpPr>
        <p:spPr>
          <a:xfrm>
            <a:off x="5520771" y="1845149"/>
            <a:ext cx="2697204" cy="1200329"/>
          </a:xfrm>
          <a:prstGeom prst="rect">
            <a:avLst/>
          </a:prstGeom>
        </p:spPr>
        <p:txBody>
          <a:bodyPr wrap="square">
            <a:spAutoFit/>
          </a:bodyPr>
          <a:lstStyle/>
          <a:p>
            <a:r>
              <a:rPr lang="es-MX" sz="1200" dirty="0" smtClean="0">
                <a:solidFill>
                  <a:schemeClr val="tx1">
                    <a:lumMod val="65000"/>
                    <a:lumOff val="35000"/>
                  </a:schemeClr>
                </a:solidFill>
                <a:latin typeface="Montserrat" panose="00000500000000000000" pitchFamily="2" charset="0"/>
              </a:rPr>
              <a:t>Presentar </a:t>
            </a:r>
            <a:r>
              <a:rPr lang="es-MX" sz="1200" dirty="0">
                <a:solidFill>
                  <a:schemeClr val="tx1">
                    <a:lumMod val="65000"/>
                    <a:lumOff val="35000"/>
                  </a:schemeClr>
                </a:solidFill>
                <a:latin typeface="Montserrat" panose="00000500000000000000" pitchFamily="2" charset="0"/>
              </a:rPr>
              <a:t>los aspectos prácticos a considerar en el desarrollo e implementación de estrategias de comunicación y promoción cultural para el manejo de riesgos.</a:t>
            </a:r>
          </a:p>
        </p:txBody>
      </p:sp>
      <p:sp>
        <p:nvSpPr>
          <p:cNvPr id="17" name="16 Rectángulo"/>
          <p:cNvSpPr/>
          <p:nvPr/>
        </p:nvSpPr>
        <p:spPr>
          <a:xfrm>
            <a:off x="4604839" y="5207421"/>
            <a:ext cx="4572000" cy="646331"/>
          </a:xfrm>
          <a:prstGeom prst="rect">
            <a:avLst/>
          </a:prstGeom>
        </p:spPr>
        <p:txBody>
          <a:bodyPr>
            <a:spAutoFit/>
          </a:bodyPr>
          <a:lstStyle/>
          <a:p>
            <a:r>
              <a:rPr lang="es-MX" b="1" dirty="0" smtClean="0">
                <a:latin typeface="Montserrat Medium" panose="00000600000000000000" pitchFamily="2" charset="0"/>
              </a:rPr>
              <a:t>:</a:t>
            </a:r>
            <a:endParaRPr lang="es-MX" b="1" dirty="0">
              <a:latin typeface="Montserrat Medium" panose="00000600000000000000" pitchFamily="2" charset="0"/>
            </a:endParaRPr>
          </a:p>
          <a:p>
            <a:endParaRPr lang="es-MX" b="1" dirty="0">
              <a:latin typeface="Montserrat Medium" panose="00000600000000000000" pitchFamily="2" charset="0"/>
            </a:endParaRPr>
          </a:p>
        </p:txBody>
      </p:sp>
      <p:sp>
        <p:nvSpPr>
          <p:cNvPr id="18" name="17 Rectángulo"/>
          <p:cNvSpPr/>
          <p:nvPr/>
        </p:nvSpPr>
        <p:spPr>
          <a:xfrm>
            <a:off x="539552" y="5715890"/>
            <a:ext cx="2952328" cy="276999"/>
          </a:xfrm>
          <a:prstGeom prst="rect">
            <a:avLst/>
          </a:prstGeom>
        </p:spPr>
        <p:txBody>
          <a:bodyPr wrap="square">
            <a:spAutoFit/>
          </a:bodyPr>
          <a:lstStyle/>
          <a:p>
            <a:pPr lvl="0"/>
            <a:r>
              <a:rPr lang="es-MX" sz="1200" dirty="0" err="1" smtClean="0">
                <a:solidFill>
                  <a:schemeClr val="tx1">
                    <a:lumMod val="65000"/>
                    <a:lumOff val="35000"/>
                  </a:schemeClr>
                </a:solidFill>
                <a:latin typeface="Montserrat" panose="00000500000000000000" pitchFamily="2" charset="0"/>
              </a:rPr>
              <a:t>Webinar</a:t>
            </a:r>
            <a:r>
              <a:rPr lang="es-MX" sz="1200" dirty="0">
                <a:solidFill>
                  <a:schemeClr val="tx1">
                    <a:lumMod val="65000"/>
                    <a:lumOff val="35000"/>
                  </a:schemeClr>
                </a:solidFill>
                <a:latin typeface="Montserrat" panose="00000500000000000000" pitchFamily="2" charset="0"/>
              </a:rPr>
              <a:t>, </a:t>
            </a:r>
            <a:r>
              <a:rPr lang="es-MX" sz="1200" dirty="0" smtClean="0">
                <a:solidFill>
                  <a:schemeClr val="tx1">
                    <a:lumMod val="65000"/>
                    <a:lumOff val="35000"/>
                  </a:schemeClr>
                </a:solidFill>
                <a:latin typeface="Montserrat" panose="00000500000000000000" pitchFamily="2" charset="0"/>
              </a:rPr>
              <a:t>vía </a:t>
            </a:r>
            <a:r>
              <a:rPr lang="es-MX" sz="1200" dirty="0" err="1" smtClean="0">
                <a:solidFill>
                  <a:schemeClr val="tx1">
                    <a:lumMod val="65000"/>
                    <a:lumOff val="35000"/>
                  </a:schemeClr>
                </a:solidFill>
                <a:latin typeface="Montserrat" panose="00000500000000000000" pitchFamily="2" charset="0"/>
              </a:rPr>
              <a:t>Webex</a:t>
            </a:r>
            <a:r>
              <a:rPr lang="es-MX" sz="1200" dirty="0" smtClean="0">
                <a:solidFill>
                  <a:schemeClr val="tx1">
                    <a:lumMod val="65000"/>
                    <a:lumOff val="35000"/>
                  </a:schemeClr>
                </a:solidFill>
                <a:latin typeface="Montserrat" panose="00000500000000000000" pitchFamily="2" charset="0"/>
              </a:rPr>
              <a:t> </a:t>
            </a:r>
            <a:r>
              <a:rPr lang="es-MX" sz="1200" dirty="0">
                <a:solidFill>
                  <a:schemeClr val="tx1">
                    <a:lumMod val="65000"/>
                    <a:lumOff val="35000"/>
                  </a:schemeClr>
                </a:solidFill>
                <a:latin typeface="Montserrat" panose="00000500000000000000" pitchFamily="2" charset="0"/>
              </a:rPr>
              <a:t>o </a:t>
            </a:r>
            <a:r>
              <a:rPr lang="es-MX" sz="1200" dirty="0" err="1" smtClean="0">
                <a:solidFill>
                  <a:schemeClr val="tx1">
                    <a:lumMod val="65000"/>
                    <a:lumOff val="35000"/>
                  </a:schemeClr>
                </a:solidFill>
                <a:latin typeface="Montserrat" panose="00000500000000000000" pitchFamily="2" charset="0"/>
              </a:rPr>
              <a:t>Sky</a:t>
            </a:r>
            <a:r>
              <a:rPr lang="es-MX" sz="1200" dirty="0" smtClean="0">
                <a:solidFill>
                  <a:schemeClr val="tx1">
                    <a:lumMod val="65000"/>
                    <a:lumOff val="35000"/>
                  </a:schemeClr>
                </a:solidFill>
                <a:latin typeface="Montserrat" panose="00000500000000000000" pitchFamily="2" charset="0"/>
              </a:rPr>
              <a:t>-p. </a:t>
            </a:r>
          </a:p>
        </p:txBody>
      </p:sp>
      <p:cxnSp>
        <p:nvCxnSpPr>
          <p:cNvPr id="19" name="18 Conector recto"/>
          <p:cNvCxnSpPr/>
          <p:nvPr/>
        </p:nvCxnSpPr>
        <p:spPr>
          <a:xfrm flipH="1">
            <a:off x="611562" y="5635498"/>
            <a:ext cx="2736302" cy="0"/>
          </a:xfrm>
          <a:prstGeom prst="line">
            <a:avLst/>
          </a:prstGeom>
          <a:ln w="19050">
            <a:solidFill>
              <a:srgbClr val="D4C19C"/>
            </a:solidFill>
          </a:ln>
        </p:spPr>
        <p:style>
          <a:lnRef idx="1">
            <a:schemeClr val="accent1"/>
          </a:lnRef>
          <a:fillRef idx="0">
            <a:schemeClr val="accent1"/>
          </a:fillRef>
          <a:effectRef idx="0">
            <a:schemeClr val="accent1"/>
          </a:effectRef>
          <a:fontRef idx="minor">
            <a:schemeClr val="tx1"/>
          </a:fontRef>
        </p:style>
      </p:cxnSp>
      <p:sp>
        <p:nvSpPr>
          <p:cNvPr id="20" name="19 CuadroTexto"/>
          <p:cNvSpPr txBox="1"/>
          <p:nvPr/>
        </p:nvSpPr>
        <p:spPr>
          <a:xfrm>
            <a:off x="539552" y="5281463"/>
            <a:ext cx="1178528" cy="307777"/>
          </a:xfrm>
          <a:prstGeom prst="rect">
            <a:avLst/>
          </a:prstGeom>
          <a:noFill/>
        </p:spPr>
        <p:txBody>
          <a:bodyPr wrap="none" rtlCol="0">
            <a:spAutoFit/>
          </a:bodyPr>
          <a:lstStyle/>
          <a:p>
            <a:pPr algn="r"/>
            <a:r>
              <a:rPr lang="es-MX" sz="1400" b="1" dirty="0" smtClean="0">
                <a:solidFill>
                  <a:srgbClr val="38806B"/>
                </a:solidFill>
                <a:latin typeface="Montserrat" panose="00000500000000000000" pitchFamily="2" charset="0"/>
              </a:rPr>
              <a:t>Modalidad</a:t>
            </a:r>
            <a:endParaRPr lang="es-MX" sz="1400" b="1" dirty="0">
              <a:solidFill>
                <a:srgbClr val="38806B"/>
              </a:solidFill>
              <a:latin typeface="Montserrat" panose="00000500000000000000" pitchFamily="2" charset="0"/>
            </a:endParaRPr>
          </a:p>
        </p:txBody>
      </p:sp>
    </p:spTree>
    <p:extLst>
      <p:ext uri="{BB962C8B-B14F-4D97-AF65-F5344CB8AC3E}">
        <p14:creationId xmlns:p14="http://schemas.microsoft.com/office/powerpoint/2010/main" val="119252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39552" y="332656"/>
            <a:ext cx="880369"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TEMA</a:t>
            </a:r>
            <a:endParaRPr lang="es-MX" b="1" dirty="0">
              <a:solidFill>
                <a:srgbClr val="38806B"/>
              </a:solidFill>
              <a:latin typeface="Montserrat" panose="00000500000000000000" pitchFamily="2" charset="0"/>
            </a:endParaRPr>
          </a:p>
        </p:txBody>
      </p:sp>
      <p:sp>
        <p:nvSpPr>
          <p:cNvPr id="5" name="4 Rectángulo"/>
          <p:cNvSpPr/>
          <p:nvPr/>
        </p:nvSpPr>
        <p:spPr>
          <a:xfrm>
            <a:off x="539552" y="1124744"/>
            <a:ext cx="8138780" cy="4985980"/>
          </a:xfrm>
          <a:prstGeom prst="rect">
            <a:avLst/>
          </a:prstGeom>
        </p:spPr>
        <p:txBody>
          <a:bodyPr wrap="square">
            <a:spAutoFit/>
          </a:bodyPr>
          <a:lstStyle/>
          <a:p>
            <a:r>
              <a:rPr lang="es-MX" sz="1400" b="1" dirty="0" smtClean="0">
                <a:solidFill>
                  <a:srgbClr val="38806B"/>
                </a:solidFill>
                <a:latin typeface="Montserrat" panose="00000500000000000000" pitchFamily="2" charset="0"/>
              </a:rPr>
              <a:t>Temario</a:t>
            </a:r>
            <a:endParaRPr lang="es-MX" sz="1400" b="1" dirty="0">
              <a:solidFill>
                <a:srgbClr val="38806B"/>
              </a:solidFill>
              <a:latin typeface="Montserrat" panose="00000500000000000000" pitchFamily="2" charset="0"/>
            </a:endParaRPr>
          </a:p>
          <a:p>
            <a:endParaRPr lang="es-MX" b="1" dirty="0">
              <a:latin typeface="Montserrat Medium" panose="00000600000000000000" pitchFamily="2" charset="0"/>
            </a:endParaRP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Marco conceptual básico</a:t>
            </a: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Acervos documentales</a:t>
            </a: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Estrategias de comunicación y de promoción cultural</a:t>
            </a: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Publicación de contenidos</a:t>
            </a: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Comunicación </a:t>
            </a:r>
            <a:r>
              <a:rPr lang="es-MX" sz="1200" dirty="0" smtClean="0">
                <a:solidFill>
                  <a:schemeClr val="tx1">
                    <a:lumMod val="65000"/>
                    <a:lumOff val="35000"/>
                  </a:schemeClr>
                </a:solidFill>
                <a:latin typeface="Montserrat" panose="00000500000000000000" pitchFamily="2" charset="0"/>
              </a:rPr>
              <a:t>social</a:t>
            </a:r>
          </a:p>
          <a:p>
            <a:pPr marL="285750" indent="-285750">
              <a:buFont typeface="Arial" panose="020B0604020202020204" pitchFamily="34" charset="0"/>
              <a:buChar char="•"/>
            </a:pPr>
            <a:endParaRPr lang="es-MX" sz="1200" dirty="0">
              <a:solidFill>
                <a:schemeClr val="tx1">
                  <a:lumMod val="65000"/>
                  <a:lumOff val="35000"/>
                </a:schemeClr>
              </a:solidFill>
              <a:latin typeface="Montserrat" panose="00000500000000000000" pitchFamily="2" charset="0"/>
            </a:endParaRPr>
          </a:p>
          <a:p>
            <a:pPr marL="285750" indent="-285750">
              <a:buFont typeface="Arial" panose="020B0604020202020204" pitchFamily="34" charset="0"/>
              <a:buChar char="•"/>
            </a:pPr>
            <a:endParaRPr lang="es-MX" sz="1200" dirty="0">
              <a:solidFill>
                <a:schemeClr val="tx1">
                  <a:lumMod val="65000"/>
                  <a:lumOff val="35000"/>
                </a:schemeClr>
              </a:solidFill>
              <a:latin typeface="Montserrat" panose="00000500000000000000" pitchFamily="2" charset="0"/>
            </a:endParaRPr>
          </a:p>
          <a:p>
            <a:endParaRPr lang="es-MX" sz="1200" dirty="0">
              <a:solidFill>
                <a:schemeClr val="tx1">
                  <a:lumMod val="65000"/>
                  <a:lumOff val="35000"/>
                </a:schemeClr>
              </a:solidFill>
              <a:latin typeface="Montserrat" panose="00000500000000000000" pitchFamily="2" charset="0"/>
            </a:endParaRPr>
          </a:p>
          <a:p>
            <a:r>
              <a:rPr lang="es-MX" sz="1400" b="1" dirty="0">
                <a:solidFill>
                  <a:srgbClr val="38806B"/>
                </a:solidFill>
                <a:latin typeface="Montserrat" panose="00000500000000000000" pitchFamily="2" charset="0"/>
              </a:rPr>
              <a:t>Duración del taller y </a:t>
            </a:r>
            <a:r>
              <a:rPr lang="es-MX" sz="1400" b="1" dirty="0" smtClean="0">
                <a:solidFill>
                  <a:srgbClr val="38806B"/>
                </a:solidFill>
                <a:latin typeface="Montserrat" panose="00000500000000000000" pitchFamily="2" charset="0"/>
              </a:rPr>
              <a:t>ponentes</a:t>
            </a:r>
            <a:endParaRPr lang="es-MX" sz="1400" b="1" dirty="0">
              <a:solidFill>
                <a:srgbClr val="38806B"/>
              </a:solidFill>
              <a:latin typeface="Montserrat" panose="00000500000000000000" pitchFamily="2" charset="0"/>
            </a:endParaRPr>
          </a:p>
          <a:p>
            <a:endParaRPr lang="es-MX" sz="1200" dirty="0">
              <a:solidFill>
                <a:schemeClr val="tx1">
                  <a:lumMod val="65000"/>
                  <a:lumOff val="35000"/>
                </a:schemeClr>
              </a:solidFill>
              <a:latin typeface="Montserrat" panose="00000500000000000000" pitchFamily="2" charset="0"/>
            </a:endParaRPr>
          </a:p>
          <a:p>
            <a:r>
              <a:rPr lang="es-MX" sz="1200" dirty="0">
                <a:solidFill>
                  <a:schemeClr val="tx1">
                    <a:lumMod val="65000"/>
                    <a:lumOff val="35000"/>
                  </a:schemeClr>
                </a:solidFill>
                <a:latin typeface="Montserrat" panose="00000500000000000000" pitchFamily="2" charset="0"/>
              </a:rPr>
              <a:t>5 horas, distribuidas en teoría (60%) y práctica (40%)</a:t>
            </a:r>
          </a:p>
          <a:p>
            <a:r>
              <a:rPr lang="es-MX" sz="1200" dirty="0">
                <a:solidFill>
                  <a:schemeClr val="tx1">
                    <a:lumMod val="65000"/>
                    <a:lumOff val="35000"/>
                  </a:schemeClr>
                </a:solidFill>
                <a:latin typeface="Montserrat" panose="00000500000000000000" pitchFamily="2" charset="0"/>
              </a:rPr>
              <a:t>Instructores de la dirección de difusión del CENAPRED</a:t>
            </a:r>
          </a:p>
          <a:p>
            <a:endParaRPr lang="es-MX" sz="1200" dirty="0">
              <a:solidFill>
                <a:schemeClr val="tx1">
                  <a:lumMod val="65000"/>
                  <a:lumOff val="35000"/>
                </a:schemeClr>
              </a:solidFill>
              <a:latin typeface="Montserrat" panose="00000500000000000000" pitchFamily="2" charset="0"/>
            </a:endParaRPr>
          </a:p>
          <a:p>
            <a:endParaRPr lang="es-MX" sz="1200" dirty="0" smtClean="0">
              <a:solidFill>
                <a:schemeClr val="tx1">
                  <a:lumMod val="65000"/>
                  <a:lumOff val="35000"/>
                </a:schemeClr>
              </a:solidFill>
              <a:latin typeface="Montserrat" panose="00000500000000000000" pitchFamily="2" charset="0"/>
            </a:endParaRPr>
          </a:p>
          <a:p>
            <a:endParaRPr lang="es-MX" sz="1200" dirty="0">
              <a:solidFill>
                <a:schemeClr val="tx1">
                  <a:lumMod val="65000"/>
                  <a:lumOff val="35000"/>
                </a:schemeClr>
              </a:solidFill>
              <a:latin typeface="Montserrat" panose="00000500000000000000" pitchFamily="2" charset="0"/>
            </a:endParaRPr>
          </a:p>
          <a:p>
            <a:endParaRPr lang="es-MX" sz="1200" dirty="0">
              <a:solidFill>
                <a:schemeClr val="tx1">
                  <a:lumMod val="65000"/>
                  <a:lumOff val="35000"/>
                </a:schemeClr>
              </a:solidFill>
              <a:latin typeface="Montserrat" panose="00000500000000000000" pitchFamily="2" charset="0"/>
            </a:endParaRPr>
          </a:p>
          <a:p>
            <a:r>
              <a:rPr lang="es-MX" sz="1400" b="1" dirty="0">
                <a:solidFill>
                  <a:srgbClr val="38806B"/>
                </a:solidFill>
                <a:latin typeface="Montserrat" panose="00000500000000000000" pitchFamily="2" charset="0"/>
              </a:rPr>
              <a:t>Materiales de </a:t>
            </a:r>
            <a:r>
              <a:rPr lang="es-MX" sz="1400" b="1" dirty="0" smtClean="0">
                <a:solidFill>
                  <a:srgbClr val="38806B"/>
                </a:solidFill>
                <a:latin typeface="Montserrat" panose="00000500000000000000" pitchFamily="2" charset="0"/>
              </a:rPr>
              <a:t>apoyo</a:t>
            </a:r>
            <a:endParaRPr lang="es-MX" sz="1400" b="1" dirty="0">
              <a:solidFill>
                <a:srgbClr val="38806B"/>
              </a:solidFill>
              <a:latin typeface="Montserrat" panose="00000500000000000000" pitchFamily="2" charset="0"/>
            </a:endParaRPr>
          </a:p>
          <a:p>
            <a:endParaRPr lang="es-MX" sz="1200" dirty="0">
              <a:solidFill>
                <a:schemeClr val="tx1">
                  <a:lumMod val="65000"/>
                  <a:lumOff val="35000"/>
                </a:schemeClr>
              </a:solidFill>
              <a:latin typeface="Montserrat" panose="00000500000000000000" pitchFamily="2" charset="0"/>
            </a:endParaRP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Presentaciones utilizadas en el Seminario: Modelos prácticos de difusión cultural en protección civil</a:t>
            </a: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Manual: Comunicación del riesgo para protección civil en el ámbito municipal (descarga en línea a partir </a:t>
            </a:r>
            <a:r>
              <a:rPr lang="es-MX" sz="1200" dirty="0" smtClean="0">
                <a:solidFill>
                  <a:schemeClr val="tx1">
                    <a:lumMod val="65000"/>
                    <a:lumOff val="35000"/>
                  </a:schemeClr>
                </a:solidFill>
                <a:latin typeface="Montserrat" panose="00000500000000000000" pitchFamily="2" charset="0"/>
              </a:rPr>
              <a:t>de enero de 2019 </a:t>
            </a:r>
            <a:r>
              <a:rPr lang="es-MX" sz="1200" dirty="0">
                <a:solidFill>
                  <a:schemeClr val="tx1">
                    <a:lumMod val="65000"/>
                    <a:lumOff val="35000"/>
                  </a:schemeClr>
                </a:solidFill>
                <a:latin typeface="Montserrat" panose="00000500000000000000" pitchFamily="2" charset="0"/>
              </a:rPr>
              <a:t>en </a:t>
            </a:r>
            <a:r>
              <a:rPr lang="es-MX" sz="1200" dirty="0">
                <a:solidFill>
                  <a:schemeClr val="tx1">
                    <a:lumMod val="65000"/>
                    <a:lumOff val="35000"/>
                  </a:schemeClr>
                </a:solidFill>
                <a:latin typeface="Montserrat" panose="00000500000000000000" pitchFamily="2" charset="0"/>
                <a:hlinkClick r:id="rId2"/>
              </a:rPr>
              <a:t>www.gob.mx/cenapred</a:t>
            </a:r>
            <a:r>
              <a:rPr lang="es-MX" sz="1200" dirty="0">
                <a:solidFill>
                  <a:schemeClr val="tx1">
                    <a:lumMod val="65000"/>
                    <a:lumOff val="35000"/>
                  </a:schemeClr>
                </a:solidFill>
                <a:latin typeface="Montserrat" panose="00000500000000000000" pitchFamily="2" charset="0"/>
              </a:rPr>
              <a:t>)</a:t>
            </a:r>
          </a:p>
          <a:p>
            <a:pPr marL="285750" indent="-285750">
              <a:buFont typeface="Arial" panose="020B0604020202020204" pitchFamily="34" charset="0"/>
              <a:buChar char="•"/>
            </a:pPr>
            <a:r>
              <a:rPr lang="es-MX" sz="1200" dirty="0">
                <a:solidFill>
                  <a:schemeClr val="tx1">
                    <a:lumMod val="65000"/>
                    <a:lumOff val="35000"/>
                  </a:schemeClr>
                </a:solidFill>
                <a:latin typeface="Montserrat" panose="00000500000000000000" pitchFamily="2" charset="0"/>
              </a:rPr>
              <a:t>Catálogo: Productos de difusión cultural del CENAPRED  (descarga en línea </a:t>
            </a:r>
            <a:r>
              <a:rPr lang="es-MX" sz="1200" dirty="0" smtClean="0">
                <a:solidFill>
                  <a:schemeClr val="tx1">
                    <a:lumMod val="65000"/>
                    <a:lumOff val="35000"/>
                  </a:schemeClr>
                </a:solidFill>
                <a:latin typeface="Montserrat" panose="00000500000000000000" pitchFamily="2" charset="0"/>
              </a:rPr>
              <a:t>a partir de enero de 2019 en </a:t>
            </a:r>
            <a:r>
              <a:rPr lang="es-MX" sz="1200" dirty="0">
                <a:solidFill>
                  <a:schemeClr val="tx1">
                    <a:lumMod val="65000"/>
                    <a:lumOff val="35000"/>
                  </a:schemeClr>
                </a:solidFill>
                <a:latin typeface="Montserrat" panose="00000500000000000000" pitchFamily="2" charset="0"/>
                <a:hlinkClick r:id="rId2"/>
              </a:rPr>
              <a:t>www.gob.mx/cenapred</a:t>
            </a:r>
            <a:r>
              <a:rPr lang="es-MX" dirty="0">
                <a:latin typeface="Montserrat Medium" panose="00000600000000000000" pitchFamily="2" charset="0"/>
              </a:rPr>
              <a:t>)</a:t>
            </a:r>
          </a:p>
        </p:txBody>
      </p:sp>
      <p:sp>
        <p:nvSpPr>
          <p:cNvPr id="7" name="6 CuadroTexto"/>
          <p:cNvSpPr txBox="1"/>
          <p:nvPr/>
        </p:nvSpPr>
        <p:spPr>
          <a:xfrm>
            <a:off x="-36512" y="6407750"/>
            <a:ext cx="2834429" cy="261610"/>
          </a:xfrm>
          <a:prstGeom prst="rect">
            <a:avLst/>
          </a:prstGeom>
          <a:noFill/>
        </p:spPr>
        <p:txBody>
          <a:bodyPr wrap="none" rtlCol="0">
            <a:spAutoFit/>
          </a:bodyPr>
          <a:lstStyle/>
          <a:p>
            <a:pPr algn="r"/>
            <a:r>
              <a:rPr lang="es-MX" sz="1100" b="1" dirty="0" smtClean="0">
                <a:solidFill>
                  <a:schemeClr val="bg1"/>
                </a:solidFill>
                <a:latin typeface="Montserrat" panose="00000500000000000000" pitchFamily="2" charset="0"/>
              </a:rPr>
              <a:t>ESTRATEGIA DE FORTALECIMIENTO</a:t>
            </a:r>
            <a:endParaRPr lang="es-MX" sz="1100" b="1" dirty="0">
              <a:solidFill>
                <a:schemeClr val="bg1"/>
              </a:solidFill>
              <a:latin typeface="Montserrat" panose="00000500000000000000" pitchFamily="2" charset="0"/>
            </a:endParaRPr>
          </a:p>
        </p:txBody>
      </p:sp>
      <p:cxnSp>
        <p:nvCxnSpPr>
          <p:cNvPr id="8" name="7 Conector recto"/>
          <p:cNvCxnSpPr/>
          <p:nvPr/>
        </p:nvCxnSpPr>
        <p:spPr>
          <a:xfrm flipH="1">
            <a:off x="530808" y="1412776"/>
            <a:ext cx="3227693" cy="0"/>
          </a:xfrm>
          <a:prstGeom prst="line">
            <a:avLst/>
          </a:prstGeom>
          <a:ln w="19050">
            <a:solidFill>
              <a:srgbClr val="D4C19C"/>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flipH="1">
            <a:off x="539552" y="4869160"/>
            <a:ext cx="3227693" cy="0"/>
          </a:xfrm>
          <a:prstGeom prst="line">
            <a:avLst/>
          </a:prstGeom>
          <a:ln w="19050">
            <a:solidFill>
              <a:srgbClr val="D4C19C"/>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flipH="1">
            <a:off x="611560" y="3356992"/>
            <a:ext cx="3227693" cy="0"/>
          </a:xfrm>
          <a:prstGeom prst="line">
            <a:avLst/>
          </a:prstGeom>
          <a:ln w="19050">
            <a:solidFill>
              <a:srgbClr val="D4C1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039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a16="http://schemas.microsoft.com/office/drawing/2014/main" xmlns="" id="{8704289E-E0FC-492E-AA72-A14602583E7F}"/>
              </a:ext>
            </a:extLst>
          </p:cNvPr>
          <p:cNvSpPr txBox="1"/>
          <p:nvPr/>
        </p:nvSpPr>
        <p:spPr>
          <a:xfrm>
            <a:off x="339913" y="407599"/>
            <a:ext cx="3985386" cy="369332"/>
          </a:xfrm>
          <a:prstGeom prst="rect">
            <a:avLst/>
          </a:prstGeom>
          <a:noFill/>
        </p:spPr>
        <p:txBody>
          <a:bodyPr wrap="none" rtlCol="0">
            <a:spAutoFit/>
          </a:bodyPr>
          <a:lstStyle/>
          <a:p>
            <a:pPr algn="r"/>
            <a:r>
              <a:rPr lang="es-MX" b="1" dirty="0">
                <a:solidFill>
                  <a:srgbClr val="38806B"/>
                </a:solidFill>
                <a:latin typeface="Montserrat" panose="00000500000000000000" pitchFamily="2" charset="0"/>
              </a:rPr>
              <a:t>INUNDACIONES EN CAMPECHE</a:t>
            </a:r>
          </a:p>
        </p:txBody>
      </p:sp>
      <p:pic>
        <p:nvPicPr>
          <p:cNvPr id="7" name="Imagen 6">
            <a:extLst>
              <a:ext uri="{FF2B5EF4-FFF2-40B4-BE49-F238E27FC236}">
                <a16:creationId xmlns:a16="http://schemas.microsoft.com/office/drawing/2014/main" xmlns="" id="{C497F5F7-D24E-4F2B-99AE-28827424138D}"/>
              </a:ext>
            </a:extLst>
          </p:cNvPr>
          <p:cNvPicPr>
            <a:picLocks noChangeAspect="1"/>
          </p:cNvPicPr>
          <p:nvPr/>
        </p:nvPicPr>
        <p:blipFill>
          <a:blip r:embed="rId2"/>
          <a:stretch>
            <a:fillRect/>
          </a:stretch>
        </p:blipFill>
        <p:spPr>
          <a:xfrm>
            <a:off x="5207637" y="1017669"/>
            <a:ext cx="3813592" cy="3203419"/>
          </a:xfrm>
          <a:prstGeom prst="rect">
            <a:avLst/>
          </a:prstGeom>
        </p:spPr>
      </p:pic>
      <p:sp>
        <p:nvSpPr>
          <p:cNvPr id="21" name="CuadroTexto 20">
            <a:extLst>
              <a:ext uri="{FF2B5EF4-FFF2-40B4-BE49-F238E27FC236}">
                <a16:creationId xmlns:a16="http://schemas.microsoft.com/office/drawing/2014/main" xmlns="" id="{C72EED67-8814-42EC-AC9E-531C75A9F126}"/>
              </a:ext>
            </a:extLst>
          </p:cNvPr>
          <p:cNvSpPr txBox="1"/>
          <p:nvPr/>
        </p:nvSpPr>
        <p:spPr>
          <a:xfrm>
            <a:off x="467544" y="1283583"/>
            <a:ext cx="4176463" cy="5324535"/>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600" dirty="0">
                <a:latin typeface="Montserrat" panose="00000500000000000000" pitchFamily="2" charset="0"/>
              </a:rPr>
              <a:t>Se cuenta con los siguientes materiales: mapas de </a:t>
            </a:r>
            <a:r>
              <a:rPr lang="es-MX" sz="1600" b="1" dirty="0">
                <a:latin typeface="Montserrat" panose="00000500000000000000" pitchFamily="2" charset="0"/>
              </a:rPr>
              <a:t>peligro</a:t>
            </a:r>
            <a:r>
              <a:rPr lang="es-MX" sz="1600" dirty="0">
                <a:latin typeface="Montserrat" panose="00000500000000000000" pitchFamily="2" charset="0"/>
              </a:rPr>
              <a:t> a escala municipal, </a:t>
            </a:r>
            <a:r>
              <a:rPr lang="es-MX" sz="1600" b="1" dirty="0">
                <a:latin typeface="Montserrat" panose="00000500000000000000" pitchFamily="2" charset="0"/>
              </a:rPr>
              <a:t>inundaciones históricas</a:t>
            </a:r>
            <a:r>
              <a:rPr lang="es-MX" sz="1600" dirty="0">
                <a:latin typeface="Montserrat" panose="00000500000000000000" pitchFamily="2" charset="0"/>
              </a:rPr>
              <a:t>  y de </a:t>
            </a:r>
            <a:r>
              <a:rPr lang="es-MX" sz="1600" b="1" dirty="0" smtClean="0">
                <a:latin typeface="Montserrat" panose="00000500000000000000" pitchFamily="2" charset="0"/>
              </a:rPr>
              <a:t>vulnerabilidad de menaje</a:t>
            </a:r>
            <a:r>
              <a:rPr lang="es-MX" sz="1600" dirty="0" smtClean="0">
                <a:latin typeface="Montserrat" panose="00000500000000000000" pitchFamily="2" charset="0"/>
              </a:rPr>
              <a:t>, </a:t>
            </a:r>
            <a:r>
              <a:rPr lang="es-MX" sz="1600" dirty="0">
                <a:latin typeface="Montserrat" panose="00000500000000000000" pitchFamily="2" charset="0"/>
              </a:rPr>
              <a:t>ambos disponibles en el ANR. Así como  la delimitación federal para algunas zonas.</a:t>
            </a:r>
          </a:p>
          <a:p>
            <a:pPr marL="285750" indent="-285750" algn="just">
              <a:buSzPct val="150000"/>
              <a:buFont typeface="Arial" panose="020B0604020202020204" pitchFamily="34" charset="0"/>
              <a:buChar char="•"/>
            </a:pPr>
            <a:endParaRPr lang="es-MX" sz="1600" dirty="0">
              <a:latin typeface="Montserrat" panose="00000500000000000000" pitchFamily="2" charset="0"/>
            </a:endParaRPr>
          </a:p>
          <a:p>
            <a:pPr algn="just">
              <a:buSzPct val="150000"/>
            </a:pPr>
            <a:r>
              <a:rPr lang="es-MX" sz="1600" b="1" dirty="0">
                <a:latin typeface="Montserrat" panose="00000500000000000000" pitchFamily="2" charset="0"/>
              </a:rPr>
              <a:t>RECOMENDACIONES</a:t>
            </a:r>
          </a:p>
          <a:p>
            <a:pPr marL="285750" indent="-285750" algn="just">
              <a:buSzPct val="150000"/>
              <a:buFont typeface="Arial" panose="020B0604020202020204" pitchFamily="34" charset="0"/>
              <a:buChar char="•"/>
            </a:pPr>
            <a:endParaRPr lang="es-MX" b="1" dirty="0">
              <a:latin typeface="Montserrat" panose="00000500000000000000" pitchFamily="2" charset="0"/>
            </a:endParaRPr>
          </a:p>
          <a:p>
            <a:pPr marL="285750" indent="-285750" algn="just">
              <a:buSzPct val="150000"/>
              <a:buFont typeface="Arial" panose="020B0604020202020204" pitchFamily="34" charset="0"/>
              <a:buChar char="•"/>
            </a:pPr>
            <a:r>
              <a:rPr lang="es-MX" sz="1600" dirty="0">
                <a:latin typeface="Montserrat" panose="00000500000000000000" pitchFamily="2" charset="0"/>
              </a:rPr>
              <a:t>Dar mantenimiento a los bordos: Jonuta-Palizada, Palizada-Rivera Gómez y del río Usumacinta, con el fin de proteger a los centros de población y zonas productivas.  </a:t>
            </a:r>
          </a:p>
          <a:p>
            <a:pPr marL="285750" indent="-285750" algn="just">
              <a:buSzPct val="150000"/>
              <a:buFont typeface="Arial" panose="020B0604020202020204" pitchFamily="34" charset="0"/>
              <a:buChar char="•"/>
            </a:pPr>
            <a:r>
              <a:rPr lang="es-MX" sz="1600" dirty="0">
                <a:latin typeface="Montserrat" panose="00000500000000000000" pitchFamily="2" charset="0"/>
              </a:rPr>
              <a:t>Actualizar y elaborar mapas de inundación para ríos y centros </a:t>
            </a:r>
            <a:r>
              <a:rPr lang="es-MX" sz="1600" dirty="0" smtClean="0">
                <a:latin typeface="Montserrat" panose="00000500000000000000" pitchFamily="2" charset="0"/>
              </a:rPr>
              <a:t>urbanos, </a:t>
            </a:r>
            <a:r>
              <a:rPr lang="es-MX" sz="1600" dirty="0">
                <a:latin typeface="Montserrat" panose="00000500000000000000" pitchFamily="2" charset="0"/>
              </a:rPr>
              <a:t>con apoyo de las dependencias académicas del estado.</a:t>
            </a:r>
          </a:p>
          <a:p>
            <a:pPr marL="285750" indent="-285750" algn="just">
              <a:buSzPct val="150000"/>
              <a:buFont typeface="Arial" panose="020B0604020202020204" pitchFamily="34" charset="0"/>
              <a:buChar char="•"/>
            </a:pPr>
            <a:endParaRPr lang="es-MX" sz="1600" dirty="0">
              <a:latin typeface="Montserrat" panose="00000500000000000000" pitchFamily="2" charset="0"/>
            </a:endParaRPr>
          </a:p>
        </p:txBody>
      </p:sp>
      <p:pic>
        <p:nvPicPr>
          <p:cNvPr id="22" name="Picture 2" descr="D:\Servicio_social\Santiago\HISTORICO\MAPAS HISTÓRICOS\CampecheHIST.png">
            <a:extLst>
              <a:ext uri="{FF2B5EF4-FFF2-40B4-BE49-F238E27FC236}">
                <a16:creationId xmlns:a16="http://schemas.microsoft.com/office/drawing/2014/main" xmlns="" id="{30E2A92F-A287-491A-8A7E-7D63899CFF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474" y="4072003"/>
            <a:ext cx="3719724" cy="266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2943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929" y="433432"/>
            <a:ext cx="3836307" cy="369332"/>
          </a:xfrm>
          <a:prstGeom prst="rect">
            <a:avLst/>
          </a:prstGeom>
          <a:noFill/>
        </p:spPr>
        <p:txBody>
          <a:bodyPr wrap="none" rtlCol="0">
            <a:spAutoFit/>
          </a:bodyPr>
          <a:lstStyle/>
          <a:p>
            <a:pPr algn="r"/>
            <a:r>
              <a:rPr lang="es-MX" b="1" dirty="0">
                <a:solidFill>
                  <a:srgbClr val="38806B"/>
                </a:solidFill>
                <a:latin typeface="Montserrat" panose="00000500000000000000" pitchFamily="2" charset="0"/>
              </a:rPr>
              <a:t>INUNDACIONES EN YUCATÁN </a:t>
            </a:r>
          </a:p>
        </p:txBody>
      </p:sp>
      <p:sp>
        <p:nvSpPr>
          <p:cNvPr id="16" name="CuadroTexto 15">
            <a:extLst>
              <a:ext uri="{FF2B5EF4-FFF2-40B4-BE49-F238E27FC236}">
                <a16:creationId xmlns:a16="http://schemas.microsoft.com/office/drawing/2014/main" xmlns="" id="{762DA23E-A07F-41B6-85A1-9FDDC82D16A0}"/>
              </a:ext>
            </a:extLst>
          </p:cNvPr>
          <p:cNvSpPr txBox="1"/>
          <p:nvPr/>
        </p:nvSpPr>
        <p:spPr>
          <a:xfrm>
            <a:off x="467545" y="1283583"/>
            <a:ext cx="3857754" cy="3046988"/>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600" dirty="0">
                <a:latin typeface="Montserrat" panose="00000500000000000000" pitchFamily="2" charset="0"/>
              </a:rPr>
              <a:t>En Yucatán no hay corrientes de agua, pero existen </a:t>
            </a:r>
            <a:r>
              <a:rPr lang="es-MX" sz="1600" b="1" dirty="0">
                <a:latin typeface="Montserrat" panose="00000500000000000000" pitchFamily="2" charset="0"/>
              </a:rPr>
              <a:t>cenotes</a:t>
            </a:r>
            <a:r>
              <a:rPr lang="es-MX" sz="1600" dirty="0">
                <a:latin typeface="Montserrat" panose="00000500000000000000" pitchFamily="2" charset="0"/>
              </a:rPr>
              <a:t>, </a:t>
            </a:r>
            <a:r>
              <a:rPr lang="es-MX" sz="1600" b="1" dirty="0">
                <a:latin typeface="Montserrat" panose="00000500000000000000" pitchFamily="2" charset="0"/>
              </a:rPr>
              <a:t>lagunas y esteros</a:t>
            </a:r>
            <a:r>
              <a:rPr lang="es-MX" sz="1600" dirty="0">
                <a:latin typeface="Montserrat" panose="00000500000000000000" pitchFamily="2" charset="0"/>
              </a:rPr>
              <a:t>, los cuales pueden provocar </a:t>
            </a:r>
            <a:r>
              <a:rPr lang="es-MX" sz="1600" b="1" dirty="0">
                <a:latin typeface="Montserrat" panose="00000500000000000000" pitchFamily="2" charset="0"/>
              </a:rPr>
              <a:t>inundaciones </a:t>
            </a:r>
            <a:r>
              <a:rPr lang="es-MX" sz="1600" dirty="0">
                <a:latin typeface="Montserrat" panose="00000500000000000000" pitchFamily="2" charset="0"/>
              </a:rPr>
              <a:t>durante todo el año.</a:t>
            </a:r>
          </a:p>
          <a:p>
            <a:pPr marL="285750" indent="-285750" algn="just">
              <a:buSzPct val="150000"/>
              <a:buFont typeface="Arial" panose="020B0604020202020204" pitchFamily="34" charset="0"/>
              <a:buChar char="•"/>
            </a:pPr>
            <a:endParaRPr lang="es-MX" sz="1600" dirty="0">
              <a:latin typeface="Montserrat" panose="00000500000000000000" pitchFamily="2" charset="0"/>
            </a:endParaRPr>
          </a:p>
          <a:p>
            <a:pPr marL="285750" indent="-285750" algn="just">
              <a:buSzPct val="150000"/>
              <a:buFont typeface="Arial" panose="020B0604020202020204" pitchFamily="34" charset="0"/>
              <a:buChar char="•"/>
            </a:pPr>
            <a:r>
              <a:rPr lang="es-MX" sz="1600" dirty="0">
                <a:latin typeface="Montserrat" panose="00000500000000000000" pitchFamily="2" charset="0"/>
              </a:rPr>
              <a:t>En 2018 se </a:t>
            </a:r>
            <a:r>
              <a:rPr lang="es-MX" sz="1600" dirty="0" smtClean="0">
                <a:latin typeface="Montserrat" panose="00000500000000000000" pitchFamily="2" charset="0"/>
              </a:rPr>
              <a:t>han registrado 18 </a:t>
            </a:r>
            <a:r>
              <a:rPr lang="es-MX" sz="1600" dirty="0">
                <a:latin typeface="Montserrat" panose="00000500000000000000" pitchFamily="2" charset="0"/>
              </a:rPr>
              <a:t>eventos de inundación en 13 municipios del estado, principalmente en Mérida, Tizimín, Peto, Valladolid y Oxkutzcab.</a:t>
            </a:r>
          </a:p>
        </p:txBody>
      </p:sp>
      <p:sp>
        <p:nvSpPr>
          <p:cNvPr id="4" name="Rectángulo 3">
            <a:extLst>
              <a:ext uri="{FF2B5EF4-FFF2-40B4-BE49-F238E27FC236}">
                <a16:creationId xmlns:a16="http://schemas.microsoft.com/office/drawing/2014/main" xmlns="" id="{C71E3582-8FC3-4744-BD2F-C9BAE248F10F}"/>
              </a:ext>
            </a:extLst>
          </p:cNvPr>
          <p:cNvSpPr/>
          <p:nvPr/>
        </p:nvSpPr>
        <p:spPr>
          <a:xfrm>
            <a:off x="467545" y="4390072"/>
            <a:ext cx="3857754" cy="1600438"/>
          </a:xfrm>
          <a:prstGeom prst="rect">
            <a:avLst/>
          </a:prstGeom>
        </p:spPr>
        <p:txBody>
          <a:bodyPr wrap="square">
            <a:spAutoFit/>
          </a:bodyPr>
          <a:lstStyle/>
          <a:p>
            <a:pPr>
              <a:buSzPct val="150000"/>
            </a:pPr>
            <a:r>
              <a:rPr lang="es-MX" sz="1600" b="1" dirty="0">
                <a:latin typeface="Montserrat" panose="00000500000000000000" pitchFamily="2" charset="0"/>
              </a:rPr>
              <a:t>TEMAS A DESARROLLAR</a:t>
            </a:r>
          </a:p>
          <a:p>
            <a:pPr marL="285750" indent="-285750">
              <a:buSzPct val="150000"/>
              <a:buFont typeface="Arial" panose="020B0604020202020204" pitchFamily="34" charset="0"/>
              <a:buChar char="•"/>
            </a:pPr>
            <a:endParaRPr lang="es-MX" b="1" dirty="0">
              <a:latin typeface="Montserrat" panose="00000500000000000000" pitchFamily="2" charset="0"/>
            </a:endParaRPr>
          </a:p>
          <a:p>
            <a:pPr marL="285750" indent="-285750" algn="just">
              <a:buSzPct val="150000"/>
              <a:buFont typeface="Arial" panose="020B0604020202020204" pitchFamily="34" charset="0"/>
              <a:buChar char="•"/>
            </a:pPr>
            <a:r>
              <a:rPr lang="es-MX" sz="1600" dirty="0">
                <a:latin typeface="Montserrat" panose="00000500000000000000" pitchFamily="2" charset="0"/>
              </a:rPr>
              <a:t>Identificar sitios críticos de </a:t>
            </a:r>
            <a:r>
              <a:rPr lang="es-MX" sz="1600" dirty="0" smtClean="0">
                <a:latin typeface="Montserrat" panose="00000500000000000000" pitchFamily="2" charset="0"/>
              </a:rPr>
              <a:t>inundación; ordinariamente se </a:t>
            </a:r>
            <a:r>
              <a:rPr lang="es-MX" sz="1600" dirty="0">
                <a:latin typeface="Montserrat" panose="00000500000000000000" pitchFamily="2" charset="0"/>
              </a:rPr>
              <a:t>indica que ocurrieron en las partes bajas del municipio. </a:t>
            </a:r>
          </a:p>
        </p:txBody>
      </p:sp>
      <p:pic>
        <p:nvPicPr>
          <p:cNvPr id="6" name="Imagen 5">
            <a:extLst>
              <a:ext uri="{FF2B5EF4-FFF2-40B4-BE49-F238E27FC236}">
                <a16:creationId xmlns:a16="http://schemas.microsoft.com/office/drawing/2014/main" xmlns="" id="{3C69D193-7EBE-4637-AF45-299557F0248D}"/>
              </a:ext>
            </a:extLst>
          </p:cNvPr>
          <p:cNvPicPr>
            <a:picLocks noChangeAspect="1"/>
          </p:cNvPicPr>
          <p:nvPr/>
        </p:nvPicPr>
        <p:blipFill rotWithShape="1">
          <a:blip r:embed="rId3">
            <a:extLst>
              <a:ext uri="{28A0092B-C50C-407E-A947-70E740481C1C}">
                <a14:useLocalDpi xmlns:a14="http://schemas.microsoft.com/office/drawing/2010/main" val="0"/>
              </a:ext>
            </a:extLst>
          </a:blip>
          <a:srcRect l="34875"/>
          <a:stretch/>
        </p:blipFill>
        <p:spPr>
          <a:xfrm>
            <a:off x="4818703" y="1586127"/>
            <a:ext cx="4070669" cy="4240926"/>
          </a:xfrm>
          <a:prstGeom prst="rect">
            <a:avLst/>
          </a:prstGeom>
        </p:spPr>
      </p:pic>
    </p:spTree>
    <p:extLst>
      <p:ext uri="{BB962C8B-B14F-4D97-AF65-F5344CB8AC3E}">
        <p14:creationId xmlns:p14="http://schemas.microsoft.com/office/powerpoint/2010/main" val="2024780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929" y="433432"/>
            <a:ext cx="3836307" cy="369332"/>
          </a:xfrm>
          <a:prstGeom prst="rect">
            <a:avLst/>
          </a:prstGeom>
          <a:noFill/>
        </p:spPr>
        <p:txBody>
          <a:bodyPr wrap="none" rtlCol="0">
            <a:spAutoFit/>
          </a:bodyPr>
          <a:lstStyle/>
          <a:p>
            <a:pPr algn="r"/>
            <a:r>
              <a:rPr lang="es-MX" b="1" dirty="0">
                <a:solidFill>
                  <a:srgbClr val="38806B"/>
                </a:solidFill>
                <a:latin typeface="Montserrat" panose="00000500000000000000" pitchFamily="2" charset="0"/>
              </a:rPr>
              <a:t>INUNDACIONES EN YUCATÁN </a:t>
            </a:r>
          </a:p>
        </p:txBody>
      </p:sp>
      <p:sp>
        <p:nvSpPr>
          <p:cNvPr id="16" name="CuadroTexto 15">
            <a:extLst>
              <a:ext uri="{FF2B5EF4-FFF2-40B4-BE49-F238E27FC236}">
                <a16:creationId xmlns:a16="http://schemas.microsoft.com/office/drawing/2014/main" xmlns="" id="{762DA23E-A07F-41B6-85A1-9FDDC82D16A0}"/>
              </a:ext>
            </a:extLst>
          </p:cNvPr>
          <p:cNvSpPr txBox="1"/>
          <p:nvPr/>
        </p:nvSpPr>
        <p:spPr>
          <a:xfrm>
            <a:off x="467545" y="1283583"/>
            <a:ext cx="3857754" cy="1323439"/>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600" dirty="0">
                <a:latin typeface="Montserrat" panose="00000500000000000000" pitchFamily="2" charset="0"/>
              </a:rPr>
              <a:t>Se cuenta con los siguientes materiales: mapas de </a:t>
            </a:r>
            <a:r>
              <a:rPr lang="es-MX" sz="1600" b="1" dirty="0">
                <a:latin typeface="Montserrat" panose="00000500000000000000" pitchFamily="2" charset="0"/>
              </a:rPr>
              <a:t>peligro</a:t>
            </a:r>
            <a:r>
              <a:rPr lang="es-MX" sz="1600" dirty="0">
                <a:latin typeface="Montserrat" panose="00000500000000000000" pitchFamily="2" charset="0"/>
              </a:rPr>
              <a:t> a escala municipal, </a:t>
            </a:r>
            <a:r>
              <a:rPr lang="es-MX" sz="1600" b="1" dirty="0">
                <a:latin typeface="Montserrat" panose="00000500000000000000" pitchFamily="2" charset="0"/>
              </a:rPr>
              <a:t>inundaciones históricas</a:t>
            </a:r>
            <a:r>
              <a:rPr lang="es-MX" sz="1600" dirty="0">
                <a:latin typeface="Montserrat" panose="00000500000000000000" pitchFamily="2" charset="0"/>
              </a:rPr>
              <a:t>  y de </a:t>
            </a:r>
            <a:r>
              <a:rPr lang="es-MX" sz="1600" b="1" dirty="0">
                <a:latin typeface="Montserrat" panose="00000500000000000000" pitchFamily="2" charset="0"/>
              </a:rPr>
              <a:t>vulnerabilidad</a:t>
            </a:r>
            <a:r>
              <a:rPr lang="es-MX" sz="1600" dirty="0">
                <a:latin typeface="Montserrat" panose="00000500000000000000" pitchFamily="2" charset="0"/>
              </a:rPr>
              <a:t>, ambos disponibles en el ANR.</a:t>
            </a:r>
          </a:p>
        </p:txBody>
      </p:sp>
      <p:sp>
        <p:nvSpPr>
          <p:cNvPr id="4" name="Rectángulo 3">
            <a:extLst>
              <a:ext uri="{FF2B5EF4-FFF2-40B4-BE49-F238E27FC236}">
                <a16:creationId xmlns:a16="http://schemas.microsoft.com/office/drawing/2014/main" xmlns="" id="{C71E3582-8FC3-4744-BD2F-C9BAE248F10F}"/>
              </a:ext>
            </a:extLst>
          </p:cNvPr>
          <p:cNvSpPr/>
          <p:nvPr/>
        </p:nvSpPr>
        <p:spPr>
          <a:xfrm>
            <a:off x="467545" y="2912745"/>
            <a:ext cx="3857754" cy="3108543"/>
          </a:xfrm>
          <a:prstGeom prst="rect">
            <a:avLst/>
          </a:prstGeom>
        </p:spPr>
        <p:txBody>
          <a:bodyPr wrap="square">
            <a:spAutoFit/>
          </a:bodyPr>
          <a:lstStyle/>
          <a:p>
            <a:pPr>
              <a:buSzPct val="150000"/>
            </a:pPr>
            <a:r>
              <a:rPr lang="es-MX" sz="1600" b="1" dirty="0">
                <a:latin typeface="Montserrat" panose="00000500000000000000" pitchFamily="2" charset="0"/>
              </a:rPr>
              <a:t>RECOMENDACIONES </a:t>
            </a:r>
          </a:p>
          <a:p>
            <a:pPr marL="285750" indent="-285750">
              <a:buSzPct val="150000"/>
              <a:buFont typeface="Arial" panose="020B0604020202020204" pitchFamily="34" charset="0"/>
              <a:buChar char="•"/>
            </a:pPr>
            <a:endParaRPr lang="es-MX" b="1" dirty="0">
              <a:latin typeface="Montserrat" panose="00000500000000000000" pitchFamily="2" charset="0"/>
            </a:endParaRPr>
          </a:p>
          <a:p>
            <a:pPr marL="285750" indent="-285750" algn="just">
              <a:buSzPct val="150000"/>
              <a:buFont typeface="Arial" panose="020B0604020202020204" pitchFamily="34" charset="0"/>
              <a:buChar char="•"/>
            </a:pPr>
            <a:r>
              <a:rPr lang="es-MX" sz="1600" dirty="0">
                <a:latin typeface="Montserrat" panose="00000500000000000000" pitchFamily="2" charset="0"/>
              </a:rPr>
              <a:t>Monitoreo y vigilancia de variables hidrometeorológicas, a través de instalación de estaciones que fungirán como insumos para la  actualización del Atlas de Riesgos.</a:t>
            </a:r>
          </a:p>
          <a:p>
            <a:pPr marL="285750" indent="-285750" algn="just">
              <a:buSzPct val="150000"/>
              <a:buFont typeface="Arial" panose="020B0604020202020204" pitchFamily="34" charset="0"/>
              <a:buChar char="•"/>
            </a:pPr>
            <a:r>
              <a:rPr lang="es-MX" sz="1600" dirty="0">
                <a:latin typeface="Montserrat" panose="00000500000000000000" pitchFamily="2" charset="0"/>
              </a:rPr>
              <a:t>Contar con obras de control de avenidas y drenaje pluvial, por ejemplo, algunas comunidades de Tizimín.</a:t>
            </a:r>
          </a:p>
        </p:txBody>
      </p:sp>
      <p:pic>
        <p:nvPicPr>
          <p:cNvPr id="5" name="Imagen 4">
            <a:extLst>
              <a:ext uri="{FF2B5EF4-FFF2-40B4-BE49-F238E27FC236}">
                <a16:creationId xmlns:a16="http://schemas.microsoft.com/office/drawing/2014/main" xmlns="" id="{84F0629F-C2C3-4696-B306-AB20430B8C76}"/>
              </a:ext>
            </a:extLst>
          </p:cNvPr>
          <p:cNvPicPr>
            <a:picLocks noChangeAspect="1"/>
          </p:cNvPicPr>
          <p:nvPr/>
        </p:nvPicPr>
        <p:blipFill>
          <a:blip r:embed="rId3"/>
          <a:stretch>
            <a:fillRect/>
          </a:stretch>
        </p:blipFill>
        <p:spPr>
          <a:xfrm>
            <a:off x="5076056" y="799267"/>
            <a:ext cx="3816424" cy="3205797"/>
          </a:xfrm>
          <a:prstGeom prst="rect">
            <a:avLst/>
          </a:prstGeom>
        </p:spPr>
      </p:pic>
      <p:pic>
        <p:nvPicPr>
          <p:cNvPr id="8" name="Picture 2" descr="D:\Servicio_social\Santiago\HISTORICO\MAPAS HISTÓRICOS\YucatánHIST.png">
            <a:extLst>
              <a:ext uri="{FF2B5EF4-FFF2-40B4-BE49-F238E27FC236}">
                <a16:creationId xmlns:a16="http://schemas.microsoft.com/office/drawing/2014/main" xmlns="" id="{757AAD92-BCDA-4AF5-A869-6806CA430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933056"/>
            <a:ext cx="4176464" cy="299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72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a:extLst>
              <a:ext uri="{FF2B5EF4-FFF2-40B4-BE49-F238E27FC236}">
                <a16:creationId xmlns:a16="http://schemas.microsoft.com/office/drawing/2014/main" xmlns="" id="{4EB8CF4C-259E-40DF-B4AC-0B69D6725E19}"/>
              </a:ext>
            </a:extLst>
          </p:cNvPr>
          <p:cNvSpPr txBox="1"/>
          <p:nvPr/>
        </p:nvSpPr>
        <p:spPr>
          <a:xfrm>
            <a:off x="35496" y="469968"/>
            <a:ext cx="4528804" cy="369332"/>
          </a:xfrm>
          <a:prstGeom prst="rect">
            <a:avLst/>
          </a:prstGeom>
          <a:noFill/>
        </p:spPr>
        <p:txBody>
          <a:bodyPr wrap="none" rtlCol="0">
            <a:spAutoFit/>
          </a:bodyPr>
          <a:lstStyle/>
          <a:p>
            <a:pPr algn="r"/>
            <a:r>
              <a:rPr lang="es-MX" b="1" dirty="0">
                <a:solidFill>
                  <a:srgbClr val="38806B"/>
                </a:solidFill>
                <a:latin typeface="Montserrat" panose="00000500000000000000" pitchFamily="2" charset="0"/>
              </a:rPr>
              <a:t>INUNDACIONES EN QUINTANA ROO</a:t>
            </a:r>
          </a:p>
        </p:txBody>
      </p:sp>
      <p:grpSp>
        <p:nvGrpSpPr>
          <p:cNvPr id="7" name="Grupo 6">
            <a:extLst>
              <a:ext uri="{FF2B5EF4-FFF2-40B4-BE49-F238E27FC236}">
                <a16:creationId xmlns:a16="http://schemas.microsoft.com/office/drawing/2014/main" xmlns="" id="{8397C4D8-FD27-4DE2-BA56-BD613C85D291}"/>
              </a:ext>
            </a:extLst>
          </p:cNvPr>
          <p:cNvGrpSpPr/>
          <p:nvPr/>
        </p:nvGrpSpPr>
        <p:grpSpPr>
          <a:xfrm>
            <a:off x="5233376" y="1026584"/>
            <a:ext cx="3314906" cy="3393696"/>
            <a:chOff x="899592" y="1412776"/>
            <a:chExt cx="3240360" cy="3817315"/>
          </a:xfrm>
        </p:grpSpPr>
        <p:pic>
          <p:nvPicPr>
            <p:cNvPr id="2" name="Imagen 1">
              <a:extLst>
                <a:ext uri="{FF2B5EF4-FFF2-40B4-BE49-F238E27FC236}">
                  <a16:creationId xmlns:a16="http://schemas.microsoft.com/office/drawing/2014/main" xmlns="" id="{4C571711-9720-47C7-B386-2D1A18EB24EF}"/>
                </a:ext>
              </a:extLst>
            </p:cNvPr>
            <p:cNvPicPr>
              <a:picLocks noChangeAspect="1"/>
            </p:cNvPicPr>
            <p:nvPr/>
          </p:nvPicPr>
          <p:blipFill rotWithShape="1">
            <a:blip r:embed="rId3"/>
            <a:srcRect r="46420"/>
            <a:stretch/>
          </p:blipFill>
          <p:spPr>
            <a:xfrm>
              <a:off x="899592" y="1412776"/>
              <a:ext cx="3240360" cy="3817315"/>
            </a:xfrm>
            <a:prstGeom prst="rect">
              <a:avLst/>
            </a:prstGeom>
          </p:spPr>
        </p:pic>
        <p:pic>
          <p:nvPicPr>
            <p:cNvPr id="6" name="Imagen 5">
              <a:extLst>
                <a:ext uri="{FF2B5EF4-FFF2-40B4-BE49-F238E27FC236}">
                  <a16:creationId xmlns:a16="http://schemas.microsoft.com/office/drawing/2014/main" xmlns="" id="{2D4F8AC7-0AD6-46AF-9540-818BE0607057}"/>
                </a:ext>
              </a:extLst>
            </p:cNvPr>
            <p:cNvPicPr>
              <a:picLocks noChangeAspect="1"/>
            </p:cNvPicPr>
            <p:nvPr/>
          </p:nvPicPr>
          <p:blipFill rotWithShape="1">
            <a:blip r:embed="rId3"/>
            <a:srcRect l="84650" t="86180"/>
            <a:stretch/>
          </p:blipFill>
          <p:spPr>
            <a:xfrm>
              <a:off x="2736304" y="4221088"/>
              <a:ext cx="1403648" cy="797640"/>
            </a:xfrm>
            <a:prstGeom prst="rect">
              <a:avLst/>
            </a:prstGeom>
          </p:spPr>
        </p:pic>
      </p:grpSp>
      <p:sp>
        <p:nvSpPr>
          <p:cNvPr id="8" name="CuadroTexto 7">
            <a:extLst>
              <a:ext uri="{FF2B5EF4-FFF2-40B4-BE49-F238E27FC236}">
                <a16:creationId xmlns:a16="http://schemas.microsoft.com/office/drawing/2014/main" xmlns="" id="{74B71464-507E-4E13-B307-275853E46F0F}"/>
              </a:ext>
            </a:extLst>
          </p:cNvPr>
          <p:cNvSpPr txBox="1"/>
          <p:nvPr/>
        </p:nvSpPr>
        <p:spPr>
          <a:xfrm>
            <a:off x="5359897" y="1047288"/>
            <a:ext cx="1980728" cy="369332"/>
          </a:xfrm>
          <a:prstGeom prst="rect">
            <a:avLst/>
          </a:prstGeom>
          <a:solidFill>
            <a:srgbClr val="E8DECA"/>
          </a:solidFill>
        </p:spPr>
        <p:txBody>
          <a:bodyPr wrap="square" rtlCol="0">
            <a:spAutoFit/>
          </a:bodyPr>
          <a:lstStyle/>
          <a:p>
            <a:r>
              <a:rPr lang="es-MX" dirty="0">
                <a:solidFill>
                  <a:srgbClr val="6A1831"/>
                </a:solidFill>
              </a:rPr>
              <a:t>Laguna de Bacalar</a:t>
            </a:r>
          </a:p>
        </p:txBody>
      </p:sp>
      <p:grpSp>
        <p:nvGrpSpPr>
          <p:cNvPr id="11" name="Grupo 10">
            <a:extLst>
              <a:ext uri="{FF2B5EF4-FFF2-40B4-BE49-F238E27FC236}">
                <a16:creationId xmlns:a16="http://schemas.microsoft.com/office/drawing/2014/main" xmlns="" id="{1EBD6566-0C96-4A94-93DD-81C78F37B04B}"/>
              </a:ext>
            </a:extLst>
          </p:cNvPr>
          <p:cNvGrpSpPr/>
          <p:nvPr/>
        </p:nvGrpSpPr>
        <p:grpSpPr>
          <a:xfrm>
            <a:off x="5220072" y="4251848"/>
            <a:ext cx="3314906" cy="2379856"/>
            <a:chOff x="3923928" y="1178937"/>
            <a:chExt cx="3314906" cy="2379856"/>
          </a:xfrm>
        </p:grpSpPr>
        <p:pic>
          <p:nvPicPr>
            <p:cNvPr id="9" name="Imagen 8">
              <a:extLst>
                <a:ext uri="{FF2B5EF4-FFF2-40B4-BE49-F238E27FC236}">
                  <a16:creationId xmlns:a16="http://schemas.microsoft.com/office/drawing/2014/main" xmlns="" id="{62BB2A7C-C4E8-4C6C-A76E-301779D82AD5}"/>
                </a:ext>
              </a:extLst>
            </p:cNvPr>
            <p:cNvPicPr>
              <a:picLocks noChangeAspect="1"/>
            </p:cNvPicPr>
            <p:nvPr/>
          </p:nvPicPr>
          <p:blipFill rotWithShape="1">
            <a:blip r:embed="rId4"/>
            <a:srcRect l="11413" t="1682" r="12987"/>
            <a:stretch/>
          </p:blipFill>
          <p:spPr>
            <a:xfrm>
              <a:off x="3923928" y="1178937"/>
              <a:ext cx="3314906" cy="2379856"/>
            </a:xfrm>
            <a:prstGeom prst="rect">
              <a:avLst/>
            </a:prstGeom>
          </p:spPr>
        </p:pic>
        <p:pic>
          <p:nvPicPr>
            <p:cNvPr id="10" name="Imagen 9">
              <a:extLst>
                <a:ext uri="{FF2B5EF4-FFF2-40B4-BE49-F238E27FC236}">
                  <a16:creationId xmlns:a16="http://schemas.microsoft.com/office/drawing/2014/main" xmlns="" id="{DD326400-85C4-4BF3-B7E0-5234F84FB5D3}"/>
                </a:ext>
              </a:extLst>
            </p:cNvPr>
            <p:cNvPicPr>
              <a:picLocks noChangeAspect="1"/>
            </p:cNvPicPr>
            <p:nvPr/>
          </p:nvPicPr>
          <p:blipFill rotWithShape="1">
            <a:blip r:embed="rId3"/>
            <a:srcRect l="84650" t="86180"/>
            <a:stretch/>
          </p:blipFill>
          <p:spPr>
            <a:xfrm>
              <a:off x="3923928" y="1178937"/>
              <a:ext cx="1403648" cy="797640"/>
            </a:xfrm>
            <a:prstGeom prst="rect">
              <a:avLst/>
            </a:prstGeom>
          </p:spPr>
        </p:pic>
      </p:grpSp>
      <p:sp>
        <p:nvSpPr>
          <p:cNvPr id="23" name="CuadroTexto 22">
            <a:extLst>
              <a:ext uri="{FF2B5EF4-FFF2-40B4-BE49-F238E27FC236}">
                <a16:creationId xmlns:a16="http://schemas.microsoft.com/office/drawing/2014/main" xmlns="" id="{5F8B73C0-76E1-4255-BE1F-E6EB4FFABAAB}"/>
              </a:ext>
            </a:extLst>
          </p:cNvPr>
          <p:cNvSpPr txBox="1"/>
          <p:nvPr/>
        </p:nvSpPr>
        <p:spPr>
          <a:xfrm>
            <a:off x="348409" y="1120427"/>
            <a:ext cx="3857754" cy="1077218"/>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600" dirty="0" smtClean="0">
                <a:latin typeface="Montserrat" panose="00000500000000000000" pitchFamily="2" charset="0"/>
              </a:rPr>
              <a:t>Q-ROO </a:t>
            </a:r>
            <a:r>
              <a:rPr lang="es-MX" sz="1600" dirty="0">
                <a:latin typeface="Montserrat" panose="00000500000000000000" pitchFamily="2" charset="0"/>
              </a:rPr>
              <a:t>posee </a:t>
            </a:r>
            <a:r>
              <a:rPr lang="es-MX" sz="1600" b="1" dirty="0">
                <a:latin typeface="Montserrat" panose="00000500000000000000" pitchFamily="2" charset="0"/>
              </a:rPr>
              <a:t>ríos y lagunas</a:t>
            </a:r>
            <a:r>
              <a:rPr lang="es-MX" sz="1600" dirty="0">
                <a:latin typeface="Montserrat" panose="00000500000000000000" pitchFamily="2" charset="0"/>
              </a:rPr>
              <a:t>, los cuales pueden provocar </a:t>
            </a:r>
            <a:r>
              <a:rPr lang="es-MX" sz="1600" b="1" dirty="0">
                <a:latin typeface="Montserrat" panose="00000500000000000000" pitchFamily="2" charset="0"/>
              </a:rPr>
              <a:t>inundaciones </a:t>
            </a:r>
            <a:r>
              <a:rPr lang="es-MX" sz="1600" dirty="0">
                <a:latin typeface="Montserrat" panose="00000500000000000000" pitchFamily="2" charset="0"/>
              </a:rPr>
              <a:t>durante todo el año.</a:t>
            </a:r>
          </a:p>
        </p:txBody>
      </p:sp>
      <p:sp>
        <p:nvSpPr>
          <p:cNvPr id="24" name="CuadroTexto 23">
            <a:extLst>
              <a:ext uri="{FF2B5EF4-FFF2-40B4-BE49-F238E27FC236}">
                <a16:creationId xmlns:a16="http://schemas.microsoft.com/office/drawing/2014/main" xmlns="" id="{195DD4B9-197B-4A76-81FB-C6E790FE9468}"/>
              </a:ext>
            </a:extLst>
          </p:cNvPr>
          <p:cNvSpPr txBox="1"/>
          <p:nvPr/>
        </p:nvSpPr>
        <p:spPr>
          <a:xfrm>
            <a:off x="325149" y="2132856"/>
            <a:ext cx="3985386" cy="4278094"/>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600" dirty="0">
                <a:latin typeface="Montserrat" panose="00000500000000000000" pitchFamily="2" charset="0"/>
              </a:rPr>
              <a:t>El problema identificado en el </a:t>
            </a:r>
            <a:r>
              <a:rPr lang="es-MX" sz="1600" dirty="0" smtClean="0">
                <a:latin typeface="Montserrat" panose="00000500000000000000" pitchFamily="2" charset="0"/>
              </a:rPr>
              <a:t>estado </a:t>
            </a:r>
            <a:r>
              <a:rPr lang="es-MX" sz="1600" dirty="0">
                <a:latin typeface="Montserrat" panose="00000500000000000000" pitchFamily="2" charset="0"/>
              </a:rPr>
              <a:t>es la ausencia de un Atlas de </a:t>
            </a:r>
            <a:r>
              <a:rPr lang="es-MX" sz="1600" dirty="0" smtClean="0">
                <a:latin typeface="Montserrat" panose="00000500000000000000" pitchFamily="2" charset="0"/>
              </a:rPr>
              <a:t>Riesgo </a:t>
            </a:r>
            <a:r>
              <a:rPr lang="es-MX" sz="1600" dirty="0">
                <a:latin typeface="Montserrat" panose="00000500000000000000" pitchFamily="2" charset="0"/>
              </a:rPr>
              <a:t>que contenga el tema de </a:t>
            </a:r>
            <a:r>
              <a:rPr lang="es-MX" sz="1600" b="1" dirty="0">
                <a:latin typeface="Montserrat" panose="00000500000000000000" pitchFamily="2" charset="0"/>
              </a:rPr>
              <a:t>inundaciones</a:t>
            </a:r>
            <a:r>
              <a:rPr lang="es-MX" sz="1600" dirty="0">
                <a:latin typeface="Montserrat" panose="00000500000000000000" pitchFamily="2" charset="0"/>
              </a:rPr>
              <a:t>. </a:t>
            </a:r>
          </a:p>
          <a:p>
            <a:pPr marL="285750" indent="-285750" algn="just">
              <a:buSzPct val="150000"/>
              <a:buFont typeface="Arial" panose="020B0604020202020204" pitchFamily="34" charset="0"/>
              <a:buChar char="•"/>
            </a:pPr>
            <a:endParaRPr lang="es-MX" sz="1600" dirty="0" smtClean="0">
              <a:latin typeface="Montserrat" panose="00000500000000000000" pitchFamily="2" charset="0"/>
            </a:endParaRPr>
          </a:p>
          <a:p>
            <a:pPr marL="285750" indent="-285750" algn="just">
              <a:buSzPct val="150000"/>
              <a:buFont typeface="Arial" panose="020B0604020202020204" pitchFamily="34" charset="0"/>
              <a:buChar char="•"/>
            </a:pPr>
            <a:endParaRPr lang="es-MX" sz="1600" dirty="0">
              <a:latin typeface="Montserrat" panose="00000500000000000000" pitchFamily="2" charset="0"/>
            </a:endParaRPr>
          </a:p>
          <a:p>
            <a:pPr algn="just">
              <a:buSzPct val="150000"/>
            </a:pPr>
            <a:r>
              <a:rPr lang="es-MX" sz="1600" b="1" dirty="0">
                <a:latin typeface="Montserrat" panose="00000500000000000000" pitchFamily="2" charset="0"/>
              </a:rPr>
              <a:t>TEMAS A </a:t>
            </a:r>
            <a:r>
              <a:rPr lang="es-MX" sz="1600" b="1" dirty="0" smtClean="0">
                <a:latin typeface="Montserrat" panose="00000500000000000000" pitchFamily="2" charset="0"/>
              </a:rPr>
              <a:t>DESARROLLAR</a:t>
            </a:r>
            <a:endParaRPr lang="es-MX" sz="1600" dirty="0">
              <a:latin typeface="Montserrat" panose="00000500000000000000" pitchFamily="2" charset="0"/>
            </a:endParaRPr>
          </a:p>
          <a:p>
            <a:pPr marL="285750" indent="-285750" algn="just">
              <a:buSzPct val="150000"/>
              <a:buFont typeface="Arial" panose="020B0604020202020204" pitchFamily="34" charset="0"/>
              <a:buChar char="•"/>
            </a:pPr>
            <a:endParaRPr lang="es-MX" sz="1600" dirty="0">
              <a:latin typeface="Montserrat" panose="00000500000000000000" pitchFamily="2" charset="0"/>
            </a:endParaRPr>
          </a:p>
          <a:p>
            <a:pPr marL="285750" indent="-285750" algn="just">
              <a:buSzPct val="150000"/>
              <a:buFont typeface="Arial" panose="020B0604020202020204" pitchFamily="34" charset="0"/>
              <a:buChar char="•"/>
            </a:pPr>
            <a:r>
              <a:rPr lang="es-MX" sz="1600" dirty="0">
                <a:latin typeface="Montserrat" panose="00000500000000000000" pitchFamily="2" charset="0"/>
              </a:rPr>
              <a:t>Elaborar mapas de riesgo de inundación para las </a:t>
            </a:r>
            <a:r>
              <a:rPr lang="es-MX" sz="1600" b="1" dirty="0">
                <a:latin typeface="Montserrat" panose="00000500000000000000" pitchFamily="2" charset="0"/>
              </a:rPr>
              <a:t>ciudades más importantes del estado</a:t>
            </a:r>
            <a:r>
              <a:rPr lang="es-MX" sz="1600" dirty="0">
                <a:latin typeface="Montserrat" panose="00000500000000000000" pitchFamily="2" charset="0"/>
              </a:rPr>
              <a:t>, así como para el </a:t>
            </a:r>
            <a:r>
              <a:rPr lang="es-MX" sz="1600" b="1" dirty="0">
                <a:latin typeface="Montserrat" panose="00000500000000000000" pitchFamily="2" charset="0"/>
              </a:rPr>
              <a:t>río Hondo</a:t>
            </a:r>
            <a:r>
              <a:rPr lang="es-MX" sz="1600" dirty="0">
                <a:latin typeface="Montserrat" panose="00000500000000000000" pitchFamily="2" charset="0"/>
              </a:rPr>
              <a:t>, principal escurrimiento del estado. Además, se tomarán en cuenta la influencia de las lagunas.</a:t>
            </a:r>
          </a:p>
          <a:p>
            <a:pPr marL="285750" indent="-285750" algn="just">
              <a:buSzPct val="150000"/>
              <a:buFont typeface="Arial" panose="020B0604020202020204" pitchFamily="34" charset="0"/>
              <a:buChar char="•"/>
            </a:pPr>
            <a:r>
              <a:rPr lang="es-MX" sz="1600" dirty="0" smtClean="0">
                <a:latin typeface="Montserrat" panose="00000500000000000000" pitchFamily="2" charset="0"/>
              </a:rPr>
              <a:t>Identificar </a:t>
            </a:r>
            <a:r>
              <a:rPr lang="es-MX" sz="1600" dirty="0">
                <a:latin typeface="Montserrat" panose="00000500000000000000" pitchFamily="2" charset="0"/>
              </a:rPr>
              <a:t>sitios críticos de inundación.</a:t>
            </a:r>
          </a:p>
        </p:txBody>
      </p:sp>
    </p:spTree>
    <p:extLst>
      <p:ext uri="{BB962C8B-B14F-4D97-AF65-F5344CB8AC3E}">
        <p14:creationId xmlns:p14="http://schemas.microsoft.com/office/powerpoint/2010/main" val="1155538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adroTexto 22">
            <a:extLst>
              <a:ext uri="{FF2B5EF4-FFF2-40B4-BE49-F238E27FC236}">
                <a16:creationId xmlns:a16="http://schemas.microsoft.com/office/drawing/2014/main" xmlns="" id="{5F8B73C0-76E1-4255-BE1F-E6EB4FFABAAB}"/>
              </a:ext>
            </a:extLst>
          </p:cNvPr>
          <p:cNvSpPr txBox="1"/>
          <p:nvPr/>
        </p:nvSpPr>
        <p:spPr>
          <a:xfrm>
            <a:off x="395536" y="1098713"/>
            <a:ext cx="4104456" cy="1815882"/>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600" dirty="0">
                <a:latin typeface="Montserrat" panose="00000500000000000000" pitchFamily="2" charset="0"/>
              </a:rPr>
              <a:t>Se cuenta con los siguientes materiales: mapas de </a:t>
            </a:r>
            <a:r>
              <a:rPr lang="es-MX" sz="1600" b="1" dirty="0">
                <a:latin typeface="Montserrat" panose="00000500000000000000" pitchFamily="2" charset="0"/>
              </a:rPr>
              <a:t>peligro</a:t>
            </a:r>
            <a:r>
              <a:rPr lang="es-MX" sz="1600" dirty="0">
                <a:latin typeface="Montserrat" panose="00000500000000000000" pitchFamily="2" charset="0"/>
              </a:rPr>
              <a:t> a escala municipal, </a:t>
            </a:r>
            <a:r>
              <a:rPr lang="es-MX" sz="1600" b="1" dirty="0">
                <a:latin typeface="Montserrat" panose="00000500000000000000" pitchFamily="2" charset="0"/>
              </a:rPr>
              <a:t>inundaciones históricas</a:t>
            </a:r>
            <a:r>
              <a:rPr lang="es-MX" sz="1600" dirty="0">
                <a:latin typeface="Montserrat" panose="00000500000000000000" pitchFamily="2" charset="0"/>
              </a:rPr>
              <a:t>  y de </a:t>
            </a:r>
            <a:r>
              <a:rPr lang="es-MX" sz="1600" b="1" dirty="0">
                <a:latin typeface="Montserrat" panose="00000500000000000000" pitchFamily="2" charset="0"/>
              </a:rPr>
              <a:t>vulnerabilidad</a:t>
            </a:r>
            <a:r>
              <a:rPr lang="es-MX" sz="1600" dirty="0">
                <a:latin typeface="Montserrat" panose="00000500000000000000" pitchFamily="2" charset="0"/>
              </a:rPr>
              <a:t>, ambos disponibles en el </a:t>
            </a:r>
            <a:r>
              <a:rPr lang="es-MX" sz="1600" dirty="0" smtClean="0">
                <a:latin typeface="Montserrat" panose="00000500000000000000" pitchFamily="2" charset="0"/>
              </a:rPr>
              <a:t>ANR, así </a:t>
            </a:r>
            <a:r>
              <a:rPr lang="es-MX" sz="1600" dirty="0">
                <a:latin typeface="Montserrat" panose="00000500000000000000" pitchFamily="2" charset="0"/>
              </a:rPr>
              <a:t>como  la delimitación federal para algunas zonas</a:t>
            </a:r>
            <a:r>
              <a:rPr lang="es-MX" sz="1600" dirty="0" smtClean="0">
                <a:latin typeface="Montserrat" panose="00000500000000000000" pitchFamily="2" charset="0"/>
              </a:rPr>
              <a:t>.</a:t>
            </a:r>
            <a:endParaRPr lang="es-MX" sz="1600" dirty="0">
              <a:latin typeface="Montserrat" panose="00000500000000000000" pitchFamily="2" charset="0"/>
            </a:endParaRPr>
          </a:p>
        </p:txBody>
      </p:sp>
      <p:sp>
        <p:nvSpPr>
          <p:cNvPr id="24" name="CuadroTexto 23">
            <a:extLst>
              <a:ext uri="{FF2B5EF4-FFF2-40B4-BE49-F238E27FC236}">
                <a16:creationId xmlns:a16="http://schemas.microsoft.com/office/drawing/2014/main" xmlns="" id="{195DD4B9-197B-4A76-81FB-C6E790FE9468}"/>
              </a:ext>
            </a:extLst>
          </p:cNvPr>
          <p:cNvSpPr txBox="1"/>
          <p:nvPr/>
        </p:nvSpPr>
        <p:spPr>
          <a:xfrm>
            <a:off x="395536" y="3424346"/>
            <a:ext cx="4104456" cy="2831544"/>
          </a:xfrm>
          <a:prstGeom prst="rect">
            <a:avLst/>
          </a:prstGeom>
          <a:noFill/>
        </p:spPr>
        <p:txBody>
          <a:bodyPr wrap="square" rtlCol="0">
            <a:spAutoFit/>
          </a:bodyPr>
          <a:lstStyle/>
          <a:p>
            <a:pPr algn="just">
              <a:buSzPct val="150000"/>
            </a:pPr>
            <a:r>
              <a:rPr lang="es-MX" sz="1600" b="1" dirty="0" smtClean="0">
                <a:latin typeface="Montserrat" panose="00000500000000000000" pitchFamily="2" charset="0"/>
              </a:rPr>
              <a:t>RECOMENDACIONES</a:t>
            </a:r>
            <a:endParaRPr lang="es-MX" sz="1600" dirty="0">
              <a:latin typeface="Montserrat" panose="00000500000000000000" pitchFamily="2" charset="0"/>
            </a:endParaRPr>
          </a:p>
          <a:p>
            <a:pPr marL="285750" indent="-285750" algn="just">
              <a:buSzPct val="150000"/>
              <a:buFont typeface="Arial" panose="020B0604020202020204" pitchFamily="34" charset="0"/>
              <a:buChar char="•"/>
            </a:pPr>
            <a:endParaRPr lang="es-MX" sz="1600" dirty="0">
              <a:latin typeface="Montserrat" panose="00000500000000000000" pitchFamily="2" charset="0"/>
            </a:endParaRPr>
          </a:p>
          <a:p>
            <a:pPr marL="285750" indent="-285750" algn="just">
              <a:buSzPct val="150000"/>
              <a:buFont typeface="Arial" panose="020B0604020202020204" pitchFamily="34" charset="0"/>
              <a:buChar char="•"/>
            </a:pPr>
            <a:r>
              <a:rPr lang="es-MX" sz="1600" dirty="0">
                <a:latin typeface="Montserrat" panose="00000500000000000000" pitchFamily="2" charset="0"/>
              </a:rPr>
              <a:t>Monitoreo y vigilancia de variables hidrometeorológicas, a través de instalación de estaciones que fungirán como insumos para la  elaboración del Atlas de Riesgos.</a:t>
            </a:r>
          </a:p>
          <a:p>
            <a:pPr marL="285750" indent="-285750" algn="just">
              <a:buSzPct val="150000"/>
              <a:buFont typeface="Arial" panose="020B0604020202020204" pitchFamily="34" charset="0"/>
              <a:buChar char="•"/>
            </a:pPr>
            <a:r>
              <a:rPr lang="es-MX" sz="1600" dirty="0">
                <a:latin typeface="Montserrat" panose="00000500000000000000" pitchFamily="2" charset="0"/>
              </a:rPr>
              <a:t>Contar con obras de control de avenidas y drenaje pluvial, por ejemplo, drenaje pluvial en Chetumal.</a:t>
            </a:r>
          </a:p>
        </p:txBody>
      </p:sp>
      <p:pic>
        <p:nvPicPr>
          <p:cNvPr id="4" name="Imagen 3">
            <a:extLst>
              <a:ext uri="{FF2B5EF4-FFF2-40B4-BE49-F238E27FC236}">
                <a16:creationId xmlns:a16="http://schemas.microsoft.com/office/drawing/2014/main" xmlns="" id="{97DEB30B-3A8F-419B-9F26-786F6E453499}"/>
              </a:ext>
            </a:extLst>
          </p:cNvPr>
          <p:cNvPicPr>
            <a:picLocks noChangeAspect="1"/>
          </p:cNvPicPr>
          <p:nvPr/>
        </p:nvPicPr>
        <p:blipFill>
          <a:blip r:embed="rId3"/>
          <a:stretch>
            <a:fillRect/>
          </a:stretch>
        </p:blipFill>
        <p:spPr>
          <a:xfrm>
            <a:off x="5292080" y="992642"/>
            <a:ext cx="3466621" cy="2911963"/>
          </a:xfrm>
          <a:prstGeom prst="rect">
            <a:avLst/>
          </a:prstGeom>
        </p:spPr>
      </p:pic>
      <p:pic>
        <p:nvPicPr>
          <p:cNvPr id="5" name="Imagen 4">
            <a:extLst>
              <a:ext uri="{FF2B5EF4-FFF2-40B4-BE49-F238E27FC236}">
                <a16:creationId xmlns:a16="http://schemas.microsoft.com/office/drawing/2014/main" xmlns="" id="{8F682225-6D98-45C3-B8B9-45943F90F933}"/>
              </a:ext>
            </a:extLst>
          </p:cNvPr>
          <p:cNvPicPr>
            <a:picLocks noChangeAspect="1"/>
          </p:cNvPicPr>
          <p:nvPr/>
        </p:nvPicPr>
        <p:blipFill>
          <a:blip r:embed="rId4"/>
          <a:stretch>
            <a:fillRect/>
          </a:stretch>
        </p:blipFill>
        <p:spPr>
          <a:xfrm>
            <a:off x="5292080" y="3744768"/>
            <a:ext cx="3516136" cy="2520280"/>
          </a:xfrm>
          <a:prstGeom prst="rect">
            <a:avLst/>
          </a:prstGeom>
        </p:spPr>
      </p:pic>
      <p:sp>
        <p:nvSpPr>
          <p:cNvPr id="7" name="2 CuadroTexto">
            <a:extLst>
              <a:ext uri="{FF2B5EF4-FFF2-40B4-BE49-F238E27FC236}">
                <a16:creationId xmlns:a16="http://schemas.microsoft.com/office/drawing/2014/main" xmlns="" id="{4EB8CF4C-259E-40DF-B4AC-0B69D6725E19}"/>
              </a:ext>
            </a:extLst>
          </p:cNvPr>
          <p:cNvSpPr txBox="1"/>
          <p:nvPr/>
        </p:nvSpPr>
        <p:spPr>
          <a:xfrm>
            <a:off x="35496" y="469968"/>
            <a:ext cx="4528804" cy="369332"/>
          </a:xfrm>
          <a:prstGeom prst="rect">
            <a:avLst/>
          </a:prstGeom>
          <a:noFill/>
        </p:spPr>
        <p:txBody>
          <a:bodyPr wrap="none" rtlCol="0">
            <a:spAutoFit/>
          </a:bodyPr>
          <a:lstStyle/>
          <a:p>
            <a:pPr algn="r"/>
            <a:r>
              <a:rPr lang="es-MX" b="1" dirty="0">
                <a:solidFill>
                  <a:srgbClr val="38806B"/>
                </a:solidFill>
                <a:latin typeface="Montserrat" panose="00000500000000000000" pitchFamily="2" charset="0"/>
              </a:rPr>
              <a:t>INUNDACIONES EN QUINTANA ROO</a:t>
            </a:r>
          </a:p>
        </p:txBody>
      </p:sp>
    </p:spTree>
    <p:extLst>
      <p:ext uri="{BB962C8B-B14F-4D97-AF65-F5344CB8AC3E}">
        <p14:creationId xmlns:p14="http://schemas.microsoft.com/office/powerpoint/2010/main" val="2905774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107505" y="1196752"/>
            <a:ext cx="3096343" cy="3046988"/>
          </a:xfrm>
          <a:prstGeom prst="rect">
            <a:avLst/>
          </a:prstGeom>
          <a:noFill/>
        </p:spPr>
        <p:txBody>
          <a:bodyPr wrap="square" rtlCol="0">
            <a:spAutoFit/>
          </a:bodyPr>
          <a:lstStyle/>
          <a:p>
            <a:pPr algn="just"/>
            <a:r>
              <a:rPr lang="es-MX" sz="1600" dirty="0">
                <a:latin typeface="Montserrat" panose="00000500000000000000" pitchFamily="2" charset="0"/>
              </a:rPr>
              <a:t>De acuerdo con el </a:t>
            </a:r>
            <a:r>
              <a:rPr lang="es-MX" sz="1600" dirty="0" smtClean="0">
                <a:latin typeface="Montserrat" panose="00000500000000000000" pitchFamily="2" charset="0"/>
              </a:rPr>
              <a:t>ANR, los principales fenómenos </a:t>
            </a:r>
            <a:r>
              <a:rPr lang="es-MX" sz="1600" dirty="0" err="1" smtClean="0">
                <a:latin typeface="Montserrat" panose="00000500000000000000" pitchFamily="2" charset="0"/>
              </a:rPr>
              <a:t>hidrometeorológicos</a:t>
            </a:r>
            <a:r>
              <a:rPr lang="es-MX" sz="1600" dirty="0" smtClean="0">
                <a:latin typeface="Montserrat" panose="00000500000000000000" pitchFamily="2" charset="0"/>
              </a:rPr>
              <a:t>, y los niveles correspondientes de peligro, en la península de Yucatán son:</a:t>
            </a:r>
            <a:endParaRPr lang="es-MX" sz="1600" dirty="0">
              <a:latin typeface="Montserrat" panose="00000500000000000000" pitchFamily="2" charset="0"/>
            </a:endParaRPr>
          </a:p>
          <a:p>
            <a:pPr marL="285750" indent="-285750" algn="just">
              <a:buSzPct val="150000"/>
              <a:buFont typeface="Arial" panose="020B0604020202020204" pitchFamily="34" charset="0"/>
              <a:buChar char="•"/>
            </a:pPr>
            <a:r>
              <a:rPr lang="es-MX" sz="1600" dirty="0">
                <a:latin typeface="Montserrat" panose="00000500000000000000" pitchFamily="2" charset="0"/>
              </a:rPr>
              <a:t>Ciclones </a:t>
            </a:r>
            <a:r>
              <a:rPr lang="es-MX" sz="1600" dirty="0" smtClean="0">
                <a:latin typeface="Montserrat" panose="00000500000000000000" pitchFamily="2" charset="0"/>
              </a:rPr>
              <a:t>tropicales (Alto)</a:t>
            </a:r>
            <a:endParaRPr lang="es-MX" sz="1600" dirty="0">
              <a:latin typeface="Montserrat" panose="00000500000000000000" pitchFamily="2" charset="0"/>
            </a:endParaRPr>
          </a:p>
          <a:p>
            <a:pPr marL="285750" lvl="0" indent="-285750" algn="just">
              <a:buSzPct val="150000"/>
              <a:buFont typeface="Arial" panose="020B0604020202020204" pitchFamily="34" charset="0"/>
              <a:buChar char="•"/>
            </a:pPr>
            <a:r>
              <a:rPr lang="es-MX" sz="1600" dirty="0">
                <a:latin typeface="Montserrat" panose="00000500000000000000" pitchFamily="2" charset="0"/>
              </a:rPr>
              <a:t>Ondas de </a:t>
            </a:r>
            <a:r>
              <a:rPr lang="es-MX" sz="1600" dirty="0" smtClean="0">
                <a:latin typeface="Montserrat" panose="00000500000000000000" pitchFamily="2" charset="0"/>
              </a:rPr>
              <a:t>calor (Medio)</a:t>
            </a:r>
          </a:p>
          <a:p>
            <a:pPr marL="285750" lvl="0" indent="-285750" algn="just">
              <a:buSzPct val="150000"/>
              <a:buFont typeface="Arial" panose="020B0604020202020204" pitchFamily="34" charset="0"/>
              <a:buChar char="•"/>
            </a:pPr>
            <a:r>
              <a:rPr lang="es-MX" sz="1600" dirty="0" smtClean="0">
                <a:latin typeface="Montserrat" panose="00000500000000000000" pitchFamily="2" charset="0"/>
              </a:rPr>
              <a:t>Sequías (Medio)</a:t>
            </a:r>
          </a:p>
          <a:p>
            <a:pPr marL="285750" lvl="0" indent="-285750" algn="just">
              <a:buSzPct val="150000"/>
              <a:buFont typeface="Arial" panose="020B0604020202020204" pitchFamily="34" charset="0"/>
              <a:buChar char="•"/>
            </a:pPr>
            <a:r>
              <a:rPr lang="es-MX" sz="1600" dirty="0" smtClean="0">
                <a:latin typeface="Montserrat" panose="00000500000000000000" pitchFamily="2" charset="0"/>
              </a:rPr>
              <a:t>Viento (Alto)</a:t>
            </a:r>
          </a:p>
          <a:p>
            <a:pPr marL="285750" lvl="0" indent="-285750" algn="just">
              <a:buSzPct val="150000"/>
              <a:buFont typeface="Arial" panose="020B0604020202020204" pitchFamily="34" charset="0"/>
              <a:buChar char="•"/>
            </a:pPr>
            <a:r>
              <a:rPr lang="es-MX" sz="1600" dirty="0" smtClean="0">
                <a:latin typeface="Montserrat" panose="00000500000000000000" pitchFamily="2" charset="0"/>
              </a:rPr>
              <a:t>Incluso, frentes fríos (Medio)</a:t>
            </a:r>
            <a:endParaRPr lang="es-MX" sz="1600" dirty="0">
              <a:latin typeface="Montserrat" panose="00000500000000000000" pitchFamily="2" charset="0"/>
            </a:endParaRPr>
          </a:p>
        </p:txBody>
      </p:sp>
      <p:sp>
        <p:nvSpPr>
          <p:cNvPr id="11" name="10 CuadroTexto"/>
          <p:cNvSpPr txBox="1"/>
          <p:nvPr/>
        </p:nvSpPr>
        <p:spPr>
          <a:xfrm>
            <a:off x="35496" y="4293096"/>
            <a:ext cx="9031958" cy="2554545"/>
          </a:xfrm>
          <a:prstGeom prst="rect">
            <a:avLst/>
          </a:prstGeom>
          <a:noFill/>
        </p:spPr>
        <p:txBody>
          <a:bodyPr wrap="square" rtlCol="0">
            <a:spAutoFit/>
          </a:bodyPr>
          <a:lstStyle/>
          <a:p>
            <a:pPr algn="just"/>
            <a:r>
              <a:rPr lang="es-MX" sz="1600" b="1" dirty="0" smtClean="0">
                <a:latin typeface="Montserrat" panose="00000500000000000000" pitchFamily="2" charset="0"/>
                <a:cs typeface="Mongolian Baiti" panose="03000500000000000000" pitchFamily="66" charset="0"/>
              </a:rPr>
              <a:t>CENAPRED</a:t>
            </a:r>
          </a:p>
          <a:p>
            <a:pPr marL="285750" indent="-285750" algn="just">
              <a:buSzPct val="150000"/>
              <a:buFont typeface="Arial" panose="020B0604020202020204" pitchFamily="34" charset="0"/>
              <a:buChar char="•"/>
            </a:pPr>
            <a:r>
              <a:rPr lang="es-MX" sz="1600" dirty="0" smtClean="0">
                <a:latin typeface="Montserrat" panose="00000500000000000000" pitchFamily="2" charset="0"/>
                <a:cs typeface="Mongolian Baiti" panose="03000500000000000000" pitchFamily="66" charset="0"/>
              </a:rPr>
              <a:t>Monitorea e identifica eventos hidrometeorológicos extremos que pueden ser peligrosos para la población y sus bienes. En particular, la precipitación extrema, el viento máximo y las temperaturas extremas, mediante desarrollos informáticos que elaboran mapas de alertamiento.</a:t>
            </a:r>
          </a:p>
          <a:p>
            <a:pPr marL="285750" indent="-285750" algn="just">
              <a:buSzPct val="150000"/>
              <a:buFont typeface="Arial" panose="020B0604020202020204" pitchFamily="34" charset="0"/>
              <a:buChar char="•"/>
            </a:pPr>
            <a:r>
              <a:rPr lang="es-MX" sz="1600" dirty="0" smtClean="0">
                <a:latin typeface="Montserrat" panose="00000500000000000000" pitchFamily="2" charset="0"/>
                <a:cs typeface="Mongolian Baiti" panose="03000500000000000000" pitchFamily="66" charset="0"/>
              </a:rPr>
              <a:t>Para el caso de ciclones tropicales, se cuenta con el Sistema de Alerta Temprana de Ciclones Tropicales, SIAT-CT, que ofrece alertamientos mediante semáforo de cinco colores y recomendaciones a autoridades y población en general.</a:t>
            </a:r>
          </a:p>
          <a:p>
            <a:pPr marL="285750" indent="-285750" algn="just">
              <a:buSzPct val="150000"/>
              <a:buFont typeface="Arial" panose="020B0604020202020204" pitchFamily="34" charset="0"/>
              <a:buChar char="•"/>
            </a:pPr>
            <a:r>
              <a:rPr lang="es-MX" sz="1600" dirty="0" smtClean="0">
                <a:latin typeface="Montserrat" panose="00000500000000000000" pitchFamily="2" charset="0"/>
                <a:cs typeface="Mongolian Baiti" panose="03000500000000000000" pitchFamily="66" charset="0"/>
              </a:rPr>
              <a:t>Ofrece una metodología y asesoramiento para el cálculo de inundaciones costeras para elaborar plan de emergencia en ciudades específicas.</a:t>
            </a: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1196752"/>
            <a:ext cx="5544616" cy="2825169"/>
          </a:xfrm>
          <a:prstGeom prst="rect">
            <a:avLst/>
          </a:prstGeom>
        </p:spPr>
      </p:pic>
      <p:sp>
        <p:nvSpPr>
          <p:cNvPr id="9" name="8 CuadroTexto"/>
          <p:cNvSpPr txBox="1"/>
          <p:nvPr/>
        </p:nvSpPr>
        <p:spPr>
          <a:xfrm>
            <a:off x="3563368" y="3122965"/>
            <a:ext cx="3312888" cy="954107"/>
          </a:xfrm>
          <a:prstGeom prst="rect">
            <a:avLst/>
          </a:prstGeom>
          <a:solidFill>
            <a:schemeClr val="accent1">
              <a:lumMod val="60000"/>
              <a:lumOff val="40000"/>
              <a:alpha val="27000"/>
            </a:schemeClr>
          </a:solidFill>
        </p:spPr>
        <p:txBody>
          <a:bodyPr wrap="square" rtlCol="0">
            <a:spAutoFit/>
          </a:bodyPr>
          <a:lstStyle/>
          <a:p>
            <a:r>
              <a:rPr lang="es-MX" sz="1400" dirty="0" smtClean="0"/>
              <a:t>25 huracanes categoría 3, 4 </a:t>
            </a:r>
            <a:r>
              <a:rPr lang="es-MX" sz="1400" dirty="0" err="1" smtClean="0"/>
              <a:t>ó</a:t>
            </a:r>
            <a:r>
              <a:rPr lang="es-MX" sz="1400" dirty="0" smtClean="0"/>
              <a:t> 5, cercanos a la península de Yucatán, de 1849 a 2016.</a:t>
            </a:r>
          </a:p>
          <a:p>
            <a:r>
              <a:rPr lang="es-MX" sz="1400" dirty="0" smtClean="0"/>
              <a:t>Destacan </a:t>
            </a:r>
            <a:r>
              <a:rPr lang="es-MX" sz="1400" b="1" i="1" dirty="0" smtClean="0"/>
              <a:t>Janet</a:t>
            </a:r>
            <a:r>
              <a:rPr lang="es-MX" sz="1400" dirty="0" smtClean="0"/>
              <a:t>, de 1955, </a:t>
            </a:r>
            <a:r>
              <a:rPr lang="es-MX" sz="1400" b="1" i="1" dirty="0" smtClean="0"/>
              <a:t>Gilbert</a:t>
            </a:r>
            <a:r>
              <a:rPr lang="es-MX" sz="1400" dirty="0" smtClean="0"/>
              <a:t>, </a:t>
            </a:r>
            <a:r>
              <a:rPr lang="es-MX" sz="1400" dirty="0"/>
              <a:t>de </a:t>
            </a:r>
            <a:r>
              <a:rPr lang="es-MX" sz="1400" dirty="0" smtClean="0"/>
              <a:t>1988 y </a:t>
            </a:r>
            <a:r>
              <a:rPr lang="es-MX" sz="1400" b="1" i="1" dirty="0" err="1" smtClean="0"/>
              <a:t>Dean</a:t>
            </a:r>
            <a:r>
              <a:rPr lang="es-MX" sz="1400" dirty="0" smtClean="0"/>
              <a:t>, de 2007, todos </a:t>
            </a:r>
            <a:r>
              <a:rPr lang="es-MX" sz="1400" dirty="0"/>
              <a:t>categoría </a:t>
            </a:r>
            <a:r>
              <a:rPr lang="es-MX" sz="1400" dirty="0" smtClean="0"/>
              <a:t>5 .</a:t>
            </a:r>
            <a:endParaRPr lang="es-MX" sz="1400" dirty="0"/>
          </a:p>
        </p:txBody>
      </p:sp>
      <p:cxnSp>
        <p:nvCxnSpPr>
          <p:cNvPr id="4" name="3 Conector recto de flecha"/>
          <p:cNvCxnSpPr/>
          <p:nvPr/>
        </p:nvCxnSpPr>
        <p:spPr>
          <a:xfrm>
            <a:off x="6804768" y="2219980"/>
            <a:ext cx="72008" cy="12258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2 CuadroTexto">
            <a:extLst>
              <a:ext uri="{FF2B5EF4-FFF2-40B4-BE49-F238E27FC236}">
                <a16:creationId xmlns:a16="http://schemas.microsoft.com/office/drawing/2014/main" xmlns="" id="{4EB8CF4C-259E-40DF-B4AC-0B69D6725E19}"/>
              </a:ext>
            </a:extLst>
          </p:cNvPr>
          <p:cNvSpPr txBox="1"/>
          <p:nvPr/>
        </p:nvSpPr>
        <p:spPr>
          <a:xfrm>
            <a:off x="539552" y="260648"/>
            <a:ext cx="3600400" cy="646331"/>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FENÓMENOS HIDROMETEOROLÓGICOS</a:t>
            </a:r>
            <a:endParaRPr lang="es-MX" b="1" dirty="0">
              <a:solidFill>
                <a:srgbClr val="38806B"/>
              </a:solidFill>
              <a:latin typeface="Montserrat" panose="00000500000000000000" pitchFamily="2" charset="0"/>
            </a:endParaRPr>
          </a:p>
        </p:txBody>
      </p:sp>
      <p:sp>
        <p:nvSpPr>
          <p:cNvPr id="12" name="9 CuadroTexto"/>
          <p:cNvSpPr txBox="1"/>
          <p:nvPr/>
        </p:nvSpPr>
        <p:spPr>
          <a:xfrm>
            <a:off x="3131840" y="4003690"/>
            <a:ext cx="6079631" cy="338554"/>
          </a:xfrm>
          <a:prstGeom prst="rect">
            <a:avLst/>
          </a:prstGeom>
          <a:noFill/>
        </p:spPr>
        <p:txBody>
          <a:bodyPr wrap="square" rtlCol="0">
            <a:spAutoFit/>
          </a:bodyPr>
          <a:lstStyle/>
          <a:p>
            <a:pPr algn="just"/>
            <a:r>
              <a:rPr lang="es-MX" sz="1600" b="1" dirty="0" smtClean="0">
                <a:latin typeface="Montserrat" panose="00000500000000000000" pitchFamily="2" charset="0"/>
              </a:rPr>
              <a:t>Relación histórica de mayor relevancia en la península</a:t>
            </a:r>
            <a:endParaRPr lang="es-MX" sz="1600" b="1" dirty="0">
              <a:latin typeface="Montserrat" panose="00000500000000000000" pitchFamily="2" charset="0"/>
            </a:endParaRPr>
          </a:p>
        </p:txBody>
      </p:sp>
    </p:spTree>
    <p:extLst>
      <p:ext uri="{BB962C8B-B14F-4D97-AF65-F5344CB8AC3E}">
        <p14:creationId xmlns:p14="http://schemas.microsoft.com/office/powerpoint/2010/main" val="299529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986</TotalTime>
  <Words>4360</Words>
  <Application>Microsoft Office PowerPoint</Application>
  <PresentationFormat>Presentación en pantalla (4:3)</PresentationFormat>
  <Paragraphs>421</Paragraphs>
  <Slides>38</Slides>
  <Notes>14</Notes>
  <HiddenSlides>0</HiddenSlides>
  <MMClips>3</MMClips>
  <ScaleCrop>false</ScaleCrop>
  <HeadingPairs>
    <vt:vector size="4" baseType="variant">
      <vt:variant>
        <vt:lpstr>Tema</vt:lpstr>
      </vt:variant>
      <vt:variant>
        <vt:i4>1</vt:i4>
      </vt:variant>
      <vt:variant>
        <vt:lpstr>Títulos de diapositiva</vt:lpstr>
      </vt:variant>
      <vt:variant>
        <vt:i4>38</vt:i4>
      </vt:variant>
    </vt:vector>
  </HeadingPairs>
  <TitlesOfParts>
    <vt:vector size="39"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Armendariz Valdez Moises Osvaldo</cp:lastModifiedBy>
  <cp:revision>59</cp:revision>
  <cp:lastPrinted>2018-12-27T21:16:22Z</cp:lastPrinted>
  <dcterms:created xsi:type="dcterms:W3CDTF">2018-12-04T21:42:05Z</dcterms:created>
  <dcterms:modified xsi:type="dcterms:W3CDTF">2018-12-28T15:46:05Z</dcterms:modified>
</cp:coreProperties>
</file>