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70" r:id="rId9"/>
    <p:sldId id="271" r:id="rId10"/>
    <p:sldId id="272" r:id="rId11"/>
    <p:sldId id="273" r:id="rId12"/>
    <p:sldId id="268" r:id="rId13"/>
    <p:sldId id="269" r:id="rId14"/>
    <p:sldId id="263" r:id="rId15"/>
    <p:sldId id="264" r:id="rId16"/>
    <p:sldId id="265" r:id="rId17"/>
    <p:sldId id="266" r:id="rId18"/>
    <p:sldId id="267"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C19C"/>
    <a:srgbClr val="E8DECA"/>
    <a:srgbClr val="FFFFFF"/>
    <a:srgbClr val="860000"/>
    <a:srgbClr val="6A1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1"/>
    <p:restoredTop sz="50000" autoAdjust="0"/>
  </p:normalViewPr>
  <p:slideViewPr>
    <p:cSldViewPr showGuides="1">
      <p:cViewPr varScale="1">
        <p:scale>
          <a:sx n="109" d="100"/>
          <a:sy n="109" d="100"/>
        </p:scale>
        <p:origin x="1344" y="176"/>
      </p:cViewPr>
      <p:guideLst>
        <p:guide orient="horz" pos="2160"/>
        <p:guide pos="2880"/>
      </p:guideLst>
    </p:cSldViewPr>
  </p:slideViewPr>
  <p:notesTextViewPr>
    <p:cViewPr>
      <p:scale>
        <a:sx n="1" d="1"/>
        <a:sy n="1" d="1"/>
      </p:scale>
      <p:origin x="0" y="0"/>
    </p:cViewPr>
  </p:notesTextViewPr>
  <p:notesViewPr>
    <p:cSldViewPr showGuides="1">
      <p:cViewPr varScale="1">
        <p:scale>
          <a:sx n="71" d="100"/>
          <a:sy n="71" d="100"/>
        </p:scale>
        <p:origin x="-31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Impactos%20Hist&#243;rico%20Veracruz%201999-2017-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Impactos%20Hist&#243;rico%20Veracruz%201999-2017-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Impactos%20Hist&#243;rico%20Veracruz%201999-2017-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Impactos%20Hist&#243;rico%20Veracruz%201999-2017-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Impactos%20Hist&#243;rico%20Veracruz%201999-2017-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Impactos%20Hist&#243;rico%20Veracruz%201999-2017-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s-MX" sz="1600" b="1">
                <a:solidFill>
                  <a:sysClr val="windowText" lastClr="000000"/>
                </a:solidFill>
              </a:rPr>
              <a:t>Pérdidas</a:t>
            </a:r>
            <a:r>
              <a:rPr lang="es-MX" sz="1600" b="1" baseline="0">
                <a:solidFill>
                  <a:sysClr val="windowText" lastClr="000000"/>
                </a:solidFill>
              </a:rPr>
              <a:t> económicas y defunciones en el estado de Veracruz, 1999-2017</a:t>
            </a:r>
            <a:endParaRPr lang="es-MX"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4419889119592261E-2"/>
          <c:y val="7.0436412489726943E-2"/>
          <c:w val="0.847591352723432"/>
          <c:h val="0.79936216343142108"/>
        </c:manualLayout>
      </c:layout>
      <c:barChart>
        <c:barDir val="col"/>
        <c:grouping val="clustered"/>
        <c:varyColors val="0"/>
        <c:ser>
          <c:idx val="1"/>
          <c:order val="1"/>
          <c:tx>
            <c:strRef>
              <c:f>'Daños y defun'!$D$1</c:f>
              <c:strCache>
                <c:ptCount val="1"/>
                <c:pt idx="0">
                  <c:v>Daños totales (millones de pesos constantes)</c:v>
                </c:pt>
              </c:strCache>
            </c:strRef>
          </c:tx>
          <c:spPr>
            <a:solidFill>
              <a:srgbClr val="C00000"/>
            </a:solidFill>
            <a:ln>
              <a:noFill/>
            </a:ln>
            <a:effectLst/>
          </c:spPr>
          <c:invertIfNegative val="0"/>
          <c:dLbls>
            <c:dLbl>
              <c:idx val="1"/>
              <c:layout>
                <c:manualLayout>
                  <c:x val="1.68386946880496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70-724E-8417-2670AC8D51FD}"/>
                </c:ext>
              </c:extLst>
            </c:dLbl>
            <c:dLbl>
              <c:idx val="8"/>
              <c:layout>
                <c:manualLayout>
                  <c:x val="-2.4610399928688024E-2"/>
                  <c:y val="1.6824392587265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70-724E-8417-2670AC8D51F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'Daños y defun'!$A$2:$A$20</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'Daños y defun'!$D$2:$D$20</c:f>
              <c:numCache>
                <c:formatCode>_(* #,##0.00_);_(* \(#,##0.00\);_(* "-"??_);_(@_)</c:formatCode>
                <c:ptCount val="19"/>
                <c:pt idx="0">
                  <c:v>6015.9054271896839</c:v>
                </c:pt>
                <c:pt idx="1">
                  <c:v>227.73179168333968</c:v>
                </c:pt>
                <c:pt idx="2">
                  <c:v>0</c:v>
                </c:pt>
                <c:pt idx="3">
                  <c:v>218.48448594998305</c:v>
                </c:pt>
                <c:pt idx="4">
                  <c:v>579.45604763731126</c:v>
                </c:pt>
                <c:pt idx="5">
                  <c:v>64.31681487334987</c:v>
                </c:pt>
                <c:pt idx="6">
                  <c:v>3720.9837893619856</c:v>
                </c:pt>
                <c:pt idx="7">
                  <c:v>56.143635169036401</c:v>
                </c:pt>
                <c:pt idx="8">
                  <c:v>5209.8098940961545</c:v>
                </c:pt>
                <c:pt idx="9">
                  <c:v>4377.4564061914207</c:v>
                </c:pt>
                <c:pt idx="10">
                  <c:v>5251.4464283975249</c:v>
                </c:pt>
                <c:pt idx="11">
                  <c:v>30232.069044895648</c:v>
                </c:pt>
                <c:pt idx="12">
                  <c:v>5766.1872970610129</c:v>
                </c:pt>
                <c:pt idx="13">
                  <c:v>6548.7662595869706</c:v>
                </c:pt>
                <c:pt idx="14">
                  <c:v>6095.4482094599998</c:v>
                </c:pt>
                <c:pt idx="15">
                  <c:v>1022.8943228191541</c:v>
                </c:pt>
                <c:pt idx="16">
                  <c:v>4949.8713165817308</c:v>
                </c:pt>
                <c:pt idx="17">
                  <c:v>1718.6122027648053</c:v>
                </c:pt>
                <c:pt idx="18">
                  <c:v>250.99276188394256</c:v>
                </c:pt>
              </c:numCache>
            </c:numRef>
          </c:val>
          <c:extLst>
            <c:ext xmlns:c16="http://schemas.microsoft.com/office/drawing/2014/chart" uri="{C3380CC4-5D6E-409C-BE32-E72D297353CC}">
              <c16:uniqueId val="{00000002-BA70-724E-8417-2670AC8D51FD}"/>
            </c:ext>
          </c:extLst>
        </c:ser>
        <c:dLbls>
          <c:showLegendKey val="0"/>
          <c:showVal val="0"/>
          <c:showCatName val="0"/>
          <c:showSerName val="0"/>
          <c:showPercent val="0"/>
          <c:showBubbleSize val="0"/>
        </c:dLbls>
        <c:gapWidth val="150"/>
        <c:axId val="375707440"/>
        <c:axId val="375702960"/>
      </c:barChart>
      <c:lineChart>
        <c:grouping val="standard"/>
        <c:varyColors val="0"/>
        <c:ser>
          <c:idx val="0"/>
          <c:order val="0"/>
          <c:tx>
            <c:strRef>
              <c:f>'Daños y defun'!$B$1</c:f>
              <c:strCache>
                <c:ptCount val="1"/>
                <c:pt idx="0">
                  <c:v>Defunciones</c:v>
                </c:pt>
              </c:strCache>
            </c:strRef>
          </c:tx>
          <c:spPr>
            <a:ln w="28575" cap="rnd">
              <a:solidFill>
                <a:schemeClr val="tx1"/>
              </a:solidFill>
              <a:round/>
            </a:ln>
            <a:effectLst/>
          </c:spPr>
          <c:marker>
            <c:symbol val="none"/>
          </c:marker>
          <c:dLbls>
            <c:dLbl>
              <c:idx val="1"/>
              <c:layout>
                <c:manualLayout>
                  <c:x val="-1.1657557860957485E-2"/>
                  <c:y val="-8.6225012009734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70-724E-8417-2670AC8D51FD}"/>
                </c:ext>
              </c:extLst>
            </c:dLbl>
            <c:dLbl>
              <c:idx val="5"/>
              <c:layout>
                <c:manualLayout>
                  <c:x val="-1.1657557860957509E-2"/>
                  <c:y val="-5.0473177761796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70-724E-8417-2670AC8D51FD}"/>
                </c:ext>
              </c:extLst>
            </c:dLbl>
            <c:dLbl>
              <c:idx val="6"/>
              <c:layout>
                <c:manualLayout>
                  <c:x val="-3.2382105169326332E-2"/>
                  <c:y val="-3.1545736101122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70-724E-8417-2670AC8D51FD}"/>
                </c:ext>
              </c:extLst>
            </c:dLbl>
            <c:dLbl>
              <c:idx val="8"/>
              <c:layout>
                <c:manualLayout>
                  <c:x val="-1.1657557860957558E-2"/>
                  <c:y val="-5.257622683520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70-724E-8417-2670AC8D51FD}"/>
                </c:ext>
              </c:extLst>
            </c:dLbl>
            <c:dLbl>
              <c:idx val="10"/>
              <c:layout>
                <c:manualLayout>
                  <c:x val="-1.9429263101595769E-2"/>
                  <c:y val="-3.1545736101122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70-724E-8417-2670AC8D51FD}"/>
                </c:ext>
              </c:extLst>
            </c:dLbl>
            <c:dLbl>
              <c:idx val="12"/>
              <c:layout>
                <c:manualLayout>
                  <c:x val="-2.2019831515141874E-2"/>
                  <c:y val="-5.0473177761796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70-724E-8417-2670AC8D51FD}"/>
                </c:ext>
              </c:extLst>
            </c:dLbl>
            <c:dLbl>
              <c:idx val="14"/>
              <c:layout>
                <c:manualLayout>
                  <c:x val="0"/>
                  <c:y val="-1.6824392587265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70-724E-8417-2670AC8D51FD}"/>
                </c:ext>
              </c:extLst>
            </c:dLbl>
            <c:dLbl>
              <c:idx val="16"/>
              <c:layout>
                <c:manualLayout>
                  <c:x val="-1.9429263101595769E-2"/>
                  <c:y val="-4.8370128688387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70-724E-8417-2670AC8D51FD}"/>
                </c:ext>
              </c:extLst>
            </c:dLbl>
            <c:dLbl>
              <c:idx val="18"/>
              <c:layout>
                <c:manualLayout>
                  <c:x val="-5.1811368270922049E-3"/>
                  <c:y val="-2.733963795430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70-724E-8417-2670AC8D51F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'Daños y defun'!$A$2:$A$20</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'Daños y defun'!$B$2:$B$20</c:f>
              <c:numCache>
                <c:formatCode>#,##0</c:formatCode>
                <c:ptCount val="19"/>
                <c:pt idx="0" formatCode="General">
                  <c:v>124</c:v>
                </c:pt>
                <c:pt idx="1">
                  <c:v>0</c:v>
                </c:pt>
                <c:pt idx="2" formatCode="General">
                  <c:v>61</c:v>
                </c:pt>
                <c:pt idx="3" formatCode="General">
                  <c:v>35</c:v>
                </c:pt>
                <c:pt idx="4" formatCode="General">
                  <c:v>29</c:v>
                </c:pt>
                <c:pt idx="5" formatCode="General">
                  <c:v>7</c:v>
                </c:pt>
                <c:pt idx="6" formatCode="General">
                  <c:v>31</c:v>
                </c:pt>
                <c:pt idx="7" formatCode="General">
                  <c:v>102</c:v>
                </c:pt>
                <c:pt idx="8" formatCode="General">
                  <c:v>22</c:v>
                </c:pt>
                <c:pt idx="9" formatCode="General">
                  <c:v>41</c:v>
                </c:pt>
                <c:pt idx="10" formatCode="General">
                  <c:v>30</c:v>
                </c:pt>
                <c:pt idx="11">
                  <c:v>52</c:v>
                </c:pt>
                <c:pt idx="12" formatCode="General">
                  <c:v>31</c:v>
                </c:pt>
                <c:pt idx="13" formatCode="General">
                  <c:v>93</c:v>
                </c:pt>
                <c:pt idx="14" formatCode="General">
                  <c:v>59</c:v>
                </c:pt>
                <c:pt idx="15" formatCode="General">
                  <c:v>58</c:v>
                </c:pt>
                <c:pt idx="16" formatCode="General">
                  <c:v>41</c:v>
                </c:pt>
                <c:pt idx="17" formatCode="General">
                  <c:v>92</c:v>
                </c:pt>
                <c:pt idx="18" formatCode="General">
                  <c:v>13</c:v>
                </c:pt>
              </c:numCache>
            </c:numRef>
          </c:val>
          <c:smooth val="0"/>
          <c:extLst>
            <c:ext xmlns:c16="http://schemas.microsoft.com/office/drawing/2014/chart" uri="{C3380CC4-5D6E-409C-BE32-E72D297353CC}">
              <c16:uniqueId val="{0000000C-BA70-724E-8417-2670AC8D51FD}"/>
            </c:ext>
          </c:extLst>
        </c:ser>
        <c:dLbls>
          <c:showLegendKey val="0"/>
          <c:showVal val="0"/>
          <c:showCatName val="0"/>
          <c:showSerName val="0"/>
          <c:showPercent val="0"/>
          <c:showBubbleSize val="0"/>
        </c:dLbls>
        <c:marker val="1"/>
        <c:smooth val="0"/>
        <c:axId val="375705200"/>
        <c:axId val="375704080"/>
      </c:lineChart>
      <c:catAx>
        <c:axId val="3757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375704080"/>
        <c:crosses val="autoZero"/>
        <c:auto val="1"/>
        <c:lblAlgn val="ctr"/>
        <c:lblOffset val="100"/>
        <c:noMultiLvlLbl val="0"/>
      </c:catAx>
      <c:valAx>
        <c:axId val="375704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375705200"/>
        <c:crosses val="autoZero"/>
        <c:crossBetween val="between"/>
      </c:valAx>
      <c:valAx>
        <c:axId val="375702960"/>
        <c:scaling>
          <c:orientation val="minMax"/>
        </c:scaling>
        <c:delete val="0"/>
        <c:axPos val="r"/>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375707440"/>
        <c:crosses val="max"/>
        <c:crossBetween val="between"/>
      </c:valAx>
      <c:catAx>
        <c:axId val="375707440"/>
        <c:scaling>
          <c:orientation val="minMax"/>
        </c:scaling>
        <c:delete val="1"/>
        <c:axPos val="b"/>
        <c:numFmt formatCode="General" sourceLinked="1"/>
        <c:majorTickMark val="out"/>
        <c:minorTickMark val="none"/>
        <c:tickLblPos val="nextTo"/>
        <c:crossAx val="375702960"/>
        <c:crosses val="autoZero"/>
        <c:auto val="1"/>
        <c:lblAlgn val="ctr"/>
        <c:lblOffset val="100"/>
        <c:noMultiLvlLbl val="0"/>
      </c:catAx>
      <c:spPr>
        <a:noFill/>
        <a:ln>
          <a:solidFill>
            <a:schemeClr val="tx1"/>
          </a:solidFill>
        </a:ln>
        <a:effectLst/>
      </c:spPr>
    </c:plotArea>
    <c:legend>
      <c:legendPos val="r"/>
      <c:layout>
        <c:manualLayout>
          <c:xMode val="edge"/>
          <c:yMode val="edge"/>
          <c:x val="9.5411348607079963E-2"/>
          <c:y val="0.9271815118472041"/>
          <c:w val="0.68050448362118221"/>
          <c:h val="7.097840301077143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solidFill>
                <a:latin typeface="+mn-lt"/>
                <a:ea typeface="+mn-ea"/>
                <a:cs typeface="+mn-cs"/>
              </a:defRPr>
            </a:pPr>
            <a:r>
              <a:rPr lang="es-MX" sz="1400" b="1" i="0" baseline="0" dirty="0">
                <a:solidFill>
                  <a:sysClr val="windowText" lastClr="000000"/>
                </a:solidFill>
                <a:effectLst/>
              </a:rPr>
              <a:t>Participación por sector en las defunciones en el estado de Veracruz causadas por los desastres de origen natural y antrópico, 1999-2017</a:t>
            </a:r>
            <a:endParaRPr lang="es-MX" sz="1400" b="1"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7359041085830393E-2"/>
          <c:y val="0.26760265033842928"/>
          <c:w val="0.7866025714656939"/>
          <c:h val="0.587462679955391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E8-0B47-9A53-259FDC3335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E8-0B47-9A53-259FDC3335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E8-0B47-9A53-259FDC3335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E8-0B47-9A53-259FDC33356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'X fenom'!$X$13:$X$16</c:f>
              <c:strCache>
                <c:ptCount val="4"/>
                <c:pt idx="0">
                  <c:v>Geológico</c:v>
                </c:pt>
                <c:pt idx="1">
                  <c:v>Hidrometeorológico</c:v>
                </c:pt>
                <c:pt idx="2">
                  <c:v>Químico</c:v>
                </c:pt>
                <c:pt idx="3">
                  <c:v>Socio-organizativo</c:v>
                </c:pt>
              </c:strCache>
            </c:strRef>
          </c:cat>
          <c:val>
            <c:numRef>
              <c:f>'X fenom'!$AA$13:$AA$16</c:f>
              <c:numCache>
                <c:formatCode>0.0%</c:formatCode>
                <c:ptCount val="4"/>
                <c:pt idx="0">
                  <c:v>2.5164113785557989E-2</c:v>
                </c:pt>
                <c:pt idx="1">
                  <c:v>0.31838074398249455</c:v>
                </c:pt>
                <c:pt idx="2">
                  <c:v>0.14442013129102846</c:v>
                </c:pt>
                <c:pt idx="3">
                  <c:v>0.51203501094091908</c:v>
                </c:pt>
              </c:numCache>
            </c:numRef>
          </c:val>
          <c:extLst>
            <c:ext xmlns:c16="http://schemas.microsoft.com/office/drawing/2014/chart" uri="{C3380CC4-5D6E-409C-BE32-E72D297353CC}">
              <c16:uniqueId val="{00000008-CAE8-0B47-9A53-259FDC33356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69392666351573E-2"/>
          <c:y val="0.91635932856968072"/>
          <c:w val="0.92014658446613284"/>
          <c:h val="8.3640743133803902E-2"/>
        </c:manualLayout>
      </c:layout>
      <c:overlay val="0"/>
      <c:spPr>
        <a:noFill/>
        <a:ln>
          <a:noFill/>
        </a:ln>
        <a:effectLst/>
      </c:spPr>
      <c:txPr>
        <a:bodyPr rot="0" spcFirstLastPara="1" vertOverflow="ellipsis" vert="horz" wrap="square" anchor="ctr" anchorCtr="1"/>
        <a:lstStyle/>
        <a:p>
          <a:pPr rtl="0">
            <a:defRPr sz="11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solidFill>
                <a:latin typeface="+mn-lt"/>
                <a:ea typeface="+mn-ea"/>
                <a:cs typeface="+mn-cs"/>
              </a:defRPr>
            </a:pPr>
            <a:r>
              <a:rPr lang="es-MX" sz="1400" b="1" i="0" baseline="0" dirty="0">
                <a:solidFill>
                  <a:sysClr val="windowText" lastClr="000000"/>
                </a:solidFill>
                <a:effectLst/>
              </a:rPr>
              <a:t>Participación por sector en las pérdidas económicas en el estado de Veracruz causadas por los desastres de origen natural y antrópico, 1999-2017</a:t>
            </a:r>
            <a:endParaRPr lang="es-MX" sz="1400" b="1"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210462954025148"/>
          <c:y val="0.2446892625206146"/>
          <c:w val="0.78540954465897228"/>
          <c:h val="0.62220756135321187"/>
        </c:manualLayout>
      </c:layout>
      <c:pieChart>
        <c:varyColors val="1"/>
        <c:ser>
          <c:idx val="1"/>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4C-454F-9EE8-4E516ABC9E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4C-454F-9EE8-4E516ABC9E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4C-454F-9EE8-4E516ABC9E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4C-454F-9EE8-4E516ABC9E69}"/>
              </c:ext>
            </c:extLst>
          </c:dPt>
          <c:dLbls>
            <c:dLbl>
              <c:idx val="0"/>
              <c:layout>
                <c:manualLayout>
                  <c:x val="0.12968744531933507"/>
                  <c:y val="2.106372120151647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4C-454F-9EE8-4E516ABC9E69}"/>
                </c:ext>
              </c:extLst>
            </c:dLbl>
            <c:dLbl>
              <c:idx val="2"/>
              <c:layout>
                <c:manualLayout>
                  <c:x val="-0.13895034995625552"/>
                  <c:y val="3.206474190726159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4C-454F-9EE8-4E516ABC9E69}"/>
                </c:ext>
              </c:extLst>
            </c:dLbl>
            <c:dLbl>
              <c:idx val="3"/>
              <c:layout>
                <c:manualLayout>
                  <c:x val="-1.8027340332458442E-2"/>
                  <c:y val="-1.589858559346748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4C-454F-9EE8-4E516ABC9E6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'X fenom'!$X$13:$X$16</c:f>
              <c:strCache>
                <c:ptCount val="4"/>
                <c:pt idx="0">
                  <c:v>Geológico</c:v>
                </c:pt>
                <c:pt idx="1">
                  <c:v>Hidrometeorológico</c:v>
                </c:pt>
                <c:pt idx="2">
                  <c:v>Químico</c:v>
                </c:pt>
                <c:pt idx="3">
                  <c:v>Socio-organizativo</c:v>
                </c:pt>
              </c:strCache>
            </c:strRef>
          </c:cat>
          <c:val>
            <c:numRef>
              <c:f>'X fenom'!$AB$13:$AB$16</c:f>
              <c:numCache>
                <c:formatCode>0.0%</c:formatCode>
                <c:ptCount val="4"/>
                <c:pt idx="0">
                  <c:v>7.3294216711385571E-3</c:v>
                </c:pt>
                <c:pt idx="1">
                  <c:v>0.97417103188664578</c:v>
                </c:pt>
                <c:pt idx="2">
                  <c:v>1.6324213448039609E-2</c:v>
                </c:pt>
                <c:pt idx="3">
                  <c:v>2.1753329941761796E-3</c:v>
                </c:pt>
              </c:numCache>
            </c:numRef>
          </c:val>
          <c:extLst>
            <c:ext xmlns:c16="http://schemas.microsoft.com/office/drawing/2014/chart" uri="{C3380CC4-5D6E-409C-BE32-E72D297353CC}">
              <c16:uniqueId val="{00000008-484C-454F-9EE8-4E516ABC9E69}"/>
            </c:ext>
          </c:extLst>
        </c:ser>
        <c:ser>
          <c:idx val="0"/>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484C-454F-9EE8-4E516ABC9E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484C-454F-9EE8-4E516ABC9E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484C-454F-9EE8-4E516ABC9E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484C-454F-9EE8-4E516ABC9E6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'X fenom'!$X$13:$X$16</c:f>
              <c:strCache>
                <c:ptCount val="4"/>
                <c:pt idx="0">
                  <c:v>Geológico</c:v>
                </c:pt>
                <c:pt idx="1">
                  <c:v>Hidrometeorológico</c:v>
                </c:pt>
                <c:pt idx="2">
                  <c:v>Químico</c:v>
                </c:pt>
                <c:pt idx="3">
                  <c:v>Socio-organizativo</c:v>
                </c:pt>
              </c:strCache>
            </c:strRef>
          </c:cat>
          <c:val>
            <c:numRef>
              <c:f>'X fenom'!$AA$13:$AA$16</c:f>
              <c:numCache>
                <c:formatCode>0.0%</c:formatCode>
                <c:ptCount val="4"/>
                <c:pt idx="0">
                  <c:v>2.5164113785557989E-2</c:v>
                </c:pt>
                <c:pt idx="1">
                  <c:v>0.31838074398249455</c:v>
                </c:pt>
                <c:pt idx="2">
                  <c:v>0.14442013129102846</c:v>
                </c:pt>
                <c:pt idx="3">
                  <c:v>0.51203501094091908</c:v>
                </c:pt>
              </c:numCache>
            </c:numRef>
          </c:val>
          <c:extLst>
            <c:ext xmlns:c16="http://schemas.microsoft.com/office/drawing/2014/chart" uri="{C3380CC4-5D6E-409C-BE32-E72D297353CC}">
              <c16:uniqueId val="{00000011-484C-454F-9EE8-4E516ABC9E6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5999215023467308E-2"/>
          <c:y val="0.90885716882828316"/>
          <c:w val="0.90711141385019156"/>
          <c:h val="9.0364959448950163E-2"/>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MX" sz="1600" b="1" i="0" baseline="0" dirty="0">
                <a:effectLst/>
              </a:rPr>
              <a:t>Participación por sector en los daños y pérdidas causadas por los desastres de origen natural y antrópico </a:t>
            </a:r>
            <a:r>
              <a:rPr lang="es-MX" sz="1600" b="1" i="0" u="none" strike="noStrike" baseline="0" dirty="0">
                <a:effectLst/>
              </a:rPr>
              <a:t>en el estado de Veracruz</a:t>
            </a:r>
            <a:r>
              <a:rPr lang="es-MX" sz="1600" b="1" i="0" baseline="0" dirty="0">
                <a:effectLst/>
              </a:rPr>
              <a:t>, 1999-2017</a:t>
            </a:r>
            <a:endParaRPr lang="es-MX" sz="1600" dirty="0">
              <a:effectLst/>
            </a:endParaRPr>
          </a:p>
        </c:rich>
      </c:tx>
      <c:layout>
        <c:manualLayout>
          <c:xMode val="edge"/>
          <c:yMode val="edge"/>
          <c:x val="0.122088418635170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088627790105403"/>
          <c:y val="0.1794696422619709"/>
          <c:w val="0.50407699945251327"/>
          <c:h val="0.81090647738013"/>
        </c:manualLayout>
      </c:layout>
      <c:pieChart>
        <c:varyColors val="1"/>
        <c:ser>
          <c:idx val="0"/>
          <c:order val="0"/>
          <c:explosion val="4"/>
          <c:dPt>
            <c:idx val="0"/>
            <c:bubble3D val="0"/>
            <c:spPr>
              <a:solidFill>
                <a:srgbClr val="7030A0"/>
              </a:solidFill>
              <a:ln w="19050">
                <a:solidFill>
                  <a:schemeClr val="lt1"/>
                </a:solidFill>
              </a:ln>
              <a:effectLst/>
            </c:spPr>
            <c:extLst>
              <c:ext xmlns:c16="http://schemas.microsoft.com/office/drawing/2014/chart" uri="{C3380CC4-5D6E-409C-BE32-E72D297353CC}">
                <c16:uniqueId val="{00000001-3108-6C45-A3FD-27C09357B6F6}"/>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3108-6C45-A3FD-27C09357B6F6}"/>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3108-6C45-A3FD-27C09357B6F6}"/>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3108-6C45-A3FD-27C09357B6F6}"/>
              </c:ext>
            </c:extLst>
          </c:dPt>
          <c:dPt>
            <c:idx val="4"/>
            <c:bubble3D val="0"/>
            <c:spPr>
              <a:solidFill>
                <a:srgbClr val="0070C0"/>
              </a:solidFill>
              <a:ln w="19050">
                <a:solidFill>
                  <a:schemeClr val="lt1"/>
                </a:solidFill>
              </a:ln>
              <a:effectLst/>
            </c:spPr>
            <c:extLst>
              <c:ext xmlns:c16="http://schemas.microsoft.com/office/drawing/2014/chart" uri="{C3380CC4-5D6E-409C-BE32-E72D297353CC}">
                <c16:uniqueId val="{00000009-3108-6C45-A3FD-27C09357B6F6}"/>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B-3108-6C45-A3FD-27C09357B6F6}"/>
              </c:ext>
            </c:extLst>
          </c:dPt>
          <c:dPt>
            <c:idx val="6"/>
            <c:bubble3D val="0"/>
            <c:spPr>
              <a:solidFill>
                <a:schemeClr val="accent2"/>
              </a:solidFill>
              <a:ln w="19050">
                <a:solidFill>
                  <a:schemeClr val="lt1"/>
                </a:solidFill>
              </a:ln>
              <a:effectLst/>
            </c:spPr>
            <c:extLst>
              <c:ext xmlns:c16="http://schemas.microsoft.com/office/drawing/2014/chart" uri="{C3380CC4-5D6E-409C-BE32-E72D297353CC}">
                <c16:uniqueId val="{0000000D-3108-6C45-A3FD-27C09357B6F6}"/>
              </c:ext>
            </c:extLst>
          </c:dPt>
          <c:dPt>
            <c:idx val="7"/>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F-3108-6C45-A3FD-27C09357B6F6}"/>
              </c:ext>
            </c:extLst>
          </c:dPt>
          <c:dLbls>
            <c:dLbl>
              <c:idx val="0"/>
              <c:layout>
                <c:manualLayout>
                  <c:x val="6.1622375328083991E-3"/>
                  <c:y val="1.45447947495395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08-6C45-A3FD-27C09357B6F6}"/>
                </c:ext>
              </c:extLst>
            </c:dLbl>
            <c:dLbl>
              <c:idx val="1"/>
              <c:layout>
                <c:manualLayout>
                  <c:x val="1.6434793307086689E-2"/>
                  <c:y val="-9.789455665351072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08-6C45-A3FD-27C09357B6F6}"/>
                </c:ext>
              </c:extLst>
            </c:dLbl>
            <c:dLbl>
              <c:idx val="3"/>
              <c:layout>
                <c:manualLayout>
                  <c:x val="7.3726213910761153E-3"/>
                  <c:y val="-3.23519564389782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08-6C45-A3FD-27C09357B6F6}"/>
                </c:ext>
              </c:extLst>
            </c:dLbl>
            <c:dLbl>
              <c:idx val="5"/>
              <c:layout>
                <c:manualLayout>
                  <c:x val="2.1605832585168242E-2"/>
                  <c:y val="7.584998271796960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108-6C45-A3FD-27C09357B6F6}"/>
                </c:ext>
              </c:extLst>
            </c:dLbl>
            <c:dLbl>
              <c:idx val="6"/>
              <c:layout>
                <c:manualLayout>
                  <c:x val="2.3776246719160142E-2"/>
                  <c:y val="1.04032854323511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108-6C45-A3FD-27C09357B6F6}"/>
                </c:ext>
              </c:extLst>
            </c:dLbl>
            <c:dLbl>
              <c:idx val="7"/>
              <c:layout>
                <c:manualLayout>
                  <c:x val="4.6755315475457684E-3"/>
                  <c:y val="1.037288295127701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108-6C45-A3FD-27C09357B6F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'X sector'!$M$2:$M$9</c:f>
              <c:strCache>
                <c:ptCount val="8"/>
                <c:pt idx="0">
                  <c:v>Agrícultura, ganadería y pesca</c:v>
                </c:pt>
                <c:pt idx="1">
                  <c:v>Carretero</c:v>
                </c:pt>
                <c:pt idx="2">
                  <c:v>Educativo</c:v>
                </c:pt>
                <c:pt idx="3">
                  <c:v>Hidráulico</c:v>
                </c:pt>
                <c:pt idx="4">
                  <c:v>Salud</c:v>
                </c:pt>
                <c:pt idx="5">
                  <c:v>Infraestructura vial</c:v>
                </c:pt>
                <c:pt idx="6">
                  <c:v>Vivienda</c:v>
                </c:pt>
                <c:pt idx="7">
                  <c:v>Otros</c:v>
                </c:pt>
              </c:strCache>
            </c:strRef>
          </c:cat>
          <c:val>
            <c:numRef>
              <c:f>'X sector'!$O$2:$O$9</c:f>
              <c:numCache>
                <c:formatCode>0.0%</c:formatCode>
                <c:ptCount val="8"/>
                <c:pt idx="0">
                  <c:v>5.8274751679343345E-2</c:v>
                </c:pt>
                <c:pt idx="1">
                  <c:v>0.5915710262882069</c:v>
                </c:pt>
                <c:pt idx="2">
                  <c:v>1.0714433991589301E-2</c:v>
                </c:pt>
                <c:pt idx="3">
                  <c:v>0.22401669259390561</c:v>
                </c:pt>
                <c:pt idx="4">
                  <c:v>9.3947361603042307E-3</c:v>
                </c:pt>
                <c:pt idx="5">
                  <c:v>3.6546100262013166E-2</c:v>
                </c:pt>
                <c:pt idx="6">
                  <c:v>4.4090754745450711E-2</c:v>
                </c:pt>
                <c:pt idx="7">
                  <c:v>2.5391504279186544E-2</c:v>
                </c:pt>
              </c:numCache>
            </c:numRef>
          </c:val>
          <c:extLst>
            <c:ext xmlns:c16="http://schemas.microsoft.com/office/drawing/2014/chart" uri="{C3380CC4-5D6E-409C-BE32-E72D297353CC}">
              <c16:uniqueId val="{00000010-3108-6C45-A3FD-27C09357B6F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70039114773033229"/>
          <c:y val="0.16545094526534088"/>
          <c:w val="0.28324605574355605"/>
          <c:h val="0.71198369263318573"/>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MX" b="1">
                <a:solidFill>
                  <a:sysClr val="windowText" lastClr="000000"/>
                </a:solidFill>
              </a:rPr>
              <a:t>Número de declaratorias por año, 2010-2017 (</a:t>
            </a:r>
            <a:r>
              <a:rPr lang="es-MX" sz="1400" b="1" i="0" u="none" strike="noStrike" baseline="0">
                <a:effectLst/>
              </a:rPr>
              <a:t>desastre, emergencia y contingencia climatológica</a:t>
            </a:r>
            <a:r>
              <a:rPr lang="es-MX" sz="1400" b="1" i="0" u="none" strike="noStrike" baseline="0">
                <a:solidFill>
                  <a:sysClr val="windowText" lastClr="000000"/>
                </a:solidFill>
                <a:effectLst/>
              </a:rPr>
              <a:t>)</a:t>
            </a:r>
            <a:endParaRPr lang="es-MX"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solidFill>
            <a:schemeClr val="tx1"/>
          </a:solidFill>
        </a:ln>
        <a:effectLst/>
        <a:sp3d>
          <a:contourClr>
            <a:schemeClr val="tx1"/>
          </a:contourClr>
        </a:sp3d>
      </c:spPr>
    </c:sideWall>
    <c:backWall>
      <c:thickness val="0"/>
      <c:spPr>
        <a:noFill/>
        <a:ln>
          <a:solidFill>
            <a:schemeClr val="tx1"/>
          </a:solidFill>
        </a:ln>
        <a:effectLst/>
        <a:sp3d>
          <a:contourClr>
            <a:schemeClr val="tx1"/>
          </a:contourClr>
        </a:sp3d>
      </c:spPr>
    </c:backWall>
    <c:plotArea>
      <c:layout>
        <c:manualLayout>
          <c:layoutTarget val="inner"/>
          <c:xMode val="edge"/>
          <c:yMode val="edge"/>
          <c:x val="4.968867765351654E-2"/>
          <c:y val="0.19223554534470408"/>
          <c:w val="0.90613190729504034"/>
          <c:h val="0.62697066474669461"/>
        </c:manualLayout>
      </c:layout>
      <c:bar3DChart>
        <c:barDir val="col"/>
        <c:grouping val="clustered"/>
        <c:varyColors val="0"/>
        <c:ser>
          <c:idx val="0"/>
          <c:order val="0"/>
          <c:tx>
            <c:strRef>
              <c:f>Declaratorias!$J$2</c:f>
              <c:strCache>
                <c:ptCount val="1"/>
                <c:pt idx="0">
                  <c:v>Contingencia climatológica</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Declaratorias!$I$3:$I$11</c:f>
              <c:numCache>
                <c:formatCode>0</c:formatCode>
                <c:ptCount val="9"/>
                <c:pt idx="0">
                  <c:v>2010</c:v>
                </c:pt>
                <c:pt idx="1">
                  <c:v>2011</c:v>
                </c:pt>
                <c:pt idx="2">
                  <c:v>2012</c:v>
                </c:pt>
                <c:pt idx="3">
                  <c:v>2013</c:v>
                </c:pt>
                <c:pt idx="4">
                  <c:v>2014</c:v>
                </c:pt>
                <c:pt idx="5">
                  <c:v>2015</c:v>
                </c:pt>
                <c:pt idx="6">
                  <c:v>2016</c:v>
                </c:pt>
                <c:pt idx="7">
                  <c:v>2017</c:v>
                </c:pt>
                <c:pt idx="8">
                  <c:v>2018</c:v>
                </c:pt>
              </c:numCache>
            </c:numRef>
          </c:cat>
          <c:val>
            <c:numRef>
              <c:f>Declaratorias!$J$3:$J$11</c:f>
              <c:numCache>
                <c:formatCode>General</c:formatCode>
                <c:ptCount val="9"/>
                <c:pt idx="0">
                  <c:v>1</c:v>
                </c:pt>
                <c:pt idx="1">
                  <c:v>10</c:v>
                </c:pt>
                <c:pt idx="2">
                  <c:v>1</c:v>
                </c:pt>
                <c:pt idx="3">
                  <c:v>1</c:v>
                </c:pt>
                <c:pt idx="4">
                  <c:v>0</c:v>
                </c:pt>
                <c:pt idx="5">
                  <c:v>0</c:v>
                </c:pt>
                <c:pt idx="6">
                  <c:v>0</c:v>
                </c:pt>
                <c:pt idx="7">
                  <c:v>0</c:v>
                </c:pt>
                <c:pt idx="8">
                  <c:v>0</c:v>
                </c:pt>
              </c:numCache>
            </c:numRef>
          </c:val>
          <c:extLst>
            <c:ext xmlns:c16="http://schemas.microsoft.com/office/drawing/2014/chart" uri="{C3380CC4-5D6E-409C-BE32-E72D297353CC}">
              <c16:uniqueId val="{00000000-97B9-714A-AE66-EE3B52803D19}"/>
            </c:ext>
          </c:extLst>
        </c:ser>
        <c:ser>
          <c:idx val="1"/>
          <c:order val="1"/>
          <c:tx>
            <c:strRef>
              <c:f>Declaratorias!$K$2</c:f>
              <c:strCache>
                <c:ptCount val="1"/>
                <c:pt idx="0">
                  <c:v>Desastre</c:v>
                </c:pt>
              </c:strCache>
            </c:strRef>
          </c:tx>
          <c:spPr>
            <a:solidFill>
              <a:schemeClr val="tx1"/>
            </a:solidFill>
            <a:ln>
              <a:noFill/>
            </a:ln>
            <a:effectLst/>
            <a:sp3d/>
          </c:spPr>
          <c:invertIfNegative val="0"/>
          <c:dLbls>
            <c:spPr>
              <a:noFill/>
              <a:ln w="19050">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Declaratorias!$I$3:$I$11</c:f>
              <c:numCache>
                <c:formatCode>0</c:formatCode>
                <c:ptCount val="9"/>
                <c:pt idx="0">
                  <c:v>2010</c:v>
                </c:pt>
                <c:pt idx="1">
                  <c:v>2011</c:v>
                </c:pt>
                <c:pt idx="2">
                  <c:v>2012</c:v>
                </c:pt>
                <c:pt idx="3">
                  <c:v>2013</c:v>
                </c:pt>
                <c:pt idx="4">
                  <c:v>2014</c:v>
                </c:pt>
                <c:pt idx="5">
                  <c:v>2015</c:v>
                </c:pt>
                <c:pt idx="6">
                  <c:v>2016</c:v>
                </c:pt>
                <c:pt idx="7">
                  <c:v>2017</c:v>
                </c:pt>
                <c:pt idx="8">
                  <c:v>2018</c:v>
                </c:pt>
              </c:numCache>
            </c:numRef>
          </c:cat>
          <c:val>
            <c:numRef>
              <c:f>Declaratorias!$K$3:$K$11</c:f>
              <c:numCache>
                <c:formatCode>General</c:formatCode>
                <c:ptCount val="9"/>
                <c:pt idx="0">
                  <c:v>7</c:v>
                </c:pt>
                <c:pt idx="1">
                  <c:v>7</c:v>
                </c:pt>
                <c:pt idx="2">
                  <c:v>7</c:v>
                </c:pt>
                <c:pt idx="3">
                  <c:v>8</c:v>
                </c:pt>
                <c:pt idx="4">
                  <c:v>5</c:v>
                </c:pt>
                <c:pt idx="5">
                  <c:v>7</c:v>
                </c:pt>
                <c:pt idx="6">
                  <c:v>2</c:v>
                </c:pt>
                <c:pt idx="7">
                  <c:v>6</c:v>
                </c:pt>
                <c:pt idx="8">
                  <c:v>2</c:v>
                </c:pt>
              </c:numCache>
            </c:numRef>
          </c:val>
          <c:extLst>
            <c:ext xmlns:c16="http://schemas.microsoft.com/office/drawing/2014/chart" uri="{C3380CC4-5D6E-409C-BE32-E72D297353CC}">
              <c16:uniqueId val="{00000001-97B9-714A-AE66-EE3B52803D19}"/>
            </c:ext>
          </c:extLst>
        </c:ser>
        <c:ser>
          <c:idx val="2"/>
          <c:order val="2"/>
          <c:tx>
            <c:strRef>
              <c:f>Declaratorias!$L$2</c:f>
              <c:strCache>
                <c:ptCount val="1"/>
                <c:pt idx="0">
                  <c:v>Emergencia</c:v>
                </c:pt>
              </c:strCache>
            </c:strRef>
          </c:tx>
          <c:spPr>
            <a:solidFill>
              <a:srgbClr val="C0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Declaratorias!$I$3:$I$11</c:f>
              <c:numCache>
                <c:formatCode>0</c:formatCode>
                <c:ptCount val="9"/>
                <c:pt idx="0">
                  <c:v>2010</c:v>
                </c:pt>
                <c:pt idx="1">
                  <c:v>2011</c:v>
                </c:pt>
                <c:pt idx="2">
                  <c:v>2012</c:v>
                </c:pt>
                <c:pt idx="3">
                  <c:v>2013</c:v>
                </c:pt>
                <c:pt idx="4">
                  <c:v>2014</c:v>
                </c:pt>
                <c:pt idx="5">
                  <c:v>2015</c:v>
                </c:pt>
                <c:pt idx="6">
                  <c:v>2016</c:v>
                </c:pt>
                <c:pt idx="7">
                  <c:v>2017</c:v>
                </c:pt>
                <c:pt idx="8">
                  <c:v>2018</c:v>
                </c:pt>
              </c:numCache>
            </c:numRef>
          </c:cat>
          <c:val>
            <c:numRef>
              <c:f>Declaratorias!$L$3:$L$11</c:f>
              <c:numCache>
                <c:formatCode>General</c:formatCode>
                <c:ptCount val="9"/>
                <c:pt idx="0">
                  <c:v>11</c:v>
                </c:pt>
                <c:pt idx="1">
                  <c:v>8</c:v>
                </c:pt>
                <c:pt idx="2">
                  <c:v>14</c:v>
                </c:pt>
                <c:pt idx="3">
                  <c:v>10</c:v>
                </c:pt>
                <c:pt idx="4">
                  <c:v>9</c:v>
                </c:pt>
                <c:pt idx="5">
                  <c:v>21</c:v>
                </c:pt>
                <c:pt idx="6">
                  <c:v>12</c:v>
                </c:pt>
                <c:pt idx="7">
                  <c:v>14</c:v>
                </c:pt>
                <c:pt idx="8">
                  <c:v>15</c:v>
                </c:pt>
              </c:numCache>
            </c:numRef>
          </c:val>
          <c:extLst>
            <c:ext xmlns:c16="http://schemas.microsoft.com/office/drawing/2014/chart" uri="{C3380CC4-5D6E-409C-BE32-E72D297353CC}">
              <c16:uniqueId val="{00000002-97B9-714A-AE66-EE3B52803D19}"/>
            </c:ext>
          </c:extLst>
        </c:ser>
        <c:dLbls>
          <c:showLegendKey val="0"/>
          <c:showVal val="1"/>
          <c:showCatName val="0"/>
          <c:showSerName val="0"/>
          <c:showPercent val="0"/>
          <c:showBubbleSize val="0"/>
        </c:dLbls>
        <c:gapWidth val="150"/>
        <c:shape val="box"/>
        <c:axId val="364945648"/>
        <c:axId val="364946768"/>
        <c:axId val="0"/>
      </c:bar3DChart>
      <c:catAx>
        <c:axId val="36494564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364946768"/>
        <c:crosses val="autoZero"/>
        <c:auto val="1"/>
        <c:lblAlgn val="ctr"/>
        <c:lblOffset val="100"/>
        <c:noMultiLvlLbl val="0"/>
      </c:catAx>
      <c:valAx>
        <c:axId val="3649467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364945648"/>
        <c:crosses val="autoZero"/>
        <c:crossBetween val="between"/>
      </c:valAx>
      <c:spPr>
        <a:noFill/>
        <a:ln>
          <a:noFill/>
        </a:ln>
        <a:effectLst/>
      </c:spPr>
    </c:plotArea>
    <c:legend>
      <c:legendPos val="r"/>
      <c:layout>
        <c:manualLayout>
          <c:xMode val="edge"/>
          <c:yMode val="edge"/>
          <c:x val="0.15047533570549121"/>
          <c:y val="0.90824176145925317"/>
          <c:w val="0.61433534371910015"/>
          <c:h val="7.658380279981696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MX" b="1">
                <a:solidFill>
                  <a:sysClr val="windowText" lastClr="000000"/>
                </a:solidFill>
              </a:rPr>
              <a:t>Número de municipios con declaratoria por año, 2000-2017 (</a:t>
            </a:r>
            <a:r>
              <a:rPr lang="es-MX" sz="1400" b="1" i="0" u="none" strike="noStrike" baseline="0">
                <a:effectLst/>
              </a:rPr>
              <a:t>desastre, emergencia y contingencia climatológica</a:t>
            </a:r>
            <a:r>
              <a:rPr lang="es-MX" b="1">
                <a:solidFill>
                  <a:sysClr val="windowText" lastClr="000000"/>
                </a:solidFill>
              </a:rPr>
              <a:t>)</a:t>
            </a:r>
          </a:p>
        </c:rich>
      </c:tx>
      <c:layout>
        <c:manualLayout>
          <c:xMode val="edge"/>
          <c:yMode val="edge"/>
          <c:x val="0.16144671485415926"/>
          <c:y val="1.697612826645659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solidFill>
            <a:schemeClr val="tx1"/>
          </a:solidFill>
        </a:ln>
        <a:effectLst/>
        <a:sp3d>
          <a:contourClr>
            <a:schemeClr val="tx1"/>
          </a:contourClr>
        </a:sp3d>
      </c:spPr>
    </c:sideWall>
    <c:backWall>
      <c:thickness val="0"/>
      <c:spPr>
        <a:noFill/>
        <a:ln>
          <a:solidFill>
            <a:schemeClr val="tx1"/>
          </a:solidFill>
        </a:ln>
        <a:effectLst/>
        <a:sp3d>
          <a:contourClr>
            <a:schemeClr val="tx1"/>
          </a:contourClr>
        </a:sp3d>
      </c:spPr>
    </c:backWall>
    <c:plotArea>
      <c:layout>
        <c:manualLayout>
          <c:layoutTarget val="inner"/>
          <c:xMode val="edge"/>
          <c:yMode val="edge"/>
          <c:x val="4.3951532244544844E-2"/>
          <c:y val="0.15358450279994723"/>
          <c:w val="0.95378354317122294"/>
          <c:h val="0.71046032487230026"/>
        </c:manualLayout>
      </c:layout>
      <c:bar3DChart>
        <c:barDir val="col"/>
        <c:grouping val="clustered"/>
        <c:varyColors val="0"/>
        <c:ser>
          <c:idx val="0"/>
          <c:order val="0"/>
          <c:tx>
            <c:strRef>
              <c:f>Declaratorias!$C$2</c:f>
              <c:strCache>
                <c:ptCount val="1"/>
                <c:pt idx="0">
                  <c:v>Contingencia climatológica</c:v>
                </c:pt>
              </c:strCache>
            </c:strRef>
          </c:tx>
          <c:spPr>
            <a:solidFill>
              <a:schemeClr val="accent1">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Declaratorias!$B$3:$B$21</c:f>
              <c:numCache>
                <c:formatCode>0</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Declaratorias!$C$3:$C$21</c:f>
              <c:numCache>
                <c:formatCode>General</c:formatCode>
                <c:ptCount val="19"/>
                <c:pt idx="0">
                  <c:v>0</c:v>
                </c:pt>
                <c:pt idx="1">
                  <c:v>0</c:v>
                </c:pt>
                <c:pt idx="2">
                  <c:v>0</c:v>
                </c:pt>
                <c:pt idx="3">
                  <c:v>0</c:v>
                </c:pt>
                <c:pt idx="4">
                  <c:v>9</c:v>
                </c:pt>
                <c:pt idx="5">
                  <c:v>61</c:v>
                </c:pt>
                <c:pt idx="6">
                  <c:v>32</c:v>
                </c:pt>
                <c:pt idx="7">
                  <c:v>1</c:v>
                </c:pt>
                <c:pt idx="8">
                  <c:v>13</c:v>
                </c:pt>
                <c:pt idx="9">
                  <c:v>0</c:v>
                </c:pt>
                <c:pt idx="10">
                  <c:v>1</c:v>
                </c:pt>
                <c:pt idx="11">
                  <c:v>124</c:v>
                </c:pt>
                <c:pt idx="12">
                  <c:v>3</c:v>
                </c:pt>
                <c:pt idx="13">
                  <c:v>27</c:v>
                </c:pt>
                <c:pt idx="14">
                  <c:v>15</c:v>
                </c:pt>
                <c:pt idx="15">
                  <c:v>0</c:v>
                </c:pt>
                <c:pt idx="16">
                  <c:v>0</c:v>
                </c:pt>
                <c:pt idx="17">
                  <c:v>0</c:v>
                </c:pt>
                <c:pt idx="18">
                  <c:v>0</c:v>
                </c:pt>
              </c:numCache>
            </c:numRef>
          </c:val>
          <c:extLst>
            <c:ext xmlns:c16="http://schemas.microsoft.com/office/drawing/2014/chart" uri="{C3380CC4-5D6E-409C-BE32-E72D297353CC}">
              <c16:uniqueId val="{00000000-4D14-1A4A-9C06-3A779C4B3162}"/>
            </c:ext>
          </c:extLst>
        </c:ser>
        <c:ser>
          <c:idx val="1"/>
          <c:order val="1"/>
          <c:tx>
            <c:strRef>
              <c:f>Declaratorias!$D$2</c:f>
              <c:strCache>
                <c:ptCount val="1"/>
                <c:pt idx="0">
                  <c:v>Desastre</c:v>
                </c:pt>
              </c:strCache>
            </c:strRef>
          </c:tx>
          <c:spPr>
            <a:solidFill>
              <a:schemeClr val="tx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Declaratorias!$B$3:$B$21</c:f>
              <c:numCache>
                <c:formatCode>0</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Declaratorias!$D$3:$D$21</c:f>
              <c:numCache>
                <c:formatCode>General</c:formatCode>
                <c:ptCount val="19"/>
                <c:pt idx="0">
                  <c:v>7</c:v>
                </c:pt>
                <c:pt idx="1">
                  <c:v>40</c:v>
                </c:pt>
                <c:pt idx="2">
                  <c:v>30</c:v>
                </c:pt>
                <c:pt idx="3">
                  <c:v>196</c:v>
                </c:pt>
                <c:pt idx="4">
                  <c:v>82</c:v>
                </c:pt>
                <c:pt idx="5">
                  <c:v>237</c:v>
                </c:pt>
                <c:pt idx="6">
                  <c:v>55</c:v>
                </c:pt>
                <c:pt idx="7">
                  <c:v>150</c:v>
                </c:pt>
                <c:pt idx="8">
                  <c:v>99</c:v>
                </c:pt>
                <c:pt idx="9">
                  <c:v>61</c:v>
                </c:pt>
                <c:pt idx="10">
                  <c:v>221</c:v>
                </c:pt>
                <c:pt idx="11">
                  <c:v>101</c:v>
                </c:pt>
                <c:pt idx="12">
                  <c:v>153</c:v>
                </c:pt>
                <c:pt idx="13">
                  <c:v>217</c:v>
                </c:pt>
                <c:pt idx="14">
                  <c:v>168</c:v>
                </c:pt>
                <c:pt idx="15">
                  <c:v>97</c:v>
                </c:pt>
                <c:pt idx="16">
                  <c:v>100</c:v>
                </c:pt>
                <c:pt idx="17">
                  <c:v>130</c:v>
                </c:pt>
                <c:pt idx="18">
                  <c:v>46</c:v>
                </c:pt>
              </c:numCache>
            </c:numRef>
          </c:val>
          <c:extLst>
            <c:ext xmlns:c16="http://schemas.microsoft.com/office/drawing/2014/chart" uri="{C3380CC4-5D6E-409C-BE32-E72D297353CC}">
              <c16:uniqueId val="{00000001-4D14-1A4A-9C06-3A779C4B3162}"/>
            </c:ext>
          </c:extLst>
        </c:ser>
        <c:ser>
          <c:idx val="2"/>
          <c:order val="2"/>
          <c:tx>
            <c:strRef>
              <c:f>Declaratorias!$E$2</c:f>
              <c:strCache>
                <c:ptCount val="1"/>
                <c:pt idx="0">
                  <c:v>Emergencia</c:v>
                </c:pt>
              </c:strCache>
            </c:strRef>
          </c:tx>
          <c:spPr>
            <a:solidFill>
              <a:srgbClr val="C0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Declaratorias!$B$3:$B$21</c:f>
              <c:numCache>
                <c:formatCode>0</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Declaratorias!$E$3:$E$21</c:f>
              <c:numCache>
                <c:formatCode>General</c:formatCode>
                <c:ptCount val="19"/>
                <c:pt idx="1">
                  <c:v>19</c:v>
                </c:pt>
                <c:pt idx="3">
                  <c:v>116</c:v>
                </c:pt>
                <c:pt idx="4">
                  <c:v>175</c:v>
                </c:pt>
                <c:pt idx="5">
                  <c:v>413</c:v>
                </c:pt>
                <c:pt idx="6">
                  <c:v>207</c:v>
                </c:pt>
                <c:pt idx="7">
                  <c:v>322</c:v>
                </c:pt>
                <c:pt idx="8">
                  <c:v>135</c:v>
                </c:pt>
                <c:pt idx="9">
                  <c:v>47</c:v>
                </c:pt>
                <c:pt idx="10">
                  <c:v>168</c:v>
                </c:pt>
                <c:pt idx="11">
                  <c:v>131</c:v>
                </c:pt>
                <c:pt idx="12">
                  <c:v>144</c:v>
                </c:pt>
                <c:pt idx="13">
                  <c:v>252</c:v>
                </c:pt>
                <c:pt idx="14">
                  <c:v>221</c:v>
                </c:pt>
                <c:pt idx="15">
                  <c:v>209</c:v>
                </c:pt>
                <c:pt idx="16">
                  <c:v>173</c:v>
                </c:pt>
                <c:pt idx="17">
                  <c:v>194</c:v>
                </c:pt>
                <c:pt idx="18">
                  <c:v>168</c:v>
                </c:pt>
              </c:numCache>
            </c:numRef>
          </c:val>
          <c:extLst>
            <c:ext xmlns:c16="http://schemas.microsoft.com/office/drawing/2014/chart" uri="{C3380CC4-5D6E-409C-BE32-E72D297353CC}">
              <c16:uniqueId val="{00000002-4D14-1A4A-9C06-3A779C4B3162}"/>
            </c:ext>
          </c:extLst>
        </c:ser>
        <c:dLbls>
          <c:showLegendKey val="0"/>
          <c:showVal val="1"/>
          <c:showCatName val="0"/>
          <c:showSerName val="0"/>
          <c:showPercent val="0"/>
          <c:showBubbleSize val="0"/>
        </c:dLbls>
        <c:gapWidth val="150"/>
        <c:shape val="box"/>
        <c:axId val="379567856"/>
        <c:axId val="379570656"/>
        <c:axId val="0"/>
      </c:bar3DChart>
      <c:catAx>
        <c:axId val="37956785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379570656"/>
        <c:crosses val="autoZero"/>
        <c:auto val="1"/>
        <c:lblAlgn val="ctr"/>
        <c:lblOffset val="100"/>
        <c:noMultiLvlLbl val="0"/>
      </c:catAx>
      <c:valAx>
        <c:axId val="379570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379567856"/>
        <c:crosses val="autoZero"/>
        <c:crossBetween val="between"/>
      </c:valAx>
      <c:spPr>
        <a:noFill/>
        <a:ln>
          <a:noFill/>
        </a:ln>
        <a:effectLst/>
      </c:spPr>
    </c:plotArea>
    <c:legend>
      <c:legendPos val="r"/>
      <c:layout>
        <c:manualLayout>
          <c:xMode val="edge"/>
          <c:yMode val="edge"/>
          <c:x val="0.23177754305886447"/>
          <c:y val="0.93933462488548913"/>
          <c:w val="0.40935716863317906"/>
          <c:h val="5.8356443443204377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316674-6323-449B-89C6-3A204ABD4289}" type="datetimeFigureOut">
              <a:rPr lang="es-MX" smtClean="0"/>
              <a:t>18/12/18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23C76-74CF-4C18-AC18-838D005D52D2}" type="slidenum">
              <a:rPr lang="es-MX" smtClean="0"/>
              <a:t>‹#›</a:t>
            </a:fld>
            <a:endParaRPr lang="es-MX"/>
          </a:p>
        </p:txBody>
      </p:sp>
    </p:spTree>
    <p:extLst>
      <p:ext uri="{BB962C8B-B14F-4D97-AF65-F5344CB8AC3E}">
        <p14:creationId xmlns:p14="http://schemas.microsoft.com/office/powerpoint/2010/main" val="364828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121394-B73F-4092-955D-F469EDDA2C1D}" type="slidenum">
              <a:rPr lang="es-MX" altLang="es-MX" smtClean="0">
                <a:latin typeface="Arial" charset="0"/>
              </a:rPr>
              <a:pPr eaLnBrk="1" hangingPunct="1">
                <a:spcBef>
                  <a:spcPct val="0"/>
                </a:spcBef>
              </a:pPr>
              <a:t>14</a:t>
            </a:fld>
            <a:endParaRPr lang="es-MX" altLang="es-MX">
              <a:latin typeface="Arial" charset="0"/>
            </a:endParaRPr>
          </a:p>
        </p:txBody>
      </p:sp>
    </p:spTree>
    <p:extLst>
      <p:ext uri="{BB962C8B-B14F-4D97-AF65-F5344CB8AC3E}">
        <p14:creationId xmlns:p14="http://schemas.microsoft.com/office/powerpoint/2010/main" val="397555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121394-B73F-4092-955D-F469EDDA2C1D}" type="slidenum">
              <a:rPr lang="es-MX" altLang="es-MX" smtClean="0">
                <a:latin typeface="Arial" charset="0"/>
              </a:rPr>
              <a:pPr eaLnBrk="1" hangingPunct="1">
                <a:spcBef>
                  <a:spcPct val="0"/>
                </a:spcBef>
              </a:pPr>
              <a:t>15</a:t>
            </a:fld>
            <a:endParaRPr lang="es-MX" altLang="es-MX">
              <a:latin typeface="Arial" charset="0"/>
            </a:endParaRPr>
          </a:p>
        </p:txBody>
      </p:sp>
    </p:spTree>
    <p:extLst>
      <p:ext uri="{BB962C8B-B14F-4D97-AF65-F5344CB8AC3E}">
        <p14:creationId xmlns:p14="http://schemas.microsoft.com/office/powerpoint/2010/main" val="421497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121394-B73F-4092-955D-F469EDDA2C1D}" type="slidenum">
              <a:rPr lang="es-MX" altLang="es-MX" smtClean="0">
                <a:latin typeface="Arial" charset="0"/>
              </a:rPr>
              <a:pPr eaLnBrk="1" hangingPunct="1">
                <a:spcBef>
                  <a:spcPct val="0"/>
                </a:spcBef>
              </a:pPr>
              <a:t>16</a:t>
            </a:fld>
            <a:endParaRPr lang="es-MX" altLang="es-MX">
              <a:latin typeface="Arial" charset="0"/>
            </a:endParaRPr>
          </a:p>
        </p:txBody>
      </p:sp>
    </p:spTree>
    <p:extLst>
      <p:ext uri="{BB962C8B-B14F-4D97-AF65-F5344CB8AC3E}">
        <p14:creationId xmlns:p14="http://schemas.microsoft.com/office/powerpoint/2010/main" val="317111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6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18/12/18</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12009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18/12/18</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261302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75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21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80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18/12/18</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379832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18/12/18</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7430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18/12/18</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33125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18/12/18</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363988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18/12/18</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a:t>
            </a:fld>
            <a:endParaRPr lang="es-MX"/>
          </a:p>
        </p:txBody>
      </p:sp>
    </p:spTree>
    <p:extLst>
      <p:ext uri="{BB962C8B-B14F-4D97-AF65-F5344CB8AC3E}">
        <p14:creationId xmlns:p14="http://schemas.microsoft.com/office/powerpoint/2010/main" val="9075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6392064" cy="6858000"/>
          </a:xfrm>
          <a:prstGeom prst="rect">
            <a:avLst/>
          </a:prstGeom>
        </p:spPr>
      </p:pic>
      <p:pic>
        <p:nvPicPr>
          <p:cNvPr id="9" name="8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13588" y="351565"/>
            <a:ext cx="1819118" cy="442884"/>
          </a:xfrm>
          <a:prstGeom prst="rect">
            <a:avLst/>
          </a:prstGeom>
        </p:spPr>
      </p:pic>
      <p:pic>
        <p:nvPicPr>
          <p:cNvPr id="10" name="9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20129" y="351564"/>
            <a:ext cx="2068095" cy="387207"/>
          </a:xfrm>
          <a:prstGeom prst="rect">
            <a:avLst/>
          </a:prstGeom>
        </p:spPr>
      </p:pic>
      <p:cxnSp>
        <p:nvCxnSpPr>
          <p:cNvPr id="12" name="11 Conector recto"/>
          <p:cNvCxnSpPr/>
          <p:nvPr userDrawn="1"/>
        </p:nvCxnSpPr>
        <p:spPr>
          <a:xfrm>
            <a:off x="6755807" y="351565"/>
            <a:ext cx="0" cy="387206"/>
          </a:xfrm>
          <a:prstGeom prst="line">
            <a:avLst/>
          </a:prstGeom>
          <a:ln>
            <a:solidFill>
              <a:srgbClr val="D4C1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92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wkKtKIFIjCRjBM&amp;tbnid=nIexpRGqBhg7kM:&amp;ved=0CAcQjRw&amp;url=http://tareaescolar.co/tareaescolar/quimica/Enlace%20quimico%20de%20algunas%20particulas.htm&amp;ei=TX8pVOrfF5CONu7CgugJ&amp;bvm=bv.76247554,d.aWw&amp;psig=AFQjCNGIsupeTEhUch5fmF_Nd_M96UCTGA&amp;ust=141209196434010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wkKtKIFIjCRjBM&amp;tbnid=nIexpRGqBhg7kM:&amp;ved=0CAcQjRw&amp;url=http://tareaescolar.co/tareaescolar/quimica/Enlace%20quimico%20de%20algunas%20particulas.htm&amp;ei=TX8pVOrfF5CONu7CgugJ&amp;bvm=bv.76247554,d.aWw&amp;psig=AFQjCNGIsupeTEhUch5fmF_Nd_M96UCTGA&amp;ust=14120919643401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wkKtKIFIjCRjBM&amp;tbnid=nIexpRGqBhg7kM:&amp;ved=0CAcQjRw&amp;url=http://tareaescolar.co/tareaescolar/quimica/Enlace%20quimico%20de%20algunas%20particulas.htm&amp;ei=TX8pVOrfF5CONu7CgugJ&amp;bvm=bv.76247554,d.aWw&amp;psig=AFQjCNGIsupeTEhUch5fmF_Nd_M96UCTGA&amp;ust=141209196434010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l="-1" r="13905"/>
          <a:stretch/>
        </p:blipFill>
        <p:spPr>
          <a:xfrm>
            <a:off x="0" y="0"/>
            <a:ext cx="9144000" cy="6872200"/>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217" y="980728"/>
            <a:ext cx="3521566" cy="4077072"/>
          </a:xfrm>
          <a:prstGeom prst="rect">
            <a:avLst/>
          </a:prstGeom>
        </p:spPr>
      </p:pic>
    </p:spTree>
    <p:extLst>
      <p:ext uri="{BB962C8B-B14F-4D97-AF65-F5344CB8AC3E}">
        <p14:creationId xmlns:p14="http://schemas.microsoft.com/office/powerpoint/2010/main" val="14700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77B070-8259-E144-8D27-5E6794E2C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4680427"/>
          </a:xfrm>
          <a:prstGeom prst="rect">
            <a:avLst/>
          </a:prstGeom>
          <a:ln w="38100">
            <a:solidFill>
              <a:schemeClr val="tx1">
                <a:lumMod val="95000"/>
                <a:lumOff val="5000"/>
              </a:schemeClr>
            </a:solidFill>
          </a:ln>
        </p:spPr>
      </p:pic>
    </p:spTree>
    <p:extLst>
      <p:ext uri="{BB962C8B-B14F-4D97-AF65-F5344CB8AC3E}">
        <p14:creationId xmlns:p14="http://schemas.microsoft.com/office/powerpoint/2010/main" val="85884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3A0C3A-75C8-E14E-B0E4-9B98123A63DB}"/>
              </a:ext>
            </a:extLst>
          </p:cNvPr>
          <p:cNvPicPr>
            <a:picLocks noChangeAspect="1"/>
          </p:cNvPicPr>
          <p:nvPr/>
        </p:nvPicPr>
        <p:blipFill>
          <a:blip r:embed="rId2"/>
          <a:stretch>
            <a:fillRect/>
          </a:stretch>
        </p:blipFill>
        <p:spPr>
          <a:xfrm>
            <a:off x="0" y="2367378"/>
            <a:ext cx="9144000" cy="2123243"/>
          </a:xfrm>
          <a:prstGeom prst="rect">
            <a:avLst/>
          </a:prstGeom>
        </p:spPr>
      </p:pic>
      <p:sp>
        <p:nvSpPr>
          <p:cNvPr id="4" name="Rectangle 3">
            <a:extLst>
              <a:ext uri="{FF2B5EF4-FFF2-40B4-BE49-F238E27FC236}">
                <a16:creationId xmlns:a16="http://schemas.microsoft.com/office/drawing/2014/main" id="{DEBB7F27-C625-984A-B8A2-6E519AFA5038}"/>
              </a:ext>
            </a:extLst>
          </p:cNvPr>
          <p:cNvSpPr/>
          <p:nvPr/>
        </p:nvSpPr>
        <p:spPr>
          <a:xfrm>
            <a:off x="6353944" y="2060848"/>
            <a:ext cx="1314400" cy="26642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83F09B4-046D-C04F-B100-FF6933752D52}"/>
              </a:ext>
            </a:extLst>
          </p:cNvPr>
          <p:cNvSpPr/>
          <p:nvPr/>
        </p:nvSpPr>
        <p:spPr>
          <a:xfrm>
            <a:off x="2267744" y="2096851"/>
            <a:ext cx="1296144" cy="266429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CCF5E8-2FB9-F949-B937-613B0292808C}"/>
              </a:ext>
            </a:extLst>
          </p:cNvPr>
          <p:cNvSpPr/>
          <p:nvPr/>
        </p:nvSpPr>
        <p:spPr>
          <a:xfrm>
            <a:off x="7722096" y="2060848"/>
            <a:ext cx="1421904" cy="266429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32918F-44C8-3B40-A802-CC2F42E74CE6}"/>
              </a:ext>
            </a:extLst>
          </p:cNvPr>
          <p:cNvSpPr/>
          <p:nvPr/>
        </p:nvSpPr>
        <p:spPr>
          <a:xfrm>
            <a:off x="3635896" y="2082678"/>
            <a:ext cx="1152128" cy="266429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A7E559E-6262-C64D-816E-181D9ED6C53F}"/>
              </a:ext>
            </a:extLst>
          </p:cNvPr>
          <p:cNvSpPr/>
          <p:nvPr/>
        </p:nvSpPr>
        <p:spPr>
          <a:xfrm>
            <a:off x="4860032" y="2082678"/>
            <a:ext cx="1421904" cy="266429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13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5FC26-59B0-A545-B2AF-5754DB609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20" y="1"/>
            <a:ext cx="4469057" cy="2492896"/>
          </a:xfrm>
          <a:prstGeom prst="rect">
            <a:avLst/>
          </a:prstGeom>
        </p:spPr>
      </p:pic>
      <p:pic>
        <p:nvPicPr>
          <p:cNvPr id="5" name="Picture 4">
            <a:extLst>
              <a:ext uri="{FF2B5EF4-FFF2-40B4-BE49-F238E27FC236}">
                <a16:creationId xmlns:a16="http://schemas.microsoft.com/office/drawing/2014/main" id="{57F18387-AAE5-9942-AC92-DA766D3C4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49" y="2564904"/>
            <a:ext cx="7393619" cy="4234051"/>
          </a:xfrm>
          <a:prstGeom prst="rect">
            <a:avLst/>
          </a:prstGeom>
        </p:spPr>
      </p:pic>
      <p:sp>
        <p:nvSpPr>
          <p:cNvPr id="6" name="TextBox 5">
            <a:extLst>
              <a:ext uri="{FF2B5EF4-FFF2-40B4-BE49-F238E27FC236}">
                <a16:creationId xmlns:a16="http://schemas.microsoft.com/office/drawing/2014/main" id="{48E8B52D-BD32-294A-AFDC-452720195D70}"/>
              </a:ext>
            </a:extLst>
          </p:cNvPr>
          <p:cNvSpPr txBox="1"/>
          <p:nvPr/>
        </p:nvSpPr>
        <p:spPr>
          <a:xfrm>
            <a:off x="4560168" y="1246449"/>
            <a:ext cx="3598806" cy="646331"/>
          </a:xfrm>
          <a:prstGeom prst="rect">
            <a:avLst/>
          </a:prstGeom>
          <a:noFill/>
        </p:spPr>
        <p:txBody>
          <a:bodyPr wrap="none" rtlCol="0">
            <a:spAutoFit/>
          </a:bodyPr>
          <a:lstStyle/>
          <a:p>
            <a:r>
              <a:rPr lang="en-US" dirty="0"/>
              <a:t>40 </a:t>
            </a:r>
            <a:r>
              <a:rPr lang="en-US" dirty="0" err="1"/>
              <a:t>capas</a:t>
            </a:r>
            <a:r>
              <a:rPr lang="en-US" dirty="0"/>
              <a:t> de </a:t>
            </a:r>
            <a:r>
              <a:rPr lang="en-US" dirty="0" err="1"/>
              <a:t>información</a:t>
            </a:r>
            <a:r>
              <a:rPr lang="en-US" dirty="0"/>
              <a:t> </a:t>
            </a:r>
            <a:r>
              <a:rPr lang="en-US" dirty="0" err="1"/>
              <a:t>en</a:t>
            </a:r>
            <a:r>
              <a:rPr lang="en-US" dirty="0"/>
              <a:t> el ANR</a:t>
            </a:r>
          </a:p>
          <a:p>
            <a:r>
              <a:rPr lang="en-US" dirty="0" err="1"/>
              <a:t>www.atlasnacionalderiesgos.gob.mx</a:t>
            </a:r>
            <a:endParaRPr lang="en-US" dirty="0"/>
          </a:p>
        </p:txBody>
      </p:sp>
    </p:spTree>
    <p:extLst>
      <p:ext uri="{BB962C8B-B14F-4D97-AF65-F5344CB8AC3E}">
        <p14:creationId xmlns:p14="http://schemas.microsoft.com/office/powerpoint/2010/main" val="224171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C839E-2725-DC4E-896D-0F33F5A16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92" y="1039379"/>
            <a:ext cx="8828615" cy="4779242"/>
          </a:xfrm>
          <a:prstGeom prst="rect">
            <a:avLst/>
          </a:prstGeom>
          <a:ln w="28575">
            <a:solidFill>
              <a:schemeClr val="tx1"/>
            </a:solidFill>
          </a:ln>
        </p:spPr>
      </p:pic>
      <p:sp>
        <p:nvSpPr>
          <p:cNvPr id="4" name="TextBox 3">
            <a:extLst>
              <a:ext uri="{FF2B5EF4-FFF2-40B4-BE49-F238E27FC236}">
                <a16:creationId xmlns:a16="http://schemas.microsoft.com/office/drawing/2014/main" id="{0EC9C01A-922B-234A-801B-16D346832E32}"/>
              </a:ext>
            </a:extLst>
          </p:cNvPr>
          <p:cNvSpPr txBox="1"/>
          <p:nvPr/>
        </p:nvSpPr>
        <p:spPr>
          <a:xfrm>
            <a:off x="4575158" y="1964142"/>
            <a:ext cx="4243854" cy="369332"/>
          </a:xfrm>
          <a:prstGeom prst="rect">
            <a:avLst/>
          </a:prstGeom>
          <a:noFill/>
        </p:spPr>
        <p:txBody>
          <a:bodyPr wrap="none" rtlCol="0">
            <a:spAutoFit/>
          </a:bodyPr>
          <a:lstStyle/>
          <a:p>
            <a:r>
              <a:rPr lang="en-US" dirty="0"/>
              <a:t>34 Atlas </a:t>
            </a:r>
            <a:r>
              <a:rPr lang="en-US" dirty="0" err="1"/>
              <a:t>Municipales</a:t>
            </a:r>
            <a:r>
              <a:rPr lang="en-US" dirty="0"/>
              <a:t> de Veracruz </a:t>
            </a:r>
            <a:r>
              <a:rPr lang="en-US" dirty="0" err="1"/>
              <a:t>en</a:t>
            </a:r>
            <a:r>
              <a:rPr lang="en-US" dirty="0"/>
              <a:t> el ANR</a:t>
            </a:r>
          </a:p>
        </p:txBody>
      </p:sp>
    </p:spTree>
    <p:extLst>
      <p:ext uri="{BB962C8B-B14F-4D97-AF65-F5344CB8AC3E}">
        <p14:creationId xmlns:p14="http://schemas.microsoft.com/office/powerpoint/2010/main" val="375702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2" descr="data:image/jpeg;base64,/9j/4AAQSkZJRgABAQAAAQABAAD/2wCEAAkGBhQSERUUEhQUFBQWGRgXGBgXGRUXGBoaGxcXFhgcGxgcHCYfGBokHBgYHy8gJCcpLCwsFx8xNTAqNScrLCkBCQoKDgwOGg8PGikkHCAqKSwsKSwpKSwtKSksKSksLCwsLCwtLCksLCksKSwpKSkpLCksLCkpLCwsLCwpLCwsLP/AABEIAKABJwMBIgACEQEDEQH/xAAbAAABBQEBAAAAAAAAAAAAAAAFAAEDBAYCB//EAEAQAAIAAwUFBgIJAwMEAwAAAAECAAMRBBIhMUEFBlFhcRMiMoGR8EKhBxRSYnKxwdHhIzOCFZLxQ1OywhZjov/EABkBAAMBAQEAAAAAAAAAAAAAAAABAwQCBf/EACsRAAIDAAICAQIEBwEAAAAAAAABAgMREiEEMUETUWFxobEiMkJSgcHwFP/aAAwDAQACEQMRAD8A9vrCMKsKsADQiYeFWABQwMLlC+cACrDFo5Y0FfU+/eMZze7bKrIKJMW+xVCA1SA2DZZYYVPGE2l2xN4tL07euzq10zASM6AsopzAghZrWsxQ6MGU6g19mPNLCUDjtK3NaUwz/WLuz9rtJmWgSELSzLMwCo7hW8oamvQZ0iEPIjIzwt5ezZ2zeGRKa68wAjTPPU0GEWbFtCXOW9LYMvEfrwPKPMZDAsCxOJqzZk44nrnjBaw7QlSbYhlm7LcFXqORIJpwNMeZhR8hSfSCFrbxnoP5w8QSLUjiqsrdDUeo0iavD31jSaR1MKvpC/SFWABDpHUcw8ADxzD0hQAKHrDQoAHhVhqwqwAK9DF45LdP+P0jxrfbe6bOtEyWrssqWxUBSRWmZPGuMdRjrM998aY8mez3xyhMfeseSbM2pM2f9XmfWBNlTiL8upN0EA14giJt/wDfh2mdjZ5hVAAWZSQSTjQHMAYa8YfHvCb8uKg5v4PVQ4hwY8Z2Xb59ms4ta2m8LwBksxa8LxwoamutRxzj1ywWwTZaTBk6hh5ivrHLWFKb1avRavQ4Mcgw9YRoFDiGh4AFChEQoAFChAQoAOB784eGPzxh2gAVYRhGIbVallqWYhVGJPy9SdIAJC3l6YYQLn7aLErIXtCDQscJYP4qd7oIgKvaD36y5WkvJm5uRkOC+sEJUoKAFAAGQAoPIRnsuS6R0o6URs9nNZ0wv9xe6noDj5kx3O2TLaWZd0BSKGgA64jXnyi8BFTalvEiUXYVyAA1JNAIySm5ezvEjITt0p6milWXChNQfMDA/KDuxN3RJVrxvO/iJ4ZAU4CpgHK21apz0V6MfhUCg45gkwc2TvBeExZwCvKFWA1XHECmeGUSjGPwZ63XuxQEt+581GPYkOugaoK8q6j94Jbv7tNKftZpBelAPhUY5VzJwx5wNnbzT5rjsyEB8KgAnHKpNcf3gzsfbMwzOxnqFciqnAXqaGgz/YwRS3oIfT5aghO2RLJrdut9pDdbPiM/OGSdPlZ/1050EynLRvOhghdjkpF42yiaHEewbSScDcOIzU+JTjmNItA+UB7Xs0OQykpMGTrn5/aHI8YksO1DeEucAsz4T8L/AIeB1KxshapE2sCsODDdIeKiG9/lWHMKnnCEACJhQ1YG2/ahB7OUL80jKtAtci50HLMwm8AuWq2LLW85CgDMn8q5mBr7VmTP7MsBTWjzKqCOSeI9TQQ0jZ3e7Sae0mZgnwr+Bfh/MxeURmnf/adqG+wc2yy/92bMf7oPZr/tX9THme+O5k2VOZ5SM8piWF0EleIIz849eAgDt/e+z2U3XJZ/sqKkcK8InC2zlqIeTTVOGWdI833Y3SnT5yGYjJLUgksKEgHIdaQX+kLdGYZvbylLhgLwUEkEYDDM16Rr9g75We1NcQlXzuuACeNDqYt7b3ik2VQZzYnJQKsedI6dlvPfkhDxqPouKfX3PH9k7u2i0MECMFriWBCgan2I9csex3koqypzi7SgfvqSMMiKivIjWKex9+rNPmBASjE0F8Uqa0AByryjS0gstt3+Lop4vj1QjsHu/JRXbLy/78ui/wDcSpXOhvDNfnBSRaQ4DKQynIg1GuusV2ED5uzCpLyD2baindbGpvLXhqMY6hfvUjS456DpEICBuz9rBzccXJoxK515qfiHP5QSEaU99HI5MKsMTzhQwHrChAwoAOR6Q16HrDMYAI585VUliAoBJPD3wgVJlmc4mzBRQay0Oml5h9o6cBD2lu2m3P8ApSiL3B30XoK1POnCL4EZbrP6Udxjo4hQ8ULXbiWMuUKvheY+FAePEmhoPWMhQntVuSWO8c8gKlj0AxMAN4Jc+0SqLLChSHusauxWuFBgophjBmx7PVSSe87Zu2JPLLLlFu5AJrVh5fKt1xrwa6w8iIJbJ2K1pE2Y4PeS6hOBrmWz40EbadsqUzVaWpPQROkkAUGHvLpHKjJLN6MtfjKL1s8wE4o1G7jrmDgQeME9jNOn2hZqkG4DVmqQSRdC+lcRwjaWrZUuZi6K3UA/pE0qyqoooAHKEk118BHxuMt0qJta6aTlMs/arVD50w86QQBBxwIiOZKBz9+6mKBktJNZdWTMy8fVCfD0yMdmoIuPfzivbLGsxbreowI4EcCIms1oWYoZTUH1B1BGhGoiSkCedofspbMtzXjKnUMwYg0p2i8eAIxJHMHWC1YEbQsV9QVwdTeRqYhtMeBwBHOLWzLb2ssNQhgbrDUMMD14+ddY9CqfJEWsLsKG984pbTtxlr3RemObqLxb9hiT0ijeCIdo29r3ZSj/AFCKsdEBwqfvcB5x1Y7EstaLU1xJObHGpJ1OMc2Cx3BneYmrMc2JzJ/KmgAi3SMFtjk8KxjgwEPHE+0KilmIAGZMD6TJ5xLS5ed0YO3U/COQxiXo6JrVtZEN0Es/2U7x89F848O27PZrTOaYCGLtUGlRjgD0FI92s9lVBRQFHL188Yzm8m4Mq1NfqZczAEihrzI1POL0WKEtkYPN8eV8Mi+0zz+ZtztXsqyJYlTJZUXlzZqgeQ4jnEe/EyZ9ccTWvEAAGgHdpUUHmfSPQ92/o+lWVxMJMxx4SaUXoABj56xY3n3Kl2wAmqTFFAw4cCNRFfrw+pqXRn/8lsqHGT7Z5e+2Zf1RJKylWYrXjMyJNcMdNOMev7D2usyVLDNSaVW8rd1iboqQDnjGa2L9F8uVMDzXM2hBC0ur1NMT6xsJ9hVxRhX94nfZGf8AKi/h0WVp8y0RHLCBoaZJzJmS+fjUf+464wRlTg6hlIIOo4RnN5VttgEwDNWXFWXBlOhB/TKO9l7TJJlzcJq44Vo6/aX9RpFlhFK32IuAymkxcUbgeHRsiIvVZx9ikgxWEpinsy3dql6l1gSrrwYYEfkeYIi2RUY6xuJD48IaHZ6QoAOYqbVthlyyy4sSFQcXY3RhyONOUWifn7y8/wAoE2tr9oVdJa3v8mqq+i3z/kI4nLitGlpPYbKJaBQSaZk5k5knmSSfOLEMId2ABJwAjzW9elfRT2hayKIn9x8vugZsemnOO7FYxLWg51JzJ1J4kxW2WC9ZxzfEckHgH6nmYJAQDFSHpCgZNtbzSVld1AaNMz6hBxHEx0Iu2i2pL8bKvCpz6DMxW/1uXoJjDiJbn9I6s2ykQ1AqxzY95j1Y8YtXIWgVF25J1e5+MFP/ACAi6priMY4eSCKEAwPbZzSqtIN3UocUPHDNeoh6ATIjkrEVjtomA6MuDKc1P7HQ6xYpA0CBc9TJbtFrcP8AcHL7VOIw6jpBJWBAIxBxBzjmYvv37xijsxrjNJPw95PwHCnkaj/bxjldB6L5X3SB9extAYeCbRW/GPC3mKr6cIJGKO1LL2kthqcVPBgRdPqBHcJcZaJrQr7/AGgNZj2s1ppxUVSV+EeJh+JhToBD2vaN6yqy4NNCovEMxocOK4+YizZZIRVUZKAo6CNN88WHEVvZOIaZNCgsxoAKk8o6AgbbW7SYJfwrRn5n4V6fF5RjKDSZZnN2jigHgU6feI+0R6AwSCxzLWJISQDUh6RBbLcstampJwCjMnkP1ikJU6bi7GWv2U8VObcekd9IAmxAzhXucDRu/J1QMeLVY/OE278r4UunihZD8jBqF2E4VIFmXOleFu1UfC3iA1owGOHGLtjtqzBVT1BwZTwI0g9hpIUz98f3gbMUyDfXGWfGudNLw58eMFTHDrXCOWsOhI4IBGRhyIHbObs3Mo5YslTpXvKOhx6EQSgEgY47GeswDuzKS3zzJojf+vmIOJ75QMt9kExGU6qRWlaVy9M/KJdjWszJKlvEO6/4lN1vmKxtonqwnJYXhlhjChdIUaDkym8e9DS2aXJpeXxMRXE6AcaanDGBdj21OlFps4X5bkXmpQindqNDTHCK+8lnMq0uW8LteUnI1pUV618oHTLbMmIJCEtXBUzFTQVP3caxgsufJxf7GRzkrD0K3bTWVLMxsQKUpqTkAedRGStW37RPqi3VDYXQt7mak8sD1MGNv7Ob6oFWrGXcNMMQtB5xkbHtAoQ6NQj9jnGdyxlr7JRa+xuN39r9qGVlCTEoGUGo5EE6HHnBmMbudfedNnNUqwVamveIJJPMCsGNu7xCz0UC9MYVpWgA4t5j5R0mXhPYcpFnak4krKU0L+IjAqgzodCcBFyzyQqhVAAGAAwpGLsm8s0TGmzJashAUlL1VC1yrWoqa+cbWzTQ6KymqsAQRqDjDwcZqXokpDtC9/vCHv36RojXo2xqwisPT3794c4ascyrwEwXtKWZZE5BiniH2kzI8s4JI4IBGIIBB5GA+8e2RIUAKGdgaA5Aak8oAbL3jtEtQCqzJa50DAhccAca6UrziOr0ziVkYvDYW+2LKQu5oozOfSnGMlN3sJnI6yjdWoNWoxBGOAHIGkT712sTrLKmpjLvAnkCGAr0OflALZ1vMlywUNUUoRXPp1jhvvP1I33OLSX7aegbP2mk9L6HqNQRmDzilt/a4kS6gVdiQo551I4CBe5EwsZ7fCWFBkLwqWp/+fSOt9bGzIjqCQpN6mdDTEecDfWlubdfJAWx2u0sQZbXhLLOFui4L1ScsQO8eMbHY21VnS74FCCVYaqeGWX7x59ZtqGWDcel4UwIxHCNbulY2EhiwIMxiwB0BAUdCaVz1hqTlmsz+PNt4Z/eL6SnSYZdmCgKaFmFa9BX3SL+7W8c1ZwlWuX2bzquj5BjhgR0pTpHm217A8ic8twQQTmKVFTQjl0g5u1Nn2y2SSzM/ZGtSfCo08zQR6EqoKvejDDybnfxf39fGfJ7Isc2m0CWhZslFf4iG27QSTLMyYwVVFSf246Ribb9JUiY6LcmdmGvE0BrSpXDOl6h8hGOMZNaj17LYQxSeaa+wWYk9rM8bZfdWuCjhz5wRAirs62pNRXlsGUjAj3hFsQlHvDvfsICGMPn7HukKvv0p+cXVfQtGIgZbbOUbtU8Q8S6Muo4V1B4iCdccIjnMKGuA6gfnEZRw63R5M0MoYZMAR5x00CdhW+WTMlI6NdaqgMDg3eNANASRBSZkacIT9CT0xO9O/EqRNVUBeZLapoaAYUKk0xqPSCm72+0u1NcKmVMIqFY4H8JwrHj+0kZZ0wTAQwdq1zzPHyMaHZ+3ZtqttlN0KyEDuClVGLE0+6OEbH48VDkjx4+bN3OL++Yeq7W2olnltMmGgHzOgHMxgbH9J/ZzHpJrLdr2dCMADhSmNKwS+lSQxs6FQbqtVqY5gipPWMDu9arPLd/rEszFKkLTQ5gw/Fgscvk783yZwsUI9L74e47G2vLtMoTZRqp44EHUHPECFGS+iWQ31eYxBCNM7vkorTzwryhRZ/gbKpOUE2FN6dtotZPZrNY53vCtcBpUn+IB7v7TSQFDyVVSadooOBrSrDhlU10yiDeKUVtU0N8RvjgQRp+XkOMVLbtFmk9hQEGoUUxJNQBUY6x51licmn8EHbJTw9FtFsSWhdzRVFSRj7/AJjA2u1y5k4OtmSgBF1jiSaYmgpXA+saDeKzt9SUYm52d6mNQKVPlnhz4RmrBbTLcOoU8NQa+8Ik33ha+xxxG22BtKXNTuC4VorJqp/bgdaeUZne+SVtF5h3XVbp0quYJ0/XGLW57s9onTMgVUci1ScuVT6xq7XYZc5bsxQynj7wgfa6O8+rWeeJtZklGXUXTxGPQHPGNvuzZ2SyylbBguI4VN6nlWnlAyTu5IkWhaL4h3L2NGGJHmKU6GNMkOPQU1OHtjketPfrHQPz9/P945rjCBw+X5fzhG6EijQia+/195nhDFvfvrHZPuvL36xzX9/zjmctGjE77ySs5Jh8BULXQEMxoeFQflAiVtVpctkBAVs8BzGHrHoG13QSmLqGAGXE5AeZIEDtl7pSZaoxQF6AmuIqc8OuUYWny1ELKHKWpkO79lEuwgWgAKbzMGyAY1oegphxI4Rk7dLsve7L6xShu0HdrSgzxu1jU79ORJQDwlwG9KrXzjNbNtKS2JmKXFKa+R+fzhPOWM4umotRZudiLKEhOxp2dBSnLDHDOtYi3g21Ls0kvMyyCjMnhAncmaSbRhRLymmODEG8PS76wP8ApVsjtIluASqNVqaAigPqPnFYJSkkVla1U5xXeejP7P3pvTndLGjgm8QtaqKUONCNOHGPStjbUl2iUsyXka4GgIIzB4H+I8U2RtybZixlNS+t04AinHHhHo30b2R1sjlq992ZankBXlUgmNXkUxrWoweD5M7JZL/IL353ps7v2SyVmsjCrth4TiooK0zGesFdzd4pJIk9h9WciqjIMOIJAxzwMeYW6S0ua6uCHVjWvGvsxo9lbWn2222a9QmWV8IAAUUvE86R3KmKr0nDy5u9p/l6+DTfSvf7CXTw3+91um7+ZjCbA259WZ27NHvLQXtNRSPbrds5J8sy5gvKwxH7GMLa/ozky5qEzHMtmpTDA0qovUyJw8xHFN8YRySL+V4lllisgy/9FTObPMveHtDd9BeoNBX9Y2/D3jFTZuz0ky1SWLqqMBwi4P4iSlr031w4QUfsK7lXh5fxHR/X3+Zjmvv3n+sNXH3p7+UatWANw1y1jy/6UNtv2q2dSQiqGP3i2OPEAfrHp9f0jG7+bltayJsmnaqLpBwDCuGOhxiMZJTXL0R8qE5VNQ9mB2d2UuzGcs50tSuLiiuNCMcNKccI9f3f2l29mlTSKF1BPXI/OPKNjbgWme2K3JYJDMTwNCBStSP0j16y2MSZSolaIoUeQpB5Di3/AAmfwK7YJ81i/wC7MPvyNn9p/Wvdrh/azpxb4fXGJfo7Sx0PZH+vjevGj3a4U4ilK0jzfaU1jOmF63rzVB43jURo7JtwTbZZDZ5QklGVTdPiqRe8qV9Y7dDVe/7M8fLTv7S9567PVNqTJSymM4r2dDerlTD+I8pafs36wpCTuxxvZEHhRc7tecan6VHf6sgFbhfvZnQ0qeEYHd+TZmd/rTMq3SVu1xbnSF49Wrky3m3uNihi/NnueyXlPJQyLplU7tMVpw/jj0hRkPolLdhNzudobtfw4/mMOJhRozDXVPnBSw1u0tjS560mKGpkdRXOhzGMBNm7vSpNpcBakAMhJqQpqpAP4qxqdPfTnAvbAuGXO+ySr/gamPQED1MZ7alLvOyqzey2UqKHH3rGdt+5MlgxlgoSCQATdrnlkBX840iw8Ys0o4p+wbsOUglJ2a3RStOByIPEggjygmIFD+jNI/6c0kjgH1H+WJ614wUBhjXrCC32PtFpWhBBU8CMQffOIbBb69yZ3Zi+IfqvEReBivbLCswCtQR4WGBEdPsXosQ1YH3p0vMCao1FFb0yPyh/9XpnLmj/AB/mEpNDCFI5dqDHAc8vWKP+pO39uS/+dFHrDDZrTMZ5DD7A8Pn9r8uUDbYEUlTPmBz/AGkNVr8bY96mgGg44wWhAQxMHoEVdoWNZqFJgqpzH5U51jHLuaxnMizTcUAkkCoJOC11wEbHaNrEtampNaADUnAAc/yrWOdm2Monexdjec8WNCachkOUcNacThGftHOy9lJZ5YRMtTxJ16xJapSlWDgFaYgio84st74QN2qSyrKXOYbvQfEeXdBHnDS3o7xJGYsW5dmDyXeUCJodqHKt68uGFBcwp0jZyJQAAGAwHpEW2ZH9IMgxlEOoywWtR/tMTyGDCoOBANeVItanFrSdcYr0gPtnc6z2o3pid+niXunzoMfOId09hyZCG4oDhirn4iRh86V840YgZaP6M4P8EyitjgHGCnlUYekS15g+EeXLOwmsQ26yiYhU4VyOoIIII4EERKpjqGmdtaUNm2uoKPQTEwYZV4MBwP7xfirbLBfowJVxkwz6HQjkflFcbRaXhOUj76glT+3SD0IJe+ukPXh7yitL2hLbwup8xDTNpS1zdfUax39QMLMDtp2k4S5f9x8BrdGrHpw1MI295mElTT/uMCFHQHFosWKwCXU+J28THM/sBwie8gO7HZhLRUXJRT+YlMPWOXOBgYzC737iSp0wPLNyZMcKQBgTmW5UAJwghuzuDLsj9oWLzBkThd40AHPXhBixL2s5pp8KVSXzPxt8go6GCcdc5Zm9EvoV8+edlPaWzUnS2SYt5SMa/mDofnGGsf0WSpk2Z/UcS0agGFa3VJFaaXh1pG+tM0IpY5KCfIYw+xbMUlLeHeYl2/E5qfSvyilGt4n0c3VQs/mWney9mS5EtZUtbqLp889TCi2BDRuGIxFaJIdWRsQwII5UodecSDlDDL558B79YABWzZpFZTnvy8K18S/C2XD8oIAxW2nZCSHl/wBxa0BJoyki8p/fQ04x1Y7WsxQynA6HMHUHhjHn2w4MrFnVqsqupVsj6jmDodYpWW1GWwlTc8Ar6OOegflrBOIrTZVdbrCo94jgYmMkBh4FgzZOBrOl8f8AqAcx8XWI7ZvNKly79bxyCjBiaVoR8OGphJibWawzWGjHSd9JpNexQrhUBmqBrQ0oTpGhlbclGT21e5Q14gjAigOYNRHXI5jZGXoIVhRkG32ct3JSkaXmNaZ6YV/mDuzNtpOQsKqVJDKc1OePKlMdYWhGyMukEiYrWu1qi3mNB7y4+UVZu1QxKyh2jDhgo5s2VOmMdWbZpLCZNN5xkMkXTuj9TjC9nY1iszO/azRd+wn2QdW++fllBGHjm9AM5ZvQZxT2XLMxjOORF2XUfDWhNPvU9AscTv6z9ktbop2hGn3ep15DnBaUgAAApoPLD8o0UQ18mTkzorAiwf03aSdO9L5oTl5HDzEGIobVspZQyf3EJK1wB4qeTZehi9sOUTlPCdY5tEgOpVhUEUMQWK2CYoYdCNQRgQRXMHCLQMYC3sG2O0lG7Kbi3wN9taf+QyPrrBIGIbXZFmLRh5jMHiPekUktbye7OqV0mDh94Uw0xyxhehBSFEcucGFQQeYxHrHdY7TAhmWCW3iRT5CHl2FFyRR0AiasKsGoMFCho4mzgoqxoOJyhNgdkwMtc4zWMqWaf9xh8I+yPvH5QjPefhLqsvWYRiQfsA/mYvWazLLUKooP11PUxz7A7lSgqhVFABQDkMIdjhDkxWt1qCLxJNFXUk5AQxkFqXtZyytBR5nQHur5sB6QYuxT2ZYri1bF3N5zz4DkMh0i4PfyjfVDjEi3o2XTSFHYENFhDe/KFSHhU94wANAq3WNkYzZWP20r4qVxHBgD5wVEKnv8o4lFSWMChZLYsxbymvLUHUEaGLAirbdmVbtJZuTNT8LcmH65isRS9qUN2cOzfSp7rZ+FtemcYZ1uBVS0vxjd+7JRpU0KABeQnDM0pU/LzjYBoitMlXUq4BU5g+/nEmKceUWjznZ+1WkhrtO9mTjhjjj186x1Kss42Nnw7LtQ92hrQAAt+EnGlNI0crdSyX8DUj4b9aH1g+slQt0AXaUppw9IST9P0Zq/Ha9s842fbTKcOtCdK4g/xBbdWxCfOmzJgqlFFMQpbvMcMsmA9YIzd0LKXzu1+ENQGvKsHbFY0lKFQAKBgB791gjq6CqhxfbJ5csKKAADQDCOyY5J91rEU+1Kgq5Cgcf04nlHRsJa4/xFCbaGmMZcrP4npgvIcWOnClTCVHnaGVLzqfGw5fZEE7NZVRQqAADQD315xaupyffo4lIax2VZahV/k8yeJpn1ice/llDwo3JZ0iY1PfvrDw4H/MKkMATbbIyMZsupJ8aV8XMcx88omstoV1vKag+o5cjyMX6e8YGWvZjBu0lEBjS8p8LfLA84yW1fMTpPC3CZQcDFSy28Ngaq4zVsCP36iLNMYylCjM2QASZTGWTnTEH/ABJp+Uclp61qqzBxBun0pSCUKFgA7/U2GcqZ5UP6wv8AU2PhlTD1Cj9YIiFDwAaO3bJUljOp7x9MhHcrZAremEzGz72QPJcovwiIWAICFWGrFO1W4Kbqi85yVcScfkOcA/RLa7UEWrYacydAKZnpHGz7EWbtZoo1KKtPAuv+RrjD2TZpLdpNoXyAHhUVOXE8z5QSA6xrqp+ZEpS0eHrDZw4jWcjQockDlCgAaF7pDfz+8PXnAAqQtYVIQgAYxHOkhgQwBGoI90iWGhYAImbIZP7Mwp91++nzxUdDGe3p2jPULJYCXeqSyMTeAoKaFc8Y2pPuvHnAXejYBtCqUIExK3a5ENmDhyGMZ7KlmxFNvj0YrZtjluHvP2ZAJFMCfMa4ZRfXetvqhW//AFg/ZVrjdoDf0xu/OKY3btTNTsbv3mZSopmcMTTGNP8A/D1+p9hWj1v3/wD7K4+WNKcIywg5GaqNkTJbMsqTHAd7vFmrWulTnxjQbu7XcM8mkydcoUYY4EkULYUoQMzrygI+71qDXTIYmualbpzxqTUemsa/dTd42dGaZTtXu3qZKB4VHIY9awVQcnjHTGcX2WllWiZTwyh5u1PW6PnFiy7IRSGNXf7TYsONNAMdBF0j371hZe+kbY0xi9NWjke/fvCH9/zC9/tCiohLkIf374RyI69/8wwHEKFSFWABXYYiHr1hUgArWvZ6TPEKnjkR56RQNnnS8iJq/eNGAx1pQ+dMs4Lw0SnVGQ02Bpm2UQEzL0ulT3gRlzyPlHn9u+ki0TZwSzKACbqgipY5eh6R6TtywGdZ5stcC6lR1phHgM2VMkTKMCrodcKEYj9MYVXjx18jz/P8iytR4nsG7+88x5jSLSnZz1F4D7Q45Rn95fpLdJpl2cLRTQsRWvQVgduHsmba7Q06a0y6FIMy8wJbAAV1pGV2xs55E50cEEMceOOY4wQoj9T8CdvlWqhSXy/0PUNi72zRMWVbUEtpgqjZXqcRp/MaE7XQ4JVz9wV465U848r3Vkz7dbJPaF3WVQkkmgUY04YmnrHtMuUBgtAOQoOo8vyjiVC5dM2eLdKcNkCvq86Zn/SXgMZmtMaUXyrF+x7OSWKKKVzOZPU8YsgcoQ5RSFUYmjdFHUc0y5R0YqIUPSGMLzgAcCFCrCgA/9k=">
            <a:hlinkClick r:id="rId3"/>
          </p:cNvPr>
          <p:cNvSpPr>
            <a:spLocks noChangeAspect="1" noChangeArrowheads="1"/>
          </p:cNvSpPr>
          <p:nvPr/>
        </p:nvSpPr>
        <p:spPr bwMode="auto">
          <a:xfrm>
            <a:off x="53975" y="-914400"/>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8677" name="AutoShape 8" descr="data:image/jpeg;base64,/9j/4AAQSkZJRgABAQAAAQABAAD/2wCEAAkGBxQQEBQUDxQVFBQVFBQUFBQUFBQUFBQVFBQXFhQUFRQYHCggGBolHBQUITEhJSkrLi4uFx8zODMsNygtLiwBCgoKDg0OGhAQGiwkHCQsLCwsLCwsLCwsLCwsLCwsLCwsLCwsLCwsLCwsLCwsLCwsLCwsLCwsLCwsLCwsLCwsLP/AABEIALkBEAMBEQACEQEDEQH/xAAbAAEBAAIDAQAAAAAAAAAAAAAAAQUGAgMEB//EADkQAAIBAgQDBgUCBQMFAAAAAAABAgMRBBIhMQVBUQYiYXGBkROhscHwMuEUUpLR8SNCchYzgrLC/8QAGgEBAQADAQEAAAAAAAAAAAAAAAECAwQFBv/EADIRAQACAQMCBAQEBgMBAAAAAAABAhEDBCESMQVBUWEiMoGRExRxoQZCscHR8CPh8VL/2gAMAwEAAhEDEQA/AOB7TxgAAAAAAAAACKFAIEUAAAAAAUCCAAAAAAFLBAAAAAAoBGAAAUAAAAAAQCgRQoEAAAAAAAAAAAAsAIBQAAAAAAAIIUyBQAEAAAABbAAAAAAA9GDwM6ztTi31eyXmzRr7jT0a9WpOG3S0r6k4rDLR7L1MuZziuWib18XoeXbxvSjmtZmHZHht/O0PDLhFTOoRSk5Oyt977G/R8X22rE84n0n+zXqbDWp5Zj2ZtdmYUo3ryu7bJ2Xot2ebuvGtSvyRER793Xo+HU/mnMujEcMw+VZdHb+Z3T8mctfG9x3zE/Zvnw7S9JhgcVSySsnfp1Z7G38X09Ws9UYtHk1U8F1dXUiKT8PnM+X+WCx/EZwllvCPqm/U1X8R1JnjEPodH+HtlWvxdVvv/ZK/FJQbs6dSK5wkm0vGz09jKniGpE84lq1vANpePg6qz7/9th7OYKePjmw8bxTtKUtFB72b66ra56Nd3p2r1Z+j5fceH62hqfh2j6+WGYn2Sqp2UoOXS8ltrvYkbuno1ztL+sMPjcDOjK1SNuj3T8mjfTUrfs0X07U7vObGAQABQAEACAAAAoiCgRQAAAAAALAEjG1orGZ7M9PTtqWilIzM9oeevicrSayp6Z5aRT5b2+p5mt4jjikfd9Vtf4br09Wvbn/5r/nn+jGVONOL0lTmvBTj82rHNXxPUiecS7tT+G9ravwxas/rE/s+p8K4hD+Epfw0cqlFSblZyvtK/K909fDQ8Hf761rzn5v6R7POrs/wLfhz5fv7vLObbd34/wBzx+u0zzLoxGHkpVXCtBr+ZfPQ3V1Jjn0MRMYeviWacZKMrSadpb2vzNU2zbNuWNcQ1nF8FnUks1T9CSesrt738OXsdOnrVrE8d2+dTEcQxXaipOjThll3m8rlbW1tbPdbbnZtdTMzh2eHRFtSc9mnyOyHuWdcpWd1pbmZw578w+vdhcRKlh6FK9lJfFmlpd1k5K/y08Du0vR8nv8A4r2t9Ps2iVbK7p2fVG6XnPDiML/ENxdtd76JdXflbcyraazmGNqxaMS8f/TlBXXx5zkte7HKvTMtTp/N29HL+Ur5yxvFuAVKGt1JdNprzj/Y36e5rbieGnU21q8xzDDnQ5wAAAAABQAgAAAIBRQAAgJdANo4Z2LqVIqdeSop7RavO3irrL9fA5dTdVrxXl1ae1taM24dHF+znwIuVGXxLf7ZRy6c3e9n5aHDutxbUrh7vg1NLb6s2vnmMRPp/wCvl+Pxkq1Rzl5JclFbJI8W1s2y+909OKU6Y+rxSDGX03sLXvhcn8lnbop3fzalLykjyd7T44n1fPeJV/5ur1/3/r6PfjcXlacdUtH4+TOeKerjrXqiXnq4jN3orbXXfQy6MMYjEvRLHOW2nzfuWtISa4YzFVpQneLtda9G11Rt04icxLZiJhr/AGvruVODaWk9bXW8ZI7NrSItLr2Xw2n9GrOWmn7+534w9Sbzbu6nHPs9dvPoZYaptMcPrmDoOM4uElaDipLnaEVFR+V/U7KPldXUiazEx3ZipWcvTX0NmXLhypztTlN9bLySUn/8F9mLzwm/i0+t7P21+5Y7SxnyeqrH4m72stfHYxjhWs8VwuV3XW0l0fU79tq5+GXDudLHxQx52ONAKFQAAAAAIUUgFAgALAUDeewXA45f4iqru7VJPZJaOfne6XkcW51eeiHbttLjrn6NlxUrtPlt4a7HDnl3MNxmbhByteKac1a7ybSkvL9XiotGu/Dq21Yt8P2/X/eHxntNwr+GxU4LSD78HyyS5ejuvY8/Upiz7PY7v8XQi0/NHE/qwrnq/N6b+xcM7Zzwy/ZvHSWISbeWUfh9FprFPrzWvU5dzSJpMx5cuPeaedP927YhrJ7HkzMzZ49eJdVOdlqZpPdxwmI08izExJePN14+re35+bCkTlI7MHx3vUZJbpXXt+53aHF27Qvi7So1tD1Ol3RrOzATvWpq+9Smn6zRYq0aurM5/RvnCePJzWv/AHJvTq5J1b26KM6aNtJ5eTr6Xw59P/G00cZzTN+HnyyOKxCShB2/TGTtylLV6e3sY55RcKoOV0ryadnfnlaSXn9zLKPXwhZnfpJP+lP7tEkYfiUVUc7bNuz9dGbNO3TaJYXr1VmGt2PYeQWABAKAAAACAAAFAAAAH1zAw+Fh6UFypxXrlVzx9Sc2mXr6cYrEOuc/9NPwt6rQ1NjE1pXeeTtlUlfRJKVr3/pRJ9ZbK2tEdMebRe31JV4Sy6VaMc6jzlS2k49Ut30t4q/Nqxn9Xs+Gak6V4mfltxn0nyfM3UNOHuzqYevhFa1VX0V00/FbP6+5r1a/C06upNqy3V4i63PJ6MS8l2xq6bk6WuXVRqWlJepnavK2nNYdONq7eZlWrGOzw41t05pb5J/+rOnSiOqMpW2LQ0dI9V1xHDtwl1K6/wBqk/aLt87CTGYbj2bwivm3cVa7133S9FFehnpxmXnbu/GG0Qh+/wBzpeY7JVnJtv8AVJ3fgvz6GOFcViWnp+eIiElslWtOGHzXSc1eb2azaaeLW5iMDTxE87jbuWTT+t/kWox2IjaTXiexo26qRLydauLzDrNjUAAAUAAQAFAgAAoAAwPqVXiCjGlmTtUhF6WvHup3t01PFvGJl7FZzEOmtK2nJ6rlvv8AniYs2P4liIwpSc/027zs2rc7pcjC3Zs0ombREd3yrtBjfhyVNTUoR/1MHiIyUnFPSdCcuceWu3dvo9OWfT7PotGvVHVMYmeL19ff9WnzevTw6dUMOnqRN/O4YzGW0dna7lTabvZ6eCa/ZnBuqxFoly68cxLM0Zcjmik2nERmXLeYiMy7FTeZvrGPyPV0fB9bVxNvhj37/Z5+t4lpacYjmfb/ACVKCluetp+DbevzZmf1x/R5t/FNaflxBDCR+TW/VWNlvCttjiJ+7CviOvnnH2a/ieyabbpVLXu7Sjda8rrl6C3h0Y+G33ehpeN44vT7T/liq/B61GM3KN1ltmj3o6tPzW3Oxxau21NPmY+z1ttv9vrcVtz6TxLc+ztNfCjJf7u97/4Q0uzg3c/HMMw1p5/b8RtmXGNFHTTg278jHmeyvdiMTKtO9R91bRWy6JIYwjhWlbXYuBjq71/NfE9LbY6Hmbn53XY6GgAAAAEsAAgFCgQAAAFgPreFhCtQpySvF04tLR27q+n2PHvExaYl7FJiaxMMbxCo4u0tV1+6ZrZMJjKt4teZLRmGdZxL5R2n4N8CV4J/Ck725U5vl5P9uSOS1cS+j2m4/FjFp+KP3hgJR9/zUjqtDlRpyqPLCLlLold6GVdO15xWMsNTWpp16rzER7tm7PcLq08zqJRTS0unLR9Fpz68jfPhd9WY6+I/d4e78X0Mf8fM/aGehTS2369T2NvtdLQjFI+vn93zevudTWnN5+nk7JLby+7N8d5ap7QhWDlS/UvNfUk9lju4IsE93Nfp839P8knusdnGmsukdF0Whr/B057xDbOvqZ+aXf8AHa3Oe20iZzWW+u7mIxaHNVk7Lmzl1NK9OJh06erS8ZiXo0tpsjXHDZJF2/xf6E9xxxFVX+hnWtrdoY2tEd5eXEvVeR37T5Zlwbr5oh0nU5gAEAoAAAQABQAAAACPsGHnTp0YRTjGKhHLqlpZWPHvOZnL2axERGGH4vxCMk45YyfOXTysa85ZsDMZVh+M4anOnNVbKDXebaSS63e1tzXesS6NDUtW0dPdoXCeDQq1rOopQUssXF2c9kt14625GqtXp7jeXrWMRiWz0MHTpJxoxSjf1fRyb1bt1PoNLTrp1xEYfIbjcamvbqvOcO1M2S0wNFhjKvZeq+/3JHdZniHErFyg9V5ok9ljujWojsT3cpbL1fu/2RPNZ7FPr0+vL88BPoR6uLKOUVbX8S/PuQI1GtvY1amhTU5nu26evanEdnoWL021OX8pbqxE8Or81Xpzjl0xrNSvo348jr/Bjp6I7OT8eerq7y4Tld3ZnSkUjEML3m9syhmwAoEAoAAAQAAAAAAFAylTjEp0lBuUZRSSlG1mkrJPmuWqOX8vi/V3h0/mM06e0urBY+UdJXlHru4jV29bc14ldLcWrxbmGQrYyKi5J5vLf9jiro2tbpnh2TrVrXqjliK9f4m/ty1O7S28acT55cV9xa8xPbDXV2cUK6qU6koLNfJrouajJO6OedjWZ4nh6UeLzEfHSJtjiff1xhnIvXXbmd/d4vZJRsyxOYTGJWT29vb8QhZTl6/X/A8zyQrEA5T3fmSOyz3Wa2/NtP7iFk5W9X+fm5BIRvvstxMkRkk7jsTykvAqTMdoQqAFAAQKAAAAABAqhAAAAACAUUDkp/mz9yYXMq0nto+myfkycwcSX5S/dD3g9pcWrDOTstv28hlcIisfIWz9PuPM8kKgBzn+r2+iMY7Mp7kt/Lf7/MR2J7uL6erIuBmXux9oQBYqBAKAAihUAoQAAACFAABQAAgFABYAACOSfX90RS1vFAVPrtyfQxmPRlE+rnkyy18vdaP7jOYO0uGW110X3X9y57JjGXAyYgHal3tei+ljDyZ+aJXfnr77FTu4v/LEEoyoBAAUABAAAAoAAAAIFAAQAAAKAAAAAQAJhXJK+3t/Yiu1LNH/AI+9r/VP6sx7Sy7wrjfXrF3846/O1xkx/R57GxrLEHoUdP8AxXtrcwy2YcZaLx+nX7IQnk6jNigRQIAsBQAAAACgABYKgRAAFAAAAAAEAqhEAoEAAdlOrZp9OfPyfVEmuYZRbEvXGN722tJr+lp/X026GqZx3bojPZ4Tc50A9m0Ivrt6NmrvaYbv5Yl5Zv2/NTZENUyhUAAAAAAAAAUAAAAACAAAFAAAAAIAAAAAAAAcs0srUHZ2eu/catOy5vXTpqzC9ctmnbHLz4SbcO/+qPdl0uufk1Z+TRazmOe6Xrzx2ns7cJJVU3S7+XNmy65cv6rrlYk6tI81jR1J/ll5+HU5ZM8pSvJylleyzu6jbk0unMlY8/Vb2jt6PUbGoAAAAAAAABQAAAEAAUQAAAAAAAChAAAAAAAACw3VhJDVu0PFXKVsPCd4TpxcsuXMpuadOUlq+6rpePlbzda8Wtms4nD19CltOnxRmO3++7XeIcWqPE15YdyjGpaM4twcql8uaPdSTV4+F8q8jnisRzPk6vxbTHTHyzMTj3b5wvFznmjUjlcI076L9coZp2admv0teDPR2+pa+ery4eZvdCmlMdHaefo950uJAihQAAAACAVAKAABAAAcSgAAoAAAAAAgAAAUAAAAahxfhtX4tlONKlKtOqpuLllnKC70sqbiu7FeaulqeTfb2rqWvPnmI+r3I3FdaK1r5RGfbEYlpsItVE+/pKDWVJyvdfO1/WxOmJ4lMz5PrdGi1KTlLM5ZeWVJQioxSXp8zt2u1rt6TWs55y83c7mde0TMYw7jqcwAAACChUCAAKFQIoBQIAAhQAAAAACgAAAIAAAAAAA13t3Vy4Sy1nOpCEUt5XUnZeqj8jk3fMV/V37Kcdf6RH75/s13Gdkq2HoSlKcZpayjHMnDrJN7206c2ar7e1a5y2ae5ra3S3fgmL+Nh6U+coLN/wAlpJe6Z26duqsS4NWvTeYe4yawoEUCAUABAAAABQAAAAcSikAoEAAAAoAAVAgFAgAAAGB41gJ1sbhNGqcFOs5PZuE46LxzKHu+hzXjq1o9nXS3RoT7yzdakpxlF7STi/JqzOmeXLE4nLEdlOG1sNSnTrRaiqsnSk1ZVIuMW5RXNX5+Njn0PhzT0dO5+LF484Zo6HMoQAAAAUABAKAAAAAAA4lCxAAAUAAABAKBAChQIAAAFqNyy3ekFJRWyWZ3k/Fvx6IwjTiLTbzbJ1JmvR5IZtbur4mU4wjN3UE1HSN0nyzWvbTa5hGnWLdUNk6lpr0z2dJm1gACgAAVAKBAFgAAAAAAcQKAAAAAAIoUABAAAAoABYBYAAAALAAAUCAAKAAAAAAAgFA4gAKBAihQAEAKFQCgAAQAAAKFAgACgQABQAAAAAAEAAAAACAAAAIBQIoUAAkAAAKBEBQgFAAREBQogggoCQABQIQgKihUBAiAUlAKB//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 name="1 CuadroTexto"/>
          <p:cNvSpPr txBox="1"/>
          <p:nvPr/>
        </p:nvSpPr>
        <p:spPr>
          <a:xfrm>
            <a:off x="2087724" y="973015"/>
            <a:ext cx="5328592" cy="400110"/>
          </a:xfrm>
          <a:prstGeom prst="rect">
            <a:avLst/>
          </a:prstGeom>
          <a:noFill/>
        </p:spPr>
        <p:txBody>
          <a:bodyPr wrap="square" rtlCol="0">
            <a:spAutoFit/>
          </a:bodyPr>
          <a:lstStyle/>
          <a:p>
            <a:pPr algn="ctr"/>
            <a:r>
              <a:rPr lang="es-MX" sz="2000" b="1" dirty="0"/>
              <a:t>Riesgos químicos en el estado de Veracruz </a:t>
            </a:r>
          </a:p>
        </p:txBody>
      </p:sp>
      <p:sp>
        <p:nvSpPr>
          <p:cNvPr id="3" name="2 CuadroTexto"/>
          <p:cNvSpPr txBox="1"/>
          <p:nvPr/>
        </p:nvSpPr>
        <p:spPr>
          <a:xfrm>
            <a:off x="539552" y="1412196"/>
            <a:ext cx="8424936" cy="5078313"/>
          </a:xfrm>
          <a:prstGeom prst="rect">
            <a:avLst/>
          </a:prstGeom>
          <a:noFill/>
        </p:spPr>
        <p:txBody>
          <a:bodyPr wrap="square" rtlCol="0">
            <a:spAutoFit/>
          </a:bodyPr>
          <a:lstStyle/>
          <a:p>
            <a:r>
              <a:rPr lang="es-MX" dirty="0"/>
              <a:t>El estado de  Veracruz es uno de los estados con mayor importancia industrial en el país debido a la presencia de la industria petrolera, la cual abastece de materias primas a otras industrias:</a:t>
            </a:r>
          </a:p>
          <a:p>
            <a:pPr marL="285750" indent="-285750">
              <a:buFont typeface="Wingdings" panose="05000000000000000000" pitchFamily="2" charset="2"/>
              <a:buChar char="§"/>
            </a:pPr>
            <a:r>
              <a:rPr lang="es-MX" dirty="0"/>
              <a:t>Se tienen registradas 81 instalaciones industriales que almacenan sustancias químicas peligrosas, tales como acetona, alcohol etílico, metílico, acetato de vinilo, benceno, amoniaco, hexano, óxido de etileno, tolueno, xileno y cloro</a:t>
            </a:r>
          </a:p>
          <a:p>
            <a:pPr marL="285750" indent="-285750">
              <a:buFont typeface="Wingdings" panose="05000000000000000000" pitchFamily="2" charset="2"/>
              <a:buChar char="§"/>
            </a:pPr>
            <a:r>
              <a:rPr lang="es-MX" dirty="0"/>
              <a:t>Cuenta con 4 complejos petroquímicos en los municipios de Coatzacoalcos (3) y Minatitlán </a:t>
            </a:r>
          </a:p>
          <a:p>
            <a:pPr marL="285750" indent="-285750">
              <a:buFont typeface="Wingdings" panose="05000000000000000000" pitchFamily="2" charset="2"/>
              <a:buChar char="§"/>
            </a:pPr>
            <a:r>
              <a:rPr lang="es-MX" dirty="0"/>
              <a:t>Se encuentra localizada la Refinaría General Lázaro Cárdenas en Minatitlán, la cual tiene 27 plantas productoras de combustibles </a:t>
            </a:r>
          </a:p>
          <a:p>
            <a:pPr marL="285750" indent="-285750">
              <a:buFont typeface="Wingdings" panose="05000000000000000000" pitchFamily="2" charset="2"/>
              <a:buChar char="§"/>
            </a:pPr>
            <a:r>
              <a:rPr lang="es-MX" dirty="0"/>
              <a:t>Tiene 8 Terminales de Almacenamiento y Reparto de combustibles (TAR)</a:t>
            </a:r>
          </a:p>
          <a:p>
            <a:pPr marL="285750" indent="-285750">
              <a:buFont typeface="Wingdings" panose="05000000000000000000" pitchFamily="2" charset="2"/>
              <a:buChar char="§"/>
            </a:pPr>
            <a:r>
              <a:rPr lang="es-MX" dirty="0"/>
              <a:t>Cuenta con 4 Complejos Procesadores de Gas en Coatzacoalcos (2), Poza Rica y </a:t>
            </a:r>
            <a:r>
              <a:rPr lang="es-MX" dirty="0" err="1"/>
              <a:t>Cotaxtla</a:t>
            </a:r>
            <a:r>
              <a:rPr lang="es-MX" dirty="0"/>
              <a:t> los cuales producen gas natural y gas LP</a:t>
            </a:r>
          </a:p>
          <a:p>
            <a:pPr marL="285750" indent="-285750">
              <a:buFont typeface="Wingdings" panose="05000000000000000000" pitchFamily="2" charset="2"/>
              <a:buChar char="§"/>
            </a:pPr>
            <a:r>
              <a:rPr lang="es-MX" dirty="0"/>
              <a:t>Tiene una Terminal Refrigerada en Pajaritos, Coatzacoalcos y una Planta Criogénica en Poza Rica</a:t>
            </a:r>
          </a:p>
          <a:p>
            <a:pPr marL="285750" indent="-285750">
              <a:buFont typeface="Wingdings" panose="05000000000000000000" pitchFamily="2" charset="2"/>
              <a:buChar char="§"/>
            </a:pPr>
            <a:r>
              <a:rPr lang="es-MX" dirty="0"/>
              <a:t>Existen 2 Terminales Marítimas ubicadas en Coatzacoalcos y Tuxpan</a:t>
            </a:r>
          </a:p>
          <a:p>
            <a:pPr marL="285750" indent="-285750">
              <a:buFont typeface="Wingdings" panose="05000000000000000000" pitchFamily="2" charset="2"/>
              <a:buChar char="§"/>
            </a:pPr>
            <a:r>
              <a:rPr lang="es-MX" dirty="0"/>
              <a:t>Tiene 126 plantas de almacenamiento y distribución de gas LP y estaciones de carburación</a:t>
            </a:r>
          </a:p>
        </p:txBody>
      </p:sp>
    </p:spTree>
    <p:extLst>
      <p:ext uri="{BB962C8B-B14F-4D97-AF65-F5344CB8AC3E}">
        <p14:creationId xmlns:p14="http://schemas.microsoft.com/office/powerpoint/2010/main" val="33952948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2" descr="data:image/jpeg;base64,/9j/4AAQSkZJRgABAQAAAQABAAD/2wCEAAkGBhQSERUUEhQUFBQWGRgXGBgXGRUXGBoaGxcXFhgcGxgcHCYfGBokHBgYHy8gJCcpLCwsFx8xNTAqNScrLCkBCQoKDgwOGg8PGikkHCAqKSwsKSwpKSwtKSksKSksLCwsLCwtLCksLCksKSwpKSkpLCksLCkpLCwsLCwpLCwsLP/AABEIAKABJwMBIgACEQEDEQH/xAAbAAABBQEBAAAAAAAAAAAAAAAFAAEDBAYCB//EAEAQAAIAAwUFBgIJAwMEAwAAAAECAAMRBBIhMUEFBlFhcRMiMoGR8EKhBxRSYnKxwdHhIzOCFZLxQ1OywhZjov/EABkBAAMBAQEAAAAAAAAAAAAAAAABAwQCBf/EACsRAAIDAAICAQIEBwEAAAAAAAABAgMREiEEMUETUWFxobEiMkJSgcHwFP/aAAwDAQACEQMRAD8A9vrCMKsKsADQiYeFWABQwMLlC+cACrDFo5Y0FfU+/eMZze7bKrIKJMW+xVCA1SA2DZZYYVPGE2l2xN4tL07euzq10zASM6AsopzAghZrWsxQ6MGU6g19mPNLCUDjtK3NaUwz/WLuz9rtJmWgSELSzLMwCo7hW8oamvQZ0iEPIjIzwt5ezZ2zeGRKa68wAjTPPU0GEWbFtCXOW9LYMvEfrwPKPMZDAsCxOJqzZk44nrnjBaw7QlSbYhlm7LcFXqORIJpwNMeZhR8hSfSCFrbxnoP5w8QSLUjiqsrdDUeo0iavD31jSaR1MKvpC/SFWABDpHUcw8ADxzD0hQAKHrDQoAHhVhqwqwAK9DF45LdP+P0jxrfbe6bOtEyWrssqWxUBSRWmZPGuMdRjrM998aY8mez3xyhMfeseSbM2pM2f9XmfWBNlTiL8upN0EA14giJt/wDfh2mdjZ5hVAAWZSQSTjQHMAYa8YfHvCb8uKg5v4PVQ4hwY8Z2Xb59ms4ta2m8LwBksxa8LxwoamutRxzj1ywWwTZaTBk6hh5ivrHLWFKb1avRavQ4Mcgw9YRoFDiGh4AFChEQoAFChAQoAOB784eGPzxh2gAVYRhGIbVallqWYhVGJPy9SdIAJC3l6YYQLn7aLErIXtCDQscJYP4qd7oIgKvaD36y5WkvJm5uRkOC+sEJUoKAFAAGQAoPIRnsuS6R0o6URs9nNZ0wv9xe6noDj5kx3O2TLaWZd0BSKGgA64jXnyi8BFTalvEiUXYVyAA1JNAIySm5ezvEjITt0p6milWXChNQfMDA/KDuxN3RJVrxvO/iJ4ZAU4CpgHK21apz0V6MfhUCg45gkwc2TvBeExZwCvKFWA1XHECmeGUSjGPwZ63XuxQEt+581GPYkOugaoK8q6j94Jbv7tNKftZpBelAPhUY5VzJwx5wNnbzT5rjsyEB8KgAnHKpNcf3gzsfbMwzOxnqFciqnAXqaGgz/YwRS3oIfT5aghO2RLJrdut9pDdbPiM/OGSdPlZ/1050EynLRvOhghdjkpF42yiaHEewbSScDcOIzU+JTjmNItA+UB7Xs0OQykpMGTrn5/aHI8YksO1DeEucAsz4T8L/AIeB1KxshapE2sCsODDdIeKiG9/lWHMKnnCEACJhQ1YG2/ahB7OUL80jKtAtci50HLMwm8AuWq2LLW85CgDMn8q5mBr7VmTP7MsBTWjzKqCOSeI9TQQ0jZ3e7Sae0mZgnwr+Bfh/MxeURmnf/adqG+wc2yy/92bMf7oPZr/tX9THme+O5k2VOZ5SM8piWF0EleIIz849eAgDt/e+z2U3XJZ/sqKkcK8InC2zlqIeTTVOGWdI833Y3SnT5yGYjJLUgksKEgHIdaQX+kLdGYZvbylLhgLwUEkEYDDM16Rr9g75We1NcQlXzuuACeNDqYt7b3ik2VQZzYnJQKsedI6dlvPfkhDxqPouKfX3PH9k7u2i0MECMFriWBCgan2I9csex3koqypzi7SgfvqSMMiKivIjWKex9+rNPmBASjE0F8Uqa0AByryjS0gstt3+Lop4vj1QjsHu/JRXbLy/78ui/wDcSpXOhvDNfnBSRaQ4DKQynIg1GuusV2ED5uzCpLyD2baindbGpvLXhqMY6hfvUjS456DpEICBuz9rBzccXJoxK515qfiHP5QSEaU99HI5MKsMTzhQwHrChAwoAOR6Q16HrDMYAI585VUliAoBJPD3wgVJlmc4mzBRQay0Oml5h9o6cBD2lu2m3P8ApSiL3B30XoK1POnCL4EZbrP6Udxjo4hQ8ULXbiWMuUKvheY+FAePEmhoPWMhQntVuSWO8c8gKlj0AxMAN4Jc+0SqLLChSHusauxWuFBgophjBmx7PVSSe87Zu2JPLLLlFu5AJrVh5fKt1xrwa6w8iIJbJ2K1pE2Y4PeS6hOBrmWz40EbadsqUzVaWpPQROkkAUGHvLpHKjJLN6MtfjKL1s8wE4o1G7jrmDgQeME9jNOn2hZqkG4DVmqQSRdC+lcRwjaWrZUuZi6K3UA/pE0qyqoooAHKEk118BHxuMt0qJta6aTlMs/arVD50w86QQBBxwIiOZKBz9+6mKBktJNZdWTMy8fVCfD0yMdmoIuPfzivbLGsxbreowI4EcCIms1oWYoZTUH1B1BGhGoiSkCedofspbMtzXjKnUMwYg0p2i8eAIxJHMHWC1YEbQsV9QVwdTeRqYhtMeBwBHOLWzLb2ssNQhgbrDUMMD14+ddY9CqfJEWsLsKG984pbTtxlr3RemObqLxb9hiT0ijeCIdo29r3ZSj/AFCKsdEBwqfvcB5x1Y7EstaLU1xJObHGpJ1OMc2Cx3BneYmrMc2JzJ/KmgAi3SMFtjk8KxjgwEPHE+0KilmIAGZMD6TJ5xLS5ed0YO3U/COQxiXo6JrVtZEN0Es/2U7x89F848O27PZrTOaYCGLtUGlRjgD0FI92s9lVBRQFHL188Yzm8m4Mq1NfqZczAEihrzI1POL0WKEtkYPN8eV8Mi+0zz+ZtztXsqyJYlTJZUXlzZqgeQ4jnEe/EyZ9ccTWvEAAGgHdpUUHmfSPQ92/o+lWVxMJMxx4SaUXoABj56xY3n3Kl2wAmqTFFAw4cCNRFfrw+pqXRn/8lsqHGT7Z5e+2Zf1RJKylWYrXjMyJNcMdNOMev7D2usyVLDNSaVW8rd1iboqQDnjGa2L9F8uVMDzXM2hBC0ur1NMT6xsJ9hVxRhX94nfZGf8AKi/h0WVp8y0RHLCBoaZJzJmS+fjUf+464wRlTg6hlIIOo4RnN5VttgEwDNWXFWXBlOhB/TKO9l7TJJlzcJq44Vo6/aX9RpFlhFK32IuAymkxcUbgeHRsiIvVZx9ikgxWEpinsy3dql6l1gSrrwYYEfkeYIi2RUY6xuJD48IaHZ6QoAOYqbVthlyyy4sSFQcXY3RhyONOUWifn7y8/wAoE2tr9oVdJa3v8mqq+i3z/kI4nLitGlpPYbKJaBQSaZk5k5knmSSfOLEMId2ABJwAjzW9elfRT2hayKIn9x8vugZsemnOO7FYxLWg51JzJ1J4kxW2WC9ZxzfEckHgH6nmYJAQDFSHpCgZNtbzSVld1AaNMz6hBxHEx0Iu2i2pL8bKvCpz6DMxW/1uXoJjDiJbn9I6s2ykQ1AqxzY95j1Y8YtXIWgVF25J1e5+MFP/ACAi6priMY4eSCKEAwPbZzSqtIN3UocUPHDNeoh6ATIjkrEVjtomA6MuDKc1P7HQ6xYpA0CBc9TJbtFrcP8AcHL7VOIw6jpBJWBAIxBxBzjmYvv37xijsxrjNJPw95PwHCnkaj/bxjldB6L5X3SB9extAYeCbRW/GPC3mKr6cIJGKO1LL2kthqcVPBgRdPqBHcJcZaJrQr7/AGgNZj2s1ppxUVSV+EeJh+JhToBD2vaN6yqy4NNCovEMxocOK4+YizZZIRVUZKAo6CNN88WHEVvZOIaZNCgsxoAKk8o6AgbbW7SYJfwrRn5n4V6fF5RjKDSZZnN2jigHgU6feI+0R6AwSCxzLWJISQDUh6RBbLcstampJwCjMnkP1ikJU6bi7GWv2U8VObcekd9IAmxAzhXucDRu/J1QMeLVY/OE278r4UunihZD8jBqF2E4VIFmXOleFu1UfC3iA1owGOHGLtjtqzBVT1BwZTwI0g9hpIUz98f3gbMUyDfXGWfGudNLw58eMFTHDrXCOWsOhI4IBGRhyIHbObs3Mo5YslTpXvKOhx6EQSgEgY47GeswDuzKS3zzJojf+vmIOJ75QMt9kExGU6qRWlaVy9M/KJdjWszJKlvEO6/4lN1vmKxtonqwnJYXhlhjChdIUaDkym8e9DS2aXJpeXxMRXE6AcaanDGBdj21OlFps4X5bkXmpQindqNDTHCK+8lnMq0uW8LteUnI1pUV618oHTLbMmIJCEtXBUzFTQVP3caxgsufJxf7GRzkrD0K3bTWVLMxsQKUpqTkAedRGStW37RPqi3VDYXQt7mak8sD1MGNv7Ob6oFWrGXcNMMQtB5xkbHtAoQ6NQj9jnGdyxlr7JRa+xuN39r9qGVlCTEoGUGo5EE6HHnBmMbudfedNnNUqwVamveIJJPMCsGNu7xCz0UC9MYVpWgA4t5j5R0mXhPYcpFnak4krKU0L+IjAqgzodCcBFyzyQqhVAAGAAwpGLsm8s0TGmzJashAUlL1VC1yrWoqa+cbWzTQ6KymqsAQRqDjDwcZqXokpDtC9/vCHv36RojXo2xqwisPT3794c4ascyrwEwXtKWZZE5BiniH2kzI8s4JI4IBGIIBB5GA+8e2RIUAKGdgaA5Aak8oAbL3jtEtQCqzJa50DAhccAca6UrziOr0ziVkYvDYW+2LKQu5oozOfSnGMlN3sJnI6yjdWoNWoxBGOAHIGkT712sTrLKmpjLvAnkCGAr0OflALZ1vMlywUNUUoRXPp1jhvvP1I33OLSX7aegbP2mk9L6HqNQRmDzilt/a4kS6gVdiQo551I4CBe5EwsZ7fCWFBkLwqWp/+fSOt9bGzIjqCQpN6mdDTEecDfWlubdfJAWx2u0sQZbXhLLOFui4L1ScsQO8eMbHY21VnS74FCCVYaqeGWX7x59ZtqGWDcel4UwIxHCNbulY2EhiwIMxiwB0BAUdCaVz1hqTlmsz+PNt4Z/eL6SnSYZdmCgKaFmFa9BX3SL+7W8c1ZwlWuX2bzquj5BjhgR0pTpHm217A8ic8twQQTmKVFTQjl0g5u1Nn2y2SSzM/ZGtSfCo08zQR6EqoKvejDDybnfxf39fGfJ7Isc2m0CWhZslFf4iG27QSTLMyYwVVFSf246Ribb9JUiY6LcmdmGvE0BrSpXDOl6h8hGOMZNaj17LYQxSeaa+wWYk9rM8bZfdWuCjhz5wRAirs62pNRXlsGUjAj3hFsQlHvDvfsICGMPn7HukKvv0p+cXVfQtGIgZbbOUbtU8Q8S6Muo4V1B4iCdccIjnMKGuA6gfnEZRw63R5M0MoYZMAR5x00CdhW+WTMlI6NdaqgMDg3eNANASRBSZkacIT9CT0xO9O/EqRNVUBeZLapoaAYUKk0xqPSCm72+0u1NcKmVMIqFY4H8JwrHj+0kZZ0wTAQwdq1zzPHyMaHZ+3ZtqttlN0KyEDuClVGLE0+6OEbH48VDkjx4+bN3OL++Yeq7W2olnltMmGgHzOgHMxgbH9J/ZzHpJrLdr2dCMADhSmNKwS+lSQxs6FQbqtVqY5gipPWMDu9arPLd/rEszFKkLTQ5gw/Fgscvk783yZwsUI9L74e47G2vLtMoTZRqp44EHUHPECFGS+iWQ31eYxBCNM7vkorTzwryhRZ/gbKpOUE2FN6dtotZPZrNY53vCtcBpUn+IB7v7TSQFDyVVSadooOBrSrDhlU10yiDeKUVtU0N8RvjgQRp+XkOMVLbtFmk9hQEGoUUxJNQBUY6x51licmn8EHbJTw9FtFsSWhdzRVFSRj7/AJjA2u1y5k4OtmSgBF1jiSaYmgpXA+saDeKzt9SUYm52d6mNQKVPlnhz4RmrBbTLcOoU8NQa+8Ik33ha+xxxG22BtKXNTuC4VorJqp/bgdaeUZne+SVtF5h3XVbp0quYJ0/XGLW57s9onTMgVUci1ScuVT6xq7XYZc5bsxQynj7wgfa6O8+rWeeJtZklGXUXTxGPQHPGNvuzZ2SyylbBguI4VN6nlWnlAyTu5IkWhaL4h3L2NGGJHmKU6GNMkOPQU1OHtjketPfrHQPz9/P945rjCBw+X5fzhG6EijQia+/195nhDFvfvrHZPuvL36xzX9/zjmctGjE77ySs5Jh8BULXQEMxoeFQflAiVtVpctkBAVs8BzGHrHoG13QSmLqGAGXE5AeZIEDtl7pSZaoxQF6AmuIqc8OuUYWny1ELKHKWpkO79lEuwgWgAKbzMGyAY1oegphxI4Rk7dLsve7L6xShu0HdrSgzxu1jU79ORJQDwlwG9KrXzjNbNtKS2JmKXFKa+R+fzhPOWM4umotRZudiLKEhOxp2dBSnLDHDOtYi3g21Ls0kvMyyCjMnhAncmaSbRhRLymmODEG8PS76wP8ApVsjtIluASqNVqaAigPqPnFYJSkkVla1U5xXeejP7P3pvTndLGjgm8QtaqKUONCNOHGPStjbUl2iUsyXka4GgIIzB4H+I8U2RtybZixlNS+t04AinHHhHo30b2R1sjlq992ZankBXlUgmNXkUxrWoweD5M7JZL/IL353ps7v2SyVmsjCrth4TiooK0zGesFdzd4pJIk9h9WciqjIMOIJAxzwMeYW6S0ua6uCHVjWvGvsxo9lbWn2222a9QmWV8IAAUUvE86R3KmKr0nDy5u9p/l6+DTfSvf7CXTw3+91um7+ZjCbA259WZ27NHvLQXtNRSPbrds5J8sy5gvKwxH7GMLa/ozky5qEzHMtmpTDA0qovUyJw8xHFN8YRySL+V4lllisgy/9FTObPMveHtDd9BeoNBX9Y2/D3jFTZuz0ky1SWLqqMBwi4P4iSlr031w4QUfsK7lXh5fxHR/X3+Zjmvv3n+sNXH3p7+UatWANw1y1jy/6UNtv2q2dSQiqGP3i2OPEAfrHp9f0jG7+bltayJsmnaqLpBwDCuGOhxiMZJTXL0R8qE5VNQ9mB2d2UuzGcs50tSuLiiuNCMcNKccI9f3f2l29mlTSKF1BPXI/OPKNjbgWme2K3JYJDMTwNCBStSP0j16y2MSZSolaIoUeQpB5Di3/AAmfwK7YJ81i/wC7MPvyNn9p/Wvdrh/azpxb4fXGJfo7Sx0PZH+vjevGj3a4U4ilK0jzfaU1jOmF63rzVB43jURo7JtwTbZZDZ5QklGVTdPiqRe8qV9Y7dDVe/7M8fLTv7S9567PVNqTJSymM4r2dDerlTD+I8pafs36wpCTuxxvZEHhRc7tecan6VHf6sgFbhfvZnQ0qeEYHd+TZmd/rTMq3SVu1xbnSF49Wrky3m3uNihi/NnueyXlPJQyLplU7tMVpw/jj0hRkPolLdhNzudobtfw4/mMOJhRozDXVPnBSw1u0tjS560mKGpkdRXOhzGMBNm7vSpNpcBakAMhJqQpqpAP4qxqdPfTnAvbAuGXO+ySr/gamPQED1MZ7alLvOyqzey2UqKHH3rGdt+5MlgxlgoSCQATdrnlkBX840iw8Ys0o4p+wbsOUglJ2a3RStOByIPEggjygmIFD+jNI/6c0kjgH1H+WJ614wUBhjXrCC32PtFpWhBBU8CMQffOIbBb69yZ3Zi+IfqvEReBivbLCswCtQR4WGBEdPsXosQ1YH3p0vMCao1FFb0yPyh/9XpnLmj/AB/mEpNDCFI5dqDHAc8vWKP+pO39uS/+dFHrDDZrTMZ5DD7A8Pn9r8uUDbYEUlTPmBz/AGkNVr8bY96mgGg44wWhAQxMHoEVdoWNZqFJgqpzH5U51jHLuaxnMizTcUAkkCoJOC11wEbHaNrEtampNaADUnAAc/yrWOdm2Monexdjec8WNCachkOUcNacThGftHOy9lJZ5YRMtTxJ16xJapSlWDgFaYgio84st74QN2qSyrKXOYbvQfEeXdBHnDS3o7xJGYsW5dmDyXeUCJodqHKt68uGFBcwp0jZyJQAAGAwHpEW2ZH9IMgxlEOoywWtR/tMTyGDCoOBANeVItanFrSdcYr0gPtnc6z2o3pid+niXunzoMfOId09hyZCG4oDhirn4iRh86V840YgZaP6M4P8EyitjgHGCnlUYekS15g+EeXLOwmsQ26yiYhU4VyOoIIII4EERKpjqGmdtaUNm2uoKPQTEwYZV4MBwP7xfirbLBfowJVxkwz6HQjkflFcbRaXhOUj76glT+3SD0IJe+ukPXh7yitL2hLbwup8xDTNpS1zdfUax39QMLMDtp2k4S5f9x8BrdGrHpw1MI295mElTT/uMCFHQHFosWKwCXU+J28THM/sBwie8gO7HZhLRUXJRT+YlMPWOXOBgYzC737iSp0wPLNyZMcKQBgTmW5UAJwghuzuDLsj9oWLzBkThd40AHPXhBixL2s5pp8KVSXzPxt8go6GCcdc5Zm9EvoV8+edlPaWzUnS2SYt5SMa/mDofnGGsf0WSpk2Z/UcS0agGFa3VJFaaXh1pG+tM0IpY5KCfIYw+xbMUlLeHeYl2/E5qfSvyilGt4n0c3VQs/mWney9mS5EtZUtbqLp889TCi2BDRuGIxFaJIdWRsQwII5UodecSDlDDL558B79YABWzZpFZTnvy8K18S/C2XD8oIAxW2nZCSHl/wBxa0BJoyki8p/fQ04x1Y7WsxQynA6HMHUHhjHn2w4MrFnVqsqupVsj6jmDodYpWW1GWwlTc8Ar6OOegflrBOIrTZVdbrCo94jgYmMkBh4FgzZOBrOl8f8AqAcx8XWI7ZvNKly79bxyCjBiaVoR8OGphJibWawzWGjHSd9JpNexQrhUBmqBrQ0oTpGhlbclGT21e5Q14gjAigOYNRHXI5jZGXoIVhRkG32ct3JSkaXmNaZ6YV/mDuzNtpOQsKqVJDKc1OePKlMdYWhGyMukEiYrWu1qi3mNB7y4+UVZu1QxKyh2jDhgo5s2VOmMdWbZpLCZNN5xkMkXTuj9TjC9nY1iszO/azRd+wn2QdW++fllBGHjm9AM5ZvQZxT2XLMxjOORF2XUfDWhNPvU9AscTv6z9ktbop2hGn3ep15DnBaUgAAApoPLD8o0UQ18mTkzorAiwf03aSdO9L5oTl5HDzEGIobVspZQyf3EJK1wB4qeTZehi9sOUTlPCdY5tEgOpVhUEUMQWK2CYoYdCNQRgQRXMHCLQMYC3sG2O0lG7Kbi3wN9taf+QyPrrBIGIbXZFmLRh5jMHiPekUktbye7OqV0mDh94Uw0xyxhehBSFEcucGFQQeYxHrHdY7TAhmWCW3iRT5CHl2FFyRR0AiasKsGoMFCho4mzgoqxoOJyhNgdkwMtc4zWMqWaf9xh8I+yPvH5QjPefhLqsvWYRiQfsA/mYvWazLLUKooP11PUxz7A7lSgqhVFABQDkMIdjhDkxWt1qCLxJNFXUk5AQxkFqXtZyytBR5nQHur5sB6QYuxT2ZYri1bF3N5zz4DkMh0i4PfyjfVDjEi3o2XTSFHYENFhDe/KFSHhU94wANAq3WNkYzZWP20r4qVxHBgD5wVEKnv8o4lFSWMChZLYsxbymvLUHUEaGLAirbdmVbtJZuTNT8LcmH65isRS9qUN2cOzfSp7rZ+FtemcYZ1uBVS0vxjd+7JRpU0KABeQnDM0pU/LzjYBoitMlXUq4BU5g+/nEmKceUWjznZ+1WkhrtO9mTjhjjj186x1Kss42Nnw7LtQ92hrQAAt+EnGlNI0crdSyX8DUj4b9aH1g+slQt0AXaUppw9IST9P0Zq/Ha9s842fbTKcOtCdK4g/xBbdWxCfOmzJgqlFFMQpbvMcMsmA9YIzd0LKXzu1+ENQGvKsHbFY0lKFQAKBgB791gjq6CqhxfbJ5csKKAADQDCOyY5J91rEU+1Kgq5Cgcf04nlHRsJa4/xFCbaGmMZcrP4npgvIcWOnClTCVHnaGVLzqfGw5fZEE7NZVRQqAADQD315xaupyffo4lIax2VZahV/k8yeJpn1ice/llDwo3JZ0iY1PfvrDw4H/MKkMATbbIyMZsupJ8aV8XMcx88omstoV1vKag+o5cjyMX6e8YGWvZjBu0lEBjS8p8LfLA84yW1fMTpPC3CZQcDFSy28Ngaq4zVsCP36iLNMYylCjM2QASZTGWTnTEH/ABJp+Uclp61qqzBxBun0pSCUKFgA7/U2GcqZ5UP6wv8AU2PhlTD1Cj9YIiFDwAaO3bJUljOp7x9MhHcrZAremEzGz72QPJcovwiIWAICFWGrFO1W4Kbqi85yVcScfkOcA/RLa7UEWrYacydAKZnpHGz7EWbtZoo1KKtPAuv+RrjD2TZpLdpNoXyAHhUVOXE8z5QSA6xrqp+ZEpS0eHrDZw4jWcjQockDlCgAaF7pDfz+8PXnAAqQtYVIQgAYxHOkhgQwBGoI90iWGhYAImbIZP7Mwp91++nzxUdDGe3p2jPULJYCXeqSyMTeAoKaFc8Y2pPuvHnAXejYBtCqUIExK3a5ENmDhyGMZ7KlmxFNvj0YrZtjluHvP2ZAJFMCfMa4ZRfXetvqhW//AFg/ZVrjdoDf0xu/OKY3btTNTsbv3mZSopmcMTTGNP8A/D1+p9hWj1v3/wD7K4+WNKcIywg5GaqNkTJbMsqTHAd7vFmrWulTnxjQbu7XcM8mkydcoUYY4EkULYUoQMzrygI+71qDXTIYmualbpzxqTUemsa/dTd42dGaZTtXu3qZKB4VHIY9awVQcnjHTGcX2WllWiZTwyh5u1PW6PnFiy7IRSGNXf7TYsONNAMdBF0j371hZe+kbY0xi9NWjke/fvCH9/zC9/tCiohLkIf374RyI69/8wwHEKFSFWABXYYiHr1hUgArWvZ6TPEKnjkR56RQNnnS8iJq/eNGAx1pQ+dMs4Lw0SnVGQ02Bpm2UQEzL0ulT3gRlzyPlHn9u+ki0TZwSzKACbqgipY5eh6R6TtywGdZ5stcC6lR1phHgM2VMkTKMCrodcKEYj9MYVXjx18jz/P8iytR4nsG7+88x5jSLSnZz1F4D7Q45Rn95fpLdJpl2cLRTQsRWvQVgduHsmba7Q06a0y6FIMy8wJbAAV1pGV2xs55E50cEEMceOOY4wQoj9T8CdvlWqhSXy/0PUNi72zRMWVbUEtpgqjZXqcRp/MaE7XQ4JVz9wV465U848r3Vkz7dbJPaF3WVQkkmgUY04YmnrHtMuUBgtAOQoOo8vyjiVC5dM2eLdKcNkCvq86Zn/SXgMZmtMaUXyrF+x7OSWKKKVzOZPU8YsgcoQ5RSFUYmjdFHUc0y5R0YqIUPSGMLzgAcCFCrCgA/9k=">
            <a:hlinkClick r:id="rId3"/>
          </p:cNvPr>
          <p:cNvSpPr>
            <a:spLocks noChangeAspect="1" noChangeArrowheads="1"/>
          </p:cNvSpPr>
          <p:nvPr/>
        </p:nvSpPr>
        <p:spPr bwMode="auto">
          <a:xfrm>
            <a:off x="53975" y="-914400"/>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8677" name="AutoShape 8" descr="data:image/jpeg;base64,/9j/4AAQSkZJRgABAQAAAQABAAD/2wCEAAkGBxQQEBQUDxQVFBQVFBQUFBQUFBQUFBQVFBQXFhQUFRQYHCggGBolHBQUITEhJSkrLi4uFx8zODMsNygtLiwBCgoKDg0OGhAQGiwkHCQsLCwsLCwsLCwsLCwsLCwsLCwsLCwsLCwsLCwsLCwsLCwsLCwsLCwsLCwsLCwsLCwsLP/AABEIALkBEAMBEQACEQEDEQH/xAAbAAEBAAIDAQAAAAAAAAAAAAAAAQUGAgMEB//EADkQAAIBAgQDBgUCBQMFAAAAAAABAgMRBBIhMQVBUQYiYXGBkROhscHwMuEUUpLR8SNCchYzgrLC/8QAGgEBAQADAQEAAAAAAAAAAAAAAAECAwQFBv/EADIRAQACAQMCBAQEBgMBAAAAAAABAhEDBCESMQVBUWEiMoGRExRxoQZCscHR8CPh8VL/2gAMAwEAAhEDEQA/AOB7TxgAAAAAAAAACKFAIEUAAAAAAUCCAAAAAAFLBAAAAAAoBGAAAUAAAAAAQCgRQoEAAAAAAAAAAAAsAIBQAAAAAAAIIUyBQAEAAAABbAAAAAAA9GDwM6ztTi31eyXmzRr7jT0a9WpOG3S0r6k4rDLR7L1MuZziuWib18XoeXbxvSjmtZmHZHht/O0PDLhFTOoRSk5Oyt977G/R8X22rE84n0n+zXqbDWp5Zj2ZtdmYUo3ryu7bJ2Xot2ebuvGtSvyRER793Xo+HU/mnMujEcMw+VZdHb+Z3T8mctfG9x3zE/Zvnw7S9JhgcVSySsnfp1Z7G38X09Ws9UYtHk1U8F1dXUiKT8PnM+X+WCx/EZwllvCPqm/U1X8R1JnjEPodH+HtlWvxdVvv/ZK/FJQbs6dSK5wkm0vGz09jKniGpE84lq1vANpePg6qz7/9th7OYKePjmw8bxTtKUtFB72b66ra56Nd3p2r1Z+j5fceH62hqfh2j6+WGYn2Sqp2UoOXS8ltrvYkbuno1ztL+sMPjcDOjK1SNuj3T8mjfTUrfs0X07U7vObGAQABQAEACAAAAoiCgRQAAAAAALAEjG1orGZ7M9PTtqWilIzM9oeevicrSayp6Z5aRT5b2+p5mt4jjikfd9Vtf4br09Wvbn/5r/nn+jGVONOL0lTmvBTj82rHNXxPUiecS7tT+G9ravwxas/rE/s+p8K4hD+Epfw0cqlFSblZyvtK/K909fDQ8Hf761rzn5v6R7POrs/wLfhz5fv7vLObbd34/wBzx+u0zzLoxGHkpVXCtBr+ZfPQ3V1Jjn0MRMYeviWacZKMrSadpb2vzNU2zbNuWNcQ1nF8FnUks1T9CSesrt738OXsdOnrVrE8d2+dTEcQxXaipOjThll3m8rlbW1tbPdbbnZtdTMzh2eHRFtSc9mnyOyHuWdcpWd1pbmZw578w+vdhcRKlh6FK9lJfFmlpd1k5K/y08Du0vR8nv8A4r2t9Ps2iVbK7p2fVG6XnPDiML/ENxdtd76JdXflbcyraazmGNqxaMS8f/TlBXXx5zkte7HKvTMtTp/N29HL+Ur5yxvFuAVKGt1JdNprzj/Y36e5rbieGnU21q8xzDDnQ5wAAAAABQAgAAAIBRQAAgJdANo4Z2LqVIqdeSop7RavO3irrL9fA5dTdVrxXl1ae1taM24dHF+znwIuVGXxLf7ZRy6c3e9n5aHDutxbUrh7vg1NLb6s2vnmMRPp/wCvl+Pxkq1Rzl5JclFbJI8W1s2y+909OKU6Y+rxSDGX03sLXvhcn8lnbop3fzalLykjyd7T44n1fPeJV/5ur1/3/r6PfjcXlacdUtH4+TOeKerjrXqiXnq4jN3orbXXfQy6MMYjEvRLHOW2nzfuWtISa4YzFVpQneLtda9G11Rt04icxLZiJhr/AGvruVODaWk9bXW8ZI7NrSItLr2Xw2n9GrOWmn7+534w9Sbzbu6nHPs9dvPoZYaptMcPrmDoOM4uElaDipLnaEVFR+V/U7KPldXUiazEx3ZipWcvTX0NmXLhypztTlN9bLySUn/8F9mLzwm/i0+t7P21+5Y7SxnyeqrH4m72stfHYxjhWs8VwuV3XW0l0fU79tq5+GXDudLHxQx52ONAKFQAAAAAIUUgFAgALAUDeewXA45f4iqru7VJPZJaOfne6XkcW51eeiHbttLjrn6NlxUrtPlt4a7HDnl3MNxmbhByteKac1a7ybSkvL9XiotGu/Dq21Yt8P2/X/eHxntNwr+GxU4LSD78HyyS5ejuvY8/Upiz7PY7v8XQi0/NHE/qwrnq/N6b+xcM7Zzwy/ZvHSWISbeWUfh9FprFPrzWvU5dzSJpMx5cuPeaedP927YhrJ7HkzMzZ49eJdVOdlqZpPdxwmI08izExJePN14+re35+bCkTlI7MHx3vUZJbpXXt+53aHF27Qvi7So1tD1Ol3RrOzATvWpq+9Smn6zRYq0aurM5/RvnCePJzWv/AHJvTq5J1b26KM6aNtJ5eTr6Xw59P/G00cZzTN+HnyyOKxCShB2/TGTtylLV6e3sY55RcKoOV0ryadnfnlaSXn9zLKPXwhZnfpJP+lP7tEkYfiUVUc7bNuz9dGbNO3TaJYXr1VmGt2PYeQWABAKAAAACAAAFAAAAH1zAw+Fh6UFypxXrlVzx9Sc2mXr6cYrEOuc/9NPwt6rQ1NjE1pXeeTtlUlfRJKVr3/pRJ9ZbK2tEdMebRe31JV4Sy6VaMc6jzlS2k49Ut30t4q/Nqxn9Xs+Gak6V4mfltxn0nyfM3UNOHuzqYevhFa1VX0V00/FbP6+5r1a/C06upNqy3V4i63PJ6MS8l2xq6bk6WuXVRqWlJepnavK2nNYdONq7eZlWrGOzw41t05pb5J/+rOnSiOqMpW2LQ0dI9V1xHDtwl1K6/wBqk/aLt87CTGYbj2bwivm3cVa7133S9FFehnpxmXnbu/GG0Qh+/wBzpeY7JVnJtv8AVJ3fgvz6GOFcViWnp+eIiElslWtOGHzXSc1eb2azaaeLW5iMDTxE87jbuWTT+t/kWox2IjaTXiexo26qRLydauLzDrNjUAAAUAAQAFAgAAoAAwPqVXiCjGlmTtUhF6WvHup3t01PFvGJl7FZzEOmtK2nJ6rlvv8AniYs2P4liIwpSc/027zs2rc7pcjC3Zs0ombREd3yrtBjfhyVNTUoR/1MHiIyUnFPSdCcuceWu3dvo9OWfT7PotGvVHVMYmeL19ff9WnzevTw6dUMOnqRN/O4YzGW0dna7lTabvZ6eCa/ZnBuqxFoly68cxLM0Zcjmik2nERmXLeYiMy7FTeZvrGPyPV0fB9bVxNvhj37/Z5+t4lpacYjmfb/ACVKCluetp+DbevzZmf1x/R5t/FNaflxBDCR+TW/VWNlvCttjiJ+7CviOvnnH2a/ieyabbpVLXu7Sjda8rrl6C3h0Y+G33ehpeN44vT7T/liq/B61GM3KN1ltmj3o6tPzW3Oxxau21NPmY+z1ttv9vrcVtz6TxLc+ztNfCjJf7u97/4Q0uzg3c/HMMw1p5/b8RtmXGNFHTTg278jHmeyvdiMTKtO9R91bRWy6JIYwjhWlbXYuBjq71/NfE9LbY6Hmbn53XY6GgAAAAEsAAgFCgQAAAFgPreFhCtQpySvF04tLR27q+n2PHvExaYl7FJiaxMMbxCo4u0tV1+6ZrZMJjKt4teZLRmGdZxL5R2n4N8CV4J/Ck725U5vl5P9uSOS1cS+j2m4/FjFp+KP3hgJR9/zUjqtDlRpyqPLCLlLold6GVdO15xWMsNTWpp16rzER7tm7PcLq08zqJRTS0unLR9Fpz68jfPhd9WY6+I/d4e78X0Mf8fM/aGehTS2369T2NvtdLQjFI+vn93zevudTWnN5+nk7JLby+7N8d5ap7QhWDlS/UvNfUk9lju4IsE93Nfp839P8knusdnGmsukdF0Whr/B057xDbOvqZ+aXf8AHa3Oe20iZzWW+u7mIxaHNVk7Lmzl1NK9OJh06erS8ZiXo0tpsjXHDZJF2/xf6E9xxxFVX+hnWtrdoY2tEd5eXEvVeR37T5Zlwbr5oh0nU5gAEAoAAAQABQAAAACPsGHnTp0YRTjGKhHLqlpZWPHvOZnL2axERGGH4vxCMk45YyfOXTysa85ZsDMZVh+M4anOnNVbKDXebaSS63e1tzXesS6NDUtW0dPdoXCeDQq1rOopQUssXF2c9kt14625GqtXp7jeXrWMRiWz0MHTpJxoxSjf1fRyb1bt1PoNLTrp1xEYfIbjcamvbqvOcO1M2S0wNFhjKvZeq+/3JHdZniHErFyg9V5ok9ljujWojsT3cpbL1fu/2RPNZ7FPr0+vL88BPoR6uLKOUVbX8S/PuQI1GtvY1amhTU5nu26evanEdnoWL021OX8pbqxE8Or81Xpzjl0xrNSvo348jr/Bjp6I7OT8eerq7y4Tld3ZnSkUjEML3m9syhmwAoEAoAAAQAAAAAAFAylTjEp0lBuUZRSSlG1mkrJPmuWqOX8vi/V3h0/mM06e0urBY+UdJXlHru4jV29bc14ldLcWrxbmGQrYyKi5J5vLf9jiro2tbpnh2TrVrXqjliK9f4m/ty1O7S28acT55cV9xa8xPbDXV2cUK6qU6koLNfJrouajJO6OedjWZ4nh6UeLzEfHSJtjiff1xhnIvXXbmd/d4vZJRsyxOYTGJWT29vb8QhZTl6/X/A8zyQrEA5T3fmSOyz3Wa2/NtP7iFk5W9X+fm5BIRvvstxMkRkk7jsTykvAqTMdoQqAFAAQKAAAAABAqhAAAAACAUUDkp/mz9yYXMq0nto+myfkycwcSX5S/dD3g9pcWrDOTstv28hlcIisfIWz9PuPM8kKgBzn+r2+iMY7Mp7kt/Lf7/MR2J7uL6erIuBmXux9oQBYqBAKAAihUAoQAAACFAABQAAgFABYAACOSfX90RS1vFAVPrtyfQxmPRlE+rnkyy18vdaP7jOYO0uGW110X3X9y57JjGXAyYgHal3tei+ljDyZ+aJXfnr77FTu4v/LEEoyoBAAUABAAAAoAAAAIFAAQAAAKAAAAAQAJhXJK+3t/Yiu1LNH/AI+9r/VP6sx7Sy7wrjfXrF3846/O1xkx/R57GxrLEHoUdP8AxXtrcwy2YcZaLx+nX7IQnk6jNigRQIAsBQAAAACgABYKgRAAFAAAAAAEAqhEAoEAAdlOrZp9OfPyfVEmuYZRbEvXGN722tJr+lp/X026GqZx3bojPZ4Tc50A9m0Ivrt6NmrvaYbv5Yl5Zv2/NTZENUyhUAAAAAAAAAUAAAAACAAAFAAAAAIAAAAAAAAcs0srUHZ2eu/catOy5vXTpqzC9ctmnbHLz4SbcO/+qPdl0uufk1Z+TRazmOe6Xrzx2ns7cJJVU3S7+XNmy65cv6rrlYk6tI81jR1J/ll5+HU5ZM8pSvJylleyzu6jbk0unMlY8/Vb2jt6PUbGoAAAAAAAABQAAAEAAUQAAAAAAAChAAAAAAAACw3VhJDVu0PFXKVsPCd4TpxcsuXMpuadOUlq+6rpePlbzda8Wtms4nD19CltOnxRmO3++7XeIcWqPE15YdyjGpaM4twcql8uaPdSTV4+F8q8jnisRzPk6vxbTHTHyzMTj3b5wvFznmjUjlcI076L9coZp2admv0teDPR2+pa+ery4eZvdCmlMdHaefo950uJAihQAAAACAVAKAABAAAcSgAAoAAAAAAgAAAUAAAAahxfhtX4tlONKlKtOqpuLllnKC70sqbiu7FeaulqeTfb2rqWvPnmI+r3I3FdaK1r5RGfbEYlpsItVE+/pKDWVJyvdfO1/WxOmJ4lMz5PrdGi1KTlLM5ZeWVJQioxSXp8zt2u1rt6TWs55y83c7mde0TMYw7jqcwAAACChUCAAKFQIoBQIAAhQAAAAACgAAAIAAAAAAA13t3Vy4Sy1nOpCEUt5XUnZeqj8jk3fMV/V37Kcdf6RH75/s13Gdkq2HoSlKcZpayjHMnDrJN7206c2ar7e1a5y2ae5ra3S3fgmL+Nh6U+coLN/wAlpJe6Z26duqsS4NWvTeYe4yawoEUCAUABAAAABQAAAAcSikAoEAAAAoAAVAgFAgAAAGB41gJ1sbhNGqcFOs5PZuE46LxzKHu+hzXjq1o9nXS3RoT7yzdakpxlF7STi/JqzOmeXLE4nLEdlOG1sNSnTrRaiqsnSk1ZVIuMW5RXNX5+Njn0PhzT0dO5+LF484Zo6HMoQAAAAUABAKAAAAAAA4lCxAAAUAAABAKBAChQIAAAFqNyy3ekFJRWyWZ3k/Fvx6IwjTiLTbzbJ1JmvR5IZtbur4mU4wjN3UE1HSN0nyzWvbTa5hGnWLdUNk6lpr0z2dJm1gACgAAVAKBAFgAAAAAAcQKAAAAAAIoUABAAAAoABYBYAAAALAAAUCAAKAAAAAAAgFA4gAKBAihQAEAKFQCgAAQAAAKFAgACgQABQAAAAAAEAAAAACAAAAIBQIoUAAkAAAKBEBQgFAAREBQogggoCQABQIQgKihUBAiAUlAKB//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 name="1 CuadroTexto"/>
          <p:cNvSpPr txBox="1"/>
          <p:nvPr/>
        </p:nvSpPr>
        <p:spPr>
          <a:xfrm>
            <a:off x="2123728" y="1012086"/>
            <a:ext cx="5328592" cy="400110"/>
          </a:xfrm>
          <a:prstGeom prst="rect">
            <a:avLst/>
          </a:prstGeom>
          <a:noFill/>
        </p:spPr>
        <p:txBody>
          <a:bodyPr wrap="square" rtlCol="0">
            <a:spAutoFit/>
          </a:bodyPr>
          <a:lstStyle/>
          <a:p>
            <a:pPr algn="ctr"/>
            <a:r>
              <a:rPr lang="es-MX" sz="2000" b="1" dirty="0"/>
              <a:t>Riesgos químicos en el estado de Veracruz </a:t>
            </a:r>
          </a:p>
        </p:txBody>
      </p:sp>
      <p:sp>
        <p:nvSpPr>
          <p:cNvPr id="3" name="2 CuadroTexto"/>
          <p:cNvSpPr txBox="1"/>
          <p:nvPr/>
        </p:nvSpPr>
        <p:spPr>
          <a:xfrm>
            <a:off x="539552" y="1412196"/>
            <a:ext cx="8280920" cy="5355312"/>
          </a:xfrm>
          <a:prstGeom prst="rect">
            <a:avLst/>
          </a:prstGeom>
          <a:noFill/>
        </p:spPr>
        <p:txBody>
          <a:bodyPr wrap="square" rtlCol="0">
            <a:spAutoFit/>
          </a:bodyPr>
          <a:lstStyle/>
          <a:p>
            <a:pPr marL="285750" indent="-285750">
              <a:buFont typeface="Wingdings" panose="05000000000000000000" pitchFamily="2" charset="2"/>
              <a:buChar char="§"/>
            </a:pPr>
            <a:r>
              <a:rPr lang="es-MX" dirty="0"/>
              <a:t>Atraviesa el ferrocarril </a:t>
            </a:r>
            <a:r>
              <a:rPr lang="es-MX" dirty="0" err="1"/>
              <a:t>Ferrosur</a:t>
            </a:r>
            <a:r>
              <a:rPr lang="es-MX" dirty="0"/>
              <a:t> por 24 municipios, el cual transporta sustancias químicas peligrosas en grandes cantidades tales como amoniaco, cloro, óxido de etileno, óxido de </a:t>
            </a:r>
            <a:r>
              <a:rPr lang="es-MX" dirty="0" err="1"/>
              <a:t>propileno</a:t>
            </a:r>
            <a:r>
              <a:rPr lang="es-MX" dirty="0"/>
              <a:t>, </a:t>
            </a:r>
            <a:r>
              <a:rPr lang="es-MX" dirty="0" err="1"/>
              <a:t>trimetilamina</a:t>
            </a:r>
            <a:r>
              <a:rPr lang="es-MX" dirty="0"/>
              <a:t> y anhídrido </a:t>
            </a:r>
            <a:r>
              <a:rPr lang="es-MX" dirty="0" err="1"/>
              <a:t>maléico</a:t>
            </a:r>
            <a:endParaRPr lang="es-MX" dirty="0"/>
          </a:p>
          <a:p>
            <a:pPr marL="285750" indent="-285750">
              <a:buFont typeface="Wingdings" panose="05000000000000000000" pitchFamily="2" charset="2"/>
              <a:buChar char="§"/>
            </a:pPr>
            <a:r>
              <a:rPr lang="es-MX" dirty="0"/>
              <a:t>Cuenta con importantes carreteras federales por las que transitan sustancias químicas peligrosas para ser distribuidas a otros estados del país:</a:t>
            </a:r>
          </a:p>
          <a:p>
            <a:pPr marL="742950" lvl="1" indent="-285750">
              <a:buFont typeface="Arial" panose="020B0604020202020204" pitchFamily="34" charset="0"/>
              <a:buChar char="•"/>
            </a:pPr>
            <a:r>
              <a:rPr lang="es-MX" dirty="0"/>
              <a:t>Carretera federal 180 Tampico-Tuxpan-</a:t>
            </a:r>
            <a:r>
              <a:rPr lang="es-MX" dirty="0" err="1"/>
              <a:t>Cardel</a:t>
            </a:r>
            <a:r>
              <a:rPr lang="es-MX" dirty="0"/>
              <a:t>-Veracruz y dos ramales</a:t>
            </a:r>
          </a:p>
          <a:p>
            <a:pPr marL="742950" lvl="1" indent="-285750">
              <a:buFont typeface="Arial" panose="020B0604020202020204" pitchFamily="34" charset="0"/>
              <a:buChar char="•"/>
            </a:pPr>
            <a:r>
              <a:rPr lang="es-MX" dirty="0"/>
              <a:t>Carretera federal 150D Ciudad de México-Puebla-Orizaba-Córdoba-Veracruz</a:t>
            </a:r>
          </a:p>
          <a:p>
            <a:pPr marL="742950" lvl="1" indent="-285750">
              <a:buFont typeface="Arial" panose="020B0604020202020204" pitchFamily="34" charset="0"/>
              <a:buChar char="•"/>
            </a:pPr>
            <a:r>
              <a:rPr lang="es-MX" dirty="0"/>
              <a:t>Carretera federal 140 Puebla-Perote-Xalapa-</a:t>
            </a:r>
            <a:r>
              <a:rPr lang="es-MX" dirty="0" err="1"/>
              <a:t>Cardel</a:t>
            </a:r>
            <a:r>
              <a:rPr lang="es-MX" dirty="0"/>
              <a:t>-Veracruz</a:t>
            </a:r>
          </a:p>
          <a:p>
            <a:pPr marL="742950" lvl="1" indent="-285750">
              <a:buFont typeface="Arial" panose="020B0604020202020204" pitchFamily="34" charset="0"/>
              <a:buChar char="•"/>
            </a:pPr>
            <a:r>
              <a:rPr lang="es-MX" dirty="0"/>
              <a:t>Carretera federal 145 Tuxtepec-Tierra Blanca-La Tinaja-Veracruz</a:t>
            </a:r>
          </a:p>
          <a:p>
            <a:pPr marL="285750" indent="-285750">
              <a:buFont typeface="Wingdings" panose="05000000000000000000" pitchFamily="2" charset="2"/>
              <a:buChar char="§"/>
            </a:pPr>
            <a:r>
              <a:rPr lang="es-MX" dirty="0"/>
              <a:t>Se tienen registrados 227 accidentes ocurridos durante el transporte de SQP en el periodo 2010-2016</a:t>
            </a:r>
          </a:p>
          <a:p>
            <a:pPr marL="285750" indent="-285750">
              <a:buFont typeface="Wingdings" panose="05000000000000000000" pitchFamily="2" charset="2"/>
              <a:buChar char="§"/>
            </a:pPr>
            <a:r>
              <a:rPr lang="es-MX" dirty="0"/>
              <a:t>Cuenta con 9 Centrales generadoras de energía eléctrica</a:t>
            </a:r>
          </a:p>
          <a:p>
            <a:pPr marL="285750" indent="-285750">
              <a:buFont typeface="Wingdings" panose="05000000000000000000" pitchFamily="2" charset="2"/>
              <a:buChar char="§"/>
            </a:pPr>
            <a:r>
              <a:rPr lang="es-MX" dirty="0"/>
              <a:t>Se localiza la única Central Nucleoeléctrica en Laguna Verde</a:t>
            </a:r>
          </a:p>
          <a:p>
            <a:pPr marL="285750" indent="-285750">
              <a:buFont typeface="Wingdings" panose="05000000000000000000" pitchFamily="2" charset="2"/>
              <a:buChar char="§"/>
            </a:pPr>
            <a:r>
              <a:rPr lang="es-MX" dirty="0"/>
              <a:t>Existen tres puertos de altura ubicados en Tuxpan, Veracruz y Coatzacoalcos a donde arriban diversas sustancias químicas peligrosas </a:t>
            </a:r>
          </a:p>
          <a:p>
            <a:pPr marL="285750" indent="-285750">
              <a:buFont typeface="Wingdings" panose="05000000000000000000" pitchFamily="2" charset="2"/>
              <a:buChar char="§"/>
            </a:pPr>
            <a:r>
              <a:rPr lang="es-MX" dirty="0"/>
              <a:t>Existen 9709 km de ductos que transportan diferentes hidrocarburos como gas natural, gasolina, petróleo crudo, diésel, etano, etileno, etcétera</a:t>
            </a:r>
          </a:p>
          <a:p>
            <a:pPr marL="285750" indent="-285750">
              <a:buFont typeface="Wingdings" panose="05000000000000000000" pitchFamily="2" charset="2"/>
              <a:buChar char="§"/>
            </a:pPr>
            <a:r>
              <a:rPr lang="es-MX" dirty="0"/>
              <a:t>Cuenta con uno de los municipios de mayor peligro químico del país que es Coatzacoalcos</a:t>
            </a:r>
          </a:p>
        </p:txBody>
      </p:sp>
    </p:spTree>
    <p:extLst>
      <p:ext uri="{BB962C8B-B14F-4D97-AF65-F5344CB8AC3E}">
        <p14:creationId xmlns:p14="http://schemas.microsoft.com/office/powerpoint/2010/main" val="325716428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2" descr="data:image/jpeg;base64,/9j/4AAQSkZJRgABAQAAAQABAAD/2wCEAAkGBhQSERUUEhQUFBQWGRgXGBgXGRUXGBoaGxcXFhgcGxgcHCYfGBokHBgYHy8gJCcpLCwsFx8xNTAqNScrLCkBCQoKDgwOGg8PGikkHCAqKSwsKSwpKSwtKSksKSksLCwsLCwtLCksLCksKSwpKSkpLCksLCkpLCwsLCwpLCwsLP/AABEIAKABJwMBIgACEQEDEQH/xAAbAAABBQEBAAAAAAAAAAAAAAAFAAEDBAYCB//EAEAQAAIAAwUFBgIJAwMEAwAAAAECAAMRBBIhMUEFBlFhcRMiMoGR8EKhBxRSYnKxwdHhIzOCFZLxQ1OywhZjov/EABkBAAMBAQEAAAAAAAAAAAAAAAABAwQCBf/EACsRAAIDAAICAQIEBwEAAAAAAAABAgMREiEEMUETUWFxobEiMkJSgcHwFP/aAAwDAQACEQMRAD8A9vrCMKsKsADQiYeFWABQwMLlC+cACrDFo5Y0FfU+/eMZze7bKrIKJMW+xVCA1SA2DZZYYVPGE2l2xN4tL07euzq10zASM6AsopzAghZrWsxQ6MGU6g19mPNLCUDjtK3NaUwz/WLuz9rtJmWgSELSzLMwCo7hW8oamvQZ0iEPIjIzwt5ezZ2zeGRKa68wAjTPPU0GEWbFtCXOW9LYMvEfrwPKPMZDAsCxOJqzZk44nrnjBaw7QlSbYhlm7LcFXqORIJpwNMeZhR8hSfSCFrbxnoP5w8QSLUjiqsrdDUeo0iavD31jSaR1MKvpC/SFWABDpHUcw8ADxzD0hQAKHrDQoAHhVhqwqwAK9DF45LdP+P0jxrfbe6bOtEyWrssqWxUBSRWmZPGuMdRjrM998aY8mez3xyhMfeseSbM2pM2f9XmfWBNlTiL8upN0EA14giJt/wDfh2mdjZ5hVAAWZSQSTjQHMAYa8YfHvCb8uKg5v4PVQ4hwY8Z2Xb59ms4ta2m8LwBksxa8LxwoamutRxzj1ywWwTZaTBk6hh5ivrHLWFKb1avRavQ4Mcgw9YRoFDiGh4AFChEQoAFChAQoAOB784eGPzxh2gAVYRhGIbVallqWYhVGJPy9SdIAJC3l6YYQLn7aLErIXtCDQscJYP4qd7oIgKvaD36y5WkvJm5uRkOC+sEJUoKAFAAGQAoPIRnsuS6R0o6URs9nNZ0wv9xe6noDj5kx3O2TLaWZd0BSKGgA64jXnyi8BFTalvEiUXYVyAA1JNAIySm5ezvEjITt0p6milWXChNQfMDA/KDuxN3RJVrxvO/iJ4ZAU4CpgHK21apz0V6MfhUCg45gkwc2TvBeExZwCvKFWA1XHECmeGUSjGPwZ63XuxQEt+581GPYkOugaoK8q6j94Jbv7tNKftZpBelAPhUY5VzJwx5wNnbzT5rjsyEB8KgAnHKpNcf3gzsfbMwzOxnqFciqnAXqaGgz/YwRS3oIfT5aghO2RLJrdut9pDdbPiM/OGSdPlZ/1050EynLRvOhghdjkpF42yiaHEewbSScDcOIzU+JTjmNItA+UB7Xs0OQykpMGTrn5/aHI8YksO1DeEucAsz4T8L/AIeB1KxshapE2sCsODDdIeKiG9/lWHMKnnCEACJhQ1YG2/ahB7OUL80jKtAtci50HLMwm8AuWq2LLW85CgDMn8q5mBr7VmTP7MsBTWjzKqCOSeI9TQQ0jZ3e7Sae0mZgnwr+Bfh/MxeURmnf/adqG+wc2yy/92bMf7oPZr/tX9THme+O5k2VOZ5SM8piWF0EleIIz849eAgDt/e+z2U3XJZ/sqKkcK8InC2zlqIeTTVOGWdI833Y3SnT5yGYjJLUgksKEgHIdaQX+kLdGYZvbylLhgLwUEkEYDDM16Rr9g75We1NcQlXzuuACeNDqYt7b3ik2VQZzYnJQKsedI6dlvPfkhDxqPouKfX3PH9k7u2i0MECMFriWBCgan2I9csex3koqypzi7SgfvqSMMiKivIjWKex9+rNPmBASjE0F8Uqa0AByryjS0gstt3+Lop4vj1QjsHu/JRXbLy/78ui/wDcSpXOhvDNfnBSRaQ4DKQynIg1GuusV2ED5uzCpLyD2baindbGpvLXhqMY6hfvUjS456DpEICBuz9rBzccXJoxK515qfiHP5QSEaU99HI5MKsMTzhQwHrChAwoAOR6Q16HrDMYAI585VUliAoBJPD3wgVJlmc4mzBRQay0Oml5h9o6cBD2lu2m3P8ApSiL3B30XoK1POnCL4EZbrP6Udxjo4hQ8ULXbiWMuUKvheY+FAePEmhoPWMhQntVuSWO8c8gKlj0AxMAN4Jc+0SqLLChSHusauxWuFBgophjBmx7PVSSe87Zu2JPLLLlFu5AJrVh5fKt1xrwa6w8iIJbJ2K1pE2Y4PeS6hOBrmWz40EbadsqUzVaWpPQROkkAUGHvLpHKjJLN6MtfjKL1s8wE4o1G7jrmDgQeME9jNOn2hZqkG4DVmqQSRdC+lcRwjaWrZUuZi6K3UA/pE0qyqoooAHKEk118BHxuMt0qJta6aTlMs/arVD50w86QQBBxwIiOZKBz9+6mKBktJNZdWTMy8fVCfD0yMdmoIuPfzivbLGsxbreowI4EcCIms1oWYoZTUH1B1BGhGoiSkCedofspbMtzXjKnUMwYg0p2i8eAIxJHMHWC1YEbQsV9QVwdTeRqYhtMeBwBHOLWzLb2ssNQhgbrDUMMD14+ddY9CqfJEWsLsKG984pbTtxlr3RemObqLxb9hiT0ijeCIdo29r3ZSj/AFCKsdEBwqfvcB5x1Y7EstaLU1xJObHGpJ1OMc2Cx3BneYmrMc2JzJ/KmgAi3SMFtjk8KxjgwEPHE+0KilmIAGZMD6TJ5xLS5ed0YO3U/COQxiXo6JrVtZEN0Es/2U7x89F848O27PZrTOaYCGLtUGlRjgD0FI92s9lVBRQFHL188Yzm8m4Mq1NfqZczAEihrzI1POL0WKEtkYPN8eV8Mi+0zz+ZtztXsqyJYlTJZUXlzZqgeQ4jnEe/EyZ9ccTWvEAAGgHdpUUHmfSPQ92/o+lWVxMJMxx4SaUXoABj56xY3n3Kl2wAmqTFFAw4cCNRFfrw+pqXRn/8lsqHGT7Z5e+2Zf1RJKylWYrXjMyJNcMdNOMev7D2usyVLDNSaVW8rd1iboqQDnjGa2L9F8uVMDzXM2hBC0ur1NMT6xsJ9hVxRhX94nfZGf8AKi/h0WVp8y0RHLCBoaZJzJmS+fjUf+464wRlTg6hlIIOo4RnN5VttgEwDNWXFWXBlOhB/TKO9l7TJJlzcJq44Vo6/aX9RpFlhFK32IuAymkxcUbgeHRsiIvVZx9ikgxWEpinsy3dql6l1gSrrwYYEfkeYIi2RUY6xuJD48IaHZ6QoAOYqbVthlyyy4sSFQcXY3RhyONOUWifn7y8/wAoE2tr9oVdJa3v8mqq+i3z/kI4nLitGlpPYbKJaBQSaZk5k5knmSSfOLEMId2ABJwAjzW9elfRT2hayKIn9x8vugZsemnOO7FYxLWg51JzJ1J4kxW2WC9ZxzfEckHgH6nmYJAQDFSHpCgZNtbzSVld1AaNMz6hBxHEx0Iu2i2pL8bKvCpz6DMxW/1uXoJjDiJbn9I6s2ykQ1AqxzY95j1Y8YtXIWgVF25J1e5+MFP/ACAi6priMY4eSCKEAwPbZzSqtIN3UocUPHDNeoh6ATIjkrEVjtomA6MuDKc1P7HQ6xYpA0CBc9TJbtFrcP8AcHL7VOIw6jpBJWBAIxBxBzjmYvv37xijsxrjNJPw95PwHCnkaj/bxjldB6L5X3SB9extAYeCbRW/GPC3mKr6cIJGKO1LL2kthqcVPBgRdPqBHcJcZaJrQr7/AGgNZj2s1ppxUVSV+EeJh+JhToBD2vaN6yqy4NNCovEMxocOK4+YizZZIRVUZKAo6CNN88WHEVvZOIaZNCgsxoAKk8o6AgbbW7SYJfwrRn5n4V6fF5RjKDSZZnN2jigHgU6feI+0R6AwSCxzLWJISQDUh6RBbLcstampJwCjMnkP1ikJU6bi7GWv2U8VObcekd9IAmxAzhXucDRu/J1QMeLVY/OE278r4UunihZD8jBqF2E4VIFmXOleFu1UfC3iA1owGOHGLtjtqzBVT1BwZTwI0g9hpIUz98f3gbMUyDfXGWfGudNLw58eMFTHDrXCOWsOhI4IBGRhyIHbObs3Mo5YslTpXvKOhx6EQSgEgY47GeswDuzKS3zzJojf+vmIOJ75QMt9kExGU6qRWlaVy9M/KJdjWszJKlvEO6/4lN1vmKxtonqwnJYXhlhjChdIUaDkym8e9DS2aXJpeXxMRXE6AcaanDGBdj21OlFps4X5bkXmpQindqNDTHCK+8lnMq0uW8LteUnI1pUV618oHTLbMmIJCEtXBUzFTQVP3caxgsufJxf7GRzkrD0K3bTWVLMxsQKUpqTkAedRGStW37RPqi3VDYXQt7mak8sD1MGNv7Ob6oFWrGXcNMMQtB5xkbHtAoQ6NQj9jnGdyxlr7JRa+xuN39r9qGVlCTEoGUGo5EE6HHnBmMbudfedNnNUqwVamveIJJPMCsGNu7xCz0UC9MYVpWgA4t5j5R0mXhPYcpFnak4krKU0L+IjAqgzodCcBFyzyQqhVAAGAAwpGLsm8s0TGmzJashAUlL1VC1yrWoqa+cbWzTQ6KymqsAQRqDjDwcZqXokpDtC9/vCHv36RojXo2xqwisPT3794c4ascyrwEwXtKWZZE5BiniH2kzI8s4JI4IBGIIBB5GA+8e2RIUAKGdgaA5Aak8oAbL3jtEtQCqzJa50DAhccAca6UrziOr0ziVkYvDYW+2LKQu5oozOfSnGMlN3sJnI6yjdWoNWoxBGOAHIGkT712sTrLKmpjLvAnkCGAr0OflALZ1vMlywUNUUoRXPp1jhvvP1I33OLSX7aegbP2mk9L6HqNQRmDzilt/a4kS6gVdiQo551I4CBe5EwsZ7fCWFBkLwqWp/+fSOt9bGzIjqCQpN6mdDTEecDfWlubdfJAWx2u0sQZbXhLLOFui4L1ScsQO8eMbHY21VnS74FCCVYaqeGWX7x59ZtqGWDcel4UwIxHCNbulY2EhiwIMxiwB0BAUdCaVz1hqTlmsz+PNt4Z/eL6SnSYZdmCgKaFmFa9BX3SL+7W8c1ZwlWuX2bzquj5BjhgR0pTpHm217A8ic8twQQTmKVFTQjl0g5u1Nn2y2SSzM/ZGtSfCo08zQR6EqoKvejDDybnfxf39fGfJ7Isc2m0CWhZslFf4iG27QSTLMyYwVVFSf246Ribb9JUiY6LcmdmGvE0BrSpXDOl6h8hGOMZNaj17LYQxSeaa+wWYk9rM8bZfdWuCjhz5wRAirs62pNRXlsGUjAj3hFsQlHvDvfsICGMPn7HukKvv0p+cXVfQtGIgZbbOUbtU8Q8S6Muo4V1B4iCdccIjnMKGuA6gfnEZRw63R5M0MoYZMAR5x00CdhW+WTMlI6NdaqgMDg3eNANASRBSZkacIT9CT0xO9O/EqRNVUBeZLapoaAYUKk0xqPSCm72+0u1NcKmVMIqFY4H8JwrHj+0kZZ0wTAQwdq1zzPHyMaHZ+3ZtqttlN0KyEDuClVGLE0+6OEbH48VDkjx4+bN3OL++Yeq7W2olnltMmGgHzOgHMxgbH9J/ZzHpJrLdr2dCMADhSmNKwS+lSQxs6FQbqtVqY5gipPWMDu9arPLd/rEszFKkLTQ5gw/Fgscvk783yZwsUI9L74e47G2vLtMoTZRqp44EHUHPECFGS+iWQ31eYxBCNM7vkorTzwryhRZ/gbKpOUE2FN6dtotZPZrNY53vCtcBpUn+IB7v7TSQFDyVVSadooOBrSrDhlU10yiDeKUVtU0N8RvjgQRp+XkOMVLbtFmk9hQEGoUUxJNQBUY6x51licmn8EHbJTw9FtFsSWhdzRVFSRj7/AJjA2u1y5k4OtmSgBF1jiSaYmgpXA+saDeKzt9SUYm52d6mNQKVPlnhz4RmrBbTLcOoU8NQa+8Ik33ha+xxxG22BtKXNTuC4VorJqp/bgdaeUZne+SVtF5h3XVbp0quYJ0/XGLW57s9onTMgVUci1ScuVT6xq7XYZc5bsxQynj7wgfa6O8+rWeeJtZklGXUXTxGPQHPGNvuzZ2SyylbBguI4VN6nlWnlAyTu5IkWhaL4h3L2NGGJHmKU6GNMkOPQU1OHtjketPfrHQPz9/P945rjCBw+X5fzhG6EijQia+/195nhDFvfvrHZPuvL36xzX9/zjmctGjE77ySs5Jh8BULXQEMxoeFQflAiVtVpctkBAVs8BzGHrHoG13QSmLqGAGXE5AeZIEDtl7pSZaoxQF6AmuIqc8OuUYWny1ELKHKWpkO79lEuwgWgAKbzMGyAY1oegphxI4Rk7dLsve7L6xShu0HdrSgzxu1jU79ORJQDwlwG9KrXzjNbNtKS2JmKXFKa+R+fzhPOWM4umotRZudiLKEhOxp2dBSnLDHDOtYi3g21Ls0kvMyyCjMnhAncmaSbRhRLymmODEG8PS76wP8ApVsjtIluASqNVqaAigPqPnFYJSkkVla1U5xXeejP7P3pvTndLGjgm8QtaqKUONCNOHGPStjbUl2iUsyXka4GgIIzB4H+I8U2RtybZixlNS+t04AinHHhHo30b2R1sjlq992ZankBXlUgmNXkUxrWoweD5M7JZL/IL353ps7v2SyVmsjCrth4TiooK0zGesFdzd4pJIk9h9WciqjIMOIJAxzwMeYW6S0ua6uCHVjWvGvsxo9lbWn2222a9QmWV8IAAUUvE86R3KmKr0nDy5u9p/l6+DTfSvf7CXTw3+91um7+ZjCbA259WZ27NHvLQXtNRSPbrds5J8sy5gvKwxH7GMLa/ozky5qEzHMtmpTDA0qovUyJw8xHFN8YRySL+V4lllisgy/9FTObPMveHtDd9BeoNBX9Y2/D3jFTZuz0ky1SWLqqMBwi4P4iSlr031w4QUfsK7lXh5fxHR/X3+Zjmvv3n+sNXH3p7+UatWANw1y1jy/6UNtv2q2dSQiqGP3i2OPEAfrHp9f0jG7+bltayJsmnaqLpBwDCuGOhxiMZJTXL0R8qE5VNQ9mB2d2UuzGcs50tSuLiiuNCMcNKccI9f3f2l29mlTSKF1BPXI/OPKNjbgWme2K3JYJDMTwNCBStSP0j16y2MSZSolaIoUeQpB5Di3/AAmfwK7YJ81i/wC7MPvyNn9p/Wvdrh/azpxb4fXGJfo7Sx0PZH+vjevGj3a4U4ilK0jzfaU1jOmF63rzVB43jURo7JtwTbZZDZ5QklGVTdPiqRe8qV9Y7dDVe/7M8fLTv7S9567PVNqTJSymM4r2dDerlTD+I8pafs36wpCTuxxvZEHhRc7tecan6VHf6sgFbhfvZnQ0qeEYHd+TZmd/rTMq3SVu1xbnSF49Wrky3m3uNihi/NnueyXlPJQyLplU7tMVpw/jj0hRkPolLdhNzudobtfw4/mMOJhRozDXVPnBSw1u0tjS560mKGpkdRXOhzGMBNm7vSpNpcBakAMhJqQpqpAP4qxqdPfTnAvbAuGXO+ySr/gamPQED1MZ7alLvOyqzey2UqKHH3rGdt+5MlgxlgoSCQATdrnlkBX840iw8Ys0o4p+wbsOUglJ2a3RStOByIPEggjygmIFD+jNI/6c0kjgH1H+WJ614wUBhjXrCC32PtFpWhBBU8CMQffOIbBb69yZ3Zi+IfqvEReBivbLCswCtQR4WGBEdPsXosQ1YH3p0vMCao1FFb0yPyh/9XpnLmj/AB/mEpNDCFI5dqDHAc8vWKP+pO39uS/+dFHrDDZrTMZ5DD7A8Pn9r8uUDbYEUlTPmBz/AGkNVr8bY96mgGg44wWhAQxMHoEVdoWNZqFJgqpzH5U51jHLuaxnMizTcUAkkCoJOC11wEbHaNrEtampNaADUnAAc/yrWOdm2Monexdjec8WNCachkOUcNacThGftHOy9lJZ5YRMtTxJ16xJapSlWDgFaYgio84st74QN2qSyrKXOYbvQfEeXdBHnDS3o7xJGYsW5dmDyXeUCJodqHKt68uGFBcwp0jZyJQAAGAwHpEW2ZH9IMgxlEOoywWtR/tMTyGDCoOBANeVItanFrSdcYr0gPtnc6z2o3pid+niXunzoMfOId09hyZCG4oDhirn4iRh86V840YgZaP6M4P8EyitjgHGCnlUYekS15g+EeXLOwmsQ26yiYhU4VyOoIIII4EERKpjqGmdtaUNm2uoKPQTEwYZV4MBwP7xfirbLBfowJVxkwz6HQjkflFcbRaXhOUj76glT+3SD0IJe+ukPXh7yitL2hLbwup8xDTNpS1zdfUax39QMLMDtp2k4S5f9x8BrdGrHpw1MI295mElTT/uMCFHQHFosWKwCXU+J28THM/sBwie8gO7HZhLRUXJRT+YlMPWOXOBgYzC737iSp0wPLNyZMcKQBgTmW5UAJwghuzuDLsj9oWLzBkThd40AHPXhBixL2s5pp8KVSXzPxt8go6GCcdc5Zm9EvoV8+edlPaWzUnS2SYt5SMa/mDofnGGsf0WSpk2Z/UcS0agGFa3VJFaaXh1pG+tM0IpY5KCfIYw+xbMUlLeHeYl2/E5qfSvyilGt4n0c3VQs/mWney9mS5EtZUtbqLp889TCi2BDRuGIxFaJIdWRsQwII5UodecSDlDDL558B79YABWzZpFZTnvy8K18S/C2XD8oIAxW2nZCSHl/wBxa0BJoyki8p/fQ04x1Y7WsxQynA6HMHUHhjHn2w4MrFnVqsqupVsj6jmDodYpWW1GWwlTc8Ar6OOegflrBOIrTZVdbrCo94jgYmMkBh4FgzZOBrOl8f8AqAcx8XWI7ZvNKly79bxyCjBiaVoR8OGphJibWawzWGjHSd9JpNexQrhUBmqBrQ0oTpGhlbclGT21e5Q14gjAigOYNRHXI5jZGXoIVhRkG32ct3JSkaXmNaZ6YV/mDuzNtpOQsKqVJDKc1OePKlMdYWhGyMukEiYrWu1qi3mNB7y4+UVZu1QxKyh2jDhgo5s2VOmMdWbZpLCZNN5xkMkXTuj9TjC9nY1iszO/azRd+wn2QdW++fllBGHjm9AM5ZvQZxT2XLMxjOORF2XUfDWhNPvU9AscTv6z9ktbop2hGn3ep15DnBaUgAAApoPLD8o0UQ18mTkzorAiwf03aSdO9L5oTl5HDzEGIobVspZQyf3EJK1wB4qeTZehi9sOUTlPCdY5tEgOpVhUEUMQWK2CYoYdCNQRgQRXMHCLQMYC3sG2O0lG7Kbi3wN9taf+QyPrrBIGIbXZFmLRh5jMHiPekUktbye7OqV0mDh94Uw0xyxhehBSFEcucGFQQeYxHrHdY7TAhmWCW3iRT5CHl2FFyRR0AiasKsGoMFCho4mzgoqxoOJyhNgdkwMtc4zWMqWaf9xh8I+yPvH5QjPefhLqsvWYRiQfsA/mYvWazLLUKooP11PUxz7A7lSgqhVFABQDkMIdjhDkxWt1qCLxJNFXUk5AQxkFqXtZyytBR5nQHur5sB6QYuxT2ZYri1bF3N5zz4DkMh0i4PfyjfVDjEi3o2XTSFHYENFhDe/KFSHhU94wANAq3WNkYzZWP20r4qVxHBgD5wVEKnv8o4lFSWMChZLYsxbymvLUHUEaGLAirbdmVbtJZuTNT8LcmH65isRS9qUN2cOzfSp7rZ+FtemcYZ1uBVS0vxjd+7JRpU0KABeQnDM0pU/LzjYBoitMlXUq4BU5g+/nEmKceUWjznZ+1WkhrtO9mTjhjjj186x1Kss42Nnw7LtQ92hrQAAt+EnGlNI0crdSyX8DUj4b9aH1g+slQt0AXaUppw9IST9P0Zq/Ha9s842fbTKcOtCdK4g/xBbdWxCfOmzJgqlFFMQpbvMcMsmA9YIzd0LKXzu1+ENQGvKsHbFY0lKFQAKBgB791gjq6CqhxfbJ5csKKAADQDCOyY5J91rEU+1Kgq5Cgcf04nlHRsJa4/xFCbaGmMZcrP4npgvIcWOnClTCVHnaGVLzqfGw5fZEE7NZVRQqAADQD315xaupyffo4lIax2VZahV/k8yeJpn1ice/llDwo3JZ0iY1PfvrDw4H/MKkMATbbIyMZsupJ8aV8XMcx88omstoV1vKag+o5cjyMX6e8YGWvZjBu0lEBjS8p8LfLA84yW1fMTpPC3CZQcDFSy28Ngaq4zVsCP36iLNMYylCjM2QASZTGWTnTEH/ABJp+Uclp61qqzBxBun0pSCUKFgA7/U2GcqZ5UP6wv8AU2PhlTD1Cj9YIiFDwAaO3bJUljOp7x9MhHcrZAremEzGz72QPJcovwiIWAICFWGrFO1W4Kbqi85yVcScfkOcA/RLa7UEWrYacydAKZnpHGz7EWbtZoo1KKtPAuv+RrjD2TZpLdpNoXyAHhUVOXE8z5QSA6xrqp+ZEpS0eHrDZw4jWcjQockDlCgAaF7pDfz+8PXnAAqQtYVIQgAYxHOkhgQwBGoI90iWGhYAImbIZP7Mwp91++nzxUdDGe3p2jPULJYCXeqSyMTeAoKaFc8Y2pPuvHnAXejYBtCqUIExK3a5ENmDhyGMZ7KlmxFNvj0YrZtjluHvP2ZAJFMCfMa4ZRfXetvqhW//AFg/ZVrjdoDf0xu/OKY3btTNTsbv3mZSopmcMTTGNP8A/D1+p9hWj1v3/wD7K4+WNKcIywg5GaqNkTJbMsqTHAd7vFmrWulTnxjQbu7XcM8mkydcoUYY4EkULYUoQMzrygI+71qDXTIYmualbpzxqTUemsa/dTd42dGaZTtXu3qZKB4VHIY9awVQcnjHTGcX2WllWiZTwyh5u1PW6PnFiy7IRSGNXf7TYsONNAMdBF0j371hZe+kbY0xi9NWjke/fvCH9/zC9/tCiohLkIf374RyI69/8wwHEKFSFWABXYYiHr1hUgArWvZ6TPEKnjkR56RQNnnS8iJq/eNGAx1pQ+dMs4Lw0SnVGQ02Bpm2UQEzL0ulT3gRlzyPlHn9u+ki0TZwSzKACbqgipY5eh6R6TtywGdZ5stcC6lR1phHgM2VMkTKMCrodcKEYj9MYVXjx18jz/P8iytR4nsG7+88x5jSLSnZz1F4D7Q45Rn95fpLdJpl2cLRTQsRWvQVgduHsmba7Q06a0y6FIMy8wJbAAV1pGV2xs55E50cEEMceOOY4wQoj9T8CdvlWqhSXy/0PUNi72zRMWVbUEtpgqjZXqcRp/MaE7XQ4JVz9wV465U848r3Vkz7dbJPaF3WVQkkmgUY04YmnrHtMuUBgtAOQoOo8vyjiVC5dM2eLdKcNkCvq86Zn/SXgMZmtMaUXyrF+x7OSWKKKVzOZPU8YsgcoQ5RSFUYmjdFHUc0y5R0YqIUPSGMLzgAcCFCrCgA/9k=">
            <a:hlinkClick r:id="rId3"/>
          </p:cNvPr>
          <p:cNvSpPr>
            <a:spLocks noChangeAspect="1" noChangeArrowheads="1"/>
          </p:cNvSpPr>
          <p:nvPr/>
        </p:nvSpPr>
        <p:spPr bwMode="auto">
          <a:xfrm>
            <a:off x="53975" y="-914400"/>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8677" name="AutoShape 8" descr="data:image/jpeg;base64,/9j/4AAQSkZJRgABAQAAAQABAAD/2wCEAAkGBxQQEBQUDxQVFBQVFBQUFBQUFBQUFBQVFBQXFhQUFRQYHCggGBolHBQUITEhJSkrLi4uFx8zODMsNygtLiwBCgoKDg0OGhAQGiwkHCQsLCwsLCwsLCwsLCwsLCwsLCwsLCwsLCwsLCwsLCwsLCwsLCwsLCwsLCwsLCwsLCwsLP/AABEIALkBEAMBEQACEQEDEQH/xAAbAAEBAAIDAQAAAAAAAAAAAAAAAQUGAgMEB//EADkQAAIBAgQDBgUCBQMFAAAAAAABAgMRBBIhMQVBUQYiYXGBkROhscHwMuEUUpLR8SNCchYzgrLC/8QAGgEBAQADAQEAAAAAAAAAAAAAAAECAwQFBv/EADIRAQACAQMCBAQEBgMBAAAAAAABAhEDBCESMQVBUWEiMoGRExRxoQZCscHR8CPh8VL/2gAMAwEAAhEDEQA/AOB7TxgAAAAAAAAACKFAIEUAAAAAAUCCAAAAAAFLBAAAAAAoBGAAAUAAAAAAQCgRQoEAAAAAAAAAAAAsAIBQAAAAAAAIIUyBQAEAAAABbAAAAAAA9GDwM6ztTi31eyXmzRr7jT0a9WpOG3S0r6k4rDLR7L1MuZziuWib18XoeXbxvSjmtZmHZHht/O0PDLhFTOoRSk5Oyt977G/R8X22rE84n0n+zXqbDWp5Zj2ZtdmYUo3ryu7bJ2Xot2ebuvGtSvyRER793Xo+HU/mnMujEcMw+VZdHb+Z3T8mctfG9x3zE/Zvnw7S9JhgcVSySsnfp1Z7G38X09Ws9UYtHk1U8F1dXUiKT8PnM+X+WCx/EZwllvCPqm/U1X8R1JnjEPodH+HtlWvxdVvv/ZK/FJQbs6dSK5wkm0vGz09jKniGpE84lq1vANpePg6qz7/9th7OYKePjmw8bxTtKUtFB72b66ra56Nd3p2r1Z+j5fceH62hqfh2j6+WGYn2Sqp2UoOXS8ltrvYkbuno1ztL+sMPjcDOjK1SNuj3T8mjfTUrfs0X07U7vObGAQABQAEACAAAAoiCgRQAAAAAALAEjG1orGZ7M9PTtqWilIzM9oeevicrSayp6Z5aRT5b2+p5mt4jjikfd9Vtf4br09Wvbn/5r/nn+jGVONOL0lTmvBTj82rHNXxPUiecS7tT+G9ravwxas/rE/s+p8K4hD+Epfw0cqlFSblZyvtK/K909fDQ8Hf761rzn5v6R7POrs/wLfhz5fv7vLObbd34/wBzx+u0zzLoxGHkpVXCtBr+ZfPQ3V1Jjn0MRMYeviWacZKMrSadpb2vzNU2zbNuWNcQ1nF8FnUks1T9CSesrt738OXsdOnrVrE8d2+dTEcQxXaipOjThll3m8rlbW1tbPdbbnZtdTMzh2eHRFtSc9mnyOyHuWdcpWd1pbmZw578w+vdhcRKlh6FK9lJfFmlpd1k5K/y08Du0vR8nv8A4r2t9Ps2iVbK7p2fVG6XnPDiML/ENxdtd76JdXflbcyraazmGNqxaMS8f/TlBXXx5zkte7HKvTMtTp/N29HL+Ur5yxvFuAVKGt1JdNprzj/Y36e5rbieGnU21q8xzDDnQ5wAAAAABQAgAAAIBRQAAgJdANo4Z2LqVIqdeSop7RavO3irrL9fA5dTdVrxXl1ae1taM24dHF+znwIuVGXxLf7ZRy6c3e9n5aHDutxbUrh7vg1NLb6s2vnmMRPp/wCvl+Pxkq1Rzl5JclFbJI8W1s2y+909OKU6Y+rxSDGX03sLXvhcn8lnbop3fzalLykjyd7T44n1fPeJV/5ur1/3/r6PfjcXlacdUtH4+TOeKerjrXqiXnq4jN3orbXXfQy6MMYjEvRLHOW2nzfuWtISa4YzFVpQneLtda9G11Rt04icxLZiJhr/AGvruVODaWk9bXW8ZI7NrSItLr2Xw2n9GrOWmn7+534w9Sbzbu6nHPs9dvPoZYaptMcPrmDoOM4uElaDipLnaEVFR+V/U7KPldXUiazEx3ZipWcvTX0NmXLhypztTlN9bLySUn/8F9mLzwm/i0+t7P21+5Y7SxnyeqrH4m72stfHYxjhWs8VwuV3XW0l0fU79tq5+GXDudLHxQx52ONAKFQAAAAAIUUgFAgALAUDeewXA45f4iqru7VJPZJaOfne6XkcW51eeiHbttLjrn6NlxUrtPlt4a7HDnl3MNxmbhByteKac1a7ybSkvL9XiotGu/Dq21Yt8P2/X/eHxntNwr+GxU4LSD78HyyS5ejuvY8/Upiz7PY7v8XQi0/NHE/qwrnq/N6b+xcM7Zzwy/ZvHSWISbeWUfh9FprFPrzWvU5dzSJpMx5cuPeaedP927YhrJ7HkzMzZ49eJdVOdlqZpPdxwmI08izExJePN14+re35+bCkTlI7MHx3vUZJbpXXt+53aHF27Qvi7So1tD1Ol3RrOzATvWpq+9Smn6zRYq0aurM5/RvnCePJzWv/AHJvTq5J1b26KM6aNtJ5eTr6Xw59P/G00cZzTN+HnyyOKxCShB2/TGTtylLV6e3sY55RcKoOV0ryadnfnlaSXn9zLKPXwhZnfpJP+lP7tEkYfiUVUc7bNuz9dGbNO3TaJYXr1VmGt2PYeQWABAKAAAACAAAFAAAAH1zAw+Fh6UFypxXrlVzx9Sc2mXr6cYrEOuc/9NPwt6rQ1NjE1pXeeTtlUlfRJKVr3/pRJ9ZbK2tEdMebRe31JV4Sy6VaMc6jzlS2k49Ut30t4q/Nqxn9Xs+Gak6V4mfltxn0nyfM3UNOHuzqYevhFa1VX0V00/FbP6+5r1a/C06upNqy3V4i63PJ6MS8l2xq6bk6WuXVRqWlJepnavK2nNYdONq7eZlWrGOzw41t05pb5J/+rOnSiOqMpW2LQ0dI9V1xHDtwl1K6/wBqk/aLt87CTGYbj2bwivm3cVa7133S9FFehnpxmXnbu/GG0Qh+/wBzpeY7JVnJtv8AVJ3fgvz6GOFcViWnp+eIiElslWtOGHzXSc1eb2azaaeLW5iMDTxE87jbuWTT+t/kWox2IjaTXiexo26qRLydauLzDrNjUAAAUAAQAFAgAAoAAwPqVXiCjGlmTtUhF6WvHup3t01PFvGJl7FZzEOmtK2nJ6rlvv8AniYs2P4liIwpSc/027zs2rc7pcjC3Zs0ombREd3yrtBjfhyVNTUoR/1MHiIyUnFPSdCcuceWu3dvo9OWfT7PotGvVHVMYmeL19ff9WnzevTw6dUMOnqRN/O4YzGW0dna7lTabvZ6eCa/ZnBuqxFoly68cxLM0Zcjmik2nERmXLeYiMy7FTeZvrGPyPV0fB9bVxNvhj37/Z5+t4lpacYjmfb/ACVKCluetp+DbevzZmf1x/R5t/FNaflxBDCR+TW/VWNlvCttjiJ+7CviOvnnH2a/ieyabbpVLXu7Sjda8rrl6C3h0Y+G33ehpeN44vT7T/liq/B61GM3KN1ltmj3o6tPzW3Oxxau21NPmY+z1ttv9vrcVtz6TxLc+ztNfCjJf7u97/4Q0uzg3c/HMMw1p5/b8RtmXGNFHTTg278jHmeyvdiMTKtO9R91bRWy6JIYwjhWlbXYuBjq71/NfE9LbY6Hmbn53XY6GgAAAAEsAAgFCgQAAAFgPreFhCtQpySvF04tLR27q+n2PHvExaYl7FJiaxMMbxCo4u0tV1+6ZrZMJjKt4teZLRmGdZxL5R2n4N8CV4J/Ck725U5vl5P9uSOS1cS+j2m4/FjFp+KP3hgJR9/zUjqtDlRpyqPLCLlLold6GVdO15xWMsNTWpp16rzER7tm7PcLq08zqJRTS0unLR9Fpz68jfPhd9WY6+I/d4e78X0Mf8fM/aGehTS2369T2NvtdLQjFI+vn93zevudTWnN5+nk7JLby+7N8d5ap7QhWDlS/UvNfUk9lju4IsE93Nfp839P8knusdnGmsukdF0Whr/B057xDbOvqZ+aXf8AHa3Oe20iZzWW+u7mIxaHNVk7Lmzl1NK9OJh06erS8ZiXo0tpsjXHDZJF2/xf6E9xxxFVX+hnWtrdoY2tEd5eXEvVeR37T5Zlwbr5oh0nU5gAEAoAAAQABQAAAACPsGHnTp0YRTjGKhHLqlpZWPHvOZnL2axERGGH4vxCMk45YyfOXTysa85ZsDMZVh+M4anOnNVbKDXebaSS63e1tzXesS6NDUtW0dPdoXCeDQq1rOopQUssXF2c9kt14625GqtXp7jeXrWMRiWz0MHTpJxoxSjf1fRyb1bt1PoNLTrp1xEYfIbjcamvbqvOcO1M2S0wNFhjKvZeq+/3JHdZniHErFyg9V5ok9ljujWojsT3cpbL1fu/2RPNZ7FPr0+vL88BPoR6uLKOUVbX8S/PuQI1GtvY1amhTU5nu26evanEdnoWL021OX8pbqxE8Or81Xpzjl0xrNSvo348jr/Bjp6I7OT8eerq7y4Tld3ZnSkUjEML3m9syhmwAoEAoAAAQAAAAAAFAylTjEp0lBuUZRSSlG1mkrJPmuWqOX8vi/V3h0/mM06e0urBY+UdJXlHru4jV29bc14ldLcWrxbmGQrYyKi5J5vLf9jiro2tbpnh2TrVrXqjliK9f4m/ty1O7S28acT55cV9xa8xPbDXV2cUK6qU6koLNfJrouajJO6OedjWZ4nh6UeLzEfHSJtjiff1xhnIvXXbmd/d4vZJRsyxOYTGJWT29vb8QhZTl6/X/A8zyQrEA5T3fmSOyz3Wa2/NtP7iFk5W9X+fm5BIRvvstxMkRkk7jsTykvAqTMdoQqAFAAQKAAAAABAqhAAAAACAUUDkp/mz9yYXMq0nto+myfkycwcSX5S/dD3g9pcWrDOTstv28hlcIisfIWz9PuPM8kKgBzn+r2+iMY7Mp7kt/Lf7/MR2J7uL6erIuBmXux9oQBYqBAKAAihUAoQAAACFAABQAAgFABYAACOSfX90RS1vFAVPrtyfQxmPRlE+rnkyy18vdaP7jOYO0uGW110X3X9y57JjGXAyYgHal3tei+ljDyZ+aJXfnr77FTu4v/LEEoyoBAAUABAAAAoAAAAIFAAQAAAKAAAAAQAJhXJK+3t/Yiu1LNH/AI+9r/VP6sx7Sy7wrjfXrF3846/O1xkx/R57GxrLEHoUdP8AxXtrcwy2YcZaLx+nX7IQnk6jNigRQIAsBQAAAACgABYKgRAAFAAAAAAEAqhEAoEAAdlOrZp9OfPyfVEmuYZRbEvXGN722tJr+lp/X026GqZx3bojPZ4Tc50A9m0Ivrt6NmrvaYbv5Yl5Zv2/NTZENUyhUAAAAAAAAAUAAAAACAAAFAAAAAIAAAAAAAAcs0srUHZ2eu/catOy5vXTpqzC9ctmnbHLz4SbcO/+qPdl0uufk1Z+TRazmOe6Xrzx2ns7cJJVU3S7+XNmy65cv6rrlYk6tI81jR1J/ll5+HU5ZM8pSvJylleyzu6jbk0unMlY8/Vb2jt6PUbGoAAAAAAAABQAAAEAAUQAAAAAAAChAAAAAAAACw3VhJDVu0PFXKVsPCd4TpxcsuXMpuadOUlq+6rpePlbzda8Wtms4nD19CltOnxRmO3++7XeIcWqPE15YdyjGpaM4twcql8uaPdSTV4+F8q8jnisRzPk6vxbTHTHyzMTj3b5wvFznmjUjlcI076L9coZp2admv0teDPR2+pa+ery4eZvdCmlMdHaefo950uJAihQAAAACAVAKAABAAAcSgAAoAAAAAAgAAAUAAAAahxfhtX4tlONKlKtOqpuLllnKC70sqbiu7FeaulqeTfb2rqWvPnmI+r3I3FdaK1r5RGfbEYlpsItVE+/pKDWVJyvdfO1/WxOmJ4lMz5PrdGi1KTlLM5ZeWVJQioxSXp8zt2u1rt6TWs55y83c7mde0TMYw7jqcwAAACChUCAAKFQIoBQIAAhQAAAAACgAAAIAAAAAAA13t3Vy4Sy1nOpCEUt5XUnZeqj8jk3fMV/V37Kcdf6RH75/s13Gdkq2HoSlKcZpayjHMnDrJN7206c2ar7e1a5y2ae5ra3S3fgmL+Nh6U+coLN/wAlpJe6Z26duqsS4NWvTeYe4yawoEUCAUABAAAABQAAAAcSikAoEAAAAoAAVAgFAgAAAGB41gJ1sbhNGqcFOs5PZuE46LxzKHu+hzXjq1o9nXS3RoT7yzdakpxlF7STi/JqzOmeXLE4nLEdlOG1sNSnTrRaiqsnSk1ZVIuMW5RXNX5+Njn0PhzT0dO5+LF484Zo6HMoQAAAAUABAKAAAAAAA4lCxAAAUAAABAKBAChQIAAAFqNyy3ekFJRWyWZ3k/Fvx6IwjTiLTbzbJ1JmvR5IZtbur4mU4wjN3UE1HSN0nyzWvbTa5hGnWLdUNk6lpr0z2dJm1gACgAAVAKBAFgAAAAAAcQKAAAAAAIoUABAAAAoABYBYAAAALAAAUCAAKAAAAAAAgFA4gAKBAihQAEAKFQCgAAQAAAKFAgACgQABQAAAAAAEAAAAACAAAAIBQIoUAAkAAAKBEBQgFAAREBQogggoCQABQIQgKihUBAiAUlAKB//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latin typeface="Arial" charset="0"/>
            </a:endParaRPr>
          </a:p>
        </p:txBody>
      </p:sp>
      <p:sp>
        <p:nvSpPr>
          <p:cNvPr id="2" name="1 CuadroTexto"/>
          <p:cNvSpPr txBox="1"/>
          <p:nvPr/>
        </p:nvSpPr>
        <p:spPr>
          <a:xfrm>
            <a:off x="2123728" y="1012086"/>
            <a:ext cx="5328592" cy="707886"/>
          </a:xfrm>
          <a:prstGeom prst="rect">
            <a:avLst/>
          </a:prstGeom>
          <a:noFill/>
        </p:spPr>
        <p:txBody>
          <a:bodyPr wrap="square" rtlCol="0">
            <a:spAutoFit/>
          </a:bodyPr>
          <a:lstStyle/>
          <a:p>
            <a:pPr algn="ctr"/>
            <a:r>
              <a:rPr lang="es-MX" sz="2000" b="1" dirty="0"/>
              <a:t>Acciones de fortalecimiento para el estado de Veracruz </a:t>
            </a:r>
          </a:p>
        </p:txBody>
      </p:sp>
      <p:sp>
        <p:nvSpPr>
          <p:cNvPr id="3" name="2 CuadroTexto"/>
          <p:cNvSpPr txBox="1"/>
          <p:nvPr/>
        </p:nvSpPr>
        <p:spPr>
          <a:xfrm>
            <a:off x="506096" y="1779687"/>
            <a:ext cx="8280920" cy="4801314"/>
          </a:xfrm>
          <a:prstGeom prst="rect">
            <a:avLst/>
          </a:prstGeom>
          <a:noFill/>
        </p:spPr>
        <p:txBody>
          <a:bodyPr wrap="square" rtlCol="0">
            <a:spAutoFit/>
          </a:bodyPr>
          <a:lstStyle/>
          <a:p>
            <a:pPr marL="285750" indent="-285750" algn="just">
              <a:buFont typeface="Wingdings" panose="05000000000000000000" pitchFamily="2" charset="2"/>
              <a:buChar char="§"/>
            </a:pPr>
            <a:r>
              <a:rPr lang="es-MX" dirty="0"/>
              <a:t>Adecuado ordenamiento territorial tomando en cuenta los aspectos de peligro y riesgo químico para su asignación.</a:t>
            </a:r>
          </a:p>
          <a:p>
            <a:pPr marL="285750" indent="-285750" algn="just">
              <a:buFont typeface="Wingdings" panose="05000000000000000000" pitchFamily="2" charset="2"/>
              <a:buChar char="§"/>
            </a:pPr>
            <a:r>
              <a:rPr lang="es-MX" dirty="0"/>
              <a:t>Respetar las franjas de desarrollo o derechos de vía de los ductos que conducen sustancias peligrosas</a:t>
            </a:r>
          </a:p>
          <a:p>
            <a:pPr marL="285750" indent="-285750" algn="just">
              <a:buFont typeface="Wingdings" panose="05000000000000000000" pitchFamily="2" charset="2"/>
              <a:buChar char="§"/>
            </a:pPr>
            <a:r>
              <a:rPr lang="es-MX" dirty="0"/>
              <a:t>Capacitación del personal de protección civil para la correcta interpretación de los atlas municipales de peligro y riesgo y continuar desarrollando los atlas de los municipios faltantes.</a:t>
            </a:r>
          </a:p>
          <a:p>
            <a:pPr marL="285750" indent="-285750" algn="just">
              <a:buFont typeface="Wingdings" panose="05000000000000000000" pitchFamily="2" charset="2"/>
              <a:buChar char="§"/>
            </a:pPr>
            <a:r>
              <a:rPr lang="es-MX" dirty="0"/>
              <a:t>Elaboración de los planes de contingencia municipales para la atención de emergencias químicas.</a:t>
            </a:r>
          </a:p>
          <a:p>
            <a:pPr marL="285750" indent="-285750" algn="just">
              <a:buFont typeface="Wingdings" panose="05000000000000000000" pitchFamily="2" charset="2"/>
              <a:buChar char="§"/>
            </a:pPr>
            <a:r>
              <a:rPr lang="es-MX" dirty="0"/>
              <a:t>Trabajo coordinado en las actividades de perforación y excavación realizadas durante actividades de mantenimiento de tuberías de agua potable y drenaje, así como introducción de otros servicios.</a:t>
            </a:r>
          </a:p>
          <a:p>
            <a:pPr marL="285750" indent="-285750" algn="just">
              <a:buFont typeface="Wingdings" panose="05000000000000000000" pitchFamily="2" charset="2"/>
              <a:buChar char="§"/>
            </a:pPr>
            <a:r>
              <a:rPr lang="es-MX" dirty="0"/>
              <a:t>Capacitación del personal de las unidades de protección civil en la atención de emergencias químicas. </a:t>
            </a:r>
          </a:p>
          <a:p>
            <a:pPr marL="285750" indent="-285750" algn="just">
              <a:buFont typeface="Wingdings" panose="05000000000000000000" pitchFamily="2" charset="2"/>
              <a:buChar char="§"/>
            </a:pPr>
            <a:r>
              <a:rPr lang="es-MX" dirty="0"/>
              <a:t>Equipo de protección personal adecuado.</a:t>
            </a:r>
          </a:p>
          <a:p>
            <a:pPr marL="285750" indent="-285750" algn="just">
              <a:buFont typeface="Wingdings" panose="05000000000000000000" pitchFamily="2" charset="2"/>
              <a:buChar char="§"/>
            </a:pPr>
            <a:r>
              <a:rPr lang="es-MX" dirty="0"/>
              <a:t>Fomentar la creación de más Grupos Locales de Ayuda Mutua Industrial para fortalecer la atención de emergencias y optimizar recursos materiales y humanos.</a:t>
            </a:r>
          </a:p>
        </p:txBody>
      </p:sp>
    </p:spTree>
    <p:extLst>
      <p:ext uri="{BB962C8B-B14F-4D97-AF65-F5344CB8AC3E}">
        <p14:creationId xmlns:p14="http://schemas.microsoft.com/office/powerpoint/2010/main" val="427844266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74" y="2439462"/>
            <a:ext cx="2545278" cy="2902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a:spLocks noChangeArrowheads="1"/>
          </p:cNvSpPr>
          <p:nvPr/>
        </p:nvSpPr>
        <p:spPr bwMode="auto">
          <a:xfrm>
            <a:off x="159487" y="1054468"/>
            <a:ext cx="394468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a:latin typeface="Montserrat" panose="00000500000000000000" pitchFamily="2" charset="0"/>
              </a:rPr>
              <a:t>El 16.5% de los cuerpos de agua del estado de Veracruz tienen un índice de peligro muy alto por toxicidad.</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577" y="2439462"/>
            <a:ext cx="2663456" cy="2902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CuadroTexto"/>
          <p:cNvSpPr txBox="1">
            <a:spLocks noChangeArrowheads="1"/>
          </p:cNvSpPr>
          <p:nvPr/>
        </p:nvSpPr>
        <p:spPr bwMode="auto">
          <a:xfrm>
            <a:off x="4437320" y="1054467"/>
            <a:ext cx="39446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a:latin typeface="Montserrat" panose="00000500000000000000" pitchFamily="2" charset="0"/>
              </a:rPr>
              <a:t>El 38.2% de los sitios con residuos sólidos urbanos del estado de Veracruz tienen un índice de peligro alto y muy alto por contaminación.</a:t>
            </a:r>
          </a:p>
        </p:txBody>
      </p:sp>
      <p:sp>
        <p:nvSpPr>
          <p:cNvPr id="6" name="2 CuadroTexto"/>
          <p:cNvSpPr txBox="1">
            <a:spLocks noChangeArrowheads="1"/>
          </p:cNvSpPr>
          <p:nvPr/>
        </p:nvSpPr>
        <p:spPr bwMode="auto">
          <a:xfrm>
            <a:off x="510363" y="5566216"/>
            <a:ext cx="787163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a:latin typeface="Montserrat" panose="00000500000000000000" pitchFamily="2" charset="0"/>
              </a:rPr>
              <a:t>Los municipios con índice de peligro por toxicidad de cuerpos de agua y contaminación por residuos sólidos urbanos muy altos son: Cuitláhuac, Martínez de la Torre, Minatitlán, Pánuco y </a:t>
            </a:r>
            <a:r>
              <a:rPr lang="es-ES" altLang="es-MX" sz="1400" dirty="0" err="1">
                <a:latin typeface="Montserrat" panose="00000500000000000000" pitchFamily="2" charset="0"/>
              </a:rPr>
              <a:t>Tihuatlán</a:t>
            </a:r>
            <a:r>
              <a:rPr lang="es-ES" altLang="es-MX" sz="1400" dirty="0">
                <a:latin typeface="Montserrat" panose="00000500000000000000" pitchFamily="2" charset="0"/>
              </a:rPr>
              <a:t>.</a:t>
            </a:r>
          </a:p>
        </p:txBody>
      </p:sp>
    </p:spTree>
    <p:extLst>
      <p:ext uri="{BB962C8B-B14F-4D97-AF65-F5344CB8AC3E}">
        <p14:creationId xmlns:p14="http://schemas.microsoft.com/office/powerpoint/2010/main" val="42555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a:spLocks noChangeArrowheads="1"/>
          </p:cNvSpPr>
          <p:nvPr/>
        </p:nvSpPr>
        <p:spPr bwMode="auto">
          <a:xfrm>
            <a:off x="287079" y="1089909"/>
            <a:ext cx="7871638"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b="1" dirty="0">
                <a:latin typeface="Montserrat" panose="00000500000000000000" pitchFamily="2" charset="0"/>
              </a:rPr>
              <a:t>Propuestas:</a:t>
            </a:r>
          </a:p>
          <a:p>
            <a:pPr algn="just" eaLnBrk="1" hangingPunct="1">
              <a:lnSpc>
                <a:spcPct val="150000"/>
              </a:lnSpc>
              <a:spcBef>
                <a:spcPct val="0"/>
              </a:spcBef>
              <a:buFontTx/>
              <a:buNone/>
            </a:pPr>
            <a:endParaRPr lang="es-ES" altLang="es-MX" sz="1400" dirty="0">
              <a:latin typeface="Montserrat" panose="00000500000000000000" pitchFamily="2" charset="0"/>
            </a:endParaRPr>
          </a:p>
          <a:p>
            <a:pPr algn="just" eaLnBrk="1" hangingPunct="1">
              <a:lnSpc>
                <a:spcPct val="150000"/>
              </a:lnSpc>
              <a:spcBef>
                <a:spcPct val="0"/>
              </a:spcBef>
            </a:pPr>
            <a:r>
              <a:rPr lang="es-ES" altLang="es-MX" sz="1400" dirty="0">
                <a:latin typeface="Montserrat" panose="00000500000000000000" pitchFamily="2" charset="0"/>
              </a:rPr>
              <a:t>Gestión adecuada de los residuos desde la verificación de la existencia y adecuado funcionamiento de plantas de tratamiento de aguas residuales urbanas e industriales; así como de sitios de disposición final de residuos sólidos urbanos que se apeguen a la normatividad o en su caso realizar las modernizaciones correspondientes.</a:t>
            </a:r>
          </a:p>
          <a:p>
            <a:pPr algn="just" eaLnBrk="1" hangingPunct="1">
              <a:lnSpc>
                <a:spcPct val="150000"/>
              </a:lnSpc>
              <a:spcBef>
                <a:spcPct val="0"/>
              </a:spcBef>
            </a:pPr>
            <a:endParaRPr lang="es-ES" altLang="es-MX" sz="1400" dirty="0">
              <a:latin typeface="Montserrat" panose="00000500000000000000" pitchFamily="2" charset="0"/>
            </a:endParaRPr>
          </a:p>
          <a:p>
            <a:pPr algn="just" eaLnBrk="1" hangingPunct="1">
              <a:lnSpc>
                <a:spcPct val="150000"/>
              </a:lnSpc>
              <a:spcBef>
                <a:spcPct val="0"/>
              </a:spcBef>
            </a:pPr>
            <a:r>
              <a:rPr lang="es-ES" altLang="es-MX" sz="1400" dirty="0">
                <a:latin typeface="Montserrat" panose="00000500000000000000" pitchFamily="2" charset="0"/>
              </a:rPr>
              <a:t>Saneamiento de los cuerpos de agua.</a:t>
            </a:r>
          </a:p>
          <a:p>
            <a:pPr algn="just" eaLnBrk="1" hangingPunct="1">
              <a:lnSpc>
                <a:spcPct val="150000"/>
              </a:lnSpc>
              <a:spcBef>
                <a:spcPct val="0"/>
              </a:spcBef>
            </a:pPr>
            <a:endParaRPr lang="es-ES" altLang="es-MX" sz="1200" dirty="0">
              <a:latin typeface="Montserrat" panose="00000500000000000000" pitchFamily="2" charset="0"/>
            </a:endParaRPr>
          </a:p>
          <a:p>
            <a:pPr algn="just" eaLnBrk="1" hangingPunct="1">
              <a:lnSpc>
                <a:spcPct val="150000"/>
              </a:lnSpc>
              <a:spcBef>
                <a:spcPct val="0"/>
              </a:spcBef>
            </a:pPr>
            <a:r>
              <a:rPr lang="es-ES" altLang="es-MX" sz="1400" dirty="0">
                <a:latin typeface="Montserrat" panose="00000500000000000000" pitchFamily="2" charset="0"/>
              </a:rPr>
              <a:t>Promoción de la educación ambiental para la gestión de residuos como la separación de la basura, elaboración de composta, diseño de baños secos para evitar descargas en los ríos, recolección oportuna de la basura.</a:t>
            </a:r>
          </a:p>
        </p:txBody>
      </p:sp>
    </p:spTree>
    <p:extLst>
      <p:ext uri="{BB962C8B-B14F-4D97-AF65-F5344CB8AC3E}">
        <p14:creationId xmlns:p14="http://schemas.microsoft.com/office/powerpoint/2010/main" val="106574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rotWithShape="1">
          <a:blip r:embed="rId2" cstate="print">
            <a:extLst>
              <a:ext uri="{28A0092B-C50C-407E-A947-70E740481C1C}">
                <a14:useLocalDpi xmlns:a14="http://schemas.microsoft.com/office/drawing/2010/main" val="0"/>
              </a:ext>
            </a:extLst>
          </a:blip>
          <a:srcRect r="13726"/>
          <a:stretch/>
        </p:blipFill>
        <p:spPr>
          <a:xfrm>
            <a:off x="-1" y="0"/>
            <a:ext cx="9144001" cy="6858000"/>
          </a:xfrm>
          <a:prstGeom prst="rect">
            <a:avLst/>
          </a:prstGeom>
        </p:spPr>
      </p:pic>
      <p:sp>
        <p:nvSpPr>
          <p:cNvPr id="8" name="Rectángulo 3"/>
          <p:cNvSpPr>
            <a:spLocks noChangeArrowheads="1"/>
          </p:cNvSpPr>
          <p:nvPr/>
        </p:nvSpPr>
        <p:spPr bwMode="auto">
          <a:xfrm>
            <a:off x="5553306" y="4129137"/>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r" eaLnBrk="1" hangingPunct="1">
              <a:spcBef>
                <a:spcPct val="0"/>
              </a:spcBef>
              <a:buFontTx/>
              <a:buNone/>
            </a:pPr>
            <a:r>
              <a:rPr lang="es-MX" altLang="es-MX" sz="1400" dirty="0">
                <a:solidFill>
                  <a:srgbClr val="D4C19C"/>
                </a:solidFill>
                <a:latin typeface="Montserrat" panose="00000500000000000000" pitchFamily="2" charset="0"/>
              </a:rPr>
              <a:t>18 de diciembre, 2018</a:t>
            </a:r>
          </a:p>
        </p:txBody>
      </p:sp>
      <p:sp>
        <p:nvSpPr>
          <p:cNvPr id="9" name="8 Rectángulo"/>
          <p:cNvSpPr/>
          <p:nvPr/>
        </p:nvSpPr>
        <p:spPr>
          <a:xfrm>
            <a:off x="683568" y="2413657"/>
            <a:ext cx="8449217" cy="1512168"/>
          </a:xfrm>
          <a:prstGeom prst="rect">
            <a:avLst/>
          </a:prstGeom>
          <a:gradFill flip="none" rotWithShape="1">
            <a:gsLst>
              <a:gs pos="0">
                <a:srgbClr val="9D2449">
                  <a:alpha val="0"/>
                </a:srgbClr>
              </a:gs>
              <a:gs pos="100000">
                <a:srgbClr val="9D24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2"/>
          <p:cNvSpPr txBox="1">
            <a:spLocks noChangeArrowheads="1"/>
          </p:cNvSpPr>
          <p:nvPr/>
        </p:nvSpPr>
        <p:spPr bwMode="auto">
          <a:xfrm>
            <a:off x="3779912" y="2413657"/>
            <a:ext cx="4824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30163" indent="-30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lvl="1" algn="r" eaLnBrk="1" hangingPunct="1">
              <a:spcBef>
                <a:spcPct val="0"/>
              </a:spcBef>
              <a:buFontTx/>
              <a:buNone/>
            </a:pPr>
            <a:r>
              <a:rPr lang="es-MX" altLang="es-MX" sz="2000" b="1" dirty="0">
                <a:solidFill>
                  <a:srgbClr val="E8DECA"/>
                </a:solidFill>
                <a:latin typeface="Montserrat" panose="00000500000000000000" pitchFamily="2" charset="0"/>
              </a:rPr>
              <a:t>ANÁLISIS Y GESTIÓN DE RIESGOS</a:t>
            </a:r>
          </a:p>
        </p:txBody>
      </p:sp>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260648"/>
            <a:ext cx="2548142" cy="1553745"/>
          </a:xfrm>
          <a:prstGeom prst="rect">
            <a:avLst/>
          </a:prstGeom>
        </p:spPr>
      </p:pic>
    </p:spTree>
    <p:extLst>
      <p:ext uri="{BB962C8B-B14F-4D97-AF65-F5344CB8AC3E}">
        <p14:creationId xmlns:p14="http://schemas.microsoft.com/office/powerpoint/2010/main" val="43533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1519" y="6298286"/>
            <a:ext cx="5760640" cy="577081"/>
          </a:xfrm>
          <a:prstGeom prst="rect">
            <a:avLst/>
          </a:prstGeom>
          <a:noFill/>
        </p:spPr>
        <p:txBody>
          <a:bodyPr wrap="square" rtlCol="0">
            <a:spAutoFit/>
          </a:bodyPr>
          <a:lstStyle/>
          <a:p>
            <a:r>
              <a:rPr lang="es-MX" sz="1050" dirty="0"/>
              <a:t>*En conjunto con Tamaulipas.</a:t>
            </a:r>
          </a:p>
          <a:p>
            <a:r>
              <a:rPr lang="es-MX" sz="1050" dirty="0"/>
              <a:t>**En conjunto con Coahuila, Chiapas, Distrito Federal, Hidalgo, Nayarit, Nuevo León, Oaxaca, Michoacán, Sonora y Zacatecas</a:t>
            </a:r>
          </a:p>
        </p:txBody>
      </p:sp>
      <p:graphicFrame>
        <p:nvGraphicFramePr>
          <p:cNvPr id="4" name="Gráfico 3"/>
          <p:cNvGraphicFramePr>
            <a:graphicFrameLocks/>
          </p:cNvGraphicFramePr>
          <p:nvPr>
            <p:extLst>
              <p:ext uri="{D42A27DB-BD31-4B8C-83A1-F6EECF244321}">
                <p14:modId xmlns:p14="http://schemas.microsoft.com/office/powerpoint/2010/main" val="890883605"/>
              </p:ext>
            </p:extLst>
          </p:nvPr>
        </p:nvGraphicFramePr>
        <p:xfrm>
          <a:off x="251519" y="1052737"/>
          <a:ext cx="8568953"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014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a:graphicFrameLocks/>
          </p:cNvGraphicFramePr>
          <p:nvPr>
            <p:extLst>
              <p:ext uri="{D42A27DB-BD31-4B8C-83A1-F6EECF244321}">
                <p14:modId xmlns:p14="http://schemas.microsoft.com/office/powerpoint/2010/main" val="3823541987"/>
              </p:ext>
            </p:extLst>
          </p:nvPr>
        </p:nvGraphicFramePr>
        <p:xfrm>
          <a:off x="323528" y="908720"/>
          <a:ext cx="4248472" cy="5688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3744750178"/>
              </p:ext>
            </p:extLst>
          </p:nvPr>
        </p:nvGraphicFramePr>
        <p:xfrm>
          <a:off x="4499992" y="1052736"/>
          <a:ext cx="4392488"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159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228625828"/>
              </p:ext>
            </p:extLst>
          </p:nvPr>
        </p:nvGraphicFramePr>
        <p:xfrm>
          <a:off x="539552" y="1196752"/>
          <a:ext cx="7992888"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037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827737422"/>
              </p:ext>
            </p:extLst>
          </p:nvPr>
        </p:nvGraphicFramePr>
        <p:xfrm>
          <a:off x="683568" y="980728"/>
          <a:ext cx="7776864"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2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3444905847"/>
              </p:ext>
            </p:extLst>
          </p:nvPr>
        </p:nvGraphicFramePr>
        <p:xfrm>
          <a:off x="323528" y="1340768"/>
          <a:ext cx="8509197"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96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CAEE7-ACBA-6549-A722-181749FEE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24745"/>
            <a:ext cx="8928992" cy="4986320"/>
          </a:xfrm>
          <a:prstGeom prst="rect">
            <a:avLst/>
          </a:prstGeom>
          <a:ln w="28575">
            <a:solidFill>
              <a:schemeClr val="tx1"/>
            </a:solidFill>
          </a:ln>
        </p:spPr>
      </p:pic>
    </p:spTree>
    <p:extLst>
      <p:ext uri="{BB962C8B-B14F-4D97-AF65-F5344CB8AC3E}">
        <p14:creationId xmlns:p14="http://schemas.microsoft.com/office/powerpoint/2010/main" val="49245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6C53BB-6DA8-3540-B0B2-B6C8102D7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52736"/>
            <a:ext cx="8460432" cy="5158611"/>
          </a:xfrm>
          <a:prstGeom prst="rect">
            <a:avLst/>
          </a:prstGeom>
          <a:ln w="19050">
            <a:solidFill>
              <a:schemeClr val="tx1">
                <a:lumMod val="95000"/>
                <a:lumOff val="5000"/>
              </a:schemeClr>
            </a:solidFill>
          </a:ln>
        </p:spPr>
      </p:pic>
    </p:spTree>
    <p:extLst>
      <p:ext uri="{BB962C8B-B14F-4D97-AF65-F5344CB8AC3E}">
        <p14:creationId xmlns:p14="http://schemas.microsoft.com/office/powerpoint/2010/main" val="19018314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904</Words>
  <Application>Microsoft Macintosh PowerPoint</Application>
  <PresentationFormat>On-screen Show (4:3)</PresentationFormat>
  <Paragraphs>78</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Montserrat</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Estrada Cabrera Cynthia Paola</dc:creator>
  <cp:lastModifiedBy>NEITH MORENO RODRIGUEZ</cp:lastModifiedBy>
  <cp:revision>16</cp:revision>
  <dcterms:created xsi:type="dcterms:W3CDTF">2018-12-04T21:42:05Z</dcterms:created>
  <dcterms:modified xsi:type="dcterms:W3CDTF">2018-12-18T16:34:58Z</dcterms:modified>
</cp:coreProperties>
</file>