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06B"/>
    <a:srgbClr val="439B82"/>
    <a:srgbClr val="D4C19C"/>
    <a:srgbClr val="E8DECA"/>
    <a:srgbClr val="FFFFFF"/>
    <a:srgbClr val="860000"/>
    <a:srgbClr val="6A1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3" autoAdjust="0"/>
  </p:normalViewPr>
  <p:slideViewPr>
    <p:cSldViewPr showGuides="1">
      <p:cViewPr>
        <p:scale>
          <a:sx n="82" d="100"/>
          <a:sy n="82" d="100"/>
        </p:scale>
        <p:origin x="-893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-31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6674-6323-449B-89C6-3A204ABD4289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3C76-74CF-4C18-AC18-838D005D5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2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6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0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7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3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0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8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064" cy="685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37" y="351564"/>
            <a:ext cx="2068095" cy="387207"/>
          </a:xfrm>
          <a:prstGeom prst="rect">
            <a:avLst/>
          </a:prstGeom>
        </p:spPr>
      </p:pic>
      <p:cxnSp>
        <p:nvCxnSpPr>
          <p:cNvPr id="12" name="11 Conector recto"/>
          <p:cNvCxnSpPr/>
          <p:nvPr userDrawn="1"/>
        </p:nvCxnSpPr>
        <p:spPr>
          <a:xfrm>
            <a:off x="6804248" y="351565"/>
            <a:ext cx="0" cy="387206"/>
          </a:xfrm>
          <a:prstGeom prst="line">
            <a:avLst/>
          </a:prstGeom>
          <a:ln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4300" b="73121"/>
          <a:stretch/>
        </p:blipFill>
        <p:spPr>
          <a:xfrm>
            <a:off x="6948264" y="325980"/>
            <a:ext cx="1656184" cy="4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b.mx/cenapr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2811217" y="819837"/>
            <a:ext cx="3521566" cy="4237962"/>
            <a:chOff x="2811217" y="819837"/>
            <a:chExt cx="3521566" cy="4237962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17"/>
            <a:stretch/>
          </p:blipFill>
          <p:spPr>
            <a:xfrm>
              <a:off x="2811217" y="2681554"/>
              <a:ext cx="3521566" cy="2376245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846" y="819837"/>
              <a:ext cx="3505937" cy="3090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0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5"/>
          <a:stretch/>
        </p:blipFill>
        <p:spPr>
          <a:xfrm>
            <a:off x="-2" y="1"/>
            <a:ext cx="9144001" cy="6899880"/>
          </a:xfrm>
          <a:prstGeom prst="rect">
            <a:avLst/>
          </a:prstGeom>
        </p:spPr>
      </p:pic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5553306" y="4129137"/>
            <a:ext cx="303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400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18 de diciembre, </a:t>
            </a:r>
            <a:r>
              <a:rPr lang="es-MX" altLang="es-MX" sz="1400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2018</a:t>
            </a:r>
            <a:endParaRPr lang="es-MX" altLang="es-MX" sz="1400" dirty="0">
              <a:solidFill>
                <a:srgbClr val="D4C19C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2413657"/>
            <a:ext cx="8449217" cy="1512168"/>
          </a:xfrm>
          <a:prstGeom prst="rect">
            <a:avLst/>
          </a:prstGeom>
          <a:gradFill flip="none" rotWithShape="1">
            <a:gsLst>
              <a:gs pos="0">
                <a:srgbClr val="439B82"/>
              </a:gs>
              <a:gs pos="100000">
                <a:srgbClr val="38806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3779912" y="2413657"/>
            <a:ext cx="48245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30163" indent="-30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Desarrollo de capacidades</a:t>
            </a:r>
          </a:p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de comunicación y promoción </a:t>
            </a:r>
            <a:r>
              <a:rPr lang="es-MX" altLang="es-MX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cultural en </a:t>
            </a:r>
            <a:r>
              <a:rPr lang="es-MX" alt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Protección Civil</a:t>
            </a:r>
          </a:p>
          <a:p>
            <a:pPr lvl="1" algn="r" eaLnBrk="1" hangingPunct="1">
              <a:spcBef>
                <a:spcPct val="0"/>
              </a:spcBef>
              <a:buFontTx/>
              <a:buNone/>
            </a:pPr>
            <a:endParaRPr lang="es-MX" altLang="es-MX" sz="1000" b="1" dirty="0">
              <a:solidFill>
                <a:schemeClr val="bg1"/>
              </a:solidFill>
              <a:latin typeface="Trajan Pro" pitchFamily="18" charset="0"/>
            </a:endParaRPr>
          </a:p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1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Tomás Sánchez Pérez</a:t>
            </a:r>
            <a:endParaRPr lang="es-MX" altLang="es-MX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86" y="495476"/>
            <a:ext cx="2088232" cy="14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5516" y="305068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 smtClean="0">
                <a:latin typeface="Montserrat Medium" panose="00000600000000000000" pitchFamily="2" charset="0"/>
              </a:rPr>
              <a:t>Propuestas: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 Medium" panose="00000600000000000000" pitchFamily="2" charset="0"/>
              </a:rPr>
              <a:t>Fortalecer las capacidades de </a:t>
            </a:r>
            <a:r>
              <a:rPr lang="es-MX" sz="1600" dirty="0">
                <a:latin typeface="Montserrat Medium" panose="00000600000000000000" pitchFamily="2" charset="0"/>
              </a:rPr>
              <a:t>los responsables de las áreas de comunicación, difusión y promoción cultural de </a:t>
            </a:r>
            <a:r>
              <a:rPr lang="es-MX" sz="1600" dirty="0" smtClean="0">
                <a:latin typeface="Montserrat Medium" panose="00000600000000000000" pitchFamily="2" charset="0"/>
              </a:rPr>
              <a:t>la Coordinación Estatal </a:t>
            </a:r>
            <a:r>
              <a:rPr lang="es-MX" sz="1600" dirty="0">
                <a:latin typeface="Montserrat Medium" panose="00000600000000000000" pitchFamily="2" charset="0"/>
              </a:rPr>
              <a:t>de Protección </a:t>
            </a:r>
            <a:r>
              <a:rPr lang="es-MX" sz="1600" dirty="0" smtClean="0">
                <a:latin typeface="Montserrat Medium" panose="00000600000000000000" pitchFamily="2" charset="0"/>
              </a:rPr>
              <a:t>Civil de Veracruz mediante la realización de un Taller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 Medium" panose="00000600000000000000" pitchFamily="2" charset="0"/>
              </a:rPr>
              <a:t>Definir </a:t>
            </a:r>
            <a:r>
              <a:rPr lang="es-MX" sz="1600" dirty="0">
                <a:latin typeface="Montserrat Medium" panose="00000600000000000000" pitchFamily="2" charset="0"/>
              </a:rPr>
              <a:t>enlaces estatales para </a:t>
            </a:r>
            <a:r>
              <a:rPr lang="es-MX" sz="1600" dirty="0" smtClean="0">
                <a:latin typeface="Montserrat Medium" panose="00000600000000000000" pitchFamily="2" charset="0"/>
              </a:rPr>
              <a:t>brindarles asesoría.</a:t>
            </a:r>
          </a:p>
          <a:p>
            <a:endParaRPr lang="es-MX" sz="1600" dirty="0" smtClean="0">
              <a:latin typeface="Montserrat Medium" panose="00000600000000000000" pitchFamily="2" charset="0"/>
            </a:endParaRP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b="1" dirty="0" smtClean="0">
                <a:latin typeface="Montserrat Medium" panose="00000600000000000000" pitchFamily="2" charset="0"/>
              </a:rPr>
              <a:t>Alcance: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dirty="0" smtClean="0">
                <a:latin typeface="Montserrat Medium" panose="00000600000000000000" pitchFamily="2" charset="0"/>
              </a:rPr>
              <a:t>La </a:t>
            </a:r>
            <a:r>
              <a:rPr lang="es-MX" sz="1600" dirty="0">
                <a:latin typeface="Montserrat Medium" panose="00000600000000000000" pitchFamily="2" charset="0"/>
              </a:rPr>
              <a:t>información, en un contexto de protección civil constituye una demanda social, y a la vez un recurso </a:t>
            </a:r>
            <a:r>
              <a:rPr lang="es-MX" sz="1600" dirty="0" smtClean="0">
                <a:latin typeface="Montserrat Medium" panose="00000600000000000000" pitchFamily="2" charset="0"/>
              </a:rPr>
              <a:t>estratégico </a:t>
            </a:r>
            <a:r>
              <a:rPr lang="es-MX" sz="1600" dirty="0">
                <a:latin typeface="Montserrat Medium" panose="00000600000000000000" pitchFamily="2" charset="0"/>
              </a:rPr>
              <a:t>de cuyo manejo dependerá la efectividad de las decisiones que se tomen.  </a:t>
            </a:r>
          </a:p>
          <a:p>
            <a:endParaRPr lang="es-MX" sz="1600" dirty="0" smtClean="0">
              <a:latin typeface="Montserrat Medium" panose="00000600000000000000" pitchFamily="2" charset="0"/>
            </a:endParaRP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b="1" dirty="0" smtClean="0">
                <a:latin typeface="Montserrat Medium" panose="00000600000000000000" pitchFamily="2" charset="0"/>
              </a:rPr>
              <a:t>Objetivo del Taller: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dirty="0" smtClean="0">
                <a:latin typeface="Montserrat Medium" panose="00000600000000000000" pitchFamily="2" charset="0"/>
              </a:rPr>
              <a:t>Presentar con un enfoque participativo, los aspectos prácticos a considerar en el desarrollo e implementación de estrategias de comunicación y promoción cultural para el manejo de riesgos.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b="1" dirty="0" smtClean="0">
                <a:latin typeface="Montserrat Medium" panose="00000600000000000000" pitchFamily="2" charset="0"/>
              </a:rPr>
              <a:t>Modalidad:</a:t>
            </a:r>
            <a:endParaRPr lang="es-MX" sz="1600" b="1" dirty="0">
              <a:latin typeface="Montserrat Medium" panose="00000600000000000000" pitchFamily="2" charset="0"/>
            </a:endParaRPr>
          </a:p>
          <a:p>
            <a:endParaRPr lang="es-MX" sz="1600" b="1" dirty="0">
              <a:latin typeface="Montserrat Medium" panose="00000600000000000000" pitchFamily="2" charset="0"/>
            </a:endParaRPr>
          </a:p>
          <a:p>
            <a:r>
              <a:rPr lang="es-MX" sz="1600" dirty="0" err="1" smtClean="0">
                <a:latin typeface="Montserrat Medium" panose="00000600000000000000" pitchFamily="2" charset="0"/>
              </a:rPr>
              <a:t>Webinar</a:t>
            </a:r>
            <a:r>
              <a:rPr lang="es-MX" sz="1600" dirty="0" smtClean="0">
                <a:latin typeface="Montserrat Medium" panose="00000600000000000000" pitchFamily="2" charset="0"/>
              </a:rPr>
              <a:t>, utilizando herramientas como </a:t>
            </a:r>
            <a:r>
              <a:rPr lang="es-MX" sz="1600" dirty="0" err="1" smtClean="0">
                <a:latin typeface="Montserrat Medium" panose="00000600000000000000" pitchFamily="2" charset="0"/>
              </a:rPr>
              <a:t>Webex</a:t>
            </a:r>
            <a:r>
              <a:rPr lang="es-MX" sz="1600" dirty="0" smtClean="0">
                <a:latin typeface="Montserrat Medium" panose="00000600000000000000" pitchFamily="2" charset="0"/>
              </a:rPr>
              <a:t> o </a:t>
            </a:r>
            <a:r>
              <a:rPr lang="es-MX" sz="1600" dirty="0" err="1" smtClean="0">
                <a:latin typeface="Montserrat Medium" panose="00000600000000000000" pitchFamily="2" charset="0"/>
              </a:rPr>
              <a:t>Sky</a:t>
            </a:r>
            <a:r>
              <a:rPr lang="es-MX" sz="1600" dirty="0" smtClean="0">
                <a:latin typeface="Montserrat Medium" panose="00000600000000000000" pitchFamily="2" charset="0"/>
              </a:rPr>
              <a:t>-p</a:t>
            </a:r>
            <a:endParaRPr lang="es-MX" sz="16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51289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 smtClean="0">
                <a:latin typeface="Montserrat Medium" panose="00000600000000000000" pitchFamily="2" charset="0"/>
              </a:rPr>
              <a:t>Temario:</a:t>
            </a:r>
            <a:endParaRPr lang="es-MX" sz="1600" b="1" dirty="0">
              <a:latin typeface="Montserrat Medium" panose="00000600000000000000" pitchFamily="2" charset="0"/>
            </a:endParaRPr>
          </a:p>
          <a:p>
            <a:endParaRPr lang="es-MX" sz="1600" b="1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Marco conceptual básico</a:t>
            </a:r>
            <a:endParaRPr lang="es-MX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Acervos documentales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Estrategias de comunicación y de promoción cultural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Publicación de contenidos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Comunicación social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b="1" dirty="0" smtClean="0">
                <a:latin typeface="Montserrat Medium" panose="00000600000000000000" pitchFamily="2" charset="0"/>
              </a:rPr>
              <a:t>Duración del taller y ponentes: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dirty="0" smtClean="0">
                <a:latin typeface="Montserrat Medium" panose="00000600000000000000" pitchFamily="2" charset="0"/>
              </a:rPr>
              <a:t>5 horas, distribuidas en teoría (60%) y práctica (40%)</a:t>
            </a:r>
            <a:endParaRPr lang="es-MX" sz="1600" b="1" dirty="0" smtClean="0">
              <a:latin typeface="Montserrat Medium" panose="00000600000000000000" pitchFamily="2" charset="0"/>
            </a:endParaRPr>
          </a:p>
          <a:p>
            <a:r>
              <a:rPr lang="es-MX" sz="1600" dirty="0" smtClean="0">
                <a:latin typeface="Montserrat Medium" panose="00000600000000000000" pitchFamily="2" charset="0"/>
              </a:rPr>
              <a:t>Instructores de la dirección de difusión del CENAPRED</a:t>
            </a:r>
          </a:p>
          <a:p>
            <a:endParaRPr lang="es-MX" sz="1600" dirty="0" smtClean="0">
              <a:latin typeface="Montserrat Medium" panose="00000600000000000000" pitchFamily="2" charset="0"/>
            </a:endParaRPr>
          </a:p>
          <a:p>
            <a:endParaRPr lang="es-MX" sz="1600" dirty="0">
              <a:latin typeface="Montserrat Medium" panose="00000600000000000000" pitchFamily="2" charset="0"/>
            </a:endParaRPr>
          </a:p>
          <a:p>
            <a:r>
              <a:rPr lang="es-MX" sz="1600" b="1" dirty="0" smtClean="0">
                <a:latin typeface="Montserrat Medium" panose="00000600000000000000" pitchFamily="2" charset="0"/>
              </a:rPr>
              <a:t>Materiales de apoyo:</a:t>
            </a:r>
          </a:p>
          <a:p>
            <a:endParaRPr lang="es-MX" sz="1600" b="1" dirty="0" smtClean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 Medium" panose="00000600000000000000" pitchFamily="2" charset="0"/>
              </a:rPr>
              <a:t>Presentaciones utilizadas en el Seminario: </a:t>
            </a:r>
            <a:r>
              <a:rPr lang="es-MX" sz="1600" i="1" dirty="0" smtClean="0">
                <a:latin typeface="Montserrat Medium" panose="00000600000000000000" pitchFamily="2" charset="0"/>
              </a:rPr>
              <a:t>Modelos prácticos de difusión cultural en protección civil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 Medium" panose="00000600000000000000" pitchFamily="2" charset="0"/>
              </a:rPr>
              <a:t>Manual: </a:t>
            </a:r>
            <a:r>
              <a:rPr lang="es-MX" sz="1600" i="1" dirty="0" smtClean="0">
                <a:latin typeface="Montserrat Medium" panose="00000600000000000000" pitchFamily="2" charset="0"/>
              </a:rPr>
              <a:t>Comunicación del riesgo para protección civil en el ámbito municipal </a:t>
            </a:r>
            <a:r>
              <a:rPr lang="es-MX" sz="1600" dirty="0" smtClean="0">
                <a:latin typeface="Montserrat Medium" panose="00000600000000000000" pitchFamily="2" charset="0"/>
              </a:rPr>
              <a:t>(descarga en línea a partir del 26 de diciembre en </a:t>
            </a:r>
            <a:r>
              <a:rPr lang="es-MX" sz="1600" dirty="0" smtClean="0">
                <a:latin typeface="Montserrat Medium" panose="00000600000000000000" pitchFamily="2" charset="0"/>
                <a:hlinkClick r:id="rId2"/>
              </a:rPr>
              <a:t>www.gob.mx/cenapred</a:t>
            </a:r>
            <a:r>
              <a:rPr lang="es-MX" sz="1600" dirty="0" smtClean="0">
                <a:latin typeface="Montserrat Medium" panose="000006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 Medium" panose="00000600000000000000" pitchFamily="2" charset="0"/>
              </a:rPr>
              <a:t>Catálogo: </a:t>
            </a:r>
            <a:r>
              <a:rPr lang="es-MX" sz="1600" i="1" dirty="0" smtClean="0">
                <a:latin typeface="Montserrat Medium" panose="00000600000000000000" pitchFamily="2" charset="0"/>
              </a:rPr>
              <a:t>Productos de difusión cultural del CENAPRED</a:t>
            </a:r>
            <a:r>
              <a:rPr lang="es-MX" sz="1600" dirty="0" smtClean="0">
                <a:latin typeface="Montserrat Medium" panose="00000600000000000000" pitchFamily="2" charset="0"/>
              </a:rPr>
              <a:t>  (descarga en línea en </a:t>
            </a:r>
            <a:r>
              <a:rPr lang="es-MX" sz="1600" dirty="0" smtClean="0">
                <a:latin typeface="Montserrat Medium" panose="00000600000000000000" pitchFamily="2" charset="0"/>
                <a:hlinkClick r:id="rId2"/>
              </a:rPr>
              <a:t>www.gob.mx/cenapred</a:t>
            </a:r>
            <a:r>
              <a:rPr lang="es-MX" sz="1600" dirty="0" smtClean="0">
                <a:latin typeface="Montserrat Medium" panose="000006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61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fotos\fotos 4\Camara\IMG_3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3" y="971795"/>
            <a:ext cx="3479891" cy="26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H:\fotos\fotos 4\Camara\IMG_3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36" y="2735619"/>
            <a:ext cx="4633325" cy="34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:\fotos\fotos 4\Camara\IMG_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7" y="3581713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:\fotos\fotos 4\Camara\IMG_3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971795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:\fotos\fotos 4\Camara\IMG_33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66" y="949712"/>
            <a:ext cx="241176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402973" y="647387"/>
            <a:ext cx="486383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 dirty="0" smtClean="0">
                <a:latin typeface="Montserrat Medium" panose="00000600000000000000" pitchFamily="2" charset="0"/>
              </a:rPr>
              <a:t>Taller comunitario en </a:t>
            </a:r>
            <a:r>
              <a:rPr lang="es-MX" sz="1400" b="1" dirty="0" err="1" smtClean="0">
                <a:latin typeface="Montserrat Medium" panose="00000600000000000000" pitchFamily="2" charset="0"/>
              </a:rPr>
              <a:t>Metlac</a:t>
            </a:r>
            <a:r>
              <a:rPr lang="es-MX" sz="1400" b="1" dirty="0" smtClean="0">
                <a:latin typeface="Montserrat Medium" panose="00000600000000000000" pitchFamily="2" charset="0"/>
              </a:rPr>
              <a:t>, </a:t>
            </a:r>
            <a:r>
              <a:rPr lang="es-MX" sz="1400" b="1" dirty="0" err="1" smtClean="0">
                <a:latin typeface="Montserrat Medium" panose="00000600000000000000" pitchFamily="2" charset="0"/>
              </a:rPr>
              <a:t>Mpio</a:t>
            </a:r>
            <a:r>
              <a:rPr lang="es-MX" sz="1400" b="1" dirty="0" smtClean="0">
                <a:latin typeface="Montserrat Medium" panose="00000600000000000000" pitchFamily="2" charset="0"/>
              </a:rPr>
              <a:t> de La Perla, Ver.  </a:t>
            </a:r>
            <a:endParaRPr lang="es-MX" sz="1400" b="1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30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255</Words>
  <Application>Microsoft Office PowerPoint</Application>
  <PresentationFormat>Presentación en pantalla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Estrada Cabrera Cynthia Paola</dc:creator>
  <cp:lastModifiedBy>Ramírez Cuevas Ana Leticia</cp:lastModifiedBy>
  <cp:revision>11</cp:revision>
  <dcterms:created xsi:type="dcterms:W3CDTF">2018-12-04T21:42:05Z</dcterms:created>
  <dcterms:modified xsi:type="dcterms:W3CDTF">2018-12-18T16:20:50Z</dcterms:modified>
</cp:coreProperties>
</file>