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61" r:id="rId4"/>
    <p:sldId id="262" r:id="rId5"/>
    <p:sldId id="263" r:id="rId6"/>
    <p:sldId id="264" r:id="rId7"/>
    <p:sldId id="259" r:id="rId8"/>
    <p:sldId id="258" r:id="rId9"/>
    <p:sldId id="260" r:id="rId10"/>
    <p:sldId id="265" r:id="rId11"/>
    <p:sldId id="272" r:id="rId12"/>
    <p:sldId id="271" r:id="rId13"/>
    <p:sldId id="266" r:id="rId14"/>
    <p:sldId id="267" r:id="rId15"/>
    <p:sldId id="268" r:id="rId16"/>
    <p:sldId id="269" r:id="rId17"/>
    <p:sldId id="270" r:id="rId18"/>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A1831"/>
    <a:srgbClr val="860000"/>
    <a:srgbClr val="D4C19C"/>
    <a:srgbClr val="E8DEC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743" autoAdjust="0"/>
  </p:normalViewPr>
  <p:slideViewPr>
    <p:cSldViewPr showGuides="1">
      <p:cViewPr varScale="1">
        <p:scale>
          <a:sx n="56" d="100"/>
          <a:sy n="56" d="100"/>
        </p:scale>
        <p:origin x="324" y="78"/>
      </p:cViewPr>
      <p:guideLst>
        <p:guide orient="horz" pos="2160"/>
        <p:guide pos="2880"/>
      </p:guideLst>
    </p:cSldViewPr>
  </p:slideViewPr>
  <p:notesTextViewPr>
    <p:cViewPr>
      <p:scale>
        <a:sx n="1" d="1"/>
        <a:sy n="1" d="1"/>
      </p:scale>
      <p:origin x="0" y="0"/>
    </p:cViewPr>
  </p:notesTextViewPr>
  <p:notesViewPr>
    <p:cSldViewPr showGuides="1">
      <p:cViewPr varScale="1">
        <p:scale>
          <a:sx n="71" d="100"/>
          <a:sy n="71" d="100"/>
        </p:scale>
        <p:origin x="-318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316674-6323-449B-89C6-3A204ABD4289}" type="datetimeFigureOut">
              <a:rPr lang="es-MX" smtClean="0"/>
              <a:t>18/12/2018</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423C76-74CF-4C18-AC18-838D005D52D2}" type="slidenum">
              <a:rPr lang="es-MX" smtClean="0"/>
              <a:t>‹Nº›</a:t>
            </a:fld>
            <a:endParaRPr lang="es-MX"/>
          </a:p>
        </p:txBody>
      </p:sp>
    </p:spTree>
    <p:extLst>
      <p:ext uri="{BB962C8B-B14F-4D97-AF65-F5344CB8AC3E}">
        <p14:creationId xmlns:p14="http://schemas.microsoft.com/office/powerpoint/2010/main" val="3648289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De acuerdo a los datos proporcionados por la</a:t>
            </a:r>
            <a:r>
              <a:rPr lang="es-MX" baseline="0" dirty="0" smtClean="0"/>
              <a:t> Encuesta </a:t>
            </a:r>
            <a:r>
              <a:rPr lang="es-MX" baseline="0" dirty="0" err="1" smtClean="0"/>
              <a:t>Intercensal</a:t>
            </a:r>
            <a:r>
              <a:rPr lang="es-MX" baseline="0" dirty="0" smtClean="0"/>
              <a:t> 2015 realizada por el INEGI existen en el estado 2’250,000 viviendas de las cuales aproximadamente el 57% presentan una vulnerabilidad de media a alta, principalmente por el tema de daño por viento fuerte, por lo que es necesario realizar el levantamiento de viviendas vulnerables en el estado para identificar la zonas que requieren de mejoras estructurales.</a:t>
            </a:r>
            <a:endParaRPr lang="es-MX" dirty="0" smtClean="0"/>
          </a:p>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solidFill>
                  <a:prstClr val="black"/>
                </a:solidFill>
              </a:rPr>
              <a:pPr/>
              <a:t>15</a:t>
            </a:fld>
            <a:endParaRPr lang="es-MX">
              <a:solidFill>
                <a:prstClr val="black"/>
              </a:solidFill>
            </a:endParaRPr>
          </a:p>
        </p:txBody>
      </p:sp>
    </p:spTree>
    <p:extLst>
      <p:ext uri="{BB962C8B-B14F-4D97-AF65-F5344CB8AC3E}">
        <p14:creationId xmlns:p14="http://schemas.microsoft.com/office/powerpoint/2010/main" val="999531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mtClean="0"/>
              <a:t>EL CENAPRED, en el marco de los trabajos del ONNCCE, están desarrollando una</a:t>
            </a:r>
            <a:r>
              <a:rPr lang="es-MX" baseline="0" smtClean="0"/>
              <a:t> NMX de Seguridad Estructural de las edificaciones, la cual puede ser adecuada a las necesidades del estado y/o los municipios.</a:t>
            </a:r>
          </a:p>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solidFill>
                  <a:prstClr val="black"/>
                </a:solidFill>
              </a:rPr>
              <a:pPr/>
              <a:t>16</a:t>
            </a:fld>
            <a:endParaRPr lang="es-MX">
              <a:solidFill>
                <a:prstClr val="black"/>
              </a:solidFill>
            </a:endParaRPr>
          </a:p>
        </p:txBody>
      </p:sp>
    </p:spTree>
    <p:extLst>
      <p:ext uri="{BB962C8B-B14F-4D97-AF65-F5344CB8AC3E}">
        <p14:creationId xmlns:p14="http://schemas.microsoft.com/office/powerpoint/2010/main" val="14741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761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18/12/2018</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120094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18/12/2018</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2613022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ítulo y objetos">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t="4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6788" y="298450"/>
            <a:ext cx="18129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C:\Users\lmartinezp\Dropbox\Diseño\CENAPRED Difusion\coordinacion cenapred\coordinación y cenapr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0238" y="298450"/>
            <a:ext cx="2687637"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6751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75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219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802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18/12/2018</a:t>
            </a:fld>
            <a:endParaRPr lang="es-MX"/>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798323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18/12/2018</a:t>
            </a:fld>
            <a:endParaRPr lang="es-MX"/>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74305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18/12/2018</a:t>
            </a:fld>
            <a:endParaRPr lang="es-MX"/>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312546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18/12/2018</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639889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18/12/2018</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90750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6392064" cy="6858000"/>
          </a:xfrm>
          <a:prstGeom prst="rect">
            <a:avLst/>
          </a:prstGeom>
        </p:spPr>
      </p:pic>
      <p:pic>
        <p:nvPicPr>
          <p:cNvPr id="9" name="8 Imagen"/>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913588" y="351565"/>
            <a:ext cx="1819118" cy="442884"/>
          </a:xfrm>
          <a:prstGeom prst="rect">
            <a:avLst/>
          </a:prstGeom>
        </p:spPr>
      </p:pic>
      <p:pic>
        <p:nvPicPr>
          <p:cNvPr id="10" name="9 Imagen"/>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520129" y="351564"/>
            <a:ext cx="2068095" cy="387207"/>
          </a:xfrm>
          <a:prstGeom prst="rect">
            <a:avLst/>
          </a:prstGeom>
        </p:spPr>
      </p:pic>
      <p:cxnSp>
        <p:nvCxnSpPr>
          <p:cNvPr id="12" name="11 Conector recto"/>
          <p:cNvCxnSpPr/>
          <p:nvPr userDrawn="1"/>
        </p:nvCxnSpPr>
        <p:spPr>
          <a:xfrm>
            <a:off x="6755807" y="351565"/>
            <a:ext cx="0" cy="387206"/>
          </a:xfrm>
          <a:prstGeom prst="line">
            <a:avLst/>
          </a:prstGeom>
          <a:ln>
            <a:solidFill>
              <a:srgbClr val="D4C1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928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a:picLocks noChangeAspect="1"/>
          </p:cNvPicPr>
          <p:nvPr/>
        </p:nvPicPr>
        <p:blipFill rotWithShape="1">
          <a:blip r:embed="rId2" cstate="print">
            <a:extLst>
              <a:ext uri="{28A0092B-C50C-407E-A947-70E740481C1C}">
                <a14:useLocalDpi xmlns:a14="http://schemas.microsoft.com/office/drawing/2010/main" val="0"/>
              </a:ext>
            </a:extLst>
          </a:blip>
          <a:srcRect l="-1" r="13905"/>
          <a:stretch/>
        </p:blipFill>
        <p:spPr>
          <a:xfrm>
            <a:off x="0" y="0"/>
            <a:ext cx="9144000" cy="6872200"/>
          </a:xfrm>
          <a:prstGeom prst="rect">
            <a:avLst/>
          </a:prstGeom>
        </p:spPr>
      </p:pic>
      <p:pic>
        <p:nvPicPr>
          <p:cNvPr id="9" name="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1217" y="980728"/>
            <a:ext cx="3521566" cy="4077072"/>
          </a:xfrm>
          <a:prstGeom prst="rect">
            <a:avLst/>
          </a:prstGeom>
        </p:spPr>
      </p:pic>
    </p:spTree>
    <p:extLst>
      <p:ext uri="{BB962C8B-B14F-4D97-AF65-F5344CB8AC3E}">
        <p14:creationId xmlns:p14="http://schemas.microsoft.com/office/powerpoint/2010/main" val="147009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778299" y="987107"/>
            <a:ext cx="5258195" cy="4031873"/>
          </a:xfrm>
          <a:prstGeom prst="rect">
            <a:avLst/>
          </a:prstGeom>
          <a:noFill/>
        </p:spPr>
        <p:txBody>
          <a:bodyPr wrap="square" rtlCol="0">
            <a:spAutoFit/>
          </a:bodyPr>
          <a:lstStyle/>
          <a:p>
            <a:endParaRPr lang="es-MX" sz="1600" dirty="0" smtClean="0">
              <a:solidFill>
                <a:prstClr val="black"/>
              </a:solidFill>
              <a:latin typeface="Montserrat" panose="00000500000000000000" pitchFamily="2" charset="0"/>
            </a:endParaRPr>
          </a:p>
          <a:p>
            <a:r>
              <a:rPr lang="es-MX" sz="1600" b="1" dirty="0">
                <a:solidFill>
                  <a:prstClr val="black"/>
                </a:solidFill>
                <a:latin typeface="Montserrat" panose="00000500000000000000" pitchFamily="2" charset="0"/>
              </a:rPr>
              <a:t>ACCIONES DE PREVENCIÓN POR </a:t>
            </a:r>
            <a:r>
              <a:rPr lang="es-MX" sz="1600" b="1" dirty="0" smtClean="0">
                <a:solidFill>
                  <a:prstClr val="black"/>
                </a:solidFill>
                <a:latin typeface="Montserrat" panose="00000500000000000000" pitchFamily="2" charset="0"/>
              </a:rPr>
              <a:t>SISMOS </a:t>
            </a:r>
            <a:endParaRPr lang="es-MX" sz="1600" dirty="0" smtClean="0">
              <a:solidFill>
                <a:prstClr val="black"/>
              </a:solidFill>
              <a:latin typeface="Montserrat" panose="00000500000000000000" pitchFamily="2" charset="0"/>
            </a:endParaRPr>
          </a:p>
          <a:p>
            <a:pPr marL="285750" indent="-285750">
              <a:buFont typeface="Arial" panose="020B0604020202020204" pitchFamily="34" charset="0"/>
              <a:buChar char="•"/>
            </a:pPr>
            <a:endParaRPr lang="es-MX" sz="1600" dirty="0" smtClean="0">
              <a:solidFill>
                <a:prstClr val="black"/>
              </a:solidFill>
            </a:endParaRPr>
          </a:p>
          <a:p>
            <a:pPr marL="285750" indent="-285750">
              <a:buFont typeface="Arial" panose="020B0604020202020204" pitchFamily="34" charset="0"/>
              <a:buChar char="•"/>
            </a:pPr>
            <a:r>
              <a:rPr lang="es-MX" sz="1600" dirty="0" smtClean="0">
                <a:solidFill>
                  <a:prstClr val="black"/>
                </a:solidFill>
                <a:latin typeface="Montserrat" panose="00000500000000000000" pitchFamily="2" charset="0"/>
              </a:rPr>
              <a:t>Reforzamiento y ampliación de estaciones sísmicas del estado</a:t>
            </a:r>
          </a:p>
          <a:p>
            <a:pPr marL="285750" indent="-285750">
              <a:buFont typeface="Arial" panose="020B0604020202020204" pitchFamily="34" charset="0"/>
              <a:buChar char="•"/>
            </a:pPr>
            <a:endParaRPr lang="es-MX" sz="1600" dirty="0" smtClean="0">
              <a:solidFill>
                <a:prstClr val="black"/>
              </a:solidFill>
              <a:latin typeface="Montserrat" panose="00000500000000000000" pitchFamily="2" charset="0"/>
            </a:endParaRPr>
          </a:p>
          <a:p>
            <a:pPr marL="285750" indent="-285750">
              <a:buFont typeface="Arial" panose="020B0604020202020204" pitchFamily="34" charset="0"/>
              <a:buChar char="•"/>
            </a:pPr>
            <a:r>
              <a:rPr lang="es-MX" sz="1600" dirty="0" smtClean="0">
                <a:solidFill>
                  <a:prstClr val="black"/>
                </a:solidFill>
                <a:latin typeface="Montserrat" panose="00000500000000000000" pitchFamily="2" charset="0"/>
              </a:rPr>
              <a:t>Análisis de fallas activas - </a:t>
            </a:r>
            <a:r>
              <a:rPr lang="es-MX" sz="1600" dirty="0" err="1" smtClean="0">
                <a:solidFill>
                  <a:prstClr val="black"/>
                </a:solidFill>
                <a:latin typeface="Montserrat" panose="00000500000000000000" pitchFamily="2" charset="0"/>
              </a:rPr>
              <a:t>Paleosismología</a:t>
            </a:r>
            <a:endParaRPr lang="es-MX" sz="1600" dirty="0" smtClean="0">
              <a:solidFill>
                <a:prstClr val="black"/>
              </a:solidFill>
              <a:latin typeface="Montserrat" panose="00000500000000000000" pitchFamily="2" charset="0"/>
            </a:endParaRPr>
          </a:p>
          <a:p>
            <a:pPr marL="285750" indent="-285750">
              <a:buFont typeface="Arial" panose="020B0604020202020204" pitchFamily="34" charset="0"/>
              <a:buChar char="•"/>
            </a:pPr>
            <a:endParaRPr lang="es-MX" sz="1600" dirty="0" smtClean="0">
              <a:solidFill>
                <a:prstClr val="black"/>
              </a:solidFill>
              <a:latin typeface="Montserrat" panose="00000500000000000000" pitchFamily="2" charset="0"/>
            </a:endParaRPr>
          </a:p>
          <a:p>
            <a:pPr marL="285750" indent="-285750">
              <a:buFont typeface="Arial" panose="020B0604020202020204" pitchFamily="34" charset="0"/>
              <a:buChar char="•"/>
            </a:pPr>
            <a:r>
              <a:rPr lang="es-MX" sz="1600" dirty="0" smtClean="0">
                <a:solidFill>
                  <a:prstClr val="black"/>
                </a:solidFill>
                <a:latin typeface="Montserrat" panose="00000500000000000000" pitchFamily="2" charset="0"/>
              </a:rPr>
              <a:t>Microzonificación sísmica e integración de la información en el Atlas Nacional de Riesgos</a:t>
            </a:r>
          </a:p>
          <a:p>
            <a:endParaRPr lang="es-MX" sz="1600" dirty="0" smtClean="0">
              <a:solidFill>
                <a:prstClr val="black"/>
              </a:solidFill>
              <a:latin typeface="Montserrat" panose="00000500000000000000" pitchFamily="2" charset="0"/>
            </a:endParaRPr>
          </a:p>
          <a:p>
            <a:pPr marL="285750" indent="-285750">
              <a:buFont typeface="Arial" panose="020B0604020202020204" pitchFamily="34" charset="0"/>
              <a:buChar char="•"/>
            </a:pPr>
            <a:r>
              <a:rPr lang="es-MX" sz="1600" dirty="0" smtClean="0">
                <a:solidFill>
                  <a:prstClr val="black"/>
                </a:solidFill>
                <a:latin typeface="Montserrat" panose="00000500000000000000" pitchFamily="2" charset="0"/>
              </a:rPr>
              <a:t>Mapa de peligro, vulnerabilidad y riesgo por sismos</a:t>
            </a:r>
          </a:p>
          <a:p>
            <a:pPr marL="285750" indent="-285750">
              <a:buFont typeface="Wingdings" panose="05000000000000000000" pitchFamily="2" charset="2"/>
              <a:buChar char="Ø"/>
            </a:pPr>
            <a:endParaRPr lang="es-MX" sz="1600" dirty="0" smtClean="0">
              <a:solidFill>
                <a:prstClr val="black"/>
              </a:solidFill>
              <a:latin typeface="Montserrat" panose="00000500000000000000" pitchFamily="2" charset="0"/>
            </a:endParaRPr>
          </a:p>
          <a:p>
            <a:endParaRPr lang="es-MX" sz="1600" dirty="0" smtClean="0">
              <a:solidFill>
                <a:prstClr val="black"/>
              </a:solidFill>
              <a:latin typeface="Montserrat" panose="00000500000000000000" pitchFamily="2" charset="0"/>
            </a:endParaRPr>
          </a:p>
          <a:p>
            <a:endParaRPr lang="es-MX" sz="1600" dirty="0">
              <a:solidFill>
                <a:prstClr val="black"/>
              </a:solidFill>
            </a:endParaRPr>
          </a:p>
        </p:txBody>
      </p:sp>
      <p:pic>
        <p:nvPicPr>
          <p:cNvPr id="1027" name="Picture 3" descr="F:\Veracruz_de_Ignacio_de_la_Llave.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265" t="5970"/>
          <a:stretch/>
        </p:blipFill>
        <p:spPr bwMode="auto">
          <a:xfrm>
            <a:off x="-2" y="4002365"/>
            <a:ext cx="3778303" cy="2700798"/>
          </a:xfrm>
          <a:prstGeom prst="rect">
            <a:avLst/>
          </a:prstGeom>
          <a:noFill/>
          <a:extLst>
            <a:ext uri="{909E8E84-426E-40DD-AFC4-6F175D3DCCD1}">
              <a14:hiddenFill xmlns:a14="http://schemas.microsoft.com/office/drawing/2010/main">
                <a:solidFill>
                  <a:srgbClr val="FFFFFF"/>
                </a:solidFill>
              </a14:hiddenFill>
            </a:ext>
          </a:extLst>
        </p:spPr>
      </p:pic>
      <p:sp>
        <p:nvSpPr>
          <p:cNvPr id="6" name="5 Forma libre"/>
          <p:cNvSpPr/>
          <p:nvPr/>
        </p:nvSpPr>
        <p:spPr>
          <a:xfrm>
            <a:off x="2202180" y="5349240"/>
            <a:ext cx="365760" cy="434340"/>
          </a:xfrm>
          <a:custGeom>
            <a:avLst/>
            <a:gdLst>
              <a:gd name="connsiteX0" fmla="*/ 0 w 365760"/>
              <a:gd name="connsiteY0" fmla="*/ 0 h 434340"/>
              <a:gd name="connsiteX1" fmla="*/ 15240 w 365760"/>
              <a:gd name="connsiteY1" fmla="*/ 38100 h 434340"/>
              <a:gd name="connsiteX2" fmla="*/ 60960 w 365760"/>
              <a:gd name="connsiteY2" fmla="*/ 83820 h 434340"/>
              <a:gd name="connsiteX3" fmla="*/ 68580 w 365760"/>
              <a:gd name="connsiteY3" fmla="*/ 152400 h 434340"/>
              <a:gd name="connsiteX4" fmla="*/ 99060 w 365760"/>
              <a:gd name="connsiteY4" fmla="*/ 198120 h 434340"/>
              <a:gd name="connsiteX5" fmla="*/ 114300 w 365760"/>
              <a:gd name="connsiteY5" fmla="*/ 220980 h 434340"/>
              <a:gd name="connsiteX6" fmla="*/ 129540 w 365760"/>
              <a:gd name="connsiteY6" fmla="*/ 243840 h 434340"/>
              <a:gd name="connsiteX7" fmla="*/ 152400 w 365760"/>
              <a:gd name="connsiteY7" fmla="*/ 289560 h 434340"/>
              <a:gd name="connsiteX8" fmla="*/ 198120 w 365760"/>
              <a:gd name="connsiteY8" fmla="*/ 335280 h 434340"/>
              <a:gd name="connsiteX9" fmla="*/ 220980 w 365760"/>
              <a:gd name="connsiteY9" fmla="*/ 358140 h 434340"/>
              <a:gd name="connsiteX10" fmla="*/ 243840 w 365760"/>
              <a:gd name="connsiteY10" fmla="*/ 381000 h 434340"/>
              <a:gd name="connsiteX11" fmla="*/ 327660 w 365760"/>
              <a:gd name="connsiteY11" fmla="*/ 403860 h 434340"/>
              <a:gd name="connsiteX12" fmla="*/ 365760 w 365760"/>
              <a:gd name="connsiteY12" fmla="*/ 434340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760" h="434340">
                <a:moveTo>
                  <a:pt x="0" y="0"/>
                </a:moveTo>
                <a:cubicBezTo>
                  <a:pt x="5080" y="12700"/>
                  <a:pt x="7195" y="27038"/>
                  <a:pt x="15240" y="38100"/>
                </a:cubicBezTo>
                <a:cubicBezTo>
                  <a:pt x="27917" y="55530"/>
                  <a:pt x="60960" y="83820"/>
                  <a:pt x="60960" y="83820"/>
                </a:cubicBezTo>
                <a:cubicBezTo>
                  <a:pt x="63500" y="106680"/>
                  <a:pt x="61307" y="130580"/>
                  <a:pt x="68580" y="152400"/>
                </a:cubicBezTo>
                <a:cubicBezTo>
                  <a:pt x="74372" y="169776"/>
                  <a:pt x="88900" y="182880"/>
                  <a:pt x="99060" y="198120"/>
                </a:cubicBezTo>
                <a:lnTo>
                  <a:pt x="114300" y="220980"/>
                </a:lnTo>
                <a:cubicBezTo>
                  <a:pt x="119380" y="228600"/>
                  <a:pt x="126644" y="235152"/>
                  <a:pt x="129540" y="243840"/>
                </a:cubicBezTo>
                <a:cubicBezTo>
                  <a:pt x="136601" y="265024"/>
                  <a:pt x="136644" y="271834"/>
                  <a:pt x="152400" y="289560"/>
                </a:cubicBezTo>
                <a:cubicBezTo>
                  <a:pt x="166719" y="305669"/>
                  <a:pt x="182880" y="320040"/>
                  <a:pt x="198120" y="335280"/>
                </a:cubicBezTo>
                <a:lnTo>
                  <a:pt x="220980" y="358140"/>
                </a:lnTo>
                <a:cubicBezTo>
                  <a:pt x="228600" y="365760"/>
                  <a:pt x="233385" y="378386"/>
                  <a:pt x="243840" y="381000"/>
                </a:cubicBezTo>
                <a:cubicBezTo>
                  <a:pt x="312592" y="398188"/>
                  <a:pt x="284929" y="389616"/>
                  <a:pt x="327660" y="403860"/>
                </a:cubicBezTo>
                <a:cubicBezTo>
                  <a:pt x="354536" y="430736"/>
                  <a:pt x="340881" y="421901"/>
                  <a:pt x="365760" y="434340"/>
                </a:cubicBezTo>
              </a:path>
            </a:pathLst>
          </a:custGeom>
          <a:noFill/>
          <a:ln>
            <a:solidFill>
              <a:srgbClr val="00B0F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MX">
              <a:solidFill>
                <a:prstClr val="black"/>
              </a:solidFill>
            </a:endParaRPr>
          </a:p>
        </p:txBody>
      </p:sp>
      <p:pic>
        <p:nvPicPr>
          <p:cNvPr id="1028" name="Picture 4" descr="F:\mapa6.png"/>
          <p:cNvPicPr>
            <a:picLocks noChangeAspect="1" noChangeArrowheads="1"/>
          </p:cNvPicPr>
          <p:nvPr/>
        </p:nvPicPr>
        <p:blipFill>
          <a:blip r:embed="rId3" cstate="print">
            <a:clrChange>
              <a:clrFrom>
                <a:srgbClr val="006345"/>
              </a:clrFrom>
              <a:clrTo>
                <a:srgbClr val="006345">
                  <a:alpha val="0"/>
                </a:srgbClr>
              </a:clrTo>
            </a:clrChange>
            <a:extLst>
              <a:ext uri="{28A0092B-C50C-407E-A947-70E740481C1C}">
                <a14:useLocalDpi xmlns:a14="http://schemas.microsoft.com/office/drawing/2010/main" val="0"/>
              </a:ext>
            </a:extLst>
          </a:blip>
          <a:srcRect/>
          <a:stretch>
            <a:fillRect/>
          </a:stretch>
        </p:blipFill>
        <p:spPr bwMode="auto">
          <a:xfrm>
            <a:off x="22528" y="44624"/>
            <a:ext cx="3496968"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90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 Imagen"/>
          <p:cNvPicPr/>
          <p:nvPr/>
        </p:nvPicPr>
        <p:blipFill>
          <a:blip r:embed="rId2" cstate="print">
            <a:extLst>
              <a:ext uri="{28A0092B-C50C-407E-A947-70E740481C1C}">
                <a14:useLocalDpi xmlns:a14="http://schemas.microsoft.com/office/drawing/2010/main" val="0"/>
              </a:ext>
            </a:extLst>
          </a:blip>
          <a:stretch>
            <a:fillRect/>
          </a:stretch>
        </p:blipFill>
        <p:spPr>
          <a:xfrm>
            <a:off x="522016" y="332656"/>
            <a:ext cx="8119068" cy="5863364"/>
          </a:xfrm>
          <a:prstGeom prst="rect">
            <a:avLst/>
          </a:prstGeom>
        </p:spPr>
      </p:pic>
    </p:spTree>
    <p:extLst>
      <p:ext uri="{BB962C8B-B14F-4D97-AF65-F5344CB8AC3E}">
        <p14:creationId xmlns:p14="http://schemas.microsoft.com/office/powerpoint/2010/main" val="4008409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169773" y="908720"/>
            <a:ext cx="4562467" cy="2246769"/>
          </a:xfrm>
          <a:prstGeom prst="rect">
            <a:avLst/>
          </a:prstGeom>
          <a:noFill/>
        </p:spPr>
        <p:txBody>
          <a:bodyPr wrap="none" rtlCol="0">
            <a:spAutoFit/>
          </a:bodyPr>
          <a:lstStyle/>
          <a:p>
            <a:pPr algn="ctr"/>
            <a:r>
              <a:rPr lang="es-MX" b="1" dirty="0" smtClean="0">
                <a:latin typeface="Montserrat" panose="00000500000000000000" pitchFamily="2" charset="0"/>
              </a:rPr>
              <a:t>Fenómenos kársticos</a:t>
            </a:r>
          </a:p>
          <a:p>
            <a:pPr algn="ctr"/>
            <a:endParaRPr lang="es-MX" dirty="0">
              <a:latin typeface="Montserrat" panose="00000500000000000000" pitchFamily="2" charset="0"/>
            </a:endParaRPr>
          </a:p>
          <a:p>
            <a:pPr algn="ctr"/>
            <a:r>
              <a:rPr lang="es-MX" dirty="0" smtClean="0">
                <a:latin typeface="Montserrat" panose="00000500000000000000" pitchFamily="2" charset="0"/>
              </a:rPr>
              <a:t>Sierra de </a:t>
            </a:r>
            <a:r>
              <a:rPr lang="es-MX" dirty="0" err="1" smtClean="0">
                <a:latin typeface="Montserrat" panose="00000500000000000000" pitchFamily="2" charset="0"/>
              </a:rPr>
              <a:t>Zongolica</a:t>
            </a:r>
            <a:r>
              <a:rPr lang="es-MX" dirty="0" smtClean="0">
                <a:latin typeface="Montserrat" panose="00000500000000000000" pitchFamily="2" charset="0"/>
              </a:rPr>
              <a:t> (al sur de Orizaba)</a:t>
            </a:r>
          </a:p>
          <a:p>
            <a:pPr algn="ctr"/>
            <a:endParaRPr lang="es-MX" dirty="0">
              <a:latin typeface="Montserrat" panose="00000500000000000000" pitchFamily="2" charset="0"/>
            </a:endParaRPr>
          </a:p>
          <a:p>
            <a:pPr algn="ctr"/>
            <a:r>
              <a:rPr lang="es-MX" sz="1400" dirty="0" smtClean="0">
                <a:latin typeface="Montserrat" panose="00000500000000000000" pitchFamily="2" charset="0"/>
              </a:rPr>
              <a:t>Resumidero se tapa con basura</a:t>
            </a:r>
          </a:p>
          <a:p>
            <a:pPr algn="ctr"/>
            <a:endParaRPr lang="es-MX" dirty="0" smtClean="0">
              <a:latin typeface="Montserrat" panose="00000500000000000000" pitchFamily="2" charset="0"/>
            </a:endParaRPr>
          </a:p>
          <a:p>
            <a:pPr algn="ctr"/>
            <a:r>
              <a:rPr lang="es-MX" dirty="0" smtClean="0">
                <a:latin typeface="Montserrat" panose="00000500000000000000" pitchFamily="2" charset="0"/>
              </a:rPr>
              <a:t>Sierra Norte de Puebla (límites)</a:t>
            </a:r>
          </a:p>
          <a:p>
            <a:pPr algn="ctr"/>
            <a:endParaRPr lang="es-MX" dirty="0">
              <a:latin typeface="Montserrat" panose="00000500000000000000" pitchFamily="2"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510" y="2852936"/>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5762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580838" y="188640"/>
            <a:ext cx="3631122" cy="707886"/>
          </a:xfrm>
          <a:prstGeom prst="rect">
            <a:avLst/>
          </a:prstGeom>
          <a:noFill/>
        </p:spPr>
        <p:txBody>
          <a:bodyPr wrap="none" rtlCol="0">
            <a:spAutoFit/>
          </a:bodyPr>
          <a:lstStyle/>
          <a:p>
            <a:pPr algn="ctr"/>
            <a:r>
              <a:rPr lang="es-MX" sz="2000" b="1" dirty="0" smtClean="0">
                <a:solidFill>
                  <a:prstClr val="black"/>
                </a:solidFill>
                <a:latin typeface="Montserrat" panose="00000500000000000000" pitchFamily="2" charset="0"/>
              </a:rPr>
              <a:t>Grandes Volcanes activos</a:t>
            </a:r>
          </a:p>
          <a:p>
            <a:pPr algn="ctr"/>
            <a:r>
              <a:rPr lang="es-MX" sz="2000" b="1" dirty="0" smtClean="0">
                <a:solidFill>
                  <a:prstClr val="black"/>
                </a:solidFill>
                <a:latin typeface="Montserrat" panose="00000500000000000000" pitchFamily="2" charset="0"/>
              </a:rPr>
              <a:t>de Veracruz</a:t>
            </a:r>
            <a:endParaRPr lang="es-MX" sz="2000" b="1" dirty="0">
              <a:solidFill>
                <a:prstClr val="black"/>
              </a:solidFill>
              <a:latin typeface="Montserrat" panose="00000500000000000000" pitchFamily="2" charset="0"/>
            </a:endParaRPr>
          </a:p>
        </p:txBody>
      </p:sp>
      <p:pic>
        <p:nvPicPr>
          <p:cNvPr id="16" name="15 Imagen" descr="Imagen 002.jpg"/>
          <p:cNvPicPr>
            <a:picLocks noGrp="1" noChangeAspect="1"/>
          </p:cNvPicPr>
          <p:nvPr isPhoto="1"/>
        </p:nvPicPr>
        <p:blipFill rotWithShape="1">
          <a:blip r:embed="rId2" cstate="print">
            <a:lum/>
          </a:blip>
          <a:srcRect t="6914"/>
          <a:stretch/>
        </p:blipFill>
        <p:spPr>
          <a:xfrm>
            <a:off x="3347864" y="5132429"/>
            <a:ext cx="2769061" cy="1725571"/>
          </a:xfrm>
          <a:prstGeom prst="rect">
            <a:avLst/>
          </a:prstGeom>
          <a:noFill/>
          <a:ln>
            <a:solidFill>
              <a:schemeClr val="tx1"/>
            </a:solidFill>
          </a:ln>
        </p:spPr>
      </p:pic>
      <p:sp>
        <p:nvSpPr>
          <p:cNvPr id="15" name="14 CuadroTexto"/>
          <p:cNvSpPr txBox="1"/>
          <p:nvPr/>
        </p:nvSpPr>
        <p:spPr>
          <a:xfrm>
            <a:off x="3347864" y="5133604"/>
            <a:ext cx="888385" cy="553998"/>
          </a:xfrm>
          <a:prstGeom prst="rect">
            <a:avLst/>
          </a:prstGeom>
          <a:noFill/>
        </p:spPr>
        <p:txBody>
          <a:bodyPr wrap="none" rtlCol="0">
            <a:spAutoFit/>
          </a:bodyPr>
          <a:lstStyle/>
          <a:p>
            <a:pPr algn="ctr"/>
            <a:r>
              <a:rPr lang="es-MX" sz="1000" dirty="0" smtClean="0">
                <a:solidFill>
                  <a:prstClr val="white"/>
                </a:solidFill>
                <a:latin typeface="Montserrat" panose="00000500000000000000" pitchFamily="2" charset="0"/>
              </a:rPr>
              <a:t>Citlaltépetl</a:t>
            </a:r>
          </a:p>
          <a:p>
            <a:pPr algn="ctr"/>
            <a:r>
              <a:rPr lang="es-MX" sz="1000" dirty="0" smtClean="0">
                <a:solidFill>
                  <a:prstClr val="white"/>
                </a:solidFill>
                <a:latin typeface="Montserrat" panose="00000500000000000000" pitchFamily="2" charset="0"/>
              </a:rPr>
              <a:t>o Pico de</a:t>
            </a:r>
          </a:p>
          <a:p>
            <a:pPr algn="ctr"/>
            <a:r>
              <a:rPr lang="es-MX" sz="1000" dirty="0" smtClean="0">
                <a:solidFill>
                  <a:prstClr val="white"/>
                </a:solidFill>
                <a:latin typeface="Montserrat" panose="00000500000000000000" pitchFamily="2" charset="0"/>
              </a:rPr>
              <a:t>Orizaba</a:t>
            </a:r>
            <a:endParaRPr lang="es-MX" sz="1400" dirty="0">
              <a:solidFill>
                <a:prstClr val="white"/>
              </a:solidFill>
              <a:latin typeface="Montserrat" panose="00000500000000000000" pitchFamily="2" charset="0"/>
            </a:endParaRPr>
          </a:p>
        </p:txBody>
      </p:sp>
      <p:pic>
        <p:nvPicPr>
          <p:cNvPr id="25" name="2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8828"/>
            <a:ext cx="3278909" cy="5829172"/>
          </a:xfrm>
          <a:prstGeom prst="rect">
            <a:avLst/>
          </a:prstGeom>
          <a:ln>
            <a:solidFill>
              <a:schemeClr val="tx1"/>
            </a:solidFill>
          </a:ln>
        </p:spPr>
      </p:pic>
      <p:pic>
        <p:nvPicPr>
          <p:cNvPr id="26" name="25 Imagen"/>
          <p:cNvPicPr>
            <a:picLocks noChangeAspect="1"/>
          </p:cNvPicPr>
          <p:nvPr/>
        </p:nvPicPr>
        <p:blipFill rotWithShape="1">
          <a:blip r:embed="rId4">
            <a:extLst>
              <a:ext uri="{28A0092B-C50C-407E-A947-70E740481C1C}">
                <a14:useLocalDpi xmlns:a14="http://schemas.microsoft.com/office/drawing/2010/main" val="0"/>
              </a:ext>
            </a:extLst>
          </a:blip>
          <a:srcRect t="15240" b="11078"/>
          <a:stretch/>
        </p:blipFill>
        <p:spPr>
          <a:xfrm>
            <a:off x="4006171" y="982428"/>
            <a:ext cx="2726069" cy="1390360"/>
          </a:xfrm>
          <a:prstGeom prst="rect">
            <a:avLst/>
          </a:prstGeom>
          <a:ln>
            <a:solidFill>
              <a:schemeClr val="tx1"/>
            </a:solidFill>
          </a:ln>
        </p:spPr>
      </p:pic>
      <p:pic>
        <p:nvPicPr>
          <p:cNvPr id="27" name="26 Imagen"/>
          <p:cNvPicPr>
            <a:picLocks noChangeAspect="1"/>
          </p:cNvPicPr>
          <p:nvPr/>
        </p:nvPicPr>
        <p:blipFill rotWithShape="1">
          <a:blip r:embed="rId5">
            <a:extLst>
              <a:ext uri="{28A0092B-C50C-407E-A947-70E740481C1C}">
                <a14:useLocalDpi xmlns:a14="http://schemas.microsoft.com/office/drawing/2010/main" val="0"/>
              </a:ext>
            </a:extLst>
          </a:blip>
          <a:srcRect b="41037"/>
          <a:stretch/>
        </p:blipFill>
        <p:spPr>
          <a:xfrm>
            <a:off x="3531386" y="2448746"/>
            <a:ext cx="3128846" cy="1196278"/>
          </a:xfrm>
          <a:prstGeom prst="rect">
            <a:avLst/>
          </a:prstGeom>
          <a:ln>
            <a:solidFill>
              <a:schemeClr val="tx1"/>
            </a:solidFill>
          </a:ln>
        </p:spPr>
      </p:pic>
      <p:pic>
        <p:nvPicPr>
          <p:cNvPr id="28" name="27 Imagen"/>
          <p:cNvPicPr>
            <a:picLocks noChangeAspect="1"/>
          </p:cNvPicPr>
          <p:nvPr/>
        </p:nvPicPr>
        <p:blipFill rotWithShape="1">
          <a:blip r:embed="rId6">
            <a:extLst>
              <a:ext uri="{28A0092B-C50C-407E-A947-70E740481C1C}">
                <a14:useLocalDpi xmlns:a14="http://schemas.microsoft.com/office/drawing/2010/main" val="0"/>
              </a:ext>
            </a:extLst>
          </a:blip>
          <a:srcRect t="21213" b="14513"/>
          <a:stretch/>
        </p:blipFill>
        <p:spPr>
          <a:xfrm>
            <a:off x="3429672" y="3717032"/>
            <a:ext cx="3128846" cy="1348021"/>
          </a:xfrm>
          <a:prstGeom prst="rect">
            <a:avLst/>
          </a:prstGeom>
          <a:ln>
            <a:solidFill>
              <a:schemeClr val="tx1"/>
            </a:solidFill>
          </a:ln>
        </p:spPr>
      </p:pic>
      <p:sp>
        <p:nvSpPr>
          <p:cNvPr id="29" name="28 CuadroTexto"/>
          <p:cNvSpPr txBox="1"/>
          <p:nvPr/>
        </p:nvSpPr>
        <p:spPr>
          <a:xfrm>
            <a:off x="3998864" y="980728"/>
            <a:ext cx="760143" cy="400110"/>
          </a:xfrm>
          <a:prstGeom prst="rect">
            <a:avLst/>
          </a:prstGeom>
          <a:noFill/>
        </p:spPr>
        <p:txBody>
          <a:bodyPr wrap="none" rtlCol="0">
            <a:spAutoFit/>
          </a:bodyPr>
          <a:lstStyle/>
          <a:p>
            <a:pPr algn="ctr"/>
            <a:r>
              <a:rPr lang="es-MX" sz="1000" dirty="0" smtClean="0">
                <a:solidFill>
                  <a:prstClr val="white"/>
                </a:solidFill>
                <a:latin typeface="Montserrat" panose="00000500000000000000" pitchFamily="2" charset="0"/>
              </a:rPr>
              <a:t>Cofre de </a:t>
            </a:r>
          </a:p>
          <a:p>
            <a:pPr algn="ctr"/>
            <a:r>
              <a:rPr lang="es-MX" sz="1000" dirty="0" smtClean="0">
                <a:solidFill>
                  <a:prstClr val="white"/>
                </a:solidFill>
                <a:latin typeface="Montserrat" panose="00000500000000000000" pitchFamily="2" charset="0"/>
              </a:rPr>
              <a:t>Perote</a:t>
            </a:r>
            <a:endParaRPr lang="es-MX" sz="1400" dirty="0">
              <a:solidFill>
                <a:prstClr val="white"/>
              </a:solidFill>
              <a:latin typeface="Montserrat" panose="00000500000000000000" pitchFamily="2" charset="0"/>
            </a:endParaRPr>
          </a:p>
        </p:txBody>
      </p:sp>
      <p:sp>
        <p:nvSpPr>
          <p:cNvPr id="30" name="29 CuadroTexto"/>
          <p:cNvSpPr txBox="1"/>
          <p:nvPr/>
        </p:nvSpPr>
        <p:spPr>
          <a:xfrm>
            <a:off x="3523825" y="2447046"/>
            <a:ext cx="745718" cy="246221"/>
          </a:xfrm>
          <a:prstGeom prst="rect">
            <a:avLst/>
          </a:prstGeom>
          <a:noFill/>
        </p:spPr>
        <p:txBody>
          <a:bodyPr wrap="none" rtlCol="0">
            <a:spAutoFit/>
          </a:bodyPr>
          <a:lstStyle/>
          <a:p>
            <a:pPr algn="ctr"/>
            <a:r>
              <a:rPr lang="es-MX" sz="1000" dirty="0" smtClean="0">
                <a:solidFill>
                  <a:prstClr val="black"/>
                </a:solidFill>
                <a:latin typeface="Montserrat" panose="00000500000000000000" pitchFamily="2" charset="0"/>
              </a:rPr>
              <a:t>La Gloria</a:t>
            </a:r>
            <a:endParaRPr lang="es-MX" sz="1400" dirty="0">
              <a:solidFill>
                <a:prstClr val="black"/>
              </a:solidFill>
              <a:latin typeface="Montserrat" panose="00000500000000000000" pitchFamily="2" charset="0"/>
            </a:endParaRPr>
          </a:p>
        </p:txBody>
      </p:sp>
      <p:sp>
        <p:nvSpPr>
          <p:cNvPr id="31" name="30 CuadroTexto"/>
          <p:cNvSpPr txBox="1"/>
          <p:nvPr/>
        </p:nvSpPr>
        <p:spPr>
          <a:xfrm>
            <a:off x="3419872" y="4752023"/>
            <a:ext cx="1024640" cy="246221"/>
          </a:xfrm>
          <a:prstGeom prst="rect">
            <a:avLst/>
          </a:prstGeom>
          <a:noFill/>
        </p:spPr>
        <p:txBody>
          <a:bodyPr wrap="none" rtlCol="0">
            <a:spAutoFit/>
          </a:bodyPr>
          <a:lstStyle/>
          <a:p>
            <a:pPr algn="ctr"/>
            <a:r>
              <a:rPr lang="es-MX" sz="1000" dirty="0" smtClean="0">
                <a:solidFill>
                  <a:prstClr val="white"/>
                </a:solidFill>
                <a:latin typeface="Montserrat" panose="00000500000000000000" pitchFamily="2" charset="0"/>
              </a:rPr>
              <a:t>Las Cumbres</a:t>
            </a:r>
            <a:endParaRPr lang="es-MX" sz="1400" dirty="0">
              <a:solidFill>
                <a:prstClr val="white"/>
              </a:solidFill>
              <a:latin typeface="Montserrat" panose="00000500000000000000" pitchFamily="2" charset="0"/>
            </a:endParaRPr>
          </a:p>
        </p:txBody>
      </p:sp>
      <p:sp>
        <p:nvSpPr>
          <p:cNvPr id="33" name="32 CuadroTexto"/>
          <p:cNvSpPr txBox="1"/>
          <p:nvPr/>
        </p:nvSpPr>
        <p:spPr>
          <a:xfrm>
            <a:off x="6732240" y="980728"/>
            <a:ext cx="2411759" cy="5940088"/>
          </a:xfrm>
          <a:prstGeom prst="rect">
            <a:avLst/>
          </a:prstGeom>
          <a:noFill/>
        </p:spPr>
        <p:txBody>
          <a:bodyPr wrap="square" rtlCol="0">
            <a:spAutoFit/>
          </a:bodyPr>
          <a:lstStyle/>
          <a:p>
            <a:pPr algn="just"/>
            <a:r>
              <a:rPr lang="es-MX" sz="1200" dirty="0" smtClean="0">
                <a:solidFill>
                  <a:prstClr val="black"/>
                </a:solidFill>
                <a:latin typeface="Montserrat" panose="00000500000000000000" pitchFamily="2" charset="0"/>
              </a:rPr>
              <a:t>En el límite entre los estados de Puebla y Veracruz está la alineación de volcanes que comprende al </a:t>
            </a:r>
            <a:r>
              <a:rPr lang="es-MX" sz="1200" b="1" dirty="0" smtClean="0">
                <a:solidFill>
                  <a:prstClr val="black"/>
                </a:solidFill>
                <a:latin typeface="Montserrat" panose="00000500000000000000" pitchFamily="2" charset="0"/>
              </a:rPr>
              <a:t>Pico de Orizaba, Las Cumbres, La Gloria y el Cofre de Perote</a:t>
            </a:r>
            <a:r>
              <a:rPr lang="es-MX" sz="1200" dirty="0" smtClean="0">
                <a:solidFill>
                  <a:prstClr val="black"/>
                </a:solidFill>
                <a:latin typeface="Montserrat" panose="00000500000000000000" pitchFamily="2" charset="0"/>
              </a:rPr>
              <a:t>.</a:t>
            </a:r>
          </a:p>
          <a:p>
            <a:pPr algn="just"/>
            <a:endParaRPr lang="es-MX" sz="800" dirty="0" smtClean="0">
              <a:solidFill>
                <a:prstClr val="black"/>
              </a:solidFill>
              <a:latin typeface="Montserrat" panose="00000500000000000000" pitchFamily="2" charset="0"/>
            </a:endParaRPr>
          </a:p>
          <a:p>
            <a:pPr algn="just"/>
            <a:r>
              <a:rPr lang="es-MX" sz="1200" dirty="0" smtClean="0">
                <a:solidFill>
                  <a:prstClr val="black"/>
                </a:solidFill>
                <a:latin typeface="Montserrat" panose="00000500000000000000" pitchFamily="2" charset="0"/>
              </a:rPr>
              <a:t>Aunque el Cofre está extinto, ha generado colapsos de flanco o avalanchas de muy grandes dimensiones.</a:t>
            </a:r>
          </a:p>
          <a:p>
            <a:pPr algn="just"/>
            <a:endParaRPr lang="es-MX" sz="800" dirty="0" smtClean="0">
              <a:solidFill>
                <a:prstClr val="black"/>
              </a:solidFill>
              <a:latin typeface="Montserrat" panose="00000500000000000000" pitchFamily="2" charset="0"/>
            </a:endParaRPr>
          </a:p>
          <a:p>
            <a:pPr algn="just"/>
            <a:r>
              <a:rPr lang="es-MX" sz="1200" dirty="0" smtClean="0">
                <a:solidFill>
                  <a:prstClr val="black"/>
                </a:solidFill>
                <a:latin typeface="Montserrat" panose="00000500000000000000" pitchFamily="2" charset="0"/>
              </a:rPr>
              <a:t>La Gloria y Las Cumbres son centros volcánicos que han presentado erupciones </a:t>
            </a:r>
            <a:r>
              <a:rPr lang="es-MX" sz="1200" dirty="0" err="1" smtClean="0">
                <a:solidFill>
                  <a:prstClr val="black"/>
                </a:solidFill>
                <a:latin typeface="Montserrat" panose="00000500000000000000" pitchFamily="2" charset="0"/>
              </a:rPr>
              <a:t>Holocénicas</a:t>
            </a:r>
            <a:r>
              <a:rPr lang="es-MX" sz="1200" dirty="0" smtClean="0">
                <a:solidFill>
                  <a:prstClr val="black"/>
                </a:solidFill>
                <a:latin typeface="Montserrat" panose="00000500000000000000" pitchFamily="2" charset="0"/>
              </a:rPr>
              <a:t> importantes.</a:t>
            </a:r>
          </a:p>
          <a:p>
            <a:pPr algn="just"/>
            <a:endParaRPr lang="es-MX" sz="800" dirty="0" smtClean="0">
              <a:solidFill>
                <a:prstClr val="black"/>
              </a:solidFill>
              <a:latin typeface="Montserrat" panose="00000500000000000000" pitchFamily="2" charset="0"/>
            </a:endParaRPr>
          </a:p>
          <a:p>
            <a:pPr algn="just"/>
            <a:r>
              <a:rPr lang="es-MX" sz="1200" dirty="0" smtClean="0">
                <a:solidFill>
                  <a:prstClr val="black"/>
                </a:solidFill>
                <a:latin typeface="Montserrat" panose="00000500000000000000" pitchFamily="2" charset="0"/>
              </a:rPr>
              <a:t>El Pico de Orizaba o Citlaltépetl es el tercer volcán más activo del país. Tiene fumarolas activas y su actividad sismo-volcánica demuestra que puede reactivarse en cualquier momento.</a:t>
            </a:r>
          </a:p>
          <a:p>
            <a:pPr algn="just"/>
            <a:endParaRPr lang="es-MX" sz="800" dirty="0">
              <a:solidFill>
                <a:prstClr val="black"/>
              </a:solidFill>
              <a:latin typeface="Montserrat" panose="00000500000000000000" pitchFamily="2" charset="0"/>
            </a:endParaRPr>
          </a:p>
          <a:p>
            <a:pPr algn="just"/>
            <a:r>
              <a:rPr lang="es-MX" sz="1200" b="1" dirty="0" smtClean="0">
                <a:solidFill>
                  <a:prstClr val="black"/>
                </a:solidFill>
                <a:latin typeface="Montserrat" panose="00000500000000000000" pitchFamily="2" charset="0"/>
              </a:rPr>
              <a:t>El Citlaltépetl tiene </a:t>
            </a:r>
            <a:r>
              <a:rPr lang="es-MX" sz="1200" b="1" dirty="0">
                <a:solidFill>
                  <a:prstClr val="black"/>
                </a:solidFill>
                <a:latin typeface="Montserrat" panose="00000500000000000000" pitchFamily="2" charset="0"/>
              </a:rPr>
              <a:t>un monitoreo </a:t>
            </a:r>
            <a:r>
              <a:rPr lang="es-MX" sz="1200" b="1" dirty="0" smtClean="0">
                <a:solidFill>
                  <a:prstClr val="black"/>
                </a:solidFill>
                <a:latin typeface="Montserrat" panose="00000500000000000000" pitchFamily="2" charset="0"/>
              </a:rPr>
              <a:t>mínimo, </a:t>
            </a:r>
            <a:r>
              <a:rPr lang="es-MX" sz="1200" b="1" dirty="0">
                <a:solidFill>
                  <a:prstClr val="black"/>
                </a:solidFill>
                <a:latin typeface="Montserrat" panose="00000500000000000000" pitchFamily="2" charset="0"/>
              </a:rPr>
              <a:t>ya que las estaciones instaladas han sufrido vandalismo</a:t>
            </a:r>
            <a:r>
              <a:rPr lang="es-MX" sz="1200" b="1" dirty="0" smtClean="0">
                <a:solidFill>
                  <a:prstClr val="black"/>
                </a:solidFill>
                <a:latin typeface="Montserrat" panose="00000500000000000000" pitchFamily="2" charset="0"/>
              </a:rPr>
              <a:t>. Ninguno de los otros volcanes es monitoreado.  </a:t>
            </a:r>
            <a:endParaRPr lang="es-MX" sz="1200" b="1" dirty="0">
              <a:solidFill>
                <a:prstClr val="black"/>
              </a:solidFill>
              <a:latin typeface="Montserrat" panose="00000500000000000000" pitchFamily="2" charset="0"/>
            </a:endParaRPr>
          </a:p>
        </p:txBody>
      </p:sp>
    </p:spTree>
    <p:extLst>
      <p:ext uri="{BB962C8B-B14F-4D97-AF65-F5344CB8AC3E}">
        <p14:creationId xmlns:p14="http://schemas.microsoft.com/office/powerpoint/2010/main" val="286092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Proyectos Riesgos Geológicos\Estudio y Vigilancia de Volcanes Activos\San Martín Tuxtla\Estudio Geológico San Martín FOPREDEN\121106 San Martin Tuxtla FOPREDEN\Material_adicional\Apendice_Fotos_zona_estudio\Conos_escoria\view_from_47_4.JPG"/>
          <p:cNvPicPr>
            <a:picLocks noChangeAspect="1" noChangeArrowheads="1"/>
          </p:cNvPicPr>
          <p:nvPr/>
        </p:nvPicPr>
        <p:blipFill rotWithShape="1">
          <a:blip r:embed="rId2" cstate="print">
            <a:lum bright="-10000" contrast="20000"/>
            <a:extLst>
              <a:ext uri="{28A0092B-C50C-407E-A947-70E740481C1C}">
                <a14:useLocalDpi xmlns:a14="http://schemas.microsoft.com/office/drawing/2010/main" val="0"/>
              </a:ext>
            </a:extLst>
          </a:blip>
          <a:srcRect t="24021" b="27724"/>
          <a:stretch/>
        </p:blipFill>
        <p:spPr bwMode="auto">
          <a:xfrm>
            <a:off x="0" y="2766576"/>
            <a:ext cx="4601985" cy="16667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5" name="14 CuadroTexto"/>
          <p:cNvSpPr txBox="1"/>
          <p:nvPr/>
        </p:nvSpPr>
        <p:spPr>
          <a:xfrm>
            <a:off x="4647701" y="2907466"/>
            <a:ext cx="4460803" cy="1384995"/>
          </a:xfrm>
          <a:prstGeom prst="rect">
            <a:avLst/>
          </a:prstGeom>
          <a:noFill/>
        </p:spPr>
        <p:txBody>
          <a:bodyPr wrap="square" rtlCol="0">
            <a:spAutoFit/>
          </a:bodyPr>
          <a:lstStyle/>
          <a:p>
            <a:pPr algn="just"/>
            <a:r>
              <a:rPr lang="es-MX" sz="1200" dirty="0" smtClean="0">
                <a:solidFill>
                  <a:prstClr val="black"/>
                </a:solidFill>
                <a:latin typeface="Montserrat" panose="00000500000000000000" pitchFamily="2" charset="0"/>
              </a:rPr>
              <a:t>El volcán </a:t>
            </a:r>
            <a:r>
              <a:rPr lang="es-MX" sz="1200" dirty="0">
                <a:solidFill>
                  <a:prstClr val="black"/>
                </a:solidFill>
                <a:latin typeface="Montserrat" panose="00000500000000000000" pitchFamily="2" charset="0"/>
              </a:rPr>
              <a:t>en </a:t>
            </a:r>
            <a:r>
              <a:rPr lang="es-MX" sz="1200" dirty="0" smtClean="0">
                <a:solidFill>
                  <a:prstClr val="black"/>
                </a:solidFill>
                <a:latin typeface="Montserrat" panose="00000500000000000000" pitchFamily="2" charset="0"/>
              </a:rPr>
              <a:t>escudo San Martín está rodeado por </a:t>
            </a:r>
            <a:r>
              <a:rPr lang="es-MX" sz="1200" dirty="0">
                <a:solidFill>
                  <a:prstClr val="black"/>
                </a:solidFill>
                <a:latin typeface="Montserrat" panose="00000500000000000000" pitchFamily="2" charset="0"/>
              </a:rPr>
              <a:t>más de </a:t>
            </a:r>
            <a:r>
              <a:rPr lang="es-MX" sz="1200" dirty="0" smtClean="0">
                <a:solidFill>
                  <a:prstClr val="black"/>
                </a:solidFill>
                <a:latin typeface="Montserrat" panose="00000500000000000000" pitchFamily="2" charset="0"/>
              </a:rPr>
              <a:t>350 </a:t>
            </a:r>
            <a:r>
              <a:rPr lang="es-MX" sz="1200" dirty="0">
                <a:solidFill>
                  <a:prstClr val="black"/>
                </a:solidFill>
                <a:latin typeface="Montserrat" panose="00000500000000000000" pitchFamily="2" charset="0"/>
              </a:rPr>
              <a:t>conos </a:t>
            </a:r>
            <a:r>
              <a:rPr lang="es-MX" sz="1200" dirty="0" smtClean="0">
                <a:solidFill>
                  <a:prstClr val="black"/>
                </a:solidFill>
                <a:latin typeface="Montserrat" panose="00000500000000000000" pitchFamily="2" charset="0"/>
              </a:rPr>
              <a:t>volcánicos monogenéticos. Ha tenido erupciones </a:t>
            </a:r>
            <a:r>
              <a:rPr lang="es-MX" sz="1200" dirty="0">
                <a:solidFill>
                  <a:prstClr val="black"/>
                </a:solidFill>
                <a:latin typeface="Montserrat" panose="00000500000000000000" pitchFamily="2" charset="0"/>
              </a:rPr>
              <a:t>en 1532, 1664 y </a:t>
            </a:r>
            <a:r>
              <a:rPr lang="es-MX" sz="1200" dirty="0" smtClean="0">
                <a:solidFill>
                  <a:prstClr val="black"/>
                </a:solidFill>
                <a:latin typeface="Montserrat" panose="00000500000000000000" pitchFamily="2" charset="0"/>
              </a:rPr>
              <a:t>1793-1805. Nuevas erupciones podrían afectar a las poblaciones de Santiago Tuxtla, San Andrés Tuxtla, Catemaco, a las ciudades de Minatitlán y Coatzacoalcos y </a:t>
            </a:r>
            <a:r>
              <a:rPr lang="es-MX" sz="1200" smtClean="0">
                <a:solidFill>
                  <a:prstClr val="black"/>
                </a:solidFill>
                <a:latin typeface="Montserrat" panose="00000500000000000000" pitchFamily="2" charset="0"/>
              </a:rPr>
              <a:t>la Autopista 145D, principal </a:t>
            </a:r>
            <a:r>
              <a:rPr lang="es-MX" sz="1200" dirty="0" smtClean="0">
                <a:solidFill>
                  <a:prstClr val="black"/>
                </a:solidFill>
                <a:latin typeface="Montserrat" panose="00000500000000000000" pitchFamily="2" charset="0"/>
              </a:rPr>
              <a:t>vía de comunicación hacia el sureste mexicano.</a:t>
            </a:r>
            <a:endParaRPr lang="es-MX" sz="1200" dirty="0">
              <a:solidFill>
                <a:prstClr val="black"/>
              </a:solidFill>
              <a:latin typeface="Montserrat" panose="00000500000000000000" pitchFamily="2" charset="0"/>
            </a:endParaRPr>
          </a:p>
        </p:txBody>
      </p:sp>
      <p:sp>
        <p:nvSpPr>
          <p:cNvPr id="16" name="15 CuadroTexto"/>
          <p:cNvSpPr txBox="1"/>
          <p:nvPr/>
        </p:nvSpPr>
        <p:spPr>
          <a:xfrm>
            <a:off x="53901" y="2843520"/>
            <a:ext cx="2325697" cy="246221"/>
          </a:xfrm>
          <a:prstGeom prst="rect">
            <a:avLst/>
          </a:prstGeom>
          <a:noFill/>
        </p:spPr>
        <p:txBody>
          <a:bodyPr wrap="square" rtlCol="0">
            <a:spAutoFit/>
          </a:bodyPr>
          <a:lstStyle/>
          <a:p>
            <a:pPr algn="ctr"/>
            <a:r>
              <a:rPr lang="es-MX" sz="1000" dirty="0" smtClean="0">
                <a:solidFill>
                  <a:prstClr val="black"/>
                </a:solidFill>
                <a:latin typeface="Montserrat" panose="00000500000000000000" pitchFamily="2" charset="0"/>
              </a:rPr>
              <a:t>Campo volcánico de Los </a:t>
            </a:r>
            <a:r>
              <a:rPr lang="es-MX" sz="1000" dirty="0" err="1" smtClean="0">
                <a:solidFill>
                  <a:prstClr val="black"/>
                </a:solidFill>
                <a:latin typeface="Montserrat" panose="00000500000000000000" pitchFamily="2" charset="0"/>
              </a:rPr>
              <a:t>Tuxtlas</a:t>
            </a:r>
            <a:endParaRPr lang="es-MX" sz="1000" dirty="0" smtClean="0">
              <a:solidFill>
                <a:prstClr val="black"/>
              </a:solidFill>
              <a:latin typeface="Montserrat" panose="00000500000000000000" pitchFamily="2" charset="0"/>
            </a:endParaRPr>
          </a:p>
        </p:txBody>
      </p:sp>
      <p:pic>
        <p:nvPicPr>
          <p:cNvPr id="20" name="1 Imagen" descr="25, El Volcancillo (3).JPG"/>
          <p:cNvPicPr>
            <a:picLocks noGrp="1" noChangeAspect="1"/>
          </p:cNvPicPr>
          <p:nvPr isPhoto="1"/>
        </p:nvPicPr>
        <p:blipFill rotWithShape="1">
          <a:blip r:embed="rId3" cstate="print">
            <a:extLst>
              <a:ext uri="{28A0092B-C50C-407E-A947-70E740481C1C}">
                <a14:useLocalDpi xmlns:a14="http://schemas.microsoft.com/office/drawing/2010/main" val="0"/>
              </a:ext>
            </a:extLst>
          </a:blip>
          <a:srcRect t="31534" b="26860"/>
          <a:stretch/>
        </p:blipFill>
        <p:spPr bwMode="auto">
          <a:xfrm>
            <a:off x="0" y="1033413"/>
            <a:ext cx="4601985" cy="16034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 name="2 CuadroTexto"/>
          <p:cNvSpPr txBox="1">
            <a:spLocks noChangeArrowheads="1"/>
          </p:cNvSpPr>
          <p:nvPr/>
        </p:nvSpPr>
        <p:spPr bwMode="auto">
          <a:xfrm>
            <a:off x="4644007" y="1234997"/>
            <a:ext cx="4460803" cy="1200329"/>
          </a:xfrm>
          <a:prstGeom prst="rect">
            <a:avLst/>
          </a:prstGeom>
          <a:no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s-MX" sz="1200" dirty="0" smtClean="0">
                <a:solidFill>
                  <a:prstClr val="black"/>
                </a:solidFill>
                <a:latin typeface="Montserrat" panose="00000500000000000000" pitchFamily="2" charset="0"/>
              </a:rPr>
              <a:t>Formado por alrededor de 150 conos y derrames de lava. La erupción del Volcancillo, en 1,790 d.C., generó un derrame de lava de más de 50 km de largo. Una repetición de este evento cortaría todas las vías de comunicación entre Xalapa y el resto del país, y podría afectar a numerosas otras poblaciones.</a:t>
            </a:r>
            <a:endParaRPr lang="es-MX" sz="1200" dirty="0">
              <a:solidFill>
                <a:prstClr val="black"/>
              </a:solidFill>
              <a:latin typeface="Montserrat" panose="00000500000000000000" pitchFamily="2" charset="0"/>
            </a:endParaRPr>
          </a:p>
        </p:txBody>
      </p:sp>
      <p:sp>
        <p:nvSpPr>
          <p:cNvPr id="12" name="11 CuadroTexto"/>
          <p:cNvSpPr txBox="1"/>
          <p:nvPr/>
        </p:nvSpPr>
        <p:spPr>
          <a:xfrm>
            <a:off x="611560" y="1105185"/>
            <a:ext cx="2347138" cy="246221"/>
          </a:xfrm>
          <a:prstGeom prst="rect">
            <a:avLst/>
          </a:prstGeom>
          <a:noFill/>
        </p:spPr>
        <p:txBody>
          <a:bodyPr wrap="square" rtlCol="0">
            <a:spAutoFit/>
          </a:bodyPr>
          <a:lstStyle/>
          <a:p>
            <a:pPr algn="ctr"/>
            <a:r>
              <a:rPr lang="es-MX" sz="1000" dirty="0" smtClean="0">
                <a:solidFill>
                  <a:prstClr val="white"/>
                </a:solidFill>
                <a:latin typeface="Montserrat" panose="00000500000000000000" pitchFamily="2" charset="0"/>
              </a:rPr>
              <a:t>Campo monogenético de Xalapa</a:t>
            </a:r>
          </a:p>
        </p:txBody>
      </p:sp>
      <p:sp>
        <p:nvSpPr>
          <p:cNvPr id="23" name="22 CuadroTexto"/>
          <p:cNvSpPr txBox="1"/>
          <p:nvPr/>
        </p:nvSpPr>
        <p:spPr>
          <a:xfrm>
            <a:off x="210304" y="188640"/>
            <a:ext cx="4206601" cy="707886"/>
          </a:xfrm>
          <a:prstGeom prst="rect">
            <a:avLst/>
          </a:prstGeom>
          <a:noFill/>
        </p:spPr>
        <p:txBody>
          <a:bodyPr wrap="none" rtlCol="0">
            <a:spAutoFit/>
          </a:bodyPr>
          <a:lstStyle/>
          <a:p>
            <a:pPr algn="ctr"/>
            <a:r>
              <a:rPr lang="es-MX" sz="2000" b="1" dirty="0" smtClean="0">
                <a:solidFill>
                  <a:prstClr val="black"/>
                </a:solidFill>
                <a:latin typeface="Montserrat" panose="00000500000000000000" pitchFamily="2" charset="0"/>
              </a:rPr>
              <a:t>Campos volcánicos y calderas</a:t>
            </a:r>
          </a:p>
          <a:p>
            <a:pPr algn="ctr"/>
            <a:r>
              <a:rPr lang="es-MX" sz="2000" b="1" dirty="0" smtClean="0">
                <a:solidFill>
                  <a:prstClr val="black"/>
                </a:solidFill>
                <a:latin typeface="Montserrat" panose="00000500000000000000" pitchFamily="2" charset="0"/>
              </a:rPr>
              <a:t>activos en Veracruz</a:t>
            </a:r>
            <a:endParaRPr lang="es-MX" sz="2000" b="1" dirty="0">
              <a:solidFill>
                <a:prstClr val="black"/>
              </a:solidFill>
              <a:latin typeface="Montserrat" panose="00000500000000000000" pitchFamily="2" charset="0"/>
            </a:endParaRPr>
          </a:p>
        </p:txBody>
      </p:sp>
      <p:pic>
        <p:nvPicPr>
          <p:cNvPr id="24" name="23 Imagen"/>
          <p:cNvPicPr>
            <a:picLocks noChangeAspect="1"/>
          </p:cNvPicPr>
          <p:nvPr/>
        </p:nvPicPr>
        <p:blipFill rotWithShape="1">
          <a:blip r:embed="rId4">
            <a:extLst>
              <a:ext uri="{28A0092B-C50C-407E-A947-70E740481C1C}">
                <a14:useLocalDpi xmlns:a14="http://schemas.microsoft.com/office/drawing/2010/main" val="0"/>
              </a:ext>
            </a:extLst>
          </a:blip>
          <a:srcRect t="6034" b="6034"/>
          <a:stretch/>
        </p:blipFill>
        <p:spPr>
          <a:xfrm>
            <a:off x="0" y="4581128"/>
            <a:ext cx="4601985" cy="2276872"/>
          </a:xfrm>
          <a:prstGeom prst="rect">
            <a:avLst/>
          </a:prstGeom>
          <a:ln>
            <a:solidFill>
              <a:schemeClr val="tx1"/>
            </a:solidFill>
          </a:ln>
        </p:spPr>
      </p:pic>
      <p:sp>
        <p:nvSpPr>
          <p:cNvPr id="25" name="24 CuadroTexto"/>
          <p:cNvSpPr txBox="1"/>
          <p:nvPr/>
        </p:nvSpPr>
        <p:spPr>
          <a:xfrm>
            <a:off x="3536769" y="6457890"/>
            <a:ext cx="1034259" cy="400110"/>
          </a:xfrm>
          <a:prstGeom prst="rect">
            <a:avLst/>
          </a:prstGeom>
          <a:noFill/>
        </p:spPr>
        <p:txBody>
          <a:bodyPr wrap="none" rtlCol="0">
            <a:spAutoFit/>
          </a:bodyPr>
          <a:lstStyle/>
          <a:p>
            <a:pPr algn="ctr"/>
            <a:r>
              <a:rPr lang="es-MX" sz="1000" dirty="0" smtClean="0">
                <a:solidFill>
                  <a:prstClr val="white"/>
                </a:solidFill>
                <a:latin typeface="Montserrat" panose="00000500000000000000" pitchFamily="2" charset="0"/>
              </a:rPr>
              <a:t>Caldera</a:t>
            </a:r>
          </a:p>
          <a:p>
            <a:pPr algn="ctr"/>
            <a:r>
              <a:rPr lang="es-MX" sz="1000" dirty="0" smtClean="0">
                <a:solidFill>
                  <a:prstClr val="white"/>
                </a:solidFill>
                <a:latin typeface="Montserrat" panose="00000500000000000000" pitchFamily="2" charset="0"/>
              </a:rPr>
              <a:t>Los Humeros</a:t>
            </a:r>
            <a:endParaRPr lang="es-MX" sz="1400" dirty="0">
              <a:solidFill>
                <a:prstClr val="white"/>
              </a:solidFill>
              <a:latin typeface="Montserrat" panose="00000500000000000000" pitchFamily="2" charset="0"/>
            </a:endParaRPr>
          </a:p>
        </p:txBody>
      </p:sp>
      <p:sp>
        <p:nvSpPr>
          <p:cNvPr id="26" name="25 CuadroTexto"/>
          <p:cNvSpPr txBox="1"/>
          <p:nvPr/>
        </p:nvSpPr>
        <p:spPr>
          <a:xfrm>
            <a:off x="4644008" y="4657735"/>
            <a:ext cx="4460803" cy="2123658"/>
          </a:xfrm>
          <a:prstGeom prst="rect">
            <a:avLst/>
          </a:prstGeom>
          <a:noFill/>
        </p:spPr>
        <p:txBody>
          <a:bodyPr wrap="square" rtlCol="0">
            <a:spAutoFit/>
          </a:bodyPr>
          <a:lstStyle/>
          <a:p>
            <a:pPr algn="just"/>
            <a:r>
              <a:rPr lang="es-MX" sz="1200" dirty="0" smtClean="0">
                <a:solidFill>
                  <a:prstClr val="black"/>
                </a:solidFill>
                <a:latin typeface="Montserrat" panose="00000500000000000000" pitchFamily="2" charset="0"/>
              </a:rPr>
              <a:t>Los Humeros es un “</a:t>
            </a:r>
            <a:r>
              <a:rPr lang="es-MX" sz="1200" dirty="0" err="1" smtClean="0">
                <a:solidFill>
                  <a:prstClr val="black"/>
                </a:solidFill>
                <a:latin typeface="Montserrat" panose="00000500000000000000" pitchFamily="2" charset="0"/>
              </a:rPr>
              <a:t>super</a:t>
            </a:r>
            <a:r>
              <a:rPr lang="es-MX" sz="1200" dirty="0" smtClean="0">
                <a:solidFill>
                  <a:prstClr val="black"/>
                </a:solidFill>
                <a:latin typeface="Montserrat" panose="00000500000000000000" pitchFamily="2" charset="0"/>
              </a:rPr>
              <a:t>-volcán” que tuvo una </a:t>
            </a:r>
            <a:r>
              <a:rPr lang="es-MX" sz="1200" b="1" dirty="0" smtClean="0">
                <a:solidFill>
                  <a:prstClr val="black"/>
                </a:solidFill>
                <a:latin typeface="Montserrat" panose="00000500000000000000" pitchFamily="2" charset="0"/>
              </a:rPr>
              <a:t>erupción gigantesca hace 164,000 años</a:t>
            </a:r>
            <a:r>
              <a:rPr lang="es-MX" sz="1200" dirty="0" smtClean="0">
                <a:solidFill>
                  <a:prstClr val="black"/>
                </a:solidFill>
                <a:latin typeface="Montserrat" panose="00000500000000000000" pitchFamily="2" charset="0"/>
              </a:rPr>
              <a:t>, la cual    </a:t>
            </a:r>
            <a:r>
              <a:rPr lang="es-MX" sz="1200" dirty="0">
                <a:solidFill>
                  <a:prstClr val="black"/>
                </a:solidFill>
                <a:latin typeface="Montserrat" panose="00000500000000000000" pitchFamily="2" charset="0"/>
              </a:rPr>
              <a:t>produjo la </a:t>
            </a:r>
            <a:r>
              <a:rPr lang="es-MX" sz="1200" dirty="0" err="1" smtClean="0">
                <a:solidFill>
                  <a:prstClr val="black"/>
                </a:solidFill>
                <a:latin typeface="Montserrat" panose="00000500000000000000" pitchFamily="2" charset="0"/>
              </a:rPr>
              <a:t>ignimbrita</a:t>
            </a:r>
            <a:r>
              <a:rPr lang="es-MX" sz="1200" dirty="0" smtClean="0">
                <a:solidFill>
                  <a:prstClr val="black"/>
                </a:solidFill>
                <a:latin typeface="Montserrat" panose="00000500000000000000" pitchFamily="2" charset="0"/>
              </a:rPr>
              <a:t> </a:t>
            </a:r>
            <a:r>
              <a:rPr lang="es-MX" sz="1200" dirty="0" err="1">
                <a:solidFill>
                  <a:prstClr val="black"/>
                </a:solidFill>
                <a:latin typeface="Montserrat" panose="00000500000000000000" pitchFamily="2" charset="0"/>
              </a:rPr>
              <a:t>Xaltipan</a:t>
            </a:r>
            <a:r>
              <a:rPr lang="es-MX" sz="1200" dirty="0">
                <a:solidFill>
                  <a:prstClr val="black"/>
                </a:solidFill>
                <a:latin typeface="Montserrat" panose="00000500000000000000" pitchFamily="2" charset="0"/>
              </a:rPr>
              <a:t>, </a:t>
            </a:r>
            <a:r>
              <a:rPr lang="es-MX" sz="1200" dirty="0" smtClean="0">
                <a:solidFill>
                  <a:prstClr val="black"/>
                </a:solidFill>
                <a:latin typeface="Montserrat" panose="00000500000000000000" pitchFamily="2" charset="0"/>
              </a:rPr>
              <a:t>de 115 km</a:t>
            </a:r>
            <a:r>
              <a:rPr lang="es-MX" sz="1200" baseline="30000" dirty="0" smtClean="0">
                <a:solidFill>
                  <a:prstClr val="black"/>
                </a:solidFill>
                <a:latin typeface="Montserrat" panose="00000500000000000000" pitchFamily="2" charset="0"/>
              </a:rPr>
              <a:t>3</a:t>
            </a:r>
            <a:r>
              <a:rPr lang="es-MX" sz="1200" dirty="0" smtClean="0">
                <a:solidFill>
                  <a:prstClr val="black"/>
                </a:solidFill>
                <a:latin typeface="Montserrat" panose="00000500000000000000" pitchFamily="2" charset="0"/>
              </a:rPr>
              <a:t>, que </a:t>
            </a:r>
            <a:r>
              <a:rPr lang="es-MX" sz="1200" dirty="0">
                <a:solidFill>
                  <a:prstClr val="black"/>
                </a:solidFill>
                <a:latin typeface="Montserrat" panose="00000500000000000000" pitchFamily="2" charset="0"/>
              </a:rPr>
              <a:t>cubrió 3,500 </a:t>
            </a:r>
            <a:r>
              <a:rPr lang="es-MX" sz="1200" dirty="0" smtClean="0">
                <a:solidFill>
                  <a:prstClr val="black"/>
                </a:solidFill>
                <a:latin typeface="Montserrat" panose="00000500000000000000" pitchFamily="2" charset="0"/>
              </a:rPr>
              <a:t>km</a:t>
            </a:r>
            <a:r>
              <a:rPr lang="es-MX" sz="1200" baseline="30000" dirty="0" smtClean="0">
                <a:solidFill>
                  <a:prstClr val="black"/>
                </a:solidFill>
                <a:latin typeface="Montserrat" panose="00000500000000000000" pitchFamily="2" charset="0"/>
              </a:rPr>
              <a:t>2</a:t>
            </a:r>
            <a:r>
              <a:rPr lang="es-MX" sz="1200" dirty="0" smtClean="0">
                <a:solidFill>
                  <a:prstClr val="black"/>
                </a:solidFill>
                <a:latin typeface="Montserrat" panose="00000500000000000000" pitchFamily="2" charset="0"/>
              </a:rPr>
              <a:t> y generó </a:t>
            </a:r>
            <a:r>
              <a:rPr lang="es-MX" sz="1200" dirty="0">
                <a:solidFill>
                  <a:prstClr val="black"/>
                </a:solidFill>
                <a:latin typeface="Montserrat" panose="00000500000000000000" pitchFamily="2" charset="0"/>
              </a:rPr>
              <a:t>una caldera de </a:t>
            </a:r>
            <a:r>
              <a:rPr lang="es-MX" sz="1200" dirty="0" smtClean="0">
                <a:solidFill>
                  <a:prstClr val="black"/>
                </a:solidFill>
                <a:latin typeface="Montserrat" panose="00000500000000000000" pitchFamily="2" charset="0"/>
              </a:rPr>
              <a:t>15 x 21 </a:t>
            </a:r>
            <a:r>
              <a:rPr lang="es-MX" sz="1200" dirty="0">
                <a:solidFill>
                  <a:prstClr val="black"/>
                </a:solidFill>
                <a:latin typeface="Montserrat" panose="00000500000000000000" pitchFamily="2" charset="0"/>
              </a:rPr>
              <a:t>km de diámetro.    </a:t>
            </a:r>
            <a:r>
              <a:rPr lang="es-MX" sz="1200" dirty="0" smtClean="0">
                <a:solidFill>
                  <a:prstClr val="black"/>
                </a:solidFill>
                <a:latin typeface="Montserrat" panose="00000500000000000000" pitchFamily="2" charset="0"/>
              </a:rPr>
              <a:t>Una </a:t>
            </a:r>
            <a:r>
              <a:rPr lang="es-MX" sz="1200" b="1" dirty="0" smtClean="0">
                <a:solidFill>
                  <a:prstClr val="black"/>
                </a:solidFill>
                <a:latin typeface="Montserrat" panose="00000500000000000000" pitchFamily="2" charset="0"/>
              </a:rPr>
              <a:t>segunda erupción gigantesca ocurrió hace 70,000 años</a:t>
            </a:r>
            <a:r>
              <a:rPr lang="es-MX" sz="1200" dirty="0" smtClean="0">
                <a:solidFill>
                  <a:prstClr val="black"/>
                </a:solidFill>
                <a:latin typeface="Montserrat" panose="00000500000000000000" pitchFamily="2" charset="0"/>
              </a:rPr>
              <a:t>, que produjo la toba </a:t>
            </a:r>
            <a:r>
              <a:rPr lang="es-MX" sz="1200" dirty="0" err="1" smtClean="0">
                <a:solidFill>
                  <a:prstClr val="black"/>
                </a:solidFill>
                <a:latin typeface="Montserrat" panose="00000500000000000000" pitchFamily="2" charset="0"/>
              </a:rPr>
              <a:t>Faby</a:t>
            </a:r>
            <a:r>
              <a:rPr lang="es-MX" sz="1200" dirty="0">
                <a:solidFill>
                  <a:prstClr val="black"/>
                </a:solidFill>
                <a:latin typeface="Montserrat" panose="00000500000000000000" pitchFamily="2" charset="0"/>
              </a:rPr>
              <a:t> y la caldera anidada de Los Potreros, de 10 km de </a:t>
            </a:r>
            <a:r>
              <a:rPr lang="es-MX" sz="1200" dirty="0" smtClean="0">
                <a:solidFill>
                  <a:prstClr val="black"/>
                </a:solidFill>
                <a:latin typeface="Montserrat" panose="00000500000000000000" pitchFamily="2" charset="0"/>
              </a:rPr>
              <a:t>diámetro.</a:t>
            </a:r>
          </a:p>
          <a:p>
            <a:pPr algn="just"/>
            <a:r>
              <a:rPr lang="es-MX" sz="1200" dirty="0" smtClean="0">
                <a:solidFill>
                  <a:prstClr val="black"/>
                </a:solidFill>
                <a:latin typeface="Montserrat" panose="00000500000000000000" pitchFamily="2" charset="0"/>
              </a:rPr>
              <a:t>En los últimos 10,000 años se han generado varios derrames de lava por las fracturas de estas calderas.</a:t>
            </a:r>
          </a:p>
          <a:p>
            <a:pPr algn="just"/>
            <a:r>
              <a:rPr lang="es-MX" sz="1200" dirty="0" smtClean="0">
                <a:solidFill>
                  <a:prstClr val="black"/>
                </a:solidFill>
                <a:latin typeface="Montserrat" panose="00000500000000000000" pitchFamily="2" charset="0"/>
              </a:rPr>
              <a:t>Una central geotérmica de CFE produce energía eléctrica.</a:t>
            </a:r>
            <a:endParaRPr lang="es-MX" sz="1200" dirty="0">
              <a:solidFill>
                <a:prstClr val="black"/>
              </a:solidFill>
              <a:latin typeface="Montserrat" panose="00000500000000000000" pitchFamily="2" charset="0"/>
            </a:endParaRPr>
          </a:p>
        </p:txBody>
      </p:sp>
      <p:sp>
        <p:nvSpPr>
          <p:cNvPr id="2" name="1 CuadroTexto"/>
          <p:cNvSpPr txBox="1"/>
          <p:nvPr/>
        </p:nvSpPr>
        <p:spPr>
          <a:xfrm>
            <a:off x="5652120" y="766031"/>
            <a:ext cx="2369559" cy="276999"/>
          </a:xfrm>
          <a:prstGeom prst="rect">
            <a:avLst/>
          </a:prstGeom>
          <a:noFill/>
        </p:spPr>
        <p:txBody>
          <a:bodyPr wrap="none" rtlCol="0">
            <a:spAutoFit/>
          </a:bodyPr>
          <a:lstStyle/>
          <a:p>
            <a:r>
              <a:rPr lang="es-MX" sz="1200" b="1" dirty="0">
                <a:solidFill>
                  <a:prstClr val="black"/>
                </a:solidFill>
                <a:latin typeface="Montserrat" panose="00000500000000000000" pitchFamily="2" charset="0"/>
                <a:cs typeface="Arial" charset="0"/>
              </a:rPr>
              <a:t>Sin monitoreo permanente</a:t>
            </a:r>
          </a:p>
        </p:txBody>
      </p:sp>
    </p:spTree>
    <p:extLst>
      <p:ext uri="{BB962C8B-B14F-4D97-AF65-F5344CB8AC3E}">
        <p14:creationId xmlns:p14="http://schemas.microsoft.com/office/powerpoint/2010/main" val="220145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2968" y="836712"/>
            <a:ext cx="9081080" cy="369332"/>
          </a:xfrm>
          <a:prstGeom prst="rect">
            <a:avLst/>
          </a:prstGeom>
        </p:spPr>
        <p:txBody>
          <a:bodyPr wrap="square">
            <a:spAutoFit/>
          </a:bodyPr>
          <a:lstStyle/>
          <a:p>
            <a:pPr algn="ctr"/>
            <a:r>
              <a:rPr lang="es-MX" b="1" dirty="0" smtClean="0">
                <a:solidFill>
                  <a:prstClr val="black"/>
                </a:solidFill>
                <a:latin typeface="Montserrat" panose="00000500000000000000" pitchFamily="2" charset="0"/>
              </a:rPr>
              <a:t>Vulnerabilidad de vivienda en el estado de Veracruz</a:t>
            </a:r>
            <a:endParaRPr lang="es-MX" b="1" dirty="0">
              <a:solidFill>
                <a:prstClr val="black"/>
              </a:solidFill>
              <a:latin typeface="Montserrat" panose="00000500000000000000" pitchFamily="2" charset="0"/>
            </a:endParaRPr>
          </a:p>
        </p:txBody>
      </p:sp>
      <p:sp>
        <p:nvSpPr>
          <p:cNvPr id="6" name="5 CuadroTexto"/>
          <p:cNvSpPr txBox="1"/>
          <p:nvPr/>
        </p:nvSpPr>
        <p:spPr>
          <a:xfrm>
            <a:off x="3045376" y="3573016"/>
            <a:ext cx="6048672" cy="2762423"/>
          </a:xfrm>
          <a:prstGeom prst="rect">
            <a:avLst/>
          </a:prstGeom>
          <a:noFill/>
        </p:spPr>
        <p:txBody>
          <a:bodyPr wrap="square" rtlCol="0">
            <a:spAutoFit/>
          </a:bodyPr>
          <a:lstStyle/>
          <a:p>
            <a:pPr>
              <a:lnSpc>
                <a:spcPct val="125000"/>
              </a:lnSpc>
            </a:pPr>
            <a:r>
              <a:rPr lang="es-MX" sz="1400" b="1" dirty="0" smtClean="0">
                <a:solidFill>
                  <a:prstClr val="black"/>
                </a:solidFill>
                <a:latin typeface="Montserrat" panose="00000500000000000000" pitchFamily="2" charset="0"/>
              </a:rPr>
              <a:t>Fortalecimiento de capacidades para la evaluación de la seguridad de las construcciones e infraestructura</a:t>
            </a:r>
          </a:p>
          <a:p>
            <a:pPr>
              <a:lnSpc>
                <a:spcPct val="125000"/>
              </a:lnSpc>
            </a:pPr>
            <a:endParaRPr lang="es-MX" sz="1400" dirty="0">
              <a:solidFill>
                <a:prstClr val="black"/>
              </a:solidFill>
              <a:latin typeface="Montserrat" panose="00000500000000000000" pitchFamily="2" charset="0"/>
            </a:endParaRPr>
          </a:p>
          <a:p>
            <a:pPr marL="171450" indent="-171450">
              <a:lnSpc>
                <a:spcPct val="125000"/>
              </a:lnSpc>
              <a:buFont typeface="Arial" panose="020B0604020202020204" pitchFamily="34" charset="0"/>
              <a:buChar char="•"/>
            </a:pPr>
            <a:r>
              <a:rPr lang="es-MX" sz="1400" dirty="0" smtClean="0">
                <a:solidFill>
                  <a:prstClr val="black"/>
                </a:solidFill>
                <a:latin typeface="Montserrat" panose="00000500000000000000" pitchFamily="2" charset="0"/>
              </a:rPr>
              <a:t>Uso de un formato y un manual para valorar cuantitativamente la vulnerabilidad estructural, previo a la ocurrencia de un fenómeno (viento y sismo).</a:t>
            </a:r>
          </a:p>
          <a:p>
            <a:pPr marL="171450" indent="-171450">
              <a:lnSpc>
                <a:spcPct val="125000"/>
              </a:lnSpc>
              <a:buFont typeface="Arial" panose="020B0604020202020204" pitchFamily="34" charset="0"/>
              <a:buChar char="•"/>
            </a:pPr>
            <a:r>
              <a:rPr lang="es-MX" sz="1400" dirty="0" smtClean="0">
                <a:solidFill>
                  <a:prstClr val="black"/>
                </a:solidFill>
                <a:latin typeface="Montserrat" panose="00000500000000000000" pitchFamily="2" charset="0"/>
              </a:rPr>
              <a:t>Curso de formación de instructores para que la metodología sea replicada en todo el estado.</a:t>
            </a:r>
          </a:p>
          <a:p>
            <a:pPr marL="171450" indent="-171450">
              <a:lnSpc>
                <a:spcPct val="125000"/>
              </a:lnSpc>
              <a:buFont typeface="Arial" panose="020B0604020202020204" pitchFamily="34" charset="0"/>
              <a:buChar char="•"/>
            </a:pPr>
            <a:r>
              <a:rPr lang="es-MX" sz="1400" dirty="0" smtClean="0">
                <a:solidFill>
                  <a:prstClr val="black"/>
                </a:solidFill>
                <a:latin typeface="Montserrat" panose="00000500000000000000" pitchFamily="2" charset="0"/>
              </a:rPr>
              <a:t>Promover la participación de los Colegios de Ingenieros Civiles existentes en el Estado de Veracruz</a:t>
            </a:r>
          </a:p>
        </p:txBody>
      </p:sp>
      <p:graphicFrame>
        <p:nvGraphicFramePr>
          <p:cNvPr id="7" name="6 Tabla"/>
          <p:cNvGraphicFramePr>
            <a:graphicFrameLocks noGrp="1"/>
          </p:cNvGraphicFramePr>
          <p:nvPr>
            <p:extLst>
              <p:ext uri="{D42A27DB-BD31-4B8C-83A1-F6EECF244321}">
                <p14:modId xmlns:p14="http://schemas.microsoft.com/office/powerpoint/2010/main" val="311377695"/>
              </p:ext>
            </p:extLst>
          </p:nvPr>
        </p:nvGraphicFramePr>
        <p:xfrm>
          <a:off x="995868" y="1412776"/>
          <a:ext cx="6948264" cy="1524000"/>
        </p:xfrm>
        <a:graphic>
          <a:graphicData uri="http://schemas.openxmlformats.org/drawingml/2006/table">
            <a:tbl>
              <a:tblPr>
                <a:tableStyleId>{5C22544A-7EE6-4342-B048-85BDC9FD1C3A}</a:tableStyleId>
              </a:tblPr>
              <a:tblGrid>
                <a:gridCol w="4714894"/>
                <a:gridCol w="909892"/>
                <a:gridCol w="1323478"/>
              </a:tblGrid>
              <a:tr h="182880">
                <a:tc>
                  <a:txBody>
                    <a:bodyPr/>
                    <a:lstStyle/>
                    <a:p>
                      <a:pPr algn="ctr" fontAlgn="b"/>
                      <a:r>
                        <a:rPr lang="es-MX" sz="1200" b="1" u="none" strike="noStrike" baseline="0" dirty="0">
                          <a:solidFill>
                            <a:schemeClr val="bg1"/>
                          </a:solidFill>
                          <a:effectLst/>
                          <a:latin typeface="+mj-lt"/>
                        </a:rPr>
                        <a:t>Tipología de vivienda en el estado de </a:t>
                      </a:r>
                      <a:r>
                        <a:rPr lang="es-MX" sz="1200" b="1" u="none" strike="noStrike" baseline="0" dirty="0" smtClean="0">
                          <a:solidFill>
                            <a:schemeClr val="bg1"/>
                          </a:solidFill>
                          <a:effectLst/>
                          <a:latin typeface="+mj-lt"/>
                        </a:rPr>
                        <a:t>Veracruz</a:t>
                      </a:r>
                      <a:endParaRPr lang="es-MX" sz="1200" b="1" i="0" u="none" strike="noStrike" baseline="0" dirty="0">
                        <a:solidFill>
                          <a:schemeClr val="bg1"/>
                        </a:solidFill>
                        <a:effectLst/>
                        <a:latin typeface="+mj-lt"/>
                      </a:endParaRPr>
                    </a:p>
                  </a:txBody>
                  <a:tcPr marL="7620" marR="7620" marT="7620" marB="0" anchor="ctr">
                    <a:solidFill>
                      <a:schemeClr val="accent2">
                        <a:lumMod val="75000"/>
                      </a:schemeClr>
                    </a:solidFill>
                  </a:tcPr>
                </a:tc>
                <a:tc>
                  <a:txBody>
                    <a:bodyPr/>
                    <a:lstStyle/>
                    <a:p>
                      <a:pPr algn="ctr" fontAlgn="b"/>
                      <a:r>
                        <a:rPr lang="es-MX" sz="1200" b="1" u="none" strike="noStrike" baseline="0" dirty="0">
                          <a:solidFill>
                            <a:schemeClr val="bg1"/>
                          </a:solidFill>
                          <a:effectLst/>
                          <a:latin typeface="+mj-lt"/>
                        </a:rPr>
                        <a:t>No. viviendas</a:t>
                      </a:r>
                      <a:endParaRPr lang="es-MX" sz="1200" b="1" i="0" u="none" strike="noStrike" baseline="0" dirty="0">
                        <a:solidFill>
                          <a:schemeClr val="bg1"/>
                        </a:solidFill>
                        <a:effectLst/>
                        <a:latin typeface="+mj-lt"/>
                      </a:endParaRPr>
                    </a:p>
                  </a:txBody>
                  <a:tcPr marL="7620" marR="7620" marT="7620" marB="0" anchor="ctr">
                    <a:solidFill>
                      <a:schemeClr val="accent2">
                        <a:lumMod val="75000"/>
                      </a:schemeClr>
                    </a:solidFill>
                  </a:tcPr>
                </a:tc>
                <a:tc>
                  <a:txBody>
                    <a:bodyPr/>
                    <a:lstStyle/>
                    <a:p>
                      <a:pPr algn="ctr" fontAlgn="b"/>
                      <a:r>
                        <a:rPr lang="es-MX" sz="1200" b="1" u="none" strike="noStrike" baseline="0" dirty="0">
                          <a:solidFill>
                            <a:schemeClr val="bg1"/>
                          </a:solidFill>
                          <a:effectLst/>
                          <a:latin typeface="+mj-lt"/>
                        </a:rPr>
                        <a:t>Vulnerabilidad</a:t>
                      </a:r>
                      <a:endParaRPr lang="es-MX" sz="1200" b="1" i="0" u="none" strike="noStrike" baseline="0" dirty="0">
                        <a:solidFill>
                          <a:schemeClr val="bg1"/>
                        </a:solidFill>
                        <a:effectLst/>
                        <a:latin typeface="+mj-lt"/>
                      </a:endParaRPr>
                    </a:p>
                  </a:txBody>
                  <a:tcPr marL="7620" marR="7620" marT="7620" marB="0" anchor="ctr">
                    <a:solidFill>
                      <a:schemeClr val="accent2">
                        <a:lumMod val="75000"/>
                      </a:schemeClr>
                    </a:solidFill>
                  </a:tcPr>
                </a:tc>
              </a:tr>
              <a:tr h="182880">
                <a:tc>
                  <a:txBody>
                    <a:bodyPr/>
                    <a:lstStyle/>
                    <a:p>
                      <a:pPr algn="l" fontAlgn="b"/>
                      <a:r>
                        <a:rPr lang="es-MX" sz="1200" u="none" strike="noStrike" dirty="0">
                          <a:effectLst/>
                          <a:latin typeface="+mj-lt"/>
                        </a:rPr>
                        <a:t>Muros de mampostería con techos rígidos</a:t>
                      </a:r>
                      <a:endParaRPr lang="es-MX" sz="1200" b="0" i="0" u="none" strike="noStrike" dirty="0">
                        <a:solidFill>
                          <a:srgbClr val="000000"/>
                        </a:solidFill>
                        <a:effectLst/>
                        <a:latin typeface="+mj-lt"/>
                      </a:endParaRPr>
                    </a:p>
                  </a:txBody>
                  <a:tcPr marL="7620" marR="7620" marT="7620" marB="0" anchor="b">
                    <a:noFill/>
                  </a:tcPr>
                </a:tc>
                <a:tc>
                  <a:txBody>
                    <a:bodyPr/>
                    <a:lstStyle/>
                    <a:p>
                      <a:pPr algn="ctr" fontAlgn="b"/>
                      <a:r>
                        <a:rPr lang="es-MX" sz="1200" u="none" strike="noStrike" dirty="0" smtClean="0">
                          <a:effectLst/>
                          <a:latin typeface="+mj-lt"/>
                        </a:rPr>
                        <a:t>972,723.0</a:t>
                      </a:r>
                      <a:endParaRPr lang="es-MX" sz="1200" b="0" i="0" u="none" strike="noStrike" dirty="0">
                        <a:solidFill>
                          <a:srgbClr val="000000"/>
                        </a:solidFill>
                        <a:effectLst/>
                        <a:latin typeface="+mj-lt"/>
                      </a:endParaRPr>
                    </a:p>
                  </a:txBody>
                  <a:tcPr marL="7620" marR="7620" marT="7620" marB="0" anchor="b">
                    <a:noFill/>
                  </a:tcPr>
                </a:tc>
                <a:tc>
                  <a:txBody>
                    <a:bodyPr/>
                    <a:lstStyle/>
                    <a:p>
                      <a:pPr algn="ctr" fontAlgn="b"/>
                      <a:r>
                        <a:rPr lang="es-MX" sz="1200" b="1" u="none" strike="noStrike" dirty="0" smtClean="0">
                          <a:solidFill>
                            <a:srgbClr val="00B050"/>
                          </a:solidFill>
                          <a:effectLst/>
                          <a:latin typeface="+mj-lt"/>
                        </a:rPr>
                        <a:t>Baja</a:t>
                      </a:r>
                      <a:endParaRPr lang="es-MX" sz="1200" b="1" i="0" u="none" strike="noStrike" dirty="0">
                        <a:solidFill>
                          <a:srgbClr val="00B050"/>
                        </a:solidFill>
                        <a:effectLst/>
                        <a:latin typeface="+mj-lt"/>
                      </a:endParaRPr>
                    </a:p>
                  </a:txBody>
                  <a:tcPr marL="7620" marR="7620" marT="7620" marB="0" anchor="b">
                    <a:noFill/>
                  </a:tcPr>
                </a:tc>
              </a:tr>
              <a:tr h="182880">
                <a:tc>
                  <a:txBody>
                    <a:bodyPr/>
                    <a:lstStyle/>
                    <a:p>
                      <a:pPr algn="l" fontAlgn="b"/>
                      <a:r>
                        <a:rPr lang="es-MX" sz="1200" u="none" strike="noStrike" dirty="0">
                          <a:effectLst/>
                          <a:latin typeface="+mj-lt"/>
                        </a:rPr>
                        <a:t>Muros de mampostería con techos flexibles</a:t>
                      </a:r>
                      <a:endParaRPr lang="es-MX" sz="1200" b="0" i="0" u="none" strike="noStrike" dirty="0">
                        <a:solidFill>
                          <a:srgbClr val="000000"/>
                        </a:solidFill>
                        <a:effectLst/>
                        <a:latin typeface="+mj-lt"/>
                      </a:endParaRPr>
                    </a:p>
                  </a:txBody>
                  <a:tcPr marL="7620" marR="7620" marT="7620" marB="0" anchor="b">
                    <a:noFill/>
                  </a:tcPr>
                </a:tc>
                <a:tc>
                  <a:txBody>
                    <a:bodyPr/>
                    <a:lstStyle/>
                    <a:p>
                      <a:pPr algn="ctr" fontAlgn="b"/>
                      <a:r>
                        <a:rPr lang="es-MX" sz="1200" u="none" strike="noStrike" dirty="0" smtClean="0">
                          <a:effectLst/>
                          <a:latin typeface="+mj-lt"/>
                        </a:rPr>
                        <a:t>945,898.0</a:t>
                      </a:r>
                      <a:endParaRPr lang="es-MX" sz="1200" b="0" i="0" u="none" strike="noStrike" dirty="0">
                        <a:solidFill>
                          <a:srgbClr val="000000"/>
                        </a:solidFill>
                        <a:effectLst/>
                        <a:latin typeface="+mj-lt"/>
                      </a:endParaRPr>
                    </a:p>
                  </a:txBody>
                  <a:tcPr marL="7620" marR="7620" marT="7620" marB="0" anchor="b">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MX" sz="1200" b="1" u="none" strike="noStrike" dirty="0" smtClean="0">
                          <a:solidFill>
                            <a:srgbClr val="FFC000"/>
                          </a:solidFill>
                          <a:effectLst/>
                          <a:latin typeface="+mj-lt"/>
                        </a:rPr>
                        <a:t>Media</a:t>
                      </a:r>
                      <a:endParaRPr lang="es-MX" sz="1200" b="1" i="0" u="none" strike="noStrike" dirty="0" smtClean="0">
                        <a:solidFill>
                          <a:srgbClr val="FFC000"/>
                        </a:solidFill>
                        <a:effectLst/>
                        <a:latin typeface="+mj-lt"/>
                      </a:endParaRPr>
                    </a:p>
                  </a:txBody>
                  <a:tcPr marL="7620" marR="7620" marT="7620" marB="0" anchor="b">
                    <a:noFill/>
                  </a:tcPr>
                </a:tc>
              </a:tr>
              <a:tr h="155456">
                <a:tc>
                  <a:txBody>
                    <a:bodyPr/>
                    <a:lstStyle/>
                    <a:p>
                      <a:pPr algn="l" fontAlgn="b"/>
                      <a:r>
                        <a:rPr lang="es-MX" sz="1200" u="none" strike="noStrike" dirty="0">
                          <a:effectLst/>
                          <a:latin typeface="+mj-lt"/>
                        </a:rPr>
                        <a:t>Muros de adobe con techos rígidos</a:t>
                      </a:r>
                      <a:endParaRPr lang="es-MX" sz="1200" b="0" i="0" u="none" strike="noStrike" dirty="0">
                        <a:solidFill>
                          <a:srgbClr val="000000"/>
                        </a:solidFill>
                        <a:effectLst/>
                        <a:latin typeface="+mj-lt"/>
                      </a:endParaRPr>
                    </a:p>
                  </a:txBody>
                  <a:tcPr marL="7620" marR="7620" marT="7620" marB="0" anchor="b">
                    <a:noFill/>
                  </a:tcPr>
                </a:tc>
                <a:tc>
                  <a:txBody>
                    <a:bodyPr/>
                    <a:lstStyle/>
                    <a:p>
                      <a:pPr algn="ctr" fontAlgn="b"/>
                      <a:r>
                        <a:rPr lang="es-MX" sz="1200" u="none" strike="noStrike" dirty="0" smtClean="0">
                          <a:effectLst/>
                          <a:latin typeface="+mj-lt"/>
                        </a:rPr>
                        <a:t>7,074.0</a:t>
                      </a:r>
                      <a:endParaRPr lang="es-MX" sz="1200" b="0" i="0" u="none" strike="noStrike" dirty="0">
                        <a:solidFill>
                          <a:srgbClr val="000000"/>
                        </a:solidFill>
                        <a:effectLst/>
                        <a:latin typeface="+mj-lt"/>
                      </a:endParaRPr>
                    </a:p>
                  </a:txBody>
                  <a:tcPr marL="7620" marR="7620" marT="7620" marB="0" anchor="b">
                    <a:noFill/>
                  </a:tcPr>
                </a:tc>
                <a:tc>
                  <a:txBody>
                    <a:bodyPr/>
                    <a:lstStyle/>
                    <a:p>
                      <a:pPr algn="ctr" fontAlgn="b"/>
                      <a:endParaRPr lang="es-MX" sz="1200" b="0" i="0" u="none" strike="noStrike" dirty="0">
                        <a:solidFill>
                          <a:srgbClr val="000000"/>
                        </a:solidFill>
                        <a:effectLst/>
                        <a:latin typeface="+mj-lt"/>
                      </a:endParaRPr>
                    </a:p>
                  </a:txBody>
                  <a:tcPr marL="7620" marR="7620" marT="7620" marB="0" anchor="b">
                    <a:noFill/>
                  </a:tcPr>
                </a:tc>
              </a:tr>
              <a:tr h="182880">
                <a:tc>
                  <a:txBody>
                    <a:bodyPr/>
                    <a:lstStyle/>
                    <a:p>
                      <a:pPr algn="l" fontAlgn="b"/>
                      <a:r>
                        <a:rPr lang="es-MX" sz="1200" b="1" u="none" strike="noStrike" dirty="0">
                          <a:solidFill>
                            <a:srgbClr val="FF0000"/>
                          </a:solidFill>
                          <a:effectLst/>
                          <a:latin typeface="+mj-lt"/>
                        </a:rPr>
                        <a:t>Muros de adobe con techos flexibles</a:t>
                      </a:r>
                      <a:endParaRPr lang="es-MX" sz="1200" b="1" i="0" u="none" strike="noStrike" dirty="0">
                        <a:solidFill>
                          <a:srgbClr val="FF0000"/>
                        </a:solidFill>
                        <a:effectLst/>
                        <a:latin typeface="+mj-lt"/>
                      </a:endParaRPr>
                    </a:p>
                  </a:txBody>
                  <a:tcPr marL="7620" marR="7620" marT="7620" marB="0" anchor="b">
                    <a:noFill/>
                  </a:tcPr>
                </a:tc>
                <a:tc>
                  <a:txBody>
                    <a:bodyPr/>
                    <a:lstStyle/>
                    <a:p>
                      <a:pPr algn="ctr" fontAlgn="b"/>
                      <a:r>
                        <a:rPr lang="es-MX" sz="1200" b="1" u="none" strike="noStrike" dirty="0" smtClean="0">
                          <a:solidFill>
                            <a:srgbClr val="FF0000"/>
                          </a:solidFill>
                          <a:effectLst/>
                          <a:latin typeface="+mj-lt"/>
                        </a:rPr>
                        <a:t>6,879.0</a:t>
                      </a:r>
                      <a:endParaRPr lang="es-MX" sz="1200" b="1" i="0" u="none" strike="noStrike" dirty="0">
                        <a:solidFill>
                          <a:srgbClr val="FF0000"/>
                        </a:solidFill>
                        <a:effectLst/>
                        <a:latin typeface="+mj-lt"/>
                      </a:endParaRPr>
                    </a:p>
                  </a:txBody>
                  <a:tcPr marL="7620" marR="7620" marT="7620" marB="0" anchor="b">
                    <a:noFill/>
                  </a:tcPr>
                </a:tc>
                <a:tc>
                  <a:txBody>
                    <a:bodyPr/>
                    <a:lstStyle/>
                    <a:p>
                      <a:pPr algn="ctr" fontAlgn="b"/>
                      <a:endParaRPr lang="es-MX" sz="1200" b="0" i="0" u="none" strike="noStrike" dirty="0">
                        <a:solidFill>
                          <a:srgbClr val="000000"/>
                        </a:solidFill>
                        <a:effectLst/>
                        <a:latin typeface="+mj-lt"/>
                      </a:endParaRPr>
                    </a:p>
                  </a:txBody>
                  <a:tcPr marL="7620" marR="7620" marT="7620" marB="0" anchor="b">
                    <a:noFill/>
                  </a:tcPr>
                </a:tc>
              </a:tr>
              <a:tr h="182880">
                <a:tc>
                  <a:txBody>
                    <a:bodyPr/>
                    <a:lstStyle/>
                    <a:p>
                      <a:pPr algn="l" fontAlgn="b"/>
                      <a:r>
                        <a:rPr lang="es-MX" sz="1200" b="1" u="none" strike="noStrike" dirty="0">
                          <a:solidFill>
                            <a:srgbClr val="FF0000"/>
                          </a:solidFill>
                          <a:effectLst/>
                          <a:latin typeface="+mj-lt"/>
                        </a:rPr>
                        <a:t>Muros de materiales débiles con techos flexibles</a:t>
                      </a:r>
                      <a:endParaRPr lang="es-MX" sz="1200" b="1" i="0" u="none" strike="noStrike" dirty="0">
                        <a:solidFill>
                          <a:srgbClr val="FF0000"/>
                        </a:solidFill>
                        <a:effectLst/>
                        <a:latin typeface="+mj-lt"/>
                      </a:endParaRPr>
                    </a:p>
                  </a:txBody>
                  <a:tcPr marL="7620" marR="7620" marT="7620" marB="0" anchor="b">
                    <a:noFill/>
                  </a:tcPr>
                </a:tc>
                <a:tc>
                  <a:txBody>
                    <a:bodyPr/>
                    <a:lstStyle/>
                    <a:p>
                      <a:pPr algn="ctr" fontAlgn="b"/>
                      <a:r>
                        <a:rPr lang="es-MX" sz="1200" b="1" u="none" strike="noStrike" dirty="0" smtClean="0">
                          <a:solidFill>
                            <a:srgbClr val="FF0000"/>
                          </a:solidFill>
                          <a:effectLst/>
                          <a:latin typeface="+mj-lt"/>
                        </a:rPr>
                        <a:t>156,495.0</a:t>
                      </a:r>
                      <a:endParaRPr lang="es-MX" sz="1200" b="1" i="0" u="none" strike="noStrike" dirty="0">
                        <a:solidFill>
                          <a:srgbClr val="FF0000"/>
                        </a:solidFill>
                        <a:effectLst/>
                        <a:latin typeface="+mj-lt"/>
                      </a:endParaRPr>
                    </a:p>
                  </a:txBody>
                  <a:tcPr marL="7620" marR="7620" marT="7620" marB="0" anchor="b">
                    <a:noFill/>
                  </a:tcPr>
                </a:tc>
                <a:tc>
                  <a:txBody>
                    <a:bodyPr/>
                    <a:lstStyle/>
                    <a:p>
                      <a:pPr algn="ctr" fontAlgn="b"/>
                      <a:r>
                        <a:rPr lang="es-MX" sz="1200" b="1" i="1" u="none" strike="noStrike" dirty="0" smtClean="0">
                          <a:solidFill>
                            <a:srgbClr val="FF0000"/>
                          </a:solidFill>
                          <a:effectLst/>
                          <a:latin typeface="+mj-lt"/>
                        </a:rPr>
                        <a:t>Alta</a:t>
                      </a:r>
                      <a:endParaRPr lang="es-MX" sz="1200" b="1" i="1" u="none" strike="noStrike" dirty="0">
                        <a:solidFill>
                          <a:srgbClr val="FF0000"/>
                        </a:solidFill>
                        <a:effectLst/>
                        <a:latin typeface="+mj-lt"/>
                      </a:endParaRPr>
                    </a:p>
                  </a:txBody>
                  <a:tcPr marL="7620" marR="7620" marT="7620" marB="0" anchor="b">
                    <a:noFill/>
                  </a:tcPr>
                </a:tc>
              </a:tr>
              <a:tr h="182880">
                <a:tc>
                  <a:txBody>
                    <a:bodyPr/>
                    <a:lstStyle/>
                    <a:p>
                      <a:pPr algn="l" fontAlgn="b"/>
                      <a:r>
                        <a:rPr lang="es-MX" sz="1200" b="1" u="none" strike="noStrike" dirty="0">
                          <a:solidFill>
                            <a:srgbClr val="C00000"/>
                          </a:solidFill>
                          <a:effectLst/>
                          <a:latin typeface="+mj-lt"/>
                        </a:rPr>
                        <a:t>Vivienda no clasificada</a:t>
                      </a:r>
                      <a:endParaRPr lang="es-MX" sz="1200" b="1" i="0" u="none" strike="noStrike" dirty="0">
                        <a:solidFill>
                          <a:srgbClr val="C00000"/>
                        </a:solidFill>
                        <a:effectLst/>
                        <a:latin typeface="+mj-lt"/>
                      </a:endParaRPr>
                    </a:p>
                  </a:txBody>
                  <a:tcPr marL="7620" marR="7620" marT="7620" marB="0" anchor="b">
                    <a:noFill/>
                  </a:tcPr>
                </a:tc>
                <a:tc>
                  <a:txBody>
                    <a:bodyPr/>
                    <a:lstStyle/>
                    <a:p>
                      <a:pPr algn="ctr" fontAlgn="b"/>
                      <a:r>
                        <a:rPr lang="es-MX" sz="1200" b="1" u="none" strike="noStrike" dirty="0" smtClean="0">
                          <a:solidFill>
                            <a:srgbClr val="C00000"/>
                          </a:solidFill>
                          <a:effectLst/>
                          <a:latin typeface="+mj-lt"/>
                        </a:rPr>
                        <a:t>160,932.0</a:t>
                      </a:r>
                      <a:endParaRPr lang="es-MX" sz="1200" b="1" i="0" u="none" strike="noStrike" dirty="0">
                        <a:solidFill>
                          <a:srgbClr val="C00000"/>
                        </a:solidFill>
                        <a:effectLst/>
                        <a:latin typeface="+mj-lt"/>
                      </a:endParaRPr>
                    </a:p>
                  </a:txBody>
                  <a:tcPr marL="7620" marR="7620" marT="7620" marB="0" anchor="b">
                    <a:noFill/>
                  </a:tcPr>
                </a:tc>
                <a:tc>
                  <a:txBody>
                    <a:bodyPr/>
                    <a:lstStyle/>
                    <a:p>
                      <a:pPr algn="ctr" fontAlgn="b"/>
                      <a:r>
                        <a:rPr lang="es-MX" sz="1200" b="1" u="none" strike="noStrike" dirty="0" smtClean="0">
                          <a:solidFill>
                            <a:srgbClr val="C00000"/>
                          </a:solidFill>
                          <a:effectLst/>
                          <a:latin typeface="+mj-lt"/>
                        </a:rPr>
                        <a:t>Muy Alta</a:t>
                      </a:r>
                      <a:endParaRPr lang="es-MX" sz="1200" b="1" i="0" u="none" strike="noStrike" dirty="0">
                        <a:solidFill>
                          <a:srgbClr val="C00000"/>
                        </a:solidFill>
                        <a:effectLst/>
                        <a:latin typeface="+mj-lt"/>
                      </a:endParaRPr>
                    </a:p>
                  </a:txBody>
                  <a:tcPr marL="7620" marR="7620" marT="7620" marB="0" anchor="b">
                    <a:noFill/>
                  </a:tcPr>
                </a:tc>
              </a:tr>
              <a:tr h="182880">
                <a:tc>
                  <a:txBody>
                    <a:bodyPr/>
                    <a:lstStyle/>
                    <a:p>
                      <a:pPr algn="l" fontAlgn="b"/>
                      <a:r>
                        <a:rPr lang="es-MX" sz="1000" b="1" i="0" u="none" strike="noStrike" dirty="0" smtClean="0">
                          <a:solidFill>
                            <a:schemeClr val="tx1"/>
                          </a:solidFill>
                          <a:effectLst/>
                          <a:latin typeface="+mj-lt"/>
                        </a:rPr>
                        <a:t>Fuente: </a:t>
                      </a:r>
                      <a:r>
                        <a:rPr lang="es-MX" sz="1000" b="0" i="0" u="none" strike="noStrike" dirty="0" err="1" smtClean="0">
                          <a:solidFill>
                            <a:schemeClr val="tx1"/>
                          </a:solidFill>
                          <a:effectLst/>
                          <a:latin typeface="+mj-lt"/>
                        </a:rPr>
                        <a:t>Encuenta</a:t>
                      </a:r>
                      <a:r>
                        <a:rPr lang="es-MX" sz="1000" b="0" i="0" u="none" strike="noStrike" dirty="0" smtClean="0">
                          <a:solidFill>
                            <a:schemeClr val="tx1"/>
                          </a:solidFill>
                          <a:effectLst/>
                          <a:latin typeface="+mj-lt"/>
                        </a:rPr>
                        <a:t> </a:t>
                      </a:r>
                      <a:r>
                        <a:rPr lang="es-MX" sz="1000" b="0" i="0" u="none" strike="noStrike" dirty="0" err="1" smtClean="0">
                          <a:solidFill>
                            <a:schemeClr val="tx1"/>
                          </a:solidFill>
                          <a:effectLst/>
                          <a:latin typeface="+mj-lt"/>
                        </a:rPr>
                        <a:t>intercensal</a:t>
                      </a:r>
                      <a:r>
                        <a:rPr lang="es-MX" sz="1000" b="0" i="0" u="none" strike="noStrike" dirty="0" smtClean="0">
                          <a:solidFill>
                            <a:schemeClr val="tx1"/>
                          </a:solidFill>
                          <a:effectLst/>
                          <a:latin typeface="+mj-lt"/>
                        </a:rPr>
                        <a:t> INEGI 2015</a:t>
                      </a:r>
                      <a:endParaRPr lang="es-MX" sz="1000" b="0" i="0" u="none" strike="noStrike" dirty="0">
                        <a:solidFill>
                          <a:schemeClr val="tx1"/>
                        </a:solidFill>
                        <a:effectLst/>
                        <a:latin typeface="+mj-lt"/>
                      </a:endParaRPr>
                    </a:p>
                  </a:txBody>
                  <a:tcPr marL="7620" marR="7620" marT="7620" marB="0" anchor="b">
                    <a:noFill/>
                  </a:tcPr>
                </a:tc>
                <a:tc>
                  <a:txBody>
                    <a:bodyPr/>
                    <a:lstStyle/>
                    <a:p>
                      <a:pPr algn="ctr" fontAlgn="b"/>
                      <a:endParaRPr lang="es-MX" sz="1200" b="1" i="0" u="none" strike="noStrike" dirty="0">
                        <a:solidFill>
                          <a:srgbClr val="FF0000"/>
                        </a:solidFill>
                        <a:effectLst/>
                        <a:latin typeface="+mj-lt"/>
                      </a:endParaRPr>
                    </a:p>
                  </a:txBody>
                  <a:tcPr marL="7620" marR="7620" marT="7620" marB="0" anchor="b">
                    <a:noFill/>
                  </a:tcPr>
                </a:tc>
                <a:tc>
                  <a:txBody>
                    <a:bodyPr/>
                    <a:lstStyle/>
                    <a:p>
                      <a:pPr algn="ctr" fontAlgn="b"/>
                      <a:endParaRPr lang="es-MX" sz="1200" b="1" i="0" u="none" strike="noStrike" dirty="0">
                        <a:solidFill>
                          <a:srgbClr val="FF0000"/>
                        </a:solidFill>
                        <a:effectLst/>
                        <a:latin typeface="+mj-lt"/>
                      </a:endParaRPr>
                    </a:p>
                  </a:txBody>
                  <a:tcPr marL="7620" marR="7620" marT="7620" marB="0" anchor="b">
                    <a:noFill/>
                  </a:tcPr>
                </a:tc>
              </a:tr>
            </a:tbl>
          </a:graphicData>
        </a:graphic>
      </p:graphicFrame>
      <p:pic>
        <p:nvPicPr>
          <p:cNvPr id="1025"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250" t="11054" r="36312" b="15222"/>
          <a:stretch/>
        </p:blipFill>
        <p:spPr bwMode="auto">
          <a:xfrm>
            <a:off x="148286" y="3270006"/>
            <a:ext cx="2897090" cy="3209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errar llave"/>
          <p:cNvSpPr/>
          <p:nvPr/>
        </p:nvSpPr>
        <p:spPr>
          <a:xfrm>
            <a:off x="7596336" y="1772816"/>
            <a:ext cx="216024" cy="936104"/>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solidFill>
                <a:prstClr val="black"/>
              </a:solidFill>
            </a:endParaRPr>
          </a:p>
        </p:txBody>
      </p:sp>
      <p:sp>
        <p:nvSpPr>
          <p:cNvPr id="8" name="7 CuadroTexto"/>
          <p:cNvSpPr txBox="1"/>
          <p:nvPr/>
        </p:nvSpPr>
        <p:spPr>
          <a:xfrm>
            <a:off x="7812360" y="2068468"/>
            <a:ext cx="792088" cy="369332"/>
          </a:xfrm>
          <a:prstGeom prst="rect">
            <a:avLst/>
          </a:prstGeom>
          <a:noFill/>
        </p:spPr>
        <p:txBody>
          <a:bodyPr wrap="square" rtlCol="0">
            <a:spAutoFit/>
          </a:bodyPr>
          <a:lstStyle/>
          <a:p>
            <a:r>
              <a:rPr lang="es-MX" dirty="0" smtClean="0">
                <a:solidFill>
                  <a:prstClr val="black"/>
                </a:solidFill>
              </a:rPr>
              <a:t>57 %</a:t>
            </a:r>
            <a:endParaRPr lang="es-MX" dirty="0">
              <a:solidFill>
                <a:prstClr val="black"/>
              </a:solidFill>
            </a:endParaRPr>
          </a:p>
        </p:txBody>
      </p:sp>
    </p:spTree>
    <p:extLst>
      <p:ext uri="{BB962C8B-B14F-4D97-AF65-F5344CB8AC3E}">
        <p14:creationId xmlns:p14="http://schemas.microsoft.com/office/powerpoint/2010/main" val="159948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648072" y="858084"/>
            <a:ext cx="7956376" cy="5040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1800" b="1" dirty="0" smtClean="0">
                <a:solidFill>
                  <a:prstClr val="black"/>
                </a:solidFill>
                <a:latin typeface="Montserrat" panose="00000500000000000000" pitchFamily="2" charset="0"/>
              </a:rPr>
              <a:t>Reglamento de construcción en el estado de Veracruz</a:t>
            </a:r>
            <a:endParaRPr lang="es-MX" sz="1800" b="1" dirty="0">
              <a:solidFill>
                <a:prstClr val="black"/>
              </a:solidFill>
              <a:latin typeface="Montserrat" panose="00000500000000000000" pitchFamily="2" charset="0"/>
            </a:endParaRPr>
          </a:p>
        </p:txBody>
      </p:sp>
      <p:sp>
        <p:nvSpPr>
          <p:cNvPr id="8" name="7 CuadroTexto"/>
          <p:cNvSpPr txBox="1"/>
          <p:nvPr/>
        </p:nvSpPr>
        <p:spPr>
          <a:xfrm>
            <a:off x="179512" y="1412776"/>
            <a:ext cx="8899172" cy="523220"/>
          </a:xfrm>
          <a:prstGeom prst="rect">
            <a:avLst/>
          </a:prstGeom>
          <a:noFill/>
        </p:spPr>
        <p:txBody>
          <a:bodyPr wrap="square" rtlCol="0">
            <a:spAutoFit/>
          </a:bodyPr>
          <a:lstStyle/>
          <a:p>
            <a:pPr marL="533400" indent="-533400"/>
            <a:r>
              <a:rPr lang="es-MX" sz="1400" b="1" dirty="0" smtClean="0">
                <a:solidFill>
                  <a:prstClr val="black"/>
                </a:solidFill>
                <a:latin typeface="Montserrat" panose="00000500000000000000" pitchFamily="2" charset="0"/>
              </a:rPr>
              <a:t>1.	Impulsar el desarrollo de la normatividad técnica en materia de construcción en el estado</a:t>
            </a:r>
          </a:p>
        </p:txBody>
      </p:sp>
      <p:sp>
        <p:nvSpPr>
          <p:cNvPr id="10" name="4 CuadroTexto"/>
          <p:cNvSpPr txBox="1"/>
          <p:nvPr/>
        </p:nvSpPr>
        <p:spPr>
          <a:xfrm>
            <a:off x="169392" y="1988840"/>
            <a:ext cx="4474616" cy="3593291"/>
          </a:xfrm>
          <a:prstGeom prst="rect">
            <a:avLst/>
          </a:prstGeom>
          <a:noFill/>
        </p:spPr>
        <p:txBody>
          <a:bodyPr wrap="square" rtlCol="0">
            <a:spAutoFit/>
          </a:bodyPr>
          <a:lstStyle/>
          <a:p>
            <a:pPr>
              <a:lnSpc>
                <a:spcPct val="125000"/>
              </a:lnSpc>
            </a:pPr>
            <a:r>
              <a:rPr lang="es-MX" sz="1400" dirty="0" smtClean="0">
                <a:solidFill>
                  <a:prstClr val="black"/>
                </a:solidFill>
                <a:latin typeface="Montserrat" panose="00000500000000000000" pitchFamily="2" charset="0"/>
              </a:rPr>
              <a:t>Según información de la Sociedad Mexicana de Ingeniería Estructural:</a:t>
            </a:r>
          </a:p>
          <a:p>
            <a:pPr marL="285750" indent="-285750">
              <a:lnSpc>
                <a:spcPct val="125000"/>
              </a:lnSpc>
              <a:buFont typeface="Arial" panose="020B0604020202020204" pitchFamily="34" charset="0"/>
              <a:buChar char="•"/>
            </a:pPr>
            <a:r>
              <a:rPr lang="es-MX" sz="1400" dirty="0" smtClean="0">
                <a:solidFill>
                  <a:prstClr val="black"/>
                </a:solidFill>
                <a:latin typeface="Montserrat" panose="00000500000000000000" pitchFamily="2" charset="0"/>
              </a:rPr>
              <a:t>Existe un reglamento estatal.</a:t>
            </a:r>
          </a:p>
          <a:p>
            <a:pPr marL="285750" indent="-285750">
              <a:lnSpc>
                <a:spcPct val="125000"/>
              </a:lnSpc>
              <a:buFont typeface="Arial" panose="020B0604020202020204" pitchFamily="34" charset="0"/>
              <a:buChar char="•"/>
            </a:pPr>
            <a:r>
              <a:rPr lang="es-MX" sz="1400" dirty="0" smtClean="0">
                <a:solidFill>
                  <a:prstClr val="black"/>
                </a:solidFill>
                <a:latin typeface="Montserrat" panose="00000500000000000000" pitchFamily="2" charset="0"/>
              </a:rPr>
              <a:t>No existe algún reglamento municipal.</a:t>
            </a:r>
            <a:endParaRPr lang="es-MX" sz="1400" dirty="0">
              <a:solidFill>
                <a:prstClr val="black"/>
              </a:solidFill>
              <a:latin typeface="Montserrat" panose="00000500000000000000" pitchFamily="2" charset="0"/>
            </a:endParaRPr>
          </a:p>
          <a:p>
            <a:pPr>
              <a:lnSpc>
                <a:spcPct val="125000"/>
              </a:lnSpc>
            </a:pPr>
            <a:endParaRPr lang="es-MX" sz="1400" dirty="0" smtClean="0">
              <a:solidFill>
                <a:prstClr val="black"/>
              </a:solidFill>
              <a:latin typeface="Montserrat" panose="00000500000000000000" pitchFamily="2" charset="0"/>
            </a:endParaRPr>
          </a:p>
          <a:p>
            <a:pPr>
              <a:lnSpc>
                <a:spcPct val="125000"/>
              </a:lnSpc>
            </a:pPr>
            <a:r>
              <a:rPr lang="es-MX" sz="1400" dirty="0" smtClean="0">
                <a:solidFill>
                  <a:prstClr val="black"/>
                </a:solidFill>
                <a:latin typeface="Montserrat" panose="00000500000000000000" pitchFamily="2" charset="0"/>
              </a:rPr>
              <a:t>En el Atlas Nacional de Riesgos se reporta la existencia de documentos normativos relativos a construcción y/o desarrollo urbano:</a:t>
            </a:r>
          </a:p>
          <a:p>
            <a:pPr>
              <a:lnSpc>
                <a:spcPct val="125000"/>
              </a:lnSpc>
            </a:pPr>
            <a:endParaRPr lang="es-MX" sz="1400" dirty="0" smtClean="0">
              <a:solidFill>
                <a:prstClr val="black"/>
              </a:solidFill>
              <a:latin typeface="Montserrat" panose="00000500000000000000" pitchFamily="2" charset="0"/>
            </a:endParaRPr>
          </a:p>
          <a:p>
            <a:pPr marL="285750" indent="-285750">
              <a:lnSpc>
                <a:spcPct val="125000"/>
              </a:lnSpc>
              <a:buFont typeface="Arial" panose="020B0604020202020204" pitchFamily="34" charset="0"/>
              <a:buChar char="•"/>
            </a:pPr>
            <a:r>
              <a:rPr lang="es-MX" sz="1400" dirty="0" smtClean="0">
                <a:solidFill>
                  <a:prstClr val="black"/>
                </a:solidFill>
                <a:latin typeface="Montserrat" panose="00000500000000000000" pitchFamily="2" charset="0"/>
              </a:rPr>
              <a:t>Alto </a:t>
            </a:r>
            <a:r>
              <a:rPr lang="es-MX" sz="1400" dirty="0">
                <a:solidFill>
                  <a:prstClr val="black"/>
                </a:solidFill>
                <a:latin typeface="Montserrat" panose="00000500000000000000" pitchFamily="2" charset="0"/>
              </a:rPr>
              <a:t>Lucero de Gutiérrez </a:t>
            </a:r>
            <a:r>
              <a:rPr lang="es-MX" sz="1400" dirty="0" smtClean="0">
                <a:solidFill>
                  <a:prstClr val="black"/>
                </a:solidFill>
                <a:latin typeface="Montserrat" panose="00000500000000000000" pitchFamily="2" charset="0"/>
              </a:rPr>
              <a:t>Barrios</a:t>
            </a:r>
          </a:p>
          <a:p>
            <a:pPr marL="285750" indent="-285750">
              <a:lnSpc>
                <a:spcPct val="125000"/>
              </a:lnSpc>
              <a:buFont typeface="Arial" panose="020B0604020202020204" pitchFamily="34" charset="0"/>
              <a:buChar char="•"/>
            </a:pPr>
            <a:r>
              <a:rPr lang="es-MX" sz="1400" dirty="0" smtClean="0">
                <a:solidFill>
                  <a:prstClr val="black"/>
                </a:solidFill>
                <a:latin typeface="Montserrat" panose="00000500000000000000" pitchFamily="2" charset="0"/>
              </a:rPr>
              <a:t>Coatzacoalcos</a:t>
            </a:r>
          </a:p>
          <a:p>
            <a:pPr marL="285750" indent="-285750">
              <a:lnSpc>
                <a:spcPct val="125000"/>
              </a:lnSpc>
              <a:buFont typeface="Arial" panose="020B0604020202020204" pitchFamily="34" charset="0"/>
              <a:buChar char="•"/>
            </a:pPr>
            <a:r>
              <a:rPr lang="es-MX" sz="1400" dirty="0" err="1" smtClean="0">
                <a:solidFill>
                  <a:prstClr val="black"/>
                </a:solidFill>
                <a:latin typeface="Montserrat" panose="00000500000000000000" pitchFamily="2" charset="0"/>
              </a:rPr>
              <a:t>Coscomatepec</a:t>
            </a:r>
            <a:endParaRPr lang="es-MX" sz="1400" dirty="0" smtClean="0">
              <a:solidFill>
                <a:prstClr val="black"/>
              </a:solidFill>
              <a:latin typeface="Montserrat" panose="00000500000000000000" pitchFamily="2" charset="0"/>
            </a:endParaRPr>
          </a:p>
          <a:p>
            <a:pPr marL="285750" indent="-285750">
              <a:lnSpc>
                <a:spcPct val="125000"/>
              </a:lnSpc>
              <a:buFont typeface="Arial" panose="020B0604020202020204" pitchFamily="34" charset="0"/>
              <a:buChar char="•"/>
            </a:pPr>
            <a:r>
              <a:rPr lang="es-MX" sz="1400" dirty="0" smtClean="0">
                <a:solidFill>
                  <a:prstClr val="black"/>
                </a:solidFill>
                <a:latin typeface="Montserrat" panose="00000500000000000000" pitchFamily="2" charset="0"/>
              </a:rPr>
              <a:t>Xalapa</a:t>
            </a:r>
          </a:p>
        </p:txBody>
      </p:sp>
      <p:sp>
        <p:nvSpPr>
          <p:cNvPr id="11" name="4 CuadroTexto"/>
          <p:cNvSpPr txBox="1"/>
          <p:nvPr/>
        </p:nvSpPr>
        <p:spPr>
          <a:xfrm>
            <a:off x="122414" y="5877272"/>
            <a:ext cx="8899172" cy="738664"/>
          </a:xfrm>
          <a:prstGeom prst="rect">
            <a:avLst/>
          </a:prstGeom>
          <a:noFill/>
        </p:spPr>
        <p:txBody>
          <a:bodyPr wrap="square" rtlCol="0">
            <a:spAutoFit/>
          </a:bodyPr>
          <a:lstStyle/>
          <a:p>
            <a:pPr marL="533400" indent="-533400"/>
            <a:r>
              <a:rPr lang="es-MX" sz="1400" b="1" dirty="0" smtClean="0">
                <a:solidFill>
                  <a:prstClr val="black"/>
                </a:solidFill>
                <a:latin typeface="Montserrat" panose="00000500000000000000" pitchFamily="2" charset="0"/>
              </a:rPr>
              <a:t>2.	Impulsar la creación y existencia de entes coadyuvantes de la autoridad local y/o estatal, para que, además de contar con reglamentos, se tenga la posibilidad de aplicarlos de manera adecuada y supervisada.</a:t>
            </a:r>
          </a:p>
        </p:txBody>
      </p:sp>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671" t="6873" r="29329" b="5292"/>
          <a:stretch/>
        </p:blipFill>
        <p:spPr bwMode="auto">
          <a:xfrm>
            <a:off x="5004048" y="1719163"/>
            <a:ext cx="3738331"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0626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836712"/>
            <a:ext cx="7920880" cy="5693866"/>
          </a:xfrm>
          <a:prstGeom prst="rect">
            <a:avLst/>
          </a:prstGeom>
        </p:spPr>
        <p:txBody>
          <a:bodyPr wrap="square">
            <a:spAutoFit/>
          </a:bodyPr>
          <a:lstStyle/>
          <a:p>
            <a:pPr marL="285750" indent="-285750" algn="just">
              <a:buFont typeface="Arial" panose="020B0604020202020204" pitchFamily="34" charset="0"/>
              <a:buChar char="•"/>
            </a:pPr>
            <a:r>
              <a:rPr lang="es-MX" sz="1400" dirty="0" smtClean="0">
                <a:solidFill>
                  <a:prstClr val="black"/>
                </a:solidFill>
                <a:latin typeface="Montserrat" panose="00000500000000000000" pitchFamily="2" charset="0"/>
              </a:rPr>
              <a:t>1)  </a:t>
            </a:r>
            <a:r>
              <a:rPr lang="es-MX" sz="1400" b="1" dirty="0" smtClean="0">
                <a:solidFill>
                  <a:prstClr val="black"/>
                </a:solidFill>
                <a:latin typeface="Montserrat" panose="00000500000000000000" pitchFamily="2" charset="0"/>
              </a:rPr>
              <a:t>Fortalecimiento </a:t>
            </a:r>
            <a:r>
              <a:rPr lang="es-MX" sz="1400" b="1" dirty="0">
                <a:solidFill>
                  <a:prstClr val="black"/>
                </a:solidFill>
                <a:latin typeface="Montserrat" panose="00000500000000000000" pitchFamily="2" charset="0"/>
              </a:rPr>
              <a:t>de capacidades para la evaluación de la seguridad de las construcciones y la infraestructura</a:t>
            </a:r>
          </a:p>
          <a:p>
            <a:pPr marL="285750" indent="-285750" algn="just">
              <a:buFont typeface="Arial" panose="020B0604020202020204" pitchFamily="34" charset="0"/>
              <a:buChar char="•"/>
            </a:pPr>
            <a:endParaRPr lang="es-MX" sz="14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400" dirty="0" smtClean="0">
                <a:solidFill>
                  <a:prstClr val="black"/>
                </a:solidFill>
                <a:latin typeface="Montserrat" panose="00000500000000000000" pitchFamily="2" charset="0"/>
              </a:rPr>
              <a:t>• Uso </a:t>
            </a:r>
            <a:r>
              <a:rPr lang="es-MX" sz="1400" dirty="0">
                <a:solidFill>
                  <a:prstClr val="black"/>
                </a:solidFill>
                <a:latin typeface="Montserrat" panose="00000500000000000000" pitchFamily="2" charset="0"/>
              </a:rPr>
              <a:t>de un formato y un manual para </a:t>
            </a:r>
            <a:r>
              <a:rPr lang="es-MX" sz="1400" b="1" dirty="0">
                <a:solidFill>
                  <a:prstClr val="black"/>
                </a:solidFill>
                <a:latin typeface="Montserrat" panose="00000500000000000000" pitchFamily="2" charset="0"/>
              </a:rPr>
              <a:t>valorar la vulnerabilidad</a:t>
            </a:r>
            <a:r>
              <a:rPr lang="es-MX" sz="1400" dirty="0">
                <a:solidFill>
                  <a:prstClr val="black"/>
                </a:solidFill>
                <a:latin typeface="Montserrat" panose="00000500000000000000" pitchFamily="2" charset="0"/>
              </a:rPr>
              <a:t>, previo a la ocurrencia de un fenómeno, así como el grado de impacto producido por éste</a:t>
            </a:r>
            <a:r>
              <a:rPr lang="es-MX" sz="1400" dirty="0" smtClean="0">
                <a:solidFill>
                  <a:prstClr val="black"/>
                </a:solidFill>
                <a:latin typeface="Montserrat" panose="00000500000000000000" pitchFamily="2" charset="0"/>
              </a:rPr>
              <a:t>.</a:t>
            </a:r>
          </a:p>
          <a:p>
            <a:pPr marL="285750" indent="-285750" algn="just">
              <a:buFont typeface="Arial" panose="020B0604020202020204" pitchFamily="34" charset="0"/>
              <a:buChar char="•"/>
            </a:pPr>
            <a:endParaRPr lang="es-MX" sz="14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400" dirty="0" smtClean="0">
                <a:solidFill>
                  <a:prstClr val="black"/>
                </a:solidFill>
                <a:latin typeface="Montserrat" panose="00000500000000000000" pitchFamily="2" charset="0"/>
              </a:rPr>
              <a:t>• Formación </a:t>
            </a:r>
            <a:r>
              <a:rPr lang="es-MX" sz="1400" dirty="0">
                <a:solidFill>
                  <a:prstClr val="black"/>
                </a:solidFill>
                <a:latin typeface="Montserrat" panose="00000500000000000000" pitchFamily="2" charset="0"/>
              </a:rPr>
              <a:t>de instructores para que la capacitación y metodologías sean replicadas en todo el estado</a:t>
            </a:r>
            <a:r>
              <a:rPr lang="es-MX" sz="1400" dirty="0" smtClean="0">
                <a:solidFill>
                  <a:prstClr val="black"/>
                </a:solidFill>
                <a:latin typeface="Montserrat" panose="00000500000000000000" pitchFamily="2" charset="0"/>
              </a:rPr>
              <a:t>.</a:t>
            </a:r>
          </a:p>
          <a:p>
            <a:pPr marL="285750" indent="-285750" algn="just">
              <a:buFont typeface="Arial" panose="020B0604020202020204" pitchFamily="34" charset="0"/>
              <a:buChar char="•"/>
            </a:pPr>
            <a:endParaRPr lang="es-MX" sz="1400" dirty="0" smtClean="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400" dirty="0">
                <a:solidFill>
                  <a:prstClr val="black"/>
                </a:solidFill>
                <a:latin typeface="Montserrat" panose="00000500000000000000" pitchFamily="2" charset="0"/>
              </a:rPr>
              <a:t>2</a:t>
            </a:r>
            <a:r>
              <a:rPr lang="es-MX" sz="1400" dirty="0" smtClean="0">
                <a:solidFill>
                  <a:prstClr val="black"/>
                </a:solidFill>
                <a:latin typeface="Montserrat" panose="00000500000000000000" pitchFamily="2" charset="0"/>
              </a:rPr>
              <a:t>) </a:t>
            </a:r>
            <a:r>
              <a:rPr lang="es-MX" sz="1400" b="1" dirty="0" smtClean="0">
                <a:solidFill>
                  <a:prstClr val="black"/>
                </a:solidFill>
                <a:latin typeface="Montserrat" panose="00000500000000000000" pitchFamily="2" charset="0"/>
              </a:rPr>
              <a:t>Fortalecimiento </a:t>
            </a:r>
            <a:r>
              <a:rPr lang="es-MX" sz="1400" b="1" dirty="0">
                <a:solidFill>
                  <a:prstClr val="black"/>
                </a:solidFill>
                <a:latin typeface="Montserrat" panose="00000500000000000000" pitchFamily="2" charset="0"/>
              </a:rPr>
              <a:t>de capacidades de las autoridades estatales para la prevención y mitigación del riesgo</a:t>
            </a:r>
          </a:p>
          <a:p>
            <a:pPr marL="285750" indent="-285750" algn="just">
              <a:buFont typeface="Arial" panose="020B0604020202020204" pitchFamily="34" charset="0"/>
              <a:buChar char="•"/>
            </a:pPr>
            <a:endParaRPr lang="es-MX" sz="14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400" dirty="0" smtClean="0">
                <a:solidFill>
                  <a:prstClr val="black"/>
                </a:solidFill>
                <a:latin typeface="Montserrat" panose="00000500000000000000" pitchFamily="2" charset="0"/>
              </a:rPr>
              <a:t>•   Formar </a:t>
            </a:r>
            <a:r>
              <a:rPr lang="es-MX" sz="1400" dirty="0">
                <a:solidFill>
                  <a:prstClr val="black"/>
                </a:solidFill>
                <a:latin typeface="Montserrat" panose="00000500000000000000" pitchFamily="2" charset="0"/>
              </a:rPr>
              <a:t>u optimizar un </a:t>
            </a:r>
            <a:r>
              <a:rPr lang="es-MX" sz="1400" b="1" dirty="0">
                <a:solidFill>
                  <a:prstClr val="black"/>
                </a:solidFill>
                <a:latin typeface="Montserrat" panose="00000500000000000000" pitchFamily="2" charset="0"/>
              </a:rPr>
              <a:t>Comité Científico</a:t>
            </a:r>
            <a:r>
              <a:rPr lang="es-MX" sz="1400" dirty="0">
                <a:solidFill>
                  <a:prstClr val="black"/>
                </a:solidFill>
                <a:latin typeface="Montserrat" panose="00000500000000000000" pitchFamily="2" charset="0"/>
              </a:rPr>
              <a:t>, integrado por especialistas locales, que </a:t>
            </a:r>
            <a:r>
              <a:rPr lang="es-MX" sz="1400" b="1" dirty="0">
                <a:solidFill>
                  <a:prstClr val="black"/>
                </a:solidFill>
                <a:latin typeface="Montserrat" panose="00000500000000000000" pitchFamily="2" charset="0"/>
              </a:rPr>
              <a:t>asesore a las autoridades de gobierno </a:t>
            </a:r>
            <a:r>
              <a:rPr lang="es-MX" sz="1400" dirty="0">
                <a:solidFill>
                  <a:prstClr val="black"/>
                </a:solidFill>
                <a:latin typeface="Montserrat" panose="00000500000000000000" pitchFamily="2" charset="0"/>
              </a:rPr>
              <a:t>y/o de Protección Civil respecto de todos los fenómenos que afecten a la </a:t>
            </a:r>
            <a:r>
              <a:rPr lang="es-MX" sz="1400" dirty="0" smtClean="0">
                <a:solidFill>
                  <a:prstClr val="black"/>
                </a:solidFill>
                <a:latin typeface="Montserrat" panose="00000500000000000000" pitchFamily="2" charset="0"/>
              </a:rPr>
              <a:t>entidad</a:t>
            </a:r>
          </a:p>
          <a:p>
            <a:pPr marL="285750" indent="-285750" algn="just">
              <a:buFont typeface="Arial" panose="020B0604020202020204" pitchFamily="34" charset="0"/>
              <a:buChar char="•"/>
            </a:pPr>
            <a:endParaRPr lang="es-MX" sz="14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400" dirty="0" smtClean="0">
                <a:solidFill>
                  <a:prstClr val="black"/>
                </a:solidFill>
                <a:latin typeface="Montserrat" panose="00000500000000000000" pitchFamily="2" charset="0"/>
              </a:rPr>
              <a:t>•   Establecimiento </a:t>
            </a:r>
            <a:r>
              <a:rPr lang="es-MX" sz="1400" dirty="0">
                <a:solidFill>
                  <a:prstClr val="black"/>
                </a:solidFill>
                <a:latin typeface="Montserrat" panose="00000500000000000000" pitchFamily="2" charset="0"/>
              </a:rPr>
              <a:t>de </a:t>
            </a:r>
            <a:r>
              <a:rPr lang="es-MX" sz="1400" b="1" dirty="0">
                <a:solidFill>
                  <a:prstClr val="black"/>
                </a:solidFill>
                <a:latin typeface="Montserrat" panose="00000500000000000000" pitchFamily="2" charset="0"/>
              </a:rPr>
              <a:t>protocolos de comunicación y de trabajo </a:t>
            </a:r>
            <a:r>
              <a:rPr lang="es-MX" sz="1400" dirty="0">
                <a:solidFill>
                  <a:prstClr val="black"/>
                </a:solidFill>
                <a:latin typeface="Montserrat" panose="00000500000000000000" pitchFamily="2" charset="0"/>
              </a:rPr>
              <a:t>para la integración de dicho Comité a las actividades y estrategias de las </a:t>
            </a:r>
            <a:r>
              <a:rPr lang="es-MX" sz="1400" b="1" dirty="0">
                <a:solidFill>
                  <a:prstClr val="black"/>
                </a:solidFill>
                <a:latin typeface="Montserrat" panose="00000500000000000000" pitchFamily="2" charset="0"/>
              </a:rPr>
              <a:t>direcciones generales</a:t>
            </a:r>
            <a:r>
              <a:rPr lang="es-MX" sz="1400" dirty="0">
                <a:solidFill>
                  <a:prstClr val="black"/>
                </a:solidFill>
                <a:latin typeface="Montserrat" panose="00000500000000000000" pitchFamily="2" charset="0"/>
              </a:rPr>
              <a:t> de la Coordinación Nacional de Protección Civil y los </a:t>
            </a:r>
            <a:r>
              <a:rPr lang="es-MX" sz="1400" b="1" dirty="0">
                <a:solidFill>
                  <a:prstClr val="black"/>
                </a:solidFill>
                <a:latin typeface="Montserrat" panose="00000500000000000000" pitchFamily="2" charset="0"/>
              </a:rPr>
              <a:t>comités científicos asesores del </a:t>
            </a:r>
            <a:r>
              <a:rPr lang="es-MX" sz="1400" b="1" dirty="0" smtClean="0">
                <a:solidFill>
                  <a:prstClr val="black"/>
                </a:solidFill>
                <a:latin typeface="Montserrat" panose="00000500000000000000" pitchFamily="2" charset="0"/>
              </a:rPr>
              <a:t>SINAPROC</a:t>
            </a:r>
          </a:p>
          <a:p>
            <a:pPr marL="285750" indent="-285750" algn="just">
              <a:buFont typeface="Arial" panose="020B0604020202020204" pitchFamily="34" charset="0"/>
              <a:buChar char="•"/>
            </a:pPr>
            <a:endParaRPr lang="es-MX" sz="14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400" dirty="0" smtClean="0">
                <a:solidFill>
                  <a:prstClr val="black"/>
                </a:solidFill>
                <a:latin typeface="Montserrat" panose="00000500000000000000" pitchFamily="2" charset="0"/>
              </a:rPr>
              <a:t>•  Creación </a:t>
            </a:r>
            <a:r>
              <a:rPr lang="es-MX" sz="1400" dirty="0">
                <a:solidFill>
                  <a:prstClr val="black"/>
                </a:solidFill>
                <a:latin typeface="Montserrat" panose="00000500000000000000" pitchFamily="2" charset="0"/>
              </a:rPr>
              <a:t>de un </a:t>
            </a:r>
            <a:r>
              <a:rPr lang="es-MX" sz="1400" b="1" dirty="0">
                <a:solidFill>
                  <a:prstClr val="black"/>
                </a:solidFill>
                <a:latin typeface="Montserrat" panose="00000500000000000000" pitchFamily="2" charset="0"/>
              </a:rPr>
              <a:t>subcomité</a:t>
            </a:r>
            <a:r>
              <a:rPr lang="es-MX" sz="1400" dirty="0">
                <a:solidFill>
                  <a:prstClr val="black"/>
                </a:solidFill>
                <a:latin typeface="Montserrat" panose="00000500000000000000" pitchFamily="2" charset="0"/>
              </a:rPr>
              <a:t> para la elaboración / </a:t>
            </a:r>
            <a:r>
              <a:rPr lang="es-MX" sz="1400" b="1" dirty="0">
                <a:solidFill>
                  <a:prstClr val="black"/>
                </a:solidFill>
                <a:latin typeface="Montserrat" panose="00000500000000000000" pitchFamily="2" charset="0"/>
              </a:rPr>
              <a:t>actualización </a:t>
            </a:r>
            <a:r>
              <a:rPr lang="es-MX" sz="1400" b="1" dirty="0" smtClean="0">
                <a:solidFill>
                  <a:prstClr val="black"/>
                </a:solidFill>
                <a:latin typeface="Montserrat" panose="00000500000000000000" pitchFamily="2" charset="0"/>
              </a:rPr>
              <a:t>de reglamentos </a:t>
            </a:r>
            <a:r>
              <a:rPr lang="es-MX" sz="1400" b="1" dirty="0">
                <a:solidFill>
                  <a:prstClr val="black"/>
                </a:solidFill>
                <a:latin typeface="Montserrat" panose="00000500000000000000" pitchFamily="2" charset="0"/>
              </a:rPr>
              <a:t>de construcción </a:t>
            </a:r>
            <a:r>
              <a:rPr lang="es-MX" sz="1400" b="1" dirty="0" smtClean="0">
                <a:solidFill>
                  <a:prstClr val="black"/>
                </a:solidFill>
                <a:latin typeface="Montserrat" panose="00000500000000000000" pitchFamily="2" charset="0"/>
              </a:rPr>
              <a:t>municipal/estatal</a:t>
            </a:r>
          </a:p>
          <a:p>
            <a:pPr marL="285750" indent="-285750" algn="just">
              <a:buFont typeface="Arial" panose="020B0604020202020204" pitchFamily="34" charset="0"/>
              <a:buChar char="•"/>
            </a:pPr>
            <a:endParaRPr lang="es-MX" sz="14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400" dirty="0" smtClean="0">
                <a:solidFill>
                  <a:prstClr val="black"/>
                </a:solidFill>
                <a:latin typeface="Montserrat" panose="00000500000000000000" pitchFamily="2" charset="0"/>
              </a:rPr>
              <a:t>•  Participación</a:t>
            </a:r>
            <a:r>
              <a:rPr lang="es-MX" sz="1400" dirty="0">
                <a:solidFill>
                  <a:prstClr val="black"/>
                </a:solidFill>
                <a:latin typeface="Montserrat" panose="00000500000000000000" pitchFamily="2" charset="0"/>
              </a:rPr>
              <a:t>, vía remota, de un </a:t>
            </a:r>
            <a:r>
              <a:rPr lang="es-MX" sz="1400" b="1" dirty="0">
                <a:solidFill>
                  <a:prstClr val="black"/>
                </a:solidFill>
                <a:latin typeface="Montserrat" panose="00000500000000000000" pitchFamily="2" charset="0"/>
              </a:rPr>
              <a:t>enlace estatal</a:t>
            </a:r>
            <a:r>
              <a:rPr lang="es-MX" sz="1400" dirty="0">
                <a:solidFill>
                  <a:prstClr val="black"/>
                </a:solidFill>
                <a:latin typeface="Montserrat" panose="00000500000000000000" pitchFamily="2" charset="0"/>
              </a:rPr>
              <a:t>, con perfil técnico-científico, en las reuniones de </a:t>
            </a:r>
            <a:r>
              <a:rPr lang="es-MX" sz="1400" b="1" dirty="0">
                <a:solidFill>
                  <a:prstClr val="black"/>
                </a:solidFill>
                <a:latin typeface="Montserrat" panose="00000500000000000000" pitchFamily="2" charset="0"/>
              </a:rPr>
              <a:t>CCA del </a:t>
            </a:r>
            <a:r>
              <a:rPr lang="es-MX" sz="1400" b="1" dirty="0" smtClean="0">
                <a:solidFill>
                  <a:prstClr val="black"/>
                </a:solidFill>
                <a:latin typeface="Montserrat" panose="00000500000000000000" pitchFamily="2" charset="0"/>
              </a:rPr>
              <a:t>SINAPROC</a:t>
            </a:r>
            <a:endParaRPr lang="es-MX" sz="1400" b="1" dirty="0">
              <a:solidFill>
                <a:prstClr val="black"/>
              </a:solidFill>
              <a:latin typeface="Montserrat" panose="00000500000000000000" pitchFamily="2" charset="0"/>
            </a:endParaRPr>
          </a:p>
        </p:txBody>
      </p:sp>
    </p:spTree>
    <p:extLst>
      <p:ext uri="{BB962C8B-B14F-4D97-AF65-F5344CB8AC3E}">
        <p14:creationId xmlns:p14="http://schemas.microsoft.com/office/powerpoint/2010/main" val="3392091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p:cNvPicPr>
            <a:picLocks noChangeAspect="1"/>
          </p:cNvPicPr>
          <p:nvPr/>
        </p:nvPicPr>
        <p:blipFill rotWithShape="1">
          <a:blip r:embed="rId2" cstate="print">
            <a:extLst>
              <a:ext uri="{28A0092B-C50C-407E-A947-70E740481C1C}">
                <a14:useLocalDpi xmlns:a14="http://schemas.microsoft.com/office/drawing/2010/main" val="0"/>
              </a:ext>
            </a:extLst>
          </a:blip>
          <a:srcRect r="13726"/>
          <a:stretch/>
        </p:blipFill>
        <p:spPr>
          <a:xfrm>
            <a:off x="-1" y="0"/>
            <a:ext cx="9144001" cy="6858000"/>
          </a:xfrm>
          <a:prstGeom prst="rect">
            <a:avLst/>
          </a:prstGeom>
        </p:spPr>
      </p:pic>
      <p:sp>
        <p:nvSpPr>
          <p:cNvPr id="8" name="Rectángulo 3"/>
          <p:cNvSpPr>
            <a:spLocks noChangeArrowheads="1"/>
          </p:cNvSpPr>
          <p:nvPr/>
        </p:nvSpPr>
        <p:spPr bwMode="auto">
          <a:xfrm>
            <a:off x="5553306" y="4129137"/>
            <a:ext cx="3038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r" eaLnBrk="1" hangingPunct="1">
              <a:spcBef>
                <a:spcPct val="0"/>
              </a:spcBef>
              <a:buFontTx/>
              <a:buNone/>
            </a:pPr>
            <a:r>
              <a:rPr lang="es-MX" altLang="es-MX" sz="1400" dirty="0" smtClean="0">
                <a:solidFill>
                  <a:srgbClr val="D4C19C"/>
                </a:solidFill>
                <a:latin typeface="Montserrat" panose="00000500000000000000" pitchFamily="2" charset="0"/>
              </a:rPr>
              <a:t>18 de diciembre, 2018</a:t>
            </a:r>
            <a:endParaRPr lang="es-MX" altLang="es-MX" sz="1400" dirty="0">
              <a:solidFill>
                <a:srgbClr val="D4C19C"/>
              </a:solidFill>
              <a:latin typeface="Montserrat" panose="00000500000000000000" pitchFamily="2" charset="0"/>
            </a:endParaRPr>
          </a:p>
        </p:txBody>
      </p:sp>
      <p:sp>
        <p:nvSpPr>
          <p:cNvPr id="9" name="8 Rectángulo"/>
          <p:cNvSpPr/>
          <p:nvPr/>
        </p:nvSpPr>
        <p:spPr>
          <a:xfrm>
            <a:off x="683568" y="2413657"/>
            <a:ext cx="8449217" cy="1512168"/>
          </a:xfrm>
          <a:prstGeom prst="rect">
            <a:avLst/>
          </a:prstGeom>
          <a:gradFill flip="none" rotWithShape="1">
            <a:gsLst>
              <a:gs pos="0">
                <a:srgbClr val="9D2449">
                  <a:alpha val="0"/>
                </a:srgbClr>
              </a:gs>
              <a:gs pos="100000">
                <a:srgbClr val="9D244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2"/>
          <p:cNvSpPr txBox="1">
            <a:spLocks noChangeArrowheads="1"/>
          </p:cNvSpPr>
          <p:nvPr/>
        </p:nvSpPr>
        <p:spPr bwMode="auto">
          <a:xfrm>
            <a:off x="3779912" y="2413657"/>
            <a:ext cx="4824536"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30163" indent="-30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lvl="1" algn="r" eaLnBrk="1" hangingPunct="1">
              <a:spcBef>
                <a:spcPct val="0"/>
              </a:spcBef>
              <a:buFontTx/>
              <a:buNone/>
            </a:pPr>
            <a:r>
              <a:rPr lang="es-MX" altLang="es-MX" sz="2000" b="1" dirty="0">
                <a:solidFill>
                  <a:srgbClr val="E8DECA"/>
                </a:solidFill>
                <a:latin typeface="Montserrat" panose="00000500000000000000" pitchFamily="2" charset="0"/>
              </a:rPr>
              <a:t>Estado de </a:t>
            </a:r>
            <a:r>
              <a:rPr lang="es-MX" altLang="es-MX" sz="2000" b="1" dirty="0" smtClean="0">
                <a:solidFill>
                  <a:srgbClr val="E8DECA"/>
                </a:solidFill>
                <a:latin typeface="Montserrat" panose="00000500000000000000" pitchFamily="2" charset="0"/>
              </a:rPr>
              <a:t>Veracruz</a:t>
            </a:r>
          </a:p>
          <a:p>
            <a:pPr lvl="1" algn="r" eaLnBrk="1" hangingPunct="1">
              <a:spcBef>
                <a:spcPct val="0"/>
              </a:spcBef>
              <a:buFontTx/>
              <a:buNone/>
            </a:pPr>
            <a:endParaRPr lang="es-MX" altLang="es-MX" sz="2000" b="1" dirty="0" smtClean="0">
              <a:solidFill>
                <a:srgbClr val="E8DECA"/>
              </a:solidFill>
              <a:latin typeface="Montserrat" panose="00000500000000000000" pitchFamily="2" charset="0"/>
            </a:endParaRPr>
          </a:p>
          <a:p>
            <a:pPr lvl="1" algn="r" eaLnBrk="1" hangingPunct="1">
              <a:spcBef>
                <a:spcPct val="0"/>
              </a:spcBef>
              <a:buNone/>
            </a:pPr>
            <a:r>
              <a:rPr lang="es-MX" altLang="es-MX" sz="2000" b="1" dirty="0">
                <a:solidFill>
                  <a:schemeClr val="bg1"/>
                </a:solidFill>
                <a:latin typeface="Trajan Pro" pitchFamily="18" charset="0"/>
              </a:rPr>
              <a:t>AGENDA DE FORTALECIMIENTO</a:t>
            </a:r>
          </a:p>
          <a:p>
            <a:pPr lvl="1" algn="r" eaLnBrk="1" hangingPunct="1">
              <a:spcBef>
                <a:spcPct val="0"/>
              </a:spcBef>
              <a:buFontTx/>
              <a:buNone/>
            </a:pPr>
            <a:endParaRPr lang="es-MX" altLang="es-MX" sz="2000" b="1" dirty="0">
              <a:solidFill>
                <a:srgbClr val="E8DECA"/>
              </a:solidFill>
              <a:latin typeface="Montserrat" panose="00000500000000000000" pitchFamily="2" charset="0"/>
            </a:endParaRPr>
          </a:p>
          <a:p>
            <a:pPr lvl="1" algn="r" eaLnBrk="1" hangingPunct="1">
              <a:spcBef>
                <a:spcPct val="0"/>
              </a:spcBef>
              <a:buFontTx/>
              <a:buNone/>
            </a:pPr>
            <a:r>
              <a:rPr lang="es-MX" altLang="es-MX" sz="1400" dirty="0" smtClean="0">
                <a:solidFill>
                  <a:srgbClr val="E8DECA"/>
                </a:solidFill>
                <a:latin typeface="Montserrat" panose="00000500000000000000" pitchFamily="2" charset="0"/>
              </a:rPr>
              <a:t>Dirección de Investigación</a:t>
            </a:r>
            <a:endParaRPr lang="es-MX" altLang="es-MX" sz="1400" dirty="0">
              <a:solidFill>
                <a:srgbClr val="E8DECA"/>
              </a:solidFill>
              <a:latin typeface="Montserrat" panose="00000500000000000000" pitchFamily="2" charset="0"/>
            </a:endParaRPr>
          </a:p>
        </p:txBody>
      </p:sp>
      <p:pic>
        <p:nvPicPr>
          <p:cNvPr id="12" name="1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4" y="260648"/>
            <a:ext cx="2548142" cy="1553745"/>
          </a:xfrm>
          <a:prstGeom prst="rect">
            <a:avLst/>
          </a:prstGeom>
        </p:spPr>
      </p:pic>
    </p:spTree>
    <p:extLst>
      <p:ext uri="{BB962C8B-B14F-4D97-AF65-F5344CB8AC3E}">
        <p14:creationId xmlns:p14="http://schemas.microsoft.com/office/powerpoint/2010/main" val="43533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357244" y="1268760"/>
            <a:ext cx="4054864" cy="2246769"/>
          </a:xfrm>
          <a:prstGeom prst="rect">
            <a:avLst/>
          </a:prstGeom>
          <a:noFill/>
        </p:spPr>
        <p:txBody>
          <a:bodyPr wrap="square" rtlCol="0">
            <a:spAutoFit/>
          </a:bodyPr>
          <a:lstStyle/>
          <a:p>
            <a:r>
              <a:rPr lang="es-MX" sz="1400" dirty="0">
                <a:solidFill>
                  <a:prstClr val="black"/>
                </a:solidFill>
                <a:latin typeface="Montserrat" panose="00000500000000000000" pitchFamily="2" charset="0"/>
              </a:rPr>
              <a:t>De acuerdo con el Atlas de riesgos y Vulnerabilidad del </a:t>
            </a:r>
            <a:r>
              <a:rPr lang="es-MX" sz="1400" dirty="0" smtClean="0">
                <a:solidFill>
                  <a:prstClr val="black"/>
                </a:solidFill>
                <a:latin typeface="Montserrat" panose="00000500000000000000" pitchFamily="2" charset="0"/>
              </a:rPr>
              <a:t>estado </a:t>
            </a:r>
            <a:r>
              <a:rPr lang="es-MX" sz="1400" dirty="0">
                <a:solidFill>
                  <a:prstClr val="black"/>
                </a:solidFill>
                <a:latin typeface="Montserrat" panose="00000500000000000000" pitchFamily="2" charset="0"/>
              </a:rPr>
              <a:t>de </a:t>
            </a:r>
            <a:r>
              <a:rPr lang="es-MX" sz="1400" dirty="0" smtClean="0">
                <a:solidFill>
                  <a:prstClr val="black"/>
                </a:solidFill>
                <a:latin typeface="Montserrat" panose="00000500000000000000" pitchFamily="2" charset="0"/>
              </a:rPr>
              <a:t>Veracruz y del ANR, los principales fenómenos hidrometeorológicos son:</a:t>
            </a:r>
          </a:p>
          <a:p>
            <a:endParaRPr lang="es-MX" sz="1400" dirty="0">
              <a:solidFill>
                <a:prstClr val="black"/>
              </a:solidFill>
              <a:latin typeface="Montserrat" panose="00000500000000000000" pitchFamily="2" charset="0"/>
            </a:endParaRPr>
          </a:p>
          <a:p>
            <a:pPr marL="285750" indent="-285750">
              <a:buFont typeface="Arial" panose="020B0604020202020204" pitchFamily="34" charset="0"/>
              <a:buChar char="•"/>
            </a:pPr>
            <a:r>
              <a:rPr lang="es-MX" sz="1400" dirty="0">
                <a:solidFill>
                  <a:prstClr val="black"/>
                </a:solidFill>
                <a:latin typeface="Montserrat" panose="00000500000000000000" pitchFamily="2" charset="0"/>
              </a:rPr>
              <a:t>Ciclones tropicales</a:t>
            </a:r>
          </a:p>
          <a:p>
            <a:pPr marL="285750" indent="-285750">
              <a:buFont typeface="Arial" panose="020B0604020202020204" pitchFamily="34" charset="0"/>
              <a:buChar char="•"/>
            </a:pPr>
            <a:r>
              <a:rPr lang="es-MX" sz="1400" dirty="0" smtClean="0">
                <a:solidFill>
                  <a:prstClr val="black"/>
                </a:solidFill>
                <a:latin typeface="Montserrat" panose="00000500000000000000" pitchFamily="2" charset="0"/>
              </a:rPr>
              <a:t>Frentes fríos y “Nortes” (viento intenso)</a:t>
            </a:r>
            <a:endParaRPr lang="es-MX" sz="1400" dirty="0">
              <a:solidFill>
                <a:prstClr val="black"/>
              </a:solidFill>
              <a:latin typeface="Montserrat" panose="00000500000000000000" pitchFamily="2" charset="0"/>
            </a:endParaRPr>
          </a:p>
          <a:p>
            <a:pPr marL="285750" indent="-285750">
              <a:buFont typeface="Arial" panose="020B0604020202020204" pitchFamily="34" charset="0"/>
              <a:buChar char="•"/>
            </a:pPr>
            <a:r>
              <a:rPr lang="es-MX" sz="1400" dirty="0">
                <a:solidFill>
                  <a:prstClr val="black"/>
                </a:solidFill>
                <a:latin typeface="Montserrat" panose="00000500000000000000" pitchFamily="2" charset="0"/>
              </a:rPr>
              <a:t>Tormentas </a:t>
            </a:r>
            <a:r>
              <a:rPr lang="es-MX" sz="1400" dirty="0" smtClean="0">
                <a:solidFill>
                  <a:prstClr val="black"/>
                </a:solidFill>
                <a:latin typeface="Montserrat" panose="00000500000000000000" pitchFamily="2" charset="0"/>
              </a:rPr>
              <a:t>de granizo</a:t>
            </a:r>
            <a:endParaRPr lang="es-MX" sz="1400" dirty="0">
              <a:solidFill>
                <a:prstClr val="black"/>
              </a:solidFill>
              <a:latin typeface="Montserrat" panose="00000500000000000000" pitchFamily="2" charset="0"/>
            </a:endParaRPr>
          </a:p>
          <a:p>
            <a:pPr marL="285750" indent="-285750">
              <a:buFont typeface="Arial" panose="020B0604020202020204" pitchFamily="34" charset="0"/>
              <a:buChar char="•"/>
            </a:pPr>
            <a:r>
              <a:rPr lang="es-MX" sz="1400" dirty="0" smtClean="0">
                <a:solidFill>
                  <a:prstClr val="black"/>
                </a:solidFill>
                <a:latin typeface="Montserrat" panose="00000500000000000000" pitchFamily="2" charset="0"/>
              </a:rPr>
              <a:t>Tormentas </a:t>
            </a:r>
            <a:r>
              <a:rPr lang="es-MX" sz="1400" dirty="0">
                <a:solidFill>
                  <a:prstClr val="black"/>
                </a:solidFill>
                <a:latin typeface="Montserrat" panose="00000500000000000000" pitchFamily="2" charset="0"/>
              </a:rPr>
              <a:t>eléctricas</a:t>
            </a:r>
          </a:p>
          <a:p>
            <a:pPr marL="285750" indent="-285750">
              <a:buFont typeface="Arial" panose="020B0604020202020204" pitchFamily="34" charset="0"/>
              <a:buChar char="•"/>
            </a:pPr>
            <a:r>
              <a:rPr lang="es-MX" sz="1400" dirty="0" smtClean="0">
                <a:solidFill>
                  <a:prstClr val="black"/>
                </a:solidFill>
                <a:latin typeface="Montserrat" panose="00000500000000000000" pitchFamily="2" charset="0"/>
              </a:rPr>
              <a:t>Bajas temperaturas (parte alta)</a:t>
            </a:r>
            <a:endParaRPr lang="es-MX" sz="1400" dirty="0">
              <a:solidFill>
                <a:prstClr val="black"/>
              </a:solidFill>
              <a:latin typeface="Montserrat" panose="00000500000000000000" pitchFamily="2" charset="0"/>
            </a:endParaRPr>
          </a:p>
        </p:txBody>
      </p:sp>
      <p:sp>
        <p:nvSpPr>
          <p:cNvPr id="11" name="10 CuadroTexto"/>
          <p:cNvSpPr txBox="1"/>
          <p:nvPr/>
        </p:nvSpPr>
        <p:spPr>
          <a:xfrm>
            <a:off x="76546" y="4293096"/>
            <a:ext cx="9031958" cy="2246769"/>
          </a:xfrm>
          <a:prstGeom prst="rect">
            <a:avLst/>
          </a:prstGeom>
          <a:noFill/>
        </p:spPr>
        <p:txBody>
          <a:bodyPr wrap="square" rtlCol="0">
            <a:spAutoFit/>
          </a:bodyPr>
          <a:lstStyle/>
          <a:p>
            <a:pPr marL="285750" indent="-285750" algn="just">
              <a:buFont typeface="Arial" panose="020B0604020202020204" pitchFamily="34" charset="0"/>
              <a:buChar char="•"/>
            </a:pPr>
            <a:r>
              <a:rPr lang="es-MX" sz="1400" dirty="0" smtClean="0">
                <a:solidFill>
                  <a:prstClr val="black"/>
                </a:solidFill>
                <a:latin typeface="Montserrat" panose="00000500000000000000" pitchFamily="2" charset="0"/>
              </a:rPr>
              <a:t>Aplicar boletines de alertamiento </a:t>
            </a:r>
            <a:r>
              <a:rPr lang="es-MX" sz="1400" dirty="0">
                <a:solidFill>
                  <a:prstClr val="black"/>
                </a:solidFill>
                <a:latin typeface="Montserrat" panose="00000500000000000000" pitchFamily="2" charset="0"/>
              </a:rPr>
              <a:t>de la </a:t>
            </a:r>
            <a:r>
              <a:rPr lang="es-MX" sz="1400" dirty="0" smtClean="0">
                <a:solidFill>
                  <a:prstClr val="black"/>
                </a:solidFill>
                <a:latin typeface="Montserrat" panose="00000500000000000000" pitchFamily="2" charset="0"/>
              </a:rPr>
              <a:t>DGPC </a:t>
            </a:r>
            <a:r>
              <a:rPr lang="es-MX" sz="1400" dirty="0">
                <a:solidFill>
                  <a:prstClr val="black"/>
                </a:solidFill>
                <a:latin typeface="Montserrat" panose="00000500000000000000" pitchFamily="2" charset="0"/>
              </a:rPr>
              <a:t>por </a:t>
            </a:r>
            <a:r>
              <a:rPr lang="es-MX" sz="1400" dirty="0" smtClean="0">
                <a:solidFill>
                  <a:prstClr val="black"/>
                </a:solidFill>
                <a:latin typeface="Montserrat" panose="00000500000000000000" pitchFamily="2" charset="0"/>
              </a:rPr>
              <a:t>ciclones tropicales (SIAT-CT), alertamiento hidrometeorológico general y específicos;  así como de los avisos de </a:t>
            </a:r>
            <a:r>
              <a:rPr lang="es-MX" sz="1400" i="1" dirty="0">
                <a:solidFill>
                  <a:prstClr val="black"/>
                </a:solidFill>
                <a:latin typeface="Montserrat" panose="00000500000000000000" pitchFamily="2" charset="0"/>
              </a:rPr>
              <a:t>Tiempo Severo </a:t>
            </a:r>
            <a:r>
              <a:rPr lang="es-MX" sz="1400" dirty="0" smtClean="0">
                <a:solidFill>
                  <a:prstClr val="black"/>
                </a:solidFill>
                <a:latin typeface="Montserrat" panose="00000500000000000000" pitchFamily="2" charset="0"/>
              </a:rPr>
              <a:t>y de </a:t>
            </a:r>
            <a:r>
              <a:rPr lang="es-MX" sz="1400" i="1" dirty="0" smtClean="0">
                <a:solidFill>
                  <a:prstClr val="black"/>
                </a:solidFill>
                <a:latin typeface="Montserrat" panose="00000500000000000000" pitchFamily="2" charset="0"/>
              </a:rPr>
              <a:t>Sistemas </a:t>
            </a:r>
            <a:r>
              <a:rPr lang="es-MX" sz="1400" i="1" dirty="0">
                <a:solidFill>
                  <a:prstClr val="black"/>
                </a:solidFill>
                <a:latin typeface="Montserrat" panose="00000500000000000000" pitchFamily="2" charset="0"/>
              </a:rPr>
              <a:t>Frontales y Evento de "Norte" en el Golfo de México </a:t>
            </a:r>
            <a:r>
              <a:rPr lang="es-MX" sz="1400" dirty="0" smtClean="0">
                <a:solidFill>
                  <a:prstClr val="black"/>
                </a:solidFill>
                <a:latin typeface="Montserrat" panose="00000500000000000000" pitchFamily="2" charset="0"/>
              </a:rPr>
              <a:t>del </a:t>
            </a:r>
            <a:r>
              <a:rPr lang="es-MX" sz="1400" dirty="0">
                <a:solidFill>
                  <a:prstClr val="black"/>
                </a:solidFill>
                <a:latin typeface="Montserrat" panose="00000500000000000000" pitchFamily="2" charset="0"/>
              </a:rPr>
              <a:t>Servicio Meteorológico Nacional (SMN</a:t>
            </a:r>
            <a:r>
              <a:rPr lang="es-MX" sz="1400" dirty="0" smtClean="0">
                <a:solidFill>
                  <a:prstClr val="black"/>
                </a:solidFill>
                <a:latin typeface="Montserrat" panose="00000500000000000000" pitchFamily="2" charset="0"/>
              </a:rPr>
              <a:t>).</a:t>
            </a:r>
          </a:p>
          <a:p>
            <a:pPr marL="285750" indent="-285750" algn="just">
              <a:buFont typeface="Arial" panose="020B0604020202020204" pitchFamily="34" charset="0"/>
              <a:buChar char="•"/>
            </a:pPr>
            <a:r>
              <a:rPr lang="es-MX" sz="1400" dirty="0" smtClean="0">
                <a:solidFill>
                  <a:prstClr val="black"/>
                </a:solidFill>
                <a:latin typeface="Montserrat" panose="00000500000000000000" pitchFamily="2" charset="0"/>
              </a:rPr>
              <a:t>Intensificar campañas sobre </a:t>
            </a:r>
            <a:r>
              <a:rPr lang="es-MX" sz="1400" dirty="0">
                <a:solidFill>
                  <a:prstClr val="black"/>
                </a:solidFill>
                <a:latin typeface="Montserrat" panose="00000500000000000000" pitchFamily="2" charset="0"/>
              </a:rPr>
              <a:t>los efectos de las </a:t>
            </a:r>
            <a:r>
              <a:rPr lang="es-MX" sz="1400" dirty="0" smtClean="0">
                <a:solidFill>
                  <a:prstClr val="black"/>
                </a:solidFill>
                <a:latin typeface="Montserrat" panose="00000500000000000000" pitchFamily="2" charset="0"/>
              </a:rPr>
              <a:t>tormentas eléctricas, ondas de calor y gélidas </a:t>
            </a:r>
            <a:r>
              <a:rPr lang="es-MX" sz="1400" dirty="0">
                <a:solidFill>
                  <a:prstClr val="black"/>
                </a:solidFill>
                <a:latin typeface="Montserrat" panose="00000500000000000000" pitchFamily="2" charset="0"/>
              </a:rPr>
              <a:t>y dar a conocer las recomendaciones </a:t>
            </a:r>
            <a:r>
              <a:rPr lang="es-MX" sz="1400" dirty="0" smtClean="0">
                <a:solidFill>
                  <a:prstClr val="black"/>
                </a:solidFill>
                <a:latin typeface="Montserrat" panose="00000500000000000000" pitchFamily="2" charset="0"/>
              </a:rPr>
              <a:t>básicas </a:t>
            </a:r>
            <a:r>
              <a:rPr lang="es-MX" sz="1400" dirty="0">
                <a:solidFill>
                  <a:prstClr val="black"/>
                </a:solidFill>
                <a:latin typeface="Montserrat" panose="00000500000000000000" pitchFamily="2" charset="0"/>
              </a:rPr>
              <a:t>de autoprotección.</a:t>
            </a:r>
          </a:p>
          <a:p>
            <a:pPr marL="285750" indent="-285750" algn="just">
              <a:buFont typeface="Arial" panose="020B0604020202020204" pitchFamily="34" charset="0"/>
              <a:buChar char="•"/>
            </a:pPr>
            <a:r>
              <a:rPr lang="es-MX" sz="1400" dirty="0">
                <a:solidFill>
                  <a:prstClr val="black"/>
                </a:solidFill>
                <a:latin typeface="Montserrat" panose="00000500000000000000" pitchFamily="2" charset="0"/>
              </a:rPr>
              <a:t>Implementar métodos constructivos adecuados para las zonas de ondas de calor </a:t>
            </a:r>
            <a:r>
              <a:rPr lang="es-MX" sz="1400" dirty="0" smtClean="0">
                <a:solidFill>
                  <a:prstClr val="black"/>
                </a:solidFill>
                <a:latin typeface="Montserrat" panose="00000500000000000000" pitchFamily="2" charset="0"/>
              </a:rPr>
              <a:t>y gélidas.</a:t>
            </a:r>
            <a:endParaRPr lang="es-MX" sz="14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400" dirty="0">
                <a:solidFill>
                  <a:prstClr val="black"/>
                </a:solidFill>
                <a:latin typeface="Montserrat" panose="00000500000000000000" pitchFamily="2" charset="0"/>
              </a:rPr>
              <a:t>Para las localidades más </a:t>
            </a:r>
            <a:r>
              <a:rPr lang="es-MX" sz="1400" dirty="0" smtClean="0">
                <a:solidFill>
                  <a:prstClr val="black"/>
                </a:solidFill>
                <a:latin typeface="Montserrat" panose="00000500000000000000" pitchFamily="2" charset="0"/>
              </a:rPr>
              <a:t>vulnerables, </a:t>
            </a:r>
            <a:r>
              <a:rPr lang="es-MX" sz="1400" dirty="0">
                <a:solidFill>
                  <a:prstClr val="black"/>
                </a:solidFill>
                <a:latin typeface="Montserrat" panose="00000500000000000000" pitchFamily="2" charset="0"/>
              </a:rPr>
              <a:t>construir </a:t>
            </a:r>
            <a:r>
              <a:rPr lang="es-MX" sz="1400" dirty="0" smtClean="0">
                <a:solidFill>
                  <a:prstClr val="black"/>
                </a:solidFill>
                <a:latin typeface="Montserrat" panose="00000500000000000000" pitchFamily="2" charset="0"/>
              </a:rPr>
              <a:t>albergues </a:t>
            </a:r>
            <a:r>
              <a:rPr lang="es-MX" sz="1400" dirty="0">
                <a:solidFill>
                  <a:prstClr val="black"/>
                </a:solidFill>
                <a:latin typeface="Montserrat" panose="00000500000000000000" pitchFamily="2" charset="0"/>
              </a:rPr>
              <a:t>con instalaciones adecuadas para mitigar los efectos de las ondas de calor </a:t>
            </a:r>
            <a:r>
              <a:rPr lang="es-MX" sz="1400" dirty="0" smtClean="0">
                <a:solidFill>
                  <a:prstClr val="black"/>
                </a:solidFill>
                <a:latin typeface="Montserrat" panose="00000500000000000000" pitchFamily="2" charset="0"/>
              </a:rPr>
              <a:t>y gélidas.</a:t>
            </a:r>
          </a:p>
          <a:p>
            <a:pPr marL="285750" indent="-285750" algn="just">
              <a:buFont typeface="Arial" panose="020B0604020202020204" pitchFamily="34" charset="0"/>
              <a:buChar char="•"/>
            </a:pPr>
            <a:r>
              <a:rPr lang="es-MX" sz="1400" dirty="0" smtClean="0">
                <a:solidFill>
                  <a:prstClr val="black"/>
                </a:solidFill>
                <a:latin typeface="Montserrat" panose="00000500000000000000" pitchFamily="2" charset="0"/>
              </a:rPr>
              <a:t>Zonificación de áreas vulnerables a eventos extremos.</a:t>
            </a:r>
            <a:endParaRPr lang="es-MX" sz="1400" dirty="0">
              <a:solidFill>
                <a:prstClr val="black"/>
              </a:solidFill>
              <a:latin typeface="Montserrat" panose="00000500000000000000" pitchFamily="2" charset="0"/>
            </a:endParaRPr>
          </a:p>
        </p:txBody>
      </p:sp>
      <p:sp>
        <p:nvSpPr>
          <p:cNvPr id="18" name="1 Título"/>
          <p:cNvSpPr>
            <a:spLocks noGrp="1"/>
          </p:cNvSpPr>
          <p:nvPr/>
        </p:nvSpPr>
        <p:spPr>
          <a:xfrm>
            <a:off x="537791" y="815405"/>
            <a:ext cx="7956376" cy="504056"/>
          </a:xfrm>
          <a:prstGeom prst="rect">
            <a:avLst/>
          </a:prstGeom>
          <a:noFill/>
          <a:ln>
            <a:noFill/>
          </a:ln>
          <a:effectLst/>
        </p:spPr>
        <p:txBody>
          <a:bodyPr lIns="36000" tIns="36000" rIns="216000" bIns="36000" anchor="ctr" anchorCtr="0"/>
          <a:lstStyle>
            <a:lvl1pPr algn="r" defTabSz="914400" rtl="0" eaLnBrk="1" latinLnBrk="0" hangingPunct="1">
              <a:spcBef>
                <a:spcPct val="0"/>
              </a:spcBef>
              <a:buNone/>
              <a:defRPr sz="2400" b="1" kern="1200">
                <a:solidFill>
                  <a:srgbClr val="FFFF00"/>
                </a:solidFill>
                <a:effectLst>
                  <a:outerShdw blurRad="38100" dist="38100" dir="2700000" algn="tl">
                    <a:srgbClr val="000000">
                      <a:alpha val="43137"/>
                    </a:srgbClr>
                  </a:outerShdw>
                </a:effectLst>
                <a:latin typeface="+mj-lt"/>
                <a:ea typeface="+mj-ea"/>
                <a:cs typeface="+mj-cs"/>
              </a:defRPr>
            </a:lvl1pPr>
            <a:lvl2pPr>
              <a:defRPr/>
            </a:lvl2pPr>
            <a:lvl3pPr>
              <a:defRPr/>
            </a:lvl3pPr>
            <a:lvl4pPr>
              <a:defRPr/>
            </a:lvl4pPr>
            <a:lvl5pPr>
              <a:defRPr/>
            </a:lvl5pPr>
            <a:lvl6pPr>
              <a:defRPr/>
            </a:lvl6pPr>
            <a:lvl7pPr>
              <a:defRPr/>
            </a:lvl7pPr>
            <a:lvl8pPr>
              <a:defRPr/>
            </a:lvl8pPr>
            <a:lvl9pPr>
              <a:defRPr/>
            </a:lvl9pPr>
          </a:lstStyle>
          <a:p>
            <a:pPr algn="ctr"/>
            <a:r>
              <a:rPr lang="es-MX" dirty="0" smtClean="0">
                <a:solidFill>
                  <a:schemeClr val="tx1"/>
                </a:solidFill>
                <a:effectLst/>
              </a:rPr>
              <a:t>Fenómenos hidrometeorológicos</a:t>
            </a:r>
            <a:endParaRPr lang="es-MX" dirty="0">
              <a:solidFill>
                <a:schemeClr val="tx1"/>
              </a:solidFill>
              <a:effectLst/>
            </a:endParaRPr>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8291" y="1307650"/>
            <a:ext cx="4680000" cy="2841430"/>
          </a:xfrm>
          <a:prstGeom prst="rect">
            <a:avLst/>
          </a:prstGeom>
        </p:spPr>
      </p:pic>
      <p:sp>
        <p:nvSpPr>
          <p:cNvPr id="9" name="8 CuadroTexto"/>
          <p:cNvSpPr txBox="1"/>
          <p:nvPr/>
        </p:nvSpPr>
        <p:spPr>
          <a:xfrm>
            <a:off x="4412108" y="2708920"/>
            <a:ext cx="2457965" cy="1200329"/>
          </a:xfrm>
          <a:prstGeom prst="rect">
            <a:avLst/>
          </a:prstGeom>
          <a:solidFill>
            <a:schemeClr val="bg1">
              <a:alpha val="27000"/>
            </a:schemeClr>
          </a:solidFill>
        </p:spPr>
        <p:txBody>
          <a:bodyPr wrap="square" rtlCol="0">
            <a:spAutoFit/>
          </a:bodyPr>
          <a:lstStyle/>
          <a:p>
            <a:r>
              <a:rPr lang="es-MX" sz="1200" dirty="0" smtClean="0">
                <a:solidFill>
                  <a:prstClr val="black"/>
                </a:solidFill>
              </a:rPr>
              <a:t>30 ciclones tropicales que han impactado Veracruz, de 1851 a 2017, </a:t>
            </a:r>
            <a:r>
              <a:rPr lang="es-MX" sz="1200" dirty="0">
                <a:solidFill>
                  <a:prstClr val="black"/>
                </a:solidFill>
              </a:rPr>
              <a:t>con intensidad  igual o mayor a categoría 1 en la escala </a:t>
            </a:r>
            <a:r>
              <a:rPr lang="es-MX" sz="1200" dirty="0" err="1">
                <a:solidFill>
                  <a:prstClr val="black"/>
                </a:solidFill>
              </a:rPr>
              <a:t>Saffir</a:t>
            </a:r>
            <a:r>
              <a:rPr lang="es-MX" sz="1200" dirty="0">
                <a:solidFill>
                  <a:prstClr val="black"/>
                </a:solidFill>
              </a:rPr>
              <a:t>-Simpson</a:t>
            </a:r>
            <a:r>
              <a:rPr lang="es-MX" sz="1200" dirty="0" smtClean="0">
                <a:solidFill>
                  <a:prstClr val="black"/>
                </a:solidFill>
              </a:rPr>
              <a:t>.</a:t>
            </a:r>
          </a:p>
          <a:p>
            <a:r>
              <a:rPr lang="es-MX" sz="1200" dirty="0" smtClean="0">
                <a:solidFill>
                  <a:prstClr val="black"/>
                </a:solidFill>
              </a:rPr>
              <a:t>Destaca </a:t>
            </a:r>
            <a:r>
              <a:rPr lang="es-MX" sz="1200" b="1" i="1" dirty="0" smtClean="0">
                <a:solidFill>
                  <a:prstClr val="black"/>
                </a:solidFill>
              </a:rPr>
              <a:t>Karl</a:t>
            </a:r>
            <a:r>
              <a:rPr lang="es-MX" sz="1200" dirty="0" smtClean="0">
                <a:solidFill>
                  <a:prstClr val="black"/>
                </a:solidFill>
              </a:rPr>
              <a:t>, categoría 3, de 2010</a:t>
            </a:r>
            <a:endParaRPr lang="es-MX" sz="1200" dirty="0">
              <a:solidFill>
                <a:prstClr val="black"/>
              </a:solidFill>
            </a:endParaRPr>
          </a:p>
        </p:txBody>
      </p:sp>
    </p:spTree>
    <p:extLst>
      <p:ext uri="{BB962C8B-B14F-4D97-AF65-F5344CB8AC3E}">
        <p14:creationId xmlns:p14="http://schemas.microsoft.com/office/powerpoint/2010/main" val="173022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CuadroTexto"/>
          <p:cNvSpPr txBox="1"/>
          <p:nvPr/>
        </p:nvSpPr>
        <p:spPr>
          <a:xfrm>
            <a:off x="35496" y="1412776"/>
            <a:ext cx="9031958" cy="4401205"/>
          </a:xfrm>
          <a:prstGeom prst="rect">
            <a:avLst/>
          </a:prstGeom>
          <a:noFill/>
        </p:spPr>
        <p:txBody>
          <a:bodyPr wrap="square" rtlCol="0">
            <a:spAutoFit/>
          </a:bodyPr>
          <a:lstStyle/>
          <a:p>
            <a:pPr marL="285750" indent="-285750">
              <a:buFont typeface="Arial" panose="020B0604020202020204" pitchFamily="34" charset="0"/>
              <a:buChar char="•"/>
            </a:pPr>
            <a:r>
              <a:rPr lang="es-MX" sz="1400" dirty="0" smtClean="0">
                <a:solidFill>
                  <a:prstClr val="black"/>
                </a:solidFill>
                <a:latin typeface="Montserrat" panose="00000500000000000000" pitchFamily="2" charset="0"/>
              </a:rPr>
              <a:t>Para mitigar los riesgos por </a:t>
            </a:r>
            <a:r>
              <a:rPr lang="es-MX" sz="1400" b="1" dirty="0" smtClean="0">
                <a:solidFill>
                  <a:prstClr val="black"/>
                </a:solidFill>
                <a:latin typeface="Montserrat" panose="00000500000000000000" pitchFamily="2" charset="0"/>
              </a:rPr>
              <a:t>heladas</a:t>
            </a:r>
            <a:r>
              <a:rPr lang="es-MX" sz="1400" dirty="0" smtClean="0">
                <a:solidFill>
                  <a:prstClr val="black"/>
                </a:solidFill>
                <a:latin typeface="Montserrat" panose="00000500000000000000" pitchFamily="2" charset="0"/>
              </a:rPr>
              <a:t> se recomienda:</a:t>
            </a:r>
          </a:p>
          <a:p>
            <a:pPr marL="285750" indent="-285750">
              <a:buFont typeface="Arial" panose="020B0604020202020204" pitchFamily="34" charset="0"/>
              <a:buChar char="•"/>
            </a:pPr>
            <a:endParaRPr lang="es-MX" sz="1400" dirty="0">
              <a:solidFill>
                <a:prstClr val="black"/>
              </a:solidFill>
              <a:latin typeface="Montserrat" panose="00000500000000000000" pitchFamily="2" charset="0"/>
            </a:endParaRPr>
          </a:p>
          <a:p>
            <a:pPr marL="742950" lvl="1" indent="-285750">
              <a:buFont typeface="Arial" panose="020B0604020202020204" pitchFamily="34" charset="0"/>
              <a:buChar char="•"/>
            </a:pPr>
            <a:r>
              <a:rPr lang="es-MX" sz="1400" dirty="0" smtClean="0">
                <a:solidFill>
                  <a:prstClr val="black"/>
                </a:solidFill>
                <a:latin typeface="Montserrat" panose="00000500000000000000" pitchFamily="2" charset="0"/>
              </a:rPr>
              <a:t>Brindar refugio a las </a:t>
            </a:r>
            <a:r>
              <a:rPr lang="es-MX" sz="1400" dirty="0">
                <a:solidFill>
                  <a:prstClr val="black"/>
                </a:solidFill>
                <a:latin typeface="Montserrat" panose="00000500000000000000" pitchFamily="2" charset="0"/>
              </a:rPr>
              <a:t>personas </a:t>
            </a:r>
            <a:r>
              <a:rPr lang="es-MX" sz="1400" dirty="0" smtClean="0">
                <a:solidFill>
                  <a:prstClr val="black"/>
                </a:solidFill>
                <a:latin typeface="Montserrat" panose="00000500000000000000" pitchFamily="2" charset="0"/>
              </a:rPr>
              <a:t>más vulnerables </a:t>
            </a:r>
            <a:r>
              <a:rPr lang="es-MX" sz="1400" dirty="0">
                <a:solidFill>
                  <a:prstClr val="black"/>
                </a:solidFill>
                <a:latin typeface="Montserrat" panose="00000500000000000000" pitchFamily="2" charset="0"/>
              </a:rPr>
              <a:t>(indigentes, niños</a:t>
            </a:r>
            <a:r>
              <a:rPr lang="es-MX" sz="1400" dirty="0" smtClean="0">
                <a:solidFill>
                  <a:prstClr val="black"/>
                </a:solidFill>
                <a:latin typeface="Montserrat" panose="00000500000000000000" pitchFamily="2" charset="0"/>
              </a:rPr>
              <a:t>, ancianos </a:t>
            </a:r>
            <a:r>
              <a:rPr lang="es-MX" sz="1400" dirty="0">
                <a:solidFill>
                  <a:prstClr val="black"/>
                </a:solidFill>
                <a:latin typeface="Montserrat" panose="00000500000000000000" pitchFamily="2" charset="0"/>
              </a:rPr>
              <a:t>o enfermos</a:t>
            </a:r>
            <a:r>
              <a:rPr lang="es-MX" sz="1400" dirty="0" smtClean="0">
                <a:solidFill>
                  <a:prstClr val="black"/>
                </a:solidFill>
                <a:latin typeface="Montserrat" panose="00000500000000000000" pitchFamily="2" charset="0"/>
              </a:rPr>
              <a:t>, discapacitados</a:t>
            </a:r>
            <a:r>
              <a:rPr lang="es-MX" sz="1400" dirty="0">
                <a:solidFill>
                  <a:prstClr val="black"/>
                </a:solidFill>
                <a:latin typeface="Montserrat" panose="00000500000000000000" pitchFamily="2" charset="0"/>
              </a:rPr>
              <a:t>, personas en </a:t>
            </a:r>
            <a:r>
              <a:rPr lang="es-MX" sz="1400" dirty="0" smtClean="0">
                <a:solidFill>
                  <a:prstClr val="black"/>
                </a:solidFill>
                <a:latin typeface="Montserrat" panose="00000500000000000000" pitchFamily="2" charset="0"/>
              </a:rPr>
              <a:t>zonas de </a:t>
            </a:r>
            <a:r>
              <a:rPr lang="es-MX" sz="1400" dirty="0">
                <a:solidFill>
                  <a:prstClr val="black"/>
                </a:solidFill>
                <a:latin typeface="Montserrat" panose="00000500000000000000" pitchFamily="2" charset="0"/>
              </a:rPr>
              <a:t>pobreza </a:t>
            </a:r>
            <a:r>
              <a:rPr lang="es-MX" sz="1400" dirty="0" smtClean="0">
                <a:solidFill>
                  <a:prstClr val="black"/>
                </a:solidFill>
                <a:latin typeface="Montserrat" panose="00000500000000000000" pitchFamily="2" charset="0"/>
              </a:rPr>
              <a:t>extrema.</a:t>
            </a:r>
          </a:p>
          <a:p>
            <a:pPr marL="742950" lvl="1" indent="-285750">
              <a:buFont typeface="Arial" panose="020B0604020202020204" pitchFamily="34" charset="0"/>
              <a:buChar char="•"/>
            </a:pPr>
            <a:r>
              <a:rPr lang="es-MX" sz="1400" dirty="0">
                <a:solidFill>
                  <a:prstClr val="black"/>
                </a:solidFill>
                <a:latin typeface="Montserrat" panose="00000500000000000000" pitchFamily="2" charset="0"/>
              </a:rPr>
              <a:t>Procurar y fomentar, entre la </a:t>
            </a:r>
            <a:r>
              <a:rPr lang="es-MX" sz="1400" dirty="0" smtClean="0">
                <a:solidFill>
                  <a:prstClr val="black"/>
                </a:solidFill>
                <a:latin typeface="Montserrat" panose="00000500000000000000" pitchFamily="2" charset="0"/>
              </a:rPr>
              <a:t>familia y </a:t>
            </a:r>
            <a:r>
              <a:rPr lang="es-MX" sz="1400" dirty="0">
                <a:solidFill>
                  <a:prstClr val="black"/>
                </a:solidFill>
                <a:latin typeface="Montserrat" panose="00000500000000000000" pitchFamily="2" charset="0"/>
              </a:rPr>
              <a:t>la comunidad, las medidas </a:t>
            </a:r>
            <a:r>
              <a:rPr lang="es-MX" sz="1400" dirty="0" smtClean="0">
                <a:solidFill>
                  <a:prstClr val="black"/>
                </a:solidFill>
                <a:latin typeface="Montserrat" panose="00000500000000000000" pitchFamily="2" charset="0"/>
              </a:rPr>
              <a:t>de autoprotección</a:t>
            </a:r>
          </a:p>
          <a:p>
            <a:pPr marL="742950" lvl="1" indent="-285750">
              <a:buFont typeface="Arial" panose="020B0604020202020204" pitchFamily="34" charset="0"/>
              <a:buChar char="•"/>
            </a:pPr>
            <a:r>
              <a:rPr lang="es-MX" sz="1400" dirty="0">
                <a:solidFill>
                  <a:prstClr val="black"/>
                </a:solidFill>
                <a:latin typeface="Montserrat" panose="00000500000000000000" pitchFamily="2" charset="0"/>
              </a:rPr>
              <a:t>Protección o cubierta de los cultivos (plástico, fibra </a:t>
            </a:r>
            <a:r>
              <a:rPr lang="es-MX" sz="1400" dirty="0" smtClean="0">
                <a:solidFill>
                  <a:prstClr val="black"/>
                </a:solidFill>
                <a:latin typeface="Montserrat" panose="00000500000000000000" pitchFamily="2" charset="0"/>
              </a:rPr>
              <a:t>de vidrio</a:t>
            </a:r>
            <a:r>
              <a:rPr lang="es-MX" sz="1400" dirty="0">
                <a:solidFill>
                  <a:prstClr val="black"/>
                </a:solidFill>
                <a:latin typeface="Montserrat" panose="00000500000000000000" pitchFamily="2" charset="0"/>
              </a:rPr>
              <a:t>, red, túneles, </a:t>
            </a:r>
            <a:r>
              <a:rPr lang="es-MX" sz="1400" dirty="0" smtClean="0">
                <a:solidFill>
                  <a:prstClr val="black"/>
                </a:solidFill>
                <a:latin typeface="Montserrat" panose="00000500000000000000" pitchFamily="2" charset="0"/>
              </a:rPr>
              <a:t>alentadores</a:t>
            </a:r>
            <a:r>
              <a:rPr lang="es-MX" sz="1400" dirty="0">
                <a:solidFill>
                  <a:prstClr val="black"/>
                </a:solidFill>
                <a:latin typeface="Montserrat" panose="00000500000000000000" pitchFamily="2" charset="0"/>
              </a:rPr>
              <a:t>, aluminio pulverizado </a:t>
            </a:r>
            <a:r>
              <a:rPr lang="es-MX" sz="1400" dirty="0" smtClean="0">
                <a:solidFill>
                  <a:prstClr val="black"/>
                </a:solidFill>
                <a:latin typeface="Montserrat" panose="00000500000000000000" pitchFamily="2" charset="0"/>
              </a:rPr>
              <a:t>y aislador </a:t>
            </a:r>
            <a:r>
              <a:rPr lang="es-MX" sz="1400" dirty="0">
                <a:solidFill>
                  <a:prstClr val="black"/>
                </a:solidFill>
                <a:latin typeface="Montserrat" panose="00000500000000000000" pitchFamily="2" charset="0"/>
              </a:rPr>
              <a:t>de espuma) y hasta barreras </a:t>
            </a:r>
            <a:r>
              <a:rPr lang="es-MX" sz="1400" dirty="0" smtClean="0">
                <a:solidFill>
                  <a:prstClr val="black"/>
                </a:solidFill>
                <a:latin typeface="Montserrat" panose="00000500000000000000" pitchFamily="2" charset="0"/>
              </a:rPr>
              <a:t>forestales.</a:t>
            </a:r>
          </a:p>
          <a:p>
            <a:pPr marL="742950" lvl="1" indent="-285750">
              <a:buFont typeface="Arial" panose="020B0604020202020204" pitchFamily="34" charset="0"/>
              <a:buChar char="•"/>
            </a:pPr>
            <a:r>
              <a:rPr lang="es-MX" sz="1400" dirty="0">
                <a:solidFill>
                  <a:prstClr val="black"/>
                </a:solidFill>
                <a:latin typeface="Montserrat" panose="00000500000000000000" pitchFamily="2" charset="0"/>
              </a:rPr>
              <a:t>Calentamiento directo del aire y </a:t>
            </a:r>
            <a:r>
              <a:rPr lang="es-MX" sz="1400" dirty="0" smtClean="0">
                <a:solidFill>
                  <a:prstClr val="black"/>
                </a:solidFill>
                <a:latin typeface="Montserrat" panose="00000500000000000000" pitchFamily="2" charset="0"/>
              </a:rPr>
              <a:t>la planta </a:t>
            </a:r>
            <a:r>
              <a:rPr lang="es-MX" sz="1400" dirty="0">
                <a:solidFill>
                  <a:prstClr val="black"/>
                </a:solidFill>
                <a:latin typeface="Montserrat" panose="00000500000000000000" pitchFamily="2" charset="0"/>
              </a:rPr>
              <a:t>(calentadores líquidos</a:t>
            </a:r>
            <a:r>
              <a:rPr lang="es-MX" sz="1400" dirty="0" smtClean="0">
                <a:solidFill>
                  <a:prstClr val="black"/>
                </a:solidFill>
                <a:latin typeface="Montserrat" panose="00000500000000000000" pitchFamily="2" charset="0"/>
              </a:rPr>
              <a:t>, calentadores </a:t>
            </a:r>
            <a:r>
              <a:rPr lang="es-MX" sz="1400" dirty="0">
                <a:solidFill>
                  <a:prstClr val="black"/>
                </a:solidFill>
                <a:latin typeface="Montserrat" panose="00000500000000000000" pitchFamily="2" charset="0"/>
              </a:rPr>
              <a:t>sólidos, </a:t>
            </a:r>
            <a:r>
              <a:rPr lang="es-MX" sz="1400" dirty="0" smtClean="0">
                <a:solidFill>
                  <a:prstClr val="black"/>
                </a:solidFill>
                <a:latin typeface="Montserrat" panose="00000500000000000000" pitchFamily="2" charset="0"/>
              </a:rPr>
              <a:t>calentadores eléctricos).</a:t>
            </a:r>
          </a:p>
          <a:p>
            <a:pPr marL="742950" lvl="1" indent="-285750">
              <a:buFont typeface="Arial" panose="020B0604020202020204" pitchFamily="34" charset="0"/>
              <a:buChar char="•"/>
            </a:pPr>
            <a:r>
              <a:rPr lang="es-MX" sz="1400" dirty="0">
                <a:solidFill>
                  <a:prstClr val="black"/>
                </a:solidFill>
                <a:latin typeface="Montserrat" panose="00000500000000000000" pitchFamily="2" charset="0"/>
              </a:rPr>
              <a:t>Irrigación y goteo. Inundación del terreno </a:t>
            </a:r>
            <a:r>
              <a:rPr lang="es-MX" sz="1400" dirty="0">
                <a:latin typeface="Montserrat" panose="00000500000000000000" pitchFamily="2" charset="0"/>
              </a:rPr>
              <a:t>para </a:t>
            </a:r>
            <a:r>
              <a:rPr lang="es-MX" sz="1400" dirty="0" smtClean="0">
                <a:latin typeface="Montserrat" panose="00000500000000000000" pitchFamily="2" charset="0"/>
              </a:rPr>
              <a:t>liberar el </a:t>
            </a:r>
            <a:r>
              <a:rPr lang="es-MX" sz="1400" dirty="0">
                <a:latin typeface="Montserrat" panose="00000500000000000000" pitchFamily="2" charset="0"/>
              </a:rPr>
              <a:t>calor latente</a:t>
            </a:r>
            <a:r>
              <a:rPr lang="es-MX" sz="1400" dirty="0" smtClean="0">
                <a:latin typeface="Montserrat" panose="00000500000000000000" pitchFamily="2" charset="0"/>
              </a:rPr>
              <a:t>.</a:t>
            </a:r>
          </a:p>
          <a:p>
            <a:pPr marL="742950" lvl="1" indent="-285750">
              <a:buFont typeface="Arial" panose="020B0604020202020204" pitchFamily="34" charset="0"/>
              <a:buChar char="•"/>
            </a:pPr>
            <a:endParaRPr lang="es-MX" sz="1400" dirty="0" smtClean="0">
              <a:solidFill>
                <a:prstClr val="black"/>
              </a:solidFill>
              <a:latin typeface="Montserrat" panose="00000500000000000000" pitchFamily="2" charset="0"/>
            </a:endParaRPr>
          </a:p>
          <a:p>
            <a:pPr marL="285750" indent="-285750">
              <a:buFont typeface="Arial" panose="020B0604020202020204" pitchFamily="34" charset="0"/>
              <a:buChar char="•"/>
            </a:pPr>
            <a:r>
              <a:rPr lang="es-MX" sz="1400" dirty="0">
                <a:solidFill>
                  <a:prstClr val="black"/>
                </a:solidFill>
                <a:latin typeface="Montserrat" panose="00000500000000000000" pitchFamily="2" charset="0"/>
              </a:rPr>
              <a:t>Para mitigar los riesgos por </a:t>
            </a:r>
            <a:r>
              <a:rPr lang="es-MX" sz="1400" b="1" dirty="0" smtClean="0">
                <a:solidFill>
                  <a:prstClr val="black"/>
                </a:solidFill>
                <a:latin typeface="Montserrat" panose="00000500000000000000" pitchFamily="2" charset="0"/>
              </a:rPr>
              <a:t>tormentas de severas </a:t>
            </a:r>
            <a:r>
              <a:rPr lang="es-MX" sz="1400" dirty="0" smtClean="0">
                <a:solidFill>
                  <a:prstClr val="black"/>
                </a:solidFill>
                <a:latin typeface="Montserrat" panose="00000500000000000000" pitchFamily="2" charset="0"/>
              </a:rPr>
              <a:t>se </a:t>
            </a:r>
            <a:r>
              <a:rPr lang="es-MX" sz="1400" dirty="0">
                <a:solidFill>
                  <a:prstClr val="black"/>
                </a:solidFill>
                <a:latin typeface="Montserrat" panose="00000500000000000000" pitchFamily="2" charset="0"/>
              </a:rPr>
              <a:t>recomienda</a:t>
            </a:r>
            <a:r>
              <a:rPr lang="es-MX" sz="1400" dirty="0" smtClean="0">
                <a:solidFill>
                  <a:prstClr val="black"/>
                </a:solidFill>
                <a:latin typeface="Montserrat" panose="00000500000000000000" pitchFamily="2" charset="0"/>
              </a:rPr>
              <a:t>:</a:t>
            </a:r>
          </a:p>
          <a:p>
            <a:pPr marL="285750" indent="-285750">
              <a:buFont typeface="Arial" panose="020B0604020202020204" pitchFamily="34" charset="0"/>
              <a:buChar char="•"/>
            </a:pPr>
            <a:endParaRPr lang="es-MX" sz="1400" dirty="0">
              <a:solidFill>
                <a:prstClr val="black"/>
              </a:solidFill>
              <a:latin typeface="Montserrat" panose="00000500000000000000" pitchFamily="2" charset="0"/>
            </a:endParaRPr>
          </a:p>
          <a:p>
            <a:pPr marL="742950" lvl="1" indent="-285750">
              <a:buFont typeface="Arial" panose="020B0604020202020204" pitchFamily="34" charset="0"/>
              <a:buChar char="•"/>
            </a:pPr>
            <a:r>
              <a:rPr lang="es-MX" sz="1400" dirty="0">
                <a:solidFill>
                  <a:prstClr val="black"/>
                </a:solidFill>
                <a:latin typeface="Montserrat" panose="00000500000000000000" pitchFamily="2" charset="0"/>
              </a:rPr>
              <a:t>Quitar las ramas o árboles muertos que puedan </a:t>
            </a:r>
            <a:r>
              <a:rPr lang="es-MX" sz="1400" dirty="0" smtClean="0">
                <a:solidFill>
                  <a:prstClr val="black"/>
                </a:solidFill>
                <a:latin typeface="Montserrat" panose="00000500000000000000" pitchFamily="2" charset="0"/>
              </a:rPr>
              <a:t>causar daño </a:t>
            </a:r>
            <a:r>
              <a:rPr lang="es-MX" sz="1400" dirty="0">
                <a:solidFill>
                  <a:prstClr val="black"/>
                </a:solidFill>
                <a:latin typeface="Montserrat" panose="00000500000000000000" pitchFamily="2" charset="0"/>
              </a:rPr>
              <a:t>durante una </a:t>
            </a:r>
            <a:r>
              <a:rPr lang="es-MX" sz="1400" dirty="0" smtClean="0">
                <a:solidFill>
                  <a:prstClr val="black"/>
                </a:solidFill>
                <a:latin typeface="Montserrat" panose="00000500000000000000" pitchFamily="2" charset="0"/>
              </a:rPr>
              <a:t>tormenta.</a:t>
            </a:r>
          </a:p>
          <a:p>
            <a:pPr marL="742950" lvl="1" indent="-285750">
              <a:buFont typeface="Arial" panose="020B0604020202020204" pitchFamily="34" charset="0"/>
              <a:buChar char="•"/>
            </a:pPr>
            <a:r>
              <a:rPr lang="es-MX" sz="1400" dirty="0">
                <a:solidFill>
                  <a:prstClr val="black"/>
                </a:solidFill>
                <a:latin typeface="Montserrat" panose="00000500000000000000" pitchFamily="2" charset="0"/>
              </a:rPr>
              <a:t>Asegurar los objetos del exterior de la vivienda </a:t>
            </a:r>
            <a:r>
              <a:rPr lang="es-MX" sz="1400" dirty="0" smtClean="0">
                <a:solidFill>
                  <a:prstClr val="black"/>
                </a:solidFill>
                <a:latin typeface="Montserrat" panose="00000500000000000000" pitchFamily="2" charset="0"/>
              </a:rPr>
              <a:t>que puedan </a:t>
            </a:r>
            <a:r>
              <a:rPr lang="es-MX" sz="1400" dirty="0">
                <a:solidFill>
                  <a:prstClr val="black"/>
                </a:solidFill>
                <a:latin typeface="Montserrat" panose="00000500000000000000" pitchFamily="2" charset="0"/>
              </a:rPr>
              <a:t>desprenderse o causar daños, debido a </a:t>
            </a:r>
            <a:r>
              <a:rPr lang="es-MX" sz="1400" dirty="0" smtClean="0">
                <a:solidFill>
                  <a:prstClr val="black"/>
                </a:solidFill>
                <a:latin typeface="Montserrat" panose="00000500000000000000" pitchFamily="2" charset="0"/>
              </a:rPr>
              <a:t>los fuertes </a:t>
            </a:r>
            <a:r>
              <a:rPr lang="es-MX" sz="1400" dirty="0">
                <a:solidFill>
                  <a:prstClr val="black"/>
                </a:solidFill>
                <a:latin typeface="Montserrat" panose="00000500000000000000" pitchFamily="2" charset="0"/>
              </a:rPr>
              <a:t>vientos que pueden acompañar a la </a:t>
            </a:r>
            <a:r>
              <a:rPr lang="es-MX" sz="1400" dirty="0" smtClean="0">
                <a:solidFill>
                  <a:prstClr val="black"/>
                </a:solidFill>
                <a:latin typeface="Montserrat" panose="00000500000000000000" pitchFamily="2" charset="0"/>
              </a:rPr>
              <a:t>tormenta de severa.</a:t>
            </a:r>
          </a:p>
          <a:p>
            <a:pPr marL="742950" lvl="1" indent="-285750">
              <a:buFont typeface="Arial" panose="020B0604020202020204" pitchFamily="34" charset="0"/>
              <a:buChar char="•"/>
            </a:pPr>
            <a:r>
              <a:rPr lang="es-MX" sz="1400" dirty="0">
                <a:solidFill>
                  <a:prstClr val="black"/>
                </a:solidFill>
                <a:latin typeface="Montserrat" panose="00000500000000000000" pitchFamily="2" charset="0"/>
              </a:rPr>
              <a:t>Instalar </a:t>
            </a:r>
            <a:r>
              <a:rPr lang="es-MX" sz="1400" dirty="0" smtClean="0">
                <a:solidFill>
                  <a:prstClr val="black"/>
                </a:solidFill>
                <a:latin typeface="Montserrat" panose="00000500000000000000" pitchFamily="2" charset="0"/>
              </a:rPr>
              <a:t>pararrayos </a:t>
            </a:r>
            <a:r>
              <a:rPr lang="es-MX" sz="1400" dirty="0">
                <a:solidFill>
                  <a:prstClr val="black"/>
                </a:solidFill>
                <a:latin typeface="Montserrat" panose="00000500000000000000" pitchFamily="2" charset="0"/>
              </a:rPr>
              <a:t>en torres y </a:t>
            </a:r>
            <a:r>
              <a:rPr lang="es-MX" sz="1400" dirty="0" smtClean="0">
                <a:solidFill>
                  <a:prstClr val="black"/>
                </a:solidFill>
                <a:latin typeface="Montserrat" panose="00000500000000000000" pitchFamily="2" charset="0"/>
              </a:rPr>
              <a:t>antenas.</a:t>
            </a:r>
          </a:p>
          <a:p>
            <a:pPr marL="742950" lvl="1" indent="-285750">
              <a:buFont typeface="Arial" panose="020B0604020202020204" pitchFamily="34" charset="0"/>
              <a:buChar char="•"/>
            </a:pPr>
            <a:endParaRPr lang="es-MX" sz="1400" dirty="0" smtClean="0">
              <a:solidFill>
                <a:prstClr val="black"/>
              </a:solidFill>
              <a:latin typeface="Montserrat" panose="00000500000000000000" pitchFamily="2" charset="0"/>
            </a:endParaRPr>
          </a:p>
          <a:p>
            <a:pPr marL="285750" indent="-285750">
              <a:buFont typeface="Arial" panose="020B0604020202020204" pitchFamily="34" charset="0"/>
              <a:buChar char="•"/>
            </a:pPr>
            <a:r>
              <a:rPr lang="es-MX" sz="1400" dirty="0" smtClean="0">
                <a:solidFill>
                  <a:prstClr val="black"/>
                </a:solidFill>
                <a:latin typeface="Montserrat" panose="00000500000000000000" pitchFamily="2" charset="0"/>
              </a:rPr>
              <a:t>Para mejorar el monitoreo de lluvias y bajas temperaturas se recomienda incrementar el número de estaciones meteorológicas en la entidad (18 automáticas en las zonas altas).</a:t>
            </a:r>
          </a:p>
        </p:txBody>
      </p:sp>
      <p:sp>
        <p:nvSpPr>
          <p:cNvPr id="18" name="1 Título"/>
          <p:cNvSpPr>
            <a:spLocks noGrp="1"/>
          </p:cNvSpPr>
          <p:nvPr/>
        </p:nvSpPr>
        <p:spPr>
          <a:xfrm>
            <a:off x="1162844" y="836712"/>
            <a:ext cx="7956376" cy="504056"/>
          </a:xfrm>
          <a:prstGeom prst="rect">
            <a:avLst/>
          </a:prstGeom>
          <a:noFill/>
          <a:ln>
            <a:noFill/>
          </a:ln>
          <a:effectLst/>
        </p:spPr>
        <p:txBody>
          <a:bodyPr lIns="36000" tIns="36000" rIns="216000" bIns="36000" anchor="ctr" anchorCtr="0"/>
          <a:lstStyle>
            <a:lvl1pPr algn="r" defTabSz="914400" rtl="0" eaLnBrk="1" latinLnBrk="0" hangingPunct="1">
              <a:spcBef>
                <a:spcPct val="0"/>
              </a:spcBef>
              <a:buNone/>
              <a:defRPr sz="2400" b="1" kern="1200">
                <a:solidFill>
                  <a:srgbClr val="FFFF00"/>
                </a:solidFill>
                <a:effectLst>
                  <a:outerShdw blurRad="38100" dist="38100" dir="2700000" algn="tl">
                    <a:srgbClr val="000000">
                      <a:alpha val="43137"/>
                    </a:srgbClr>
                  </a:outerShdw>
                </a:effectLst>
                <a:latin typeface="+mj-lt"/>
                <a:ea typeface="+mj-ea"/>
                <a:cs typeface="+mj-cs"/>
              </a:defRPr>
            </a:lvl1pPr>
            <a:lvl2pPr>
              <a:defRPr/>
            </a:lvl2pPr>
            <a:lvl3pPr>
              <a:defRPr/>
            </a:lvl3pPr>
            <a:lvl4pPr>
              <a:defRPr/>
            </a:lvl4pPr>
            <a:lvl5pPr>
              <a:defRPr/>
            </a:lvl5pPr>
            <a:lvl6pPr>
              <a:defRPr/>
            </a:lvl6pPr>
            <a:lvl7pPr>
              <a:defRPr/>
            </a:lvl7pPr>
            <a:lvl8pPr>
              <a:defRPr/>
            </a:lvl8pPr>
            <a:lvl9pPr>
              <a:defRPr/>
            </a:lvl9pPr>
          </a:lstStyle>
          <a:p>
            <a:pPr algn="ctr"/>
            <a:r>
              <a:rPr lang="es-MX" dirty="0" smtClean="0">
                <a:solidFill>
                  <a:schemeClr val="tx1"/>
                </a:solidFill>
                <a:effectLst/>
              </a:rPr>
              <a:t>Fenómenos hidrometeorológicos</a:t>
            </a:r>
            <a:endParaRPr lang="es-MX" dirty="0">
              <a:solidFill>
                <a:schemeClr val="tx1"/>
              </a:solidFill>
              <a:effectLst/>
            </a:endParaRPr>
          </a:p>
        </p:txBody>
      </p:sp>
    </p:spTree>
    <p:extLst>
      <p:ext uri="{BB962C8B-B14F-4D97-AF65-F5344CB8AC3E}">
        <p14:creationId xmlns:p14="http://schemas.microsoft.com/office/powerpoint/2010/main" val="47709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o 13">
            <a:extLst>
              <a:ext uri="{FF2B5EF4-FFF2-40B4-BE49-F238E27FC236}">
                <a16:creationId xmlns:a16="http://schemas.microsoft.com/office/drawing/2014/main" xmlns="" id="{DA285D5B-E2E3-457D-AB2B-8C7B1E3A5429}"/>
              </a:ext>
            </a:extLst>
          </p:cNvPr>
          <p:cNvGrpSpPr/>
          <p:nvPr/>
        </p:nvGrpSpPr>
        <p:grpSpPr>
          <a:xfrm>
            <a:off x="5330564" y="4077072"/>
            <a:ext cx="3690664" cy="2304256"/>
            <a:chOff x="304412" y="1412776"/>
            <a:chExt cx="3528392" cy="2160241"/>
          </a:xfrm>
        </p:grpSpPr>
        <p:grpSp>
          <p:nvGrpSpPr>
            <p:cNvPr id="4" name="Grupo 3">
              <a:extLst>
                <a:ext uri="{FF2B5EF4-FFF2-40B4-BE49-F238E27FC236}">
                  <a16:creationId xmlns:a16="http://schemas.microsoft.com/office/drawing/2014/main" xmlns="" id="{DE7427B6-DC4B-455A-87DF-872A0C300956}"/>
                </a:ext>
              </a:extLst>
            </p:cNvPr>
            <p:cNvGrpSpPr/>
            <p:nvPr/>
          </p:nvGrpSpPr>
          <p:grpSpPr>
            <a:xfrm>
              <a:off x="304412" y="1412776"/>
              <a:ext cx="3528392" cy="2160241"/>
              <a:chOff x="107504" y="1340768"/>
              <a:chExt cx="7416824" cy="4162653"/>
            </a:xfrm>
          </p:grpSpPr>
          <p:pic>
            <p:nvPicPr>
              <p:cNvPr id="2" name="Imagen 1">
                <a:extLst>
                  <a:ext uri="{FF2B5EF4-FFF2-40B4-BE49-F238E27FC236}">
                    <a16:creationId xmlns:a16="http://schemas.microsoft.com/office/drawing/2014/main" xmlns="" id="{C66E7756-0109-4168-9512-9C3C42403D1C}"/>
                  </a:ext>
                </a:extLst>
              </p:cNvPr>
              <p:cNvPicPr>
                <a:picLocks noChangeAspect="1"/>
              </p:cNvPicPr>
              <p:nvPr/>
            </p:nvPicPr>
            <p:blipFill rotWithShape="1">
              <a:blip r:embed="rId2"/>
              <a:srcRect t="-333" r="13387"/>
              <a:stretch/>
            </p:blipFill>
            <p:spPr>
              <a:xfrm>
                <a:off x="107504" y="1340768"/>
                <a:ext cx="7416824" cy="4162653"/>
              </a:xfrm>
              <a:prstGeom prst="rect">
                <a:avLst/>
              </a:prstGeom>
            </p:spPr>
          </p:pic>
          <p:pic>
            <p:nvPicPr>
              <p:cNvPr id="3" name="Imagen 2">
                <a:extLst>
                  <a:ext uri="{FF2B5EF4-FFF2-40B4-BE49-F238E27FC236}">
                    <a16:creationId xmlns:a16="http://schemas.microsoft.com/office/drawing/2014/main" xmlns="" id="{CAE57072-0724-4CE1-858A-F3626D632245}"/>
                  </a:ext>
                </a:extLst>
              </p:cNvPr>
              <p:cNvPicPr>
                <a:picLocks noChangeAspect="1"/>
              </p:cNvPicPr>
              <p:nvPr/>
            </p:nvPicPr>
            <p:blipFill rotWithShape="1">
              <a:blip r:embed="rId2"/>
              <a:srcRect l="88199" t="56888" r="-11" b="20357"/>
              <a:stretch/>
            </p:blipFill>
            <p:spPr>
              <a:xfrm>
                <a:off x="6372200" y="4221088"/>
                <a:ext cx="1080120" cy="1008112"/>
              </a:xfrm>
              <a:prstGeom prst="rect">
                <a:avLst/>
              </a:prstGeom>
            </p:spPr>
          </p:pic>
        </p:grpSp>
        <p:sp>
          <p:nvSpPr>
            <p:cNvPr id="12" name="CuadroTexto 11">
              <a:extLst>
                <a:ext uri="{FF2B5EF4-FFF2-40B4-BE49-F238E27FC236}">
                  <a16:creationId xmlns:a16="http://schemas.microsoft.com/office/drawing/2014/main" xmlns="" id="{D9C5B314-BCA8-4D68-BDE9-0E58C84828CA}"/>
                </a:ext>
              </a:extLst>
            </p:cNvPr>
            <p:cNvSpPr txBox="1"/>
            <p:nvPr/>
          </p:nvSpPr>
          <p:spPr>
            <a:xfrm>
              <a:off x="1884459" y="1412776"/>
              <a:ext cx="1944216" cy="276999"/>
            </a:xfrm>
            <a:prstGeom prst="rect">
              <a:avLst/>
            </a:prstGeom>
            <a:solidFill>
              <a:schemeClr val="bg1">
                <a:lumMod val="85000"/>
              </a:schemeClr>
            </a:solidFill>
          </p:spPr>
          <p:txBody>
            <a:bodyPr wrap="square" rtlCol="0">
              <a:spAutoFit/>
            </a:bodyPr>
            <a:lstStyle/>
            <a:p>
              <a:r>
                <a:rPr lang="es-MX" sz="1200" dirty="0">
                  <a:solidFill>
                    <a:srgbClr val="860000"/>
                  </a:solidFill>
                </a:rPr>
                <a:t>Perote, Veracruz</a:t>
              </a:r>
            </a:p>
          </p:txBody>
        </p:sp>
      </p:grpSp>
      <p:grpSp>
        <p:nvGrpSpPr>
          <p:cNvPr id="15" name="Grupo 14">
            <a:extLst>
              <a:ext uri="{FF2B5EF4-FFF2-40B4-BE49-F238E27FC236}">
                <a16:creationId xmlns:a16="http://schemas.microsoft.com/office/drawing/2014/main" xmlns="" id="{313CC5DD-9DE4-44B2-8CB2-3EAEAA8B1750}"/>
              </a:ext>
            </a:extLst>
          </p:cNvPr>
          <p:cNvGrpSpPr/>
          <p:nvPr/>
        </p:nvGrpSpPr>
        <p:grpSpPr>
          <a:xfrm>
            <a:off x="5330564" y="1149394"/>
            <a:ext cx="3690664" cy="2502749"/>
            <a:chOff x="4211960" y="1286291"/>
            <a:chExt cx="3690664" cy="2502749"/>
          </a:xfrm>
        </p:grpSpPr>
        <p:grpSp>
          <p:nvGrpSpPr>
            <p:cNvPr id="7" name="Grupo 6">
              <a:extLst>
                <a:ext uri="{FF2B5EF4-FFF2-40B4-BE49-F238E27FC236}">
                  <a16:creationId xmlns:a16="http://schemas.microsoft.com/office/drawing/2014/main" xmlns="" id="{9DB4BAD9-AF6F-4D01-B088-C4AE695EC847}"/>
                </a:ext>
              </a:extLst>
            </p:cNvPr>
            <p:cNvGrpSpPr/>
            <p:nvPr/>
          </p:nvGrpSpPr>
          <p:grpSpPr>
            <a:xfrm>
              <a:off x="4211960" y="1286291"/>
              <a:ext cx="3672408" cy="2502749"/>
              <a:chOff x="856505" y="2780928"/>
              <a:chExt cx="4723607" cy="3298502"/>
            </a:xfrm>
          </p:grpSpPr>
          <p:pic>
            <p:nvPicPr>
              <p:cNvPr id="5" name="Imagen 4">
                <a:extLst>
                  <a:ext uri="{FF2B5EF4-FFF2-40B4-BE49-F238E27FC236}">
                    <a16:creationId xmlns:a16="http://schemas.microsoft.com/office/drawing/2014/main" xmlns="" id="{7E521387-089B-47CE-BF4B-73C8099E147B}"/>
                  </a:ext>
                </a:extLst>
              </p:cNvPr>
              <p:cNvPicPr>
                <a:picLocks noChangeAspect="1"/>
              </p:cNvPicPr>
              <p:nvPr/>
            </p:nvPicPr>
            <p:blipFill rotWithShape="1">
              <a:blip r:embed="rId3"/>
              <a:srcRect r="31092"/>
              <a:stretch/>
            </p:blipFill>
            <p:spPr>
              <a:xfrm>
                <a:off x="856505" y="2780928"/>
                <a:ext cx="4723607" cy="3298502"/>
              </a:xfrm>
              <a:prstGeom prst="rect">
                <a:avLst/>
              </a:prstGeom>
            </p:spPr>
          </p:pic>
          <p:pic>
            <p:nvPicPr>
              <p:cNvPr id="6" name="Imagen 5">
                <a:extLst>
                  <a:ext uri="{FF2B5EF4-FFF2-40B4-BE49-F238E27FC236}">
                    <a16:creationId xmlns:a16="http://schemas.microsoft.com/office/drawing/2014/main" xmlns="" id="{5EC9C04C-CAD6-4CA2-8D40-EF5ED898C5A7}"/>
                  </a:ext>
                </a:extLst>
              </p:cNvPr>
              <p:cNvPicPr>
                <a:picLocks noChangeAspect="1"/>
              </p:cNvPicPr>
              <p:nvPr/>
            </p:nvPicPr>
            <p:blipFill rotWithShape="1">
              <a:blip r:embed="rId3"/>
              <a:srcRect l="87799" t="66366" b="10723"/>
              <a:stretch/>
            </p:blipFill>
            <p:spPr>
              <a:xfrm>
                <a:off x="4464496" y="5071318"/>
                <a:ext cx="1115616" cy="1008112"/>
              </a:xfrm>
              <a:prstGeom prst="rect">
                <a:avLst/>
              </a:prstGeom>
            </p:spPr>
          </p:pic>
        </p:grpSp>
        <p:sp>
          <p:nvSpPr>
            <p:cNvPr id="13" name="CuadroTexto 12">
              <a:extLst>
                <a:ext uri="{FF2B5EF4-FFF2-40B4-BE49-F238E27FC236}">
                  <a16:creationId xmlns:a16="http://schemas.microsoft.com/office/drawing/2014/main" xmlns="" id="{0C1D6335-039F-40C9-8F42-11CD1CE9A8B2}"/>
                </a:ext>
              </a:extLst>
            </p:cNvPr>
            <p:cNvSpPr txBox="1"/>
            <p:nvPr/>
          </p:nvSpPr>
          <p:spPr>
            <a:xfrm>
              <a:off x="5220072" y="1286291"/>
              <a:ext cx="2682552" cy="276999"/>
            </a:xfrm>
            <a:prstGeom prst="rect">
              <a:avLst/>
            </a:prstGeom>
            <a:solidFill>
              <a:schemeClr val="bg1">
                <a:lumMod val="85000"/>
              </a:schemeClr>
            </a:solidFill>
          </p:spPr>
          <p:txBody>
            <a:bodyPr wrap="square" rtlCol="0">
              <a:spAutoFit/>
            </a:bodyPr>
            <a:lstStyle/>
            <a:p>
              <a:r>
                <a:rPr lang="es-MX" sz="1200" dirty="0">
                  <a:solidFill>
                    <a:srgbClr val="860000"/>
                  </a:solidFill>
                </a:rPr>
                <a:t>Cuenca del río Papaloapan, Veracruz</a:t>
              </a:r>
            </a:p>
          </p:txBody>
        </p:sp>
      </p:grpSp>
      <p:grpSp>
        <p:nvGrpSpPr>
          <p:cNvPr id="17" name="Grupo 16">
            <a:extLst>
              <a:ext uri="{FF2B5EF4-FFF2-40B4-BE49-F238E27FC236}">
                <a16:creationId xmlns:a16="http://schemas.microsoft.com/office/drawing/2014/main" xmlns="" id="{B1BF2A51-4549-401C-B13C-17BB54A37FD9}"/>
              </a:ext>
            </a:extLst>
          </p:cNvPr>
          <p:cNvGrpSpPr/>
          <p:nvPr/>
        </p:nvGrpSpPr>
        <p:grpSpPr>
          <a:xfrm>
            <a:off x="123478" y="3878579"/>
            <a:ext cx="4824535" cy="2502749"/>
            <a:chOff x="1187625" y="4077072"/>
            <a:chExt cx="5328591" cy="2562656"/>
          </a:xfrm>
        </p:grpSpPr>
        <p:grpSp>
          <p:nvGrpSpPr>
            <p:cNvPr id="11" name="Grupo 10">
              <a:extLst>
                <a:ext uri="{FF2B5EF4-FFF2-40B4-BE49-F238E27FC236}">
                  <a16:creationId xmlns:a16="http://schemas.microsoft.com/office/drawing/2014/main" xmlns="" id="{F713A707-6989-416B-9BC6-DD3A2F7FB662}"/>
                </a:ext>
              </a:extLst>
            </p:cNvPr>
            <p:cNvGrpSpPr/>
            <p:nvPr/>
          </p:nvGrpSpPr>
          <p:grpSpPr>
            <a:xfrm>
              <a:off x="1187625" y="4077072"/>
              <a:ext cx="5328591" cy="2562656"/>
              <a:chOff x="1547664" y="3573016"/>
              <a:chExt cx="5328591" cy="2562656"/>
            </a:xfrm>
          </p:grpSpPr>
          <p:pic>
            <p:nvPicPr>
              <p:cNvPr id="9" name="Imagen 8">
                <a:extLst>
                  <a:ext uri="{FF2B5EF4-FFF2-40B4-BE49-F238E27FC236}">
                    <a16:creationId xmlns:a16="http://schemas.microsoft.com/office/drawing/2014/main" xmlns="" id="{73FF4A94-40ED-4AB6-A214-E9B3DC5E41F0}"/>
                  </a:ext>
                </a:extLst>
              </p:cNvPr>
              <p:cNvPicPr>
                <a:picLocks noChangeAspect="1"/>
              </p:cNvPicPr>
              <p:nvPr/>
            </p:nvPicPr>
            <p:blipFill rotWithShape="1">
              <a:blip r:embed="rId4"/>
              <a:srcRect l="1" r="-690"/>
              <a:stretch/>
            </p:blipFill>
            <p:spPr>
              <a:xfrm>
                <a:off x="1547664" y="3573016"/>
                <a:ext cx="5328591" cy="2562656"/>
              </a:xfrm>
              <a:prstGeom prst="rect">
                <a:avLst/>
              </a:prstGeom>
            </p:spPr>
          </p:pic>
          <p:pic>
            <p:nvPicPr>
              <p:cNvPr id="10" name="Imagen 9">
                <a:extLst>
                  <a:ext uri="{FF2B5EF4-FFF2-40B4-BE49-F238E27FC236}">
                    <a16:creationId xmlns:a16="http://schemas.microsoft.com/office/drawing/2014/main" xmlns="" id="{BD48AE67-AB96-4219-991D-913459BC9C55}"/>
                  </a:ext>
                </a:extLst>
              </p:cNvPr>
              <p:cNvPicPr>
                <a:picLocks noChangeAspect="1"/>
              </p:cNvPicPr>
              <p:nvPr/>
            </p:nvPicPr>
            <p:blipFill rotWithShape="1">
              <a:blip r:embed="rId4"/>
              <a:srcRect l="87799" t="77646" b="1213"/>
              <a:stretch/>
            </p:blipFill>
            <p:spPr>
              <a:xfrm>
                <a:off x="5760639" y="5199568"/>
                <a:ext cx="1115616" cy="936104"/>
              </a:xfrm>
              <a:prstGeom prst="rect">
                <a:avLst/>
              </a:prstGeom>
            </p:spPr>
          </p:pic>
        </p:grpSp>
        <p:sp>
          <p:nvSpPr>
            <p:cNvPr id="16" name="CuadroTexto 15">
              <a:extLst>
                <a:ext uri="{FF2B5EF4-FFF2-40B4-BE49-F238E27FC236}">
                  <a16:creationId xmlns:a16="http://schemas.microsoft.com/office/drawing/2014/main" xmlns="" id="{210DB929-8A67-4048-9D07-BAC877CA266F}"/>
                </a:ext>
              </a:extLst>
            </p:cNvPr>
            <p:cNvSpPr txBox="1"/>
            <p:nvPr/>
          </p:nvSpPr>
          <p:spPr>
            <a:xfrm>
              <a:off x="3798547" y="4077072"/>
              <a:ext cx="2682552" cy="276999"/>
            </a:xfrm>
            <a:prstGeom prst="rect">
              <a:avLst/>
            </a:prstGeom>
            <a:solidFill>
              <a:schemeClr val="bg1">
                <a:lumMod val="85000"/>
              </a:schemeClr>
            </a:solidFill>
          </p:spPr>
          <p:txBody>
            <a:bodyPr wrap="square" rtlCol="0">
              <a:spAutoFit/>
            </a:bodyPr>
            <a:lstStyle/>
            <a:p>
              <a:r>
                <a:rPr lang="es-MX" sz="1200" dirty="0">
                  <a:solidFill>
                    <a:srgbClr val="860000"/>
                  </a:solidFill>
                </a:rPr>
                <a:t>Ríos Jamapa, Cotaxtla, Veracruz</a:t>
              </a:r>
            </a:p>
          </p:txBody>
        </p:sp>
      </p:grpSp>
      <p:sp>
        <p:nvSpPr>
          <p:cNvPr id="20" name="19 Rectángulo"/>
          <p:cNvSpPr/>
          <p:nvPr/>
        </p:nvSpPr>
        <p:spPr>
          <a:xfrm>
            <a:off x="141702" y="875957"/>
            <a:ext cx="4225837" cy="430887"/>
          </a:xfrm>
          <a:prstGeom prst="rect">
            <a:avLst/>
          </a:prstGeom>
        </p:spPr>
        <p:txBody>
          <a:bodyPr wrap="none">
            <a:spAutoFit/>
          </a:bodyPr>
          <a:lstStyle/>
          <a:p>
            <a:r>
              <a:rPr lang="es-MX" sz="2200" b="1" dirty="0" smtClean="0">
                <a:solidFill>
                  <a:prstClr val="black"/>
                </a:solidFill>
              </a:rPr>
              <a:t>Inundaciones fluviales y pluviales</a:t>
            </a:r>
            <a:endParaRPr lang="es-MX" sz="2200" b="1" dirty="0">
              <a:solidFill>
                <a:prstClr val="black"/>
              </a:solidFill>
            </a:endParaRPr>
          </a:p>
        </p:txBody>
      </p:sp>
      <p:sp>
        <p:nvSpPr>
          <p:cNvPr id="19" name="18 CuadroTexto"/>
          <p:cNvSpPr txBox="1"/>
          <p:nvPr/>
        </p:nvSpPr>
        <p:spPr>
          <a:xfrm>
            <a:off x="155071" y="1662104"/>
            <a:ext cx="4792941" cy="1169551"/>
          </a:xfrm>
          <a:prstGeom prst="rect">
            <a:avLst/>
          </a:prstGeom>
          <a:noFill/>
        </p:spPr>
        <p:txBody>
          <a:bodyPr wrap="square" rtlCol="0">
            <a:spAutoFit/>
          </a:bodyPr>
          <a:lstStyle/>
          <a:p>
            <a:pPr marL="285750" indent="-285750" algn="just">
              <a:buFont typeface="Wingdings" panose="05000000000000000000" pitchFamily="2" charset="2"/>
              <a:buChar char="q"/>
            </a:pPr>
            <a:r>
              <a:rPr lang="es-MX" sz="1400" dirty="0" smtClean="0">
                <a:solidFill>
                  <a:prstClr val="black"/>
                </a:solidFill>
                <a:latin typeface="Montserrat" panose="00000500000000000000" pitchFamily="2" charset="0"/>
              </a:rPr>
              <a:t>Mapas de peligro (profundidades, velocidades y severidad) para las ciudades de: </a:t>
            </a:r>
            <a:r>
              <a:rPr lang="es-MX" sz="1400" dirty="0" err="1" smtClean="0">
                <a:solidFill>
                  <a:prstClr val="black"/>
                </a:solidFill>
                <a:latin typeface="Montserrat" panose="00000500000000000000" pitchFamily="2" charset="0"/>
              </a:rPr>
              <a:t>Ixtazoquitlán</a:t>
            </a:r>
            <a:r>
              <a:rPr lang="es-MX" sz="1400" dirty="0" smtClean="0">
                <a:solidFill>
                  <a:prstClr val="black"/>
                </a:solidFill>
                <a:latin typeface="Montserrat" panose="00000500000000000000" pitchFamily="2" charset="0"/>
              </a:rPr>
              <a:t>,  Córdoba, Papantla, Perote y </a:t>
            </a:r>
            <a:r>
              <a:rPr lang="es-MX" sz="1400" dirty="0" err="1" smtClean="0">
                <a:solidFill>
                  <a:prstClr val="black"/>
                </a:solidFill>
                <a:latin typeface="Montserrat" panose="00000500000000000000" pitchFamily="2" charset="0"/>
              </a:rPr>
              <a:t>Tlapacoyan</a:t>
            </a:r>
            <a:r>
              <a:rPr lang="es-MX" sz="1400" dirty="0" smtClean="0">
                <a:solidFill>
                  <a:prstClr val="black"/>
                </a:solidFill>
                <a:latin typeface="Montserrat" panose="00000500000000000000" pitchFamily="2" charset="0"/>
              </a:rPr>
              <a:t>. Todas poseen periodos de retorno  de 2, 5, 10, 20 y 100 años. Publicados en el ANRI.</a:t>
            </a:r>
            <a:endParaRPr lang="es-MX" sz="1400" dirty="0">
              <a:solidFill>
                <a:prstClr val="black"/>
              </a:solidFill>
              <a:latin typeface="Montserrat" panose="00000500000000000000" pitchFamily="2" charset="0"/>
            </a:endParaRPr>
          </a:p>
        </p:txBody>
      </p:sp>
    </p:spTree>
    <p:extLst>
      <p:ext uri="{BB962C8B-B14F-4D97-AF65-F5344CB8AC3E}">
        <p14:creationId xmlns:p14="http://schemas.microsoft.com/office/powerpoint/2010/main" val="280196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2">
            <a:extLst>
              <a:ext uri="{FF2B5EF4-FFF2-40B4-BE49-F238E27FC236}">
                <a16:creationId xmlns:a16="http://schemas.microsoft.com/office/drawing/2014/main" xmlns="" id="{3488BD69-7026-48DB-92B1-126C787D38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1800" y="4509120"/>
            <a:ext cx="3946072" cy="1902718"/>
          </a:xfrm>
          <a:prstGeom prst="rect">
            <a:avLst/>
          </a:prstGeom>
        </p:spPr>
      </p:pic>
      <p:sp>
        <p:nvSpPr>
          <p:cNvPr id="3" name="CuadroTexto 23">
            <a:extLst>
              <a:ext uri="{FF2B5EF4-FFF2-40B4-BE49-F238E27FC236}">
                <a16:creationId xmlns:a16="http://schemas.microsoft.com/office/drawing/2014/main" xmlns="" id="{DE7EED17-FE3A-4628-94C9-9F88E2ABCBCE}"/>
              </a:ext>
            </a:extLst>
          </p:cNvPr>
          <p:cNvSpPr txBox="1"/>
          <p:nvPr/>
        </p:nvSpPr>
        <p:spPr>
          <a:xfrm>
            <a:off x="5057800" y="4232121"/>
            <a:ext cx="2682552" cy="276999"/>
          </a:xfrm>
          <a:prstGeom prst="rect">
            <a:avLst/>
          </a:prstGeom>
          <a:solidFill>
            <a:schemeClr val="bg1">
              <a:lumMod val="85000"/>
            </a:schemeClr>
          </a:solidFill>
        </p:spPr>
        <p:txBody>
          <a:bodyPr wrap="square" rtlCol="0">
            <a:spAutoFit/>
          </a:bodyPr>
          <a:lstStyle/>
          <a:p>
            <a:r>
              <a:rPr lang="es-MX" sz="1200" dirty="0">
                <a:solidFill>
                  <a:srgbClr val="860000"/>
                </a:solidFill>
              </a:rPr>
              <a:t>Desfogue </a:t>
            </a:r>
            <a:r>
              <a:rPr lang="es-MX" sz="1200" dirty="0" smtClean="0">
                <a:solidFill>
                  <a:srgbClr val="860000"/>
                </a:solidFill>
              </a:rPr>
              <a:t>presa </a:t>
            </a:r>
            <a:r>
              <a:rPr lang="es-MX" sz="1200" dirty="0">
                <a:solidFill>
                  <a:srgbClr val="860000"/>
                </a:solidFill>
              </a:rPr>
              <a:t>Canseco, Veracruz</a:t>
            </a:r>
          </a:p>
        </p:txBody>
      </p:sp>
      <p:sp>
        <p:nvSpPr>
          <p:cNvPr id="7" name="6 CuadroTexto"/>
          <p:cNvSpPr txBox="1"/>
          <p:nvPr/>
        </p:nvSpPr>
        <p:spPr>
          <a:xfrm>
            <a:off x="4442970" y="836712"/>
            <a:ext cx="4429435" cy="3231654"/>
          </a:xfrm>
          <a:prstGeom prst="rect">
            <a:avLst/>
          </a:prstGeom>
          <a:noFill/>
        </p:spPr>
        <p:txBody>
          <a:bodyPr wrap="square" rtlCol="0">
            <a:spAutoFit/>
          </a:bodyPr>
          <a:lstStyle/>
          <a:p>
            <a:pPr marL="285750" indent="-285750" algn="just">
              <a:buFont typeface="Wingdings" panose="05000000000000000000" pitchFamily="2" charset="2"/>
              <a:buChar char="v"/>
            </a:pPr>
            <a:r>
              <a:rPr lang="es-MX" sz="1200" dirty="0" smtClean="0">
                <a:solidFill>
                  <a:prstClr val="black"/>
                </a:solidFill>
                <a:latin typeface="Montserrat" panose="00000500000000000000" pitchFamily="2" charset="0"/>
              </a:rPr>
              <a:t>Monitorear y vigilar NUEVE puntos hidráulicos, principalmente  sobre los ríos Papaloapan, Cazones, Acatlán y </a:t>
            </a:r>
            <a:r>
              <a:rPr lang="es-MX" sz="1200" dirty="0" err="1" smtClean="0">
                <a:solidFill>
                  <a:prstClr val="black"/>
                </a:solidFill>
                <a:latin typeface="Montserrat" panose="00000500000000000000" pitchFamily="2" charset="0"/>
              </a:rPr>
              <a:t>Vinazco</a:t>
            </a:r>
            <a:r>
              <a:rPr lang="es-MX" sz="1200" dirty="0" smtClean="0">
                <a:solidFill>
                  <a:prstClr val="black"/>
                </a:solidFill>
                <a:latin typeface="Montserrat" panose="00000500000000000000" pitchFamily="2" charset="0"/>
              </a:rPr>
              <a:t>. No obstante, se requiere vigilar niveles (red) para los ríos Tecolutla, Actopan, </a:t>
            </a:r>
            <a:r>
              <a:rPr lang="es-MX" sz="1200" dirty="0" err="1" smtClean="0">
                <a:solidFill>
                  <a:prstClr val="black"/>
                </a:solidFill>
                <a:latin typeface="Montserrat" panose="00000500000000000000" pitchFamily="2" charset="0"/>
              </a:rPr>
              <a:t>Nautla</a:t>
            </a:r>
            <a:r>
              <a:rPr lang="es-MX" sz="1200" dirty="0" smtClean="0">
                <a:solidFill>
                  <a:prstClr val="black"/>
                </a:solidFill>
                <a:latin typeface="Montserrat" panose="00000500000000000000" pitchFamily="2" charset="0"/>
              </a:rPr>
              <a:t>, Jamapa-</a:t>
            </a:r>
            <a:r>
              <a:rPr lang="es-MX" sz="1200" dirty="0" err="1" smtClean="0">
                <a:solidFill>
                  <a:prstClr val="black"/>
                </a:solidFill>
                <a:latin typeface="Montserrat" panose="00000500000000000000" pitchFamily="2" charset="0"/>
              </a:rPr>
              <a:t>Cotaxtla</a:t>
            </a:r>
            <a:r>
              <a:rPr lang="es-MX" sz="1200" dirty="0">
                <a:solidFill>
                  <a:prstClr val="black"/>
                </a:solidFill>
                <a:latin typeface="Montserrat" panose="00000500000000000000" pitchFamily="2" charset="0"/>
              </a:rPr>
              <a:t> </a:t>
            </a:r>
            <a:r>
              <a:rPr lang="es-MX" sz="1200" dirty="0" smtClean="0">
                <a:solidFill>
                  <a:prstClr val="black"/>
                </a:solidFill>
                <a:latin typeface="Montserrat" panose="00000500000000000000" pitchFamily="2" charset="0"/>
              </a:rPr>
              <a:t>y </a:t>
            </a:r>
            <a:r>
              <a:rPr lang="es-MX" sz="1200" dirty="0" err="1" smtClean="0">
                <a:solidFill>
                  <a:prstClr val="black"/>
                </a:solidFill>
                <a:latin typeface="Montserrat" panose="00000500000000000000" pitchFamily="2" charset="0"/>
              </a:rPr>
              <a:t>Nautla</a:t>
            </a:r>
            <a:r>
              <a:rPr lang="es-MX" sz="1200" dirty="0" smtClean="0">
                <a:solidFill>
                  <a:prstClr val="black"/>
                </a:solidFill>
                <a:latin typeface="Montserrat" panose="00000500000000000000" pitchFamily="2" charset="0"/>
              </a:rPr>
              <a:t>.</a:t>
            </a:r>
          </a:p>
          <a:p>
            <a:pPr marL="285750" indent="-285750" algn="just">
              <a:buFont typeface="Wingdings" panose="05000000000000000000" pitchFamily="2" charset="2"/>
              <a:buChar char="v"/>
            </a:pPr>
            <a:r>
              <a:rPr lang="es-MX" sz="1200" dirty="0" smtClean="0">
                <a:solidFill>
                  <a:prstClr val="black"/>
                </a:solidFill>
                <a:latin typeface="Montserrat" panose="00000500000000000000" pitchFamily="2" charset="0"/>
              </a:rPr>
              <a:t>Mapas de peligro en municipios de las cuencas del Papaloapan y Boca del Río, </a:t>
            </a:r>
            <a:r>
              <a:rPr lang="es-MX" sz="1200" b="1" dirty="0" smtClean="0">
                <a:solidFill>
                  <a:prstClr val="black"/>
                </a:solidFill>
                <a:latin typeface="Montserrat" panose="00000500000000000000" pitchFamily="2" charset="0"/>
              </a:rPr>
              <a:t>a escala municipal</a:t>
            </a:r>
            <a:r>
              <a:rPr lang="es-MX" sz="1200" dirty="0" smtClean="0">
                <a:solidFill>
                  <a:prstClr val="black"/>
                </a:solidFill>
                <a:latin typeface="Montserrat" panose="00000500000000000000" pitchFamily="2" charset="0"/>
              </a:rPr>
              <a:t>.</a:t>
            </a:r>
          </a:p>
          <a:p>
            <a:pPr marL="285750" indent="-285750" algn="just">
              <a:buFont typeface="Wingdings" panose="05000000000000000000" pitchFamily="2" charset="2"/>
              <a:buChar char="v"/>
            </a:pPr>
            <a:r>
              <a:rPr lang="es-MX" sz="1200" dirty="0" smtClean="0">
                <a:latin typeface="Montserrat" panose="00000500000000000000" pitchFamily="2" charset="0"/>
              </a:rPr>
              <a:t>Revisar políticas de operación para mover NAMO a límites más conservadores (</a:t>
            </a:r>
            <a:r>
              <a:rPr lang="es-MX" sz="1200" dirty="0" smtClean="0">
                <a:solidFill>
                  <a:prstClr val="black"/>
                </a:solidFill>
                <a:latin typeface="Montserrat" panose="00000500000000000000" pitchFamily="2" charset="0"/>
              </a:rPr>
              <a:t>presa Canseco, evento del 6 al 8 de diciembre de 2018).  </a:t>
            </a:r>
          </a:p>
          <a:p>
            <a:pPr marL="285750" indent="-285750" algn="just">
              <a:buFont typeface="Wingdings" panose="05000000000000000000" pitchFamily="2" charset="2"/>
              <a:buChar char="v"/>
            </a:pPr>
            <a:r>
              <a:rPr lang="es-MX" sz="1200" dirty="0" smtClean="0">
                <a:solidFill>
                  <a:prstClr val="black"/>
                </a:solidFill>
                <a:latin typeface="Montserrat" panose="00000500000000000000" pitchFamily="2" charset="0"/>
              </a:rPr>
              <a:t>En el estado se encuentran tres presas que monitorea permanentemente la CONAGUA: </a:t>
            </a:r>
            <a:r>
              <a:rPr lang="es-MX" sz="1200" dirty="0" err="1" smtClean="0">
                <a:solidFill>
                  <a:prstClr val="black"/>
                </a:solidFill>
                <a:latin typeface="Montserrat" panose="00000500000000000000" pitchFamily="2" charset="0"/>
              </a:rPr>
              <a:t>Chicayan</a:t>
            </a:r>
            <a:r>
              <a:rPr lang="es-MX" sz="1200" dirty="0" smtClean="0">
                <a:solidFill>
                  <a:prstClr val="black"/>
                </a:solidFill>
                <a:latin typeface="Montserrat" panose="00000500000000000000" pitchFamily="2" charset="0"/>
              </a:rPr>
              <a:t>, Canseco y La Cangrejera.</a:t>
            </a:r>
            <a:r>
              <a:rPr lang="es-MX" sz="1200" dirty="0">
                <a:solidFill>
                  <a:prstClr val="black"/>
                </a:solidFill>
                <a:latin typeface="Montserrat" panose="00000500000000000000" pitchFamily="2" charset="0"/>
              </a:rPr>
              <a:t> </a:t>
            </a:r>
            <a:endParaRPr lang="es-MX" sz="1200" dirty="0" smtClean="0">
              <a:solidFill>
                <a:prstClr val="black"/>
              </a:solidFill>
              <a:latin typeface="Montserrat" panose="00000500000000000000" pitchFamily="2" charset="0"/>
            </a:endParaRPr>
          </a:p>
          <a:p>
            <a:pPr marL="285750" indent="-285750" algn="just">
              <a:buFont typeface="Wingdings" panose="05000000000000000000" pitchFamily="2" charset="2"/>
              <a:buChar char="v"/>
            </a:pPr>
            <a:r>
              <a:rPr lang="es-MX" sz="1200" dirty="0" smtClean="0">
                <a:solidFill>
                  <a:prstClr val="black"/>
                </a:solidFill>
                <a:latin typeface="Montserrat" panose="00000500000000000000" pitchFamily="2" charset="0"/>
              </a:rPr>
              <a:t>En todos los cauces reubicar asentamientos en zonas de peligro.</a:t>
            </a:r>
          </a:p>
          <a:p>
            <a:pPr marL="285750" indent="-285750" algn="just">
              <a:buFont typeface="Wingdings" panose="05000000000000000000" pitchFamily="2" charset="2"/>
              <a:buChar char="v"/>
            </a:pPr>
            <a:r>
              <a:rPr lang="es-MX" sz="1200" dirty="0" smtClean="0">
                <a:solidFill>
                  <a:prstClr val="black"/>
                </a:solidFill>
                <a:latin typeface="Montserrat" panose="00000500000000000000" pitchFamily="2" charset="0"/>
              </a:rPr>
              <a:t>Inundación en zonas urbanas- rehabilitación/optimización de infraestructura.</a:t>
            </a:r>
            <a:endParaRPr lang="es-MX" sz="1200" dirty="0">
              <a:solidFill>
                <a:prstClr val="black"/>
              </a:solidFill>
              <a:latin typeface="Montserrat" panose="00000500000000000000" pitchFamily="2" charset="0"/>
            </a:endParaRPr>
          </a:p>
        </p:txBody>
      </p:sp>
      <p:sp>
        <p:nvSpPr>
          <p:cNvPr id="5" name="4 CuadroTexto"/>
          <p:cNvSpPr txBox="1"/>
          <p:nvPr/>
        </p:nvSpPr>
        <p:spPr>
          <a:xfrm>
            <a:off x="789482" y="6067901"/>
            <a:ext cx="2181303" cy="338554"/>
          </a:xfrm>
          <a:prstGeom prst="rect">
            <a:avLst/>
          </a:prstGeom>
          <a:noFill/>
        </p:spPr>
        <p:txBody>
          <a:bodyPr wrap="none" rtlCol="0">
            <a:spAutoFit/>
          </a:bodyPr>
          <a:lstStyle/>
          <a:p>
            <a:r>
              <a:rPr lang="es-MX" sz="1600" b="1" dirty="0" smtClean="0">
                <a:solidFill>
                  <a:prstClr val="black"/>
                </a:solidFill>
              </a:rPr>
              <a:t>Inundaciones históricas</a:t>
            </a:r>
            <a:endParaRPr lang="es-MX" sz="1600" b="1" dirty="0">
              <a:solidFill>
                <a:prstClr val="black"/>
              </a:solidFill>
            </a:endParaRPr>
          </a:p>
        </p:txBody>
      </p:sp>
      <p:sp>
        <p:nvSpPr>
          <p:cNvPr id="9" name="8 CuadroTexto"/>
          <p:cNvSpPr txBox="1"/>
          <p:nvPr/>
        </p:nvSpPr>
        <p:spPr>
          <a:xfrm>
            <a:off x="507482" y="3162454"/>
            <a:ext cx="2944460" cy="338554"/>
          </a:xfrm>
          <a:prstGeom prst="rect">
            <a:avLst/>
          </a:prstGeom>
          <a:noFill/>
        </p:spPr>
        <p:txBody>
          <a:bodyPr wrap="none" rtlCol="0">
            <a:spAutoFit/>
          </a:bodyPr>
          <a:lstStyle/>
          <a:p>
            <a:r>
              <a:rPr lang="es-MX" sz="1600" b="1" dirty="0" smtClean="0">
                <a:solidFill>
                  <a:prstClr val="black"/>
                </a:solidFill>
              </a:rPr>
              <a:t>Grado de peligro por inundación</a:t>
            </a:r>
            <a:endParaRPr lang="es-MX" sz="1600" b="1" dirty="0">
              <a:solidFill>
                <a:prstClr val="black"/>
              </a:solidFill>
            </a:endParaRPr>
          </a:p>
        </p:txBody>
      </p:sp>
      <p:grpSp>
        <p:nvGrpSpPr>
          <p:cNvPr id="6" name="5 Grupo"/>
          <p:cNvGrpSpPr/>
          <p:nvPr/>
        </p:nvGrpSpPr>
        <p:grpSpPr>
          <a:xfrm>
            <a:off x="251520" y="454800"/>
            <a:ext cx="3456384" cy="2758176"/>
            <a:chOff x="251520" y="454800"/>
            <a:chExt cx="3456384" cy="2758176"/>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54800"/>
              <a:ext cx="3456384" cy="2758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D:\CENAPRED\2018\Logos CENAPRED_nvos\logo CENAPRED_vertical y horizontal-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482" y="2553871"/>
              <a:ext cx="729952" cy="2205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7 Grupo"/>
          <p:cNvGrpSpPr/>
          <p:nvPr/>
        </p:nvGrpSpPr>
        <p:grpSpPr>
          <a:xfrm>
            <a:off x="179512" y="3501008"/>
            <a:ext cx="3632899" cy="2592288"/>
            <a:chOff x="179512" y="3501008"/>
            <a:chExt cx="3632899" cy="2592288"/>
          </a:xfrm>
        </p:grpSpPr>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3501008"/>
              <a:ext cx="3632899"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D:\CENAPRED\2018\Logos CENAPRED_nvos\logo CENAPRED_vertical y horizontal-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6576" y="5157192"/>
              <a:ext cx="760710" cy="2298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146894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499992" y="2492896"/>
            <a:ext cx="3096344" cy="430887"/>
          </a:xfrm>
          <a:prstGeom prst="rect">
            <a:avLst/>
          </a:prstGeom>
          <a:solidFill>
            <a:srgbClr val="6A1831"/>
          </a:solidFill>
        </p:spPr>
        <p:txBody>
          <a:bodyPr wrap="square" lIns="0" tIns="0" rIns="0" bIns="0" rtlCol="0">
            <a:spAutoFit/>
          </a:bodyPr>
          <a:lstStyle/>
          <a:p>
            <a:pPr algn="ctr"/>
            <a:r>
              <a:rPr lang="es-MX" sz="1400" dirty="0" smtClean="0">
                <a:solidFill>
                  <a:schemeClr val="bg1"/>
                </a:solidFill>
                <a:latin typeface="Montserrat" panose="00000500000000000000" pitchFamily="2" charset="0"/>
              </a:rPr>
              <a:t>40 % del estado es propenso a inestabilidad de laderas</a:t>
            </a:r>
            <a:endParaRPr lang="es-MX" sz="1400" dirty="0">
              <a:solidFill>
                <a:schemeClr val="bg1"/>
              </a:solidFill>
              <a:latin typeface="Montserrat" panose="00000500000000000000" pitchFamily="2" charset="0"/>
            </a:endParaRPr>
          </a:p>
        </p:txBody>
      </p:sp>
      <p:sp>
        <p:nvSpPr>
          <p:cNvPr id="6" name="5 CuadroTexto"/>
          <p:cNvSpPr txBox="1"/>
          <p:nvPr/>
        </p:nvSpPr>
        <p:spPr>
          <a:xfrm>
            <a:off x="3707904" y="1700808"/>
            <a:ext cx="4464496" cy="3447098"/>
          </a:xfrm>
          <a:prstGeom prst="rect">
            <a:avLst/>
          </a:prstGeom>
          <a:noFill/>
        </p:spPr>
        <p:txBody>
          <a:bodyPr wrap="square" lIns="0" tIns="0" rIns="0" bIns="0" rtlCol="0">
            <a:spAutoFit/>
          </a:bodyPr>
          <a:lstStyle/>
          <a:p>
            <a:pPr marL="285750" indent="-285750" algn="just">
              <a:buFont typeface="Arial" panose="020B0604020202020204" pitchFamily="34" charset="0"/>
              <a:buChar char="•"/>
            </a:pPr>
            <a:r>
              <a:rPr lang="es-MX" sz="1400" dirty="0" smtClean="0">
                <a:latin typeface="Montserrat" panose="00000500000000000000" pitchFamily="2" charset="0"/>
              </a:rPr>
              <a:t>Fortalecer el área de investigación de fenómenos geológicos con una visión claramente preventiva </a:t>
            </a:r>
          </a:p>
          <a:p>
            <a:pPr marL="285750" indent="-285750" algn="just">
              <a:buFont typeface="Arial" panose="020B0604020202020204" pitchFamily="34" charset="0"/>
              <a:buChar char="•"/>
            </a:pPr>
            <a:endParaRPr lang="es-MX" sz="1400" dirty="0">
              <a:latin typeface="Montserrat" panose="00000500000000000000" pitchFamily="2" charset="0"/>
            </a:endParaRPr>
          </a:p>
          <a:p>
            <a:pPr marL="285750" indent="-285750" algn="just">
              <a:buFont typeface="Arial" panose="020B0604020202020204" pitchFamily="34" charset="0"/>
              <a:buChar char="•"/>
            </a:pPr>
            <a:endParaRPr lang="es-MX" sz="1400" dirty="0" smtClean="0">
              <a:latin typeface="Montserrat" panose="00000500000000000000" pitchFamily="2" charset="0"/>
            </a:endParaRPr>
          </a:p>
          <a:p>
            <a:pPr marL="285750" indent="-285750" algn="just">
              <a:buFont typeface="Arial" panose="020B0604020202020204" pitchFamily="34" charset="0"/>
              <a:buChar char="•"/>
            </a:pPr>
            <a:endParaRPr lang="es-MX" sz="1400" dirty="0" smtClean="0">
              <a:latin typeface="Montserrat" panose="00000500000000000000" pitchFamily="2" charset="0"/>
            </a:endParaRPr>
          </a:p>
          <a:p>
            <a:pPr marL="285750" indent="-285750" algn="just">
              <a:buFont typeface="Arial" panose="020B0604020202020204" pitchFamily="34" charset="0"/>
              <a:buChar char="•"/>
            </a:pPr>
            <a:endParaRPr lang="es-MX" sz="1400" dirty="0" smtClean="0">
              <a:latin typeface="Montserrat" panose="00000500000000000000" pitchFamily="2" charset="0"/>
            </a:endParaRPr>
          </a:p>
          <a:p>
            <a:pPr marL="285750" indent="-285750" algn="just">
              <a:buFont typeface="Arial" panose="020B0604020202020204" pitchFamily="34" charset="0"/>
              <a:buChar char="•"/>
            </a:pPr>
            <a:r>
              <a:rPr lang="es-MX" sz="1400" dirty="0" smtClean="0">
                <a:latin typeface="Montserrat" panose="00000500000000000000" pitchFamily="2" charset="0"/>
              </a:rPr>
              <a:t>Evitar, </a:t>
            </a:r>
            <a:r>
              <a:rPr lang="es-MX" sz="1400" dirty="0">
                <a:latin typeface="Montserrat" panose="00000500000000000000" pitchFamily="2" charset="0"/>
              </a:rPr>
              <a:t>en lo posible, la rotación de personal capacitado, tanto a nivel estatal como municipal.</a:t>
            </a:r>
          </a:p>
          <a:p>
            <a:pPr marL="285750" indent="-285750" algn="just">
              <a:buFont typeface="Arial" panose="020B0604020202020204" pitchFamily="34" charset="0"/>
              <a:buChar char="•"/>
            </a:pPr>
            <a:endParaRPr lang="es-MX" sz="1400" dirty="0" smtClean="0">
              <a:latin typeface="Montserrat" panose="00000500000000000000" pitchFamily="2" charset="0"/>
            </a:endParaRPr>
          </a:p>
          <a:p>
            <a:pPr marL="285750" indent="-285750" algn="just">
              <a:buFont typeface="Arial" panose="020B0604020202020204" pitchFamily="34" charset="0"/>
              <a:buChar char="•"/>
            </a:pPr>
            <a:r>
              <a:rPr lang="es-MX" sz="1400" dirty="0" smtClean="0">
                <a:latin typeface="Montserrat" panose="00000500000000000000" pitchFamily="2" charset="0"/>
              </a:rPr>
              <a:t>Fortalecer las capacidades técnicas de los municipios sobre el análisis y estudio del fenómeno, generando </a:t>
            </a:r>
            <a:r>
              <a:rPr lang="es-MX" sz="1400" dirty="0">
                <a:latin typeface="Montserrat" panose="00000500000000000000" pitchFamily="2" charset="0"/>
              </a:rPr>
              <a:t>comités locales de prevención de </a:t>
            </a:r>
            <a:r>
              <a:rPr lang="es-MX" sz="1400" dirty="0" smtClean="0">
                <a:latin typeface="Montserrat" panose="00000500000000000000" pitchFamily="2" charset="0"/>
              </a:rPr>
              <a:t>desastres.</a:t>
            </a:r>
          </a:p>
          <a:p>
            <a:pPr marL="285750" indent="-285750" algn="just">
              <a:buFont typeface="Arial" panose="020B0604020202020204" pitchFamily="34" charset="0"/>
              <a:buChar char="•"/>
            </a:pPr>
            <a:endParaRPr lang="es-MX" sz="1400" dirty="0">
              <a:latin typeface="Montserrat" panose="00000500000000000000" pitchFamily="2" charset="0"/>
            </a:endParaRPr>
          </a:p>
        </p:txBody>
      </p:sp>
      <p:sp>
        <p:nvSpPr>
          <p:cNvPr id="7" name="1 Título"/>
          <p:cNvSpPr txBox="1">
            <a:spLocks/>
          </p:cNvSpPr>
          <p:nvPr/>
        </p:nvSpPr>
        <p:spPr>
          <a:xfrm>
            <a:off x="395536" y="908720"/>
            <a:ext cx="8640960" cy="360040"/>
          </a:xfrm>
          <a:prstGeom prst="rect">
            <a:avLst/>
          </a:prstGeom>
        </p:spPr>
        <p:txBody>
          <a:bodyPr lIns="0" tIns="0" rIns="0" bIns="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1800" b="1" dirty="0" smtClean="0">
                <a:latin typeface="Montserrat" panose="00000500000000000000" pitchFamily="2" charset="0"/>
              </a:rPr>
              <a:t>Acciones estructurales de prevención por inestabilidad de laderas</a:t>
            </a:r>
            <a:endParaRPr lang="es-MX" sz="1800" b="1" dirty="0">
              <a:latin typeface="Montserrat" panose="00000500000000000000" pitchFamily="2" charset="0"/>
            </a:endParaRPr>
          </a:p>
        </p:txBody>
      </p:sp>
      <p:sp>
        <p:nvSpPr>
          <p:cNvPr id="10" name="1 Título"/>
          <p:cNvSpPr txBox="1">
            <a:spLocks/>
          </p:cNvSpPr>
          <p:nvPr/>
        </p:nvSpPr>
        <p:spPr>
          <a:xfrm>
            <a:off x="395536" y="1346423"/>
            <a:ext cx="2891040" cy="432048"/>
          </a:xfrm>
          <a:prstGeom prst="rect">
            <a:avLst/>
          </a:prstGeom>
          <a:solidFill>
            <a:schemeClr val="bg1"/>
          </a:solidFill>
        </p:spPr>
        <p:txBody>
          <a:bodyPr lIns="0" tIns="0" rIns="0" bIns="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1000" b="1" dirty="0" smtClean="0">
                <a:latin typeface="Montserrat" panose="00000500000000000000" pitchFamily="2" charset="0"/>
              </a:rPr>
              <a:t>Extracto Mapa Nacional de Susceptibilidad a la Inestabilidad de Laderas</a:t>
            </a:r>
            <a:endParaRPr lang="es-MX" sz="1000" b="1" dirty="0">
              <a:latin typeface="Montserrat" panose="00000500000000000000" pitchFamily="2" charset="0"/>
            </a:endParaRPr>
          </a:p>
        </p:txBody>
      </p:sp>
      <p:pic>
        <p:nvPicPr>
          <p:cNvPr id="1026" name="Picture 2" descr="Z:\ApoyoSINAPROC\Apy Sinap 2018\140.- Acciones de Prevención de Desastres - ESTADOS\02 Veracruz\MAPAS\Veracruz.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499" y="1700807"/>
            <a:ext cx="3103934" cy="4519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86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611560" y="908720"/>
            <a:ext cx="8424936" cy="360040"/>
          </a:xfrm>
          <a:prstGeom prst="rect">
            <a:avLst/>
          </a:prstGeom>
        </p:spPr>
        <p:txBody>
          <a:bodyPr lIns="0" tIns="0" rIns="0" bIns="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1600" b="1" dirty="0" smtClean="0">
                <a:latin typeface="Montserrat" panose="00000500000000000000" pitchFamily="2" charset="0"/>
              </a:rPr>
              <a:t>Acciones de equipamiento y difusión por inestabilidad de laderas</a:t>
            </a:r>
            <a:endParaRPr lang="es-MX" sz="1600" b="1" dirty="0">
              <a:latin typeface="Montserrat" panose="00000500000000000000" pitchFamily="2" charset="0"/>
            </a:endParaRPr>
          </a:p>
        </p:txBody>
      </p:sp>
      <p:sp>
        <p:nvSpPr>
          <p:cNvPr id="9" name="8 CuadroTexto"/>
          <p:cNvSpPr txBox="1"/>
          <p:nvPr/>
        </p:nvSpPr>
        <p:spPr>
          <a:xfrm>
            <a:off x="3851920" y="1595021"/>
            <a:ext cx="4608512" cy="3877985"/>
          </a:xfrm>
          <a:prstGeom prst="rect">
            <a:avLst/>
          </a:prstGeom>
          <a:noFill/>
        </p:spPr>
        <p:txBody>
          <a:bodyPr wrap="square" lIns="0" tIns="0" rIns="0" bIns="0" rtlCol="0">
            <a:spAutoFit/>
          </a:bodyPr>
          <a:lstStyle/>
          <a:p>
            <a:pPr marL="285750" indent="-285750" algn="just">
              <a:buFont typeface="Arial" panose="020B0604020202020204" pitchFamily="34" charset="0"/>
              <a:buChar char="•"/>
            </a:pPr>
            <a:r>
              <a:rPr lang="es-MX" sz="1400" dirty="0" smtClean="0">
                <a:latin typeface="Montserrat" panose="00000500000000000000" pitchFamily="2" charset="0"/>
              </a:rPr>
              <a:t>Ampliar/reforzar redes </a:t>
            </a:r>
            <a:r>
              <a:rPr lang="es-MX" sz="1400" dirty="0">
                <a:latin typeface="Montserrat" panose="00000500000000000000" pitchFamily="2" charset="0"/>
              </a:rPr>
              <a:t>de estaciones meteorológicas y sísmicas.</a:t>
            </a:r>
          </a:p>
          <a:p>
            <a:pPr marL="285750" indent="-285750" algn="just">
              <a:buFont typeface="Arial" panose="020B0604020202020204" pitchFamily="34" charset="0"/>
              <a:buChar char="•"/>
            </a:pPr>
            <a:endParaRPr lang="es-MX" sz="1400" dirty="0">
              <a:latin typeface="Montserrat" panose="00000500000000000000" pitchFamily="2" charset="0"/>
            </a:endParaRPr>
          </a:p>
          <a:p>
            <a:pPr marL="285750" indent="-285750" algn="just">
              <a:buFont typeface="Arial" panose="020B0604020202020204" pitchFamily="34" charset="0"/>
              <a:buChar char="•"/>
            </a:pPr>
            <a:r>
              <a:rPr lang="es-MX" sz="1400" dirty="0">
                <a:latin typeface="Montserrat" panose="00000500000000000000" pitchFamily="2" charset="0"/>
              </a:rPr>
              <a:t>Gestionar la adquisición de equipo geotécnico para trabajo de </a:t>
            </a:r>
            <a:r>
              <a:rPr lang="es-MX" sz="1400" dirty="0" smtClean="0">
                <a:latin typeface="Montserrat" panose="00000500000000000000" pitchFamily="2" charset="0"/>
              </a:rPr>
              <a:t>campo.</a:t>
            </a:r>
          </a:p>
          <a:p>
            <a:pPr marL="285750" indent="-285750" algn="just">
              <a:buFont typeface="Arial" panose="020B0604020202020204" pitchFamily="34" charset="0"/>
              <a:buChar char="•"/>
            </a:pPr>
            <a:endParaRPr lang="es-MX" sz="1400" dirty="0" smtClean="0">
              <a:latin typeface="Montserrat" panose="00000500000000000000" pitchFamily="2" charset="0"/>
            </a:endParaRPr>
          </a:p>
          <a:p>
            <a:pPr marL="285750" indent="-285750" algn="just">
              <a:buFont typeface="Arial" panose="020B0604020202020204" pitchFamily="34" charset="0"/>
              <a:buChar char="•"/>
            </a:pPr>
            <a:r>
              <a:rPr lang="es-MX" sz="1400" dirty="0" smtClean="0">
                <a:latin typeface="Montserrat" panose="00000500000000000000" pitchFamily="2" charset="0"/>
              </a:rPr>
              <a:t>Ampliar capacidades en cartografía y análisis de imágenes de satélite, así como de identificación de rasgos geológicos en campo, relacionados con el fenómeno.</a:t>
            </a:r>
          </a:p>
          <a:p>
            <a:pPr marL="285750" indent="-285750" algn="just">
              <a:buFont typeface="Arial" panose="020B0604020202020204" pitchFamily="34" charset="0"/>
              <a:buChar char="•"/>
            </a:pPr>
            <a:endParaRPr lang="es-MX" sz="1400" dirty="0" smtClean="0">
              <a:latin typeface="Montserrat" panose="00000500000000000000" pitchFamily="2" charset="0"/>
            </a:endParaRPr>
          </a:p>
          <a:p>
            <a:pPr marL="285750" indent="-285750" algn="just">
              <a:buFont typeface="Arial" panose="020B0604020202020204" pitchFamily="34" charset="0"/>
              <a:buChar char="•"/>
            </a:pPr>
            <a:r>
              <a:rPr lang="es-MX" sz="1400" dirty="0" smtClean="0">
                <a:latin typeface="Montserrat" panose="00000500000000000000" pitchFamily="2" charset="0"/>
              </a:rPr>
              <a:t>Promover la instalación de pluviómetros caseros con fines de alertamiento en zonas rurales o donde halla escasez de estaciones meteorológicas automáticas.</a:t>
            </a:r>
          </a:p>
          <a:p>
            <a:pPr marL="285750" indent="-285750" algn="just">
              <a:buFont typeface="Arial" panose="020B0604020202020204" pitchFamily="34" charset="0"/>
              <a:buChar char="•"/>
            </a:pPr>
            <a:endParaRPr lang="es-MX" sz="1400" dirty="0">
              <a:latin typeface="Montserrat" panose="00000500000000000000" pitchFamily="2" charset="0"/>
            </a:endParaRPr>
          </a:p>
          <a:p>
            <a:pPr marL="285750" indent="-285750" algn="just">
              <a:buFont typeface="Arial" panose="020B0604020202020204" pitchFamily="34" charset="0"/>
              <a:buChar char="•"/>
            </a:pPr>
            <a:r>
              <a:rPr lang="es-MX" sz="1400" dirty="0" smtClean="0">
                <a:latin typeface="Montserrat" panose="00000500000000000000" pitchFamily="2" charset="0"/>
              </a:rPr>
              <a:t>Fortalecer acciones de comunicación del riesgo y difusión de medidas de prevención.</a:t>
            </a:r>
            <a:endParaRPr lang="es-MX" sz="1400" dirty="0">
              <a:latin typeface="Montserrat" panose="00000500000000000000" pitchFamily="2" charset="0"/>
            </a:endParaRPr>
          </a:p>
        </p:txBody>
      </p:sp>
      <p:sp>
        <p:nvSpPr>
          <p:cNvPr id="11" name="1 Título"/>
          <p:cNvSpPr txBox="1">
            <a:spLocks/>
          </p:cNvSpPr>
          <p:nvPr/>
        </p:nvSpPr>
        <p:spPr>
          <a:xfrm>
            <a:off x="591022" y="6381328"/>
            <a:ext cx="2972866" cy="432048"/>
          </a:xfrm>
          <a:prstGeom prst="rect">
            <a:avLst/>
          </a:prstGeom>
        </p:spPr>
        <p:txBody>
          <a:bodyPr lIns="0" tIns="0" rIns="0" bIns="0"/>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MX" sz="1100" b="1" dirty="0" smtClean="0">
                <a:latin typeface="Montserrat" panose="00000500000000000000" pitchFamily="2" charset="0"/>
              </a:rPr>
              <a:t>Deslizamiento en </a:t>
            </a:r>
            <a:r>
              <a:rPr lang="es-MX" sz="1100" b="1" dirty="0" err="1" smtClean="0">
                <a:latin typeface="Montserrat" panose="00000500000000000000" pitchFamily="2" charset="0"/>
              </a:rPr>
              <a:t>Tlapacoyan</a:t>
            </a:r>
            <a:r>
              <a:rPr lang="es-MX" sz="1100" b="1" dirty="0" smtClean="0">
                <a:latin typeface="Montserrat" panose="00000500000000000000" pitchFamily="2" charset="0"/>
              </a:rPr>
              <a:t>, Veracruz</a:t>
            </a:r>
            <a:endParaRPr lang="es-MX" sz="1100" b="1" dirty="0">
              <a:latin typeface="Montserrat" panose="00000500000000000000" pitchFamily="2" charset="0"/>
            </a:endParaRPr>
          </a:p>
        </p:txBody>
      </p:sp>
      <p:pic>
        <p:nvPicPr>
          <p:cNvPr id="2" name="Picture 2" descr="Z:\ApoyoSINAPROC\Apy Sinap 2018\140.- Acciones de Prevención de Desastres - ESTADOS\02 Veracruz\MAPAS\Regionalizació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407" y="1340768"/>
            <a:ext cx="3192192" cy="273630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Z:\ApoyoSINAPROC\Apy Sinap 2018\140.- Acciones de Prevención de Desastres - ESTADOS\02 Veracruz\MAPAS\Tlapacoyan Veracruz 2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4149080"/>
            <a:ext cx="2834098" cy="2125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14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611560" y="908720"/>
            <a:ext cx="8424936" cy="360040"/>
          </a:xfrm>
          <a:prstGeom prst="rect">
            <a:avLst/>
          </a:prstGeom>
        </p:spPr>
        <p:txBody>
          <a:bodyPr lIns="0" tIns="0" rIns="0" bIns="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1800" b="1" dirty="0" smtClean="0">
                <a:latin typeface="Montserrat" panose="00000500000000000000" pitchFamily="2" charset="0"/>
              </a:rPr>
              <a:t>Acciones de mitigación, capacitación y seguimiento</a:t>
            </a:r>
            <a:endParaRPr lang="es-MX" sz="1800" b="1" dirty="0">
              <a:latin typeface="Montserrat" panose="00000500000000000000" pitchFamily="2" charset="0"/>
            </a:endParaRPr>
          </a:p>
        </p:txBody>
      </p:sp>
      <p:sp>
        <p:nvSpPr>
          <p:cNvPr id="9" name="8 CuadroTexto"/>
          <p:cNvSpPr txBox="1"/>
          <p:nvPr/>
        </p:nvSpPr>
        <p:spPr>
          <a:xfrm>
            <a:off x="395536" y="1926118"/>
            <a:ext cx="4752528" cy="3447098"/>
          </a:xfrm>
          <a:prstGeom prst="rect">
            <a:avLst/>
          </a:prstGeom>
          <a:noFill/>
        </p:spPr>
        <p:txBody>
          <a:bodyPr wrap="square" lIns="0" tIns="0" rIns="0" bIns="0" rtlCol="0">
            <a:spAutoFit/>
          </a:bodyPr>
          <a:lstStyle/>
          <a:p>
            <a:pPr marL="285750" indent="-285750" algn="just">
              <a:buFont typeface="Wingdings" panose="05000000000000000000" pitchFamily="2" charset="2"/>
              <a:buChar char="Ø"/>
            </a:pPr>
            <a:r>
              <a:rPr lang="es-MX" sz="1400" dirty="0" smtClean="0">
                <a:latin typeface="Montserrat" panose="00000500000000000000" pitchFamily="2" charset="0"/>
              </a:rPr>
              <a:t>Implementar programas de reforestación.</a:t>
            </a:r>
            <a:endParaRPr lang="es-MX" sz="1400" dirty="0">
              <a:latin typeface="Montserrat" panose="00000500000000000000" pitchFamily="2" charset="0"/>
            </a:endParaRPr>
          </a:p>
          <a:p>
            <a:pPr marL="285750" indent="-285750" algn="just">
              <a:buFont typeface="Wingdings" panose="05000000000000000000" pitchFamily="2" charset="2"/>
              <a:buChar char="Ø"/>
            </a:pPr>
            <a:endParaRPr lang="es-MX" sz="1400" dirty="0">
              <a:latin typeface="Montserrat" panose="00000500000000000000" pitchFamily="2" charset="0"/>
            </a:endParaRPr>
          </a:p>
          <a:p>
            <a:pPr marL="285750" indent="-285750" algn="just">
              <a:buFont typeface="Wingdings" panose="05000000000000000000" pitchFamily="2" charset="2"/>
              <a:buChar char="Ø"/>
            </a:pPr>
            <a:r>
              <a:rPr lang="es-MX" sz="1400" dirty="0" smtClean="0">
                <a:latin typeface="Montserrat" panose="00000500000000000000" pitchFamily="2" charset="0"/>
              </a:rPr>
              <a:t>Monitorear permanentemente los sistemas de abastecimiento de agua y las tuberías de drenaje para detectar y reparar oportunamente fugas.</a:t>
            </a:r>
          </a:p>
          <a:p>
            <a:pPr marL="285750" indent="-285750" algn="just">
              <a:buFont typeface="Wingdings" panose="05000000000000000000" pitchFamily="2" charset="2"/>
              <a:buChar char="Ø"/>
            </a:pPr>
            <a:endParaRPr lang="es-MX" sz="1400" dirty="0">
              <a:latin typeface="Montserrat" panose="00000500000000000000" pitchFamily="2" charset="0"/>
            </a:endParaRPr>
          </a:p>
          <a:p>
            <a:pPr marL="285750" indent="-285750" algn="just">
              <a:buFont typeface="Wingdings" panose="05000000000000000000" pitchFamily="2" charset="2"/>
              <a:buChar char="Ø"/>
            </a:pPr>
            <a:r>
              <a:rPr lang="es-MX" sz="1400" dirty="0">
                <a:latin typeface="Montserrat" panose="00000500000000000000" pitchFamily="2" charset="0"/>
              </a:rPr>
              <a:t>Capacitar a la población mediante campañas </a:t>
            </a:r>
            <a:r>
              <a:rPr lang="es-MX" sz="1400" dirty="0" smtClean="0">
                <a:latin typeface="Montserrat" panose="00000500000000000000" pitchFamily="2" charset="0"/>
              </a:rPr>
              <a:t>de concientización </a:t>
            </a:r>
            <a:r>
              <a:rPr lang="es-MX" sz="1400" dirty="0">
                <a:latin typeface="Montserrat" panose="00000500000000000000" pitchFamily="2" charset="0"/>
              </a:rPr>
              <a:t>e identificación de rasgos de inestabilidad.</a:t>
            </a:r>
          </a:p>
          <a:p>
            <a:pPr marL="285750" indent="-285750" algn="just">
              <a:buFont typeface="Wingdings" panose="05000000000000000000" pitchFamily="2" charset="2"/>
              <a:buChar char="Ø"/>
            </a:pPr>
            <a:endParaRPr lang="es-MX" sz="1400" dirty="0" smtClean="0">
              <a:latin typeface="Montserrat" panose="00000500000000000000" pitchFamily="2" charset="0"/>
            </a:endParaRPr>
          </a:p>
          <a:p>
            <a:pPr marL="285750" indent="-285750" algn="just">
              <a:buFont typeface="Wingdings" panose="05000000000000000000" pitchFamily="2" charset="2"/>
              <a:buChar char="Ø"/>
            </a:pPr>
            <a:r>
              <a:rPr lang="es-MX" sz="1400" dirty="0" smtClean="0">
                <a:latin typeface="Montserrat" panose="00000500000000000000" pitchFamily="2" charset="0"/>
              </a:rPr>
              <a:t>Establecer programas y fondos de ayuda a viviendas afectadas.</a:t>
            </a:r>
          </a:p>
          <a:p>
            <a:pPr marL="285750" indent="-285750" algn="just">
              <a:buFont typeface="Wingdings" panose="05000000000000000000" pitchFamily="2" charset="2"/>
              <a:buChar char="Ø"/>
            </a:pPr>
            <a:endParaRPr lang="es-MX" sz="1400" dirty="0">
              <a:latin typeface="Montserrat" panose="00000500000000000000" pitchFamily="2" charset="0"/>
            </a:endParaRPr>
          </a:p>
          <a:p>
            <a:pPr marL="285750" indent="-285750" algn="just">
              <a:buFont typeface="Wingdings" panose="05000000000000000000" pitchFamily="2" charset="2"/>
              <a:buChar char="Ø"/>
            </a:pPr>
            <a:r>
              <a:rPr lang="es-MX" sz="1400" dirty="0" smtClean="0">
                <a:latin typeface="Montserrat" panose="00000500000000000000" pitchFamily="2" charset="0"/>
              </a:rPr>
              <a:t>Implementar acciones de revisión de </a:t>
            </a:r>
            <a:r>
              <a:rPr lang="es-MX" sz="1400" dirty="0">
                <a:latin typeface="Montserrat" panose="00000500000000000000" pitchFamily="2" charset="0"/>
              </a:rPr>
              <a:t>zonas </a:t>
            </a:r>
            <a:r>
              <a:rPr lang="es-MX" sz="1400" dirty="0" smtClean="0">
                <a:latin typeface="Montserrat" panose="00000500000000000000" pitchFamily="2" charset="0"/>
              </a:rPr>
              <a:t>críticas para reubicación de viviendas y ordenamiento </a:t>
            </a:r>
            <a:r>
              <a:rPr lang="es-MX" sz="1400" dirty="0">
                <a:latin typeface="Montserrat" panose="00000500000000000000" pitchFamily="2" charset="0"/>
              </a:rPr>
              <a:t>del </a:t>
            </a:r>
            <a:r>
              <a:rPr lang="es-MX" sz="1400" dirty="0" smtClean="0">
                <a:latin typeface="Montserrat" panose="00000500000000000000" pitchFamily="2" charset="0"/>
              </a:rPr>
              <a:t>territorio.</a:t>
            </a:r>
          </a:p>
        </p:txBody>
      </p:sp>
      <p:sp>
        <p:nvSpPr>
          <p:cNvPr id="11" name="1 Título"/>
          <p:cNvSpPr txBox="1">
            <a:spLocks/>
          </p:cNvSpPr>
          <p:nvPr/>
        </p:nvSpPr>
        <p:spPr>
          <a:xfrm>
            <a:off x="5775598" y="6165304"/>
            <a:ext cx="2972866" cy="432048"/>
          </a:xfrm>
          <a:prstGeom prst="rect">
            <a:avLst/>
          </a:prstGeom>
        </p:spPr>
        <p:txBody>
          <a:bodyPr lIns="0" tIns="0" rIns="0" bIns="0"/>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MX" sz="1100" b="1" dirty="0" smtClean="0">
                <a:latin typeface="Montserrat" panose="00000500000000000000" pitchFamily="2" charset="0"/>
              </a:rPr>
              <a:t>Deslizamiento en El Capulín, municipio de </a:t>
            </a:r>
            <a:r>
              <a:rPr lang="es-MX" sz="1100" b="1" dirty="0" err="1" smtClean="0">
                <a:latin typeface="Montserrat" panose="00000500000000000000" pitchFamily="2" charset="0"/>
              </a:rPr>
              <a:t>Chiconquiaco</a:t>
            </a:r>
            <a:r>
              <a:rPr lang="es-MX" sz="1100" b="1" dirty="0" smtClean="0">
                <a:latin typeface="Montserrat" panose="00000500000000000000" pitchFamily="2" charset="0"/>
              </a:rPr>
              <a:t>, Veracruz</a:t>
            </a:r>
            <a:endParaRPr lang="es-MX" sz="1100" b="1" dirty="0">
              <a:latin typeface="Montserrat" panose="00000500000000000000" pitchFamily="2" charset="0"/>
            </a:endParaRPr>
          </a:p>
        </p:txBody>
      </p:sp>
      <p:pic>
        <p:nvPicPr>
          <p:cNvPr id="1026" name="Picture 2" descr="D:\36.-Auditoria 2014\Desktop\Deslizamiento El Capul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1484784"/>
            <a:ext cx="3456384" cy="4640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4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467</TotalTime>
  <Words>1829</Words>
  <Application>Microsoft Office PowerPoint</Application>
  <PresentationFormat>Presentación en pantalla (4:3)</PresentationFormat>
  <Paragraphs>191</Paragraphs>
  <Slides>17</Slides>
  <Notes>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17</vt:i4>
      </vt:variant>
    </vt:vector>
  </HeadingPairs>
  <TitlesOfParts>
    <vt:vector size="24" baseType="lpstr">
      <vt:lpstr>Arial</vt:lpstr>
      <vt:lpstr>Calibri</vt:lpstr>
      <vt:lpstr>Montserrat</vt:lpstr>
      <vt:lpstr>Trajan Pro</vt:lpstr>
      <vt:lpstr>Wingdings</vt:lpstr>
      <vt:lpstr>ヒラギノ角ゴ Pro W3</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Estrada Cabrera Cynthia Paola</dc:creator>
  <cp:lastModifiedBy>Armendariz Valdez Moises Osvaldo</cp:lastModifiedBy>
  <cp:revision>50</cp:revision>
  <dcterms:created xsi:type="dcterms:W3CDTF">2018-12-04T21:42:05Z</dcterms:created>
  <dcterms:modified xsi:type="dcterms:W3CDTF">2018-12-18T17:25:02Z</dcterms:modified>
</cp:coreProperties>
</file>