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57" r:id="rId3"/>
    <p:sldId id="267" r:id="rId4"/>
    <p:sldId id="268" r:id="rId5"/>
    <p:sldId id="269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F0A"/>
    <a:srgbClr val="9D2449"/>
    <a:srgbClr val="B38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DA7C-D134-4715-A8B2-177C5FDF8978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4A2C5-BD08-4CCF-88CB-9541B6C8D7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69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E3F6-E658-4A06-873A-3B2F3031EA40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7173-26C3-45F8-BE03-6657F9304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443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E3F6-E658-4A06-873A-3B2F3031EA40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7173-26C3-45F8-BE03-6657F9304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730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E3F6-E658-4A06-873A-3B2F3031EA40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7173-26C3-45F8-BE03-6657F9304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420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E3F6-E658-4A06-873A-3B2F3031EA40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7173-26C3-45F8-BE03-6657F9304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593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E3F6-E658-4A06-873A-3B2F3031EA40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7173-26C3-45F8-BE03-6657F9304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340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E3F6-E658-4A06-873A-3B2F3031EA40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7173-26C3-45F8-BE03-6657F9304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721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E3F6-E658-4A06-873A-3B2F3031EA40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7173-26C3-45F8-BE03-6657F9304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696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E3F6-E658-4A06-873A-3B2F3031EA40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7173-26C3-45F8-BE03-6657F9304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105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E3F6-E658-4A06-873A-3B2F3031EA40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7173-26C3-45F8-BE03-6657F9304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239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E3F6-E658-4A06-873A-3B2F3031EA40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7173-26C3-45F8-BE03-6657F9304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457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E3F6-E658-4A06-873A-3B2F3031EA40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7173-26C3-45F8-BE03-6657F9304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703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DE3F6-E658-4A06-873A-3B2F3031EA40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A7173-26C3-45F8-BE03-6657F9304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162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5509" y="-79374"/>
            <a:ext cx="11736492" cy="1908387"/>
          </a:xfrm>
        </p:spPr>
        <p:txBody>
          <a:bodyPr>
            <a:normAutofit/>
          </a:bodyPr>
          <a:lstStyle/>
          <a:p>
            <a:pPr algn="r"/>
            <a:r>
              <a:rPr lang="es-MX" sz="3200" dirty="0" smtClean="0">
                <a:solidFill>
                  <a:schemeClr val="bg1"/>
                </a:solidFill>
                <a:latin typeface="GMX Bold" pitchFamily="50" charset="0"/>
              </a:rPr>
              <a:t>COORDINACIÓN NACIONAL DE PROTECCIÓN CIVIL</a:t>
            </a:r>
            <a:endParaRPr lang="es-MX" sz="3200" dirty="0">
              <a:solidFill>
                <a:schemeClr val="bg1"/>
              </a:solidFill>
              <a:latin typeface="GMX Bold" pitchFamily="50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66471" y="2849880"/>
            <a:ext cx="5154507" cy="436562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rgbClr val="B38E5D"/>
                </a:solidFill>
                <a:latin typeface="Montserrat" panose="02000505000000020004" pitchFamily="2" charset="0"/>
              </a:rPr>
              <a:t>DIRECCIÓN GENERAL DE PROTECCIÓN CIVIL</a:t>
            </a:r>
            <a:endParaRPr lang="es-MX" sz="3200" b="1" dirty="0">
              <a:solidFill>
                <a:srgbClr val="B38E5D"/>
              </a:solidFill>
              <a:latin typeface="Montserrat" panose="02000505000000020004" pitchFamily="2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7711440" y="2805430"/>
            <a:ext cx="4069081" cy="0"/>
          </a:xfrm>
          <a:prstGeom prst="line">
            <a:avLst/>
          </a:prstGeom>
          <a:ln w="28575">
            <a:solidFill>
              <a:srgbClr val="B38E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7620000" y="5913120"/>
            <a:ext cx="4251961" cy="350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dirty="0" smtClean="0">
                <a:solidFill>
                  <a:schemeClr val="bg1"/>
                </a:solidFill>
                <a:latin typeface="GMX Bold" pitchFamily="50" charset="0"/>
              </a:rPr>
              <a:t>MÉXICO</a:t>
            </a:r>
            <a:endParaRPr lang="es-MX" sz="1400" dirty="0">
              <a:solidFill>
                <a:schemeClr val="bg1"/>
              </a:solidFill>
              <a:latin typeface="GMX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4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1236132"/>
            <a:ext cx="12196021" cy="2839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MX" sz="5600" dirty="0">
              <a:solidFill>
                <a:srgbClr val="9D2449"/>
              </a:solidFill>
              <a:latin typeface="GMX Bold" pitchFamily="50" charset="0"/>
            </a:endParaRPr>
          </a:p>
          <a:p>
            <a:pPr algn="r"/>
            <a:r>
              <a:rPr lang="es-MX" sz="5600" dirty="0">
                <a:solidFill>
                  <a:srgbClr val="9D2449"/>
                </a:solidFill>
                <a:latin typeface="GMX Bold" pitchFamily="50" charset="0"/>
              </a:rPr>
              <a:t>VOLCÁN POPOCATÉPETL</a:t>
            </a:r>
          </a:p>
          <a:p>
            <a:pPr algn="r"/>
            <a:endParaRPr lang="es-MX" sz="5600" dirty="0" smtClean="0">
              <a:solidFill>
                <a:srgbClr val="9D2449"/>
              </a:solidFill>
              <a:latin typeface="GMX Bold" pitchFamily="50" charset="0"/>
            </a:endParaRPr>
          </a:p>
          <a:p>
            <a:pPr algn="r"/>
            <a:r>
              <a:rPr lang="es-MX" sz="5600" dirty="0" smtClean="0">
                <a:solidFill>
                  <a:srgbClr val="9D2449"/>
                </a:solidFill>
                <a:latin typeface="GMX Bold" pitchFamily="50" charset="0"/>
              </a:rPr>
              <a:t>HOMOLOGACION </a:t>
            </a:r>
            <a:r>
              <a:rPr lang="es-MX" sz="5600" dirty="0" smtClean="0">
                <a:solidFill>
                  <a:srgbClr val="9D2449"/>
                </a:solidFill>
                <a:latin typeface="GMX Bold" pitchFamily="50" charset="0"/>
              </a:rPr>
              <a:t>DE LOS</a:t>
            </a:r>
          </a:p>
          <a:p>
            <a:pPr algn="r"/>
            <a:r>
              <a:rPr lang="es-MX" sz="5600" dirty="0" smtClean="0">
                <a:solidFill>
                  <a:srgbClr val="9D2449"/>
                </a:solidFill>
                <a:latin typeface="GMX Bold" pitchFamily="50" charset="0"/>
              </a:rPr>
              <a:t>PLANES OPERATIVOS ESTALES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937011" y="2646839"/>
            <a:ext cx="8085033" cy="436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sz="2100" dirty="0" smtClean="0">
                <a:solidFill>
                  <a:srgbClr val="B38E5D"/>
                </a:solidFill>
                <a:latin typeface="Montserrat" panose="02000505000000020004" pitchFamily="2" charset="0"/>
              </a:rPr>
              <a:t>.</a:t>
            </a:r>
            <a:endParaRPr lang="es-MX" sz="2100" dirty="0">
              <a:solidFill>
                <a:srgbClr val="B38E5D"/>
              </a:solidFill>
              <a:latin typeface="Montserrat" panose="02000505000000020004" pitchFamily="2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 flipH="1">
            <a:off x="7406641" y="2607310"/>
            <a:ext cx="4541520" cy="0"/>
          </a:xfrm>
          <a:prstGeom prst="line">
            <a:avLst/>
          </a:prstGeom>
          <a:ln w="28575">
            <a:solidFill>
              <a:srgbClr val="B38E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 txBox="1">
            <a:spLocks/>
          </p:cNvSpPr>
          <p:nvPr/>
        </p:nvSpPr>
        <p:spPr>
          <a:xfrm>
            <a:off x="7620000" y="6050280"/>
            <a:ext cx="4251961" cy="350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dirty="0" smtClean="0">
                <a:solidFill>
                  <a:schemeClr val="bg1"/>
                </a:solidFill>
                <a:latin typeface="GMX Bold" pitchFamily="50" charset="0"/>
              </a:rPr>
              <a:t>México</a:t>
            </a:r>
            <a:endParaRPr lang="es-MX" sz="1400" dirty="0">
              <a:solidFill>
                <a:schemeClr val="bg1"/>
              </a:solidFill>
              <a:latin typeface="GMX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title"/>
          </p:nvPr>
        </p:nvSpPr>
        <p:spPr>
          <a:xfrm>
            <a:off x="264789" y="107393"/>
            <a:ext cx="2807926" cy="762000"/>
          </a:xfrm>
        </p:spPr>
        <p:txBody>
          <a:bodyPr lIns="90488" tIns="44450" rIns="90488" bIns="44450">
            <a:normAutofit/>
          </a:bodyPr>
          <a:lstStyle/>
          <a:p>
            <a:pPr>
              <a:defRPr/>
            </a:pPr>
            <a:r>
              <a:rPr lang="es-MX" altLang="es-MX" sz="2800" b="1" dirty="0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Ruta crítica</a:t>
            </a:r>
          </a:p>
        </p:txBody>
      </p:sp>
      <p:sp>
        <p:nvSpPr>
          <p:cNvPr id="8" name="Rectangle 24"/>
          <p:cNvSpPr txBox="1">
            <a:spLocks noChangeArrowheads="1"/>
          </p:cNvSpPr>
          <p:nvPr/>
        </p:nvSpPr>
        <p:spPr>
          <a:xfrm>
            <a:off x="264788" y="1701415"/>
            <a:ext cx="3293957" cy="762000"/>
          </a:xfrm>
          <a:prstGeom prst="rect">
            <a:avLst/>
          </a:prstGeom>
        </p:spPr>
        <p:txBody>
          <a:bodyPr vert="horz" lIns="90488" tIns="44450" rIns="90488" bIns="4445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altLang="es-MX" sz="2800" b="1" dirty="0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Homologación</a:t>
            </a:r>
          </a:p>
          <a:p>
            <a:pPr>
              <a:defRPr/>
            </a:pPr>
            <a:r>
              <a:rPr lang="es-MX" altLang="es-MX" sz="2800" b="1" dirty="0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Planes Operativos</a:t>
            </a:r>
          </a:p>
        </p:txBody>
      </p:sp>
      <p:sp>
        <p:nvSpPr>
          <p:cNvPr id="9" name="Rectangle 24"/>
          <p:cNvSpPr txBox="1">
            <a:spLocks noChangeArrowheads="1"/>
          </p:cNvSpPr>
          <p:nvPr/>
        </p:nvSpPr>
        <p:spPr>
          <a:xfrm>
            <a:off x="898511" y="2558148"/>
            <a:ext cx="2807926" cy="762000"/>
          </a:xfrm>
          <a:prstGeom prst="rect">
            <a:avLst/>
          </a:prstGeom>
        </p:spPr>
        <p:txBody>
          <a:bodyPr vert="horz" lIns="90488" tIns="44450" rIns="90488" bIns="4445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altLang="es-MX" sz="1800" b="1" dirty="0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Talleres (</a:t>
            </a:r>
            <a:r>
              <a:rPr lang="es-MX" altLang="es-MX" sz="1800" b="1" dirty="0" err="1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cenapred</a:t>
            </a:r>
            <a:r>
              <a:rPr lang="es-MX" altLang="es-MX" sz="1800" b="1" dirty="0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)</a:t>
            </a:r>
          </a:p>
        </p:txBody>
      </p:sp>
      <p:sp>
        <p:nvSpPr>
          <p:cNvPr id="10" name="Rectangle 24"/>
          <p:cNvSpPr txBox="1">
            <a:spLocks noChangeArrowheads="1"/>
          </p:cNvSpPr>
          <p:nvPr/>
        </p:nvSpPr>
        <p:spPr>
          <a:xfrm>
            <a:off x="264789" y="5207909"/>
            <a:ext cx="2378538" cy="762000"/>
          </a:xfrm>
          <a:prstGeom prst="rect">
            <a:avLst/>
          </a:prstGeom>
        </p:spPr>
        <p:txBody>
          <a:bodyPr vert="horz" lIns="90488" tIns="44450" rIns="90488" bIns="4445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altLang="es-MX" sz="2800" b="1" dirty="0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Simulacros</a:t>
            </a:r>
          </a:p>
          <a:p>
            <a:pPr>
              <a:defRPr/>
            </a:pPr>
            <a:r>
              <a:rPr lang="es-MX" altLang="es-MX" sz="2800" b="1" dirty="0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(CEPC-</a:t>
            </a:r>
            <a:r>
              <a:rPr lang="es-MX" altLang="es-MX" sz="2800" b="1" dirty="0" err="1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dgpc</a:t>
            </a:r>
            <a:r>
              <a:rPr lang="es-MX" altLang="es-MX" sz="2800" b="1" dirty="0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)</a:t>
            </a:r>
          </a:p>
        </p:txBody>
      </p:sp>
      <p:sp>
        <p:nvSpPr>
          <p:cNvPr id="12" name="Rectangle 24"/>
          <p:cNvSpPr txBox="1">
            <a:spLocks noChangeArrowheads="1"/>
          </p:cNvSpPr>
          <p:nvPr/>
        </p:nvSpPr>
        <p:spPr>
          <a:xfrm>
            <a:off x="8309037" y="1635512"/>
            <a:ext cx="3293957" cy="762000"/>
          </a:xfrm>
          <a:prstGeom prst="rect">
            <a:avLst/>
          </a:prstGeom>
        </p:spPr>
        <p:txBody>
          <a:bodyPr vert="horz" lIns="90488" tIns="44450" rIns="90488" bIns="4445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altLang="es-MX" sz="2800" b="1" dirty="0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Verificación de rutas de evacuación (</a:t>
            </a:r>
            <a:r>
              <a:rPr lang="es-MX" altLang="es-MX" sz="2800" b="1" dirty="0" err="1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cepc-dgpc</a:t>
            </a:r>
            <a:r>
              <a:rPr lang="es-MX" altLang="es-MX" sz="2800" b="1" dirty="0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)</a:t>
            </a:r>
          </a:p>
        </p:txBody>
      </p:sp>
      <p:sp>
        <p:nvSpPr>
          <p:cNvPr id="13" name="Rectangle 24"/>
          <p:cNvSpPr txBox="1">
            <a:spLocks noChangeArrowheads="1"/>
          </p:cNvSpPr>
          <p:nvPr/>
        </p:nvSpPr>
        <p:spPr>
          <a:xfrm>
            <a:off x="7762652" y="3511976"/>
            <a:ext cx="2807926" cy="762000"/>
          </a:xfrm>
          <a:prstGeom prst="rect">
            <a:avLst/>
          </a:prstGeom>
        </p:spPr>
        <p:txBody>
          <a:bodyPr vert="horz" lIns="90488" tIns="44450" rIns="90488" bIns="4445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altLang="es-MX" sz="1800" b="1" dirty="0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Diagnostico de rutas de evacuación (</a:t>
            </a:r>
            <a:r>
              <a:rPr lang="es-MX" altLang="es-MX" sz="1800" b="1" dirty="0" err="1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cepc-dgpc</a:t>
            </a:r>
            <a:r>
              <a:rPr lang="es-MX" altLang="es-MX" sz="1800" b="1" dirty="0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)</a:t>
            </a:r>
          </a:p>
        </p:txBody>
      </p:sp>
      <p:sp>
        <p:nvSpPr>
          <p:cNvPr id="14" name="Rectangle 24"/>
          <p:cNvSpPr txBox="1">
            <a:spLocks noChangeArrowheads="1"/>
          </p:cNvSpPr>
          <p:nvPr/>
        </p:nvSpPr>
        <p:spPr>
          <a:xfrm>
            <a:off x="8552051" y="5588909"/>
            <a:ext cx="3267415" cy="762000"/>
          </a:xfrm>
          <a:prstGeom prst="rect">
            <a:avLst/>
          </a:prstGeom>
        </p:spPr>
        <p:txBody>
          <a:bodyPr vert="horz" lIns="90488" tIns="44450" rIns="90488" bIns="4445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altLang="es-MX" sz="1800" b="1" dirty="0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Simulacros operativos (</a:t>
            </a:r>
            <a:r>
              <a:rPr lang="es-MX" altLang="es-MX" sz="1800" b="1" dirty="0" err="1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cepc-cmpc</a:t>
            </a:r>
            <a:r>
              <a:rPr lang="es-MX" altLang="es-MX" sz="1800" b="1" dirty="0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)</a:t>
            </a:r>
          </a:p>
        </p:txBody>
      </p:sp>
      <p:sp>
        <p:nvSpPr>
          <p:cNvPr id="15" name="Rectangle 24"/>
          <p:cNvSpPr txBox="1">
            <a:spLocks noChangeArrowheads="1"/>
          </p:cNvSpPr>
          <p:nvPr/>
        </p:nvSpPr>
        <p:spPr>
          <a:xfrm>
            <a:off x="3764415" y="5521928"/>
            <a:ext cx="2807926" cy="762000"/>
          </a:xfrm>
          <a:prstGeom prst="rect">
            <a:avLst/>
          </a:prstGeom>
        </p:spPr>
        <p:txBody>
          <a:bodyPr vert="horz" lIns="90488" tIns="44450" rIns="90488" bIns="4445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altLang="es-MX" sz="1800" b="1" dirty="0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Simulacros de gabinete p/entidad federativa (</a:t>
            </a:r>
            <a:r>
              <a:rPr lang="es-MX" altLang="es-MX" sz="1800" b="1" dirty="0" err="1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cepc-dgpc</a:t>
            </a:r>
            <a:r>
              <a:rPr lang="es-MX" altLang="es-MX" sz="1800" b="1" dirty="0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)</a:t>
            </a:r>
          </a:p>
        </p:txBody>
      </p:sp>
      <p:sp>
        <p:nvSpPr>
          <p:cNvPr id="16" name="Rectangle 24"/>
          <p:cNvSpPr txBox="1">
            <a:spLocks noChangeArrowheads="1"/>
          </p:cNvSpPr>
          <p:nvPr/>
        </p:nvSpPr>
        <p:spPr>
          <a:xfrm>
            <a:off x="1668751" y="3698689"/>
            <a:ext cx="3267315" cy="762000"/>
          </a:xfrm>
          <a:prstGeom prst="rect">
            <a:avLst/>
          </a:prstGeom>
        </p:spPr>
        <p:txBody>
          <a:bodyPr vert="horz" lIns="90488" tIns="44450" rIns="90488" bIns="4445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altLang="es-MX" sz="1800" b="1" dirty="0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Planes operativos estatales (documento) (CEPC)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3855308" y="1919416"/>
            <a:ext cx="4143633" cy="247135"/>
          </a:xfrm>
          <a:prstGeom prst="rightArrow">
            <a:avLst/>
          </a:prstGeom>
          <a:solidFill>
            <a:srgbClr val="F66F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 abajo 17"/>
          <p:cNvSpPr/>
          <p:nvPr/>
        </p:nvSpPr>
        <p:spPr>
          <a:xfrm>
            <a:off x="2141668" y="4453465"/>
            <a:ext cx="135866" cy="793917"/>
          </a:xfrm>
          <a:prstGeom prst="downArrow">
            <a:avLst/>
          </a:prstGeom>
          <a:solidFill>
            <a:srgbClr val="F66F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 abajo 18"/>
          <p:cNvSpPr/>
          <p:nvPr/>
        </p:nvSpPr>
        <p:spPr>
          <a:xfrm>
            <a:off x="1278294" y="2397512"/>
            <a:ext cx="130628" cy="452778"/>
          </a:xfrm>
          <a:prstGeom prst="downArrow">
            <a:avLst/>
          </a:prstGeom>
          <a:solidFill>
            <a:srgbClr val="F66F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 abajo 19"/>
          <p:cNvSpPr/>
          <p:nvPr/>
        </p:nvSpPr>
        <p:spPr>
          <a:xfrm>
            <a:off x="1837121" y="3121192"/>
            <a:ext cx="149290" cy="551927"/>
          </a:xfrm>
          <a:prstGeom prst="downArrow">
            <a:avLst/>
          </a:prstGeom>
          <a:solidFill>
            <a:srgbClr val="F66F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Flecha abajo 21"/>
          <p:cNvSpPr/>
          <p:nvPr/>
        </p:nvSpPr>
        <p:spPr>
          <a:xfrm>
            <a:off x="8916590" y="2314555"/>
            <a:ext cx="139959" cy="1071470"/>
          </a:xfrm>
          <a:prstGeom prst="downArrow">
            <a:avLst/>
          </a:prstGeom>
          <a:solidFill>
            <a:srgbClr val="F66F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Flecha derecha 24"/>
          <p:cNvSpPr/>
          <p:nvPr/>
        </p:nvSpPr>
        <p:spPr>
          <a:xfrm>
            <a:off x="2771189" y="5588908"/>
            <a:ext cx="972149" cy="150717"/>
          </a:xfrm>
          <a:prstGeom prst="rightArrow">
            <a:avLst/>
          </a:prstGeom>
          <a:solidFill>
            <a:srgbClr val="F66F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Flecha derecha 25"/>
          <p:cNvSpPr/>
          <p:nvPr/>
        </p:nvSpPr>
        <p:spPr>
          <a:xfrm>
            <a:off x="6679162" y="5787497"/>
            <a:ext cx="1737050" cy="182412"/>
          </a:xfrm>
          <a:prstGeom prst="rightArrow">
            <a:avLst/>
          </a:prstGeom>
          <a:solidFill>
            <a:srgbClr val="F66F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44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title"/>
          </p:nvPr>
        </p:nvSpPr>
        <p:spPr>
          <a:xfrm>
            <a:off x="264789" y="107393"/>
            <a:ext cx="4447170" cy="762000"/>
          </a:xfrm>
        </p:spPr>
        <p:txBody>
          <a:bodyPr lIns="90488" tIns="44450" rIns="90488" bIns="44450">
            <a:normAutofit fontScale="90000"/>
          </a:bodyPr>
          <a:lstStyle/>
          <a:p>
            <a:pPr>
              <a:defRPr/>
            </a:pPr>
            <a:r>
              <a:rPr lang="es-MX" altLang="es-MX" sz="2800" b="1" dirty="0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Información básica (urgente)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630002"/>
              </p:ext>
            </p:extLst>
          </p:nvPr>
        </p:nvGraphicFramePr>
        <p:xfrm>
          <a:off x="1224515" y="1747563"/>
          <a:ext cx="9626986" cy="3934781"/>
        </p:xfrm>
        <a:graphic>
          <a:graphicData uri="http://schemas.openxmlformats.org/drawingml/2006/table">
            <a:tbl>
              <a:tblPr/>
              <a:tblGrid>
                <a:gridCol w="1318934"/>
                <a:gridCol w="1429872"/>
                <a:gridCol w="1836647"/>
                <a:gridCol w="1836647"/>
                <a:gridCol w="1602443"/>
                <a:gridCol w="1602443"/>
              </a:tblGrid>
              <a:tr h="28932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RUTAS DE EVACUACION Y REFUGIOS TEMPORALES POR ENTIDAD FEDERATIVA "PLAN POPOCATEPETL"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43031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31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ENTIDAD FEDERATIVA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RUTAS DE EVACUACION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DE LAS RUTAS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ALBERGUES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CAPACIDAD (PERSONAS)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6291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AFECTACION DIRECTA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PUEBLA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EN PROCESO DE VERIFICACION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DIVERSOS EN 5 MUNICIPIOS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NO SE DESGLOSAN EN EL PLAN OPERATIVO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6943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BUENAS CONDICIONES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NO SE DESGLOSA EN EL PLAN OPERATIVO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NO SE DESGLOSAN EN EL PLAN OPERATIVO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9374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EDOMEX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OPTIMAS CONDICIONES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266                                 (108 P/RIESGO ALTO-158 P/RIESGO MEDIO-BAJO)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86,370                                          (33,690 RIESGO ALTO-52,680 RIESGO MEDIO-BAJO)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0089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14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AFECTACION INDIRECTA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TLAXCALA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30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932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title"/>
          </p:nvPr>
        </p:nvSpPr>
        <p:spPr>
          <a:xfrm>
            <a:off x="264789" y="107393"/>
            <a:ext cx="4447170" cy="762000"/>
          </a:xfrm>
        </p:spPr>
        <p:txBody>
          <a:bodyPr lIns="90488" tIns="44450" rIns="90488" bIns="44450">
            <a:normAutofit/>
          </a:bodyPr>
          <a:lstStyle/>
          <a:p>
            <a:pPr>
              <a:defRPr/>
            </a:pPr>
            <a:r>
              <a:rPr lang="es-MX" altLang="es-MX" sz="2800" b="1" dirty="0" smtClean="0">
                <a:solidFill>
                  <a:srgbClr val="9D2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ヒラギノ角ゴ Pro W3" pitchFamily="-106" charset="-128"/>
              </a:rPr>
              <a:t>Acuerdos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523016"/>
              </p:ext>
            </p:extLst>
          </p:nvPr>
        </p:nvGraphicFramePr>
        <p:xfrm>
          <a:off x="1673433" y="1548881"/>
          <a:ext cx="8123710" cy="4436379"/>
        </p:xfrm>
        <a:graphic>
          <a:graphicData uri="http://schemas.openxmlformats.org/drawingml/2006/table">
            <a:tbl>
              <a:tblPr firstRow="1" firstCol="1" bandRow="1"/>
              <a:tblGrid>
                <a:gridCol w="3810690"/>
                <a:gridCol w="2311857"/>
                <a:gridCol w="2001163"/>
              </a:tblGrid>
              <a:tr h="11664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i="1" dirty="0" smtClean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Acuerdos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0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i="1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i="1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Acción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i="1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Implementación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024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Homologación del formato y contenido</a:t>
                      </a:r>
                      <a:r>
                        <a:rPr lang="es-MX" sz="1100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información de los </a:t>
                      </a:r>
                      <a:r>
                        <a:rPr lang="es-MX" sz="1100" b="1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planes operativos estatales</a:t>
                      </a:r>
                      <a:r>
                        <a:rPr lang="es-MX" sz="1100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se cuenta con una propuesta del CENAPRED a través de talleres con autoridades de los tres niveles de gobierno para su integración.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i="1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Talleres en: Morelos, Puebla, Tlaxcala, Estado de Mé</a:t>
                      </a:r>
                      <a:r>
                        <a:rPr lang="es-MX" sz="110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xico y</a:t>
                      </a:r>
                      <a:r>
                        <a:rPr lang="es-MX" sz="1100" i="1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Ciudad de México.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i="1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i="1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de marzo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2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Verificar el estado que guardan las rutas</a:t>
                      </a:r>
                      <a:r>
                        <a:rPr lang="es-MX" sz="1100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100" b="1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evacuación</a:t>
                      </a:r>
                      <a:r>
                        <a:rPr lang="es-MX" sz="1100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capacidad de aforo, señalización, iluminación, características de la carpeta asfáltica. Se verificarán las rutas en el estado de Puebla.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i="1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i="1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Recorridos en: Puebla y Estado de México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i="1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i="1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y 23 de marzo.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9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Llevar a cabo ejercicios de </a:t>
                      </a:r>
                      <a:r>
                        <a:rPr lang="es-MX" sz="1100" b="1" dirty="0" smtClean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simulación de gabinete</a:t>
                      </a:r>
                      <a:r>
                        <a:rPr lang="es-MX" sz="1100" b="0" dirty="0" smtClean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s-MX" sz="1100" b="0" baseline="0" dirty="0" smtClean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basados en los P.O.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i="1" dirty="0" smtClean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Puebla, Edo. </a:t>
                      </a:r>
                      <a:r>
                        <a:rPr lang="es-MX" sz="1100" i="1" dirty="0" err="1" smtClean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</a:t>
                      </a:r>
                      <a:r>
                        <a:rPr lang="es-MX" sz="1100" i="1" dirty="0" smtClean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y</a:t>
                      </a:r>
                      <a:r>
                        <a:rPr lang="es-MX" sz="1100" i="1" baseline="0" dirty="0" smtClean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Morelos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100" i="1" baseline="0" dirty="0" smtClean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i="1" baseline="0" dirty="0" smtClean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Tlaxcala y CDMX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2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Llevar a cabo ejercicios de </a:t>
                      </a:r>
                      <a:r>
                        <a:rPr lang="es-MX" sz="1100" b="1" dirty="0" smtClean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simulación </a:t>
                      </a:r>
                      <a:r>
                        <a:rPr lang="es-MX" sz="1100" dirty="0" smtClean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las localidades que se encuentran más cercanas a la zona de exclusión: </a:t>
                      </a:r>
                      <a:endParaRPr lang="es-MX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i="1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Diseño de los ejercicios de simulación en </a:t>
                      </a:r>
                      <a:r>
                        <a:rPr lang="es-MX" sz="1100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Nicolás de los Ranchos, Santiago </a:t>
                      </a:r>
                      <a:r>
                        <a:rPr lang="es-MX" sz="1100" dirty="0" err="1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Xalitzintla</a:t>
                      </a:r>
                      <a:r>
                        <a:rPr lang="es-MX" sz="1100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San Pedro Benito Juárez en una primera instancia.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i="1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i="1" dirty="0" smtClean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2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360</Words>
  <Application>Microsoft Office PowerPoint</Application>
  <PresentationFormat>Panorámica</PresentationFormat>
  <Paragraphs>87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GMX Bold</vt:lpstr>
      <vt:lpstr>Montserrat</vt:lpstr>
      <vt:lpstr>Soberana Titular</vt:lpstr>
      <vt:lpstr>Times New Roman</vt:lpstr>
      <vt:lpstr>ヒラギノ角ゴ Pro W3</vt:lpstr>
      <vt:lpstr>Tema de Office</vt:lpstr>
      <vt:lpstr>COORDINACIÓN NACIONAL DE PROTECCIÓN CIVIL</vt:lpstr>
      <vt:lpstr>Presentación de PowerPoint</vt:lpstr>
      <vt:lpstr>Ruta crítica</vt:lpstr>
      <vt:lpstr>Información básica (urgente) </vt:lpstr>
      <vt:lpstr>Acuerdos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Rios Matence Rodriguez  Mauricio</dc:creator>
  <cp:lastModifiedBy>Vargas Vazquez Jorge Edson</cp:lastModifiedBy>
  <cp:revision>117</cp:revision>
  <dcterms:created xsi:type="dcterms:W3CDTF">2019-01-16T00:51:50Z</dcterms:created>
  <dcterms:modified xsi:type="dcterms:W3CDTF">2019-03-21T19:59:41Z</dcterms:modified>
</cp:coreProperties>
</file>