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19C"/>
    <a:srgbClr val="BDAB85"/>
    <a:srgbClr val="E8DECA"/>
    <a:srgbClr val="38806B"/>
    <a:srgbClr val="FFFFFF"/>
    <a:srgbClr val="439B82"/>
    <a:srgbClr val="860000"/>
    <a:srgbClr val="6A1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38"/>
    <p:restoredTop sz="50000" autoAdjust="0"/>
  </p:normalViewPr>
  <p:slideViewPr>
    <p:cSldViewPr showGuides="1">
      <p:cViewPr>
        <p:scale>
          <a:sx n="93" d="100"/>
          <a:sy n="93" d="100"/>
        </p:scale>
        <p:origin x="-1248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15" d="100"/>
          <a:sy n="115" d="100"/>
        </p:scale>
        <p:origin x="224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6674-6323-449B-89C6-3A204ABD4289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23C76-74CF-4C18-AC18-838D005D52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28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23C76-74CF-4C18-AC18-838D005D52D2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905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23C76-74CF-4C18-AC18-838D005D52D2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08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23C76-74CF-4C18-AC18-838D005D52D2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671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6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09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302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75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2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0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832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0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88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51DCB-C6BD-466C-AE79-D3BA678C581E}" type="datetimeFigureOut">
              <a:rPr lang="es-MX" smtClean="0"/>
              <a:t>21/03/2019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623C00-A5C8-44E4-AA8C-EF7111573EB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75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29233" r="76060" b="32766"/>
          <a:stretch/>
        </p:blipFill>
        <p:spPr>
          <a:xfrm>
            <a:off x="5407074" y="1484783"/>
            <a:ext cx="3275856" cy="5373217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" t="50304" r="73947" b="32152"/>
          <a:stretch/>
        </p:blipFill>
        <p:spPr>
          <a:xfrm>
            <a:off x="5089" y="-1"/>
            <a:ext cx="3638776" cy="2480553"/>
          </a:xfrm>
          <a:prstGeom prst="rect">
            <a:avLst/>
          </a:prstGeom>
        </p:spPr>
      </p:pic>
      <p:cxnSp>
        <p:nvCxnSpPr>
          <p:cNvPr id="6" name="5 Conector recto"/>
          <p:cNvCxnSpPr/>
          <p:nvPr userDrawn="1"/>
        </p:nvCxnSpPr>
        <p:spPr>
          <a:xfrm flipH="1">
            <a:off x="539552" y="620688"/>
            <a:ext cx="8604448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 userDrawn="1"/>
        </p:nvSpPr>
        <p:spPr>
          <a:xfrm rot="5400000" flipH="1" flipV="1">
            <a:off x="632802" y="78283"/>
            <a:ext cx="2736301" cy="4001905"/>
          </a:xfrm>
          <a:prstGeom prst="rect">
            <a:avLst/>
          </a:prstGeom>
          <a:gradFill>
            <a:gsLst>
              <a:gs pos="0">
                <a:schemeClr val="bg1">
                  <a:lumMod val="0"/>
                  <a:lumOff val="100000"/>
                </a:schemeClr>
              </a:gs>
              <a:gs pos="100000">
                <a:srgbClr val="D4C19C">
                  <a:tint val="23500"/>
                  <a:satMod val="160000"/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"/>
          <p:cNvSpPr/>
          <p:nvPr userDrawn="1"/>
        </p:nvSpPr>
        <p:spPr>
          <a:xfrm>
            <a:off x="0" y="6453336"/>
            <a:ext cx="4355976" cy="216024"/>
          </a:xfrm>
          <a:prstGeom prst="rect">
            <a:avLst/>
          </a:prstGeom>
          <a:gradFill flip="none" rotWithShape="1">
            <a:gsLst>
              <a:gs pos="50000">
                <a:srgbClr val="DACAAB"/>
              </a:gs>
              <a:gs pos="0">
                <a:srgbClr val="D4C19C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 userDrawn="1"/>
        </p:nvSpPr>
        <p:spPr>
          <a:xfrm>
            <a:off x="5407074" y="631493"/>
            <a:ext cx="3779912" cy="6237365"/>
          </a:xfrm>
          <a:prstGeom prst="rect">
            <a:avLst/>
          </a:prstGeom>
          <a:solidFill>
            <a:srgbClr val="E8DECA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0715"/>
            <a:ext cx="1573758" cy="294652"/>
          </a:xfrm>
          <a:prstGeom prst="rect">
            <a:avLst/>
          </a:prstGeom>
        </p:spPr>
      </p:pic>
      <p:cxnSp>
        <p:nvCxnSpPr>
          <p:cNvPr id="17" name="16 Conector recto"/>
          <p:cNvCxnSpPr/>
          <p:nvPr userDrawn="1"/>
        </p:nvCxnSpPr>
        <p:spPr>
          <a:xfrm flipH="1">
            <a:off x="6462020" y="210716"/>
            <a:ext cx="1" cy="308133"/>
          </a:xfrm>
          <a:prstGeom prst="line">
            <a:avLst/>
          </a:prstGeom>
          <a:ln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4300" b="73121"/>
          <a:stretch/>
        </p:blipFill>
        <p:spPr>
          <a:xfrm>
            <a:off x="7704182" y="188640"/>
            <a:ext cx="1260306" cy="314122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1778"/>
            <a:ext cx="913557" cy="295918"/>
          </a:xfrm>
          <a:prstGeom prst="rect">
            <a:avLst/>
          </a:prstGeom>
        </p:spPr>
      </p:pic>
      <p:cxnSp>
        <p:nvCxnSpPr>
          <p:cNvPr id="20" name="19 Conector recto"/>
          <p:cNvCxnSpPr/>
          <p:nvPr userDrawn="1"/>
        </p:nvCxnSpPr>
        <p:spPr>
          <a:xfrm flipH="1">
            <a:off x="7596335" y="210715"/>
            <a:ext cx="1" cy="308133"/>
          </a:xfrm>
          <a:prstGeom prst="line">
            <a:avLst/>
          </a:prstGeom>
          <a:ln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92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2811217" y="2204864"/>
            <a:ext cx="3521566" cy="2376246"/>
            <a:chOff x="2811217" y="2681553"/>
            <a:chExt cx="3521566" cy="2376246"/>
          </a:xfrm>
        </p:grpSpPr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17"/>
            <a:stretch/>
          </p:blipFill>
          <p:spPr>
            <a:xfrm>
              <a:off x="2811217" y="2681554"/>
              <a:ext cx="3521566" cy="2376245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46"/>
            <a:stretch/>
          </p:blipFill>
          <p:spPr>
            <a:xfrm>
              <a:off x="2826846" y="2681553"/>
              <a:ext cx="3505937" cy="1228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0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5"/>
          <a:stretch/>
        </p:blipFill>
        <p:spPr>
          <a:xfrm>
            <a:off x="-2" y="1"/>
            <a:ext cx="9144001" cy="6899880"/>
          </a:xfrm>
          <a:prstGeom prst="rect">
            <a:avLst/>
          </a:prstGeom>
        </p:spPr>
      </p:pic>
      <p:sp>
        <p:nvSpPr>
          <p:cNvPr id="10" name="CuadroTexto 2"/>
          <p:cNvSpPr txBox="1">
            <a:spLocks noChangeArrowheads="1"/>
          </p:cNvSpPr>
          <p:nvPr/>
        </p:nvSpPr>
        <p:spPr bwMode="auto">
          <a:xfrm flipH="1">
            <a:off x="2088232" y="5930865"/>
            <a:ext cx="7055768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100000">
                <a:srgbClr val="D4C19C">
                  <a:tint val="23500"/>
                  <a:satMod val="160000"/>
                  <a:alpha val="0"/>
                </a:srgbClr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 marL="341313" indent="-3413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30163" indent="-301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lvl="1" algn="r" eaLnBrk="1" hangingPunct="1">
              <a:spcBef>
                <a:spcPct val="0"/>
              </a:spcBef>
              <a:buFontTx/>
              <a:buNone/>
            </a:pPr>
            <a:endParaRPr lang="es-MX" altLang="es-MX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ángulo 3"/>
          <p:cNvSpPr>
            <a:spLocks noChangeArrowheads="1"/>
          </p:cNvSpPr>
          <p:nvPr/>
        </p:nvSpPr>
        <p:spPr bwMode="auto">
          <a:xfrm>
            <a:off x="2784467" y="5946255"/>
            <a:ext cx="55319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-106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MX" altLang="es-MX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CIUDAD DE MÉXICO A 21 DE MARZO 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036496" y="1412776"/>
            <a:ext cx="107504" cy="1080120"/>
          </a:xfrm>
          <a:prstGeom prst="rect">
            <a:avLst/>
          </a:prstGeom>
          <a:solidFill>
            <a:srgbClr val="D4C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4289659" y="935722"/>
            <a:ext cx="4344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chemeClr val="bg1"/>
                </a:solidFill>
                <a:latin typeface="Montserrat Medium" pitchFamily="2" charset="77"/>
              </a:rPr>
              <a:t>PROPUESTA DE ESTRATEGIA</a:t>
            </a:r>
          </a:p>
          <a:p>
            <a:pPr algn="r"/>
            <a:r>
              <a:rPr lang="es-MX" sz="2000" b="1" dirty="0">
                <a:solidFill>
                  <a:schemeClr val="bg1"/>
                </a:solidFill>
                <a:latin typeface="Montserrat Medium" pitchFamily="2" charset="77"/>
              </a:rPr>
              <a:t>DE DIFUSIÓN COMUNITARIA</a:t>
            </a:r>
          </a:p>
          <a:p>
            <a:pPr algn="r"/>
            <a:r>
              <a:rPr lang="es-MX" sz="2000" b="1" dirty="0">
                <a:solidFill>
                  <a:schemeClr val="bg1"/>
                </a:solidFill>
                <a:latin typeface="Montserrat Medium" pitchFamily="2" charset="77"/>
              </a:rPr>
              <a:t>ANTE LA ACTIVIDAD ERUPTIVA</a:t>
            </a:r>
          </a:p>
          <a:p>
            <a:pPr algn="r"/>
            <a:r>
              <a:rPr lang="es-MX" sz="2000" b="1" dirty="0">
                <a:solidFill>
                  <a:schemeClr val="bg1"/>
                </a:solidFill>
                <a:latin typeface="Montserrat Medium" pitchFamily="2" charset="77"/>
              </a:rPr>
              <a:t>DEL VOLCÁN POPOCATÉPETL</a:t>
            </a:r>
          </a:p>
        </p:txBody>
      </p:sp>
      <p:cxnSp>
        <p:nvCxnSpPr>
          <p:cNvPr id="12" name="11 Conector recto"/>
          <p:cNvCxnSpPr>
            <a:cxnSpLocks/>
          </p:cNvCxnSpPr>
          <p:nvPr/>
        </p:nvCxnSpPr>
        <p:spPr>
          <a:xfrm flipH="1">
            <a:off x="3923928" y="2348880"/>
            <a:ext cx="4811560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6323" y="130044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PROPUESTA DE ESTRATEGIA</a:t>
            </a:r>
          </a:p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DE DIFUSIÓN COMUNITARIA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05951" y="980728"/>
            <a:ext cx="1928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>
                <a:solidFill>
                  <a:srgbClr val="38806B"/>
                </a:solidFill>
                <a:latin typeface="Montserrat" panose="00000500000000000000" pitchFamily="2" charset="0"/>
              </a:rPr>
              <a:t>ANTECEDENTES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59640" y="1423807"/>
            <a:ext cx="3796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El volcán Popocatépetl reinició su fase eruptiva el 21 de diciembre de 1994. A su alrededor, en un diámetro de 25 kilómetros, habitan cerca de 380,000 personas. </a:t>
            </a:r>
          </a:p>
          <a:p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 población de los municipios más expuestos a los peligros volcánicos es del ámbito rural y semirrural de los estados de México, Puebla y Morelos </a:t>
            </a: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648780" y="1371544"/>
            <a:ext cx="3227693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5580112" y="1220559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Que la población más expuesta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identifique los peligros volcánicos,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los niveles de alertamiento, el plan operativo de Protección Civil (PC) y las acciones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de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autoprotección a seguir en caso de contingencia.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1814C2CE-4ECB-7742-A20E-522609AD9725}"/>
              </a:ext>
            </a:extLst>
          </p:cNvPr>
          <p:cNvSpPr/>
          <p:nvPr/>
        </p:nvSpPr>
        <p:spPr>
          <a:xfrm>
            <a:off x="5580112" y="908720"/>
            <a:ext cx="19041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MX" sz="1400" b="1" dirty="0">
                <a:solidFill>
                  <a:srgbClr val="BDAB85"/>
                </a:solidFill>
                <a:latin typeface="Montserrat" panose="00000500000000000000" pitchFamily="2" charset="0"/>
              </a:rPr>
              <a:t>Objetivo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F6A421AC-3DC6-1040-B6DD-9F2BED0A5E70}"/>
              </a:ext>
            </a:extLst>
          </p:cNvPr>
          <p:cNvSpPr/>
          <p:nvPr/>
        </p:nvSpPr>
        <p:spPr>
          <a:xfrm>
            <a:off x="5580112" y="2456365"/>
            <a:ext cx="2798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rgbClr val="BDAB85"/>
                </a:solidFill>
                <a:latin typeface="Montserrat" panose="00000500000000000000" pitchFamily="2" charset="0"/>
              </a:rPr>
              <a:t>2. Estrategia </a:t>
            </a:r>
          </a:p>
          <a:p>
            <a:pPr algn="just"/>
            <a:r>
              <a:rPr lang="es-MX" sz="1400" b="1" dirty="0">
                <a:solidFill>
                  <a:srgbClr val="BDAB85"/>
                </a:solidFill>
                <a:latin typeface="Montserrat" panose="00000500000000000000" pitchFamily="2" charset="0"/>
              </a:rPr>
              <a:t>    de comunicación</a:t>
            </a:r>
          </a:p>
        </p:txBody>
      </p:sp>
      <p:sp>
        <p:nvSpPr>
          <p:cNvPr id="10" name="6 Rectángulo">
            <a:extLst>
              <a:ext uri="{FF2B5EF4-FFF2-40B4-BE49-F238E27FC236}">
                <a16:creationId xmlns:a16="http://schemas.microsoft.com/office/drawing/2014/main" xmlns="" id="{693A7559-A64D-5241-8A39-77C3684AF116}"/>
              </a:ext>
            </a:extLst>
          </p:cNvPr>
          <p:cNvSpPr/>
          <p:nvPr/>
        </p:nvSpPr>
        <p:spPr>
          <a:xfrm>
            <a:off x="5584228" y="3060167"/>
            <a:ext cx="33082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Reuniones informativas y de sensibilización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Mensajes de audio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para su difusión comunitaria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Carteles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informativos impresos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Recursos 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de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comunicación digital</a:t>
            </a:r>
            <a:endParaRPr lang="es-MX" sz="12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Grupos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de </a:t>
            </a: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montañismo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Colaboración del sector </a:t>
            </a:r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privado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405CEAD-DF9C-FF4E-BED6-15CF5FB73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30395"/>
            <a:ext cx="4583539" cy="3662513"/>
          </a:xfrm>
          <a:prstGeom prst="rect">
            <a:avLst/>
          </a:prstGeom>
        </p:spPr>
      </p:pic>
      <p:sp>
        <p:nvSpPr>
          <p:cNvPr id="13" name="3 CuadroTexto">
            <a:extLst>
              <a:ext uri="{FF2B5EF4-FFF2-40B4-BE49-F238E27FC236}">
                <a16:creationId xmlns:a16="http://schemas.microsoft.com/office/drawing/2014/main" xmlns="" id="{A895279A-162D-744E-A8D4-B9A34C55EB4D}"/>
              </a:ext>
            </a:extLst>
          </p:cNvPr>
          <p:cNvSpPr txBox="1"/>
          <p:nvPr/>
        </p:nvSpPr>
        <p:spPr>
          <a:xfrm>
            <a:off x="5584074" y="4710409"/>
            <a:ext cx="35244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>
                <a:solidFill>
                  <a:srgbClr val="BDAB85"/>
                </a:solidFill>
                <a:latin typeface="Montserrat" panose="00000500000000000000" pitchFamily="2" charset="0"/>
              </a:rPr>
              <a:t>3. Municipios y localidades de </a:t>
            </a:r>
          </a:p>
          <a:p>
            <a:r>
              <a:rPr lang="es-MX" sz="1300" b="1" dirty="0">
                <a:solidFill>
                  <a:srgbClr val="BDAB85"/>
                </a:solidFill>
                <a:latin typeface="Montserrat" panose="00000500000000000000" pitchFamily="2" charset="0"/>
              </a:rPr>
              <a:t>mayor exposición a los peligros </a:t>
            </a:r>
          </a:p>
          <a:p>
            <a:r>
              <a:rPr lang="es-MX" sz="1300" b="1" dirty="0">
                <a:solidFill>
                  <a:srgbClr val="BDAB85"/>
                </a:solidFill>
                <a:latin typeface="Montserrat" panose="00000500000000000000" pitchFamily="2" charset="0"/>
              </a:rPr>
              <a:t>del volcán Popocatépetl</a:t>
            </a:r>
          </a:p>
          <a:p>
            <a:endParaRPr lang="es-MX" sz="1200" b="1" dirty="0">
              <a:solidFill>
                <a:srgbClr val="38806B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45A98CDD-8046-E14D-AEEA-A1D9F344B7CD}"/>
              </a:ext>
            </a:extLst>
          </p:cNvPr>
          <p:cNvSpPr/>
          <p:nvPr/>
        </p:nvSpPr>
        <p:spPr>
          <a:xfrm>
            <a:off x="5584075" y="5483488"/>
            <a:ext cx="32363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41 municipios (incluye a las 16 alcaldías de </a:t>
            </a:r>
            <a:r>
              <a:rPr lang="es-MX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CdMx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01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6323" y="130044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rgbClr val="38806B"/>
                </a:solidFill>
                <a:latin typeface="Montserrat" panose="00000500000000000000" pitchFamily="2" charset="0"/>
              </a:rPr>
              <a:t>PROPUESTA</a:t>
            </a:r>
            <a:endParaRPr lang="es-MX" sz="1200" b="1" dirty="0">
              <a:solidFill>
                <a:srgbClr val="38806B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67801" y="829677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lphaLcParenR"/>
            </a:pPr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Instrumentar reuniones presenciales</a:t>
            </a:r>
          </a:p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informativas y de sensibilización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7801" y="1451747"/>
            <a:ext cx="479628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Dirigida a las autoridades estatales, municipales, líderes comunitarios y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montañistas.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endParaRPr lang="es-MX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 convocatoria será difundida por invitación directa y contará con el apoyo de las coordinaciones estatales de Protección Civil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Calendario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Expositores: autoridades de Protección Civil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acompañadas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de un especialista en riesgos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volcánicos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Espacio útil para recuperar información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sobre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 cultura local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648780" y="1371544"/>
            <a:ext cx="3227693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 CuadroTexto">
            <a:extLst>
              <a:ext uri="{FF2B5EF4-FFF2-40B4-BE49-F238E27FC236}">
                <a16:creationId xmlns:a16="http://schemas.microsoft.com/office/drawing/2014/main" xmlns="" id="{32936C55-FFE3-DA47-B29F-F8634F003FF5}"/>
              </a:ext>
            </a:extLst>
          </p:cNvPr>
          <p:cNvSpPr txBox="1"/>
          <p:nvPr/>
        </p:nvSpPr>
        <p:spPr>
          <a:xfrm>
            <a:off x="567801" y="3596035"/>
            <a:ext cx="311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b) </a:t>
            </a:r>
            <a:r>
              <a:rPr lang="es-MX" sz="1200" b="1" dirty="0" smtClean="0">
                <a:solidFill>
                  <a:srgbClr val="38806B"/>
                </a:solidFill>
                <a:latin typeface="Montserrat" panose="00000500000000000000" pitchFamily="2" charset="0"/>
              </a:rPr>
              <a:t>Difusión de </a:t>
            </a:r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mensajes de audio en</a:t>
            </a:r>
          </a:p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el ámbito comunitario</a:t>
            </a:r>
          </a:p>
        </p:txBody>
      </p:sp>
      <p:cxnSp>
        <p:nvCxnSpPr>
          <p:cNvPr id="13" name="5 Conector recto">
            <a:extLst>
              <a:ext uri="{FF2B5EF4-FFF2-40B4-BE49-F238E27FC236}">
                <a16:creationId xmlns:a16="http://schemas.microsoft.com/office/drawing/2014/main" xmlns="" id="{28C4328C-E623-C24C-B9AF-E10D3843B593}"/>
              </a:ext>
            </a:extLst>
          </p:cNvPr>
          <p:cNvCxnSpPr/>
          <p:nvPr/>
        </p:nvCxnSpPr>
        <p:spPr>
          <a:xfrm flipH="1">
            <a:off x="648780" y="4109621"/>
            <a:ext cx="3227693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289CBB1C-2DED-3D4A-8ADE-0A96A9BD9B76}"/>
              </a:ext>
            </a:extLst>
          </p:cNvPr>
          <p:cNvSpPr/>
          <p:nvPr/>
        </p:nvSpPr>
        <p:spPr>
          <a:xfrm>
            <a:off x="567801" y="4142690"/>
            <a:ext cx="458026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Producción de 10 mensajes de audio de un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minuto 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 transmisión de la campaña será utilizando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medios locales, se sugiere el uso de perifoneo y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altavoces comunitarios.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Se impulsará la participación de asociaciones religiosas y líderes comunitarios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19DF1D4E-5B0C-8641-9D45-9259CEECE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937944"/>
            <a:ext cx="3423803" cy="177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6323" y="271681"/>
            <a:ext cx="1188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rgbClr val="38806B"/>
                </a:solidFill>
                <a:latin typeface="Montserrat" panose="00000500000000000000" pitchFamily="2" charset="0"/>
              </a:rPr>
              <a:t>PROPUESTA</a:t>
            </a:r>
            <a:endParaRPr lang="es-MX" sz="1200" b="1" dirty="0">
              <a:solidFill>
                <a:srgbClr val="38806B"/>
              </a:solidFill>
              <a:latin typeface="Montserrat" panose="00000500000000000000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67801" y="829677"/>
            <a:ext cx="4386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c) </a:t>
            </a:r>
            <a:r>
              <a:rPr lang="es-MX" sz="1200" b="1" dirty="0" smtClean="0">
                <a:solidFill>
                  <a:srgbClr val="38806B"/>
                </a:solidFill>
                <a:latin typeface="Montserrat" panose="00000500000000000000" pitchFamily="2" charset="0"/>
              </a:rPr>
              <a:t>Distribución de carteles </a:t>
            </a:r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en establecimientos </a:t>
            </a:r>
          </a:p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escolares, </a:t>
            </a:r>
            <a:r>
              <a:rPr lang="es-MX" sz="1200" b="1" dirty="0" smtClean="0">
                <a:solidFill>
                  <a:srgbClr val="38806B"/>
                </a:solidFill>
                <a:latin typeface="Montserrat" panose="00000500000000000000" pitchFamily="2" charset="0"/>
              </a:rPr>
              <a:t>centros de </a:t>
            </a:r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salud y asociaciones religiosas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7801" y="1451747"/>
            <a:ext cx="4796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Se propone distribuir carteles ilustrados </a:t>
            </a:r>
          </a:p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Se utilizarán principalmente los ejes temáticos de prevención y autoprotección</a:t>
            </a: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648780" y="1371544"/>
            <a:ext cx="3227693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 CuadroTexto">
            <a:extLst>
              <a:ext uri="{FF2B5EF4-FFF2-40B4-BE49-F238E27FC236}">
                <a16:creationId xmlns:a16="http://schemas.microsoft.com/office/drawing/2014/main" xmlns="" id="{32936C55-FFE3-DA47-B29F-F8634F003FF5}"/>
              </a:ext>
            </a:extLst>
          </p:cNvPr>
          <p:cNvSpPr txBox="1"/>
          <p:nvPr/>
        </p:nvSpPr>
        <p:spPr>
          <a:xfrm>
            <a:off x="567801" y="3596035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d) </a:t>
            </a:r>
            <a:r>
              <a:rPr lang="es-MX" sz="1200" b="1" dirty="0" smtClean="0">
                <a:solidFill>
                  <a:srgbClr val="38806B"/>
                </a:solidFill>
                <a:latin typeface="Montserrat" panose="00000500000000000000" pitchFamily="2" charset="0"/>
              </a:rPr>
              <a:t>Difusión </a:t>
            </a:r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en medios </a:t>
            </a:r>
          </a:p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digitales de comunicación</a:t>
            </a:r>
          </a:p>
        </p:txBody>
      </p:sp>
      <p:cxnSp>
        <p:nvCxnSpPr>
          <p:cNvPr id="13" name="5 Conector recto">
            <a:extLst>
              <a:ext uri="{FF2B5EF4-FFF2-40B4-BE49-F238E27FC236}">
                <a16:creationId xmlns:a16="http://schemas.microsoft.com/office/drawing/2014/main" xmlns="" id="{28C4328C-E623-C24C-B9AF-E10D3843B593}"/>
              </a:ext>
            </a:extLst>
          </p:cNvPr>
          <p:cNvCxnSpPr/>
          <p:nvPr/>
        </p:nvCxnSpPr>
        <p:spPr>
          <a:xfrm flipH="1">
            <a:off x="648780" y="4109621"/>
            <a:ext cx="3227693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289CBB1C-2DED-3D4A-8ADE-0A96A9BD9B76}"/>
              </a:ext>
            </a:extLst>
          </p:cNvPr>
          <p:cNvSpPr/>
          <p:nvPr/>
        </p:nvSpPr>
        <p:spPr>
          <a:xfrm>
            <a:off x="567801" y="4142690"/>
            <a:ext cx="458026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Producir baterías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de mensajes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para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 difusión en redes sociales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Blogs </a:t>
            </a:r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informativos acompañados de cápsulas audiovisuales, que promuevan la consulta del mapa simplificado de peligros del Popocatépetl </a:t>
            </a:r>
            <a:r>
              <a:rPr lang="es-MX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y la identificación de rutas de evacuación</a:t>
            </a:r>
            <a:endParaRPr lang="es-MX" sz="11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7" name="Imagen 21">
            <a:extLst>
              <a:ext uri="{FF2B5EF4-FFF2-40B4-BE49-F238E27FC236}">
                <a16:creationId xmlns:a16="http://schemas.microsoft.com/office/drawing/2014/main" xmlns="" id="{337734C5-E805-984B-983D-3EE3E9775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42" y="2648911"/>
            <a:ext cx="3456458" cy="189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6323" y="130044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PROPUESTA DE ESTRATEGIA</a:t>
            </a:r>
          </a:p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DE DIFUSIÓN COMUNITARIA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67801" y="829677"/>
            <a:ext cx="465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e) </a:t>
            </a:r>
            <a:r>
              <a:rPr lang="es-MX" sz="1200" b="1" dirty="0" smtClean="0">
                <a:solidFill>
                  <a:srgbClr val="38806B"/>
                </a:solidFill>
                <a:latin typeface="Montserrat" panose="00000500000000000000" pitchFamily="2" charset="0"/>
              </a:rPr>
              <a:t>Difusión de </a:t>
            </a:r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información entre los grupos de </a:t>
            </a:r>
          </a:p>
          <a:p>
            <a:r>
              <a:rPr lang="es-MX" sz="1200" b="1" dirty="0" smtClean="0">
                <a:solidFill>
                  <a:srgbClr val="38806B"/>
                </a:solidFill>
                <a:latin typeface="Montserrat" panose="00000500000000000000" pitchFamily="2" charset="0"/>
              </a:rPr>
              <a:t>Montañismo para </a:t>
            </a:r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evitar que realicen ascensos al cráter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67801" y="1451747"/>
            <a:ext cx="444063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Contactar con la Federación Mexicana de Excursionismo y Montañismo, para darles a conocer los peligros que implica subir el volcán Popocatépetl </a:t>
            </a: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648780" y="1371544"/>
            <a:ext cx="3227693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3 CuadroTexto">
            <a:extLst>
              <a:ext uri="{FF2B5EF4-FFF2-40B4-BE49-F238E27FC236}">
                <a16:creationId xmlns:a16="http://schemas.microsoft.com/office/drawing/2014/main" xmlns="" id="{32936C55-FFE3-DA47-B29F-F8634F003FF5}"/>
              </a:ext>
            </a:extLst>
          </p:cNvPr>
          <p:cNvSpPr txBox="1"/>
          <p:nvPr/>
        </p:nvSpPr>
        <p:spPr>
          <a:xfrm>
            <a:off x="567801" y="3596035"/>
            <a:ext cx="4283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>
                <a:solidFill>
                  <a:srgbClr val="38806B"/>
                </a:solidFill>
                <a:latin typeface="Montserrat" panose="00000500000000000000" pitchFamily="2" charset="0"/>
              </a:rPr>
              <a:t>f) Aprovechar la colaboración con el sector privado</a:t>
            </a:r>
          </a:p>
        </p:txBody>
      </p:sp>
      <p:cxnSp>
        <p:nvCxnSpPr>
          <p:cNvPr id="13" name="5 Conector recto">
            <a:extLst>
              <a:ext uri="{FF2B5EF4-FFF2-40B4-BE49-F238E27FC236}">
                <a16:creationId xmlns:a16="http://schemas.microsoft.com/office/drawing/2014/main" xmlns="" id="{28C4328C-E623-C24C-B9AF-E10D3843B593}"/>
              </a:ext>
            </a:extLst>
          </p:cNvPr>
          <p:cNvCxnSpPr/>
          <p:nvPr/>
        </p:nvCxnSpPr>
        <p:spPr>
          <a:xfrm flipH="1">
            <a:off x="648780" y="3929129"/>
            <a:ext cx="3227693" cy="0"/>
          </a:xfrm>
          <a:prstGeom prst="line">
            <a:avLst/>
          </a:prstGeom>
          <a:ln w="19050">
            <a:solidFill>
              <a:srgbClr val="D4C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 Rectángulo">
            <a:extLst>
              <a:ext uri="{FF2B5EF4-FFF2-40B4-BE49-F238E27FC236}">
                <a16:creationId xmlns:a16="http://schemas.microsoft.com/office/drawing/2014/main" xmlns="" id="{289CBB1C-2DED-3D4A-8ADE-0A96A9BD9B76}"/>
              </a:ext>
            </a:extLst>
          </p:cNvPr>
          <p:cNvSpPr/>
          <p:nvPr/>
        </p:nvSpPr>
        <p:spPr>
          <a:xfrm>
            <a:off x="567801" y="3985225"/>
            <a:ext cx="4580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Cinemex cuenta con 109 salas distribuidas de la siguiente manera: 45 en Estado de México, cinco en Morelos, 8 en Puebla y 51 en Ciudad de México, se prevé un gran impacto social a un bajo costo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61AB24B-7E54-2240-B1DB-CAB4DE9010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8" b="7991"/>
          <a:stretch/>
        </p:blipFill>
        <p:spPr>
          <a:xfrm>
            <a:off x="5436097" y="2204864"/>
            <a:ext cx="3707904" cy="15009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BA22F23-9DF0-D74E-98FF-60B96552C0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" b="3020"/>
          <a:stretch/>
        </p:blipFill>
        <p:spPr>
          <a:xfrm>
            <a:off x="5436097" y="4941168"/>
            <a:ext cx="3803724" cy="194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465</Words>
  <Application>Microsoft Office PowerPoint</Application>
  <PresentationFormat>Presentación en pantalla (4:3)</PresentationFormat>
  <Paragraphs>60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Estrada Cabrera Cynthia Paola</dc:creator>
  <cp:lastModifiedBy>Sánchez Pérez Tomás Alberto</cp:lastModifiedBy>
  <cp:revision>33</cp:revision>
  <dcterms:created xsi:type="dcterms:W3CDTF">2018-12-04T21:42:05Z</dcterms:created>
  <dcterms:modified xsi:type="dcterms:W3CDTF">2019-03-21T22:59:42Z</dcterms:modified>
</cp:coreProperties>
</file>