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93" r:id="rId3"/>
    <p:sldId id="316" r:id="rId4"/>
    <p:sldId id="317" r:id="rId5"/>
    <p:sldId id="318" r:id="rId6"/>
    <p:sldId id="319" r:id="rId7"/>
    <p:sldId id="322" r:id="rId8"/>
    <p:sldId id="324" r:id="rId9"/>
    <p:sldId id="325" r:id="rId10"/>
    <p:sldId id="343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9" r:id="rId20"/>
    <p:sldId id="345" r:id="rId21"/>
    <p:sldId id="341" r:id="rId22"/>
    <p:sldId id="344" r:id="rId23"/>
    <p:sldId id="342" r:id="rId24"/>
    <p:sldId id="303" r:id="rId25"/>
    <p:sldId id="295" r:id="rId26"/>
    <p:sldId id="296" r:id="rId27"/>
    <p:sldId id="297" r:id="rId28"/>
    <p:sldId id="347" r:id="rId29"/>
    <p:sldId id="346" r:id="rId30"/>
    <p:sldId id="310" r:id="rId31"/>
    <p:sldId id="311" r:id="rId32"/>
    <p:sldId id="312" r:id="rId33"/>
    <p:sldId id="314" r:id="rId34"/>
    <p:sldId id="298" r:id="rId35"/>
    <p:sldId id="315" r:id="rId36"/>
    <p:sldId id="309" r:id="rId37"/>
    <p:sldId id="256" r:id="rId3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8743" autoAdjust="0"/>
  </p:normalViewPr>
  <p:slideViewPr>
    <p:cSldViewPr showGuides="1">
      <p:cViewPr varScale="1">
        <p:scale>
          <a:sx n="82" d="100"/>
          <a:sy n="82" d="100"/>
        </p:scale>
        <p:origin x="-2203" y="1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384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vboxsrv\ownCloud\1.%20Popocatepetl\2019\Graficas-reporte-2018\OK_VT_POPO_LOCALIZACION_1995-2019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/>
          <a:lstStyle/>
          <a:p>
            <a:pPr>
              <a:defRPr sz="1800" b="1" strike="noStrike" spc="-1">
                <a:solidFill>
                  <a:srgbClr val="000000"/>
                </a:solidFill>
                <a:latin typeface="Calibri"/>
              </a:defRPr>
            </a:pPr>
            <a:r>
              <a:rPr lang="es-MX" sz="1800" b="1" strike="noStrike" spc="-1">
                <a:solidFill>
                  <a:srgbClr val="000000"/>
                </a:solidFill>
                <a:latin typeface="Calibri"/>
              </a:rPr>
              <a:t>Número de sismos volcanotectónicos por año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4257980378790103E-2"/>
          <c:y val="0.11570645378474601"/>
          <c:w val="0.92032958890305006"/>
          <c:h val="0.77176108492834505"/>
        </c:manualLayout>
      </c:layout>
      <c:barChart>
        <c:barDir val="col"/>
        <c:grouping val="clustered"/>
        <c:varyColors val="0"/>
        <c:ser>
          <c:idx val="0"/>
          <c:order val="0"/>
          <c:spPr>
            <a:ln>
              <a:noFill/>
            </a:ln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</c:dLbls>
          <c:cat>
            <c:numRef>
              <c:f>VT_año!$A$2:$A$26</c:f>
              <c:numCache>
                <c:formatCode>General</c:formatCode>
                <c:ptCount val="25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</c:numCache>
            </c:numRef>
          </c:cat>
          <c:val>
            <c:numRef>
              <c:f>VT_año!$B$2:$B$26</c:f>
              <c:numCache>
                <c:formatCode>General</c:formatCode>
                <c:ptCount val="25"/>
                <c:pt idx="0">
                  <c:v>110</c:v>
                </c:pt>
                <c:pt idx="1">
                  <c:v>167</c:v>
                </c:pt>
                <c:pt idx="2">
                  <c:v>262</c:v>
                </c:pt>
                <c:pt idx="3">
                  <c:v>152</c:v>
                </c:pt>
                <c:pt idx="4">
                  <c:v>177</c:v>
                </c:pt>
                <c:pt idx="5">
                  <c:v>144</c:v>
                </c:pt>
                <c:pt idx="6">
                  <c:v>191</c:v>
                </c:pt>
                <c:pt idx="7">
                  <c:v>275</c:v>
                </c:pt>
                <c:pt idx="8">
                  <c:v>82</c:v>
                </c:pt>
                <c:pt idx="9">
                  <c:v>60</c:v>
                </c:pt>
                <c:pt idx="10">
                  <c:v>95</c:v>
                </c:pt>
                <c:pt idx="11">
                  <c:v>138</c:v>
                </c:pt>
                <c:pt idx="12">
                  <c:v>123</c:v>
                </c:pt>
                <c:pt idx="13">
                  <c:v>78</c:v>
                </c:pt>
                <c:pt idx="14">
                  <c:v>85</c:v>
                </c:pt>
                <c:pt idx="15">
                  <c:v>46</c:v>
                </c:pt>
                <c:pt idx="16">
                  <c:v>27</c:v>
                </c:pt>
                <c:pt idx="17">
                  <c:v>94</c:v>
                </c:pt>
                <c:pt idx="18">
                  <c:v>241</c:v>
                </c:pt>
                <c:pt idx="19">
                  <c:v>243</c:v>
                </c:pt>
                <c:pt idx="20">
                  <c:v>199</c:v>
                </c:pt>
                <c:pt idx="21">
                  <c:v>421</c:v>
                </c:pt>
                <c:pt idx="22">
                  <c:v>757</c:v>
                </c:pt>
                <c:pt idx="23">
                  <c:v>971</c:v>
                </c:pt>
                <c:pt idx="24">
                  <c:v>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026688"/>
        <c:axId val="37875072"/>
      </c:barChart>
      <c:catAx>
        <c:axId val="39026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 rot="-5400000"/>
          <a:lstStyle/>
          <a:p>
            <a:pPr>
              <a:defRPr sz="1000" b="0" strike="noStrike" spc="-1">
                <a:solidFill>
                  <a:srgbClr val="000000"/>
                </a:solidFill>
                <a:latin typeface="Calibri"/>
              </a:defRPr>
            </a:pPr>
            <a:endParaRPr lang="es-MX"/>
          </a:p>
        </c:txPr>
        <c:crossAx val="37875072"/>
        <c:crosses val="autoZero"/>
        <c:auto val="1"/>
        <c:lblAlgn val="ctr"/>
        <c:lblOffset val="100"/>
        <c:noMultiLvlLbl val="1"/>
      </c:catAx>
      <c:valAx>
        <c:axId val="37875072"/>
        <c:scaling>
          <c:orientation val="minMax"/>
        </c:scaling>
        <c:delete val="0"/>
        <c:axPos val="l"/>
        <c:majorGridlines>
          <c:spPr>
            <a:ln w="9360">
              <a:solidFill>
                <a:srgbClr val="878787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1" strike="noStrike" spc="-1">
                    <a:solidFill>
                      <a:srgbClr val="000000"/>
                    </a:solidFill>
                    <a:latin typeface="Calibri"/>
                  </a:defRPr>
                </a:pPr>
                <a:r>
                  <a:rPr lang="es-MX" sz="1000" b="1" strike="noStrike" spc="-1">
                    <a:solidFill>
                      <a:srgbClr val="000000"/>
                    </a:solidFill>
                    <a:latin typeface="Calibri"/>
                  </a:rPr>
                  <a:t>Número de eventos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latin typeface="Calibri"/>
              </a:defRPr>
            </a:pPr>
            <a:endParaRPr lang="es-MX"/>
          </a:p>
        </c:txPr>
        <c:crossAx val="39026688"/>
        <c:crosses val="autoZero"/>
        <c:crossBetween val="between"/>
      </c:valAx>
      <c:spPr>
        <a:solidFill>
          <a:srgbClr val="FFFFFF"/>
        </a:solidFill>
        <a:ln>
          <a:noFill/>
        </a:ln>
      </c:spPr>
    </c:plotArea>
    <c:plotVisOnly val="1"/>
    <c:dispBlanksAs val="gap"/>
    <c:showDLblsOverMax val="1"/>
  </c:chart>
  <c:spPr>
    <a:solidFill>
      <a:srgbClr val="FFFFFF"/>
    </a:solidFill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75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84921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21 de marzo,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571137"/>
            <a:ext cx="8449217" cy="2009991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2771800" y="2594468"/>
            <a:ext cx="6192688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Reunión Extraordinaria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Unidades Estatales de Protección Civil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Estados de Puebla, Morelos, México, Tlaxcala y la Ciudad de México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para asuntos relacionados con la actividad del volcán Popocatépetl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chemeClr val="bg1"/>
              </a:solidFill>
              <a:latin typeface="Trajan Pro" pitchFamily="18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OPOCATÉPETL\2019\190215 Robin Campion DSC01063PopoEruption70mmPinosMej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56" y="764704"/>
            <a:ext cx="9162456" cy="61197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71600" y="188640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latin typeface="Montserrat" panose="00000500000000000000" pitchFamily="2" charset="0"/>
              </a:rPr>
              <a:t>14 de febrero 2019</a:t>
            </a:r>
            <a:endParaRPr lang="es-MX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00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95250"/>
            <a:ext cx="8572500" cy="66675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6376768" y="1809772"/>
            <a:ext cx="276723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MX" dirty="0" smtClean="0"/>
              <a:t>14 febrero</a:t>
            </a:r>
          </a:p>
          <a:p>
            <a:pPr algn="ctr"/>
            <a:r>
              <a:rPr lang="es-MX" dirty="0" smtClean="0"/>
              <a:t>1er episodio estromboliano</a:t>
            </a:r>
            <a:endParaRPr lang="es-MX" dirty="0"/>
          </a:p>
        </p:txBody>
      </p:sp>
      <p:sp>
        <p:nvSpPr>
          <p:cNvPr id="3" name="2 Flecha derecha"/>
          <p:cNvSpPr/>
          <p:nvPr/>
        </p:nvSpPr>
        <p:spPr>
          <a:xfrm rot="12511745">
            <a:off x="4651675" y="1363593"/>
            <a:ext cx="2063523" cy="294447"/>
          </a:xfrm>
          <a:prstGeom prst="rightArrow">
            <a:avLst>
              <a:gd name="adj1" fmla="val 50000"/>
              <a:gd name="adj2" fmla="val 107617"/>
            </a:avLst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6298840" y="4869160"/>
            <a:ext cx="269349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MX" dirty="0" smtClean="0"/>
              <a:t>18 </a:t>
            </a:r>
            <a:r>
              <a:rPr lang="es-MX" dirty="0" smtClean="0"/>
              <a:t>febrero</a:t>
            </a:r>
          </a:p>
          <a:p>
            <a:pPr algn="ctr"/>
            <a:r>
              <a:rPr lang="es-MX" dirty="0" smtClean="0"/>
              <a:t>5o </a:t>
            </a:r>
            <a:r>
              <a:rPr lang="es-MX" dirty="0" smtClean="0"/>
              <a:t>episodio estromboliano</a:t>
            </a:r>
            <a:endParaRPr lang="es-MX" dirty="0"/>
          </a:p>
        </p:txBody>
      </p:sp>
      <p:sp>
        <p:nvSpPr>
          <p:cNvPr id="6" name="5 Flecha derecha"/>
          <p:cNvSpPr/>
          <p:nvPr/>
        </p:nvSpPr>
        <p:spPr>
          <a:xfrm rot="9161510">
            <a:off x="4497948" y="5325712"/>
            <a:ext cx="2061830" cy="294447"/>
          </a:xfrm>
          <a:prstGeom prst="rightArrow">
            <a:avLst>
              <a:gd name="adj1" fmla="val 50000"/>
              <a:gd name="adj2" fmla="val 107617"/>
            </a:avLst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967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1"/>
            <a:ext cx="5856652" cy="4392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28" y="4083429"/>
            <a:ext cx="3724672" cy="2793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6444208" y="1412776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latin typeface="Montserrat" panose="00000500000000000000" pitchFamily="2" charset="0"/>
              </a:rPr>
              <a:t>19 febrero 2019</a:t>
            </a:r>
            <a:endParaRPr lang="es-MX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615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95536" y="332656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" panose="00000500000000000000" pitchFamily="2" charset="0"/>
              </a:rPr>
              <a:t>19 febrero 2019</a:t>
            </a:r>
            <a:endParaRPr lang="es-MX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813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659673" y="6309320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" panose="00000500000000000000" pitchFamily="2" charset="0"/>
              </a:rPr>
              <a:t>19 febrero 2019</a:t>
            </a:r>
            <a:endParaRPr lang="es-MX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22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OPOCATÉPETL\2019\190221 Sobrevuelo\Samsung\20190221_1314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2116" r="887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OPOCATÉPETL\2019\190221 Sobrevuelo\Flir\IR_02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0"/>
            <a:ext cx="3048000" cy="304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308304" y="127561"/>
            <a:ext cx="168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21 febrero 2019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9178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OPOCATÉPETL\2019\190221 Sobrevuelo\Samsung\20190221_1315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5" t="9613" r="10177" b="1643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OPOCATÉPETL\2019\190221 Sobrevuelo\Flir\IR_02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3048000" cy="304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458602" y="6488668"/>
            <a:ext cx="168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21 febrero 2019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1677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OPOCATÉPETL\2019\190221 Sobrevuelo\Samsung\20190221_131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7" y="-8569"/>
            <a:ext cx="9166655" cy="68751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POPOCATÉPETL\2019\190221 Sobrevuelo\Flir\IR_02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3048000" cy="304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469930" y="6488668"/>
            <a:ext cx="168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21 febrero 2019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710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OPOCATÉPETL\2019\190221 Sobrevuelo\Samsung\20190221_1317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POPOCATÉPETL\2019\190221 Sobrevuelo\Flir\IR_02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304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0" y="6488668"/>
            <a:ext cx="168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21 febrero 2019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33296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5" y="836712"/>
            <a:ext cx="6375925" cy="47819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93"/>
          <a:stretch/>
        </p:blipFill>
        <p:spPr>
          <a:xfrm>
            <a:off x="4162440" y="4186374"/>
            <a:ext cx="4981560" cy="2671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5 CuadroTexto"/>
          <p:cNvSpPr txBox="1"/>
          <p:nvPr/>
        </p:nvSpPr>
        <p:spPr>
          <a:xfrm>
            <a:off x="4162440" y="6334769"/>
            <a:ext cx="154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enero 2019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-3725" y="836712"/>
            <a:ext cx="168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21 febrero 2019</a:t>
            </a:r>
            <a:endParaRPr lang="es-MX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6516216" y="5130789"/>
            <a:ext cx="0" cy="11521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V="1">
            <a:off x="2675135" y="2081078"/>
            <a:ext cx="0" cy="7920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6516216" y="5522187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150 m</a:t>
            </a:r>
            <a:endParaRPr lang="es-MX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675135" y="2344234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70 m</a:t>
            </a:r>
            <a:endParaRPr lang="es-MX" dirty="0"/>
          </a:p>
        </p:txBody>
      </p:sp>
      <p:cxnSp>
        <p:nvCxnSpPr>
          <p:cNvPr id="17" name="16 Conector recto"/>
          <p:cNvCxnSpPr/>
          <p:nvPr/>
        </p:nvCxnSpPr>
        <p:spPr>
          <a:xfrm flipV="1">
            <a:off x="5896060" y="5331662"/>
            <a:ext cx="0" cy="5878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5240111" y="5440930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70 m</a:t>
            </a:r>
            <a:endParaRPr lang="es-MX" dirty="0"/>
          </a:p>
        </p:txBody>
      </p:sp>
      <p:cxnSp>
        <p:nvCxnSpPr>
          <p:cNvPr id="26" name="25 Conector recto"/>
          <p:cNvCxnSpPr/>
          <p:nvPr/>
        </p:nvCxnSpPr>
        <p:spPr>
          <a:xfrm flipV="1">
            <a:off x="2356600" y="6293967"/>
            <a:ext cx="0" cy="25468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CuadroTexto"/>
          <p:cNvSpPr txBox="1"/>
          <p:nvPr/>
        </p:nvSpPr>
        <p:spPr>
          <a:xfrm>
            <a:off x="928240" y="6267422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h = 80 m</a:t>
            </a:r>
            <a:endParaRPr lang="es-MX" sz="1400" dirty="0"/>
          </a:p>
        </p:txBody>
      </p:sp>
      <p:sp>
        <p:nvSpPr>
          <p:cNvPr id="36" name="AutoShape 2" descr="{\displaystyle V={\frac {\pi h}{6}}(3a^{2}+h^{2})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pSp>
        <p:nvGrpSpPr>
          <p:cNvPr id="37" name="36 Grupo"/>
          <p:cNvGrpSpPr/>
          <p:nvPr/>
        </p:nvGrpSpPr>
        <p:grpSpPr>
          <a:xfrm>
            <a:off x="1763688" y="5919530"/>
            <a:ext cx="1084987" cy="644716"/>
            <a:chOff x="7119761" y="1217881"/>
            <a:chExt cx="1084987" cy="1048139"/>
          </a:xfrm>
        </p:grpSpPr>
        <p:sp>
          <p:nvSpPr>
            <p:cNvPr id="38" name="37 Elipse"/>
            <p:cNvSpPr/>
            <p:nvPr/>
          </p:nvSpPr>
          <p:spPr>
            <a:xfrm>
              <a:off x="7214899" y="1700808"/>
              <a:ext cx="914400" cy="21602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" name="38 Elipse"/>
            <p:cNvSpPr/>
            <p:nvPr/>
          </p:nvSpPr>
          <p:spPr>
            <a:xfrm>
              <a:off x="7214899" y="1351620"/>
              <a:ext cx="914400" cy="914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7168043" y="1217881"/>
              <a:ext cx="1008112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" name="40 Rectángulo"/>
            <p:cNvSpPr/>
            <p:nvPr/>
          </p:nvSpPr>
          <p:spPr>
            <a:xfrm rot="1891137">
              <a:off x="8046944" y="1617561"/>
              <a:ext cx="157804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" name="41 Rectángulo"/>
            <p:cNvSpPr/>
            <p:nvPr/>
          </p:nvSpPr>
          <p:spPr>
            <a:xfrm rot="19368848">
              <a:off x="7119761" y="1628800"/>
              <a:ext cx="157804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cxnSp>
        <p:nvCxnSpPr>
          <p:cNvPr id="43" name="42 Conector recto"/>
          <p:cNvCxnSpPr/>
          <p:nvPr/>
        </p:nvCxnSpPr>
        <p:spPr>
          <a:xfrm>
            <a:off x="2358651" y="6175286"/>
            <a:ext cx="45374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43 CuadroTexto"/>
          <p:cNvSpPr txBox="1"/>
          <p:nvPr/>
        </p:nvSpPr>
        <p:spPr>
          <a:xfrm>
            <a:off x="2136522" y="5822354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r = 115 m</a:t>
            </a:r>
            <a:endParaRPr lang="es-MX" sz="1400" dirty="0"/>
          </a:p>
        </p:txBody>
      </p:sp>
      <p:pic>
        <p:nvPicPr>
          <p:cNvPr id="6149" name="Picture 5" descr="D:\POPOCATÉPETL\2019\190225 CCA\el-casquete-esfric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2"/>
          <a:stretch/>
        </p:blipFill>
        <p:spPr bwMode="auto">
          <a:xfrm>
            <a:off x="6571167" y="1238896"/>
            <a:ext cx="1287463" cy="123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58 CuadroTexto"/>
              <p:cNvSpPr txBox="1"/>
              <p:nvPr/>
            </p:nvSpPr>
            <p:spPr>
              <a:xfrm>
                <a:off x="7385850" y="2468012"/>
                <a:ext cx="1722203" cy="397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MX" sz="1400" b="0" i="1" smtClean="0">
                        <a:latin typeface="Cambria Math"/>
                      </a:rPr>
                      <m:t>𝑉</m:t>
                    </m:r>
                    <m:r>
                      <a:rPr lang="es-MX" sz="1400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s-MX" sz="1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s-MX" sz="1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s-MX" sz="1400" b="0" i="1" smtClean="0"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es-MX" sz="1400" b="0" i="1" smtClean="0">
                        <a:latin typeface="Cambria Math"/>
                        <a:ea typeface="Cambria Math"/>
                      </a:rPr>
                      <m:t>𝜋</m:t>
                    </m:r>
                    <m:r>
                      <a:rPr lang="es-MX" sz="1400" b="0" i="1" smtClean="0">
                        <a:latin typeface="Cambria Math"/>
                        <a:ea typeface="Cambria Math"/>
                      </a:rPr>
                      <m:t>h</m:t>
                    </m:r>
                    <m:r>
                      <a:rPr lang="es-MX" sz="1400" b="0" i="1" smtClean="0">
                        <a:latin typeface="Cambria Math"/>
                        <a:ea typeface="Cambria Math"/>
                      </a:rPr>
                      <m:t> (3</m:t>
                    </m:r>
                    <m:r>
                      <a:rPr lang="es-MX" sz="1400" b="0" i="1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es-MX" sz="1400" b="0" i="1" baseline="30000" smtClean="0">
                        <a:latin typeface="Cambria Math"/>
                        <a:ea typeface="Cambria Math"/>
                      </a:rPr>
                      <m:t>2</m:t>
                    </m:r>
                    <m:r>
                      <a:rPr lang="es-MX" sz="1400" b="0" i="1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es-MX" sz="1400" b="0" i="1" smtClean="0">
                        <a:latin typeface="Cambria Math"/>
                        <a:ea typeface="Cambria Math"/>
                      </a:rPr>
                      <m:t>h</m:t>
                    </m:r>
                    <m:r>
                      <a:rPr lang="es-MX" sz="1400" b="0" i="1" baseline="30000" smtClean="0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r>
                  <a:rPr lang="es-MX" sz="1400" dirty="0" smtClean="0"/>
                  <a:t>)</a:t>
                </a:r>
                <a:endParaRPr lang="es-MX" sz="1400" dirty="0"/>
              </a:p>
            </p:txBody>
          </p:sp>
        </mc:Choice>
        <mc:Fallback xmlns="">
          <p:sp>
            <p:nvSpPr>
              <p:cNvPr id="59" name="5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5850" y="2468012"/>
                <a:ext cx="1722203" cy="397866"/>
              </a:xfrm>
              <a:prstGeom prst="rect">
                <a:avLst/>
              </a:prstGeom>
              <a:blipFill rotWithShape="1">
                <a:blip r:embed="rId6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54 CuadroTexto"/>
          <p:cNvSpPr txBox="1"/>
          <p:nvPr/>
        </p:nvSpPr>
        <p:spPr>
          <a:xfrm>
            <a:off x="6913784" y="3058407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V=  1,929,985 m</a:t>
            </a:r>
            <a:r>
              <a:rPr lang="es-MX" sz="1600" baseline="30000" dirty="0" smtClean="0"/>
              <a:t>3</a:t>
            </a:r>
            <a:endParaRPr lang="es-MX" sz="1600" baseline="30000" dirty="0"/>
          </a:p>
        </p:txBody>
      </p:sp>
      <p:cxnSp>
        <p:nvCxnSpPr>
          <p:cNvPr id="61" name="60 Conector recto"/>
          <p:cNvCxnSpPr/>
          <p:nvPr/>
        </p:nvCxnSpPr>
        <p:spPr>
          <a:xfrm flipV="1">
            <a:off x="2915816" y="2777706"/>
            <a:ext cx="1060961" cy="122400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61 CuadroTexto"/>
          <p:cNvSpPr txBox="1"/>
          <p:nvPr/>
        </p:nvSpPr>
        <p:spPr>
          <a:xfrm rot="18640999">
            <a:off x="3281349" y="3118905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</a:rPr>
              <a:t>230 m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65" name="64 CuadroTexto"/>
          <p:cNvSpPr txBox="1"/>
          <p:nvPr/>
        </p:nvSpPr>
        <p:spPr>
          <a:xfrm>
            <a:off x="7816260" y="2131169"/>
            <a:ext cx="1289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/>
              <a:t>Casquete esférico</a:t>
            </a:r>
            <a:endParaRPr lang="es-MX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309790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r="7289"/>
          <a:stretch/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3" name="CuadroTexto 2"/>
          <p:cNvSpPr txBox="1">
            <a:spLocks noChangeArrowheads="1"/>
          </p:cNvSpPr>
          <p:nvPr/>
        </p:nvSpPr>
        <p:spPr bwMode="auto">
          <a:xfrm>
            <a:off x="1403648" y="4725144"/>
            <a:ext cx="6336704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Reunión Extraordinaria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Unidades Estatales de Protección Civil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Estados de Puebla, Morelos, México, Tlaxcala y la Ciudad de México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para asuntos relacionados con la actividad del volcán Popocatépetl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chemeClr val="bg1"/>
              </a:solidFill>
              <a:latin typeface="Trajan Pro" pitchFamily="18" charset="0"/>
            </a:endParaRPr>
          </a:p>
        </p:txBody>
      </p:sp>
      <p:sp>
        <p:nvSpPr>
          <p:cNvPr id="4" name="Rectángulo 3"/>
          <p:cNvSpPr>
            <a:spLocks noChangeArrowheads="1"/>
          </p:cNvSpPr>
          <p:nvPr/>
        </p:nvSpPr>
        <p:spPr bwMode="auto">
          <a:xfrm>
            <a:off x="6105525" y="6518642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anose="00000500000000000000" pitchFamily="2" charset="0"/>
              </a:rPr>
              <a:t>21 de marzo, 2019</a:t>
            </a:r>
            <a:endParaRPr lang="es-MX" altLang="es-MX" sz="1400" dirty="0">
              <a:solidFill>
                <a:schemeClr val="accent6">
                  <a:lumMod val="20000"/>
                  <a:lumOff val="8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0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apred.gob.mx/popo/2019/feb/p02241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794945"/>
            <a:ext cx="8892480" cy="60630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331640" y="260648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latin typeface="Montserrat" panose="00000500000000000000" pitchFamily="2" charset="0"/>
              </a:rPr>
              <a:t>23 febrero 2019</a:t>
            </a:r>
            <a:endParaRPr lang="es-MX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026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enapred.gob.mx/popo/2019/mar/p0311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08720"/>
            <a:ext cx="7620000" cy="571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331640" y="260648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latin typeface="Montserrat" panose="00000500000000000000" pitchFamily="2" charset="0"/>
              </a:rPr>
              <a:t>10 marzo 2019</a:t>
            </a:r>
            <a:endParaRPr lang="es-MX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67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2 CuadroTexto"/>
          <p:cNvSpPr txBox="1"/>
          <p:nvPr/>
        </p:nvSpPr>
        <p:spPr>
          <a:xfrm>
            <a:off x="611560" y="260648"/>
            <a:ext cx="1588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latin typeface="Montserrat" panose="00000500000000000000" pitchFamily="2" charset="0"/>
              </a:rPr>
              <a:t>12 </a:t>
            </a:r>
            <a:r>
              <a:rPr lang="es-MX" sz="1600" dirty="0" smtClean="0">
                <a:latin typeface="Montserrat" panose="00000500000000000000" pitchFamily="2" charset="0"/>
              </a:rPr>
              <a:t>marzo 2019</a:t>
            </a:r>
            <a:endParaRPr lang="es-MX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286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6" y="836712"/>
            <a:ext cx="8815809" cy="6021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2 CuadroTexto"/>
          <p:cNvSpPr txBox="1"/>
          <p:nvPr/>
        </p:nvSpPr>
        <p:spPr>
          <a:xfrm>
            <a:off x="1547664" y="404664"/>
            <a:ext cx="160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latin typeface="Montserrat" panose="00000500000000000000" pitchFamily="2" charset="0"/>
              </a:rPr>
              <a:t>14 </a:t>
            </a:r>
            <a:r>
              <a:rPr lang="es-MX" sz="1600" dirty="0" smtClean="0">
                <a:latin typeface="Montserrat" panose="00000500000000000000" pitchFamily="2" charset="0"/>
              </a:rPr>
              <a:t>marzo 2019</a:t>
            </a:r>
            <a:endParaRPr lang="es-MX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54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536504" cy="45365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240" y="1412776"/>
            <a:ext cx="453650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94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820"/>
            <a:ext cx="9144000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D:\POPOCATÉPETL\2019\190315 Sobrevuelo\Flir\IR_05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6200"/>
            <a:ext cx="2771800" cy="27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541613" y="1165820"/>
            <a:ext cx="1588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latin typeface="Montserrat" panose="00000500000000000000" pitchFamily="2" charset="0"/>
              </a:rPr>
              <a:t>15 marzo 2019</a:t>
            </a:r>
            <a:endParaRPr lang="es-MX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2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0" y="1165820"/>
            <a:ext cx="9144000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3 CuadroTexto"/>
          <p:cNvSpPr txBox="1"/>
          <p:nvPr/>
        </p:nvSpPr>
        <p:spPr>
          <a:xfrm>
            <a:off x="7541613" y="1165820"/>
            <a:ext cx="1588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15 marzo 2019</a:t>
            </a:r>
            <a:endParaRPr lang="es-MX" sz="1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0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820"/>
            <a:ext cx="9144000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2 CuadroTexto"/>
          <p:cNvSpPr txBox="1"/>
          <p:nvPr/>
        </p:nvSpPr>
        <p:spPr>
          <a:xfrm>
            <a:off x="7541612" y="1165820"/>
            <a:ext cx="1588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15 marzo 2019</a:t>
            </a:r>
            <a:endParaRPr lang="es-MX" sz="1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06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2667" r="34729" b="35722"/>
          <a:stretch/>
        </p:blipFill>
        <p:spPr>
          <a:xfrm>
            <a:off x="0" y="0"/>
            <a:ext cx="4499992" cy="341009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4" t="2718" r="34361" b="34239"/>
          <a:stretch/>
        </p:blipFill>
        <p:spPr>
          <a:xfrm>
            <a:off x="4570877" y="836712"/>
            <a:ext cx="4436207" cy="331236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6" t="3525" r="34455" b="51217"/>
          <a:stretch/>
        </p:blipFill>
        <p:spPr>
          <a:xfrm>
            <a:off x="0" y="3501008"/>
            <a:ext cx="6012160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66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enapred.gob.mx/popo/2019/mar/p03191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606"/>
            <a:ext cx="6705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enapred.gob.mx/popo/2019/mar/p03191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82" y="3933056"/>
            <a:ext cx="4289918" cy="292494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259632" y="5877272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latin typeface="Montserrat" panose="00000500000000000000" pitchFamily="2" charset="0"/>
              </a:rPr>
              <a:t>19 de marzo, 21:38 h</a:t>
            </a:r>
            <a:endParaRPr lang="es-MX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598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836712"/>
            <a:ext cx="4115950" cy="2806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17032"/>
            <a:ext cx="4115949" cy="30869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5 CuadroTexto"/>
          <p:cNvSpPr txBox="1"/>
          <p:nvPr/>
        </p:nvSpPr>
        <p:spPr>
          <a:xfrm>
            <a:off x="1221191" y="364014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latin typeface="Montserrat" panose="00000500000000000000" pitchFamily="2" charset="0"/>
              </a:rPr>
              <a:t>22 enero 2019, 21:06</a:t>
            </a:r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" y="836712"/>
            <a:ext cx="4713287" cy="23902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303987"/>
            <a:ext cx="4713287" cy="35000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917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639"/>
            <a:ext cx="9143999" cy="59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1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878184" y="537321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Año</a:t>
            </a:r>
            <a:endParaRPr lang="es-MX" b="1" dirty="0"/>
          </a:p>
        </p:txBody>
      </p:sp>
      <p:graphicFrame>
        <p:nvGraphicFramePr>
          <p:cNvPr id="6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4380332"/>
              </p:ext>
            </p:extLst>
          </p:nvPr>
        </p:nvGraphicFramePr>
        <p:xfrm>
          <a:off x="26475" y="1557690"/>
          <a:ext cx="9091050" cy="3742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235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22" y="980728"/>
            <a:ext cx="7359886" cy="582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5455"/>
            <a:ext cx="9144000" cy="451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69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422"/>
            <a:ext cx="9144000" cy="4679156"/>
          </a:xfrm>
          <a:prstGeom prst="rect">
            <a:avLst/>
          </a:prstGeom>
        </p:spPr>
      </p:pic>
      <p:sp>
        <p:nvSpPr>
          <p:cNvPr id="3" name="2 Flecha derecha"/>
          <p:cNvSpPr/>
          <p:nvPr/>
        </p:nvSpPr>
        <p:spPr>
          <a:xfrm rot="10800000">
            <a:off x="7524328" y="429309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65363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22577"/>
            <a:ext cx="8583827" cy="4234615"/>
          </a:xfrm>
          <a:prstGeom prst="rect">
            <a:avLst/>
          </a:prstGeom>
        </p:spPr>
      </p:pic>
      <p:pic>
        <p:nvPicPr>
          <p:cNvPr id="5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113893"/>
            <a:ext cx="8565009" cy="17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5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8053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1364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8" t="26939" r="32755" b="24082"/>
          <a:stretch/>
        </p:blipFill>
        <p:spPr>
          <a:xfrm>
            <a:off x="145907" y="908720"/>
            <a:ext cx="5938261" cy="584091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444208" y="1628800"/>
            <a:ext cx="2425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Muestra de ceniza</a:t>
            </a:r>
          </a:p>
          <a:p>
            <a:pPr algn="ctr"/>
            <a:r>
              <a:rPr lang="es-MX" dirty="0" smtClean="0">
                <a:latin typeface="Montserrat" panose="00000500000000000000" pitchFamily="2" charset="0"/>
              </a:rPr>
              <a:t>del 23 enero 2019.</a:t>
            </a:r>
          </a:p>
          <a:p>
            <a:pPr algn="ctr"/>
            <a:r>
              <a:rPr lang="es-MX" dirty="0" smtClean="0">
                <a:latin typeface="Montserrat" panose="00000500000000000000" pitchFamily="2" charset="0"/>
              </a:rPr>
              <a:t>Recolectada en </a:t>
            </a:r>
            <a:r>
              <a:rPr lang="es-MX" dirty="0" err="1" smtClean="0">
                <a:latin typeface="Montserrat" panose="00000500000000000000" pitchFamily="2" charset="0"/>
              </a:rPr>
              <a:t>Ozolco</a:t>
            </a:r>
            <a:r>
              <a:rPr lang="es-MX" dirty="0" smtClean="0">
                <a:latin typeface="Montserrat" panose="00000500000000000000" pitchFamily="2" charset="0"/>
              </a:rPr>
              <a:t>, a 14 km del cráter.</a:t>
            </a:r>
            <a:endParaRPr lang="es-MX" dirty="0">
              <a:latin typeface="Montserrat" panose="00000500000000000000" pitchFamily="2" charset="0"/>
            </a:endParaRPr>
          </a:p>
        </p:txBody>
      </p:sp>
      <p:grpSp>
        <p:nvGrpSpPr>
          <p:cNvPr id="31" name="30 Grupo"/>
          <p:cNvGrpSpPr/>
          <p:nvPr/>
        </p:nvGrpSpPr>
        <p:grpSpPr>
          <a:xfrm>
            <a:off x="223906" y="976100"/>
            <a:ext cx="723275" cy="369332"/>
            <a:chOff x="285926" y="1259468"/>
            <a:chExt cx="723275" cy="369332"/>
          </a:xfrm>
        </p:grpSpPr>
        <p:cxnSp>
          <p:nvCxnSpPr>
            <p:cNvPr id="26" name="25 Conector recto de flecha"/>
            <p:cNvCxnSpPr/>
            <p:nvPr/>
          </p:nvCxnSpPr>
          <p:spPr>
            <a:xfrm>
              <a:off x="395536" y="1628800"/>
              <a:ext cx="504056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28 CuadroTexto"/>
            <p:cNvSpPr txBox="1"/>
            <p:nvPr/>
          </p:nvSpPr>
          <p:spPr>
            <a:xfrm>
              <a:off x="285926" y="1259468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>
                  <a:solidFill>
                    <a:schemeClr val="bg1"/>
                  </a:solidFill>
                </a:rPr>
                <a:t>1 mm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53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0" r="16583"/>
          <a:stretch/>
        </p:blipFill>
        <p:spPr>
          <a:xfrm>
            <a:off x="0" y="781056"/>
            <a:ext cx="9144000" cy="60769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2 CuadroTexto"/>
          <p:cNvSpPr txBox="1"/>
          <p:nvPr/>
        </p:nvSpPr>
        <p:spPr>
          <a:xfrm>
            <a:off x="1221191" y="364014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latin typeface="Montserrat" panose="00000500000000000000" pitchFamily="2" charset="0"/>
              </a:rPr>
              <a:t>27 enero 2019</a:t>
            </a:r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" y="4617475"/>
            <a:ext cx="2971141" cy="22283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871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OPOCATÉPETL\2019\190127 Sobrevuelo\Nikon - copia\DSC_06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1124744"/>
            <a:ext cx="7802880" cy="5166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2 Conector recto de flecha"/>
          <p:cNvCxnSpPr/>
          <p:nvPr/>
        </p:nvCxnSpPr>
        <p:spPr>
          <a:xfrm flipV="1">
            <a:off x="5256076" y="4838348"/>
            <a:ext cx="252028" cy="52576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V="1">
            <a:off x="5256076" y="4428004"/>
            <a:ext cx="828092" cy="936104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4752572" y="5364107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Fumarolas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externas</a:t>
            </a:r>
            <a:endParaRPr lang="es-MX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2483768" y="2771820"/>
            <a:ext cx="252028" cy="504056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1980264" y="2310155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Fumarolas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externas</a:t>
            </a:r>
            <a:endParaRPr lang="es-MX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221191" y="364014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latin typeface="Montserrat" panose="00000500000000000000" pitchFamily="2" charset="0"/>
              </a:rPr>
              <a:t>27 enero 2019</a:t>
            </a:r>
            <a:endParaRPr lang="es-MX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0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OPOCATÉPETL\2019\190127 Sobrevuelo\Samsung - copia\20190127_0908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73"/>
          <a:stretch/>
        </p:blipFill>
        <p:spPr bwMode="auto">
          <a:xfrm>
            <a:off x="0" y="819845"/>
            <a:ext cx="9144000" cy="60381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221191" y="364014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latin typeface="Montserrat" panose="00000500000000000000" pitchFamily="2" charset="0"/>
              </a:rPr>
              <a:t>27 enero 2019</a:t>
            </a:r>
            <a:endParaRPr lang="es-MX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68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89" y="1005840"/>
            <a:ext cx="7802880" cy="5852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048000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3347864" y="1124744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" panose="00000500000000000000" pitchFamily="2" charset="0"/>
              </a:rPr>
              <a:t>27 enero 2019</a:t>
            </a:r>
            <a:endParaRPr lang="es-MX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9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1005840"/>
            <a:ext cx="7802880" cy="5852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048000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3 CuadroTexto"/>
          <p:cNvSpPr txBox="1"/>
          <p:nvPr/>
        </p:nvSpPr>
        <p:spPr>
          <a:xfrm>
            <a:off x="3347864" y="1124744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" panose="00000500000000000000" pitchFamily="2" charset="0"/>
              </a:rPr>
              <a:t>27 enero 2019</a:t>
            </a:r>
            <a:endParaRPr lang="es-MX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5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</TotalTime>
  <Words>228</Words>
  <Application>Microsoft Office PowerPoint</Application>
  <PresentationFormat>Presentación en pantalla (4:3)</PresentationFormat>
  <Paragraphs>58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Espinasa Pereña Ramon</cp:lastModifiedBy>
  <cp:revision>75</cp:revision>
  <dcterms:created xsi:type="dcterms:W3CDTF">2018-12-04T21:42:05Z</dcterms:created>
  <dcterms:modified xsi:type="dcterms:W3CDTF">2019-03-21T23:00:00Z</dcterms:modified>
</cp:coreProperties>
</file>