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378" r:id="rId4"/>
    <p:sldId id="379" r:id="rId5"/>
    <p:sldId id="380" r:id="rId6"/>
    <p:sldId id="381" r:id="rId7"/>
    <p:sldId id="382" r:id="rId8"/>
    <p:sldId id="375" r:id="rId9"/>
    <p:sldId id="376" r:id="rId10"/>
    <p:sldId id="377" r:id="rId11"/>
    <p:sldId id="366" r:id="rId12"/>
    <p:sldId id="367" r:id="rId13"/>
    <p:sldId id="372" r:id="rId14"/>
    <p:sldId id="373" r:id="rId15"/>
    <p:sldId id="374" r:id="rId16"/>
    <p:sldId id="362" r:id="rId17"/>
    <p:sldId id="363" r:id="rId18"/>
    <p:sldId id="364" r:id="rId19"/>
    <p:sldId id="365" r:id="rId20"/>
    <p:sldId id="368" r:id="rId21"/>
    <p:sldId id="369" r:id="rId22"/>
    <p:sldId id="370" r:id="rId23"/>
    <p:sldId id="371" r:id="rId2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efrancov\Desktop\Reglamentos_Protecci&#243;n%20civil%20por%20Mun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380984990738731E-2"/>
          <c:y val="3.3264284618760631E-2"/>
          <c:w val="0.78783755356872909"/>
          <c:h val="0.672947015884472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Reglamentos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Hoja1!$A$2:$A$16</c:f>
              <c:strCache>
                <c:ptCount val="15"/>
                <c:pt idx="0">
                  <c:v>Apizaco</c:v>
                </c:pt>
                <c:pt idx="1">
                  <c:v>Calpulalpan</c:v>
                </c:pt>
                <c:pt idx="2">
                  <c:v>Cuapiaxtla</c:v>
                </c:pt>
                <c:pt idx="3">
                  <c:v>Chiautempan</c:v>
                </c:pt>
                <c:pt idx="4">
                  <c:v>Ixtacuixtla de Mariano Matamoros</c:v>
                </c:pt>
                <c:pt idx="5">
                  <c:v>Nanacamilpa de Mariano Arista</c:v>
                </c:pt>
                <c:pt idx="6">
                  <c:v>Panotla</c:v>
                </c:pt>
                <c:pt idx="7">
                  <c:v>San Pablo del Monte</c:v>
                </c:pt>
                <c:pt idx="8">
                  <c:v>Tetla de la Solidaridad</c:v>
                </c:pt>
                <c:pt idx="9">
                  <c:v>Tetlatlahuca</c:v>
                </c:pt>
                <c:pt idx="10">
                  <c:v>Xaltocan</c:v>
                </c:pt>
                <c:pt idx="11">
                  <c:v>Yauhquemehcan</c:v>
                </c:pt>
                <c:pt idx="12">
                  <c:v>Zacatelco</c:v>
                </c:pt>
                <c:pt idx="13">
                  <c:v>San Lucas Tecopilco</c:v>
                </c:pt>
                <c:pt idx="14">
                  <c:v>Santa Ana Nopalucan</c:v>
                </c:pt>
              </c:strCache>
            </c:strRef>
          </c:cat>
          <c:val>
            <c:numRef>
              <c:f>Hoja1!$B$2:$B$16</c:f>
              <c:numCache>
                <c:formatCode>General</c:formatCode>
                <c:ptCount val="1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Acuerdos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Hoja1!$A$2:$A$16</c:f>
              <c:strCache>
                <c:ptCount val="15"/>
                <c:pt idx="0">
                  <c:v>Apizaco</c:v>
                </c:pt>
                <c:pt idx="1">
                  <c:v>Calpulalpan</c:v>
                </c:pt>
                <c:pt idx="2">
                  <c:v>Cuapiaxtla</c:v>
                </c:pt>
                <c:pt idx="3">
                  <c:v>Chiautempan</c:v>
                </c:pt>
                <c:pt idx="4">
                  <c:v>Ixtacuixtla de Mariano Matamoros</c:v>
                </c:pt>
                <c:pt idx="5">
                  <c:v>Nanacamilpa de Mariano Arista</c:v>
                </c:pt>
                <c:pt idx="6">
                  <c:v>Panotla</c:v>
                </c:pt>
                <c:pt idx="7">
                  <c:v>San Pablo del Monte</c:v>
                </c:pt>
                <c:pt idx="8">
                  <c:v>Tetla de la Solidaridad</c:v>
                </c:pt>
                <c:pt idx="9">
                  <c:v>Tetlatlahuca</c:v>
                </c:pt>
                <c:pt idx="10">
                  <c:v>Xaltocan</c:v>
                </c:pt>
                <c:pt idx="11">
                  <c:v>Yauhquemehcan</c:v>
                </c:pt>
                <c:pt idx="12">
                  <c:v>Zacatelco</c:v>
                </c:pt>
                <c:pt idx="13">
                  <c:v>San Lucas Tecopilco</c:v>
                </c:pt>
                <c:pt idx="14">
                  <c:v>Santa Ana Nopalucan</c:v>
                </c:pt>
              </c:strCache>
            </c:strRef>
          </c:cat>
          <c:val>
            <c:numRef>
              <c:f>Hoja1!$C$2:$C$16</c:f>
              <c:numCache>
                <c:formatCode>General</c:formatCode>
                <c:ptCount val="15"/>
                <c:pt idx="9">
                  <c:v>1</c:v>
                </c:pt>
                <c:pt idx="13">
                  <c:v>1</c:v>
                </c:pt>
                <c:pt idx="14">
                  <c:v>1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Normas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Hoja1!$A$2:$A$16</c:f>
              <c:strCache>
                <c:ptCount val="15"/>
                <c:pt idx="0">
                  <c:v>Apizaco</c:v>
                </c:pt>
                <c:pt idx="1">
                  <c:v>Calpulalpan</c:v>
                </c:pt>
                <c:pt idx="2">
                  <c:v>Cuapiaxtla</c:v>
                </c:pt>
                <c:pt idx="3">
                  <c:v>Chiautempan</c:v>
                </c:pt>
                <c:pt idx="4">
                  <c:v>Ixtacuixtla de Mariano Matamoros</c:v>
                </c:pt>
                <c:pt idx="5">
                  <c:v>Nanacamilpa de Mariano Arista</c:v>
                </c:pt>
                <c:pt idx="6">
                  <c:v>Panotla</c:v>
                </c:pt>
                <c:pt idx="7">
                  <c:v>San Pablo del Monte</c:v>
                </c:pt>
                <c:pt idx="8">
                  <c:v>Tetla de la Solidaridad</c:v>
                </c:pt>
                <c:pt idx="9">
                  <c:v>Tetlatlahuca</c:v>
                </c:pt>
                <c:pt idx="10">
                  <c:v>Xaltocan</c:v>
                </c:pt>
                <c:pt idx="11">
                  <c:v>Yauhquemehcan</c:v>
                </c:pt>
                <c:pt idx="12">
                  <c:v>Zacatelco</c:v>
                </c:pt>
                <c:pt idx="13">
                  <c:v>San Lucas Tecopilco</c:v>
                </c:pt>
                <c:pt idx="14">
                  <c:v>Santa Ana Nopalucan</c:v>
                </c:pt>
              </c:strCache>
            </c:strRef>
          </c:cat>
          <c:val>
            <c:numRef>
              <c:f>Hoja1!$D$2:$D$16</c:f>
              <c:numCache>
                <c:formatCode>General</c:formatCode>
                <c:ptCount val="15"/>
                <c:pt idx="3">
                  <c:v>1</c:v>
                </c:pt>
                <c:pt idx="4">
                  <c:v>1</c:v>
                </c:pt>
                <c:pt idx="8">
                  <c:v>1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Lineamientos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Hoja1!$A$2:$A$16</c:f>
              <c:strCache>
                <c:ptCount val="15"/>
                <c:pt idx="0">
                  <c:v>Apizaco</c:v>
                </c:pt>
                <c:pt idx="1">
                  <c:v>Calpulalpan</c:v>
                </c:pt>
                <c:pt idx="2">
                  <c:v>Cuapiaxtla</c:v>
                </c:pt>
                <c:pt idx="3">
                  <c:v>Chiautempan</c:v>
                </c:pt>
                <c:pt idx="4">
                  <c:v>Ixtacuixtla de Mariano Matamoros</c:v>
                </c:pt>
                <c:pt idx="5">
                  <c:v>Nanacamilpa de Mariano Arista</c:v>
                </c:pt>
                <c:pt idx="6">
                  <c:v>Panotla</c:v>
                </c:pt>
                <c:pt idx="7">
                  <c:v>San Pablo del Monte</c:v>
                </c:pt>
                <c:pt idx="8">
                  <c:v>Tetla de la Solidaridad</c:v>
                </c:pt>
                <c:pt idx="9">
                  <c:v>Tetlatlahuca</c:v>
                </c:pt>
                <c:pt idx="10">
                  <c:v>Xaltocan</c:v>
                </c:pt>
                <c:pt idx="11">
                  <c:v>Yauhquemehcan</c:v>
                </c:pt>
                <c:pt idx="12">
                  <c:v>Zacatelco</c:v>
                </c:pt>
                <c:pt idx="13">
                  <c:v>San Lucas Tecopilco</c:v>
                </c:pt>
                <c:pt idx="14">
                  <c:v>Santa Ana Nopalucan</c:v>
                </c:pt>
              </c:strCache>
            </c:strRef>
          </c:cat>
          <c:val>
            <c:numRef>
              <c:f>Hoja1!$E$2:$E$16</c:f>
              <c:numCache>
                <c:formatCode>General</c:formatCode>
                <c:ptCount val="15"/>
                <c:pt idx="13">
                  <c:v>1</c:v>
                </c:pt>
              </c:numCache>
            </c:numRef>
          </c:val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Otras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Hoja1!$A$2:$A$16</c:f>
              <c:strCache>
                <c:ptCount val="15"/>
                <c:pt idx="0">
                  <c:v>Apizaco</c:v>
                </c:pt>
                <c:pt idx="1">
                  <c:v>Calpulalpan</c:v>
                </c:pt>
                <c:pt idx="2">
                  <c:v>Cuapiaxtla</c:v>
                </c:pt>
                <c:pt idx="3">
                  <c:v>Chiautempan</c:v>
                </c:pt>
                <c:pt idx="4">
                  <c:v>Ixtacuixtla de Mariano Matamoros</c:v>
                </c:pt>
                <c:pt idx="5">
                  <c:v>Nanacamilpa de Mariano Arista</c:v>
                </c:pt>
                <c:pt idx="6">
                  <c:v>Panotla</c:v>
                </c:pt>
                <c:pt idx="7">
                  <c:v>San Pablo del Monte</c:v>
                </c:pt>
                <c:pt idx="8">
                  <c:v>Tetla de la Solidaridad</c:v>
                </c:pt>
                <c:pt idx="9">
                  <c:v>Tetlatlahuca</c:v>
                </c:pt>
                <c:pt idx="10">
                  <c:v>Xaltocan</c:v>
                </c:pt>
                <c:pt idx="11">
                  <c:v>Yauhquemehcan</c:v>
                </c:pt>
                <c:pt idx="12">
                  <c:v>Zacatelco</c:v>
                </c:pt>
                <c:pt idx="13">
                  <c:v>San Lucas Tecopilco</c:v>
                </c:pt>
                <c:pt idx="14">
                  <c:v>Santa Ana Nopalucan</c:v>
                </c:pt>
              </c:strCache>
            </c:strRef>
          </c:cat>
          <c:val>
            <c:numRef>
              <c:f>Hoja1!$F$2:$F$16</c:f>
              <c:numCache>
                <c:formatCode>General</c:formatCode>
                <c:ptCount val="15"/>
                <c:pt idx="10">
                  <c:v>1</c:v>
                </c:pt>
                <c:pt idx="11">
                  <c:v>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5811968"/>
        <c:axId val="84779008"/>
      </c:barChart>
      <c:catAx>
        <c:axId val="1858119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u="none" strike="noStrike" baseline="0">
                    <a:solidFill>
                      <a:sysClr val="windowText" lastClr="000000"/>
                    </a:solidFill>
                    <a:effectLst/>
                  </a:rPr>
                  <a:t>Municipio</a:t>
                </a:r>
                <a:endParaRPr lang="es-MX" sz="1200" b="1">
                  <a:solidFill>
                    <a:sysClr val="windowText" lastClr="000000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4779008"/>
        <c:crosses val="autoZero"/>
        <c:auto val="1"/>
        <c:lblAlgn val="ctr"/>
        <c:lblOffset val="100"/>
        <c:noMultiLvlLbl val="0"/>
      </c:catAx>
      <c:valAx>
        <c:axId val="84779008"/>
        <c:scaling>
          <c:orientation val="minMax"/>
          <c:max val="3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100" b="1" i="0" baseline="0">
                    <a:solidFill>
                      <a:sysClr val="windowText" lastClr="000000"/>
                    </a:solidFill>
                    <a:effectLst/>
                  </a:rPr>
                  <a:t>Número de documentos normativos</a:t>
                </a:r>
                <a:endParaRPr lang="es-MX" sz="1100">
                  <a:solidFill>
                    <a:sysClr val="windowText" lastClr="000000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1.2597136365218486E-2"/>
              <c:y val="0.174635178490773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85811968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MX" sz="1600" b="1" i="0" baseline="0" dirty="0" smtClean="0">
                <a:solidFill>
                  <a:sysClr val="windowText" lastClr="000000"/>
                </a:solidFill>
                <a:effectLst/>
              </a:rPr>
              <a:t>Daños y pérdidas </a:t>
            </a:r>
            <a:r>
              <a:rPr lang="es-MX" sz="1600" b="1" i="0" baseline="0" dirty="0">
                <a:solidFill>
                  <a:sysClr val="windowText" lastClr="000000"/>
                </a:solidFill>
                <a:effectLst/>
              </a:rPr>
              <a:t>económicas y defunciones en el estado de Tlaxcala, 2000-2017</a:t>
            </a:r>
            <a:endParaRPr lang="es-MX" sz="1200" dirty="0">
              <a:solidFill>
                <a:sysClr val="windowText" lastClr="000000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4212312569839663E-2"/>
          <c:y val="8.8491186235789929E-2"/>
          <c:w val="0.92488230555339002"/>
          <c:h val="0.7623463076579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TLAXHis!$R$1</c:f>
              <c:strCache>
                <c:ptCount val="1"/>
                <c:pt idx="0">
                  <c:v>Defunciones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dLbl>
              <c:idx val="7"/>
              <c:layout>
                <c:manualLayout>
                  <c:x val="-1.3201320132012718E-3"/>
                  <c:y val="-1.261829652996860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960396039603960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TLAXHis!$Q$2:$Q$19</c:f>
              <c:strCache>
                <c:ptCount val="18"/>
                <c:pt idx="0">
                  <c:v>2000*</c:v>
                </c:pt>
                <c:pt idx="1">
                  <c:v>2001*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strCache>
            </c:strRef>
          </c:cat>
          <c:val>
            <c:numRef>
              <c:f>TLAXHis!$R$2:$R$19</c:f>
              <c:numCache>
                <c:formatCode>General</c:formatCode>
                <c:ptCount val="18"/>
                <c:pt idx="0">
                  <c:v>0</c:v>
                </c:pt>
                <c:pt idx="1">
                  <c:v>36</c:v>
                </c:pt>
                <c:pt idx="2">
                  <c:v>6</c:v>
                </c:pt>
                <c:pt idx="3">
                  <c:v>7</c:v>
                </c:pt>
                <c:pt idx="4">
                  <c:v>0</c:v>
                </c:pt>
                <c:pt idx="5">
                  <c:v>4</c:v>
                </c:pt>
                <c:pt idx="6">
                  <c:v>6</c:v>
                </c:pt>
                <c:pt idx="7">
                  <c:v>4</c:v>
                </c:pt>
                <c:pt idx="8">
                  <c:v>0</c:v>
                </c:pt>
                <c:pt idx="9">
                  <c:v>4</c:v>
                </c:pt>
                <c:pt idx="10">
                  <c:v>0</c:v>
                </c:pt>
                <c:pt idx="11">
                  <c:v>6</c:v>
                </c:pt>
                <c:pt idx="12">
                  <c:v>0</c:v>
                </c:pt>
                <c:pt idx="13">
                  <c:v>0</c:v>
                </c:pt>
                <c:pt idx="14">
                  <c:v>2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811456"/>
        <c:axId val="197837952"/>
      </c:barChart>
      <c:lineChart>
        <c:grouping val="standard"/>
        <c:varyColors val="0"/>
        <c:ser>
          <c:idx val="1"/>
          <c:order val="1"/>
          <c:tx>
            <c:strRef>
              <c:f>TLAXHis!$S$1</c:f>
              <c:strCache>
                <c:ptCount val="1"/>
                <c:pt idx="0">
                  <c:v>Total daños (millones de pesos constantes, base 2013)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1.3201320132013685E-3"/>
                  <c:y val="-1.47213459516298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3201320132013201E-3"/>
                  <c:y val="-6.309148264984226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2.6402640264025436E-3"/>
                  <c:y val="-1.26182965299684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1.9361712525464068E-16"/>
                  <c:y val="-1.26182965299684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0"/>
                  <c:y val="-1.26182965299686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TLAXHis!$Q$2:$Q$19</c:f>
              <c:strCache>
                <c:ptCount val="18"/>
                <c:pt idx="0">
                  <c:v>2000*</c:v>
                </c:pt>
                <c:pt idx="1">
                  <c:v>2001*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strCache>
            </c:strRef>
          </c:cat>
          <c:val>
            <c:numRef>
              <c:f>TLAXHis!$S$2:$S$19</c:f>
              <c:numCache>
                <c:formatCode>_-* #,##0.0_-;\-* #,##0.0_-;_-* "-"??_-;_-@_-</c:formatCode>
                <c:ptCount val="18"/>
                <c:pt idx="0">
                  <c:v>232.98788394790216</c:v>
                </c:pt>
                <c:pt idx="1">
                  <c:v>0</c:v>
                </c:pt>
                <c:pt idx="2">
                  <c:v>55.099430147855934</c:v>
                </c:pt>
                <c:pt idx="3">
                  <c:v>4.9819954141738965</c:v>
                </c:pt>
                <c:pt idx="4">
                  <c:v>0.66823663468365657</c:v>
                </c:pt>
                <c:pt idx="5">
                  <c:v>46.886481959104287</c:v>
                </c:pt>
                <c:pt idx="6">
                  <c:v>1.9681914860712533</c:v>
                </c:pt>
                <c:pt idx="7">
                  <c:v>97.109409635851065</c:v>
                </c:pt>
                <c:pt idx="8">
                  <c:v>79.122271521152399</c:v>
                </c:pt>
                <c:pt idx="9">
                  <c:v>36.478783906634519</c:v>
                </c:pt>
                <c:pt idx="10">
                  <c:v>2.7077990311554148</c:v>
                </c:pt>
                <c:pt idx="11">
                  <c:v>691.93834414555511</c:v>
                </c:pt>
                <c:pt idx="12">
                  <c:v>8.9677877389710119</c:v>
                </c:pt>
                <c:pt idx="13">
                  <c:v>0</c:v>
                </c:pt>
                <c:pt idx="14">
                  <c:v>4.2669243154668948</c:v>
                </c:pt>
                <c:pt idx="15">
                  <c:v>2.3167399255509156</c:v>
                </c:pt>
                <c:pt idx="16">
                  <c:v>4.0983983402762991</c:v>
                </c:pt>
                <c:pt idx="17">
                  <c:v>251.06521252573339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403840"/>
        <c:axId val="197838528"/>
      </c:lineChart>
      <c:catAx>
        <c:axId val="18581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7837952"/>
        <c:crosses val="autoZero"/>
        <c:auto val="1"/>
        <c:lblAlgn val="ctr"/>
        <c:lblOffset val="100"/>
        <c:noMultiLvlLbl val="0"/>
      </c:catAx>
      <c:valAx>
        <c:axId val="197837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85811456"/>
        <c:crosses val="autoZero"/>
        <c:crossBetween val="between"/>
      </c:valAx>
      <c:valAx>
        <c:axId val="197838528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4403840"/>
        <c:crosses val="max"/>
        <c:crossBetween val="between"/>
      </c:valAx>
      <c:catAx>
        <c:axId val="194403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78385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848626594942959"/>
          <c:y val="0.90352235938961889"/>
          <c:w val="0.46302736415373819"/>
          <c:h val="3.54892073822002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MX" sz="1100" dirty="0"/>
              <a:t>Participación por sector en los daños y pérdidas causadas por los desastres de origen natural </a:t>
            </a:r>
            <a:r>
              <a:rPr lang="es-MX" sz="1100" dirty="0" smtClean="0"/>
              <a:t>en </a:t>
            </a:r>
            <a:r>
              <a:rPr lang="es-MX" sz="1100" dirty="0"/>
              <a:t>el estado de Tlaxcala, 2000-2017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0026268591426072"/>
          <c:y val="0.42657662583843697"/>
          <c:w val="0.33519138232720908"/>
          <c:h val="0.55865230387868181"/>
        </c:manualLayout>
      </c:layout>
      <c:pieChart>
        <c:varyColors val="1"/>
        <c:ser>
          <c:idx val="0"/>
          <c:order val="0"/>
          <c:tx>
            <c:strRef>
              <c:f>TLAXSec!$B$1</c:f>
              <c:strCache>
                <c:ptCount val="1"/>
                <c:pt idx="0">
                  <c:v>Participación por sector en los daños y pérdidas causadas por los desastres de origen natural y antrópico en el estado de Tlaxcala, 2000-2017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TLAXSec!$A$3:$A$8</c:f>
              <c:strCache>
                <c:ptCount val="6"/>
                <c:pt idx="0">
                  <c:v>Agropecuario y acuícola</c:v>
                </c:pt>
                <c:pt idx="1">
                  <c:v>Carretero</c:v>
                </c:pt>
                <c:pt idx="2">
                  <c:v>Educativo</c:v>
                </c:pt>
                <c:pt idx="3">
                  <c:v>Otros</c:v>
                </c:pt>
                <c:pt idx="4">
                  <c:v>Urbano</c:v>
                </c:pt>
                <c:pt idx="5">
                  <c:v>Vivienda</c:v>
                </c:pt>
              </c:strCache>
            </c:strRef>
          </c:cat>
          <c:val>
            <c:numRef>
              <c:f>TLAXSec!$C$3:$C$8</c:f>
              <c:numCache>
                <c:formatCode>0.0%</c:formatCode>
                <c:ptCount val="6"/>
                <c:pt idx="0">
                  <c:v>2.5648445647154582E-2</c:v>
                </c:pt>
                <c:pt idx="1">
                  <c:v>0.32011426084118261</c:v>
                </c:pt>
                <c:pt idx="2">
                  <c:v>0.57736362837839228</c:v>
                </c:pt>
                <c:pt idx="3">
                  <c:v>6.9570713512545429E-2</c:v>
                </c:pt>
                <c:pt idx="4">
                  <c:v>8.7412071903464187E-4</c:v>
                </c:pt>
                <c:pt idx="5">
                  <c:v>6.4288309016904211E-3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TLAXHis!$N$22</c:f>
              <c:strCache>
                <c:ptCount val="1"/>
                <c:pt idx="0">
                  <c:v>Defunciones, 2000-2017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TLAXHis!$M$29:$M$31</c:f>
              <c:strCache>
                <c:ptCount val="3"/>
                <c:pt idx="0">
                  <c:v>Hidrometeorológico</c:v>
                </c:pt>
                <c:pt idx="1">
                  <c:v>Químico</c:v>
                </c:pt>
                <c:pt idx="2">
                  <c:v>Socio-organizativo</c:v>
                </c:pt>
              </c:strCache>
            </c:strRef>
          </c:cat>
          <c:val>
            <c:numRef>
              <c:f>TLAXHis!$N$29:$N$31</c:f>
              <c:numCache>
                <c:formatCode>0.0%</c:formatCode>
                <c:ptCount val="3"/>
                <c:pt idx="0">
                  <c:v>0.60526315789473684</c:v>
                </c:pt>
                <c:pt idx="1">
                  <c:v>0.22368421052631579</c:v>
                </c:pt>
                <c:pt idx="2">
                  <c:v>0.17105263157894737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34833070866141735"/>
          <c:y val="0.34514581510644504"/>
          <c:w val="0.32000524934383201"/>
          <c:h val="0.53334208223972002"/>
        </c:manualLayout>
      </c:layout>
      <c:pieChart>
        <c:varyColors val="1"/>
        <c:ser>
          <c:idx val="0"/>
          <c:order val="0"/>
          <c:tx>
            <c:strRef>
              <c:f>TLAXHis!$O$22</c:f>
              <c:strCache>
                <c:ptCount val="1"/>
                <c:pt idx="0">
                  <c:v>Daños totales por categoría de fenómeno (millones de pesos constantes, base 2013)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TLAXHis!$M$28:$M$31</c:f>
              <c:strCache>
                <c:ptCount val="4"/>
                <c:pt idx="0">
                  <c:v>Geológico</c:v>
                </c:pt>
                <c:pt idx="1">
                  <c:v>Hidrometeorológico</c:v>
                </c:pt>
                <c:pt idx="2">
                  <c:v>Químico</c:v>
                </c:pt>
                <c:pt idx="3">
                  <c:v>Socio-organizativo</c:v>
                </c:pt>
              </c:strCache>
            </c:strRef>
          </c:cat>
          <c:val>
            <c:numRef>
              <c:f>TLAXHis!$O$28:$O$31</c:f>
              <c:numCache>
                <c:formatCode>0.0%</c:formatCode>
                <c:ptCount val="4"/>
                <c:pt idx="0">
                  <c:v>0.3109415726418342</c:v>
                </c:pt>
                <c:pt idx="1">
                  <c:v>0.67297996456655962</c:v>
                </c:pt>
                <c:pt idx="2">
                  <c:v>1.1371967824821881E-2</c:v>
                </c:pt>
                <c:pt idx="3">
                  <c:v>4.7064949667843933E-3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cat>
            <c:numRef>
              <c:f>'2018 Total'!$K$8:$K$13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'2018 Total'!$L$8:$L$13</c:f>
              <c:numCache>
                <c:formatCode>General</c:formatCode>
                <c:ptCount val="6"/>
                <c:pt idx="0">
                  <c:v>6</c:v>
                </c:pt>
                <c:pt idx="1">
                  <c:v>8</c:v>
                </c:pt>
                <c:pt idx="2">
                  <c:v>4</c:v>
                </c:pt>
                <c:pt idx="3">
                  <c:v>9</c:v>
                </c:pt>
                <c:pt idx="4">
                  <c:v>7</c:v>
                </c:pt>
                <c:pt idx="5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7195264"/>
        <c:axId val="194081280"/>
      </c:barChart>
      <c:catAx>
        <c:axId val="197195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Año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4081280"/>
        <c:crosses val="autoZero"/>
        <c:auto val="1"/>
        <c:lblAlgn val="ctr"/>
        <c:lblOffset val="100"/>
        <c:noMultiLvlLbl val="0"/>
      </c:catAx>
      <c:valAx>
        <c:axId val="19408128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MX"/>
                  <a:t>Número</a:t>
                </a:r>
                <a:r>
                  <a:rPr lang="es-MX" baseline="0"/>
                  <a:t> de casos</a:t>
                </a:r>
                <a:endParaRPr lang="es-MX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719526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0.00849</cdr:x>
      <cdr:y>0.95944</cdr:y>
    </cdr:from>
    <cdr:to>
      <cdr:x>0.92221</cdr:x>
      <cdr:y>0.99775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81642" y="5793921"/>
          <a:ext cx="8790213" cy="231321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800">
              <a:effectLst/>
              <a:latin typeface="+mn-lt"/>
              <a:ea typeface="+mn-ea"/>
              <a:cs typeface="+mn-cs"/>
            </a:rPr>
            <a:t>*Las</a:t>
          </a:r>
          <a:r>
            <a:rPr lang="es-MX" sz="800" baseline="0">
              <a:effectLst/>
              <a:latin typeface="+mn-lt"/>
              <a:ea typeface="+mn-ea"/>
              <a:cs typeface="+mn-cs"/>
            </a:rPr>
            <a:t> cifras de 2000 consideran también las estadísticas de CDMX, México, Morelos y Puebla. Las cifras de 2001 consideran también las estadísticas de México, Puebla, Chihuahua, Durango y Sonora.</a:t>
          </a:r>
          <a:endParaRPr lang="es-MX" sz="800">
            <a:effectLst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5C212-34AB-4043-B46E-56F924D73301}" type="datetimeFigureOut">
              <a:rPr lang="es-MX" smtClean="0"/>
              <a:t>01/03/2019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5FAC4-96CD-48AA-9822-4A8DDC951A4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8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513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825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266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057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>
                <a:solidFill>
                  <a:prstClr val="black"/>
                </a:solidFill>
              </a:rPr>
              <a:pPr/>
              <a:t>01/03/2019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978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>
                <a:solidFill>
                  <a:prstClr val="black"/>
                </a:solidFill>
              </a:rPr>
              <a:pPr/>
              <a:t>01/03/2019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07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>
                <a:solidFill>
                  <a:prstClr val="black"/>
                </a:solidFill>
              </a:rPr>
              <a:pPr/>
              <a:t>01/03/2019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66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>
                <a:solidFill>
                  <a:prstClr val="black"/>
                </a:solidFill>
              </a:rPr>
              <a:pPr/>
              <a:t>01/03/2019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61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>
                <a:solidFill>
                  <a:prstClr val="black"/>
                </a:solidFill>
              </a:rPr>
              <a:pPr/>
              <a:t>01/03/2019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>
                <a:solidFill>
                  <a:prstClr val="black"/>
                </a:solidFill>
              </a:rPr>
              <a:pPr/>
              <a:t>01/03/2019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17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>
                <a:solidFill>
                  <a:prstClr val="black"/>
                </a:solidFill>
              </a:rPr>
              <a:pPr/>
              <a:t>01/03/2019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91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A2939-AEF9-4FDD-8D90-129524CDDFA1}" type="datetimeFigureOut">
              <a:rPr lang="es-MX" smtClean="0"/>
              <a:t>01/03/2019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9A5307-CD40-4332-AA64-7DE0A044A0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976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01/03/2019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01/03/2019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01/03/2019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01/03/2019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01/03/2019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01/03/2019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01/03/2019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35"/>
            <a:ext cx="639206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70F47B-8336-174D-8345-672D517DBE8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390" y="188640"/>
            <a:ext cx="4283968" cy="3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0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pp/municipios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pp/CoberturaEstatal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hyperlink" Target="http://www.atlasnacionalderiesgos.gob.mx/AtlasEstatales/?&amp;NOM_ENT=San%20Luis%20Potos%C3%AD&amp;CVE_ENT=2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mgir.proyectomesoamerica.org/portal/apps/MapTools/index.html?appid=ab45cf1bfdf34a2da3f5ea6f7f2464c7" TargetMode="External"/><Relationship Id="rId2" Type="http://schemas.openxmlformats.org/officeDocument/2006/relationships/hyperlink" Target="http://www.atlasnacionalderiesgos.gob.mx/app/CoberturaEstatal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pp/CoberturaEstatal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atlasnacionalderiesgos.gob.mx/apps/IGOP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11216" y="0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4860032" y="5258865"/>
            <a:ext cx="39745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8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 de marzo de </a:t>
            </a:r>
            <a:r>
              <a:rPr lang="es-MX" altLang="es-MX" sz="1800" dirty="0">
                <a:solidFill>
                  <a:srgbClr val="D4C19C"/>
                </a:solidFill>
                <a:latin typeface="Montserrat" panose="00000500000000000000" pitchFamily="2" charset="0"/>
              </a:rPr>
              <a:t>2019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1571945" y="1268760"/>
            <a:ext cx="756084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 typeface="Arial" charset="0"/>
              <a:buNone/>
            </a:pPr>
            <a:r>
              <a:rPr lang="es-ES" altLang="es-MX" b="1" dirty="0">
                <a:solidFill>
                  <a:prstClr val="white"/>
                </a:solidFill>
                <a:latin typeface="Montserrat" pitchFamily="2" charset="77"/>
              </a:rPr>
              <a:t>Jornada de Fortalecimiento de Entidades Federativas</a:t>
            </a:r>
          </a:p>
          <a:p>
            <a:pPr lvl="1" algn="r" eaLnBrk="1" hangingPunct="1">
              <a:spcBef>
                <a:spcPct val="0"/>
              </a:spcBef>
              <a:buFont typeface="Arial" charset="0"/>
              <a:buNone/>
            </a:pPr>
            <a:endParaRPr lang="es-ES" b="1" dirty="0">
              <a:solidFill>
                <a:prstClr val="white"/>
              </a:solidFill>
              <a:latin typeface="Montserrat" pitchFamily="2" charset="77"/>
            </a:endParaRPr>
          </a:p>
          <a:p>
            <a:pPr lvl="1" algn="r" eaLnBrk="1" hangingPunct="1">
              <a:spcBef>
                <a:spcPct val="0"/>
              </a:spcBef>
              <a:buFont typeface="Arial" charset="0"/>
              <a:buNone/>
            </a:pPr>
            <a:endParaRPr lang="es-ES" sz="2000" b="1" dirty="0" smtClean="0">
              <a:solidFill>
                <a:prstClr val="white"/>
              </a:solidFill>
              <a:latin typeface="Montserrat" pitchFamily="2" charset="77"/>
            </a:endParaRPr>
          </a:p>
          <a:p>
            <a:pPr lvl="1" algn="r" eaLnBrk="1" hangingPunct="1">
              <a:spcBef>
                <a:spcPct val="0"/>
              </a:spcBef>
              <a:buFont typeface="Arial" charset="0"/>
              <a:buNone/>
            </a:pPr>
            <a:r>
              <a:rPr lang="es-ES" b="1" dirty="0" smtClean="0">
                <a:solidFill>
                  <a:prstClr val="white"/>
                </a:solidFill>
                <a:latin typeface="Montserrat" pitchFamily="2" charset="77"/>
              </a:rPr>
              <a:t>Tlaxcala</a:t>
            </a:r>
            <a:endParaRPr lang="es-ES" b="1" dirty="0">
              <a:solidFill>
                <a:prstClr val="white"/>
              </a:solidFill>
              <a:latin typeface="Montserrat" pitchFamily="2" charset="77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b="1" dirty="0">
                <a:solidFill>
                  <a:prstClr val="white"/>
                </a:solidFill>
                <a:latin typeface="Montserrat" pitchFamily="2" charset="77"/>
              </a:rPr>
              <a:t>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4400" dirty="0">
              <a:solidFill>
                <a:prstClr val="white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837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28A856-8863-3B47-871D-0BD0F50BE444}"/>
              </a:ext>
            </a:extLst>
          </p:cNvPr>
          <p:cNvSpPr txBox="1"/>
          <p:nvPr/>
        </p:nvSpPr>
        <p:spPr>
          <a:xfrm>
            <a:off x="395536" y="483708"/>
            <a:ext cx="3151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Montserrat" pitchFamily="2" charset="77"/>
              </a:rPr>
              <a:t>Instrumento</a:t>
            </a:r>
            <a:r>
              <a:rPr lang="en-US" b="1" dirty="0" smtClean="0">
                <a:latin typeface="Montserrat" pitchFamily="2" charset="77"/>
              </a:rPr>
              <a:t> </a:t>
            </a:r>
            <a:r>
              <a:rPr lang="es-MX" b="1" dirty="0" smtClean="0">
                <a:latin typeface="Montserrat" pitchFamily="2" charset="77"/>
              </a:rPr>
              <a:t>Financiero</a:t>
            </a:r>
            <a:r>
              <a:rPr lang="en-US" b="1" dirty="0" smtClean="0">
                <a:latin typeface="Montserrat" pitchFamily="2" charset="77"/>
              </a:rPr>
              <a:t> </a:t>
            </a:r>
          </a:p>
          <a:p>
            <a:r>
              <a:rPr lang="en-US" b="1" dirty="0" smtClean="0">
                <a:latin typeface="Montserrat" pitchFamily="2" charset="77"/>
              </a:rPr>
              <a:t>FOPREDEN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FE08353-C43F-8A43-A108-679ADC0231F6}"/>
              </a:ext>
            </a:extLst>
          </p:cNvPr>
          <p:cNvSpPr txBox="1"/>
          <p:nvPr/>
        </p:nvSpPr>
        <p:spPr>
          <a:xfrm>
            <a:off x="6372200" y="910461"/>
            <a:ext cx="2275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Histórico de Proyectos</a:t>
            </a:r>
          </a:p>
          <a:p>
            <a:r>
              <a:rPr lang="es-ES_tradnl" dirty="0" smtClean="0"/>
              <a:t> Preventivos</a:t>
            </a:r>
            <a:endParaRPr lang="es-ES_tradnl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977095"/>
              </p:ext>
            </p:extLst>
          </p:nvPr>
        </p:nvGraphicFramePr>
        <p:xfrm>
          <a:off x="530028" y="1844824"/>
          <a:ext cx="8064895" cy="4464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8093"/>
                <a:gridCol w="1114756"/>
                <a:gridCol w="2240249"/>
                <a:gridCol w="1269474"/>
                <a:gridCol w="1642849"/>
                <a:gridCol w="1269474"/>
              </a:tblGrid>
              <a:tr h="63775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AÑO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ESTATUS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NOMBRE DEL PROYECTO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APORTACIÓN FEDERAL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COPARTICIPACIÓN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TOTAL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</a:tr>
              <a:tr h="95663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2005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FINALIZADO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ELABORACIÓN DEL ATLAS DE RIESGOS ESTATAL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2,100,000.00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$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900,000.00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$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3,000,000.00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75383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2006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FINALIZADO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INTEGRACIÓN DE SISTEMAS E INFRAESTRUCTURA PARA MEJORAR LA RESPUESTA ANTE EMERGENCIAS Y DESASTRES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2,511,511.75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 </a:t>
                      </a: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1,076,362.18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$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3,587,873.93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11627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2007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FINALIZADO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CENTRO DE CAPACITACIÓN TEÓRICO PRÁCTICA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2,322,531.25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 </a:t>
                      </a: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995,370.54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3,317,901.79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146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28A856-8863-3B47-871D-0BD0F50BE444}"/>
              </a:ext>
            </a:extLst>
          </p:cNvPr>
          <p:cNvSpPr txBox="1"/>
          <p:nvPr/>
        </p:nvSpPr>
        <p:spPr>
          <a:xfrm>
            <a:off x="107504" y="116632"/>
            <a:ext cx="3151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Montserrat" pitchFamily="2" charset="77"/>
              </a:rPr>
              <a:t>Instrumento</a:t>
            </a:r>
            <a:r>
              <a:rPr lang="en-US" b="1" dirty="0" smtClean="0">
                <a:latin typeface="Montserrat" pitchFamily="2" charset="77"/>
              </a:rPr>
              <a:t> </a:t>
            </a:r>
            <a:r>
              <a:rPr lang="es-MX" b="1" dirty="0" smtClean="0">
                <a:latin typeface="Montserrat" pitchFamily="2" charset="77"/>
              </a:rPr>
              <a:t>Financiero</a:t>
            </a:r>
            <a:r>
              <a:rPr lang="en-US" b="1" dirty="0" smtClean="0">
                <a:latin typeface="Montserrat" pitchFamily="2" charset="77"/>
              </a:rPr>
              <a:t> </a:t>
            </a:r>
          </a:p>
          <a:p>
            <a:r>
              <a:rPr lang="en-US" b="1" dirty="0" smtClean="0">
                <a:latin typeface="Montserrat" pitchFamily="2" charset="77"/>
              </a:rPr>
              <a:t>FOPREDEN</a:t>
            </a:r>
            <a:endParaRPr lang="en-US" b="1" dirty="0">
              <a:latin typeface="Montserrat" pitchFamily="2" charset="77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868686"/>
              </p:ext>
            </p:extLst>
          </p:nvPr>
        </p:nvGraphicFramePr>
        <p:xfrm>
          <a:off x="539552" y="1452242"/>
          <a:ext cx="8064895" cy="42810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8093"/>
                <a:gridCol w="1114756"/>
                <a:gridCol w="2240249"/>
                <a:gridCol w="1269474"/>
                <a:gridCol w="1642849"/>
                <a:gridCol w="1269474"/>
              </a:tblGrid>
              <a:tr h="42283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AÑO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ESTATUS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NOMBRE DEL PROYECTO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APORTACIÓN FEDERAL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COPARTICIPACIÓN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TOTAL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</a:tr>
              <a:tr h="110603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2008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FINALIZADO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OBRAS QUE REDUZCAN LA VULNERABILIDAD FÍSICA Y/O PROTEJAN NÚCLEOS DE POBLACIÓN EN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RIESGO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$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1,713,313.74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$ 734,277.32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2,447,591.05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68175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2009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FINALIZADO 2013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ESTUDIOS SISMOLÓGICOS Y DE PELIGRO SÍSMICO PARA EL DESARROLLO DE LAS NORMAS TÉCNICAS COMPLEMENTARIAS PARA EL DISEÑO POR SISMO DEL ESTADO DE TLAXCALA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4,900,000.00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2,100,000.00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7,000,000.00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07039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2009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FINALIZADO 2013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SISTEMA DE INFORMACIÓN METEOROLÓGICA PARA EL ESTADO DE TLAXCALA COMO HERRAMIENTA EN LA GESTIÓN DEL RIESGO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$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979,300.00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419,700.00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1,399,000.00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0FE08353-C43F-8A43-A108-679ADC0231F6}"/>
              </a:ext>
            </a:extLst>
          </p:cNvPr>
          <p:cNvSpPr txBox="1"/>
          <p:nvPr/>
        </p:nvSpPr>
        <p:spPr>
          <a:xfrm>
            <a:off x="6653129" y="762963"/>
            <a:ext cx="2459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Histórico de Proyectos</a:t>
            </a:r>
          </a:p>
          <a:p>
            <a:r>
              <a:rPr lang="es-ES_tradnl" dirty="0" smtClean="0"/>
              <a:t> Preventivos (continúa..)</a:t>
            </a:r>
            <a:endParaRPr lang="es-ES_tradnl" dirty="0"/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0FE08353-C43F-8A43-A108-679ADC0231F6}"/>
              </a:ext>
            </a:extLst>
          </p:cNvPr>
          <p:cNvSpPr txBox="1"/>
          <p:nvPr/>
        </p:nvSpPr>
        <p:spPr>
          <a:xfrm>
            <a:off x="323528" y="5951021"/>
            <a:ext cx="4237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Inversión total en prevención 2005 - actual </a:t>
            </a:r>
          </a:p>
          <a:p>
            <a:r>
              <a:rPr lang="es-MX" dirty="0" smtClean="0"/>
              <a:t>$ 20’752,366.77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1746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" y="1292828"/>
            <a:ext cx="9144000" cy="50466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334EBB8-FD13-5C4C-8FDC-AF0085A6340E}"/>
              </a:ext>
            </a:extLst>
          </p:cNvPr>
          <p:cNvSpPr txBox="1"/>
          <p:nvPr/>
        </p:nvSpPr>
        <p:spPr>
          <a:xfrm>
            <a:off x="179512" y="116632"/>
            <a:ext cx="4150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Montserrat" pitchFamily="2" charset="77"/>
              </a:rPr>
              <a:t>Perfil</a:t>
            </a:r>
            <a:r>
              <a:rPr lang="en-US" sz="2000" b="1" dirty="0">
                <a:latin typeface="Montserrat" pitchFamily="2" charset="77"/>
              </a:rPr>
              <a:t> de </a:t>
            </a:r>
            <a:r>
              <a:rPr lang="en-US" sz="2000" b="1" dirty="0" err="1" smtClean="0">
                <a:latin typeface="Montserrat" pitchFamily="2" charset="77"/>
              </a:rPr>
              <a:t>Peligro</a:t>
            </a:r>
            <a:r>
              <a:rPr lang="en-US" sz="2000" b="1" dirty="0" smtClean="0">
                <a:latin typeface="Montserrat" pitchFamily="2" charset="77"/>
              </a:rPr>
              <a:t> (x </a:t>
            </a:r>
            <a:r>
              <a:rPr lang="en-US" sz="2000" b="1" dirty="0">
                <a:latin typeface="Montserrat" pitchFamily="2" charset="77"/>
              </a:rPr>
              <a:t>Municipio)</a:t>
            </a:r>
          </a:p>
        </p:txBody>
      </p:sp>
      <p:sp>
        <p:nvSpPr>
          <p:cNvPr id="5" name="TextBox 4">
            <a:hlinkClick r:id="rId3"/>
            <a:extLst>
              <a:ext uri="{FF2B5EF4-FFF2-40B4-BE49-F238E27FC236}">
                <a16:creationId xmlns="" xmlns:a16="http://schemas.microsoft.com/office/drawing/2014/main" id="{E4DB2646-F610-2B47-8B3C-1CC419205B03}"/>
              </a:ext>
            </a:extLst>
          </p:cNvPr>
          <p:cNvSpPr txBox="1"/>
          <p:nvPr/>
        </p:nvSpPr>
        <p:spPr>
          <a:xfrm>
            <a:off x="179512" y="751999"/>
            <a:ext cx="5104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Montserrat" pitchFamily="2" charset="77"/>
                <a:hlinkClick r:id="rId3"/>
              </a:rPr>
              <a:t>http://</a:t>
            </a:r>
            <a:r>
              <a:rPr lang="en-US" sz="1200" b="1" i="1" dirty="0" err="1">
                <a:latin typeface="Montserrat" pitchFamily="2" charset="77"/>
                <a:hlinkClick r:id="rId3"/>
              </a:rPr>
              <a:t>www.atlasnacionalderiesgos.gob.mx</a:t>
            </a:r>
            <a:r>
              <a:rPr lang="en-US" sz="1200" b="1" i="1" dirty="0">
                <a:latin typeface="Montserrat" pitchFamily="2" charset="77"/>
                <a:hlinkClick r:id="rId3"/>
              </a:rPr>
              <a:t>/app/</a:t>
            </a:r>
            <a:r>
              <a:rPr lang="en-US" sz="1200" b="1" i="1" dirty="0" err="1">
                <a:latin typeface="Montserrat" pitchFamily="2" charset="77"/>
                <a:hlinkClick r:id="rId3"/>
              </a:rPr>
              <a:t>municipios</a:t>
            </a:r>
            <a:r>
              <a:rPr lang="en-US" sz="1200" b="1" i="1" dirty="0">
                <a:latin typeface="Montserrat" pitchFamily="2" charset="77"/>
                <a:hlinkClick r:id="rId3"/>
              </a:rPr>
              <a:t>/</a:t>
            </a:r>
            <a:endParaRPr lang="en-US" sz="1200" b="1" i="1" dirty="0">
              <a:latin typeface="Montserrat" pitchFamily="2" charset="77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="" xmlns:a16="http://schemas.microsoft.com/office/drawing/2014/main" id="{EB4B4F8E-2F1E-9040-8F21-5C792F02D6F8}"/>
              </a:ext>
            </a:extLst>
          </p:cNvPr>
          <p:cNvSpPr/>
          <p:nvPr/>
        </p:nvSpPr>
        <p:spPr>
          <a:xfrm rot="19247827">
            <a:off x="2668828" y="2686538"/>
            <a:ext cx="586662" cy="566638"/>
          </a:xfrm>
          <a:prstGeom prst="downArrow">
            <a:avLst/>
          </a:prstGeom>
          <a:noFill/>
          <a:ln w="57150">
            <a:solidFill>
              <a:srgbClr val="8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4634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3334062"/>
            <a:ext cx="5580112" cy="3220478"/>
          </a:xfrm>
          <a:prstGeom prst="rect">
            <a:avLst/>
          </a:prstGeom>
        </p:spPr>
      </p:pic>
      <p:sp>
        <p:nvSpPr>
          <p:cNvPr id="3" name="TextBox 2">
            <a:hlinkClick r:id="rId3"/>
            <a:extLst>
              <a:ext uri="{FF2B5EF4-FFF2-40B4-BE49-F238E27FC236}">
                <a16:creationId xmlns="" xmlns:a16="http://schemas.microsoft.com/office/drawing/2014/main" id="{B4AE6D5B-8C64-7942-8A34-9B1BD47DDB20}"/>
              </a:ext>
            </a:extLst>
          </p:cNvPr>
          <p:cNvSpPr txBox="1"/>
          <p:nvPr/>
        </p:nvSpPr>
        <p:spPr>
          <a:xfrm>
            <a:off x="36844" y="449605"/>
            <a:ext cx="4709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Montserrat" pitchFamily="2" charset="77"/>
                <a:hlinkClick r:id="rId3"/>
              </a:rPr>
              <a:t>http://www.atlasnacionalderiesgos.gob.mx/app/</a:t>
            </a:r>
            <a:r>
              <a:rPr lang="en-US" sz="1000" b="1" i="1" dirty="0" err="1">
                <a:latin typeface="Montserrat" pitchFamily="2" charset="77"/>
                <a:hlinkClick r:id="rId3"/>
              </a:rPr>
              <a:t>CoberturaEstatal</a:t>
            </a:r>
            <a:r>
              <a:rPr lang="en-US" sz="1200" b="1" i="1" dirty="0">
                <a:latin typeface="Montserrat" pitchFamily="2" charset="77"/>
                <a:hlinkClick r:id="rId3"/>
              </a:rPr>
              <a:t>/</a:t>
            </a:r>
            <a:endParaRPr lang="en-US" sz="1200" b="1" i="1" dirty="0"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D3E76E0-46F8-8E45-AB95-8362C2F2C526}"/>
              </a:ext>
            </a:extLst>
          </p:cNvPr>
          <p:cNvSpPr txBox="1"/>
          <p:nvPr/>
        </p:nvSpPr>
        <p:spPr>
          <a:xfrm>
            <a:off x="179512" y="116632"/>
            <a:ext cx="382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Atlas </a:t>
            </a:r>
            <a:r>
              <a:rPr lang="en-US" b="1" dirty="0" err="1">
                <a:latin typeface="Montserrat" pitchFamily="2" charset="77"/>
              </a:rPr>
              <a:t>Estatal</a:t>
            </a:r>
            <a:r>
              <a:rPr lang="en-US" b="1" dirty="0">
                <a:latin typeface="Montserrat" pitchFamily="2" charset="77"/>
              </a:rPr>
              <a:t> de </a:t>
            </a:r>
            <a:r>
              <a:rPr lang="en-US" b="1" dirty="0" err="1">
                <a:latin typeface="Montserrat" pitchFamily="2" charset="77"/>
              </a:rPr>
              <a:t>Riesgos</a:t>
            </a:r>
            <a:r>
              <a:rPr lang="en-US" b="1" dirty="0">
                <a:latin typeface="Montserrat" pitchFamily="2" charset="77"/>
              </a:rPr>
              <a:t> (</a:t>
            </a:r>
            <a:r>
              <a:rPr lang="en-US" b="1" dirty="0" smtClean="0">
                <a:latin typeface="Montserrat" pitchFamily="2" charset="77"/>
              </a:rPr>
              <a:t>2012)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533D64-F3F7-7841-8059-C2ED6611F592}"/>
              </a:ext>
            </a:extLst>
          </p:cNvPr>
          <p:cNvSpPr txBox="1"/>
          <p:nvPr/>
        </p:nvSpPr>
        <p:spPr>
          <a:xfrm>
            <a:off x="6609627" y="6563685"/>
            <a:ext cx="2404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Montserrat" pitchFamily="2" charset="77"/>
              </a:rPr>
              <a:t>37</a:t>
            </a:r>
            <a:r>
              <a:rPr lang="en-US" sz="1400" dirty="0" smtClean="0">
                <a:latin typeface="Montserrat" pitchFamily="2" charset="77"/>
              </a:rPr>
              <a:t> </a:t>
            </a:r>
            <a:r>
              <a:rPr lang="en-US" sz="1400" dirty="0" err="1">
                <a:latin typeface="Montserrat" pitchFamily="2" charset="77"/>
              </a:rPr>
              <a:t>capas</a:t>
            </a:r>
            <a:r>
              <a:rPr lang="en-US" sz="1400" dirty="0">
                <a:latin typeface="Montserrat" pitchFamily="2" charset="77"/>
              </a:rPr>
              <a:t> de </a:t>
            </a:r>
            <a:r>
              <a:rPr lang="en-US" sz="1400" dirty="0" err="1">
                <a:latin typeface="Montserrat" pitchFamily="2" charset="77"/>
              </a:rPr>
              <a:t>información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11" name="Rectangle 10">
            <a:hlinkClick r:id="rId4"/>
            <a:extLst>
              <a:ext uri="{FF2B5EF4-FFF2-40B4-BE49-F238E27FC236}">
                <a16:creationId xmlns="" xmlns:a16="http://schemas.microsoft.com/office/drawing/2014/main" id="{AD271166-37A0-3E43-B278-907B8D61D99A}"/>
              </a:ext>
            </a:extLst>
          </p:cNvPr>
          <p:cNvSpPr/>
          <p:nvPr/>
        </p:nvSpPr>
        <p:spPr>
          <a:xfrm>
            <a:off x="36844" y="6586768"/>
            <a:ext cx="3902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i="1" dirty="0">
                <a:latin typeface="Montserrat" pitchFamily="2" charset="77"/>
              </a:rPr>
              <a:t>http://</a:t>
            </a:r>
            <a:r>
              <a:rPr lang="es-ES_tradnl" sz="1100" i="1" dirty="0" smtClean="0">
                <a:latin typeface="Montserrat" pitchFamily="2" charset="77"/>
              </a:rPr>
              <a:t>www.atlasnacionalderiesgos.gob.mx/Tlaxcala</a:t>
            </a:r>
            <a:endParaRPr lang="es-ES_tradnl" sz="1100" i="1" dirty="0">
              <a:latin typeface="Montserrat" pitchFamily="2" charset="77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725356"/>
            <a:ext cx="5292080" cy="320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6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0CE4222-B880-6240-BF1E-8039E594F7FB}"/>
              </a:ext>
            </a:extLst>
          </p:cNvPr>
          <p:cNvSpPr txBox="1"/>
          <p:nvPr/>
        </p:nvSpPr>
        <p:spPr>
          <a:xfrm>
            <a:off x="163107" y="221476"/>
            <a:ext cx="3692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Atlas </a:t>
            </a:r>
            <a:r>
              <a:rPr lang="en-US" b="1" dirty="0" err="1">
                <a:latin typeface="Montserrat" pitchFamily="2" charset="77"/>
              </a:rPr>
              <a:t>Municipales</a:t>
            </a:r>
            <a:r>
              <a:rPr lang="en-US" b="1" dirty="0">
                <a:latin typeface="Montserrat" pitchFamily="2" charset="77"/>
              </a:rPr>
              <a:t>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 smtClean="0">
                <a:latin typeface="Montserrat" pitchFamily="2" charset="77"/>
              </a:rPr>
              <a:t>(7/60)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11" name="TextBox 10">
            <a:hlinkClick r:id="rId2"/>
            <a:extLst>
              <a:ext uri="{FF2B5EF4-FFF2-40B4-BE49-F238E27FC236}">
                <a16:creationId xmlns="" xmlns:a16="http://schemas.microsoft.com/office/drawing/2014/main" id="{6658F708-B32B-0446-B0B0-00BD0D8E7B58}"/>
              </a:ext>
            </a:extLst>
          </p:cNvPr>
          <p:cNvSpPr txBox="1"/>
          <p:nvPr/>
        </p:nvSpPr>
        <p:spPr>
          <a:xfrm>
            <a:off x="179512" y="867807"/>
            <a:ext cx="8887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>
                <a:latin typeface="Montserrat" pitchFamily="2" charset="77"/>
                <a:hlinkClick r:id="rId3"/>
              </a:rPr>
              <a:t>http://</a:t>
            </a:r>
            <a:r>
              <a:rPr lang="en-US" sz="1100" b="1" i="1" dirty="0" err="1">
                <a:latin typeface="Montserrat" pitchFamily="2" charset="77"/>
                <a:hlinkClick r:id="rId3"/>
              </a:rPr>
              <a:t>rmgir.proyectomesoamerica.org</a:t>
            </a:r>
            <a:r>
              <a:rPr lang="en-US" sz="1100" b="1" i="1" dirty="0">
                <a:latin typeface="Montserrat" pitchFamily="2" charset="77"/>
                <a:hlinkClick r:id="rId3"/>
              </a:rPr>
              <a:t>/portal/apps/</a:t>
            </a:r>
            <a:r>
              <a:rPr lang="en-US" sz="1100" b="1" i="1" dirty="0" err="1">
                <a:latin typeface="Montserrat" pitchFamily="2" charset="77"/>
                <a:hlinkClick r:id="rId3"/>
              </a:rPr>
              <a:t>MapTools</a:t>
            </a:r>
            <a:r>
              <a:rPr lang="en-US" sz="1100" b="1" i="1" dirty="0">
                <a:latin typeface="Montserrat" pitchFamily="2" charset="77"/>
                <a:hlinkClick r:id="rId3"/>
              </a:rPr>
              <a:t>/</a:t>
            </a:r>
            <a:r>
              <a:rPr lang="en-US" sz="1100" b="1" i="1" dirty="0" err="1">
                <a:latin typeface="Montserrat" pitchFamily="2" charset="77"/>
                <a:hlinkClick r:id="rId3"/>
              </a:rPr>
              <a:t>index.html?appid</a:t>
            </a:r>
            <a:r>
              <a:rPr lang="en-US" sz="1100" b="1" i="1" dirty="0">
                <a:latin typeface="Montserrat" pitchFamily="2" charset="77"/>
                <a:hlinkClick r:id="rId3"/>
              </a:rPr>
              <a:t>=ab45cf1bfdf34a2da3f5ea6f7f2464c7</a:t>
            </a:r>
            <a:endParaRPr lang="en-US" sz="1100" b="1" i="1" dirty="0">
              <a:latin typeface="Montserra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A7CDED0-1819-764A-AAED-BEDC80E2F524}"/>
              </a:ext>
            </a:extLst>
          </p:cNvPr>
          <p:cNvSpPr txBox="1"/>
          <p:nvPr/>
        </p:nvSpPr>
        <p:spPr>
          <a:xfrm>
            <a:off x="20138" y="1700808"/>
            <a:ext cx="5668760" cy="160043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s-MX" sz="1400" dirty="0"/>
              <a:t>Sanctórum de Lázaro Cárdenas </a:t>
            </a:r>
            <a:endParaRPr lang="es-MX" sz="1400" dirty="0" smtClean="0"/>
          </a:p>
          <a:p>
            <a:r>
              <a:rPr lang="es-MX" sz="1400" dirty="0" err="1"/>
              <a:t>Xicohtzinco</a:t>
            </a:r>
            <a:r>
              <a:rPr lang="es-MX" sz="1400" dirty="0"/>
              <a:t> </a:t>
            </a:r>
            <a:endParaRPr lang="es-MX" sz="1400" dirty="0" smtClean="0"/>
          </a:p>
          <a:p>
            <a:r>
              <a:rPr lang="es-MX" sz="1400" dirty="0"/>
              <a:t>Huamantla </a:t>
            </a:r>
            <a:endParaRPr lang="es-MX" sz="1400" dirty="0" smtClean="0"/>
          </a:p>
          <a:p>
            <a:r>
              <a:rPr lang="es-MX" sz="1400" dirty="0"/>
              <a:t>Apizaco </a:t>
            </a:r>
            <a:endParaRPr lang="es-MX" sz="1400" dirty="0" smtClean="0"/>
          </a:p>
          <a:p>
            <a:r>
              <a:rPr lang="es-MX" sz="1400" dirty="0" err="1"/>
              <a:t>Papalotla</a:t>
            </a:r>
            <a:r>
              <a:rPr lang="es-MX" sz="1400" dirty="0"/>
              <a:t> de </a:t>
            </a:r>
            <a:r>
              <a:rPr lang="es-MX" sz="1400" dirty="0" err="1"/>
              <a:t>Xicohténcatl</a:t>
            </a:r>
            <a:r>
              <a:rPr lang="es-MX" sz="1400" dirty="0"/>
              <a:t> </a:t>
            </a:r>
            <a:endParaRPr lang="es-MX" sz="1400" dirty="0" smtClean="0"/>
          </a:p>
          <a:p>
            <a:r>
              <a:rPr lang="es-MX" sz="1400" dirty="0"/>
              <a:t>San Pablo del Monte </a:t>
            </a:r>
            <a:endParaRPr lang="es-MX" sz="1400" dirty="0" smtClean="0"/>
          </a:p>
          <a:p>
            <a:r>
              <a:rPr lang="es-MX" sz="1400" dirty="0" smtClean="0"/>
              <a:t>Nativitas </a:t>
            </a:r>
            <a:endParaRPr lang="es-ES_tradnl" sz="14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1988840"/>
            <a:ext cx="6804248" cy="422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02" y="3171439"/>
            <a:ext cx="4136369" cy="253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00596" y="836712"/>
            <a:ext cx="835292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sz="2000" b="1" dirty="0" smtClean="0">
                <a:latin typeface="Montserrat Medium" panose="00000600000000000000" pitchFamily="2" charset="0"/>
              </a:rPr>
              <a:t>Análisis de peligros sanitario-ecológicos  en Tlaxcala 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9512" y="1556792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"/>
            <a:r>
              <a:rPr lang="es-MX" dirty="0">
                <a:solidFill>
                  <a:srgbClr val="000000"/>
                </a:solidFill>
                <a:latin typeface="Montserrat"/>
              </a:rPr>
              <a:t>Los peligros sanitario-ecológicos,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fundamentalmente impactan en la salud de la población, están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asociados a epidemias y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a enfermedades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por contaminación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de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aire, suelo, agua y alimentos, así como por plagas que transmiten algunas de éstas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.</a:t>
            </a:r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79512" y="2994625"/>
            <a:ext cx="43924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solidFill>
                  <a:srgbClr val="000000"/>
                </a:solidFill>
                <a:latin typeface="Montserrat"/>
              </a:rPr>
              <a:t>Tlaxcala tiene </a:t>
            </a:r>
            <a:r>
              <a:rPr lang="es-MX" dirty="0" smtClean="0">
                <a:latin typeface="Montserrat"/>
              </a:rPr>
              <a:t>8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sitios de disposición final de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residuos sólidos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urbanos. Los municipios clasificados con índice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de peligro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alto son </a:t>
            </a:r>
            <a:r>
              <a:rPr lang="es-MX" dirty="0" err="1">
                <a:solidFill>
                  <a:srgbClr val="000000"/>
                </a:solidFill>
                <a:latin typeface="Montserrat"/>
              </a:rPr>
              <a:t>Atlangatepec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s-MX" dirty="0" err="1">
                <a:solidFill>
                  <a:srgbClr val="000000"/>
                </a:solidFill>
                <a:latin typeface="Montserrat"/>
              </a:rPr>
              <a:t>Chiautempan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 y Emiliano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Zapata, debido a que los sitios de disposición no cuentan con medidas para evitar lixiviados y emanación de gases, lo cual genera la probabilidad de contaminación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de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suelo y 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aguas subterráneas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.</a:t>
            </a:r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226" r="85915" b="34916"/>
          <a:stretch/>
        </p:blipFill>
        <p:spPr bwMode="auto">
          <a:xfrm>
            <a:off x="7938388" y="2994333"/>
            <a:ext cx="875812" cy="109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616624" y="5850678"/>
            <a:ext cx="2915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0000"/>
                </a:solidFill>
                <a:latin typeface="Montserrat" panose="00000500000000000000" pitchFamily="2" charset="0"/>
              </a:rPr>
              <a:t>Peligro por Residuos Sólidos</a:t>
            </a:r>
          </a:p>
        </p:txBody>
      </p:sp>
    </p:spTree>
    <p:extLst>
      <p:ext uri="{BB962C8B-B14F-4D97-AF65-F5344CB8AC3E}">
        <p14:creationId xmlns:p14="http://schemas.microsoft.com/office/powerpoint/2010/main" val="40824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454226" y="1609133"/>
            <a:ext cx="786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latin typeface="Montserrat" panose="00000500000000000000" pitchFamily="2" charset="0"/>
                <a:ea typeface="ヒラギノ角ゴ Pro W3" pitchFamily="-106" charset="-128"/>
              </a:rPr>
              <a:t>La contaminación </a:t>
            </a:r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de cuerpos de agua </a:t>
            </a:r>
            <a:r>
              <a:rPr lang="es-MX" dirty="0" smtClean="0">
                <a:latin typeface="Montserrat" panose="00000500000000000000" pitchFamily="2" charset="0"/>
                <a:ea typeface="ヒラギノ角ゴ Pro W3" pitchFamily="-106" charset="-128"/>
              </a:rPr>
              <a:t>se da por el vertido de aguas </a:t>
            </a:r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residuales a éstos.</a:t>
            </a: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410091" y="2852936"/>
            <a:ext cx="412896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06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s-ES" altLang="es-MX" sz="1800" dirty="0">
                <a:solidFill>
                  <a:srgbClr val="000000"/>
                </a:solidFill>
                <a:latin typeface="Montserrat"/>
                <a:ea typeface="+mn-ea"/>
              </a:rPr>
              <a:t>Los municipios con un nivel de peligro muy alto de toxicidad de cuerpos de agua </a:t>
            </a:r>
            <a:r>
              <a:rPr lang="es-ES" altLang="es-MX" sz="1800" dirty="0">
                <a:solidFill>
                  <a:srgbClr val="000000"/>
                </a:solidFill>
                <a:latin typeface="Montserrat"/>
                <a:ea typeface="+mn-ea"/>
              </a:rPr>
              <a:t>son </a:t>
            </a:r>
            <a:r>
              <a:rPr lang="es-ES" altLang="es-MX" sz="1800" dirty="0" err="1">
                <a:solidFill>
                  <a:srgbClr val="000000"/>
                </a:solidFill>
                <a:latin typeface="Montserrat"/>
                <a:ea typeface="+mn-ea"/>
              </a:rPr>
              <a:t>Yauhquemecan</a:t>
            </a:r>
            <a:r>
              <a:rPr lang="es-ES" altLang="es-MX" sz="1800" dirty="0">
                <a:solidFill>
                  <a:srgbClr val="000000"/>
                </a:solidFill>
                <a:latin typeface="Montserrat"/>
                <a:ea typeface="+mn-ea"/>
              </a:rPr>
              <a:t>, Tlaxcala</a:t>
            </a:r>
            <a:r>
              <a:rPr lang="es-ES" altLang="es-MX" sz="1800" dirty="0">
                <a:solidFill>
                  <a:srgbClr val="000000"/>
                </a:solidFill>
                <a:latin typeface="Montserrat"/>
                <a:ea typeface="+mn-ea"/>
              </a:rPr>
              <a:t>, </a:t>
            </a:r>
            <a:r>
              <a:rPr lang="es-ES" altLang="es-MX" sz="1800" dirty="0" err="1">
                <a:solidFill>
                  <a:srgbClr val="000000"/>
                </a:solidFill>
                <a:latin typeface="Montserrat"/>
                <a:ea typeface="+mn-ea"/>
              </a:rPr>
              <a:t>Zacatelco</a:t>
            </a:r>
            <a:r>
              <a:rPr lang="es-ES" altLang="es-MX" sz="1800" dirty="0">
                <a:solidFill>
                  <a:srgbClr val="000000"/>
                </a:solidFill>
                <a:latin typeface="Montserrat"/>
                <a:ea typeface="+mn-ea"/>
              </a:rPr>
              <a:t>, </a:t>
            </a:r>
            <a:r>
              <a:rPr lang="es-MX" sz="1800" dirty="0" err="1">
                <a:solidFill>
                  <a:srgbClr val="000000"/>
                </a:solidFill>
                <a:latin typeface="Montserrat"/>
                <a:ea typeface="+mn-ea"/>
              </a:rPr>
              <a:t>Papalotla</a:t>
            </a:r>
            <a:r>
              <a:rPr lang="es-MX" sz="1800" dirty="0">
                <a:solidFill>
                  <a:srgbClr val="000000"/>
                </a:solidFill>
                <a:latin typeface="Montserrat"/>
                <a:ea typeface="+mn-ea"/>
              </a:rPr>
              <a:t> de </a:t>
            </a:r>
            <a:r>
              <a:rPr lang="es-MX" sz="1800" dirty="0" err="1">
                <a:solidFill>
                  <a:srgbClr val="000000"/>
                </a:solidFill>
                <a:latin typeface="Montserrat"/>
                <a:ea typeface="+mn-ea"/>
              </a:rPr>
              <a:t>Xicohténcatl</a:t>
            </a:r>
            <a:r>
              <a:rPr lang="es-MX" sz="1800" dirty="0">
                <a:solidFill>
                  <a:srgbClr val="000000"/>
                </a:solidFill>
                <a:latin typeface="Montserrat"/>
                <a:ea typeface="+mn-ea"/>
              </a:rPr>
              <a:t> </a:t>
            </a:r>
            <a:r>
              <a:rPr lang="es-MX" sz="1800" dirty="0">
                <a:solidFill>
                  <a:srgbClr val="000000"/>
                </a:solidFill>
                <a:latin typeface="Montserrat"/>
                <a:ea typeface="+mn-ea"/>
              </a:rPr>
              <a:t>,  Apizaco entre otros</a:t>
            </a:r>
            <a:r>
              <a:rPr lang="es-ES" altLang="es-MX" sz="1800" dirty="0">
                <a:solidFill>
                  <a:srgbClr val="000000"/>
                </a:solidFill>
                <a:latin typeface="Montserrat"/>
                <a:ea typeface="+mn-ea"/>
              </a:rPr>
              <a:t>, está agua no es recomendable para consumo humano, ni para riego.</a:t>
            </a:r>
            <a:endParaRPr lang="es-ES" altLang="es-MX" sz="1800" dirty="0">
              <a:solidFill>
                <a:srgbClr val="000000"/>
              </a:solidFill>
              <a:latin typeface="Montserrat"/>
              <a:ea typeface="+mn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226" r="85915" b="34916"/>
          <a:stretch/>
        </p:blipFill>
        <p:spPr bwMode="auto">
          <a:xfrm>
            <a:off x="7668344" y="2180100"/>
            <a:ext cx="936104" cy="110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872962" y="6093296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latin typeface="Montserrat" panose="00000500000000000000" pitchFamily="2" charset="0"/>
                <a:ea typeface="ヒラギノ角ゴ Pro W3" pitchFamily="-106" charset="-128"/>
              </a:rPr>
              <a:t>Toxicidad en cuerpos de agua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00596" y="836712"/>
            <a:ext cx="835292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sz="2000" b="1" dirty="0" smtClean="0">
                <a:latin typeface="Montserrat Medium" panose="00000600000000000000" pitchFamily="2" charset="0"/>
              </a:rPr>
              <a:t>Análisis de peligros sanitario-ecológicos  en  Tlaxcala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55" y="3422952"/>
            <a:ext cx="4464907" cy="267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39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51520" y="1772816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El uso indiscriminado de plaguicidas sin las precauciones debidas, potencia los riesgos de intoxicación aguda y crónica principalmente en las personas que trabajan en el campo.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51520" y="1403484"/>
            <a:ext cx="360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ヒラギノ角ゴ Pro W3" pitchFamily="-106" charset="-128"/>
              </a:rPr>
              <a:t>Intoxicación por plaguicidas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51520" y="573325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Montserrat" panose="00000500000000000000" pitchFamily="2" charset="0"/>
                <a:ea typeface="ヒラギノ角ゴ Pro W3" pitchFamily="-106" charset="-128"/>
              </a:rPr>
              <a:t>En Tlaxcala, durante el periodo 2013-2018 se presentaron 52 casos de intoxicación por plaguicidas, sobresaliendo el 2018 con 18 casos.</a:t>
            </a:r>
            <a:endParaRPr lang="es-MX" dirty="0">
              <a:latin typeface="Montserrat" panose="00000500000000000000" pitchFamily="2" charset="0"/>
              <a:ea typeface="ヒラギノ角ゴ Pro W3" pitchFamily="-106" charset="-128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813376" y="844809"/>
            <a:ext cx="7652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latin typeface="Montserrat Medium" panose="00000600000000000000" pitchFamily="2" charset="0"/>
              </a:rPr>
              <a:t>Análisis de peligros sanitario-ecológicos  en  Tlaxcala</a:t>
            </a:r>
          </a:p>
        </p:txBody>
      </p:sp>
      <p:graphicFrame>
        <p:nvGraphicFramePr>
          <p:cNvPr id="8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0413668"/>
              </p:ext>
            </p:extLst>
          </p:nvPr>
        </p:nvGraphicFramePr>
        <p:xfrm>
          <a:off x="2249996" y="29900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710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1520" y="1519039"/>
            <a:ext cx="43924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>
                <a:latin typeface="Montserrat" panose="00000500000000000000" pitchFamily="2" charset="0"/>
              </a:rPr>
              <a:t>Durante la temporada de influenza estacional de octubre de 2018 al </a:t>
            </a:r>
            <a:r>
              <a:rPr lang="es-MX" dirty="0" smtClean="0">
                <a:latin typeface="Montserrat" panose="00000500000000000000" pitchFamily="2" charset="0"/>
              </a:rPr>
              <a:t>21 </a:t>
            </a:r>
            <a:r>
              <a:rPr lang="es-MX" dirty="0">
                <a:latin typeface="Montserrat" panose="00000500000000000000" pitchFamily="2" charset="0"/>
              </a:rPr>
              <a:t>de febrero 2019, se han confirmado </a:t>
            </a:r>
            <a:r>
              <a:rPr lang="es-MX" dirty="0" smtClean="0">
                <a:latin typeface="Montserrat" panose="00000500000000000000" pitchFamily="2" charset="0"/>
              </a:rPr>
              <a:t>234 </a:t>
            </a:r>
            <a:r>
              <a:rPr lang="es-MX" dirty="0">
                <a:latin typeface="Montserrat" panose="00000500000000000000" pitchFamily="2" charset="0"/>
              </a:rPr>
              <a:t>casos positivos de influenza A(H1N1</a:t>
            </a:r>
            <a:r>
              <a:rPr lang="es-MX" dirty="0" smtClean="0">
                <a:latin typeface="Montserrat" panose="00000500000000000000" pitchFamily="2" charset="0"/>
              </a:rPr>
              <a:t>). Con un registro de  20 defunciones.</a:t>
            </a:r>
          </a:p>
          <a:p>
            <a:pPr algn="just"/>
            <a:endParaRPr lang="es-MX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 smtClean="0">
                <a:latin typeface="Montserrat" panose="00000500000000000000" pitchFamily="2" charset="0"/>
              </a:rPr>
              <a:t>Tlaxcala es uno de los estados libre de dengue; sin embargo, es importante estar atentos  porque con el cambio climático se puede modificar esta situación. </a:t>
            </a:r>
          </a:p>
          <a:p>
            <a:pPr algn="just"/>
            <a:endParaRPr lang="es-MX" dirty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>
                <a:latin typeface="Montserrat" panose="00000500000000000000" pitchFamily="2" charset="0"/>
              </a:rPr>
              <a:t>No hay actividad minera de minerales metálicos  que pueda generar contaminación por metales </a:t>
            </a:r>
            <a:r>
              <a:rPr lang="es-MX" dirty="0" smtClean="0">
                <a:latin typeface="Montserrat" panose="00000500000000000000" pitchFamily="2" charset="0"/>
              </a:rPr>
              <a:t>pesados.</a:t>
            </a:r>
            <a:endParaRPr lang="es-MX" dirty="0">
              <a:latin typeface="Montserrat" panose="00000500000000000000" pitchFamily="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854" y="3140968"/>
            <a:ext cx="2601832" cy="168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254" y="1124744"/>
            <a:ext cx="1781287" cy="17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190" y="5085184"/>
            <a:ext cx="288925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00596" y="836712"/>
            <a:ext cx="835292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sz="2000" b="1" dirty="0" smtClean="0">
                <a:latin typeface="Montserrat Medium" panose="00000600000000000000" pitchFamily="2" charset="0"/>
              </a:rPr>
              <a:t>Análisis de peligros sanitario-ecológicos  en  Tlaxcala  </a:t>
            </a:r>
          </a:p>
        </p:txBody>
      </p:sp>
    </p:spTree>
    <p:extLst>
      <p:ext uri="{BB962C8B-B14F-4D97-AF65-F5344CB8AC3E}">
        <p14:creationId xmlns:p14="http://schemas.microsoft.com/office/powerpoint/2010/main" val="16482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48680"/>
            <a:ext cx="4160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Peligros químicos en el estado de Tlaxcala</a:t>
            </a:r>
            <a:endParaRPr lang="es-MX" sz="20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79512" y="1556792"/>
            <a:ext cx="52790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El estado cuenta con poca actividad industrial, </a:t>
            </a:r>
            <a:r>
              <a:rPr lang="es-MX" sz="1600" dirty="0">
                <a:latin typeface="Montserrat" panose="00000500000000000000" pitchFamily="2" charset="0"/>
              </a:rPr>
              <a:t>s</a:t>
            </a:r>
            <a:r>
              <a:rPr lang="es-MX" sz="1600" dirty="0" smtClean="0">
                <a:latin typeface="Montserrat" panose="00000500000000000000" pitchFamily="2" charset="0"/>
              </a:rPr>
              <a:t>e tienen registradas 24 instalaciones industriales que almacenan sustancias químicas peligrosas, tales como: </a:t>
            </a:r>
            <a:r>
              <a:rPr lang="es-MX" sz="1600" dirty="0">
                <a:latin typeface="Montserrat" panose="00000500000000000000" pitchFamily="2" charset="0"/>
              </a:rPr>
              <a:t>ácido sulfúrico, acrilato de </a:t>
            </a:r>
            <a:r>
              <a:rPr lang="es-MX" sz="1600" dirty="0" err="1">
                <a:latin typeface="Montserrat" panose="00000500000000000000" pitchFamily="2" charset="0"/>
              </a:rPr>
              <a:t>butilo</a:t>
            </a:r>
            <a:r>
              <a:rPr lang="es-MX" sz="1600" dirty="0">
                <a:latin typeface="Montserrat" panose="00000500000000000000" pitchFamily="2" charset="0"/>
              </a:rPr>
              <a:t>, acrilato de etilo, </a:t>
            </a:r>
            <a:r>
              <a:rPr lang="es-MX" sz="1600" dirty="0" err="1">
                <a:latin typeface="Montserrat" panose="00000500000000000000" pitchFamily="2" charset="0"/>
              </a:rPr>
              <a:t>acrilonitrilo</a:t>
            </a:r>
            <a:r>
              <a:rPr lang="es-MX" sz="1600" dirty="0">
                <a:latin typeface="Montserrat" panose="00000500000000000000" pitchFamily="2" charset="0"/>
              </a:rPr>
              <a:t>, estireno, combustóleo, diésel, </a:t>
            </a:r>
            <a:r>
              <a:rPr lang="es-MX" sz="1600" dirty="0" smtClean="0">
                <a:latin typeface="Montserrat" panose="00000500000000000000" pitchFamily="2" charset="0"/>
              </a:rPr>
              <a:t>xileno, </a:t>
            </a:r>
            <a:r>
              <a:rPr lang="es-MX" sz="1600" dirty="0">
                <a:latin typeface="Montserrat" panose="00000500000000000000" pitchFamily="2" charset="0"/>
              </a:rPr>
              <a:t>gas LP, cloro, amoniaco, </a:t>
            </a:r>
            <a:r>
              <a:rPr lang="es-MX" sz="1600" dirty="0" smtClean="0">
                <a:latin typeface="Montserrat" panose="00000500000000000000" pitchFamily="2" charset="0"/>
              </a:rPr>
              <a:t>benceno y </a:t>
            </a:r>
            <a:r>
              <a:rPr lang="es-MX" sz="1600" dirty="0">
                <a:latin typeface="Montserrat" panose="00000500000000000000" pitchFamily="2" charset="0"/>
              </a:rPr>
              <a:t>peróxido de </a:t>
            </a:r>
            <a:r>
              <a:rPr lang="es-MX" sz="1600" dirty="0" smtClean="0">
                <a:latin typeface="Montserrat" panose="00000500000000000000" pitchFamily="2" charset="0"/>
              </a:rPr>
              <a:t>hidrógeno, entre otras.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Por </a:t>
            </a:r>
            <a:r>
              <a:rPr lang="es-MX" sz="1600" dirty="0">
                <a:latin typeface="Montserrat" panose="00000500000000000000" pitchFamily="2" charset="0"/>
              </a:rPr>
              <a:t>el estado pasan  351.8 km de vías férreas a través de 17 municipios tales como Apizaco, Calpulalpan, Huamantla, </a:t>
            </a:r>
            <a:r>
              <a:rPr lang="es-MX" sz="1600" dirty="0" err="1">
                <a:latin typeface="Montserrat" panose="00000500000000000000" pitchFamily="2" charset="0"/>
              </a:rPr>
              <a:t>Hueyotlipan</a:t>
            </a:r>
            <a:r>
              <a:rPr lang="es-MX" sz="1600" dirty="0">
                <a:latin typeface="Montserrat" panose="00000500000000000000" pitchFamily="2" charset="0"/>
              </a:rPr>
              <a:t>, </a:t>
            </a:r>
            <a:r>
              <a:rPr lang="es-MX" sz="1600" dirty="0" err="1">
                <a:latin typeface="Montserrat" panose="00000500000000000000" pitchFamily="2" charset="0"/>
              </a:rPr>
              <a:t>Tetla</a:t>
            </a:r>
            <a:r>
              <a:rPr lang="es-MX" sz="1600" dirty="0">
                <a:latin typeface="Montserrat" panose="00000500000000000000" pitchFamily="2" charset="0"/>
              </a:rPr>
              <a:t> de la Solidaridad, </a:t>
            </a:r>
            <a:r>
              <a:rPr lang="es-MX" sz="1600" dirty="0" err="1">
                <a:latin typeface="Montserrat" panose="00000500000000000000" pitchFamily="2" charset="0"/>
              </a:rPr>
              <a:t>Xaltocan</a:t>
            </a:r>
            <a:r>
              <a:rPr lang="es-MX" sz="1600" dirty="0">
                <a:latin typeface="Montserrat" panose="00000500000000000000" pitchFamily="2" charset="0"/>
              </a:rPr>
              <a:t>, </a:t>
            </a:r>
            <a:r>
              <a:rPr lang="es-MX" sz="1600" dirty="0" err="1">
                <a:latin typeface="Montserrat" panose="00000500000000000000" pitchFamily="2" charset="0"/>
              </a:rPr>
              <a:t>Yauhquemehcan</a:t>
            </a:r>
            <a:r>
              <a:rPr lang="es-MX" sz="1600" dirty="0">
                <a:latin typeface="Montserrat" panose="00000500000000000000" pitchFamily="2" charset="0"/>
              </a:rPr>
              <a:t>, entre otros, por las cuales se transportan sustancias químicas peligrosas como cloro, </a:t>
            </a:r>
            <a:r>
              <a:rPr lang="es-MX" sz="1600" dirty="0" smtClean="0">
                <a:latin typeface="Montserrat" panose="00000500000000000000" pitchFamily="2" charset="0"/>
              </a:rPr>
              <a:t>óxido </a:t>
            </a:r>
            <a:r>
              <a:rPr lang="es-MX" sz="1600" dirty="0">
                <a:latin typeface="Montserrat" panose="00000500000000000000" pitchFamily="2" charset="0"/>
              </a:rPr>
              <a:t>de etileno, </a:t>
            </a:r>
            <a:r>
              <a:rPr lang="es-MX" sz="1600" dirty="0" smtClean="0">
                <a:latin typeface="Montserrat" panose="00000500000000000000" pitchFamily="2" charset="0"/>
              </a:rPr>
              <a:t>óxido </a:t>
            </a:r>
            <a:r>
              <a:rPr lang="es-MX" sz="1600" dirty="0">
                <a:latin typeface="Montserrat" panose="00000500000000000000" pitchFamily="2" charset="0"/>
              </a:rPr>
              <a:t>de </a:t>
            </a:r>
            <a:r>
              <a:rPr lang="es-MX" sz="1600" dirty="0" err="1">
                <a:latin typeface="Montserrat" panose="00000500000000000000" pitchFamily="2" charset="0"/>
              </a:rPr>
              <a:t>propileno</a:t>
            </a:r>
            <a:r>
              <a:rPr lang="es-MX" sz="1600" dirty="0">
                <a:latin typeface="Montserrat" panose="00000500000000000000" pitchFamily="2" charset="0"/>
              </a:rPr>
              <a:t>, </a:t>
            </a:r>
            <a:r>
              <a:rPr lang="es-MX" sz="1600" dirty="0" smtClean="0">
                <a:latin typeface="Montserrat" panose="00000500000000000000" pitchFamily="2" charset="0"/>
              </a:rPr>
              <a:t>benceno y </a:t>
            </a:r>
            <a:r>
              <a:rPr lang="es-MX" sz="1600" dirty="0">
                <a:latin typeface="Montserrat" panose="00000500000000000000" pitchFamily="2" charset="0"/>
              </a:rPr>
              <a:t>cloruro de vinilo estabilizado, principalmente</a:t>
            </a:r>
            <a:r>
              <a:rPr lang="es-MX" sz="16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Cuenta con 795 km de ductos, 80 km administrados por </a:t>
            </a:r>
            <a:r>
              <a:rPr lang="es-MX" sz="1600" dirty="0" smtClean="0">
                <a:latin typeface="Montserrat" panose="00000500000000000000" pitchFamily="2" charset="0"/>
              </a:rPr>
              <a:t>PEMEX </a:t>
            </a:r>
            <a:r>
              <a:rPr lang="es-MX" sz="1600" dirty="0">
                <a:latin typeface="Montserrat" panose="00000500000000000000" pitchFamily="2" charset="0"/>
              </a:rPr>
              <a:t>los cuales conducen hidrocarburos y 715 Km </a:t>
            </a:r>
            <a:r>
              <a:rPr lang="es-MX" sz="1600" dirty="0" smtClean="0">
                <a:latin typeface="Montserrat" panose="00000500000000000000" pitchFamily="2" charset="0"/>
              </a:rPr>
              <a:t>son ductos </a:t>
            </a:r>
            <a:r>
              <a:rPr lang="es-MX" sz="1600" dirty="0">
                <a:latin typeface="Montserrat" panose="00000500000000000000" pitchFamily="2" charset="0"/>
              </a:rPr>
              <a:t>de gas </a:t>
            </a:r>
            <a:r>
              <a:rPr lang="es-MX" sz="1600" dirty="0" smtClean="0">
                <a:latin typeface="Montserrat" panose="00000500000000000000" pitchFamily="2" charset="0"/>
              </a:rPr>
              <a:t>natural administrados por CENAGAS.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7" y="1700808"/>
            <a:ext cx="3003227" cy="172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6" y="4067428"/>
            <a:ext cx="3003227" cy="1950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61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DC2165-6ED2-AC47-9290-3D955273443E}"/>
              </a:ext>
            </a:extLst>
          </p:cNvPr>
          <p:cNvSpPr txBox="1"/>
          <p:nvPr/>
        </p:nvSpPr>
        <p:spPr>
          <a:xfrm>
            <a:off x="251520" y="447055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Montserrat" pitchFamily="2" charset="77"/>
              </a:rPr>
              <a:t>Diagnóstico</a:t>
            </a:r>
            <a:endParaRPr lang="en-US" sz="2400" b="1" dirty="0">
              <a:latin typeface="Montserrat" pitchFamily="2" charset="77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475656" y="1237402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Montserrat" panose="00000500000000000000" pitchFamily="2" charset="0"/>
              </a:rPr>
              <a:t>Marco regulatorio de Protección Civil por </a:t>
            </a:r>
            <a:r>
              <a:rPr lang="es-MX" dirty="0" smtClean="0">
                <a:latin typeface="Montserrat" panose="00000500000000000000" pitchFamily="2" charset="0"/>
              </a:rPr>
              <a:t>municipio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2636510"/>
              </p:ext>
            </p:extLst>
          </p:nvPr>
        </p:nvGraphicFramePr>
        <p:xfrm>
          <a:off x="179512" y="1772816"/>
          <a:ext cx="8784976" cy="4896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708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7544" y="620688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Montserrat" panose="00000500000000000000" pitchFamily="2" charset="0"/>
              </a:rPr>
              <a:t>Peligros químicos en el estado de Tlaxcala</a:t>
            </a:r>
            <a:endParaRPr lang="es-MX" sz="2000" b="1" dirty="0">
              <a:latin typeface="Montserrat" panose="000005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04487" y="1628800"/>
            <a:ext cx="544763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Tiene 27 plantas de almacenamiento y distribución de gas LP y estaciones de carburación.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Cuenta con las carreteras federales No</a:t>
            </a:r>
            <a:r>
              <a:rPr lang="es-MX" sz="1600" dirty="0">
                <a:latin typeface="Montserrat" panose="00000500000000000000" pitchFamily="2" charset="0"/>
              </a:rPr>
              <a:t>. 140D </a:t>
            </a:r>
            <a:r>
              <a:rPr lang="es-MX" sz="1600" dirty="0" err="1">
                <a:latin typeface="Montserrat" panose="00000500000000000000" pitchFamily="2" charset="0"/>
              </a:rPr>
              <a:t>Amozoc</a:t>
            </a:r>
            <a:r>
              <a:rPr lang="es-MX" sz="1600" dirty="0">
                <a:latin typeface="Montserrat" panose="00000500000000000000" pitchFamily="2" charset="0"/>
              </a:rPr>
              <a:t> – Perote, No. 150D México – Puebla, No. No. 117 D  San Martín Texmelucan - Tlaxcala - El Molinito, </a:t>
            </a:r>
            <a:r>
              <a:rPr lang="es-MX" sz="1600" dirty="0" smtClean="0">
                <a:latin typeface="Montserrat" panose="00000500000000000000" pitchFamily="2" charset="0"/>
              </a:rPr>
              <a:t>Tlax-Mex-136 (México-Veracruz</a:t>
            </a:r>
            <a:r>
              <a:rPr lang="es-MX" sz="1600" dirty="0">
                <a:latin typeface="Montserrat" panose="00000500000000000000" pitchFamily="2" charset="0"/>
              </a:rPr>
              <a:t>) tramo carretero Apizaco – Emiliano Zapato, No. 134 </a:t>
            </a:r>
            <a:r>
              <a:rPr lang="es-MX" sz="1600" dirty="0" smtClean="0">
                <a:latin typeface="Montserrat" panose="00000500000000000000" pitchFamily="2" charset="0"/>
              </a:rPr>
              <a:t>San </a:t>
            </a:r>
            <a:r>
              <a:rPr lang="es-MX" sz="1600" dirty="0">
                <a:latin typeface="Montserrat" panose="00000500000000000000" pitchFamily="2" charset="0"/>
              </a:rPr>
              <a:t>Martín </a:t>
            </a:r>
            <a:r>
              <a:rPr lang="es-MX" sz="1600" dirty="0" smtClean="0">
                <a:latin typeface="Montserrat" panose="00000500000000000000" pitchFamily="2" charset="0"/>
              </a:rPr>
              <a:t>Texmelucan-</a:t>
            </a:r>
            <a:r>
              <a:rPr lang="es-MX" sz="1600" dirty="0" err="1" smtClean="0">
                <a:latin typeface="Montserrat" panose="00000500000000000000" pitchFamily="2" charset="0"/>
              </a:rPr>
              <a:t>Ocotoxco</a:t>
            </a:r>
            <a:r>
              <a:rPr lang="es-MX" sz="1600" dirty="0" smtClean="0">
                <a:latin typeface="Montserrat" panose="00000500000000000000" pitchFamily="2" charset="0"/>
              </a:rPr>
              <a:t> que entronca con </a:t>
            </a:r>
            <a:r>
              <a:rPr lang="es-MX" sz="1600" dirty="0">
                <a:latin typeface="Montserrat" panose="00000500000000000000" pitchFamily="2" charset="0"/>
              </a:rPr>
              <a:t>la </a:t>
            </a:r>
            <a:r>
              <a:rPr lang="es-MX" sz="1600" dirty="0" smtClean="0">
                <a:latin typeface="Montserrat" panose="00000500000000000000" pitchFamily="2" charset="0"/>
              </a:rPr>
              <a:t>carretera México-Veracruz, No. 119 </a:t>
            </a:r>
            <a:r>
              <a:rPr lang="es-MX" sz="1600" dirty="0">
                <a:latin typeface="Montserrat" panose="00000500000000000000" pitchFamily="2" charset="0"/>
              </a:rPr>
              <a:t>que une a la ciudad de Tlaxcala con la de </a:t>
            </a:r>
            <a:r>
              <a:rPr lang="es-MX" sz="1600" dirty="0" smtClean="0">
                <a:latin typeface="Montserrat" panose="00000500000000000000" pitchFamily="2" charset="0"/>
              </a:rPr>
              <a:t>Puebla; por las que pueden transitar sustancias químicas peligrosas para su distribución.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Se </a:t>
            </a:r>
            <a:r>
              <a:rPr lang="es-MX" sz="1600" dirty="0">
                <a:latin typeface="Montserrat" panose="00000500000000000000" pitchFamily="2" charset="0"/>
              </a:rPr>
              <a:t>tienen registrados 24 accidentes ocurridos durante el transporte de sustancias químicas peligrosas en el periodo 2010-2016, en los cuales estuvieron involucradas gasolina, combustóleo, diésel, gas LP, hipoclorito de </a:t>
            </a:r>
            <a:r>
              <a:rPr lang="es-MX" sz="1600" dirty="0" smtClean="0">
                <a:latin typeface="Montserrat" panose="00000500000000000000" pitchFamily="2" charset="0"/>
              </a:rPr>
              <a:t>sodio y azufre </a:t>
            </a:r>
            <a:r>
              <a:rPr lang="es-MX" sz="1600" dirty="0">
                <a:latin typeface="Montserrat" panose="00000500000000000000" pitchFamily="2" charset="0"/>
              </a:rPr>
              <a:t>fundido.</a:t>
            </a:r>
            <a:endParaRPr lang="es-MX" sz="1600" dirty="0" smtClean="0">
              <a:latin typeface="Montserrat" panose="000005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67376"/>
            <a:ext cx="2880320" cy="177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44824"/>
            <a:ext cx="2880320" cy="1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08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539552" y="615399"/>
            <a:ext cx="5685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Peligros </a:t>
            </a:r>
            <a:r>
              <a:rPr lang="es-MX" b="1" dirty="0">
                <a:solidFill>
                  <a:prstClr val="black"/>
                </a:solidFill>
                <a:latin typeface="Montserrat" panose="00000500000000000000" pitchFamily="2" charset="0"/>
              </a:rPr>
              <a:t>químicos en el estado de </a:t>
            </a:r>
            <a:r>
              <a:rPr lang="es-MX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Tlaxcala</a:t>
            </a:r>
            <a:endParaRPr lang="es-MX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44190" y="1044025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>
                <a:latin typeface="Montserrat" panose="00000500000000000000" pitchFamily="2" charset="0"/>
              </a:rPr>
              <a:t>Escenarios de accidentes con sustancias químicas  peligrosas en la </a:t>
            </a:r>
            <a:r>
              <a:rPr lang="es-MX" sz="1600" dirty="0" smtClean="0">
                <a:latin typeface="Montserrat" panose="00000500000000000000" pitchFamily="2" charset="0"/>
              </a:rPr>
              <a:t>capa </a:t>
            </a:r>
            <a:r>
              <a:rPr lang="es-MX" sz="1600" dirty="0">
                <a:latin typeface="Montserrat" panose="00000500000000000000" pitchFamily="2" charset="0"/>
              </a:rPr>
              <a:t>de información contenida en el Atlas Nacional de Riesgos.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885592" y="6289575"/>
            <a:ext cx="6174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" panose="00000500000000000000" pitchFamily="2" charset="0"/>
              </a:rPr>
              <a:t>http://www.atlasnacionalderiesgos.gob.mx/apps/Restringido</a:t>
            </a:r>
            <a:r>
              <a:rPr lang="es-MX" sz="1400" dirty="0"/>
              <a:t>/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39552" y="1602970"/>
            <a:ext cx="7853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>
                <a:latin typeface="Montserrat" panose="00000500000000000000" pitchFamily="2" charset="0"/>
              </a:rPr>
              <a:t>En el ANR se encuentran simulaciones de escenarios de accidentes con sustancias peligrosas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66079"/>
            <a:ext cx="7261518" cy="365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87" y="4639230"/>
            <a:ext cx="3035622" cy="88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20 Conector"/>
          <p:cNvSpPr/>
          <p:nvPr/>
        </p:nvSpPr>
        <p:spPr>
          <a:xfrm>
            <a:off x="1185186" y="5026755"/>
            <a:ext cx="76200" cy="762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11" name="21 Conector"/>
          <p:cNvSpPr/>
          <p:nvPr/>
        </p:nvSpPr>
        <p:spPr>
          <a:xfrm>
            <a:off x="1184551" y="5206460"/>
            <a:ext cx="76200" cy="762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374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81254" y="918012"/>
            <a:ext cx="76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Montserrat" panose="00000500000000000000" pitchFamily="2" charset="0"/>
              </a:rPr>
              <a:t>Acciones de fortalecimiento para el estado de Tlaxcala</a:t>
            </a:r>
            <a:endParaRPr lang="es-MX" sz="2000" b="1" dirty="0">
              <a:latin typeface="Montserrat" panose="000005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30027" y="1610791"/>
            <a:ext cx="80648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Adecuado ordenamiento territorial tomando en cuenta los aspectos de peligro y riesgo químico para su asignación.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Respetar las franjas de desarrollo o derechos de vía de los ductos que conducen sustancias peligrosas.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Capacitación </a:t>
            </a:r>
            <a:r>
              <a:rPr lang="es-MX" sz="1600" dirty="0">
                <a:latin typeface="Montserrat" panose="00000500000000000000" pitchFamily="2" charset="0"/>
              </a:rPr>
              <a:t>del personal de protección civil para la correcta interpretación de los atlas municipales de </a:t>
            </a:r>
            <a:r>
              <a:rPr lang="es-MX" sz="1600" dirty="0" smtClean="0">
                <a:latin typeface="Montserrat" panose="00000500000000000000" pitchFamily="2" charset="0"/>
              </a:rPr>
              <a:t>peligro y riesgo </a:t>
            </a:r>
            <a:r>
              <a:rPr lang="es-MX" sz="1600" dirty="0">
                <a:latin typeface="Montserrat" panose="00000500000000000000" pitchFamily="2" charset="0"/>
              </a:rPr>
              <a:t>y continuar desarrollando los atlas de los municipios faltantes.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Elaboración de los planes de contingencia municipales para la atención de emergencias químicas.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Trabajo coordinado en las actividades de perforación y excavación realizadas durante actividades de mantenimiento de tuberías de agua potable y drenaje, así como introducción de otros servicios.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Capacitación del personal de las unidades de protección civil en la atención de emergencias </a:t>
            </a:r>
            <a:r>
              <a:rPr lang="es-MX" sz="1600" dirty="0" smtClean="0">
                <a:latin typeface="Montserrat" panose="00000500000000000000" pitchFamily="2" charset="0"/>
              </a:rPr>
              <a:t>químicas. </a:t>
            </a:r>
            <a:endParaRPr lang="es-MX" sz="1600" dirty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Equipo de protección personal </a:t>
            </a:r>
            <a:r>
              <a:rPr lang="es-MX" sz="1600" dirty="0" smtClean="0">
                <a:latin typeface="Montserrat" panose="00000500000000000000" pitchFamily="2" charset="0"/>
              </a:rPr>
              <a:t>adecuado al tipo de emergencia que pueda presentarse.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Fomentar la creación de Grupos Locales de Ayuda Mutua Industrial para fortalecer la atención de emergencias y optimizar recursos materiales y humanos.</a:t>
            </a:r>
          </a:p>
        </p:txBody>
      </p:sp>
    </p:spTree>
    <p:extLst>
      <p:ext uri="{BB962C8B-B14F-4D97-AF65-F5344CB8AC3E}">
        <p14:creationId xmlns:p14="http://schemas.microsoft.com/office/powerpoint/2010/main" val="14937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526114" y="1377855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Municipios con Brigadas de PC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39552" y="1220095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Municipios con Consejo o Comité de PC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94" y="2186756"/>
            <a:ext cx="4217507" cy="325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86756"/>
            <a:ext cx="4205687" cy="327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62351" y="1375901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Número de acciones de capacitación por municipio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932040" y="1375900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Municipios con programas de capacitación en PC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32578"/>
            <a:ext cx="4320480" cy="342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86" y="2232578"/>
            <a:ext cx="4437802" cy="342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05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Montserrat" pitchFamily="2" charset="77"/>
              </a:rPr>
              <a:t>Impacto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graphicFrame>
        <p:nvGraphicFramePr>
          <p:cNvPr id="5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5310876"/>
              </p:ext>
            </p:extLst>
          </p:nvPr>
        </p:nvGraphicFramePr>
        <p:xfrm>
          <a:off x="179512" y="1052736"/>
          <a:ext cx="8709402" cy="5323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215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Montserrat" pitchFamily="2" charset="77"/>
              </a:rPr>
              <a:t>Impacto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graphicFrame>
        <p:nvGraphicFramePr>
          <p:cNvPr id="6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042979"/>
              </p:ext>
            </p:extLst>
          </p:nvPr>
        </p:nvGraphicFramePr>
        <p:xfrm>
          <a:off x="2195736" y="3573016"/>
          <a:ext cx="4896544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7010267"/>
              </p:ext>
            </p:extLst>
          </p:nvPr>
        </p:nvGraphicFramePr>
        <p:xfrm>
          <a:off x="179512" y="980728"/>
          <a:ext cx="424847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0874236"/>
              </p:ext>
            </p:extLst>
          </p:nvPr>
        </p:nvGraphicFramePr>
        <p:xfrm>
          <a:off x="4572000" y="980728"/>
          <a:ext cx="4392488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2633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001" y="834607"/>
            <a:ext cx="6166343" cy="54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28A856-8863-3B47-871D-0BD0F50BE444}"/>
              </a:ext>
            </a:extLst>
          </p:cNvPr>
          <p:cNvSpPr txBox="1"/>
          <p:nvPr/>
        </p:nvSpPr>
        <p:spPr>
          <a:xfrm>
            <a:off x="107504" y="116632"/>
            <a:ext cx="3510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Montserrat" pitchFamily="2" charset="77"/>
              </a:rPr>
              <a:t>Políticas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b="1" dirty="0" err="1">
                <a:latin typeface="Montserrat" pitchFamily="2" charset="77"/>
              </a:rPr>
              <a:t>Públicas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 err="1">
                <a:latin typeface="Montserrat" pitchFamily="2" charset="77"/>
              </a:rPr>
              <a:t>Gestión</a:t>
            </a:r>
            <a:r>
              <a:rPr lang="en-US" b="1" dirty="0">
                <a:latin typeface="Montserrat" pitchFamily="2" charset="77"/>
              </a:rPr>
              <a:t> Integral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3" name="TextBox 2">
            <a:hlinkClick r:id="rId3"/>
            <a:extLst>
              <a:ext uri="{FF2B5EF4-FFF2-40B4-BE49-F238E27FC236}">
                <a16:creationId xmlns="" xmlns:a16="http://schemas.microsoft.com/office/drawing/2014/main" id="{B274B974-E8DC-7947-9523-18BE6B675668}"/>
              </a:ext>
            </a:extLst>
          </p:cNvPr>
          <p:cNvSpPr txBox="1"/>
          <p:nvPr/>
        </p:nvSpPr>
        <p:spPr>
          <a:xfrm>
            <a:off x="179512" y="1083250"/>
            <a:ext cx="43797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>
                <a:latin typeface="Montserrat" pitchFamily="2" charset="77"/>
                <a:hlinkClick r:id="rId4"/>
              </a:rPr>
              <a:t>http://</a:t>
            </a:r>
            <a:r>
              <a:rPr lang="en-US" sz="1100" b="1" i="1" dirty="0" smtClean="0">
                <a:latin typeface="Montserrat" pitchFamily="2" charset="77"/>
                <a:hlinkClick r:id="rId4"/>
              </a:rPr>
              <a:t>www.atlasnacionalderiesgos.gob.mx/apps/IGOPP</a:t>
            </a:r>
            <a:endParaRPr lang="en-US" sz="1100" b="1" i="1" dirty="0" smtClean="0">
              <a:latin typeface="Montserrat" pitchFamily="2" charset="77"/>
            </a:endParaRPr>
          </a:p>
          <a:p>
            <a:endParaRPr lang="en-US" sz="1100" b="1" i="1" dirty="0">
              <a:latin typeface="Montserra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D428000-644A-454A-9ECB-D9808BA003E3}"/>
              </a:ext>
            </a:extLst>
          </p:cNvPr>
          <p:cNvSpPr/>
          <p:nvPr/>
        </p:nvSpPr>
        <p:spPr>
          <a:xfrm>
            <a:off x="340066" y="6523603"/>
            <a:ext cx="77048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i="1" dirty="0">
                <a:solidFill>
                  <a:srgbClr val="000000"/>
                </a:solidFill>
                <a:latin typeface="Montserrat" pitchFamily="2" charset="77"/>
              </a:rPr>
              <a:t>Informe Estatal de Gobernabilidad y Políticas Públicas en Gestión del Riesgo de Desastres, CENAPRED (2018).</a:t>
            </a:r>
            <a:endParaRPr lang="es-ES_tradnl" sz="1000" b="1" i="1" dirty="0"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FE08353-C43F-8A43-A108-679ADC0231F6}"/>
              </a:ext>
            </a:extLst>
          </p:cNvPr>
          <p:cNvSpPr txBox="1"/>
          <p:nvPr/>
        </p:nvSpPr>
        <p:spPr>
          <a:xfrm>
            <a:off x="316604" y="5877272"/>
            <a:ext cx="2920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Tlaxcala </a:t>
            </a:r>
            <a:r>
              <a:rPr lang="es-ES_tradnl" b="1" dirty="0" smtClean="0">
                <a:solidFill>
                  <a:srgbClr val="860000"/>
                </a:solidFill>
              </a:rPr>
              <a:t>61.3 </a:t>
            </a:r>
            <a:r>
              <a:rPr lang="es-ES_tradnl" b="1" dirty="0">
                <a:solidFill>
                  <a:srgbClr val="860000"/>
                </a:solidFill>
              </a:rPr>
              <a:t>% - </a:t>
            </a:r>
            <a:r>
              <a:rPr lang="es-ES_tradnl" dirty="0" smtClean="0">
                <a:solidFill>
                  <a:srgbClr val="860000"/>
                </a:solidFill>
              </a:rPr>
              <a:t>APRECIABLE</a:t>
            </a:r>
            <a:endParaRPr lang="es-ES_tradnl" dirty="0">
              <a:solidFill>
                <a:srgbClr val="860000"/>
              </a:solidFill>
            </a:endParaRPr>
          </a:p>
          <a:p>
            <a:r>
              <a:rPr lang="es-ES_tradnl" dirty="0"/>
              <a:t>Nacional</a:t>
            </a:r>
          </a:p>
        </p:txBody>
      </p:sp>
    </p:spTree>
    <p:extLst>
      <p:ext uri="{BB962C8B-B14F-4D97-AF65-F5344CB8AC3E}">
        <p14:creationId xmlns:p14="http://schemas.microsoft.com/office/powerpoint/2010/main" val="31518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2963"/>
            <a:ext cx="8948358" cy="389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459FBD8-3D2B-294F-8E55-7A1A3FBD7F6E}"/>
              </a:ext>
            </a:extLst>
          </p:cNvPr>
          <p:cNvSpPr txBox="1"/>
          <p:nvPr/>
        </p:nvSpPr>
        <p:spPr>
          <a:xfrm>
            <a:off x="107504" y="116632"/>
            <a:ext cx="3510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Montserrat" pitchFamily="2" charset="77"/>
              </a:rPr>
              <a:t>Políticas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b="1" dirty="0" err="1">
                <a:latin typeface="Montserrat" pitchFamily="2" charset="77"/>
              </a:rPr>
              <a:t>Públicas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 err="1">
                <a:latin typeface="Montserrat" pitchFamily="2" charset="77"/>
              </a:rPr>
              <a:t>Gestión</a:t>
            </a:r>
            <a:r>
              <a:rPr lang="en-US" b="1" dirty="0">
                <a:latin typeface="Montserrat" pitchFamily="2" charset="77"/>
              </a:rPr>
              <a:t> Integral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9BC16CB-1175-1A47-AE3F-FEE291F9BBF9}"/>
              </a:ext>
            </a:extLst>
          </p:cNvPr>
          <p:cNvSpPr txBox="1"/>
          <p:nvPr/>
        </p:nvSpPr>
        <p:spPr>
          <a:xfrm>
            <a:off x="5334944" y="3665856"/>
            <a:ext cx="726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B6C74DF-CB50-7F40-8DA2-7078C13C08D7}"/>
              </a:ext>
            </a:extLst>
          </p:cNvPr>
          <p:cNvSpPr txBox="1"/>
          <p:nvPr/>
        </p:nvSpPr>
        <p:spPr>
          <a:xfrm>
            <a:off x="277655" y="5877272"/>
            <a:ext cx="857139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3</a:t>
            </a:r>
            <a:r>
              <a:rPr lang="es-ES_tradnl" sz="1100" b="1" dirty="0" smtClean="0">
                <a:solidFill>
                  <a:srgbClr val="FF0000"/>
                </a:solidFill>
                <a:latin typeface="Montserrat" pitchFamily="2" charset="77"/>
              </a:rPr>
              <a:t>. </a:t>
            </a:r>
            <a:r>
              <a:rPr lang="es-ES_tradnl" sz="1100" b="1" dirty="0">
                <a:latin typeface="Montserrat" pitchFamily="2" charset="77"/>
              </a:rPr>
              <a:t>Implementación de estructuras de protección financiera o Transferencia de riesgos</a:t>
            </a:r>
            <a:r>
              <a:rPr lang="es-ES_tradnl" sz="1100" dirty="0">
                <a:latin typeface="Montserrat" pitchFamily="2" charset="77"/>
              </a:rPr>
              <a:t> a nivel municipal, existencia de </a:t>
            </a:r>
            <a:r>
              <a:rPr lang="es-ES_tradnl" sz="1100" b="1" dirty="0">
                <a:latin typeface="Montserrat" pitchFamily="2" charset="77"/>
              </a:rPr>
              <a:t>Estrategia para la Gestión Integral de Riesgos (EGIR</a:t>
            </a:r>
            <a:r>
              <a:rPr lang="es-ES_tradnl" sz="1100" b="1" dirty="0" smtClean="0">
                <a:latin typeface="Montserrat" pitchFamily="2" charset="77"/>
              </a:rPr>
              <a:t>).</a:t>
            </a:r>
            <a:endParaRPr lang="es-ES_tradnl" sz="1100" b="1" dirty="0">
              <a:solidFill>
                <a:srgbClr val="FF0000"/>
              </a:solidFill>
              <a:latin typeface="Montserrat" pitchFamily="2" charset="77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="" xmlns:a16="http://schemas.microsoft.com/office/drawing/2014/main" id="{E03E77D6-28FA-3C4E-89B2-1F90CD63E656}"/>
              </a:ext>
            </a:extLst>
          </p:cNvPr>
          <p:cNvSpPr/>
          <p:nvPr/>
        </p:nvSpPr>
        <p:spPr>
          <a:xfrm>
            <a:off x="5220212" y="3575271"/>
            <a:ext cx="1273753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angle 8">
            <a:extLst>
              <a:ext uri="{FF2B5EF4-FFF2-40B4-BE49-F238E27FC236}">
                <a16:creationId xmlns="" xmlns:a16="http://schemas.microsoft.com/office/drawing/2014/main" id="{E03E77D6-28FA-3C4E-89B2-1F90CD63E656}"/>
              </a:ext>
            </a:extLst>
          </p:cNvPr>
          <p:cNvSpPr/>
          <p:nvPr/>
        </p:nvSpPr>
        <p:spPr>
          <a:xfrm>
            <a:off x="1403648" y="2924944"/>
            <a:ext cx="1266656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TextBox 13">
            <a:extLst>
              <a:ext uri="{FF2B5EF4-FFF2-40B4-BE49-F238E27FC236}">
                <a16:creationId xmlns="" xmlns:a16="http://schemas.microsoft.com/office/drawing/2014/main" id="{D462C488-EBE2-1B47-8221-0A063607AE39}"/>
              </a:ext>
            </a:extLst>
          </p:cNvPr>
          <p:cNvSpPr txBox="1"/>
          <p:nvPr/>
        </p:nvSpPr>
        <p:spPr>
          <a:xfrm>
            <a:off x="1547026" y="2983045"/>
            <a:ext cx="7200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1</a:t>
            </a:r>
          </a:p>
        </p:txBody>
      </p:sp>
      <p:sp>
        <p:nvSpPr>
          <p:cNvPr id="19" name="Rectangle 8">
            <a:extLst>
              <a:ext uri="{FF2B5EF4-FFF2-40B4-BE49-F238E27FC236}">
                <a16:creationId xmlns="" xmlns:a16="http://schemas.microsoft.com/office/drawing/2014/main" id="{E03E77D6-28FA-3C4E-89B2-1F90CD63E656}"/>
              </a:ext>
            </a:extLst>
          </p:cNvPr>
          <p:cNvSpPr/>
          <p:nvPr/>
        </p:nvSpPr>
        <p:spPr>
          <a:xfrm>
            <a:off x="3957530" y="3911235"/>
            <a:ext cx="1216659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TextBox 13">
            <a:extLst>
              <a:ext uri="{FF2B5EF4-FFF2-40B4-BE49-F238E27FC236}">
                <a16:creationId xmlns="" xmlns:a16="http://schemas.microsoft.com/office/drawing/2014/main" id="{D462C488-EBE2-1B47-8221-0A063607AE39}"/>
              </a:ext>
            </a:extLst>
          </p:cNvPr>
          <p:cNvSpPr txBox="1"/>
          <p:nvPr/>
        </p:nvSpPr>
        <p:spPr>
          <a:xfrm>
            <a:off x="4100909" y="3969336"/>
            <a:ext cx="7200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3</a:t>
            </a:r>
          </a:p>
        </p:txBody>
      </p:sp>
      <p:sp>
        <p:nvSpPr>
          <p:cNvPr id="28" name="Rectangle 8">
            <a:extLst>
              <a:ext uri="{FF2B5EF4-FFF2-40B4-BE49-F238E27FC236}">
                <a16:creationId xmlns="" xmlns:a16="http://schemas.microsoft.com/office/drawing/2014/main" id="{E03E77D6-28FA-3C4E-89B2-1F90CD63E656}"/>
              </a:ext>
            </a:extLst>
          </p:cNvPr>
          <p:cNvSpPr/>
          <p:nvPr/>
        </p:nvSpPr>
        <p:spPr>
          <a:xfrm>
            <a:off x="3957530" y="3573016"/>
            <a:ext cx="1216659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TextBox 13">
            <a:extLst>
              <a:ext uri="{FF2B5EF4-FFF2-40B4-BE49-F238E27FC236}">
                <a16:creationId xmlns="" xmlns:a16="http://schemas.microsoft.com/office/drawing/2014/main" id="{D462C488-EBE2-1B47-8221-0A063607AE39}"/>
              </a:ext>
            </a:extLst>
          </p:cNvPr>
          <p:cNvSpPr txBox="1"/>
          <p:nvPr/>
        </p:nvSpPr>
        <p:spPr>
          <a:xfrm>
            <a:off x="4100909" y="3650426"/>
            <a:ext cx="7200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2</a:t>
            </a:r>
          </a:p>
        </p:txBody>
      </p:sp>
      <p:sp>
        <p:nvSpPr>
          <p:cNvPr id="30" name="TextBox 15">
            <a:extLst>
              <a:ext uri="{FF2B5EF4-FFF2-40B4-BE49-F238E27FC236}">
                <a16:creationId xmlns="" xmlns:a16="http://schemas.microsoft.com/office/drawing/2014/main" id="{2B6C74DF-CB50-7F40-8DA2-7078C13C08D7}"/>
              </a:ext>
            </a:extLst>
          </p:cNvPr>
          <p:cNvSpPr txBox="1"/>
          <p:nvPr/>
        </p:nvSpPr>
        <p:spPr>
          <a:xfrm>
            <a:off x="277655" y="5270228"/>
            <a:ext cx="857139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2. </a:t>
            </a:r>
            <a:r>
              <a:rPr lang="es-ES_tradnl" sz="1100" dirty="0">
                <a:latin typeface="Montserrat" pitchFamily="2" charset="77"/>
              </a:rPr>
              <a:t>Marco jurídico que establezca la actualización de los </a:t>
            </a:r>
            <a:r>
              <a:rPr lang="es-ES_tradnl" sz="1100" b="1" dirty="0">
                <a:latin typeface="Montserrat" pitchFamily="2" charset="77"/>
              </a:rPr>
              <a:t>planes de desarrollo urbano</a:t>
            </a:r>
            <a:r>
              <a:rPr lang="es-ES_tradnl" sz="1100" dirty="0">
                <a:latin typeface="Montserrat" pitchFamily="2" charset="77"/>
              </a:rPr>
              <a:t>, así como en los </a:t>
            </a:r>
            <a:r>
              <a:rPr lang="es-ES_tradnl" sz="1100" b="1" dirty="0">
                <a:latin typeface="Montserrat" pitchFamily="2" charset="77"/>
              </a:rPr>
              <a:t>planes de ordenamiento territorial</a:t>
            </a:r>
            <a:r>
              <a:rPr lang="es-ES_tradnl" sz="1100" dirty="0">
                <a:latin typeface="Montserrat" pitchFamily="2" charset="77"/>
              </a:rPr>
              <a:t> después de ocurrido un desastre, área de oportunidad para corregir los procesos de ocupación y uso del suelo que evidencien problemas o riesgos preexistentes.</a:t>
            </a:r>
            <a:endParaRPr lang="es-ES_tradnl" sz="1100" b="1" dirty="0">
              <a:solidFill>
                <a:srgbClr val="FF0000"/>
              </a:solidFill>
              <a:latin typeface="Montserrat" pitchFamily="2" charset="77"/>
            </a:endParaRPr>
          </a:p>
        </p:txBody>
      </p:sp>
      <p:sp>
        <p:nvSpPr>
          <p:cNvPr id="35" name="TextBox 19">
            <a:extLst>
              <a:ext uri="{FF2B5EF4-FFF2-40B4-BE49-F238E27FC236}">
                <a16:creationId xmlns="" xmlns:a16="http://schemas.microsoft.com/office/drawing/2014/main" id="{0C1318BB-A080-F44E-B4B2-86EB26F8AFCF}"/>
              </a:ext>
            </a:extLst>
          </p:cNvPr>
          <p:cNvSpPr txBox="1"/>
          <p:nvPr/>
        </p:nvSpPr>
        <p:spPr>
          <a:xfrm>
            <a:off x="298354" y="4845237"/>
            <a:ext cx="855069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1</a:t>
            </a:r>
            <a:r>
              <a:rPr lang="es-ES_tradnl" sz="1100" b="1" dirty="0" smtClean="0">
                <a:solidFill>
                  <a:srgbClr val="FF0000"/>
                </a:solidFill>
                <a:latin typeface="Montserrat" pitchFamily="2" charset="77"/>
              </a:rPr>
              <a:t>. </a:t>
            </a:r>
            <a:r>
              <a:rPr lang="es-ES_tradnl" sz="1100" dirty="0" smtClean="0">
                <a:latin typeface="Montserrat" pitchFamily="2" charset="77"/>
              </a:rPr>
              <a:t>Contar con </a:t>
            </a:r>
            <a:r>
              <a:rPr lang="es-ES_tradnl" sz="1100" b="1" dirty="0" smtClean="0">
                <a:latin typeface="Montserrat" pitchFamily="2" charset="77"/>
              </a:rPr>
              <a:t>un Reglamento de construcción a nivel estatal</a:t>
            </a:r>
            <a:r>
              <a:rPr lang="es-ES_tradnl" sz="1100" dirty="0" smtClean="0">
                <a:latin typeface="Montserrat" pitchFamily="2" charset="77"/>
              </a:rPr>
              <a:t>, en el cual se contemplen riesgo por amenaza de 2 fenómenos  (sismo y viento) así como medidas mínimas de seguridad estructural en edificaciones esenciales.</a:t>
            </a:r>
            <a:endParaRPr lang="es-ES_tradnl" sz="1100" b="1" dirty="0">
              <a:solidFill>
                <a:srgbClr val="FF0000"/>
              </a:solidFill>
              <a:latin typeface="Montserrat" pitchFamily="2" charset="77"/>
            </a:endParaRPr>
          </a:p>
        </p:txBody>
      </p:sp>
      <p:sp>
        <p:nvSpPr>
          <p:cNvPr id="36" name="TextBox 15">
            <a:extLst>
              <a:ext uri="{FF2B5EF4-FFF2-40B4-BE49-F238E27FC236}">
                <a16:creationId xmlns="" xmlns:a16="http://schemas.microsoft.com/office/drawing/2014/main" id="{2B6C74DF-CB50-7F40-8DA2-7078C13C08D7}"/>
              </a:ext>
            </a:extLst>
          </p:cNvPr>
          <p:cNvSpPr txBox="1"/>
          <p:nvPr/>
        </p:nvSpPr>
        <p:spPr>
          <a:xfrm>
            <a:off x="277654" y="6327180"/>
            <a:ext cx="855069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4</a:t>
            </a:r>
            <a:r>
              <a:rPr lang="es-ES_tradnl" sz="1100" b="1" dirty="0" smtClean="0">
                <a:solidFill>
                  <a:srgbClr val="FF0000"/>
                </a:solidFill>
                <a:latin typeface="Montserrat" pitchFamily="2" charset="77"/>
              </a:rPr>
              <a:t>. </a:t>
            </a:r>
            <a:r>
              <a:rPr lang="es-ES_tradnl" sz="1100" dirty="0">
                <a:latin typeface="Montserrat" pitchFamily="2" charset="77"/>
              </a:rPr>
              <a:t>C</a:t>
            </a:r>
            <a:r>
              <a:rPr lang="es-ES_tradnl" sz="1100" dirty="0" smtClean="0">
                <a:latin typeface="Montserrat" pitchFamily="2" charset="77"/>
              </a:rPr>
              <a:t>ada </a:t>
            </a:r>
            <a:r>
              <a:rPr lang="es-ES_tradnl" sz="1100" b="1" dirty="0" smtClean="0">
                <a:latin typeface="Montserrat" pitchFamily="2" charset="77"/>
              </a:rPr>
              <a:t>sector es responsable de la realización de planes de recuperación, </a:t>
            </a:r>
            <a:r>
              <a:rPr lang="es-ES_tradnl" sz="1100" dirty="0" smtClean="0">
                <a:latin typeface="Montserrat" pitchFamily="2" charset="77"/>
              </a:rPr>
              <a:t>los cuales determinen acciones básicas y estrategias a realizar en caso de afrontar un proceso de recuperación post desastre.</a:t>
            </a:r>
            <a:endParaRPr lang="es-ES_tradnl" sz="1100" dirty="0">
              <a:latin typeface="Montserrat" pitchFamily="2" charset="77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648" y="762963"/>
            <a:ext cx="2090569" cy="79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55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2" grpId="0" animBg="1"/>
      <p:bldP spid="15" grpId="0" animBg="1"/>
      <p:bldP spid="17" grpId="0"/>
      <p:bldP spid="19" grpId="0" animBg="1"/>
      <p:bldP spid="21" grpId="0"/>
      <p:bldP spid="28" grpId="0" animBg="1"/>
      <p:bldP spid="29" grpId="0"/>
      <p:bldP spid="30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8740838-4494-4A4F-911F-2B360E667D85}"/>
              </a:ext>
            </a:extLst>
          </p:cNvPr>
          <p:cNvSpPr txBox="1"/>
          <p:nvPr/>
        </p:nvSpPr>
        <p:spPr>
          <a:xfrm>
            <a:off x="107504" y="116632"/>
            <a:ext cx="3510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Montserrat" pitchFamily="2" charset="77"/>
              </a:rPr>
              <a:t>Políticas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b="1" dirty="0" err="1">
                <a:latin typeface="Montserrat" pitchFamily="2" charset="77"/>
              </a:rPr>
              <a:t>Públicas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 err="1">
                <a:latin typeface="Montserrat" pitchFamily="2" charset="77"/>
              </a:rPr>
              <a:t>Gestión</a:t>
            </a:r>
            <a:r>
              <a:rPr lang="en-US" b="1" dirty="0">
                <a:latin typeface="Montserrat" pitchFamily="2" charset="77"/>
              </a:rPr>
              <a:t> Integral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52" y="980728"/>
            <a:ext cx="76771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1" y="3815805"/>
            <a:ext cx="80486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7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1441</Words>
  <Application>Microsoft Office PowerPoint</Application>
  <PresentationFormat>Presentación en pantalla (4:3)</PresentationFormat>
  <Paragraphs>161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24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Méndez Estrada Karla Margarita</dc:creator>
  <cp:lastModifiedBy>Izcapa Treviño Cecilia</cp:lastModifiedBy>
  <cp:revision>40</cp:revision>
  <dcterms:created xsi:type="dcterms:W3CDTF">2019-01-16T14:59:52Z</dcterms:created>
  <dcterms:modified xsi:type="dcterms:W3CDTF">2019-03-01T16:51:59Z</dcterms:modified>
</cp:coreProperties>
</file>