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86" r:id="rId3"/>
    <p:sldId id="287" r:id="rId4"/>
    <p:sldId id="288" r:id="rId5"/>
    <p:sldId id="289" r:id="rId6"/>
    <p:sldId id="284" r:id="rId7"/>
    <p:sldId id="285" r:id="rId8"/>
    <p:sldId id="283" r:id="rId9"/>
    <p:sldId id="291" r:id="rId10"/>
    <p:sldId id="292" r:id="rId11"/>
    <p:sldId id="295" r:id="rId12"/>
    <p:sldId id="296" r:id="rId13"/>
    <p:sldId id="297" r:id="rId14"/>
    <p:sldId id="298" r:id="rId15"/>
    <p:sldId id="299" r:id="rId16"/>
    <p:sldId id="300" r:id="rId17"/>
    <p:sldId id="301" r:id="rId18"/>
    <p:sldId id="303" r:id="rId19"/>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38806B"/>
    <a:srgbClr val="439B82"/>
    <a:srgbClr val="D4C19C"/>
    <a:srgbClr val="E8DECA"/>
    <a:srgbClr val="FFFFFF"/>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50000" autoAdjust="0"/>
  </p:normalViewPr>
  <p:slideViewPr>
    <p:cSldViewPr showGuides="1">
      <p:cViewPr varScale="1">
        <p:scale>
          <a:sx n="104" d="100"/>
          <a:sy n="104" d="100"/>
        </p:scale>
        <p:origin x="1704" y="200"/>
      </p:cViewPr>
      <p:guideLst>
        <p:guide orient="horz" pos="2160"/>
        <p:guide pos="2880"/>
      </p:guideLst>
    </p:cSldViewPr>
  </p:slideViewPr>
  <p:notesTextViewPr>
    <p:cViewPr>
      <p:scale>
        <a:sx n="1" d="1"/>
        <a:sy n="1" d="1"/>
      </p:scale>
      <p:origin x="0" y="0"/>
    </p:cViewPr>
  </p:notesText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r>
              <a:rPr lang="es-MX" sz="1400" b="1" i="0" baseline="0" dirty="0">
                <a:solidFill>
                  <a:sysClr val="windowText" lastClr="000000"/>
                </a:solidFill>
                <a:effectLst/>
              </a:rPr>
              <a:t>Daños y pérdidas económicas y defunciones en el estado de Tamaulipas, 2000-2017</a:t>
            </a:r>
            <a:endParaRPr lang="es-MX" sz="1100" dirty="0">
              <a:solidFill>
                <a:sysClr val="windowText" lastClr="000000"/>
              </a:solidFill>
              <a:effectLst/>
            </a:endParaRPr>
          </a:p>
        </c:rich>
      </c:tx>
      <c:overlay val="0"/>
      <c:spPr>
        <a:noFill/>
        <a:ln>
          <a:noFill/>
        </a:ln>
        <a:effectLst/>
      </c:spPr>
    </c:title>
    <c:autoTitleDeleted val="0"/>
    <c:plotArea>
      <c:layout>
        <c:manualLayout>
          <c:layoutTarget val="inner"/>
          <c:xMode val="edge"/>
          <c:yMode val="edge"/>
          <c:x val="3.4309364177371564E-2"/>
          <c:y val="8.8491186235789929E-2"/>
          <c:w val="0.91454155759015632"/>
          <c:h val="0.76190930392376033"/>
        </c:manualLayout>
      </c:layout>
      <c:barChart>
        <c:barDir val="col"/>
        <c:grouping val="clustered"/>
        <c:varyColors val="0"/>
        <c:ser>
          <c:idx val="0"/>
          <c:order val="0"/>
          <c:tx>
            <c:strRef>
              <c:f>TAMHis!$R$1</c:f>
              <c:strCache>
                <c:ptCount val="1"/>
                <c:pt idx="0">
                  <c:v>Defunciones</c:v>
                </c:pt>
              </c:strCache>
            </c:strRef>
          </c:tx>
          <c:spPr>
            <a:solidFill>
              <a:srgbClr val="C00000"/>
            </a:solidFill>
            <a:ln>
              <a:solidFill>
                <a:srgbClr val="C00000"/>
              </a:solidFill>
            </a:ln>
            <a:effectLst/>
          </c:spPr>
          <c:invertIfNegative val="0"/>
          <c:dLbls>
            <c:dLbl>
              <c:idx val="10"/>
              <c:layout>
                <c:manualLayout>
                  <c:x val="5.2955075644969436E-3"/>
                  <c:y val="-4.2060988433228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7A-C24B-9132-017B7896E8D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TAMHis!$Q$2:$Q$18</c:f>
              <c:strCache>
                <c:ptCount val="17"/>
                <c:pt idx="0">
                  <c:v>2000*</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TAMHis!$R$2:$R$18</c:f>
              <c:numCache>
                <c:formatCode>General</c:formatCode>
                <c:ptCount val="17"/>
                <c:pt idx="0">
                  <c:v>0</c:v>
                </c:pt>
                <c:pt idx="1">
                  <c:v>19</c:v>
                </c:pt>
                <c:pt idx="2">
                  <c:v>5</c:v>
                </c:pt>
                <c:pt idx="3">
                  <c:v>41</c:v>
                </c:pt>
                <c:pt idx="4">
                  <c:v>9</c:v>
                </c:pt>
                <c:pt idx="5">
                  <c:v>24</c:v>
                </c:pt>
                <c:pt idx="6">
                  <c:v>16</c:v>
                </c:pt>
                <c:pt idx="7">
                  <c:v>16</c:v>
                </c:pt>
                <c:pt idx="8">
                  <c:v>2</c:v>
                </c:pt>
                <c:pt idx="9">
                  <c:v>8</c:v>
                </c:pt>
                <c:pt idx="10">
                  <c:v>5</c:v>
                </c:pt>
                <c:pt idx="11">
                  <c:v>28</c:v>
                </c:pt>
                <c:pt idx="12">
                  <c:v>6</c:v>
                </c:pt>
                <c:pt idx="13">
                  <c:v>20</c:v>
                </c:pt>
                <c:pt idx="14">
                  <c:v>9</c:v>
                </c:pt>
                <c:pt idx="15">
                  <c:v>7</c:v>
                </c:pt>
                <c:pt idx="16">
                  <c:v>25</c:v>
                </c:pt>
              </c:numCache>
            </c:numRef>
          </c:val>
          <c:extLst>
            <c:ext xmlns:c16="http://schemas.microsoft.com/office/drawing/2014/chart" uri="{C3380CC4-5D6E-409C-BE32-E72D297353CC}">
              <c16:uniqueId val="{00000001-C97A-C24B-9132-017B7896E8D1}"/>
            </c:ext>
          </c:extLst>
        </c:ser>
        <c:dLbls>
          <c:dLblPos val="outEnd"/>
          <c:showLegendKey val="0"/>
          <c:showVal val="1"/>
          <c:showCatName val="0"/>
          <c:showSerName val="0"/>
          <c:showPercent val="0"/>
          <c:showBubbleSize val="0"/>
        </c:dLbls>
        <c:gapWidth val="219"/>
        <c:overlap val="-27"/>
        <c:axId val="81815552"/>
        <c:axId val="40937152"/>
      </c:barChart>
      <c:lineChart>
        <c:grouping val="standard"/>
        <c:varyColors val="0"/>
        <c:ser>
          <c:idx val="1"/>
          <c:order val="1"/>
          <c:tx>
            <c:strRef>
              <c:f>TAMHis!$S$1</c:f>
              <c:strCache>
                <c:ptCount val="1"/>
                <c:pt idx="0">
                  <c:v>Total daños (millones de pesos constantes, base 2013)</c:v>
                </c:pt>
              </c:strCache>
            </c:strRef>
          </c:tx>
          <c:spPr>
            <a:ln w="28575" cap="rnd">
              <a:solidFill>
                <a:schemeClr val="tx1"/>
              </a:solidFill>
              <a:round/>
            </a:ln>
            <a:effectLst/>
          </c:spPr>
          <c:marker>
            <c:symbol val="none"/>
          </c:marker>
          <c:dLbls>
            <c:dLbl>
              <c:idx val="1"/>
              <c:layout>
                <c:manualLayout>
                  <c:x val="3.9716306733727806E-3"/>
                  <c:y val="-1.4721345951630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7A-C24B-9132-017B7896E8D1}"/>
                </c:ext>
              </c:extLst>
            </c:dLbl>
            <c:dLbl>
              <c:idx val="2"/>
              <c:layout>
                <c:manualLayout>
                  <c:x val="2.6477537822484961E-3"/>
                  <c:y val="-1.4721345951629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7A-C24B-9132-017B7896E8D1}"/>
                </c:ext>
              </c:extLst>
            </c:dLbl>
            <c:dLbl>
              <c:idx val="5"/>
              <c:layout>
                <c:manualLayout>
                  <c:x val="0"/>
                  <c:y val="-2.1030494216614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7A-C24B-9132-017B7896E8D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TAMHis!$Q$2:$Q$18</c:f>
              <c:strCache>
                <c:ptCount val="17"/>
                <c:pt idx="0">
                  <c:v>2000*</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TAMHis!$S$2:$S$18</c:f>
              <c:numCache>
                <c:formatCode>_-* #,##0.0_-;\-* #,##0.0_-;_-* "-"??_-;_-@_-</c:formatCode>
                <c:ptCount val="17"/>
                <c:pt idx="0">
                  <c:v>228.22261794628045</c:v>
                </c:pt>
                <c:pt idx="1">
                  <c:v>24.159446014038732</c:v>
                </c:pt>
                <c:pt idx="2">
                  <c:v>6.1600589684467835</c:v>
                </c:pt>
                <c:pt idx="3">
                  <c:v>4.0601719575715842</c:v>
                </c:pt>
                <c:pt idx="4">
                  <c:v>2228.9411356196424</c:v>
                </c:pt>
                <c:pt idx="5">
                  <c:v>203.76401064444696</c:v>
                </c:pt>
                <c:pt idx="6">
                  <c:v>228.32556393737835</c:v>
                </c:pt>
                <c:pt idx="7">
                  <c:v>807.6366099583438</c:v>
                </c:pt>
                <c:pt idx="8">
                  <c:v>11.553025800913485</c:v>
                </c:pt>
                <c:pt idx="9">
                  <c:v>2584.0293053285727</c:v>
                </c:pt>
                <c:pt idx="10">
                  <c:v>269.63479392266362</c:v>
                </c:pt>
                <c:pt idx="11">
                  <c:v>1.7828220351520059</c:v>
                </c:pt>
                <c:pt idx="12">
                  <c:v>1866.93</c:v>
                </c:pt>
                <c:pt idx="13">
                  <c:v>872.64467499950786</c:v>
                </c:pt>
                <c:pt idx="14">
                  <c:v>316.81179462439854</c:v>
                </c:pt>
                <c:pt idx="15">
                  <c:v>105.11998058559928</c:v>
                </c:pt>
                <c:pt idx="16">
                  <c:v>2.2273192352525308</c:v>
                </c:pt>
              </c:numCache>
            </c:numRef>
          </c:val>
          <c:smooth val="0"/>
          <c:extLst>
            <c:ext xmlns:c16="http://schemas.microsoft.com/office/drawing/2014/chart" uri="{C3380CC4-5D6E-409C-BE32-E72D297353CC}">
              <c16:uniqueId val="{00000005-C97A-C24B-9132-017B7896E8D1}"/>
            </c:ext>
          </c:extLst>
        </c:ser>
        <c:dLbls>
          <c:showLegendKey val="0"/>
          <c:showVal val="0"/>
          <c:showCatName val="0"/>
          <c:showSerName val="0"/>
          <c:showPercent val="0"/>
          <c:showBubbleSize val="0"/>
        </c:dLbls>
        <c:marker val="1"/>
        <c:smooth val="0"/>
        <c:axId val="81816576"/>
        <c:axId val="40937728"/>
      </c:lineChart>
      <c:catAx>
        <c:axId val="8181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40937152"/>
        <c:crosses val="autoZero"/>
        <c:auto val="1"/>
        <c:lblAlgn val="ctr"/>
        <c:lblOffset val="100"/>
        <c:noMultiLvlLbl val="0"/>
      </c:catAx>
      <c:valAx>
        <c:axId val="409371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81815552"/>
        <c:crosses val="autoZero"/>
        <c:crossBetween val="between"/>
      </c:valAx>
      <c:valAx>
        <c:axId val="4093772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81816576"/>
        <c:crosses val="max"/>
        <c:crossBetween val="between"/>
      </c:valAx>
      <c:catAx>
        <c:axId val="81816576"/>
        <c:scaling>
          <c:orientation val="minMax"/>
        </c:scaling>
        <c:delete val="1"/>
        <c:axPos val="b"/>
        <c:numFmt formatCode="General" sourceLinked="1"/>
        <c:majorTickMark val="out"/>
        <c:minorTickMark val="none"/>
        <c:tickLblPos val="nextTo"/>
        <c:crossAx val="40937728"/>
        <c:crosses val="autoZero"/>
        <c:auto val="1"/>
        <c:lblAlgn val="ctr"/>
        <c:lblOffset val="100"/>
        <c:noMultiLvlLbl val="0"/>
      </c:catAx>
      <c:spPr>
        <a:noFill/>
        <a:ln>
          <a:noFill/>
        </a:ln>
        <a:effectLst/>
      </c:spPr>
    </c:plotArea>
    <c:legend>
      <c:legendPos val="b"/>
      <c:layout>
        <c:manualLayout>
          <c:xMode val="edge"/>
          <c:yMode val="edge"/>
          <c:x val="0.2421008070749649"/>
          <c:y val="0.9114975533421098"/>
          <c:w val="0.51579828160779528"/>
          <c:h val="3.8029260538016342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MX"/>
              <a:t>Defunciones, 2000-2017</a:t>
            </a:r>
          </a:p>
        </c:rich>
      </c:tx>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TAMHis!$M$26:$M$28</c:f>
              <c:strCache>
                <c:ptCount val="3"/>
                <c:pt idx="0">
                  <c:v>Hidrometeorológico</c:v>
                </c:pt>
                <c:pt idx="1">
                  <c:v>Químico</c:v>
                </c:pt>
                <c:pt idx="2">
                  <c:v>Socio-organizativo</c:v>
                </c:pt>
              </c:strCache>
            </c:strRef>
          </c:cat>
          <c:val>
            <c:numRef>
              <c:f>TAMHis!$N$26:$N$28</c:f>
              <c:numCache>
                <c:formatCode>0.0%</c:formatCode>
                <c:ptCount val="3"/>
                <c:pt idx="0">
                  <c:v>0.3125</c:v>
                </c:pt>
                <c:pt idx="1">
                  <c:v>0.24583333333333332</c:v>
                </c:pt>
                <c:pt idx="2">
                  <c:v>0.44166666666666665</c:v>
                </c:pt>
              </c:numCache>
            </c:numRef>
          </c:val>
          <c:extLst>
            <c:ext xmlns:c16="http://schemas.microsoft.com/office/drawing/2014/chart" uri="{C3380CC4-5D6E-409C-BE32-E72D297353CC}">
              <c16:uniqueId val="{00000000-8D10-014F-A1E2-52ADBA5F49E0}"/>
            </c:ext>
          </c:extLst>
        </c:ser>
        <c:dLbls>
          <c:showLegendKey val="0"/>
          <c:showVal val="0"/>
          <c:showCatName val="0"/>
          <c:showSerName val="0"/>
          <c:showPercent val="1"/>
          <c:showBubbleSize val="0"/>
          <c:showLeaderLines val="1"/>
        </c:dLbls>
        <c:firstSliceAng val="0"/>
      </c:pieChart>
    </c:plotArea>
    <c:legend>
      <c:legendPos val="r"/>
      <c:overlay val="0"/>
    </c:legend>
    <c:plotVisOnly val="1"/>
    <c:dispBlanksAs val="gap"/>
    <c:showDLblsOverMax val="0"/>
  </c:chart>
  <c:spPr>
    <a:noFill/>
    <a:ln>
      <a:solidFill>
        <a:schemeClr val="bg1">
          <a:lumMod val="65000"/>
        </a:schemeClr>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MX" sz="1400"/>
              <a:t>Daños totales por categoría de fenómeno (millones de pesos constantes, base 2013)</a:t>
            </a:r>
          </a:p>
        </c:rich>
      </c:tx>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TAMHis!$M$26:$M$28</c:f>
              <c:strCache>
                <c:ptCount val="3"/>
                <c:pt idx="0">
                  <c:v>Hidrometeorológico</c:v>
                </c:pt>
                <c:pt idx="1">
                  <c:v>Químico</c:v>
                </c:pt>
                <c:pt idx="2">
                  <c:v>Socio-organizativo</c:v>
                </c:pt>
              </c:strCache>
            </c:strRef>
          </c:cat>
          <c:val>
            <c:numRef>
              <c:f>TAMHis!$O$26:$O$28</c:f>
              <c:numCache>
                <c:formatCode>0.0%</c:formatCode>
                <c:ptCount val="3"/>
                <c:pt idx="0">
                  <c:v>0.93183370901392737</c:v>
                </c:pt>
                <c:pt idx="1">
                  <c:v>6.3900477110845913E-2</c:v>
                </c:pt>
                <c:pt idx="2">
                  <c:v>4.2658138752266397E-3</c:v>
                </c:pt>
              </c:numCache>
            </c:numRef>
          </c:val>
          <c:extLst>
            <c:ext xmlns:c16="http://schemas.microsoft.com/office/drawing/2014/chart" uri="{C3380CC4-5D6E-409C-BE32-E72D297353CC}">
              <c16:uniqueId val="{00000000-F641-C04B-8439-C6E66F713C72}"/>
            </c:ext>
          </c:extLst>
        </c:ser>
        <c:dLbls>
          <c:showLegendKey val="0"/>
          <c:showVal val="0"/>
          <c:showCatName val="0"/>
          <c:showSerName val="0"/>
          <c:showPercent val="1"/>
          <c:showBubbleSize val="0"/>
          <c:showLeaderLines val="1"/>
        </c:dLbls>
        <c:firstSliceAng val="0"/>
      </c:pieChart>
    </c:plotArea>
    <c:legend>
      <c:legendPos val="r"/>
      <c:overlay val="0"/>
    </c:legend>
    <c:plotVisOnly val="1"/>
    <c:dispBlanksAs val="gap"/>
    <c:showDLblsOverMax val="0"/>
  </c:chart>
  <c:spPr>
    <a:ln>
      <a:solidFill>
        <a:schemeClr val="bg1">
          <a:lumMod val="6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ysClr val="windowText" lastClr="000000"/>
                </a:solidFill>
                <a:latin typeface="+mn-lt"/>
                <a:ea typeface="+mn-ea"/>
                <a:cs typeface="+mn-cs"/>
              </a:defRPr>
            </a:pPr>
            <a:r>
              <a:rPr lang="es-MX" sz="1100" dirty="0"/>
              <a:t>Participación por sector en los daños y pérdidas causadas por los desastres de origen natural en el estado de Tamaulipas, 2000-2017</a:t>
            </a:r>
          </a:p>
        </c:rich>
      </c:tx>
      <c:overlay val="0"/>
      <c:spPr>
        <a:noFill/>
        <a:ln>
          <a:noFill/>
        </a:ln>
        <a:effectLst/>
      </c:spPr>
    </c:title>
    <c:autoTitleDeleted val="0"/>
    <c:plotArea>
      <c:layout/>
      <c:pieChart>
        <c:varyColors val="1"/>
        <c:ser>
          <c:idx val="0"/>
          <c:order val="0"/>
          <c:tx>
            <c:strRef>
              <c:f>TAMSec!$B$1</c:f>
              <c:strCache>
                <c:ptCount val="1"/>
                <c:pt idx="0">
                  <c:v>Participación por sector en los daños y pérdidas causadas por los desastres de origen natural y antrópico en el estado de Tamaulipas, 2000-2017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1E-FA47-8A12-7610BA0269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1E-FA47-8A12-7610BA0269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D1E-FA47-8A12-7610BA0269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D1E-FA47-8A12-7610BA02691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D1E-FA47-8A12-7610BA026913}"/>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TAMSec!$A$3:$A$7</c:f>
              <c:strCache>
                <c:ptCount val="5"/>
                <c:pt idx="0">
                  <c:v>Carretero</c:v>
                </c:pt>
                <c:pt idx="1">
                  <c:v>Educativo</c:v>
                </c:pt>
                <c:pt idx="2">
                  <c:v>Hidráulico</c:v>
                </c:pt>
                <c:pt idx="3">
                  <c:v>Urbano</c:v>
                </c:pt>
                <c:pt idx="4">
                  <c:v>Vivienda</c:v>
                </c:pt>
              </c:strCache>
            </c:strRef>
          </c:cat>
          <c:val>
            <c:numRef>
              <c:f>TAMSec!$C$3:$C$7</c:f>
              <c:numCache>
                <c:formatCode>0.0%</c:formatCode>
                <c:ptCount val="5"/>
                <c:pt idx="0">
                  <c:v>0.30978998457987539</c:v>
                </c:pt>
                <c:pt idx="1">
                  <c:v>1.067992832704393E-2</c:v>
                </c:pt>
                <c:pt idx="2">
                  <c:v>0.3498203947293359</c:v>
                </c:pt>
                <c:pt idx="3">
                  <c:v>0.21587276919160739</c:v>
                </c:pt>
                <c:pt idx="4">
                  <c:v>0.11383692317213732</c:v>
                </c:pt>
              </c:numCache>
            </c:numRef>
          </c:val>
          <c:extLst>
            <c:ext xmlns:c16="http://schemas.microsoft.com/office/drawing/2014/chart" uri="{C3380CC4-5D6E-409C-BE32-E72D297353CC}">
              <c16:uniqueId val="{0000000A-ED1E-FA47-8A12-7610BA02691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10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0.01418</cdr:x>
      <cdr:y>0.95493</cdr:y>
    </cdr:from>
    <cdr:to>
      <cdr:x>0.34752</cdr:x>
      <cdr:y>0.99324</cdr:y>
    </cdr:to>
    <cdr:sp macro="" textlink="">
      <cdr:nvSpPr>
        <cdr:cNvPr id="2" name="CuadroTexto 1"/>
        <cdr:cNvSpPr txBox="1"/>
      </cdr:nvSpPr>
      <cdr:spPr>
        <a:xfrm xmlns:a="http://schemas.openxmlformats.org/drawingml/2006/main">
          <a:off x="136074" y="5766707"/>
          <a:ext cx="3197678" cy="2313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800">
              <a:effectLst/>
              <a:latin typeface="+mn-lt"/>
              <a:ea typeface="+mn-ea"/>
              <a:cs typeface="+mn-cs"/>
            </a:rPr>
            <a:t>*Las</a:t>
          </a:r>
          <a:r>
            <a:rPr lang="es-MX" sz="800" baseline="0">
              <a:effectLst/>
              <a:latin typeface="+mn-lt"/>
              <a:ea typeface="+mn-ea"/>
              <a:cs typeface="+mn-cs"/>
            </a:rPr>
            <a:t> cifras de 2000 consideran también las estadísticas de Veracruz.</a:t>
          </a:r>
          <a:endParaRPr lang="es-MX" sz="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08/02/19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08/02/19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08/02/19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08/02/19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08/02/19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08/02/19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08/02/19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08/02/19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a16="http://schemas.microsoft.com/office/drawing/2014/main" id="{A970F47B-8336-174D-8345-672D517DBE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atlasnacionalderiesgos.gob.mx/AtlasEstatales/?&amp;NOM_ENT=San%20Luis%20Potos%C3%AD&amp;CVE_ENT=2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www.atlasnacionalderiesgos.gob.mx/apps/Declaratoria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tlasnacionalderiesgos.gob.mx/apps/Declaratoria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apps/IGOPP"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a:solidFill>
                  <a:srgbClr val="D4C19C"/>
                </a:solidFill>
                <a:latin typeface="Montserrat" panose="00000500000000000000" pitchFamily="2" charset="0"/>
              </a:rPr>
              <a:t>08 febrero del 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1571945" y="1268760"/>
            <a:ext cx="756084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ES" altLang="es-MX" b="1" dirty="0">
                <a:solidFill>
                  <a:schemeClr val="bg1"/>
                </a:solidFill>
                <a:latin typeface="Montserrat" pitchFamily="2" charset="77"/>
              </a:rPr>
              <a:t>Jornada de Fortalecimiento de Entidades Federativas</a:t>
            </a: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r>
              <a:rPr lang="es-ES" b="1" dirty="0">
                <a:solidFill>
                  <a:schemeClr val="bg1"/>
                </a:solidFill>
                <a:latin typeface="Montserrat" pitchFamily="2" charset="77"/>
              </a:rPr>
              <a:t>Tamaulipas </a:t>
            </a:r>
          </a:p>
          <a:p>
            <a:pPr lvl="1" algn="r" eaLnBrk="1" hangingPunct="1">
              <a:spcBef>
                <a:spcPct val="0"/>
              </a:spcBef>
              <a:buFontTx/>
              <a:buNone/>
            </a:pPr>
            <a:r>
              <a:rPr lang="es-MX" altLang="es-MX" b="1" dirty="0">
                <a:solidFill>
                  <a:schemeClr val="bg1"/>
                </a:solidFill>
                <a:latin typeface="Montserrat" pitchFamily="2" charset="77"/>
              </a:rPr>
              <a:t> </a:t>
            </a:r>
          </a:p>
          <a:p>
            <a:pPr lvl="1" algn="r" eaLnBrk="1" hangingPunct="1">
              <a:spcBef>
                <a:spcPct val="0"/>
              </a:spcBef>
              <a:buFontTx/>
              <a:buNone/>
            </a:pPr>
            <a:endParaRPr lang="es-MX" altLang="es-MX" sz="2400" dirty="0">
              <a:solidFill>
                <a:schemeClr val="bg1"/>
              </a:solidFill>
              <a:latin typeface="Montserrat" pitchFamily="2" charset="77"/>
            </a:endParaRPr>
          </a:p>
        </p:txBody>
      </p:sp>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a:latin typeface="Montserrat" pitchFamily="2" charset="77"/>
              </a:rPr>
              <a:t>Instrumento</a:t>
            </a:r>
            <a:r>
              <a:rPr lang="en-US" b="1" dirty="0">
                <a:latin typeface="Montserrat" pitchFamily="2" charset="77"/>
              </a:rPr>
              <a:t> </a:t>
            </a:r>
            <a:r>
              <a:rPr lang="es-MX" b="1" dirty="0">
                <a:latin typeface="Montserrat" pitchFamily="2" charset="77"/>
              </a:rPr>
              <a:t>Financiero</a:t>
            </a:r>
            <a:r>
              <a:rPr lang="en-US" b="1" dirty="0">
                <a:latin typeface="Montserrat" pitchFamily="2" charset="77"/>
              </a:rPr>
              <a:t> </a:t>
            </a:r>
          </a:p>
          <a:p>
            <a:r>
              <a:rPr lang="en-US" b="1" dirty="0">
                <a:latin typeface="Montserrat" pitchFamily="2" charset="77"/>
              </a:rPr>
              <a:t>FOPREDEN</a:t>
            </a:r>
          </a:p>
        </p:txBody>
      </p:sp>
      <p:sp>
        <p:nvSpPr>
          <p:cNvPr id="7" name="TextBox 6">
            <a:extLst>
              <a:ext uri="{FF2B5EF4-FFF2-40B4-BE49-F238E27FC236}">
                <a16:creationId xmlns:a16="http://schemas.microsoft.com/office/drawing/2014/main" id="{0FE08353-C43F-8A43-A108-679ADC0231F6}"/>
              </a:ext>
            </a:extLst>
          </p:cNvPr>
          <p:cNvSpPr txBox="1"/>
          <p:nvPr/>
        </p:nvSpPr>
        <p:spPr>
          <a:xfrm>
            <a:off x="6684929" y="786999"/>
            <a:ext cx="2459071" cy="646331"/>
          </a:xfrm>
          <a:prstGeom prst="rect">
            <a:avLst/>
          </a:prstGeom>
          <a:noFill/>
        </p:spPr>
        <p:txBody>
          <a:bodyPr wrap="none" rtlCol="0">
            <a:spAutoFit/>
          </a:bodyPr>
          <a:lstStyle/>
          <a:p>
            <a:r>
              <a:rPr lang="es-ES_tradnl" dirty="0"/>
              <a:t>Histórico de Proyectos</a:t>
            </a:r>
          </a:p>
          <a:p>
            <a:r>
              <a:rPr lang="es-ES_tradnl" dirty="0"/>
              <a:t> Preventivos (continúa..)</a:t>
            </a:r>
          </a:p>
        </p:txBody>
      </p:sp>
      <p:graphicFrame>
        <p:nvGraphicFramePr>
          <p:cNvPr id="3" name="2 Tabla"/>
          <p:cNvGraphicFramePr>
            <a:graphicFrameLocks noGrp="1"/>
          </p:cNvGraphicFramePr>
          <p:nvPr>
            <p:extLst>
              <p:ext uri="{D42A27DB-BD31-4B8C-83A1-F6EECF244321}">
                <p14:modId xmlns:p14="http://schemas.microsoft.com/office/powerpoint/2010/main" val="3910310954"/>
              </p:ext>
            </p:extLst>
          </p:nvPr>
        </p:nvGraphicFramePr>
        <p:xfrm>
          <a:off x="307000" y="1772816"/>
          <a:ext cx="8729496" cy="3560797"/>
        </p:xfrm>
        <a:graphic>
          <a:graphicData uri="http://schemas.openxmlformats.org/drawingml/2006/table">
            <a:tbl>
              <a:tblPr>
                <a:tableStyleId>{5C22544A-7EE6-4342-B048-85BDC9FD1C3A}</a:tableStyleId>
              </a:tblPr>
              <a:tblGrid>
                <a:gridCol w="571611">
                  <a:extLst>
                    <a:ext uri="{9D8B030D-6E8A-4147-A177-3AD203B41FA5}">
                      <a16:colId xmlns:a16="http://schemas.microsoft.com/office/drawing/2014/main" val="20000"/>
                    </a:ext>
                  </a:extLst>
                </a:gridCol>
                <a:gridCol w="1407282">
                  <a:extLst>
                    <a:ext uri="{9D8B030D-6E8A-4147-A177-3AD203B41FA5}">
                      <a16:colId xmlns:a16="http://schemas.microsoft.com/office/drawing/2014/main" val="20001"/>
                    </a:ext>
                  </a:extLst>
                </a:gridCol>
                <a:gridCol w="2398281">
                  <a:extLst>
                    <a:ext uri="{9D8B030D-6E8A-4147-A177-3AD203B41FA5}">
                      <a16:colId xmlns:a16="http://schemas.microsoft.com/office/drawing/2014/main" val="20002"/>
                    </a:ext>
                  </a:extLst>
                </a:gridCol>
                <a:gridCol w="1354469">
                  <a:extLst>
                    <a:ext uri="{9D8B030D-6E8A-4147-A177-3AD203B41FA5}">
                      <a16:colId xmlns:a16="http://schemas.microsoft.com/office/drawing/2014/main" val="20003"/>
                    </a:ext>
                  </a:extLst>
                </a:gridCol>
                <a:gridCol w="1558436">
                  <a:extLst>
                    <a:ext uri="{9D8B030D-6E8A-4147-A177-3AD203B41FA5}">
                      <a16:colId xmlns:a16="http://schemas.microsoft.com/office/drawing/2014/main" val="20004"/>
                    </a:ext>
                  </a:extLst>
                </a:gridCol>
                <a:gridCol w="1439417">
                  <a:extLst>
                    <a:ext uri="{9D8B030D-6E8A-4147-A177-3AD203B41FA5}">
                      <a16:colId xmlns:a16="http://schemas.microsoft.com/office/drawing/2014/main" val="20005"/>
                    </a:ext>
                  </a:extLst>
                </a:gridCol>
              </a:tblGrid>
              <a:tr h="606787">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extLst>
                  <a:ext uri="{0D108BD9-81ED-4DB2-BD59-A6C34878D82A}">
                    <a16:rowId xmlns:a16="http://schemas.microsoft.com/office/drawing/2014/main" val="10000"/>
                  </a:ext>
                </a:extLst>
              </a:tr>
              <a:tr h="1481445">
                <a:tc>
                  <a:txBody>
                    <a:bodyPr/>
                    <a:lstStyle/>
                    <a:p>
                      <a:pPr algn="ctr" fontAlgn="ctr"/>
                      <a:r>
                        <a:rPr lang="es-MX" sz="1200" u="none" strike="noStrike" dirty="0">
                          <a:effectLst/>
                          <a:latin typeface="Montserrat" panose="00000500000000000000" pitchFamily="2" charset="0"/>
                        </a:rPr>
                        <a:t>2009</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 2015</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marL="0" algn="l" defTabSz="914400" rtl="0" eaLnBrk="1" fontAlgn="ctr" latinLnBrk="0" hangingPunct="1"/>
                      <a:r>
                        <a:rPr lang="es-MX" sz="1200" u="none" strike="noStrike" kern="1200" dirty="0">
                          <a:solidFill>
                            <a:schemeClr val="dk1"/>
                          </a:solidFill>
                          <a:effectLst/>
                          <a:latin typeface="Montserrat" panose="00000500000000000000" pitchFamily="2" charset="0"/>
                          <a:ea typeface="+mn-ea"/>
                          <a:cs typeface="+mn-cs"/>
                        </a:rPr>
                        <a:t>ACCIONES PARA EL CONTROL DE INUNDACIONES Y ESTABILIDAD DE LADERAS EN EL SUR DE TAMAULIPAS.</a:t>
                      </a:r>
                    </a:p>
                  </a:txBody>
                  <a:tcPr marL="9525" marR="9525" marT="9525" marB="0" anchor="ctr">
                    <a:noFill/>
                  </a:tcPr>
                </a:tc>
                <a:tc>
                  <a:txBody>
                    <a:bodyPr/>
                    <a:lstStyle/>
                    <a:p>
                      <a:pPr marL="0" algn="l" defTabSz="914400" rtl="0" eaLnBrk="1" fontAlgn="ctr" latinLnBrk="0" hangingPunct="1"/>
                      <a:r>
                        <a:rPr lang="es-MX" sz="1200" u="none" strike="noStrike" kern="1200" dirty="0">
                          <a:solidFill>
                            <a:schemeClr val="dk1"/>
                          </a:solidFill>
                          <a:effectLst/>
                          <a:latin typeface="Montserrat" panose="00000500000000000000" pitchFamily="2" charset="0"/>
                          <a:ea typeface="+mn-ea"/>
                          <a:cs typeface="+mn-cs"/>
                        </a:rPr>
                        <a:t> $ 36,287,214.20 </a:t>
                      </a:r>
                    </a:p>
                  </a:txBody>
                  <a:tcPr marL="9525" marR="9525" marT="9525" marB="0" anchor="ctr">
                    <a:noFill/>
                  </a:tcPr>
                </a:tc>
                <a:tc>
                  <a:txBody>
                    <a:bodyPr/>
                    <a:lstStyle/>
                    <a:p>
                      <a:pPr marL="0" algn="l" defTabSz="914400" rtl="0" eaLnBrk="1" fontAlgn="ctr" latinLnBrk="0" hangingPunct="1"/>
                      <a:r>
                        <a:rPr lang="es-MX" sz="1200" u="none" strike="noStrike" kern="1200" dirty="0">
                          <a:solidFill>
                            <a:schemeClr val="dk1"/>
                          </a:solidFill>
                          <a:effectLst/>
                          <a:latin typeface="Montserrat" panose="00000500000000000000" pitchFamily="2" charset="0"/>
                          <a:ea typeface="+mn-ea"/>
                          <a:cs typeface="+mn-cs"/>
                        </a:rPr>
                        <a:t> $</a:t>
                      </a:r>
                      <a:r>
                        <a:rPr lang="es-MX" sz="1200" u="none" strike="noStrike" kern="1200" baseline="0" dirty="0">
                          <a:solidFill>
                            <a:schemeClr val="dk1"/>
                          </a:solidFill>
                          <a:effectLst/>
                          <a:latin typeface="Montserrat" panose="00000500000000000000" pitchFamily="2" charset="0"/>
                          <a:ea typeface="+mn-ea"/>
                          <a:cs typeface="+mn-cs"/>
                        </a:rPr>
                        <a:t> </a:t>
                      </a:r>
                      <a:r>
                        <a:rPr lang="es-MX" sz="1200" u="none" strike="noStrike" kern="1200" dirty="0">
                          <a:solidFill>
                            <a:schemeClr val="dk1"/>
                          </a:solidFill>
                          <a:effectLst/>
                          <a:latin typeface="Montserrat" panose="00000500000000000000" pitchFamily="2" charset="0"/>
                          <a:ea typeface="+mn-ea"/>
                          <a:cs typeface="+mn-cs"/>
                        </a:rPr>
                        <a:t>15,551,663.23 </a:t>
                      </a:r>
                    </a:p>
                  </a:txBody>
                  <a:tcPr marL="9525" marR="9525" marT="9525" marB="0" anchor="ctr">
                    <a:noFill/>
                  </a:tcPr>
                </a:tc>
                <a:tc>
                  <a:txBody>
                    <a:bodyPr/>
                    <a:lstStyle/>
                    <a:p>
                      <a:pPr marL="0" algn="l" defTabSz="914400" rtl="0" eaLnBrk="1" fontAlgn="ctr" latinLnBrk="0" hangingPunct="1"/>
                      <a:r>
                        <a:rPr lang="es-MX" sz="1200" u="none" strike="noStrike" kern="1200" dirty="0">
                          <a:solidFill>
                            <a:schemeClr val="dk1"/>
                          </a:solidFill>
                          <a:effectLst/>
                          <a:latin typeface="Montserrat" panose="00000500000000000000" pitchFamily="2" charset="0"/>
                          <a:ea typeface="+mn-ea"/>
                          <a:cs typeface="+mn-cs"/>
                        </a:rPr>
                        <a:t> $ </a:t>
                      </a:r>
                      <a:r>
                        <a:rPr lang="es-MX" sz="1200" u="none" strike="noStrike" kern="1200" baseline="0" dirty="0">
                          <a:solidFill>
                            <a:schemeClr val="dk1"/>
                          </a:solidFill>
                          <a:effectLst/>
                          <a:latin typeface="Montserrat" panose="00000500000000000000" pitchFamily="2" charset="0"/>
                          <a:ea typeface="+mn-ea"/>
                          <a:cs typeface="+mn-cs"/>
                        </a:rPr>
                        <a:t> </a:t>
                      </a:r>
                      <a:r>
                        <a:rPr lang="es-MX" sz="1200" u="none" strike="noStrike" kern="1200" dirty="0">
                          <a:solidFill>
                            <a:schemeClr val="dk1"/>
                          </a:solidFill>
                          <a:effectLst/>
                          <a:latin typeface="Montserrat" panose="00000500000000000000" pitchFamily="2" charset="0"/>
                          <a:ea typeface="+mn-ea"/>
                          <a:cs typeface="+mn-cs"/>
                        </a:rPr>
                        <a:t>51,838,877.43 </a:t>
                      </a:r>
                    </a:p>
                  </a:txBody>
                  <a:tcPr marL="9525" marR="9525" marT="9525" marB="0" anchor="ctr">
                    <a:noFill/>
                  </a:tcPr>
                </a:tc>
                <a:extLst>
                  <a:ext uri="{0D108BD9-81ED-4DB2-BD59-A6C34878D82A}">
                    <a16:rowId xmlns:a16="http://schemas.microsoft.com/office/drawing/2014/main" val="10001"/>
                  </a:ext>
                </a:extLst>
              </a:tr>
              <a:tr h="364073">
                <a:tc>
                  <a:txBody>
                    <a:bodyPr/>
                    <a:lstStyle/>
                    <a:p>
                      <a:pPr algn="ctr" fontAlgn="ctr"/>
                      <a:r>
                        <a:rPr lang="es-MX" sz="1200" u="none" strike="noStrike" dirty="0">
                          <a:effectLst/>
                          <a:latin typeface="Montserrat" panose="00000500000000000000" pitchFamily="2" charset="0"/>
                        </a:rPr>
                        <a:t>2009</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u="none" strike="noStrike" dirty="0">
                          <a:effectLst/>
                          <a:latin typeface="Montserrat" panose="00000500000000000000" pitchFamily="2" charset="0"/>
                        </a:rPr>
                        <a:t>FINALIZADO</a:t>
                      </a:r>
                      <a:endParaRPr lang="es-MX" sz="1200" b="0"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marL="0" algn="l" defTabSz="914400" rtl="0" eaLnBrk="1" fontAlgn="ctr" latinLnBrk="0" hangingPunct="1"/>
                      <a:r>
                        <a:rPr lang="es-MX" sz="1200" u="none" strike="noStrike" kern="1200" dirty="0">
                          <a:solidFill>
                            <a:schemeClr val="dk1"/>
                          </a:solidFill>
                          <a:effectLst/>
                          <a:latin typeface="Montserrat" panose="00000500000000000000" pitchFamily="2" charset="0"/>
                          <a:ea typeface="+mn-ea"/>
                          <a:cs typeface="+mn-cs"/>
                        </a:rPr>
                        <a:t>IMPLEMENTACIÓN A TIEMPO REAL DE UN SISTEMA DE ALERTAMIENTO TEMPRANO PARA IDENTIFICAR Y SIMULAR NUMÉRICAMENTE PERTURBACIONES ATMOSFÉRICAS ESTIMANDO SUS IMPACTOS DE LLUVIA </a:t>
                      </a:r>
                    </a:p>
                  </a:txBody>
                  <a:tcPr marL="9525" marR="9525" marT="9525" marB="0" anchor="ctr">
                    <a:noFill/>
                  </a:tcPr>
                </a:tc>
                <a:tc>
                  <a:txBody>
                    <a:bodyPr/>
                    <a:lstStyle/>
                    <a:p>
                      <a:pPr marL="0" algn="l" defTabSz="914400" rtl="0" eaLnBrk="1" fontAlgn="ctr" latinLnBrk="0" hangingPunct="1"/>
                      <a:r>
                        <a:rPr lang="es-MX" sz="1200" u="none" strike="noStrike" kern="1200" dirty="0">
                          <a:solidFill>
                            <a:schemeClr val="dk1"/>
                          </a:solidFill>
                          <a:effectLst/>
                          <a:latin typeface="Montserrat" panose="00000500000000000000" pitchFamily="2" charset="0"/>
                          <a:ea typeface="+mn-ea"/>
                          <a:cs typeface="+mn-cs"/>
                        </a:rPr>
                        <a:t> $ 6,584,095.00 </a:t>
                      </a:r>
                    </a:p>
                  </a:txBody>
                  <a:tcPr marL="9525" marR="9525" marT="9525" marB="0" anchor="ctr">
                    <a:noFill/>
                  </a:tcPr>
                </a:tc>
                <a:tc>
                  <a:txBody>
                    <a:bodyPr/>
                    <a:lstStyle/>
                    <a:p>
                      <a:pPr marL="0" algn="l" defTabSz="914400" rtl="0" eaLnBrk="1" fontAlgn="ctr" latinLnBrk="0" hangingPunct="1"/>
                      <a:r>
                        <a:rPr lang="es-MX" sz="1200" u="none" strike="noStrike" kern="1200" dirty="0">
                          <a:solidFill>
                            <a:schemeClr val="dk1"/>
                          </a:solidFill>
                          <a:effectLst/>
                          <a:latin typeface="Montserrat" panose="00000500000000000000" pitchFamily="2" charset="0"/>
                          <a:ea typeface="+mn-ea"/>
                          <a:cs typeface="+mn-cs"/>
                        </a:rPr>
                        <a:t> $ 2,821,755.00 </a:t>
                      </a:r>
                    </a:p>
                  </a:txBody>
                  <a:tcPr marL="9525" marR="9525" marT="9525" marB="0" anchor="ctr">
                    <a:noFill/>
                  </a:tcPr>
                </a:tc>
                <a:tc>
                  <a:txBody>
                    <a:bodyPr/>
                    <a:lstStyle/>
                    <a:p>
                      <a:pPr marL="0" algn="l" defTabSz="914400" rtl="0" eaLnBrk="1" fontAlgn="ctr" latinLnBrk="0" hangingPunct="1"/>
                      <a:r>
                        <a:rPr lang="es-MX" sz="1200" u="none" strike="noStrike" kern="1200" dirty="0">
                          <a:solidFill>
                            <a:schemeClr val="dk1"/>
                          </a:solidFill>
                          <a:effectLst/>
                          <a:latin typeface="Montserrat" panose="00000500000000000000" pitchFamily="2" charset="0"/>
                          <a:ea typeface="+mn-ea"/>
                          <a:cs typeface="+mn-cs"/>
                        </a:rPr>
                        <a:t> $</a:t>
                      </a:r>
                      <a:r>
                        <a:rPr lang="es-MX" sz="1200" u="none" strike="noStrike" kern="1200" baseline="0" dirty="0">
                          <a:solidFill>
                            <a:schemeClr val="dk1"/>
                          </a:solidFill>
                          <a:effectLst/>
                          <a:latin typeface="Montserrat" panose="00000500000000000000" pitchFamily="2" charset="0"/>
                          <a:ea typeface="+mn-ea"/>
                          <a:cs typeface="+mn-cs"/>
                        </a:rPr>
                        <a:t> </a:t>
                      </a:r>
                      <a:r>
                        <a:rPr lang="es-MX" sz="1200" u="none" strike="noStrike" kern="1200" dirty="0">
                          <a:solidFill>
                            <a:schemeClr val="dk1"/>
                          </a:solidFill>
                          <a:effectLst/>
                          <a:latin typeface="Montserrat" panose="00000500000000000000" pitchFamily="2" charset="0"/>
                          <a:ea typeface="+mn-ea"/>
                          <a:cs typeface="+mn-cs"/>
                        </a:rPr>
                        <a:t>9,405,850.00 </a:t>
                      </a:r>
                    </a:p>
                  </a:txBody>
                  <a:tcPr marL="9525" marR="9525" marT="9525" marB="0" anchor="ctr">
                    <a:noFill/>
                  </a:tcPr>
                </a:tc>
                <a:extLst>
                  <a:ext uri="{0D108BD9-81ED-4DB2-BD59-A6C34878D82A}">
                    <a16:rowId xmlns:a16="http://schemas.microsoft.com/office/drawing/2014/main" val="10002"/>
                  </a:ext>
                </a:extLst>
              </a:tr>
            </a:tbl>
          </a:graphicData>
        </a:graphic>
      </p:graphicFrame>
      <p:sp>
        <p:nvSpPr>
          <p:cNvPr id="5" name="TextBox 6">
            <a:extLst>
              <a:ext uri="{FF2B5EF4-FFF2-40B4-BE49-F238E27FC236}">
                <a16:creationId xmlns:a16="http://schemas.microsoft.com/office/drawing/2014/main" id="{0FE08353-C43F-8A43-A108-679ADC0231F6}"/>
              </a:ext>
            </a:extLst>
          </p:cNvPr>
          <p:cNvSpPr txBox="1"/>
          <p:nvPr/>
        </p:nvSpPr>
        <p:spPr>
          <a:xfrm>
            <a:off x="323528" y="5877272"/>
            <a:ext cx="4237955" cy="646331"/>
          </a:xfrm>
          <a:prstGeom prst="rect">
            <a:avLst/>
          </a:prstGeom>
          <a:noFill/>
        </p:spPr>
        <p:txBody>
          <a:bodyPr wrap="none" rtlCol="0">
            <a:spAutoFit/>
          </a:bodyPr>
          <a:lstStyle/>
          <a:p>
            <a:r>
              <a:rPr lang="es-MX" dirty="0"/>
              <a:t>Inversión total en prevención 2006 - actual </a:t>
            </a:r>
          </a:p>
          <a:p>
            <a:r>
              <a:rPr lang="es-MX" dirty="0"/>
              <a:t>$ 95’ 809,280.91</a:t>
            </a:r>
          </a:p>
        </p:txBody>
      </p:sp>
    </p:spTree>
    <p:extLst>
      <p:ext uri="{BB962C8B-B14F-4D97-AF65-F5344CB8AC3E}">
        <p14:creationId xmlns:p14="http://schemas.microsoft.com/office/powerpoint/2010/main" val="201204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559347" y="3062677"/>
            <a:ext cx="4584653" cy="3501008"/>
          </a:xfrm>
          <a:prstGeom prst="rect">
            <a:avLst/>
          </a:prstGeom>
        </p:spPr>
      </p:pic>
      <p:sp>
        <p:nvSpPr>
          <p:cNvPr id="3" name="TextBox 2">
            <a:hlinkClick r:id="rId3"/>
            <a:extLst>
              <a:ext uri="{FF2B5EF4-FFF2-40B4-BE49-F238E27FC236}">
                <a16:creationId xmlns:a16="http://schemas.microsoft.com/office/drawing/2014/main"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3"/>
              </a:rPr>
              <a:t>http://www.atlasnacionalderiesgos.gob.mx/app/</a:t>
            </a:r>
            <a:r>
              <a:rPr lang="en-US" sz="1200" b="1" i="1" dirty="0" err="1">
                <a:latin typeface="Montserrat" pitchFamily="2" charset="77"/>
                <a:hlinkClick r:id="rId3"/>
              </a:rPr>
              <a:t>CoberturaEstatal</a:t>
            </a:r>
            <a:r>
              <a:rPr lang="en-US" sz="1200" b="1" i="1" dirty="0">
                <a:latin typeface="Montserrat" pitchFamily="2" charset="77"/>
                <a:hlinkClick r:id="rId3"/>
              </a:rPr>
              <a:t>/</a:t>
            </a:r>
            <a:endParaRPr lang="en-US" sz="1200" b="1" i="1" dirty="0">
              <a:latin typeface="Montserrat" pitchFamily="2" charset="77"/>
            </a:endParaRPr>
          </a:p>
        </p:txBody>
      </p:sp>
      <p:sp>
        <p:nvSpPr>
          <p:cNvPr id="5" name="TextBox 4">
            <a:extLst>
              <a:ext uri="{FF2B5EF4-FFF2-40B4-BE49-F238E27FC236}">
                <a16:creationId xmlns:a16="http://schemas.microsoft.com/office/drawing/2014/main"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(2010)</a:t>
            </a:r>
          </a:p>
        </p:txBody>
      </p:sp>
      <p:sp>
        <p:nvSpPr>
          <p:cNvPr id="6" name="TextBox 5">
            <a:extLst>
              <a:ext uri="{FF2B5EF4-FFF2-40B4-BE49-F238E27FC236}">
                <a16:creationId xmlns:a16="http://schemas.microsoft.com/office/drawing/2014/main" id="{29533D64-F3F7-7841-8059-C2ED6611F592}"/>
              </a:ext>
            </a:extLst>
          </p:cNvPr>
          <p:cNvSpPr txBox="1"/>
          <p:nvPr/>
        </p:nvSpPr>
        <p:spPr>
          <a:xfrm>
            <a:off x="6609627" y="6563685"/>
            <a:ext cx="2428870" cy="307777"/>
          </a:xfrm>
          <a:prstGeom prst="rect">
            <a:avLst/>
          </a:prstGeom>
          <a:noFill/>
        </p:spPr>
        <p:txBody>
          <a:bodyPr wrap="none" rtlCol="0">
            <a:spAutoFit/>
          </a:bodyPr>
          <a:lstStyle/>
          <a:p>
            <a:r>
              <a:rPr lang="en-US" sz="1400" b="1" dirty="0">
                <a:latin typeface="Montserrat" pitchFamily="2" charset="77"/>
              </a:rPr>
              <a:t>80</a:t>
            </a:r>
            <a:r>
              <a:rPr lang="en-US" sz="1400" dirty="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4"/>
            <a:extLst>
              <a:ext uri="{FF2B5EF4-FFF2-40B4-BE49-F238E27FC236}">
                <a16:creationId xmlns:a16="http://schemas.microsoft.com/office/drawing/2014/main" id="{AD271166-37A0-3E43-B278-907B8D61D99A}"/>
              </a:ext>
            </a:extLst>
          </p:cNvPr>
          <p:cNvSpPr/>
          <p:nvPr/>
        </p:nvSpPr>
        <p:spPr>
          <a:xfrm>
            <a:off x="36844" y="6586768"/>
            <a:ext cx="4155305" cy="261610"/>
          </a:xfrm>
          <a:prstGeom prst="rect">
            <a:avLst/>
          </a:prstGeom>
          <a:noFill/>
        </p:spPr>
        <p:txBody>
          <a:bodyPr wrap="none" rtlCol="0">
            <a:spAutoFit/>
          </a:bodyPr>
          <a:lstStyle/>
          <a:p>
            <a:r>
              <a:rPr lang="es-ES_tradnl" sz="1100" i="1" dirty="0">
                <a:latin typeface="Montserrat" pitchFamily="2" charset="77"/>
              </a:rPr>
              <a:t>http://www.atlasnacionalderiesgos.gob.mx/Tamaulipas</a:t>
            </a:r>
          </a:p>
        </p:txBody>
      </p:sp>
      <p:pic>
        <p:nvPicPr>
          <p:cNvPr id="7" name="Imagen 6"/>
          <p:cNvPicPr>
            <a:picLocks noChangeAspect="1"/>
          </p:cNvPicPr>
          <p:nvPr/>
        </p:nvPicPr>
        <p:blipFill>
          <a:blip r:embed="rId5"/>
          <a:stretch>
            <a:fillRect/>
          </a:stretch>
        </p:blipFill>
        <p:spPr>
          <a:xfrm>
            <a:off x="67078" y="995991"/>
            <a:ext cx="5076056" cy="3472080"/>
          </a:xfrm>
          <a:prstGeom prst="rect">
            <a:avLst/>
          </a:prstGeom>
        </p:spPr>
      </p:pic>
    </p:spTree>
    <p:extLst>
      <p:ext uri="{BB962C8B-B14F-4D97-AF65-F5344CB8AC3E}">
        <p14:creationId xmlns:p14="http://schemas.microsoft.com/office/powerpoint/2010/main" val="219097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a:latin typeface="Montserrat" pitchFamily="2" charset="77"/>
              </a:rPr>
              <a:t>(9/45)</a:t>
            </a:r>
          </a:p>
        </p:txBody>
      </p:sp>
      <p:sp>
        <p:nvSpPr>
          <p:cNvPr id="11" name="TextBox 10">
            <a:hlinkClick r:id="rId2"/>
            <a:extLst>
              <a:ext uri="{FF2B5EF4-FFF2-40B4-BE49-F238E27FC236}">
                <a16:creationId xmlns:a16="http://schemas.microsoft.com/office/drawing/2014/main"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a16="http://schemas.microsoft.com/office/drawing/2014/main" id="{DA7CDED0-1819-764A-AAED-BEDC80E2F524}"/>
              </a:ext>
            </a:extLst>
          </p:cNvPr>
          <p:cNvSpPr txBox="1"/>
          <p:nvPr/>
        </p:nvSpPr>
        <p:spPr>
          <a:xfrm>
            <a:off x="199384" y="1340768"/>
            <a:ext cx="2952328" cy="1169551"/>
          </a:xfrm>
          <a:prstGeom prst="rect">
            <a:avLst/>
          </a:prstGeom>
          <a:noFill/>
        </p:spPr>
        <p:txBody>
          <a:bodyPr wrap="square" numCol="2" rtlCol="0">
            <a:spAutoFit/>
          </a:bodyPr>
          <a:lstStyle/>
          <a:p>
            <a:r>
              <a:rPr lang="es-MX" sz="1400" dirty="0"/>
              <a:t>Nuevo Laredo </a:t>
            </a:r>
          </a:p>
          <a:p>
            <a:r>
              <a:rPr lang="es-MX" sz="1400" dirty="0"/>
              <a:t>Altamira </a:t>
            </a:r>
          </a:p>
          <a:p>
            <a:r>
              <a:rPr lang="es-MX" sz="1400" dirty="0"/>
              <a:t>Matamoros </a:t>
            </a:r>
          </a:p>
          <a:p>
            <a:r>
              <a:rPr lang="es-MX" sz="1400" dirty="0"/>
              <a:t>Tampico </a:t>
            </a:r>
          </a:p>
          <a:p>
            <a:r>
              <a:rPr lang="es-MX" sz="1400" dirty="0"/>
              <a:t>San Fernando </a:t>
            </a:r>
          </a:p>
          <a:p>
            <a:r>
              <a:rPr lang="es-MX" sz="1400" dirty="0"/>
              <a:t>Reynosa </a:t>
            </a:r>
          </a:p>
          <a:p>
            <a:r>
              <a:rPr lang="es-MX" sz="1400" dirty="0"/>
              <a:t>Ciudad Madero </a:t>
            </a:r>
            <a:endParaRPr lang="es-ES_tradnl" sz="1400" b="1" dirty="0"/>
          </a:p>
        </p:txBody>
      </p:sp>
      <p:pic>
        <p:nvPicPr>
          <p:cNvPr id="2" name="Imagen 1"/>
          <p:cNvPicPr>
            <a:picLocks noChangeAspect="1"/>
          </p:cNvPicPr>
          <p:nvPr/>
        </p:nvPicPr>
        <p:blipFill>
          <a:blip r:embed="rId4"/>
          <a:stretch>
            <a:fillRect/>
          </a:stretch>
        </p:blipFill>
        <p:spPr>
          <a:xfrm>
            <a:off x="1547664" y="1916832"/>
            <a:ext cx="7020272" cy="4668721"/>
          </a:xfrm>
          <a:prstGeom prst="rect">
            <a:avLst/>
          </a:prstGeom>
        </p:spPr>
      </p:pic>
    </p:spTree>
    <p:extLst>
      <p:ext uri="{BB962C8B-B14F-4D97-AF65-F5344CB8AC3E}">
        <p14:creationId xmlns:p14="http://schemas.microsoft.com/office/powerpoint/2010/main" val="2233163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p:cNvPicPr/>
          <p:nvPr/>
        </p:nvPicPr>
        <p:blipFill>
          <a:blip r:embed="rId2">
            <a:extLst>
              <a:ext uri="{28A0092B-C50C-407E-A947-70E740481C1C}">
                <a14:useLocalDpi xmlns:a14="http://schemas.microsoft.com/office/drawing/2010/main" val="0"/>
              </a:ext>
            </a:extLst>
          </a:blip>
          <a:srcRect/>
          <a:stretch>
            <a:fillRect/>
          </a:stretch>
        </p:blipFill>
        <p:spPr bwMode="auto">
          <a:xfrm>
            <a:off x="881038" y="2293243"/>
            <a:ext cx="2768600" cy="3268345"/>
          </a:xfrm>
          <a:prstGeom prst="rect">
            <a:avLst/>
          </a:prstGeom>
          <a:noFill/>
          <a:ln>
            <a:noFill/>
          </a:ln>
        </p:spPr>
      </p:pic>
      <p:sp>
        <p:nvSpPr>
          <p:cNvPr id="2" name="1 Rectángulo"/>
          <p:cNvSpPr/>
          <p:nvPr/>
        </p:nvSpPr>
        <p:spPr>
          <a:xfrm>
            <a:off x="1187624" y="764703"/>
            <a:ext cx="6336704" cy="584775"/>
          </a:xfrm>
          <a:prstGeom prst="rect">
            <a:avLst/>
          </a:prstGeom>
        </p:spPr>
        <p:txBody>
          <a:bodyPr wrap="square">
            <a:spAutoFit/>
          </a:bodyPr>
          <a:lstStyle/>
          <a:p>
            <a:r>
              <a:rPr lang="es-MX" sz="1600" b="1" dirty="0">
                <a:latin typeface="Montserrat Medium" panose="00000600000000000000" pitchFamily="2" charset="0"/>
              </a:rPr>
              <a:t>Análisis de peligros sanitario-ecológicos en Tamaulipas</a:t>
            </a:r>
          </a:p>
          <a:p>
            <a:endParaRPr lang="es-MX" sz="1600" b="1" dirty="0">
              <a:latin typeface="Montserrat Medium" panose="00000600000000000000" pitchFamily="2" charset="0"/>
            </a:endParaRPr>
          </a:p>
        </p:txBody>
      </p:sp>
      <p:sp>
        <p:nvSpPr>
          <p:cNvPr id="3" name="2 CuadroTexto"/>
          <p:cNvSpPr txBox="1">
            <a:spLocks noChangeArrowheads="1"/>
          </p:cNvSpPr>
          <p:nvPr/>
        </p:nvSpPr>
        <p:spPr bwMode="auto">
          <a:xfrm>
            <a:off x="159487" y="1349478"/>
            <a:ext cx="3476409"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a:latin typeface="Montserrat" panose="00000500000000000000" pitchFamily="2" charset="0"/>
              </a:rPr>
              <a:t>El 5% de los cuerpos de agua tienen un índice de peligro alto o muy alto por toxicidad.</a:t>
            </a:r>
          </a:p>
        </p:txBody>
      </p:sp>
      <p:sp>
        <p:nvSpPr>
          <p:cNvPr id="4" name="2 CuadroTexto"/>
          <p:cNvSpPr txBox="1">
            <a:spLocks noChangeArrowheads="1"/>
          </p:cNvSpPr>
          <p:nvPr/>
        </p:nvSpPr>
        <p:spPr bwMode="auto">
          <a:xfrm>
            <a:off x="4716016" y="1349478"/>
            <a:ext cx="384562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a:latin typeface="Montserrat" panose="00000500000000000000" pitchFamily="2" charset="0"/>
              </a:rPr>
              <a:t>El 33% de los sitios con residuos sólidos urbanos tienen un índice de peligro alto y muy alto por contaminación.</a:t>
            </a:r>
          </a:p>
        </p:txBody>
      </p:sp>
      <p:sp>
        <p:nvSpPr>
          <p:cNvPr id="10" name="2 CuadroTexto"/>
          <p:cNvSpPr txBox="1">
            <a:spLocks noChangeArrowheads="1"/>
          </p:cNvSpPr>
          <p:nvPr/>
        </p:nvSpPr>
        <p:spPr bwMode="auto">
          <a:xfrm>
            <a:off x="208034" y="5589240"/>
            <a:ext cx="849739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a:latin typeface="Montserrat" panose="00000500000000000000" pitchFamily="2" charset="0"/>
              </a:rPr>
              <a:t>Los municipios con índice de peligro muy alto de contaminación de suelo son Ciudad Madero, Río Bravo y Tampico; y de contaminación de agua son Ciudad Madero y Gómez Farías</a:t>
            </a:r>
          </a:p>
        </p:txBody>
      </p:sp>
      <p:pic>
        <p:nvPicPr>
          <p:cNvPr id="15" name="14 Imagen"/>
          <p:cNvPicPr/>
          <p:nvPr/>
        </p:nvPicPr>
        <p:blipFill>
          <a:blip r:embed="rId3">
            <a:extLst>
              <a:ext uri="{28A0092B-C50C-407E-A947-70E740481C1C}">
                <a14:useLocalDpi xmlns:a14="http://schemas.microsoft.com/office/drawing/2010/main" val="0"/>
              </a:ext>
            </a:extLst>
          </a:blip>
          <a:srcRect/>
          <a:stretch>
            <a:fillRect/>
          </a:stretch>
        </p:blipFill>
        <p:spPr bwMode="auto">
          <a:xfrm>
            <a:off x="5046539" y="2276872"/>
            <a:ext cx="3184574" cy="3429942"/>
          </a:xfrm>
          <a:prstGeom prst="rect">
            <a:avLst/>
          </a:prstGeom>
          <a:noFill/>
          <a:ln>
            <a:noFill/>
          </a:ln>
        </p:spPr>
      </p:pic>
    </p:spTree>
    <p:extLst>
      <p:ext uri="{BB962C8B-B14F-4D97-AF65-F5344CB8AC3E}">
        <p14:creationId xmlns:p14="http://schemas.microsoft.com/office/powerpoint/2010/main" val="2335735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7079" y="1089909"/>
            <a:ext cx="7871638"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b="1" dirty="0">
                <a:latin typeface="Montserrat" panose="00000500000000000000" pitchFamily="2" charset="0"/>
              </a:rPr>
              <a:t>Propuestas:</a:t>
            </a:r>
          </a:p>
          <a:p>
            <a:pPr algn="just" eaLnBrk="1" hangingPunct="1">
              <a:lnSpc>
                <a:spcPct val="150000"/>
              </a:lnSpc>
              <a:spcBef>
                <a:spcPct val="0"/>
              </a:spcBef>
              <a:buFontTx/>
              <a:buNone/>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400" dirty="0">
                <a:latin typeface="Montserrat" panose="00000500000000000000" pitchFamily="2" charset="0"/>
              </a:rPr>
              <a:t>Gestión adecuada de los residuos desde la verificación de la existencia y adecuado funcionamiento de plantas de tratamiento de aguas residuales urbanas e industriales; así como de sitios de disposición final de residuos sólidos urbanos que se apeguen a la normatividad o en su caso realizar las modernizaciones correspondientes.</a:t>
            </a:r>
          </a:p>
          <a:p>
            <a:pPr algn="just" eaLnBrk="1" hangingPunct="1">
              <a:lnSpc>
                <a:spcPct val="150000"/>
              </a:lnSpc>
              <a:spcBef>
                <a:spcPct val="0"/>
              </a:spcBef>
            </a:pPr>
            <a:endParaRPr lang="es-ES" altLang="es-MX" sz="1400" dirty="0">
              <a:latin typeface="Montserrat" panose="00000500000000000000" pitchFamily="2" charset="0"/>
            </a:endParaRPr>
          </a:p>
          <a:p>
            <a:pPr algn="just" eaLnBrk="1" hangingPunct="1">
              <a:lnSpc>
                <a:spcPct val="150000"/>
              </a:lnSpc>
              <a:spcBef>
                <a:spcPct val="0"/>
              </a:spcBef>
            </a:pPr>
            <a:r>
              <a:rPr lang="es-ES" altLang="es-MX" sz="1400" dirty="0">
                <a:latin typeface="Montserrat" panose="00000500000000000000" pitchFamily="2" charset="0"/>
              </a:rPr>
              <a:t>Saneamiento de los cuerpos de agua.</a:t>
            </a:r>
          </a:p>
          <a:p>
            <a:pPr algn="just" eaLnBrk="1" hangingPunct="1">
              <a:lnSpc>
                <a:spcPct val="150000"/>
              </a:lnSpc>
              <a:spcBef>
                <a:spcPct val="0"/>
              </a:spcBef>
            </a:pPr>
            <a:endParaRPr lang="es-ES" altLang="es-MX" sz="1200" dirty="0">
              <a:latin typeface="Montserrat" panose="00000500000000000000" pitchFamily="2" charset="0"/>
            </a:endParaRPr>
          </a:p>
          <a:p>
            <a:pPr algn="just" eaLnBrk="1" hangingPunct="1">
              <a:lnSpc>
                <a:spcPct val="150000"/>
              </a:lnSpc>
              <a:spcBef>
                <a:spcPct val="0"/>
              </a:spcBef>
            </a:pPr>
            <a:r>
              <a:rPr lang="es-ES" altLang="es-MX" sz="1400" dirty="0">
                <a:latin typeface="Montserrat" panose="00000500000000000000" pitchFamily="2" charset="0"/>
              </a:rPr>
              <a:t>Promoción de la educación ambiental para la gestión de residuos como la separación de la basura, elaboración de composta, diseño de baños secos para evitar descargas en los ríos, recolección oportuna de la basura.</a:t>
            </a:r>
          </a:p>
        </p:txBody>
      </p:sp>
    </p:spTree>
    <p:extLst>
      <p:ext uri="{BB962C8B-B14F-4D97-AF65-F5344CB8AC3E}">
        <p14:creationId xmlns:p14="http://schemas.microsoft.com/office/powerpoint/2010/main" val="113331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548680"/>
            <a:ext cx="4160726" cy="707886"/>
          </a:xfrm>
          <a:prstGeom prst="rect">
            <a:avLst/>
          </a:prstGeom>
          <a:noFill/>
        </p:spPr>
        <p:txBody>
          <a:bodyPr wrap="square" rtlCol="0">
            <a:spAutoFit/>
          </a:bodyPr>
          <a:lstStyle/>
          <a:p>
            <a:r>
              <a:rPr lang="es-MX" sz="2000" b="1" dirty="0">
                <a:solidFill>
                  <a:prstClr val="black"/>
                </a:solidFill>
                <a:latin typeface="Montserrat" panose="00000500000000000000" pitchFamily="2" charset="0"/>
              </a:rPr>
              <a:t>Riesgos químicos en el estado de Tamaulipas</a:t>
            </a: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283" y="1770645"/>
            <a:ext cx="2879142" cy="181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251520" y="1280850"/>
            <a:ext cx="5279008" cy="5262979"/>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El estado cuenta importante almacenamiento de sustancias peligrosas, se tienen registradas 65 instalaciones industriales que almacenan sustancias químicas peligrosas, tales como amoniaco, gas LP, acetileno, estireno, gasolina, benceno, xileno, </a:t>
            </a:r>
            <a:r>
              <a:rPr lang="es-MX" sz="1600" dirty="0" err="1">
                <a:latin typeface="Montserrat" panose="00000500000000000000" pitchFamily="2" charset="0"/>
              </a:rPr>
              <a:t>ciclohexano</a:t>
            </a:r>
            <a:r>
              <a:rPr lang="es-MX" sz="1600" dirty="0">
                <a:latin typeface="Montserrat" panose="00000500000000000000" pitchFamily="2" charset="0"/>
              </a:rPr>
              <a:t>, </a:t>
            </a:r>
            <a:r>
              <a:rPr lang="es-MX" sz="1600" dirty="0" err="1">
                <a:latin typeface="Montserrat" panose="00000500000000000000" pitchFamily="2" charset="0"/>
              </a:rPr>
              <a:t>acrilonitrilo</a:t>
            </a:r>
            <a:r>
              <a:rPr lang="es-MX" sz="1600" dirty="0">
                <a:latin typeface="Montserrat" panose="00000500000000000000" pitchFamily="2" charset="0"/>
              </a:rPr>
              <a:t>, cloruro de vinilo e hidrógeno, entre otras.</a:t>
            </a:r>
          </a:p>
          <a:p>
            <a:pPr marL="285750" indent="-285750" algn="just">
              <a:buFont typeface="Wingdings" panose="05000000000000000000" pitchFamily="2" charset="2"/>
              <a:buChar char="§"/>
            </a:pPr>
            <a:r>
              <a:rPr lang="es-MX" sz="1600" dirty="0">
                <a:latin typeface="Montserrat" panose="00000500000000000000" pitchFamily="2" charset="0"/>
              </a:rPr>
              <a:t>El estado tiene actividad minera de oro, plata, cobre, plomo y zinc, con 5 regiones mineras  en </a:t>
            </a:r>
            <a:r>
              <a:rPr lang="es-MX" sz="1600" dirty="0" err="1">
                <a:latin typeface="Montserrat" panose="00000500000000000000" pitchFamily="2" charset="0"/>
              </a:rPr>
              <a:t>Miquihuana</a:t>
            </a:r>
            <a:r>
              <a:rPr lang="es-MX" sz="1600" dirty="0">
                <a:latin typeface="Montserrat" panose="00000500000000000000" pitchFamily="2" charset="0"/>
              </a:rPr>
              <a:t>, El Novillo, Sierra de Tamaulipas, Jiménez  y San Carlos – </a:t>
            </a:r>
            <a:r>
              <a:rPr lang="es-MX" sz="1600" dirty="0" err="1">
                <a:latin typeface="Montserrat" panose="00000500000000000000" pitchFamily="2" charset="0"/>
              </a:rPr>
              <a:t>Cruillas</a:t>
            </a:r>
            <a:r>
              <a:rPr lang="es-MX" sz="1600" dirty="0">
                <a:latin typeface="Montserrat" panose="00000500000000000000" pitchFamily="2" charset="0"/>
              </a:rPr>
              <a:t>.</a:t>
            </a:r>
          </a:p>
          <a:p>
            <a:pPr marL="285750" indent="-285750" algn="just">
              <a:buFont typeface="Wingdings" panose="05000000000000000000" pitchFamily="2" charset="2"/>
              <a:buChar char="§"/>
            </a:pPr>
            <a:r>
              <a:rPr lang="es-MX" sz="1600" dirty="0">
                <a:latin typeface="Montserrat" panose="00000500000000000000" pitchFamily="2" charset="0"/>
              </a:rPr>
              <a:t>Se encuentran cinco Terminales de Almacenamiento y Reparto de Combustibles (TAR) ubicadas en Nuevo Laredo, Reynosa, Ciudad Victoria, Ciudad Mante y Madero.</a:t>
            </a:r>
          </a:p>
          <a:p>
            <a:pPr marL="285750" indent="-285750" algn="just">
              <a:buFont typeface="Wingdings" panose="05000000000000000000" pitchFamily="2" charset="2"/>
              <a:buChar char="§"/>
            </a:pPr>
            <a:r>
              <a:rPr lang="es-MX" sz="1600" dirty="0">
                <a:latin typeface="Montserrat" panose="00000500000000000000" pitchFamily="2" charset="0"/>
              </a:rPr>
              <a:t>Se ubica la Refinería Francisco I. Madero en Cd. Madero</a:t>
            </a:r>
          </a:p>
          <a:p>
            <a:pPr marL="285750" indent="-285750" algn="just">
              <a:buFont typeface="Wingdings" panose="05000000000000000000" pitchFamily="2" charset="2"/>
              <a:buChar char="§"/>
            </a:pPr>
            <a:r>
              <a:rPr lang="es-MX" sz="1600" dirty="0">
                <a:latin typeface="Montserrat" panose="00000500000000000000" pitchFamily="2" charset="0"/>
              </a:rPr>
              <a:t>Se tiene el Complejo Petroquímico en Reynosa</a:t>
            </a:r>
          </a:p>
          <a:p>
            <a:pPr marL="285750" indent="-285750" algn="just">
              <a:buFont typeface="Wingdings" panose="05000000000000000000" pitchFamily="2" charset="2"/>
              <a:buChar char="§"/>
            </a:pPr>
            <a:r>
              <a:rPr lang="es-MX" sz="1600" dirty="0">
                <a:latin typeface="Montserrat" panose="00000500000000000000" pitchFamily="2" charset="0"/>
              </a:rPr>
              <a:t>El estado cuenta con tres Complejos Procesadores de Gas ubicados en Burgos, Reynosa y Arenque.</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283" y="4209256"/>
            <a:ext cx="3015407" cy="194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483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9444" y="482830"/>
            <a:ext cx="3305100" cy="707886"/>
          </a:xfrm>
          <a:prstGeom prst="rect">
            <a:avLst/>
          </a:prstGeom>
          <a:noFill/>
        </p:spPr>
        <p:txBody>
          <a:bodyPr wrap="square" rtlCol="0">
            <a:spAutoFit/>
          </a:bodyPr>
          <a:lstStyle/>
          <a:p>
            <a:r>
              <a:rPr lang="es-MX" sz="2000" b="1" dirty="0">
                <a:latin typeface="Montserrat" panose="00000500000000000000" pitchFamily="2" charset="0"/>
              </a:rPr>
              <a:t>Riesgos químicos en el estado de Tamaulipas</a:t>
            </a:r>
          </a:p>
        </p:txBody>
      </p:sp>
      <p:sp>
        <p:nvSpPr>
          <p:cNvPr id="3" name="2 CuadroTexto"/>
          <p:cNvSpPr txBox="1"/>
          <p:nvPr/>
        </p:nvSpPr>
        <p:spPr>
          <a:xfrm>
            <a:off x="3106440" y="1190716"/>
            <a:ext cx="5940052" cy="5101397"/>
          </a:xfrm>
          <a:prstGeom prst="rect">
            <a:avLst/>
          </a:prstGeom>
          <a:noFill/>
        </p:spPr>
        <p:txBody>
          <a:bodyPr wrap="square" rtlCol="0">
            <a:spAutoFit/>
          </a:bodyPr>
          <a:lstStyle/>
          <a:p>
            <a:pPr marL="285750" lvl="0" indent="-285750">
              <a:buFont typeface="Wingdings" panose="05000000000000000000" pitchFamily="2" charset="2"/>
              <a:buChar char="§"/>
            </a:pPr>
            <a:r>
              <a:rPr lang="es-MX" sz="1550" dirty="0">
                <a:latin typeface="Montserrat" panose="00000500000000000000" pitchFamily="2" charset="0"/>
              </a:rPr>
              <a:t>Cuenta con dos Estaciones de </a:t>
            </a:r>
            <a:r>
              <a:rPr lang="es-MX" sz="1550" b="1" dirty="0">
                <a:latin typeface="Montserrat" panose="00000500000000000000" pitchFamily="2" charset="0"/>
              </a:rPr>
              <a:t>Compresión El Caracol y Los Indios.</a:t>
            </a:r>
          </a:p>
          <a:p>
            <a:pPr marL="285750" lvl="0" indent="-285750" algn="just">
              <a:buFont typeface="Wingdings" panose="05000000000000000000" pitchFamily="2" charset="2"/>
              <a:buChar char="§"/>
            </a:pPr>
            <a:r>
              <a:rPr lang="es-MX" sz="1550" dirty="0">
                <a:latin typeface="Montserrat" panose="00000500000000000000" pitchFamily="2" charset="0"/>
              </a:rPr>
              <a:t>Se  encuentra el </a:t>
            </a:r>
            <a:r>
              <a:rPr lang="es-MX" sz="1550" b="1" dirty="0">
                <a:latin typeface="Montserrat" panose="00000500000000000000" pitchFamily="2" charset="0"/>
              </a:rPr>
              <a:t>puerto</a:t>
            </a:r>
            <a:r>
              <a:rPr lang="es-MX" sz="1550" dirty="0">
                <a:latin typeface="Montserrat" panose="00000500000000000000" pitchFamily="2" charset="0"/>
              </a:rPr>
              <a:t> de </a:t>
            </a:r>
            <a:r>
              <a:rPr lang="es-MX" sz="1550" b="1" dirty="0">
                <a:latin typeface="Montserrat" panose="00000500000000000000" pitchFamily="2" charset="0"/>
              </a:rPr>
              <a:t>Altamira</a:t>
            </a:r>
            <a:r>
              <a:rPr lang="es-MX" sz="1550" dirty="0">
                <a:latin typeface="Montserrat" panose="00000500000000000000" pitchFamily="2" charset="0"/>
              </a:rPr>
              <a:t> con intensa actividad comercial y logística, además de servicios de ferrocarril de FERROMEX y KCSM, grúas y terminales de contenedores. </a:t>
            </a:r>
          </a:p>
          <a:p>
            <a:pPr marL="285750" lvl="0" indent="-285750" algn="just">
              <a:buFont typeface="Wingdings" panose="05000000000000000000" pitchFamily="2" charset="2"/>
              <a:buChar char="§"/>
            </a:pPr>
            <a:r>
              <a:rPr lang="es-MX" sz="1550" dirty="0">
                <a:latin typeface="Montserrat" panose="00000500000000000000" pitchFamily="2" charset="0"/>
              </a:rPr>
              <a:t>Se ubica el puerto  de </a:t>
            </a:r>
            <a:r>
              <a:rPr lang="es-MX" sz="1550" b="1" dirty="0">
                <a:latin typeface="Montserrat" panose="00000500000000000000" pitchFamily="2" charset="0"/>
              </a:rPr>
              <a:t>Tampico</a:t>
            </a:r>
            <a:r>
              <a:rPr lang="es-MX" sz="1550" dirty="0">
                <a:latin typeface="Montserrat" panose="00000500000000000000" pitchFamily="2" charset="0"/>
              </a:rPr>
              <a:t>, uno de los principales puertos de México, sirviendo de entrada y salida para productos mineros, petroquímicos, acero, madera y otros productos industriales. </a:t>
            </a:r>
          </a:p>
          <a:p>
            <a:pPr marL="285750" indent="-285750" algn="just">
              <a:buFont typeface="Wingdings" panose="05000000000000000000" pitchFamily="2" charset="2"/>
              <a:buChar char="§"/>
            </a:pPr>
            <a:r>
              <a:rPr lang="es-MX" sz="1550" dirty="0">
                <a:latin typeface="Montserrat" panose="00000500000000000000" pitchFamily="2" charset="0"/>
              </a:rPr>
              <a:t>Cuenta con cuatro plantas generadoras de energía, una de ciclo combinado y una termoeléctrica ubicadas en Río Bravo, una hidroeléctrica en Nueva Cd. Guerrero y una termoeléctrica en Altamira.</a:t>
            </a:r>
          </a:p>
          <a:p>
            <a:pPr marL="285750" indent="-285750" algn="just">
              <a:buFont typeface="Wingdings" panose="05000000000000000000" pitchFamily="2" charset="2"/>
              <a:buChar char="§"/>
            </a:pPr>
            <a:r>
              <a:rPr lang="es-MX" sz="1550" dirty="0">
                <a:latin typeface="Montserrat" panose="00000500000000000000" pitchFamily="2" charset="0"/>
              </a:rPr>
              <a:t>Por el estado pasan </a:t>
            </a:r>
            <a:r>
              <a:rPr lang="es-MX" sz="1550" b="1" dirty="0">
                <a:latin typeface="Montserrat" panose="00000500000000000000" pitchFamily="2" charset="0"/>
              </a:rPr>
              <a:t>936.7 km de vías férreas a través de 18 municipios </a:t>
            </a:r>
            <a:r>
              <a:rPr lang="es-MX" sz="1550" dirty="0">
                <a:latin typeface="Montserrat" panose="00000500000000000000" pitchFamily="2" charset="0"/>
              </a:rPr>
              <a:t>tales como Altamira, Ciudad Madero, Gustavo Díaz Ordaz, Nuevo Laredo, Reynosa, Río Bravo y Villagrán, entre otros, por las cuales se transportan sustancias químicas peligrosas como acetato de </a:t>
            </a:r>
            <a:r>
              <a:rPr lang="es-MX" sz="1550" dirty="0" err="1">
                <a:latin typeface="Montserrat" panose="00000500000000000000" pitchFamily="2" charset="0"/>
              </a:rPr>
              <a:t>butilo</a:t>
            </a:r>
            <a:r>
              <a:rPr lang="es-MX" sz="1550" dirty="0">
                <a:latin typeface="Montserrat" panose="00000500000000000000" pitchFamily="2" charset="0"/>
              </a:rPr>
              <a:t>, acetona, ácido fluorhídrico, azufre, benceno, diésel, cloro y fertilizantes, principalmente.</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16" y="407707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516" y="1916832"/>
            <a:ext cx="2714364" cy="144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20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476672"/>
            <a:ext cx="3600400" cy="707886"/>
          </a:xfrm>
          <a:prstGeom prst="rect">
            <a:avLst/>
          </a:prstGeom>
          <a:noFill/>
        </p:spPr>
        <p:txBody>
          <a:bodyPr wrap="square" rtlCol="0">
            <a:spAutoFit/>
          </a:bodyPr>
          <a:lstStyle/>
          <a:p>
            <a:r>
              <a:rPr lang="es-MX" sz="2000" b="1" dirty="0">
                <a:latin typeface="Montserrat" panose="00000500000000000000" pitchFamily="2" charset="0"/>
              </a:rPr>
              <a:t>Riesgos químicos en el estado de Tamaulipas</a:t>
            </a:r>
          </a:p>
        </p:txBody>
      </p:sp>
      <p:sp>
        <p:nvSpPr>
          <p:cNvPr id="3" name="2 CuadroTexto"/>
          <p:cNvSpPr txBox="1"/>
          <p:nvPr/>
        </p:nvSpPr>
        <p:spPr>
          <a:xfrm>
            <a:off x="260727" y="1350919"/>
            <a:ext cx="5297947" cy="4524315"/>
          </a:xfrm>
          <a:prstGeom prst="rect">
            <a:avLst/>
          </a:prstGeom>
          <a:noFill/>
        </p:spPr>
        <p:txBody>
          <a:bodyPr wrap="square" rtlCol="0">
            <a:spAutoFit/>
          </a:bodyPr>
          <a:lstStyle/>
          <a:p>
            <a:pPr marL="285750" indent="-285750" algn="just">
              <a:buFont typeface="Wingdings" panose="05000000000000000000" pitchFamily="2" charset="2"/>
              <a:buChar char="§"/>
            </a:pPr>
            <a:r>
              <a:rPr lang="es-MX" dirty="0">
                <a:latin typeface="Montserrat" panose="00000500000000000000" pitchFamily="2" charset="0"/>
              </a:rPr>
              <a:t>Tiene </a:t>
            </a:r>
            <a:r>
              <a:rPr lang="es-MX" b="1" dirty="0">
                <a:latin typeface="Montserrat" panose="00000500000000000000" pitchFamily="2" charset="0"/>
              </a:rPr>
              <a:t>122</a:t>
            </a:r>
            <a:r>
              <a:rPr lang="es-MX" dirty="0">
                <a:latin typeface="Montserrat" panose="00000500000000000000" pitchFamily="2" charset="0"/>
              </a:rPr>
              <a:t> plantas de almacenamiento y distribución de gas LP y estaciones de carburación.</a:t>
            </a:r>
          </a:p>
          <a:p>
            <a:pPr marL="285750" indent="-285750" algn="just">
              <a:buFont typeface="Wingdings" panose="05000000000000000000" pitchFamily="2" charset="2"/>
              <a:buChar char="§"/>
            </a:pPr>
            <a:r>
              <a:rPr lang="es-MX" dirty="0">
                <a:latin typeface="Montserrat" panose="00000500000000000000" pitchFamily="2" charset="0"/>
              </a:rPr>
              <a:t>Cuenta con </a:t>
            </a:r>
            <a:r>
              <a:rPr lang="es-MX" b="1" dirty="0">
                <a:latin typeface="Montserrat" panose="00000500000000000000" pitchFamily="2" charset="0"/>
              </a:rPr>
              <a:t>6,788</a:t>
            </a:r>
            <a:r>
              <a:rPr lang="es-MX" dirty="0">
                <a:latin typeface="Montserrat" panose="00000500000000000000" pitchFamily="2" charset="0"/>
              </a:rPr>
              <a:t> km de </a:t>
            </a:r>
            <a:r>
              <a:rPr lang="es-MX" b="1" dirty="0">
                <a:latin typeface="Montserrat" panose="00000500000000000000" pitchFamily="2" charset="0"/>
              </a:rPr>
              <a:t>ductos administrados por PEMEX</a:t>
            </a:r>
            <a:r>
              <a:rPr lang="es-MX" dirty="0">
                <a:latin typeface="Montserrat" panose="00000500000000000000" pitchFamily="2" charset="0"/>
              </a:rPr>
              <a:t>, los cuales conducen combustóleo, diésel, gasolina, turbosina, productos petrolíferos  y gas natural.</a:t>
            </a:r>
          </a:p>
          <a:p>
            <a:pPr marL="285750" indent="-285750" algn="just">
              <a:buFont typeface="Wingdings" panose="05000000000000000000" pitchFamily="2" charset="2"/>
              <a:buChar char="§"/>
            </a:pPr>
            <a:r>
              <a:rPr lang="es-MX" dirty="0">
                <a:latin typeface="Montserrat" panose="00000500000000000000" pitchFamily="2" charset="0"/>
              </a:rPr>
              <a:t>Se tienen registrados </a:t>
            </a:r>
            <a:r>
              <a:rPr lang="es-MX" b="1" dirty="0">
                <a:latin typeface="Montserrat" panose="00000500000000000000" pitchFamily="2" charset="0"/>
              </a:rPr>
              <a:t>108</a:t>
            </a:r>
            <a:r>
              <a:rPr lang="es-MX" dirty="0">
                <a:latin typeface="Montserrat" panose="00000500000000000000" pitchFamily="2" charset="0"/>
              </a:rPr>
              <a:t> 1accidentes ocurridos durante el transporte de sustancias químicas peligrosas en el periodo 2010-2016, en los cuales estuvieron involucradas </a:t>
            </a:r>
            <a:r>
              <a:rPr lang="pt-BR" b="1" i="1" dirty="0" err="1">
                <a:latin typeface="Montserrat" panose="00000500000000000000" pitchFamily="2" charset="0"/>
              </a:rPr>
              <a:t>diésel</a:t>
            </a:r>
            <a:r>
              <a:rPr lang="pt-BR" b="1" i="1" dirty="0">
                <a:latin typeface="Montserrat" panose="00000500000000000000" pitchFamily="2" charset="0"/>
              </a:rPr>
              <a:t>, gasolina, </a:t>
            </a:r>
            <a:r>
              <a:rPr lang="pt-BR" b="1" i="1" dirty="0" err="1">
                <a:latin typeface="Montserrat" panose="00000500000000000000" pitchFamily="2" charset="0"/>
              </a:rPr>
              <a:t>gas</a:t>
            </a:r>
            <a:r>
              <a:rPr lang="pt-BR" b="1" i="1" dirty="0">
                <a:latin typeface="Montserrat" panose="00000500000000000000" pitchFamily="2" charset="0"/>
              </a:rPr>
              <a:t> LP, </a:t>
            </a:r>
            <a:r>
              <a:rPr lang="pt-BR" b="1" i="1" dirty="0" err="1">
                <a:latin typeface="Montserrat" panose="00000500000000000000" pitchFamily="2" charset="0"/>
              </a:rPr>
              <a:t>turbosina</a:t>
            </a:r>
            <a:r>
              <a:rPr lang="pt-BR" b="1" i="1" dirty="0">
                <a:latin typeface="Montserrat" panose="00000500000000000000" pitchFamily="2" charset="0"/>
              </a:rPr>
              <a:t>, ácido </a:t>
            </a:r>
            <a:r>
              <a:rPr lang="pt-BR" b="1" i="1" dirty="0" err="1">
                <a:latin typeface="Montserrat" panose="00000500000000000000" pitchFamily="2" charset="0"/>
              </a:rPr>
              <a:t>sufúrico</a:t>
            </a:r>
            <a:r>
              <a:rPr lang="pt-BR" b="1" i="1" dirty="0">
                <a:latin typeface="Montserrat" panose="00000500000000000000" pitchFamily="2" charset="0"/>
              </a:rPr>
              <a:t>, asfalto, </a:t>
            </a:r>
            <a:r>
              <a:rPr lang="pt-BR" b="1" i="1" dirty="0" err="1">
                <a:latin typeface="Montserrat" panose="00000500000000000000" pitchFamily="2" charset="0"/>
              </a:rPr>
              <a:t>azufre</a:t>
            </a:r>
            <a:r>
              <a:rPr lang="pt-BR" b="1" i="1" dirty="0">
                <a:latin typeface="Montserrat" panose="00000500000000000000" pitchFamily="2" charset="0"/>
              </a:rPr>
              <a:t> líquido, </a:t>
            </a:r>
            <a:r>
              <a:rPr lang="pt-BR" b="1" i="1" dirty="0" err="1">
                <a:latin typeface="Montserrat" panose="00000500000000000000" pitchFamily="2" charset="0"/>
              </a:rPr>
              <a:t>amoniaco</a:t>
            </a:r>
            <a:r>
              <a:rPr lang="pt-BR" b="1" i="1" dirty="0">
                <a:latin typeface="Montserrat" panose="00000500000000000000" pitchFamily="2" charset="0"/>
              </a:rPr>
              <a:t> </a:t>
            </a:r>
            <a:r>
              <a:rPr lang="pt-BR" b="1" i="1" dirty="0" err="1">
                <a:latin typeface="Montserrat" panose="00000500000000000000" pitchFamily="2" charset="0"/>
              </a:rPr>
              <a:t>anhidro</a:t>
            </a:r>
            <a:r>
              <a:rPr lang="pt-BR" b="1" i="1" dirty="0">
                <a:latin typeface="Montserrat" panose="00000500000000000000" pitchFamily="2" charset="0"/>
              </a:rPr>
              <a:t>, negro de humo</a:t>
            </a:r>
            <a:r>
              <a:rPr lang="es-MX" dirty="0">
                <a:latin typeface="Montserrat" panose="00000500000000000000" pitchFamily="2" charset="0"/>
              </a:rPr>
              <a: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50922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967" y="2031047"/>
            <a:ext cx="3039853" cy="193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305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476672"/>
            <a:ext cx="3600400" cy="707886"/>
          </a:xfrm>
          <a:prstGeom prst="rect">
            <a:avLst/>
          </a:prstGeom>
          <a:noFill/>
        </p:spPr>
        <p:txBody>
          <a:bodyPr wrap="square" rtlCol="0">
            <a:spAutoFit/>
          </a:bodyPr>
          <a:lstStyle/>
          <a:p>
            <a:r>
              <a:rPr lang="es-MX" sz="2000" b="1" dirty="0">
                <a:latin typeface="Montserrat" panose="00000500000000000000" pitchFamily="2" charset="0"/>
              </a:rPr>
              <a:t>Riesgos químicos en el estado de Tamaulipas</a:t>
            </a:r>
          </a:p>
        </p:txBody>
      </p:sp>
      <p:sp>
        <p:nvSpPr>
          <p:cNvPr id="3" name="2 CuadroTexto"/>
          <p:cNvSpPr txBox="1"/>
          <p:nvPr/>
        </p:nvSpPr>
        <p:spPr>
          <a:xfrm>
            <a:off x="755576" y="1772816"/>
            <a:ext cx="7488832" cy="4801314"/>
          </a:xfrm>
          <a:prstGeom prst="rect">
            <a:avLst/>
          </a:prstGeom>
          <a:noFill/>
        </p:spPr>
        <p:txBody>
          <a:bodyPr wrap="square" rtlCol="0">
            <a:spAutoFit/>
          </a:bodyPr>
          <a:lstStyle/>
          <a:p>
            <a:r>
              <a:rPr lang="es-MX" dirty="0">
                <a:latin typeface="Montserrat" panose="00000500000000000000" pitchFamily="2" charset="0"/>
              </a:rPr>
              <a:t>Apoyos técnicos solicitados por Protección Civil del estado de Tamaulipas</a:t>
            </a:r>
          </a:p>
          <a:p>
            <a:endParaRPr lang="es-MX" dirty="0">
              <a:latin typeface="Montserrat" panose="00000500000000000000" pitchFamily="2" charset="0"/>
            </a:endParaRPr>
          </a:p>
          <a:p>
            <a:pPr marL="285750" indent="-285750" algn="just">
              <a:buFont typeface="Wingdings" panose="05000000000000000000" pitchFamily="2" charset="2"/>
              <a:buChar char="q"/>
            </a:pPr>
            <a:r>
              <a:rPr lang="es-MX" dirty="0">
                <a:latin typeface="Montserrat" panose="00000500000000000000" pitchFamily="2" charset="0"/>
              </a:rPr>
              <a:t>Escenarios de riesgo por el ducto de gas natural de 48 pulgadas de diámetro por la donación de una escuela primaria dentro de la Refinería Francisco I. Madero cercana al gasoducto.</a:t>
            </a:r>
          </a:p>
          <a:p>
            <a:pPr marL="285750" indent="-285750" algn="just">
              <a:buFont typeface="Wingdings" panose="05000000000000000000" pitchFamily="2" charset="2"/>
              <a:buChar char="q"/>
            </a:pPr>
            <a:endParaRPr lang="es-MX" dirty="0">
              <a:latin typeface="Montserrat" panose="00000500000000000000" pitchFamily="2" charset="0"/>
            </a:endParaRPr>
          </a:p>
          <a:p>
            <a:pPr marL="285750" indent="-285750" algn="just">
              <a:buFont typeface="Wingdings" panose="05000000000000000000" pitchFamily="2" charset="2"/>
              <a:buChar char="q"/>
            </a:pPr>
            <a:r>
              <a:rPr lang="es-MX" dirty="0">
                <a:latin typeface="Montserrat" panose="00000500000000000000" pitchFamily="2" charset="0"/>
              </a:rPr>
              <a:t>Apoyo para emitir opinión si se construía o no una estación de servicio al noroeste de la zona urbana de Ciudad Victoria.</a:t>
            </a:r>
          </a:p>
          <a:p>
            <a:pPr marL="285750" indent="-285750" algn="just">
              <a:buFont typeface="Wingdings" panose="05000000000000000000" pitchFamily="2" charset="2"/>
              <a:buChar char="q"/>
            </a:pPr>
            <a:endParaRPr lang="es-MX" dirty="0">
              <a:latin typeface="Montserrat" panose="00000500000000000000" pitchFamily="2" charset="0"/>
            </a:endParaRPr>
          </a:p>
          <a:p>
            <a:pPr marL="285750" indent="-285750" algn="just">
              <a:buFont typeface="Wingdings" panose="05000000000000000000" pitchFamily="2" charset="2"/>
              <a:buChar char="q"/>
            </a:pPr>
            <a:r>
              <a:rPr lang="es-MX" dirty="0">
                <a:latin typeface="Montserrat" panose="00000500000000000000" pitchFamily="2" charset="0"/>
              </a:rPr>
              <a:t>Elaboración de los escenarios de riesgo y determinación de las áreas de afectación debido al poliducto de 12 pulgadas que transporta gasolina, el cual quedaba cercano al terreno donde se pretendía construir una escuela preparatoria.</a:t>
            </a:r>
          </a:p>
          <a:p>
            <a:endParaRPr lang="es-MX" dirty="0"/>
          </a:p>
          <a:p>
            <a:endParaRPr lang="es-MX" dirty="0"/>
          </a:p>
        </p:txBody>
      </p:sp>
    </p:spTree>
    <p:extLst>
      <p:ext uri="{BB962C8B-B14F-4D97-AF65-F5344CB8AC3E}">
        <p14:creationId xmlns:p14="http://schemas.microsoft.com/office/powerpoint/2010/main" val="424882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731" t="15297" r="9567" b="12124"/>
          <a:stretch/>
        </p:blipFill>
        <p:spPr bwMode="auto">
          <a:xfrm>
            <a:off x="4644008" y="1395211"/>
            <a:ext cx="4325386" cy="481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039" t="15481" r="10162" b="12103"/>
          <a:stretch/>
        </p:blipFill>
        <p:spPr bwMode="auto">
          <a:xfrm>
            <a:off x="395536" y="1421937"/>
            <a:ext cx="4205068" cy="478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10DC2165-6ED2-AC47-9290-3D955273443E}"/>
              </a:ext>
            </a:extLst>
          </p:cNvPr>
          <p:cNvSpPr txBox="1"/>
          <p:nvPr/>
        </p:nvSpPr>
        <p:spPr>
          <a:xfrm>
            <a:off x="251520" y="116632"/>
            <a:ext cx="2125903" cy="461665"/>
          </a:xfrm>
          <a:prstGeom prst="rect">
            <a:avLst/>
          </a:prstGeom>
          <a:noFill/>
        </p:spPr>
        <p:txBody>
          <a:bodyPr wrap="none" rtlCol="0">
            <a:spAutoFit/>
          </a:bodyPr>
          <a:lstStyle/>
          <a:p>
            <a:r>
              <a:rPr lang="en-US" sz="2400" b="1" dirty="0" err="1">
                <a:latin typeface="Montserrat" pitchFamily="2" charset="77"/>
              </a:rPr>
              <a:t>Diagnóstico</a:t>
            </a:r>
            <a:endParaRPr lang="en-US" sz="2400" b="1" dirty="0">
              <a:latin typeface="Montserrat" pitchFamily="2" charset="77"/>
            </a:endParaRPr>
          </a:p>
        </p:txBody>
      </p:sp>
      <p:sp>
        <p:nvSpPr>
          <p:cNvPr id="6" name="TextBox 5">
            <a:extLst>
              <a:ext uri="{FF2B5EF4-FFF2-40B4-BE49-F238E27FC236}">
                <a16:creationId xmlns:a16="http://schemas.microsoft.com/office/drawing/2014/main" id="{B6F2A2A7-FDC4-C24F-A502-33BD59466B99}"/>
              </a:ext>
            </a:extLst>
          </p:cNvPr>
          <p:cNvSpPr txBox="1"/>
          <p:nvPr/>
        </p:nvSpPr>
        <p:spPr>
          <a:xfrm>
            <a:off x="2699792" y="1783701"/>
            <a:ext cx="1674002"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Desastre</a:t>
            </a:r>
            <a:endParaRPr lang="en-US" sz="1600" b="1" dirty="0">
              <a:latin typeface="Montserrat" pitchFamily="2" charset="77"/>
            </a:endParaRPr>
          </a:p>
        </p:txBody>
      </p:sp>
      <p:sp>
        <p:nvSpPr>
          <p:cNvPr id="7" name="TextBox 6">
            <a:extLst>
              <a:ext uri="{FF2B5EF4-FFF2-40B4-BE49-F238E27FC236}">
                <a16:creationId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latin typeface="Montserrat" pitchFamily="2" charset="77"/>
                <a:hlinkClick r:id="rId4"/>
              </a:rPr>
              <a:t>http://</a:t>
            </a:r>
            <a:r>
              <a:rPr lang="en-US" sz="1400" b="1" i="1" dirty="0" err="1">
                <a:latin typeface="Montserrat" pitchFamily="2" charset="77"/>
                <a:hlinkClick r:id="rId4"/>
              </a:rPr>
              <a:t>www.atlasnacionalderiesgos.gob.mx</a:t>
            </a:r>
            <a:r>
              <a:rPr lang="en-US" sz="1400" b="1" i="1" dirty="0">
                <a:latin typeface="Montserrat" pitchFamily="2" charset="77"/>
                <a:hlinkClick r:id="rId4"/>
              </a:rPr>
              <a:t>/apps/</a:t>
            </a:r>
            <a:r>
              <a:rPr lang="en-US" sz="1400" b="1" i="1" dirty="0" err="1">
                <a:latin typeface="Montserrat" pitchFamily="2" charset="77"/>
                <a:hlinkClick r:id="rId4"/>
              </a:rPr>
              <a:t>Declaratorias</a:t>
            </a:r>
            <a:r>
              <a:rPr lang="en-US" sz="1400" b="1" i="1" dirty="0">
                <a:latin typeface="Montserrat" pitchFamily="2" charset="77"/>
                <a:hlinkClick r:id="rId4"/>
              </a:rPr>
              <a:t>/</a:t>
            </a:r>
            <a:endParaRPr lang="en-US" sz="1400" b="1" i="1" dirty="0">
              <a:latin typeface="Montserrat" pitchFamily="2" charset="77"/>
            </a:endParaRPr>
          </a:p>
        </p:txBody>
      </p:sp>
      <p:sp>
        <p:nvSpPr>
          <p:cNvPr id="11" name="TextBox 10">
            <a:extLst>
              <a:ext uri="{FF2B5EF4-FFF2-40B4-BE49-F238E27FC236}">
                <a16:creationId xmlns:a16="http://schemas.microsoft.com/office/drawing/2014/main" id="{348C9835-E4CF-4F42-8768-4246ED7325B6}"/>
              </a:ext>
            </a:extLst>
          </p:cNvPr>
          <p:cNvSpPr txBox="1"/>
          <p:nvPr/>
        </p:nvSpPr>
        <p:spPr>
          <a:xfrm>
            <a:off x="6818381" y="1810368"/>
            <a:ext cx="1868457" cy="584775"/>
          </a:xfrm>
          <a:prstGeom prst="rect">
            <a:avLst/>
          </a:prstGeom>
          <a:noFill/>
        </p:spPr>
        <p:txBody>
          <a:bodyPr wrap="square" rtlCol="0">
            <a:spAutoFit/>
          </a:bodyPr>
          <a:lstStyle/>
          <a:p>
            <a:r>
              <a:rPr lang="en-US" sz="1600" b="1" dirty="0" err="1">
                <a:latin typeface="Montserrat" pitchFamily="2" charset="77"/>
              </a:rPr>
              <a:t>Declaratorias</a:t>
            </a:r>
            <a:r>
              <a:rPr lang="en-US" sz="1600" b="1" dirty="0">
                <a:latin typeface="Montserrat" pitchFamily="2" charset="77"/>
              </a:rPr>
              <a:t> de </a:t>
            </a:r>
            <a:r>
              <a:rPr lang="en-US" sz="1600" b="1" dirty="0" err="1">
                <a:latin typeface="Montserrat" pitchFamily="2" charset="77"/>
              </a:rPr>
              <a:t>Emergencia</a:t>
            </a:r>
            <a:endParaRPr lang="en-US" sz="1600" b="1" dirty="0">
              <a:latin typeface="Montserrat" pitchFamily="2" charset="77"/>
            </a:endParaRPr>
          </a:p>
        </p:txBody>
      </p:sp>
      <p:sp>
        <p:nvSpPr>
          <p:cNvPr id="12" name="TextBox 11">
            <a:extLst>
              <a:ext uri="{FF2B5EF4-FFF2-40B4-BE49-F238E27FC236}">
                <a16:creationId xmlns:a16="http://schemas.microsoft.com/office/drawing/2014/main" id="{3578C974-3201-6E4B-9244-BEA9E19E2B62}"/>
              </a:ext>
            </a:extLst>
          </p:cNvPr>
          <p:cNvSpPr txBox="1"/>
          <p:nvPr/>
        </p:nvSpPr>
        <p:spPr>
          <a:xfrm>
            <a:off x="3203848" y="5713453"/>
            <a:ext cx="1279517" cy="338554"/>
          </a:xfrm>
          <a:prstGeom prst="rect">
            <a:avLst/>
          </a:prstGeom>
          <a:noFill/>
        </p:spPr>
        <p:txBody>
          <a:bodyPr wrap="none" rtlCol="0">
            <a:spAutoFit/>
          </a:bodyPr>
          <a:lstStyle/>
          <a:p>
            <a:r>
              <a:rPr lang="en-US" sz="1600" b="1" dirty="0">
                <a:latin typeface="Montserrat" pitchFamily="2" charset="77"/>
              </a:rPr>
              <a:t>2000-2018</a:t>
            </a:r>
          </a:p>
        </p:txBody>
      </p:sp>
      <p:sp>
        <p:nvSpPr>
          <p:cNvPr id="13" name="TextBox 12">
            <a:extLst>
              <a:ext uri="{FF2B5EF4-FFF2-40B4-BE49-F238E27FC236}">
                <a16:creationId xmlns:a16="http://schemas.microsoft.com/office/drawing/2014/main" id="{A7093068-895F-9C42-938E-75E624A17DD2}"/>
              </a:ext>
            </a:extLst>
          </p:cNvPr>
          <p:cNvSpPr txBox="1"/>
          <p:nvPr/>
        </p:nvSpPr>
        <p:spPr>
          <a:xfrm>
            <a:off x="7524328" y="5727442"/>
            <a:ext cx="1279517" cy="338554"/>
          </a:xfrm>
          <a:prstGeom prst="rect">
            <a:avLst/>
          </a:prstGeom>
          <a:noFill/>
        </p:spPr>
        <p:txBody>
          <a:bodyPr wrap="none" rtlCol="0">
            <a:spAutoFit/>
          </a:bodyPr>
          <a:lstStyle/>
          <a:p>
            <a:r>
              <a:rPr lang="en-US" sz="1600" b="1" dirty="0">
                <a:latin typeface="Montserrat" pitchFamily="2" charset="77"/>
              </a:rPr>
              <a:t>2000-2018</a:t>
            </a:r>
          </a:p>
        </p:txBody>
      </p:sp>
    </p:spTree>
    <p:extLst>
      <p:ext uri="{BB962C8B-B14F-4D97-AF65-F5344CB8AC3E}">
        <p14:creationId xmlns:p14="http://schemas.microsoft.com/office/powerpoint/2010/main" val="189198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1063850"/>
            <a:ext cx="2736304" cy="369332"/>
          </a:xfrm>
          <a:prstGeom prst="rect">
            <a:avLst/>
          </a:prstGeom>
          <a:noFill/>
        </p:spPr>
        <p:txBody>
          <a:bodyPr wrap="square" rtlCol="0">
            <a:spAutoFit/>
          </a:bodyPr>
          <a:lstStyle/>
          <a:p>
            <a:pPr algn="ctr"/>
            <a:r>
              <a:rPr lang="es-MX" dirty="0">
                <a:solidFill>
                  <a:prstClr val="black"/>
                </a:solidFill>
              </a:rPr>
              <a:t>DESASTRE 2000-2018</a:t>
            </a:r>
          </a:p>
        </p:txBody>
      </p:sp>
      <p:sp>
        <p:nvSpPr>
          <p:cNvPr id="5" name="4 CuadroTexto"/>
          <p:cNvSpPr txBox="1"/>
          <p:nvPr/>
        </p:nvSpPr>
        <p:spPr>
          <a:xfrm>
            <a:off x="3352322" y="3847347"/>
            <a:ext cx="2736304" cy="369332"/>
          </a:xfrm>
          <a:prstGeom prst="rect">
            <a:avLst/>
          </a:prstGeom>
          <a:noFill/>
        </p:spPr>
        <p:txBody>
          <a:bodyPr wrap="square" rtlCol="0">
            <a:spAutoFit/>
          </a:bodyPr>
          <a:lstStyle/>
          <a:p>
            <a:pPr algn="ctr"/>
            <a:r>
              <a:rPr lang="es-MX" dirty="0">
                <a:solidFill>
                  <a:prstClr val="black"/>
                </a:solidFill>
              </a:rPr>
              <a:t>EMERGENCIA 2000-2018</a:t>
            </a:r>
          </a:p>
        </p:txBody>
      </p:sp>
      <p:sp>
        <p:nvSpPr>
          <p:cNvPr id="8" name="TextBox 6">
            <a:extLst>
              <a:ext uri="{FF2B5EF4-FFF2-40B4-BE49-F238E27FC236}">
                <a16:creationId xmlns:a16="http://schemas.microsoft.com/office/drawing/2014/main" id="{FAC51DE9-1288-F248-AE93-5F5FBF45C7E8}"/>
              </a:ext>
            </a:extLst>
          </p:cNvPr>
          <p:cNvSpPr txBox="1"/>
          <p:nvPr/>
        </p:nvSpPr>
        <p:spPr>
          <a:xfrm>
            <a:off x="251520" y="116632"/>
            <a:ext cx="1428596" cy="461665"/>
          </a:xfrm>
          <a:prstGeom prst="rect">
            <a:avLst/>
          </a:prstGeom>
          <a:noFill/>
        </p:spPr>
        <p:txBody>
          <a:bodyPr wrap="none" rtlCol="0">
            <a:spAutoFit/>
          </a:bodyPr>
          <a:lstStyle/>
          <a:p>
            <a:r>
              <a:rPr lang="en-US" sz="2400" b="1" dirty="0" err="1">
                <a:solidFill>
                  <a:prstClr val="black"/>
                </a:solidFill>
                <a:latin typeface="Montserrat" pitchFamily="2" charset="77"/>
              </a:rPr>
              <a:t>Análisis</a:t>
            </a:r>
            <a:endParaRPr lang="en-US" sz="2400" b="1" dirty="0">
              <a:solidFill>
                <a:prstClr val="black"/>
              </a:solidFill>
              <a:latin typeface="Montserrat" pitchFamily="2" charset="77"/>
            </a:endParaRPr>
          </a:p>
        </p:txBody>
      </p:sp>
      <p:sp>
        <p:nvSpPr>
          <p:cNvPr id="9" name="TextBox 6">
            <a:extLst>
              <a:ext uri="{FF2B5EF4-FFF2-40B4-BE49-F238E27FC236}">
                <a16:creationId xmlns:a16="http://schemas.microsoft.com/office/drawing/2014/main"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2"/>
              </a:rPr>
              <a:t>http://</a:t>
            </a:r>
            <a:r>
              <a:rPr lang="en-US" sz="1400" b="1" i="1" dirty="0" err="1">
                <a:solidFill>
                  <a:prstClr val="black"/>
                </a:solidFill>
                <a:latin typeface="Montserrat" pitchFamily="2" charset="77"/>
                <a:hlinkClick r:id="rId2"/>
              </a:rPr>
              <a:t>www.atlasnacionalderiesgos.gob.mx</a:t>
            </a:r>
            <a:r>
              <a:rPr lang="en-US" sz="1400" b="1" i="1" dirty="0">
                <a:solidFill>
                  <a:prstClr val="black"/>
                </a:solidFill>
                <a:latin typeface="Montserrat" pitchFamily="2" charset="77"/>
                <a:hlinkClick r:id="rId2"/>
              </a:rPr>
              <a:t>/apps/</a:t>
            </a:r>
            <a:r>
              <a:rPr lang="en-US" sz="1400" b="1" i="1" dirty="0" err="1">
                <a:solidFill>
                  <a:prstClr val="black"/>
                </a:solidFill>
                <a:latin typeface="Montserrat" pitchFamily="2" charset="77"/>
                <a:hlinkClick r:id="rId2"/>
              </a:rPr>
              <a:t>Declaratorias</a:t>
            </a:r>
            <a:r>
              <a:rPr lang="en-US" sz="1400" b="1" i="1" dirty="0">
                <a:solidFill>
                  <a:prstClr val="black"/>
                </a:solidFill>
                <a:latin typeface="Montserrat" pitchFamily="2" charset="77"/>
                <a:hlinkClick r:id="rId2"/>
              </a:rPr>
              <a:t>/</a:t>
            </a:r>
            <a:endParaRPr lang="en-US" sz="1400" b="1" i="1" dirty="0">
              <a:solidFill>
                <a:prstClr val="black"/>
              </a:solidFill>
              <a:latin typeface="Montserrat" pitchFamily="2" charset="77"/>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01" t="17539" r="6989" b="46429"/>
          <a:stretch/>
        </p:blipFill>
        <p:spPr bwMode="auto">
          <a:xfrm>
            <a:off x="552385" y="1541826"/>
            <a:ext cx="4039341" cy="230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01" t="53572" r="6989" b="4624"/>
          <a:stretch/>
        </p:blipFill>
        <p:spPr bwMode="auto">
          <a:xfrm>
            <a:off x="4847215" y="1456116"/>
            <a:ext cx="3685226" cy="244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776" t="18442" r="7666" b="46165"/>
          <a:stretch/>
        </p:blipFill>
        <p:spPr bwMode="auto">
          <a:xfrm>
            <a:off x="618967" y="4302341"/>
            <a:ext cx="3906175" cy="225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776" t="53835" r="7666" b="4963"/>
          <a:stretch/>
        </p:blipFill>
        <p:spPr bwMode="auto">
          <a:xfrm>
            <a:off x="4885688" y="4216679"/>
            <a:ext cx="3650708" cy="244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67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5" name="4 Gráfico"/>
          <p:cNvGraphicFramePr>
            <a:graphicFrameLocks/>
          </p:cNvGraphicFramePr>
          <p:nvPr>
            <p:extLst>
              <p:ext uri="{D42A27DB-BD31-4B8C-83A1-F6EECF244321}">
                <p14:modId xmlns:p14="http://schemas.microsoft.com/office/powerpoint/2010/main" val="208040102"/>
              </p:ext>
            </p:extLst>
          </p:nvPr>
        </p:nvGraphicFramePr>
        <p:xfrm>
          <a:off x="482337" y="1196752"/>
          <a:ext cx="8468927" cy="52516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4910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6" name="2 Gráfico"/>
          <p:cNvGraphicFramePr>
            <a:graphicFrameLocks/>
          </p:cNvGraphicFramePr>
          <p:nvPr>
            <p:extLst>
              <p:ext uri="{D42A27DB-BD31-4B8C-83A1-F6EECF244321}">
                <p14:modId xmlns:p14="http://schemas.microsoft.com/office/powerpoint/2010/main" val="1881632507"/>
              </p:ext>
            </p:extLst>
          </p:nvPr>
        </p:nvGraphicFramePr>
        <p:xfrm>
          <a:off x="179512" y="810377"/>
          <a:ext cx="4248472" cy="23305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3 Gráfico"/>
          <p:cNvGraphicFramePr>
            <a:graphicFrameLocks/>
          </p:cNvGraphicFramePr>
          <p:nvPr>
            <p:extLst>
              <p:ext uri="{D42A27DB-BD31-4B8C-83A1-F6EECF244321}">
                <p14:modId xmlns:p14="http://schemas.microsoft.com/office/powerpoint/2010/main" val="2254930315"/>
              </p:ext>
            </p:extLst>
          </p:nvPr>
        </p:nvGraphicFramePr>
        <p:xfrm>
          <a:off x="4540729" y="810377"/>
          <a:ext cx="4423759" cy="2330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Gráfico"/>
          <p:cNvGraphicFramePr>
            <a:graphicFrameLocks/>
          </p:cNvGraphicFramePr>
          <p:nvPr>
            <p:extLst>
              <p:ext uri="{D42A27DB-BD31-4B8C-83A1-F6EECF244321}">
                <p14:modId xmlns:p14="http://schemas.microsoft.com/office/powerpoint/2010/main" val="585973379"/>
              </p:ext>
            </p:extLst>
          </p:nvPr>
        </p:nvGraphicFramePr>
        <p:xfrm>
          <a:off x="2123728" y="3501008"/>
          <a:ext cx="5040560" cy="30243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5514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2"/>
            <a:extLst>
              <a:ext uri="{FF2B5EF4-FFF2-40B4-BE49-F238E27FC236}">
                <a16:creationId xmlns:a16="http://schemas.microsoft.com/office/drawing/2014/main" id="{B274B974-E8DC-7947-9523-18BE6B675668}"/>
              </a:ext>
            </a:extLst>
          </p:cNvPr>
          <p:cNvSpPr txBox="1"/>
          <p:nvPr/>
        </p:nvSpPr>
        <p:spPr>
          <a:xfrm>
            <a:off x="179512" y="867807"/>
            <a:ext cx="3956532" cy="430887"/>
          </a:xfrm>
          <a:prstGeom prst="rect">
            <a:avLst/>
          </a:prstGeom>
          <a:noFill/>
        </p:spPr>
        <p:txBody>
          <a:bodyPr wrap="none" rtlCol="0">
            <a:spAutoFit/>
          </a:bodyPr>
          <a:lstStyle/>
          <a:p>
            <a:r>
              <a:rPr lang="en-US" sz="1100" b="1" i="1" dirty="0">
                <a:latin typeface="Montserrat" pitchFamily="2" charset="77"/>
                <a:hlinkClick r:id="rId3"/>
              </a:rPr>
              <a:t>http://www.atlasnacionalderiesgos.gob.mx/IGOPP</a:t>
            </a:r>
            <a:endParaRPr lang="en-US" sz="1100" b="1" i="1" dirty="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a16="http://schemas.microsoft.com/office/drawing/2014/main" id="{0D428000-644A-454A-9ECB-D9808BA003E3}"/>
              </a:ext>
            </a:extLst>
          </p:cNvPr>
          <p:cNvSpPr/>
          <p:nvPr/>
        </p:nvSpPr>
        <p:spPr>
          <a:xfrm>
            <a:off x="107504" y="6504959"/>
            <a:ext cx="7704856" cy="246221"/>
          </a:xfrm>
          <a:prstGeom prst="rect">
            <a:avLst/>
          </a:prstGeom>
        </p:spPr>
        <p:txBody>
          <a:bodyPr wrap="square">
            <a:spAutoFit/>
          </a:bodyPr>
          <a:lstStyle/>
          <a:p>
            <a:r>
              <a:rPr lang="es-ES" sz="1000" b="1" i="1" dirty="0">
                <a:solidFill>
                  <a:srgbClr val="000000"/>
                </a:solidFill>
                <a:latin typeface="Montserrat" pitchFamily="2" charset="77"/>
              </a:rPr>
              <a:t>Índice de Gobernabilidad y Políticas Públicas (</a:t>
            </a:r>
            <a:r>
              <a:rPr lang="es-ES" sz="1000" b="1" i="1" dirty="0" err="1">
                <a:solidFill>
                  <a:srgbClr val="000000"/>
                </a:solidFill>
                <a:latin typeface="Montserrat" pitchFamily="2" charset="77"/>
              </a:rPr>
              <a:t>iGOPP</a:t>
            </a:r>
            <a:r>
              <a:rPr lang="es-ES" sz="1000" b="1" i="1" dirty="0">
                <a:solidFill>
                  <a:srgbClr val="000000"/>
                </a:solidFill>
                <a:latin typeface="Montserrat" pitchFamily="2" charset="77"/>
              </a:rPr>
              <a:t>) en Gestión Integral del Riesgo, CENAPRED (2018).</a:t>
            </a:r>
            <a:endParaRPr lang="es-ES_tradnl" sz="1000" b="1" i="1" dirty="0">
              <a:latin typeface="Montserrat" pitchFamily="2" charset="77"/>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5" y="1196752"/>
            <a:ext cx="5976665" cy="4737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0FE08353-C43F-8A43-A108-679ADC0231F6}"/>
              </a:ext>
            </a:extLst>
          </p:cNvPr>
          <p:cNvSpPr txBox="1"/>
          <p:nvPr/>
        </p:nvSpPr>
        <p:spPr>
          <a:xfrm>
            <a:off x="316604" y="5085184"/>
            <a:ext cx="3813993" cy="646331"/>
          </a:xfrm>
          <a:prstGeom prst="rect">
            <a:avLst/>
          </a:prstGeom>
          <a:noFill/>
        </p:spPr>
        <p:txBody>
          <a:bodyPr wrap="none" rtlCol="0">
            <a:spAutoFit/>
          </a:bodyPr>
          <a:lstStyle/>
          <a:p>
            <a:r>
              <a:rPr lang="es-ES_tradnl" dirty="0"/>
              <a:t>Tamaulipas            </a:t>
            </a:r>
            <a:r>
              <a:rPr lang="es-ES_tradnl" b="1" dirty="0">
                <a:solidFill>
                  <a:srgbClr val="860000"/>
                </a:solidFill>
              </a:rPr>
              <a:t>62.6 % - </a:t>
            </a:r>
            <a:r>
              <a:rPr lang="es-ES_tradnl" dirty="0">
                <a:solidFill>
                  <a:srgbClr val="860000"/>
                </a:solidFill>
              </a:rPr>
              <a:t>APRECIABLE</a:t>
            </a:r>
          </a:p>
          <a:p>
            <a:r>
              <a:rPr lang="es-ES_tradnl" dirty="0"/>
              <a:t>Evaluación Estatal </a:t>
            </a:r>
          </a:p>
        </p:txBody>
      </p:sp>
    </p:spTree>
    <p:extLst>
      <p:ext uri="{BB962C8B-B14F-4D97-AF65-F5344CB8AC3E}">
        <p14:creationId xmlns:p14="http://schemas.microsoft.com/office/powerpoint/2010/main" val="21931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6" y="762963"/>
            <a:ext cx="8977481" cy="396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13" name="TextBox 12">
            <a:extLst>
              <a:ext uri="{FF2B5EF4-FFF2-40B4-BE49-F238E27FC236}">
                <a16:creationId xmlns:a16="http://schemas.microsoft.com/office/drawing/2014/main" id="{F9BC16CB-1175-1A47-AE3F-FEE291F9BBF9}"/>
              </a:ext>
            </a:extLst>
          </p:cNvPr>
          <p:cNvSpPr txBox="1"/>
          <p:nvPr/>
        </p:nvSpPr>
        <p:spPr>
          <a:xfrm>
            <a:off x="5277112" y="2621760"/>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12" name="Rectangle 8">
            <a:extLst>
              <a:ext uri="{FF2B5EF4-FFF2-40B4-BE49-F238E27FC236}">
                <a16:creationId xmlns:a16="http://schemas.microsoft.com/office/drawing/2014/main" id="{E03E77D6-28FA-3C4E-89B2-1F90CD63E656}"/>
              </a:ext>
            </a:extLst>
          </p:cNvPr>
          <p:cNvSpPr/>
          <p:nvPr/>
        </p:nvSpPr>
        <p:spPr>
          <a:xfrm>
            <a:off x="5172706" y="2544350"/>
            <a:ext cx="1273753"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angle 8">
            <a:extLst>
              <a:ext uri="{FF2B5EF4-FFF2-40B4-BE49-F238E27FC236}">
                <a16:creationId xmlns:a16="http://schemas.microsoft.com/office/drawing/2014/main" id="{E03E77D6-28FA-3C4E-89B2-1F90CD63E656}"/>
              </a:ext>
            </a:extLst>
          </p:cNvPr>
          <p:cNvSpPr/>
          <p:nvPr/>
        </p:nvSpPr>
        <p:spPr>
          <a:xfrm>
            <a:off x="5172706" y="2204864"/>
            <a:ext cx="1273753"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TextBox 13">
            <a:extLst>
              <a:ext uri="{FF2B5EF4-FFF2-40B4-BE49-F238E27FC236}">
                <a16:creationId xmlns:a16="http://schemas.microsoft.com/office/drawing/2014/main" id="{D462C488-EBE2-1B47-8221-0A063607AE39}"/>
              </a:ext>
            </a:extLst>
          </p:cNvPr>
          <p:cNvSpPr txBox="1"/>
          <p:nvPr/>
        </p:nvSpPr>
        <p:spPr>
          <a:xfrm>
            <a:off x="5316085" y="2262965"/>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28" name="Rectangle 8">
            <a:extLst>
              <a:ext uri="{FF2B5EF4-FFF2-40B4-BE49-F238E27FC236}">
                <a16:creationId xmlns:a16="http://schemas.microsoft.com/office/drawing/2014/main" id="{E03E77D6-28FA-3C4E-89B2-1F90CD63E656}"/>
              </a:ext>
            </a:extLst>
          </p:cNvPr>
          <p:cNvSpPr/>
          <p:nvPr/>
        </p:nvSpPr>
        <p:spPr>
          <a:xfrm>
            <a:off x="3927690" y="3633953"/>
            <a:ext cx="1216659"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TextBox 13">
            <a:extLst>
              <a:ext uri="{FF2B5EF4-FFF2-40B4-BE49-F238E27FC236}">
                <a16:creationId xmlns:a16="http://schemas.microsoft.com/office/drawing/2014/main" id="{D462C488-EBE2-1B47-8221-0A063607AE39}"/>
              </a:ext>
            </a:extLst>
          </p:cNvPr>
          <p:cNvSpPr txBox="1"/>
          <p:nvPr/>
        </p:nvSpPr>
        <p:spPr>
          <a:xfrm>
            <a:off x="4071069" y="3711363"/>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30" name="TextBox 15">
            <a:extLst>
              <a:ext uri="{FF2B5EF4-FFF2-40B4-BE49-F238E27FC236}">
                <a16:creationId xmlns:a16="http://schemas.microsoft.com/office/drawing/2014/main" id="{2B6C74DF-CB50-7F40-8DA2-7078C13C08D7}"/>
              </a:ext>
            </a:extLst>
          </p:cNvPr>
          <p:cNvSpPr txBox="1"/>
          <p:nvPr/>
        </p:nvSpPr>
        <p:spPr>
          <a:xfrm>
            <a:off x="91558" y="4941167"/>
            <a:ext cx="9036496" cy="507831"/>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1. </a:t>
            </a:r>
            <a:r>
              <a:rPr lang="es-ES_tradnl" sz="1100" dirty="0">
                <a:latin typeface="Montserrat" pitchFamily="2" charset="77"/>
              </a:rPr>
              <a:t>Marco jurídico que establezca la actualización de los </a:t>
            </a:r>
            <a:r>
              <a:rPr lang="es-ES_tradnl" sz="1100" b="1" dirty="0">
                <a:latin typeface="Montserrat" pitchFamily="2" charset="77"/>
              </a:rPr>
              <a:t>planes de desarrollo urbano</a:t>
            </a:r>
            <a:r>
              <a:rPr lang="es-ES_tradnl" sz="1100" dirty="0">
                <a:latin typeface="Montserrat" pitchFamily="2" charset="77"/>
              </a:rPr>
              <a:t>, y los </a:t>
            </a:r>
            <a:r>
              <a:rPr lang="es-ES_tradnl" sz="1100" b="1" dirty="0">
                <a:latin typeface="Montserrat" pitchFamily="2" charset="77"/>
              </a:rPr>
              <a:t>planes de ordenamiento territorial</a:t>
            </a:r>
            <a:r>
              <a:rPr lang="es-ES_tradnl" sz="1100" dirty="0">
                <a:latin typeface="Montserrat" pitchFamily="2" charset="77"/>
              </a:rPr>
              <a:t> después de ocurrido un desastre, siendo un área de oportunidad para corregir los procesos de ocupación y uso del suelo que evidencien problemas o riesgos preexistentes.</a:t>
            </a:r>
            <a:endParaRPr lang="es-ES_tradnl" sz="1100" b="1" dirty="0">
              <a:solidFill>
                <a:srgbClr val="FF0000"/>
              </a:solidFill>
              <a:latin typeface="Montserrat" pitchFamily="2" charset="77"/>
            </a:endParaRPr>
          </a:p>
        </p:txBody>
      </p:sp>
      <p:sp>
        <p:nvSpPr>
          <p:cNvPr id="18" name="TextBox 21">
            <a:extLst>
              <a:ext uri="{FF2B5EF4-FFF2-40B4-BE49-F238E27FC236}">
                <a16:creationId xmlns:a16="http://schemas.microsoft.com/office/drawing/2014/main" id="{9BF8ABF2-B9F9-F445-A465-4062BA7B72F4}"/>
              </a:ext>
            </a:extLst>
          </p:cNvPr>
          <p:cNvSpPr txBox="1"/>
          <p:nvPr/>
        </p:nvSpPr>
        <p:spPr>
          <a:xfrm>
            <a:off x="90814" y="6114174"/>
            <a:ext cx="9036496"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3. </a:t>
            </a:r>
            <a:r>
              <a:rPr lang="es-ES_tradnl" sz="1100" dirty="0">
                <a:latin typeface="Montserrat" pitchFamily="2" charset="77"/>
              </a:rPr>
              <a:t>Evidencia de asignación presupuestal a la </a:t>
            </a:r>
            <a:r>
              <a:rPr lang="es-ES_tradnl" sz="1100" b="1" dirty="0">
                <a:latin typeface="Montserrat" pitchFamily="2" charset="77"/>
              </a:rPr>
              <a:t>identificación de riesgos </a:t>
            </a:r>
            <a:r>
              <a:rPr lang="es-ES_tradnl" sz="1100" dirty="0">
                <a:latin typeface="Montserrat" pitchFamily="2" charset="77"/>
              </a:rPr>
              <a:t>en los sectores, por ejemplo</a:t>
            </a:r>
            <a:r>
              <a:rPr lang="es-ES_tradnl" sz="1100" b="1" dirty="0">
                <a:latin typeface="Montserrat" pitchFamily="2" charset="77"/>
              </a:rPr>
              <a:t>: partidas específicas para análisis de vulnerabilidad en el sector hidráulico o carretero.</a:t>
            </a:r>
            <a:endParaRPr lang="es-ES_tradnl" sz="1100" b="1" dirty="0">
              <a:solidFill>
                <a:srgbClr val="FF0000"/>
              </a:solidFill>
              <a:latin typeface="Montserrat" pitchFamily="2" charset="77"/>
            </a:endParaRPr>
          </a:p>
        </p:txBody>
      </p:sp>
      <p:sp>
        <p:nvSpPr>
          <p:cNvPr id="20" name="TextBox 15">
            <a:extLst>
              <a:ext uri="{FF2B5EF4-FFF2-40B4-BE49-F238E27FC236}">
                <a16:creationId xmlns:a16="http://schemas.microsoft.com/office/drawing/2014/main" id="{2B6C74DF-CB50-7F40-8DA2-7078C13C08D7}"/>
              </a:ext>
            </a:extLst>
          </p:cNvPr>
          <p:cNvSpPr txBox="1"/>
          <p:nvPr/>
        </p:nvSpPr>
        <p:spPr>
          <a:xfrm>
            <a:off x="91558" y="5544333"/>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2. </a:t>
            </a:r>
            <a:r>
              <a:rPr lang="es-ES_tradnl" sz="1100" dirty="0">
                <a:latin typeface="Montserrat" pitchFamily="2" charset="77"/>
              </a:rPr>
              <a:t>Evidencia de asignación presupuestal para el desarrollo de actividades, o asignación de recursos a fondos para la </a:t>
            </a:r>
            <a:r>
              <a:rPr lang="es-ES_tradnl" sz="1100" b="1" dirty="0">
                <a:latin typeface="Montserrat" pitchFamily="2" charset="77"/>
              </a:rPr>
              <a:t>Prevención de riesgo de desastres así como acciones de adaptación al cambio climático.</a:t>
            </a:r>
            <a:endParaRPr lang="es-ES_tradnl" sz="1100" b="1" dirty="0">
              <a:solidFill>
                <a:srgbClr val="FF0000"/>
              </a:solidFill>
              <a:latin typeface="Montserrat" pitchFamily="2" charset="77"/>
            </a:endParaRPr>
          </a:p>
        </p:txBody>
      </p:sp>
    </p:spTree>
    <p:extLst>
      <p:ext uri="{BB962C8B-B14F-4D97-AF65-F5344CB8AC3E}">
        <p14:creationId xmlns:p14="http://schemas.microsoft.com/office/powerpoint/2010/main" val="287047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9" grpId="0" animBg="1"/>
      <p:bldP spid="21" grpId="0"/>
      <p:bldP spid="28" grpId="0" animBg="1"/>
      <p:bldP spid="29" grpId="0"/>
      <p:bldP spid="30"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577" y="836712"/>
            <a:ext cx="7820025"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94" y="3789040"/>
            <a:ext cx="80295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083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a:latin typeface="Montserrat" pitchFamily="2" charset="77"/>
              </a:rPr>
              <a:t>Instrumento</a:t>
            </a:r>
            <a:r>
              <a:rPr lang="en-US" b="1" dirty="0">
                <a:latin typeface="Montserrat" pitchFamily="2" charset="77"/>
              </a:rPr>
              <a:t> </a:t>
            </a:r>
            <a:r>
              <a:rPr lang="es-MX" b="1" dirty="0">
                <a:latin typeface="Montserrat" pitchFamily="2" charset="77"/>
              </a:rPr>
              <a:t>Financiero</a:t>
            </a:r>
            <a:r>
              <a:rPr lang="en-US" b="1" dirty="0">
                <a:latin typeface="Montserrat" pitchFamily="2" charset="77"/>
              </a:rPr>
              <a:t> </a:t>
            </a:r>
          </a:p>
          <a:p>
            <a:r>
              <a:rPr lang="en-US" b="1" dirty="0">
                <a:latin typeface="Montserrat" pitchFamily="2" charset="77"/>
              </a:rPr>
              <a:t>FOPREDEN</a:t>
            </a:r>
          </a:p>
        </p:txBody>
      </p:sp>
      <p:sp>
        <p:nvSpPr>
          <p:cNvPr id="7" name="TextBox 6">
            <a:extLst>
              <a:ext uri="{FF2B5EF4-FFF2-40B4-BE49-F238E27FC236}">
                <a16:creationId xmlns:a16="http://schemas.microsoft.com/office/drawing/2014/main" id="{0FE08353-C43F-8A43-A108-679ADC0231F6}"/>
              </a:ext>
            </a:extLst>
          </p:cNvPr>
          <p:cNvSpPr txBox="1"/>
          <p:nvPr/>
        </p:nvSpPr>
        <p:spPr>
          <a:xfrm>
            <a:off x="6948264" y="805911"/>
            <a:ext cx="2275879" cy="646331"/>
          </a:xfrm>
          <a:prstGeom prst="rect">
            <a:avLst/>
          </a:prstGeom>
          <a:noFill/>
        </p:spPr>
        <p:txBody>
          <a:bodyPr wrap="none" rtlCol="0">
            <a:spAutoFit/>
          </a:bodyPr>
          <a:lstStyle/>
          <a:p>
            <a:r>
              <a:rPr lang="es-ES_tradnl" dirty="0"/>
              <a:t>Histórico de Proyectos</a:t>
            </a:r>
          </a:p>
          <a:p>
            <a:r>
              <a:rPr lang="es-ES_tradnl" dirty="0"/>
              <a:t> Preventivos</a:t>
            </a:r>
          </a:p>
        </p:txBody>
      </p:sp>
      <p:graphicFrame>
        <p:nvGraphicFramePr>
          <p:cNvPr id="6" name="5 Tabla"/>
          <p:cNvGraphicFramePr>
            <a:graphicFrameLocks noGrp="1"/>
          </p:cNvGraphicFramePr>
          <p:nvPr>
            <p:extLst>
              <p:ext uri="{D42A27DB-BD31-4B8C-83A1-F6EECF244321}">
                <p14:modId xmlns:p14="http://schemas.microsoft.com/office/powerpoint/2010/main" val="3128787042"/>
              </p:ext>
            </p:extLst>
          </p:nvPr>
        </p:nvGraphicFramePr>
        <p:xfrm>
          <a:off x="329431" y="1340768"/>
          <a:ext cx="7986985" cy="5238748"/>
        </p:xfrm>
        <a:graphic>
          <a:graphicData uri="http://schemas.openxmlformats.org/drawingml/2006/table">
            <a:tbl>
              <a:tblPr>
                <a:tableStyleId>{5C22544A-7EE6-4342-B048-85BDC9FD1C3A}</a:tableStyleId>
              </a:tblPr>
              <a:tblGrid>
                <a:gridCol w="471180">
                  <a:extLst>
                    <a:ext uri="{9D8B030D-6E8A-4147-A177-3AD203B41FA5}">
                      <a16:colId xmlns:a16="http://schemas.microsoft.com/office/drawing/2014/main" val="20000"/>
                    </a:ext>
                  </a:extLst>
                </a:gridCol>
                <a:gridCol w="994618">
                  <a:extLst>
                    <a:ext uri="{9D8B030D-6E8A-4147-A177-3AD203B41FA5}">
                      <a16:colId xmlns:a16="http://schemas.microsoft.com/office/drawing/2014/main" val="20001"/>
                    </a:ext>
                  </a:extLst>
                </a:gridCol>
                <a:gridCol w="2344723">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656184">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tblGrid>
              <a:tr h="398298">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noFill/>
                  </a:tcPr>
                </a:tc>
                <a:extLst>
                  <a:ext uri="{0D108BD9-81ED-4DB2-BD59-A6C34878D82A}">
                    <a16:rowId xmlns:a16="http://schemas.microsoft.com/office/drawing/2014/main" val="10000"/>
                  </a:ext>
                </a:extLst>
              </a:tr>
              <a:tr h="1257886">
                <a:tc>
                  <a:txBody>
                    <a:bodyPr/>
                    <a:lstStyle/>
                    <a:p>
                      <a:pPr algn="ctr" fontAlgn="ctr"/>
                      <a:r>
                        <a:rPr lang="es-MX" sz="1200" u="none" strike="noStrike" kern="1200" dirty="0">
                          <a:solidFill>
                            <a:schemeClr val="dk1"/>
                          </a:solidFill>
                          <a:effectLst/>
                          <a:latin typeface="Montserrat" panose="00000500000000000000" pitchFamily="2" charset="0"/>
                          <a:ea typeface="+mn-ea"/>
                          <a:cs typeface="+mn-cs"/>
                        </a:rPr>
                        <a:t>2006</a:t>
                      </a:r>
                    </a:p>
                  </a:txBody>
                  <a:tcPr marL="9525" marR="9525" marT="9525" marB="0" anchor="ctr">
                    <a:noFill/>
                  </a:tcPr>
                </a:tc>
                <a:tc>
                  <a:txBody>
                    <a:bodyPr/>
                    <a:lstStyle/>
                    <a:p>
                      <a:pPr algn="ctr" fontAlgn="ctr"/>
                      <a:r>
                        <a:rPr lang="es-MX" sz="1200" u="none" strike="noStrike" kern="1200" dirty="0">
                          <a:solidFill>
                            <a:schemeClr val="dk1"/>
                          </a:solidFill>
                          <a:effectLst/>
                          <a:latin typeface="Montserrat" panose="00000500000000000000" pitchFamily="2" charset="0"/>
                          <a:ea typeface="+mn-ea"/>
                          <a:cs typeface="+mn-cs"/>
                        </a:rPr>
                        <a:t>FINALIZADO</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REVISIÓN Y ACTUALIZACIÓN DEL ATLAS DE RIESGOS DE TAMAULIPAS</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a:t>
                      </a:r>
                      <a:r>
                        <a:rPr lang="es-MX" sz="1200" u="none" strike="noStrike" kern="1200" baseline="0" dirty="0">
                          <a:solidFill>
                            <a:schemeClr val="dk1"/>
                          </a:solidFill>
                          <a:effectLst/>
                          <a:latin typeface="Montserrat" panose="00000500000000000000" pitchFamily="2" charset="0"/>
                          <a:ea typeface="+mn-ea"/>
                          <a:cs typeface="+mn-cs"/>
                        </a:rPr>
                        <a:t> </a:t>
                      </a:r>
                      <a:r>
                        <a:rPr lang="es-MX" sz="1200" u="none" strike="noStrike" kern="1200" dirty="0">
                          <a:solidFill>
                            <a:schemeClr val="dk1"/>
                          </a:solidFill>
                          <a:effectLst/>
                          <a:latin typeface="Montserrat" panose="00000500000000000000" pitchFamily="2" charset="0"/>
                          <a:ea typeface="+mn-ea"/>
                          <a:cs typeface="+mn-cs"/>
                        </a:rPr>
                        <a:t>3,252,550.00 </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$ 1,393,950.00 </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$ 4,646,500.00 </a:t>
                      </a:r>
                    </a:p>
                  </a:txBody>
                  <a:tcPr marL="9525" marR="9525" marT="9525" marB="0" anchor="ctr">
                    <a:noFill/>
                  </a:tcPr>
                </a:tc>
                <a:extLst>
                  <a:ext uri="{0D108BD9-81ED-4DB2-BD59-A6C34878D82A}">
                    <a16:rowId xmlns:a16="http://schemas.microsoft.com/office/drawing/2014/main" val="10001"/>
                  </a:ext>
                </a:extLst>
              </a:tr>
              <a:tr h="1927119">
                <a:tc>
                  <a:txBody>
                    <a:bodyPr/>
                    <a:lstStyle/>
                    <a:p>
                      <a:pPr algn="ctr" fontAlgn="ctr"/>
                      <a:r>
                        <a:rPr lang="es-MX" sz="1200" u="none" strike="noStrike" kern="1200">
                          <a:solidFill>
                            <a:schemeClr val="dk1"/>
                          </a:solidFill>
                          <a:effectLst/>
                          <a:latin typeface="Montserrat" panose="00000500000000000000" pitchFamily="2" charset="0"/>
                          <a:ea typeface="+mn-ea"/>
                          <a:cs typeface="+mn-cs"/>
                        </a:rPr>
                        <a:t>2008</a:t>
                      </a:r>
                    </a:p>
                  </a:txBody>
                  <a:tcPr marL="9525" marR="9525" marT="9525" marB="0" anchor="ctr">
                    <a:noFill/>
                  </a:tcPr>
                </a:tc>
                <a:tc>
                  <a:txBody>
                    <a:bodyPr/>
                    <a:lstStyle/>
                    <a:p>
                      <a:pPr algn="ctr" fontAlgn="ctr"/>
                      <a:r>
                        <a:rPr lang="es-MX" sz="1200" u="none" strike="noStrike" kern="1200">
                          <a:solidFill>
                            <a:schemeClr val="dk1"/>
                          </a:solidFill>
                          <a:effectLst/>
                          <a:latin typeface="Montserrat" panose="00000500000000000000" pitchFamily="2" charset="0"/>
                          <a:ea typeface="+mn-ea"/>
                          <a:cs typeface="+mn-cs"/>
                        </a:rPr>
                        <a:t>FINALIZADO</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CONSTRUCCIÓN Y EQUIPAMIENTO DE DOS CENTROS DE EMERGENCIA REGIONALES EN EL MANTE Y SAN FERNANDO, TAMAULIPAS</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a:t>
                      </a:r>
                      <a:r>
                        <a:rPr lang="es-MX" sz="1200" u="none" strike="noStrike" kern="1200" baseline="0" dirty="0">
                          <a:solidFill>
                            <a:schemeClr val="dk1"/>
                          </a:solidFill>
                          <a:effectLst/>
                          <a:latin typeface="Montserrat" panose="00000500000000000000" pitchFamily="2" charset="0"/>
                          <a:ea typeface="+mn-ea"/>
                          <a:cs typeface="+mn-cs"/>
                        </a:rPr>
                        <a:t> </a:t>
                      </a:r>
                      <a:r>
                        <a:rPr lang="es-MX" sz="1200" u="none" strike="noStrike" kern="1200" dirty="0">
                          <a:solidFill>
                            <a:schemeClr val="dk1"/>
                          </a:solidFill>
                          <a:effectLst/>
                          <a:latin typeface="Montserrat" panose="00000500000000000000" pitchFamily="2" charset="0"/>
                          <a:ea typeface="+mn-ea"/>
                          <a:cs typeface="+mn-cs"/>
                        </a:rPr>
                        <a:t>18,007,607.43 </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$ 7,717,546.05 </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a:t>
                      </a:r>
                      <a:r>
                        <a:rPr lang="es-MX" sz="1200" b="0" u="none" strike="noStrike" kern="1200" dirty="0">
                          <a:solidFill>
                            <a:schemeClr val="dk1"/>
                          </a:solidFill>
                          <a:effectLst/>
                          <a:latin typeface="Montserrat" panose="00000500000000000000" pitchFamily="2" charset="0"/>
                          <a:ea typeface="+mn-ea"/>
                          <a:cs typeface="+mn-cs"/>
                        </a:rPr>
                        <a:t>$</a:t>
                      </a:r>
                      <a:r>
                        <a:rPr lang="es-MX" sz="1200" b="0" u="none" strike="noStrike" kern="1200" baseline="0" dirty="0">
                          <a:solidFill>
                            <a:schemeClr val="dk1"/>
                          </a:solidFill>
                          <a:effectLst/>
                          <a:latin typeface="Montserrat" panose="00000500000000000000" pitchFamily="2" charset="0"/>
                          <a:ea typeface="+mn-ea"/>
                          <a:cs typeface="+mn-cs"/>
                        </a:rPr>
                        <a:t> </a:t>
                      </a:r>
                      <a:r>
                        <a:rPr lang="es-MX" sz="1200" b="0" u="none" strike="noStrike" kern="1200" dirty="0">
                          <a:solidFill>
                            <a:schemeClr val="dk1"/>
                          </a:solidFill>
                          <a:effectLst/>
                          <a:latin typeface="Montserrat" panose="00000500000000000000" pitchFamily="2" charset="0"/>
                          <a:ea typeface="+mn-ea"/>
                          <a:cs typeface="+mn-cs"/>
                        </a:rPr>
                        <a:t>25,725,153.48 </a:t>
                      </a:r>
                    </a:p>
                  </a:txBody>
                  <a:tcPr marL="9525" marR="9525" marT="9525" marB="0" anchor="ctr">
                    <a:noFill/>
                  </a:tcPr>
                </a:tc>
                <a:extLst>
                  <a:ext uri="{0D108BD9-81ED-4DB2-BD59-A6C34878D82A}">
                    <a16:rowId xmlns:a16="http://schemas.microsoft.com/office/drawing/2014/main" val="10002"/>
                  </a:ext>
                </a:extLst>
              </a:tr>
              <a:tr h="1008290">
                <a:tc>
                  <a:txBody>
                    <a:bodyPr/>
                    <a:lstStyle/>
                    <a:p>
                      <a:pPr algn="ctr" fontAlgn="ctr"/>
                      <a:r>
                        <a:rPr lang="es-MX" sz="1200" u="none" strike="noStrike" kern="1200" dirty="0">
                          <a:solidFill>
                            <a:schemeClr val="dk1"/>
                          </a:solidFill>
                          <a:effectLst/>
                          <a:latin typeface="Montserrat" panose="00000500000000000000" pitchFamily="2" charset="0"/>
                          <a:ea typeface="+mn-ea"/>
                          <a:cs typeface="+mn-cs"/>
                        </a:rPr>
                        <a:t>2008</a:t>
                      </a:r>
                    </a:p>
                  </a:txBody>
                  <a:tcPr marL="9525" marR="9525" marT="9525" marB="0" anchor="ctr">
                    <a:noFill/>
                  </a:tcPr>
                </a:tc>
                <a:tc>
                  <a:txBody>
                    <a:bodyPr/>
                    <a:lstStyle/>
                    <a:p>
                      <a:pPr algn="ctr" fontAlgn="ctr"/>
                      <a:r>
                        <a:rPr lang="es-MX" sz="1200" u="none" strike="noStrike" kern="1200" dirty="0">
                          <a:solidFill>
                            <a:schemeClr val="dk1"/>
                          </a:solidFill>
                          <a:effectLst/>
                          <a:latin typeface="Montserrat" panose="00000500000000000000" pitchFamily="2" charset="0"/>
                          <a:ea typeface="+mn-ea"/>
                          <a:cs typeface="+mn-cs"/>
                        </a:rPr>
                        <a:t>FINALIZADO 2014</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ESTUDIO PARA LA MITIGACIÓN Y</a:t>
                      </a:r>
                      <a:r>
                        <a:rPr lang="es-MX" sz="1200" u="none" strike="noStrike" kern="1200" baseline="0" dirty="0">
                          <a:solidFill>
                            <a:schemeClr val="dk1"/>
                          </a:solidFill>
                          <a:effectLst/>
                          <a:latin typeface="Montserrat" panose="00000500000000000000" pitchFamily="2" charset="0"/>
                          <a:ea typeface="+mn-ea"/>
                          <a:cs typeface="+mn-cs"/>
                        </a:rPr>
                        <a:t> </a:t>
                      </a:r>
                      <a:r>
                        <a:rPr lang="es-MX" sz="1200" u="none" strike="noStrike" kern="1200" dirty="0">
                          <a:solidFill>
                            <a:schemeClr val="dk1"/>
                          </a:solidFill>
                          <a:effectLst/>
                          <a:latin typeface="Montserrat" panose="00000500000000000000" pitchFamily="2" charset="0"/>
                          <a:ea typeface="+mn-ea"/>
                          <a:cs typeface="+mn-cs"/>
                        </a:rPr>
                        <a:t>DISMINUCIÓN DE RIESGOS DE INUNDACIONES DE REYNOSA, TAMAULIPAS, TRAMO DREN EL ANHELO - DRENES LATERALES EN REYNOSA Y SU DESCARGA AL RÍO BRAVO </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a:t>
                      </a:r>
                      <a:r>
                        <a:rPr lang="es-MX" sz="1200" u="none" strike="noStrike" kern="1200" baseline="0" dirty="0">
                          <a:solidFill>
                            <a:schemeClr val="dk1"/>
                          </a:solidFill>
                          <a:effectLst/>
                          <a:latin typeface="Montserrat" panose="00000500000000000000" pitchFamily="2" charset="0"/>
                          <a:ea typeface="+mn-ea"/>
                          <a:cs typeface="+mn-cs"/>
                        </a:rPr>
                        <a:t> </a:t>
                      </a:r>
                      <a:r>
                        <a:rPr lang="es-MX" sz="1200" u="none" strike="noStrike" kern="1200" dirty="0">
                          <a:solidFill>
                            <a:schemeClr val="dk1"/>
                          </a:solidFill>
                          <a:effectLst/>
                          <a:latin typeface="Montserrat" panose="00000500000000000000" pitchFamily="2" charset="0"/>
                          <a:ea typeface="+mn-ea"/>
                          <a:cs typeface="+mn-cs"/>
                        </a:rPr>
                        <a:t>2,935,030.00 </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$ 1,257,870.00 </a:t>
                      </a:r>
                    </a:p>
                  </a:txBody>
                  <a:tcPr marL="9525" marR="9525" marT="9525" marB="0" anchor="ctr">
                    <a:noFill/>
                  </a:tcPr>
                </a:tc>
                <a:tc>
                  <a:txBody>
                    <a:bodyPr/>
                    <a:lstStyle/>
                    <a:p>
                      <a:pPr algn="l" fontAlgn="ctr"/>
                      <a:r>
                        <a:rPr lang="es-MX" sz="1200" u="none" strike="noStrike" kern="1200" dirty="0">
                          <a:solidFill>
                            <a:schemeClr val="dk1"/>
                          </a:solidFill>
                          <a:effectLst/>
                          <a:latin typeface="Montserrat" panose="00000500000000000000" pitchFamily="2" charset="0"/>
                          <a:ea typeface="+mn-ea"/>
                          <a:cs typeface="+mn-cs"/>
                        </a:rPr>
                        <a:t> $</a:t>
                      </a:r>
                      <a:r>
                        <a:rPr lang="es-MX" sz="1200" u="none" strike="noStrike" kern="1200" baseline="0" dirty="0">
                          <a:solidFill>
                            <a:schemeClr val="dk1"/>
                          </a:solidFill>
                          <a:effectLst/>
                          <a:latin typeface="Montserrat" panose="00000500000000000000" pitchFamily="2" charset="0"/>
                          <a:ea typeface="+mn-ea"/>
                          <a:cs typeface="+mn-cs"/>
                        </a:rPr>
                        <a:t> </a:t>
                      </a:r>
                      <a:r>
                        <a:rPr lang="es-MX" sz="1200" u="none" strike="noStrike" kern="1200" dirty="0">
                          <a:solidFill>
                            <a:schemeClr val="dk1"/>
                          </a:solidFill>
                          <a:effectLst/>
                          <a:latin typeface="Montserrat" panose="00000500000000000000" pitchFamily="2" charset="0"/>
                          <a:ea typeface="+mn-ea"/>
                          <a:cs typeface="+mn-cs"/>
                        </a:rPr>
                        <a:t>4,192,900.00 </a:t>
                      </a:r>
                    </a:p>
                  </a:txBody>
                  <a:tcPr marL="9525" marR="9525" marT="9525" marB="0" anchor="c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05198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3198</TotalTime>
  <Words>1296</Words>
  <Application>Microsoft Macintosh PowerPoint</Application>
  <PresentationFormat>On-screen Show (4:3)</PresentationFormat>
  <Paragraphs>145</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Montserrat</vt:lpstr>
      <vt:lpstr>Montserrat Medium</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NEITH MORENO RODRIGUEZ</cp:lastModifiedBy>
  <cp:revision>110</cp:revision>
  <dcterms:created xsi:type="dcterms:W3CDTF">2018-12-04T21:42:05Z</dcterms:created>
  <dcterms:modified xsi:type="dcterms:W3CDTF">2019-02-08T16:28:47Z</dcterms:modified>
</cp:coreProperties>
</file>