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97" r:id="rId4"/>
    <p:sldId id="398" r:id="rId5"/>
    <p:sldId id="389" r:id="rId6"/>
    <p:sldId id="390" r:id="rId7"/>
    <p:sldId id="391" r:id="rId8"/>
    <p:sldId id="392" r:id="rId9"/>
    <p:sldId id="393" r:id="rId10"/>
    <p:sldId id="394" r:id="rId11"/>
    <p:sldId id="388" r:id="rId12"/>
    <p:sldId id="385" r:id="rId13"/>
    <p:sldId id="386" r:id="rId14"/>
    <p:sldId id="399" r:id="rId15"/>
    <p:sldId id="400" r:id="rId16"/>
    <p:sldId id="401" r:id="rId17"/>
    <p:sldId id="402" r:id="rId18"/>
    <p:sldId id="395" r:id="rId19"/>
    <p:sldId id="403" r:id="rId20"/>
    <p:sldId id="404" r:id="rId21"/>
    <p:sldId id="396" r:id="rId22"/>
    <p:sldId id="405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Para el caso de la red de estaciones meteorológicas,</a:t>
            </a:r>
            <a:r>
              <a:rPr lang="es-MX" baseline="0" dirty="0" smtClean="0"/>
              <a:t> a reserva de la mejor opinión de los colegas de RH, podría considerarse que al menos cada municipio tuviera una estación.</a:t>
            </a:r>
          </a:p>
          <a:p>
            <a:endParaRPr lang="es-MX" baseline="0" dirty="0" smtClean="0"/>
          </a:p>
          <a:p>
            <a:r>
              <a:rPr lang="es-MX" baseline="0" dirty="0" smtClean="0"/>
              <a:t>Para la revisión de Zonas Críticas es factible establecer criterios basados en población expuesta ciertos peligros u obras de infraestructura que pudieran resultar dañadas por algún fenómeno perturbador.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613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Tamaulipas 986,886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25% (248,873)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VI y IX. Río Bravo y Golfo Norte.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Una de las pocas entidades del país que han sufrido</a:t>
            </a:r>
            <a:r>
              <a:rPr lang="es-MX" baseline="0" dirty="0" smtClean="0"/>
              <a:t> impacto de huracanes categoría V en la escala </a:t>
            </a:r>
            <a:r>
              <a:rPr lang="es-MX" baseline="0" dirty="0" err="1" smtClean="0"/>
              <a:t>Saffir</a:t>
            </a:r>
            <a:r>
              <a:rPr lang="es-MX" baseline="0" dirty="0" smtClean="0"/>
              <a:t>-Simpson.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El Sistema de Alertamiento a Tiempo Real (</a:t>
            </a:r>
            <a:r>
              <a:rPr lang="es-MX" sz="1200" i="1" dirty="0" err="1" smtClean="0">
                <a:latin typeface="Montserrat" panose="00000500000000000000" pitchFamily="2" charset="0"/>
              </a:rPr>
              <a:t>SATR</a:t>
            </a:r>
            <a:r>
              <a:rPr lang="es-MX" sz="1200" dirty="0" smtClean="0">
                <a:latin typeface="Montserrat" panose="00000500000000000000" pitchFamily="2" charset="0"/>
              </a:rPr>
              <a:t>) es un proyecto financiado por el </a:t>
            </a:r>
            <a:r>
              <a:rPr lang="es-MX" sz="1200" dirty="0" err="1" smtClean="0">
                <a:latin typeface="Montserrat" panose="00000500000000000000" pitchFamily="2" charset="0"/>
              </a:rPr>
              <a:t>FOPRDEN</a:t>
            </a:r>
            <a:r>
              <a:rPr lang="es-MX" sz="1200" dirty="0" smtClean="0">
                <a:latin typeface="Montserrat" panose="00000500000000000000" pitchFamily="2" charset="0"/>
              </a:rPr>
              <a:t>, propuesto por la CONAGUA y puedes ser consultado en internet: http://www.conagua.gob.mx/satr/.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Sismicidad del 1900-01-01 al 2019-01-18, todas las magnitudes, todas las profundidades, en Tamaulipas.									</a:t>
            </a:r>
          </a:p>
          <a:p>
            <a:r>
              <a:rPr lang="es-MX" dirty="0" smtClean="0"/>
              <a:t>Total: 102 eventos.									</a:t>
            </a:r>
          </a:p>
          <a:p>
            <a:r>
              <a:rPr lang="es-MX" dirty="0" smtClean="0"/>
              <a:t>30/11/1992	02:33:04	4.8	23.26	-98.03	30	38 km al NORTE de ALDAMA, TAMS	30/11/1992	08:33:04	revisado</a:t>
            </a:r>
          </a:p>
          <a:p>
            <a:r>
              <a:rPr lang="es-MX" dirty="0" smtClean="0"/>
              <a:t>23/08/1993	06:05:43	4.8	22.38	-99.23	10	48 km al SUROESTE de CD MANTE, TAMS	23/08/1993	12:05:43	revisado</a:t>
            </a:r>
          </a:p>
          <a:p>
            <a:r>
              <a:rPr lang="es-MX" dirty="0" smtClean="0"/>
              <a:t>25/02/2018	22:44:56	4.6	26.1542	-92.1348	20	538 km al ESTE de H MATAMOROS, TAMS	26/02/2018	04:44:56	revisado</a:t>
            </a:r>
          </a:p>
          <a:p>
            <a:r>
              <a:rPr lang="es-MX" dirty="0" smtClean="0"/>
              <a:t>09/04/1994	02:18:43	4.3	23.12	-99.65	15	81 km al NOROESTE de CD MANTE, TAMS	09/04/1994	08:18:43	revisado</a:t>
            </a:r>
          </a:p>
          <a:p>
            <a:r>
              <a:rPr lang="es-MX" dirty="0" smtClean="0"/>
              <a:t>23/09/2008	20:46:05	4.3	22.45	-97.57	12	33 km al NORESTE de CD MADERO, TAMS	24/09/2008	01:46:05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</a:t>
            </a:r>
            <a:r>
              <a:rPr lang="es-MX" baseline="0" dirty="0" smtClean="0"/>
              <a:t> acuerdo con información de la Lic. Anabel Jiménez </a:t>
            </a:r>
            <a:r>
              <a:rPr lang="es-MX" baseline="0" dirty="0" err="1" smtClean="0"/>
              <a:t>Cordova</a:t>
            </a:r>
            <a:r>
              <a:rPr lang="es-MX" baseline="0" dirty="0" smtClean="0"/>
              <a:t>, del Departamento de Atlas y Sistematización de Riesgos de la Coordinación General de Protección Civil, no existe un área de Investigación.</a:t>
            </a:r>
          </a:p>
          <a:p>
            <a:r>
              <a:rPr lang="es-MX" baseline="0" dirty="0" smtClean="0"/>
              <a:t>Se mantiene colaboración con las Comisiones Municipales de Agua Potable y Alcantarillado (COMAPA) y la Comisión Estatal del Agua de Tamaulipas (CEAT), en el caso de los hundimientos producidos por fugas de agua, sin embargo, no existe o no se ha integrado un CCA.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1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BA37-DA2C-47D2-863A-AAA5024F6372}" type="datetime1">
              <a:rPr lang="es-ES_tradnl" altLang="es-MX"/>
              <a:pPr>
                <a:defRPr/>
              </a:pPr>
              <a:t>08/02/2019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221F-E518-4534-9405-6BFBA716DF2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20753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enapred.gob.mx/PublicacionesWebGobMX/buscaindex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rio-bravo-77765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s://www.gob.mx/conagua/acciones-y-programas/golfo-norte-7777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5-FASCCULOCICLONESTROPICALES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55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7504" y="36375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918006"/>
            <a:ext cx="514806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el estado de </a:t>
            </a:r>
            <a:r>
              <a:rPr lang="es-MX" sz="1400" dirty="0" smtClean="0">
                <a:latin typeface="Montserrat"/>
              </a:rPr>
              <a:t>Tamaulipas las </a:t>
            </a:r>
            <a:r>
              <a:rPr lang="es-MX" sz="1400" b="1" dirty="0" smtClean="0">
                <a:latin typeface="Montserrat"/>
              </a:rPr>
              <a:t>serranías en la porción suroeste del estado están constituidas de calizas, dolomías y yesos,</a:t>
            </a:r>
            <a:r>
              <a:rPr lang="es-MX" sz="1400" dirty="0" smtClean="0">
                <a:latin typeface="Montserrat"/>
              </a:rPr>
              <a:t>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b="1" dirty="0" smtClean="0">
                <a:latin typeface="Montserrat"/>
              </a:rPr>
              <a:t>maduro, complejo y extremo</a:t>
            </a:r>
            <a:r>
              <a:rPr lang="es-MX" sz="1400" dirty="0" smtClean="0">
                <a:latin typeface="Montserrat"/>
              </a:rPr>
              <a:t>, con la presencia </a:t>
            </a:r>
            <a:r>
              <a:rPr lang="es-MX" sz="1400" dirty="0">
                <a:latin typeface="Montserrat"/>
              </a:rPr>
              <a:t>de dolinas, </a:t>
            </a:r>
            <a:r>
              <a:rPr lang="es-MX" sz="1400" dirty="0" smtClean="0">
                <a:latin typeface="Montserrat"/>
              </a:rPr>
              <a:t>cavernas y manantiales kársticos, </a:t>
            </a:r>
            <a:r>
              <a:rPr lang="es-MX" sz="1400" dirty="0">
                <a:latin typeface="Montserrat"/>
              </a:rPr>
              <a:t>incluyendo </a:t>
            </a:r>
            <a:r>
              <a:rPr lang="es-MX" sz="1400" dirty="0" smtClean="0">
                <a:latin typeface="Montserrat"/>
              </a:rPr>
              <a:t>el Sistema Purificación, la cavidad no inundada más larga </a:t>
            </a:r>
            <a:r>
              <a:rPr lang="es-MX" sz="1400" dirty="0">
                <a:latin typeface="Montserrat"/>
              </a:rPr>
              <a:t>del </a:t>
            </a:r>
            <a:r>
              <a:rPr lang="es-MX" sz="1400" dirty="0" smtClean="0">
                <a:latin typeface="Montserrat"/>
              </a:rPr>
              <a:t>país, con </a:t>
            </a:r>
            <a:r>
              <a:rPr lang="es-MX" sz="1400" dirty="0">
                <a:latin typeface="Montserrat"/>
              </a:rPr>
              <a:t>95 km de galerías, </a:t>
            </a:r>
            <a:r>
              <a:rPr lang="es-MX" sz="1400" dirty="0" smtClean="0">
                <a:latin typeface="Montserrat"/>
              </a:rPr>
              <a:t>y el cenote Zacatón, de más de 300 m de hondo. </a:t>
            </a: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Es </a:t>
            </a:r>
            <a:r>
              <a:rPr lang="es-MX" sz="1400" dirty="0">
                <a:latin typeface="Montserrat"/>
              </a:rPr>
              <a:t>recomendable que, en obras de ingeniería desplantadas sobre estas rocas se realicen </a:t>
            </a:r>
            <a:r>
              <a:rPr lang="es-MX" sz="1400" b="1" dirty="0">
                <a:latin typeface="Montserrat"/>
              </a:rPr>
              <a:t>estudios geofísicos de detalle y perforaciones, para garantizar que no existen huecos o cavernas </a:t>
            </a:r>
            <a:r>
              <a:rPr lang="es-MX" sz="1400" dirty="0">
                <a:latin typeface="Montserrat"/>
              </a:rPr>
              <a:t>que puedan afectar la obra, así como </a:t>
            </a:r>
            <a:r>
              <a:rPr lang="es-MX" sz="1400" b="1" dirty="0">
                <a:latin typeface="Montserrat"/>
              </a:rPr>
              <a:t>evitar la eliminación de desechos y basura en sótanos y </a:t>
            </a:r>
            <a:r>
              <a:rPr lang="es-MX" sz="1400" b="1" dirty="0" smtClean="0">
                <a:latin typeface="Montserrat"/>
              </a:rPr>
              <a:t>sumideros </a:t>
            </a:r>
            <a:r>
              <a:rPr lang="es-MX" sz="1400" dirty="0" smtClean="0">
                <a:latin typeface="Montserrat"/>
              </a:rPr>
              <a:t>para evitar contaminar los acuíferos que surten de agua</a:t>
            </a:r>
            <a:endParaRPr lang="es-MX" sz="800" dirty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" y="4443496"/>
            <a:ext cx="51379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Montserrat"/>
              </a:rPr>
              <a:t>En el Atlas Nacional de Riesgos se encuentran las áreas susceptibles de ser afectadas (imagen </a:t>
            </a:r>
            <a:r>
              <a:rPr lang="es-MX" sz="1400" dirty="0" smtClean="0">
                <a:latin typeface="Montserrat"/>
              </a:rPr>
              <a:t>derecha).</a:t>
            </a:r>
            <a:endParaRPr lang="es-MX" sz="1400" dirty="0">
              <a:latin typeface="Montserrat"/>
            </a:endParaRPr>
          </a:p>
          <a:p>
            <a:endParaRPr lang="es-MX" sz="800" dirty="0" smtClean="0">
              <a:latin typeface="Montserrat"/>
            </a:endParaRPr>
          </a:p>
          <a:p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pPr algn="ctr"/>
            <a:r>
              <a:rPr lang="es-MX" sz="1100" dirty="0">
                <a:solidFill>
                  <a:srgbClr val="FFFF00"/>
                </a:solidFill>
                <a:latin typeface="Montserrat" panose="00000500000000000000" pitchFamily="2" charset="0"/>
                <a:hlinkClick r:id="rId2"/>
              </a:rPr>
              <a:t>https://www.cenapred.gob.mx/es/Publicaciones/archivos/300-INFOGRAFAKARSTICIDAD.PDF</a:t>
            </a:r>
            <a:endParaRPr lang="es-MX" sz="1100" dirty="0">
              <a:solidFill>
                <a:srgbClr val="FFFF00"/>
              </a:solidFill>
              <a:latin typeface="Montserrat" panose="00000500000000000000" pitchFamily="2" charset="0"/>
            </a:endParaRPr>
          </a:p>
          <a:p>
            <a:endParaRPr lang="es-MX" sz="800" dirty="0">
              <a:solidFill>
                <a:schemeClr val="tx2"/>
              </a:solidFill>
            </a:endParaRPr>
          </a:p>
          <a:p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pPr algn="ctr"/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  <a:hlinkClick r:id="rId3"/>
              </a:rPr>
              <a:t>https://bit.ly/2Htpipa</a:t>
            </a:r>
            <a:endParaRPr lang="es-MX" sz="11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2" descr="https://www.debate.com.mx/export/sites/debate/img/2017/10/17/el-zacaton-tamaulip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34" y="4600461"/>
            <a:ext cx="3824084" cy="21414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34" y="732766"/>
            <a:ext cx="3840163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87"/>
          <a:stretch/>
        </p:blipFill>
        <p:spPr bwMode="auto">
          <a:xfrm>
            <a:off x="5203211" y="907803"/>
            <a:ext cx="3808504" cy="2207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48"/>
          <a:stretch/>
        </p:blipFill>
        <p:spPr bwMode="auto">
          <a:xfrm>
            <a:off x="4763322" y="3116960"/>
            <a:ext cx="4333314" cy="1464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18" y="4437112"/>
            <a:ext cx="3217698" cy="2300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94268" y="980728"/>
            <a:ext cx="46690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latin typeface="Montserrat" panose="00000500000000000000" pitchFamily="2" charset="0"/>
              </a:rPr>
              <a:t>campo </a:t>
            </a:r>
            <a:r>
              <a:rPr lang="es-MX" sz="1400" b="1" dirty="0">
                <a:latin typeface="Montserrat" panose="00000500000000000000" pitchFamily="2" charset="0"/>
              </a:rPr>
              <a:t>volcánico </a:t>
            </a:r>
            <a:r>
              <a:rPr lang="es-MX" sz="1400" b="1" dirty="0" smtClean="0">
                <a:latin typeface="Montserrat" panose="00000500000000000000" pitchFamily="2" charset="0"/>
              </a:rPr>
              <a:t>Las Flores-Ocampo</a:t>
            </a:r>
            <a:r>
              <a:rPr lang="es-MX" sz="1400" dirty="0" smtClean="0">
                <a:latin typeface="Montserrat" panose="00000500000000000000" pitchFamily="2" charset="0"/>
              </a:rPr>
              <a:t> está ubicado </a:t>
            </a:r>
            <a:r>
              <a:rPr lang="es-MX" sz="1400" dirty="0">
                <a:latin typeface="Montserrat" panose="00000500000000000000" pitchFamily="2" charset="0"/>
              </a:rPr>
              <a:t>entre los estados de </a:t>
            </a:r>
            <a:r>
              <a:rPr lang="es-MX" sz="1400" b="1" dirty="0">
                <a:latin typeface="Montserrat" panose="00000500000000000000" pitchFamily="2" charset="0"/>
              </a:rPr>
              <a:t>Tamaulipas, Nuevo León y San Luis Potosí,</a:t>
            </a:r>
            <a:r>
              <a:rPr lang="es-MX" sz="1400" dirty="0">
                <a:latin typeface="Montserrat" panose="00000500000000000000" pitchFamily="2" charset="0"/>
              </a:rPr>
              <a:t> en la base de la Sierra Madre Oriental. Es un campo volcánico </a:t>
            </a:r>
            <a:r>
              <a:rPr lang="es-MX" sz="1400" dirty="0" smtClean="0">
                <a:latin typeface="Montserrat" panose="00000500000000000000" pitchFamily="2" charset="0"/>
              </a:rPr>
              <a:t>Terciario-Cuaternario</a:t>
            </a:r>
            <a:r>
              <a:rPr lang="es-MX" sz="1400" dirty="0">
                <a:latin typeface="Montserrat" panose="00000500000000000000" pitchFamily="2" charset="0"/>
              </a:rPr>
              <a:t>, en el que se encuentran </a:t>
            </a:r>
            <a:r>
              <a:rPr lang="es-MX" sz="1400" b="1" dirty="0">
                <a:latin typeface="Montserrat" panose="00000500000000000000" pitchFamily="2" charset="0"/>
              </a:rPr>
              <a:t>muchos conos piroclásticos</a:t>
            </a:r>
            <a:r>
              <a:rPr lang="es-MX" sz="1400" dirty="0">
                <a:latin typeface="Montserrat" panose="00000500000000000000" pitchFamily="2" charset="0"/>
              </a:rPr>
              <a:t>. Presenta flujos de lava de baja viscosidad, que se extienden por decenas de kilómetros, y que fueron emplazados mediante tubos de lava. </a:t>
            </a: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b="1" dirty="0">
                <a:latin typeface="Montserrat" panose="00000500000000000000" pitchFamily="2" charset="0"/>
              </a:rPr>
              <a:t>volcán Las </a:t>
            </a:r>
            <a:r>
              <a:rPr lang="es-MX" sz="1400" b="1" dirty="0" smtClean="0">
                <a:latin typeface="Montserrat" panose="00000500000000000000" pitchFamily="2" charset="0"/>
              </a:rPr>
              <a:t>Flores, situado cerca de Ocampo, Tamaulipas, emitió un derrame de lava de </a:t>
            </a:r>
            <a:r>
              <a:rPr lang="es-MX" sz="1400" b="1" dirty="0">
                <a:latin typeface="Montserrat" panose="00000500000000000000" pitchFamily="2" charset="0"/>
              </a:rPr>
              <a:t>80 km </a:t>
            </a:r>
            <a:r>
              <a:rPr lang="es-MX" sz="1400" dirty="0">
                <a:latin typeface="Montserrat" panose="00000500000000000000" pitchFamily="2" charset="0"/>
              </a:rPr>
              <a:t>de longitud, </a:t>
            </a:r>
            <a:r>
              <a:rPr lang="es-MX" sz="1400" dirty="0" smtClean="0">
                <a:latin typeface="Montserrat" panose="00000500000000000000" pitchFamily="2" charset="0"/>
              </a:rPr>
              <a:t>que llega </a:t>
            </a:r>
            <a:r>
              <a:rPr lang="es-MX" sz="1400" dirty="0">
                <a:latin typeface="Montserrat" panose="00000500000000000000" pitchFamily="2" charset="0"/>
              </a:rPr>
              <a:t>hasta las cercanías de Ciudad </a:t>
            </a:r>
            <a:r>
              <a:rPr lang="es-MX" sz="1400" dirty="0" smtClean="0">
                <a:latin typeface="Montserrat" panose="00000500000000000000" pitchFamily="2" charset="0"/>
              </a:rPr>
              <a:t>Valles, S.L.P., </a:t>
            </a:r>
            <a:r>
              <a:rPr lang="es-MX" sz="1400" dirty="0">
                <a:latin typeface="Montserrat" panose="00000500000000000000" pitchFamily="2" charset="0"/>
              </a:rPr>
              <a:t>y es posiblemente el mayor derrame de lava conocido en México.</a:t>
            </a:r>
          </a:p>
        </p:txBody>
      </p:sp>
      <p:sp>
        <p:nvSpPr>
          <p:cNvPr id="7" name="6 Forma libre"/>
          <p:cNvSpPr/>
          <p:nvPr/>
        </p:nvSpPr>
        <p:spPr bwMode="auto">
          <a:xfrm rot="14460869">
            <a:off x="7200516" y="288118"/>
            <a:ext cx="408548" cy="151208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00B05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363722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1 CuadroTexto"/>
          <p:cNvSpPr txBox="1"/>
          <p:nvPr/>
        </p:nvSpPr>
        <p:spPr>
          <a:xfrm>
            <a:off x="94269" y="4365104"/>
            <a:ext cx="4669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/>
              </a:rPr>
              <a:t>CENAPRED</a:t>
            </a: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El CENAPRED tiene numerosas publicaciones (folletos e infografías) acerca de los peligros volcánicos y en particular la ceniza, que pueden ser consultados en </a:t>
            </a:r>
            <a:r>
              <a:rPr lang="es-MX" sz="1400" dirty="0" smtClean="0">
                <a:latin typeface="Montserrat" panose="00000500000000000000" pitchFamily="2" charset="0"/>
              </a:rPr>
              <a:t>: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94270" y="6093296"/>
            <a:ext cx="466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/>
              </a:rPr>
              <a:t>Estar atentos a comportamientos anómalos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87094" y="5574067"/>
            <a:ext cx="50161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  <a:hlinkClick r:id="rId6"/>
              </a:rPr>
              <a:t>http://www.cenapred.gob.mx/PublicacionesWebGobMX/buscaindex</a:t>
            </a:r>
            <a:endParaRPr lang="es-MX" sz="1400" dirty="0">
              <a:solidFill>
                <a:schemeClr val="tx2"/>
              </a:solidFill>
              <a:latin typeface="Montserrat"/>
            </a:endParaRPr>
          </a:p>
          <a:p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24602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97926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</a:p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y tsunamis</a:t>
            </a:r>
          </a:p>
          <a:p>
            <a:pPr algn="just"/>
            <a:endParaRPr lang="es-MX" sz="1400" b="1" dirty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Tamaulipas se encuentra en la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. En la Zona A,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baja sismicidad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no se ha registrado ningún sismo de magnitud considerable en los últimos 80 años,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ni se esperan aceleraciones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del suelo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mayores al 10 % de la aceleración de la gravedad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.  Esto indica que, en la zona A pueden ocurrir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magnitud menor a M6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así como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sísmicos.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102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Tamaulipas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una estación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al sur de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30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n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oviembre de 1992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M4.8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38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Aldama y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30 km.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entidad, por su localización geográfica esta catalogado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peligro bajo por tsunami;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sin embargo cuenta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planicies de inundación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en donde se encuentran viviendas e infraestructura importante, como es el caso de Tampico.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5076056" y="3933056"/>
            <a:ext cx="4085403" cy="2865785"/>
            <a:chOff x="5076056" y="3861048"/>
            <a:chExt cx="4085403" cy="2937793"/>
          </a:xfrm>
        </p:grpSpPr>
        <p:pic>
          <p:nvPicPr>
            <p:cNvPr id="2050" name="Picture 2" descr="F:\cfe\Tamaulip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" t="5871"/>
            <a:stretch/>
          </p:blipFill>
          <p:spPr bwMode="auto">
            <a:xfrm>
              <a:off x="5076056" y="3861048"/>
              <a:ext cx="4085403" cy="2937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712948" y="4523184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6 Rectángulo"/>
          <p:cNvSpPr/>
          <p:nvPr/>
        </p:nvSpPr>
        <p:spPr>
          <a:xfrm>
            <a:off x="0" y="3910404"/>
            <a:ext cx="5076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Atlas Nacional de Riesgos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(ANR)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se pueden encontrar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del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terreno para diferentes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periodos de 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retorno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“Guía Básica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de Microzonificación Sísmica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”,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cual puede usarse como referencia,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para 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generación de estudios geofísicos.    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36513" y="3284984"/>
            <a:ext cx="604867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Análisis 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impacto en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vivienda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infraestructura y líneas vitales.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Mapa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y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Actualizar e implementar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vigente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cciones de prevención por sismos y tsunamis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084168" y="777356"/>
            <a:ext cx="4511764" cy="5819996"/>
            <a:chOff x="6084168" y="777356"/>
            <a:chExt cx="4511764" cy="5819996"/>
          </a:xfrm>
        </p:grpSpPr>
        <p:pic>
          <p:nvPicPr>
            <p:cNvPr id="8" name="Picture 4" descr="F:\2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9" t="29796" r="80502" b="65571"/>
            <a:stretch/>
          </p:blipFill>
          <p:spPr bwMode="auto">
            <a:xfrm>
              <a:off x="6237997" y="6093296"/>
              <a:ext cx="350227" cy="28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3 CuadroTexto"/>
            <p:cNvSpPr txBox="1"/>
            <p:nvPr/>
          </p:nvSpPr>
          <p:spPr>
            <a:xfrm>
              <a:off x="6516216" y="6074132"/>
              <a:ext cx="2187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>
                <a:defRPr sz="1400">
                  <a:latin typeface="Montserrat" panose="00000500000000000000" pitchFamily="2" charset="0"/>
                </a:defRPr>
              </a:lvl1pPr>
            </a:lstStyle>
            <a:p>
              <a:r>
                <a:rPr lang="es-MX" dirty="0">
                  <a:solidFill>
                    <a:prstClr val="black"/>
                  </a:solidFill>
                </a:rPr>
                <a:t>Fallas y </a:t>
              </a:r>
              <a:endParaRPr lang="es-MX" dirty="0" smtClean="0">
                <a:solidFill>
                  <a:prstClr val="black"/>
                </a:solidFill>
              </a:endParaRPr>
            </a:p>
            <a:p>
              <a:r>
                <a:rPr lang="es-MX" dirty="0" smtClean="0">
                  <a:solidFill>
                    <a:prstClr val="black"/>
                  </a:solidFill>
                </a:rPr>
                <a:t>Fracturas</a:t>
              </a:r>
              <a:endParaRPr lang="es-MX" dirty="0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F:\estados_gif\Tamaulipas.gif"/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777356"/>
              <a:ext cx="3024336" cy="521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13 Grupo"/>
            <p:cNvGrpSpPr/>
            <p:nvPr/>
          </p:nvGrpSpPr>
          <p:grpSpPr>
            <a:xfrm>
              <a:off x="7715612" y="6047676"/>
              <a:ext cx="2880320" cy="403560"/>
              <a:chOff x="2195736" y="3753350"/>
              <a:chExt cx="2880320" cy="403560"/>
            </a:xfrm>
          </p:grpSpPr>
          <p:grpSp>
            <p:nvGrpSpPr>
              <p:cNvPr id="20" name="19 Grupo"/>
              <p:cNvGrpSpPr/>
              <p:nvPr/>
            </p:nvGrpSpPr>
            <p:grpSpPr>
              <a:xfrm>
                <a:off x="2195736" y="3753350"/>
                <a:ext cx="2880320" cy="403560"/>
                <a:chOff x="2195736" y="3753350"/>
                <a:chExt cx="2880320" cy="403560"/>
              </a:xfrm>
            </p:grpSpPr>
            <p:pic>
              <p:nvPicPr>
                <p:cNvPr id="22" name="Picture 3" descr="F:\3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clrChange>
                    <a:clrFrom>
                      <a:srgbClr val="006147"/>
                    </a:clrFrom>
                    <a:clrTo>
                      <a:srgbClr val="00614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160" t="43083" r="13716" b="53363"/>
                <a:stretch/>
              </p:blipFill>
              <p:spPr bwMode="auto">
                <a:xfrm>
                  <a:off x="2739768" y="3753350"/>
                  <a:ext cx="919222" cy="403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9 CuadroTexto"/>
                <p:cNvSpPr txBox="1"/>
                <p:nvPr/>
              </p:nvSpPr>
              <p:spPr>
                <a:xfrm>
                  <a:off x="2888264" y="3845949"/>
                  <a:ext cx="218779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000" dirty="0" smtClean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4≤M  &lt;5</a:t>
                  </a:r>
                  <a:endPara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endParaRPr>
                </a:p>
              </p:txBody>
            </p:sp>
            <p:sp>
              <p:nvSpPr>
                <p:cNvPr id="24" name="9 CuadroTexto"/>
                <p:cNvSpPr txBox="1"/>
                <p:nvPr/>
              </p:nvSpPr>
              <p:spPr>
                <a:xfrm>
                  <a:off x="2195736" y="3844164"/>
                  <a:ext cx="7920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000" dirty="0" smtClean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3</a:t>
                  </a:r>
                  <a:r>
                    <a:rPr lang="es-MX" sz="1000" dirty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≤</a:t>
                  </a:r>
                  <a:r>
                    <a:rPr lang="es-MX" sz="1000" dirty="0" smtClean="0">
                      <a:solidFill>
                        <a:prstClr val="black"/>
                      </a:solidFill>
                      <a:latin typeface="Montserrat" panose="00000500000000000000" pitchFamily="2" charset="0"/>
                    </a:rPr>
                    <a:t>M  &lt;4</a:t>
                  </a:r>
                  <a:endPara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endParaRPr>
                </a:p>
              </p:txBody>
            </p:sp>
          </p:grpSp>
          <p:sp>
            <p:nvSpPr>
              <p:cNvPr id="21" name="Oval 2"/>
              <p:cNvSpPr/>
              <p:nvPr/>
            </p:nvSpPr>
            <p:spPr>
              <a:xfrm>
                <a:off x="2550802" y="3933056"/>
                <a:ext cx="76982" cy="72008"/>
              </a:xfrm>
              <a:prstGeom prst="ellipse">
                <a:avLst/>
              </a:prstGeom>
              <a:solidFill>
                <a:srgbClr val="16F6F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24 Rectángulo"/>
          <p:cNvSpPr/>
          <p:nvPr/>
        </p:nvSpPr>
        <p:spPr>
          <a:xfrm>
            <a:off x="20655" y="1124744"/>
            <a:ext cx="57481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actividad minera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posibles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proyectos de presas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llegan ha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puede 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ser perceptible en viviendas construidas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entorno a las minas o 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los embalses los primeros años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operación.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actividad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extracción de hidrocarburos no convencionales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estado, puede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 daño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viviendas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infraestructura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80709" y="208096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23621" y="6479758"/>
            <a:ext cx="4307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12%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23928" y="4437112"/>
            <a:ext cx="5047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Crear</a:t>
            </a:r>
            <a:r>
              <a:rPr lang="es-MX" sz="1400" dirty="0">
                <a:latin typeface="Montserrat" panose="00000500000000000000" pitchFamily="2" charset="0"/>
              </a:rPr>
              <a:t>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</a:t>
            </a:r>
            <a:r>
              <a:rPr lang="es-MX" sz="1400" dirty="0">
                <a:latin typeface="Montserrat" panose="00000500000000000000" pitchFamily="2" charset="0"/>
              </a:rPr>
              <a:t> de </a:t>
            </a:r>
            <a:r>
              <a:rPr lang="es-MX" sz="1400" b="1" dirty="0">
                <a:latin typeface="Montserrat" panose="00000500000000000000" pitchFamily="2" charset="0"/>
              </a:rPr>
              <a:t>fenómenos </a:t>
            </a:r>
            <a:r>
              <a:rPr lang="es-MX" sz="1400" b="1" dirty="0" smtClean="0">
                <a:latin typeface="Montserrat" panose="00000500000000000000" pitchFamily="2" charset="0"/>
              </a:rPr>
              <a:t>geológicos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geotécnicos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en el organigrama de </a:t>
            </a:r>
            <a:r>
              <a:rPr lang="es-MX" sz="1400" dirty="0" smtClean="0">
                <a:latin typeface="Montserrat" panose="00000500000000000000" pitchFamily="2" charset="0"/>
              </a:rPr>
              <a:t>PC, </a:t>
            </a:r>
            <a:r>
              <a:rPr lang="da-DK" sz="1400" dirty="0" smtClean="0">
                <a:latin typeface="Montserrat" panose="00000500000000000000" pitchFamily="2" charset="0"/>
              </a:rPr>
              <a:t>con una </a:t>
            </a:r>
            <a:r>
              <a:rPr lang="da-DK" sz="1400" b="1" dirty="0" smtClean="0">
                <a:latin typeface="Montserrat" panose="00000500000000000000" pitchFamily="2" charset="0"/>
              </a:rPr>
              <a:t>visión</a:t>
            </a:r>
            <a:r>
              <a:rPr lang="da-DK" sz="1400" dirty="0" smtClean="0">
                <a:latin typeface="Montserrat" panose="00000500000000000000" pitchFamily="2" charset="0"/>
              </a:rPr>
              <a:t> claramente </a:t>
            </a:r>
            <a:r>
              <a:rPr lang="da-DK" sz="1400" b="1" dirty="0" smtClean="0">
                <a:latin typeface="Montserrat" panose="00000500000000000000" pitchFamily="2" charset="0"/>
              </a:rPr>
              <a:t>preventiva</a:t>
            </a:r>
            <a:r>
              <a:rPr lang="da-DK" sz="1400" dirty="0" smtClean="0">
                <a:latin typeface="Montserrat" panose="00000500000000000000" pitchFamily="2" charset="0"/>
              </a:rPr>
              <a:t>, similar a la estructura del área de investigación del CENAPRED.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Integración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comité científico asesor</a:t>
            </a:r>
            <a:r>
              <a:rPr lang="da-DK" sz="1400" dirty="0" smtClean="0">
                <a:latin typeface="Montserrat" panose="00000500000000000000" pitchFamily="2" charset="0"/>
              </a:rPr>
              <a:t> de fenómenos geológicos con apoyo de académicos, cuerpos </a:t>
            </a:r>
            <a:r>
              <a:rPr lang="da-DK" sz="1400" dirty="0">
                <a:latin typeface="Montserrat" panose="00000500000000000000" pitchFamily="2" charset="0"/>
              </a:rPr>
              <a:t>colegiados, </a:t>
            </a:r>
            <a:r>
              <a:rPr lang="da-DK" sz="1400" dirty="0" smtClean="0">
                <a:latin typeface="Montserrat" panose="00000500000000000000" pitchFamily="2" charset="0"/>
              </a:rPr>
              <a:t>autoridades del gobierno y sociedades técnicas estatales.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00840" y="1052736"/>
            <a:ext cx="2891040" cy="27627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23928" y="4149080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RECOMENDACIONES</a:t>
            </a:r>
          </a:p>
        </p:txBody>
      </p:sp>
      <p:pic>
        <p:nvPicPr>
          <p:cNvPr id="1026" name="Picture 2" descr="Z:\ApoyoSINAPROC\Apy Sinap 2018\140.- Acciones de Prevención de Desastres - ESTADOS\13 Tamaulipas\MAPAS\Tamaulip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5820"/>
            <a:ext cx="2952328" cy="49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6 Rectángulo"/>
          <p:cNvSpPr/>
          <p:nvPr/>
        </p:nvSpPr>
        <p:spPr>
          <a:xfrm>
            <a:off x="3635896" y="980728"/>
            <a:ext cx="5494702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información de la Coordinación General de PC de Tamaulipas, los principales problemas geotécnicos del estado 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y agrietamiento</a:t>
            </a:r>
            <a:r>
              <a:rPr lang="da-DK" sz="1400" dirty="0" smtClean="0">
                <a:latin typeface="Montserrat" panose="00000500000000000000" pitchFamily="2" charset="0"/>
              </a:rPr>
              <a:t> del terreno que afectan la </a:t>
            </a:r>
            <a:r>
              <a:rPr lang="da-DK" sz="1400" b="1" dirty="0" smtClean="0">
                <a:latin typeface="Montserrat" panose="00000500000000000000" pitchFamily="2" charset="0"/>
              </a:rPr>
              <a:t>zona metropolitana de Tampico y Ciudad Madero </a:t>
            </a:r>
            <a:r>
              <a:rPr lang="da-DK" sz="1400" dirty="0" smtClean="0">
                <a:latin typeface="Montserrat" panose="00000500000000000000" pitchFamily="2" charset="0"/>
              </a:rPr>
              <a:t>debido principalmente a </a:t>
            </a:r>
            <a:r>
              <a:rPr lang="da-DK" sz="1400" b="1" dirty="0" smtClean="0">
                <a:latin typeface="Montserrat" panose="00000500000000000000" pitchFamily="2" charset="0"/>
              </a:rPr>
              <a:t>fugas de agua</a:t>
            </a:r>
            <a:r>
              <a:rPr lang="da-DK" sz="1400" dirty="0" smtClean="0">
                <a:latin typeface="Montserrat" panose="00000500000000000000" pitchFamily="2" charset="0"/>
              </a:rPr>
              <a:t>. Esta problemática también se presenta en municipios de la </a:t>
            </a:r>
            <a:r>
              <a:rPr lang="da-DK" sz="1400" b="1" dirty="0" smtClean="0">
                <a:latin typeface="Montserrat" panose="00000500000000000000" pitchFamily="2" charset="0"/>
              </a:rPr>
              <a:t>Sierra Madre Oriental (SMO) </a:t>
            </a:r>
            <a:r>
              <a:rPr lang="da-DK" sz="1400" dirty="0" smtClean="0">
                <a:latin typeface="Montserrat" panose="00000500000000000000" pitchFamily="2" charset="0"/>
              </a:rPr>
              <a:t>que se encuentran al suroeste del estado debido a </a:t>
            </a:r>
            <a:r>
              <a:rPr lang="da-DK" sz="1400" b="1" dirty="0" smtClean="0">
                <a:latin typeface="Montserrat" panose="00000500000000000000" pitchFamily="2" charset="0"/>
              </a:rPr>
              <a:t>karstificación</a:t>
            </a:r>
            <a:r>
              <a:rPr lang="da-DK" sz="1400" dirty="0" smtClean="0">
                <a:latin typeface="Montserrat" panose="00000500000000000000" pitchFamily="2" charset="0"/>
              </a:rPr>
              <a:t>. Entre los tipos de inestabilidad más comunes se tienen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 de volúmenes pequeños y/o moderados,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caidos de rocas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derrumbes</a:t>
            </a:r>
            <a:r>
              <a:rPr lang="da-DK" sz="1400" dirty="0" smtClean="0">
                <a:latin typeface="Montserrat" panose="00000500000000000000" pitchFamily="2" charset="0"/>
              </a:rPr>
              <a:t>, principalmente en cortes carreteros.</a:t>
            </a:r>
          </a:p>
          <a:p>
            <a:pPr algn="just">
              <a:buClr>
                <a:srgbClr val="CBB487"/>
              </a:buClr>
            </a:pPr>
            <a:endParaRPr lang="da-DK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No se tienen antecedentes de la ocurrencia de </a:t>
            </a:r>
            <a:r>
              <a:rPr lang="da-DK" sz="1400" b="1" dirty="0" smtClean="0">
                <a:latin typeface="Montserrat" panose="00000500000000000000" pitchFamily="2" charset="0"/>
              </a:rPr>
              <a:t>licuación de suelos </a:t>
            </a:r>
            <a:r>
              <a:rPr lang="da-DK" sz="1400" dirty="0" smtClean="0">
                <a:latin typeface="Montserrat" panose="00000500000000000000" pitchFamily="2" charset="0"/>
              </a:rPr>
              <a:t>dado que la sismicidad es baja en el estado.</a:t>
            </a:r>
            <a:endParaRPr lang="da-DK" sz="1400" dirty="0" smtClean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573664" y="192552"/>
            <a:ext cx="5254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1052736"/>
            <a:ext cx="50470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dirty="0">
                <a:latin typeface="Montserrat" panose="00000500000000000000" pitchFamily="2" charset="0"/>
              </a:rPr>
              <a:t>, en lo posible, la </a:t>
            </a:r>
            <a:r>
              <a:rPr lang="da-DK" sz="1400" b="1" dirty="0">
                <a:latin typeface="Montserrat" panose="00000500000000000000" pitchFamily="2" charset="0"/>
              </a:rPr>
              <a:t>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 </a:t>
            </a:r>
            <a:r>
              <a:rPr lang="da-DK" sz="1400" b="1" dirty="0">
                <a:latin typeface="Montserrat" panose="00000500000000000000" pitchFamily="2" charset="0"/>
              </a:rPr>
              <a:t>capacidades técnicas de los municipios</a:t>
            </a:r>
            <a:r>
              <a:rPr lang="da-DK" sz="1400" dirty="0">
                <a:latin typeface="Montserrat" panose="00000500000000000000" pitchFamily="2" charset="0"/>
              </a:rPr>
              <a:t> 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locales de </a:t>
            </a:r>
            <a:r>
              <a:rPr lang="da-DK" sz="1400" b="1" dirty="0" smtClean="0">
                <a:latin typeface="Montserrat" panose="00000500000000000000" pitchFamily="2" charset="0"/>
              </a:rPr>
              <a:t>prevención </a:t>
            </a:r>
            <a:r>
              <a:rPr lang="da-DK" sz="1400" dirty="0" smtClean="0">
                <a:latin typeface="Montserrat" panose="00000500000000000000" pitchFamily="2" charset="0"/>
              </a:rPr>
              <a:t>de desastres.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</a:t>
            </a:r>
            <a:r>
              <a:rPr lang="da-DK" sz="1400" dirty="0" smtClean="0">
                <a:latin typeface="Montserrat" panose="00000500000000000000" pitchFamily="2" charset="0"/>
              </a:rPr>
              <a:t> permanentemente los </a:t>
            </a:r>
            <a:r>
              <a:rPr lang="da-DK" sz="1400" b="1" dirty="0" smtClean="0">
                <a:latin typeface="Montserrat" panose="00000500000000000000" pitchFamily="2" charset="0"/>
              </a:rPr>
              <a:t>sistemas de abastecimiento</a:t>
            </a:r>
            <a:r>
              <a:rPr lang="da-DK" sz="1400" dirty="0" smtClean="0">
                <a:latin typeface="Montserrat" panose="00000500000000000000" pitchFamily="2" charset="0"/>
              </a:rPr>
              <a:t> de agua y las </a:t>
            </a:r>
            <a:r>
              <a:rPr lang="da-DK" sz="1400" b="1" dirty="0" smtClean="0">
                <a:latin typeface="Montserrat" panose="00000500000000000000" pitchFamily="2" charset="0"/>
              </a:rPr>
              <a:t>tuberías de drenaje</a:t>
            </a:r>
            <a:r>
              <a:rPr lang="da-DK" sz="1400" dirty="0" smtClean="0">
                <a:latin typeface="Montserrat" panose="00000500000000000000" pitchFamily="2" charset="0"/>
              </a:rPr>
              <a:t> para detectar y </a:t>
            </a:r>
            <a:r>
              <a:rPr lang="da-DK" sz="1400" b="1" dirty="0" smtClean="0">
                <a:latin typeface="Montserrat" panose="00000500000000000000" pitchFamily="2" charset="0"/>
              </a:rPr>
              <a:t>reparar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oportunamente</a:t>
            </a:r>
            <a:r>
              <a:rPr lang="da-DK" sz="1400" dirty="0" smtClean="0">
                <a:latin typeface="Montserrat" panose="00000500000000000000" pitchFamily="2" charset="0"/>
              </a:rPr>
              <a:t> fugas.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Reforzar </a:t>
            </a:r>
            <a:r>
              <a:rPr lang="da-DK" sz="1400" b="1" dirty="0">
                <a:latin typeface="Montserrat" panose="00000500000000000000" pitchFamily="2" charset="0"/>
              </a:rPr>
              <a:t>la red</a:t>
            </a:r>
            <a:r>
              <a:rPr lang="da-DK" sz="1400" dirty="0">
                <a:latin typeface="Montserrat" panose="00000500000000000000" pitchFamily="2" charset="0"/>
              </a:rPr>
              <a:t> de 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(principalmente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dirty="0" smtClean="0">
                <a:latin typeface="Montserrat" panose="00000500000000000000" pitchFamily="2" charset="0"/>
              </a:rPr>
              <a:t>la porción de la Sierra </a:t>
            </a:r>
            <a:r>
              <a:rPr lang="da-DK" sz="1400" dirty="0">
                <a:latin typeface="Montserrat" panose="00000500000000000000" pitchFamily="2" charset="0"/>
              </a:rPr>
              <a:t>Madre </a:t>
            </a:r>
            <a:r>
              <a:rPr lang="da-DK" sz="1400" dirty="0" smtClean="0">
                <a:latin typeface="Montserrat" panose="00000500000000000000" pitchFamily="2" charset="0"/>
              </a:rPr>
              <a:t>Oriental), así como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 como GPS, brújulas, distanciómetros, mapa móvil, penetrómetros, etc.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Generar fortalezas en cartografía y análisis de imágenes de </a:t>
            </a:r>
            <a:r>
              <a:rPr lang="da-DK" sz="1400" b="1" dirty="0" smtClean="0">
                <a:latin typeface="Montserrat" panose="00000500000000000000" pitchFamily="2" charset="0"/>
              </a:rPr>
              <a:t>satélite</a:t>
            </a:r>
            <a:r>
              <a:rPr lang="da-DK" sz="1400" dirty="0" smtClean="0">
                <a:latin typeface="Montserrat" panose="00000500000000000000" pitchFamily="2" charset="0"/>
              </a:rPr>
              <a:t>, ya que permitirán analizar e identificar </a:t>
            </a:r>
            <a:r>
              <a:rPr lang="da-DK" sz="1400" dirty="0">
                <a:latin typeface="Montserrat" panose="00000500000000000000" pitchFamily="2" charset="0"/>
              </a:rPr>
              <a:t>las zonas de mayor afectación.</a:t>
            </a:r>
            <a:endParaRPr lang="da-DK" sz="1400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Instalar </a:t>
            </a:r>
            <a:r>
              <a:rPr lang="da-DK" sz="1400" b="1" dirty="0">
                <a:latin typeface="Montserrat" panose="00000500000000000000" pitchFamily="2" charset="0"/>
              </a:rPr>
              <a:t>pluviómetros caseros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b="1" dirty="0">
                <a:latin typeface="Montserrat" panose="00000500000000000000" pitchFamily="2" charset="0"/>
              </a:rPr>
              <a:t>zonas rurales </a:t>
            </a:r>
            <a:r>
              <a:rPr lang="da-DK" sz="1400" dirty="0">
                <a:latin typeface="Montserrat" panose="00000500000000000000" pitchFamily="2" charset="0"/>
              </a:rPr>
              <a:t>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04553" y="5949280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Hundimiento provocado por fuga de agua en la Col. Felipe Carrillo Puerto en Ciudad Madero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3 Tamaulipas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9" y="963851"/>
            <a:ext cx="3250098" cy="28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ApoyoSINAPROC\Apy Sinap 2018\140.- Acciones de Prevención de Desastres - ESTADOS\13 Tamaulipas\Fotos\Hundimiento fuga agua Col Felipe Carrillo Puerto Cd Made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2" y="3899668"/>
            <a:ext cx="3955205" cy="197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7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2160" y="231597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976654"/>
            <a:ext cx="50470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Realizar </a:t>
            </a:r>
            <a:r>
              <a:rPr lang="es-MX" sz="1400" dirty="0">
                <a:latin typeface="Montserrat" panose="00000500000000000000" pitchFamily="2" charset="0"/>
              </a:rPr>
              <a:t>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Para los fenómenos de </a:t>
            </a:r>
            <a:r>
              <a:rPr lang="es-MX" sz="1400" b="1" dirty="0" smtClean="0">
                <a:latin typeface="Montserrat" panose="00000500000000000000" pitchFamily="2" charset="0"/>
              </a:rPr>
              <a:t>hundimiento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latin typeface="Montserrat" panose="00000500000000000000" pitchFamily="2" charset="0"/>
              </a:rPr>
              <a:t>agrietamiento</a:t>
            </a:r>
            <a:r>
              <a:rPr lang="es-MX" sz="1400" dirty="0" smtClean="0">
                <a:latin typeface="Montserrat" panose="00000500000000000000" pitchFamily="2" charset="0"/>
              </a:rPr>
              <a:t> del terreno, particularmente en la región de la Sierra Madre Oriental (SMO), recopilar </a:t>
            </a:r>
            <a:r>
              <a:rPr lang="es-MX" sz="1400" b="1" dirty="0" smtClean="0">
                <a:latin typeface="Montserrat" panose="00000500000000000000" pitchFamily="2" charset="0"/>
              </a:rPr>
              <a:t>información geológica, catastral, de explotación de pozos de agua</a:t>
            </a:r>
            <a:r>
              <a:rPr lang="es-MX" sz="1400" dirty="0" smtClean="0">
                <a:latin typeface="Montserrat" panose="00000500000000000000" pitchFamily="2" charset="0"/>
              </a:rPr>
              <a:t>, etc., valiéndose de datos recabados por instancias como </a:t>
            </a:r>
            <a:r>
              <a:rPr lang="es-MX" sz="1400" b="1" dirty="0" smtClean="0">
                <a:latin typeface="Montserrat" panose="00000500000000000000" pitchFamily="2" charset="0"/>
              </a:rPr>
              <a:t>la CONAGUA, INEGI, IMTA, SGM</a:t>
            </a:r>
            <a:r>
              <a:rPr lang="es-MX" sz="1400" dirty="0" smtClean="0">
                <a:latin typeface="Montserrat" panose="00000500000000000000" pitchFamily="2" charset="0"/>
              </a:rPr>
              <a:t>, entre otras.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Para la misma región de la SMO, considerar la creación de un </a:t>
            </a:r>
            <a:r>
              <a:rPr lang="es-MX" sz="1400" b="1" dirty="0" smtClean="0">
                <a:latin typeface="Montserrat" panose="00000500000000000000" pitchFamily="2" charset="0"/>
              </a:rPr>
              <a:t>comité especial </a:t>
            </a:r>
            <a:r>
              <a:rPr lang="es-MX" sz="1400" dirty="0" smtClean="0">
                <a:latin typeface="Montserrat" panose="00000500000000000000" pitchFamily="2" charset="0"/>
              </a:rPr>
              <a:t>en el que participen las instituciones mencionadas, para </a:t>
            </a:r>
            <a:r>
              <a:rPr lang="es-MX" sz="1400" b="1" dirty="0" smtClean="0">
                <a:latin typeface="Montserrat" panose="00000500000000000000" pitchFamily="2" charset="0"/>
              </a:rPr>
              <a:t>definir, realizar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latin typeface="Montserrat" panose="00000500000000000000" pitchFamily="2" charset="0"/>
              </a:rPr>
              <a:t>supervisar</a:t>
            </a:r>
            <a:r>
              <a:rPr lang="es-MX" sz="1400" dirty="0" smtClean="0">
                <a:latin typeface="Montserrat" panose="00000500000000000000" pitchFamily="2" charset="0"/>
              </a:rPr>
              <a:t> los estudios y análisis geológicos, </a:t>
            </a:r>
            <a:r>
              <a:rPr lang="es-MX" sz="1400" dirty="0" err="1" smtClean="0">
                <a:latin typeface="Montserrat" panose="00000500000000000000" pitchFamily="2" charset="0"/>
              </a:rPr>
              <a:t>geohidrológicos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 err="1" smtClean="0">
                <a:latin typeface="Montserrat" panose="00000500000000000000" pitchFamily="2" charset="0"/>
              </a:rPr>
              <a:t>geoeléctricos</a:t>
            </a:r>
            <a:r>
              <a:rPr lang="es-MX" sz="1400" dirty="0" smtClean="0">
                <a:latin typeface="Montserrat" panose="00000500000000000000" pitchFamily="2" charset="0"/>
              </a:rPr>
              <a:t>, de </a:t>
            </a:r>
            <a:r>
              <a:rPr lang="es-MX" sz="1400" dirty="0" err="1" smtClean="0">
                <a:latin typeface="Montserrat" panose="00000500000000000000" pitchFamily="2" charset="0"/>
              </a:rPr>
              <a:t>georradar</a:t>
            </a:r>
            <a:r>
              <a:rPr lang="es-MX" sz="1400" dirty="0" smtClean="0">
                <a:latin typeface="Montserrat" panose="00000500000000000000" pitchFamily="2" charset="0"/>
              </a:rPr>
              <a:t>, perforación de pozos de exploración y todos aquellos que se consideren necesarios.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Capacitar</a:t>
            </a:r>
            <a:r>
              <a:rPr lang="da-DK" sz="1400" dirty="0">
                <a:latin typeface="Montserrat" panose="00000500000000000000" pitchFamily="2" charset="0"/>
              </a:rPr>
              <a:t> a la población mediante campañas de concientización e </a:t>
            </a:r>
            <a:r>
              <a:rPr lang="da-DK" sz="1400" b="1" dirty="0">
                <a:latin typeface="Montserrat" panose="00000500000000000000" pitchFamily="2" charset="0"/>
              </a:rPr>
              <a:t>identificación de rasgos</a:t>
            </a:r>
            <a:r>
              <a:rPr lang="da-DK" sz="1400" dirty="0">
                <a:latin typeface="Montserrat" panose="00000500000000000000" pitchFamily="2" charset="0"/>
              </a:rPr>
              <a:t> que indiquen la </a:t>
            </a:r>
            <a:r>
              <a:rPr lang="da-DK" sz="1400" b="1" dirty="0">
                <a:latin typeface="Montserrat" panose="00000500000000000000" pitchFamily="2" charset="0"/>
              </a:rPr>
              <a:t>inminencia </a:t>
            </a:r>
            <a:r>
              <a:rPr lang="da-DK" sz="1400" dirty="0">
                <a:latin typeface="Montserrat" panose="00000500000000000000" pitchFamily="2" charset="0"/>
              </a:rPr>
              <a:t>de un </a:t>
            </a:r>
            <a:r>
              <a:rPr lang="da-DK" sz="1400" b="1" dirty="0">
                <a:latin typeface="Montserrat" panose="00000500000000000000" pitchFamily="2" charset="0"/>
              </a:rPr>
              <a:t>fenómeno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Implementar acciones de </a:t>
            </a:r>
            <a:r>
              <a:rPr lang="da-DK" sz="1400" b="1" dirty="0">
                <a:latin typeface="Montserrat" panose="00000500000000000000" pitchFamily="2" charset="0"/>
              </a:rPr>
              <a:t>revisión de zonas críticas</a:t>
            </a:r>
            <a:r>
              <a:rPr lang="da-DK" sz="1400" dirty="0">
                <a:latin typeface="Montserrat" panose="00000500000000000000" pitchFamily="2" charset="0"/>
              </a:rPr>
              <a:t> para reubicación de viviendas y ordenamiento del territorio que permitan establecer programas y fondos de ayuda a viviendas afectadas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07504" y="6417332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Dolinas en los municipios de Aldama y Tula, (imágenes obtenidas del Atlas de Riesgos del Estado de Tamaulipas)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3 Tamaulipas\Fotos\Dolinas Mpio de Ald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8"/>
            <a:ext cx="344616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ApoyoSINAPROC\Apy Sinap 2018\140.- Acciones de Prevención de Desastres - ESTADOS\13 Tamaulipas\Fotos\Dolinas municipio T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50263"/>
            <a:ext cx="3434407" cy="255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8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4608" y="190381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5589240"/>
            <a:ext cx="3522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latin typeface="Montserrat" panose="00000500000000000000" pitchFamily="2" charset="0"/>
              </a:rPr>
              <a:t>Deslizamientos y caídos en tramos carreteros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45528" y="908720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851920" y="1192098"/>
            <a:ext cx="52630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Para los fenómenos de </a:t>
            </a:r>
            <a:r>
              <a:rPr lang="da-DK" sz="1400" b="1" dirty="0" smtClean="0">
                <a:latin typeface="Montserrat" panose="00000500000000000000" pitchFamily="2" charset="0"/>
              </a:rPr>
              <a:t>hundimiento,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</a:t>
            </a:r>
            <a:r>
              <a:rPr lang="da-DK" sz="1400" dirty="0">
                <a:latin typeface="Montserrat" panose="00000500000000000000" pitchFamily="2" charset="0"/>
              </a:rPr>
              <a:t> se recomienda seguir los lineamientos de la </a:t>
            </a:r>
            <a:r>
              <a:rPr lang="da-DK" sz="1400" b="1" dirty="0">
                <a:latin typeface="Montserrat" panose="00000500000000000000" pitchFamily="2" charset="0"/>
              </a:rPr>
              <a:t>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Consultar el informe: </a:t>
            </a:r>
            <a:r>
              <a:rPr lang="da-DK" sz="1400" b="1" dirty="0" smtClean="0">
                <a:latin typeface="Montserrat" panose="00000500000000000000" pitchFamily="2" charset="0"/>
              </a:rPr>
              <a:t>Análisis de Umbrales de Lluvia que detonan deslizamientos y sus posibles aplicaciones en un Sistema de Alerta Temprana por Inestabilidad de Laderas</a:t>
            </a:r>
            <a:r>
              <a:rPr lang="da-DK" sz="1400" dirty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disponible en la sección de Transparencia de la página del CENAPRED.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3 Tamaulipas\Fotos\Deslizamiento en carretera Valles Tampico 4 julio 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4"/>
            <a:ext cx="3744416" cy="19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ApoyoSINAPROC\Apy Sinap 2018\140.- Acciones de Prevención de Desastres - ESTADOS\13 Tamaulipas\Fotos\Caidos carretera Victoria Jaumave 25 octubre 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1282"/>
            <a:ext cx="3740939" cy="23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925605"/>
              </p:ext>
            </p:extLst>
          </p:nvPr>
        </p:nvGraphicFramePr>
        <p:xfrm>
          <a:off x="539552" y="908720"/>
          <a:ext cx="7440678" cy="2453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Tamaulipas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738,013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152,442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11,226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2,319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14,190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68,696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956376" y="1876182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205342" y="23442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25%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1557" y="5446529"/>
            <a:ext cx="666023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11557" y="4616986"/>
            <a:ext cx="666023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15189" r="5238" b="21275"/>
          <a:stretch/>
        </p:blipFill>
        <p:spPr bwMode="auto">
          <a:xfrm rot="5400000">
            <a:off x="175407" y="5043549"/>
            <a:ext cx="2329208" cy="116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141148" y="3429000"/>
            <a:ext cx="8873097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bajo </a:t>
            </a:r>
            <a:r>
              <a:rPr lang="es-MX" sz="1400" dirty="0" smtClean="0">
                <a:latin typeface="Montserrat" panose="00000500000000000000" pitchFamily="2" charset="0"/>
              </a:rPr>
              <a:t>(nivel 2,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medio alto </a:t>
            </a:r>
            <a:r>
              <a:rPr lang="es-MX" sz="1400" dirty="0" smtClean="0">
                <a:latin typeface="Montserrat" panose="00000500000000000000" pitchFamily="2" charset="0"/>
              </a:rPr>
              <a:t>(nivel 5,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463093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9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8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Tamaulipas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54420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54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-10544" y="231046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79512" y="1052736"/>
            <a:ext cx="604867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E</a:t>
            </a:r>
            <a:r>
              <a:rPr lang="es-MX" sz="1400" b="1" dirty="0" smtClean="0">
                <a:latin typeface="Montserrat" panose="00000500000000000000" pitchFamily="2" charset="0"/>
              </a:rPr>
              <a:t>xiste </a:t>
            </a:r>
            <a:r>
              <a:rPr lang="es-MX" sz="1400" dirty="0" smtClean="0">
                <a:latin typeface="Montserrat" panose="00000500000000000000" pitchFamily="2" charset="0"/>
              </a:rPr>
              <a:t>un reglamento estatal (2012).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cuatro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b="1" dirty="0" smtClean="0">
                <a:latin typeface="Montserrat" panose="00000500000000000000" pitchFamily="2" charset="0"/>
              </a:rPr>
              <a:t>43</a:t>
            </a:r>
            <a:r>
              <a:rPr lang="es-MX" sz="1400" dirty="0" smtClean="0">
                <a:latin typeface="Montserrat" panose="00000500000000000000" pitchFamily="2" charset="0"/>
              </a:rPr>
              <a:t>  municipios de Tamaulipas.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9512" y="3412241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3847526"/>
            <a:ext cx="60486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Tamaulipas.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Tamaulipas.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1" t="10212" r="27553" b="15035"/>
          <a:stretch/>
        </p:blipFill>
        <p:spPr bwMode="auto">
          <a:xfrm>
            <a:off x="6231896" y="1018279"/>
            <a:ext cx="2885986" cy="500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8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76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119634" y="3684467"/>
            <a:ext cx="5676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" panose="00000500000000000000" pitchFamily="2" charset="0"/>
              </a:rPr>
              <a:t>aguas abajo </a:t>
            </a:r>
            <a:r>
              <a:rPr lang="es-MX" sz="1400" dirty="0" smtClean="0">
                <a:latin typeface="Montserrat" panose="00000500000000000000" pitchFamily="2" charset="0"/>
              </a:rPr>
              <a:t>de las </a:t>
            </a:r>
            <a:r>
              <a:rPr lang="es-MX" sz="1400" b="1" dirty="0" smtClean="0">
                <a:latin typeface="Montserrat" panose="00000500000000000000" pitchFamily="2" charset="0"/>
              </a:rPr>
              <a:t>seis presas que poseen vertedor libre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ya que no existe un protocolo para el control de avenidas extraordinarias</a:t>
            </a:r>
            <a:r>
              <a:rPr lang="es-MX" sz="1400" dirty="0" smtClean="0">
                <a:latin typeface="Montserrat" panose="00000500000000000000" pitchFamily="2" charset="0"/>
              </a:rPr>
              <a:t>. Semanalmente, </a:t>
            </a:r>
            <a:r>
              <a:rPr lang="es-MX" sz="1400" b="1" dirty="0" smtClean="0">
                <a:latin typeface="Montserrat" panose="00000500000000000000" pitchFamily="2" charset="0"/>
              </a:rPr>
              <a:t>se monitorean ocho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, Falcón, Las Blancas, Marte R. Gómez, Pedro José Méndez, Vicente Guerrero, República Española, Lic. Emilio Portes Gil, Estudiante Ramiro Caballo Dorantes, por su </a:t>
            </a:r>
            <a:r>
              <a:rPr lang="es-MX" sz="1400" b="1" dirty="0" smtClean="0">
                <a:latin typeface="Montserrat" panose="00000500000000000000" pitchFamily="2" charset="0"/>
              </a:rPr>
              <a:t>importancia en riego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54279" y="35655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9634" y="1110803"/>
            <a:ext cx="567650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dirty="0" smtClean="0">
                <a:latin typeface="Montserrat" panose="00000500000000000000" pitchFamily="2" charset="0"/>
              </a:rPr>
              <a:t>los</a:t>
            </a:r>
            <a:r>
              <a:rPr lang="es-MX" sz="1400" b="1" dirty="0" smtClean="0">
                <a:latin typeface="Montserrat" panose="00000500000000000000" pitchFamily="2" charset="0"/>
              </a:rPr>
              <a:t> ríos, lagunas y presas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pueden provocar </a:t>
            </a:r>
            <a:r>
              <a:rPr lang="es-MX" sz="1400" b="1" dirty="0" smtClean="0">
                <a:latin typeface="Montserrat" panose="00000500000000000000" pitchFamily="2" charset="0"/>
              </a:rPr>
              <a:t>inundaciones, durante todo el año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 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47</a:t>
            </a:r>
            <a:r>
              <a:rPr lang="es-MX" sz="1400" dirty="0" smtClean="0">
                <a:latin typeface="Montserrat" panose="00000500000000000000" pitchFamily="2" charset="0"/>
              </a:rPr>
              <a:t> inundaciones que ocasionaron daños importantes, particularmente en </a:t>
            </a:r>
            <a:r>
              <a:rPr lang="es-MX" sz="1400" b="1" dirty="0" smtClean="0">
                <a:latin typeface="Montserrat" panose="00000500000000000000" pitchFamily="2" charset="0"/>
              </a:rPr>
              <a:t>Reynosa, Matamoros </a:t>
            </a:r>
            <a:r>
              <a:rPr lang="es-MX" sz="1400" dirty="0" smtClean="0">
                <a:latin typeface="Montserrat" panose="00000500000000000000" pitchFamily="2" charset="0"/>
              </a:rPr>
              <a:t>y</a:t>
            </a:r>
            <a:r>
              <a:rPr lang="es-MX" sz="1400" b="1" dirty="0" smtClean="0">
                <a:latin typeface="Montserrat" panose="00000500000000000000" pitchFamily="2" charset="0"/>
              </a:rPr>
              <a:t> Nuevo Laredo</a:t>
            </a:r>
            <a:r>
              <a:rPr lang="es-MX" sz="1400" dirty="0" smtClean="0">
                <a:latin typeface="Montserrat" panose="00000500000000000000" pitchFamily="2" charset="0"/>
              </a:rPr>
              <a:t>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51 eventos </a:t>
            </a:r>
            <a:r>
              <a:rPr lang="es-MX" sz="1400" dirty="0" smtClean="0">
                <a:latin typeface="Montserrat" panose="00000500000000000000" pitchFamily="2" charset="0"/>
              </a:rPr>
              <a:t>en los municipios de </a:t>
            </a:r>
            <a:r>
              <a:rPr lang="es-MX" sz="1400" u="sng" dirty="0">
                <a:latin typeface="Montserrat" panose="00000500000000000000" pitchFamily="2" charset="0"/>
              </a:rPr>
              <a:t>Altamira</a:t>
            </a:r>
            <a:r>
              <a:rPr lang="es-MX" sz="1400" u="sng" dirty="0" smtClean="0">
                <a:latin typeface="Montserrat" panose="00000500000000000000" pitchFamily="2" charset="0"/>
              </a:rPr>
              <a:t>, </a:t>
            </a:r>
            <a:r>
              <a:rPr lang="es-MX" sz="1400" u="sng" dirty="0">
                <a:latin typeface="Montserrat" panose="00000500000000000000" pitchFamily="2" charset="0"/>
              </a:rPr>
              <a:t>Ciudad Madero, </a:t>
            </a:r>
            <a:r>
              <a:rPr lang="es-MX" sz="1400" u="sng" dirty="0" smtClean="0">
                <a:latin typeface="Montserrat" panose="00000500000000000000" pitchFamily="2" charset="0"/>
              </a:rPr>
              <a:t>Matamoros</a:t>
            </a:r>
            <a:r>
              <a:rPr lang="es-MX" sz="1400" u="sng" dirty="0">
                <a:latin typeface="Montserrat" panose="00000500000000000000" pitchFamily="2" charset="0"/>
              </a:rPr>
              <a:t>, Reynosa, Río Bravo, San </a:t>
            </a:r>
            <a:r>
              <a:rPr lang="es-MX" sz="1400" u="sng" dirty="0" smtClean="0">
                <a:latin typeface="Montserrat" panose="00000500000000000000" pitchFamily="2" charset="0"/>
              </a:rPr>
              <a:t>Fernando, </a:t>
            </a:r>
            <a:r>
              <a:rPr lang="es-MX" sz="1400" u="sng" dirty="0">
                <a:latin typeface="Montserrat" panose="00000500000000000000" pitchFamily="2" charset="0"/>
              </a:rPr>
              <a:t>Tampico</a:t>
            </a:r>
            <a:r>
              <a:rPr lang="es-MX" sz="1400" u="sng" dirty="0" smtClean="0">
                <a:latin typeface="Montserrat" panose="00000500000000000000" pitchFamily="2" charset="0"/>
              </a:rPr>
              <a:t>, Valle Hermoso,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</a:t>
            </a:r>
            <a:r>
              <a:rPr lang="es-MX" sz="1400" dirty="0" smtClean="0">
                <a:latin typeface="Montserrat" panose="00000500000000000000" pitchFamily="2" charset="0"/>
              </a:rPr>
              <a:t>); </a:t>
            </a:r>
            <a:r>
              <a:rPr lang="es-MX" sz="1400" u="sng" dirty="0">
                <a:latin typeface="Montserrat" panose="00000500000000000000" pitchFamily="2" charset="0"/>
              </a:rPr>
              <a:t>Mainero, </a:t>
            </a:r>
            <a:r>
              <a:rPr lang="es-MX" sz="1400" u="sng" dirty="0" smtClean="0">
                <a:latin typeface="Montserrat" panose="00000500000000000000" pitchFamily="2" charset="0"/>
              </a:rPr>
              <a:t>Nuevo </a:t>
            </a:r>
            <a:r>
              <a:rPr lang="es-MX" sz="1400" u="sng" dirty="0">
                <a:latin typeface="Montserrat" panose="00000500000000000000" pitchFamily="2" charset="0"/>
              </a:rPr>
              <a:t>Laredo, Victoria,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y </a:t>
            </a:r>
            <a:r>
              <a:rPr lang="es-MX" sz="1400" u="sng" dirty="0" smtClean="0">
                <a:latin typeface="Montserrat" panose="00000500000000000000" pitchFamily="2" charset="0"/>
              </a:rPr>
              <a:t>Jaumave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peligro bajo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strike="sngStrike" dirty="0">
              <a:latin typeface="Montserrat" panose="00000500000000000000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19633" y="6021288"/>
            <a:ext cx="5676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Las obras en </a:t>
            </a:r>
            <a:r>
              <a:rPr lang="es-MX" sz="1400" b="1" dirty="0" smtClean="0">
                <a:latin typeface="Montserrat" panose="00000500000000000000" pitchFamily="2" charset="0"/>
              </a:rPr>
              <a:t>alto riesgo </a:t>
            </a:r>
            <a:r>
              <a:rPr lang="es-MX" sz="1400" dirty="0">
                <a:latin typeface="Montserrat" panose="00000500000000000000" pitchFamily="2" charset="0"/>
              </a:rPr>
              <a:t>son las presas </a:t>
            </a:r>
            <a:r>
              <a:rPr lang="es-MX" sz="1400" b="1" dirty="0" err="1" smtClean="0">
                <a:latin typeface="Montserrat" panose="00000500000000000000" pitchFamily="2" charset="0"/>
              </a:rPr>
              <a:t>Atemoztli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González </a:t>
            </a:r>
            <a:r>
              <a:rPr lang="es-MX" sz="1400" dirty="0" smtClean="0">
                <a:latin typeface="Montserrat" panose="00000500000000000000" pitchFamily="2" charset="0"/>
              </a:rPr>
              <a:t>(daño geotécnico) </a:t>
            </a:r>
            <a:r>
              <a:rPr lang="es-MX" sz="1400" b="1" dirty="0" smtClean="0">
                <a:latin typeface="Montserrat" panose="00000500000000000000" pitchFamily="2" charset="0"/>
              </a:rPr>
              <a:t>y El Tanque </a:t>
            </a:r>
            <a:r>
              <a:rPr lang="es-MX" sz="1400" dirty="0" smtClean="0">
                <a:latin typeface="Montserrat" panose="00000500000000000000" pitchFamily="2" charset="0"/>
              </a:rPr>
              <a:t>en Villagrán (problema hidrológico).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918558" y="1124744"/>
            <a:ext cx="3163887" cy="2395538"/>
            <a:chOff x="5918558" y="1124744"/>
            <a:chExt cx="3163887" cy="23955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58" y="1124744"/>
              <a:ext cx="3163887" cy="239553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431" y="2849939"/>
              <a:ext cx="603219" cy="655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uadroTexto 5">
              <a:extLst>
                <a:ext uri="{FF2B5EF4-FFF2-40B4-BE49-F238E27FC236}">
                  <a16:creationId xmlns="" xmlns:a16="http://schemas.microsoft.com/office/drawing/2014/main" id="{8895AEE6-3896-41AA-8F65-7C481613AC3D}"/>
                </a:ext>
              </a:extLst>
            </p:cNvPr>
            <p:cNvSpPr txBox="1"/>
            <p:nvPr/>
          </p:nvSpPr>
          <p:spPr>
            <a:xfrm>
              <a:off x="5978976" y="3140968"/>
              <a:ext cx="969288" cy="253916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Río Bravo</a:t>
              </a:r>
              <a:endParaRPr lang="es-MX" sz="105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5889640" y="4293096"/>
            <a:ext cx="3197863" cy="2145590"/>
            <a:chOff x="5889640" y="4293096"/>
            <a:chExt cx="3197863" cy="2145590"/>
          </a:xfrm>
        </p:grpSpPr>
        <p:pic>
          <p:nvPicPr>
            <p:cNvPr id="2053" name="Picture 5" descr="Fo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640" y="4293096"/>
              <a:ext cx="3197863" cy="2145590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5938125" y="6083847"/>
              <a:ext cx="1422180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1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Matamoros, 2010</a:t>
              </a:r>
              <a:endParaRPr lang="es-MX" sz="11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2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107504" y="931364"/>
            <a:ext cx="561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inundabilidad</a:t>
            </a:r>
            <a:r>
              <a:rPr lang="es-MX" sz="1400" dirty="0" smtClean="0">
                <a:latin typeface="Montserrat" panose="00000500000000000000" pitchFamily="2" charset="0"/>
              </a:rPr>
              <a:t>, escenarios de inundación para las ciudades de </a:t>
            </a:r>
            <a:r>
              <a:rPr lang="es-MX" sz="1400" b="1" dirty="0" smtClean="0">
                <a:latin typeface="Montserrat" panose="00000500000000000000" pitchFamily="2" charset="0"/>
              </a:rPr>
              <a:t>Matamoros, Ciudad Madero y Río Bravo</a:t>
            </a:r>
            <a:r>
              <a:rPr lang="es-MX" sz="1400" dirty="0" smtClean="0">
                <a:latin typeface="Montserrat" panose="00000500000000000000" pitchFamily="2" charset="0"/>
              </a:rPr>
              <a:t>, así como la </a:t>
            </a:r>
            <a:r>
              <a:rPr lang="es-MX" sz="1400" b="1" dirty="0" smtClean="0">
                <a:latin typeface="Montserrat" panose="00000500000000000000" pitchFamily="2" charset="0"/>
              </a:rPr>
              <a:t>presa Vicente Guerrero</a:t>
            </a:r>
            <a:r>
              <a:rPr lang="es-MX" sz="1400" dirty="0" smtClean="0">
                <a:latin typeface="Montserrat" panose="00000500000000000000" pitchFamily="2" charset="0"/>
              </a:rPr>
              <a:t>,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delimitación de zonas federales</a:t>
            </a:r>
            <a:r>
              <a:rPr lang="es-MX" sz="1400" dirty="0" smtClean="0">
                <a:latin typeface="Montserrat" panose="00000500000000000000" pitchFamily="2" charset="0"/>
              </a:rPr>
              <a:t> elaborados por </a:t>
            </a:r>
            <a:r>
              <a:rPr lang="es-MX" sz="1400" dirty="0"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latin typeface="Montserrat" panose="00000500000000000000" pitchFamily="2" charset="0"/>
              </a:rPr>
              <a:t>CONAGUA y la UNAM.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ríos, </a:t>
            </a:r>
            <a:r>
              <a:rPr lang="es-MX" sz="1400" dirty="0">
                <a:latin typeface="Montserrat" panose="00000500000000000000" pitchFamily="2" charset="0"/>
              </a:rPr>
              <a:t>centros </a:t>
            </a:r>
            <a:r>
              <a:rPr lang="es-MX" sz="1400" dirty="0" smtClean="0">
                <a:latin typeface="Montserrat" panose="00000500000000000000" pitchFamily="2" charset="0"/>
              </a:rPr>
              <a:t>urbanos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00005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peligro alto y muy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las cuencas de los ríos </a:t>
            </a:r>
            <a:r>
              <a:rPr lang="es-MX" sz="1400" b="1" dirty="0" smtClean="0">
                <a:latin typeface="Montserrat" panose="00000500000000000000" pitchFamily="2" charset="0"/>
              </a:rPr>
              <a:t>Bravo y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Pánuco</a:t>
            </a:r>
            <a:r>
              <a:rPr lang="es-MX" sz="1400" dirty="0" smtClean="0">
                <a:latin typeface="Montserrat" panose="00000500000000000000" pitchFamily="2" charset="0"/>
              </a:rPr>
              <a:t>, ya que existe una red de estaciones climatológicas e hidrométricas, las cuales no todas operan de forma automática. Además, se requiere mantenimiento y actualización de las mismas.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</a:t>
            </a:r>
            <a:r>
              <a:rPr lang="es-MX" sz="1400" b="1" dirty="0" smtClean="0">
                <a:latin typeface="Montserrat" panose="00000500000000000000" pitchFamily="2" charset="0"/>
              </a:rPr>
              <a:t>las presas </a:t>
            </a:r>
            <a:r>
              <a:rPr lang="es-MX" sz="1400" u="sng" dirty="0">
                <a:latin typeface="Montserrat" panose="00000500000000000000" pitchFamily="2" charset="0"/>
              </a:rPr>
              <a:t>Falcón, Las Blancas, Marte R. Gómez, Pedro José Méndez, Vicente Guerrero, República Española, Lic. Emilio Portes Gil, Estudiante Ramiro Caballo Dorantes.</a:t>
            </a:r>
            <a:endParaRPr lang="es-MX" sz="1400" u="sng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</a:t>
            </a:r>
            <a:r>
              <a:rPr lang="es-MX" sz="1400" b="1" dirty="0" smtClean="0">
                <a:latin typeface="Montserrat" panose="00000500000000000000" pitchFamily="2" charset="0"/>
              </a:rPr>
              <a:t>inventario</a:t>
            </a:r>
            <a:r>
              <a:rPr lang="es-MX" sz="1400" dirty="0" smtClean="0">
                <a:latin typeface="Montserrat" panose="00000500000000000000" pitchFamily="2" charset="0"/>
              </a:rPr>
              <a:t> que integre las características y condiciones de </a:t>
            </a:r>
            <a:r>
              <a:rPr lang="es-MX" sz="1400" b="1" dirty="0" smtClean="0">
                <a:latin typeface="Montserrat" panose="00000500000000000000" pitchFamily="2" charset="0"/>
              </a:rPr>
              <a:t>las obras de protección, para el control de avenidas en el estado.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3324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57208" y="6351711"/>
            <a:ext cx="498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3"/>
              </a:rPr>
              <a:t>www.gob.mx/conagua/acciones-y-programas/rio-bravo-77765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4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4"/>
              </a:rPr>
              <a:t>www.gob.mx/conagua/acciones-y-programas/golfo-norte-77779</a:t>
            </a:r>
            <a:endParaRPr lang="es-MX" sz="800" b="1" dirty="0" smtClean="0">
              <a:latin typeface="Montserrat Light" panose="00000400000000000000" pitchFamily="2" charset="0"/>
            </a:endParaRPr>
          </a:p>
        </p:txBody>
      </p:sp>
      <p:pic>
        <p:nvPicPr>
          <p:cNvPr id="1026" name="Picture 2" descr="D:\Downloads\WhatsApp Image 2019-02-07 at 10.40.22 AM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5466" r="1887" b="4207"/>
          <a:stretch/>
        </p:blipFill>
        <p:spPr bwMode="auto">
          <a:xfrm>
            <a:off x="5940152" y="3778297"/>
            <a:ext cx="3096344" cy="247030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5940152" y="980229"/>
            <a:ext cx="3096344" cy="2592787"/>
            <a:chOff x="5940152" y="980229"/>
            <a:chExt cx="3096344" cy="2592787"/>
          </a:xfrm>
        </p:grpSpPr>
        <p:pic>
          <p:nvPicPr>
            <p:cNvPr id="10" name="Picture 3" descr="D:\Servicio_social\Santiago\PELIGRO\MAPAS PELIGRO\TamaulipasIPI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" t="2956" r="2911" b="2982"/>
            <a:stretch/>
          </p:blipFill>
          <p:spPr bwMode="auto">
            <a:xfrm>
              <a:off x="5940152" y="980229"/>
              <a:ext cx="3096344" cy="2592787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3068563"/>
              <a:ext cx="479351" cy="144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91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22464" y="313492"/>
            <a:ext cx="443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400519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875016"/>
            <a:ext cx="62546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80013"/>
            <a:ext cx="576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de desastre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74" y="2717346"/>
            <a:ext cx="2718522" cy="2461332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333761" y="5178678"/>
            <a:ext cx="26668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</a:t>
            </a:r>
            <a:r>
              <a:rPr lang="es-MX" sz="800" b="1" dirty="0">
                <a:latin typeface="Montserrat" panose="00000500000000000000" pitchFamily="2" charset="0"/>
              </a:rPr>
              <a:t>Tamaulipas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609762" y="1052736"/>
            <a:ext cx="2419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1950-1951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1960-1962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1975-1977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1998-2000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2805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966717"/>
            <a:ext cx="5904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Crear un 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2161307"/>
            <a:ext cx="8923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Aplicación de la metodología para la elaboración de mapas de riesgo por inundaciones costeras por marea de tormenta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www.cenapred.gob.mx/es/Publicaciones/archivos/155.pdf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75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Cinco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 </a:t>
            </a:r>
            <a:r>
              <a:rPr lang="es-MX" sz="1400" i="1" dirty="0" err="1" smtClean="0">
                <a:latin typeface="Montserrat" panose="00000500000000000000" pitchFamily="2" charset="0"/>
              </a:rPr>
              <a:t>Beulah</a:t>
            </a:r>
            <a:r>
              <a:rPr lang="es-MX" sz="1400" dirty="0" smtClean="0">
                <a:latin typeface="Montserrat" panose="00000500000000000000" pitchFamily="2" charset="0"/>
              </a:rPr>
              <a:t>, 1967,</a:t>
            </a:r>
            <a:r>
              <a:rPr lang="es-MX" sz="1400" i="1" dirty="0">
                <a:latin typeface="Montserrat" panose="00000500000000000000" pitchFamily="2" charset="0"/>
              </a:rPr>
              <a:t> </a:t>
            </a:r>
            <a:r>
              <a:rPr lang="es-MX" sz="1400" i="1" dirty="0" smtClean="0">
                <a:latin typeface="Montserrat" panose="00000500000000000000" pitchFamily="2" charset="0"/>
              </a:rPr>
              <a:t>Anita</a:t>
            </a:r>
            <a:r>
              <a:rPr lang="es-MX" sz="1400" dirty="0" smtClean="0">
                <a:latin typeface="Montserrat" panose="00000500000000000000" pitchFamily="2" charset="0"/>
              </a:rPr>
              <a:t>, 1977, (ambos cat. V), </a:t>
            </a:r>
            <a:r>
              <a:rPr lang="es-MX" sz="1400" i="1" dirty="0" smtClean="0">
                <a:latin typeface="Montserrat" panose="00000500000000000000" pitchFamily="2" charset="0"/>
              </a:rPr>
              <a:t>Gilbert</a:t>
            </a:r>
            <a:r>
              <a:rPr lang="es-MX" sz="1400" dirty="0">
                <a:latin typeface="Montserrat" panose="00000500000000000000" pitchFamily="2" charset="0"/>
              </a:rPr>
              <a:t>, 1988, </a:t>
            </a:r>
            <a:r>
              <a:rPr lang="es-MX" sz="1400" dirty="0" smtClean="0">
                <a:latin typeface="Montserrat" panose="00000500000000000000" pitchFamily="2" charset="0"/>
              </a:rPr>
              <a:t>(cat. IV); </a:t>
            </a:r>
            <a:r>
              <a:rPr lang="es-MX" sz="1400" i="1" dirty="0" smtClean="0">
                <a:latin typeface="Montserrat" panose="00000500000000000000" pitchFamily="2" charset="0"/>
              </a:rPr>
              <a:t>Emily</a:t>
            </a:r>
            <a:r>
              <a:rPr lang="es-MX" sz="1400" dirty="0">
                <a:latin typeface="Montserrat" panose="00000500000000000000" pitchFamily="2" charset="0"/>
              </a:rPr>
              <a:t>, 2005, </a:t>
            </a:r>
            <a:r>
              <a:rPr lang="es-MX" sz="1400" dirty="0" smtClean="0">
                <a:latin typeface="Montserrat" panose="00000500000000000000" pitchFamily="2" charset="0"/>
              </a:rPr>
              <a:t>(cat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  <a:r>
              <a:rPr lang="es-MX" sz="1400" dirty="0" smtClean="0">
                <a:latin typeface="Montserrat" panose="00000500000000000000" pitchFamily="2" charset="0"/>
              </a:rPr>
              <a:t>III</a:t>
            </a:r>
            <a:r>
              <a:rPr lang="es-MX" sz="1400" dirty="0">
                <a:latin typeface="Montserrat" panose="00000500000000000000" pitchFamily="2" charset="0"/>
              </a:rPr>
              <a:t>); </a:t>
            </a:r>
            <a:r>
              <a:rPr lang="es-MX" sz="1400" i="1" dirty="0" smtClean="0">
                <a:latin typeface="Montserrat" panose="00000500000000000000" pitchFamily="2" charset="0"/>
              </a:rPr>
              <a:t>Alex</a:t>
            </a:r>
            <a:r>
              <a:rPr lang="es-MX" sz="1400" dirty="0" smtClean="0">
                <a:latin typeface="Montserrat" panose="00000500000000000000" pitchFamily="2" charset="0"/>
              </a:rPr>
              <a:t>, 2010, </a:t>
            </a:r>
            <a:r>
              <a:rPr lang="es-MX" sz="1400" dirty="0">
                <a:latin typeface="Montserrat" panose="00000500000000000000" pitchFamily="2" charset="0"/>
              </a:rPr>
              <a:t>(cat. </a:t>
            </a:r>
            <a:r>
              <a:rPr lang="es-MX" sz="1400" dirty="0" smtClean="0">
                <a:latin typeface="Montserrat" panose="00000500000000000000" pitchFamily="2" charset="0"/>
              </a:rPr>
              <a:t>II).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480" y="4877969"/>
            <a:ext cx="2520000" cy="171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674777" y="1134036"/>
            <a:ext cx="2361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Una de las entidades con </a:t>
            </a:r>
            <a:r>
              <a:rPr lang="es-MX" sz="1400" b="1" dirty="0" smtClean="0">
                <a:latin typeface="Montserrat" panose="00000500000000000000" pitchFamily="2" charset="0"/>
              </a:rPr>
              <a:t>mayor peligro por huracanes intensos</a:t>
            </a:r>
            <a:r>
              <a:rPr lang="es-MX" sz="1400" dirty="0" smtClean="0">
                <a:latin typeface="Montserrat" panose="00000500000000000000" pitchFamily="2" charset="0"/>
              </a:rPr>
              <a:t> 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56176" y="6597352"/>
            <a:ext cx="2903052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Tamaulipas </a:t>
            </a:r>
          </a:p>
        </p:txBody>
      </p:sp>
    </p:spTree>
    <p:extLst>
      <p:ext uri="{BB962C8B-B14F-4D97-AF65-F5344CB8AC3E}">
        <p14:creationId xmlns:p14="http://schemas.microsoft.com/office/powerpoint/2010/main" val="21995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1393" y="286516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124744"/>
            <a:ext cx="88341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44" y="4149080"/>
            <a:ext cx="2880000" cy="2160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4296145" y="6309080"/>
            <a:ext cx="242399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Estaciones climatológicas e hidrometeorológicas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79512" y="3930149"/>
            <a:ext cx="3600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Monitoreo de fenómenos hidrometeorológicos: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En la entidad </a:t>
            </a:r>
            <a:r>
              <a:rPr lang="es-MX" sz="1400" b="1" dirty="0" smtClean="0">
                <a:latin typeface="Montserrat" panose="00000500000000000000" pitchFamily="2" charset="0"/>
              </a:rPr>
              <a:t>existe una adecuada instrumentación</a:t>
            </a:r>
            <a:r>
              <a:rPr lang="es-MX" sz="1400" dirty="0" smtClean="0">
                <a:latin typeface="Montserrat" panose="00000500000000000000" pitchFamily="2" charset="0"/>
              </a:rPr>
              <a:t>; incluso, </a:t>
            </a:r>
            <a:r>
              <a:rPr lang="es-MX" sz="1400" b="1" dirty="0" smtClean="0">
                <a:latin typeface="Montserrat" panose="00000500000000000000" pitchFamily="2" charset="0"/>
              </a:rPr>
              <a:t>se cuenta con </a:t>
            </a:r>
            <a:r>
              <a:rPr lang="es-MX" sz="1400" b="1" dirty="0">
                <a:latin typeface="Montserrat" panose="00000500000000000000" pitchFamily="2" charset="0"/>
              </a:rPr>
              <a:t>un Sistema de Alertamiento a Tiempo Real (</a:t>
            </a:r>
            <a:r>
              <a:rPr lang="es-MX" sz="1400" b="1" i="1" dirty="0">
                <a:latin typeface="Montserrat" panose="00000500000000000000" pitchFamily="2" charset="0"/>
              </a:rPr>
              <a:t>SATR</a:t>
            </a:r>
            <a:r>
              <a:rPr lang="es-MX" sz="1400" b="1" dirty="0" smtClean="0">
                <a:latin typeface="Montserrat" panose="00000500000000000000" pitchFamily="2" charset="0"/>
              </a:rPr>
              <a:t>), con 50 estaciones hidrometeorológicas </a:t>
            </a:r>
            <a:r>
              <a:rPr lang="es-MX" sz="1400" dirty="0" smtClean="0">
                <a:latin typeface="Montserrat" panose="00000500000000000000" pitchFamily="2" charset="0"/>
              </a:rPr>
              <a:t>(68 en total), adicionales a las 44 del SMN. Además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se </a:t>
            </a:r>
            <a:r>
              <a:rPr lang="es-MX" sz="1400" dirty="0">
                <a:latin typeface="Montserrat" panose="00000500000000000000" pitchFamily="2" charset="0"/>
              </a:rPr>
              <a:t>puede mantener el monitoreo de ciclones tropicales, frentes fríos y tormentas severas con el radar de </a:t>
            </a:r>
            <a:r>
              <a:rPr lang="es-MX" sz="1400" dirty="0" smtClean="0">
                <a:latin typeface="Montserrat" panose="00000500000000000000" pitchFamily="2" charset="0"/>
              </a:rPr>
              <a:t>Brownsville, EUA.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96" y="4062652"/>
            <a:ext cx="1800000" cy="222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236496" y="6381908"/>
            <a:ext cx="1800000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Radar de </a:t>
            </a:r>
            <a:r>
              <a:rPr lang="es-MX" sz="800" b="1" dirty="0">
                <a:latin typeface="Montserrat" panose="00000500000000000000" pitchFamily="2" charset="0"/>
              </a:rPr>
              <a:t>Brownsville, EUA</a:t>
            </a:r>
          </a:p>
        </p:txBody>
      </p:sp>
    </p:spTree>
    <p:extLst>
      <p:ext uri="{BB962C8B-B14F-4D97-AF65-F5344CB8AC3E}">
        <p14:creationId xmlns:p14="http://schemas.microsoft.com/office/powerpoint/2010/main" val="1831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3922" y="313492"/>
            <a:ext cx="4795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6513" y="5877272"/>
            <a:ext cx="5226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Instalar pararrayos </a:t>
            </a:r>
            <a:r>
              <a:rPr lang="es-MX" sz="1400" dirty="0">
                <a:latin typeface="Montserrat" panose="00000500000000000000" pitchFamily="2" charset="0"/>
              </a:rPr>
              <a:t>en torres y antenas.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(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forman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parte de tormentas severas, las cuales comprenden además granizo,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vientos 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91526"/>
            <a:ext cx="3240000" cy="288354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868144" y="6165304"/>
            <a:ext cx="295196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eléctricas en los municipios de Tamaulipas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3" y="2163048"/>
            <a:ext cx="56166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-36512" y="1484784"/>
            <a:ext cx="6403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3</a:t>
            </a:r>
            <a:r>
              <a:rPr lang="es-MX" sz="1400" b="1" dirty="0" smtClean="0">
                <a:latin typeface="Montserrat" panose="00000500000000000000" pitchFamily="2" charset="0"/>
              </a:rPr>
              <a:t>0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225915" y="2141342"/>
            <a:ext cx="2741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Toda</a:t>
            </a:r>
            <a:r>
              <a:rPr lang="es-MX" sz="1400" dirty="0" smtClean="0">
                <a:latin typeface="Montserrat" panose="00000500000000000000" pitchFamily="2" charset="0"/>
              </a:rPr>
              <a:t>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07504" y="2420888"/>
            <a:ext cx="60486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8025" y="313492"/>
            <a:ext cx="42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15551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35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emergencia por ondas cálidas</a:t>
            </a:r>
            <a:r>
              <a:rPr lang="es-MX" sz="1400" dirty="0">
                <a:latin typeface="Montserrat" panose="00000500000000000000" pitchFamily="2" charset="0"/>
              </a:rPr>
              <a:t> 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204864"/>
            <a:ext cx="2160000" cy="386353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804248" y="6135687"/>
            <a:ext cx="216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Tamaulipas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5212938"/>
            <a:ext cx="60486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876256" y="1268760"/>
            <a:ext cx="2174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Sur de la entidad.</a:t>
            </a:r>
          </a:p>
        </p:txBody>
      </p:sp>
    </p:spTree>
    <p:extLst>
      <p:ext uri="{BB962C8B-B14F-4D97-AF65-F5344CB8AC3E}">
        <p14:creationId xmlns:p14="http://schemas.microsoft.com/office/powerpoint/2010/main" val="35063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3815</Words>
  <Application>Microsoft Office PowerPoint</Application>
  <PresentationFormat>Presentación en pantalla (4:3)</PresentationFormat>
  <Paragraphs>274</Paragraphs>
  <Slides>22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173</cp:revision>
  <dcterms:created xsi:type="dcterms:W3CDTF">2018-12-04T21:42:05Z</dcterms:created>
  <dcterms:modified xsi:type="dcterms:W3CDTF">2019-02-08T16:32:43Z</dcterms:modified>
</cp:coreProperties>
</file>