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08" r:id="rId2"/>
    <p:sldId id="309" r:id="rId3"/>
    <p:sldId id="310" r:id="rId4"/>
    <p:sldId id="311" r:id="rId5"/>
    <p:sldId id="316" r:id="rId6"/>
    <p:sldId id="312" r:id="rId7"/>
    <p:sldId id="313" r:id="rId8"/>
    <p:sldId id="314" r:id="rId9"/>
    <p:sldId id="315" r:id="rId10"/>
  </p:sldIdLst>
  <p:sldSz cx="9144000" cy="6858000" type="screen4x3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9B82"/>
    <a:srgbClr val="38806B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431" autoAdjust="0"/>
  </p:normalViewPr>
  <p:slideViewPr>
    <p:cSldViewPr showGuides="1">
      <p:cViewPr>
        <p:scale>
          <a:sx n="70" d="100"/>
          <a:sy n="70" d="100"/>
        </p:scale>
        <p:origin x="-2718" y="-9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417473174715596"/>
          <c:y val="2.8987875990986758E-2"/>
          <c:w val="0.73590875398914568"/>
          <c:h val="0.7912774648970627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Hoja1!$I$47</c:f>
              <c:strCache>
                <c:ptCount val="1"/>
                <c:pt idx="0">
                  <c:v>capacitados  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</c:spPr>
            <c:txPr>
              <a:bodyPr/>
              <a:lstStyle/>
              <a:p>
                <a:pPr>
                  <a:defRPr sz="1000"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Hoja1!$I$48:$I$52</c:f>
              <c:numCache>
                <c:formatCode>General</c:formatCode>
                <c:ptCount val="5"/>
                <c:pt idx="0">
                  <c:v>528</c:v>
                </c:pt>
                <c:pt idx="1">
                  <c:v>1554</c:v>
                </c:pt>
                <c:pt idx="2">
                  <c:v>4159</c:v>
                </c:pt>
                <c:pt idx="3">
                  <c:v>3580</c:v>
                </c:pt>
                <c:pt idx="4">
                  <c:v>2964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2537600"/>
        <c:axId val="40475392"/>
      </c:barChart>
      <c:lineChart>
        <c:grouping val="standard"/>
        <c:varyColors val="0"/>
        <c:ser>
          <c:idx val="1"/>
          <c:order val="1"/>
          <c:tx>
            <c:strRef>
              <c:f>Hoja1!$J$47</c:f>
              <c:strCache>
                <c:ptCount val="1"/>
                <c:pt idx="0">
                  <c:v>cursos 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8368082031940458E-17"/>
                  <c:y val="-2.2611447730878989E-2"/>
                </c:manualLayout>
              </c:layout>
              <c:numFmt formatCode="#,##0" sourceLinked="0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3713146029014956E-3"/>
                  <c:y val="-9.0445790923515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149901093240722E-2"/>
                  <c:y val="3.5200668394202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5810205792429989E-3"/>
                  <c:y val="9.53347525950570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928451296911236E-2"/>
                  <c:y val="4.5222539375966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Hoja1!$J$48:$J$52</c:f>
              <c:numCache>
                <c:formatCode>General</c:formatCode>
                <c:ptCount val="5"/>
                <c:pt idx="0">
                  <c:v>14</c:v>
                </c:pt>
                <c:pt idx="1">
                  <c:v>12</c:v>
                </c:pt>
                <c:pt idx="2">
                  <c:v>39</c:v>
                </c:pt>
                <c:pt idx="3">
                  <c:v>39</c:v>
                </c:pt>
                <c:pt idx="4">
                  <c:v>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625856"/>
        <c:axId val="48390144"/>
      </c:lineChart>
      <c:catAx>
        <c:axId val="32537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MX"/>
          </a:p>
        </c:txPr>
        <c:crossAx val="40475392"/>
        <c:crosses val="autoZero"/>
        <c:auto val="1"/>
        <c:lblAlgn val="ctr"/>
        <c:lblOffset val="100"/>
        <c:noMultiLvlLbl val="0"/>
      </c:catAx>
      <c:valAx>
        <c:axId val="404753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2537600"/>
        <c:crosses val="autoZero"/>
        <c:crossBetween val="between"/>
      </c:valAx>
      <c:valAx>
        <c:axId val="4839014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37625856"/>
        <c:crosses val="max"/>
        <c:crossBetween val="between"/>
      </c:valAx>
      <c:catAx>
        <c:axId val="376258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8390144"/>
        <c:crosses val="autoZero"/>
        <c:auto val="1"/>
        <c:lblAlgn val="ctr"/>
        <c:lblOffset val="100"/>
        <c:noMultiLvlLbl val="0"/>
      </c:catAx>
      <c:spPr>
        <a:noFill/>
      </c:spPr>
    </c:plotArea>
    <c:legend>
      <c:legendPos val="r"/>
      <c:layout>
        <c:manualLayout>
          <c:xMode val="edge"/>
          <c:yMode val="edge"/>
          <c:x val="0.17597360201517975"/>
          <c:y val="5.5429026404473579E-2"/>
          <c:w val="0.19274770335763558"/>
          <c:h val="0.24104084968710768"/>
        </c:manualLayout>
      </c:layout>
      <c:overlay val="0"/>
      <c:txPr>
        <a:bodyPr/>
        <a:lstStyle/>
        <a:p>
          <a:pPr>
            <a:defRPr b="1"/>
          </a:pPr>
          <a:endParaRPr lang="es-MX"/>
        </a:p>
      </c:txPr>
    </c:legend>
    <c:plotVisOnly val="1"/>
    <c:dispBlanksAs val="gap"/>
    <c:showDLblsOverMax val="0"/>
  </c:chart>
  <c:spPr>
    <a:solidFill>
      <a:srgbClr val="E8DECA"/>
    </a:solidFill>
  </c:spPr>
  <c:txPr>
    <a:bodyPr/>
    <a:lstStyle/>
    <a:p>
      <a:pPr>
        <a:defRPr sz="1050"/>
      </a:pPr>
      <a:endParaRPr lang="es-MX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0.49721</cdr:x>
      <cdr:y>0.89447</cdr:y>
    </cdr:from>
    <cdr:to>
      <cdr:x>0.57816</cdr:x>
      <cdr:y>0.98931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3017225" y="2511963"/>
          <a:ext cx="491247" cy="266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200" b="1" dirty="0"/>
            <a:t>A</a:t>
          </a:r>
          <a:r>
            <a:rPr lang="es-MX" sz="1200" b="1" dirty="0" smtClean="0"/>
            <a:t>ño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0.03795</cdr:x>
      <cdr:y>0.20513</cdr:y>
    </cdr:from>
    <cdr:to>
      <cdr:x>0.08542</cdr:x>
      <cdr:y>0.52671</cdr:y>
    </cdr:to>
    <cdr:sp macro="" textlink="">
      <cdr:nvSpPr>
        <cdr:cNvPr id="3" name="1 CuadroTexto"/>
        <cdr:cNvSpPr txBox="1"/>
      </cdr:nvSpPr>
      <cdr:spPr>
        <a:xfrm xmlns:a="http://schemas.openxmlformats.org/drawingml/2006/main" rot="16200000">
          <a:off x="-77234" y="883601"/>
          <a:ext cx="90310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Asistentes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0.93758</cdr:x>
      <cdr:y>0.23077</cdr:y>
    </cdr:from>
    <cdr:to>
      <cdr:x>0.98067</cdr:x>
      <cdr:y>0.49386</cdr:y>
    </cdr:to>
    <cdr:sp macro="" textlink="">
      <cdr:nvSpPr>
        <cdr:cNvPr id="4" name="1 CuadroTexto"/>
        <cdr:cNvSpPr txBox="1"/>
      </cdr:nvSpPr>
      <cdr:spPr>
        <a:xfrm xmlns:a="http://schemas.openxmlformats.org/drawingml/2006/main" rot="16200000">
          <a:off x="5450879" y="886748"/>
          <a:ext cx="738828" cy="26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Cursos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0.22131</cdr:x>
      <cdr:y>0.56322</cdr:y>
    </cdr:from>
    <cdr:to>
      <cdr:x>0.23318</cdr:x>
      <cdr:y>0.58886</cdr:y>
    </cdr:to>
    <cdr:sp macro="" textlink="">
      <cdr:nvSpPr>
        <cdr:cNvPr id="5" name="4 Elipse"/>
        <cdr:cNvSpPr/>
      </cdr:nvSpPr>
      <cdr:spPr>
        <a:xfrm xmlns:a="http://schemas.openxmlformats.org/drawingml/2006/main">
          <a:off x="1944216" y="3528392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0.36785</cdr:x>
      <cdr:y>0.58974</cdr:y>
    </cdr:from>
    <cdr:to>
      <cdr:x>0.37972</cdr:x>
      <cdr:y>0.61538</cdr:y>
    </cdr:to>
    <cdr:sp macro="" textlink="">
      <cdr:nvSpPr>
        <cdr:cNvPr id="7" name="1 Elipse"/>
        <cdr:cNvSpPr/>
      </cdr:nvSpPr>
      <cdr:spPr>
        <a:xfrm xmlns:a="http://schemas.openxmlformats.org/drawingml/2006/main">
          <a:off x="2232248" y="1656184"/>
          <a:ext cx="72008" cy="72008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0.51639</cdr:x>
      <cdr:y>0.12227</cdr:y>
    </cdr:from>
    <cdr:to>
      <cdr:x>0.52826</cdr:x>
      <cdr:y>0.14791</cdr:y>
    </cdr:to>
    <cdr:sp macro="" textlink="">
      <cdr:nvSpPr>
        <cdr:cNvPr id="8" name="1 Elipse"/>
        <cdr:cNvSpPr/>
      </cdr:nvSpPr>
      <cdr:spPr>
        <a:xfrm xmlns:a="http://schemas.openxmlformats.org/drawingml/2006/main">
          <a:off x="4536504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0.66393</cdr:x>
      <cdr:y>0.12227</cdr:y>
    </cdr:from>
    <cdr:to>
      <cdr:x>0.6758</cdr:x>
      <cdr:y>0.14791</cdr:y>
    </cdr:to>
    <cdr:sp macro="" textlink="">
      <cdr:nvSpPr>
        <cdr:cNvPr id="9" name="1 Elipse"/>
        <cdr:cNvSpPr/>
      </cdr:nvSpPr>
      <cdr:spPr>
        <a:xfrm xmlns:a="http://schemas.openxmlformats.org/drawingml/2006/main">
          <a:off x="5832648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0.80778</cdr:x>
      <cdr:y>0.31815</cdr:y>
    </cdr:from>
    <cdr:to>
      <cdr:x>0.81964</cdr:x>
      <cdr:y>0.34379</cdr:y>
    </cdr:to>
    <cdr:sp macro="" textlink="">
      <cdr:nvSpPr>
        <cdr:cNvPr id="10" name="1 Elipse"/>
        <cdr:cNvSpPr/>
      </cdr:nvSpPr>
      <cdr:spPr>
        <a:xfrm xmlns:a="http://schemas.openxmlformats.org/drawingml/2006/main">
          <a:off x="7096316" y="1993098"/>
          <a:ext cx="104245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7316674-6323-449B-89C6-3A204ABD4289}" type="datetimeFigureOut">
              <a:rPr lang="es-MX" smtClean="0"/>
              <a:t>29/01/2019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29/01/2019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29/01/2019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29/01/2019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29/01/2019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29/01/2019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29/01/2019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29/01/2019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jmarceo@cenapred.unam.m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30 de enero,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711822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CAPACITACIÓN </a:t>
            </a:r>
            <a:r>
              <a:rPr lang="es-MX" altLang="es-MX" sz="2000" b="1" dirty="0">
                <a:solidFill>
                  <a:srgbClr val="E8DECA"/>
                </a:solidFill>
                <a:latin typeface="Montserrat" panose="00000500000000000000" pitchFamily="2" charset="0"/>
              </a:rPr>
              <a:t>EN MATERIA DE PROTECCIÓN CIVIL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>
              <a:solidFill>
                <a:srgbClr val="595959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TABASCO</a:t>
            </a:r>
            <a:endParaRPr lang="es-MX" altLang="es-MX" sz="1400" dirty="0">
              <a:solidFill>
                <a:srgbClr val="E8DECA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147810" y="1408596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59532" y="2043702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Habitantes: 2,400,967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Municipios: 17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Los principales peligros identificados en el estado son: susceptibilidad de laderas, inundaciones y tormentas eléctricas .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Estudiantes en el  TBGIR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47810" y="1031002"/>
            <a:ext cx="7168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Antecedentes en el estado de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TABASCO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5" name="Rectangle 8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4" name="Rectangle 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6" name="Rectangle 10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2" name="Rectangle 1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28" name="2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148915"/>
              </p:ext>
            </p:extLst>
          </p:nvPr>
        </p:nvGraphicFramePr>
        <p:xfrm>
          <a:off x="1547664" y="4381501"/>
          <a:ext cx="6408712" cy="243840"/>
        </p:xfrm>
        <a:graphic>
          <a:graphicData uri="http://schemas.openxmlformats.org/drawingml/2006/table">
            <a:tbl>
              <a:tblPr/>
              <a:tblGrid>
                <a:gridCol w="6408712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Alumnos por</a:t>
                      </a:r>
                      <a:r>
                        <a:rPr lang="es-MX" sz="1000" b="1" baseline="0" dirty="0" smtClean="0">
                          <a:latin typeface="Montserrat" panose="00000500000000000000" pitchFamily="2" charset="0"/>
                        </a:rPr>
                        <a:t> Estado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2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282480"/>
              </p:ext>
            </p:extLst>
          </p:nvPr>
        </p:nvGraphicFramePr>
        <p:xfrm>
          <a:off x="1547661" y="4653136"/>
          <a:ext cx="6408720" cy="61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7"/>
                <a:gridCol w="576064"/>
                <a:gridCol w="648072"/>
                <a:gridCol w="720080"/>
                <a:gridCol w="648072"/>
                <a:gridCol w="648072"/>
                <a:gridCol w="720080"/>
                <a:gridCol w="720080"/>
                <a:gridCol w="792093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b="1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Tabasco</a:t>
                      </a:r>
                      <a:endParaRPr lang="es-MX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60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128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126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99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101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51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586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2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253567"/>
              </p:ext>
            </p:extLst>
          </p:nvPr>
        </p:nvGraphicFramePr>
        <p:xfrm>
          <a:off x="1547664" y="5301208"/>
          <a:ext cx="6400450" cy="243840"/>
        </p:xfrm>
        <a:graphic>
          <a:graphicData uri="http://schemas.openxmlformats.org/drawingml/2006/table">
            <a:tbl>
              <a:tblPr/>
              <a:tblGrid>
                <a:gridCol w="6400450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Egresados por Estado y Eficiencia Terminal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3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35709"/>
              </p:ext>
            </p:extLst>
          </p:nvPr>
        </p:nvGraphicFramePr>
        <p:xfrm>
          <a:off x="1547664" y="5589240"/>
          <a:ext cx="6408712" cy="76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046"/>
                <a:gridCol w="502490"/>
                <a:gridCol w="574274"/>
                <a:gridCol w="646058"/>
                <a:gridCol w="502490"/>
                <a:gridCol w="527148"/>
                <a:gridCol w="638880"/>
                <a:gridCol w="556795"/>
                <a:gridCol w="574274"/>
                <a:gridCol w="933257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Eficiencia Terminal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b="1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Tabasco</a:t>
                      </a:r>
                      <a:endParaRPr lang="es-MX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13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24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18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0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83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14.2%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6171294" y="1612868"/>
            <a:ext cx="2072640" cy="1028700"/>
            <a:chOff x="6381" y="1598"/>
            <a:chExt cx="3960" cy="1620"/>
          </a:xfrm>
        </p:grpSpPr>
        <p:sp>
          <p:nvSpPr>
            <p:cNvPr id="7" name="Freeform 3"/>
            <p:cNvSpPr>
              <a:spLocks/>
            </p:cNvSpPr>
            <p:nvPr/>
          </p:nvSpPr>
          <p:spPr bwMode="auto">
            <a:xfrm>
              <a:off x="6381" y="1598"/>
              <a:ext cx="3960" cy="1620"/>
            </a:xfrm>
            <a:custGeom>
              <a:avLst/>
              <a:gdLst>
                <a:gd name="T0" fmla="*/ 0 w 3686"/>
                <a:gd name="T1" fmla="*/ 766 h 1738"/>
                <a:gd name="T2" fmla="*/ 46 w 3686"/>
                <a:gd name="T3" fmla="*/ 884 h 1738"/>
                <a:gd name="T4" fmla="*/ 46 w 3686"/>
                <a:gd name="T5" fmla="*/ 1076 h 1738"/>
                <a:gd name="T6" fmla="*/ 73 w 3686"/>
                <a:gd name="T7" fmla="*/ 1106 h 1738"/>
                <a:gd name="T8" fmla="*/ 181 w 3686"/>
                <a:gd name="T9" fmla="*/ 1179 h 1738"/>
                <a:gd name="T10" fmla="*/ 300 w 3686"/>
                <a:gd name="T11" fmla="*/ 1283 h 1738"/>
                <a:gd name="T12" fmla="*/ 392 w 3686"/>
                <a:gd name="T13" fmla="*/ 1313 h 1738"/>
                <a:gd name="T14" fmla="*/ 450 w 3686"/>
                <a:gd name="T15" fmla="*/ 1443 h 1738"/>
                <a:gd name="T16" fmla="*/ 527 w 3686"/>
                <a:gd name="T17" fmla="*/ 1681 h 1738"/>
                <a:gd name="T18" fmla="*/ 692 w 3686"/>
                <a:gd name="T19" fmla="*/ 1443 h 1738"/>
                <a:gd name="T20" fmla="*/ 753 w 3686"/>
                <a:gd name="T21" fmla="*/ 1401 h 1738"/>
                <a:gd name="T22" fmla="*/ 815 w 3686"/>
                <a:gd name="T23" fmla="*/ 1313 h 1738"/>
                <a:gd name="T24" fmla="*/ 934 w 3686"/>
                <a:gd name="T25" fmla="*/ 930 h 1738"/>
                <a:gd name="T26" fmla="*/ 1099 w 3686"/>
                <a:gd name="T27" fmla="*/ 957 h 1738"/>
                <a:gd name="T28" fmla="*/ 1234 w 3686"/>
                <a:gd name="T29" fmla="*/ 1133 h 1738"/>
                <a:gd name="T30" fmla="*/ 1249 w 3686"/>
                <a:gd name="T31" fmla="*/ 1325 h 1738"/>
                <a:gd name="T32" fmla="*/ 1414 w 3686"/>
                <a:gd name="T33" fmla="*/ 1489 h 1738"/>
                <a:gd name="T34" fmla="*/ 1580 w 3686"/>
                <a:gd name="T35" fmla="*/ 1620 h 1738"/>
                <a:gd name="T36" fmla="*/ 1822 w 3686"/>
                <a:gd name="T37" fmla="*/ 1401 h 1738"/>
                <a:gd name="T38" fmla="*/ 2029 w 3686"/>
                <a:gd name="T39" fmla="*/ 1149 h 1738"/>
                <a:gd name="T40" fmla="*/ 2152 w 3686"/>
                <a:gd name="T41" fmla="*/ 1076 h 1738"/>
                <a:gd name="T42" fmla="*/ 2272 w 3686"/>
                <a:gd name="T43" fmla="*/ 1030 h 1738"/>
                <a:gd name="T44" fmla="*/ 2333 w 3686"/>
                <a:gd name="T45" fmla="*/ 930 h 1738"/>
                <a:gd name="T46" fmla="*/ 2437 w 3686"/>
                <a:gd name="T47" fmla="*/ 930 h 1738"/>
                <a:gd name="T48" fmla="*/ 2483 w 3686"/>
                <a:gd name="T49" fmla="*/ 957 h 1738"/>
                <a:gd name="T50" fmla="*/ 2556 w 3686"/>
                <a:gd name="T51" fmla="*/ 1003 h 1738"/>
                <a:gd name="T52" fmla="*/ 2648 w 3686"/>
                <a:gd name="T53" fmla="*/ 988 h 1738"/>
                <a:gd name="T54" fmla="*/ 2710 w 3686"/>
                <a:gd name="T55" fmla="*/ 1149 h 1738"/>
                <a:gd name="T56" fmla="*/ 2829 w 3686"/>
                <a:gd name="T57" fmla="*/ 1195 h 1738"/>
                <a:gd name="T58" fmla="*/ 2844 w 3686"/>
                <a:gd name="T59" fmla="*/ 1371 h 1738"/>
                <a:gd name="T60" fmla="*/ 2994 w 3686"/>
                <a:gd name="T61" fmla="*/ 1443 h 1738"/>
                <a:gd name="T62" fmla="*/ 3086 w 3686"/>
                <a:gd name="T63" fmla="*/ 1505 h 1738"/>
                <a:gd name="T64" fmla="*/ 3206 w 3686"/>
                <a:gd name="T65" fmla="*/ 1547 h 1738"/>
                <a:gd name="T66" fmla="*/ 3175 w 3686"/>
                <a:gd name="T67" fmla="*/ 1620 h 1738"/>
                <a:gd name="T68" fmla="*/ 3640 w 3686"/>
                <a:gd name="T69" fmla="*/ 930 h 1738"/>
                <a:gd name="T70" fmla="*/ 3206 w 3686"/>
                <a:gd name="T71" fmla="*/ 651 h 1738"/>
                <a:gd name="T72" fmla="*/ 3010 w 3686"/>
                <a:gd name="T73" fmla="*/ 605 h 1738"/>
                <a:gd name="T74" fmla="*/ 2917 w 3686"/>
                <a:gd name="T75" fmla="*/ 796 h 1738"/>
                <a:gd name="T76" fmla="*/ 2814 w 3686"/>
                <a:gd name="T77" fmla="*/ 842 h 1738"/>
                <a:gd name="T78" fmla="*/ 2544 w 3686"/>
                <a:gd name="T79" fmla="*/ 812 h 1738"/>
                <a:gd name="T80" fmla="*/ 2421 w 3686"/>
                <a:gd name="T81" fmla="*/ 708 h 1738"/>
                <a:gd name="T82" fmla="*/ 2364 w 3686"/>
                <a:gd name="T83" fmla="*/ 678 h 1738"/>
                <a:gd name="T84" fmla="*/ 2272 w 3686"/>
                <a:gd name="T85" fmla="*/ 662 h 1738"/>
                <a:gd name="T86" fmla="*/ 2199 w 3686"/>
                <a:gd name="T87" fmla="*/ 532 h 1738"/>
                <a:gd name="T88" fmla="*/ 2003 w 3686"/>
                <a:gd name="T89" fmla="*/ 176 h 1738"/>
                <a:gd name="T90" fmla="*/ 1730 w 3686"/>
                <a:gd name="T91" fmla="*/ 61 h 1738"/>
                <a:gd name="T92" fmla="*/ 1626 w 3686"/>
                <a:gd name="T93" fmla="*/ 76 h 1738"/>
                <a:gd name="T94" fmla="*/ 1595 w 3686"/>
                <a:gd name="T95" fmla="*/ 118 h 1738"/>
                <a:gd name="T96" fmla="*/ 1430 w 3686"/>
                <a:gd name="T97" fmla="*/ 252 h 1738"/>
                <a:gd name="T98" fmla="*/ 1172 w 3686"/>
                <a:gd name="T99" fmla="*/ 295 h 1738"/>
                <a:gd name="T100" fmla="*/ 1099 w 3686"/>
                <a:gd name="T101" fmla="*/ 295 h 1738"/>
                <a:gd name="T102" fmla="*/ 796 w 3686"/>
                <a:gd name="T103" fmla="*/ 310 h 1738"/>
                <a:gd name="T104" fmla="*/ 569 w 3686"/>
                <a:gd name="T105" fmla="*/ 356 h 1738"/>
                <a:gd name="T106" fmla="*/ 300 w 3686"/>
                <a:gd name="T107" fmla="*/ 486 h 1738"/>
                <a:gd name="T108" fmla="*/ 15 w 3686"/>
                <a:gd name="T109" fmla="*/ 605 h 1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86" h="1738">
                  <a:moveTo>
                    <a:pt x="0" y="605"/>
                  </a:moveTo>
                  <a:lnTo>
                    <a:pt x="0" y="750"/>
                  </a:lnTo>
                  <a:lnTo>
                    <a:pt x="0" y="766"/>
                  </a:lnTo>
                  <a:lnTo>
                    <a:pt x="15" y="812"/>
                  </a:lnTo>
                  <a:lnTo>
                    <a:pt x="31" y="854"/>
                  </a:lnTo>
                  <a:lnTo>
                    <a:pt x="46" y="884"/>
                  </a:lnTo>
                  <a:lnTo>
                    <a:pt x="61" y="900"/>
                  </a:lnTo>
                  <a:lnTo>
                    <a:pt x="31" y="942"/>
                  </a:lnTo>
                  <a:lnTo>
                    <a:pt x="46" y="1076"/>
                  </a:lnTo>
                  <a:lnTo>
                    <a:pt x="61" y="1091"/>
                  </a:lnTo>
                  <a:lnTo>
                    <a:pt x="73" y="1091"/>
                  </a:lnTo>
                  <a:lnTo>
                    <a:pt x="73" y="1106"/>
                  </a:lnTo>
                  <a:lnTo>
                    <a:pt x="104" y="1076"/>
                  </a:lnTo>
                  <a:lnTo>
                    <a:pt x="134" y="1076"/>
                  </a:lnTo>
                  <a:lnTo>
                    <a:pt x="181" y="1179"/>
                  </a:lnTo>
                  <a:lnTo>
                    <a:pt x="211" y="1195"/>
                  </a:lnTo>
                  <a:lnTo>
                    <a:pt x="257" y="1252"/>
                  </a:lnTo>
                  <a:lnTo>
                    <a:pt x="300" y="1283"/>
                  </a:lnTo>
                  <a:lnTo>
                    <a:pt x="330" y="1283"/>
                  </a:lnTo>
                  <a:lnTo>
                    <a:pt x="346" y="1298"/>
                  </a:lnTo>
                  <a:lnTo>
                    <a:pt x="392" y="1313"/>
                  </a:lnTo>
                  <a:lnTo>
                    <a:pt x="407" y="1371"/>
                  </a:lnTo>
                  <a:lnTo>
                    <a:pt x="419" y="1371"/>
                  </a:lnTo>
                  <a:lnTo>
                    <a:pt x="450" y="1443"/>
                  </a:lnTo>
                  <a:lnTo>
                    <a:pt x="465" y="1459"/>
                  </a:lnTo>
                  <a:lnTo>
                    <a:pt x="511" y="1474"/>
                  </a:lnTo>
                  <a:lnTo>
                    <a:pt x="527" y="1681"/>
                  </a:lnTo>
                  <a:lnTo>
                    <a:pt x="557" y="1723"/>
                  </a:lnTo>
                  <a:lnTo>
                    <a:pt x="588" y="1738"/>
                  </a:lnTo>
                  <a:lnTo>
                    <a:pt x="692" y="1443"/>
                  </a:lnTo>
                  <a:lnTo>
                    <a:pt x="723" y="1443"/>
                  </a:lnTo>
                  <a:lnTo>
                    <a:pt x="738" y="1428"/>
                  </a:lnTo>
                  <a:lnTo>
                    <a:pt x="753" y="1401"/>
                  </a:lnTo>
                  <a:lnTo>
                    <a:pt x="769" y="1386"/>
                  </a:lnTo>
                  <a:lnTo>
                    <a:pt x="769" y="1371"/>
                  </a:lnTo>
                  <a:lnTo>
                    <a:pt x="815" y="1313"/>
                  </a:lnTo>
                  <a:lnTo>
                    <a:pt x="842" y="1045"/>
                  </a:lnTo>
                  <a:lnTo>
                    <a:pt x="903" y="942"/>
                  </a:lnTo>
                  <a:lnTo>
                    <a:pt x="934" y="930"/>
                  </a:lnTo>
                  <a:lnTo>
                    <a:pt x="949" y="930"/>
                  </a:lnTo>
                  <a:lnTo>
                    <a:pt x="1068" y="942"/>
                  </a:lnTo>
                  <a:lnTo>
                    <a:pt x="1099" y="957"/>
                  </a:lnTo>
                  <a:lnTo>
                    <a:pt x="1172" y="1030"/>
                  </a:lnTo>
                  <a:lnTo>
                    <a:pt x="1234" y="1076"/>
                  </a:lnTo>
                  <a:lnTo>
                    <a:pt x="1234" y="1133"/>
                  </a:lnTo>
                  <a:lnTo>
                    <a:pt x="1218" y="1210"/>
                  </a:lnTo>
                  <a:lnTo>
                    <a:pt x="1234" y="1298"/>
                  </a:lnTo>
                  <a:lnTo>
                    <a:pt x="1249" y="1325"/>
                  </a:lnTo>
                  <a:lnTo>
                    <a:pt x="1280" y="1474"/>
                  </a:lnTo>
                  <a:lnTo>
                    <a:pt x="1311" y="1489"/>
                  </a:lnTo>
                  <a:lnTo>
                    <a:pt x="1414" y="1489"/>
                  </a:lnTo>
                  <a:lnTo>
                    <a:pt x="1476" y="1516"/>
                  </a:lnTo>
                  <a:lnTo>
                    <a:pt x="1549" y="1604"/>
                  </a:lnTo>
                  <a:lnTo>
                    <a:pt x="1580" y="1620"/>
                  </a:lnTo>
                  <a:lnTo>
                    <a:pt x="1641" y="1620"/>
                  </a:lnTo>
                  <a:lnTo>
                    <a:pt x="1657" y="1604"/>
                  </a:lnTo>
                  <a:lnTo>
                    <a:pt x="1822" y="1401"/>
                  </a:lnTo>
                  <a:lnTo>
                    <a:pt x="2003" y="1195"/>
                  </a:lnTo>
                  <a:lnTo>
                    <a:pt x="2018" y="1164"/>
                  </a:lnTo>
                  <a:lnTo>
                    <a:pt x="2029" y="1149"/>
                  </a:lnTo>
                  <a:lnTo>
                    <a:pt x="2045" y="1133"/>
                  </a:lnTo>
                  <a:lnTo>
                    <a:pt x="2076" y="1106"/>
                  </a:lnTo>
                  <a:lnTo>
                    <a:pt x="2152" y="1076"/>
                  </a:lnTo>
                  <a:lnTo>
                    <a:pt x="2183" y="1060"/>
                  </a:lnTo>
                  <a:lnTo>
                    <a:pt x="2199" y="1030"/>
                  </a:lnTo>
                  <a:lnTo>
                    <a:pt x="2272" y="1030"/>
                  </a:lnTo>
                  <a:lnTo>
                    <a:pt x="2287" y="1045"/>
                  </a:lnTo>
                  <a:lnTo>
                    <a:pt x="2302" y="1018"/>
                  </a:lnTo>
                  <a:lnTo>
                    <a:pt x="2333" y="930"/>
                  </a:lnTo>
                  <a:lnTo>
                    <a:pt x="2348" y="930"/>
                  </a:lnTo>
                  <a:lnTo>
                    <a:pt x="2421" y="900"/>
                  </a:lnTo>
                  <a:lnTo>
                    <a:pt x="2437" y="930"/>
                  </a:lnTo>
                  <a:lnTo>
                    <a:pt x="2452" y="957"/>
                  </a:lnTo>
                  <a:lnTo>
                    <a:pt x="2468" y="957"/>
                  </a:lnTo>
                  <a:lnTo>
                    <a:pt x="2483" y="957"/>
                  </a:lnTo>
                  <a:lnTo>
                    <a:pt x="2498" y="942"/>
                  </a:lnTo>
                  <a:lnTo>
                    <a:pt x="2544" y="972"/>
                  </a:lnTo>
                  <a:lnTo>
                    <a:pt x="2556" y="1003"/>
                  </a:lnTo>
                  <a:lnTo>
                    <a:pt x="2591" y="1003"/>
                  </a:lnTo>
                  <a:lnTo>
                    <a:pt x="2633" y="972"/>
                  </a:lnTo>
                  <a:lnTo>
                    <a:pt x="2648" y="988"/>
                  </a:lnTo>
                  <a:lnTo>
                    <a:pt x="2664" y="1003"/>
                  </a:lnTo>
                  <a:lnTo>
                    <a:pt x="2679" y="1060"/>
                  </a:lnTo>
                  <a:lnTo>
                    <a:pt x="2710" y="1149"/>
                  </a:lnTo>
                  <a:lnTo>
                    <a:pt x="2721" y="1164"/>
                  </a:lnTo>
                  <a:lnTo>
                    <a:pt x="2798" y="1164"/>
                  </a:lnTo>
                  <a:lnTo>
                    <a:pt x="2829" y="1195"/>
                  </a:lnTo>
                  <a:lnTo>
                    <a:pt x="2875" y="1267"/>
                  </a:lnTo>
                  <a:lnTo>
                    <a:pt x="2875" y="1313"/>
                  </a:lnTo>
                  <a:lnTo>
                    <a:pt x="2844" y="1371"/>
                  </a:lnTo>
                  <a:lnTo>
                    <a:pt x="2844" y="1413"/>
                  </a:lnTo>
                  <a:lnTo>
                    <a:pt x="2875" y="1428"/>
                  </a:lnTo>
                  <a:lnTo>
                    <a:pt x="2994" y="1443"/>
                  </a:lnTo>
                  <a:lnTo>
                    <a:pt x="3056" y="1474"/>
                  </a:lnTo>
                  <a:lnTo>
                    <a:pt x="3056" y="1505"/>
                  </a:lnTo>
                  <a:lnTo>
                    <a:pt x="3086" y="1505"/>
                  </a:lnTo>
                  <a:lnTo>
                    <a:pt x="3159" y="1505"/>
                  </a:lnTo>
                  <a:lnTo>
                    <a:pt x="3175" y="1547"/>
                  </a:lnTo>
                  <a:lnTo>
                    <a:pt x="3206" y="1547"/>
                  </a:lnTo>
                  <a:lnTo>
                    <a:pt x="3206" y="1578"/>
                  </a:lnTo>
                  <a:lnTo>
                    <a:pt x="3190" y="1593"/>
                  </a:lnTo>
                  <a:lnTo>
                    <a:pt x="3175" y="1620"/>
                  </a:lnTo>
                  <a:lnTo>
                    <a:pt x="3686" y="1593"/>
                  </a:lnTo>
                  <a:lnTo>
                    <a:pt x="3659" y="915"/>
                  </a:lnTo>
                  <a:lnTo>
                    <a:pt x="3640" y="930"/>
                  </a:lnTo>
                  <a:lnTo>
                    <a:pt x="3613" y="750"/>
                  </a:lnTo>
                  <a:lnTo>
                    <a:pt x="3413" y="750"/>
                  </a:lnTo>
                  <a:lnTo>
                    <a:pt x="3206" y="651"/>
                  </a:lnTo>
                  <a:lnTo>
                    <a:pt x="3144" y="651"/>
                  </a:lnTo>
                  <a:lnTo>
                    <a:pt x="3102" y="620"/>
                  </a:lnTo>
                  <a:lnTo>
                    <a:pt x="3010" y="605"/>
                  </a:lnTo>
                  <a:lnTo>
                    <a:pt x="2948" y="620"/>
                  </a:lnTo>
                  <a:lnTo>
                    <a:pt x="2902" y="678"/>
                  </a:lnTo>
                  <a:lnTo>
                    <a:pt x="2917" y="796"/>
                  </a:lnTo>
                  <a:lnTo>
                    <a:pt x="2844" y="812"/>
                  </a:lnTo>
                  <a:lnTo>
                    <a:pt x="2860" y="854"/>
                  </a:lnTo>
                  <a:lnTo>
                    <a:pt x="2814" y="842"/>
                  </a:lnTo>
                  <a:lnTo>
                    <a:pt x="2571" y="842"/>
                  </a:lnTo>
                  <a:lnTo>
                    <a:pt x="2556" y="842"/>
                  </a:lnTo>
                  <a:lnTo>
                    <a:pt x="2544" y="812"/>
                  </a:lnTo>
                  <a:lnTo>
                    <a:pt x="2468" y="750"/>
                  </a:lnTo>
                  <a:lnTo>
                    <a:pt x="2452" y="723"/>
                  </a:lnTo>
                  <a:lnTo>
                    <a:pt x="2421" y="708"/>
                  </a:lnTo>
                  <a:lnTo>
                    <a:pt x="2406" y="723"/>
                  </a:lnTo>
                  <a:lnTo>
                    <a:pt x="2364" y="708"/>
                  </a:lnTo>
                  <a:lnTo>
                    <a:pt x="2364" y="678"/>
                  </a:lnTo>
                  <a:lnTo>
                    <a:pt x="2348" y="678"/>
                  </a:lnTo>
                  <a:lnTo>
                    <a:pt x="2302" y="678"/>
                  </a:lnTo>
                  <a:lnTo>
                    <a:pt x="2272" y="662"/>
                  </a:lnTo>
                  <a:lnTo>
                    <a:pt x="2256" y="605"/>
                  </a:lnTo>
                  <a:lnTo>
                    <a:pt x="2210" y="605"/>
                  </a:lnTo>
                  <a:lnTo>
                    <a:pt x="2199" y="532"/>
                  </a:lnTo>
                  <a:lnTo>
                    <a:pt x="2199" y="413"/>
                  </a:lnTo>
                  <a:lnTo>
                    <a:pt x="2183" y="222"/>
                  </a:lnTo>
                  <a:lnTo>
                    <a:pt x="2003" y="176"/>
                  </a:lnTo>
                  <a:lnTo>
                    <a:pt x="1880" y="0"/>
                  </a:lnTo>
                  <a:lnTo>
                    <a:pt x="1864" y="15"/>
                  </a:lnTo>
                  <a:lnTo>
                    <a:pt x="1730" y="61"/>
                  </a:lnTo>
                  <a:lnTo>
                    <a:pt x="1672" y="76"/>
                  </a:lnTo>
                  <a:lnTo>
                    <a:pt x="1626" y="61"/>
                  </a:lnTo>
                  <a:lnTo>
                    <a:pt x="1626" y="76"/>
                  </a:lnTo>
                  <a:lnTo>
                    <a:pt x="1595" y="88"/>
                  </a:lnTo>
                  <a:lnTo>
                    <a:pt x="1610" y="103"/>
                  </a:lnTo>
                  <a:lnTo>
                    <a:pt x="1595" y="118"/>
                  </a:lnTo>
                  <a:lnTo>
                    <a:pt x="1595" y="149"/>
                  </a:lnTo>
                  <a:lnTo>
                    <a:pt x="1518" y="206"/>
                  </a:lnTo>
                  <a:lnTo>
                    <a:pt x="1430" y="252"/>
                  </a:lnTo>
                  <a:lnTo>
                    <a:pt x="1338" y="279"/>
                  </a:lnTo>
                  <a:lnTo>
                    <a:pt x="1295" y="295"/>
                  </a:lnTo>
                  <a:lnTo>
                    <a:pt x="1172" y="295"/>
                  </a:lnTo>
                  <a:lnTo>
                    <a:pt x="1161" y="295"/>
                  </a:lnTo>
                  <a:lnTo>
                    <a:pt x="1115" y="295"/>
                  </a:lnTo>
                  <a:lnTo>
                    <a:pt x="1099" y="295"/>
                  </a:lnTo>
                  <a:lnTo>
                    <a:pt x="949" y="295"/>
                  </a:lnTo>
                  <a:lnTo>
                    <a:pt x="796" y="295"/>
                  </a:lnTo>
                  <a:lnTo>
                    <a:pt x="796" y="310"/>
                  </a:lnTo>
                  <a:lnTo>
                    <a:pt x="796" y="295"/>
                  </a:lnTo>
                  <a:lnTo>
                    <a:pt x="723" y="310"/>
                  </a:lnTo>
                  <a:lnTo>
                    <a:pt x="569" y="356"/>
                  </a:lnTo>
                  <a:lnTo>
                    <a:pt x="419" y="444"/>
                  </a:lnTo>
                  <a:lnTo>
                    <a:pt x="392" y="444"/>
                  </a:lnTo>
                  <a:lnTo>
                    <a:pt x="300" y="486"/>
                  </a:lnTo>
                  <a:lnTo>
                    <a:pt x="300" y="501"/>
                  </a:lnTo>
                  <a:lnTo>
                    <a:pt x="284" y="486"/>
                  </a:lnTo>
                  <a:lnTo>
                    <a:pt x="15" y="605"/>
                  </a:lnTo>
                  <a:lnTo>
                    <a:pt x="0" y="605"/>
                  </a:lnTo>
                  <a:close/>
                </a:path>
              </a:pathLst>
            </a:custGeom>
            <a:solidFill>
              <a:srgbClr val="EAEAEA"/>
            </a:solidFill>
            <a:ln w="19050" cmpd="sng">
              <a:solidFill>
                <a:srgbClr val="439B8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6788" y="2011"/>
              <a:ext cx="1951" cy="54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ontserrat" panose="00000500000000000000" pitchFamily="2" charset="0"/>
                  <a:cs typeface="Arial" pitchFamily="34" charset="0"/>
                </a:rPr>
                <a:t>Villahermosa</a:t>
              </a:r>
              <a:r>
                <a:rPr kumimoji="0" lang="es-MX" altLang="es-MX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ontserrat" panose="00000500000000000000" pitchFamily="2" charset="0"/>
                  <a:cs typeface="Arial" pitchFamily="34" charset="0"/>
                </a:rPr>
                <a:t> *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  </a:t>
              </a:r>
              <a:endParaRPr kumimoji="0" lang="es-MX" alt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187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280220" cy="159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992" y="1637547"/>
            <a:ext cx="4192832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62833"/>
              </p:ext>
            </p:extLst>
          </p:nvPr>
        </p:nvGraphicFramePr>
        <p:xfrm>
          <a:off x="1691680" y="3789040"/>
          <a:ext cx="568863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855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86015" y="1971145"/>
            <a:ext cx="4392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Capacitación en tiempo real vía </a:t>
            </a:r>
            <a:r>
              <a:rPr lang="es-MX" sz="1600" b="1" dirty="0" err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WebEx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para personal de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y del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Sector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alud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“Apoyo Psicológico de primer contacto para Emergencias o Desastres”.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“Elaboración de Programas especiales de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acuerdo al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Riesgo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”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para su posterior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certificación.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17" y="4149080"/>
            <a:ext cx="2545326" cy="1908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</a:t>
            </a:r>
          </a:p>
        </p:txBody>
      </p:sp>
      <p:pic>
        <p:nvPicPr>
          <p:cNvPr id="2" name="Respiración diafragmática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0072" y="1700808"/>
            <a:ext cx="3528392" cy="21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8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55576" y="910872"/>
            <a:ext cx="4998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Capacitación en tiempo real vía </a:t>
            </a:r>
            <a:r>
              <a:rPr lang="es-MX" b="1" dirty="0" err="1">
                <a:solidFill>
                  <a:srgbClr val="38806B"/>
                </a:solidFill>
                <a:latin typeface="Montserrat" panose="00000500000000000000" pitchFamily="2" charset="0"/>
              </a:rPr>
              <a:t>WebEx</a:t>
            </a:r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79512" y="1412776"/>
            <a:ext cx="417646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Requisitos: 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Contar con internet de banda ancha (10 Megas como mínimo)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Disponer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un espacio para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proyección, auditorio , salón, etc.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Sistema de audio y video (cámara web)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Realizar previamente prueba técnica de conexión (2 días antes)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Enviar solicitud al correo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  <a:hlinkClick r:id="rId2"/>
              </a:rPr>
              <a:t>jmarceo@cenapred.unam.mx</a:t>
            </a: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Durante el evento se podrá interactuar vía Chat.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Recabar lista de asistentes en el formato de ENAPROC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571" y="1702795"/>
            <a:ext cx="3316184" cy="2233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077" name="Picture 5" descr="G:\2019\presentacion 2019\fotos\20170626_103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571" y="4149080"/>
            <a:ext cx="3316184" cy="253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0338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115540" y="1700808"/>
            <a:ext cx="6840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en Protección Civil para “Responsables de Protección Civil”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t="35496" r="3354" b="22193"/>
          <a:stretch/>
        </p:blipFill>
        <p:spPr bwMode="auto">
          <a:xfrm>
            <a:off x="1143575" y="2420888"/>
            <a:ext cx="681280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24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560" y="1585035"/>
            <a:ext cx="7488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(para el público en general) Objetivo: Generar una sociedad resiliente a través de la Gestión Integral de Riesgos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64904"/>
            <a:ext cx="7200799" cy="381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0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1700808"/>
            <a:ext cx="9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Implementación del Curso Equipos Comunitarios de Respuesta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Emergencias (CERT), para formar instructores en cada uno de los estados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(5 participantes). 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Secuencia 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856" y="2531805"/>
            <a:ext cx="5112568" cy="373856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98" y="4574256"/>
            <a:ext cx="2672118" cy="169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8" y="2531805"/>
            <a:ext cx="2724108" cy="1928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23938" y="1124744"/>
            <a:ext cx="7096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para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el estado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71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978241"/>
              </p:ext>
            </p:extLst>
          </p:nvPr>
        </p:nvGraphicFramePr>
        <p:xfrm>
          <a:off x="395288" y="1052513"/>
          <a:ext cx="8428037" cy="559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Documento" r:id="rId3" imgW="8422508" imgH="5623788" progId="Word.Document.12">
                  <p:embed/>
                </p:oleObj>
              </mc:Choice>
              <mc:Fallback>
                <p:oleObj name="Documento" r:id="rId3" imgW="8422508" imgH="562378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052513"/>
                        <a:ext cx="8428037" cy="559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075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</TotalTime>
  <Words>328</Words>
  <Application>Microsoft Office PowerPoint</Application>
  <PresentationFormat>Presentación en pantalla (4:3)</PresentationFormat>
  <Paragraphs>91</Paragraphs>
  <Slides>9</Slides>
  <Notes>0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1" baseType="lpstr">
      <vt:lpstr>Tema de Office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Karen Álvarez</cp:lastModifiedBy>
  <cp:revision>150</cp:revision>
  <cp:lastPrinted>2018-12-27T21:16:22Z</cp:lastPrinted>
  <dcterms:created xsi:type="dcterms:W3CDTF">2018-12-04T21:42:05Z</dcterms:created>
  <dcterms:modified xsi:type="dcterms:W3CDTF">2019-01-29T19:21:59Z</dcterms:modified>
</cp:coreProperties>
</file>