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8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s-MX" sz="1600" b="1" i="0" baseline="0">
                <a:solidFill>
                  <a:sysClr val="windowText" lastClr="000000"/>
                </a:solidFill>
                <a:effectLst/>
              </a:rPr>
              <a:t>Pérdidas económicas y defunciones en el estado de Tabasco, 2003-2017</a:t>
            </a:r>
            <a:endParaRPr lang="es-MX" sz="1200">
              <a:solidFill>
                <a:sysClr val="windowText" lastClr="000000"/>
              </a:solidFill>
              <a:effectLst/>
            </a:endParaRPr>
          </a:p>
        </c:rich>
      </c:tx>
      <c:layout/>
      <c:overlay val="0"/>
      <c:spPr>
        <a:noFill/>
        <a:ln>
          <a:noFill/>
        </a:ln>
        <a:effectLst/>
      </c:spPr>
    </c:title>
    <c:autoTitleDeleted val="0"/>
    <c:plotArea>
      <c:layout>
        <c:manualLayout>
          <c:layoutTarget val="inner"/>
          <c:xMode val="edge"/>
          <c:yMode val="edge"/>
          <c:x val="3.3501530939887468E-2"/>
          <c:y val="7.2753598129918648E-2"/>
          <c:w val="0.90999970786892215"/>
          <c:h val="0.79906509546795257"/>
        </c:manualLayout>
      </c:layout>
      <c:barChart>
        <c:barDir val="col"/>
        <c:grouping val="clustered"/>
        <c:varyColors val="0"/>
        <c:ser>
          <c:idx val="0"/>
          <c:order val="0"/>
          <c:tx>
            <c:strRef>
              <c:f>TABHis!$R$1</c:f>
              <c:strCache>
                <c:ptCount val="1"/>
                <c:pt idx="0">
                  <c:v>Defunciones</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TABHis!$Q$2:$Q$16</c:f>
              <c:strCach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strCache>
            </c:strRef>
          </c:cat>
          <c:val>
            <c:numRef>
              <c:f>TABHis!$R$2:$R$16</c:f>
              <c:numCache>
                <c:formatCode>General</c:formatCode>
                <c:ptCount val="15"/>
                <c:pt idx="0">
                  <c:v>15</c:v>
                </c:pt>
                <c:pt idx="1">
                  <c:v>2</c:v>
                </c:pt>
                <c:pt idx="2">
                  <c:v>13</c:v>
                </c:pt>
                <c:pt idx="3">
                  <c:v>8</c:v>
                </c:pt>
                <c:pt idx="4">
                  <c:v>22</c:v>
                </c:pt>
                <c:pt idx="5">
                  <c:v>4</c:v>
                </c:pt>
                <c:pt idx="6">
                  <c:v>9</c:v>
                </c:pt>
                <c:pt idx="7">
                  <c:v>0</c:v>
                </c:pt>
                <c:pt idx="8">
                  <c:v>5</c:v>
                </c:pt>
                <c:pt idx="9">
                  <c:v>6</c:v>
                </c:pt>
                <c:pt idx="10">
                  <c:v>11</c:v>
                </c:pt>
                <c:pt idx="11">
                  <c:v>3</c:v>
                </c:pt>
                <c:pt idx="12">
                  <c:v>32</c:v>
                </c:pt>
                <c:pt idx="13">
                  <c:v>7</c:v>
                </c:pt>
                <c:pt idx="14">
                  <c:v>4</c:v>
                </c:pt>
              </c:numCache>
            </c:numRef>
          </c:val>
        </c:ser>
        <c:dLbls>
          <c:showLegendKey val="0"/>
          <c:showVal val="0"/>
          <c:showCatName val="0"/>
          <c:showSerName val="0"/>
          <c:showPercent val="0"/>
          <c:showBubbleSize val="0"/>
        </c:dLbls>
        <c:gapWidth val="219"/>
        <c:overlap val="-27"/>
        <c:axId val="24509440"/>
        <c:axId val="24523520"/>
      </c:barChart>
      <c:lineChart>
        <c:grouping val="standard"/>
        <c:varyColors val="0"/>
        <c:ser>
          <c:idx val="1"/>
          <c:order val="1"/>
          <c:tx>
            <c:strRef>
              <c:f>TABHis!$S$1</c:f>
              <c:strCache>
                <c:ptCount val="1"/>
                <c:pt idx="0">
                  <c:v>Total daños (millones de pesos constantes, base 2013)</c:v>
                </c:pt>
              </c:strCache>
            </c:strRef>
          </c:tx>
          <c:spPr>
            <a:ln w="28575" cap="rnd">
              <a:solidFill>
                <a:sysClr val="windowText" lastClr="000000"/>
              </a:solidFill>
              <a:round/>
            </a:ln>
            <a:effectLst/>
          </c:spPr>
          <c:marker>
            <c:symbol val="none"/>
          </c:marker>
          <c:dLbls>
            <c:dLbl>
              <c:idx val="0"/>
              <c:layout>
                <c:manualLayout>
                  <c:x val="1.2927054666274733E-3"/>
                  <c:y val="-1.556132052031731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210324929358016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1.037421368021133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7398652889724922E-17"/>
                  <c:y val="-1.210324929358016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0112287718518661E-2"/>
                  <c:y val="-4.6127353370993066E-2"/>
                </c:manualLayout>
              </c:layout>
              <c:dLblPos val="r"/>
              <c:showLegendKey val="0"/>
              <c:showVal val="1"/>
              <c:showCatName val="0"/>
              <c:showSerName val="0"/>
              <c:showPercent val="0"/>
              <c:showBubbleSize val="0"/>
            </c:dLbl>
            <c:dLbl>
              <c:idx val="9"/>
              <c:layout>
                <c:manualLayout>
                  <c:x val="-3.8781163998824553E-3"/>
                  <c:y val="-2.074842736042292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1.29270546662758E-3"/>
                  <c:y val="-1.210324929358003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1.29270546662758E-3"/>
                  <c:y val="-1.210324929358003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1.2927054666274852E-3"/>
                  <c:y val="-1.729035613368589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2927054666274852E-3"/>
                  <c:y val="-1.901939174705434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MX"/>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TABHis!$Q$2:$Q$16</c:f>
              <c:strCach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strCache>
            </c:strRef>
          </c:cat>
          <c:val>
            <c:numRef>
              <c:f>TABHis!$S$2:$S$16</c:f>
              <c:numCache>
                <c:formatCode>_-* #,##0.0_-;\-* #,##0.0_-;_-* "-"??_-;_-@_-</c:formatCode>
                <c:ptCount val="15"/>
                <c:pt idx="0">
                  <c:v>2.8650664994716109</c:v>
                </c:pt>
                <c:pt idx="1">
                  <c:v>2.460710277316112</c:v>
                </c:pt>
                <c:pt idx="2">
                  <c:v>54.678309348990204</c:v>
                </c:pt>
                <c:pt idx="3">
                  <c:v>16.367675915940548</c:v>
                </c:pt>
                <c:pt idx="4">
                  <c:v>41989.679191370618</c:v>
                </c:pt>
                <c:pt idx="5">
                  <c:v>5588.5145683074152</c:v>
                </c:pt>
                <c:pt idx="6">
                  <c:v>2893.2643979964441</c:v>
                </c:pt>
                <c:pt idx="7">
                  <c:v>8047.1739229963932</c:v>
                </c:pt>
                <c:pt idx="8">
                  <c:v>11020.317892074829</c:v>
                </c:pt>
                <c:pt idx="9">
                  <c:v>14.439487864146136</c:v>
                </c:pt>
                <c:pt idx="10">
                  <c:v>518.35</c:v>
                </c:pt>
                <c:pt idx="11">
                  <c:v>55.517140280768011</c:v>
                </c:pt>
                <c:pt idx="12">
                  <c:v>5.0869872297844099</c:v>
                </c:pt>
                <c:pt idx="13">
                  <c:v>5.4666403803171013</c:v>
                </c:pt>
                <c:pt idx="14">
                  <c:v>35.270809130118778</c:v>
                </c:pt>
              </c:numCache>
            </c:numRef>
          </c:val>
          <c:smooth val="0"/>
        </c:ser>
        <c:dLbls>
          <c:showLegendKey val="0"/>
          <c:showVal val="0"/>
          <c:showCatName val="0"/>
          <c:showSerName val="0"/>
          <c:showPercent val="0"/>
          <c:showBubbleSize val="0"/>
        </c:dLbls>
        <c:marker val="1"/>
        <c:smooth val="0"/>
        <c:axId val="24535040"/>
        <c:axId val="24525056"/>
      </c:lineChart>
      <c:catAx>
        <c:axId val="2450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24523520"/>
        <c:crosses val="autoZero"/>
        <c:auto val="1"/>
        <c:lblAlgn val="ctr"/>
        <c:lblOffset val="100"/>
        <c:noMultiLvlLbl val="0"/>
      </c:catAx>
      <c:valAx>
        <c:axId val="245235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24509440"/>
        <c:crosses val="autoZero"/>
        <c:crossBetween val="between"/>
      </c:valAx>
      <c:valAx>
        <c:axId val="2452505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24535040"/>
        <c:crosses val="max"/>
        <c:crossBetween val="between"/>
      </c:valAx>
      <c:catAx>
        <c:axId val="24535040"/>
        <c:scaling>
          <c:orientation val="minMax"/>
        </c:scaling>
        <c:delete val="1"/>
        <c:axPos val="b"/>
        <c:numFmt formatCode="General" sourceLinked="1"/>
        <c:majorTickMark val="out"/>
        <c:minorTickMark val="none"/>
        <c:tickLblPos val="nextTo"/>
        <c:crossAx val="24525056"/>
        <c:crosses val="autoZero"/>
        <c:auto val="1"/>
        <c:lblAlgn val="ctr"/>
        <c:lblOffset val="100"/>
        <c:noMultiLvlLbl val="0"/>
      </c:catAx>
      <c:spPr>
        <a:noFill/>
        <a:ln>
          <a:noFill/>
        </a:ln>
        <a:effectLst/>
      </c:spPr>
    </c:plotArea>
    <c:legend>
      <c:legendPos val="b"/>
      <c:layout>
        <c:manualLayout>
          <c:xMode val="edge"/>
          <c:yMode val="edge"/>
          <c:x val="0.24507900681600678"/>
          <c:y val="0.95115243605411348"/>
          <c:w val="0.50365352154853493"/>
          <c:h val="3.1266001237553839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es-MX"/>
        </a:p>
      </c:txPr>
    </c:title>
    <c:autoTitleDeleted val="0"/>
    <c:plotArea>
      <c:layout/>
      <c:pieChart>
        <c:varyColors val="1"/>
        <c:ser>
          <c:idx val="0"/>
          <c:order val="0"/>
          <c:tx>
            <c:strRef>
              <c:f>TABHis!$N$19</c:f>
              <c:strCache>
                <c:ptCount val="1"/>
                <c:pt idx="0">
                  <c:v>Defunciones, 2000-2017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TABHis!$M$25:$M$28</c:f>
              <c:strCache>
                <c:ptCount val="4"/>
                <c:pt idx="0">
                  <c:v>Geológico</c:v>
                </c:pt>
                <c:pt idx="1">
                  <c:v>Hidrometeorológico</c:v>
                </c:pt>
                <c:pt idx="2">
                  <c:v>Químico</c:v>
                </c:pt>
                <c:pt idx="3">
                  <c:v>Socio-organizativo</c:v>
                </c:pt>
              </c:strCache>
            </c:strRef>
          </c:cat>
          <c:val>
            <c:numRef>
              <c:f>TABHis!$N$25:$N$28</c:f>
              <c:numCache>
                <c:formatCode>0.0%</c:formatCode>
                <c:ptCount val="4"/>
                <c:pt idx="0">
                  <c:v>2.8368794326241134E-2</c:v>
                </c:pt>
                <c:pt idx="1">
                  <c:v>0.24822695035460993</c:v>
                </c:pt>
                <c:pt idx="2">
                  <c:v>0.20567375886524822</c:v>
                </c:pt>
                <c:pt idx="3">
                  <c:v>0.51773049645390068</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es-MX"/>
        </a:p>
      </c:txPr>
    </c:title>
    <c:autoTitleDeleted val="0"/>
    <c:plotArea>
      <c:layout/>
      <c:pieChart>
        <c:varyColors val="1"/>
        <c:ser>
          <c:idx val="0"/>
          <c:order val="0"/>
          <c:tx>
            <c:strRef>
              <c:f>TABHis!$O$19</c:f>
              <c:strCache>
                <c:ptCount val="1"/>
                <c:pt idx="0">
                  <c:v>Daños totales por categoría de fenómeno (millones de pesos constantes, base 2013)</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1"/>
              <c:layout>
                <c:manualLayout>
                  <c:x val="-4.8512139107611603E-2"/>
                  <c:y val="-4.0861038203557892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4767825896762901E-2"/>
                  <c:y val="9.8035141440653249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TABHis!$M$26:$M$28</c:f>
              <c:strCache>
                <c:ptCount val="3"/>
                <c:pt idx="0">
                  <c:v>Hidrometeorológico</c:v>
                </c:pt>
                <c:pt idx="1">
                  <c:v>Químico</c:v>
                </c:pt>
                <c:pt idx="2">
                  <c:v>Socio-organizativo</c:v>
                </c:pt>
              </c:strCache>
            </c:strRef>
          </c:cat>
          <c:val>
            <c:numRef>
              <c:f>TABHis!$O$26:$O$28</c:f>
              <c:numCache>
                <c:formatCode>0.000%</c:formatCode>
                <c:ptCount val="3"/>
                <c:pt idx="0">
                  <c:v>0.99935233177949956</c:v>
                </c:pt>
                <c:pt idx="1">
                  <c:v>4.5067334578638413E-4</c:v>
                </c:pt>
                <c:pt idx="2">
                  <c:v>1.9699487471417723E-4</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ysClr val="windowText" lastClr="000000"/>
                </a:solidFill>
                <a:latin typeface="+mn-lt"/>
                <a:ea typeface="+mn-ea"/>
                <a:cs typeface="+mn-cs"/>
              </a:defRPr>
            </a:pPr>
            <a:r>
              <a:rPr lang="en-US" sz="1100" b="1" dirty="0" err="1">
                <a:solidFill>
                  <a:sysClr val="windowText" lastClr="000000"/>
                </a:solidFill>
              </a:rPr>
              <a:t>Participación</a:t>
            </a:r>
            <a:r>
              <a:rPr lang="en-US" sz="1100" b="1" dirty="0">
                <a:solidFill>
                  <a:sysClr val="windowText" lastClr="000000"/>
                </a:solidFill>
              </a:rPr>
              <a:t> </a:t>
            </a:r>
            <a:r>
              <a:rPr lang="en-US" sz="1100" b="1" dirty="0" err="1">
                <a:solidFill>
                  <a:sysClr val="windowText" lastClr="000000"/>
                </a:solidFill>
              </a:rPr>
              <a:t>por</a:t>
            </a:r>
            <a:r>
              <a:rPr lang="en-US" sz="1100" b="1" dirty="0">
                <a:solidFill>
                  <a:sysClr val="windowText" lastClr="000000"/>
                </a:solidFill>
              </a:rPr>
              <a:t> sector </a:t>
            </a:r>
            <a:r>
              <a:rPr lang="en-US" sz="1100" b="1" dirty="0" err="1">
                <a:solidFill>
                  <a:sysClr val="windowText" lastClr="000000"/>
                </a:solidFill>
              </a:rPr>
              <a:t>en</a:t>
            </a:r>
            <a:r>
              <a:rPr lang="en-US" sz="1100" b="1" dirty="0">
                <a:solidFill>
                  <a:sysClr val="windowText" lastClr="000000"/>
                </a:solidFill>
              </a:rPr>
              <a:t> </a:t>
            </a:r>
            <a:r>
              <a:rPr lang="en-US" sz="1100" b="1" dirty="0" err="1">
                <a:solidFill>
                  <a:sysClr val="windowText" lastClr="000000"/>
                </a:solidFill>
              </a:rPr>
              <a:t>los</a:t>
            </a:r>
            <a:r>
              <a:rPr lang="en-US" sz="1100" b="1" dirty="0">
                <a:solidFill>
                  <a:sysClr val="windowText" lastClr="000000"/>
                </a:solidFill>
              </a:rPr>
              <a:t> </a:t>
            </a:r>
            <a:r>
              <a:rPr lang="en-US" sz="1100" b="1" dirty="0" err="1">
                <a:solidFill>
                  <a:sysClr val="windowText" lastClr="000000"/>
                </a:solidFill>
              </a:rPr>
              <a:t>daños</a:t>
            </a:r>
            <a:r>
              <a:rPr lang="en-US" sz="1100" b="1" dirty="0">
                <a:solidFill>
                  <a:sysClr val="windowText" lastClr="000000"/>
                </a:solidFill>
              </a:rPr>
              <a:t> y </a:t>
            </a:r>
            <a:r>
              <a:rPr lang="en-US" sz="1100" b="1" dirty="0" err="1">
                <a:solidFill>
                  <a:sysClr val="windowText" lastClr="000000"/>
                </a:solidFill>
              </a:rPr>
              <a:t>pérdidas</a:t>
            </a:r>
            <a:r>
              <a:rPr lang="en-US" sz="1100" b="1" dirty="0">
                <a:solidFill>
                  <a:sysClr val="windowText" lastClr="000000"/>
                </a:solidFill>
              </a:rPr>
              <a:t> </a:t>
            </a:r>
            <a:r>
              <a:rPr lang="en-US" sz="1100" b="1" dirty="0" err="1">
                <a:solidFill>
                  <a:sysClr val="windowText" lastClr="000000"/>
                </a:solidFill>
              </a:rPr>
              <a:t>causadas</a:t>
            </a:r>
            <a:r>
              <a:rPr lang="en-US" sz="1100" b="1" dirty="0">
                <a:solidFill>
                  <a:sysClr val="windowText" lastClr="000000"/>
                </a:solidFill>
              </a:rPr>
              <a:t> </a:t>
            </a:r>
            <a:r>
              <a:rPr lang="en-US" sz="1100" b="1" dirty="0" err="1">
                <a:solidFill>
                  <a:sysClr val="windowText" lastClr="000000"/>
                </a:solidFill>
              </a:rPr>
              <a:t>por</a:t>
            </a:r>
            <a:r>
              <a:rPr lang="en-US" sz="1100" b="1" dirty="0">
                <a:solidFill>
                  <a:sysClr val="windowText" lastClr="000000"/>
                </a:solidFill>
              </a:rPr>
              <a:t> </a:t>
            </a:r>
            <a:r>
              <a:rPr lang="en-US" sz="1100" b="1" dirty="0" err="1">
                <a:solidFill>
                  <a:sysClr val="windowText" lastClr="000000"/>
                </a:solidFill>
              </a:rPr>
              <a:t>los</a:t>
            </a:r>
            <a:r>
              <a:rPr lang="en-US" sz="1100" b="1" dirty="0">
                <a:solidFill>
                  <a:sysClr val="windowText" lastClr="000000"/>
                </a:solidFill>
              </a:rPr>
              <a:t> </a:t>
            </a:r>
            <a:r>
              <a:rPr lang="en-US" sz="1100" b="1" dirty="0" err="1">
                <a:solidFill>
                  <a:sysClr val="windowText" lastClr="000000"/>
                </a:solidFill>
              </a:rPr>
              <a:t>desastres</a:t>
            </a:r>
            <a:r>
              <a:rPr lang="en-US" sz="1100" b="1" dirty="0">
                <a:solidFill>
                  <a:sysClr val="windowText" lastClr="000000"/>
                </a:solidFill>
              </a:rPr>
              <a:t> de </a:t>
            </a:r>
            <a:r>
              <a:rPr lang="en-US" sz="1100" b="1" dirty="0" err="1">
                <a:solidFill>
                  <a:sysClr val="windowText" lastClr="000000"/>
                </a:solidFill>
              </a:rPr>
              <a:t>origen</a:t>
            </a:r>
            <a:r>
              <a:rPr lang="en-US" sz="1100" b="1" dirty="0">
                <a:solidFill>
                  <a:sysClr val="windowText" lastClr="000000"/>
                </a:solidFill>
              </a:rPr>
              <a:t> natural </a:t>
            </a:r>
            <a:r>
              <a:rPr lang="en-US" sz="1100" b="1" dirty="0" err="1" smtClean="0">
                <a:solidFill>
                  <a:sysClr val="windowText" lastClr="000000"/>
                </a:solidFill>
              </a:rPr>
              <a:t>en</a:t>
            </a:r>
            <a:r>
              <a:rPr lang="en-US" sz="1100" b="1" dirty="0" smtClean="0">
                <a:solidFill>
                  <a:sysClr val="windowText" lastClr="000000"/>
                </a:solidFill>
              </a:rPr>
              <a:t> </a:t>
            </a:r>
            <a:r>
              <a:rPr lang="en-US" sz="1100" b="1" dirty="0">
                <a:solidFill>
                  <a:sysClr val="windowText" lastClr="000000"/>
                </a:solidFill>
              </a:rPr>
              <a:t>el </a:t>
            </a:r>
            <a:r>
              <a:rPr lang="en-US" sz="1100" b="1" dirty="0" err="1">
                <a:solidFill>
                  <a:sysClr val="windowText" lastClr="000000"/>
                </a:solidFill>
              </a:rPr>
              <a:t>estado</a:t>
            </a:r>
            <a:r>
              <a:rPr lang="en-US" sz="1100" b="1" dirty="0">
                <a:solidFill>
                  <a:sysClr val="windowText" lastClr="000000"/>
                </a:solidFill>
              </a:rPr>
              <a:t> de Tabasco, 2003-2017</a:t>
            </a:r>
          </a:p>
        </c:rich>
      </c:tx>
      <c:layout/>
      <c:overlay val="0"/>
      <c:spPr>
        <a:noFill/>
        <a:ln>
          <a:noFill/>
        </a:ln>
        <a:effectLst/>
      </c:spPr>
    </c:title>
    <c:autoTitleDeleted val="0"/>
    <c:plotArea>
      <c:layout>
        <c:manualLayout>
          <c:layoutTarget val="inner"/>
          <c:xMode val="edge"/>
          <c:yMode val="edge"/>
          <c:x val="0.22240157480314959"/>
          <c:y val="0.38028032954214058"/>
          <c:w val="0.35185804899387579"/>
          <c:h val="0.58643008165645971"/>
        </c:manualLayout>
      </c:layout>
      <c:pieChart>
        <c:varyColors val="1"/>
        <c:ser>
          <c:idx val="0"/>
          <c:order val="0"/>
          <c:tx>
            <c:strRef>
              <c:f>TABSec!$B$1</c:f>
              <c:strCache>
                <c:ptCount val="1"/>
                <c:pt idx="0">
                  <c:v>Participación por sector en los daños y pérdidas causadas por los desastres de origen natural y antrópico en el estado de Tabasco, 2003-2017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TABSec!$A$3:$A$10</c:f>
              <c:strCache>
                <c:ptCount val="8"/>
                <c:pt idx="0">
                  <c:v>Agropecuario y acuícola</c:v>
                </c:pt>
                <c:pt idx="1">
                  <c:v>Carretero</c:v>
                </c:pt>
                <c:pt idx="2">
                  <c:v>Educativo</c:v>
                </c:pt>
                <c:pt idx="3">
                  <c:v>Hidráulico</c:v>
                </c:pt>
                <c:pt idx="4">
                  <c:v>Otros</c:v>
                </c:pt>
                <c:pt idx="5">
                  <c:v>Salud</c:v>
                </c:pt>
                <c:pt idx="6">
                  <c:v>Urbano</c:v>
                </c:pt>
                <c:pt idx="7">
                  <c:v>Vivienda</c:v>
                </c:pt>
              </c:strCache>
            </c:strRef>
          </c:cat>
          <c:val>
            <c:numRef>
              <c:f>TABSec!$C$3:$C$10</c:f>
              <c:numCache>
                <c:formatCode>0.0%</c:formatCode>
                <c:ptCount val="8"/>
                <c:pt idx="0">
                  <c:v>0.12022506395187459</c:v>
                </c:pt>
                <c:pt idx="1">
                  <c:v>0.60585801295638131</c:v>
                </c:pt>
                <c:pt idx="2">
                  <c:v>1.0248094199847424E-2</c:v>
                </c:pt>
                <c:pt idx="3">
                  <c:v>0.2187286295907748</c:v>
                </c:pt>
                <c:pt idx="4">
                  <c:v>1.3475241257580779E-3</c:v>
                </c:pt>
                <c:pt idx="5">
                  <c:v>2.6594447446497121E-3</c:v>
                </c:pt>
                <c:pt idx="6">
                  <c:v>3.0070036400297014E-3</c:v>
                </c:pt>
                <c:pt idx="7">
                  <c:v>3.7926226790684255E-2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5C212-34AB-4043-B46E-56F924D73301}" type="datetimeFigureOut">
              <a:rPr lang="es-MX" smtClean="0"/>
              <a:t>30/01/2019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F5FAC4-96CD-48AA-9822-4A8DDC951A4A}" type="slidenum">
              <a:rPr lang="es-MX" smtClean="0"/>
              <a:t>‹Nº›</a:t>
            </a:fld>
            <a:endParaRPr lang="es-MX"/>
          </a:p>
        </p:txBody>
      </p:sp>
    </p:spTree>
    <p:extLst>
      <p:ext uri="{BB962C8B-B14F-4D97-AF65-F5344CB8AC3E}">
        <p14:creationId xmlns:p14="http://schemas.microsoft.com/office/powerpoint/2010/main" val="428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FF497A62-0531-46BC-A896-A046BAF2743F}" type="slidenum">
              <a:rPr lang="es-MX" smtClean="0"/>
              <a:t>14</a:t>
            </a:fld>
            <a:endParaRPr lang="es-MX"/>
          </a:p>
        </p:txBody>
      </p:sp>
    </p:spTree>
    <p:extLst>
      <p:ext uri="{BB962C8B-B14F-4D97-AF65-F5344CB8AC3E}">
        <p14:creationId xmlns:p14="http://schemas.microsoft.com/office/powerpoint/2010/main" val="3488592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51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82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26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057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30/01/2019</a:t>
            </a:fld>
            <a:endParaRPr lang="es-MX">
              <a:solidFill>
                <a:prstClr val="black"/>
              </a:solidFill>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833978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30/01/2019</a:t>
            </a:fld>
            <a:endParaRPr lang="es-MX">
              <a:solidFill>
                <a:prstClr val="black"/>
              </a:solidFill>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66480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30/01/2019</a:t>
            </a:fld>
            <a:endParaRPr lang="es-MX">
              <a:solidFill>
                <a:prstClr val="black"/>
              </a:solidFill>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97276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30/01/2019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33666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30/01/2019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1453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30/01/2019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644517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30/01/2019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68459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30/01/2019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30/01/2019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xmlns="" id="{A970F47B-8336-174D-8345-672D517DBE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302020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hyperlink" Target="http://www.atlasnacionalderiesgos.gob.mx/AtlasEstatales/?&amp;NOM_ENT=San%20Luis%20Potos%C3%AD&amp;CVE_ENT=24" TargetMode="External"/><Relationship Id="rId4" Type="http://schemas.openxmlformats.org/officeDocument/2006/relationships/hyperlink" Target="http://www.atlasnacionalderiesgos.gob.mx/app/CoberturaEstat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hyperlink" Target="http://www.atlasnacionalderiesgos.gob.mx/apps/Declaratori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hyperlink" Target="http://www.atlasnacionalderiesgos.gob.mx/apps/IGOP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www.atlasnacionalderiesgos.gob.mx/app/municipios/" TargetMode="External"/><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smtClean="0">
                <a:solidFill>
                  <a:srgbClr val="D4C19C"/>
                </a:solidFill>
                <a:latin typeface="Montserrat" panose="00000500000000000000" pitchFamily="2" charset="0"/>
              </a:rPr>
              <a:t>30 de </a:t>
            </a:r>
            <a:r>
              <a:rPr lang="es-MX" altLang="es-MX" sz="1800" dirty="0">
                <a:solidFill>
                  <a:srgbClr val="D4C19C"/>
                </a:solidFill>
                <a:latin typeface="Montserrat" panose="00000500000000000000" pitchFamily="2" charset="0"/>
              </a:rPr>
              <a:t>enero del 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 typeface="Arial" charset="0"/>
              <a:buNone/>
            </a:pPr>
            <a:r>
              <a:rPr lang="es-ES" altLang="es-MX" b="1" dirty="0">
                <a:solidFill>
                  <a:prstClr val="white"/>
                </a:solidFill>
                <a:latin typeface="Montserrat" pitchFamily="2" charset="77"/>
              </a:rPr>
              <a:t>Jornada de Fortalecimiento de Entidades Federativas</a:t>
            </a:r>
          </a:p>
          <a:p>
            <a:pPr lvl="1" algn="r" eaLnBrk="1" hangingPunct="1">
              <a:spcBef>
                <a:spcPct val="0"/>
              </a:spcBef>
              <a:buFont typeface="Arial" charset="0"/>
              <a:buNone/>
            </a:pPr>
            <a:endParaRPr lang="es-ES" b="1" dirty="0">
              <a:solidFill>
                <a:prstClr val="white"/>
              </a:solidFill>
              <a:latin typeface="Montserrat" pitchFamily="2" charset="77"/>
            </a:endParaRPr>
          </a:p>
          <a:p>
            <a:pPr lvl="1" algn="r" eaLnBrk="1" hangingPunct="1">
              <a:spcBef>
                <a:spcPct val="0"/>
              </a:spcBef>
              <a:buFont typeface="Arial" charset="0"/>
              <a:buNone/>
            </a:pPr>
            <a:r>
              <a:rPr lang="es-ES" b="1" dirty="0" smtClean="0">
                <a:solidFill>
                  <a:prstClr val="white"/>
                </a:solidFill>
                <a:latin typeface="Montserrat" pitchFamily="2" charset="77"/>
              </a:rPr>
              <a:t>Tabasco</a:t>
            </a:r>
            <a:endParaRPr lang="es-ES" b="1" dirty="0">
              <a:solidFill>
                <a:prstClr val="white"/>
              </a:solidFill>
              <a:latin typeface="Montserrat" pitchFamily="2" charset="77"/>
            </a:endParaRPr>
          </a:p>
          <a:p>
            <a:pPr lvl="1" algn="r" eaLnBrk="1" hangingPunct="1">
              <a:spcBef>
                <a:spcPct val="0"/>
              </a:spcBef>
              <a:buFontTx/>
              <a:buNone/>
            </a:pPr>
            <a:r>
              <a:rPr lang="es-MX" altLang="es-MX" b="1" dirty="0">
                <a:solidFill>
                  <a:prstClr val="white"/>
                </a:solidFill>
                <a:latin typeface="Montserrat" pitchFamily="2" charset="77"/>
              </a:rPr>
              <a:t> </a:t>
            </a:r>
          </a:p>
          <a:p>
            <a:pPr lvl="1" algn="r" eaLnBrk="1" hangingPunct="1">
              <a:spcBef>
                <a:spcPct val="0"/>
              </a:spcBef>
              <a:buFontTx/>
              <a:buNone/>
            </a:pPr>
            <a:endParaRPr lang="es-MX" altLang="es-MX" sz="4400" dirty="0">
              <a:solidFill>
                <a:prstClr val="white"/>
              </a:solidFill>
              <a:latin typeface="Montserrat" pitchFamily="2" charset="77"/>
            </a:endParaRPr>
          </a:p>
        </p:txBody>
      </p:sp>
    </p:spTree>
    <p:extLst>
      <p:ext uri="{BB962C8B-B14F-4D97-AF65-F5344CB8AC3E}">
        <p14:creationId xmlns:p14="http://schemas.microsoft.com/office/powerpoint/2010/main" val="85837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491880" y="3585731"/>
            <a:ext cx="5652120" cy="2951998"/>
          </a:xfrm>
          <a:prstGeom prst="rect">
            <a:avLst/>
          </a:prstGeom>
        </p:spPr>
      </p:pic>
      <p:pic>
        <p:nvPicPr>
          <p:cNvPr id="7" name="Imagen 6"/>
          <p:cNvPicPr>
            <a:picLocks noChangeAspect="1"/>
          </p:cNvPicPr>
          <p:nvPr/>
        </p:nvPicPr>
        <p:blipFill>
          <a:blip r:embed="rId3"/>
          <a:stretch>
            <a:fillRect/>
          </a:stretch>
        </p:blipFill>
        <p:spPr>
          <a:xfrm>
            <a:off x="0" y="874925"/>
            <a:ext cx="5603202" cy="3130139"/>
          </a:xfrm>
          <a:prstGeom prst="rect">
            <a:avLst/>
          </a:prstGeom>
        </p:spPr>
      </p:pic>
      <p:sp>
        <p:nvSpPr>
          <p:cNvPr id="3" name="TextBox 2">
            <a:hlinkClick r:id="rId4"/>
            <a:extLst>
              <a:ext uri="{FF2B5EF4-FFF2-40B4-BE49-F238E27FC236}">
                <a16:creationId xmlns:a16="http://schemas.microsoft.com/office/drawing/2014/main" xmlns=""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4"/>
              </a:rPr>
              <a:t>http://www.atlasnacionalderiesgos.gob.mx/app/</a:t>
            </a:r>
            <a:r>
              <a:rPr lang="en-US" sz="1200" b="1" i="1" dirty="0" err="1">
                <a:latin typeface="Montserrat" pitchFamily="2" charset="77"/>
                <a:hlinkClick r:id="rId4"/>
              </a:rPr>
              <a:t>CoberturaEstatal</a:t>
            </a:r>
            <a:r>
              <a:rPr lang="en-US" sz="1200" b="1" i="1" dirty="0">
                <a:latin typeface="Montserrat" pitchFamily="2" charset="77"/>
                <a:hlinkClick r:id="rId4"/>
              </a:rPr>
              <a:t>/</a:t>
            </a:r>
            <a:endParaRPr lang="en-US" sz="1200" b="1" i="1" dirty="0">
              <a:latin typeface="Montserrat" pitchFamily="2" charset="77"/>
            </a:endParaRPr>
          </a:p>
        </p:txBody>
      </p:sp>
      <p:sp>
        <p:nvSpPr>
          <p:cNvPr id="5" name="TextBox 4">
            <a:extLst>
              <a:ext uri="{FF2B5EF4-FFF2-40B4-BE49-F238E27FC236}">
                <a16:creationId xmlns:a16="http://schemas.microsoft.com/office/drawing/2014/main" xmlns=""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a:t>
            </a:r>
            <a:r>
              <a:rPr lang="en-US" b="1" dirty="0" smtClean="0">
                <a:latin typeface="Montserrat" pitchFamily="2" charset="77"/>
              </a:rPr>
              <a:t>2012)</a:t>
            </a:r>
            <a:endParaRPr lang="en-US" b="1" dirty="0">
              <a:latin typeface="Montserrat" pitchFamily="2" charset="77"/>
            </a:endParaRPr>
          </a:p>
        </p:txBody>
      </p:sp>
      <p:sp>
        <p:nvSpPr>
          <p:cNvPr id="6" name="TextBox 5">
            <a:extLst>
              <a:ext uri="{FF2B5EF4-FFF2-40B4-BE49-F238E27FC236}">
                <a16:creationId xmlns:a16="http://schemas.microsoft.com/office/drawing/2014/main" xmlns="" id="{29533D64-F3F7-7841-8059-C2ED6611F592}"/>
              </a:ext>
            </a:extLst>
          </p:cNvPr>
          <p:cNvSpPr txBox="1"/>
          <p:nvPr/>
        </p:nvSpPr>
        <p:spPr>
          <a:xfrm>
            <a:off x="6609627" y="6563685"/>
            <a:ext cx="2416046" cy="307777"/>
          </a:xfrm>
          <a:prstGeom prst="rect">
            <a:avLst/>
          </a:prstGeom>
          <a:noFill/>
        </p:spPr>
        <p:txBody>
          <a:bodyPr wrap="none" rtlCol="0">
            <a:spAutoFit/>
          </a:bodyPr>
          <a:lstStyle/>
          <a:p>
            <a:r>
              <a:rPr lang="en-US" sz="1400" b="1" dirty="0" smtClean="0">
                <a:latin typeface="Montserrat" pitchFamily="2" charset="77"/>
              </a:rPr>
              <a:t>69</a:t>
            </a:r>
            <a:r>
              <a:rPr lang="en-US" sz="1400" dirty="0" smtClean="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5"/>
            <a:extLst>
              <a:ext uri="{FF2B5EF4-FFF2-40B4-BE49-F238E27FC236}">
                <a16:creationId xmlns:a16="http://schemas.microsoft.com/office/drawing/2014/main" xmlns="" id="{AD271166-37A0-3E43-B278-907B8D61D99A}"/>
              </a:ext>
            </a:extLst>
          </p:cNvPr>
          <p:cNvSpPr/>
          <p:nvPr/>
        </p:nvSpPr>
        <p:spPr>
          <a:xfrm>
            <a:off x="36844" y="6586768"/>
            <a:ext cx="4193777" cy="276999"/>
          </a:xfrm>
          <a:prstGeom prst="rect">
            <a:avLst/>
          </a:prstGeom>
          <a:noFill/>
        </p:spPr>
        <p:txBody>
          <a:bodyPr wrap="none" rtlCol="0">
            <a:spAutoFit/>
          </a:bodyPr>
          <a:lstStyle/>
          <a:p>
            <a:r>
              <a:rPr lang="es-ES_tradnl" sz="1100" i="1" dirty="0">
                <a:latin typeface="Montserrat" pitchFamily="2" charset="77"/>
              </a:rPr>
              <a:t>http://</a:t>
            </a:r>
            <a:r>
              <a:rPr lang="es-ES_tradnl" sz="1200" i="1" dirty="0" smtClean="0">
                <a:latin typeface="Montserrat" pitchFamily="2" charset="77"/>
              </a:rPr>
              <a:t>www.atlasnacionalderiesgos.gob.mx/Tabasco</a:t>
            </a:r>
            <a:endParaRPr lang="es-ES_tradnl" sz="1100" i="1" dirty="0">
              <a:latin typeface="Montserrat" pitchFamily="2" charset="77"/>
            </a:endParaRPr>
          </a:p>
        </p:txBody>
      </p:sp>
    </p:spTree>
    <p:extLst>
      <p:ext uri="{BB962C8B-B14F-4D97-AF65-F5344CB8AC3E}">
        <p14:creationId xmlns:p14="http://schemas.microsoft.com/office/powerpoint/2010/main" val="2645525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smtClean="0">
                <a:latin typeface="Montserrat" pitchFamily="2" charset="77"/>
              </a:rPr>
              <a:t>(</a:t>
            </a:r>
            <a:r>
              <a:rPr lang="en-US" b="1" dirty="0">
                <a:latin typeface="Montserrat" pitchFamily="2" charset="77"/>
              </a:rPr>
              <a:t>3</a:t>
            </a:r>
            <a:r>
              <a:rPr lang="en-US" b="1" dirty="0" smtClean="0">
                <a:latin typeface="Montserrat" pitchFamily="2" charset="77"/>
              </a:rPr>
              <a:t>/17)</a:t>
            </a:r>
            <a:endParaRPr lang="en-US" b="1" dirty="0">
              <a:latin typeface="Montserrat" pitchFamily="2" charset="77"/>
            </a:endParaRPr>
          </a:p>
        </p:txBody>
      </p:sp>
      <p:sp>
        <p:nvSpPr>
          <p:cNvPr id="11" name="TextBox 10">
            <a:hlinkClick r:id="rId2"/>
            <a:extLst>
              <a:ext uri="{FF2B5EF4-FFF2-40B4-BE49-F238E27FC236}">
                <a16:creationId xmlns:a16="http://schemas.microsoft.com/office/drawing/2014/main" xmlns=""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a16="http://schemas.microsoft.com/office/drawing/2014/main" xmlns="" id="{DA7CDED0-1819-764A-AAED-BEDC80E2F524}"/>
              </a:ext>
            </a:extLst>
          </p:cNvPr>
          <p:cNvSpPr txBox="1"/>
          <p:nvPr/>
        </p:nvSpPr>
        <p:spPr>
          <a:xfrm>
            <a:off x="199384" y="1340768"/>
            <a:ext cx="1924344" cy="738664"/>
          </a:xfrm>
          <a:prstGeom prst="rect">
            <a:avLst/>
          </a:prstGeom>
          <a:noFill/>
        </p:spPr>
        <p:txBody>
          <a:bodyPr wrap="square" numCol="2" rtlCol="0">
            <a:spAutoFit/>
          </a:bodyPr>
          <a:lstStyle/>
          <a:p>
            <a:r>
              <a:rPr lang="es-MX" sz="1400" dirty="0"/>
              <a:t>Centro </a:t>
            </a:r>
            <a:endParaRPr lang="es-MX" sz="1400" dirty="0" smtClean="0"/>
          </a:p>
          <a:p>
            <a:r>
              <a:rPr lang="es-MX" sz="1400" dirty="0" err="1"/>
              <a:t>Balancán</a:t>
            </a:r>
            <a:r>
              <a:rPr lang="es-MX" sz="1400" dirty="0"/>
              <a:t> </a:t>
            </a:r>
            <a:endParaRPr lang="es-MX" sz="1400" dirty="0" smtClean="0"/>
          </a:p>
          <a:p>
            <a:r>
              <a:rPr lang="es-MX" sz="1400" dirty="0"/>
              <a:t>Teapa </a:t>
            </a:r>
            <a:endParaRPr lang="es-ES_tradnl" sz="1400" b="1" dirty="0"/>
          </a:p>
        </p:txBody>
      </p:sp>
      <p:pic>
        <p:nvPicPr>
          <p:cNvPr id="2" name="Imagen 1"/>
          <p:cNvPicPr>
            <a:picLocks noChangeAspect="1"/>
          </p:cNvPicPr>
          <p:nvPr/>
        </p:nvPicPr>
        <p:blipFill>
          <a:blip r:embed="rId4"/>
          <a:stretch>
            <a:fillRect/>
          </a:stretch>
        </p:blipFill>
        <p:spPr>
          <a:xfrm>
            <a:off x="-9992" y="2276872"/>
            <a:ext cx="9144000" cy="4212266"/>
          </a:xfrm>
          <a:prstGeom prst="rect">
            <a:avLst/>
          </a:prstGeom>
        </p:spPr>
      </p:pic>
    </p:spTree>
    <p:extLst>
      <p:ext uri="{BB962C8B-B14F-4D97-AF65-F5344CB8AC3E}">
        <p14:creationId xmlns:p14="http://schemas.microsoft.com/office/powerpoint/2010/main" val="1906686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764703"/>
            <a:ext cx="6336704" cy="646331"/>
          </a:xfrm>
          <a:prstGeom prst="rect">
            <a:avLst/>
          </a:prstGeom>
        </p:spPr>
        <p:txBody>
          <a:bodyPr wrap="square">
            <a:spAutoFit/>
          </a:bodyPr>
          <a:lstStyle/>
          <a:p>
            <a:r>
              <a:rPr lang="es-MX" b="1" dirty="0" smtClean="0">
                <a:latin typeface="Montserrat Medium" panose="00000600000000000000" pitchFamily="2" charset="0"/>
              </a:rPr>
              <a:t>Análisis de peligros sanitario-ecológicos en Tabasco</a:t>
            </a:r>
          </a:p>
          <a:p>
            <a:endParaRPr lang="es-MX" b="1" dirty="0" smtClean="0">
              <a:latin typeface="Montserrat Medium" panose="00000600000000000000" pitchFamily="2" charset="0"/>
            </a:endParaRPr>
          </a:p>
        </p:txBody>
      </p:sp>
      <p:sp>
        <p:nvSpPr>
          <p:cNvPr id="3" name="2 CuadroTexto"/>
          <p:cNvSpPr txBox="1">
            <a:spLocks noChangeArrowheads="1"/>
          </p:cNvSpPr>
          <p:nvPr/>
        </p:nvSpPr>
        <p:spPr bwMode="auto">
          <a:xfrm>
            <a:off x="159487" y="1349478"/>
            <a:ext cx="3116369" cy="10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6% de los cuerpos de agua tienen un índice de peligro alto o muy alto por toxicidad.</a:t>
            </a:r>
            <a:endParaRPr lang="es-ES" altLang="es-MX" sz="1400" dirty="0">
              <a:latin typeface="Montserrat" panose="00000500000000000000" pitchFamily="2" charset="0"/>
            </a:endParaRPr>
          </a:p>
        </p:txBody>
      </p:sp>
      <p:sp>
        <p:nvSpPr>
          <p:cNvPr id="4" name="2 CuadroTexto"/>
          <p:cNvSpPr txBox="1">
            <a:spLocks noChangeArrowheads="1"/>
          </p:cNvSpPr>
          <p:nvPr/>
        </p:nvSpPr>
        <p:spPr bwMode="auto">
          <a:xfrm>
            <a:off x="4482244" y="1349478"/>
            <a:ext cx="407939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47% de los sitios con residuos sólidos urbanos tienen un índice de peligro alto y muy alto por contaminación.</a:t>
            </a:r>
            <a:endParaRPr lang="es-ES" altLang="es-MX" sz="1400" dirty="0">
              <a:latin typeface="Montserrat" panose="00000500000000000000" pitchFamily="2" charset="0"/>
            </a:endParaRPr>
          </a:p>
        </p:txBody>
      </p:sp>
      <p:sp>
        <p:nvSpPr>
          <p:cNvPr id="10" name="2 CuadroTexto"/>
          <p:cNvSpPr txBox="1">
            <a:spLocks noChangeArrowheads="1"/>
          </p:cNvSpPr>
          <p:nvPr/>
        </p:nvSpPr>
        <p:spPr bwMode="auto">
          <a:xfrm>
            <a:off x="0" y="5589240"/>
            <a:ext cx="8964488" cy="78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600" dirty="0" smtClean="0">
                <a:latin typeface="Montserrat" panose="00000500000000000000" pitchFamily="2" charset="0"/>
              </a:rPr>
              <a:t>Los municipios con índice de peligro muy alto de contaminación de suelo son Centla y Tenosique; y </a:t>
            </a:r>
            <a:r>
              <a:rPr lang="es-ES" altLang="es-MX" sz="1600" dirty="0">
                <a:latin typeface="Montserrat" panose="00000500000000000000" pitchFamily="2" charset="0"/>
              </a:rPr>
              <a:t>de contaminación </a:t>
            </a:r>
            <a:r>
              <a:rPr lang="es-ES" altLang="es-MX" sz="1600" dirty="0" smtClean="0">
                <a:latin typeface="Montserrat" panose="00000500000000000000" pitchFamily="2" charset="0"/>
              </a:rPr>
              <a:t>de agua es </a:t>
            </a:r>
            <a:r>
              <a:rPr lang="es-ES" altLang="es-MX" sz="1600" dirty="0" err="1" smtClean="0">
                <a:latin typeface="Montserrat" panose="00000500000000000000" pitchFamily="2" charset="0"/>
              </a:rPr>
              <a:t>Paraiso</a:t>
            </a:r>
            <a:r>
              <a:rPr lang="es-ES" altLang="es-MX" sz="1600" dirty="0" smtClean="0">
                <a:latin typeface="Montserrat" panose="00000500000000000000" pitchFamily="2" charset="0"/>
              </a:rPr>
              <a:t>.</a:t>
            </a:r>
            <a:endParaRPr lang="es-ES" altLang="es-MX" sz="1600" dirty="0">
              <a:latin typeface="Montserrat" panose="00000500000000000000" pitchFamily="2" charset="0"/>
            </a:endParaRPr>
          </a:p>
        </p:txBody>
      </p:sp>
      <p:pic>
        <p:nvPicPr>
          <p:cNvPr id="13" name="12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6397" y="2852936"/>
            <a:ext cx="4175239" cy="2013198"/>
          </a:xfrm>
          <a:prstGeom prst="rect">
            <a:avLst/>
          </a:prstGeom>
          <a:noFill/>
          <a:ln>
            <a:noFill/>
          </a:ln>
        </p:spPr>
      </p:pic>
      <p:pic>
        <p:nvPicPr>
          <p:cNvPr id="14" name="13 Imagen"/>
          <p:cNvPicPr/>
          <p:nvPr/>
        </p:nvPicPr>
        <p:blipFill>
          <a:blip r:embed="rId3">
            <a:extLst>
              <a:ext uri="{28A0092B-C50C-407E-A947-70E740481C1C}">
                <a14:useLocalDpi xmlns:a14="http://schemas.microsoft.com/office/drawing/2010/main" val="0"/>
              </a:ext>
            </a:extLst>
          </a:blip>
          <a:srcRect/>
          <a:stretch>
            <a:fillRect/>
          </a:stretch>
        </p:blipFill>
        <p:spPr bwMode="auto">
          <a:xfrm>
            <a:off x="159486" y="2615381"/>
            <a:ext cx="3836449" cy="2488307"/>
          </a:xfrm>
          <a:prstGeom prst="rect">
            <a:avLst/>
          </a:prstGeom>
          <a:noFill/>
          <a:ln>
            <a:noFill/>
          </a:ln>
        </p:spPr>
      </p:pic>
    </p:spTree>
    <p:extLst>
      <p:ext uri="{BB962C8B-B14F-4D97-AF65-F5344CB8AC3E}">
        <p14:creationId xmlns:p14="http://schemas.microsoft.com/office/powerpoint/2010/main" val="404421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800" b="1" dirty="0" smtClean="0">
                <a:latin typeface="Montserrat" panose="00000500000000000000" pitchFamily="2" charset="0"/>
              </a:rPr>
              <a:t>Propuestas:</a:t>
            </a:r>
          </a:p>
          <a:p>
            <a:pPr algn="just" eaLnBrk="1" hangingPunct="1">
              <a:lnSpc>
                <a:spcPct val="150000"/>
              </a:lnSpc>
              <a:spcBef>
                <a:spcPct val="0"/>
              </a:spcBef>
              <a:buFontTx/>
              <a:buNone/>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600" dirty="0" smtClean="0">
                <a:latin typeface="Montserrat" panose="00000500000000000000" pitchFamily="2" charset="0"/>
              </a:rPr>
              <a:t>Gestión 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600" dirty="0" smtClean="0">
              <a:latin typeface="Montserrat" panose="00000500000000000000" pitchFamily="2" charset="0"/>
            </a:endParaRPr>
          </a:p>
          <a:p>
            <a:pPr algn="just" eaLnBrk="1" hangingPunct="1">
              <a:lnSpc>
                <a:spcPct val="150000"/>
              </a:lnSpc>
              <a:spcBef>
                <a:spcPct val="0"/>
              </a:spcBef>
            </a:pPr>
            <a:r>
              <a:rPr lang="es-ES" altLang="es-MX" sz="1600" dirty="0" smtClean="0">
                <a:latin typeface="Montserrat" panose="00000500000000000000" pitchFamily="2" charset="0"/>
              </a:rPr>
              <a:t>Saneamiento de los cuerpos de agua.</a:t>
            </a:r>
          </a:p>
          <a:p>
            <a:pPr algn="just" eaLnBrk="1" hangingPunct="1">
              <a:lnSpc>
                <a:spcPct val="150000"/>
              </a:lnSpc>
              <a:spcBef>
                <a:spcPct val="0"/>
              </a:spcBef>
            </a:pPr>
            <a:endParaRPr lang="es-ES" altLang="es-MX" sz="1600" dirty="0">
              <a:latin typeface="Montserrat" panose="00000500000000000000" pitchFamily="2" charset="0"/>
            </a:endParaRPr>
          </a:p>
          <a:p>
            <a:pPr algn="just" eaLnBrk="1" hangingPunct="1">
              <a:lnSpc>
                <a:spcPct val="150000"/>
              </a:lnSpc>
              <a:spcBef>
                <a:spcPct val="0"/>
              </a:spcBef>
            </a:pPr>
            <a:r>
              <a:rPr lang="es-ES" altLang="es-MX" sz="1600" dirty="0" smtClean="0">
                <a:latin typeface="Montserrat" panose="00000500000000000000" pitchFamily="2" charset="0"/>
              </a:rPr>
              <a:t>Promoción de la educación ambiental para la gestión de residuos como la separación de la basura, elaboración de composta, diseño de baños secos para evitar descargas en los ríos, recolección oportuna de la basura.</a:t>
            </a:r>
            <a:endParaRPr lang="es-ES" altLang="es-MX" sz="1600" dirty="0">
              <a:latin typeface="Montserrat" panose="00000500000000000000" pitchFamily="2" charset="0"/>
            </a:endParaRPr>
          </a:p>
        </p:txBody>
      </p:sp>
    </p:spTree>
    <p:extLst>
      <p:ext uri="{BB962C8B-B14F-4D97-AF65-F5344CB8AC3E}">
        <p14:creationId xmlns:p14="http://schemas.microsoft.com/office/powerpoint/2010/main" val="4000103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548680"/>
            <a:ext cx="4160726" cy="707886"/>
          </a:xfrm>
          <a:prstGeom prst="rect">
            <a:avLst/>
          </a:prstGeom>
          <a:noFill/>
        </p:spPr>
        <p:txBody>
          <a:bodyPr wrap="square" rtlCol="0">
            <a:spAutoFit/>
          </a:bodyPr>
          <a:lstStyle/>
          <a:p>
            <a:r>
              <a:rPr lang="es-MX" sz="2000" b="1" dirty="0" smtClean="0">
                <a:solidFill>
                  <a:prstClr val="black"/>
                </a:solidFill>
                <a:latin typeface="Montserrat" panose="00000500000000000000" pitchFamily="2" charset="0"/>
              </a:rPr>
              <a:t>Riesgos químicos en el estado de Tabasco</a:t>
            </a:r>
            <a:endParaRPr lang="es-MX" sz="2000" b="1" dirty="0">
              <a:solidFill>
                <a:prstClr val="black"/>
              </a:solidFill>
              <a:latin typeface="Montserrat" panose="00000500000000000000" pitchFamily="2" charset="0"/>
            </a:endParaRPr>
          </a:p>
        </p:txBody>
      </p:sp>
      <p:sp>
        <p:nvSpPr>
          <p:cNvPr id="6" name="5 CuadroTexto"/>
          <p:cNvSpPr txBox="1"/>
          <p:nvPr/>
        </p:nvSpPr>
        <p:spPr>
          <a:xfrm>
            <a:off x="291373" y="1916832"/>
            <a:ext cx="5279008" cy="3785652"/>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El estado cuenta con poca actividad industrial, </a:t>
            </a:r>
            <a:r>
              <a:rPr lang="es-MX" sz="1600" dirty="0">
                <a:latin typeface="Montserrat" panose="00000500000000000000" pitchFamily="2" charset="0"/>
              </a:rPr>
              <a:t>s</a:t>
            </a:r>
            <a:r>
              <a:rPr lang="es-MX" sz="1600" dirty="0" smtClean="0">
                <a:latin typeface="Montserrat" panose="00000500000000000000" pitchFamily="2" charset="0"/>
              </a:rPr>
              <a:t>e tienen registradas 12 instalaciones industriales que almacenan sustancias químicas peligrosas, tales como </a:t>
            </a:r>
            <a:r>
              <a:rPr lang="es-MX" sz="1600" dirty="0">
                <a:latin typeface="Montserrat" panose="00000500000000000000" pitchFamily="2" charset="0"/>
              </a:rPr>
              <a:t>amoniaco, diésel, turbosina, hidróxido de sodio y gas </a:t>
            </a:r>
            <a:r>
              <a:rPr lang="es-MX" sz="1600" dirty="0" smtClean="0">
                <a:latin typeface="Montserrat" panose="00000500000000000000" pitchFamily="2" charset="0"/>
              </a:rPr>
              <a:t>LP.</a:t>
            </a:r>
          </a:p>
          <a:p>
            <a:pPr marL="285750" indent="-285750" algn="just">
              <a:buFont typeface="Wingdings" panose="05000000000000000000" pitchFamily="2" charset="2"/>
              <a:buChar char="§"/>
            </a:pPr>
            <a:r>
              <a:rPr lang="es-MX" sz="1600" dirty="0">
                <a:latin typeface="Montserrat" panose="00000500000000000000" pitchFamily="2" charset="0"/>
              </a:rPr>
              <a:t>El estado no cuenta con industria minera metálica</a:t>
            </a:r>
            <a:r>
              <a:rPr lang="es-MX" sz="1600" dirty="0" smtClean="0">
                <a:latin typeface="Montserrat" panose="00000500000000000000" pitchFamily="2" charset="0"/>
              </a:rPr>
              <a:t>.</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Se lleva a cabo importante actividad petrolera, se encuentran tres </a:t>
            </a:r>
            <a:r>
              <a:rPr lang="es-MX" sz="1600" dirty="0">
                <a:latin typeface="Montserrat" panose="00000500000000000000" pitchFamily="2" charset="0"/>
              </a:rPr>
              <a:t>Complejos Procesadores de </a:t>
            </a:r>
            <a:r>
              <a:rPr lang="es-MX" sz="1600" dirty="0" smtClean="0">
                <a:latin typeface="Montserrat" panose="00000500000000000000" pitchFamily="2" charset="0"/>
              </a:rPr>
              <a:t>Gas: La Venta, </a:t>
            </a:r>
            <a:r>
              <a:rPr lang="es-MX" sz="1600" dirty="0">
                <a:latin typeface="Montserrat" panose="00000500000000000000" pitchFamily="2" charset="0"/>
              </a:rPr>
              <a:t>Nuevo Pemex y </a:t>
            </a:r>
            <a:r>
              <a:rPr lang="es-MX" sz="1600" dirty="0" smtClean="0">
                <a:latin typeface="Montserrat" panose="00000500000000000000" pitchFamily="2" charset="0"/>
              </a:rPr>
              <a:t>Ciudad Pemex.</a:t>
            </a:r>
          </a:p>
          <a:p>
            <a:pPr marL="285750" indent="-285750" algn="just">
              <a:buFont typeface="Wingdings" panose="05000000000000000000" pitchFamily="2" charset="2"/>
              <a:buChar char="§"/>
            </a:pPr>
            <a:r>
              <a:rPr lang="es-MX" sz="1600" dirty="0" smtClean="0">
                <a:latin typeface="Montserrat" panose="00000500000000000000" pitchFamily="2" charset="0"/>
              </a:rPr>
              <a:t>Se encuentran dos Terminales de Almacenamiento y Reparto de Combustibles (TAR) ubicadas en </a:t>
            </a:r>
            <a:r>
              <a:rPr lang="es-MX" sz="1600" dirty="0">
                <a:latin typeface="Montserrat" panose="00000500000000000000" pitchFamily="2" charset="0"/>
              </a:rPr>
              <a:t>Frontera y Villahermosa.</a:t>
            </a:r>
            <a:endParaRPr lang="es-MX" sz="1600" dirty="0" smtClean="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Se ubica la </a:t>
            </a:r>
            <a:r>
              <a:rPr lang="es-MX" sz="1600" dirty="0" smtClean="0">
                <a:latin typeface="Montserrat" panose="00000500000000000000" pitchFamily="2" charset="0"/>
              </a:rPr>
              <a:t>Terminal Marítima de </a:t>
            </a:r>
            <a:r>
              <a:rPr lang="es-MX" sz="1600" dirty="0">
                <a:latin typeface="Montserrat" panose="00000500000000000000" pitchFamily="2" charset="0"/>
              </a:rPr>
              <a:t>Almacenamiento Dos Bocas</a:t>
            </a:r>
            <a:endParaRPr lang="es-MX" sz="1600" dirty="0" smtClean="0">
              <a:latin typeface="Montserrat" panose="00000500000000000000" pitchFamily="2" charset="0"/>
            </a:endParaRPr>
          </a:p>
        </p:txBody>
      </p:sp>
      <p:pic>
        <p:nvPicPr>
          <p:cNvPr id="7" name="6 Imagen" descr="Imagen relacionad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9542" y="4077072"/>
            <a:ext cx="2879142" cy="1610107"/>
          </a:xfrm>
          <a:prstGeom prst="rect">
            <a:avLst/>
          </a:prstGeom>
          <a:noFill/>
          <a:ln>
            <a:noFill/>
          </a:ln>
        </p:spPr>
      </p:pic>
      <p:pic>
        <p:nvPicPr>
          <p:cNvPr id="8" name="7 Imagen" descr="Imagen relacionad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0363" y="1556792"/>
            <a:ext cx="2857500" cy="1800201"/>
          </a:xfrm>
          <a:prstGeom prst="rect">
            <a:avLst/>
          </a:prstGeom>
          <a:noFill/>
          <a:ln>
            <a:noFill/>
          </a:ln>
        </p:spPr>
      </p:pic>
    </p:spTree>
    <p:extLst>
      <p:ext uri="{BB962C8B-B14F-4D97-AF65-F5344CB8AC3E}">
        <p14:creationId xmlns:p14="http://schemas.microsoft.com/office/powerpoint/2010/main" val="3901774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2508" y="620688"/>
            <a:ext cx="33051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Tabasco</a:t>
            </a:r>
            <a:endParaRPr lang="es-MX" sz="2000" b="1" dirty="0">
              <a:latin typeface="Montserrat" panose="00000500000000000000" pitchFamily="2" charset="0"/>
            </a:endParaRPr>
          </a:p>
        </p:txBody>
      </p:sp>
      <p:sp>
        <p:nvSpPr>
          <p:cNvPr id="3" name="2 CuadroTexto"/>
          <p:cNvSpPr txBox="1"/>
          <p:nvPr/>
        </p:nvSpPr>
        <p:spPr>
          <a:xfrm>
            <a:off x="3587287" y="1817846"/>
            <a:ext cx="5184576" cy="4278094"/>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Se encuentra el Puerto Dos </a:t>
            </a:r>
            <a:r>
              <a:rPr lang="es-MX" sz="1600" dirty="0" smtClean="0">
                <a:latin typeface="Montserrat" panose="00000500000000000000" pitchFamily="2" charset="0"/>
              </a:rPr>
              <a:t>Bocas con </a:t>
            </a:r>
            <a:r>
              <a:rPr lang="es-MX" sz="1600" dirty="0">
                <a:latin typeface="Montserrat" panose="00000500000000000000" pitchFamily="2" charset="0"/>
              </a:rPr>
              <a:t>intensa actividad </a:t>
            </a:r>
            <a:r>
              <a:rPr lang="es-MX" sz="1600" dirty="0" smtClean="0">
                <a:latin typeface="Montserrat" panose="00000500000000000000" pitchFamily="2" charset="0"/>
              </a:rPr>
              <a:t>petrolera, industrial, comercial e internacional</a:t>
            </a:r>
            <a:r>
              <a:rPr lang="es-MX" sz="1600" dirty="0">
                <a:latin typeface="Montserrat" panose="00000500000000000000" pitchFamily="2" charset="0"/>
              </a:rPr>
              <a:t>, localizado en el municipio de Paraíso, es uno de los puertos más importantes de México por sus volúmenes de carga y por el número de embarcaciones que </a:t>
            </a:r>
            <a:r>
              <a:rPr lang="es-MX" sz="1600" dirty="0" smtClean="0">
                <a:latin typeface="Montserrat" panose="00000500000000000000" pitchFamily="2" charset="0"/>
              </a:rPr>
              <a:t>atiende, con un importante manejo de hidrocarburos.</a:t>
            </a:r>
          </a:p>
          <a:p>
            <a:pPr marL="285750" indent="-285750" algn="just">
              <a:buFont typeface="Wingdings" panose="05000000000000000000" pitchFamily="2" charset="2"/>
              <a:buChar char="§"/>
            </a:pPr>
            <a:r>
              <a:rPr lang="es-MX" sz="1600" dirty="0" smtClean="0">
                <a:latin typeface="Montserrat" panose="00000500000000000000" pitchFamily="2" charset="0"/>
              </a:rPr>
              <a:t>Tiene 33 plantas de almacenamiento y distribución de gas LP y estaciones de carburación.</a:t>
            </a:r>
          </a:p>
          <a:p>
            <a:pPr marL="285750" indent="-285750" algn="just">
              <a:buFont typeface="Wingdings" panose="05000000000000000000" pitchFamily="2" charset="2"/>
              <a:buChar char="§"/>
            </a:pPr>
            <a:r>
              <a:rPr lang="es-MX" sz="1600" dirty="0" smtClean="0">
                <a:latin typeface="Montserrat" panose="00000500000000000000" pitchFamily="2" charset="0"/>
              </a:rPr>
              <a:t>Por </a:t>
            </a:r>
            <a:r>
              <a:rPr lang="es-MX" sz="1600" dirty="0">
                <a:latin typeface="Montserrat" panose="00000500000000000000" pitchFamily="2" charset="0"/>
              </a:rPr>
              <a:t>el estado pasan 303.3 km de vías férreas a través de 6</a:t>
            </a:r>
            <a:r>
              <a:rPr lang="es-MX" sz="1600" dirty="0" smtClean="0">
                <a:latin typeface="Montserrat" panose="00000500000000000000" pitchFamily="2" charset="0"/>
              </a:rPr>
              <a:t> municipios los cuales son: </a:t>
            </a:r>
            <a:r>
              <a:rPr lang="es-MX" sz="1600" dirty="0" err="1" smtClean="0">
                <a:latin typeface="Montserrat" panose="00000500000000000000" pitchFamily="2" charset="0"/>
              </a:rPr>
              <a:t>Balancán</a:t>
            </a:r>
            <a:r>
              <a:rPr lang="es-MX" sz="1600" dirty="0">
                <a:latin typeface="Montserrat" panose="00000500000000000000" pitchFamily="2" charset="0"/>
              </a:rPr>
              <a:t>, Emiliano Zapata, Huimanguillo, Macuspana, </a:t>
            </a:r>
            <a:r>
              <a:rPr lang="es-MX" sz="1600" dirty="0" smtClean="0">
                <a:latin typeface="Montserrat" panose="00000500000000000000" pitchFamily="2" charset="0"/>
              </a:rPr>
              <a:t>Tacotalpa y Teapa por </a:t>
            </a:r>
            <a:r>
              <a:rPr lang="es-MX" sz="1600" dirty="0">
                <a:latin typeface="Montserrat" panose="00000500000000000000" pitchFamily="2" charset="0"/>
              </a:rPr>
              <a:t>las cuales </a:t>
            </a:r>
            <a:r>
              <a:rPr lang="es-MX" sz="1600" dirty="0" smtClean="0">
                <a:latin typeface="Montserrat" panose="00000500000000000000" pitchFamily="2" charset="0"/>
              </a:rPr>
              <a:t>pueden transportarse sustancias </a:t>
            </a:r>
            <a:r>
              <a:rPr lang="es-MX" sz="1600" dirty="0">
                <a:latin typeface="Montserrat" panose="00000500000000000000" pitchFamily="2" charset="0"/>
              </a:rPr>
              <a:t>químicas </a:t>
            </a:r>
            <a:r>
              <a:rPr lang="es-MX" sz="1600" dirty="0" smtClean="0">
                <a:latin typeface="Montserrat" panose="00000500000000000000" pitchFamily="2" charset="0"/>
              </a:rPr>
              <a:t>peligrosas.</a:t>
            </a:r>
          </a:p>
        </p:txBody>
      </p:sp>
      <p:pic>
        <p:nvPicPr>
          <p:cNvPr id="7" name="6 Imagen" descr="Imagen relacionada"/>
          <p:cNvPicPr/>
          <p:nvPr/>
        </p:nvPicPr>
        <p:blipFill>
          <a:blip r:embed="rId2">
            <a:extLst>
              <a:ext uri="{28A0092B-C50C-407E-A947-70E740481C1C}">
                <a14:useLocalDpi xmlns:a14="http://schemas.microsoft.com/office/drawing/2010/main" val="0"/>
              </a:ext>
            </a:extLst>
          </a:blip>
          <a:srcRect/>
          <a:stretch>
            <a:fillRect/>
          </a:stretch>
        </p:blipFill>
        <p:spPr bwMode="auto">
          <a:xfrm>
            <a:off x="325909" y="1918545"/>
            <a:ext cx="2733923" cy="1726480"/>
          </a:xfrm>
          <a:prstGeom prst="rect">
            <a:avLst/>
          </a:prstGeom>
          <a:noFill/>
          <a:ln>
            <a:noFill/>
          </a:ln>
        </p:spPr>
      </p:pic>
      <p:pic>
        <p:nvPicPr>
          <p:cNvPr id="4" name="Picture 2" descr="Resultado de imagen para Via ferrea en taba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80" y="3833782"/>
            <a:ext cx="2341587" cy="263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448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0688"/>
            <a:ext cx="36004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Tabasco</a:t>
            </a:r>
            <a:endParaRPr lang="es-MX" sz="2000" b="1" dirty="0">
              <a:latin typeface="Montserrat" panose="00000500000000000000" pitchFamily="2" charset="0"/>
            </a:endParaRPr>
          </a:p>
        </p:txBody>
      </p:sp>
      <p:sp>
        <p:nvSpPr>
          <p:cNvPr id="3" name="2 CuadroTexto"/>
          <p:cNvSpPr txBox="1"/>
          <p:nvPr/>
        </p:nvSpPr>
        <p:spPr>
          <a:xfrm>
            <a:off x="323528" y="1675367"/>
            <a:ext cx="5126979"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Cuenta con </a:t>
            </a:r>
            <a:r>
              <a:rPr lang="es-MX" sz="1600" dirty="0" smtClean="0">
                <a:latin typeface="Montserrat" panose="00000500000000000000" pitchFamily="2" charset="0"/>
              </a:rPr>
              <a:t>5,917 </a:t>
            </a:r>
            <a:r>
              <a:rPr lang="es-MX" sz="1600" dirty="0">
                <a:latin typeface="Montserrat" panose="00000500000000000000" pitchFamily="2" charset="0"/>
              </a:rPr>
              <a:t>km de </a:t>
            </a:r>
            <a:r>
              <a:rPr lang="es-MX" sz="1600" dirty="0" smtClean="0">
                <a:latin typeface="Montserrat" panose="00000500000000000000" pitchFamily="2" charset="0"/>
              </a:rPr>
              <a:t>ductos administrados </a:t>
            </a:r>
            <a:r>
              <a:rPr lang="es-MX" sz="1600" dirty="0">
                <a:latin typeface="Montserrat" panose="00000500000000000000" pitchFamily="2" charset="0"/>
              </a:rPr>
              <a:t>por </a:t>
            </a:r>
            <a:r>
              <a:rPr lang="es-MX" sz="1600" dirty="0" smtClean="0">
                <a:latin typeface="Montserrat" panose="00000500000000000000" pitchFamily="2" charset="0"/>
              </a:rPr>
              <a:t>PEMEX, los cuales conducen productos petrolíferos, como petróleo crudo, combustibles y etano, y 1,470 km de ductos de gas natural administrados por PEMEX y CENAGAS.</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Cuenta con las carreteras federales No. 184D Agua Dulce – Cárdenas, No. 185D Coatzacoalcos – Villahermosa, No. </a:t>
            </a:r>
            <a:r>
              <a:rPr lang="es-MX" sz="1600" dirty="0">
                <a:latin typeface="Montserrat" panose="00000500000000000000" pitchFamily="2" charset="0"/>
              </a:rPr>
              <a:t>203 El Suspiro – Tenosique y </a:t>
            </a:r>
            <a:r>
              <a:rPr lang="es-MX" sz="1600" dirty="0" smtClean="0">
                <a:latin typeface="Montserrat" panose="00000500000000000000" pitchFamily="2" charset="0"/>
              </a:rPr>
              <a:t>No. </a:t>
            </a:r>
            <a:r>
              <a:rPr lang="es-MX" sz="1600" dirty="0">
                <a:latin typeface="Montserrat" panose="00000500000000000000" pitchFamily="2" charset="0"/>
              </a:rPr>
              <a:t>195 Villahermosa - Escopetazo por las que pueden transitar sustancias químicas peligrosas para su distribución. </a:t>
            </a: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registrados 52 accidentes ocurridos durante el transporte de sustancias químicas peligrosas en el periodo 2010-2016, en los cuales estuvieron involucradas </a:t>
            </a:r>
            <a:r>
              <a:rPr lang="pt-BR" sz="1600" dirty="0">
                <a:latin typeface="Montserrat" panose="00000500000000000000" pitchFamily="2" charset="0"/>
              </a:rPr>
              <a:t>gasolina, </a:t>
            </a:r>
            <a:r>
              <a:rPr lang="pt-BR" sz="1600" dirty="0" err="1">
                <a:latin typeface="Montserrat" panose="00000500000000000000" pitchFamily="2" charset="0"/>
              </a:rPr>
              <a:t>diésel</a:t>
            </a:r>
            <a:r>
              <a:rPr lang="pt-BR" sz="1600" dirty="0">
                <a:latin typeface="Montserrat" panose="00000500000000000000" pitchFamily="2" charset="0"/>
              </a:rPr>
              <a:t>, </a:t>
            </a:r>
            <a:r>
              <a:rPr lang="pt-BR" sz="1600" dirty="0" err="1">
                <a:latin typeface="Montserrat" panose="00000500000000000000" pitchFamily="2" charset="0"/>
              </a:rPr>
              <a:t>gas</a:t>
            </a:r>
            <a:r>
              <a:rPr lang="pt-BR" sz="1600" dirty="0">
                <a:latin typeface="Montserrat" panose="00000500000000000000" pitchFamily="2" charset="0"/>
              </a:rPr>
              <a:t> LP, </a:t>
            </a:r>
            <a:r>
              <a:rPr lang="pt-BR" sz="1600" dirty="0" err="1">
                <a:latin typeface="Montserrat" panose="00000500000000000000" pitchFamily="2" charset="0"/>
              </a:rPr>
              <a:t>turbosina</a:t>
            </a:r>
            <a:r>
              <a:rPr lang="pt-BR" sz="1600" dirty="0">
                <a:latin typeface="Montserrat" panose="00000500000000000000" pitchFamily="2" charset="0"/>
              </a:rPr>
              <a:t>, </a:t>
            </a:r>
            <a:r>
              <a:rPr lang="pt-BR" sz="1600" dirty="0" err="1">
                <a:latin typeface="Montserrat" panose="00000500000000000000" pitchFamily="2" charset="0"/>
              </a:rPr>
              <a:t>azufre</a:t>
            </a:r>
            <a:r>
              <a:rPr lang="pt-BR" sz="1600" dirty="0">
                <a:latin typeface="Montserrat" panose="00000500000000000000" pitchFamily="2" charset="0"/>
              </a:rPr>
              <a:t>, </a:t>
            </a:r>
            <a:r>
              <a:rPr lang="pt-BR" sz="1600" dirty="0" err="1" smtClean="0">
                <a:latin typeface="Montserrat" panose="00000500000000000000" pitchFamily="2" charset="0"/>
              </a:rPr>
              <a:t>nitrógeno</a:t>
            </a:r>
            <a:r>
              <a:rPr lang="pt-BR" sz="1600" dirty="0" smtClean="0">
                <a:latin typeface="Montserrat" panose="00000500000000000000" pitchFamily="2" charset="0"/>
              </a:rPr>
              <a:t> y </a:t>
            </a:r>
            <a:r>
              <a:rPr lang="pt-BR" sz="1600" dirty="0">
                <a:latin typeface="Montserrat" panose="00000500000000000000" pitchFamily="2" charset="0"/>
              </a:rPr>
              <a:t>ácido </a:t>
            </a:r>
            <a:r>
              <a:rPr lang="pt-BR" sz="1600" dirty="0" err="1">
                <a:latin typeface="Montserrat" panose="00000500000000000000" pitchFamily="2" charset="0"/>
              </a:rPr>
              <a:t>clorhídrico</a:t>
            </a:r>
            <a:r>
              <a:rPr lang="pt-BR" sz="1600" dirty="0">
                <a:latin typeface="Montserrat" panose="00000500000000000000" pitchFamily="2" charset="0"/>
              </a:rPr>
              <a:t>.</a:t>
            </a:r>
            <a:endParaRPr lang="es-MX" sz="1600" dirty="0" smtClean="0">
              <a:latin typeface="Montserrat" panose="00000500000000000000" pitchFamily="2" charset="0"/>
            </a:endParaRPr>
          </a:p>
        </p:txBody>
      </p:sp>
      <p:pic>
        <p:nvPicPr>
          <p:cNvPr id="1028" name="Picture 4" descr="Resultado de imagen para accidentes de pipas  en tabas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6967" y="4509120"/>
            <a:ext cx="3039853" cy="15832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Ductos  en taba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967" y="2060847"/>
            <a:ext cx="2984759" cy="199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84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1255" y="918012"/>
            <a:ext cx="7416824" cy="369332"/>
          </a:xfrm>
          <a:prstGeom prst="rect">
            <a:avLst/>
          </a:prstGeom>
          <a:noFill/>
        </p:spPr>
        <p:txBody>
          <a:bodyPr wrap="square" rtlCol="0">
            <a:spAutoFit/>
          </a:bodyPr>
          <a:lstStyle/>
          <a:p>
            <a:pPr algn="ctr"/>
            <a:r>
              <a:rPr lang="es-MX" b="1" dirty="0" smtClean="0">
                <a:latin typeface="Montserrat" panose="00000500000000000000" pitchFamily="2" charset="0"/>
              </a:rPr>
              <a:t>Acciones de fortalecimiento para el estado de Tabasco</a:t>
            </a:r>
            <a:endParaRPr lang="es-MX" b="1" dirty="0">
              <a:latin typeface="Montserrat" panose="00000500000000000000" pitchFamily="2" charset="0"/>
            </a:endParaRPr>
          </a:p>
        </p:txBody>
      </p:sp>
      <p:sp>
        <p:nvSpPr>
          <p:cNvPr id="3" name="2 CuadroTexto"/>
          <p:cNvSpPr txBox="1"/>
          <p:nvPr/>
        </p:nvSpPr>
        <p:spPr>
          <a:xfrm>
            <a:off x="467544" y="1628800"/>
            <a:ext cx="8280920"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smtClean="0">
                <a:latin typeface="Montserrat" panose="00000500000000000000" pitchFamily="2" charset="0"/>
              </a:rPr>
              <a:t>Respetar las franjas de desarrollo o derechos de vía de los ductos que conducen sustancias peligrosas. </a:t>
            </a:r>
          </a:p>
          <a:p>
            <a:pPr marL="285750" indent="-285750" algn="just">
              <a:buFont typeface="Wingdings" panose="05000000000000000000" pitchFamily="2" charset="2"/>
              <a:buChar char="§"/>
            </a:pPr>
            <a:r>
              <a:rPr lang="es-MX" sz="1600" dirty="0" smtClean="0">
                <a:latin typeface="Montserrat" panose="00000500000000000000" pitchFamily="2" charset="0"/>
              </a:rPr>
              <a:t>Capacitación </a:t>
            </a:r>
            <a:r>
              <a:rPr lang="es-MX" sz="1600" dirty="0">
                <a:latin typeface="Montserrat" panose="00000500000000000000" pitchFamily="2" charset="0"/>
              </a:rPr>
              <a:t>del personal de protección civil para la correcta interpretación de los atlas municipales de </a:t>
            </a:r>
            <a:r>
              <a:rPr lang="es-MX" sz="1600" dirty="0" smtClean="0">
                <a:latin typeface="Montserrat" panose="00000500000000000000" pitchFamily="2" charset="0"/>
              </a:rPr>
              <a:t>peligro y riesgo </a:t>
            </a:r>
            <a:r>
              <a:rPr lang="es-MX" sz="1600" dirty="0">
                <a:latin typeface="Montserrat" panose="00000500000000000000" pitchFamily="2" charset="0"/>
              </a:rPr>
              <a:t>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smtClean="0">
                <a:latin typeface="Montserrat" panose="00000500000000000000" pitchFamily="2" charset="0"/>
              </a:rPr>
              <a:t>Trabajo coordinado en las actividades de perforación y excavación realizadas durante actividades de mantenimiento de tuberías de agua potable y drenaje, así como introducción de otros servicios.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a:t>
            </a:r>
            <a:r>
              <a:rPr lang="es-MX" sz="1600" dirty="0" smtClean="0">
                <a:latin typeface="Montserrat" panose="00000500000000000000" pitchFamily="2" charset="0"/>
              </a:rPr>
              <a:t>químicas.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t>
            </a:r>
            <a:r>
              <a:rPr lang="es-MX" sz="1600" dirty="0" smtClean="0">
                <a:latin typeface="Montserrat" panose="00000500000000000000" pitchFamily="2" charset="0"/>
              </a:rPr>
              <a:t>adecuado al tipo de emergencia que pueda presentarse.</a:t>
            </a:r>
          </a:p>
          <a:p>
            <a:pPr marL="285750" indent="-285750" algn="just">
              <a:buFont typeface="Wingdings" panose="05000000000000000000" pitchFamily="2" charset="2"/>
              <a:buChar char="§"/>
            </a:pPr>
            <a:r>
              <a:rPr lang="es-MX" sz="1600" dirty="0" smtClean="0">
                <a:latin typeface="Montserrat" panose="00000500000000000000" pitchFamily="2" charset="0"/>
              </a:rPr>
              <a:t>Fomentar la creación de Grupos Locales de Ayuda Mutua Industrial para fortalecer la atención de emergencias y optimizar recursos materiales y humanos.</a:t>
            </a:r>
          </a:p>
        </p:txBody>
      </p:sp>
    </p:spTree>
    <p:extLst>
      <p:ext uri="{BB962C8B-B14F-4D97-AF65-F5344CB8AC3E}">
        <p14:creationId xmlns:p14="http://schemas.microsoft.com/office/powerpoint/2010/main" val="197473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828" t="15076" r="9853" b="12116"/>
          <a:stretch/>
        </p:blipFill>
        <p:spPr bwMode="auto">
          <a:xfrm>
            <a:off x="4644008" y="1439869"/>
            <a:ext cx="4257071" cy="480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744" t="15060" r="10175" b="12083"/>
          <a:stretch/>
        </p:blipFill>
        <p:spPr bwMode="auto">
          <a:xfrm>
            <a:off x="264252" y="1439869"/>
            <a:ext cx="4226342" cy="480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latin typeface="Montserrat" pitchFamily="2" charset="77"/>
              </a:rPr>
              <a:t>Diagnóstico</a:t>
            </a:r>
            <a:endParaRPr lang="en-US" sz="2400" b="1" dirty="0">
              <a:latin typeface="Montserrat" pitchFamily="2" charset="77"/>
            </a:endParaRPr>
          </a:p>
        </p:txBody>
      </p:sp>
      <p:sp>
        <p:nvSpPr>
          <p:cNvPr id="6" name="TextBox 5">
            <a:extLst>
              <a:ext uri="{FF2B5EF4-FFF2-40B4-BE49-F238E27FC236}">
                <a16:creationId xmlns="" xmlns:a16="http://schemas.microsoft.com/office/drawing/2014/main" id="{B6F2A2A7-FDC4-C24F-A502-33BD59466B99}"/>
              </a:ext>
            </a:extLst>
          </p:cNvPr>
          <p:cNvSpPr txBox="1"/>
          <p:nvPr/>
        </p:nvSpPr>
        <p:spPr>
          <a:xfrm>
            <a:off x="1057850" y="5440868"/>
            <a:ext cx="1674002"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Desastre</a:t>
            </a:r>
            <a:endParaRPr lang="en-US" sz="1600" b="1" dirty="0">
              <a:latin typeface="Montserrat" pitchFamily="2" charset="77"/>
            </a:endParaRPr>
          </a:p>
        </p:txBody>
      </p:sp>
      <p:sp>
        <p:nvSpPr>
          <p:cNvPr id="7"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latin typeface="Montserrat" pitchFamily="2" charset="77"/>
                <a:hlinkClick r:id="rId4"/>
              </a:rPr>
              <a:t>http://</a:t>
            </a:r>
            <a:r>
              <a:rPr lang="en-US" sz="1400" b="1" i="1" dirty="0" err="1">
                <a:latin typeface="Montserrat" pitchFamily="2" charset="77"/>
                <a:hlinkClick r:id="rId4"/>
              </a:rPr>
              <a:t>www.atlasnacionalderiesgos.gob.mx</a:t>
            </a:r>
            <a:r>
              <a:rPr lang="en-US" sz="1400" b="1" i="1" dirty="0">
                <a:latin typeface="Montserrat" pitchFamily="2" charset="77"/>
                <a:hlinkClick r:id="rId4"/>
              </a:rPr>
              <a:t>/apps/</a:t>
            </a:r>
            <a:r>
              <a:rPr lang="en-US" sz="1400" b="1" i="1" dirty="0" err="1">
                <a:latin typeface="Montserrat" pitchFamily="2" charset="77"/>
                <a:hlinkClick r:id="rId4"/>
              </a:rPr>
              <a:t>Declaratorias</a:t>
            </a:r>
            <a:r>
              <a:rPr lang="en-US" sz="1400" b="1" i="1" dirty="0">
                <a:latin typeface="Montserrat" pitchFamily="2" charset="77"/>
                <a:hlinkClick r:id="rId4"/>
              </a:rPr>
              <a:t>/</a:t>
            </a:r>
            <a:endParaRPr lang="en-US" sz="1400" b="1" i="1" dirty="0">
              <a:latin typeface="Montserrat" pitchFamily="2" charset="77"/>
            </a:endParaRPr>
          </a:p>
        </p:txBody>
      </p:sp>
      <p:sp>
        <p:nvSpPr>
          <p:cNvPr id="11" name="TextBox 10">
            <a:extLst>
              <a:ext uri="{FF2B5EF4-FFF2-40B4-BE49-F238E27FC236}">
                <a16:creationId xmlns="" xmlns:a16="http://schemas.microsoft.com/office/drawing/2014/main" id="{348C9835-E4CF-4F42-8768-4246ED7325B6}"/>
              </a:ext>
            </a:extLst>
          </p:cNvPr>
          <p:cNvSpPr txBox="1"/>
          <p:nvPr/>
        </p:nvSpPr>
        <p:spPr>
          <a:xfrm>
            <a:off x="4904086" y="5487035"/>
            <a:ext cx="1868457"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Emergencia</a:t>
            </a:r>
            <a:endParaRPr lang="en-US" sz="1600" b="1" dirty="0">
              <a:latin typeface="Montserrat" pitchFamily="2" charset="77"/>
            </a:endParaRPr>
          </a:p>
        </p:txBody>
      </p:sp>
      <p:sp>
        <p:nvSpPr>
          <p:cNvPr id="12" name="TextBox 11">
            <a:extLst>
              <a:ext uri="{FF2B5EF4-FFF2-40B4-BE49-F238E27FC236}">
                <a16:creationId xmlns="" xmlns:a16="http://schemas.microsoft.com/office/drawing/2014/main" id="{3578C974-3201-6E4B-9244-BEA9E19E2B62}"/>
              </a:ext>
            </a:extLst>
          </p:cNvPr>
          <p:cNvSpPr txBox="1"/>
          <p:nvPr/>
        </p:nvSpPr>
        <p:spPr>
          <a:xfrm>
            <a:off x="2987824" y="1896216"/>
            <a:ext cx="1279517" cy="338554"/>
          </a:xfrm>
          <a:prstGeom prst="rect">
            <a:avLst/>
          </a:prstGeom>
          <a:noFill/>
        </p:spPr>
        <p:txBody>
          <a:bodyPr wrap="none" rtlCol="0">
            <a:spAutoFit/>
          </a:bodyPr>
          <a:lstStyle/>
          <a:p>
            <a:r>
              <a:rPr lang="en-US" sz="1600" b="1" dirty="0">
                <a:latin typeface="Montserrat" pitchFamily="2" charset="77"/>
              </a:rPr>
              <a:t>2000-2018</a:t>
            </a:r>
          </a:p>
        </p:txBody>
      </p:sp>
      <p:sp>
        <p:nvSpPr>
          <p:cNvPr id="13" name="TextBox 12">
            <a:extLst>
              <a:ext uri="{FF2B5EF4-FFF2-40B4-BE49-F238E27FC236}">
                <a16:creationId xmlns="" xmlns:a16="http://schemas.microsoft.com/office/drawing/2014/main" id="{A7093068-895F-9C42-938E-75E624A17DD2}"/>
              </a:ext>
            </a:extLst>
          </p:cNvPr>
          <p:cNvSpPr txBox="1"/>
          <p:nvPr/>
        </p:nvSpPr>
        <p:spPr>
          <a:xfrm>
            <a:off x="7236296" y="1903374"/>
            <a:ext cx="1279517" cy="338554"/>
          </a:xfrm>
          <a:prstGeom prst="rect">
            <a:avLst/>
          </a:prstGeom>
          <a:noFill/>
        </p:spPr>
        <p:txBody>
          <a:bodyPr wrap="none" rtlCol="0">
            <a:spAutoFit/>
          </a:bodyPr>
          <a:lstStyle/>
          <a:p>
            <a:r>
              <a:rPr lang="en-US" sz="1600" b="1" dirty="0">
                <a:latin typeface="Montserrat" pitchFamily="2" charset="77"/>
              </a:rPr>
              <a:t>2000-2018</a:t>
            </a:r>
          </a:p>
        </p:txBody>
      </p:sp>
    </p:spTree>
    <p:extLst>
      <p:ext uri="{BB962C8B-B14F-4D97-AF65-F5344CB8AC3E}">
        <p14:creationId xmlns:p14="http://schemas.microsoft.com/office/powerpoint/2010/main" val="31443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smtClean="0">
                <a:solidFill>
                  <a:prstClr val="black"/>
                </a:solidFill>
              </a:rPr>
              <a:t>DESASTRE 2000-2018</a:t>
            </a:r>
            <a:endParaRPr lang="es-MX" dirty="0">
              <a:solidFill>
                <a:prstClr val="black"/>
              </a:solidFill>
            </a:endParaRP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smtClean="0">
                <a:solidFill>
                  <a:prstClr val="black"/>
                </a:solidFill>
              </a:rPr>
              <a:t>EMERGENCIA 2000-2018</a:t>
            </a:r>
            <a:endParaRPr lang="es-MX" dirty="0">
              <a:solidFill>
                <a:prstClr val="black"/>
              </a:solidFill>
            </a:endParaRPr>
          </a:p>
        </p:txBody>
      </p:sp>
      <p:sp>
        <p:nvSpPr>
          <p:cNvPr id="8" name="TextBox 6">
            <a:extLst>
              <a:ext uri="{FF2B5EF4-FFF2-40B4-BE49-F238E27FC236}">
                <a16:creationId xmlns="" xmlns:a16="http://schemas.microsoft.com/office/drawing/2014/main"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681" t="15295" r="8173" b="48743"/>
          <a:stretch/>
        </p:blipFill>
        <p:spPr bwMode="auto">
          <a:xfrm>
            <a:off x="702803" y="1454141"/>
            <a:ext cx="3884185" cy="2301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681" t="51308" r="8173" b="7008"/>
          <a:stretch/>
        </p:blipFill>
        <p:spPr bwMode="auto">
          <a:xfrm>
            <a:off x="4812044" y="1364833"/>
            <a:ext cx="3399045" cy="233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7416" t="14629" r="8109" b="49217"/>
          <a:stretch/>
        </p:blipFill>
        <p:spPr bwMode="auto">
          <a:xfrm>
            <a:off x="614692" y="4231458"/>
            <a:ext cx="4014630" cy="236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7416" t="50390" r="8109" b="8240"/>
          <a:stretch/>
        </p:blipFill>
        <p:spPr bwMode="auto">
          <a:xfrm>
            <a:off x="4796270" y="4149081"/>
            <a:ext cx="3752461" cy="253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4048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6" name="5 Gráfico"/>
          <p:cNvGraphicFramePr>
            <a:graphicFrameLocks/>
          </p:cNvGraphicFramePr>
          <p:nvPr>
            <p:extLst>
              <p:ext uri="{D42A27DB-BD31-4B8C-83A1-F6EECF244321}">
                <p14:modId xmlns:p14="http://schemas.microsoft.com/office/powerpoint/2010/main" val="3257445349"/>
              </p:ext>
            </p:extLst>
          </p:nvPr>
        </p:nvGraphicFramePr>
        <p:xfrm>
          <a:off x="611560" y="1124744"/>
          <a:ext cx="8208912" cy="4824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140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6" name="5 Gráfico"/>
          <p:cNvGraphicFramePr>
            <a:graphicFrameLocks/>
          </p:cNvGraphicFramePr>
          <p:nvPr>
            <p:extLst>
              <p:ext uri="{D42A27DB-BD31-4B8C-83A1-F6EECF244321}">
                <p14:modId xmlns:p14="http://schemas.microsoft.com/office/powerpoint/2010/main" val="564489436"/>
              </p:ext>
            </p:extLst>
          </p:nvPr>
        </p:nvGraphicFramePr>
        <p:xfrm>
          <a:off x="323528" y="980728"/>
          <a:ext cx="4176464" cy="23747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a:graphicFrameLocks/>
          </p:cNvGraphicFramePr>
          <p:nvPr>
            <p:extLst>
              <p:ext uri="{D42A27DB-BD31-4B8C-83A1-F6EECF244321}">
                <p14:modId xmlns:p14="http://schemas.microsoft.com/office/powerpoint/2010/main" val="1735959931"/>
              </p:ext>
            </p:extLst>
          </p:nvPr>
        </p:nvGraphicFramePr>
        <p:xfrm>
          <a:off x="4716016" y="980728"/>
          <a:ext cx="4176464"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a:graphicFrameLocks/>
          </p:cNvGraphicFramePr>
          <p:nvPr>
            <p:extLst>
              <p:ext uri="{D42A27DB-BD31-4B8C-83A1-F6EECF244321}">
                <p14:modId xmlns:p14="http://schemas.microsoft.com/office/powerpoint/2010/main" val="3561891653"/>
              </p:ext>
            </p:extLst>
          </p:nvPr>
        </p:nvGraphicFramePr>
        <p:xfrm>
          <a:off x="2195736" y="3501008"/>
          <a:ext cx="4822032" cy="31337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442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67807"/>
            <a:ext cx="7598047" cy="538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a16="http://schemas.microsoft.com/office/drawing/2014/main" xmlns="" id="{B274B974-E8DC-7947-9523-18BE6B675668}"/>
              </a:ext>
            </a:extLst>
          </p:cNvPr>
          <p:cNvSpPr txBox="1"/>
          <p:nvPr/>
        </p:nvSpPr>
        <p:spPr>
          <a:xfrm>
            <a:off x="179512" y="867807"/>
            <a:ext cx="4379725" cy="430887"/>
          </a:xfrm>
          <a:prstGeom prst="rect">
            <a:avLst/>
          </a:prstGeom>
          <a:noFill/>
        </p:spPr>
        <p:txBody>
          <a:bodyPr wrap="none" rtlCol="0">
            <a:spAutoFit/>
          </a:bodyPr>
          <a:lstStyle/>
          <a:p>
            <a:r>
              <a:rPr lang="en-US" sz="1100" b="1" i="1" dirty="0">
                <a:latin typeface="Montserrat" pitchFamily="2" charset="77"/>
                <a:hlinkClick r:id="rId4"/>
              </a:rPr>
              <a:t>http</a:t>
            </a:r>
            <a:r>
              <a:rPr lang="en-US" sz="1100" b="1" i="1">
                <a:latin typeface="Montserrat" pitchFamily="2" charset="77"/>
                <a:hlinkClick r:id="rId4"/>
              </a:rPr>
              <a:t>://</a:t>
            </a:r>
            <a:r>
              <a:rPr lang="en-US" sz="1100" b="1" i="1" smtClean="0">
                <a:latin typeface="Montserrat" pitchFamily="2" charset="77"/>
                <a:hlinkClick r:id="rId4"/>
              </a:rPr>
              <a:t>www.atlasnacionalderiesgos.gob.mx/apps/IGOPP</a:t>
            </a:r>
            <a:endParaRPr lang="en-US" sz="1100" b="1" i="1" smtClean="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a16="http://schemas.microsoft.com/office/drawing/2014/main" xmlns="" id="{0D428000-644A-454A-9ECB-D9808BA003E3}"/>
              </a:ext>
            </a:extLst>
          </p:cNvPr>
          <p:cNvSpPr/>
          <p:nvPr/>
        </p:nvSpPr>
        <p:spPr>
          <a:xfrm>
            <a:off x="107504" y="6628601"/>
            <a:ext cx="7704856"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en Gestión del Riesgo de Desastres, CENAPRED (2018).</a:t>
            </a:r>
            <a:endParaRPr lang="es-ES_tradnl" sz="1000" b="1" i="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325597" y="5615815"/>
            <a:ext cx="3160930" cy="646331"/>
          </a:xfrm>
          <a:prstGeom prst="rect">
            <a:avLst/>
          </a:prstGeom>
          <a:noFill/>
        </p:spPr>
        <p:txBody>
          <a:bodyPr wrap="none" rtlCol="0">
            <a:spAutoFit/>
          </a:bodyPr>
          <a:lstStyle/>
          <a:p>
            <a:r>
              <a:rPr lang="es-ES_tradnl" dirty="0" smtClean="0"/>
              <a:t>Tabasco        </a:t>
            </a:r>
            <a:r>
              <a:rPr lang="es-ES_tradnl" b="1" dirty="0" smtClean="0">
                <a:solidFill>
                  <a:srgbClr val="860000"/>
                </a:solidFill>
              </a:rPr>
              <a:t>65.8 </a:t>
            </a:r>
            <a:r>
              <a:rPr lang="es-ES_tradnl" b="1" dirty="0">
                <a:solidFill>
                  <a:srgbClr val="860000"/>
                </a:solidFill>
              </a:rPr>
              <a:t>% - </a:t>
            </a:r>
            <a:r>
              <a:rPr lang="es-ES_tradnl" dirty="0">
                <a:solidFill>
                  <a:srgbClr val="860000"/>
                </a:solidFill>
              </a:rPr>
              <a:t>Apreciable</a:t>
            </a:r>
          </a:p>
          <a:p>
            <a:r>
              <a:rPr lang="es-ES_tradnl" dirty="0" smtClean="0"/>
              <a:t>Evaluación Nacional</a:t>
            </a:r>
            <a:endParaRPr lang="es-ES_tradnl" dirty="0"/>
          </a:p>
        </p:txBody>
      </p:sp>
    </p:spTree>
    <p:extLst>
      <p:ext uri="{BB962C8B-B14F-4D97-AF65-F5344CB8AC3E}">
        <p14:creationId xmlns:p14="http://schemas.microsoft.com/office/powerpoint/2010/main" val="177474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41" y="742062"/>
            <a:ext cx="8892480" cy="3871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xmlns=""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5" name="Rectangle 4">
            <a:extLst>
              <a:ext uri="{FF2B5EF4-FFF2-40B4-BE49-F238E27FC236}">
                <a16:creationId xmlns:a16="http://schemas.microsoft.com/office/drawing/2014/main" xmlns="" id="{7F449AC8-B75B-CA4D-8423-58590284C176}"/>
              </a:ext>
            </a:extLst>
          </p:cNvPr>
          <p:cNvSpPr/>
          <p:nvPr/>
        </p:nvSpPr>
        <p:spPr>
          <a:xfrm>
            <a:off x="2643787" y="3573016"/>
            <a:ext cx="1224136" cy="3138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angle 5">
            <a:extLst>
              <a:ext uri="{FF2B5EF4-FFF2-40B4-BE49-F238E27FC236}">
                <a16:creationId xmlns:a16="http://schemas.microsoft.com/office/drawing/2014/main" xmlns="" id="{EE31F46C-9F67-3B4B-9620-0BD58A039309}"/>
              </a:ext>
            </a:extLst>
          </p:cNvPr>
          <p:cNvSpPr/>
          <p:nvPr/>
        </p:nvSpPr>
        <p:spPr>
          <a:xfrm>
            <a:off x="3874695" y="3573015"/>
            <a:ext cx="1273369" cy="3138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xmlns="" id="{8DAA5486-2551-F647-9B23-7A6DDEE5C308}"/>
              </a:ext>
            </a:extLst>
          </p:cNvPr>
          <p:cNvSpPr/>
          <p:nvPr/>
        </p:nvSpPr>
        <p:spPr>
          <a:xfrm>
            <a:off x="3897525" y="3890375"/>
            <a:ext cx="1250539" cy="318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a:extLst>
              <a:ext uri="{FF2B5EF4-FFF2-40B4-BE49-F238E27FC236}">
                <a16:creationId xmlns:a16="http://schemas.microsoft.com/office/drawing/2014/main" xmlns="" id="{10869EAD-54F0-7043-991C-E6E4ADFE62D3}"/>
              </a:ext>
            </a:extLst>
          </p:cNvPr>
          <p:cNvSpPr/>
          <p:nvPr/>
        </p:nvSpPr>
        <p:spPr>
          <a:xfrm>
            <a:off x="1389335" y="2872655"/>
            <a:ext cx="1238449" cy="340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xmlns="" id="{E03E77D6-28FA-3C4E-89B2-1F90CD63E656}"/>
              </a:ext>
            </a:extLst>
          </p:cNvPr>
          <p:cNvSpPr/>
          <p:nvPr/>
        </p:nvSpPr>
        <p:spPr>
          <a:xfrm>
            <a:off x="5148064" y="2533169"/>
            <a:ext cx="1224136"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TextBox 9">
            <a:extLst>
              <a:ext uri="{FF2B5EF4-FFF2-40B4-BE49-F238E27FC236}">
                <a16:creationId xmlns:a16="http://schemas.microsoft.com/office/drawing/2014/main" xmlns="" id="{C4DEA695-279F-974B-8DC1-EDE94288913E}"/>
              </a:ext>
            </a:extLst>
          </p:cNvPr>
          <p:cNvSpPr txBox="1"/>
          <p:nvPr/>
        </p:nvSpPr>
        <p:spPr>
          <a:xfrm>
            <a:off x="2672536" y="3644740"/>
            <a:ext cx="88166" cy="184666"/>
          </a:xfrm>
          <a:prstGeom prst="rect">
            <a:avLst/>
          </a:prstGeom>
          <a:noFill/>
        </p:spPr>
        <p:txBody>
          <a:bodyPr wrap="none" lIns="0" tIns="0" rIns="0" bIns="0" rtlCol="0">
            <a:spAutoFit/>
          </a:bodyPr>
          <a:lstStyle/>
          <a:p>
            <a:r>
              <a:rPr lang="es-ES_tradnl" sz="1200" dirty="0">
                <a:solidFill>
                  <a:srgbClr val="FF0000"/>
                </a:solidFill>
                <a:latin typeface="Montserrat" pitchFamily="2" charset="77"/>
              </a:rPr>
              <a:t>2</a:t>
            </a:r>
          </a:p>
        </p:txBody>
      </p:sp>
      <p:sp>
        <p:nvSpPr>
          <p:cNvPr id="11" name="TextBox 10">
            <a:extLst>
              <a:ext uri="{FF2B5EF4-FFF2-40B4-BE49-F238E27FC236}">
                <a16:creationId xmlns:a16="http://schemas.microsoft.com/office/drawing/2014/main" xmlns="" id="{E07C7E2C-52FA-B448-AF40-0E9AAFD85A58}"/>
              </a:ext>
            </a:extLst>
          </p:cNvPr>
          <p:cNvSpPr txBox="1"/>
          <p:nvPr/>
        </p:nvSpPr>
        <p:spPr>
          <a:xfrm>
            <a:off x="4004727" y="3582631"/>
            <a:ext cx="79590"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12" name="TextBox 11">
            <a:extLst>
              <a:ext uri="{FF2B5EF4-FFF2-40B4-BE49-F238E27FC236}">
                <a16:creationId xmlns:a16="http://schemas.microsoft.com/office/drawing/2014/main" xmlns="" id="{42E067A3-33D3-E942-B4F2-A60044258A00}"/>
              </a:ext>
            </a:extLst>
          </p:cNvPr>
          <p:cNvSpPr txBox="1"/>
          <p:nvPr/>
        </p:nvSpPr>
        <p:spPr>
          <a:xfrm>
            <a:off x="4014328" y="3957119"/>
            <a:ext cx="79590"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4</a:t>
            </a:r>
          </a:p>
        </p:txBody>
      </p:sp>
      <p:sp>
        <p:nvSpPr>
          <p:cNvPr id="13" name="TextBox 12">
            <a:extLst>
              <a:ext uri="{FF2B5EF4-FFF2-40B4-BE49-F238E27FC236}">
                <a16:creationId xmlns:a16="http://schemas.microsoft.com/office/drawing/2014/main" xmlns="" id="{F9BC16CB-1175-1A47-AE3F-FEE291F9BBF9}"/>
              </a:ext>
            </a:extLst>
          </p:cNvPr>
          <p:cNvSpPr txBox="1"/>
          <p:nvPr/>
        </p:nvSpPr>
        <p:spPr>
          <a:xfrm>
            <a:off x="1523737" y="2924943"/>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4" name="TextBox 13">
            <a:extLst>
              <a:ext uri="{FF2B5EF4-FFF2-40B4-BE49-F238E27FC236}">
                <a16:creationId xmlns:a16="http://schemas.microsoft.com/office/drawing/2014/main" xmlns="" id="{D462C488-EBE2-1B47-8221-0A063607AE39}"/>
              </a:ext>
            </a:extLst>
          </p:cNvPr>
          <p:cNvSpPr txBox="1"/>
          <p:nvPr/>
        </p:nvSpPr>
        <p:spPr>
          <a:xfrm>
            <a:off x="5348499" y="2585696"/>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5</a:t>
            </a:r>
          </a:p>
        </p:txBody>
      </p:sp>
      <p:sp>
        <p:nvSpPr>
          <p:cNvPr id="15" name="TextBox 14">
            <a:extLst>
              <a:ext uri="{FF2B5EF4-FFF2-40B4-BE49-F238E27FC236}">
                <a16:creationId xmlns:a16="http://schemas.microsoft.com/office/drawing/2014/main" xmlns="" id="{B0CA2367-9964-A84E-93CF-DB0EDDEFD7F5}"/>
              </a:ext>
            </a:extLst>
          </p:cNvPr>
          <p:cNvSpPr txBox="1"/>
          <p:nvPr/>
        </p:nvSpPr>
        <p:spPr>
          <a:xfrm>
            <a:off x="161256" y="5069097"/>
            <a:ext cx="8928992" cy="169277"/>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2</a:t>
            </a:r>
            <a:r>
              <a:rPr lang="es-ES_tradnl" sz="1100" b="1" dirty="0" smtClean="0">
                <a:solidFill>
                  <a:srgbClr val="FF0000"/>
                </a:solidFill>
                <a:latin typeface="Montserrat" pitchFamily="2" charset="77"/>
              </a:rPr>
              <a:t>. </a:t>
            </a:r>
            <a:r>
              <a:rPr lang="es-ES_tradnl" sz="1100" dirty="0">
                <a:latin typeface="Montserrat" pitchFamily="2" charset="77"/>
              </a:rPr>
              <a:t>Definición de atribuciones específicas en los </a:t>
            </a:r>
            <a:r>
              <a:rPr lang="es-ES_tradnl" sz="1100" b="1" dirty="0">
                <a:latin typeface="Montserrat" pitchFamily="2" charset="77"/>
              </a:rPr>
              <a:t>procesos de </a:t>
            </a:r>
            <a:r>
              <a:rPr lang="es-ES_tradnl" sz="1100" b="1" dirty="0" smtClean="0">
                <a:latin typeface="Montserrat" pitchFamily="2" charset="77"/>
              </a:rPr>
              <a:t>reconstrucción </a:t>
            </a:r>
            <a:r>
              <a:rPr lang="es-ES_tradnl" sz="1100" b="1" dirty="0">
                <a:latin typeface="Montserrat" pitchFamily="2" charset="77"/>
              </a:rPr>
              <a:t>p</a:t>
            </a:r>
            <a:r>
              <a:rPr lang="es-ES_tradnl" sz="1100" b="1" dirty="0" smtClean="0">
                <a:latin typeface="Montserrat" pitchFamily="2" charset="77"/>
              </a:rPr>
              <a:t>or sector.</a:t>
            </a:r>
            <a:r>
              <a:rPr lang="es-ES_tradnl" sz="1100" dirty="0" smtClean="0">
                <a:latin typeface="Montserrat" pitchFamily="2" charset="77"/>
              </a:rPr>
              <a:t>.</a:t>
            </a:r>
            <a:endParaRPr lang="es-ES_tradnl" sz="1100" dirty="0">
              <a:solidFill>
                <a:srgbClr val="FF0000"/>
              </a:solidFill>
              <a:latin typeface="Montserrat" pitchFamily="2" charset="77"/>
            </a:endParaRPr>
          </a:p>
        </p:txBody>
      </p:sp>
      <p:sp>
        <p:nvSpPr>
          <p:cNvPr id="16" name="TextBox 15">
            <a:extLst>
              <a:ext uri="{FF2B5EF4-FFF2-40B4-BE49-F238E27FC236}">
                <a16:creationId xmlns:a16="http://schemas.microsoft.com/office/drawing/2014/main" xmlns="" id="{2B6C74DF-CB50-7F40-8DA2-7078C13C08D7}"/>
              </a:ext>
            </a:extLst>
          </p:cNvPr>
          <p:cNvSpPr txBox="1"/>
          <p:nvPr/>
        </p:nvSpPr>
        <p:spPr>
          <a:xfrm>
            <a:off x="161256" y="5301208"/>
            <a:ext cx="8822765" cy="507831"/>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3</a:t>
            </a:r>
            <a:r>
              <a:rPr lang="es-ES_tradnl" sz="1100" b="1" dirty="0" smtClean="0">
                <a:solidFill>
                  <a:srgbClr val="FF0000"/>
                </a:solidFill>
                <a:latin typeface="Montserrat" pitchFamily="2" charset="77"/>
              </a:rPr>
              <a:t>.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así como </a:t>
            </a:r>
            <a:r>
              <a:rPr lang="es-ES_tradnl" sz="1100" dirty="0" smtClean="0">
                <a:latin typeface="Montserrat" pitchFamily="2" charset="77"/>
              </a:rPr>
              <a:t>los </a:t>
            </a:r>
            <a:r>
              <a:rPr lang="es-ES_tradnl" sz="1100" b="1" dirty="0">
                <a:latin typeface="Montserrat" pitchFamily="2" charset="77"/>
              </a:rPr>
              <a:t>planes de ordenamiento territorial</a:t>
            </a:r>
            <a:r>
              <a:rPr lang="es-ES_tradnl" sz="1100" dirty="0">
                <a:latin typeface="Montserrat" pitchFamily="2" charset="77"/>
              </a:rPr>
              <a:t> después de ocurrido un desastre, </a:t>
            </a:r>
            <a:r>
              <a:rPr lang="es-ES_tradnl" sz="1100" dirty="0" smtClean="0">
                <a:latin typeface="Montserrat" pitchFamily="2" charset="77"/>
              </a:rPr>
              <a:t>siendo un área </a:t>
            </a:r>
            <a:r>
              <a:rPr lang="es-ES_tradnl" sz="1100" dirty="0">
                <a:latin typeface="Montserrat" pitchFamily="2" charset="77"/>
              </a:rPr>
              <a:t>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20" name="TextBox 19">
            <a:extLst>
              <a:ext uri="{FF2B5EF4-FFF2-40B4-BE49-F238E27FC236}">
                <a16:creationId xmlns:a16="http://schemas.microsoft.com/office/drawing/2014/main" xmlns="" id="{0C1318BB-A080-F44E-B4B2-86EB26F8AFCF}"/>
              </a:ext>
            </a:extLst>
          </p:cNvPr>
          <p:cNvSpPr txBox="1"/>
          <p:nvPr/>
        </p:nvSpPr>
        <p:spPr>
          <a:xfrm>
            <a:off x="161256" y="5877272"/>
            <a:ext cx="8822765" cy="338554"/>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4</a:t>
            </a:r>
            <a:r>
              <a:rPr lang="es-ES_tradnl" sz="1100" b="1" dirty="0" smtClean="0">
                <a:solidFill>
                  <a:srgbClr val="FF0000"/>
                </a:solidFill>
                <a:latin typeface="Montserrat" pitchFamily="2" charset="77"/>
              </a:rPr>
              <a:t>. </a:t>
            </a:r>
            <a:r>
              <a:rPr lang="es-ES_tradnl" sz="1100" b="1" dirty="0">
                <a:latin typeface="Montserrat" pitchFamily="2" charset="77"/>
              </a:rPr>
              <a:t>Implementación de estructuras de protección financiera o Transferencia de riesgos</a:t>
            </a:r>
            <a:r>
              <a:rPr lang="es-ES_tradnl" sz="1100" dirty="0">
                <a:latin typeface="Montserrat" pitchFamily="2" charset="77"/>
              </a:rPr>
              <a:t> a nivel municipal, </a:t>
            </a:r>
            <a:r>
              <a:rPr lang="es-ES_tradnl" sz="1100" dirty="0" smtClean="0">
                <a:latin typeface="Montserrat" pitchFamily="2" charset="77"/>
              </a:rPr>
              <a:t>como parte de la </a:t>
            </a:r>
            <a:r>
              <a:rPr lang="es-ES_tradnl" sz="1100" b="1" dirty="0" smtClean="0">
                <a:latin typeface="Montserrat" pitchFamily="2" charset="77"/>
              </a:rPr>
              <a:t>Estrategia </a:t>
            </a:r>
            <a:r>
              <a:rPr lang="es-ES_tradnl" sz="1100" b="1" dirty="0">
                <a:latin typeface="Montserrat" pitchFamily="2" charset="77"/>
              </a:rPr>
              <a:t>para la Gestión Integral de Riesgos (EGIR).</a:t>
            </a:r>
            <a:endParaRPr lang="es-ES_tradnl" sz="1100" b="1" dirty="0">
              <a:solidFill>
                <a:srgbClr val="FF0000"/>
              </a:solidFill>
              <a:latin typeface="Montserrat" pitchFamily="2" charset="77"/>
            </a:endParaRPr>
          </a:p>
        </p:txBody>
      </p:sp>
      <p:sp>
        <p:nvSpPr>
          <p:cNvPr id="22" name="TextBox 21">
            <a:extLst>
              <a:ext uri="{FF2B5EF4-FFF2-40B4-BE49-F238E27FC236}">
                <a16:creationId xmlns:a16="http://schemas.microsoft.com/office/drawing/2014/main" xmlns="" id="{9BF8ABF2-B9F9-F445-A465-4062BA7B72F4}"/>
              </a:ext>
            </a:extLst>
          </p:cNvPr>
          <p:cNvSpPr txBox="1"/>
          <p:nvPr/>
        </p:nvSpPr>
        <p:spPr>
          <a:xfrm>
            <a:off x="161256" y="6282389"/>
            <a:ext cx="8822765" cy="338554"/>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5. </a:t>
            </a:r>
            <a:r>
              <a:rPr lang="es-ES_tradnl" sz="1100" dirty="0">
                <a:latin typeface="Montserrat" pitchFamily="2" charset="77"/>
              </a:rPr>
              <a:t>Evidencia de asignación </a:t>
            </a:r>
            <a:r>
              <a:rPr lang="es-ES_tradnl" sz="1100" dirty="0" smtClean="0">
                <a:latin typeface="Montserrat" pitchFamily="2" charset="77"/>
              </a:rPr>
              <a:t>presupuestal </a:t>
            </a:r>
            <a:r>
              <a:rPr lang="es-ES_tradnl" sz="1100" dirty="0">
                <a:latin typeface="Montserrat" pitchFamily="2" charset="77"/>
              </a:rPr>
              <a:t>a </a:t>
            </a:r>
            <a:r>
              <a:rPr lang="es-ES_tradnl" sz="1100" dirty="0" smtClean="0">
                <a:latin typeface="Montserrat" pitchFamily="2" charset="77"/>
              </a:rPr>
              <a:t>la </a:t>
            </a:r>
            <a:r>
              <a:rPr lang="es-ES_tradnl" sz="1100" b="1" dirty="0" smtClean="0">
                <a:latin typeface="Montserrat" pitchFamily="2" charset="77"/>
              </a:rPr>
              <a:t>identificación </a:t>
            </a:r>
            <a:r>
              <a:rPr lang="es-ES_tradnl" sz="1100" b="1" dirty="0">
                <a:latin typeface="Montserrat" pitchFamily="2" charset="77"/>
              </a:rPr>
              <a:t>de riesgos </a:t>
            </a:r>
            <a:r>
              <a:rPr lang="es-ES_tradnl" sz="1100" dirty="0">
                <a:latin typeface="Montserrat" pitchFamily="2" charset="77"/>
              </a:rPr>
              <a:t>en los </a:t>
            </a:r>
            <a:r>
              <a:rPr lang="es-ES_tradnl" sz="1100" dirty="0" smtClean="0">
                <a:latin typeface="Montserrat" pitchFamily="2" charset="77"/>
              </a:rPr>
              <a:t>sectores</a:t>
            </a:r>
            <a:r>
              <a:rPr lang="es-ES_tradnl" sz="1100" dirty="0">
                <a:latin typeface="Montserrat" pitchFamily="2" charset="77"/>
              </a:rPr>
              <a:t>, por ejemplo</a:t>
            </a:r>
            <a:r>
              <a:rPr lang="es-ES_tradnl" sz="1100" b="1" dirty="0">
                <a:latin typeface="Montserrat" pitchFamily="2" charset="77"/>
              </a:rPr>
              <a:t>: partidas específicas para análisis de vulnerabilidad en el sector hidráulico o carretero.</a:t>
            </a:r>
            <a:endParaRPr lang="es-ES_tradnl" sz="1100" b="1" dirty="0">
              <a:solidFill>
                <a:srgbClr val="FF0000"/>
              </a:solidFill>
              <a:latin typeface="Montserrat" pitchFamily="2" charset="77"/>
            </a:endParaRPr>
          </a:p>
        </p:txBody>
      </p:sp>
      <p:sp>
        <p:nvSpPr>
          <p:cNvPr id="26" name="TextBox 19">
            <a:extLst>
              <a:ext uri="{FF2B5EF4-FFF2-40B4-BE49-F238E27FC236}">
                <a16:creationId xmlns:a16="http://schemas.microsoft.com/office/drawing/2014/main" xmlns="" id="{0C1318BB-A080-F44E-B4B2-86EB26F8AFCF}"/>
              </a:ext>
            </a:extLst>
          </p:cNvPr>
          <p:cNvSpPr txBox="1"/>
          <p:nvPr/>
        </p:nvSpPr>
        <p:spPr>
          <a:xfrm>
            <a:off x="161256" y="4682979"/>
            <a:ext cx="8550693" cy="338554"/>
          </a:xfrm>
          <a:prstGeom prst="rect">
            <a:avLst/>
          </a:prstGeom>
          <a:noFill/>
        </p:spPr>
        <p:txBody>
          <a:bodyPr wrap="square" lIns="0" tIns="0" rIns="0" bIns="0" rtlCol="0">
            <a:spAutoFit/>
          </a:bodyPr>
          <a:lstStyle/>
          <a:p>
            <a:pPr algn="just"/>
            <a:r>
              <a:rPr lang="es-ES_tradnl" sz="1100" b="1" dirty="0">
                <a:solidFill>
                  <a:srgbClr val="FF0000"/>
                </a:solidFill>
                <a:latin typeface="Montserrat" pitchFamily="2" charset="77"/>
              </a:rPr>
              <a:t>1</a:t>
            </a:r>
            <a:r>
              <a:rPr lang="es-ES_tradnl" sz="1100" b="1" dirty="0" smtClean="0">
                <a:solidFill>
                  <a:srgbClr val="FF0000"/>
                </a:solidFill>
                <a:latin typeface="Montserrat" pitchFamily="2" charset="77"/>
              </a:rPr>
              <a:t>. </a:t>
            </a:r>
            <a:r>
              <a:rPr lang="es-ES_tradnl" sz="1100" dirty="0" smtClean="0">
                <a:latin typeface="Montserrat" pitchFamily="2" charset="77"/>
              </a:rPr>
              <a:t>Contar con </a:t>
            </a:r>
            <a:r>
              <a:rPr lang="es-ES_tradnl" sz="1100" b="1" dirty="0" smtClean="0">
                <a:latin typeface="Montserrat" pitchFamily="2" charset="77"/>
              </a:rPr>
              <a:t>un Reglamento de construcción a nivel estatal</a:t>
            </a:r>
            <a:r>
              <a:rPr lang="es-ES_tradnl" sz="1100" dirty="0" smtClean="0">
                <a:latin typeface="Montserrat" pitchFamily="2" charset="77"/>
              </a:rPr>
              <a:t>, en el cual se contemple el riesgo por amenaza de 2 fenómenos  (sismo y viento) así como medidas mínimas de seguridad estructural en edificaciones esenciales.</a:t>
            </a:r>
            <a:endParaRPr lang="es-ES_tradnl" sz="1100" b="1" dirty="0">
              <a:solidFill>
                <a:srgbClr val="FF0000"/>
              </a:solidFill>
              <a:latin typeface="Montserrat" pitchFamily="2" charset="77"/>
            </a:endParaRPr>
          </a:p>
        </p:txBody>
      </p:sp>
    </p:spTree>
    <p:extLst>
      <p:ext uri="{BB962C8B-B14F-4D97-AF65-F5344CB8AC3E}">
        <p14:creationId xmlns:p14="http://schemas.microsoft.com/office/powerpoint/2010/main" val="228107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P spid="20"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49" y="3754284"/>
            <a:ext cx="80391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49" y="910389"/>
            <a:ext cx="79629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402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946" y="1399108"/>
            <a:ext cx="9144000" cy="4834054"/>
          </a:xfrm>
          <a:prstGeom prst="rect">
            <a:avLst/>
          </a:prstGeom>
        </p:spPr>
      </p:pic>
      <p:sp>
        <p:nvSpPr>
          <p:cNvPr id="4" name="TextBox 3">
            <a:extLst>
              <a:ext uri="{FF2B5EF4-FFF2-40B4-BE49-F238E27FC236}">
                <a16:creationId xmlns:a16="http://schemas.microsoft.com/office/drawing/2014/main" xmlns="" id="{C334EBB8-FD13-5C4C-8FDC-AF0085A6340E}"/>
              </a:ext>
            </a:extLst>
          </p:cNvPr>
          <p:cNvSpPr txBox="1"/>
          <p:nvPr/>
        </p:nvSpPr>
        <p:spPr>
          <a:xfrm>
            <a:off x="179512" y="116632"/>
            <a:ext cx="4078361" cy="400110"/>
          </a:xfrm>
          <a:prstGeom prst="rect">
            <a:avLst/>
          </a:prstGeom>
          <a:noFill/>
        </p:spPr>
        <p:txBody>
          <a:bodyPr wrap="none" rtlCol="0">
            <a:spAutoFit/>
          </a:bodyPr>
          <a:lstStyle/>
          <a:p>
            <a:r>
              <a:rPr lang="en-US" sz="2000" b="1" dirty="0" err="1">
                <a:latin typeface="Montserrat" pitchFamily="2" charset="77"/>
              </a:rPr>
              <a:t>Perfil</a:t>
            </a:r>
            <a:r>
              <a:rPr lang="en-US" sz="2000" b="1" dirty="0">
                <a:latin typeface="Montserrat" pitchFamily="2" charset="77"/>
              </a:rPr>
              <a:t> de </a:t>
            </a:r>
            <a:r>
              <a:rPr lang="en-US" sz="2000" b="1" dirty="0" err="1" smtClean="0">
                <a:latin typeface="Montserrat" pitchFamily="2" charset="77"/>
              </a:rPr>
              <a:t>Peligro</a:t>
            </a:r>
            <a:r>
              <a:rPr lang="en-US" sz="2000" b="1" dirty="0" smtClean="0">
                <a:latin typeface="Montserrat" pitchFamily="2" charset="77"/>
              </a:rPr>
              <a:t>(x </a:t>
            </a:r>
            <a:r>
              <a:rPr lang="en-US" sz="2000" b="1" dirty="0">
                <a:latin typeface="Montserrat" pitchFamily="2" charset="77"/>
              </a:rPr>
              <a:t>Municipio)</a:t>
            </a:r>
          </a:p>
        </p:txBody>
      </p:sp>
      <p:sp>
        <p:nvSpPr>
          <p:cNvPr id="5" name="TextBox 4">
            <a:hlinkClick r:id="rId3"/>
            <a:extLst>
              <a:ext uri="{FF2B5EF4-FFF2-40B4-BE49-F238E27FC236}">
                <a16:creationId xmlns:a16="http://schemas.microsoft.com/office/drawing/2014/main" xmlns="" id="{E4DB2646-F610-2B47-8B3C-1CC419205B03}"/>
              </a:ext>
            </a:extLst>
          </p:cNvPr>
          <p:cNvSpPr txBox="1"/>
          <p:nvPr/>
        </p:nvSpPr>
        <p:spPr>
          <a:xfrm>
            <a:off x="179512" y="620688"/>
            <a:ext cx="5104282" cy="276999"/>
          </a:xfrm>
          <a:prstGeom prst="rect">
            <a:avLst/>
          </a:prstGeom>
          <a:noFill/>
        </p:spPr>
        <p:txBody>
          <a:bodyPr wrap="none" rtlCol="0">
            <a:spAutoFit/>
          </a:bodyPr>
          <a:lstStyle/>
          <a:p>
            <a:r>
              <a:rPr lang="en-US" sz="1200" b="1" i="1" dirty="0">
                <a:latin typeface="Montserrat" pitchFamily="2" charset="77"/>
                <a:hlinkClick r:id="rId3"/>
              </a:rPr>
              <a:t>http://</a:t>
            </a:r>
            <a:r>
              <a:rPr lang="en-US" sz="1200" b="1" i="1" dirty="0" err="1">
                <a:latin typeface="Montserrat" pitchFamily="2" charset="77"/>
                <a:hlinkClick r:id="rId3"/>
              </a:rPr>
              <a:t>www.atlasnacionalderiesgos.gob.mx</a:t>
            </a:r>
            <a:r>
              <a:rPr lang="en-US" sz="1200" b="1" i="1" dirty="0">
                <a:latin typeface="Montserrat" pitchFamily="2" charset="77"/>
                <a:hlinkClick r:id="rId3"/>
              </a:rPr>
              <a:t>/app/</a:t>
            </a:r>
            <a:r>
              <a:rPr lang="en-US" sz="1200" b="1" i="1" dirty="0" err="1">
                <a:latin typeface="Montserrat" pitchFamily="2" charset="77"/>
                <a:hlinkClick r:id="rId3"/>
              </a:rPr>
              <a:t>municipios</a:t>
            </a:r>
            <a:r>
              <a:rPr lang="en-US" sz="1200" b="1" i="1" dirty="0">
                <a:latin typeface="Montserrat" pitchFamily="2" charset="77"/>
                <a:hlinkClick r:id="rId3"/>
              </a:rPr>
              <a:t>/</a:t>
            </a:r>
            <a:endParaRPr lang="en-US" sz="1200" b="1" i="1" dirty="0">
              <a:latin typeface="Montserrat" pitchFamily="2" charset="77"/>
            </a:endParaRPr>
          </a:p>
        </p:txBody>
      </p:sp>
      <p:sp>
        <p:nvSpPr>
          <p:cNvPr id="9" name="Down Arrow 8">
            <a:extLst>
              <a:ext uri="{FF2B5EF4-FFF2-40B4-BE49-F238E27FC236}">
                <a16:creationId xmlns:a16="http://schemas.microsoft.com/office/drawing/2014/main" xmlns="" id="{EB4B4F8E-2F1E-9040-8F21-5C792F02D6F8}"/>
              </a:ext>
            </a:extLst>
          </p:cNvPr>
          <p:cNvSpPr/>
          <p:nvPr/>
        </p:nvSpPr>
        <p:spPr>
          <a:xfrm rot="19247827">
            <a:off x="3100876" y="2182481"/>
            <a:ext cx="586662" cy="566638"/>
          </a:xfrm>
          <a:prstGeom prst="downArrow">
            <a:avLst/>
          </a:prstGeom>
          <a:noFill/>
          <a:ln w="5715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48348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1054</Words>
  <Application>Microsoft Office PowerPoint</Application>
  <PresentationFormat>Presentación en pantalla (4:3)</PresentationFormat>
  <Paragraphs>100</Paragraphs>
  <Slides>17</Slides>
  <Notes>1</Notes>
  <HiddenSlides>0</HiddenSlides>
  <MMClips>0</MMClips>
  <ScaleCrop>false</ScaleCrop>
  <HeadingPairs>
    <vt:vector size="4" baseType="variant">
      <vt:variant>
        <vt:lpstr>Tema</vt:lpstr>
      </vt:variant>
      <vt:variant>
        <vt:i4>2</vt:i4>
      </vt:variant>
      <vt:variant>
        <vt:lpstr>Títulos de diapositiva</vt:lpstr>
      </vt:variant>
      <vt:variant>
        <vt:i4>17</vt:i4>
      </vt:variant>
    </vt:vector>
  </HeadingPairs>
  <TitlesOfParts>
    <vt:vector size="19"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Méndez Estrada Karla Margarita</dc:creator>
  <cp:lastModifiedBy>Ydirin Alonso María de Lourdes</cp:lastModifiedBy>
  <cp:revision>12</cp:revision>
  <dcterms:created xsi:type="dcterms:W3CDTF">2019-01-16T14:59:52Z</dcterms:created>
  <dcterms:modified xsi:type="dcterms:W3CDTF">2019-01-30T15:17:44Z</dcterms:modified>
</cp:coreProperties>
</file>