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4" r:id="rId2"/>
    <p:sldId id="335" r:id="rId3"/>
    <p:sldId id="336" r:id="rId4"/>
  </p:sldIdLst>
  <p:sldSz cx="9144000" cy="6858000" type="screen4x3"/>
  <p:notesSz cx="7315200" cy="96012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806B"/>
    <a:srgbClr val="439B82"/>
    <a:srgbClr val="D4C19C"/>
    <a:srgbClr val="E8DECA"/>
    <a:srgbClr val="FFFFFF"/>
    <a:srgbClr val="860000"/>
    <a:srgbClr val="6A18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057" autoAdjust="0"/>
  </p:normalViewPr>
  <p:slideViewPr>
    <p:cSldViewPr showGuides="1">
      <p:cViewPr varScale="1">
        <p:scale>
          <a:sx n="83" d="100"/>
          <a:sy n="83" d="100"/>
        </p:scale>
        <p:origin x="161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1" d="100"/>
          <a:sy n="71" d="100"/>
        </p:scale>
        <p:origin x="-3186" y="-96"/>
      </p:cViewPr>
      <p:guideLst>
        <p:guide orient="horz" pos="2880"/>
        <p:guide pos="2160"/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7316674-6323-449B-89C6-3A204ABD4289}" type="datetimeFigureOut">
              <a:rPr lang="es-MX" smtClean="0"/>
              <a:t>15/01/2019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0423C76-74CF-4C18-AC18-838D005D52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289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4761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51DCB-C6BD-466C-AE79-D3BA678C581E}" type="datetimeFigureOut">
              <a:rPr lang="es-MX" smtClean="0"/>
              <a:t>15/01/2019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623C00-A5C8-44E4-AA8C-EF71115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09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51DCB-C6BD-466C-AE79-D3BA678C581E}" type="datetimeFigureOut">
              <a:rPr lang="es-MX" smtClean="0"/>
              <a:t>15/01/2019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623C00-A5C8-44E4-AA8C-EF71115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3022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075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3219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480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51DCB-C6BD-466C-AE79-D3BA678C581E}" type="datetimeFigureOut">
              <a:rPr lang="es-MX" smtClean="0"/>
              <a:t>15/01/2019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623C00-A5C8-44E4-AA8C-EF71115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832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51DCB-C6BD-466C-AE79-D3BA678C581E}" type="datetimeFigureOut">
              <a:rPr lang="es-MX" smtClean="0"/>
              <a:t>15/01/2019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623C00-A5C8-44E4-AA8C-EF71115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30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51DCB-C6BD-466C-AE79-D3BA678C581E}" type="datetimeFigureOut">
              <a:rPr lang="es-MX" smtClean="0"/>
              <a:t>15/01/2019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623C00-A5C8-44E4-AA8C-EF71115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254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51DCB-C6BD-466C-AE79-D3BA678C581E}" type="datetimeFigureOut">
              <a:rPr lang="es-MX" smtClean="0"/>
              <a:t>15/01/2019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623C00-A5C8-44E4-AA8C-EF71115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988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51DCB-C6BD-466C-AE79-D3BA678C581E}" type="datetimeFigureOut">
              <a:rPr lang="es-MX" smtClean="0"/>
              <a:t>15/01/2019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623C00-A5C8-44E4-AA8C-EF71115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75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92064" cy="6858000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137" y="351564"/>
            <a:ext cx="2068095" cy="387207"/>
          </a:xfrm>
          <a:prstGeom prst="rect">
            <a:avLst/>
          </a:prstGeom>
        </p:spPr>
      </p:pic>
      <p:cxnSp>
        <p:nvCxnSpPr>
          <p:cNvPr id="12" name="11 Conector recto"/>
          <p:cNvCxnSpPr/>
          <p:nvPr userDrawn="1"/>
        </p:nvCxnSpPr>
        <p:spPr>
          <a:xfrm>
            <a:off x="6804248" y="351565"/>
            <a:ext cx="0" cy="387206"/>
          </a:xfrm>
          <a:prstGeom prst="line">
            <a:avLst/>
          </a:prstGeom>
          <a:ln>
            <a:solidFill>
              <a:srgbClr val="D4C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1 Imagen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2" t="4300" b="73121"/>
          <a:stretch/>
        </p:blipFill>
        <p:spPr>
          <a:xfrm>
            <a:off x="6948264" y="325980"/>
            <a:ext cx="1656184" cy="41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92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355"/>
          <a:stretch/>
        </p:blipFill>
        <p:spPr>
          <a:xfrm>
            <a:off x="-2" y="44624"/>
            <a:ext cx="9144001" cy="6899880"/>
          </a:xfrm>
          <a:prstGeom prst="rect">
            <a:avLst/>
          </a:prstGeom>
        </p:spPr>
      </p:pic>
      <p:sp>
        <p:nvSpPr>
          <p:cNvPr id="10" name="CuadroTexto 2"/>
          <p:cNvSpPr txBox="1">
            <a:spLocks noChangeArrowheads="1"/>
          </p:cNvSpPr>
          <p:nvPr/>
        </p:nvSpPr>
        <p:spPr bwMode="auto">
          <a:xfrm flipH="1">
            <a:off x="2088232" y="5930865"/>
            <a:ext cx="7055768" cy="30777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25000"/>
                </a:schemeClr>
              </a:gs>
              <a:gs pos="100000">
                <a:srgbClr val="D4C19C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  <a:extLst/>
        </p:spPr>
        <p:txBody>
          <a:bodyPr wrap="square">
            <a:spAutoFit/>
          </a:bodyPr>
          <a:lstStyle>
            <a:lvl1pPr marL="341313" indent="-34131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1pPr>
            <a:lvl2pPr marL="30163" indent="-30163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5pPr>
            <a:lvl6pPr marL="25146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6pPr>
            <a:lvl7pPr marL="29718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7pPr>
            <a:lvl8pPr marL="34290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8pPr>
            <a:lvl9pPr marL="38862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9pPr>
          </a:lstStyle>
          <a:p>
            <a:pPr lvl="1" algn="r" eaLnBrk="1" hangingPunct="1">
              <a:spcBef>
                <a:spcPct val="0"/>
              </a:spcBef>
              <a:buFontTx/>
              <a:buNone/>
            </a:pPr>
            <a:endParaRPr lang="es-MX" altLang="es-MX" sz="14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Rectángulo 3"/>
          <p:cNvSpPr>
            <a:spLocks noChangeArrowheads="1"/>
          </p:cNvSpPr>
          <p:nvPr/>
        </p:nvSpPr>
        <p:spPr bwMode="auto">
          <a:xfrm>
            <a:off x="2784467" y="5946255"/>
            <a:ext cx="55319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5pPr>
            <a:lvl6pPr marL="25146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6pPr>
            <a:lvl7pPr marL="29718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7pPr>
            <a:lvl8pPr marL="34290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8pPr>
            <a:lvl9pPr marL="38862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MX" altLang="es-MX" sz="1200" b="1" dirty="0" smtClean="0">
                <a:solidFill>
                  <a:schemeClr val="bg1"/>
                </a:solidFill>
                <a:latin typeface="Montserrat" panose="00000500000000000000" pitchFamily="2" charset="0"/>
              </a:rPr>
              <a:t>CIUDAD DE MÉXICO, ENERO DE 2019</a:t>
            </a:r>
            <a:endParaRPr lang="es-MX" altLang="es-MX" sz="1200" b="1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9036496" y="1556792"/>
            <a:ext cx="107504" cy="1080120"/>
          </a:xfrm>
          <a:prstGeom prst="rect">
            <a:avLst/>
          </a:prstGeom>
          <a:solidFill>
            <a:srgbClr val="D4C1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2784466" y="1283276"/>
            <a:ext cx="55319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200" b="1" dirty="0" smtClean="0">
                <a:solidFill>
                  <a:schemeClr val="bg1"/>
                </a:solidFill>
                <a:latin typeface="Montserrat" panose="00000500000000000000" pitchFamily="2" charset="0"/>
              </a:rPr>
              <a:t>COMUNICACIÓN Y PROMOCIÓN CULTURAL EN </a:t>
            </a:r>
            <a:r>
              <a:rPr lang="es-MX" sz="3200" b="1" dirty="0">
                <a:solidFill>
                  <a:schemeClr val="bg1"/>
                </a:solidFill>
                <a:latin typeface="Montserrat" panose="00000500000000000000" pitchFamily="2" charset="0"/>
              </a:rPr>
              <a:t>PROTECCIÓN CIVIL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195049" y="2915652"/>
            <a:ext cx="3121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b="1" dirty="0">
                <a:solidFill>
                  <a:srgbClr val="D4C19C"/>
                </a:solidFill>
                <a:latin typeface="Montserrat" panose="00000500000000000000" pitchFamily="2" charset="0"/>
              </a:rPr>
              <a:t>Tomás </a:t>
            </a:r>
            <a:r>
              <a:rPr lang="es-MX" b="1" dirty="0" smtClean="0">
                <a:solidFill>
                  <a:srgbClr val="D4C19C"/>
                </a:solidFill>
                <a:latin typeface="Montserrat" panose="00000500000000000000" pitchFamily="2" charset="0"/>
              </a:rPr>
              <a:t>A. Sánchez </a:t>
            </a:r>
            <a:r>
              <a:rPr lang="es-MX" b="1" dirty="0">
                <a:solidFill>
                  <a:srgbClr val="D4C19C"/>
                </a:solidFill>
                <a:latin typeface="Montserrat" panose="00000500000000000000" pitchFamily="2" charset="0"/>
              </a:rPr>
              <a:t>Pérez</a:t>
            </a:r>
          </a:p>
        </p:txBody>
      </p:sp>
      <p:cxnSp>
        <p:nvCxnSpPr>
          <p:cNvPr id="12" name="11 Conector recto"/>
          <p:cNvCxnSpPr/>
          <p:nvPr/>
        </p:nvCxnSpPr>
        <p:spPr>
          <a:xfrm flipH="1">
            <a:off x="5004048" y="2915652"/>
            <a:ext cx="3227693" cy="0"/>
          </a:xfrm>
          <a:prstGeom prst="line">
            <a:avLst/>
          </a:prstGeom>
          <a:ln w="19050">
            <a:solidFill>
              <a:srgbClr val="D4C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03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5851" y="404664"/>
            <a:ext cx="1689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b="1" dirty="0" smtClean="0">
                <a:solidFill>
                  <a:srgbClr val="38806B"/>
                </a:solidFill>
                <a:latin typeface="Montserrat" panose="00000500000000000000" pitchFamily="2" charset="0"/>
              </a:rPr>
              <a:t>PROPUESTA</a:t>
            </a:r>
            <a:endParaRPr lang="es-MX" b="1" dirty="0">
              <a:solidFill>
                <a:srgbClr val="38806B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-36512" y="6407750"/>
            <a:ext cx="28344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1100" b="1" dirty="0" smtClean="0">
                <a:solidFill>
                  <a:schemeClr val="bg1"/>
                </a:solidFill>
                <a:latin typeface="Montserrat" panose="00000500000000000000" pitchFamily="2" charset="0"/>
              </a:rPr>
              <a:t>ESTRATEGIA DE FORTALECIMIENTO</a:t>
            </a:r>
            <a:endParaRPr lang="es-MX" sz="1100" b="1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89112" y="1148551"/>
            <a:ext cx="2952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Fortalecer 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a las áreas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de comunicación, difusión y promoción cultural de 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las coordinaciones estatales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de Protección 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Civil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mediante la realización de un </a:t>
            </a:r>
            <a:r>
              <a:rPr lang="es-MX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Taller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551311" y="3599529"/>
            <a:ext cx="2952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La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información, en un contexto de protección civil constituye una demanda social, y a la vez un recurso estratégico de cuyo manejo dependerá la efectividad de las decisiones que se tomen. </a:t>
            </a:r>
            <a:endParaRPr lang="es-MX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2640451" y="3547266"/>
            <a:ext cx="3227693" cy="0"/>
          </a:xfrm>
          <a:prstGeom prst="line">
            <a:avLst/>
          </a:prstGeom>
          <a:ln w="19050">
            <a:solidFill>
              <a:srgbClr val="D4C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695327" y="3140968"/>
            <a:ext cx="1133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1400" b="1" dirty="0" smtClean="0">
                <a:solidFill>
                  <a:srgbClr val="38806B"/>
                </a:solidFill>
                <a:latin typeface="Montserrat" panose="00000500000000000000" pitchFamily="2" charset="0"/>
              </a:rPr>
              <a:t>¿Por qué?</a:t>
            </a:r>
            <a:endParaRPr lang="es-MX" sz="1400" b="1" dirty="0">
              <a:solidFill>
                <a:srgbClr val="38806B"/>
              </a:solidFill>
              <a:latin typeface="Montserrat" panose="00000500000000000000" pitchFamily="2" charset="0"/>
            </a:endParaRPr>
          </a:p>
        </p:txBody>
      </p:sp>
      <p:cxnSp>
        <p:nvCxnSpPr>
          <p:cNvPr id="12" name="11 Conector recto"/>
          <p:cNvCxnSpPr/>
          <p:nvPr/>
        </p:nvCxnSpPr>
        <p:spPr>
          <a:xfrm flipH="1">
            <a:off x="5520772" y="1747066"/>
            <a:ext cx="2651628" cy="0"/>
          </a:xfrm>
          <a:prstGeom prst="line">
            <a:avLst/>
          </a:prstGeom>
          <a:ln w="19050">
            <a:solidFill>
              <a:srgbClr val="D4C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5409663" y="1340768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1400" b="1" dirty="0" smtClean="0">
                <a:solidFill>
                  <a:srgbClr val="38806B"/>
                </a:solidFill>
                <a:latin typeface="Montserrat" panose="00000500000000000000" pitchFamily="2" charset="0"/>
              </a:rPr>
              <a:t>Objetivo del Taller</a:t>
            </a:r>
            <a:endParaRPr lang="es-MX" sz="1400" b="1" dirty="0">
              <a:solidFill>
                <a:srgbClr val="38806B"/>
              </a:solidFill>
              <a:latin typeface="Montserrat" panose="00000500000000000000" pitchFamily="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5520771" y="1845149"/>
            <a:ext cx="26972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Presentar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los aspectos prácticos a considerar en el desarrollo e implementación de estrategias de comunicación y promoción cultural para el manejo de riesgos.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39552" y="5715890"/>
            <a:ext cx="29523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Webinar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, 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vía </a:t>
            </a:r>
            <a:r>
              <a:rPr lang="es-MX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Webex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o </a:t>
            </a:r>
            <a:r>
              <a:rPr lang="es-MX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Sky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-p. </a:t>
            </a:r>
          </a:p>
        </p:txBody>
      </p:sp>
      <p:cxnSp>
        <p:nvCxnSpPr>
          <p:cNvPr id="19" name="18 Conector recto"/>
          <p:cNvCxnSpPr/>
          <p:nvPr/>
        </p:nvCxnSpPr>
        <p:spPr>
          <a:xfrm flipH="1">
            <a:off x="611562" y="5635498"/>
            <a:ext cx="2736302" cy="0"/>
          </a:xfrm>
          <a:prstGeom prst="line">
            <a:avLst/>
          </a:prstGeom>
          <a:ln w="19050">
            <a:solidFill>
              <a:srgbClr val="D4C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539552" y="5281463"/>
            <a:ext cx="1178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1400" b="1" dirty="0" smtClean="0">
                <a:solidFill>
                  <a:srgbClr val="38806B"/>
                </a:solidFill>
                <a:latin typeface="Montserrat" panose="00000500000000000000" pitchFamily="2" charset="0"/>
              </a:rPr>
              <a:t>Modalidad</a:t>
            </a:r>
            <a:endParaRPr lang="es-MX" sz="1400" b="1" dirty="0">
              <a:solidFill>
                <a:srgbClr val="38806B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30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552" y="332656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b="1" dirty="0" smtClean="0">
                <a:solidFill>
                  <a:srgbClr val="38806B"/>
                </a:solidFill>
                <a:latin typeface="Montserrat" panose="00000500000000000000" pitchFamily="2" charset="0"/>
              </a:rPr>
              <a:t>TEMA</a:t>
            </a:r>
            <a:endParaRPr lang="es-MX" b="1" dirty="0">
              <a:solidFill>
                <a:srgbClr val="38806B"/>
              </a:solidFill>
              <a:latin typeface="Montserrat" panose="00000500000000000000" pitchFamily="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39552" y="1124744"/>
            <a:ext cx="81387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 smtClean="0">
                <a:solidFill>
                  <a:srgbClr val="38806B"/>
                </a:solidFill>
                <a:latin typeface="Montserrat" panose="00000500000000000000" pitchFamily="2" charset="0"/>
              </a:rPr>
              <a:t>Temario</a:t>
            </a:r>
            <a:endParaRPr lang="es-MX" sz="1400" b="1" dirty="0">
              <a:solidFill>
                <a:srgbClr val="38806B"/>
              </a:solidFill>
              <a:latin typeface="Montserrat" panose="00000500000000000000" pitchFamily="2" charset="0"/>
            </a:endParaRPr>
          </a:p>
          <a:p>
            <a:endParaRPr lang="es-MX" b="1" dirty="0">
              <a:latin typeface="Montserrat Medium" panose="000006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Marco conceptual básico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Acervos documentales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Estrategias de comunicación y de promoción cultural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Publicación de contenidos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Comunicación 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social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r>
              <a:rPr lang="es-MX" sz="1400" b="1" dirty="0">
                <a:solidFill>
                  <a:srgbClr val="38806B"/>
                </a:solidFill>
                <a:latin typeface="Montserrat" panose="00000500000000000000" pitchFamily="2" charset="0"/>
              </a:rPr>
              <a:t>Duración del taller y </a:t>
            </a:r>
            <a:r>
              <a:rPr lang="es-MX" sz="1400" b="1" dirty="0" smtClean="0">
                <a:solidFill>
                  <a:srgbClr val="38806B"/>
                </a:solidFill>
                <a:latin typeface="Montserrat" panose="00000500000000000000" pitchFamily="2" charset="0"/>
              </a:rPr>
              <a:t>ponentes</a:t>
            </a:r>
            <a:endParaRPr lang="es-MX" sz="1400" b="1" dirty="0">
              <a:solidFill>
                <a:srgbClr val="38806B"/>
              </a:solidFill>
              <a:latin typeface="Montserrat" panose="00000500000000000000" pitchFamily="2" charset="0"/>
            </a:endParaRPr>
          </a:p>
          <a:p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5 horas, distribuidas en teoría (60%) y práctica (40%)</a:t>
            </a:r>
          </a:p>
          <a:p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Instructores de la dirección de difusión del CENAPRED</a:t>
            </a:r>
          </a:p>
          <a:p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endParaRPr lang="es-MX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r>
              <a:rPr lang="es-MX" sz="1400" b="1" dirty="0">
                <a:solidFill>
                  <a:srgbClr val="38806B"/>
                </a:solidFill>
                <a:latin typeface="Montserrat" panose="00000500000000000000" pitchFamily="2" charset="0"/>
              </a:rPr>
              <a:t>Materiales de </a:t>
            </a:r>
            <a:r>
              <a:rPr lang="es-MX" sz="1400" b="1" dirty="0" smtClean="0">
                <a:solidFill>
                  <a:srgbClr val="38806B"/>
                </a:solidFill>
                <a:latin typeface="Montserrat" panose="00000500000000000000" pitchFamily="2" charset="0"/>
              </a:rPr>
              <a:t>apoyo (en formato digital)</a:t>
            </a:r>
            <a:endParaRPr lang="es-MX" sz="1400" b="1" dirty="0">
              <a:solidFill>
                <a:srgbClr val="38806B"/>
              </a:solidFill>
              <a:latin typeface="Montserrat" panose="00000500000000000000" pitchFamily="2" charset="0"/>
            </a:endParaRPr>
          </a:p>
          <a:p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Presentaciones utilizadas en el Seminario: Modelos prácticos de difusión cultural en protección civil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Manual de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Comunicación del riesgo para protección civil en el ámbito 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municipal.</a:t>
            </a:r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Catálogo: Productos de difusión cultural del 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CENAPRED.</a:t>
            </a:r>
            <a:endParaRPr lang="es-MX" dirty="0">
              <a:latin typeface="Montserrat Medium" panose="00000600000000000000" pitchFamily="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-36512" y="6407750"/>
            <a:ext cx="28344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1100" b="1" dirty="0" smtClean="0">
                <a:solidFill>
                  <a:schemeClr val="bg1"/>
                </a:solidFill>
                <a:latin typeface="Montserrat" panose="00000500000000000000" pitchFamily="2" charset="0"/>
              </a:rPr>
              <a:t>ESTRATEGIA DE FORTALECIMIENTO</a:t>
            </a:r>
            <a:endParaRPr lang="es-MX" sz="1100" b="1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cxnSp>
        <p:nvCxnSpPr>
          <p:cNvPr id="8" name="7 Conector recto"/>
          <p:cNvCxnSpPr/>
          <p:nvPr/>
        </p:nvCxnSpPr>
        <p:spPr>
          <a:xfrm flipH="1">
            <a:off x="530808" y="1412776"/>
            <a:ext cx="3227693" cy="0"/>
          </a:xfrm>
          <a:prstGeom prst="line">
            <a:avLst/>
          </a:prstGeom>
          <a:ln w="19050">
            <a:solidFill>
              <a:srgbClr val="D4C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flipH="1">
            <a:off x="539552" y="4869160"/>
            <a:ext cx="3227693" cy="0"/>
          </a:xfrm>
          <a:prstGeom prst="line">
            <a:avLst/>
          </a:prstGeom>
          <a:ln w="19050">
            <a:solidFill>
              <a:srgbClr val="D4C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611560" y="3356992"/>
            <a:ext cx="3227693" cy="0"/>
          </a:xfrm>
          <a:prstGeom prst="line">
            <a:avLst/>
          </a:prstGeom>
          <a:ln w="19050">
            <a:solidFill>
              <a:srgbClr val="D4C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44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213</Words>
  <Application>Microsoft Office PowerPoint</Application>
  <PresentationFormat>Presentación en pantalla (4:3)</PresentationFormat>
  <Paragraphs>37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Montserrat</vt:lpstr>
      <vt:lpstr>Montserrat Medium</vt:lpstr>
      <vt:lpstr>ヒラギノ角ゴ Pro W3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Estrada Cabrera Cynthia Paola</dc:creator>
  <cp:lastModifiedBy>Armendariz Valdez Moises Osvaldo</cp:lastModifiedBy>
  <cp:revision>78</cp:revision>
  <cp:lastPrinted>2018-12-27T21:16:22Z</cp:lastPrinted>
  <dcterms:created xsi:type="dcterms:W3CDTF">2018-12-04T21:42:05Z</dcterms:created>
  <dcterms:modified xsi:type="dcterms:W3CDTF">2019-01-15T17:34:15Z</dcterms:modified>
</cp:coreProperties>
</file>