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345" r:id="rId4"/>
    <p:sldId id="346" r:id="rId5"/>
    <p:sldId id="341" r:id="rId6"/>
    <p:sldId id="342" r:id="rId7"/>
    <p:sldId id="343" r:id="rId8"/>
    <p:sldId id="344" r:id="rId9"/>
    <p:sldId id="337" r:id="rId10"/>
    <p:sldId id="338" r:id="rId11"/>
    <p:sldId id="339" r:id="rId12"/>
    <p:sldId id="340" r:id="rId13"/>
    <p:sldId id="347" r:id="rId14"/>
    <p:sldId id="348" r:id="rId15"/>
    <p:sldId id="349" r:id="rId16"/>
    <p:sldId id="350" r:id="rId17"/>
    <p:sldId id="335" r:id="rId18"/>
    <p:sldId id="336" r:id="rId19"/>
    <p:sldId id="351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6B"/>
    <a:srgbClr val="439B82"/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57" autoAdjust="0"/>
  </p:normalViewPr>
  <p:slideViewPr>
    <p:cSldViewPr showGuides="1">
      <p:cViewPr>
        <p:scale>
          <a:sx n="80" d="100"/>
          <a:sy n="80" d="100"/>
        </p:scale>
        <p:origin x="-1674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01904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EL CENAPRED, en el marco de los trabajos del ONNCCE, están desarrollando una</a:t>
            </a:r>
            <a:r>
              <a:rPr lang="es-MX" baseline="0" dirty="0" smtClean="0"/>
              <a:t> NMX de Seguridad Estructural de las edificaciones, la cual puede ser adecuada a las necesidades del estado y/o los municipios.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07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recomendaciones se encuentran</a:t>
            </a:r>
            <a:r>
              <a:rPr lang="es-MX" baseline="0" dirty="0" smtClean="0"/>
              <a:t> en las estrategias que se deberán aplicar a corto, mediano y largo plazo para el control de avenidas, las cuales se indican en el Programa Nacional Contra Contingencias Hidráulicas (PRONACCH), Región Hidrológica Administrativa  XI. Frontera </a:t>
            </a:r>
            <a:r>
              <a:rPr lang="es-MX" strike="noStrike" baseline="0" dirty="0" smtClean="0"/>
              <a:t>Sur. Fuente: IMTA-CONAGUA, 2010.</a:t>
            </a:r>
            <a:endParaRPr lang="es-MX" strike="noStrik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9973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9348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Las nuevas capas de indicadores cuantitativos y de escenarios de riesgo por ondas de calor se</a:t>
            </a:r>
            <a:r>
              <a:rPr lang="es-MX" sz="1200" baseline="0" dirty="0" smtClean="0">
                <a:latin typeface="Montserrat" panose="00000500000000000000" pitchFamily="2" charset="0"/>
              </a:rPr>
              <a:t> pueden entregar por correo electrónico, aún cuando no estén todavía en el </a:t>
            </a:r>
            <a:r>
              <a:rPr lang="es-MX" sz="1200" baseline="0" dirty="0" err="1" smtClean="0">
                <a:latin typeface="Montserrat" panose="00000500000000000000" pitchFamily="2" charset="0"/>
              </a:rPr>
              <a:t>ANR</a:t>
            </a:r>
            <a:r>
              <a:rPr lang="es-MX" sz="1200" baseline="0" dirty="0" smtClean="0">
                <a:latin typeface="Montserrat" panose="00000500000000000000" pitchFamily="2" charset="0"/>
              </a:rPr>
              <a:t>.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25873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2273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 smtClean="0">
                <a:latin typeface="Montserrat" panose="00000500000000000000" pitchFamily="2" charset="0"/>
              </a:rPr>
              <a:t>Otras variables son:</a:t>
            </a:r>
            <a:endParaRPr lang="es-MX" dirty="0" smtClean="0"/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Temperatura Ambiental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Humedad Relativa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Velocidad del viento 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Dirección del viento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Presión barométrica</a:t>
            </a:r>
          </a:p>
          <a:p>
            <a:r>
              <a:rPr lang="es-MX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Precipitación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3506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Sismicidad del 1900-01-01 al 2019-01-18, todas las magnitudes, todas las profundidades, en Tabasco.</a:t>
            </a:r>
            <a:r>
              <a:rPr lang="es-MX" dirty="0" smtClean="0"/>
              <a:t> 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Total: 461 eventos.</a:t>
            </a:r>
            <a:r>
              <a:rPr lang="es-MX" dirty="0" smtClean="0"/>
              <a:t> </a:t>
            </a:r>
          </a:p>
          <a:p>
            <a:r>
              <a:rPr lang="es-MX" dirty="0" smtClean="0"/>
              <a:t>06/04/1987	20:02:51	4.8	19.33	-92.47	15	90 km al NORTE de FRONTERA, TAB	07/04/1987	02:02:51	revisado</a:t>
            </a:r>
          </a:p>
          <a:p>
            <a:r>
              <a:rPr lang="es-MX" dirty="0" smtClean="0"/>
              <a:t>15/04/2012	00:32:17	4.8	17.0997	-91.3243	117.8	42 km al SUR de TENOSIQUE, TAB	15/04/2012	05:32:17	revisado</a:t>
            </a:r>
          </a:p>
          <a:p>
            <a:r>
              <a:rPr lang="es-MX" dirty="0" smtClean="0"/>
              <a:t>25/01/1996	21:22:52	4.7	17.52	-92.82	105	14 km al ESTE de TEAPA, TAB	26/01/1996	03:22:52	revisado</a:t>
            </a:r>
          </a:p>
          <a:p>
            <a:r>
              <a:rPr lang="es-MX" dirty="0" smtClean="0"/>
              <a:t>22/02/1991	02:17:03	4.6	17.1	-91.28	75	44 km al SURESTE de TENOSIQUE, TAB	22/02/1991	08:17:03	revisado</a:t>
            </a:r>
          </a:p>
          <a:p>
            <a:r>
              <a:rPr lang="es-MX" dirty="0" smtClean="0"/>
              <a:t>01/10/1995	01:16:14	4.6	17.3	-92.76	32	34 km al SURESTE de TEAPA, TAB	01/10/1995	07:16:14	revisado</a:t>
            </a:r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11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>
                <a:solidFill>
                  <a:prstClr val="black"/>
                </a:solidFill>
              </a:rPr>
              <a:pPr/>
              <a:t>12</a:t>
            </a:fld>
            <a:endParaRPr lang="es-MX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De acuerdo a los datos proporcionados por la</a:t>
            </a:r>
            <a:r>
              <a:rPr lang="es-MX" baseline="0" dirty="0" smtClean="0"/>
              <a:t> Encuesta </a:t>
            </a:r>
            <a:r>
              <a:rPr lang="es-MX" baseline="0" dirty="0" err="1" smtClean="0"/>
              <a:t>Intercensal</a:t>
            </a:r>
            <a:r>
              <a:rPr lang="es-MX" baseline="0" dirty="0" smtClean="0"/>
              <a:t> 2015 realizada por el INEGI existen en el estado de Tabasco </a:t>
            </a:r>
            <a:r>
              <a:rPr lang="es-MX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646</a:t>
            </a:r>
            <a:r>
              <a:rPr lang="es-MX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,059 </a:t>
            </a:r>
            <a:r>
              <a:rPr lang="es-MX" baseline="0" dirty="0" smtClean="0"/>
              <a:t>viviendas de las cuales aproximadamente el 63% (409,498) presentan una vulnerabilidad de media a alta </a:t>
            </a:r>
            <a:r>
              <a:rPr lang="es-MX" sz="1200" dirty="0" smtClean="0">
                <a:latin typeface="Montserrat" panose="00000500000000000000" pitchFamily="2" charset="0"/>
              </a:rPr>
              <a:t>ante la ocurrencia de un fenómeno intenso (viento principalmente)</a:t>
            </a:r>
            <a:r>
              <a:rPr lang="es-MX" baseline="0" dirty="0" smtClean="0"/>
              <a:t>, por lo que es necesario realizar el levantamiento de viviendas vulnerables en el estado para identificar la zonas que requieren de mejoras estructurales.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23C76-74CF-4C18-AC18-838D005D52D2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767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30/01/2019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1 Imagen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://wwlln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89-FASCCULOTORMENTASSEVERAS.PDF" TargetMode="External"/><Relationship Id="rId5" Type="http://schemas.openxmlformats.org/officeDocument/2006/relationships/hyperlink" Target="http://www.atlasnacionalderiesgos.gob.mx/descargas/Guia_contenido_minimo2016.pdf" TargetMode="External"/><Relationship Id="rId4" Type="http://schemas.openxmlformats.org/officeDocument/2006/relationships/hyperlink" Target="http://www.atlasnacionalderiesgos.gob.mx/archivo/visor-capas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1.cenapred.unam.mx/DIR_INVESTIGACION/Fraccion_XLI/RH/180301_RH_ondas_de_calor_mapas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atlasnacionalderiesgos.gob.mx/archivo/visor-capas.html" TargetMode="External"/><Relationship Id="rId7" Type="http://schemas.openxmlformats.org/officeDocument/2006/relationships/hyperlink" Target="https://www.cenapred.gob.mx/es/Publicaciones/archivos/5-FASCCULOCICLONESTROPICALE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napred.gob.mx/es/Publicaciones/archivos/155.pdf" TargetMode="External"/><Relationship Id="rId5" Type="http://schemas.openxmlformats.org/officeDocument/2006/relationships/hyperlink" Target="https://www.cenapred.gob.mx/es/Publicaciones/archivos/63.pdf" TargetMode="External"/><Relationship Id="rId4" Type="http://schemas.openxmlformats.org/officeDocument/2006/relationships/hyperlink" Target="http://www.atlasnacionalderiesgos.gob.mx/descargas/Guia_contenido_minimo2016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hyperlink" Target="https://bit.ly/2Htpip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enapred.gob.mx/es/Publicaciones/archivos/300-INFOGRAFAKARSTICIDAD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332656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Riesgo Volcánico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7503" y="875374"/>
            <a:ext cx="89289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 smtClean="0">
                <a:latin typeface="Montserrat"/>
              </a:rPr>
              <a:t>El estado de Tabasco no tiene volcanes dentro de su territorio. Sin embargo, el volcán </a:t>
            </a:r>
            <a:r>
              <a:rPr lang="es-MX" sz="1600" b="1" dirty="0" smtClean="0">
                <a:latin typeface="Montserrat"/>
              </a:rPr>
              <a:t>Chichón, en Chiapas</a:t>
            </a:r>
            <a:r>
              <a:rPr lang="es-MX" sz="1600" dirty="0" smtClean="0">
                <a:latin typeface="Montserrat"/>
              </a:rPr>
              <a:t>, se encuentra </a:t>
            </a:r>
            <a:r>
              <a:rPr lang="es-MX" sz="1600" b="1" dirty="0" smtClean="0">
                <a:latin typeface="Montserrat"/>
              </a:rPr>
              <a:t>a menos de 35 km </a:t>
            </a:r>
            <a:r>
              <a:rPr lang="es-MX" sz="1600" dirty="0" smtClean="0">
                <a:latin typeface="Montserrat"/>
              </a:rPr>
              <a:t>del territorio tabasqueño en la zona de Teapa, y </a:t>
            </a:r>
            <a:r>
              <a:rPr lang="es-MX" sz="1600" b="1" dirty="0" smtClean="0">
                <a:latin typeface="Montserrat"/>
              </a:rPr>
              <a:t>a menos de 75 km de la capital Villahermosa</a:t>
            </a:r>
            <a:r>
              <a:rPr lang="es-MX" sz="1600" dirty="0" smtClean="0">
                <a:latin typeface="Montserrat"/>
              </a:rPr>
              <a:t>. Durante la erupción de este volcán en 1982 se registró caída de ceniza en territorio tabasqueño con espesor de </a:t>
            </a:r>
            <a:r>
              <a:rPr lang="es-MX" sz="1600" b="1" dirty="0" smtClean="0">
                <a:latin typeface="Montserrat"/>
              </a:rPr>
              <a:t>varios milímetros, que produjo el cierre del aeropuerto.</a:t>
            </a:r>
            <a:r>
              <a:rPr lang="es-MX" sz="1600" dirty="0" smtClean="0">
                <a:latin typeface="Montserrat"/>
              </a:rPr>
              <a:t>  Por ello, se considera que el peligro </a:t>
            </a:r>
            <a:r>
              <a:rPr lang="es-MX" sz="1600" dirty="0" smtClean="0">
                <a:latin typeface="Montserrat"/>
              </a:rPr>
              <a:t>volcánico, por caída de ceniza, </a:t>
            </a:r>
            <a:r>
              <a:rPr lang="es-MX" sz="1600" dirty="0" smtClean="0">
                <a:latin typeface="Montserrat"/>
              </a:rPr>
              <a:t>es alto.</a:t>
            </a:r>
          </a:p>
          <a:p>
            <a:pPr algn="just"/>
            <a:endParaRPr lang="es-MX" sz="800" dirty="0" smtClean="0">
              <a:latin typeface="Montserrat"/>
            </a:endParaRPr>
          </a:p>
          <a:p>
            <a:pPr algn="just"/>
            <a:r>
              <a:rPr lang="es-MX" sz="1600" dirty="0">
                <a:latin typeface="Montserrat" panose="00000500000000000000" pitchFamily="2" charset="0"/>
              </a:rPr>
              <a:t>El CENAPRED tiene numerosas publicaciones (folletos e infografías) acerca de los peligros </a:t>
            </a:r>
            <a:r>
              <a:rPr lang="es-MX" sz="1600" dirty="0" smtClean="0">
                <a:latin typeface="Montserrat" panose="00000500000000000000" pitchFamily="2" charset="0"/>
              </a:rPr>
              <a:t>volcánicos y en particular la ceniza, </a:t>
            </a:r>
            <a:r>
              <a:rPr lang="es-MX" sz="1600" dirty="0">
                <a:latin typeface="Montserrat" panose="00000500000000000000" pitchFamily="2" charset="0"/>
              </a:rPr>
              <a:t>que pueden ser consultados en :</a:t>
            </a:r>
          </a:p>
          <a:p>
            <a:pPr algn="just"/>
            <a:endParaRPr lang="es-MX" sz="800" dirty="0">
              <a:latin typeface="Montserrat" panose="00000500000000000000" pitchFamily="2" charset="0"/>
            </a:endParaRPr>
          </a:p>
          <a:p>
            <a:pPr algn="ctr"/>
            <a:r>
              <a:rPr lang="es-MX" sz="1200" dirty="0">
                <a:solidFill>
                  <a:schemeClr val="tx2"/>
                </a:solidFill>
                <a:latin typeface="Montserrat" panose="00000500000000000000" pitchFamily="2" charset="0"/>
              </a:rPr>
              <a:t>http://</a:t>
            </a:r>
            <a:r>
              <a:rPr lang="es-MX" sz="1200" dirty="0" smtClean="0">
                <a:solidFill>
                  <a:schemeClr val="tx2"/>
                </a:solidFill>
                <a:latin typeface="Montserrat" panose="00000500000000000000" pitchFamily="2" charset="0"/>
              </a:rPr>
              <a:t>www.cenapred.gob.mx/PublicacionesWebGobMX/buscaindex</a:t>
            </a:r>
            <a:endParaRPr lang="es-MX" sz="1600" dirty="0">
              <a:latin typeface="Montserrat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t="8994" r="1176" b="13522"/>
          <a:stretch/>
        </p:blipFill>
        <p:spPr>
          <a:xfrm>
            <a:off x="841433" y="3429919"/>
            <a:ext cx="7461134" cy="3428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918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44624"/>
            <a:ext cx="9144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solidFill>
                  <a:srgbClr val="38806B"/>
                </a:solidFill>
                <a:latin typeface="Montserrat"/>
              </a:rPr>
              <a:t>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cciones de prevención por </a:t>
            </a:r>
          </a:p>
          <a:p>
            <a:pPr algn="just"/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sismos y tsunamis</a:t>
            </a:r>
          </a:p>
          <a:p>
            <a:pPr algn="just"/>
            <a:endParaRPr lang="es-MX" sz="1600" b="1" dirty="0">
              <a:solidFill>
                <a:srgbClr val="38806B"/>
              </a:solidFill>
              <a:latin typeface="Montserrat"/>
            </a:endParaRPr>
          </a:p>
          <a:p>
            <a:pPr algn="just"/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 Sísmico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: Tabasco se encuentra en las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zonas B y C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con base en la Regionalización Sísmica de la CFE. Ante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ocurrencia de un sismo en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Zona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B y C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media y alta intensidad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respectivamente,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las aceleraciones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no sobrepasarían el 70%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la aceleración de la gravedad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  <a:endParaRPr lang="es-MX" sz="1400" dirty="0">
              <a:solidFill>
                <a:prstClr val="black"/>
              </a:solidFill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SSN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1900 a la fecha ha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registrado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461 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sismos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el territorio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Tabasco y 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 cuenta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estaciones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en la entidad. El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sismo con mayor magnitud fue registrado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06 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abril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 1987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M4.8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90 km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al 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orte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Frontera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y a una profundidad de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15 km.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importante mencionar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 de Tehuantepec, el 07 de septiembre de 2017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magnitud M8.2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el cual generó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daño en 163 edificaciones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Villahermosa, así como daño en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viviendas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escuelas y líneas vitales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y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agrietamiento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del suelo en el municipio de El Centro 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38820" y="3284984"/>
            <a:ext cx="50461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entidad, por su localización geográfica esta catalogado con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peligro bajo por tsunami;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sin embargo cuenta con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planicies de inundación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,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 donde se encuentran viviendas e infraestructura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importante, como es el caso de Paraíso.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>
              <a:latin typeface="Montserrat" panose="00000500000000000000" pitchFamily="2" charset="0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La posible actividad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extracción de hidrocarburos no convencionales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la zona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noroeste y sureste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del estado, puede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generar daño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en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 viviendas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infraestructura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inducida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 </a:t>
            </a:r>
          </a:p>
          <a:p>
            <a:pPr algn="just"/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construcción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nuevas presas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(Boca del Cerro)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puede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generar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sismicidad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inducida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los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primeros años después del llenado del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embalse, y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ser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perceptible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en viviendas construidas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entorno.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5220072" y="3573016"/>
            <a:ext cx="3888432" cy="2826808"/>
            <a:chOff x="5220072" y="4041317"/>
            <a:chExt cx="3888432" cy="2826808"/>
          </a:xfrm>
        </p:grpSpPr>
        <p:pic>
          <p:nvPicPr>
            <p:cNvPr id="1026" name="Picture 2" descr="F:\cfe\Tabasco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4796"/>
            <a:stretch/>
          </p:blipFill>
          <p:spPr bwMode="auto">
            <a:xfrm>
              <a:off x="5220072" y="4041317"/>
              <a:ext cx="3888432" cy="282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F:\f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006147"/>
                </a:clrFrom>
                <a:clrTo>
                  <a:srgbClr val="00614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02" t="9528" r="9354" b="57915"/>
            <a:stretch/>
          </p:blipFill>
          <p:spPr bwMode="auto">
            <a:xfrm>
              <a:off x="7668344" y="4652109"/>
              <a:ext cx="891500" cy="92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545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76835" y="4596804"/>
            <a:ext cx="90730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s-MX" sz="1600" b="1" dirty="0" smtClean="0">
                <a:solidFill>
                  <a:srgbClr val="38806B"/>
                </a:solidFill>
                <a:latin typeface="Montserrat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necesario generar estudios de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microzonificación sísmica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, análisis de fallas activas y estudios de </a:t>
            </a:r>
            <a:r>
              <a:rPr lang="es-MX" sz="1400" b="1" dirty="0" err="1" smtClean="0">
                <a:solidFill>
                  <a:prstClr val="black"/>
                </a:solidFill>
                <a:latin typeface="Montserrat" panose="00000500000000000000" pitchFamily="2" charset="0"/>
              </a:rPr>
              <a:t>paleosismología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Análisis de la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geomorfología de bahías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estudios de transgresión del mar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e impacto en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vivienda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infraestructura y líneas vitales.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Elaborar mapas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peligro,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vulnerabilidad y riesgo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por 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sismos.</a:t>
            </a:r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Instalación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 una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red de estaciones sísmicas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para 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monitoreo de sismos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y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registro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del comportamiento del suelo ante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eventos</a:t>
            </a:r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como el del </a:t>
            </a:r>
            <a:r>
              <a:rPr lang="es-MX" sz="14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07 de septiembre de 2017.</a:t>
            </a:r>
            <a:endParaRPr lang="es-MX" sz="14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4" descr="F:\2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6147"/>
              </a:clrFrom>
              <a:clrTo>
                <a:srgbClr val="00614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t="29796" r="80502" b="65571"/>
          <a:stretch/>
        </p:blipFill>
        <p:spPr bwMode="auto">
          <a:xfrm>
            <a:off x="5301893" y="3650927"/>
            <a:ext cx="350227" cy="28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3 CuadroTexto"/>
          <p:cNvSpPr txBox="1"/>
          <p:nvPr/>
        </p:nvSpPr>
        <p:spPr>
          <a:xfrm>
            <a:off x="5696576" y="3645024"/>
            <a:ext cx="2187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1400">
                <a:latin typeface="Montserrat" panose="00000500000000000000" pitchFamily="2" charset="0"/>
              </a:defRPr>
            </a:lvl1pPr>
          </a:lstStyle>
          <a:p>
            <a:r>
              <a:rPr lang="es-MX" dirty="0">
                <a:solidFill>
                  <a:prstClr val="black"/>
                </a:solidFill>
              </a:rPr>
              <a:t>Fallas y Fracturas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-36512" y="370399"/>
            <a:ext cx="514806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MX" sz="1400" b="1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Después 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de un gran sismo se pueden presentar </a:t>
            </a:r>
            <a:r>
              <a:rPr lang="es-MX" sz="1400" b="1" dirty="0">
                <a:solidFill>
                  <a:prstClr val="black"/>
                </a:solidFill>
                <a:latin typeface="Montserrat" panose="00000500000000000000" pitchFamily="2" charset="0"/>
              </a:rPr>
              <a:t>réplicas</a:t>
            </a:r>
            <a:r>
              <a:rPr lang="es-MX" sz="1400" dirty="0">
                <a:solidFill>
                  <a:prstClr val="black"/>
                </a:solidFill>
                <a:latin typeface="Montserrat" panose="00000500000000000000" pitchFamily="2" charset="0"/>
              </a:rPr>
              <a:t> que llegan a generar el colapso de edificaciones dañadas por el sismo principal. </a:t>
            </a:r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endParaRPr lang="es-MX" sz="14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En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el Atlas Nacional de Riesgos se pueden encontrar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las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aceleraciones máximas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 del terreno para diferentes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periodos de retorno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y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diferentes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 periodos estructurales</a:t>
            </a:r>
            <a:r>
              <a:rPr lang="es-MX" sz="1400" dirty="0" smtClean="0">
                <a:solidFill>
                  <a:prstClr val="black"/>
                </a:solidFill>
                <a:latin typeface="Montserrat"/>
              </a:rPr>
              <a:t>.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La DI del CENAPRED cuenta con una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”Guía Básica de Microzonificación Sísmica”,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 la cual puede usarse como referencia, para la generación de estudios geofísicos.  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/>
            </a:endParaRPr>
          </a:p>
          <a:p>
            <a:pPr algn="just"/>
            <a:r>
              <a:rPr lang="es-MX" sz="1400" dirty="0">
                <a:solidFill>
                  <a:prstClr val="black"/>
                </a:solidFill>
                <a:latin typeface="Montserrat"/>
              </a:rPr>
              <a:t>Se cuenta con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investigaciones e información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sobre la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 sismicidad, peligro sísmico y geología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en las bases del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SSN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,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CICESE, </a:t>
            </a:r>
            <a:r>
              <a:rPr lang="es-MX" sz="1400" b="1" dirty="0" smtClean="0">
                <a:solidFill>
                  <a:prstClr val="black"/>
                </a:solidFill>
                <a:latin typeface="Montserrat"/>
              </a:rPr>
              <a:t>CFE, PEMEX y </a:t>
            </a:r>
            <a:r>
              <a:rPr lang="es-MX" sz="1400" b="1" dirty="0">
                <a:solidFill>
                  <a:prstClr val="black"/>
                </a:solidFill>
                <a:latin typeface="Montserrat"/>
              </a:rPr>
              <a:t>SGM </a:t>
            </a:r>
            <a:r>
              <a:rPr lang="es-MX" sz="1400" dirty="0">
                <a:solidFill>
                  <a:prstClr val="black"/>
                </a:solidFill>
                <a:latin typeface="Montserrat"/>
              </a:rPr>
              <a:t>respectivamente. </a:t>
            </a:r>
          </a:p>
          <a:p>
            <a:pPr algn="just"/>
            <a:endParaRPr lang="es-MX" sz="1400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-36512" y="1183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cciones de prevención por sismos y tsunamis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2050" name="Picture 2" descr="F:\estados_gif\Tabasco.gif"/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61" y="1043784"/>
            <a:ext cx="3856727" cy="238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20 Grupo"/>
          <p:cNvGrpSpPr/>
          <p:nvPr/>
        </p:nvGrpSpPr>
        <p:grpSpPr>
          <a:xfrm>
            <a:off x="5796136" y="4105560"/>
            <a:ext cx="2880320" cy="403560"/>
            <a:chOff x="2195736" y="3753350"/>
            <a:chExt cx="2880320" cy="403560"/>
          </a:xfrm>
        </p:grpSpPr>
        <p:grpSp>
          <p:nvGrpSpPr>
            <p:cNvPr id="22" name="21 Grupo"/>
            <p:cNvGrpSpPr/>
            <p:nvPr/>
          </p:nvGrpSpPr>
          <p:grpSpPr>
            <a:xfrm>
              <a:off x="2195736" y="3753350"/>
              <a:ext cx="2880320" cy="403560"/>
              <a:chOff x="2195736" y="3753350"/>
              <a:chExt cx="2880320" cy="403560"/>
            </a:xfrm>
          </p:grpSpPr>
          <p:pic>
            <p:nvPicPr>
              <p:cNvPr id="24" name="Picture 3" descr="F:\3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clrChange>
                  <a:clrFrom>
                    <a:srgbClr val="006147"/>
                  </a:clrFrom>
                  <a:clrTo>
                    <a:srgbClr val="00614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160" t="43083" r="13716" b="53363"/>
              <a:stretch/>
            </p:blipFill>
            <p:spPr bwMode="auto">
              <a:xfrm>
                <a:off x="2739768" y="3753350"/>
                <a:ext cx="919222" cy="4035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9 CuadroTexto"/>
              <p:cNvSpPr txBox="1"/>
              <p:nvPr/>
            </p:nvSpPr>
            <p:spPr>
              <a:xfrm>
                <a:off x="2888264" y="3845949"/>
                <a:ext cx="218779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4≤M  &lt;5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26" name="9 CuadroTexto"/>
              <p:cNvSpPr txBox="1"/>
              <p:nvPr/>
            </p:nvSpPr>
            <p:spPr>
              <a:xfrm>
                <a:off x="2195736" y="3844164"/>
                <a:ext cx="79208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3</a:t>
                </a:r>
                <a:r>
                  <a:rPr lang="es-MX" sz="1000" dirty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≤</a:t>
                </a:r>
                <a:r>
                  <a:rPr lang="es-MX" sz="1000" dirty="0" smtClean="0">
                    <a:solidFill>
                      <a:prstClr val="black"/>
                    </a:solidFill>
                    <a:latin typeface="Montserrat" panose="00000500000000000000" pitchFamily="2" charset="0"/>
                  </a:rPr>
                  <a:t>M  &lt;4</a:t>
                </a:r>
                <a:endParaRPr lang="es-MX" sz="1000" dirty="0">
                  <a:solidFill>
                    <a:prstClr val="black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3" name="Oval 2"/>
            <p:cNvSpPr/>
            <p:nvPr/>
          </p:nvSpPr>
          <p:spPr>
            <a:xfrm>
              <a:off x="2550802" y="3933056"/>
              <a:ext cx="76982" cy="72008"/>
            </a:xfrm>
            <a:prstGeom prst="ellipse">
              <a:avLst/>
            </a:prstGeom>
            <a:solidFill>
              <a:srgbClr val="16F6F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27953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14810" y="6453336"/>
            <a:ext cx="3193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b="1" dirty="0" smtClean="0">
                <a:latin typeface="Montserrat" panose="00000500000000000000" pitchFamily="2" charset="0"/>
              </a:rPr>
              <a:t>Erosión costera en el municipio de Sánchez Magallanes, Tabasco</a:t>
            </a:r>
            <a:endParaRPr lang="es-MX" sz="1100" b="1" dirty="0">
              <a:latin typeface="Montserrat" panose="00000500000000000000" pitchFamily="2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198968" y="1068893"/>
            <a:ext cx="473508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Aun </a:t>
            </a:r>
            <a:r>
              <a:rPr lang="da-DK" sz="1400" dirty="0" smtClean="0">
                <a:latin typeface="Montserrat" panose="00000500000000000000" pitchFamily="2" charset="0"/>
              </a:rPr>
              <a:t>cuando la mayor parte del territorio presenta </a:t>
            </a:r>
            <a:r>
              <a:rPr lang="da-DK" sz="1400" b="1" dirty="0" smtClean="0">
                <a:latin typeface="Montserrat" panose="00000500000000000000" pitchFamily="2" charset="0"/>
              </a:rPr>
              <a:t>baja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 existen casos documentados de deslizamientos en sur del estado.</a:t>
            </a:r>
          </a:p>
          <a:p>
            <a:pPr algn="just">
              <a:buClr>
                <a:srgbClr val="CBB487"/>
              </a:buClr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algn="just">
              <a:buClr>
                <a:srgbClr val="CBB487"/>
              </a:buClr>
            </a:pPr>
            <a:r>
              <a:rPr lang="da-DK" sz="1400" dirty="0" smtClean="0">
                <a:latin typeface="Montserrat" panose="00000500000000000000" pitchFamily="2" charset="0"/>
              </a:rPr>
              <a:t>Se tiene conocimiento que algunos municipios tienen propención a fenómenos de </a:t>
            </a:r>
            <a:r>
              <a:rPr lang="da-DK" sz="1400" b="1" dirty="0" smtClean="0">
                <a:latin typeface="Montserrat" panose="00000500000000000000" pitchFamily="2" charset="0"/>
              </a:rPr>
              <a:t>hundimiento y agrietamiento por extracción de agua</a:t>
            </a:r>
            <a:r>
              <a:rPr lang="da-DK" sz="1400" dirty="0" smtClean="0">
                <a:latin typeface="Montserrat" panose="00000500000000000000" pitchFamily="2" charset="0"/>
              </a:rPr>
              <a:t>, así como suelos propensos a </a:t>
            </a:r>
            <a:r>
              <a:rPr lang="da-DK" sz="1400" b="1" dirty="0" smtClean="0">
                <a:latin typeface="Montserrat" panose="00000500000000000000" pitchFamily="2" charset="0"/>
              </a:rPr>
              <a:t>licuación y erosión costera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 smtClean="0">
              <a:solidFill>
                <a:srgbClr val="FF000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262183" y="1052736"/>
            <a:ext cx="3877769" cy="432048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Extracto Mapa Nacional de Susceptibilidad a la Inestabilidad de Laderas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98260" y="3645024"/>
            <a:ext cx="4536504" cy="3270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Contar </a:t>
            </a:r>
            <a:r>
              <a:rPr lang="es-MX" sz="1400" dirty="0" smtClean="0">
                <a:latin typeface="Montserrat" panose="00000500000000000000" pitchFamily="2" charset="0"/>
              </a:rPr>
              <a:t>con</a:t>
            </a:r>
            <a:r>
              <a:rPr lang="es-MX" sz="1400" b="1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un </a:t>
            </a:r>
            <a:r>
              <a:rPr lang="es-MX" sz="1400" dirty="0">
                <a:latin typeface="Montserrat" panose="00000500000000000000" pitchFamily="2" charset="0"/>
              </a:rPr>
              <a:t>área de </a:t>
            </a:r>
            <a:r>
              <a:rPr lang="es-MX" sz="1400" b="1" dirty="0">
                <a:latin typeface="Montserrat" panose="00000500000000000000" pitchFamily="2" charset="0"/>
              </a:rPr>
              <a:t>investigación</a:t>
            </a:r>
            <a:r>
              <a:rPr lang="es-MX" sz="1400" dirty="0">
                <a:latin typeface="Montserrat" panose="00000500000000000000" pitchFamily="2" charset="0"/>
              </a:rPr>
              <a:t> de fenómenos </a:t>
            </a:r>
            <a:r>
              <a:rPr lang="es-MX" sz="1400" b="1" dirty="0">
                <a:latin typeface="Montserrat" panose="00000500000000000000" pitchFamily="2" charset="0"/>
              </a:rPr>
              <a:t>geológicos </a:t>
            </a:r>
            <a:r>
              <a:rPr lang="es-MX" sz="1400" dirty="0">
                <a:latin typeface="Montserrat" panose="00000500000000000000" pitchFamily="2" charset="0"/>
              </a:rPr>
              <a:t>y </a:t>
            </a:r>
            <a:r>
              <a:rPr lang="es-MX" sz="1400" b="1" dirty="0">
                <a:latin typeface="Montserrat" panose="00000500000000000000" pitchFamily="2" charset="0"/>
              </a:rPr>
              <a:t>geotécnicos</a:t>
            </a:r>
            <a:r>
              <a:rPr lang="es-MX" sz="1400" dirty="0">
                <a:latin typeface="Montserrat" panose="00000500000000000000" pitchFamily="2" charset="0"/>
              </a:rPr>
              <a:t> en el organigrama </a:t>
            </a:r>
            <a:r>
              <a:rPr lang="es-MX" sz="1400" dirty="0" smtClean="0">
                <a:latin typeface="Montserrat" panose="00000500000000000000" pitchFamily="2" charset="0"/>
              </a:rPr>
              <a:t>del Instituto de PC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da-DK" sz="1400" dirty="0">
                <a:latin typeface="Montserrat" panose="00000500000000000000" pitchFamily="2" charset="0"/>
              </a:rPr>
              <a:t>con una </a:t>
            </a:r>
            <a:r>
              <a:rPr lang="da-DK" sz="1400" b="1" dirty="0">
                <a:latin typeface="Montserrat" panose="00000500000000000000" pitchFamily="2" charset="0"/>
              </a:rPr>
              <a:t>visión</a:t>
            </a:r>
            <a:r>
              <a:rPr lang="da-DK" sz="1400" dirty="0">
                <a:latin typeface="Montserrat" panose="00000500000000000000" pitchFamily="2" charset="0"/>
              </a:rPr>
              <a:t> claramente </a:t>
            </a:r>
            <a:r>
              <a:rPr lang="da-DK" sz="1400" b="1" dirty="0">
                <a:latin typeface="Montserrat" panose="00000500000000000000" pitchFamily="2" charset="0"/>
              </a:rPr>
              <a:t>preventiva</a:t>
            </a:r>
            <a:r>
              <a:rPr lang="es-MX" sz="1400" dirty="0">
                <a:latin typeface="Montserrat" panose="00000500000000000000" pitchFamily="2" charset="0"/>
              </a:rPr>
              <a:t>, similar a la estructura </a:t>
            </a:r>
            <a:r>
              <a:rPr lang="es-MX" sz="1400" dirty="0" smtClean="0">
                <a:latin typeface="Montserrat" panose="00000500000000000000" pitchFamily="2" charset="0"/>
              </a:rPr>
              <a:t>de la Dirección de Investigación </a:t>
            </a:r>
            <a:r>
              <a:rPr lang="es-MX" sz="1400" dirty="0">
                <a:latin typeface="Montserrat" panose="00000500000000000000" pitchFamily="2" charset="0"/>
              </a:rPr>
              <a:t>del CENAPRED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05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>
                <a:latin typeface="Montserrat" panose="00000500000000000000" pitchFamily="2" charset="0"/>
              </a:rPr>
              <a:t>Integración de un comité científico </a:t>
            </a:r>
            <a:r>
              <a:rPr lang="es-MX" sz="1400" dirty="0">
                <a:latin typeface="Montserrat" panose="00000500000000000000" pitchFamily="2" charset="0"/>
              </a:rPr>
              <a:t>asesor con participación de autoridades, académicos, cuerpos colegiados y sociedades técnicas estatales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>
                <a:latin typeface="Montserrat" panose="00000500000000000000" pitchFamily="2" charset="0"/>
              </a:rPr>
              <a:t>Evitar, en lo posible, la rotación de personal capacitado</a:t>
            </a:r>
            <a:r>
              <a:rPr lang="da-DK" sz="1400" dirty="0">
                <a:latin typeface="Montserrat" panose="00000500000000000000" pitchFamily="2" charset="0"/>
              </a:rPr>
              <a:t>, tanto a nivel estatal como municipal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8" name="8 Rectángulo"/>
          <p:cNvSpPr/>
          <p:nvPr/>
        </p:nvSpPr>
        <p:spPr>
          <a:xfrm>
            <a:off x="4298260" y="3356992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400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RECOMENDACIONES</a:t>
            </a:r>
          </a:p>
        </p:txBody>
      </p:sp>
      <p:pic>
        <p:nvPicPr>
          <p:cNvPr id="9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0" y="1427193"/>
            <a:ext cx="3600400" cy="3086057"/>
          </a:xfrm>
          <a:prstGeom prst="rect">
            <a:avLst/>
          </a:prstGeom>
        </p:spPr>
      </p:pic>
      <p:pic>
        <p:nvPicPr>
          <p:cNvPr id="15" name="Picture 13" descr="P30207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4" b="23248"/>
          <a:stretch>
            <a:fillRect/>
          </a:stretch>
        </p:blipFill>
        <p:spPr bwMode="auto">
          <a:xfrm>
            <a:off x="262183" y="4692253"/>
            <a:ext cx="3829576" cy="17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16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6 Rectángulo"/>
          <p:cNvSpPr/>
          <p:nvPr/>
        </p:nvSpPr>
        <p:spPr>
          <a:xfrm>
            <a:off x="4427984" y="1037629"/>
            <a:ext cx="4608512" cy="5255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Realizar estudios geotécnicos de </a:t>
            </a:r>
            <a:r>
              <a:rPr lang="da-DK" sz="1400" b="1" dirty="0" smtClean="0">
                <a:latin typeface="Montserrat" panose="00000500000000000000" pitchFamily="2" charset="0"/>
              </a:rPr>
              <a:t>campo </a:t>
            </a:r>
            <a:r>
              <a:rPr lang="da-DK" sz="1400" dirty="0" smtClean="0">
                <a:latin typeface="Montserrat" panose="00000500000000000000" pitchFamily="2" charset="0"/>
              </a:rPr>
              <a:t>y </a:t>
            </a:r>
            <a:r>
              <a:rPr lang="da-DK" sz="1400" b="1" dirty="0" smtClean="0">
                <a:latin typeface="Montserrat" panose="00000500000000000000" pitchFamily="2" charset="0"/>
              </a:rPr>
              <a:t>laboratorio</a:t>
            </a:r>
            <a:r>
              <a:rPr lang="da-DK" sz="1400" dirty="0" smtClean="0">
                <a:latin typeface="Montserrat" panose="00000500000000000000" pitchFamily="2" charset="0"/>
              </a:rPr>
              <a:t> para zonificar los regiones </a:t>
            </a:r>
            <a:r>
              <a:rPr lang="da-DK" sz="1400" b="1" dirty="0" smtClean="0">
                <a:latin typeface="Montserrat" panose="00000500000000000000" pitchFamily="2" charset="0"/>
              </a:rPr>
              <a:t>propensas a licuación</a:t>
            </a:r>
            <a:r>
              <a:rPr lang="da-DK" sz="1400" dirty="0" smtClean="0">
                <a:latin typeface="Montserrat" panose="00000500000000000000" pitchFamily="2" charset="0"/>
              </a:rPr>
              <a:t>. Las universidades pueden colaborar en estos trabajos.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Fortalecer </a:t>
            </a:r>
            <a:r>
              <a:rPr lang="da-DK" sz="1400" b="1" dirty="0">
                <a:latin typeface="Montserrat" panose="00000500000000000000" pitchFamily="2" charset="0"/>
              </a:rPr>
              <a:t>las capacidades técnicas de los municipios </a:t>
            </a:r>
            <a:r>
              <a:rPr lang="da-DK" sz="1400" dirty="0">
                <a:latin typeface="Montserrat" panose="00000500000000000000" pitchFamily="2" charset="0"/>
              </a:rPr>
              <a:t>sobre el análisis y estudio de fenómenos, generando comités locales de prevención de </a:t>
            </a:r>
            <a:r>
              <a:rPr lang="da-DK" sz="1400" dirty="0" smtClean="0">
                <a:latin typeface="Montserrat" panose="00000500000000000000" pitchFamily="2" charset="0"/>
              </a:rPr>
              <a:t>desastres.</a:t>
            </a:r>
            <a:endParaRPr lang="da-DK" sz="1400" b="1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b="1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Monitorear </a:t>
            </a:r>
            <a:r>
              <a:rPr lang="da-DK" sz="1400" dirty="0" smtClean="0">
                <a:latin typeface="Montserrat" panose="00000500000000000000" pitchFamily="2" charset="0"/>
              </a:rPr>
              <a:t>permanentemente los sistemas de abastecimiento de agua y las tuberías de drenaje para </a:t>
            </a:r>
            <a:r>
              <a:rPr lang="da-DK" sz="1400" b="1" dirty="0" smtClean="0">
                <a:latin typeface="Montserrat" panose="00000500000000000000" pitchFamily="2" charset="0"/>
              </a:rPr>
              <a:t>detectar y reparar oportunamente fugas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Implementar acciones de revisión de zonas críticas </a:t>
            </a:r>
            <a:r>
              <a:rPr lang="da-DK" sz="1400" dirty="0" smtClean="0">
                <a:latin typeface="Montserrat" panose="00000500000000000000" pitchFamily="2" charset="0"/>
              </a:rPr>
              <a:t>para reubicación de viviendas y ordenamiento del territorio.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5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a-DK" sz="1400" dirty="0">
                <a:latin typeface="Montserrat" panose="00000500000000000000" pitchFamily="2" charset="0"/>
              </a:rPr>
              <a:t>Reforzar la red de estaciones </a:t>
            </a:r>
            <a:r>
              <a:rPr lang="da-DK" sz="1400" dirty="0" smtClean="0">
                <a:latin typeface="Montserrat" panose="00000500000000000000" pitchFamily="2" charset="0"/>
              </a:rPr>
              <a:t>meteorológicas en las </a:t>
            </a:r>
            <a:r>
              <a:rPr lang="da-DK" sz="1400" b="1" dirty="0" smtClean="0">
                <a:latin typeface="Montserrat" panose="00000500000000000000" pitchFamily="2" charset="0"/>
              </a:rPr>
              <a:t>zonas propensas a inestabilidad de laderas </a:t>
            </a:r>
            <a:r>
              <a:rPr lang="da-DK" sz="1400" dirty="0" smtClean="0">
                <a:latin typeface="Montserrat" panose="00000500000000000000" pitchFamily="2" charset="0"/>
              </a:rPr>
              <a:t>y gestionar </a:t>
            </a:r>
            <a:r>
              <a:rPr lang="da-DK" sz="1400" dirty="0">
                <a:latin typeface="Montserrat" panose="00000500000000000000" pitchFamily="2" charset="0"/>
              </a:rPr>
              <a:t>la </a:t>
            </a:r>
            <a:r>
              <a:rPr lang="da-DK" sz="1400" b="1" dirty="0">
                <a:latin typeface="Montserrat" panose="00000500000000000000" pitchFamily="2" charset="0"/>
              </a:rPr>
              <a:t>adquisición de equipo </a:t>
            </a:r>
            <a:r>
              <a:rPr lang="da-DK" sz="1400" dirty="0" smtClean="0">
                <a:latin typeface="Montserrat" panose="00000500000000000000" pitchFamily="2" charset="0"/>
              </a:rPr>
              <a:t>para </a:t>
            </a:r>
            <a:r>
              <a:rPr lang="da-DK" sz="1400" dirty="0">
                <a:latin typeface="Montserrat" panose="00000500000000000000" pitchFamily="2" charset="0"/>
              </a:rPr>
              <a:t>trabajo de </a:t>
            </a:r>
            <a:r>
              <a:rPr lang="da-DK" sz="1400" dirty="0" smtClean="0">
                <a:latin typeface="Montserrat" panose="00000500000000000000" pitchFamily="2" charset="0"/>
              </a:rPr>
              <a:t>campo como GPS, brújulas, distanciómetros, mapa movil, penetrómetros, etc.</a:t>
            </a:r>
            <a:endParaRPr lang="da-DK" sz="1400" dirty="0"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-114890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-1" y="6496419"/>
            <a:ext cx="4067943" cy="180020"/>
          </a:xfrm>
          <a:prstGeom prst="rect">
            <a:avLst/>
          </a:prstGeom>
          <a:noFill/>
        </p:spPr>
        <p:txBody>
          <a:bodyPr lIns="0" tIns="0" rIns="0" bIns="0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000" b="1" dirty="0" smtClean="0">
                <a:latin typeface="Montserrat" panose="00000500000000000000" pitchFamily="2" charset="0"/>
              </a:rPr>
              <a:t>Grietas asociadas a fenómenos de inestabilidad de laderas en Tacotalpa, Tabasco</a:t>
            </a:r>
            <a:endParaRPr lang="es-MX" sz="1000" b="1" dirty="0">
              <a:latin typeface="Montserrat" panose="00000500000000000000" pitchFamily="2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0" t="9802" r="50374" b="7780"/>
          <a:stretch>
            <a:fillRect/>
          </a:stretch>
        </p:blipFill>
        <p:spPr bwMode="auto">
          <a:xfrm>
            <a:off x="395536" y="1010328"/>
            <a:ext cx="3573224" cy="256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PIM174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"/>
          <a:stretch/>
        </p:blipFill>
        <p:spPr bwMode="auto">
          <a:xfrm>
            <a:off x="186267" y="3645025"/>
            <a:ext cx="1992652" cy="270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HPIM174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" r="-1"/>
          <a:stretch/>
        </p:blipFill>
        <p:spPr bwMode="auto">
          <a:xfrm>
            <a:off x="2267744" y="3645024"/>
            <a:ext cx="1889023" cy="270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12 Conector recto de flecha"/>
          <p:cNvCxnSpPr/>
          <p:nvPr/>
        </p:nvCxnSpPr>
        <p:spPr>
          <a:xfrm flipH="1">
            <a:off x="2267744" y="1556792"/>
            <a:ext cx="288032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2411760" y="135180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 smtClean="0"/>
              <a:t>Tacotalpa, Tabasco</a:t>
            </a:r>
            <a:endParaRPr lang="es-MX" sz="1200" b="1" dirty="0"/>
          </a:p>
        </p:txBody>
      </p:sp>
    </p:spTree>
    <p:extLst>
      <p:ext uri="{BB962C8B-B14F-4D97-AF65-F5344CB8AC3E}">
        <p14:creationId xmlns:p14="http://schemas.microsoft.com/office/powerpoint/2010/main" val="21088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-108520" y="188640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3995936" y="1261204"/>
            <a:ext cx="50470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Generar </a:t>
            </a:r>
            <a:r>
              <a:rPr lang="da-DK" sz="1400" dirty="0">
                <a:latin typeface="Montserrat" panose="00000500000000000000" pitchFamily="2" charset="0"/>
              </a:rPr>
              <a:t>fortalezas en </a:t>
            </a:r>
            <a:r>
              <a:rPr lang="da-DK" sz="1400" b="1" dirty="0">
                <a:latin typeface="Montserrat" panose="00000500000000000000" pitchFamily="2" charset="0"/>
              </a:rPr>
              <a:t>cartografía y análisis de imágenes de satélite</a:t>
            </a:r>
            <a:r>
              <a:rPr lang="da-DK" sz="1400" dirty="0">
                <a:latin typeface="Montserrat" panose="00000500000000000000" pitchFamily="2" charset="0"/>
              </a:rPr>
              <a:t> e implementar programas de </a:t>
            </a:r>
            <a:r>
              <a:rPr lang="da-DK" sz="1400" b="1" dirty="0">
                <a:latin typeface="Montserrat" panose="00000500000000000000" pitchFamily="2" charset="0"/>
              </a:rPr>
              <a:t>reforestación</a:t>
            </a:r>
            <a:r>
              <a:rPr lang="da-DK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Realizar acciones de </a:t>
            </a:r>
            <a:r>
              <a:rPr lang="es-MX" sz="1400" b="1" dirty="0">
                <a:latin typeface="Montserrat" panose="00000500000000000000" pitchFamily="2" charset="0"/>
              </a:rPr>
              <a:t>comunicación del riesgo</a:t>
            </a:r>
            <a:r>
              <a:rPr lang="es-MX" sz="1400" dirty="0">
                <a:latin typeface="Montserrat" panose="00000500000000000000" pitchFamily="2" charset="0"/>
              </a:rPr>
              <a:t> y difusión de </a:t>
            </a:r>
            <a:r>
              <a:rPr lang="es-MX" sz="1400" b="1" dirty="0">
                <a:latin typeface="Montserrat" panose="00000500000000000000" pitchFamily="2" charset="0"/>
              </a:rPr>
              <a:t>medidas de prevención</a:t>
            </a:r>
            <a:r>
              <a:rPr lang="es-MX" sz="1400" dirty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sistemas de </a:t>
            </a:r>
            <a:r>
              <a:rPr lang="es-MX" sz="1400" b="1" dirty="0" smtClean="0">
                <a:latin typeface="Montserrat" panose="00000500000000000000" pitchFamily="2" charset="0"/>
              </a:rPr>
              <a:t>monitoreo topográfico </a:t>
            </a:r>
            <a:r>
              <a:rPr lang="es-MX" sz="1400" dirty="0" smtClean="0">
                <a:latin typeface="Montserrat" panose="00000500000000000000" pitchFamily="2" charset="0"/>
              </a:rPr>
              <a:t>y análisis de imágenes de satélite para estimar </a:t>
            </a:r>
            <a:r>
              <a:rPr lang="es-MX" sz="1400" b="1" dirty="0" smtClean="0">
                <a:latin typeface="Montserrat" panose="00000500000000000000" pitchFamily="2" charset="0"/>
              </a:rPr>
              <a:t>velocidades de hundimiento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b="1" dirty="0" smtClean="0">
                <a:latin typeface="Montserrat" panose="00000500000000000000" pitchFamily="2" charset="0"/>
              </a:rPr>
              <a:t>Elaborar cartografía </a:t>
            </a:r>
            <a:r>
              <a:rPr lang="es-MX" sz="1400" dirty="0">
                <a:latin typeface="Montserrat" panose="00000500000000000000" pitchFamily="2" charset="0"/>
              </a:rPr>
              <a:t>donde se identifiquen las zonas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mayor </a:t>
            </a:r>
            <a:r>
              <a:rPr lang="es-MX" sz="1400" dirty="0" smtClean="0">
                <a:latin typeface="Montserrat" panose="00000500000000000000" pitchFamily="2" charset="0"/>
              </a:rPr>
              <a:t>afectación por hundimiento y agrietamiento.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Implementar </a:t>
            </a:r>
            <a:r>
              <a:rPr lang="es-MX" sz="1400" dirty="0">
                <a:latin typeface="Montserrat" panose="00000500000000000000" pitchFamily="2" charset="0"/>
              </a:rPr>
              <a:t>políticas públicas para </a:t>
            </a:r>
            <a:r>
              <a:rPr lang="es-MX" sz="1400" b="1" dirty="0" smtClean="0">
                <a:latin typeface="Montserrat" panose="00000500000000000000" pitchFamily="2" charset="0"/>
              </a:rPr>
              <a:t>captar </a:t>
            </a:r>
            <a:r>
              <a:rPr lang="es-MX" sz="1400" b="1" dirty="0">
                <a:latin typeface="Montserrat" panose="00000500000000000000" pitchFamily="2" charset="0"/>
              </a:rPr>
              <a:t>agua de lluvia</a:t>
            </a:r>
            <a:r>
              <a:rPr lang="es-MX" sz="1400" dirty="0">
                <a:latin typeface="Montserrat" panose="00000500000000000000" pitchFamily="2" charset="0"/>
              </a:rPr>
              <a:t>, </a:t>
            </a:r>
            <a:r>
              <a:rPr lang="es-MX" sz="1400" b="1" dirty="0" smtClean="0">
                <a:latin typeface="Montserrat" panose="00000500000000000000" pitchFamily="2" charset="0"/>
              </a:rPr>
              <a:t>tratar </a:t>
            </a:r>
            <a:r>
              <a:rPr lang="es-MX" sz="1400" b="1" dirty="0">
                <a:latin typeface="Montserrat" panose="00000500000000000000" pitchFamily="2" charset="0"/>
              </a:rPr>
              <a:t>aguas residuales</a:t>
            </a:r>
            <a:r>
              <a:rPr lang="es-MX" sz="1400" dirty="0">
                <a:latin typeface="Montserrat" panose="00000500000000000000" pitchFamily="2" charset="0"/>
              </a:rPr>
              <a:t> y </a:t>
            </a:r>
            <a:r>
              <a:rPr lang="es-MX" sz="1400" dirty="0" smtClean="0">
                <a:latin typeface="Montserrat" panose="00000500000000000000" pitchFamily="2" charset="0"/>
              </a:rPr>
              <a:t>construir </a:t>
            </a:r>
            <a:r>
              <a:rPr lang="es-MX" sz="1400" b="1" dirty="0">
                <a:latin typeface="Montserrat" panose="00000500000000000000" pitchFamily="2" charset="0"/>
              </a:rPr>
              <a:t>pozos de absorción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Ahondar en los estudios de investigación geotécnica para implementar </a:t>
            </a:r>
            <a:r>
              <a:rPr lang="es-MX" sz="1400" b="1" dirty="0" smtClean="0">
                <a:latin typeface="Montserrat" panose="00000500000000000000" pitchFamily="2" charset="0"/>
              </a:rPr>
              <a:t>medidas de mitigación ante el fenómeno de erosión costera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4" name="Rectángulo 3"/>
          <p:cNvSpPr/>
          <p:nvPr/>
        </p:nvSpPr>
        <p:spPr>
          <a:xfrm>
            <a:off x="323528" y="6082434"/>
            <a:ext cx="3672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Mapa regional de peligro 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por licuación de suelos </a:t>
            </a: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debido a sismo (</a:t>
            </a:r>
            <a:r>
              <a:rPr lang="es-MX" sz="1000" b="1" dirty="0" err="1">
                <a:latin typeface="Montserrat" panose="00000500000000000000" pitchFamily="2" charset="0"/>
                <a:ea typeface="+mj-ea"/>
                <a:cs typeface="+mj-cs"/>
              </a:rPr>
              <a:t>Jaimes</a:t>
            </a:r>
            <a:r>
              <a:rPr lang="es-MX" sz="1000" b="1" dirty="0">
                <a:latin typeface="Montserrat" panose="00000500000000000000" pitchFamily="2" charset="0"/>
                <a:ea typeface="+mj-ea"/>
                <a:cs typeface="+mj-cs"/>
              </a:rPr>
              <a:t> et al, 2015</a:t>
            </a:r>
            <a:r>
              <a:rPr lang="es-MX" sz="1000" b="1" dirty="0" smtClean="0">
                <a:latin typeface="Montserrat" panose="00000500000000000000" pitchFamily="2" charset="0"/>
                <a:ea typeface="+mj-ea"/>
                <a:cs typeface="+mj-cs"/>
              </a:rPr>
              <a:t>)</a:t>
            </a:r>
            <a:endParaRPr lang="es-MX" sz="1000" b="1" dirty="0">
              <a:latin typeface="Montserrat" panose="00000500000000000000" pitchFamily="2" charset="0"/>
              <a:ea typeface="+mj-ea"/>
              <a:cs typeface="+mj-cs"/>
            </a:endParaRPr>
          </a:p>
        </p:txBody>
      </p:sp>
      <p:pic>
        <p:nvPicPr>
          <p:cNvPr id="15" name="Imagen 6"/>
          <p:cNvPicPr>
            <a:picLocks noChangeAspect="1"/>
          </p:cNvPicPr>
          <p:nvPr/>
        </p:nvPicPr>
        <p:blipFill rotWithShape="1">
          <a:blip r:embed="rId2"/>
          <a:srcRect l="197" r="217" b="280"/>
          <a:stretch/>
        </p:blipFill>
        <p:spPr>
          <a:xfrm>
            <a:off x="467544" y="3583262"/>
            <a:ext cx="3233936" cy="2499172"/>
          </a:xfrm>
          <a:prstGeom prst="rect">
            <a:avLst/>
          </a:prstGeom>
        </p:spPr>
      </p:pic>
      <p:pic>
        <p:nvPicPr>
          <p:cNvPr id="16" name="Picture 2" descr="D:\G\ApoyoSINAPROC\Apy Sinap 2018\140.- Acciones de Prevención de Desastres - ESTADOS\17 Tabasco\MAPAS\Regionalizació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41094"/>
            <a:ext cx="3020074" cy="26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Rectángulo"/>
          <p:cNvSpPr/>
          <p:nvPr/>
        </p:nvSpPr>
        <p:spPr>
          <a:xfrm>
            <a:off x="252682" y="1455166"/>
            <a:ext cx="40548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BB487"/>
              </a:buClr>
            </a:pPr>
            <a:r>
              <a:rPr lang="da-DK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CENAPRED</a:t>
            </a:r>
          </a:p>
        </p:txBody>
      </p:sp>
      <p:sp>
        <p:nvSpPr>
          <p:cNvPr id="3" name="6 Rectángulo"/>
          <p:cNvSpPr/>
          <p:nvPr/>
        </p:nvSpPr>
        <p:spPr>
          <a:xfrm>
            <a:off x="179512" y="1916832"/>
            <a:ext cx="871296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En la página del ANR está disponible para su </a:t>
            </a:r>
            <a:r>
              <a:rPr lang="da-DK" sz="1400" b="1" dirty="0" smtClean="0">
                <a:latin typeface="Montserrat" panose="00000500000000000000" pitchFamily="2" charset="0"/>
              </a:rPr>
              <a:t>consulta y descarga el Mapa Nacional de Susceptibilidad a la Inestabilidad de Laderas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dirty="0" smtClean="0">
                <a:latin typeface="Montserrat" panose="00000500000000000000" pitchFamily="2" charset="0"/>
              </a:rPr>
              <a:t>Además del Atlas de Riesgos Estatal, se recomienda </a:t>
            </a:r>
            <a:r>
              <a:rPr lang="da-DK" sz="1400" b="1" dirty="0" smtClean="0">
                <a:latin typeface="Montserrat" panose="00000500000000000000" pitchFamily="2" charset="0"/>
              </a:rPr>
              <a:t>considerar las metodologías de inestabilidad de laderas que se pueden consultar en la página del ANR</a:t>
            </a:r>
            <a:r>
              <a:rPr lang="da-DK" sz="1400" dirty="0" smtClean="0">
                <a:latin typeface="Montserrat" panose="00000500000000000000" pitchFamily="2" charset="0"/>
              </a:rPr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Para los fenómenos de hundimeinto, agrietamiento y licuación de </a:t>
            </a:r>
            <a:r>
              <a:rPr lang="da-DK" sz="1400" b="1" dirty="0">
                <a:latin typeface="Montserrat" panose="00000500000000000000" pitchFamily="2" charset="0"/>
              </a:rPr>
              <a:t>suelos </a:t>
            </a:r>
            <a:r>
              <a:rPr lang="da-DK" sz="1400" dirty="0">
                <a:latin typeface="Montserrat" panose="00000500000000000000" pitchFamily="2" charset="0"/>
              </a:rPr>
              <a:t>se recomienda </a:t>
            </a:r>
            <a:r>
              <a:rPr lang="da-DK" sz="1400" b="1" dirty="0">
                <a:latin typeface="Montserrat" panose="00000500000000000000" pitchFamily="2" charset="0"/>
              </a:rPr>
              <a:t>seguir los lineamientos de la Guía de Contenido </a:t>
            </a:r>
            <a:r>
              <a:rPr lang="da-DK" sz="1400" b="1" dirty="0" smtClean="0">
                <a:latin typeface="Montserrat" panose="00000500000000000000" pitchFamily="2" charset="0"/>
              </a:rPr>
              <a:t>Mínimo.</a:t>
            </a:r>
          </a:p>
          <a:p>
            <a:pPr marL="177800" algn="just"/>
            <a:r>
              <a:rPr lang="da-DK" sz="1400" dirty="0" smtClean="0">
                <a:latin typeface="Montserrat" panose="00000500000000000000" pitchFamily="2" charset="0"/>
              </a:rPr>
              <a:t>http</a:t>
            </a:r>
            <a:r>
              <a:rPr lang="da-DK" sz="1400" dirty="0">
                <a:latin typeface="Montserrat" panose="00000500000000000000" pitchFamily="2" charset="0"/>
              </a:rPr>
              <a:t>://www.atlasnacionalderiesgos.gob.mx/archivo/descargas.html</a:t>
            </a:r>
            <a:endParaRPr lang="da-DK" sz="1400" dirty="0" smtClean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da-DK" sz="1400" b="1" dirty="0" smtClean="0">
                <a:latin typeface="Montserrat" panose="00000500000000000000" pitchFamily="2" charset="0"/>
              </a:rPr>
              <a:t>El CENAPRED cuenta con un curso especializado para la construcción de pluviómetros caseros y un tutorial </a:t>
            </a:r>
            <a:r>
              <a:rPr lang="da-DK" sz="1400" dirty="0" smtClean="0">
                <a:latin typeface="Montserrat" panose="00000500000000000000" pitchFamily="2" charset="0"/>
              </a:rPr>
              <a:t>que está disponible en: https</a:t>
            </a:r>
            <a:r>
              <a:rPr lang="da-DK" sz="1400" dirty="0">
                <a:latin typeface="Montserrat" panose="00000500000000000000" pitchFamily="2" charset="0"/>
              </a:rPr>
              <a:t>://</a:t>
            </a:r>
            <a:r>
              <a:rPr lang="da-DK" sz="1400" dirty="0" smtClean="0">
                <a:latin typeface="Montserrat" panose="00000500000000000000" pitchFamily="2" charset="0"/>
              </a:rPr>
              <a:t>drive.google.com/file/d/ 1Mlym3nK-RDGNimt3wnwvBIgwaBOSieXq/ view?usp=sharing</a:t>
            </a:r>
            <a:endParaRPr lang="da-DK" sz="14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da-DK" sz="1000" dirty="0">
              <a:latin typeface="Montserrat" panose="00000500000000000000" pitchFamily="2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La Dirección de Investigación del CENAPRED cuenta con un acervo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informes </a:t>
            </a:r>
            <a:r>
              <a:rPr lang="es-MX" sz="1400" dirty="0" smtClean="0">
                <a:latin typeface="Montserrat" panose="00000500000000000000" pitchFamily="2" charset="0"/>
              </a:rPr>
              <a:t>y estudios relacionados con los </a:t>
            </a:r>
            <a:r>
              <a:rPr lang="es-MX" sz="1400" b="1" dirty="0" smtClean="0">
                <a:latin typeface="Montserrat" panose="00000500000000000000" pitchFamily="2" charset="0"/>
              </a:rPr>
              <a:t>deslizamientos sucedidos en el municipio de Tacotalpa</a:t>
            </a:r>
            <a:r>
              <a:rPr lang="es-MX" sz="1400" dirty="0" smtClean="0">
                <a:latin typeface="Montserrat" panose="00000500000000000000" pitchFamily="2" charset="0"/>
              </a:rPr>
              <a:t>, Tabasco, durante las lluvias intensas de 2007 y del fenómeno de erosión costera contemplado en el </a:t>
            </a:r>
            <a:r>
              <a:rPr lang="es-MX" sz="1400" b="1" dirty="0" smtClean="0">
                <a:latin typeface="Montserrat" panose="00000500000000000000" pitchFamily="2" charset="0"/>
              </a:rPr>
              <a:t>Plan Hídrico Integral de Tabasco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-108520" y="260648"/>
            <a:ext cx="47772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Acciones de prevención por Dinámica</a:t>
            </a:r>
          </a:p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  de Suelos y Procesos Gravitacionales</a:t>
            </a:r>
          </a:p>
        </p:txBody>
      </p:sp>
    </p:spTree>
    <p:extLst>
      <p:ext uri="{BB962C8B-B14F-4D97-AF65-F5344CB8AC3E}">
        <p14:creationId xmlns:p14="http://schemas.microsoft.com/office/powerpoint/2010/main" val="383148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214768" y="364866"/>
            <a:ext cx="342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Vulnerabilidad de vivienda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456891"/>
              </p:ext>
            </p:extLst>
          </p:nvPr>
        </p:nvGraphicFramePr>
        <p:xfrm>
          <a:off x="539552" y="975772"/>
          <a:ext cx="7440678" cy="24532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9032"/>
                <a:gridCol w="974375"/>
                <a:gridCol w="1417271"/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Tipología de vivienda en el estado de </a:t>
                      </a:r>
                      <a:r>
                        <a:rPr lang="es-MX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Tabasco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No. viviendas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Vulnerabilidad</a:t>
                      </a:r>
                      <a:endParaRPr lang="es-MX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2857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236,561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00B050"/>
                          </a:solidFill>
                          <a:effectLst/>
                          <a:latin typeface="Montserrat" panose="00000500000000000000" pitchFamily="2" charset="0"/>
                        </a:rPr>
                        <a:t>Baja</a:t>
                      </a:r>
                      <a:endParaRPr lang="es-MX" sz="1400" b="1" i="0" u="none" strike="noStrike" dirty="0">
                        <a:solidFill>
                          <a:srgbClr val="00B05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mampostería con techos flexibles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338,133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u="none" strike="noStrike" dirty="0" smtClean="0">
                          <a:solidFill>
                            <a:srgbClr val="FFC000"/>
                          </a:solidFill>
                          <a:effectLst/>
                          <a:latin typeface="Montserrat" panose="00000500000000000000" pitchFamily="2" charset="0"/>
                        </a:rPr>
                        <a:t>Media</a:t>
                      </a:r>
                      <a:endParaRPr lang="es-MX" sz="1400" b="1" i="0" u="none" strike="noStrike" dirty="0" smtClean="0">
                        <a:solidFill>
                          <a:srgbClr val="FFC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  <a:latin typeface="Montserrat" panose="00000500000000000000" pitchFamily="2" charset="0"/>
                        </a:rPr>
                        <a:t>Muros de adobe con techos rígidos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447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adobe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638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Muros de materiales débiles con techos flexibles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41,351 </a:t>
                      </a:r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1" u="none" strike="noStrike" dirty="0" smtClean="0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Alta</a:t>
                      </a:r>
                      <a:endParaRPr lang="es-MX" sz="1400" b="1" i="1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Vivienda no clasificada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MX" sz="1400" b="1" i="0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28,929</a:t>
                      </a:r>
                      <a:r>
                        <a:rPr lang="es-MX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 smtClean="0">
                          <a:solidFill>
                            <a:srgbClr val="860000"/>
                          </a:solidFill>
                          <a:effectLst/>
                          <a:latin typeface="Montserrat" panose="00000500000000000000" pitchFamily="2" charset="0"/>
                        </a:rPr>
                        <a:t>Muy Alta</a:t>
                      </a:r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MX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Fuente: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Encuenta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intercensal</a:t>
                      </a:r>
                      <a:r>
                        <a:rPr lang="es-MX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INEGI 2015</a:t>
                      </a:r>
                      <a:endParaRPr lang="es-MX" sz="1000" b="0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s-MX" sz="1400" b="1" i="0" u="none" strike="noStrike" dirty="0">
                        <a:solidFill>
                          <a:srgbClr val="86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MX" sz="1400" b="1" i="0" u="none" strike="noStrike" dirty="0">
                        <a:solidFill>
                          <a:srgbClr val="FF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sp>
        <p:nvSpPr>
          <p:cNvPr id="22" name="21 Cerrar llave"/>
          <p:cNvSpPr/>
          <p:nvPr/>
        </p:nvSpPr>
        <p:spPr>
          <a:xfrm>
            <a:off x="7956376" y="1876182"/>
            <a:ext cx="216024" cy="1264786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5" name="24 CuadroTexto"/>
          <p:cNvSpPr txBox="1"/>
          <p:nvPr/>
        </p:nvSpPr>
        <p:spPr>
          <a:xfrm>
            <a:off x="8205342" y="234423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63%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4620802" y="4653136"/>
            <a:ext cx="4523198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Uso de un formato y un manual para valorar cuantitativamente la vulnerabilidad estructural, previo a la ocurrencia de un fenómeno ,principalmente  sismo.</a:t>
            </a:r>
          </a:p>
          <a:p>
            <a:pPr marL="171450" indent="-1714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Curso de formación de instructores para que la metodología sea replicada en todo el estado.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7543" b="9297"/>
          <a:stretch/>
        </p:blipFill>
        <p:spPr bwMode="auto">
          <a:xfrm>
            <a:off x="115576" y="4568917"/>
            <a:ext cx="4456424" cy="211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97605" y="3760695"/>
            <a:ext cx="9046395" cy="607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Actividades con las que CENAPRED puede contribuir al fortalecimiento de capacidades para la evaluación de la seguridad de las construcciones e infraestructura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.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44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82878" y="325518"/>
            <a:ext cx="384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Reglamentos de Construcción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4 CuadroTexto"/>
          <p:cNvSpPr txBox="1"/>
          <p:nvPr/>
        </p:nvSpPr>
        <p:spPr>
          <a:xfrm>
            <a:off x="19958" y="1052737"/>
            <a:ext cx="90885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 la Sociedad Mexicana de Ingeniería Estructural:</a:t>
            </a:r>
          </a:p>
          <a:p>
            <a:pPr marL="285750" indent="-285750">
              <a:lnSpc>
                <a:spcPct val="12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MX" sz="1400" b="1" u="sng" dirty="0" smtClean="0">
                <a:latin typeface="Montserrat" panose="00000500000000000000" pitchFamily="2" charset="0"/>
              </a:rPr>
              <a:t>No </a:t>
            </a:r>
            <a:r>
              <a:rPr lang="es-MX" sz="1400" u="sng" dirty="0" smtClean="0">
                <a:latin typeface="Montserrat" panose="00000500000000000000" pitchFamily="2" charset="0"/>
              </a:rPr>
              <a:t>existe</a:t>
            </a:r>
            <a:r>
              <a:rPr lang="es-MX" sz="1400" b="1" u="sng" dirty="0" smtClean="0">
                <a:latin typeface="Montserrat" panose="00000500000000000000" pitchFamily="2" charset="0"/>
              </a:rPr>
              <a:t> </a:t>
            </a:r>
            <a:r>
              <a:rPr lang="es-MX" sz="1400" u="sng" dirty="0" smtClean="0">
                <a:latin typeface="Montserrat" panose="00000500000000000000" pitchFamily="2" charset="0"/>
              </a:rPr>
              <a:t>un reglamento estatal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algn="just">
              <a:lnSpc>
                <a:spcPct val="125000"/>
              </a:lnSpc>
            </a:pPr>
            <a:r>
              <a:rPr lang="es-MX" sz="1400" dirty="0" smtClean="0">
                <a:latin typeface="Montserrat" panose="00000500000000000000" pitchFamily="2" charset="0"/>
              </a:rPr>
              <a:t>Según información del Atlas Nacional de Riesgos, se reporta la existencia de documentos normativos relativos a construcción y/o desarrollo urbano para </a:t>
            </a:r>
            <a:r>
              <a:rPr lang="es-MX" sz="1400" b="1" dirty="0" smtClean="0">
                <a:latin typeface="Montserrat" panose="00000500000000000000" pitchFamily="2" charset="0"/>
              </a:rPr>
              <a:t>uno</a:t>
            </a:r>
            <a:r>
              <a:rPr lang="es-MX" sz="1400" dirty="0" smtClean="0">
                <a:latin typeface="Montserrat" panose="00000500000000000000" pitchFamily="2" charset="0"/>
              </a:rPr>
              <a:t> de los </a:t>
            </a:r>
            <a:r>
              <a:rPr lang="es-MX" sz="1400" b="1" dirty="0" smtClean="0">
                <a:latin typeface="Montserrat" panose="00000500000000000000" pitchFamily="2" charset="0"/>
              </a:rPr>
              <a:t>17</a:t>
            </a:r>
            <a:r>
              <a:rPr lang="es-MX" sz="1400" dirty="0" smtClean="0">
                <a:latin typeface="Montserrat" panose="00000500000000000000" pitchFamily="2" charset="0"/>
              </a:rPr>
              <a:t> municipios del estado de Tabasco.</a:t>
            </a:r>
          </a:p>
          <a:p>
            <a:pPr marL="285750" indent="-28575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Centro.</a:t>
            </a: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47584" y="4810070"/>
            <a:ext cx="2175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  <a:endParaRPr lang="es-MX" sz="1600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4 CuadroTexto"/>
          <p:cNvSpPr txBox="1"/>
          <p:nvPr/>
        </p:nvSpPr>
        <p:spPr>
          <a:xfrm>
            <a:off x="0" y="5148624"/>
            <a:ext cx="9108504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</a:t>
            </a:r>
            <a:r>
              <a:rPr lang="es-MX" sz="1400" dirty="0">
                <a:latin typeface="Montserrat" panose="00000500000000000000" pitchFamily="2" charset="0"/>
              </a:rPr>
              <a:t>el desarrollo de la normatividad técnica en materia de construcción en </a:t>
            </a:r>
            <a:r>
              <a:rPr lang="es-MX" sz="1400" dirty="0" smtClean="0">
                <a:latin typeface="Montserrat" panose="00000500000000000000" pitchFamily="2" charset="0"/>
              </a:rPr>
              <a:t>Tabasco.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Impulsar la creación y existencia de entes coadyuvantes de la autoridad local y/o estatal, para que, además de contar con reglamentos, se tenga la posibilidad de aplicarlos de manera adecuada y supervisada.</a:t>
            </a:r>
          </a:p>
          <a:p>
            <a:pPr marL="182563" indent="-182563" algn="just">
              <a:lnSpc>
                <a:spcPct val="12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MX" sz="1400" dirty="0">
                <a:latin typeface="Montserrat" panose="00000500000000000000" pitchFamily="2" charset="0"/>
              </a:rPr>
              <a:t>Promover la participación de los Colegios de Ingenieros Civiles existentes </a:t>
            </a:r>
            <a:r>
              <a:rPr lang="es-MX" sz="1400" dirty="0" smtClean="0">
                <a:latin typeface="Montserrat" panose="00000500000000000000" pitchFamily="2" charset="0"/>
              </a:rPr>
              <a:t>en Tabasco.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" t="9158" b="10030"/>
          <a:stretch/>
        </p:blipFill>
        <p:spPr bwMode="auto">
          <a:xfrm>
            <a:off x="1893513" y="2328033"/>
            <a:ext cx="5356973" cy="248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8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836712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Fortalecimiento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de capacidades de las autoridades estatales para la prevención y mitigación del riesgo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Formar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u optimizar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Comité Científico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, integrado por especialistas locales,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que asesore a las autoridades de gobierno y/o de Protección Civil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respecto de todos los fenómenos que afecten a la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entidad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 Establecimiento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protocolos de comunicación y de trabajo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para la integración de dicho Comité a las actividades y estrategias de las direcciones generales de la Coordinación Nacional de Protección Civil y los comités científicos asesores del </a:t>
            </a: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 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Participación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,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vía remota, de un enlace estatal, con perfil técnico-científico,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en las reuniones de CCA del </a:t>
            </a:r>
            <a:r>
              <a:rPr lang="es-MX" sz="16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SINAPROC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Montserrat" panose="00000500000000000000" pitchFamily="2" charset="0"/>
              </a:rPr>
              <a:t>Creación 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de un </a:t>
            </a:r>
            <a:r>
              <a:rPr lang="es-MX" sz="1600" b="1" dirty="0">
                <a:solidFill>
                  <a:prstClr val="black"/>
                </a:solidFill>
                <a:latin typeface="Montserrat" panose="00000500000000000000" pitchFamily="2" charset="0"/>
              </a:rPr>
              <a:t>subcomité</a:t>
            </a:r>
            <a:r>
              <a:rPr lang="es-MX" sz="1600" dirty="0">
                <a:solidFill>
                  <a:prstClr val="black"/>
                </a:solidFill>
                <a:latin typeface="Montserrat" panose="00000500000000000000" pitchFamily="2" charset="0"/>
              </a:rPr>
              <a:t> para la elaboración / actualización del reglamento de construcción estatal</a:t>
            </a:r>
          </a:p>
        </p:txBody>
      </p:sp>
    </p:spTree>
    <p:extLst>
      <p:ext uri="{BB962C8B-B14F-4D97-AF65-F5344CB8AC3E}">
        <p14:creationId xmlns:p14="http://schemas.microsoft.com/office/powerpoint/2010/main" val="2354339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30 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814192" y="2400300"/>
            <a:ext cx="4824536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MX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ACCIONES DE </a:t>
            </a:r>
            <a:r>
              <a:rPr 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FORTALECIMIENTO PARA LA PREVENCIÓN ANTE FENÓMENOS NATURALES</a:t>
            </a:r>
            <a:endParaRPr 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Tabasco</a:t>
            </a:r>
            <a:endParaRPr lang="es-MX" altLang="es-MX" sz="20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Investigación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Desktop\tabasc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17" y="1218673"/>
            <a:ext cx="3067071" cy="206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417" y="3789040"/>
            <a:ext cx="3067071" cy="278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20">
            <a:extLst>
              <a:ext uri="{FF2B5EF4-FFF2-40B4-BE49-F238E27FC236}">
                <a16:creationId xmlns:a16="http://schemas.microsoft.com/office/drawing/2014/main" xmlns="" id="{5764E41A-638A-41F4-8891-65D83EA98CAE}"/>
              </a:ext>
            </a:extLst>
          </p:cNvPr>
          <p:cNvSpPr txBox="1"/>
          <p:nvPr/>
        </p:nvSpPr>
        <p:spPr>
          <a:xfrm>
            <a:off x="454523" y="4014902"/>
            <a:ext cx="4882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b="1" dirty="0">
                <a:latin typeface="Montserrat" panose="00000500000000000000" pitchFamily="2" charset="0"/>
              </a:rPr>
              <a:t>Temas a desarrollar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 </a:t>
            </a:r>
            <a:r>
              <a:rPr lang="es-MX" sz="1400" dirty="0">
                <a:latin typeface="Montserrat" panose="00000500000000000000" pitchFamily="2" charset="0"/>
              </a:rPr>
              <a:t>los </a:t>
            </a:r>
            <a:r>
              <a:rPr lang="es-MX" sz="1400" b="1" dirty="0">
                <a:latin typeface="Montserrat" panose="00000500000000000000" pitchFamily="2" charset="0"/>
              </a:rPr>
              <a:t>puntos críticos </a:t>
            </a:r>
            <a:r>
              <a:rPr lang="es-MX" sz="1400" dirty="0" smtClean="0">
                <a:latin typeface="Montserrat" panose="00000500000000000000" pitchFamily="2" charset="0"/>
              </a:rPr>
              <a:t>de inundación </a:t>
            </a:r>
            <a:r>
              <a:rPr lang="es-MX" sz="1400" dirty="0">
                <a:latin typeface="Montserrat" panose="00000500000000000000" pitchFamily="2" charset="0"/>
              </a:rPr>
              <a:t>en el estado, </a:t>
            </a:r>
            <a:r>
              <a:rPr lang="es-MX" sz="1400" dirty="0" smtClean="0">
                <a:latin typeface="Montserrat" panose="00000500000000000000" pitchFamily="2" charset="0"/>
              </a:rPr>
              <a:t>sobre todo los que se ubican en cercanías de poblaciones asentadas en zonas de peligro. 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S</a:t>
            </a:r>
            <a:r>
              <a:rPr lang="es-MX" sz="1400" dirty="0" smtClean="0">
                <a:latin typeface="Montserrat" panose="00000500000000000000" pitchFamily="2" charset="0"/>
              </a:rPr>
              <a:t>eguimiento </a:t>
            </a:r>
            <a:r>
              <a:rPr lang="es-MX" sz="1400" dirty="0" smtClean="0">
                <a:latin typeface="Montserrat" panose="00000500000000000000" pitchFamily="2" charset="0"/>
              </a:rPr>
              <a:t>al </a:t>
            </a:r>
            <a:r>
              <a:rPr lang="es-MX" sz="1400" b="1" dirty="0" smtClean="0">
                <a:latin typeface="Montserrat" panose="00000500000000000000" pitchFamily="2" charset="0"/>
              </a:rPr>
              <a:t>Plan Hídrico Integral de Tabasco</a:t>
            </a:r>
            <a:r>
              <a:rPr lang="es-MX" sz="1400" dirty="0" smtClean="0">
                <a:latin typeface="Montserrat" panose="00000500000000000000" pitchFamily="2" charset="0"/>
              </a:rPr>
              <a:t>, retomar la </a:t>
            </a:r>
            <a:r>
              <a:rPr lang="es-MX" sz="1400" b="1" dirty="0" smtClean="0">
                <a:latin typeface="Montserrat" panose="00000500000000000000" pitchFamily="2" charset="0"/>
              </a:rPr>
              <a:t>implementación y actualización de sistemas de alerta temprana</a:t>
            </a:r>
            <a:r>
              <a:rPr lang="es-MX" sz="1400" dirty="0" smtClean="0">
                <a:latin typeface="Montserrat" panose="00000500000000000000" pitchFamily="2" charset="0"/>
              </a:rPr>
              <a:t> con base en el manejo integral de cuenca.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476429" y="35766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9744" y="1016973"/>
            <a:ext cx="488233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El estado cuenta con </a:t>
            </a:r>
            <a:r>
              <a:rPr lang="es-MX" sz="1400" dirty="0" smtClean="0">
                <a:latin typeface="Montserrat" panose="00000500000000000000" pitchFamily="2" charset="0"/>
              </a:rPr>
              <a:t>los </a:t>
            </a:r>
            <a:r>
              <a:rPr lang="es-MX" sz="1400" b="1" dirty="0" smtClean="0">
                <a:latin typeface="Montserrat" panose="00000500000000000000" pitchFamily="2" charset="0"/>
              </a:rPr>
              <a:t>ríos Grijalva, Usumacinta y la Sierra, así como lagunas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los cuales </a:t>
            </a:r>
            <a:r>
              <a:rPr lang="es-MX" sz="1400" b="1" dirty="0">
                <a:latin typeface="Montserrat" panose="00000500000000000000" pitchFamily="2" charset="0"/>
              </a:rPr>
              <a:t>pueden provocar inundaciones</a:t>
            </a:r>
            <a:r>
              <a:rPr lang="es-MX" sz="1400" b="1" dirty="0">
                <a:solidFill>
                  <a:srgbClr val="FF0000"/>
                </a:solidFill>
                <a:latin typeface="Montserrat" panose="00000500000000000000" pitchFamily="2" charset="0"/>
              </a:rPr>
              <a:t>  </a:t>
            </a:r>
            <a:r>
              <a:rPr lang="es-MX" sz="1400" b="1" dirty="0">
                <a:latin typeface="Montserrat" panose="00000500000000000000" pitchFamily="2" charset="0"/>
              </a:rPr>
              <a:t>durante todo el </a:t>
            </a:r>
            <a:r>
              <a:rPr lang="es-MX" sz="1400" b="1" dirty="0" smtClean="0">
                <a:latin typeface="Montserrat" panose="00000500000000000000" pitchFamily="2" charset="0"/>
              </a:rPr>
              <a:t>año</a:t>
            </a:r>
            <a:r>
              <a:rPr lang="es-MX" sz="1400" dirty="0" smtClean="0">
                <a:latin typeface="Montserrat" panose="00000500000000000000" pitchFamily="2" charset="0"/>
              </a:rPr>
              <a:t>, principalmente por </a:t>
            </a:r>
            <a:r>
              <a:rPr lang="es-MX" sz="1400" b="1" dirty="0" smtClean="0">
                <a:latin typeface="Montserrat" panose="00000500000000000000" pitchFamily="2" charset="0"/>
              </a:rPr>
              <a:t>frentes fríos y ciclones</a:t>
            </a:r>
            <a:r>
              <a:rPr lang="es-MX" sz="1400" dirty="0" smtClean="0">
                <a:latin typeface="Montserrat" panose="00000500000000000000" pitchFamily="2" charset="0"/>
              </a:rPr>
              <a:t>. La mayor parte del territorio es una </a:t>
            </a:r>
            <a:r>
              <a:rPr lang="es-MX" sz="1400" b="1" dirty="0" smtClean="0">
                <a:latin typeface="Montserrat" panose="00000500000000000000" pitchFamily="2" charset="0"/>
              </a:rPr>
              <a:t>planicie</a:t>
            </a:r>
            <a:r>
              <a:rPr lang="es-MX" sz="1400" dirty="0" smtClean="0">
                <a:latin typeface="Montserrat" panose="00000500000000000000" pitchFamily="2" charset="0"/>
              </a:rPr>
              <a:t>, el 95.2% del área total no sobrepasa los 30 msnm. 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851689CC-36F7-4B67-9A19-D13446CDB1AD}"/>
              </a:ext>
            </a:extLst>
          </p:cNvPr>
          <p:cNvSpPr txBox="1"/>
          <p:nvPr/>
        </p:nvSpPr>
        <p:spPr>
          <a:xfrm>
            <a:off x="409742" y="2787955"/>
            <a:ext cx="48823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Mapas de peligro (</a:t>
            </a:r>
            <a:r>
              <a:rPr lang="es-MX" sz="1400" dirty="0" smtClean="0">
                <a:latin typeface="Montserrat" panose="00000500000000000000" pitchFamily="2" charset="0"/>
              </a:rPr>
              <a:t>profundidades) </a:t>
            </a:r>
            <a:r>
              <a:rPr lang="es-MX" sz="1400" dirty="0">
                <a:latin typeface="Montserrat" panose="00000500000000000000" pitchFamily="2" charset="0"/>
              </a:rPr>
              <a:t>para </a:t>
            </a:r>
            <a:r>
              <a:rPr lang="es-MX" sz="1400" dirty="0" smtClean="0">
                <a:latin typeface="Montserrat" panose="00000500000000000000" pitchFamily="2" charset="0"/>
              </a:rPr>
              <a:t>el Bajo Grijalva y delimitación de zonas federales,  ambos </a:t>
            </a:r>
            <a:r>
              <a:rPr lang="es-MX" sz="1400" b="1" dirty="0" smtClean="0">
                <a:latin typeface="Montserrat" panose="00000500000000000000" pitchFamily="2" charset="0"/>
              </a:rPr>
              <a:t>materiales están disponibles en el ANRI. </a:t>
            </a:r>
            <a:endParaRPr lang="es-MX" sz="1400" b="1" dirty="0">
              <a:latin typeface="Montserrat" panose="00000500000000000000" pitchFamily="2" charset="0"/>
            </a:endParaRPr>
          </a:p>
        </p:txBody>
      </p:sp>
      <p:sp>
        <p:nvSpPr>
          <p:cNvPr id="11" name="CuadroTexto 5">
            <a:extLst>
              <a:ext uri="{FF2B5EF4-FFF2-40B4-BE49-F238E27FC236}">
                <a16:creationId xmlns:a16="http://schemas.microsoft.com/office/drawing/2014/main" xmlns="" id="{8895AEE6-3896-41AA-8F65-7C481613AC3D}"/>
              </a:ext>
            </a:extLst>
          </p:cNvPr>
          <p:cNvSpPr txBox="1"/>
          <p:nvPr/>
        </p:nvSpPr>
        <p:spPr>
          <a:xfrm>
            <a:off x="5935766" y="2938904"/>
            <a:ext cx="991558" cy="230832"/>
          </a:xfrm>
          <a:prstGeom prst="rect">
            <a:avLst/>
          </a:prstGeom>
          <a:solidFill>
            <a:srgbClr val="E8DEC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900" b="1" dirty="0" smtClean="0">
                <a:solidFill>
                  <a:srgbClr val="6A1831"/>
                </a:solidFill>
                <a:latin typeface="Montserrat" panose="00000500000000000000" pitchFamily="2" charset="0"/>
              </a:rPr>
              <a:t>Bajo Grijalva</a:t>
            </a:r>
            <a:endParaRPr lang="es-MX" sz="900" b="1" dirty="0">
              <a:solidFill>
                <a:srgbClr val="6A1831"/>
              </a:solidFill>
              <a:latin typeface="Montserrat" panose="00000500000000000000" pitchFamily="2" charset="0"/>
            </a:endParaRPr>
          </a:p>
        </p:txBody>
      </p:sp>
      <p:grpSp>
        <p:nvGrpSpPr>
          <p:cNvPr id="10" name="9 Grupo"/>
          <p:cNvGrpSpPr/>
          <p:nvPr/>
        </p:nvGrpSpPr>
        <p:grpSpPr>
          <a:xfrm>
            <a:off x="5955575" y="5833184"/>
            <a:ext cx="1294044" cy="566996"/>
            <a:chOff x="6058348" y="5047292"/>
            <a:chExt cx="1294044" cy="566996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479" y="5101525"/>
              <a:ext cx="1122363" cy="512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CuadroTexto 5">
              <a:extLst>
                <a:ext uri="{FF2B5EF4-FFF2-40B4-BE49-F238E27FC236}">
                  <a16:creationId xmlns="" xmlns:a16="http://schemas.microsoft.com/office/drawing/2014/main" id="{8895AEE6-3896-41AA-8F65-7C481613AC3D}"/>
                </a:ext>
              </a:extLst>
            </p:cNvPr>
            <p:cNvSpPr txBox="1"/>
            <p:nvPr/>
          </p:nvSpPr>
          <p:spPr>
            <a:xfrm>
              <a:off x="6058348" y="5047292"/>
              <a:ext cx="1294044" cy="253916"/>
            </a:xfrm>
            <a:prstGeom prst="rect">
              <a:avLst/>
            </a:prstGeom>
            <a:solidFill>
              <a:srgbClr val="E8DEC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sz="1050" b="1" dirty="0" smtClean="0">
                  <a:solidFill>
                    <a:srgbClr val="6A1831"/>
                  </a:solidFill>
                  <a:latin typeface="Montserrat" panose="00000500000000000000" pitchFamily="2" charset="0"/>
                </a:rPr>
                <a:t>Zonas federales</a:t>
              </a:r>
              <a:endParaRPr lang="es-MX" sz="1050" b="1" dirty="0">
                <a:solidFill>
                  <a:srgbClr val="6A1831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16" name="Picture 4" descr="D:\Desktop\leyenda_tabasc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75" y="2787955"/>
            <a:ext cx="518170" cy="4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6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C72EED67-8814-42EC-AC9E-531C75A9F126}"/>
              </a:ext>
            </a:extLst>
          </p:cNvPr>
          <p:cNvSpPr txBox="1"/>
          <p:nvPr/>
        </p:nvSpPr>
        <p:spPr>
          <a:xfrm>
            <a:off x="251520" y="1035160"/>
            <a:ext cx="5327464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>
                <a:latin typeface="Montserrat" panose="00000500000000000000" pitchFamily="2" charset="0"/>
              </a:rPr>
              <a:t>Se cuenta con los siguientes materiales: mapas de </a:t>
            </a:r>
            <a:r>
              <a:rPr lang="es-MX" sz="1400" b="1" dirty="0">
                <a:latin typeface="Montserrat" panose="00000500000000000000" pitchFamily="2" charset="0"/>
              </a:rPr>
              <a:t>peligro</a:t>
            </a:r>
            <a:r>
              <a:rPr lang="es-MX" sz="1400" dirty="0">
                <a:latin typeface="Montserrat" panose="00000500000000000000" pitchFamily="2" charset="0"/>
              </a:rPr>
              <a:t> a escala municipal, </a:t>
            </a:r>
            <a:r>
              <a:rPr lang="es-MX" sz="1400" b="1" dirty="0">
                <a:latin typeface="Montserrat" panose="00000500000000000000" pitchFamily="2" charset="0"/>
              </a:rPr>
              <a:t>inundaciones históricas</a:t>
            </a:r>
            <a:r>
              <a:rPr lang="es-MX" sz="1400" dirty="0">
                <a:latin typeface="Montserrat" panose="00000500000000000000" pitchFamily="2" charset="0"/>
              </a:rPr>
              <a:t>  y de </a:t>
            </a:r>
            <a:r>
              <a:rPr lang="es-MX" sz="1400" b="1" dirty="0">
                <a:latin typeface="Montserrat" panose="00000500000000000000" pitchFamily="2" charset="0"/>
              </a:rPr>
              <a:t>vulnerabilidad</a:t>
            </a:r>
            <a:r>
              <a:rPr lang="es-MX" sz="1400" dirty="0">
                <a:latin typeface="Montserrat" panose="00000500000000000000" pitchFamily="2" charset="0"/>
              </a:rPr>
              <a:t>, ambos disponibles en el ANR. Además del </a:t>
            </a:r>
            <a:r>
              <a:rPr lang="es-MX" sz="1400" dirty="0" smtClean="0">
                <a:latin typeface="Montserrat" panose="00000500000000000000" pitchFamily="2" charset="0"/>
              </a:rPr>
              <a:t>informe técnico: Análisis de las lluvias e inundaciones ocurridas a finales de octubre y principios de noviembre de 2007 en el estado de Tabasco y la identificación de comunidades inundadas en 2011.</a:t>
            </a:r>
            <a:r>
              <a:rPr lang="es-MX" sz="1400" strike="sngStrike" dirty="0" smtClean="0">
                <a:latin typeface="Montserrat" panose="00000500000000000000" pitchFamily="2" charset="0"/>
              </a:rPr>
              <a:t>  </a:t>
            </a:r>
            <a:endParaRPr lang="es-MX" sz="1400" strike="sngStrike" dirty="0">
              <a:latin typeface="Montserrat" panose="000005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>
              <a:latin typeface="Montserrat" panose="00000500000000000000" pitchFamily="2" charset="0"/>
            </a:endParaRPr>
          </a:p>
          <a:p>
            <a:pPr algn="just">
              <a:spcAft>
                <a:spcPts val="600"/>
              </a:spcAft>
            </a:pP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Actualizar</a:t>
            </a:r>
            <a:r>
              <a:rPr lang="es-MX" sz="1400" dirty="0">
                <a:latin typeface="Montserrat" panose="00000500000000000000" pitchFamily="2" charset="0"/>
              </a:rPr>
              <a:t>, elaborar y difundir </a:t>
            </a:r>
            <a:r>
              <a:rPr lang="es-MX" sz="1400" b="1" dirty="0">
                <a:latin typeface="Montserrat" panose="00000500000000000000" pitchFamily="2" charset="0"/>
              </a:rPr>
              <a:t>mapas de inundación para ríos y centros urbanos</a:t>
            </a:r>
            <a:r>
              <a:rPr lang="es-MX" sz="1400" dirty="0">
                <a:latin typeface="Montserrat" panose="00000500000000000000" pitchFamily="2" charset="0"/>
              </a:rPr>
              <a:t>, con apoyo de las dependencias académicas del estado, para </a:t>
            </a:r>
            <a:r>
              <a:rPr lang="es-MX" sz="1400" b="1" dirty="0" smtClean="0">
                <a:latin typeface="Montserrat" panose="00000500000000000000" pitchFamily="2" charset="0"/>
              </a:rPr>
              <a:t>todos</a:t>
            </a:r>
            <a:r>
              <a:rPr lang="es-MX" sz="1400" dirty="0" smtClean="0">
                <a:latin typeface="Montserrat" panose="00000500000000000000" pitchFamily="2" charset="0"/>
              </a:rPr>
              <a:t> los municipios del estado e incluir las obras realizadas que se indican en </a:t>
            </a:r>
            <a:r>
              <a:rPr lang="es-MX" sz="1400" dirty="0">
                <a:latin typeface="Montserrat" panose="00000500000000000000" pitchFamily="2" charset="0"/>
              </a:rPr>
              <a:t>el Plan Hídrico Integral de </a:t>
            </a:r>
            <a:r>
              <a:rPr lang="es-MX" sz="1400" dirty="0" smtClean="0">
                <a:latin typeface="Montserrat" panose="00000500000000000000" pitchFamily="2" charset="0"/>
              </a:rPr>
              <a:t>Tabasco (PHIT).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Elaborar un </a:t>
            </a:r>
            <a:r>
              <a:rPr lang="es-MX" sz="1400" b="1" dirty="0" smtClean="0">
                <a:latin typeface="Montserrat" panose="00000500000000000000" pitchFamily="2" charset="0"/>
              </a:rPr>
              <a:t>inventario </a:t>
            </a:r>
            <a:r>
              <a:rPr lang="es-MX" sz="1400" b="1" dirty="0" smtClean="0">
                <a:latin typeface="Montserrat" panose="00000500000000000000" pitchFamily="2" charset="0"/>
              </a:rPr>
              <a:t>de obras de protección actuales y pendientes de realizar en el PHIT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Identificar, actualizar y publicar los niveles de peligro de inundación producto del PHIT.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Implementación de planes de manejo en cuencas altas.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400" dirty="0" smtClean="0">
                <a:latin typeface="Montserrat" panose="00000500000000000000" pitchFamily="2" charset="0"/>
              </a:rPr>
              <a:t>Promover la inclusión de la población en la implementación de los sistemas de alerta temprana.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xmlns="" id="{8704289E-E0FC-492E-AA72-A14602583E7F}"/>
              </a:ext>
            </a:extLst>
          </p:cNvPr>
          <p:cNvSpPr txBox="1"/>
          <p:nvPr/>
        </p:nvSpPr>
        <p:spPr>
          <a:xfrm>
            <a:off x="251520" y="332371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Inundaciones</a:t>
            </a:r>
            <a:endParaRPr lang="es-MX" b="1" dirty="0">
              <a:solidFill>
                <a:srgbClr val="38806B"/>
              </a:solidFill>
              <a:latin typeface="Montserrat" panose="00000500000000000000" pitchFamily="2" charset="0"/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6202383" y="1052736"/>
            <a:ext cx="2690097" cy="2278768"/>
            <a:chOff x="6202383" y="1052736"/>
            <a:chExt cx="2690097" cy="227876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8" t="2689" r="3126" b="2895"/>
            <a:stretch/>
          </p:blipFill>
          <p:spPr bwMode="auto">
            <a:xfrm>
              <a:off x="6202383" y="1052736"/>
              <a:ext cx="2690097" cy="2278768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2924944"/>
              <a:ext cx="541672" cy="163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3 Grupo"/>
          <p:cNvGrpSpPr/>
          <p:nvPr/>
        </p:nvGrpSpPr>
        <p:grpSpPr>
          <a:xfrm>
            <a:off x="6202383" y="3645023"/>
            <a:ext cx="2690097" cy="2016225"/>
            <a:chOff x="6202383" y="3645023"/>
            <a:chExt cx="2690097" cy="2016225"/>
          </a:xfrm>
        </p:grpSpPr>
        <p:pic>
          <p:nvPicPr>
            <p:cNvPr id="3" name="Picture 3" descr="K:\Respaldos\CENAPRED_TPRM\Apoyo SINAPROC\Tabasco\2011\presentaciones\localidades_inundada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383" y="3645023"/>
              <a:ext cx="2690097" cy="2016225"/>
            </a:xfrm>
            <a:prstGeom prst="rect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D:\CENAPRED\2018\Logos CENAPRED_nvos\logo CENAPRED_vertical y horizontal-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696" y="5473144"/>
              <a:ext cx="541672" cy="163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CuadroTexto"/>
          <p:cNvSpPr txBox="1"/>
          <p:nvPr/>
        </p:nvSpPr>
        <p:spPr>
          <a:xfrm>
            <a:off x="6086372" y="5661248"/>
            <a:ext cx="29221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>
                <a:latin typeface="Montserrat" panose="00000500000000000000" pitchFamily="2" charset="0"/>
              </a:rPr>
              <a:t>Localidades afectadas por la inundación de 2011</a:t>
            </a:r>
            <a:endParaRPr lang="es-MX" sz="11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81519" y="5877272"/>
            <a:ext cx="5226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equipo para la remoción de granizo.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Instalar </a:t>
            </a:r>
            <a:r>
              <a:rPr lang="es-MX" sz="1400" b="1" dirty="0">
                <a:latin typeface="Montserrat" panose="00000500000000000000" pitchFamily="2" charset="0"/>
              </a:rPr>
              <a:t>pararrayos </a:t>
            </a:r>
            <a:r>
              <a:rPr lang="es-MX" sz="1400" dirty="0">
                <a:latin typeface="Montserrat" panose="00000500000000000000" pitchFamily="2" charset="0"/>
              </a:rPr>
              <a:t>en torres y antenas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63922" y="836712"/>
            <a:ext cx="8756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Tormentas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eléctricas (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forman </a:t>
            </a:r>
            <a:r>
              <a:rPr lang="es-MX" dirty="0" smtClean="0">
                <a:solidFill>
                  <a:srgbClr val="38806B"/>
                </a:solidFill>
                <a:latin typeface="Montserrat"/>
              </a:rPr>
              <a:t>parte de tormentas severas, las cuales comprenden además granizo, </a:t>
            </a:r>
            <a:r>
              <a:rPr lang="es-MX" dirty="0">
                <a:solidFill>
                  <a:srgbClr val="38806B"/>
                </a:solidFill>
                <a:latin typeface="Montserrat"/>
              </a:rPr>
              <a:t>vientos y lluvia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)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381" y="3291526"/>
            <a:ext cx="3240000" cy="1718000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6055052" y="4975507"/>
            <a:ext cx="25846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tormentas eléctricas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Tabasco</a:t>
            </a:r>
          </a:p>
        </p:txBody>
      </p:sp>
      <p:sp>
        <p:nvSpPr>
          <p:cNvPr id="9" name="8 Rectángulo"/>
          <p:cNvSpPr/>
          <p:nvPr/>
        </p:nvSpPr>
        <p:spPr>
          <a:xfrm>
            <a:off x="-36513" y="2163048"/>
            <a:ext cx="56166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CENAPRED: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por </a:t>
            </a:r>
            <a:r>
              <a:rPr lang="es-MX" sz="1400" b="1" dirty="0">
                <a:latin typeface="Montserrat" panose="00000500000000000000" pitchFamily="2" charset="0"/>
              </a:rPr>
              <a:t>tormentas </a:t>
            </a:r>
            <a:r>
              <a:rPr lang="es-MX" sz="1400" b="1" dirty="0" smtClean="0">
                <a:latin typeface="Montserrat" panose="00000500000000000000" pitchFamily="2" charset="0"/>
              </a:rPr>
              <a:t>eléctricas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V.7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Tormentas Severas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www.cenapred.gob.mx/es/Publicaciones/archivos/189-FASCCULOTORMENTASSEVERAS.PDF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Seminario de </a:t>
            </a:r>
            <a:r>
              <a:rPr lang="es-MX" sz="1400" b="1" i="1" dirty="0">
                <a:latin typeface="Montserrat" panose="00000500000000000000" pitchFamily="2" charset="0"/>
              </a:rPr>
              <a:t>Riesgos hidrometeorológicos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</a:p>
          <a:p>
            <a:r>
              <a:rPr lang="es-MX" sz="1400" dirty="0">
                <a:latin typeface="Montserrat" panose="00000500000000000000" pitchFamily="2" charset="0"/>
              </a:rPr>
              <a:t>      (Auditorio del CENAPRED, 28 de marzo).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Otros: </a:t>
            </a:r>
            <a:r>
              <a:rPr lang="es-MX" sz="1400" b="1" dirty="0" smtClean="0">
                <a:latin typeface="Montserrat" panose="00000500000000000000" pitchFamily="2" charset="0"/>
              </a:rPr>
              <a:t>Red </a:t>
            </a:r>
            <a:r>
              <a:rPr lang="es-MX" sz="1400" b="1" dirty="0">
                <a:latin typeface="Montserrat" panose="00000500000000000000" pitchFamily="2" charset="0"/>
              </a:rPr>
              <a:t>mundial de localización de rayos</a:t>
            </a:r>
            <a:r>
              <a:rPr lang="es-MX" sz="1400" dirty="0" smtClean="0">
                <a:latin typeface="Montserrat" panose="00000500000000000000" pitchFamily="2" charset="0"/>
              </a:rPr>
              <a:t> (</a:t>
            </a:r>
            <a:r>
              <a:rPr lang="en-US" sz="1400" dirty="0">
                <a:latin typeface="Montserrat" panose="00000500000000000000" pitchFamily="2" charset="0"/>
              </a:rPr>
              <a:t>World Wide Lightning Location </a:t>
            </a:r>
            <a:r>
              <a:rPr lang="en-US" sz="1400" dirty="0" smtClean="0">
                <a:latin typeface="Montserrat" panose="00000500000000000000" pitchFamily="2" charset="0"/>
              </a:rPr>
              <a:t>Network)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http://wwlln.net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/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-36512" y="1484784"/>
            <a:ext cx="64038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30 decesos por tormentas eléctricas</a:t>
            </a:r>
            <a:r>
              <a:rPr lang="es-MX" sz="1400" dirty="0" smtClean="0">
                <a:latin typeface="Montserrat" panose="00000500000000000000" pitchFamily="2" charset="0"/>
              </a:rPr>
              <a:t> de 1998 a 2017 (SS, 2019).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6225915" y="2141342"/>
            <a:ext cx="2741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Prácticamente </a:t>
            </a:r>
            <a:r>
              <a:rPr lang="es-MX" sz="1400" b="1" dirty="0" smtClean="0">
                <a:latin typeface="Montserrat" panose="00000500000000000000" pitchFamily="2" charset="0"/>
              </a:rPr>
              <a:t>toda</a:t>
            </a:r>
            <a:r>
              <a:rPr lang="es-MX" sz="1400" dirty="0" smtClean="0">
                <a:latin typeface="Montserrat" panose="00000500000000000000" pitchFamily="2" charset="0"/>
              </a:rPr>
              <a:t> la entidad.</a:t>
            </a:r>
            <a:endParaRPr lang="es-MX" sz="14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2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07504" y="2420888"/>
            <a:ext cx="87129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cuantitativos y de escenarios de riesgo </a:t>
            </a:r>
            <a:r>
              <a:rPr lang="es-MX" sz="1400" b="1" dirty="0">
                <a:latin typeface="Montserrat" panose="00000500000000000000" pitchFamily="2" charset="0"/>
              </a:rPr>
              <a:t>por ondas de calor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</a:rPr>
              <a:t>(nuevos, próximamente en el </a:t>
            </a:r>
            <a:r>
              <a:rPr lang="es-MX" sz="1400" dirty="0" err="1" smtClean="0">
                <a:latin typeface="Montserrat" panose="00000500000000000000" pitchFamily="2" charset="0"/>
              </a:rPr>
              <a:t>ANR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Estudio</a:t>
            </a:r>
            <a:r>
              <a:rPr lang="es-MX" sz="1400" dirty="0">
                <a:latin typeface="Montserrat" panose="00000500000000000000" pitchFamily="2" charset="0"/>
              </a:rPr>
              <a:t>: Mapas de riesgo por temperaturas máximas (3ª etapa ondas de calor) 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http://www1.cenapred.unam.mx/DIR_INVESTIGACION/Fraccion_XLI/RH/180301_RH_ondas_de_calor_mapas.pdf</a:t>
            </a:r>
            <a:endParaRPr lang="es-MX" sz="1400" dirty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dirty="0" smtClean="0">
                <a:latin typeface="Montserrat" panose="00000500000000000000" pitchFamily="2" charset="0"/>
              </a:rPr>
              <a:t>. Anexo Único, Fracción V.12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Cursos </a:t>
            </a:r>
            <a:r>
              <a:rPr lang="es-MX" sz="1400" b="1" dirty="0">
                <a:latin typeface="Montserrat" panose="00000500000000000000" pitchFamily="2" charset="0"/>
              </a:rPr>
              <a:t>de sistemas de información geográfica </a:t>
            </a:r>
            <a:r>
              <a:rPr lang="es-MX" sz="1400" dirty="0">
                <a:latin typeface="Montserrat" panose="00000500000000000000" pitchFamily="2" charset="0"/>
              </a:rPr>
              <a:t>(</a:t>
            </a:r>
            <a:r>
              <a:rPr lang="es-MX" sz="1400" i="1" dirty="0" err="1">
                <a:latin typeface="Montserrat" panose="00000500000000000000" pitchFamily="2" charset="0"/>
              </a:rPr>
              <a:t>Qgis</a:t>
            </a:r>
            <a:r>
              <a:rPr lang="es-MX" sz="1400" dirty="0" smtClean="0">
                <a:latin typeface="Montserrat" panose="00000500000000000000" pitchFamily="2" charset="0"/>
              </a:rPr>
              <a:t>)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3922" y="827420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Ondas de </a:t>
            </a:r>
            <a:r>
              <a:rPr lang="es-MX" b="1" dirty="0" smtClean="0">
                <a:solidFill>
                  <a:srgbClr val="38806B"/>
                </a:solidFill>
                <a:latin typeface="Montserrat"/>
              </a:rPr>
              <a:t>calor</a:t>
            </a:r>
            <a:endParaRPr lang="es-MX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107504" y="1155516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52 </a:t>
            </a:r>
            <a:r>
              <a:rPr lang="es-MX" sz="1400" b="1" dirty="0">
                <a:latin typeface="Montserrat" panose="00000500000000000000" pitchFamily="2" charset="0"/>
              </a:rPr>
              <a:t>decesos por </a:t>
            </a:r>
            <a:r>
              <a:rPr lang="es-MX" sz="1400" b="1" dirty="0" smtClean="0">
                <a:latin typeface="Montserrat" panose="00000500000000000000" pitchFamily="2" charset="0"/>
              </a:rPr>
              <a:t>calor </a:t>
            </a:r>
            <a:r>
              <a:rPr lang="es-MX" sz="1400" dirty="0" smtClean="0">
                <a:latin typeface="Montserrat" panose="00000500000000000000" pitchFamily="2" charset="0"/>
              </a:rPr>
              <a:t>de </a:t>
            </a:r>
            <a:r>
              <a:rPr lang="es-MX" sz="1400" dirty="0">
                <a:latin typeface="Montserrat" panose="00000500000000000000" pitchFamily="2" charset="0"/>
              </a:rPr>
              <a:t>1998 a 2017 (SS, 2019).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Dos declaratorias </a:t>
            </a:r>
            <a:r>
              <a:rPr lang="es-MX" sz="1400" b="1" dirty="0">
                <a:latin typeface="Montserrat" panose="00000500000000000000" pitchFamily="2" charset="0"/>
              </a:rPr>
              <a:t>de emergencia por ondas cálidas</a:t>
            </a:r>
            <a:r>
              <a:rPr lang="es-MX" sz="1400" dirty="0">
                <a:latin typeface="Montserrat" panose="00000500000000000000" pitchFamily="2" charset="0"/>
              </a:rPr>
              <a:t> (base 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55" y="4797152"/>
            <a:ext cx="2879501" cy="1392699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6271377" y="6191891"/>
            <a:ext cx="2679058" cy="33855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Índice de peligro </a:t>
            </a:r>
            <a:r>
              <a:rPr lang="es-MX" sz="800" b="1" dirty="0">
                <a:latin typeface="Montserrat" panose="00000500000000000000" pitchFamily="2" charset="0"/>
              </a:rPr>
              <a:t>por </a:t>
            </a:r>
            <a:r>
              <a:rPr lang="es-MX" sz="800" b="1" dirty="0" smtClean="0">
                <a:latin typeface="Montserrat" panose="00000500000000000000" pitchFamily="2" charset="0"/>
              </a:rPr>
              <a:t>ondas de </a:t>
            </a:r>
            <a:r>
              <a:rPr lang="es-MX" sz="800" b="1" dirty="0">
                <a:latin typeface="Montserrat" panose="00000500000000000000" pitchFamily="2" charset="0"/>
              </a:rPr>
              <a:t>calor </a:t>
            </a:r>
            <a:r>
              <a:rPr lang="es-MX" sz="800" b="1" dirty="0" smtClean="0">
                <a:latin typeface="Montserrat" panose="00000500000000000000" pitchFamily="2" charset="0"/>
              </a:rPr>
              <a:t>en los municipios de </a:t>
            </a:r>
            <a:r>
              <a:rPr lang="es-MX" sz="800" b="1" dirty="0">
                <a:latin typeface="Montserrat" panose="00000500000000000000" pitchFamily="2" charset="0"/>
              </a:rPr>
              <a:t>Tabasco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4852317"/>
            <a:ext cx="58326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4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4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4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Identificar a </a:t>
            </a:r>
            <a:r>
              <a:rPr lang="es-MX" sz="1400" b="1" dirty="0">
                <a:latin typeface="Montserrat" panose="00000500000000000000" pitchFamily="2" charset="0"/>
              </a:rPr>
              <a:t>población y </a:t>
            </a:r>
            <a:r>
              <a:rPr lang="es-MX" sz="1400" b="1" dirty="0" smtClean="0">
                <a:latin typeface="Montserrat" panose="00000500000000000000" pitchFamily="2" charset="0"/>
              </a:rPr>
              <a:t>vivienda vulnerable </a:t>
            </a:r>
            <a:r>
              <a:rPr lang="es-MX" sz="1400" dirty="0" smtClean="0">
                <a:latin typeface="Montserrat" panose="00000500000000000000" pitchFamily="2" charset="0"/>
              </a:rPr>
              <a:t>(indigentes</a:t>
            </a:r>
            <a:r>
              <a:rPr lang="es-MX" sz="1400" dirty="0">
                <a:latin typeface="Montserrat" panose="00000500000000000000" pitchFamily="2" charset="0"/>
              </a:rPr>
              <a:t>, infantes, enfermos, personas adultas mayores y con discapacidad), así como personas en pobreza </a:t>
            </a:r>
            <a:r>
              <a:rPr lang="es-MX" sz="1400" dirty="0" smtClean="0">
                <a:latin typeface="Montserrat" panose="00000500000000000000" pitchFamily="2" charset="0"/>
              </a:rPr>
              <a:t>extrema.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Promover </a:t>
            </a:r>
            <a:r>
              <a:rPr lang="es-MX" sz="1400" b="1" dirty="0" smtClean="0">
                <a:latin typeface="Montserrat" panose="00000500000000000000" pitchFamily="2" charset="0"/>
              </a:rPr>
              <a:t>mejoras a la vivienda</a:t>
            </a:r>
            <a:r>
              <a:rPr lang="es-MX" sz="1400" dirty="0" smtClean="0">
                <a:latin typeface="Montserrat" panose="00000500000000000000" pitchFamily="2" charset="0"/>
              </a:rPr>
              <a:t> para tener aislamiento térmico y el uso correcto de sistemas de aire acondicionado.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Brindar </a:t>
            </a:r>
            <a:r>
              <a:rPr lang="es-MX" sz="1400" b="1" dirty="0">
                <a:latin typeface="Montserrat" panose="00000500000000000000" pitchFamily="2" charset="0"/>
              </a:rPr>
              <a:t>albergue </a:t>
            </a:r>
            <a:r>
              <a:rPr lang="es-MX" sz="1400" dirty="0">
                <a:latin typeface="Montserrat" panose="00000500000000000000" pitchFamily="2" charset="0"/>
              </a:rPr>
              <a:t>con instalaciones adecuadas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6876256" y="1268760"/>
            <a:ext cx="217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Gran parte de la entidad.</a:t>
            </a:r>
          </a:p>
        </p:txBody>
      </p:sp>
    </p:spTree>
    <p:extLst>
      <p:ext uri="{BB962C8B-B14F-4D97-AF65-F5344CB8AC3E}">
        <p14:creationId xmlns:p14="http://schemas.microsoft.com/office/powerpoint/2010/main" val="38117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5496" y="4941168"/>
            <a:ext cx="59046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Recomendaciones 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para mitigar los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Crear un área de investigación </a:t>
            </a:r>
            <a:r>
              <a:rPr lang="es-MX" sz="1400" dirty="0">
                <a:latin typeface="Montserrat" panose="00000500000000000000" pitchFamily="2" charset="0"/>
              </a:rPr>
              <a:t>en el organigrama de PC </a:t>
            </a:r>
            <a:r>
              <a:rPr lang="es-MX" sz="1400" b="1" dirty="0">
                <a:latin typeface="Montserrat" panose="00000500000000000000" pitchFamily="2" charset="0"/>
              </a:rPr>
              <a:t>o comité científico asesor de fenómenos hidrometeorológicos, </a:t>
            </a:r>
            <a:r>
              <a:rPr lang="es-MX" sz="1400" dirty="0">
                <a:latin typeface="Montserrat" panose="00000500000000000000" pitchFamily="2" charset="0"/>
              </a:rPr>
              <a:t>con una visión claramente preventiva. El CENAPRED puede apoyar con su creación o fortalecimiento.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Elaborar mapas de peligro y riesgo </a:t>
            </a:r>
            <a:r>
              <a:rPr lang="es-MX" sz="1400" dirty="0" smtClean="0">
                <a:latin typeface="Montserrat" panose="00000500000000000000" pitchFamily="2" charset="0"/>
              </a:rPr>
              <a:t>por los </a:t>
            </a:r>
            <a:r>
              <a:rPr lang="es-MX" sz="1400" dirty="0">
                <a:latin typeface="Montserrat" panose="00000500000000000000" pitchFamily="2" charset="0"/>
              </a:rPr>
              <a:t>efectos de los ciclones </a:t>
            </a:r>
            <a:r>
              <a:rPr lang="es-MX" sz="1400" dirty="0" smtClean="0">
                <a:latin typeface="Montserrat" panose="00000500000000000000" pitchFamily="2" charset="0"/>
              </a:rPr>
              <a:t>tropicales.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3922" y="1988840"/>
            <a:ext cx="892329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Recursos disponibles en el </a:t>
            </a:r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CENAPRED: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Capas de indicadores de peligro y riesgo</a:t>
            </a:r>
            <a:r>
              <a:rPr lang="es-MX" sz="1400" dirty="0" smtClean="0">
                <a:latin typeface="Montserrat" panose="00000500000000000000" pitchFamily="2" charset="0"/>
              </a:rPr>
              <a:t>, de eventos históricos, así como de escenarios de peligro por </a:t>
            </a:r>
            <a:r>
              <a:rPr lang="es-MX" sz="1400" dirty="0" err="1" smtClean="0">
                <a:latin typeface="Montserrat" panose="00000500000000000000" pitchFamily="2" charset="0"/>
              </a:rPr>
              <a:t>CT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3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3"/>
              </a:rPr>
              <a:t>www.atlasnacionalderiesgos.gob.mx/archivo/visor-capas.html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G</a:t>
            </a:r>
            <a:r>
              <a:rPr lang="es-MX" sz="1400" b="1" i="1" dirty="0" smtClean="0">
                <a:latin typeface="Montserrat" panose="00000500000000000000" pitchFamily="2" charset="0"/>
              </a:rPr>
              <a:t>uía de contenido mínimo para la elaboración del Atlas Nacional de Riesgos</a:t>
            </a:r>
            <a:r>
              <a:rPr lang="es-MX" sz="1400" b="1" dirty="0" smtClean="0">
                <a:latin typeface="Montserrat" panose="00000500000000000000" pitchFamily="2" charset="0"/>
              </a:rPr>
              <a:t>.</a:t>
            </a:r>
            <a:r>
              <a:rPr lang="es-MX" sz="1400" dirty="0" smtClean="0">
                <a:latin typeface="Montserrat" panose="00000500000000000000" pitchFamily="2" charset="0"/>
              </a:rPr>
              <a:t> Anexo Único, Fracción V.13 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http</a:t>
            </a:r>
            <a:r>
              <a:rPr lang="es-MX" sz="1400" dirty="0">
                <a:latin typeface="Montserrat" panose="00000500000000000000" pitchFamily="2" charset="0"/>
                <a:hlinkClick r:id="rId4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4"/>
              </a:rPr>
              <a:t>www.atlasnacionalderiesgos.gob.mx/descargas/Guia_contenido_minimo2016.pdf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 smtClean="0">
                <a:latin typeface="Montserrat" panose="00000500000000000000" pitchFamily="2" charset="0"/>
              </a:rPr>
              <a:t>Guía Básica para la Elaboración de Atlas Estatales y Municipales de Peligros y Riesgos</a:t>
            </a:r>
            <a:r>
              <a:rPr lang="es-MX" sz="1400" dirty="0" smtClean="0">
                <a:latin typeface="Montserrat" panose="00000500000000000000" pitchFamily="2" charset="0"/>
              </a:rPr>
              <a:t>. </a:t>
            </a:r>
            <a:r>
              <a:rPr lang="es-MX" sz="1400" dirty="0">
                <a:latin typeface="Montserrat" panose="00000500000000000000" pitchFamily="2" charset="0"/>
              </a:rPr>
              <a:t>Capítulos II y IV </a:t>
            </a:r>
            <a:r>
              <a:rPr lang="es-MX" sz="1400" dirty="0">
                <a:latin typeface="Montserrat" panose="00000500000000000000" pitchFamily="2" charset="0"/>
                <a:hlinkClick r:id="rId5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5"/>
              </a:rPr>
              <a:t>www.cenapred.gob.mx/es/Publicaciones/archivos/63.pdf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i="1" dirty="0">
                <a:latin typeface="Montserrat" panose="00000500000000000000" pitchFamily="2" charset="0"/>
              </a:rPr>
              <a:t>Aplicación de la metodología para la elaboración de mapas de riesgo por inundaciones costeras por marea de tormenta</a:t>
            </a:r>
            <a:r>
              <a:rPr lang="es-MX" sz="1400" dirty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  <a:hlinkClick r:id="rId6"/>
              </a:rPr>
              <a:t>https://</a:t>
            </a:r>
            <a:r>
              <a:rPr lang="es-MX" sz="1400" dirty="0" smtClean="0">
                <a:latin typeface="Montserrat" panose="00000500000000000000" pitchFamily="2" charset="0"/>
                <a:hlinkClick r:id="rId6"/>
              </a:rPr>
              <a:t>www.cenapred.gob.mx/es/Publicaciones/archivos/155.pdf</a:t>
            </a:r>
            <a:endParaRPr lang="es-MX" sz="1400" dirty="0" smtClean="0"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Fascículo </a:t>
            </a:r>
            <a:r>
              <a:rPr lang="es-MX" sz="1400" dirty="0">
                <a:latin typeface="Montserrat" panose="00000500000000000000" pitchFamily="2" charset="0"/>
              </a:rPr>
              <a:t>de </a:t>
            </a:r>
            <a:r>
              <a:rPr lang="es-MX" sz="1400" i="1" dirty="0">
                <a:latin typeface="Montserrat" panose="00000500000000000000" pitchFamily="2" charset="0"/>
              </a:rPr>
              <a:t>Ciclones </a:t>
            </a:r>
            <a:r>
              <a:rPr lang="es-MX" sz="1400" i="1" dirty="0" smtClean="0">
                <a:latin typeface="Montserrat" panose="00000500000000000000" pitchFamily="2" charset="0"/>
              </a:rPr>
              <a:t>Tropicales 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https</a:t>
            </a:r>
            <a:r>
              <a:rPr lang="es-MX" sz="1400" dirty="0">
                <a:latin typeface="Montserrat" panose="00000500000000000000" pitchFamily="2" charset="0"/>
                <a:hlinkClick r:id="rId7"/>
              </a:rPr>
              <a:t>://</a:t>
            </a:r>
            <a:r>
              <a:rPr lang="es-MX" sz="1400" dirty="0" smtClean="0">
                <a:latin typeface="Montserrat" panose="00000500000000000000" pitchFamily="2" charset="0"/>
                <a:hlinkClick r:id="rId7"/>
              </a:rPr>
              <a:t>www.cenapred.gob.mx/es/Publicaciones/archivos/5-FASCCULOCICLONESTROPICALES.PDF</a:t>
            </a:r>
            <a:endParaRPr lang="es-MX" sz="1400" dirty="0" smtClean="0">
              <a:latin typeface="Montserrat" panose="00000500000000000000" pitchFamily="2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7724" y="1052736"/>
            <a:ext cx="65405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Impacto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Tres declaratorias </a:t>
            </a:r>
            <a:r>
              <a:rPr lang="es-MX" sz="1400" b="1" dirty="0">
                <a:latin typeface="Montserrat" panose="00000500000000000000" pitchFamily="2" charset="0"/>
              </a:rPr>
              <a:t>de </a:t>
            </a:r>
            <a:r>
              <a:rPr lang="es-MX" sz="1400" b="1" dirty="0" smtClean="0">
                <a:latin typeface="Montserrat" panose="00000500000000000000" pitchFamily="2" charset="0"/>
              </a:rPr>
              <a:t>emergencia por ciclones tropicales </a:t>
            </a:r>
            <a:r>
              <a:rPr lang="es-MX" sz="1400" dirty="0" smtClean="0">
                <a:latin typeface="Montserrat" panose="00000500000000000000" pitchFamily="2" charset="0"/>
              </a:rPr>
              <a:t>(base </a:t>
            </a:r>
            <a:r>
              <a:rPr lang="es-MX" sz="1400" dirty="0">
                <a:latin typeface="Montserrat" panose="00000500000000000000" pitchFamily="2" charset="0"/>
              </a:rPr>
              <a:t>de datos de declaratorias de desastres y emergencias de 2000 a 2018</a:t>
            </a:r>
            <a:r>
              <a:rPr lang="es-MX" sz="1400" dirty="0" smtClean="0">
                <a:latin typeface="Montserrat" panose="00000500000000000000" pitchFamily="2" charset="0"/>
              </a:rPr>
              <a:t>).</a:t>
            </a: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Huracanes </a:t>
            </a:r>
            <a:r>
              <a:rPr lang="es-MX" sz="1400" i="1" dirty="0" smtClean="0">
                <a:latin typeface="Montserrat" panose="00000500000000000000" pitchFamily="2" charset="0"/>
              </a:rPr>
              <a:t>Sin nombre</a:t>
            </a:r>
            <a:r>
              <a:rPr lang="es-MX" sz="1400" dirty="0" smtClean="0">
                <a:latin typeface="Montserrat" panose="00000500000000000000" pitchFamily="2" charset="0"/>
              </a:rPr>
              <a:t>, 1922; </a:t>
            </a:r>
            <a:r>
              <a:rPr lang="es-MX" sz="1400" i="1" dirty="0" smtClean="0">
                <a:latin typeface="Montserrat" panose="00000500000000000000" pitchFamily="2" charset="0"/>
              </a:rPr>
              <a:t>Brenda</a:t>
            </a:r>
            <a:r>
              <a:rPr lang="es-MX" sz="1400" dirty="0" smtClean="0">
                <a:latin typeface="Montserrat" panose="00000500000000000000" pitchFamily="2" charset="0"/>
              </a:rPr>
              <a:t>, 1973; </a:t>
            </a:r>
            <a:r>
              <a:rPr lang="es-MX" sz="1400" dirty="0">
                <a:latin typeface="Montserrat" panose="00000500000000000000" pitchFamily="2" charset="0"/>
              </a:rPr>
              <a:t>(ambos cat. </a:t>
            </a:r>
            <a:r>
              <a:rPr lang="es-MX" sz="1400" dirty="0" smtClean="0">
                <a:latin typeface="Montserrat" panose="00000500000000000000" pitchFamily="2" charset="0"/>
              </a:rPr>
              <a:t>I).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8184" y="4653136"/>
            <a:ext cx="2880000" cy="1958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6660232" y="980728"/>
            <a:ext cx="2361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38806B"/>
                </a:solidFill>
                <a:latin typeface="Montserrat" panose="00000500000000000000" pitchFamily="2" charset="0"/>
              </a:rPr>
              <a:t>Zonas de impacto: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>
              <a:buFont typeface="Symbol" panose="05050102010706020507" pitchFamily="18" charset="2"/>
              <a:buChar char=""/>
            </a:pPr>
            <a:r>
              <a:rPr lang="es-MX" sz="1400" dirty="0" smtClean="0">
                <a:solidFill>
                  <a:srgbClr val="C00000"/>
                </a:solidFill>
                <a:latin typeface="Montserrat" panose="00000500000000000000" pitchFamily="2" charset="0"/>
              </a:rPr>
              <a:t>Presencia de ciclones tropicales hasta huracán cat. I en toda la entidad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277140" y="6597352"/>
            <a:ext cx="278208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 smtClean="0">
                <a:latin typeface="Montserrat" panose="00000500000000000000" pitchFamily="2" charset="0"/>
              </a:rPr>
              <a:t>Trayectorias de ciclones tropicales en </a:t>
            </a:r>
            <a:r>
              <a:rPr lang="es-MX" sz="800" b="1" dirty="0">
                <a:latin typeface="Montserrat" panose="00000500000000000000" pitchFamily="2" charset="0"/>
              </a:rPr>
              <a:t>Tabasco</a:t>
            </a:r>
          </a:p>
        </p:txBody>
      </p:sp>
    </p:spTree>
    <p:extLst>
      <p:ext uri="{BB962C8B-B14F-4D97-AF65-F5344CB8AC3E}">
        <p14:creationId xmlns:p14="http://schemas.microsoft.com/office/powerpoint/2010/main" val="12626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2701" y="128826"/>
            <a:ext cx="3787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srgbClr val="38806B"/>
                </a:solidFill>
                <a:latin typeface="Montserrat"/>
              </a:rPr>
              <a:t>Fenómenos hidrometeorológicos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07504" y="1196752"/>
            <a:ext cx="88341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Seguir las indicaciones del Sistema de Alerta Temprana de Ciclones Tropicales (</a:t>
            </a:r>
            <a:r>
              <a:rPr lang="es-MX" sz="1600" b="1" dirty="0" err="1">
                <a:solidFill>
                  <a:srgbClr val="38806B"/>
                </a:solidFill>
                <a:latin typeface="Montserrat" panose="00000500000000000000" pitchFamily="2" charset="0"/>
              </a:rPr>
              <a:t>SIAT-CT</a:t>
            </a:r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), el cual consiste en: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Conocimiento del riesgo</a:t>
            </a:r>
            <a:r>
              <a:rPr lang="es-MX" sz="1400" dirty="0" smtClean="0">
                <a:latin typeface="Montserrat" panose="00000500000000000000" pitchFamily="2" charset="0"/>
              </a:rPr>
              <a:t> (atlas de riesgo).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 smtClean="0">
                <a:latin typeface="Montserrat" panose="00000500000000000000" pitchFamily="2" charset="0"/>
              </a:rPr>
              <a:t>Monitoreo del fenómeno</a:t>
            </a:r>
            <a:r>
              <a:rPr lang="es-MX" sz="1400" dirty="0" smtClean="0">
                <a:latin typeface="Montserrat" panose="00000500000000000000" pitchFamily="2" charset="0"/>
              </a:rPr>
              <a:t> (avisos y boletines del Servicio Meteorológico Nacional, de la Dirección General de Protección Civil y de estaciones meteorológicas de la propia unidad estatal de PC).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b="1" dirty="0">
                <a:latin typeface="Montserrat" panose="00000500000000000000" pitchFamily="2" charset="0"/>
              </a:rPr>
              <a:t>Difusión de </a:t>
            </a:r>
            <a:r>
              <a:rPr lang="es-MX" sz="1400" b="1" dirty="0" smtClean="0">
                <a:latin typeface="Montserrat" panose="00000500000000000000" pitchFamily="2" charset="0"/>
              </a:rPr>
              <a:t>alertas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dirty="0">
                <a:latin typeface="Montserrat" panose="00000500000000000000" pitchFamily="2" charset="0"/>
              </a:rPr>
              <a:t>a toda la población, especialmente la más </a:t>
            </a:r>
            <a:r>
              <a:rPr lang="es-MX" sz="1400" dirty="0" smtClean="0">
                <a:latin typeface="Montserrat" panose="00000500000000000000" pitchFamily="2" charset="0"/>
              </a:rPr>
              <a:t>vulnerable, </a:t>
            </a:r>
            <a:r>
              <a:rPr lang="es-MX" sz="1400" dirty="0">
                <a:latin typeface="Montserrat" panose="00000500000000000000" pitchFamily="2" charset="0"/>
              </a:rPr>
              <a:t>así como asegurar que la población indígena esté informada de las acciones </a:t>
            </a:r>
            <a:r>
              <a:rPr lang="es-MX" sz="1400" dirty="0" smtClean="0">
                <a:latin typeface="Montserrat" panose="00000500000000000000" pitchFamily="2" charset="0"/>
              </a:rPr>
              <a:t>que </a:t>
            </a:r>
            <a:r>
              <a:rPr lang="es-MX" sz="1400" dirty="0">
                <a:latin typeface="Montserrat" panose="00000500000000000000" pitchFamily="2" charset="0"/>
              </a:rPr>
              <a:t>deba tomar. Para ello, existe material de difusión que ha elaborado el CENAPRED en varias lenguas indígenas.</a:t>
            </a:r>
          </a:p>
          <a:p>
            <a:pPr marL="285750" indent="-285750" algn="just">
              <a:buFont typeface="Symbol" panose="05050102010706020507" pitchFamily="18" charset="2"/>
              <a:buChar char=""/>
            </a:pPr>
            <a:r>
              <a:rPr lang="es-MX" sz="1400" dirty="0" smtClean="0">
                <a:latin typeface="Montserrat" panose="00000500000000000000" pitchFamily="2" charset="0"/>
              </a:rPr>
              <a:t>Contar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>
                <a:latin typeface="Montserrat" panose="00000500000000000000" pitchFamily="2" charset="0"/>
              </a:rPr>
              <a:t>planes de </a:t>
            </a:r>
            <a:r>
              <a:rPr lang="es-MX" sz="1400" b="1" dirty="0" smtClean="0">
                <a:latin typeface="Montserrat" panose="00000500000000000000" pitchFamily="2" charset="0"/>
              </a:rPr>
              <a:t>respuesta</a:t>
            </a:r>
            <a:r>
              <a:rPr lang="es-MX" sz="1400" dirty="0" smtClean="0">
                <a:latin typeface="Montserrat" panose="00000500000000000000" pitchFamily="2" charset="0"/>
              </a:rPr>
              <a:t> por </a:t>
            </a:r>
            <a:r>
              <a:rPr lang="es-MX" sz="1400" dirty="0">
                <a:latin typeface="Montserrat" panose="00000500000000000000" pitchFamily="2" charset="0"/>
              </a:rPr>
              <a:t>los efectos de los ciclones tropicales (rutas de evacuación, albergues, simulacros, </a:t>
            </a:r>
            <a:r>
              <a:rPr lang="es-MX" sz="1400" dirty="0" smtClean="0">
                <a:latin typeface="Montserrat" panose="00000500000000000000" pitchFamily="2" charset="0"/>
              </a:rPr>
              <a:t>etc.)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79512" y="764704"/>
            <a:ext cx="875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38806B"/>
                </a:solidFill>
                <a:latin typeface="Montserrat"/>
              </a:rPr>
              <a:t>Ciclones tropicales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132129" y="6093876"/>
            <a:ext cx="2423998" cy="215444"/>
          </a:xfrm>
          <a:prstGeom prst="rect">
            <a:avLst/>
          </a:prstGeom>
          <a:solidFill>
            <a:schemeClr val="bg1">
              <a:alpha val="2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800" b="1" dirty="0">
                <a:latin typeface="Montserrat" panose="00000500000000000000" pitchFamily="2" charset="0"/>
              </a:rPr>
              <a:t>Propuesta de estaciones meteorológicas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07504" y="3783606"/>
            <a:ext cx="52565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b="1" dirty="0">
                <a:solidFill>
                  <a:srgbClr val="38806B"/>
                </a:solidFill>
                <a:latin typeface="Montserrat" panose="00000500000000000000" pitchFamily="2" charset="0"/>
              </a:rPr>
              <a:t>Recomendaciones para mitigar los riesgos:</a:t>
            </a:r>
            <a:endParaRPr lang="es-MX" sz="1600" dirty="0">
              <a:solidFill>
                <a:srgbClr val="38806B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1400" dirty="0" smtClean="0">
                <a:latin typeface="Montserrat" panose="00000500000000000000" pitchFamily="2" charset="0"/>
              </a:rPr>
              <a:t>El </a:t>
            </a:r>
            <a:r>
              <a:rPr lang="es-MX" sz="1400" dirty="0">
                <a:latin typeface="Montserrat" panose="00000500000000000000" pitchFamily="2" charset="0"/>
              </a:rPr>
              <a:t>Instituto de Protección Civil </a:t>
            </a:r>
            <a:r>
              <a:rPr lang="es-MX" sz="1400" dirty="0" smtClean="0">
                <a:latin typeface="Montserrat" panose="00000500000000000000" pitchFamily="2" charset="0"/>
              </a:rPr>
              <a:t>ejecutó </a:t>
            </a:r>
            <a:r>
              <a:rPr lang="es-MX" sz="1400" dirty="0">
                <a:latin typeface="Montserrat" panose="00000500000000000000" pitchFamily="2" charset="0"/>
              </a:rPr>
              <a:t>dos proyectos </a:t>
            </a:r>
            <a:r>
              <a:rPr lang="es-MX" sz="1400" dirty="0" err="1">
                <a:latin typeface="Montserrat" panose="00000500000000000000" pitchFamily="2" charset="0"/>
              </a:rPr>
              <a:t>FOPREDEN</a:t>
            </a:r>
            <a:r>
              <a:rPr lang="es-MX" sz="1400" dirty="0">
                <a:latin typeface="Montserrat" panose="00000500000000000000" pitchFamily="2" charset="0"/>
              </a:rPr>
              <a:t>: </a:t>
            </a:r>
            <a:r>
              <a:rPr lang="es-MX" sz="1400" i="1" dirty="0" smtClean="0">
                <a:latin typeface="Montserrat" panose="00000500000000000000" pitchFamily="2" charset="0"/>
              </a:rPr>
              <a:t>Sistemas </a:t>
            </a:r>
            <a:r>
              <a:rPr lang="es-MX" sz="1400" i="1" dirty="0">
                <a:latin typeface="Montserrat" panose="00000500000000000000" pitchFamily="2" charset="0"/>
              </a:rPr>
              <a:t>de Alerta Temprana, Fase 1 (Modulo Hidrometeorológico</a:t>
            </a:r>
            <a:r>
              <a:rPr lang="es-MX" sz="1400" i="1" dirty="0" smtClean="0">
                <a:latin typeface="Montserrat" panose="00000500000000000000" pitchFamily="2" charset="0"/>
              </a:rPr>
              <a:t>)</a:t>
            </a:r>
            <a:r>
              <a:rPr lang="es-MX" sz="1400" dirty="0" smtClean="0">
                <a:latin typeface="Montserrat" panose="00000500000000000000" pitchFamily="2" charset="0"/>
              </a:rPr>
              <a:t> y </a:t>
            </a:r>
            <a:r>
              <a:rPr lang="es-MX" sz="1400" i="1" dirty="0" smtClean="0">
                <a:latin typeface="Montserrat" panose="00000500000000000000" pitchFamily="2" charset="0"/>
              </a:rPr>
              <a:t>Centro </a:t>
            </a:r>
            <a:r>
              <a:rPr lang="es-MX" sz="1400" i="1" dirty="0">
                <a:latin typeface="Montserrat" panose="00000500000000000000" pitchFamily="2" charset="0"/>
              </a:rPr>
              <a:t>de monitoreo del Instituto de Protección Civil del Estado de </a:t>
            </a:r>
            <a:r>
              <a:rPr lang="es-MX" sz="1400" i="1" dirty="0" smtClean="0">
                <a:latin typeface="Montserrat" panose="00000500000000000000" pitchFamily="2" charset="0"/>
              </a:rPr>
              <a:t>Tabasco</a:t>
            </a:r>
            <a:r>
              <a:rPr lang="es-MX" sz="1400" dirty="0" smtClean="0">
                <a:latin typeface="Montserrat" panose="00000500000000000000" pitchFamily="2" charset="0"/>
              </a:rPr>
              <a:t>; sin embargo, para </a:t>
            </a:r>
            <a:r>
              <a:rPr lang="es-MX" sz="1400" dirty="0">
                <a:latin typeface="Montserrat" panose="00000500000000000000" pitchFamily="2" charset="0"/>
              </a:rPr>
              <a:t>mejorar </a:t>
            </a:r>
            <a:r>
              <a:rPr lang="es-MX" sz="1400" dirty="0" smtClean="0">
                <a:latin typeface="Montserrat" panose="00000500000000000000" pitchFamily="2" charset="0"/>
              </a:rPr>
              <a:t>aún más el </a:t>
            </a:r>
            <a:r>
              <a:rPr lang="es-MX" sz="1400" dirty="0">
                <a:latin typeface="Montserrat" panose="00000500000000000000" pitchFamily="2" charset="0"/>
              </a:rPr>
              <a:t>monitoreo de lluvias y temperaturas, entre otras variables,</a:t>
            </a:r>
            <a:r>
              <a:rPr lang="es-MX" sz="1400" dirty="0" smtClean="0">
                <a:latin typeface="Montserrat" panose="00000500000000000000" pitchFamily="2" charset="0"/>
              </a:rPr>
              <a:t> </a:t>
            </a:r>
            <a:r>
              <a:rPr lang="es-MX" sz="1400" b="1" dirty="0">
                <a:latin typeface="Montserrat" panose="00000500000000000000" pitchFamily="2" charset="0"/>
              </a:rPr>
              <a:t>se </a:t>
            </a:r>
            <a:r>
              <a:rPr lang="es-MX" sz="1400" b="1" dirty="0" smtClean="0">
                <a:latin typeface="Montserrat" panose="00000500000000000000" pitchFamily="2" charset="0"/>
              </a:rPr>
              <a:t>recomienda incrementar </a:t>
            </a:r>
            <a:r>
              <a:rPr lang="es-MX" sz="1400" b="1" dirty="0">
                <a:latin typeface="Montserrat" panose="00000500000000000000" pitchFamily="2" charset="0"/>
              </a:rPr>
              <a:t>el número de estaciones meteorológicas en la </a:t>
            </a:r>
            <a:r>
              <a:rPr lang="es-MX" sz="1400" b="1" dirty="0" smtClean="0">
                <a:latin typeface="Montserrat" panose="00000500000000000000" pitchFamily="2" charset="0"/>
              </a:rPr>
              <a:t>entidad</a:t>
            </a:r>
            <a:r>
              <a:rPr lang="es-MX" sz="1400" dirty="0" smtClean="0">
                <a:latin typeface="Montserrat" panose="00000500000000000000" pitchFamily="2" charset="0"/>
              </a:rPr>
              <a:t>, </a:t>
            </a:r>
            <a:r>
              <a:rPr lang="es-MX" sz="1400" dirty="0">
                <a:latin typeface="Montserrat" panose="00000500000000000000" pitchFamily="2" charset="0"/>
              </a:rPr>
              <a:t>con </a:t>
            </a:r>
            <a:r>
              <a:rPr lang="es-MX" sz="1400" b="1" dirty="0" smtClean="0">
                <a:latin typeface="Montserrat" panose="00000500000000000000" pitchFamily="2" charset="0"/>
              </a:rPr>
              <a:t>15 estaciones </a:t>
            </a:r>
            <a:r>
              <a:rPr lang="es-MX" sz="1400" b="1" dirty="0">
                <a:latin typeface="Montserrat" panose="00000500000000000000" pitchFamily="2" charset="0"/>
              </a:rPr>
              <a:t>adicionales a las </a:t>
            </a:r>
            <a:r>
              <a:rPr lang="es-MX" sz="1400" b="1" dirty="0" smtClean="0">
                <a:latin typeface="Montserrat" panose="00000500000000000000" pitchFamily="2" charset="0"/>
              </a:rPr>
              <a:t>29 </a:t>
            </a:r>
            <a:r>
              <a:rPr lang="es-MX" sz="1400" b="1" dirty="0">
                <a:latin typeface="Montserrat" panose="00000500000000000000" pitchFamily="2" charset="0"/>
              </a:rPr>
              <a:t>que actualmente transmiten</a:t>
            </a:r>
            <a:r>
              <a:rPr lang="es-MX" sz="1400" dirty="0">
                <a:latin typeface="Montserrat" panose="00000500000000000000" pitchFamily="2" charset="0"/>
              </a:rPr>
              <a:t>, ubicándolas en las siguientes cuencas hidrológicas: cinco en río Tonalá y Lagunas del Carmen y Machona, cinco en río Grijalva-Villa Hermosa, cuatro en río </a:t>
            </a:r>
            <a:r>
              <a:rPr lang="es-MX" sz="1400" dirty="0" err="1">
                <a:latin typeface="Montserrat" panose="00000500000000000000" pitchFamily="2" charset="0"/>
              </a:rPr>
              <a:t>Chixoy</a:t>
            </a:r>
            <a:r>
              <a:rPr lang="es-MX" sz="1400" dirty="0">
                <a:latin typeface="Montserrat" panose="00000500000000000000" pitchFamily="2" charset="0"/>
              </a:rPr>
              <a:t> y una en Laguna de Términos </a:t>
            </a:r>
            <a:r>
              <a:rPr lang="es-MX" sz="1400" dirty="0" smtClean="0">
                <a:latin typeface="Montserrat" panose="00000500000000000000" pitchFamily="2" charset="0"/>
              </a:rPr>
              <a:t>.</a:t>
            </a:r>
            <a:endParaRPr lang="es-MX" sz="1400" dirty="0">
              <a:latin typeface="Montserrat" panose="00000500000000000000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83" y="3933056"/>
            <a:ext cx="3704171" cy="216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6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23528" y="332656"/>
            <a:ext cx="1712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rgbClr val="38806B"/>
                </a:solidFill>
                <a:latin typeface="Montserrat"/>
              </a:rPr>
              <a:t>Karsticidad</a:t>
            </a:r>
            <a:endParaRPr lang="es-MX" sz="2000" b="1" dirty="0">
              <a:solidFill>
                <a:srgbClr val="38806B"/>
              </a:solidFill>
              <a:latin typeface="Montserra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504" y="764704"/>
            <a:ext cx="892047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400" dirty="0" smtClean="0">
                <a:latin typeface="Montserrat"/>
              </a:rPr>
              <a:t>El </a:t>
            </a:r>
            <a:r>
              <a:rPr lang="es-MX" sz="1400" dirty="0">
                <a:latin typeface="Montserrat"/>
              </a:rPr>
              <a:t>estado de </a:t>
            </a:r>
            <a:r>
              <a:rPr lang="es-MX" sz="1400" dirty="0" smtClean="0">
                <a:latin typeface="Montserrat"/>
              </a:rPr>
              <a:t>Tabasco presenta, </a:t>
            </a:r>
            <a:r>
              <a:rPr lang="es-MX" sz="1400" b="1" dirty="0" smtClean="0">
                <a:latin typeface="Montserrat"/>
              </a:rPr>
              <a:t>en su región sur, </a:t>
            </a:r>
            <a:r>
              <a:rPr lang="es-MX" sz="1400" b="1" dirty="0">
                <a:latin typeface="Montserrat"/>
              </a:rPr>
              <a:t>colindante con el estado de </a:t>
            </a:r>
            <a:r>
              <a:rPr lang="es-MX" sz="1400" b="1" dirty="0" smtClean="0">
                <a:latin typeface="Montserrat"/>
              </a:rPr>
              <a:t>Chiapas</a:t>
            </a:r>
            <a:r>
              <a:rPr lang="es-MX" sz="1400" dirty="0" smtClean="0">
                <a:latin typeface="Montserrat"/>
              </a:rPr>
              <a:t>, zonas </a:t>
            </a:r>
            <a:r>
              <a:rPr lang="es-MX" sz="1400" dirty="0">
                <a:latin typeface="Montserrat"/>
              </a:rPr>
              <a:t>montañosas </a:t>
            </a:r>
            <a:r>
              <a:rPr lang="es-MX" sz="1400" dirty="0" smtClean="0">
                <a:latin typeface="Montserrat"/>
              </a:rPr>
              <a:t>constituidas </a:t>
            </a:r>
            <a:r>
              <a:rPr lang="es-MX" sz="1400" dirty="0">
                <a:latin typeface="Montserrat"/>
              </a:rPr>
              <a:t>de </a:t>
            </a:r>
            <a:r>
              <a:rPr lang="es-MX" sz="1400" b="1" dirty="0">
                <a:latin typeface="Montserrat"/>
              </a:rPr>
              <a:t>rocas calizas</a:t>
            </a:r>
            <a:r>
              <a:rPr lang="es-MX" sz="1400" dirty="0">
                <a:latin typeface="Montserrat"/>
              </a:rPr>
              <a:t>, que presentan evidencias de desarrollo kárstico </a:t>
            </a:r>
            <a:r>
              <a:rPr lang="es-MX" sz="1400" dirty="0" smtClean="0">
                <a:latin typeface="Montserrat"/>
              </a:rPr>
              <a:t>tropical extremo, </a:t>
            </a:r>
            <a:r>
              <a:rPr lang="es-MX" sz="1400" dirty="0">
                <a:latin typeface="Montserrat"/>
              </a:rPr>
              <a:t>con la presencia de </a:t>
            </a:r>
            <a:r>
              <a:rPr lang="es-MX" sz="1400" dirty="0" smtClean="0">
                <a:latin typeface="Montserrat"/>
              </a:rPr>
              <a:t>mogotes, dolinas</a:t>
            </a:r>
            <a:r>
              <a:rPr lang="es-MX" sz="1400" dirty="0">
                <a:latin typeface="Montserrat"/>
              </a:rPr>
              <a:t>, manantiales kársticos y cavernas, incluyendo </a:t>
            </a:r>
            <a:r>
              <a:rPr lang="es-MX" sz="1400" dirty="0" smtClean="0">
                <a:latin typeface="Montserrat"/>
              </a:rPr>
              <a:t>las </a:t>
            </a:r>
            <a:r>
              <a:rPr lang="es-MX" sz="1400" b="1" dirty="0" smtClean="0">
                <a:latin typeface="Montserrat"/>
              </a:rPr>
              <a:t>Grutas de </a:t>
            </a:r>
            <a:r>
              <a:rPr lang="es-MX" sz="1400" b="1" dirty="0" err="1" smtClean="0">
                <a:latin typeface="Montserrat"/>
              </a:rPr>
              <a:t>Coconá</a:t>
            </a:r>
            <a:r>
              <a:rPr lang="es-MX" sz="1400" dirty="0" smtClean="0">
                <a:latin typeface="Montserrat"/>
              </a:rPr>
              <a:t>, desarrolladas turísticamente, en las cercanías de Teapa. </a:t>
            </a:r>
            <a:r>
              <a:rPr lang="es-MX" sz="1400" dirty="0">
                <a:latin typeface="Montserrat"/>
              </a:rPr>
              <a:t>Por ello, es recomendable que, en </a:t>
            </a:r>
            <a:r>
              <a:rPr lang="es-MX" sz="1400" b="1" dirty="0">
                <a:latin typeface="Montserrat"/>
              </a:rPr>
              <a:t>obras de ingeniería </a:t>
            </a:r>
            <a:r>
              <a:rPr lang="es-MX" sz="1400" dirty="0">
                <a:latin typeface="Montserrat"/>
              </a:rPr>
              <a:t>desplantadas sobre estas </a:t>
            </a:r>
            <a:r>
              <a:rPr lang="es-MX" sz="1400" dirty="0" smtClean="0">
                <a:latin typeface="Montserrat"/>
              </a:rPr>
              <a:t>rocas, </a:t>
            </a:r>
            <a:r>
              <a:rPr lang="es-MX" sz="1400" dirty="0">
                <a:latin typeface="Montserrat"/>
              </a:rPr>
              <a:t>se realicen estudios geofísicos de detalle y perforaciones, para </a:t>
            </a:r>
            <a:r>
              <a:rPr lang="es-MX" sz="1400" b="1" dirty="0">
                <a:latin typeface="Montserrat"/>
              </a:rPr>
              <a:t>garantizar que no existen huecos o cavernas que puedan afectar </a:t>
            </a:r>
            <a:r>
              <a:rPr lang="es-MX" sz="1400" b="1" dirty="0" smtClean="0">
                <a:latin typeface="Montserrat"/>
              </a:rPr>
              <a:t>a la población o la </a:t>
            </a:r>
            <a:r>
              <a:rPr lang="es-MX" sz="1400" b="1" dirty="0">
                <a:latin typeface="Montserrat"/>
              </a:rPr>
              <a:t>obra</a:t>
            </a:r>
            <a:r>
              <a:rPr lang="es-MX" sz="1400" b="1" dirty="0" smtClean="0">
                <a:latin typeface="Montserrat"/>
              </a:rPr>
              <a:t>.</a:t>
            </a:r>
          </a:p>
          <a:p>
            <a:pPr algn="just"/>
            <a:endParaRPr lang="es-MX" sz="800" dirty="0" smtClean="0">
              <a:latin typeface="Montserrat"/>
            </a:endParaRPr>
          </a:p>
          <a:p>
            <a:r>
              <a:rPr lang="es-MX" sz="1400" dirty="0">
                <a:latin typeface="Montserrat"/>
              </a:rPr>
              <a:t>En el Atlas Nacional de Riesgos se encuentran las áreas susceptibles de ser afectadas (imagen </a:t>
            </a:r>
            <a:r>
              <a:rPr lang="es-MX" sz="1400" dirty="0" smtClean="0">
                <a:latin typeface="Montserrat"/>
              </a:rPr>
              <a:t>derecha, abajo).</a:t>
            </a:r>
            <a:endParaRPr lang="es-MX" sz="1400" dirty="0">
              <a:latin typeface="Montserra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88024" y="2793702"/>
            <a:ext cx="4234963" cy="92333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s-MX" sz="1400" dirty="0" smtClean="0">
                <a:latin typeface="Montserrat"/>
              </a:rPr>
              <a:t>Se </a:t>
            </a:r>
            <a:r>
              <a:rPr lang="es-MX" sz="1400" dirty="0">
                <a:latin typeface="Montserrat"/>
              </a:rPr>
              <a:t>sugiere consultar también el Informe </a:t>
            </a:r>
            <a:r>
              <a:rPr lang="es-MX" sz="1400" b="1" dirty="0">
                <a:latin typeface="Montserrat"/>
              </a:rPr>
              <a:t>Análisis de la vulnerabilidad a fenómenos </a:t>
            </a:r>
            <a:r>
              <a:rPr lang="es-MX" sz="1400" b="1" dirty="0" smtClean="0">
                <a:latin typeface="Montserrat"/>
              </a:rPr>
              <a:t>kársticos</a:t>
            </a:r>
            <a:r>
              <a:rPr lang="es-MX" sz="1400" dirty="0" smtClean="0">
                <a:latin typeface="Montserrat"/>
              </a:rPr>
              <a:t>,</a:t>
            </a:r>
            <a:r>
              <a:rPr lang="es-MX" sz="1400" b="1" dirty="0" smtClean="0">
                <a:latin typeface="Montserrat"/>
              </a:rPr>
              <a:t> </a:t>
            </a:r>
            <a:r>
              <a:rPr lang="es-MX" sz="1400" dirty="0">
                <a:latin typeface="Montserrat"/>
              </a:rPr>
              <a:t>realizado en el CENAPRED:</a:t>
            </a:r>
          </a:p>
          <a:p>
            <a:r>
              <a:rPr lang="es-MX" sz="1200" dirty="0">
                <a:solidFill>
                  <a:schemeClr val="tx2"/>
                </a:solidFill>
                <a:hlinkClick r:id="rId2"/>
              </a:rPr>
              <a:t>https://</a:t>
            </a:r>
            <a:r>
              <a:rPr lang="es-MX" sz="1200" dirty="0" smtClean="0">
                <a:solidFill>
                  <a:schemeClr val="tx2"/>
                </a:solidFill>
                <a:hlinkClick r:id="rId2"/>
              </a:rPr>
              <a:t>bit.ly/2Htpipa</a:t>
            </a:r>
            <a:endParaRPr lang="es-MX" sz="1400" dirty="0">
              <a:latin typeface="Montserrat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9143" r="1269" b="14528"/>
          <a:stretch/>
        </p:blipFill>
        <p:spPr>
          <a:xfrm>
            <a:off x="827584" y="3789041"/>
            <a:ext cx="7658354" cy="30015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107505" y="2919140"/>
            <a:ext cx="381642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>
                <a:latin typeface="Montserrat"/>
              </a:rPr>
              <a:t>El CENAPRED cuenta con una Infografía sobre el tema:</a:t>
            </a:r>
          </a:p>
          <a:p>
            <a:r>
              <a:rPr lang="es-MX" sz="1100" dirty="0">
                <a:solidFill>
                  <a:schemeClr val="tx2"/>
                </a:solidFill>
                <a:hlinkClick r:id="rId4"/>
              </a:rPr>
              <a:t>https://www.cenapred.gob.mx/es/Publicaciones/archivos/300-INFOGRAFAKARSTICIDAD.PDF</a:t>
            </a:r>
            <a:endParaRPr lang="es-MX" sz="1100" dirty="0">
              <a:solidFill>
                <a:schemeClr val="tx2"/>
              </a:solidFill>
            </a:endParaRPr>
          </a:p>
          <a:p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228414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1818</TotalTime>
  <Words>3151</Words>
  <Application>Microsoft Office PowerPoint</Application>
  <PresentationFormat>Presentación en pantalla (4:3)</PresentationFormat>
  <Paragraphs>253</Paragraphs>
  <Slides>19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Gutiérrez Martínez Carlos Antonio</cp:lastModifiedBy>
  <cp:revision>131</cp:revision>
  <dcterms:created xsi:type="dcterms:W3CDTF">2018-12-04T21:42:05Z</dcterms:created>
  <dcterms:modified xsi:type="dcterms:W3CDTF">2019-01-30T18:01:36Z</dcterms:modified>
</cp:coreProperties>
</file>