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363" r:id="rId4"/>
    <p:sldId id="364" r:id="rId5"/>
    <p:sldId id="365" r:id="rId6"/>
    <p:sldId id="371" r:id="rId7"/>
    <p:sldId id="372" r:id="rId8"/>
    <p:sldId id="373" r:id="rId9"/>
    <p:sldId id="374" r:id="rId10"/>
    <p:sldId id="375" r:id="rId11"/>
    <p:sldId id="376" r:id="rId12"/>
    <p:sldId id="366" r:id="rId13"/>
    <p:sldId id="367" r:id="rId14"/>
    <p:sldId id="359" r:id="rId15"/>
    <p:sldId id="360" r:id="rId16"/>
    <p:sldId id="368" r:id="rId17"/>
    <p:sldId id="369" r:id="rId18"/>
    <p:sldId id="377" r:id="rId19"/>
    <p:sldId id="370" r:id="rId20"/>
    <p:sldId id="357" r:id="rId21"/>
    <p:sldId id="358" r:id="rId22"/>
    <p:sldId id="378" r:id="rId2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5057" autoAdjust="0"/>
  </p:normalViewPr>
  <p:slideViewPr>
    <p:cSldViewPr showGuides="1">
      <p:cViewPr>
        <p:scale>
          <a:sx n="69" d="100"/>
          <a:sy n="69" d="100"/>
        </p:scale>
        <p:origin x="-582" y="-2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23/01/2019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Light" panose="00000400000000000000" pitchFamily="2" charset="0"/>
              </a:rPr>
              <a:t>En el estado de Sonora se monitorean de manera semanal</a:t>
            </a:r>
            <a:r>
              <a:rPr lang="es-MX" sz="1200" baseline="0" dirty="0" smtClean="0">
                <a:latin typeface="Montserrat Light" panose="00000400000000000000" pitchFamily="2" charset="0"/>
              </a:rPr>
              <a:t> ocho presas: Cuauhtémoc en </a:t>
            </a:r>
            <a:r>
              <a:rPr lang="es-MX" sz="1200" baseline="0" dirty="0" err="1" smtClean="0">
                <a:latin typeface="Montserrat Light" panose="00000400000000000000" pitchFamily="2" charset="0"/>
              </a:rPr>
              <a:t>Tubutama</a:t>
            </a:r>
            <a:r>
              <a:rPr lang="es-MX" sz="1200" baseline="0" dirty="0" smtClean="0">
                <a:latin typeface="Montserrat Light" panose="00000400000000000000" pitchFamily="2" charset="0"/>
              </a:rPr>
              <a:t> (peligro muy bajo), Lázaro Cárdenas en Nacozari de García (peligro bajo), Abelardo Rodríguez Luján en Hermosillo (peligro medio), Ing. Rodolfo Félix Valdés en Hermosillo (peligro medio), Ignacio R. Alatorre en Guaymas (peligro medio), Plutarco Elías Calles en </a:t>
            </a:r>
            <a:r>
              <a:rPr lang="es-MX" sz="1200" baseline="0" dirty="0" err="1" smtClean="0">
                <a:latin typeface="Montserrat Light" panose="00000400000000000000" pitchFamily="2" charset="0"/>
              </a:rPr>
              <a:t>Soyopa</a:t>
            </a:r>
            <a:r>
              <a:rPr lang="es-MX" sz="1200" baseline="0" dirty="0" smtClean="0">
                <a:latin typeface="Montserrat Light" panose="00000400000000000000" pitchFamily="2" charset="0"/>
              </a:rPr>
              <a:t> (peligro bajo), Adolfo Ruíz Cortines en Álamos (peligro bajo) y Álvaro Obregón en Cajeme (peligro alto).  </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59019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Sonora </a:t>
            </a:r>
            <a:r>
              <a:rPr lang="es-MX" sz="1200" b="0" i="0" u="none" strike="noStrike" kern="1200" dirty="0" smtClean="0">
                <a:solidFill>
                  <a:schemeClr val="tx1"/>
                </a:solidFill>
                <a:effectLst/>
                <a:latin typeface="+mn-lt"/>
                <a:ea typeface="+mn-ea"/>
                <a:cs typeface="+mn-cs"/>
              </a:rPr>
              <a:t>812,567 </a:t>
            </a:r>
            <a:r>
              <a:rPr lang="es-MX" baseline="0" dirty="0" smtClean="0"/>
              <a:t>viviendas de las cuales aproximadamente el 35% (</a:t>
            </a:r>
            <a:r>
              <a:rPr lang="es-MX" sz="1200" b="0" i="0" u="none" strike="noStrike" kern="1200" dirty="0" smtClean="0">
                <a:solidFill>
                  <a:schemeClr val="tx1"/>
                </a:solidFill>
                <a:effectLst/>
                <a:latin typeface="+mn-lt"/>
                <a:ea typeface="+mn-ea"/>
                <a:cs typeface="+mn-cs"/>
              </a:rPr>
              <a:t>282,910</a:t>
            </a:r>
            <a:r>
              <a:rPr lang="es-MX" baseline="0" dirty="0" smtClean="0"/>
              <a:t>) presentan una vulnerabilidad de media a alta </a:t>
            </a:r>
            <a:r>
              <a:rPr lang="es-MX" sz="1200" dirty="0" smtClean="0">
                <a:latin typeface="Montserrat" panose="00000500000000000000" pitchFamily="2" charset="0"/>
              </a:rPr>
              <a:t>ante la ocurrencia de un fenómeno intenso (viento y sismo)</a:t>
            </a:r>
            <a:r>
              <a:rPr lang="es-MX" baseline="0" dirty="0" smtClean="0"/>
              <a:t>, por lo que es necesario realizar el levantamiento de viviendas vulnerables en el estado para identificar la zonas que requieren de mejoras estructurales.</a:t>
            </a: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20</a:t>
            </a:fld>
            <a:endParaRPr lang="es-MX"/>
          </a:p>
        </p:txBody>
      </p:sp>
    </p:spTree>
    <p:extLst>
      <p:ext uri="{BB962C8B-B14F-4D97-AF65-F5344CB8AC3E}">
        <p14:creationId xmlns:p14="http://schemas.microsoft.com/office/powerpoint/2010/main" val="406767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21</a:t>
            </a:fld>
            <a:endParaRPr lang="es-MX"/>
          </a:p>
        </p:txBody>
      </p:sp>
    </p:spTree>
    <p:extLst>
      <p:ext uri="{BB962C8B-B14F-4D97-AF65-F5344CB8AC3E}">
        <p14:creationId xmlns:p14="http://schemas.microsoft.com/office/powerpoint/2010/main" val="100607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Administrativa </a:t>
            </a:r>
            <a:r>
              <a:rPr lang="es-MX" strike="noStrike" baseline="0" dirty="0" smtClean="0">
                <a:solidFill>
                  <a:srgbClr val="FFC000"/>
                </a:solidFill>
              </a:rPr>
              <a:t>II Noroeste.  </a:t>
            </a: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9699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210351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224227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188350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t>
            </a:r>
            <a:r>
              <a:rPr lang="es-MX" sz="1200" baseline="0" dirty="0" err="1" smtClean="0">
                <a:latin typeface="Montserrat" panose="00000500000000000000" pitchFamily="2" charset="0"/>
              </a:rPr>
              <a:t>ANR</a:t>
            </a:r>
            <a:r>
              <a:rPr lang="es-MX" sz="1200" baseline="0" dirty="0" smtClean="0">
                <a:latin typeface="Montserrat" panose="00000500000000000000" pitchFamily="2" charset="0"/>
              </a:rPr>
              <a:t>.</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72587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11</a:t>
            </a:fld>
            <a:endParaRPr lang="es-MX"/>
          </a:p>
        </p:txBody>
      </p:sp>
    </p:spTree>
    <p:extLst>
      <p:ext uri="{BB962C8B-B14F-4D97-AF65-F5344CB8AC3E}">
        <p14:creationId xmlns:p14="http://schemas.microsoft.com/office/powerpoint/2010/main" val="371934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b="0" i="0" u="none" strike="noStrike" kern="1200" dirty="0" smtClean="0">
                <a:solidFill>
                  <a:schemeClr val="tx1"/>
                </a:solidFill>
                <a:effectLst/>
                <a:latin typeface="+mn-lt"/>
                <a:ea typeface="+mn-ea"/>
                <a:cs typeface="+mn-cs"/>
              </a:rPr>
              <a:t>Sismicidad del 1900-01-01 al 2019-01-18, todas las magnitudes, todas las profundidades, en Sonora.</a:t>
            </a:r>
            <a:r>
              <a:rPr lang="es-MX" dirty="0" smtClean="0"/>
              <a:t> </a:t>
            </a:r>
            <a:r>
              <a:rPr lang="es-MX" sz="1200" b="0" i="0" u="none" strike="noStrike" kern="1200" dirty="0" smtClean="0">
                <a:solidFill>
                  <a:schemeClr val="tx1"/>
                </a:solidFill>
                <a:effectLst/>
                <a:latin typeface="+mn-lt"/>
                <a:ea typeface="+mn-ea"/>
                <a:cs typeface="+mn-cs"/>
              </a:rPr>
              <a:t>Total: 1063 eventos.</a:t>
            </a:r>
            <a:r>
              <a:rPr lang="es-MX" dirty="0" smtClean="0"/>
              <a:t> </a:t>
            </a:r>
          </a:p>
          <a:p>
            <a:r>
              <a:rPr lang="es-MX" dirty="0" smtClean="0"/>
              <a:t>23/05/1918	05:57:30	6.8	27	-111	33	102 km al SUR de H GUAYMAS, SON	23/05/1918	11:57:30	revisado</a:t>
            </a:r>
          </a:p>
          <a:p>
            <a:r>
              <a:rPr lang="es-MX" dirty="0" smtClean="0"/>
              <a:t>27/06/1945	07:08:20	6.8	27	-111	33	102 km al SUR de H GUAYMAS, SON	27/06/1945	13:08:20	revisado</a:t>
            </a:r>
          </a:p>
          <a:p>
            <a:r>
              <a:rPr lang="es-MX" dirty="0" smtClean="0"/>
              <a:t>07/07/1932	10:15:51	6.7	29	-113	33	149 km al OESTE de M ALEMAN(LA DOCE), SON	07/07/1932	16:15:51	revisado</a:t>
            </a:r>
          </a:p>
          <a:p>
            <a:r>
              <a:rPr lang="es-MX" dirty="0" smtClean="0"/>
              <a:t>12/07/1932	13:24:10	6.7	26.5	-110	33	51 km al SUROESTE de HUATABAMPO, SON	12/07/1932	19:24:10	revisado</a:t>
            </a:r>
          </a:p>
          <a:p>
            <a:r>
              <a:rPr lang="es-MX" dirty="0" smtClean="0"/>
              <a:t>18/11/1963	08:38:26	6.5	29.68	-113.74	7	182 km al SUR de PUERTO PEÃ‘ASCO, SON	18/11/1963	14:38:26	revisado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Riesgo sísmico en ciudades del </a:t>
            </a:r>
          </a:p>
          <a:p>
            <a:r>
              <a:rPr lang="es-MX" sz="1200" kern="1200" dirty="0" smtClean="0">
                <a:solidFill>
                  <a:schemeClr val="tx1"/>
                </a:solidFill>
                <a:effectLst/>
                <a:latin typeface="+mn-lt"/>
                <a:ea typeface="+mn-ea"/>
                <a:cs typeface="+mn-cs"/>
              </a:rPr>
              <a:t>noroeste de México</a:t>
            </a:r>
          </a:p>
          <a:p>
            <a:r>
              <a:rPr lang="es-MX" sz="1200" kern="1200" dirty="0" smtClean="0">
                <a:solidFill>
                  <a:schemeClr val="tx1"/>
                </a:solidFill>
                <a:effectLst/>
                <a:latin typeface="+mn-lt"/>
                <a:ea typeface="+mn-ea"/>
                <a:cs typeface="+mn-cs"/>
              </a:rPr>
              <a:t>Leobardo López Pineda</a:t>
            </a:r>
          </a:p>
          <a:p>
            <a:r>
              <a:rPr lang="es-MX" sz="1200" kern="1200" dirty="0" smtClean="0">
                <a:solidFill>
                  <a:schemeClr val="tx1"/>
                </a:solidFill>
                <a:effectLst/>
                <a:latin typeface="+mn-lt"/>
                <a:ea typeface="+mn-ea"/>
                <a:cs typeface="+mn-cs"/>
              </a:rPr>
              <a:t>Centro de Estudios Superiores del Estado de Sonora,</a:t>
            </a:r>
          </a:p>
          <a:p>
            <a:r>
              <a:rPr lang="es-MX" sz="1200" kern="1200" dirty="0" smtClean="0">
                <a:solidFill>
                  <a:schemeClr val="tx1"/>
                </a:solidFill>
                <a:effectLst/>
                <a:latin typeface="+mn-lt"/>
                <a:ea typeface="+mn-ea"/>
                <a:cs typeface="+mn-cs"/>
              </a:rPr>
              <a:t>Ingeniería en </a:t>
            </a:r>
            <a:r>
              <a:rPr lang="es-MX" sz="1200" kern="1200" dirty="0" err="1" smtClean="0">
                <a:solidFill>
                  <a:schemeClr val="tx1"/>
                </a:solidFill>
                <a:effectLst/>
                <a:latin typeface="+mn-lt"/>
                <a:ea typeface="+mn-ea"/>
                <a:cs typeface="+mn-cs"/>
              </a:rPr>
              <a:t>Geociencias</a:t>
            </a:r>
            <a:r>
              <a:rPr lang="es-MX" sz="1200" kern="1200" dirty="0" smtClean="0">
                <a:solidFill>
                  <a:schemeClr val="tx1"/>
                </a:solidFill>
                <a:effectLst/>
                <a:latin typeface="+mn-lt"/>
                <a:ea typeface="+mn-ea"/>
                <a:cs typeface="+mn-cs"/>
              </a:rPr>
              <a:t>, </a:t>
            </a:r>
          </a:p>
          <a:p>
            <a:r>
              <a:rPr lang="es-MX" sz="1200" kern="1200" dirty="0" smtClean="0">
                <a:solidFill>
                  <a:schemeClr val="tx1"/>
                </a:solidFill>
                <a:effectLst/>
                <a:latin typeface="+mn-lt"/>
                <a:ea typeface="+mn-ea"/>
                <a:cs typeface="+mn-cs"/>
              </a:rPr>
              <a:t>Hermosillo, Sonora</a:t>
            </a:r>
          </a:p>
          <a:p>
            <a:r>
              <a:rPr lang="es-MX" sz="1200" kern="1200" dirty="0" smtClean="0">
                <a:solidFill>
                  <a:schemeClr val="tx1"/>
                </a:solidFill>
                <a:effectLst/>
                <a:latin typeface="+mn-lt"/>
                <a:ea typeface="+mn-ea"/>
                <a:cs typeface="+mn-cs"/>
              </a:rPr>
              <a:t>.</a:t>
            </a:r>
          </a:p>
          <a:p>
            <a:r>
              <a:rPr lang="es-MX" sz="1200" kern="1200" dirty="0" smtClean="0">
                <a:solidFill>
                  <a:schemeClr val="tx1"/>
                </a:solidFill>
                <a:effectLst/>
                <a:latin typeface="+mn-lt"/>
                <a:ea typeface="+mn-ea"/>
                <a:cs typeface="+mn-cs"/>
              </a:rPr>
              <a:t>leobardo.lopezpineda@gmail.co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15</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23/01/2019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www.atlasnacionalderiesgos.gob.mx/descargas/anexos.zip" TargetMode="External"/><Relationship Id="rId4" Type="http://schemas.openxmlformats.org/officeDocument/2006/relationships/hyperlink" Target="https://www.cenapred.gob.mx/es/Publicaciones/archivos/8-FASCCULOSEQUA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lln.ne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cenapred.gob.mx/es/Publicaciones/archivos/189-FASCCULOTORMENTASSEVERAS.PDF" TargetMode="External"/><Relationship Id="rId5" Type="http://schemas.openxmlformats.org/officeDocument/2006/relationships/hyperlink" Target="http://www.atlasnacionalderiesgos.gob.mx/descargas/Guia_contenido_minimo2016.pdf" TargetMode="External"/><Relationship Id="rId4" Type="http://schemas.openxmlformats.org/officeDocument/2006/relationships/hyperlink" Target="http://www.atlasnacionalderiesgos.gob.mx/archivo/visor-capas.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bit.ly/2Htpipa" TargetMode="External"/><Relationship Id="rId2" Type="http://schemas.openxmlformats.org/officeDocument/2006/relationships/hyperlink" Target="https://www.cenapred.gob.mx/es/Publicaciones/archivos/300-INFOGRAFAKARSTICIDAD.PDF"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5-FASCCULOCICLONESTROPICALE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cenapred.gob.mx/es/Publicaciones/archivos/155.pdf" TargetMode="External"/><Relationship Id="rId5" Type="http://schemas.openxmlformats.org/officeDocument/2006/relationships/hyperlink" Target="https://www.cenapred.gob.mx/es/Publicaciones/archivos/63.pdf" TargetMode="External"/><Relationship Id="rId4" Type="http://schemas.openxmlformats.org/officeDocument/2006/relationships/hyperlink" Target="http://www.atlasnacionalderiesgos.gob.mx/descargas/Guia_contenido_minimo2016.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63.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atlasnacionalderiesgos.gob.mx/descargas/Guia_contenido_minimo2016.pdf" TargetMode="External"/><Relationship Id="rId5" Type="http://schemas.openxmlformats.org/officeDocument/2006/relationships/hyperlink" Target="http://www1.cenapred.unam.mx/DIR_INVESTIGACION/Fraccion_XLI/RH/180301_RH_ondas_de_calor_mapas.pdf" TargetMode="External"/><Relationship Id="rId4" Type="http://schemas.openxmlformats.org/officeDocument/2006/relationships/hyperlink" Target="https://www.cenapred.gob.mx/es/Publicaciones/archivos/156.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114611" y="5182160"/>
            <a:ext cx="8548096" cy="163121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Optimizar el uso del agua </a:t>
            </a:r>
            <a:r>
              <a:rPr lang="es-MX" sz="1400" dirty="0">
                <a:latin typeface="Montserrat" panose="00000500000000000000" pitchFamily="2" charset="0"/>
              </a:rPr>
              <a:t>con la construcción o el buen manejo de infraestructura tal como: presas, tanques de almacenamiento, sistemas de abastecimiento de agua potable, plantas de tratamiento de aguas negras, perforación de pozos, canales revestidos y sistemas de irrigación.</a:t>
            </a:r>
          </a:p>
          <a:p>
            <a:pPr marL="285750" indent="-285750" algn="just">
              <a:buFont typeface="Symbol" panose="05050102010706020507" pitchFamily="18" charset="2"/>
              <a:buChar char=""/>
            </a:pPr>
            <a:r>
              <a:rPr lang="es-MX" sz="1400" dirty="0">
                <a:latin typeface="Montserrat" panose="00000500000000000000" pitchFamily="2" charset="0"/>
              </a:rPr>
              <a:t>Trabajar con la población en </a:t>
            </a:r>
            <a:r>
              <a:rPr lang="es-MX" sz="1400" b="1" dirty="0">
                <a:latin typeface="Montserrat" panose="00000500000000000000" pitchFamily="2" charset="0"/>
              </a:rPr>
              <a:t>campañas de concientización </a:t>
            </a:r>
            <a:r>
              <a:rPr lang="es-MX" sz="1400" dirty="0">
                <a:latin typeface="Montserrat" panose="00000500000000000000" pitchFamily="2" charset="0"/>
              </a:rPr>
              <a:t>sobre una cultura del cuidado del agua.</a:t>
            </a:r>
          </a:p>
        </p:txBody>
      </p:sp>
      <p:sp>
        <p:nvSpPr>
          <p:cNvPr id="10" name="9 Rectángulo"/>
          <p:cNvSpPr/>
          <p:nvPr/>
        </p:nvSpPr>
        <p:spPr>
          <a:xfrm>
            <a:off x="179512" y="836712"/>
            <a:ext cx="8756550" cy="369332"/>
          </a:xfrm>
          <a:prstGeom prst="rect">
            <a:avLst/>
          </a:prstGeom>
        </p:spPr>
        <p:txBody>
          <a:bodyPr wrap="square">
            <a:spAutoFit/>
          </a:bodyPr>
          <a:lstStyle/>
          <a:p>
            <a:r>
              <a:rPr lang="es-MX" b="1" dirty="0" smtClean="0">
                <a:solidFill>
                  <a:srgbClr val="38806B"/>
                </a:solidFill>
                <a:latin typeface="Montserrat"/>
              </a:rPr>
              <a:t>Sequía</a:t>
            </a:r>
            <a:endParaRPr lang="es-MX" b="1" dirty="0">
              <a:solidFill>
                <a:srgbClr val="38806B"/>
              </a:solidFill>
              <a:latin typeface="Montserrat"/>
            </a:endParaRPr>
          </a:p>
        </p:txBody>
      </p:sp>
      <p:sp>
        <p:nvSpPr>
          <p:cNvPr id="9" name="8 Rectángulo"/>
          <p:cNvSpPr/>
          <p:nvPr/>
        </p:nvSpPr>
        <p:spPr>
          <a:xfrm>
            <a:off x="107504" y="1874435"/>
            <a:ext cx="5832648" cy="3354765"/>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de eventos históricos y de escenarios de riesgo por sequía</a:t>
            </a:r>
            <a:r>
              <a:rPr lang="es-MX" sz="1400" dirty="0" smtClean="0">
                <a:latin typeface="Montserrat" panose="00000500000000000000" pitchFamily="2" charset="0"/>
              </a:rPr>
              <a:t> </a:t>
            </a:r>
            <a:r>
              <a:rPr lang="es-MX" sz="1400" dirty="0" smtClean="0">
                <a:latin typeface="Montserrat" panose="00000500000000000000" pitchFamily="2" charset="0"/>
                <a:hlinkClick r:id="rId2"/>
              </a:rPr>
              <a:t>http</a:t>
            </a:r>
            <a:r>
              <a:rPr lang="es-MX" sz="1400" dirty="0">
                <a:latin typeface="Montserrat" panose="00000500000000000000" pitchFamily="2" charset="0"/>
                <a:hlinkClick r:id="rId2"/>
              </a:rPr>
              <a:t>://</a:t>
            </a:r>
            <a:r>
              <a:rPr lang="es-MX" sz="1400" dirty="0" smtClean="0">
                <a:latin typeface="Montserrat" panose="00000500000000000000" pitchFamily="2" charset="0"/>
                <a:hlinkClick r:id="rId2"/>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V.9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Sequías</a:t>
            </a:r>
            <a:r>
              <a:rPr lang="es-MX" sz="1400" dirty="0">
                <a:latin typeface="Montserrat" panose="00000500000000000000" pitchFamily="2" charset="0"/>
              </a:rPr>
              <a:t> </a:t>
            </a:r>
            <a:r>
              <a:rPr lang="es-MX" sz="1400" dirty="0">
                <a:latin typeface="Montserrat" panose="00000500000000000000" pitchFamily="2" charset="0"/>
                <a:hlinkClick r:id="rId4"/>
              </a:rPr>
              <a:t>https://</a:t>
            </a:r>
            <a:r>
              <a:rPr lang="es-MX" sz="1400" dirty="0" smtClean="0">
                <a:latin typeface="Montserrat" panose="00000500000000000000" pitchFamily="2" charset="0"/>
                <a:hlinkClick r:id="rId4"/>
              </a:rPr>
              <a:t>www.cenapred.gob.mx/es/Publicaciones/archivos/8-FASCCULOSEQUAS.PDF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dirty="0">
                <a:latin typeface="Montserrat" panose="00000500000000000000" pitchFamily="2" charset="0"/>
              </a:rPr>
              <a:t>libro</a:t>
            </a:r>
            <a:r>
              <a:rPr lang="es-MX" sz="1400" dirty="0">
                <a:latin typeface="Montserrat" panose="00000500000000000000" pitchFamily="2" charset="0"/>
              </a:rPr>
              <a:t> </a:t>
            </a:r>
            <a:r>
              <a:rPr lang="es-MX" sz="1400" i="1" dirty="0">
                <a:latin typeface="Montserrat" panose="00000500000000000000" pitchFamily="2" charset="0"/>
              </a:rPr>
              <a:t>Análisis de Sequías</a:t>
            </a:r>
            <a:r>
              <a:rPr lang="es-MX" sz="1400" dirty="0">
                <a:latin typeface="Montserrat" panose="00000500000000000000" pitchFamily="2" charset="0"/>
              </a:rPr>
              <a:t> </a:t>
            </a:r>
            <a:r>
              <a:rPr lang="es-MX" sz="1400" dirty="0">
                <a:latin typeface="Montserrat" panose="00000500000000000000" pitchFamily="2" charset="0"/>
                <a:hlinkClick r:id="rId5"/>
              </a:rPr>
              <a:t>http://</a:t>
            </a:r>
            <a:r>
              <a:rPr lang="es-MX" sz="1400" dirty="0" smtClean="0">
                <a:latin typeface="Montserrat" panose="00000500000000000000" pitchFamily="2" charset="0"/>
                <a:hlinkClick r:id="rId5"/>
              </a:rPr>
              <a:t>www.atlasnacionalderiesgos.gob.mx/descargas/anexos.zip</a:t>
            </a:r>
            <a:endParaRPr lang="es-MX" sz="1400" dirty="0" smtClean="0">
              <a:latin typeface="Montserrat" panose="00000500000000000000" pitchFamily="2" charset="0"/>
            </a:endParaRPr>
          </a:p>
        </p:txBody>
      </p:sp>
      <p:sp>
        <p:nvSpPr>
          <p:cNvPr id="14" name="13 Rectángulo"/>
          <p:cNvSpPr/>
          <p:nvPr/>
        </p:nvSpPr>
        <p:spPr>
          <a:xfrm>
            <a:off x="107504" y="1196752"/>
            <a:ext cx="5688632"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Tres declaratorias </a:t>
            </a:r>
            <a:r>
              <a:rPr lang="es-MX" sz="1400" b="1" dirty="0">
                <a:latin typeface="Montserrat" panose="00000500000000000000" pitchFamily="2" charset="0"/>
              </a:rPr>
              <a:t>de desastre</a:t>
            </a:r>
            <a:r>
              <a:rPr lang="es-MX" sz="1400" dirty="0">
                <a:latin typeface="Montserrat" panose="00000500000000000000" pitchFamily="2" charset="0"/>
              </a:rPr>
              <a:t> </a:t>
            </a:r>
            <a:r>
              <a:rPr lang="es-MX" sz="1400" dirty="0" smtClean="0">
                <a:latin typeface="Montserrat" panose="00000500000000000000" pitchFamily="2" charset="0"/>
              </a:rPr>
              <a:t>(</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endParaRPr lang="es-MX" sz="1400" dirty="0">
              <a:latin typeface="Montserrat" panose="00000500000000000000" pitchFamily="2" charset="0"/>
            </a:endParaRPr>
          </a:p>
        </p:txBody>
      </p:sp>
      <p:grpSp>
        <p:nvGrpSpPr>
          <p:cNvPr id="3" name="2 Grupo"/>
          <p:cNvGrpSpPr/>
          <p:nvPr/>
        </p:nvGrpSpPr>
        <p:grpSpPr>
          <a:xfrm>
            <a:off x="5957677" y="2564904"/>
            <a:ext cx="3084735" cy="2620762"/>
            <a:chOff x="5957677" y="2564904"/>
            <a:chExt cx="3084735" cy="2620762"/>
          </a:xfrm>
        </p:grpSpPr>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677" y="2564904"/>
              <a:ext cx="3084735" cy="2280499"/>
            </a:xfrm>
            <a:prstGeom prst="rect">
              <a:avLst/>
            </a:prstGeom>
          </p:spPr>
        </p:pic>
        <p:sp>
          <p:nvSpPr>
            <p:cNvPr id="12" name="11 CuadroTexto"/>
            <p:cNvSpPr txBox="1"/>
            <p:nvPr/>
          </p:nvSpPr>
          <p:spPr>
            <a:xfrm>
              <a:off x="6050284" y="4847112"/>
              <a:ext cx="289952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los municipios de </a:t>
              </a:r>
              <a:r>
                <a:rPr lang="es-MX" sz="800" b="1" dirty="0">
                  <a:latin typeface="Montserrat" panose="00000500000000000000" pitchFamily="2" charset="0"/>
                </a:rPr>
                <a:t>Sonora</a:t>
              </a:r>
            </a:p>
          </p:txBody>
        </p:sp>
      </p:grpSp>
      <p:sp>
        <p:nvSpPr>
          <p:cNvPr id="13" name="12 Rectángulo"/>
          <p:cNvSpPr/>
          <p:nvPr/>
        </p:nvSpPr>
        <p:spPr>
          <a:xfrm>
            <a:off x="6359144" y="1200234"/>
            <a:ext cx="2303564"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Eventos históricos: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Agosto </a:t>
            </a:r>
            <a:r>
              <a:rPr lang="es-MX" sz="1400" dirty="0">
                <a:latin typeface="Montserrat" panose="00000500000000000000" pitchFamily="2" charset="0"/>
              </a:rPr>
              <a:t>de 1962.</a:t>
            </a:r>
          </a:p>
          <a:p>
            <a:pPr marL="285750" indent="-285750" algn="just">
              <a:buFont typeface="Symbol" panose="05050102010706020507" pitchFamily="18" charset="2"/>
              <a:buChar char=""/>
            </a:pPr>
            <a:r>
              <a:rPr lang="es-MX" sz="1400" dirty="0" smtClean="0">
                <a:latin typeface="Montserrat" panose="00000500000000000000" pitchFamily="2" charset="0"/>
              </a:rPr>
              <a:t>Julio </a:t>
            </a:r>
            <a:r>
              <a:rPr lang="es-MX" sz="1400" dirty="0">
                <a:latin typeface="Montserrat" panose="00000500000000000000" pitchFamily="2" charset="0"/>
              </a:rPr>
              <a:t>de 1996</a:t>
            </a:r>
          </a:p>
          <a:p>
            <a:pPr marL="285750" indent="-285750" algn="just">
              <a:buFont typeface="Symbol" panose="05050102010706020507" pitchFamily="18" charset="2"/>
              <a:buChar char=""/>
            </a:pPr>
            <a:r>
              <a:rPr lang="es-MX" sz="1400" dirty="0" smtClean="0">
                <a:latin typeface="Montserrat" panose="00000500000000000000" pitchFamily="2" charset="0"/>
              </a:rPr>
              <a:t>Marzo </a:t>
            </a:r>
            <a:r>
              <a:rPr lang="es-MX" sz="1400" dirty="0">
                <a:latin typeface="Montserrat" panose="00000500000000000000" pitchFamily="2" charset="0"/>
              </a:rPr>
              <a:t>de 1999.</a:t>
            </a:r>
          </a:p>
          <a:p>
            <a:pPr marL="285750" indent="-285750" algn="just">
              <a:buFont typeface="Symbol" panose="05050102010706020507" pitchFamily="18" charset="2"/>
              <a:buChar char=""/>
            </a:pPr>
            <a:r>
              <a:rPr lang="es-MX" sz="1400" dirty="0" smtClean="0">
                <a:latin typeface="Montserrat" panose="00000500000000000000" pitchFamily="2" charset="0"/>
              </a:rPr>
              <a:t>Abril </a:t>
            </a:r>
            <a:r>
              <a:rPr lang="es-MX" sz="1400" dirty="0">
                <a:latin typeface="Montserrat" panose="00000500000000000000" pitchFamily="2" charset="0"/>
              </a:rPr>
              <a:t>de </a:t>
            </a:r>
            <a:r>
              <a:rPr lang="es-MX" sz="1400" dirty="0" smtClean="0">
                <a:latin typeface="Montserrat" panose="00000500000000000000" pitchFamily="2" charset="0"/>
              </a:rPr>
              <a:t>2000.</a:t>
            </a:r>
            <a:endParaRPr lang="es-MX" sz="1400" dirty="0">
              <a:latin typeface="Montserrat" panose="00000500000000000000" pitchFamily="2" charset="0"/>
            </a:endParaRPr>
          </a:p>
        </p:txBody>
      </p:sp>
    </p:spTree>
    <p:extLst>
      <p:ext uri="{BB962C8B-B14F-4D97-AF65-F5344CB8AC3E}">
        <p14:creationId xmlns:p14="http://schemas.microsoft.com/office/powerpoint/2010/main" val="290666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6513" y="5570656"/>
            <a:ext cx="9043009"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equipo para la remoción de granizo.</a:t>
            </a:r>
          </a:p>
          <a:p>
            <a:pPr marL="285750" indent="-285750" algn="just">
              <a:buFont typeface="Symbol" panose="05050102010706020507" pitchFamily="18" charset="2"/>
              <a:buChar char=""/>
            </a:pPr>
            <a:r>
              <a:rPr lang="es-MX" sz="1400" b="1" dirty="0" smtClean="0">
                <a:latin typeface="Montserrat" panose="00000500000000000000" pitchFamily="2" charset="0"/>
              </a:rPr>
              <a:t>Instalar </a:t>
            </a:r>
            <a:r>
              <a:rPr lang="es-MX" sz="1400" b="1" dirty="0">
                <a:latin typeface="Montserrat" panose="00000500000000000000" pitchFamily="2" charset="0"/>
              </a:rPr>
              <a:t>pararrayos </a:t>
            </a:r>
            <a:r>
              <a:rPr lang="es-MX" sz="1400" dirty="0">
                <a:latin typeface="Montserrat" panose="00000500000000000000" pitchFamily="2" charset="0"/>
              </a:rPr>
              <a:t>en torres y antenas</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0" name="9 Rectángulo"/>
          <p:cNvSpPr/>
          <p:nvPr/>
        </p:nvSpPr>
        <p:spPr>
          <a:xfrm>
            <a:off x="63922" y="982469"/>
            <a:ext cx="8756550" cy="646331"/>
          </a:xfrm>
          <a:prstGeom prst="rect">
            <a:avLst/>
          </a:prstGeom>
        </p:spPr>
        <p:txBody>
          <a:bodyPr wrap="square">
            <a:spAutoFit/>
          </a:bodyPr>
          <a:lstStyle/>
          <a:p>
            <a:r>
              <a:rPr lang="es-MX" b="1" dirty="0">
                <a:solidFill>
                  <a:srgbClr val="38806B"/>
                </a:solidFill>
                <a:latin typeface="Montserrat"/>
              </a:rPr>
              <a:t>Tormentas </a:t>
            </a:r>
            <a:r>
              <a:rPr lang="es-MX" b="1" dirty="0" smtClean="0">
                <a:solidFill>
                  <a:srgbClr val="38806B"/>
                </a:solidFill>
                <a:latin typeface="Montserrat"/>
              </a:rPr>
              <a:t>eléctricas (forman parte de tormentas severas, las cuales comprenden, además granizo, vientos </a:t>
            </a:r>
            <a:r>
              <a:rPr lang="es-MX" b="1" dirty="0">
                <a:solidFill>
                  <a:srgbClr val="38806B"/>
                </a:solidFill>
                <a:latin typeface="Montserrat"/>
              </a:rPr>
              <a:t>y lluvia</a:t>
            </a:r>
            <a:r>
              <a:rPr lang="es-MX" b="1" dirty="0" smtClean="0">
                <a:solidFill>
                  <a:srgbClr val="38806B"/>
                </a:solidFill>
                <a:latin typeface="Montserrat"/>
              </a:rPr>
              <a:t>)</a:t>
            </a:r>
            <a:endParaRPr lang="es-MX" b="1" dirty="0">
              <a:solidFill>
                <a:srgbClr val="38806B"/>
              </a:solidFill>
              <a:latin typeface="Montserrat"/>
            </a:endParaRPr>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2602934"/>
            <a:ext cx="3107170" cy="2322510"/>
          </a:xfrm>
          <a:prstGeom prst="rect">
            <a:avLst/>
          </a:prstGeom>
        </p:spPr>
      </p:pic>
      <p:sp>
        <p:nvSpPr>
          <p:cNvPr id="12" name="11 CuadroTexto"/>
          <p:cNvSpPr txBox="1"/>
          <p:nvPr/>
        </p:nvSpPr>
        <p:spPr>
          <a:xfrm>
            <a:off x="6616236" y="5022166"/>
            <a:ext cx="2243374"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eléctricas </a:t>
            </a:r>
            <a:r>
              <a:rPr lang="es-MX" sz="800" b="1" dirty="0" smtClean="0">
                <a:latin typeface="Montserrat" panose="00000500000000000000" pitchFamily="2" charset="0"/>
              </a:rPr>
              <a:t>en los municipios de </a:t>
            </a:r>
            <a:r>
              <a:rPr lang="es-MX" sz="800" b="1" dirty="0">
                <a:latin typeface="Montserrat" panose="00000500000000000000" pitchFamily="2" charset="0"/>
              </a:rPr>
              <a:t>Sonora</a:t>
            </a:r>
          </a:p>
        </p:txBody>
      </p:sp>
      <p:sp>
        <p:nvSpPr>
          <p:cNvPr id="9" name="8 Rectángulo"/>
          <p:cNvSpPr/>
          <p:nvPr/>
        </p:nvSpPr>
        <p:spPr>
          <a:xfrm>
            <a:off x="-36512" y="2233315"/>
            <a:ext cx="6120680" cy="3139321"/>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CENAPRED:</a:t>
            </a: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por </a:t>
            </a:r>
            <a:r>
              <a:rPr lang="es-MX" sz="1400" b="1" dirty="0">
                <a:latin typeface="Montserrat" panose="00000500000000000000" pitchFamily="2" charset="0"/>
              </a:rPr>
              <a:t>tormentas </a:t>
            </a:r>
            <a:r>
              <a:rPr lang="es-MX" sz="1400" b="1" dirty="0" smtClean="0">
                <a:latin typeface="Montserrat" panose="00000500000000000000" pitchFamily="2" charset="0"/>
              </a:rPr>
              <a:t>eléctricas</a:t>
            </a:r>
            <a:r>
              <a:rPr lang="es-MX" sz="1400" dirty="0" smtClean="0">
                <a:latin typeface="Montserrat" panose="00000500000000000000" pitchFamily="2" charset="0"/>
              </a:rPr>
              <a:t>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Fracciones V.6 y V.7 </a:t>
            </a:r>
            <a:r>
              <a:rPr lang="es-MX" sz="1400" dirty="0">
                <a:latin typeface="Montserrat" panose="00000500000000000000" pitchFamily="2" charset="0"/>
                <a:hlinkClick r:id="rId5"/>
              </a:rPr>
              <a:t>http://</a:t>
            </a:r>
            <a:r>
              <a:rPr lang="es-MX" sz="1400" dirty="0" smtClean="0">
                <a:latin typeface="Montserrat" panose="00000500000000000000" pitchFamily="2" charset="0"/>
                <a:hlinkClick r:id="rId5"/>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Tormentas Severas</a:t>
            </a:r>
            <a:r>
              <a:rPr lang="es-MX" sz="1400" dirty="0">
                <a:latin typeface="Montserrat" panose="00000500000000000000" pitchFamily="2" charset="0"/>
              </a:rPr>
              <a:t> </a:t>
            </a:r>
            <a:r>
              <a:rPr lang="es-MX" sz="1400" dirty="0">
                <a:latin typeface="Montserrat" panose="00000500000000000000" pitchFamily="2" charset="0"/>
                <a:hlinkClick r:id="rId6"/>
              </a:rPr>
              <a:t>https://</a:t>
            </a:r>
            <a:r>
              <a:rPr lang="es-MX" sz="1400" dirty="0" smtClean="0">
                <a:latin typeface="Montserrat" panose="00000500000000000000" pitchFamily="2" charset="0"/>
                <a:hlinkClick r:id="rId6"/>
              </a:rPr>
              <a:t>www.cenapred.gob.mx/es/Publicaciones/archivos/189-FASCCULOTORMENTASSEVERAS.PDF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dirty="0" smtClean="0">
                <a:latin typeface="Montserrat" panose="00000500000000000000" pitchFamily="2" charset="0"/>
              </a:rPr>
              <a:t>Red </a:t>
            </a:r>
            <a:r>
              <a:rPr lang="es-MX" sz="1400" b="1" dirty="0">
                <a:latin typeface="Montserrat" panose="00000500000000000000" pitchFamily="2" charset="0"/>
              </a:rPr>
              <a:t>mundial de localización de rayos</a:t>
            </a:r>
            <a:r>
              <a:rPr lang="es-MX" sz="1400" dirty="0" smtClean="0">
                <a:latin typeface="Montserrat" panose="00000500000000000000" pitchFamily="2" charset="0"/>
              </a:rPr>
              <a:t> (</a:t>
            </a:r>
            <a:r>
              <a:rPr lang="en-US" sz="1400" dirty="0">
                <a:latin typeface="Montserrat" panose="00000500000000000000" pitchFamily="2" charset="0"/>
              </a:rPr>
              <a:t>World Wide Lightning Location </a:t>
            </a:r>
            <a:r>
              <a:rPr lang="en-US" sz="1400" dirty="0" smtClean="0">
                <a:latin typeface="Montserrat" panose="00000500000000000000" pitchFamily="2" charset="0"/>
              </a:rPr>
              <a:t>Network)</a:t>
            </a:r>
            <a:r>
              <a:rPr lang="es-MX" sz="1400" dirty="0" smtClean="0">
                <a:latin typeface="Montserrat" panose="00000500000000000000" pitchFamily="2" charset="0"/>
              </a:rPr>
              <a:t> </a:t>
            </a:r>
            <a:r>
              <a:rPr lang="es-MX" sz="1400" dirty="0">
                <a:latin typeface="Montserrat" panose="00000500000000000000" pitchFamily="2" charset="0"/>
                <a:hlinkClick r:id="rId7"/>
              </a:rPr>
              <a:t>http://wwlln.net</a:t>
            </a:r>
            <a:r>
              <a:rPr lang="es-MX" sz="1400" dirty="0" smtClean="0">
                <a:latin typeface="Montserrat" panose="00000500000000000000" pitchFamily="2" charset="0"/>
                <a:hlinkClick r:id="rId7"/>
              </a:rPr>
              <a:t>/</a:t>
            </a:r>
            <a:endParaRPr lang="es-MX" sz="1400" dirty="0" smtClean="0">
              <a:latin typeface="Montserrat" panose="00000500000000000000" pitchFamily="2" charset="0"/>
            </a:endParaRPr>
          </a:p>
        </p:txBody>
      </p:sp>
      <p:sp>
        <p:nvSpPr>
          <p:cNvPr id="14" name="13 Rectángulo"/>
          <p:cNvSpPr/>
          <p:nvPr/>
        </p:nvSpPr>
        <p:spPr>
          <a:xfrm>
            <a:off x="-36512" y="1593081"/>
            <a:ext cx="6403854" cy="553998"/>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7</a:t>
            </a:r>
            <a:r>
              <a:rPr lang="es-MX" sz="1400" b="1" dirty="0" smtClean="0">
                <a:latin typeface="Montserrat" panose="00000500000000000000" pitchFamily="2" charset="0"/>
              </a:rPr>
              <a:t>0 decesos por tormentas eléctricas</a:t>
            </a:r>
            <a:r>
              <a:rPr lang="es-MX" sz="1400" dirty="0" smtClean="0">
                <a:latin typeface="Montserrat" panose="00000500000000000000" pitchFamily="2" charset="0"/>
              </a:rPr>
              <a:t> de 1985 a 2006 (SS, 2007).</a:t>
            </a:r>
          </a:p>
        </p:txBody>
      </p:sp>
      <p:sp>
        <p:nvSpPr>
          <p:cNvPr id="13" name="12 Rectángulo"/>
          <p:cNvSpPr/>
          <p:nvPr/>
        </p:nvSpPr>
        <p:spPr>
          <a:xfrm>
            <a:off x="6367342" y="1651447"/>
            <a:ext cx="2741162"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Principalmente, sureste del estado.</a:t>
            </a:r>
            <a:endParaRPr lang="es-MX" sz="1400" dirty="0">
              <a:latin typeface="Montserrat" panose="00000500000000000000" pitchFamily="2" charset="0"/>
            </a:endParaRPr>
          </a:p>
        </p:txBody>
      </p:sp>
    </p:spTree>
    <p:extLst>
      <p:ext uri="{BB962C8B-B14F-4D97-AF65-F5344CB8AC3E}">
        <p14:creationId xmlns:p14="http://schemas.microsoft.com/office/powerpoint/2010/main" val="373451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332656"/>
            <a:ext cx="1712328" cy="400110"/>
          </a:xfrm>
          <a:prstGeom prst="rect">
            <a:avLst/>
          </a:prstGeom>
          <a:noFill/>
        </p:spPr>
        <p:txBody>
          <a:bodyPr wrap="none" rtlCol="0">
            <a:spAutoFit/>
          </a:bodyPr>
          <a:lstStyle/>
          <a:p>
            <a:r>
              <a:rPr lang="es-MX" sz="2000" b="1" dirty="0" err="1" smtClean="0">
                <a:solidFill>
                  <a:srgbClr val="38806B"/>
                </a:solidFill>
                <a:latin typeface="Montserrat"/>
              </a:rPr>
              <a:t>Karsticidad</a:t>
            </a:r>
            <a:endParaRPr lang="es-MX" sz="2000" b="1" dirty="0">
              <a:solidFill>
                <a:srgbClr val="38806B"/>
              </a:solidFill>
              <a:latin typeface="Montserrat"/>
            </a:endParaRPr>
          </a:p>
        </p:txBody>
      </p:sp>
      <p:sp>
        <p:nvSpPr>
          <p:cNvPr id="9" name="8 CuadroTexto"/>
          <p:cNvSpPr txBox="1"/>
          <p:nvPr/>
        </p:nvSpPr>
        <p:spPr>
          <a:xfrm>
            <a:off x="47477" y="980728"/>
            <a:ext cx="9027976" cy="1169551"/>
          </a:xfrm>
          <a:prstGeom prst="rect">
            <a:avLst/>
          </a:prstGeom>
          <a:noFill/>
        </p:spPr>
        <p:txBody>
          <a:bodyPr wrap="square" rtlCol="0">
            <a:spAutoFit/>
          </a:bodyPr>
          <a:lstStyle/>
          <a:p>
            <a:pPr algn="just"/>
            <a:r>
              <a:rPr lang="es-MX" sz="1400" dirty="0" smtClean="0">
                <a:latin typeface="Montserrat"/>
              </a:rPr>
              <a:t>En el estado de Sonora los afloramientos de roca caliza son escasos, aunque los pocos que existen presentan </a:t>
            </a:r>
            <a:r>
              <a:rPr lang="es-MX" sz="1400" b="1" dirty="0" smtClean="0">
                <a:latin typeface="Montserrat"/>
              </a:rPr>
              <a:t>evidencias de desarrollo kárstico maduro</a:t>
            </a:r>
            <a:r>
              <a:rPr lang="es-MX" sz="1400" dirty="0" smtClean="0">
                <a:latin typeface="Montserrat"/>
              </a:rPr>
              <a:t>, con la </a:t>
            </a:r>
            <a:r>
              <a:rPr lang="es-MX" sz="1400" b="1" dirty="0" smtClean="0">
                <a:latin typeface="Montserrat"/>
              </a:rPr>
              <a:t>presencia de algunas dolinas, cavernas y manantiales kársticos</a:t>
            </a:r>
            <a:r>
              <a:rPr lang="es-MX" sz="1400" dirty="0">
                <a:latin typeface="Montserrat"/>
              </a:rPr>
              <a:t>. Por ello, </a:t>
            </a:r>
            <a:r>
              <a:rPr lang="es-MX" sz="1400" b="1" dirty="0">
                <a:latin typeface="Montserrat"/>
              </a:rPr>
              <a:t>es recomendable </a:t>
            </a:r>
            <a:r>
              <a:rPr lang="es-MX" sz="1400" dirty="0">
                <a:latin typeface="Montserrat"/>
              </a:rPr>
              <a:t>que, en obras de ingeniería desplantadas sobre </a:t>
            </a:r>
            <a:r>
              <a:rPr lang="es-MX" sz="1400" dirty="0" smtClean="0">
                <a:latin typeface="Montserrat"/>
              </a:rPr>
              <a:t>estas rocas se </a:t>
            </a:r>
            <a:r>
              <a:rPr lang="es-MX" sz="1400" dirty="0">
                <a:latin typeface="Montserrat"/>
              </a:rPr>
              <a:t>realicen </a:t>
            </a:r>
            <a:r>
              <a:rPr lang="es-MX" sz="1400" b="1" dirty="0">
                <a:latin typeface="Montserrat"/>
              </a:rPr>
              <a:t>estudios geofísicos de detalle y </a:t>
            </a:r>
            <a:r>
              <a:rPr lang="es-MX" sz="1400" b="1" dirty="0" smtClean="0">
                <a:latin typeface="Montserrat"/>
              </a:rPr>
              <a:t>perforaciones</a:t>
            </a:r>
            <a:r>
              <a:rPr lang="es-MX" sz="1400" dirty="0" smtClean="0">
                <a:latin typeface="Montserrat"/>
              </a:rPr>
              <a:t>, </a:t>
            </a:r>
            <a:r>
              <a:rPr lang="es-MX" sz="1400" dirty="0">
                <a:latin typeface="Montserrat"/>
              </a:rPr>
              <a:t>para </a:t>
            </a:r>
            <a:r>
              <a:rPr lang="es-MX" sz="1400" b="1" dirty="0">
                <a:latin typeface="Montserrat"/>
              </a:rPr>
              <a:t>garantizar que no existen huecos o cavernas </a:t>
            </a:r>
            <a:r>
              <a:rPr lang="es-MX" sz="1400" dirty="0">
                <a:latin typeface="Montserrat"/>
              </a:rPr>
              <a:t>que puedan afectar la obra</a:t>
            </a:r>
            <a:r>
              <a:rPr lang="es-MX" sz="1400" dirty="0" smtClean="0">
                <a:latin typeface="Montserrat"/>
              </a:rPr>
              <a:t>.</a:t>
            </a:r>
          </a:p>
        </p:txBody>
      </p:sp>
      <p:sp>
        <p:nvSpPr>
          <p:cNvPr id="4" name="3 CuadroTexto"/>
          <p:cNvSpPr txBox="1"/>
          <p:nvPr/>
        </p:nvSpPr>
        <p:spPr>
          <a:xfrm>
            <a:off x="1" y="2276872"/>
            <a:ext cx="2564294" cy="4555093"/>
          </a:xfrm>
          <a:prstGeom prst="rect">
            <a:avLst/>
          </a:prstGeom>
          <a:noFill/>
        </p:spPr>
        <p:txBody>
          <a:bodyPr wrap="square" rtlCol="0">
            <a:spAutoFit/>
          </a:bodyPr>
          <a:lstStyle/>
          <a:p>
            <a:r>
              <a:rPr lang="es-MX" sz="1400" dirty="0" smtClean="0">
                <a:latin typeface="Montserrat"/>
              </a:rPr>
              <a:t>En </a:t>
            </a:r>
            <a:r>
              <a:rPr lang="es-MX" sz="1400" dirty="0">
                <a:latin typeface="Montserrat"/>
              </a:rPr>
              <a:t>el Atlas Nacional de Riesgos se </a:t>
            </a:r>
            <a:r>
              <a:rPr lang="es-MX" sz="1400" dirty="0" smtClean="0">
                <a:latin typeface="Montserrat"/>
              </a:rPr>
              <a:t>encuentran </a:t>
            </a:r>
            <a:r>
              <a:rPr lang="es-MX" sz="1400" dirty="0">
                <a:latin typeface="Montserrat"/>
              </a:rPr>
              <a:t>las áreas susceptibles de ser </a:t>
            </a:r>
            <a:r>
              <a:rPr lang="es-MX" sz="1400" dirty="0" smtClean="0">
                <a:latin typeface="Montserrat"/>
              </a:rPr>
              <a:t>afectadas (imagen derecha).</a:t>
            </a:r>
          </a:p>
          <a:p>
            <a:endParaRPr lang="es-MX" sz="800" dirty="0">
              <a:latin typeface="Montserrat"/>
            </a:endParaRPr>
          </a:p>
          <a:p>
            <a:r>
              <a:rPr lang="es-MX" sz="1400" dirty="0" smtClean="0">
                <a:latin typeface="Montserrat"/>
              </a:rPr>
              <a:t>El CENAPRED cuenta con una Infografía sobre el tema:</a:t>
            </a:r>
          </a:p>
          <a:p>
            <a:endParaRPr lang="es-MX" sz="800" dirty="0" smtClean="0">
              <a:latin typeface="Montserrat"/>
            </a:endParaRPr>
          </a:p>
          <a:p>
            <a:r>
              <a:rPr lang="es-MX" sz="1200" dirty="0">
                <a:solidFill>
                  <a:schemeClr val="tx2"/>
                </a:solidFill>
                <a:hlinkClick r:id="rId2"/>
              </a:rPr>
              <a:t>https://</a:t>
            </a:r>
            <a:r>
              <a:rPr lang="es-MX" sz="1200" dirty="0" smtClean="0">
                <a:solidFill>
                  <a:schemeClr val="tx2"/>
                </a:solidFill>
                <a:hlinkClick r:id="rId2"/>
              </a:rPr>
              <a:t>www.cenapred.gob.mx/es/Publicaciones/archivos/300-INFOGRAFAKARSTICIDAD.PDF</a:t>
            </a:r>
            <a:endParaRPr lang="es-MX" sz="1200" dirty="0" smtClean="0">
              <a:solidFill>
                <a:schemeClr val="tx2"/>
              </a:solidFill>
            </a:endParaRPr>
          </a:p>
          <a:p>
            <a:endParaRPr lang="es-MX" sz="800" dirty="0">
              <a:solidFill>
                <a:schemeClr val="tx2"/>
              </a:solidFill>
            </a:endParaRPr>
          </a:p>
          <a:p>
            <a:r>
              <a:rPr lang="es-MX" sz="1400" dirty="0">
                <a:latin typeface="Montserrat"/>
              </a:rPr>
              <a:t>Se sugiere consultar </a:t>
            </a:r>
            <a:r>
              <a:rPr lang="es-MX" sz="1400" dirty="0" smtClean="0">
                <a:latin typeface="Montserrat"/>
              </a:rPr>
              <a:t>también el </a:t>
            </a:r>
            <a:r>
              <a:rPr lang="es-MX" sz="1400" dirty="0">
                <a:latin typeface="Montserrat"/>
              </a:rPr>
              <a:t>Informe </a:t>
            </a:r>
            <a:r>
              <a:rPr lang="es-MX" sz="1400" b="1" dirty="0" smtClean="0">
                <a:latin typeface="Montserrat"/>
              </a:rPr>
              <a:t>Análisis de la vulnerabilidad a fenómenos kársticos </a:t>
            </a:r>
            <a:r>
              <a:rPr lang="es-MX" sz="1400" dirty="0" smtClean="0">
                <a:latin typeface="Montserrat"/>
              </a:rPr>
              <a:t>realizado en el CENAPRED:</a:t>
            </a:r>
          </a:p>
          <a:p>
            <a:r>
              <a:rPr lang="es-MX" sz="1200" dirty="0" smtClean="0">
                <a:solidFill>
                  <a:schemeClr val="tx2"/>
                </a:solidFill>
                <a:hlinkClick r:id="rId3"/>
              </a:rPr>
              <a:t>https</a:t>
            </a:r>
            <a:r>
              <a:rPr lang="es-MX" sz="1200" dirty="0">
                <a:solidFill>
                  <a:schemeClr val="tx2"/>
                </a:solidFill>
                <a:hlinkClick r:id="rId3"/>
              </a:rPr>
              <a:t>://bit.ly/2Htpipa</a:t>
            </a:r>
            <a:endParaRPr lang="es-MX" sz="1200" dirty="0">
              <a:solidFill>
                <a:schemeClr val="tx2"/>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366" y="2270670"/>
            <a:ext cx="6542087"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13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332656"/>
            <a:ext cx="2255746" cy="369332"/>
          </a:xfrm>
          <a:prstGeom prst="rect">
            <a:avLst/>
          </a:prstGeom>
          <a:noFill/>
        </p:spPr>
        <p:txBody>
          <a:bodyPr wrap="none" rtlCol="0">
            <a:spAutoFit/>
          </a:bodyPr>
          <a:lstStyle/>
          <a:p>
            <a:r>
              <a:rPr lang="es-MX" b="1" dirty="0" smtClean="0">
                <a:solidFill>
                  <a:srgbClr val="38806B"/>
                </a:solidFill>
                <a:latin typeface="Montserrat"/>
              </a:rPr>
              <a:t>Riesgo Volcánico</a:t>
            </a:r>
            <a:endParaRPr lang="es-MX" b="1" dirty="0">
              <a:solidFill>
                <a:srgbClr val="38806B"/>
              </a:solidFill>
              <a:latin typeface="Montserrat"/>
            </a:endParaRPr>
          </a:p>
        </p:txBody>
      </p:sp>
      <p:sp>
        <p:nvSpPr>
          <p:cNvPr id="3" name="2 CuadroTexto"/>
          <p:cNvSpPr txBox="1"/>
          <p:nvPr/>
        </p:nvSpPr>
        <p:spPr>
          <a:xfrm>
            <a:off x="0" y="908720"/>
            <a:ext cx="3275856" cy="5924699"/>
          </a:xfrm>
          <a:prstGeom prst="rect">
            <a:avLst/>
          </a:prstGeom>
          <a:noFill/>
        </p:spPr>
        <p:txBody>
          <a:bodyPr wrap="square" rtlCol="0">
            <a:spAutoFit/>
          </a:bodyPr>
          <a:lstStyle/>
          <a:p>
            <a:pPr algn="just"/>
            <a:r>
              <a:rPr lang="es-MX" sz="1400" dirty="0" smtClean="0">
                <a:latin typeface="Montserrat"/>
              </a:rPr>
              <a:t>En el estado de Sonora se encuentra el </a:t>
            </a:r>
            <a:r>
              <a:rPr lang="es-MX" sz="1400" b="1" dirty="0" smtClean="0">
                <a:latin typeface="Montserrat"/>
              </a:rPr>
              <a:t>campo volcánico El Pinacate</a:t>
            </a:r>
            <a:r>
              <a:rPr lang="es-MX" sz="1400" dirty="0" smtClean="0">
                <a:latin typeface="Montserrat"/>
              </a:rPr>
              <a:t>, que puede producir derrames de lava y abundante caída de ceniza. Afortunadamente está en un área desértica y con </a:t>
            </a:r>
            <a:r>
              <a:rPr lang="es-MX" sz="1400" b="1" dirty="0" smtClean="0">
                <a:latin typeface="Montserrat"/>
              </a:rPr>
              <a:t>poca población expuesta</a:t>
            </a:r>
            <a:r>
              <a:rPr lang="es-MX" sz="1400" dirty="0" smtClean="0">
                <a:latin typeface="Montserrat"/>
              </a:rPr>
              <a:t>. Sin embargo, en Baja California y Baja California Sur hay numerosos volcanes que son considerados activos. Todos ellos están a distancias mayores a 100 km del estado de Sonora, por lo que, en caso de una erupción de estos volcanes, el territorio del estado, y en particular la zona costera, </a:t>
            </a:r>
            <a:r>
              <a:rPr lang="es-MX" sz="1400" b="1" dirty="0" smtClean="0">
                <a:latin typeface="Montserrat"/>
              </a:rPr>
              <a:t>podría ser afectado por trazas de caída de ceniza</a:t>
            </a:r>
            <a:r>
              <a:rPr lang="es-MX" sz="1400" dirty="0" smtClean="0">
                <a:latin typeface="Montserrat"/>
              </a:rPr>
              <a:t>.</a:t>
            </a:r>
            <a:r>
              <a:rPr lang="es-MX" sz="1400" dirty="0">
                <a:latin typeface="Montserrat" panose="00000500000000000000" pitchFamily="2" charset="0"/>
              </a:rPr>
              <a:t> </a:t>
            </a:r>
            <a:endParaRPr lang="es-MX" sz="1400" dirty="0" smtClean="0">
              <a:latin typeface="Montserrat" panose="00000500000000000000" pitchFamily="2" charset="0"/>
            </a:endParaRPr>
          </a:p>
          <a:p>
            <a:pPr algn="just"/>
            <a:endParaRPr lang="es-MX" sz="1400" dirty="0">
              <a:latin typeface="Montserrat" panose="00000500000000000000" pitchFamily="2" charset="0"/>
            </a:endParaRPr>
          </a:p>
          <a:p>
            <a:pPr algn="just"/>
            <a:r>
              <a:rPr lang="es-MX" sz="1400" dirty="0" smtClean="0">
                <a:latin typeface="Montserrat" panose="00000500000000000000" pitchFamily="2" charset="0"/>
              </a:rPr>
              <a:t>El </a:t>
            </a:r>
            <a:r>
              <a:rPr lang="es-MX" sz="1400" dirty="0">
                <a:latin typeface="Montserrat" panose="00000500000000000000" pitchFamily="2" charset="0"/>
              </a:rPr>
              <a:t>CENAPRED tiene numerosas </a:t>
            </a:r>
            <a:r>
              <a:rPr lang="es-MX" sz="1400" dirty="0" smtClean="0">
                <a:latin typeface="Montserrat" panose="00000500000000000000" pitchFamily="2" charset="0"/>
              </a:rPr>
              <a:t>publicaciones, acerca </a:t>
            </a:r>
            <a:r>
              <a:rPr lang="es-MX" sz="1400" dirty="0">
                <a:latin typeface="Montserrat" panose="00000500000000000000" pitchFamily="2" charset="0"/>
              </a:rPr>
              <a:t>de los peligros asociados a la caída de ceniza, como folletos e infografías, que pueden ser consultados en :</a:t>
            </a:r>
          </a:p>
          <a:p>
            <a:pPr algn="just"/>
            <a:endParaRPr lang="es-MX" sz="700" dirty="0">
              <a:latin typeface="Montserrat" panose="00000500000000000000" pitchFamily="2" charset="0"/>
            </a:endParaRPr>
          </a:p>
          <a:p>
            <a:pPr algn="ctr"/>
            <a:r>
              <a:rPr lang="es-MX" sz="1100" dirty="0">
                <a:solidFill>
                  <a:schemeClr val="tx2"/>
                </a:solidFill>
                <a:latin typeface="Montserrat" panose="00000500000000000000" pitchFamily="2" charset="0"/>
              </a:rPr>
              <a:t>http://</a:t>
            </a:r>
            <a:r>
              <a:rPr lang="es-MX" sz="1100" dirty="0" smtClean="0">
                <a:solidFill>
                  <a:schemeClr val="tx2"/>
                </a:solidFill>
                <a:latin typeface="Montserrat" panose="00000500000000000000" pitchFamily="2" charset="0"/>
              </a:rPr>
              <a:t>www.cenapred.gob.mx/PublicacionesWebGobMX/buscaindex</a:t>
            </a:r>
            <a:endParaRPr lang="es-MX" sz="1400" dirty="0" smtClean="0">
              <a:latin typeface="Montserra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603" y="908720"/>
            <a:ext cx="5627687"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33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512" y="260648"/>
            <a:ext cx="9144000" cy="4093428"/>
          </a:xfrm>
          <a:prstGeom prst="rect">
            <a:avLst/>
          </a:prstGeom>
          <a:noFill/>
        </p:spPr>
        <p:txBody>
          <a:bodyPr wrap="square" rtlCol="0">
            <a:spAutoFit/>
          </a:bodyPr>
          <a:lstStyle/>
          <a:p>
            <a:pPr algn="just"/>
            <a:r>
              <a:rPr lang="es-MX" b="1" dirty="0">
                <a:solidFill>
                  <a:srgbClr val="38806B"/>
                </a:solidFill>
                <a:latin typeface="Montserrat"/>
              </a:rPr>
              <a:t>A</a:t>
            </a:r>
            <a:r>
              <a:rPr lang="es-MX" b="1" dirty="0" smtClean="0">
                <a:solidFill>
                  <a:srgbClr val="38806B"/>
                </a:solidFill>
                <a:latin typeface="Montserrat"/>
              </a:rPr>
              <a:t>cciones de prevención por sismos </a:t>
            </a:r>
          </a:p>
          <a:p>
            <a:pPr algn="just"/>
            <a:r>
              <a:rPr lang="es-MX" b="1" dirty="0" smtClean="0">
                <a:solidFill>
                  <a:srgbClr val="38806B"/>
                </a:solidFill>
                <a:latin typeface="Montserrat"/>
              </a:rPr>
              <a:t>y tsunamis</a:t>
            </a:r>
          </a:p>
          <a:p>
            <a:pPr algn="just"/>
            <a:endParaRPr lang="es-MX" sz="1400" b="1" dirty="0">
              <a:solidFill>
                <a:srgbClr val="38806B"/>
              </a:solidFill>
              <a:latin typeface="Montserrat"/>
            </a:endParaRPr>
          </a:p>
          <a:p>
            <a:pPr algn="just"/>
            <a:r>
              <a:rPr lang="es-MX" sz="1400" b="1" dirty="0" smtClean="0">
                <a:solidFill>
                  <a:prstClr val="black"/>
                </a:solidFill>
                <a:latin typeface="Montserrat" panose="00000500000000000000" pitchFamily="2" charset="0"/>
              </a:rPr>
              <a:t>Peligro Sísmico</a:t>
            </a:r>
            <a:r>
              <a:rPr lang="es-MX" sz="1400" dirty="0" smtClean="0">
                <a:solidFill>
                  <a:prstClr val="black"/>
                </a:solidFill>
                <a:latin typeface="Montserrat" panose="00000500000000000000" pitchFamily="2" charset="0"/>
              </a:rPr>
              <a:t>: Sonora se encuentra en las </a:t>
            </a:r>
            <a:r>
              <a:rPr lang="es-MX" sz="1400" b="1" dirty="0" smtClean="0">
                <a:solidFill>
                  <a:prstClr val="black"/>
                </a:solidFill>
                <a:latin typeface="Montserrat" panose="00000500000000000000" pitchFamily="2" charset="0"/>
              </a:rPr>
              <a:t>zonas B, C y D</a:t>
            </a:r>
            <a:r>
              <a:rPr lang="es-MX" sz="1400" dirty="0" smtClean="0">
                <a:solidFill>
                  <a:prstClr val="black"/>
                </a:solidFill>
                <a:latin typeface="Montserrat" panose="00000500000000000000" pitchFamily="2" charset="0"/>
              </a:rPr>
              <a:t>  con base en la Regionalización Sísmica de la CFE. Ante </a:t>
            </a:r>
            <a:r>
              <a:rPr lang="es-MX" sz="1400" dirty="0">
                <a:solidFill>
                  <a:prstClr val="black"/>
                </a:solidFill>
                <a:latin typeface="Montserrat" panose="00000500000000000000" pitchFamily="2" charset="0"/>
              </a:rPr>
              <a:t>la ocurrencia de un sismo en la </a:t>
            </a:r>
            <a:r>
              <a:rPr lang="es-MX" sz="1400" b="1" dirty="0">
                <a:solidFill>
                  <a:prstClr val="black"/>
                </a:solidFill>
                <a:latin typeface="Montserrat" panose="00000500000000000000" pitchFamily="2" charset="0"/>
              </a:rPr>
              <a:t>Zona </a:t>
            </a:r>
            <a:r>
              <a:rPr lang="es-MX" sz="1400" b="1" dirty="0" smtClean="0">
                <a:solidFill>
                  <a:prstClr val="black"/>
                </a:solidFill>
                <a:latin typeface="Montserrat" panose="00000500000000000000" pitchFamily="2" charset="0"/>
              </a:rPr>
              <a:t>B y C</a:t>
            </a:r>
            <a:r>
              <a:rPr lang="es-MX" sz="1400" b="1" dirty="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media y alta intensidad</a:t>
            </a:r>
            <a:r>
              <a:rPr lang="es-MX" sz="1400" dirty="0" smtClean="0">
                <a:solidFill>
                  <a:prstClr val="black"/>
                </a:solidFill>
                <a:latin typeface="Montserrat" panose="00000500000000000000" pitchFamily="2" charset="0"/>
              </a:rPr>
              <a:t> respectivamente,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r>
              <a:rPr lang="es-MX" sz="1400" dirty="0" smtClean="0">
                <a:solidFill>
                  <a:prstClr val="black"/>
                </a:solidFill>
                <a:latin typeface="Montserrat" panose="00000500000000000000" pitchFamily="2" charset="0"/>
              </a:rPr>
              <a:t>. En </a:t>
            </a:r>
            <a:r>
              <a:rPr lang="es-MX" sz="1400" dirty="0">
                <a:solidFill>
                  <a:prstClr val="black"/>
                </a:solidFill>
                <a:latin typeface="Montserrat" panose="00000500000000000000" pitchFamily="2" charset="0"/>
              </a:rPr>
              <a:t>la </a:t>
            </a:r>
            <a:r>
              <a:rPr lang="es-MX" sz="1400" b="1" dirty="0">
                <a:solidFill>
                  <a:prstClr val="black"/>
                </a:solidFill>
                <a:latin typeface="Montserrat" panose="00000500000000000000" pitchFamily="2" charset="0"/>
              </a:rPr>
              <a:t>Zona D, de muy alta </a:t>
            </a:r>
            <a:r>
              <a:rPr lang="es-MX" sz="1400" b="1" dirty="0" smtClean="0">
                <a:solidFill>
                  <a:prstClr val="black"/>
                </a:solidFill>
                <a:latin typeface="Montserrat" panose="00000500000000000000" pitchFamily="2" charset="0"/>
              </a:rPr>
              <a:t>intensidad,</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asociado al sistema de </a:t>
            </a:r>
            <a:r>
              <a:rPr lang="es-MX" sz="1400" b="1" dirty="0" smtClean="0">
                <a:solidFill>
                  <a:prstClr val="black"/>
                </a:solidFill>
                <a:latin typeface="Montserrat" panose="00000500000000000000" pitchFamily="2" charset="0"/>
              </a:rPr>
              <a:t>fallas San Andres-Golfo de California</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Las aceleraciones del suelo, ante la ocurrencia de un gran sismo, </a:t>
            </a:r>
            <a:r>
              <a:rPr lang="es-MX" sz="1400" b="1" dirty="0">
                <a:solidFill>
                  <a:prstClr val="black"/>
                </a:solidFill>
                <a:latin typeface="Montserrat" panose="00000500000000000000" pitchFamily="2" charset="0"/>
              </a:rPr>
              <a:t>sobrepasarían el </a:t>
            </a:r>
            <a:r>
              <a:rPr lang="es-MX" sz="1400" b="1" dirty="0" smtClean="0">
                <a:solidFill>
                  <a:prstClr val="black"/>
                </a:solidFill>
                <a:latin typeface="Montserrat" panose="00000500000000000000" pitchFamily="2" charset="0"/>
              </a:rPr>
              <a:t>70% </a:t>
            </a:r>
            <a:r>
              <a:rPr lang="es-MX" sz="1400" b="1" dirty="0">
                <a:solidFill>
                  <a:prstClr val="black"/>
                </a:solidFill>
                <a:latin typeface="Montserrat" panose="00000500000000000000" pitchFamily="2" charset="0"/>
              </a:rPr>
              <a:t>de la aceleración </a:t>
            </a:r>
            <a:r>
              <a:rPr lang="es-MX" sz="1400" dirty="0">
                <a:solidFill>
                  <a:prstClr val="black"/>
                </a:solidFill>
                <a:latin typeface="Montserrat" panose="00000500000000000000" pitchFamily="2" charset="0"/>
              </a:rPr>
              <a:t>de la gravedad. </a:t>
            </a:r>
            <a:endParaRPr lang="es-MX" sz="1400" dirty="0" smtClean="0">
              <a:solidFill>
                <a:prstClr val="black"/>
              </a:solidFill>
              <a:latin typeface="Montserrat" panose="00000500000000000000" pitchFamily="2" charset="0"/>
            </a:endParaRP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3 de mayo de 1887</a:t>
            </a:r>
            <a:r>
              <a:rPr lang="es-MX" sz="1400" dirty="0">
                <a:solidFill>
                  <a:prstClr val="black"/>
                </a:solidFill>
                <a:latin typeface="Montserrat" panose="00000500000000000000" pitchFamily="2" charset="0"/>
              </a:rPr>
              <a:t>, se registró un </a:t>
            </a:r>
            <a:r>
              <a:rPr lang="es-MX" sz="1400" b="1" dirty="0">
                <a:solidFill>
                  <a:prstClr val="black"/>
                </a:solidFill>
                <a:latin typeface="Montserrat" panose="00000500000000000000" pitchFamily="2" charset="0"/>
              </a:rPr>
              <a:t>sismo</a:t>
            </a:r>
            <a:r>
              <a:rPr lang="es-MX" sz="1400" dirty="0">
                <a:solidFill>
                  <a:prstClr val="black"/>
                </a:solidFill>
                <a:latin typeface="Montserrat" panose="00000500000000000000" pitchFamily="2" charset="0"/>
              </a:rPr>
              <a:t> con magnitud </a:t>
            </a:r>
            <a:r>
              <a:rPr lang="es-MX" sz="1400" b="1" dirty="0" smtClean="0">
                <a:solidFill>
                  <a:prstClr val="black"/>
                </a:solidFill>
                <a:latin typeface="Montserrat" panose="00000500000000000000" pitchFamily="2" charset="0"/>
              </a:rPr>
              <a:t>M~7.6</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en las inmediaciones de </a:t>
            </a:r>
            <a:r>
              <a:rPr lang="es-MX" sz="1400" dirty="0" err="1">
                <a:solidFill>
                  <a:prstClr val="black"/>
                </a:solidFill>
                <a:latin typeface="Montserrat" panose="00000500000000000000" pitchFamily="2" charset="0"/>
              </a:rPr>
              <a:t>Bavispe</a:t>
            </a:r>
            <a:r>
              <a:rPr lang="es-MX" sz="1400" dirty="0">
                <a:solidFill>
                  <a:prstClr val="black"/>
                </a:solidFill>
                <a:latin typeface="Montserrat" panose="00000500000000000000" pitchFamily="2" charset="0"/>
              </a:rPr>
              <a:t>, Sonora</a:t>
            </a:r>
            <a:r>
              <a:rPr lang="es-MX" sz="1400" dirty="0" smtClean="0">
                <a:solidFill>
                  <a:prstClr val="black"/>
                </a:solidFill>
                <a:latin typeface="Montserrat" panose="00000500000000000000" pitchFamily="2" charset="0"/>
              </a:rPr>
              <a:t>, causó </a:t>
            </a:r>
            <a:r>
              <a:rPr lang="es-MX" sz="1400" dirty="0">
                <a:solidFill>
                  <a:prstClr val="black"/>
                </a:solidFill>
                <a:latin typeface="Montserrat" panose="00000500000000000000" pitchFamily="2" charset="0"/>
              </a:rPr>
              <a:t>la muerte de 40 personas y generó </a:t>
            </a:r>
            <a:r>
              <a:rPr lang="es-MX" sz="1400" b="1" dirty="0">
                <a:solidFill>
                  <a:prstClr val="black"/>
                </a:solidFill>
                <a:latin typeface="Montserrat" panose="00000500000000000000" pitchFamily="2" charset="0"/>
              </a:rPr>
              <a:t>daño significativo a 200 km a la redonda</a:t>
            </a:r>
            <a:r>
              <a:rPr lang="es-MX" sz="1400" dirty="0">
                <a:solidFill>
                  <a:prstClr val="black"/>
                </a:solidFill>
                <a:latin typeface="Montserrat" panose="00000500000000000000" pitchFamily="2" charset="0"/>
              </a:rPr>
              <a:t>.</a:t>
            </a:r>
          </a:p>
          <a:p>
            <a:pPr algn="just"/>
            <a:endParaRPr lang="es-MX" sz="1400" dirty="0">
              <a:solidFill>
                <a:prstClr val="black"/>
              </a:solidFill>
            </a:endParaRPr>
          </a:p>
          <a:p>
            <a:pPr algn="just"/>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1065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de </a:t>
            </a:r>
            <a:r>
              <a:rPr lang="es-MX" sz="1400" dirty="0" smtClean="0">
                <a:solidFill>
                  <a:prstClr val="black"/>
                </a:solidFill>
                <a:latin typeface="Montserrat" panose="00000500000000000000" pitchFamily="2" charset="0"/>
              </a:rPr>
              <a:t>Sonora y cuenta con </a:t>
            </a:r>
            <a:r>
              <a:rPr lang="es-MX" sz="1400" b="1" dirty="0" smtClean="0">
                <a:solidFill>
                  <a:prstClr val="black"/>
                </a:solidFill>
                <a:latin typeface="Montserrat" panose="00000500000000000000" pitchFamily="2" charset="0"/>
              </a:rPr>
              <a:t>dos estaciones</a:t>
            </a:r>
            <a:r>
              <a:rPr lang="es-MX" sz="1400" dirty="0" smtClean="0">
                <a:solidFill>
                  <a:prstClr val="black"/>
                </a:solidFill>
                <a:latin typeface="Montserrat" panose="00000500000000000000" pitchFamily="2" charset="0"/>
              </a:rPr>
              <a:t> en la entidad.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23 </a:t>
            </a:r>
            <a:r>
              <a:rPr lang="es-MX" sz="1400" b="1" dirty="0">
                <a:solidFill>
                  <a:prstClr val="black"/>
                </a:solidFill>
                <a:latin typeface="Montserrat" panose="00000500000000000000" pitchFamily="2" charset="0"/>
              </a:rPr>
              <a:t>de </a:t>
            </a:r>
            <a:r>
              <a:rPr lang="es-MX" sz="1400" b="1" dirty="0">
                <a:solidFill>
                  <a:prstClr val="black"/>
                </a:solidFill>
                <a:latin typeface="Montserrat" panose="00000500000000000000" pitchFamily="2" charset="0"/>
              </a:rPr>
              <a:t>m</a:t>
            </a:r>
            <a:r>
              <a:rPr lang="es-MX" sz="1400" b="1" dirty="0" smtClean="0">
                <a:solidFill>
                  <a:prstClr val="black"/>
                </a:solidFill>
                <a:latin typeface="Montserrat" panose="00000500000000000000" pitchFamily="2" charset="0"/>
              </a:rPr>
              <a:t>ayo </a:t>
            </a:r>
            <a:r>
              <a:rPr lang="es-MX" sz="1400" b="1" dirty="0" smtClean="0">
                <a:solidFill>
                  <a:prstClr val="black"/>
                </a:solidFill>
                <a:latin typeface="Montserrat" panose="00000500000000000000" pitchFamily="2" charset="0"/>
              </a:rPr>
              <a:t>de 1918</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M6.8</a:t>
            </a:r>
            <a:r>
              <a:rPr lang="es-MX" sz="1400" dirty="0" smtClean="0">
                <a:solidFill>
                  <a:prstClr val="black"/>
                </a:solidFill>
                <a:latin typeface="Montserrat" panose="00000500000000000000" pitchFamily="2" charset="0"/>
              </a:rPr>
              <a:t>, 102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Sur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H Guaymas. Sin embargo en el </a:t>
            </a:r>
            <a:r>
              <a:rPr lang="es-MX" sz="1400" b="1" dirty="0" smtClean="0">
                <a:solidFill>
                  <a:prstClr val="black"/>
                </a:solidFill>
                <a:latin typeface="Montserrat" panose="00000500000000000000" pitchFamily="2" charset="0"/>
              </a:rPr>
              <a:t>sistema de fallas San Andres-Golfo de California</a:t>
            </a:r>
            <a:r>
              <a:rPr lang="es-MX" sz="1400" dirty="0" smtClean="0">
                <a:solidFill>
                  <a:prstClr val="black"/>
                </a:solidFill>
                <a:latin typeface="Montserrat" panose="00000500000000000000" pitchFamily="2" charset="0"/>
              </a:rPr>
              <a:t> se han registrado </a:t>
            </a:r>
            <a:r>
              <a:rPr lang="es-MX" sz="1400" b="1" dirty="0" smtClean="0">
                <a:solidFill>
                  <a:prstClr val="black"/>
                </a:solidFill>
                <a:latin typeface="Montserrat" panose="00000500000000000000" pitchFamily="2" charset="0"/>
              </a:rPr>
              <a:t>sismos</a:t>
            </a:r>
            <a:r>
              <a:rPr lang="es-MX" sz="1400" dirty="0" smtClean="0">
                <a:solidFill>
                  <a:prstClr val="black"/>
                </a:solidFill>
                <a:latin typeface="Montserrat" panose="00000500000000000000" pitchFamily="2" charset="0"/>
              </a:rPr>
              <a:t> con </a:t>
            </a:r>
            <a:r>
              <a:rPr lang="es-MX" sz="1400" b="1" dirty="0" smtClean="0">
                <a:solidFill>
                  <a:prstClr val="black"/>
                </a:solidFill>
                <a:latin typeface="Montserrat" panose="00000500000000000000" pitchFamily="2" charset="0"/>
              </a:rPr>
              <a:t>magnitud </a:t>
            </a:r>
            <a:r>
              <a:rPr lang="en-GB" sz="1400" b="1" dirty="0" smtClean="0">
                <a:solidFill>
                  <a:prstClr val="black"/>
                </a:solidFill>
                <a:latin typeface="Montserrat" panose="00000500000000000000" pitchFamily="2" charset="0"/>
              </a:rPr>
              <a:t>7</a:t>
            </a:r>
            <a:r>
              <a:rPr lang="en-GB" sz="1400" b="1" dirty="0">
                <a:solidFill>
                  <a:prstClr val="black"/>
                </a:solidFill>
                <a:latin typeface="Montserrat" panose="00000500000000000000" pitchFamily="2" charset="0"/>
              </a:rPr>
              <a:t>≤M&lt;8</a:t>
            </a:r>
          </a:p>
          <a:p>
            <a:pPr algn="just"/>
            <a:r>
              <a:rPr lang="es-MX" sz="1400" dirty="0" smtClean="0">
                <a:solidFill>
                  <a:prstClr val="black"/>
                </a:solidFill>
                <a:latin typeface="Montserrat" panose="00000500000000000000" pitchFamily="2" charset="0"/>
              </a:rPr>
              <a:t> </a:t>
            </a:r>
          </a:p>
        </p:txBody>
      </p:sp>
      <p:sp>
        <p:nvSpPr>
          <p:cNvPr id="3" name="2 Rectángulo"/>
          <p:cNvSpPr/>
          <p:nvPr/>
        </p:nvSpPr>
        <p:spPr>
          <a:xfrm>
            <a:off x="0" y="4415869"/>
            <a:ext cx="5220072" cy="2031325"/>
          </a:xfrm>
          <a:prstGeom prst="rect">
            <a:avLst/>
          </a:prstGeom>
        </p:spPr>
        <p:txBody>
          <a:bodyPr wrap="square">
            <a:spAutoFit/>
          </a:bodyPr>
          <a:lstStyle/>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El </a:t>
            </a:r>
            <a:r>
              <a:rPr lang="es-MX" sz="1400" dirty="0">
                <a:solidFill>
                  <a:prstClr val="black"/>
                </a:solidFill>
                <a:latin typeface="Montserrat" panose="00000500000000000000" pitchFamily="2" charset="0"/>
              </a:rPr>
              <a:t>Pacífico Mexicano es </a:t>
            </a:r>
            <a:r>
              <a:rPr lang="es-MX" sz="1400" b="1" dirty="0">
                <a:solidFill>
                  <a:prstClr val="black"/>
                </a:solidFill>
                <a:latin typeface="Montserrat" panose="00000500000000000000" pitchFamily="2" charset="0"/>
              </a:rPr>
              <a:t>zona generadora y receptora de tsunamis. </a:t>
            </a:r>
            <a:r>
              <a:rPr lang="es-MX" sz="1400" b="1" dirty="0" smtClean="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El peligro por </a:t>
            </a:r>
            <a:r>
              <a:rPr lang="es-MX" sz="1400" b="1" dirty="0" smtClean="0">
                <a:solidFill>
                  <a:prstClr val="black"/>
                </a:solidFill>
                <a:latin typeface="Montserrat" panose="00000500000000000000" pitchFamily="2" charset="0"/>
              </a:rPr>
              <a:t>tsunami en el </a:t>
            </a:r>
            <a:r>
              <a:rPr lang="es-MX" sz="1400" b="1" dirty="0" smtClean="0">
                <a:solidFill>
                  <a:prstClr val="black"/>
                </a:solidFill>
                <a:latin typeface="Montserrat" panose="00000500000000000000" pitchFamily="2" charset="0"/>
              </a:rPr>
              <a:t>golfo </a:t>
            </a:r>
            <a:r>
              <a:rPr lang="es-MX" sz="1400" b="1" dirty="0" smtClean="0">
                <a:solidFill>
                  <a:prstClr val="black"/>
                </a:solidFill>
                <a:latin typeface="Montserrat" panose="00000500000000000000" pitchFamily="2" charset="0"/>
              </a:rPr>
              <a:t>de California</a:t>
            </a:r>
            <a:r>
              <a:rPr lang="es-MX" sz="1400" dirty="0" smtClean="0">
                <a:solidFill>
                  <a:prstClr val="black"/>
                </a:solidFill>
                <a:latin typeface="Montserrat" panose="00000500000000000000" pitchFamily="2" charset="0"/>
              </a:rPr>
              <a:t> puede ser </a:t>
            </a:r>
            <a:r>
              <a:rPr lang="es-MX" sz="1400" b="1" dirty="0" smtClean="0">
                <a:solidFill>
                  <a:prstClr val="black"/>
                </a:solidFill>
                <a:latin typeface="Montserrat" panose="00000500000000000000" pitchFamily="2" charset="0"/>
              </a:rPr>
              <a:t>por </a:t>
            </a:r>
            <a:r>
              <a:rPr lang="es-MX" sz="1400" b="1" dirty="0" smtClean="0">
                <a:solidFill>
                  <a:prstClr val="black"/>
                </a:solidFill>
                <a:latin typeface="Montserrat" panose="00000500000000000000" pitchFamily="2" charset="0"/>
              </a:rPr>
              <a:t>sismo o  </a:t>
            </a:r>
            <a:r>
              <a:rPr lang="es-MX" sz="1400" b="1" dirty="0" smtClean="0">
                <a:solidFill>
                  <a:prstClr val="black"/>
                </a:solidFill>
                <a:latin typeface="Montserrat" panose="00000500000000000000" pitchFamily="2" charset="0"/>
              </a:rPr>
              <a:t>deslizamientos de taludes.</a:t>
            </a:r>
          </a:p>
          <a:p>
            <a:pPr algn="just"/>
            <a:endParaRPr lang="es-MX" sz="1400" b="1" dirty="0" smtClean="0">
              <a:solidFill>
                <a:prstClr val="black"/>
              </a:solidFill>
              <a:latin typeface="Montserrat" panose="00000500000000000000" pitchFamily="2" charset="0"/>
            </a:endParaRPr>
          </a:p>
          <a:p>
            <a:pPr algn="just"/>
            <a:r>
              <a:rPr lang="es-MX" sz="1400" dirty="0">
                <a:solidFill>
                  <a:prstClr val="black"/>
                </a:solidFill>
                <a:latin typeface="Montserrat" panose="00000500000000000000" pitchFamily="2" charset="0"/>
              </a:rPr>
              <a:t>Existe </a:t>
            </a:r>
            <a:r>
              <a:rPr lang="es-MX" sz="1400" b="1" dirty="0">
                <a:solidFill>
                  <a:prstClr val="black"/>
                </a:solidFill>
                <a:latin typeface="Montserrat" panose="00000500000000000000" pitchFamily="2" charset="0"/>
              </a:rPr>
              <a:t>actividad minera </a:t>
            </a:r>
            <a:r>
              <a:rPr lang="es-MX" sz="1400" dirty="0" smtClean="0">
                <a:solidFill>
                  <a:prstClr val="black"/>
                </a:solidFill>
                <a:latin typeface="Montserrat" panose="00000500000000000000" pitchFamily="2" charset="0"/>
              </a:rPr>
              <a:t>que </a:t>
            </a:r>
            <a:r>
              <a:rPr lang="es-MX" sz="1400" dirty="0">
                <a:solidFill>
                  <a:prstClr val="black"/>
                </a:solidFill>
                <a:latin typeface="Montserrat" panose="00000500000000000000" pitchFamily="2" charset="0"/>
              </a:rPr>
              <a:t>puede generar </a:t>
            </a:r>
            <a:r>
              <a:rPr lang="es-MX" sz="1400" b="1" dirty="0">
                <a:solidFill>
                  <a:prstClr val="black"/>
                </a:solidFill>
                <a:latin typeface="Montserrat" panose="00000500000000000000" pitchFamily="2" charset="0"/>
              </a:rPr>
              <a:t>sismicidad inducida, </a:t>
            </a:r>
            <a:r>
              <a:rPr lang="es-MX" sz="1400" dirty="0" smtClean="0">
                <a:solidFill>
                  <a:prstClr val="black"/>
                </a:solidFill>
                <a:latin typeface="Montserrat" panose="00000500000000000000" pitchFamily="2" charset="0"/>
              </a:rPr>
              <a:t>y ser </a:t>
            </a:r>
            <a:r>
              <a:rPr lang="es-MX" sz="1400" dirty="0">
                <a:solidFill>
                  <a:prstClr val="black"/>
                </a:solidFill>
                <a:latin typeface="Montserrat" panose="00000500000000000000" pitchFamily="2" charset="0"/>
              </a:rPr>
              <a:t>perceptible en viviendas construidas sobre jales </a:t>
            </a:r>
            <a:r>
              <a:rPr lang="es-MX" sz="1400" dirty="0" smtClean="0">
                <a:solidFill>
                  <a:prstClr val="black"/>
                </a:solidFill>
                <a:latin typeface="Montserrat" panose="00000500000000000000" pitchFamily="2" charset="0"/>
              </a:rPr>
              <a:t>mineros o en el entorno. </a:t>
            </a:r>
            <a:endParaRPr lang="es-MX" sz="1400" dirty="0">
              <a:solidFill>
                <a:prstClr val="black"/>
              </a:solidFill>
              <a:latin typeface="Montserrat" panose="00000500000000000000" pitchFamily="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4136131"/>
            <a:ext cx="371951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6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539" y="4794974"/>
            <a:ext cx="5403557" cy="338554"/>
          </a:xfrm>
          <a:prstGeom prst="rect">
            <a:avLst/>
          </a:prstGeom>
        </p:spPr>
        <p:txBody>
          <a:bodyPr wrap="square">
            <a:spAutoFit/>
          </a:bodyPr>
          <a:lstStyle/>
          <a:p>
            <a:pPr algn="just"/>
            <a:r>
              <a:rPr lang="es-MX" sz="1600" b="1" dirty="0" smtClean="0">
                <a:solidFill>
                  <a:srgbClr val="38806B"/>
                </a:solidFill>
                <a:latin typeface="Montserrat"/>
              </a:rPr>
              <a:t>Recomendaciones</a:t>
            </a:r>
          </a:p>
        </p:txBody>
      </p:sp>
      <p:sp>
        <p:nvSpPr>
          <p:cNvPr id="4" name="3 Rectángulo"/>
          <p:cNvSpPr/>
          <p:nvPr/>
        </p:nvSpPr>
        <p:spPr>
          <a:xfrm>
            <a:off x="35496" y="1113125"/>
            <a:ext cx="5381853" cy="3323987"/>
          </a:xfrm>
          <a:prstGeom prst="rect">
            <a:avLst/>
          </a:prstGeom>
        </p:spPr>
        <p:txBody>
          <a:bodyPr wrap="square">
            <a:spAutoFit/>
          </a:bodyPr>
          <a:lstStyle/>
          <a:p>
            <a:pPr algn="just"/>
            <a:r>
              <a:rPr lang="es-MX" sz="1400" dirty="0" smtClean="0">
                <a:solidFill>
                  <a:prstClr val="black"/>
                </a:solidFill>
                <a:latin typeface="Montserrat" panose="00000500000000000000" pitchFamily="2" charset="0"/>
              </a:rPr>
              <a:t>Después </a:t>
            </a:r>
            <a:r>
              <a:rPr lang="es-MX" sz="1400" dirty="0">
                <a:solidFill>
                  <a:prstClr val="black"/>
                </a:solidFill>
                <a:latin typeface="Montserrat" panose="00000500000000000000" pitchFamily="2" charset="0"/>
              </a:rPr>
              <a:t>de un gran sismo se pueden presentar </a:t>
            </a:r>
            <a:r>
              <a:rPr lang="es-MX" sz="1400" b="1" dirty="0">
                <a:solidFill>
                  <a:prstClr val="black"/>
                </a:solidFill>
                <a:latin typeface="Montserrat" panose="00000500000000000000" pitchFamily="2" charset="0"/>
              </a:rPr>
              <a:t>réplicas</a:t>
            </a:r>
            <a:r>
              <a:rPr lang="es-MX" sz="1400" dirty="0">
                <a:solidFill>
                  <a:prstClr val="black"/>
                </a:solidFill>
                <a:latin typeface="Montserrat" panose="00000500000000000000" pitchFamily="2" charset="0"/>
              </a:rPr>
              <a:t> que llegan a generar el </a:t>
            </a:r>
            <a:r>
              <a:rPr lang="es-MX" sz="1400" b="1" dirty="0">
                <a:solidFill>
                  <a:prstClr val="black"/>
                </a:solidFill>
                <a:latin typeface="Montserrat" panose="00000500000000000000" pitchFamily="2" charset="0"/>
              </a:rPr>
              <a:t>colapso de edificaciones dañadas</a:t>
            </a:r>
            <a:r>
              <a:rPr lang="es-MX" sz="1400" dirty="0">
                <a:solidFill>
                  <a:prstClr val="black"/>
                </a:solidFill>
                <a:latin typeface="Montserrat" panose="00000500000000000000" pitchFamily="2" charset="0"/>
              </a:rPr>
              <a:t> por el sismo principal. </a:t>
            </a:r>
            <a:endParaRPr lang="es-MX" sz="1400" dirty="0" smtClean="0">
              <a:solidFill>
                <a:prstClr val="black"/>
              </a:solidFill>
              <a:latin typeface="Montserrat" panose="00000500000000000000" pitchFamily="2" charset="0"/>
            </a:endParaRP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a:rPr>
              <a:t>En </a:t>
            </a:r>
            <a:r>
              <a:rPr lang="es-MX" sz="1400" dirty="0">
                <a:solidFill>
                  <a:prstClr val="black"/>
                </a:solidFill>
                <a:latin typeface="Montserrat"/>
              </a:rPr>
              <a:t>el Atlas Nacional de Riesgos se pueden encontrar </a:t>
            </a:r>
            <a:r>
              <a:rPr lang="es-MX" sz="1400" dirty="0" smtClean="0">
                <a:solidFill>
                  <a:prstClr val="black"/>
                </a:solidFill>
                <a:latin typeface="Montserrat"/>
              </a:rPr>
              <a:t>las </a:t>
            </a:r>
            <a:r>
              <a:rPr lang="es-MX" sz="1400" b="1" dirty="0" smtClean="0">
                <a:solidFill>
                  <a:prstClr val="black"/>
                </a:solidFill>
                <a:latin typeface="Montserrat"/>
              </a:rPr>
              <a:t>aceleraciones máximas</a:t>
            </a:r>
            <a:r>
              <a:rPr lang="es-MX" sz="1400" dirty="0" smtClean="0">
                <a:solidFill>
                  <a:prstClr val="black"/>
                </a:solidFill>
                <a:latin typeface="Montserrat"/>
              </a:rPr>
              <a:t> del terreno para diferentes </a:t>
            </a:r>
            <a:r>
              <a:rPr lang="es-MX" sz="1400" b="1" dirty="0" smtClean="0">
                <a:solidFill>
                  <a:prstClr val="black"/>
                </a:solidFill>
                <a:latin typeface="Montserrat"/>
              </a:rPr>
              <a:t>periodos de retorno </a:t>
            </a:r>
            <a:r>
              <a:rPr lang="es-MX" sz="1400" dirty="0" smtClean="0">
                <a:solidFill>
                  <a:prstClr val="black"/>
                </a:solidFill>
                <a:latin typeface="Montserrat"/>
              </a:rPr>
              <a:t>y</a:t>
            </a:r>
            <a:r>
              <a:rPr lang="es-MX" sz="1400" b="1" dirty="0" smtClean="0">
                <a:solidFill>
                  <a:prstClr val="black"/>
                </a:solidFill>
                <a:latin typeface="Montserrat"/>
              </a:rPr>
              <a:t> </a:t>
            </a:r>
            <a:r>
              <a:rPr lang="es-MX" sz="1400" dirty="0" smtClean="0">
                <a:solidFill>
                  <a:prstClr val="black"/>
                </a:solidFill>
                <a:latin typeface="Montserrat"/>
              </a:rPr>
              <a:t>diferentes</a:t>
            </a:r>
            <a:r>
              <a:rPr lang="es-MX" sz="1400" b="1" dirty="0" smtClean="0">
                <a:solidFill>
                  <a:prstClr val="black"/>
                </a:solidFill>
                <a:latin typeface="Montserrat"/>
              </a:rPr>
              <a:t> periodos estructurales</a:t>
            </a:r>
            <a:r>
              <a:rPr lang="es-MX" sz="1400" dirty="0" smtClean="0">
                <a:solidFill>
                  <a:prstClr val="black"/>
                </a:solidFill>
                <a:latin typeface="Montserrat"/>
              </a:rPr>
              <a:t>.</a:t>
            </a:r>
          </a:p>
          <a:p>
            <a:pPr algn="just"/>
            <a:endParaRPr lang="es-MX" sz="1400" dirty="0">
              <a:solidFill>
                <a:prstClr val="black"/>
              </a:solidFill>
              <a:latin typeface="Montserrat"/>
            </a:endParaRPr>
          </a:p>
          <a:p>
            <a:pPr algn="just"/>
            <a:r>
              <a:rPr lang="es-MX" sz="1400" dirty="0" smtClean="0">
                <a:solidFill>
                  <a:prstClr val="black"/>
                </a:solidFill>
                <a:latin typeface="Montserrat"/>
              </a:rPr>
              <a:t>Se cuenta con </a:t>
            </a:r>
            <a:r>
              <a:rPr lang="es-MX" sz="1400" b="1" dirty="0" smtClean="0">
                <a:solidFill>
                  <a:prstClr val="black"/>
                </a:solidFill>
                <a:latin typeface="Montserrat"/>
              </a:rPr>
              <a:t>investigaciones e información </a:t>
            </a:r>
            <a:r>
              <a:rPr lang="es-MX" sz="1400" dirty="0" smtClean="0">
                <a:solidFill>
                  <a:prstClr val="black"/>
                </a:solidFill>
                <a:latin typeface="Montserrat"/>
              </a:rPr>
              <a:t>sobre la</a:t>
            </a:r>
            <a:r>
              <a:rPr lang="es-MX" sz="1400" b="1" dirty="0" smtClean="0">
                <a:solidFill>
                  <a:prstClr val="black"/>
                </a:solidFill>
                <a:latin typeface="Montserrat"/>
              </a:rPr>
              <a:t> sismicidad, peligro sísmico y geología </a:t>
            </a:r>
            <a:r>
              <a:rPr lang="es-MX" sz="1400" dirty="0" smtClean="0">
                <a:solidFill>
                  <a:prstClr val="black"/>
                </a:solidFill>
                <a:latin typeface="Montserrat"/>
              </a:rPr>
              <a:t>en las bases del </a:t>
            </a:r>
            <a:r>
              <a:rPr lang="es-MX" sz="1400" b="1" dirty="0" smtClean="0">
                <a:solidFill>
                  <a:prstClr val="black"/>
                </a:solidFill>
                <a:latin typeface="Montserrat"/>
              </a:rPr>
              <a:t>CICESE, CFE y SGM </a:t>
            </a:r>
            <a:r>
              <a:rPr lang="es-MX" sz="1400" dirty="0" smtClean="0">
                <a:solidFill>
                  <a:prstClr val="black"/>
                </a:solidFill>
                <a:latin typeface="Montserrat"/>
              </a:rPr>
              <a:t>respectivamente. </a:t>
            </a:r>
          </a:p>
          <a:p>
            <a:pPr algn="just"/>
            <a:endParaRPr lang="es-MX" sz="1400" dirty="0" smtClean="0">
              <a:solidFill>
                <a:prstClr val="black"/>
              </a:solidFill>
              <a:latin typeface="Montserrat"/>
            </a:endParaRPr>
          </a:p>
          <a:p>
            <a:pPr algn="just"/>
            <a:r>
              <a:rPr lang="es-MX" sz="1400" dirty="0">
                <a:solidFill>
                  <a:prstClr val="black"/>
                </a:solidFill>
                <a:latin typeface="Montserrat"/>
              </a:rPr>
              <a:t>La DI del </a:t>
            </a:r>
            <a:r>
              <a:rPr lang="es-MX" sz="1400" b="1" dirty="0">
                <a:solidFill>
                  <a:prstClr val="black"/>
                </a:solidFill>
                <a:latin typeface="Montserrat"/>
              </a:rPr>
              <a:t>CENAPRED cuenta</a:t>
            </a:r>
            <a:r>
              <a:rPr lang="es-MX" sz="1400" dirty="0">
                <a:solidFill>
                  <a:prstClr val="black"/>
                </a:solidFill>
                <a:latin typeface="Montserrat"/>
              </a:rPr>
              <a:t> con una “</a:t>
            </a:r>
            <a:r>
              <a:rPr lang="es-MX" sz="1400" b="1" dirty="0">
                <a:solidFill>
                  <a:prstClr val="black"/>
                </a:solidFill>
                <a:latin typeface="Montserrat"/>
              </a:rPr>
              <a:t>Guía Básica de Microzonificación Sísmica”</a:t>
            </a:r>
            <a:r>
              <a:rPr lang="es-MX" sz="1400" dirty="0">
                <a:solidFill>
                  <a:prstClr val="black"/>
                </a:solidFill>
                <a:latin typeface="Montserrat"/>
              </a:rPr>
              <a:t>, la cual puede ser útil para generar estudios en las ciudades principales</a:t>
            </a:r>
            <a:r>
              <a:rPr lang="es-MX" sz="1400" dirty="0" smtClean="0">
                <a:solidFill>
                  <a:prstClr val="black"/>
                </a:solidFill>
                <a:latin typeface="Montserrat"/>
              </a:rPr>
              <a:t>.</a:t>
            </a:r>
            <a:endParaRPr lang="es-MX" sz="1400" b="1" dirty="0">
              <a:solidFill>
                <a:prstClr val="black"/>
              </a:solidFill>
              <a:latin typeface="Montserrat" panose="00000500000000000000" pitchFamily="2" charset="0"/>
            </a:endParaRPr>
          </a:p>
        </p:txBody>
      </p:sp>
      <p:sp>
        <p:nvSpPr>
          <p:cNvPr id="13" name="12 Rectángulo"/>
          <p:cNvSpPr/>
          <p:nvPr/>
        </p:nvSpPr>
        <p:spPr>
          <a:xfrm>
            <a:off x="35859" y="190381"/>
            <a:ext cx="4572000" cy="646331"/>
          </a:xfrm>
          <a:prstGeom prst="rect">
            <a:avLst/>
          </a:prstGeom>
        </p:spPr>
        <p:txBody>
          <a:bodyPr>
            <a:spAutoFit/>
          </a:bodyPr>
          <a:lstStyle/>
          <a:p>
            <a:r>
              <a:rPr lang="es-MX" b="1" dirty="0">
                <a:solidFill>
                  <a:srgbClr val="38806B"/>
                </a:solidFill>
                <a:latin typeface="Montserrat"/>
              </a:rPr>
              <a:t>A</a:t>
            </a:r>
            <a:r>
              <a:rPr lang="es-MX" b="1" dirty="0" smtClean="0">
                <a:solidFill>
                  <a:srgbClr val="38806B"/>
                </a:solidFill>
                <a:latin typeface="Montserrat"/>
              </a:rPr>
              <a:t>cciones de prevención por sismos y tsunamis</a:t>
            </a:r>
            <a:endParaRPr lang="es-MX" b="1" dirty="0">
              <a:solidFill>
                <a:srgbClr val="38806B"/>
              </a:solidFill>
              <a:latin typeface="Montserrat"/>
            </a:endParaRPr>
          </a:p>
        </p:txBody>
      </p:sp>
      <p:pic>
        <p:nvPicPr>
          <p:cNvPr id="2051" name="Picture 3" descr="F:\estados_gif\Sonora.gif"/>
          <p:cNvPicPr>
            <a:picLocks noChangeAspect="1" noChangeArrowheads="1" noCrop="1"/>
          </p:cNvPicPr>
          <p:nvPr/>
        </p:nvPicPr>
        <p:blipFill>
          <a:blip r:embed="rId3" cstate="print">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5652120" y="845605"/>
            <a:ext cx="3282374" cy="35469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5796136" y="4512895"/>
            <a:ext cx="3240360" cy="830997"/>
            <a:chOff x="5580112" y="4941168"/>
            <a:chExt cx="3240360" cy="830997"/>
          </a:xfrm>
        </p:grpSpPr>
        <p:pic>
          <p:nvPicPr>
            <p:cNvPr id="8" name="Picture 4" descr="F:\2.png"/>
            <p:cNvPicPr>
              <a:picLocks noChangeAspect="1" noChangeArrowheads="1"/>
            </p:cNvPicPr>
            <p:nvPr/>
          </p:nvPicPr>
          <p:blipFill rotWithShape="1">
            <a:blip r:embed="rId4">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5580112" y="5170646"/>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9" name="3 CuadroTexto"/>
            <p:cNvSpPr txBox="1"/>
            <p:nvPr/>
          </p:nvSpPr>
          <p:spPr>
            <a:xfrm>
              <a:off x="5974795" y="5164743"/>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Fracturas</a:t>
              </a:r>
            </a:p>
          </p:txBody>
        </p:sp>
        <p:sp>
          <p:nvSpPr>
            <p:cNvPr id="14" name="TextBox 5"/>
            <p:cNvSpPr txBox="1"/>
            <p:nvPr/>
          </p:nvSpPr>
          <p:spPr>
            <a:xfrm>
              <a:off x="8028384" y="4941168"/>
              <a:ext cx="792088" cy="830997"/>
            </a:xfrm>
            <a:prstGeom prst="rect">
              <a:avLst/>
            </a:prstGeom>
            <a:noFill/>
          </p:spPr>
          <p:txBody>
            <a:bodyPr wrap="square" rtlCol="0">
              <a:spAutoFit/>
            </a:bodyPr>
            <a:lstStyle/>
            <a:p>
              <a:r>
                <a:rPr lang="en-GB" sz="1200" dirty="0" smtClean="0">
                  <a:solidFill>
                    <a:prstClr val="black"/>
                  </a:solidFill>
                  <a:latin typeface="Montserrat" panose="00000500000000000000" pitchFamily="2" charset="0"/>
                </a:rPr>
                <a:t>M&lt;5</a:t>
              </a:r>
            </a:p>
            <a:p>
              <a:r>
                <a:rPr lang="en-GB" sz="1200" dirty="0" smtClean="0">
                  <a:solidFill>
                    <a:prstClr val="black"/>
                  </a:solidFill>
                  <a:latin typeface="Montserrat" panose="00000500000000000000" pitchFamily="2" charset="0"/>
                </a:rPr>
                <a:t>5≤M&lt;6</a:t>
              </a:r>
            </a:p>
            <a:p>
              <a:r>
                <a:rPr lang="en-GB" sz="1200" dirty="0" smtClean="0">
                  <a:solidFill>
                    <a:prstClr val="black"/>
                  </a:solidFill>
                  <a:latin typeface="Montserrat" panose="00000500000000000000" pitchFamily="2" charset="0"/>
                </a:rPr>
                <a:t>6≤M&lt;7</a:t>
              </a:r>
            </a:p>
            <a:p>
              <a:r>
                <a:rPr lang="en-GB" sz="1200" dirty="0" smtClean="0">
                  <a:solidFill>
                    <a:prstClr val="black"/>
                  </a:solidFill>
                  <a:latin typeface="Montserrat" panose="00000500000000000000" pitchFamily="2" charset="0"/>
                </a:rPr>
                <a:t>7≤M&lt;8</a:t>
              </a:r>
            </a:p>
          </p:txBody>
        </p:sp>
        <p:pic>
          <p:nvPicPr>
            <p:cNvPr id="20" name="Picture 8"/>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49766" t="9312" r="45182" b="83059"/>
            <a:stretch/>
          </p:blipFill>
          <p:spPr>
            <a:xfrm>
              <a:off x="7848362" y="5485874"/>
              <a:ext cx="216025" cy="216024"/>
            </a:xfrm>
            <a:prstGeom prst="rect">
              <a:avLst/>
            </a:prstGeom>
          </p:spPr>
        </p:pic>
        <p:pic>
          <p:nvPicPr>
            <p:cNvPr id="21" name="Picture 9"/>
            <p:cNvPicPr>
              <a:picLocks noChangeAspect="1"/>
            </p:cNvPicPr>
            <p:nvPr/>
          </p:nvPicPr>
          <p:blipFill rotWithShape="1">
            <a:blip r:embed="rId6" cstate="print">
              <a:clrChange>
                <a:clrFrom>
                  <a:srgbClr val="006147"/>
                </a:clrFrom>
                <a:clrTo>
                  <a:srgbClr val="006147">
                    <a:alpha val="0"/>
                  </a:srgbClr>
                </a:clrTo>
              </a:clrChange>
              <a:extLst>
                <a:ext uri="{28A0092B-C50C-407E-A947-70E740481C1C}">
                  <a14:useLocalDpi xmlns:a14="http://schemas.microsoft.com/office/drawing/2010/main" val="0"/>
                </a:ext>
              </a:extLst>
            </a:blip>
            <a:srcRect l="72412" t="33059" r="22536" b="61855"/>
            <a:stretch/>
          </p:blipFill>
          <p:spPr>
            <a:xfrm>
              <a:off x="7776354" y="5157192"/>
              <a:ext cx="216024" cy="144016"/>
            </a:xfrm>
            <a:prstGeom prst="rect">
              <a:avLst/>
            </a:prstGeom>
          </p:spPr>
        </p:pic>
        <p:pic>
          <p:nvPicPr>
            <p:cNvPr id="22" name="Picture 10"/>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15753" t="14111" r="80879" b="75717"/>
            <a:stretch/>
          </p:blipFill>
          <p:spPr>
            <a:xfrm>
              <a:off x="7848362" y="5269850"/>
              <a:ext cx="144016" cy="288032"/>
            </a:xfrm>
            <a:prstGeom prst="rect">
              <a:avLst/>
            </a:prstGeom>
          </p:spPr>
        </p:pic>
        <p:sp>
          <p:nvSpPr>
            <p:cNvPr id="23" name="22 Elipse"/>
            <p:cNvSpPr/>
            <p:nvPr/>
          </p:nvSpPr>
          <p:spPr>
            <a:xfrm>
              <a:off x="7884368" y="5020727"/>
              <a:ext cx="72006" cy="5255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n>
                  <a:solidFill>
                    <a:srgbClr val="00B0F0"/>
                  </a:solidFill>
                </a:ln>
                <a:solidFill>
                  <a:srgbClr val="00B0F0"/>
                </a:solidFill>
              </a:endParaRPr>
            </a:p>
          </p:txBody>
        </p:sp>
      </p:grpSp>
      <p:sp>
        <p:nvSpPr>
          <p:cNvPr id="2" name="1 Rectángulo"/>
          <p:cNvSpPr/>
          <p:nvPr/>
        </p:nvSpPr>
        <p:spPr>
          <a:xfrm>
            <a:off x="-6181" y="5284946"/>
            <a:ext cx="9103172" cy="1600438"/>
          </a:xfrm>
          <a:prstGeom prst="rect">
            <a:avLst/>
          </a:prstGeom>
        </p:spPr>
        <p:txBody>
          <a:bodyPr wrap="square">
            <a:spAutoFit/>
          </a:bodyPr>
          <a:lstStyle/>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Es necesario generar 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a:solidFill>
                  <a:prstClr val="black"/>
                </a:solidFill>
                <a:latin typeface="Montserrat" panose="00000500000000000000" pitchFamily="2" charset="0"/>
              </a:rPr>
              <a:t>paleosismología</a:t>
            </a:r>
            <a:r>
              <a:rPr lang="es-MX" sz="1400" b="1" dirty="0">
                <a:solidFill>
                  <a:prstClr val="black"/>
                </a:solidFill>
                <a:latin typeface="Montserrat" panose="00000500000000000000" pitchFamily="2" charset="0"/>
              </a:rPr>
              <a:t>.</a:t>
            </a:r>
            <a:r>
              <a:rPr lang="es-MX" sz="1400" dirty="0">
                <a:solidFill>
                  <a:prstClr val="black"/>
                </a:solidFill>
                <a:latin typeface="Montserrat" panose="00000500000000000000" pitchFamily="2" charset="0"/>
              </a:rPr>
              <a:t> </a:t>
            </a: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Análisis </a:t>
            </a:r>
            <a:r>
              <a:rPr lang="es-MX" sz="1400" dirty="0">
                <a:solidFill>
                  <a:prstClr val="black"/>
                </a:solidFill>
                <a:latin typeface="Montserrat" panose="00000500000000000000" pitchFamily="2" charset="0"/>
              </a:rPr>
              <a:t>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a:solidFill>
                  <a:prstClr val="black"/>
                </a:solidFill>
                <a:latin typeface="Montserrat" panose="00000500000000000000" pitchFamily="2" charset="0"/>
              </a:rPr>
              <a:t>vivienda, infraestructura y líneas vitales.</a:t>
            </a:r>
            <a:r>
              <a:rPr lang="es-MX" sz="1400" dirty="0">
                <a:solidFill>
                  <a:prstClr val="black"/>
                </a:solidFill>
                <a:latin typeface="Montserrat" panose="00000500000000000000" pitchFamily="2" charset="0"/>
              </a:rPr>
              <a:t>  </a:t>
            </a:r>
          </a:p>
          <a:p>
            <a:pPr marL="285750" indent="-285750" algn="just">
              <a:buFont typeface="Arial" panose="020B0604020202020204" pitchFamily="34" charset="0"/>
              <a:buChar char="•"/>
            </a:pPr>
            <a:r>
              <a:rPr lang="es-MX" sz="1400" b="1" dirty="0" smtClean="0">
                <a:solidFill>
                  <a:prstClr val="black"/>
                </a:solidFill>
                <a:latin typeface="Montserrat" panose="00000500000000000000" pitchFamily="2" charset="0"/>
              </a:rPr>
              <a:t>Mapa </a:t>
            </a:r>
            <a:r>
              <a:rPr lang="es-MX" sz="1400" b="1" dirty="0">
                <a:solidFill>
                  <a:prstClr val="black"/>
                </a:solidFill>
                <a:latin typeface="Montserrat" panose="00000500000000000000" pitchFamily="2" charset="0"/>
              </a:rPr>
              <a:t>de peligro, vulnerabilidad y riesgo</a:t>
            </a:r>
            <a:r>
              <a:rPr lang="es-MX" sz="1400" dirty="0">
                <a:solidFill>
                  <a:prstClr val="black"/>
                </a:solidFill>
                <a:latin typeface="Montserrat" panose="00000500000000000000" pitchFamily="2" charset="0"/>
              </a:rPr>
              <a:t> por sismos y tsunamis.</a:t>
            </a: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Generar </a:t>
            </a:r>
            <a:r>
              <a:rPr lang="es-MX" sz="1400" b="1" dirty="0">
                <a:solidFill>
                  <a:prstClr val="black"/>
                </a:solidFill>
                <a:latin typeface="Montserrat" panose="00000500000000000000" pitchFamily="2" charset="0"/>
              </a:rPr>
              <a:t>proyectos de prevención</a:t>
            </a:r>
            <a:r>
              <a:rPr lang="es-MX" sz="1400" dirty="0">
                <a:solidFill>
                  <a:prstClr val="black"/>
                </a:solidFill>
                <a:latin typeface="Montserrat" panose="00000500000000000000" pitchFamily="2" charset="0"/>
              </a:rPr>
              <a:t> para el desazolve controlado del </a:t>
            </a:r>
            <a:r>
              <a:rPr lang="es-MX" sz="1400" b="1" dirty="0">
                <a:solidFill>
                  <a:prstClr val="black"/>
                </a:solidFill>
                <a:latin typeface="Montserrat" panose="00000500000000000000" pitchFamily="2" charset="0"/>
              </a:rPr>
              <a:t>Delta del Río Colorado </a:t>
            </a:r>
            <a:r>
              <a:rPr lang="es-MX" sz="1400" dirty="0" smtClean="0">
                <a:solidFill>
                  <a:prstClr val="black"/>
                </a:solidFill>
                <a:latin typeface="Montserrat" panose="00000500000000000000" pitchFamily="2" charset="0"/>
              </a:rPr>
              <a:t>y</a:t>
            </a:r>
            <a:r>
              <a:rPr lang="es-MX" sz="1400" b="1" dirty="0" smtClean="0">
                <a:solidFill>
                  <a:prstClr val="black"/>
                </a:solidFill>
                <a:latin typeface="Montserrat" panose="00000500000000000000" pitchFamily="2" charset="0"/>
              </a:rPr>
              <a:t> de revisión </a:t>
            </a:r>
            <a:r>
              <a:rPr lang="es-MX" sz="1400" dirty="0">
                <a:solidFill>
                  <a:prstClr val="black"/>
                </a:solidFill>
                <a:latin typeface="Montserrat" panose="00000500000000000000" pitchFamily="2" charset="0"/>
              </a:rPr>
              <a:t>de la</a:t>
            </a:r>
            <a:r>
              <a:rPr lang="es-MX" sz="1400" b="1" dirty="0">
                <a:solidFill>
                  <a:prstClr val="black"/>
                </a:solidFill>
                <a:latin typeface="Montserrat" panose="00000500000000000000" pitchFamily="2" charset="0"/>
              </a:rPr>
              <a:t> vida útil </a:t>
            </a:r>
            <a:r>
              <a:rPr lang="es-MX" sz="1400" dirty="0">
                <a:solidFill>
                  <a:prstClr val="black"/>
                </a:solidFill>
                <a:latin typeface="Montserrat" panose="00000500000000000000" pitchFamily="2" charset="0"/>
              </a:rPr>
              <a:t>de la</a:t>
            </a:r>
            <a:r>
              <a:rPr lang="es-MX" sz="1400" b="1" dirty="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presas.</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33673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3631" y="212823"/>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
        <p:nvSpPr>
          <p:cNvPr id="3" name="2 CuadroTexto"/>
          <p:cNvSpPr txBox="1"/>
          <p:nvPr/>
        </p:nvSpPr>
        <p:spPr>
          <a:xfrm>
            <a:off x="-6116" y="6453336"/>
            <a:ext cx="4362092" cy="261610"/>
          </a:xfrm>
          <a:prstGeom prst="rect">
            <a:avLst/>
          </a:prstGeom>
          <a:noFill/>
        </p:spPr>
        <p:txBody>
          <a:bodyPr wrap="none" rtlCol="0">
            <a:spAutoFit/>
          </a:bodyPr>
          <a:lstStyle/>
          <a:p>
            <a:pPr algn="r"/>
            <a:r>
              <a:rPr lang="es-MX" sz="1100" b="1" dirty="0" smtClean="0">
                <a:latin typeface="Montserrat" panose="00000500000000000000" pitchFamily="2" charset="0"/>
              </a:rPr>
              <a:t>26% del estado es propenso a la Inestabilidad de Laderas</a:t>
            </a:r>
            <a:endParaRPr lang="es-MX" sz="1100" b="1" dirty="0">
              <a:latin typeface="Montserrat" panose="00000500000000000000" pitchFamily="2" charset="0"/>
            </a:endParaRPr>
          </a:p>
        </p:txBody>
      </p:sp>
      <p:sp>
        <p:nvSpPr>
          <p:cNvPr id="7" name="6 Rectángulo"/>
          <p:cNvSpPr/>
          <p:nvPr/>
        </p:nvSpPr>
        <p:spPr>
          <a:xfrm>
            <a:off x="4198968" y="1068893"/>
            <a:ext cx="4735089" cy="3108543"/>
          </a:xfrm>
          <a:prstGeom prst="rect">
            <a:avLst/>
          </a:prstGeom>
        </p:spPr>
        <p:txBody>
          <a:bodyPr wrap="square">
            <a:spAutoFit/>
          </a:bodyPr>
          <a:lstStyle/>
          <a:p>
            <a:pPr algn="just">
              <a:buClr>
                <a:srgbClr val="CBB487"/>
              </a:buClr>
            </a:pPr>
            <a:r>
              <a:rPr lang="da-DK" sz="1400" dirty="0" smtClean="0">
                <a:latin typeface="Montserrat" panose="00000500000000000000" pitchFamily="2" charset="0"/>
              </a:rPr>
              <a:t>De acuerdo con casos documentados y la geología de la región, los materiales del subsuelo </a:t>
            </a:r>
            <a:r>
              <a:rPr lang="da-DK" sz="1400" b="1" dirty="0" smtClean="0">
                <a:latin typeface="Montserrat" panose="00000500000000000000" pitchFamily="2" charset="0"/>
              </a:rPr>
              <a:t>presentan</a:t>
            </a:r>
            <a:r>
              <a:rPr lang="da-DK" sz="1400" dirty="0" smtClean="0">
                <a:latin typeface="Montserrat" panose="00000500000000000000" pitchFamily="2" charset="0"/>
              </a:rPr>
              <a:t> </a:t>
            </a:r>
            <a:r>
              <a:rPr lang="da-DK" sz="1400" b="1" dirty="0" smtClean="0">
                <a:latin typeface="Montserrat" panose="00000500000000000000" pitchFamily="2" charset="0"/>
              </a:rPr>
              <a:t>alta suscepetibilidad </a:t>
            </a:r>
            <a:r>
              <a:rPr lang="da-DK" sz="1400" dirty="0" smtClean="0">
                <a:latin typeface="Montserrat" panose="00000500000000000000" pitchFamily="2" charset="0"/>
              </a:rPr>
              <a:t>a la </a:t>
            </a:r>
            <a:r>
              <a:rPr lang="da-DK" sz="1400" b="1" dirty="0" smtClean="0">
                <a:latin typeface="Montserrat" panose="00000500000000000000" pitchFamily="2" charset="0"/>
              </a:rPr>
              <a:t>licuación</a:t>
            </a:r>
            <a:r>
              <a:rPr lang="da-DK" sz="1400" dirty="0" smtClean="0">
                <a:latin typeface="Montserrat" panose="00000500000000000000" pitchFamily="2" charset="0"/>
              </a:rPr>
              <a:t>, además de que existe propensión a </a:t>
            </a:r>
            <a:r>
              <a:rPr lang="da-DK" sz="1400" b="1" dirty="0" smtClean="0">
                <a:latin typeface="Montserrat" panose="00000500000000000000" pitchFamily="2" charset="0"/>
              </a:rPr>
              <a:t>sismos</a:t>
            </a:r>
            <a:r>
              <a:rPr lang="da-DK" sz="1400" dirty="0" smtClean="0">
                <a:latin typeface="Montserrat" panose="00000500000000000000" pitchFamily="2" charset="0"/>
              </a:rPr>
              <a:t>. En contraste, sólo 26% del territorio es </a:t>
            </a:r>
            <a:r>
              <a:rPr lang="da-DK" sz="1400" b="1" dirty="0" smtClean="0">
                <a:latin typeface="Montserrat" panose="00000500000000000000" pitchFamily="2" charset="0"/>
              </a:rPr>
              <a:t>susceptible a deslizamientos</a:t>
            </a:r>
            <a:r>
              <a:rPr lang="da-DK" sz="1400" dirty="0" smtClean="0">
                <a:latin typeface="Montserrat" panose="00000500000000000000" pitchFamily="2" charset="0"/>
              </a:rPr>
              <a:t>, </a:t>
            </a:r>
            <a:r>
              <a:rPr lang="da-DK" sz="1400" b="1" dirty="0" smtClean="0">
                <a:latin typeface="Montserrat" panose="00000500000000000000" pitchFamily="2" charset="0"/>
              </a:rPr>
              <a:t>siendo la lluvia </a:t>
            </a:r>
            <a:r>
              <a:rPr lang="da-DK" sz="1400" b="1" dirty="0">
                <a:latin typeface="Montserrat" panose="00000500000000000000" pitchFamily="2" charset="0"/>
              </a:rPr>
              <a:t>el principal</a:t>
            </a:r>
            <a:r>
              <a:rPr lang="da-DK" sz="1400" dirty="0">
                <a:latin typeface="Montserrat" panose="00000500000000000000" pitchFamily="2" charset="0"/>
              </a:rPr>
              <a:t> </a:t>
            </a:r>
            <a:r>
              <a:rPr lang="da-DK" sz="1400" b="1" dirty="0">
                <a:latin typeface="Montserrat" panose="00000500000000000000" pitchFamily="2" charset="0"/>
              </a:rPr>
              <a:t>factor </a:t>
            </a:r>
            <a:r>
              <a:rPr lang="da-DK" sz="1400" b="1" dirty="0" smtClean="0">
                <a:latin typeface="Montserrat" panose="00000500000000000000" pitchFamily="2" charset="0"/>
              </a:rPr>
              <a:t>detonante</a:t>
            </a:r>
            <a:r>
              <a:rPr lang="da-DK" sz="1400" dirty="0" smtClean="0">
                <a:latin typeface="Montserrat" panose="00000500000000000000" pitchFamily="2" charset="0"/>
              </a:rPr>
              <a:t>. </a:t>
            </a:r>
          </a:p>
          <a:p>
            <a:pPr algn="just">
              <a:buClr>
                <a:srgbClr val="CBB487"/>
              </a:buClr>
            </a:pPr>
            <a:endParaRPr lang="da-DK" sz="1400" b="1" dirty="0">
              <a:latin typeface="Montserrat" panose="00000500000000000000" pitchFamily="2" charset="0"/>
            </a:endParaRPr>
          </a:p>
          <a:p>
            <a:pPr algn="just">
              <a:buClr>
                <a:srgbClr val="CBB487"/>
              </a:buClr>
            </a:pPr>
            <a:r>
              <a:rPr lang="da-DK" sz="1400" dirty="0" smtClean="0">
                <a:latin typeface="Montserrat" panose="00000500000000000000" pitchFamily="2" charset="0"/>
              </a:rPr>
              <a:t>Otros fenómenos que han afectado a la población </a:t>
            </a:r>
            <a:r>
              <a:rPr lang="da-DK" sz="1400" dirty="0">
                <a:latin typeface="Montserrat" panose="00000500000000000000" pitchFamily="2" charset="0"/>
              </a:rPr>
              <a:t>son </a:t>
            </a:r>
            <a:r>
              <a:rPr lang="da-DK" sz="1400" dirty="0" smtClean="0">
                <a:latin typeface="Montserrat" panose="00000500000000000000" pitchFamily="2" charset="0"/>
              </a:rPr>
              <a:t>los </a:t>
            </a:r>
            <a:r>
              <a:rPr lang="da-DK" sz="1400" b="1" dirty="0" smtClean="0">
                <a:latin typeface="Montserrat" panose="00000500000000000000" pitchFamily="2" charset="0"/>
              </a:rPr>
              <a:t>caídos </a:t>
            </a:r>
            <a:r>
              <a:rPr lang="da-DK" sz="1400" b="1" dirty="0" smtClean="0">
                <a:latin typeface="Montserrat" panose="00000500000000000000" pitchFamily="2" charset="0"/>
              </a:rPr>
              <a:t>de rocas </a:t>
            </a:r>
            <a:r>
              <a:rPr lang="da-DK" sz="1400" dirty="0" smtClean="0">
                <a:latin typeface="Montserrat" panose="00000500000000000000" pitchFamily="2" charset="0"/>
              </a:rPr>
              <a:t>y los </a:t>
            </a:r>
            <a:r>
              <a:rPr lang="da-DK" sz="1400" b="1" dirty="0" smtClean="0">
                <a:latin typeface="Montserrat" panose="00000500000000000000" pitchFamily="2" charset="0"/>
              </a:rPr>
              <a:t>agrietamientos. Estos últimos </a:t>
            </a:r>
            <a:r>
              <a:rPr lang="da-DK" sz="1400" dirty="0" smtClean="0">
                <a:latin typeface="Montserrat" panose="00000500000000000000" pitchFamily="2" charset="0"/>
              </a:rPr>
              <a:t>asociados principalmente a </a:t>
            </a:r>
            <a:r>
              <a:rPr lang="da-DK" sz="1400" b="1" dirty="0" smtClean="0">
                <a:latin typeface="Montserrat" panose="00000500000000000000" pitchFamily="2" charset="0"/>
              </a:rPr>
              <a:t>fallas </a:t>
            </a:r>
            <a:r>
              <a:rPr lang="da-DK" sz="1400" b="1" dirty="0">
                <a:latin typeface="Montserrat" panose="00000500000000000000" pitchFamily="2" charset="0"/>
              </a:rPr>
              <a:t>y fracturas </a:t>
            </a:r>
            <a:r>
              <a:rPr lang="da-DK" sz="1400" b="1" dirty="0" smtClean="0">
                <a:latin typeface="Montserrat" panose="00000500000000000000" pitchFamily="2" charset="0"/>
              </a:rPr>
              <a:t>geologicas. </a:t>
            </a:r>
            <a:r>
              <a:rPr lang="da-DK" sz="1400" dirty="0" smtClean="0">
                <a:latin typeface="Montserrat" panose="00000500000000000000" pitchFamily="2" charset="0"/>
              </a:rPr>
              <a:t>Por el tipo de materiales que predominan en el estado, también es </a:t>
            </a:r>
            <a:r>
              <a:rPr lang="da-DK" sz="1400" b="1" dirty="0" smtClean="0">
                <a:latin typeface="Montserrat" panose="00000500000000000000" pitchFamily="2" charset="0"/>
              </a:rPr>
              <a:t>proclive hundimientos </a:t>
            </a:r>
            <a:r>
              <a:rPr lang="da-DK" sz="1400" dirty="0" smtClean="0">
                <a:latin typeface="Montserrat" panose="00000500000000000000" pitchFamily="2" charset="0"/>
              </a:rPr>
              <a:t>debido a la</a:t>
            </a:r>
            <a:r>
              <a:rPr lang="da-DK" sz="1400" b="1" dirty="0" smtClean="0">
                <a:latin typeface="Montserrat" panose="00000500000000000000" pitchFamily="2" charset="0"/>
              </a:rPr>
              <a:t> sobreexplotación de los mantos acuiferos.</a:t>
            </a:r>
            <a:endParaRPr lang="da-DK" sz="1400" dirty="0" smtClean="0">
              <a:solidFill>
                <a:srgbClr val="FF0000"/>
              </a:solidFill>
              <a:latin typeface="Montserrat" panose="00000500000000000000" pitchFamily="2" charset="0"/>
            </a:endParaRPr>
          </a:p>
        </p:txBody>
      </p:sp>
      <p:sp>
        <p:nvSpPr>
          <p:cNvPr id="6" name="1 Título"/>
          <p:cNvSpPr txBox="1">
            <a:spLocks/>
          </p:cNvSpPr>
          <p:nvPr/>
        </p:nvSpPr>
        <p:spPr>
          <a:xfrm>
            <a:off x="262183" y="1052736"/>
            <a:ext cx="3877769" cy="432048"/>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4" name="Rectángulo 3"/>
          <p:cNvSpPr/>
          <p:nvPr/>
        </p:nvSpPr>
        <p:spPr>
          <a:xfrm>
            <a:off x="4298260" y="4565446"/>
            <a:ext cx="4536504" cy="1977464"/>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es-MX" sz="1400" b="1" dirty="0">
                <a:latin typeface="Montserrat" panose="00000500000000000000" pitchFamily="2" charset="0"/>
              </a:rPr>
              <a:t>Crear un área de investigación de fenómenos geológicos </a:t>
            </a:r>
            <a:r>
              <a:rPr lang="es-MX" sz="1400" dirty="0">
                <a:latin typeface="Montserrat" panose="00000500000000000000" pitchFamily="2" charset="0"/>
              </a:rPr>
              <a:t>con una visión claramente </a:t>
            </a:r>
            <a:r>
              <a:rPr lang="es-MX" sz="1400" dirty="0" smtClean="0">
                <a:latin typeface="Montserrat" panose="00000500000000000000" pitchFamily="2" charset="0"/>
              </a:rPr>
              <a:t>preventiva, similar a la estructura del CENAPRED.</a:t>
            </a:r>
            <a:endParaRPr lang="es-MX" sz="1400" dirty="0">
              <a:latin typeface="Montserrat" panose="00000500000000000000" pitchFamily="2" charset="0"/>
            </a:endParaRPr>
          </a:p>
          <a:p>
            <a:pPr marL="171450" indent="-171450" algn="just">
              <a:buClr>
                <a:srgbClr val="CBB487"/>
              </a:buClr>
              <a:buFont typeface="Arial" panose="020B0604020202020204" pitchFamily="34" charset="0"/>
              <a:buChar char="•"/>
            </a:pPr>
            <a:endParaRPr lang="es-MX" sz="105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b="1" dirty="0">
                <a:latin typeface="Montserrat" panose="00000500000000000000" pitchFamily="2" charset="0"/>
              </a:rPr>
              <a:t>Integración de un comité científico </a:t>
            </a:r>
            <a:r>
              <a:rPr lang="es-MX" sz="1400" dirty="0">
                <a:latin typeface="Montserrat" panose="00000500000000000000" pitchFamily="2" charset="0"/>
              </a:rPr>
              <a:t>asesor con participación de autoridades, académicos, cuerpos colegiados y sociedades técnicas estatales.</a:t>
            </a:r>
          </a:p>
        </p:txBody>
      </p:sp>
      <p:sp>
        <p:nvSpPr>
          <p:cNvPr id="8" name="8 Rectángulo"/>
          <p:cNvSpPr/>
          <p:nvPr/>
        </p:nvSpPr>
        <p:spPr>
          <a:xfrm>
            <a:off x="4298260" y="4205473"/>
            <a:ext cx="2592288" cy="307777"/>
          </a:xfrm>
          <a:prstGeom prst="rect">
            <a:avLst/>
          </a:prstGeom>
        </p:spPr>
        <p:txBody>
          <a:bodyPr wrap="square">
            <a:spAutoFit/>
          </a:bodyPr>
          <a:lstStyle/>
          <a:p>
            <a:pPr algn="just">
              <a:buClr>
                <a:srgbClr val="CBB487"/>
              </a:buClr>
            </a:pPr>
            <a:r>
              <a:rPr lang="da-DK" sz="1400" b="1" dirty="0" smtClean="0">
                <a:solidFill>
                  <a:srgbClr val="38806B"/>
                </a:solidFill>
                <a:latin typeface="Montserrat" panose="00000500000000000000" pitchFamily="2" charset="0"/>
              </a:rPr>
              <a:t>RECOMENDACIONES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78" y="1484784"/>
            <a:ext cx="3524250" cy="49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6062300"/>
            <a:ext cx="3672408" cy="400110"/>
          </a:xfrm>
          <a:prstGeom prst="rect">
            <a:avLst/>
          </a:prstGeom>
        </p:spPr>
        <p:txBody>
          <a:bodyPr wrap="square">
            <a:spAutoFit/>
          </a:bodyPr>
          <a:lstStyle/>
          <a:p>
            <a:pPr algn="ctr">
              <a:spcBef>
                <a:spcPct val="0"/>
              </a:spcBef>
            </a:pPr>
            <a:r>
              <a:rPr lang="es-MX" sz="1000" b="1" dirty="0">
                <a:latin typeface="Montserrat" panose="00000500000000000000" pitchFamily="2" charset="0"/>
                <a:ea typeface="+mj-ea"/>
                <a:cs typeface="+mj-cs"/>
              </a:rPr>
              <a:t>Mapa regional de peligro </a:t>
            </a:r>
            <a:r>
              <a:rPr lang="es-MX" sz="1000" b="1" dirty="0" smtClean="0">
                <a:latin typeface="Montserrat" panose="00000500000000000000" pitchFamily="2" charset="0"/>
                <a:ea typeface="+mj-ea"/>
                <a:cs typeface="+mj-cs"/>
              </a:rPr>
              <a:t>por licuación de suelos </a:t>
            </a:r>
            <a:r>
              <a:rPr lang="es-MX" sz="1000" b="1" dirty="0">
                <a:latin typeface="Montserrat" panose="00000500000000000000" pitchFamily="2" charset="0"/>
                <a:ea typeface="+mj-ea"/>
                <a:cs typeface="+mj-cs"/>
              </a:rPr>
              <a:t>debido a sismo (</a:t>
            </a:r>
            <a:r>
              <a:rPr lang="es-MX" sz="1000" b="1" dirty="0" err="1">
                <a:latin typeface="Montserrat" panose="00000500000000000000" pitchFamily="2" charset="0"/>
                <a:ea typeface="+mj-ea"/>
                <a:cs typeface="+mj-cs"/>
              </a:rPr>
              <a:t>Jaimes</a:t>
            </a:r>
            <a:r>
              <a:rPr lang="es-MX" sz="1000" b="1" dirty="0">
                <a:latin typeface="Montserrat" panose="00000500000000000000" pitchFamily="2" charset="0"/>
                <a:ea typeface="+mj-ea"/>
                <a:cs typeface="+mj-cs"/>
              </a:rPr>
              <a:t> et al, 2015</a:t>
            </a:r>
            <a:r>
              <a:rPr lang="es-MX" sz="1000" b="1" dirty="0" smtClean="0">
                <a:latin typeface="Montserrat" panose="00000500000000000000" pitchFamily="2" charset="0"/>
                <a:ea typeface="+mj-ea"/>
                <a:cs typeface="+mj-cs"/>
              </a:rPr>
              <a:t>)</a:t>
            </a:r>
            <a:endParaRPr lang="es-MX" sz="1000" b="1" dirty="0">
              <a:latin typeface="Montserrat" panose="00000500000000000000" pitchFamily="2" charset="0"/>
              <a:ea typeface="+mj-ea"/>
              <a:cs typeface="+mj-cs"/>
            </a:endParaRPr>
          </a:p>
        </p:txBody>
      </p:sp>
      <p:sp>
        <p:nvSpPr>
          <p:cNvPr id="8" name="6 Rectángulo"/>
          <p:cNvSpPr/>
          <p:nvPr/>
        </p:nvSpPr>
        <p:spPr>
          <a:xfrm>
            <a:off x="3851920" y="1037629"/>
            <a:ext cx="5119072" cy="5624617"/>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Evitar, en lo posible, la rotación de personal capacitado</a:t>
            </a:r>
            <a:r>
              <a:rPr lang="da-DK" sz="1400" dirty="0">
                <a:latin typeface="Montserrat" panose="00000500000000000000" pitchFamily="2" charset="0"/>
              </a:rPr>
              <a:t>, tanto a nivel estatal como municipal.</a:t>
            </a:r>
          </a:p>
          <a:p>
            <a:pPr marL="171450" indent="-171450" algn="just">
              <a:buClr>
                <a:srgbClr val="CBB487"/>
              </a:buClr>
              <a:buFont typeface="Arial" panose="020B0604020202020204" pitchFamily="34" charset="0"/>
              <a:buChar char="•"/>
            </a:pPr>
            <a:endParaRPr lang="da-DK" sz="1000" b="1"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smtClean="0">
                <a:latin typeface="Montserrat" panose="00000500000000000000" pitchFamily="2" charset="0"/>
              </a:rPr>
              <a:t>Realizar estudios geotécnicos de </a:t>
            </a:r>
            <a:r>
              <a:rPr lang="da-DK" sz="1400" b="1" dirty="0" smtClean="0">
                <a:latin typeface="Montserrat" panose="00000500000000000000" pitchFamily="2" charset="0"/>
              </a:rPr>
              <a:t>campo </a:t>
            </a:r>
            <a:r>
              <a:rPr lang="da-DK" sz="1400" dirty="0" smtClean="0">
                <a:latin typeface="Montserrat" panose="00000500000000000000" pitchFamily="2" charset="0"/>
              </a:rPr>
              <a:t>y </a:t>
            </a:r>
            <a:r>
              <a:rPr lang="da-DK" sz="1400" b="1" dirty="0" smtClean="0">
                <a:latin typeface="Montserrat" panose="00000500000000000000" pitchFamily="2" charset="0"/>
              </a:rPr>
              <a:t>laboratorio</a:t>
            </a:r>
            <a:r>
              <a:rPr lang="da-DK" sz="1400" dirty="0" smtClean="0">
                <a:latin typeface="Montserrat" panose="00000500000000000000" pitchFamily="2" charset="0"/>
              </a:rPr>
              <a:t> para zonificar los regiones </a:t>
            </a:r>
            <a:r>
              <a:rPr lang="da-DK" sz="1400" b="1" dirty="0" smtClean="0">
                <a:latin typeface="Montserrat" panose="00000500000000000000" pitchFamily="2" charset="0"/>
              </a:rPr>
              <a:t>propensas a licuación</a:t>
            </a:r>
            <a:r>
              <a:rPr lang="da-DK" sz="1400" dirty="0" smtClean="0">
                <a:latin typeface="Montserrat" panose="00000500000000000000" pitchFamily="2" charset="0"/>
              </a:rPr>
              <a:t>. Las universidades pueden colaborar en estos trabajos.</a:t>
            </a: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endParaRPr lang="da-DK" sz="1000" b="1"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smtClean="0">
                <a:latin typeface="Montserrat" panose="00000500000000000000" pitchFamily="2" charset="0"/>
              </a:rPr>
              <a:t>Fortalecer </a:t>
            </a:r>
            <a:r>
              <a:rPr lang="da-DK" sz="1400" b="1" dirty="0">
                <a:latin typeface="Montserrat" panose="00000500000000000000" pitchFamily="2" charset="0"/>
              </a:rPr>
              <a:t>las capacidades técnicas de los municipios </a:t>
            </a:r>
            <a:r>
              <a:rPr lang="da-DK" sz="1400" dirty="0">
                <a:latin typeface="Montserrat" panose="00000500000000000000" pitchFamily="2" charset="0"/>
              </a:rPr>
              <a:t>sobre el análisis y estudio de fenómenos, generando comités locales de prevención de </a:t>
            </a:r>
            <a:r>
              <a:rPr lang="da-DK" sz="1400" dirty="0" smtClean="0">
                <a:latin typeface="Montserrat" panose="00000500000000000000" pitchFamily="2" charset="0"/>
              </a:rPr>
              <a:t>desastres y </a:t>
            </a:r>
            <a:r>
              <a:rPr lang="da-DK" sz="1400" b="1" dirty="0" smtClean="0">
                <a:latin typeface="Montserrat" panose="00000500000000000000" pitchFamily="2" charset="0"/>
              </a:rPr>
              <a:t>capacitando </a:t>
            </a:r>
            <a:r>
              <a:rPr lang="da-DK" sz="1400" b="1" dirty="0">
                <a:latin typeface="Montserrat" panose="00000500000000000000" pitchFamily="2" charset="0"/>
              </a:rPr>
              <a:t>a la </a:t>
            </a:r>
            <a:r>
              <a:rPr lang="da-DK" sz="1400" b="1" dirty="0" smtClean="0">
                <a:latin typeface="Montserrat" panose="00000500000000000000" pitchFamily="2" charset="0"/>
              </a:rPr>
              <a:t>población</a:t>
            </a:r>
          </a:p>
          <a:p>
            <a:pPr marL="171450" indent="-171450" algn="just">
              <a:buClr>
                <a:srgbClr val="CBB487"/>
              </a:buClr>
              <a:buFont typeface="Arial" panose="020B0604020202020204" pitchFamily="34" charset="0"/>
              <a:buChar char="•"/>
            </a:pPr>
            <a:endParaRPr lang="da-DK" sz="1050" b="1"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smtClean="0">
                <a:latin typeface="Montserrat" panose="00000500000000000000" pitchFamily="2" charset="0"/>
              </a:rPr>
              <a:t>Monitorear </a:t>
            </a:r>
            <a:r>
              <a:rPr lang="da-DK" sz="1400" dirty="0" smtClean="0">
                <a:latin typeface="Montserrat" panose="00000500000000000000" pitchFamily="2" charset="0"/>
              </a:rPr>
              <a:t>permanentemente los sistemas de abastecimiento de agua y las tuberías de drenaje para </a:t>
            </a:r>
            <a:r>
              <a:rPr lang="da-DK" sz="1400" b="1" dirty="0" smtClean="0">
                <a:latin typeface="Montserrat" panose="00000500000000000000" pitchFamily="2" charset="0"/>
              </a:rPr>
              <a:t>detectar y reparar oportunamente fugas</a:t>
            </a:r>
            <a:r>
              <a:rPr lang="da-DK" sz="1400" dirty="0" smtClean="0">
                <a:latin typeface="Montserrat" panose="00000500000000000000" pitchFamily="2" charset="0"/>
              </a:rPr>
              <a:t>.</a:t>
            </a:r>
          </a:p>
          <a:p>
            <a:pPr algn="just">
              <a:buClr>
                <a:srgbClr val="CBB487"/>
              </a:buClr>
            </a:pPr>
            <a:endParaRPr lang="da-DK" sz="105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smtClean="0">
                <a:latin typeface="Montserrat" panose="00000500000000000000" pitchFamily="2" charset="0"/>
              </a:rPr>
              <a:t>Implementar acciones de revisión de zonas críticas </a:t>
            </a:r>
            <a:r>
              <a:rPr lang="da-DK" sz="1400" dirty="0" smtClean="0">
                <a:latin typeface="Montserrat" panose="00000500000000000000" pitchFamily="2" charset="0"/>
              </a:rPr>
              <a:t>para reubicación de viviendas y ordenamiento del territorio, principalmente en </a:t>
            </a:r>
            <a:r>
              <a:rPr lang="da-DK" sz="1400" b="1" dirty="0" smtClean="0">
                <a:latin typeface="Montserrat" panose="00000500000000000000" pitchFamily="2" charset="0"/>
              </a:rPr>
              <a:t>zonas </a:t>
            </a:r>
            <a:r>
              <a:rPr lang="da-DK" sz="1400" dirty="0" smtClean="0">
                <a:latin typeface="Montserrat" panose="00000500000000000000" pitchFamily="2" charset="0"/>
              </a:rPr>
              <a:t>que puedan ser afectadas por </a:t>
            </a:r>
            <a:r>
              <a:rPr lang="da-DK" sz="1400" b="1" dirty="0" smtClean="0">
                <a:latin typeface="Montserrat" panose="00000500000000000000" pitchFamily="2" charset="0"/>
              </a:rPr>
              <a:t>activiadades mineras</a:t>
            </a:r>
            <a:r>
              <a:rPr lang="da-DK" sz="1400" dirty="0" smtClean="0">
                <a:latin typeface="Montserrat" panose="00000500000000000000" pitchFamily="2" charset="0"/>
              </a:rPr>
              <a:t>.</a:t>
            </a: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endParaRPr lang="da-DK" sz="1050"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a:latin typeface="Montserrat" panose="00000500000000000000" pitchFamily="2" charset="0"/>
              </a:rPr>
              <a:t>Reforzar la red de estaciones </a:t>
            </a:r>
            <a:r>
              <a:rPr lang="da-DK" sz="1400" dirty="0" smtClean="0">
                <a:latin typeface="Montserrat" panose="00000500000000000000" pitchFamily="2" charset="0"/>
              </a:rPr>
              <a:t>meteorológicas en las </a:t>
            </a:r>
            <a:r>
              <a:rPr lang="da-DK" sz="1400" b="1" dirty="0" smtClean="0">
                <a:latin typeface="Montserrat" panose="00000500000000000000" pitchFamily="2" charset="0"/>
              </a:rPr>
              <a:t>zonas propensas a inestabilidad de laderas </a:t>
            </a:r>
            <a:r>
              <a:rPr lang="da-DK" sz="1400" dirty="0" smtClean="0">
                <a:latin typeface="Montserrat" panose="00000500000000000000" pitchFamily="2" charset="0"/>
              </a:rPr>
              <a:t>y gestionar </a:t>
            </a:r>
            <a:r>
              <a:rPr lang="da-DK" sz="1400" dirty="0">
                <a:latin typeface="Montserrat" panose="00000500000000000000" pitchFamily="2" charset="0"/>
              </a:rPr>
              <a:t>la </a:t>
            </a:r>
            <a:r>
              <a:rPr lang="da-DK" sz="1400" b="1" dirty="0">
                <a:latin typeface="Montserrat" panose="00000500000000000000" pitchFamily="2" charset="0"/>
              </a:rPr>
              <a:t>adquisición de equipo </a:t>
            </a:r>
            <a:r>
              <a:rPr lang="da-DK" sz="1400" dirty="0" smtClean="0">
                <a:latin typeface="Montserrat" panose="00000500000000000000" pitchFamily="2" charset="0"/>
              </a:rPr>
              <a:t>para </a:t>
            </a:r>
            <a:r>
              <a:rPr lang="da-DK" sz="1400" dirty="0">
                <a:latin typeface="Montserrat" panose="00000500000000000000" pitchFamily="2" charset="0"/>
              </a:rPr>
              <a:t>trabajo de </a:t>
            </a:r>
            <a:r>
              <a:rPr lang="da-DK" sz="1400" dirty="0" smtClean="0">
                <a:latin typeface="Montserrat" panose="00000500000000000000" pitchFamily="2" charset="0"/>
              </a:rPr>
              <a:t>campo (GPS, brújulas, distanciómetros, mapa movil, penetrómetros, etc.)</a:t>
            </a:r>
            <a:endParaRPr lang="da-DK" sz="1400" dirty="0">
              <a:latin typeface="Montserrat" panose="00000500000000000000" pitchFamily="2" charset="0"/>
            </a:endParaRPr>
          </a:p>
        </p:txBody>
      </p:sp>
      <p:sp>
        <p:nvSpPr>
          <p:cNvPr id="6" name="5 CuadroTexto"/>
          <p:cNvSpPr txBox="1"/>
          <p:nvPr/>
        </p:nvSpPr>
        <p:spPr>
          <a:xfrm>
            <a:off x="-114291" y="215785"/>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75" y="980728"/>
            <a:ext cx="3236913"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809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2204" y="223840"/>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
        <p:nvSpPr>
          <p:cNvPr id="7" name="6 Rectángulo"/>
          <p:cNvSpPr/>
          <p:nvPr/>
        </p:nvSpPr>
        <p:spPr>
          <a:xfrm>
            <a:off x="4283968" y="1261204"/>
            <a:ext cx="4759032" cy="3970318"/>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da-DK" sz="1400" dirty="0" smtClean="0">
                <a:latin typeface="Montserrat" panose="00000500000000000000" pitchFamily="2" charset="0"/>
              </a:rPr>
              <a:t>Generar </a:t>
            </a:r>
            <a:r>
              <a:rPr lang="da-DK" sz="1400" dirty="0">
                <a:latin typeface="Montserrat" panose="00000500000000000000" pitchFamily="2" charset="0"/>
              </a:rPr>
              <a:t>fortalezas en </a:t>
            </a:r>
            <a:r>
              <a:rPr lang="da-DK" sz="1400" b="1" dirty="0">
                <a:latin typeface="Montserrat" panose="00000500000000000000" pitchFamily="2" charset="0"/>
              </a:rPr>
              <a:t>cartografía y análisis de imágenes de satélite</a:t>
            </a:r>
            <a:r>
              <a:rPr lang="da-DK" sz="1400" dirty="0">
                <a:latin typeface="Montserrat" panose="00000500000000000000" pitchFamily="2" charset="0"/>
              </a:rPr>
              <a:t> e implementar programas de </a:t>
            </a:r>
            <a:r>
              <a:rPr lang="da-DK" sz="1400" b="1" dirty="0">
                <a:latin typeface="Montserrat" panose="00000500000000000000" pitchFamily="2" charset="0"/>
              </a:rPr>
              <a:t>reforestación</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a:latin typeface="Montserrat" panose="00000500000000000000" pitchFamily="2" charset="0"/>
              </a:rPr>
              <a:t>Realizar acciones de </a:t>
            </a:r>
            <a:r>
              <a:rPr lang="es-MX" sz="1400" b="1" dirty="0">
                <a:latin typeface="Montserrat" panose="00000500000000000000" pitchFamily="2" charset="0"/>
              </a:rPr>
              <a:t>comunicación del riesgo</a:t>
            </a:r>
            <a:r>
              <a:rPr lang="es-MX" sz="1400" dirty="0">
                <a:latin typeface="Montserrat" panose="00000500000000000000" pitchFamily="2" charset="0"/>
              </a:rPr>
              <a:t> y difusión de </a:t>
            </a:r>
            <a:r>
              <a:rPr lang="es-MX" sz="1400" b="1" dirty="0">
                <a:latin typeface="Montserrat" panose="00000500000000000000" pitchFamily="2" charset="0"/>
              </a:rPr>
              <a:t>medidas de prevención</a:t>
            </a:r>
            <a:r>
              <a:rPr lang="es-MX"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smtClean="0">
                <a:latin typeface="Montserrat" panose="00000500000000000000" pitchFamily="2" charset="0"/>
              </a:rPr>
              <a:t>Implementar sistemas de </a:t>
            </a:r>
            <a:r>
              <a:rPr lang="es-MX" sz="1400" b="1" dirty="0" smtClean="0">
                <a:latin typeface="Montserrat" panose="00000500000000000000" pitchFamily="2" charset="0"/>
              </a:rPr>
              <a:t>monitoreo topográfico </a:t>
            </a:r>
            <a:r>
              <a:rPr lang="es-MX" sz="1400" dirty="0" smtClean="0">
                <a:latin typeface="Montserrat" panose="00000500000000000000" pitchFamily="2" charset="0"/>
              </a:rPr>
              <a:t>y análisis de imágenes de satélite para estimar </a:t>
            </a:r>
            <a:r>
              <a:rPr lang="es-MX" sz="1400" b="1" dirty="0" smtClean="0">
                <a:latin typeface="Montserrat" panose="00000500000000000000" pitchFamily="2" charset="0"/>
              </a:rPr>
              <a:t>velocidades de hundimiento</a:t>
            </a:r>
            <a:r>
              <a:rPr lang="es-MX" sz="1400" dirty="0" smtClean="0">
                <a:latin typeface="Montserrat" panose="00000500000000000000" pitchFamily="2" charset="0"/>
              </a:rPr>
              <a:t>.</a:t>
            </a:r>
          </a:p>
          <a:p>
            <a:pPr marL="171450" indent="-171450" algn="just">
              <a:buClr>
                <a:srgbClr val="CBB487"/>
              </a:buClr>
              <a:buFont typeface="Arial" panose="020B0604020202020204" pitchFamily="34" charset="0"/>
              <a:buChar char="•"/>
            </a:pPr>
            <a:endParaRPr lang="es-MX" sz="1400" dirty="0" smtClean="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b="1" dirty="0" smtClean="0">
                <a:latin typeface="Montserrat" panose="00000500000000000000" pitchFamily="2" charset="0"/>
              </a:rPr>
              <a:t>Elaborar cartografía </a:t>
            </a:r>
            <a:r>
              <a:rPr lang="es-MX" sz="1400" dirty="0">
                <a:latin typeface="Montserrat" panose="00000500000000000000" pitchFamily="2" charset="0"/>
              </a:rPr>
              <a:t>donde se identifiquen las zonas </a:t>
            </a:r>
            <a:r>
              <a:rPr lang="es-MX" sz="1400" dirty="0" smtClean="0">
                <a:latin typeface="Montserrat" panose="00000500000000000000" pitchFamily="2" charset="0"/>
              </a:rPr>
              <a:t>de </a:t>
            </a:r>
            <a:r>
              <a:rPr lang="es-MX" sz="1400" dirty="0">
                <a:latin typeface="Montserrat" panose="00000500000000000000" pitchFamily="2" charset="0"/>
              </a:rPr>
              <a:t>mayor </a:t>
            </a:r>
            <a:r>
              <a:rPr lang="es-MX" sz="1400" dirty="0" smtClean="0">
                <a:latin typeface="Montserrat" panose="00000500000000000000" pitchFamily="2" charset="0"/>
              </a:rPr>
              <a:t>afectación por hundimiento y agrietamiento.</a:t>
            </a:r>
          </a:p>
          <a:p>
            <a:pPr marL="171450" indent="-171450" algn="just">
              <a:buClr>
                <a:srgbClr val="CBB487"/>
              </a:buClr>
              <a:buFont typeface="Arial" panose="020B0604020202020204" pitchFamily="34" charset="0"/>
              <a:buChar char="•"/>
            </a:pPr>
            <a:endParaRPr lang="es-MX"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smtClean="0">
                <a:latin typeface="Montserrat" panose="00000500000000000000" pitchFamily="2" charset="0"/>
              </a:rPr>
              <a:t>Implementar </a:t>
            </a:r>
            <a:r>
              <a:rPr lang="es-MX" sz="1400" dirty="0">
                <a:latin typeface="Montserrat" panose="00000500000000000000" pitchFamily="2" charset="0"/>
              </a:rPr>
              <a:t>políticas públicas para </a:t>
            </a:r>
            <a:r>
              <a:rPr lang="es-MX" sz="1400" b="1" dirty="0" smtClean="0">
                <a:latin typeface="Montserrat" panose="00000500000000000000" pitchFamily="2" charset="0"/>
              </a:rPr>
              <a:t>captar </a:t>
            </a:r>
            <a:r>
              <a:rPr lang="es-MX" sz="1400" b="1" dirty="0">
                <a:latin typeface="Montserrat" panose="00000500000000000000" pitchFamily="2" charset="0"/>
              </a:rPr>
              <a:t>agua de lluvia</a:t>
            </a:r>
            <a:r>
              <a:rPr lang="es-MX" sz="1400" dirty="0">
                <a:latin typeface="Montserrat" panose="00000500000000000000" pitchFamily="2" charset="0"/>
              </a:rPr>
              <a:t>, </a:t>
            </a:r>
            <a:r>
              <a:rPr lang="es-MX" sz="1400" b="1" dirty="0" smtClean="0">
                <a:latin typeface="Montserrat" panose="00000500000000000000" pitchFamily="2" charset="0"/>
              </a:rPr>
              <a:t>tratar </a:t>
            </a:r>
            <a:r>
              <a:rPr lang="es-MX" sz="1400" b="1" dirty="0">
                <a:latin typeface="Montserrat" panose="00000500000000000000" pitchFamily="2" charset="0"/>
              </a:rPr>
              <a:t>aguas residuales</a:t>
            </a:r>
            <a:r>
              <a:rPr lang="es-MX" sz="1400" dirty="0">
                <a:latin typeface="Montserrat" panose="00000500000000000000" pitchFamily="2" charset="0"/>
              </a:rPr>
              <a:t> y </a:t>
            </a:r>
            <a:r>
              <a:rPr lang="es-MX" sz="1400" dirty="0" smtClean="0">
                <a:latin typeface="Montserrat" panose="00000500000000000000" pitchFamily="2" charset="0"/>
              </a:rPr>
              <a:t>construir </a:t>
            </a:r>
            <a:r>
              <a:rPr lang="es-MX" sz="1400" b="1" dirty="0">
                <a:latin typeface="Montserrat" panose="00000500000000000000" pitchFamily="2" charset="0"/>
              </a:rPr>
              <a:t>pozos de absorción</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8" name="1 Título"/>
          <p:cNvSpPr txBox="1">
            <a:spLocks/>
          </p:cNvSpPr>
          <p:nvPr/>
        </p:nvSpPr>
        <p:spPr>
          <a:xfrm>
            <a:off x="-1" y="6496419"/>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Caído de roca en la localidad de Matanza, Hermosillo, Sonora</a:t>
            </a:r>
            <a:endParaRPr lang="es-MX" sz="1000" b="1" dirty="0">
              <a:latin typeface="Montserrat" panose="00000500000000000000" pitchFamily="2" charset="0"/>
            </a:endParaRPr>
          </a:p>
        </p:txBody>
      </p:sp>
      <p:pic>
        <p:nvPicPr>
          <p:cNvPr id="1026" name="Picture 2" descr="D:\G\ApoyoSINAPROC\Apy Sinap 2018\140.- Acciones de Prevención de Desastres - ESTADOS\12 Sonora\Fotos\Matanza de la Ciudad de Hermosil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11" y="3203457"/>
            <a:ext cx="2947987" cy="3271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G\ApoyoSINAPROC\Apy Sinap 2018\140.- Acciones de Prevención de Desastres - ESTADOS\12 Sonora\Fotos\15 de Diciembre 2018 Mina en Sahuaripa, Sono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97" y="984507"/>
            <a:ext cx="3604349" cy="1898268"/>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152398" y="2893727"/>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Derrumbe en la Mina de </a:t>
            </a:r>
            <a:r>
              <a:rPr lang="es-MX" sz="1000" b="1" dirty="0" err="1" smtClean="0">
                <a:latin typeface="Montserrat" panose="00000500000000000000" pitchFamily="2" charset="0"/>
              </a:rPr>
              <a:t>Sahuaripa</a:t>
            </a:r>
            <a:r>
              <a:rPr lang="es-MX" sz="1000" b="1" dirty="0">
                <a:latin typeface="Montserrat" panose="00000500000000000000" pitchFamily="2" charset="0"/>
              </a:rPr>
              <a:t>, </a:t>
            </a:r>
            <a:r>
              <a:rPr lang="es-MX" sz="1000" b="1" dirty="0" smtClean="0">
                <a:latin typeface="Montserrat" panose="00000500000000000000" pitchFamily="2" charset="0"/>
              </a:rPr>
              <a:t>Sonora (Diciembre 2018)</a:t>
            </a:r>
            <a:endParaRPr lang="es-MX" sz="1000" b="1" dirty="0">
              <a:latin typeface="Montserrat" panose="00000500000000000000" pitchFamily="2" charset="0"/>
            </a:endParaRPr>
          </a:p>
        </p:txBody>
      </p:sp>
    </p:spTree>
    <p:extLst>
      <p:ext uri="{BB962C8B-B14F-4D97-AF65-F5344CB8AC3E}">
        <p14:creationId xmlns:p14="http://schemas.microsoft.com/office/powerpoint/2010/main" val="21662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Rectángulo"/>
          <p:cNvSpPr/>
          <p:nvPr/>
        </p:nvSpPr>
        <p:spPr>
          <a:xfrm>
            <a:off x="3995936" y="908720"/>
            <a:ext cx="4054864" cy="307777"/>
          </a:xfrm>
          <a:prstGeom prst="rect">
            <a:avLst/>
          </a:prstGeom>
        </p:spPr>
        <p:txBody>
          <a:bodyPr wrap="square">
            <a:spAutoFit/>
          </a:bodyPr>
          <a:lstStyle/>
          <a:p>
            <a:pPr algn="just">
              <a:buClr>
                <a:srgbClr val="CBB487"/>
              </a:buClr>
            </a:pPr>
            <a:r>
              <a:rPr lang="da-DK" sz="1400" b="1" dirty="0" smtClean="0">
                <a:solidFill>
                  <a:srgbClr val="38806B"/>
                </a:solidFill>
                <a:latin typeface="Montserrat" panose="00000500000000000000" pitchFamily="2" charset="0"/>
              </a:rPr>
              <a:t>Recursos disponibles en CENAPRED</a:t>
            </a:r>
          </a:p>
        </p:txBody>
      </p:sp>
      <p:sp>
        <p:nvSpPr>
          <p:cNvPr id="3" name="6 Rectángulo"/>
          <p:cNvSpPr/>
          <p:nvPr/>
        </p:nvSpPr>
        <p:spPr>
          <a:xfrm>
            <a:off x="3773408" y="1196752"/>
            <a:ext cx="5263088" cy="5601533"/>
          </a:xfrm>
          <a:prstGeom prst="rect">
            <a:avLst/>
          </a:prstGeom>
        </p:spPr>
        <p:txBody>
          <a:bodyPr wrap="square">
            <a:spAutoFit/>
          </a:bodyPr>
          <a:lstStyle/>
          <a:p>
            <a:pPr marL="171450" indent="-171450" algn="just">
              <a:spcAft>
                <a:spcPts val="1200"/>
              </a:spcAft>
              <a:buClr>
                <a:srgbClr val="CBB487"/>
              </a:buClr>
              <a:buFont typeface="Arial" panose="020B0604020202020204" pitchFamily="34" charset="0"/>
              <a:buChar char="•"/>
            </a:pPr>
            <a:r>
              <a:rPr lang="da-DK" sz="1400" dirty="0" smtClean="0">
                <a:latin typeface="Montserrat" panose="00000500000000000000" pitchFamily="2" charset="0"/>
              </a:rPr>
              <a:t>En la página del ANR está disponible para su </a:t>
            </a:r>
            <a:r>
              <a:rPr lang="da-DK" sz="1400" b="1" dirty="0" smtClean="0">
                <a:latin typeface="Montserrat" panose="00000500000000000000" pitchFamily="2" charset="0"/>
              </a:rPr>
              <a:t>consulta y descarga el Mapa Nacional de Susceptibilidad a la Inestabilidad de Laderas</a:t>
            </a:r>
            <a:r>
              <a:rPr lang="da-DK" sz="1400" dirty="0" smtClean="0">
                <a:latin typeface="Montserrat" panose="00000500000000000000" pitchFamily="2" charset="0"/>
              </a:rPr>
              <a:t>.</a:t>
            </a:r>
          </a:p>
          <a:p>
            <a:pPr marL="171450" indent="-171450" algn="just">
              <a:spcAft>
                <a:spcPts val="1200"/>
              </a:spcAft>
              <a:buClr>
                <a:srgbClr val="CBB487"/>
              </a:buClr>
              <a:buFont typeface="Arial" panose="020B0604020202020204" pitchFamily="34" charset="0"/>
              <a:buChar char="•"/>
            </a:pPr>
            <a:r>
              <a:rPr lang="da-DK" sz="1400" dirty="0" smtClean="0">
                <a:latin typeface="Montserrat" panose="00000500000000000000" pitchFamily="2" charset="0"/>
              </a:rPr>
              <a:t>Además del Atlas de Riesgos Estatal, se recomienda </a:t>
            </a:r>
            <a:r>
              <a:rPr lang="da-DK" sz="1400" b="1" dirty="0" smtClean="0">
                <a:latin typeface="Montserrat" panose="00000500000000000000" pitchFamily="2" charset="0"/>
              </a:rPr>
              <a:t>considerar las metodologías de inestabilidad de laderas que se pueden consultar en la página del ANR</a:t>
            </a:r>
            <a:r>
              <a:rPr lang="da-DK" sz="1400" dirty="0" smtClean="0">
                <a:latin typeface="Montserrat" panose="00000500000000000000" pitchFamily="2" charset="0"/>
              </a:rPr>
              <a:t>.</a:t>
            </a:r>
          </a:p>
          <a:p>
            <a:pPr marL="171450" indent="-171450" algn="just">
              <a:spcAft>
                <a:spcPts val="1200"/>
              </a:spcAft>
              <a:buClr>
                <a:srgbClr val="CBB487"/>
              </a:buClr>
              <a:buFont typeface="Arial" panose="020B0604020202020204" pitchFamily="34" charset="0"/>
              <a:buChar char="•"/>
            </a:pPr>
            <a:r>
              <a:rPr lang="da-DK" sz="1400" b="1" dirty="0" smtClean="0">
                <a:latin typeface="Montserrat" panose="00000500000000000000" pitchFamily="2" charset="0"/>
              </a:rPr>
              <a:t>Para los fenómenos de hundimeinto, agrietamiento y licuación de </a:t>
            </a:r>
            <a:r>
              <a:rPr lang="da-DK" sz="1400" b="1" dirty="0">
                <a:latin typeface="Montserrat" panose="00000500000000000000" pitchFamily="2" charset="0"/>
              </a:rPr>
              <a:t>suelos </a:t>
            </a:r>
            <a:r>
              <a:rPr lang="da-DK" sz="1400" dirty="0">
                <a:latin typeface="Montserrat" panose="00000500000000000000" pitchFamily="2" charset="0"/>
              </a:rPr>
              <a:t>se recomienda </a:t>
            </a:r>
            <a:r>
              <a:rPr lang="da-DK" sz="1400" b="1" dirty="0">
                <a:latin typeface="Montserrat" panose="00000500000000000000" pitchFamily="2" charset="0"/>
              </a:rPr>
              <a:t>seguir los lineamientos de la Guía de Contenido </a:t>
            </a:r>
            <a:r>
              <a:rPr lang="da-DK" sz="1400" b="1" dirty="0" smtClean="0">
                <a:latin typeface="Montserrat" panose="00000500000000000000" pitchFamily="2" charset="0"/>
              </a:rPr>
              <a:t>Mínimo.</a:t>
            </a:r>
          </a:p>
          <a:p>
            <a:pPr marL="177800" algn="just">
              <a:spcAft>
                <a:spcPts val="1200"/>
              </a:spcAft>
              <a:buClr>
                <a:srgbClr val="CBB487"/>
              </a:buClr>
            </a:pPr>
            <a:r>
              <a:rPr lang="da-DK" sz="1400" dirty="0" smtClean="0">
                <a:latin typeface="Montserrat" panose="00000500000000000000" pitchFamily="2" charset="0"/>
              </a:rPr>
              <a:t>http</a:t>
            </a:r>
            <a:r>
              <a:rPr lang="da-DK" sz="1400" dirty="0">
                <a:latin typeface="Montserrat" panose="00000500000000000000" pitchFamily="2" charset="0"/>
              </a:rPr>
              <a:t>://www.atlasnacionalderiesgos.gob.mx/archivo/descargas.html</a:t>
            </a:r>
            <a:endParaRPr lang="da-DK" sz="1400" dirty="0" smtClean="0">
              <a:latin typeface="Montserrat" panose="00000500000000000000" pitchFamily="2" charset="0"/>
            </a:endParaRPr>
          </a:p>
          <a:p>
            <a:pPr marL="171450" indent="-171450" algn="just">
              <a:spcAft>
                <a:spcPts val="1200"/>
              </a:spcAft>
              <a:buClr>
                <a:srgbClr val="CBB487"/>
              </a:buClr>
              <a:buFont typeface="Arial" panose="020B0604020202020204" pitchFamily="34" charset="0"/>
              <a:buChar char="•"/>
            </a:pPr>
            <a:r>
              <a:rPr lang="da-DK" sz="1400" b="1" dirty="0" smtClean="0">
                <a:latin typeface="Montserrat" panose="00000500000000000000" pitchFamily="2" charset="0"/>
              </a:rPr>
              <a:t>El CENAPRED cuenta con un curso especializado para la construcción de pluviómetros caseros y un tutorial </a:t>
            </a:r>
            <a:r>
              <a:rPr lang="da-DK" sz="1400" dirty="0" smtClean="0">
                <a:latin typeface="Montserrat" panose="00000500000000000000" pitchFamily="2" charset="0"/>
              </a:rPr>
              <a:t>que está disponible en: https</a:t>
            </a:r>
            <a:r>
              <a:rPr lang="da-DK" sz="1400" dirty="0">
                <a:latin typeface="Montserrat" panose="00000500000000000000" pitchFamily="2" charset="0"/>
              </a:rPr>
              <a:t>://</a:t>
            </a:r>
            <a:r>
              <a:rPr lang="da-DK" sz="1400" dirty="0" smtClean="0">
                <a:latin typeface="Montserrat" panose="00000500000000000000" pitchFamily="2" charset="0"/>
              </a:rPr>
              <a:t>drive.google.com/file/d/ 1Mlym3nK-RDGNimt3wnwvBIgwaBOSieXq/ view?usp=sharing</a:t>
            </a:r>
            <a:endParaRPr lang="da-DK" sz="1400" dirty="0">
              <a:latin typeface="Montserrat" panose="00000500000000000000" pitchFamily="2" charset="0"/>
            </a:endParaRPr>
          </a:p>
          <a:p>
            <a:pPr marL="171450" indent="-171450" algn="just">
              <a:spcAft>
                <a:spcPts val="1200"/>
              </a:spcAft>
              <a:buClr>
                <a:srgbClr val="CBB487"/>
              </a:buClr>
              <a:buFont typeface="Arial" panose="020B0604020202020204" pitchFamily="34" charset="0"/>
              <a:buChar char="•"/>
            </a:pPr>
            <a:r>
              <a:rPr lang="da-DK" sz="1400" dirty="0" smtClean="0">
                <a:latin typeface="Montserrat" panose="00000500000000000000" pitchFamily="2" charset="0"/>
              </a:rPr>
              <a:t>Consultar el informe: </a:t>
            </a:r>
            <a:r>
              <a:rPr lang="es-MX" sz="1400" b="1" dirty="0">
                <a:latin typeface="Montserrat" panose="00000500000000000000" pitchFamily="2" charset="0"/>
              </a:rPr>
              <a:t>Investigación experimental y analítica en materiales que presentaron licuación de suelos en los municipios de Mexicali, B. C., y en San Luis Río Colorado, </a:t>
            </a:r>
            <a:r>
              <a:rPr lang="es-MX" sz="1400" b="1" dirty="0" smtClean="0">
                <a:latin typeface="Montserrat" panose="00000500000000000000" pitchFamily="2" charset="0"/>
              </a:rPr>
              <a:t>Sonora</a:t>
            </a:r>
            <a:r>
              <a:rPr lang="es-MX" sz="1400" dirty="0" smtClean="0">
                <a:latin typeface="Montserrat" panose="00000500000000000000" pitchFamily="2" charset="0"/>
              </a:rPr>
              <a:t>, disponible para su consulta en la página del </a:t>
            </a:r>
            <a:r>
              <a:rPr lang="da-DK" sz="1400" dirty="0" smtClean="0">
                <a:latin typeface="Montserrat" panose="00000500000000000000" pitchFamily="2" charset="0"/>
              </a:rPr>
              <a:t>CENAPRED.</a:t>
            </a:r>
            <a:endParaRPr lang="da-DK" sz="1400" dirty="0">
              <a:latin typeface="Montserrat" panose="00000500000000000000" pitchFamily="2" charset="0"/>
            </a:endParaRPr>
          </a:p>
        </p:txBody>
      </p:sp>
      <p:pic>
        <p:nvPicPr>
          <p:cNvPr id="1026" name="Picture 2" descr="IMG_034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508" r="4025" b="-2586"/>
          <a:stretch/>
        </p:blipFill>
        <p:spPr bwMode="auto">
          <a:xfrm>
            <a:off x="395546" y="980728"/>
            <a:ext cx="3338075" cy="198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342596" y="2924944"/>
            <a:ext cx="3483793" cy="553998"/>
          </a:xfrm>
          <a:prstGeom prst="rect">
            <a:avLst/>
          </a:prstGeom>
        </p:spPr>
        <p:txBody>
          <a:bodyPr wrap="square">
            <a:spAutoFit/>
          </a:bodyPr>
          <a:lstStyle/>
          <a:p>
            <a:pPr algn="ctr">
              <a:spcBef>
                <a:spcPct val="0"/>
              </a:spcBef>
            </a:pPr>
            <a:r>
              <a:rPr lang="es-MX" sz="1000" b="1" dirty="0">
                <a:latin typeface="Montserrat" panose="00000500000000000000" pitchFamily="2" charset="0"/>
                <a:ea typeface="+mj-ea"/>
                <a:cs typeface="+mj-cs"/>
              </a:rPr>
              <a:t>Grietas debidas al </a:t>
            </a:r>
            <a:r>
              <a:rPr lang="es-MX" sz="1000" b="1" dirty="0" err="1">
                <a:latin typeface="Montserrat" panose="00000500000000000000" pitchFamily="2" charset="0"/>
                <a:ea typeface="+mj-ea"/>
                <a:cs typeface="+mj-cs"/>
              </a:rPr>
              <a:t>fallamiento</a:t>
            </a:r>
            <a:r>
              <a:rPr lang="es-MX" sz="1000" b="1" dirty="0">
                <a:latin typeface="Montserrat" panose="00000500000000000000" pitchFamily="2" charset="0"/>
                <a:ea typeface="+mj-ea"/>
                <a:cs typeface="+mj-cs"/>
              </a:rPr>
              <a:t> del subsuelo producido </a:t>
            </a:r>
            <a:r>
              <a:rPr lang="es-MX" sz="1000" b="1" dirty="0" smtClean="0">
                <a:latin typeface="Montserrat" panose="00000500000000000000" pitchFamily="2" charset="0"/>
                <a:ea typeface="+mj-ea"/>
                <a:cs typeface="+mj-cs"/>
              </a:rPr>
              <a:t>por </a:t>
            </a:r>
            <a:r>
              <a:rPr lang="es-MX" sz="1000" b="1" dirty="0">
                <a:latin typeface="Montserrat" panose="00000500000000000000" pitchFamily="2" charset="0"/>
                <a:ea typeface="+mj-ea"/>
                <a:cs typeface="+mj-cs"/>
              </a:rPr>
              <a:t>sismo y el efecto de </a:t>
            </a:r>
            <a:r>
              <a:rPr lang="es-MX" sz="1000" b="1" dirty="0" smtClean="0">
                <a:latin typeface="Montserrat" panose="00000500000000000000" pitchFamily="2" charset="0"/>
                <a:ea typeface="+mj-ea"/>
                <a:cs typeface="+mj-cs"/>
              </a:rPr>
              <a:t>licuación. Enero 2011</a:t>
            </a:r>
            <a:endParaRPr lang="es-MX" sz="1000" b="1" dirty="0">
              <a:latin typeface="Montserrat" panose="00000500000000000000" pitchFamily="2" charset="0"/>
              <a:ea typeface="+mj-ea"/>
              <a:cs typeface="+mj-cs"/>
            </a:endParaRPr>
          </a:p>
        </p:txBody>
      </p:sp>
      <p:sp>
        <p:nvSpPr>
          <p:cNvPr id="6" name="Rectángulo 5"/>
          <p:cNvSpPr/>
          <p:nvPr/>
        </p:nvSpPr>
        <p:spPr>
          <a:xfrm>
            <a:off x="251519" y="6125234"/>
            <a:ext cx="3482101" cy="553998"/>
          </a:xfrm>
          <a:prstGeom prst="rect">
            <a:avLst/>
          </a:prstGeom>
        </p:spPr>
        <p:txBody>
          <a:bodyPr wrap="square">
            <a:spAutoFit/>
          </a:bodyPr>
          <a:lstStyle/>
          <a:p>
            <a:pPr algn="ctr">
              <a:spcBef>
                <a:spcPct val="0"/>
              </a:spcBef>
            </a:pPr>
            <a:r>
              <a:rPr lang="es-MX" sz="1000" b="1" dirty="0" smtClean="0">
                <a:latin typeface="Montserrat" panose="00000500000000000000" pitchFamily="2" charset="0"/>
                <a:ea typeface="+mj-ea"/>
                <a:cs typeface="+mj-cs"/>
              </a:rPr>
              <a:t>Caracterización de suelos mediante pruebas de campo</a:t>
            </a:r>
            <a:r>
              <a:rPr lang="es-MX" sz="1000" b="1" dirty="0">
                <a:latin typeface="Montserrat" panose="00000500000000000000" pitchFamily="2" charset="0"/>
                <a:ea typeface="+mj-ea"/>
                <a:cs typeface="+mj-cs"/>
              </a:rPr>
              <a:t>. Luis Encinas Johnson </a:t>
            </a:r>
            <a:r>
              <a:rPr lang="es-MX" sz="1000" b="1" dirty="0" smtClean="0">
                <a:latin typeface="Montserrat" panose="00000500000000000000" pitchFamily="2" charset="0"/>
                <a:ea typeface="+mj-ea"/>
                <a:cs typeface="+mj-cs"/>
              </a:rPr>
              <a:t>Sonora, San </a:t>
            </a:r>
            <a:r>
              <a:rPr lang="es-MX" sz="1000" b="1" dirty="0">
                <a:latin typeface="Montserrat" panose="00000500000000000000" pitchFamily="2" charset="0"/>
                <a:ea typeface="+mj-ea"/>
                <a:cs typeface="+mj-cs"/>
              </a:rPr>
              <a:t>Luis Rio </a:t>
            </a:r>
            <a:r>
              <a:rPr lang="es-MX" sz="1000" b="1" dirty="0" smtClean="0">
                <a:latin typeface="Montserrat" panose="00000500000000000000" pitchFamily="2" charset="0"/>
                <a:ea typeface="+mj-ea"/>
                <a:cs typeface="+mj-cs"/>
              </a:rPr>
              <a:t>Colorado, Sonora</a:t>
            </a:r>
            <a:endParaRPr lang="es-MX" sz="1000" b="1" dirty="0">
              <a:latin typeface="Montserrat" panose="00000500000000000000" pitchFamily="2" charset="0"/>
              <a:ea typeface="+mj-ea"/>
              <a:cs typeface="+mj-cs"/>
            </a:endParaRPr>
          </a:p>
        </p:txBody>
      </p:sp>
      <p:pic>
        <p:nvPicPr>
          <p:cNvPr id="4" name="Picture 2" descr="\\10.2.234.63\ApoyoSINAPROC\Apy Sinap 2011\68. Proy Licuación Mexicali Sn LRColorado\Fotos Agosto10 a 12-2011\IMG_8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3627879"/>
            <a:ext cx="3482101" cy="232140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21187" y="223840"/>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Tree>
    <p:extLst>
      <p:ext uri="{BB962C8B-B14F-4D97-AF65-F5344CB8AC3E}">
        <p14:creationId xmlns:p14="http://schemas.microsoft.com/office/powerpoint/2010/main" val="3816450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345161"/>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chemeClr val="bg2">
                    <a:lumMod val="75000"/>
                  </a:schemeClr>
                </a:solidFill>
                <a:latin typeface="Montserrat" panose="00000500000000000000" pitchFamily="2" charset="0"/>
              </a:rPr>
              <a:t>23 de enero, 2019</a:t>
            </a:r>
            <a:endParaRPr lang="es-MX" altLang="es-MX" sz="1400" dirty="0">
              <a:solidFill>
                <a:schemeClr val="bg2">
                  <a:lumMod val="75000"/>
                </a:schemeClr>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400300"/>
            <a:ext cx="4824536"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p>
          <a:p>
            <a:pPr lvl="1" algn="r" eaLnBrk="1" hangingPunct="1">
              <a:spcBef>
                <a:spcPct val="0"/>
              </a:spcBef>
              <a:buNone/>
            </a:pPr>
            <a:r>
              <a:rPr lang="es-MX" sz="2000" b="1" dirty="0" smtClean="0">
                <a:solidFill>
                  <a:schemeClr val="bg1"/>
                </a:solidFill>
                <a:latin typeface="Montserrat" panose="00000500000000000000" pitchFamily="2" charset="0"/>
              </a:rPr>
              <a:t>Sonora</a:t>
            </a:r>
            <a:endParaRPr lang="es-MX" sz="2000" b="1" dirty="0">
              <a:solidFill>
                <a:schemeClr val="bg1"/>
              </a:solidFill>
              <a:latin typeface="Montserrat" panose="00000500000000000000" pitchFamily="2" charset="0"/>
            </a:endParaRPr>
          </a:p>
          <a:p>
            <a:pPr lvl="1" algn="r" eaLnBrk="1" hangingPunct="1">
              <a:spcBef>
                <a:spcPct val="0"/>
              </a:spcBef>
              <a:buFontTx/>
              <a:buNone/>
            </a:pPr>
            <a:endParaRPr lang="es-MX" altLang="es-MX" sz="1000" b="1" dirty="0">
              <a:solidFill>
                <a:schemeClr val="bg1"/>
              </a:solidFill>
              <a:latin typeface="Trajan Pro" pitchFamily="18" charset="0"/>
            </a:endParaRPr>
          </a:p>
          <a:p>
            <a:pPr lvl="1" algn="r" eaLnBrk="1" hangingPunct="1">
              <a:spcBef>
                <a:spcPct val="0"/>
              </a:spcBef>
              <a:buFontTx/>
              <a:buNone/>
            </a:pPr>
            <a:endParaRPr lang="es-MX" altLang="es-MX" sz="1400" dirty="0" smtClean="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2">
                    <a:lumMod val="75000"/>
                  </a:schemeClr>
                </a:solidFill>
                <a:latin typeface="Montserrat" panose="00000500000000000000" pitchFamily="2" charset="0"/>
              </a:rPr>
              <a:t>Dirección de Investigación</a:t>
            </a:r>
            <a:endParaRPr lang="es-MX" altLang="es-MX" sz="1400" dirty="0">
              <a:solidFill>
                <a:schemeClr val="bg2">
                  <a:lumMod val="75000"/>
                </a:schemeClr>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115198" y="332656"/>
            <a:ext cx="3421128"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3087929535"/>
              </p:ext>
            </p:extLst>
          </p:nvPr>
        </p:nvGraphicFramePr>
        <p:xfrm>
          <a:off x="766257" y="903764"/>
          <a:ext cx="7440678" cy="2453228"/>
        </p:xfrm>
        <a:graphic>
          <a:graphicData uri="http://schemas.openxmlformats.org/drawingml/2006/table">
            <a:tbl>
              <a:tblPr>
                <a:tableStyleId>{5C22544A-7EE6-4342-B048-85BDC9FD1C3A}</a:tableStyleId>
              </a:tblPr>
              <a:tblGrid>
                <a:gridCol w="5049032"/>
                <a:gridCol w="974375"/>
                <a:gridCol w="1417271"/>
              </a:tblGrid>
              <a:tr h="429384">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Sonora</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85740">
                <a:tc>
                  <a:txBody>
                    <a:bodyPr/>
                    <a:lstStyle/>
                    <a:p>
                      <a:pPr algn="l" fontAlgn="b"/>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529,657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360040">
                <a:tc>
                  <a:txBody>
                    <a:bodyPr/>
                    <a:lstStyle/>
                    <a:p>
                      <a:pPr algn="l" fontAlgn="b"/>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200,548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32,235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12,206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10,415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860000"/>
                          </a:solidFill>
                          <a:effectLst/>
                          <a:latin typeface="Montserrat" panose="00000500000000000000" pitchFamily="2" charset="0"/>
                        </a:rPr>
                        <a:t>Vivienda no clasificada</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860000"/>
                          </a:solidFill>
                          <a:effectLst/>
                          <a:latin typeface="Montserrat" panose="00000500000000000000" pitchFamily="2" charset="0"/>
                        </a:rPr>
                        <a:t>27,507</a:t>
                      </a:r>
                      <a:r>
                        <a:rPr lang="es-MX" sz="1400" b="0" i="0" u="none" strike="noStrike" dirty="0" smtClean="0">
                          <a:solidFill>
                            <a:srgbClr val="000000"/>
                          </a:solidFill>
                          <a:effectLst/>
                          <a:latin typeface="Montserrat" panose="00000500000000000000" pitchFamily="2" charset="0"/>
                        </a:rPr>
                        <a:t>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860000"/>
                          </a:solidFill>
                          <a:effectLst/>
                          <a:latin typeface="Montserrat" panose="00000500000000000000" pitchFamily="2" charset="0"/>
                        </a:rPr>
                        <a:t>Muy Alta</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22" name="21 Cerrar llave"/>
          <p:cNvSpPr/>
          <p:nvPr/>
        </p:nvSpPr>
        <p:spPr>
          <a:xfrm>
            <a:off x="7956376" y="1876182"/>
            <a:ext cx="216024" cy="1264786"/>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CuadroTexto"/>
          <p:cNvSpPr txBox="1"/>
          <p:nvPr/>
        </p:nvSpPr>
        <p:spPr>
          <a:xfrm>
            <a:off x="8205342" y="2322200"/>
            <a:ext cx="792088" cy="369332"/>
          </a:xfrm>
          <a:prstGeom prst="rect">
            <a:avLst/>
          </a:prstGeom>
          <a:noFill/>
        </p:spPr>
        <p:txBody>
          <a:bodyPr wrap="square" rtlCol="0">
            <a:spAutoFit/>
          </a:bodyPr>
          <a:lstStyle/>
          <a:p>
            <a:r>
              <a:rPr lang="es-MX" dirty="0" smtClean="0"/>
              <a:t>35%</a:t>
            </a:r>
            <a:endParaRPr lang="es-MX"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4629754"/>
            <a:ext cx="2312826" cy="220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2979964" y="4536958"/>
            <a:ext cx="6164036" cy="2300758"/>
          </a:xfrm>
          <a:prstGeom prst="rect">
            <a:avLst/>
          </a:prstGeom>
          <a:noFill/>
        </p:spPr>
        <p:txBody>
          <a:bodyPr wrap="square" rtlCol="0">
            <a:spAutoFit/>
          </a:bodyPr>
          <a:lstStyle/>
          <a:p>
            <a:pPr algn="just">
              <a:lnSpc>
                <a:spcPct val="125000"/>
              </a:lnSpc>
              <a:spcAft>
                <a:spcPts val="600"/>
              </a:spcAft>
            </a:pPr>
            <a:r>
              <a:rPr lang="es-MX" sz="14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fenómeno ,principalmente  sismo.</a:t>
            </a: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sp>
        <p:nvSpPr>
          <p:cNvPr id="8" name="6 Rectángulo"/>
          <p:cNvSpPr/>
          <p:nvPr/>
        </p:nvSpPr>
        <p:spPr>
          <a:xfrm>
            <a:off x="40904" y="3462305"/>
            <a:ext cx="9092079" cy="107465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medio </a:t>
            </a:r>
            <a:r>
              <a:rPr lang="es-MX" sz="1400" dirty="0">
                <a:latin typeface="Montserrat" panose="00000500000000000000" pitchFamily="2" charset="0"/>
              </a:rPr>
              <a:t>(nivel </a:t>
            </a:r>
            <a:r>
              <a:rPr lang="es-MX" sz="1400" dirty="0" smtClean="0">
                <a:latin typeface="Montserrat" panose="00000500000000000000" pitchFamily="2" charset="0"/>
              </a:rPr>
              <a:t>4,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medio </a:t>
            </a:r>
            <a:r>
              <a:rPr lang="es-MX" sz="1400" dirty="0" smtClean="0">
                <a:latin typeface="Montserrat" panose="00000500000000000000" pitchFamily="2" charset="0"/>
              </a:rPr>
              <a:t>(nivel 4,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743666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44200" y="360772"/>
            <a:ext cx="3847527"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8" name="4 CuadroTexto"/>
          <p:cNvSpPr txBox="1"/>
          <p:nvPr/>
        </p:nvSpPr>
        <p:spPr>
          <a:xfrm>
            <a:off x="19958" y="908720"/>
            <a:ext cx="5652120" cy="3670236"/>
          </a:xfrm>
          <a:prstGeom prst="rect">
            <a:avLst/>
          </a:prstGeom>
          <a:noFill/>
        </p:spPr>
        <p:txBody>
          <a:bodyPr wrap="square" rtlCol="0">
            <a:spAutoFit/>
          </a:bodyPr>
          <a:lstStyle/>
          <a:p>
            <a:pPr>
              <a:lnSpc>
                <a:spcPct val="125000"/>
              </a:lnSpc>
            </a:pPr>
            <a:r>
              <a:rPr lang="es-MX" sz="1400" dirty="0" smtClean="0">
                <a:latin typeface="Montserrat" panose="00000500000000000000" pitchFamily="2" charset="0"/>
              </a:rPr>
              <a:t>Según información de la Sociedad Mexicana de Ingeniería Estructural:</a:t>
            </a:r>
          </a:p>
          <a:p>
            <a:pPr marL="285750" indent="-285750">
              <a:lnSpc>
                <a:spcPct val="125000"/>
              </a:lnSpc>
              <a:spcAft>
                <a:spcPts val="600"/>
              </a:spcAft>
              <a:buFont typeface="Arial" panose="020B0604020202020204" pitchFamily="34" charset="0"/>
              <a:buChar char="•"/>
            </a:pPr>
            <a:r>
              <a:rPr lang="es-MX" sz="1400" b="1" dirty="0" smtClean="0">
                <a:latin typeface="Montserrat" panose="00000500000000000000" pitchFamily="2" charset="0"/>
              </a:rPr>
              <a:t>No</a:t>
            </a:r>
            <a:r>
              <a:rPr lang="es-MX" sz="1400" dirty="0" smtClean="0">
                <a:latin typeface="Montserrat" panose="00000500000000000000" pitchFamily="2" charset="0"/>
              </a:rPr>
              <a:t> existe un reglamento estatal.</a:t>
            </a:r>
          </a:p>
          <a:p>
            <a:pPr algn="just">
              <a:lnSpc>
                <a:spcPct val="125000"/>
              </a:lnSpc>
            </a:pPr>
            <a:r>
              <a:rPr lang="es-MX" sz="1400" dirty="0">
                <a:latin typeface="Montserrat" panose="00000500000000000000" pitchFamily="2" charset="0"/>
              </a:rPr>
              <a:t>Según información del Atlas Nacional de Riesgos, se reporta la existencia de documentos normativos relativos a construcción y/o desarrollo urbano para </a:t>
            </a:r>
            <a:r>
              <a:rPr lang="es-MX" sz="1400" b="1" dirty="0">
                <a:latin typeface="Montserrat" panose="00000500000000000000" pitchFamily="2" charset="0"/>
              </a:rPr>
              <a:t>4</a:t>
            </a:r>
            <a:r>
              <a:rPr lang="es-MX" sz="1400" dirty="0">
                <a:latin typeface="Montserrat" panose="00000500000000000000" pitchFamily="2" charset="0"/>
              </a:rPr>
              <a:t> de los </a:t>
            </a:r>
            <a:r>
              <a:rPr lang="es-MX" sz="1400" b="1" dirty="0">
                <a:latin typeface="Montserrat" panose="00000500000000000000" pitchFamily="2" charset="0"/>
              </a:rPr>
              <a:t>72</a:t>
            </a:r>
            <a:r>
              <a:rPr lang="es-MX" sz="1400" dirty="0">
                <a:latin typeface="Montserrat" panose="00000500000000000000" pitchFamily="2" charset="0"/>
              </a:rPr>
              <a:t> municipios del estado de Sonora.</a:t>
            </a:r>
          </a:p>
          <a:p>
            <a:pPr algn="just">
              <a:lnSpc>
                <a:spcPct val="125000"/>
              </a:lnSpc>
            </a:pPr>
            <a:r>
              <a:rPr lang="es-MX" sz="1400" dirty="0">
                <a:latin typeface="Montserrat" panose="00000500000000000000" pitchFamily="2" charset="0"/>
              </a:rPr>
              <a:t>El más reciente, de la capital Hermosillo, tiene fecha de expedición en 2012.</a:t>
            </a:r>
          </a:p>
          <a:p>
            <a:pPr marL="1200150" lvl="2" indent="-285750" algn="just">
              <a:lnSpc>
                <a:spcPct val="125000"/>
              </a:lnSpc>
              <a:buFont typeface="Arial" panose="020B0604020202020204" pitchFamily="34" charset="0"/>
              <a:buChar char="•"/>
            </a:pPr>
            <a:r>
              <a:rPr lang="es-MX" sz="1400" dirty="0" smtClean="0">
                <a:latin typeface="Montserrat" panose="00000500000000000000" pitchFamily="2" charset="0"/>
              </a:rPr>
              <a:t>Hermosillo</a:t>
            </a:r>
          </a:p>
          <a:p>
            <a:pPr marL="1200150" lvl="2" indent="-285750" algn="just">
              <a:lnSpc>
                <a:spcPct val="125000"/>
              </a:lnSpc>
              <a:buFont typeface="Arial" panose="020B0604020202020204" pitchFamily="34" charset="0"/>
              <a:buChar char="•"/>
            </a:pPr>
            <a:r>
              <a:rPr lang="es-MX" sz="1400" dirty="0" smtClean="0">
                <a:latin typeface="Montserrat" panose="00000500000000000000" pitchFamily="2" charset="0"/>
              </a:rPr>
              <a:t>Guaymas</a:t>
            </a:r>
          </a:p>
          <a:p>
            <a:pPr marL="1200150" lvl="2" indent="-285750" algn="just">
              <a:lnSpc>
                <a:spcPct val="125000"/>
              </a:lnSpc>
              <a:buFont typeface="Arial" panose="020B0604020202020204" pitchFamily="34" charset="0"/>
              <a:buChar char="•"/>
            </a:pPr>
            <a:r>
              <a:rPr lang="es-MX" sz="1400" dirty="0" smtClean="0">
                <a:latin typeface="Montserrat" panose="00000500000000000000" pitchFamily="2" charset="0"/>
              </a:rPr>
              <a:t>Navojoa</a:t>
            </a:r>
          </a:p>
          <a:p>
            <a:pPr marL="1200150" lvl="2" indent="-285750" algn="just">
              <a:lnSpc>
                <a:spcPct val="125000"/>
              </a:lnSpc>
              <a:buFont typeface="Arial" panose="020B0604020202020204" pitchFamily="34" charset="0"/>
              <a:buChar char="•"/>
            </a:pPr>
            <a:r>
              <a:rPr lang="es-MX" sz="1400" dirty="0" smtClean="0">
                <a:latin typeface="Montserrat" panose="00000500000000000000" pitchFamily="2" charset="0"/>
              </a:rPr>
              <a:t>Nogales</a:t>
            </a:r>
          </a:p>
        </p:txBody>
      </p:sp>
      <p:sp>
        <p:nvSpPr>
          <p:cNvPr id="7" name="2 CuadroTexto">
            <a:extLst>
              <a:ext uri="{FF2B5EF4-FFF2-40B4-BE49-F238E27FC236}">
                <a16:creationId xmlns:a16="http://schemas.microsoft.com/office/drawing/2014/main" xmlns="" id="{8704289E-E0FC-492E-AA72-A14602583E7F}"/>
              </a:ext>
            </a:extLst>
          </p:cNvPr>
          <p:cNvSpPr txBox="1"/>
          <p:nvPr/>
        </p:nvSpPr>
        <p:spPr>
          <a:xfrm>
            <a:off x="26287" y="4674622"/>
            <a:ext cx="2175596" cy="338554"/>
          </a:xfrm>
          <a:prstGeom prst="rect">
            <a:avLst/>
          </a:prstGeom>
          <a:noFill/>
        </p:spPr>
        <p:txBody>
          <a:bodyPr wrap="none" rtlCol="0">
            <a:spAutoFit/>
          </a:bodyPr>
          <a:lstStyle/>
          <a:p>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p:txBody>
      </p:sp>
      <p:sp>
        <p:nvSpPr>
          <p:cNvPr id="10" name="4 CuadroTexto"/>
          <p:cNvSpPr txBox="1"/>
          <p:nvPr/>
        </p:nvSpPr>
        <p:spPr>
          <a:xfrm>
            <a:off x="0" y="5076616"/>
            <a:ext cx="9108504" cy="1592744"/>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a:t>
            </a:r>
            <a:r>
              <a:rPr lang="es-MX" sz="1400" dirty="0">
                <a:latin typeface="Montserrat" panose="00000500000000000000" pitchFamily="2" charset="0"/>
              </a:rPr>
              <a:t>el desarrollo de la normatividad técnica en materia de construcción en </a:t>
            </a:r>
            <a:r>
              <a:rPr lang="es-MX" sz="1400" dirty="0" smtClean="0">
                <a:latin typeface="Montserrat" panose="00000500000000000000" pitchFamily="2" charset="0"/>
              </a:rPr>
              <a:t>Sonora.</a:t>
            </a:r>
          </a:p>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182563" indent="-182563" algn="just">
              <a:lnSpc>
                <a:spcPct val="125000"/>
              </a:lnSpc>
              <a:spcAft>
                <a:spcPts val="600"/>
              </a:spcAft>
              <a:buFont typeface="Symbol" panose="05050102010706020507" pitchFamily="18" charset="2"/>
              <a:buChar char=""/>
            </a:pPr>
            <a:r>
              <a:rPr lang="es-MX" sz="1400" dirty="0">
                <a:latin typeface="Montserrat" panose="00000500000000000000" pitchFamily="2" charset="0"/>
              </a:rPr>
              <a:t>Promover la participación de los Colegios de Ingenieros Civiles existentes </a:t>
            </a:r>
            <a:r>
              <a:rPr lang="es-MX" sz="1400" dirty="0" smtClean="0">
                <a:latin typeface="Montserrat" panose="00000500000000000000" pitchFamily="2" charset="0"/>
              </a:rPr>
              <a:t>en Sonora.</a:t>
            </a:r>
          </a:p>
        </p:txBody>
      </p:sp>
      <p:sp>
        <p:nvSpPr>
          <p:cNvPr id="9" name="2 CuadroTexto"/>
          <p:cNvSpPr txBox="1"/>
          <p:nvPr/>
        </p:nvSpPr>
        <p:spPr>
          <a:xfrm>
            <a:off x="5724128" y="4365104"/>
            <a:ext cx="3240360" cy="43088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dirty="0" smtClean="0">
                <a:latin typeface="Montserrat" panose="00000500000000000000" pitchFamily="2" charset="0"/>
              </a:rPr>
              <a:t>Distribución de municipios con reglamento de construcción (ANR, 2019)</a:t>
            </a:r>
            <a:endParaRPr lang="es-MX" sz="1100" b="1" dirty="0">
              <a:latin typeface="Montserrat" panose="00000500000000000000" pitchFamily="2" charset="0"/>
            </a:endParaRPr>
          </a:p>
        </p:txBody>
      </p:sp>
      <p:pic>
        <p:nvPicPr>
          <p:cNvPr id="11" name="10 Imagen"/>
          <p:cNvPicPr>
            <a:picLocks noChangeAspect="1"/>
          </p:cNvPicPr>
          <p:nvPr/>
        </p:nvPicPr>
        <p:blipFill rotWithShape="1">
          <a:blip r:embed="rId3"/>
          <a:srcRect l="31888" t="24801" r="43047" b="22653"/>
          <a:stretch/>
        </p:blipFill>
        <p:spPr>
          <a:xfrm>
            <a:off x="5940152" y="1052736"/>
            <a:ext cx="2808980" cy="3312368"/>
          </a:xfrm>
          <a:prstGeom prst="rect">
            <a:avLst/>
          </a:prstGeom>
        </p:spPr>
      </p:pic>
    </p:spTree>
    <p:extLst>
      <p:ext uri="{BB962C8B-B14F-4D97-AF65-F5344CB8AC3E}">
        <p14:creationId xmlns:p14="http://schemas.microsoft.com/office/powerpoint/2010/main" val="1317340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especialistas locales, </a:t>
            </a:r>
            <a:r>
              <a:rPr lang="es-MX" sz="1600" b="1" dirty="0">
                <a:solidFill>
                  <a:prstClr val="black"/>
                </a:solidFill>
                <a:latin typeface="Montserrat" panose="00000500000000000000" pitchFamily="2" charset="0"/>
              </a:rPr>
              <a:t>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a:t>
            </a:r>
            <a:r>
              <a:rPr lang="es-MX" sz="1600" b="1" dirty="0" smtClean="0">
                <a:solidFill>
                  <a:prstClr val="black"/>
                </a:solidFill>
                <a:latin typeface="Montserrat" panose="00000500000000000000" pitchFamily="2" charset="0"/>
              </a:rPr>
              <a:t>Participación</a:t>
            </a:r>
            <a:r>
              <a:rPr lang="es-MX" sz="1600" b="1" dirty="0">
                <a:solidFill>
                  <a:prstClr val="black"/>
                </a:solidFill>
                <a:latin typeface="Montserrat" panose="00000500000000000000" pitchFamily="2" charset="0"/>
              </a:rPr>
              <a:t>,</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estatal</a:t>
            </a:r>
          </a:p>
        </p:txBody>
      </p:sp>
    </p:spTree>
    <p:extLst>
      <p:ext uri="{BB962C8B-B14F-4D97-AF65-F5344CB8AC3E}">
        <p14:creationId xmlns:p14="http://schemas.microsoft.com/office/powerpoint/2010/main" val="141898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0">
            <a:extLst>
              <a:ext uri="{FF2B5EF4-FFF2-40B4-BE49-F238E27FC236}">
                <a16:creationId xmlns:a16="http://schemas.microsoft.com/office/drawing/2014/main" xmlns="" id="{5764E41A-638A-41F4-8891-65D83EA98CAE}"/>
              </a:ext>
            </a:extLst>
          </p:cNvPr>
          <p:cNvSpPr txBox="1"/>
          <p:nvPr/>
        </p:nvSpPr>
        <p:spPr>
          <a:xfrm>
            <a:off x="409744" y="3801201"/>
            <a:ext cx="4738319" cy="2462213"/>
          </a:xfrm>
          <a:prstGeom prst="rect">
            <a:avLst/>
          </a:prstGeom>
          <a:noFill/>
        </p:spPr>
        <p:txBody>
          <a:bodyPr wrap="square" rtlCol="0">
            <a:spAutoFit/>
          </a:bodyPr>
          <a:lstStyle/>
          <a:p>
            <a:pPr marL="285750" indent="-285750" algn="just">
              <a:buFont typeface="Arial" panose="020B0604020202020204" pitchFamily="34" charset="0"/>
              <a:buChar char="•"/>
            </a:pPr>
            <a:r>
              <a:rPr lang="es-MX" sz="1400" b="1" dirty="0">
                <a:latin typeface="Montserrat" panose="00000500000000000000" pitchFamily="2" charset="0"/>
              </a:rPr>
              <a:t>Temas a desarrollar</a:t>
            </a:r>
            <a:r>
              <a:rPr lang="es-MX" sz="1400" dirty="0">
                <a:latin typeface="Montserrat" panose="00000500000000000000" pitchFamily="2" charset="0"/>
              </a:rPr>
              <a:t>: </a:t>
            </a:r>
            <a:r>
              <a:rPr lang="es-MX" sz="1400" dirty="0" smtClean="0">
                <a:latin typeface="Montserrat" panose="00000500000000000000" pitchFamily="2" charset="0"/>
              </a:rPr>
              <a:t>Actualizar </a:t>
            </a:r>
            <a:r>
              <a:rPr lang="es-MX" sz="1400" dirty="0">
                <a:latin typeface="Montserrat" panose="00000500000000000000" pitchFamily="2" charset="0"/>
              </a:rPr>
              <a:t>los puntos críticos hidráulicos en el estado, </a:t>
            </a:r>
            <a:r>
              <a:rPr lang="es-MX" sz="1400" dirty="0" smtClean="0">
                <a:latin typeface="Montserrat" panose="00000500000000000000" pitchFamily="2" charset="0"/>
              </a:rPr>
              <a:t>sobre todo los que se ubican en cercanías de poblaciones asentadas en zonas de peligro, así como aguas abajo de la presa Álvaro Obregón en la Ciudad de Obregón, municipio de Cajeme (peligro alto de inundación), ya que posee </a:t>
            </a:r>
            <a:r>
              <a:rPr lang="es-MX" sz="1400" b="1" dirty="0" smtClean="0">
                <a:latin typeface="Montserrat" panose="00000500000000000000" pitchFamily="2" charset="0"/>
              </a:rPr>
              <a:t>vertedor libre</a:t>
            </a:r>
            <a:r>
              <a:rPr lang="es-MX" sz="1400" dirty="0" smtClean="0">
                <a:latin typeface="Montserrat" panose="00000500000000000000" pitchFamily="2" charset="0"/>
              </a:rPr>
              <a:t>, es decir, </a:t>
            </a:r>
            <a:r>
              <a:rPr lang="es-MX" sz="1400" b="1" dirty="0" smtClean="0">
                <a:latin typeface="Montserrat" panose="00000500000000000000" pitchFamily="2" charset="0"/>
              </a:rPr>
              <a:t>carece de una política para el control de avenidas extraordinarias</a:t>
            </a:r>
            <a:r>
              <a:rPr lang="es-MX" sz="1400" dirty="0" smtClean="0">
                <a:latin typeface="Montserrat" panose="00000500000000000000" pitchFamily="2" charset="0"/>
                <a:sym typeface="Symbol"/>
              </a:rPr>
              <a:t>.</a:t>
            </a:r>
          </a:p>
          <a:p>
            <a:pPr marL="285750" indent="-285750" algn="just">
              <a:buFont typeface="Arial" panose="020B0604020202020204" pitchFamily="34" charset="0"/>
              <a:buChar char="•"/>
            </a:pPr>
            <a:r>
              <a:rPr lang="es-MX" sz="1400" dirty="0" smtClean="0">
                <a:latin typeface="Montserrat" panose="00000500000000000000" pitchFamily="2" charset="0"/>
                <a:sym typeface="Symbol"/>
              </a:rPr>
              <a:t>En el estado hay </a:t>
            </a:r>
            <a:r>
              <a:rPr lang="es-MX" sz="1400" b="1" dirty="0" smtClean="0">
                <a:latin typeface="Montserrat" panose="00000500000000000000" pitchFamily="2" charset="0"/>
                <a:sym typeface="Symbol"/>
              </a:rPr>
              <a:t>ocho </a:t>
            </a:r>
            <a:r>
              <a:rPr lang="es-MX" sz="1400" dirty="0" smtClean="0">
                <a:latin typeface="Montserrat" panose="00000500000000000000" pitchFamily="2" charset="0"/>
                <a:sym typeface="Symbol"/>
              </a:rPr>
              <a:t>presas,  pero sólo dos tienen política de </a:t>
            </a:r>
            <a:r>
              <a:rPr lang="es-MX" sz="1400" dirty="0" smtClean="0">
                <a:latin typeface="Montserrat" panose="00000500000000000000" pitchFamily="2" charset="0"/>
                <a:sym typeface="Symbol"/>
              </a:rPr>
              <a:t>operación.  </a:t>
            </a:r>
            <a:endParaRPr lang="es-MX" sz="1400" dirty="0">
              <a:latin typeface="Montserrat" panose="00000500000000000000" pitchFamily="2" charset="0"/>
            </a:endParaRPr>
          </a:p>
        </p:txBody>
      </p:sp>
      <p:sp>
        <p:nvSpPr>
          <p:cNvPr id="3" name="2 CuadroTexto">
            <a:extLst>
              <a:ext uri="{FF2B5EF4-FFF2-40B4-BE49-F238E27FC236}">
                <a16:creationId xmlns:a16="http://schemas.microsoft.com/office/drawing/2014/main" xmlns="" id="{8704289E-E0FC-492E-AA72-A14602583E7F}"/>
              </a:ext>
            </a:extLst>
          </p:cNvPr>
          <p:cNvSpPr txBox="1"/>
          <p:nvPr/>
        </p:nvSpPr>
        <p:spPr>
          <a:xfrm>
            <a:off x="294308" y="366063"/>
            <a:ext cx="1826141"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4" name="Rectángulo 3"/>
          <p:cNvSpPr/>
          <p:nvPr/>
        </p:nvSpPr>
        <p:spPr>
          <a:xfrm>
            <a:off x="409744" y="1016973"/>
            <a:ext cx="4882335" cy="738664"/>
          </a:xfrm>
          <a:prstGeom prst="rect">
            <a:avLst/>
          </a:prstGeom>
        </p:spPr>
        <p:txBody>
          <a:bodyPr wrap="square">
            <a:spAutoFit/>
          </a:bodyPr>
          <a:lstStyle/>
          <a:p>
            <a:pPr marL="285750" indent="-285750" algn="just">
              <a:buFont typeface="Arial" panose="020B0604020202020204" pitchFamily="34" charset="0"/>
              <a:buChar char="•"/>
            </a:pPr>
            <a:r>
              <a:rPr lang="es-MX" sz="1400" dirty="0">
                <a:latin typeface="Montserrat" panose="00000500000000000000" pitchFamily="2" charset="0"/>
              </a:rPr>
              <a:t>El estado cuenta con </a:t>
            </a:r>
            <a:r>
              <a:rPr lang="es-MX" sz="1400" b="1" dirty="0" smtClean="0">
                <a:latin typeface="Montserrat" panose="00000500000000000000" pitchFamily="2" charset="0"/>
              </a:rPr>
              <a:t>ríos, arroyos  </a:t>
            </a:r>
            <a:r>
              <a:rPr lang="es-MX" sz="1400" b="1" dirty="0">
                <a:latin typeface="Montserrat" panose="00000500000000000000" pitchFamily="2" charset="0"/>
              </a:rPr>
              <a:t>y presas</a:t>
            </a:r>
            <a:r>
              <a:rPr lang="es-MX" sz="1400" dirty="0">
                <a:latin typeface="Montserrat" panose="00000500000000000000" pitchFamily="2" charset="0"/>
              </a:rPr>
              <a:t>, los cuales pueden provocar </a:t>
            </a:r>
            <a:r>
              <a:rPr lang="es-MX" sz="1400" b="1" dirty="0">
                <a:latin typeface="Montserrat" panose="00000500000000000000" pitchFamily="2" charset="0"/>
              </a:rPr>
              <a:t>inundaciones</a:t>
            </a:r>
            <a:r>
              <a:rPr lang="es-MX" sz="1400" b="1" dirty="0">
                <a:solidFill>
                  <a:srgbClr val="FF0000"/>
                </a:solidFill>
                <a:latin typeface="Montserrat" panose="00000500000000000000" pitchFamily="2" charset="0"/>
              </a:rPr>
              <a:t>  </a:t>
            </a:r>
            <a:r>
              <a:rPr lang="es-MX" sz="1400" dirty="0">
                <a:latin typeface="Montserrat" panose="00000500000000000000" pitchFamily="2" charset="0"/>
              </a:rPr>
              <a:t>durante todo el año. </a:t>
            </a:r>
          </a:p>
        </p:txBody>
      </p:sp>
      <p:sp>
        <p:nvSpPr>
          <p:cNvPr id="7" name="CuadroTexto 6">
            <a:extLst>
              <a:ext uri="{FF2B5EF4-FFF2-40B4-BE49-F238E27FC236}">
                <a16:creationId xmlns:a16="http://schemas.microsoft.com/office/drawing/2014/main" xmlns="" id="{851689CC-36F7-4B67-9A19-D13446CDB1AD}"/>
              </a:ext>
            </a:extLst>
          </p:cNvPr>
          <p:cNvSpPr txBox="1"/>
          <p:nvPr/>
        </p:nvSpPr>
        <p:spPr>
          <a:xfrm>
            <a:off x="441579" y="1769876"/>
            <a:ext cx="4778493" cy="1815882"/>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latin typeface="Montserrat" panose="00000500000000000000" pitchFamily="2" charset="0"/>
              </a:rPr>
              <a:t>Mapas de peligro (profundidades, velocidades y severidad) para </a:t>
            </a:r>
            <a:r>
              <a:rPr lang="es-MX" sz="1400" dirty="0" smtClean="0">
                <a:latin typeface="Montserrat" panose="00000500000000000000" pitchFamily="2" charset="0"/>
              </a:rPr>
              <a:t>las ciudades de Altar-Caborca y Cajeme, así como para el río Matape  (periodos de retorno </a:t>
            </a:r>
            <a:r>
              <a:rPr lang="es-MX" sz="1400" dirty="0">
                <a:latin typeface="Montserrat" panose="00000500000000000000" pitchFamily="2" charset="0"/>
              </a:rPr>
              <a:t>2, 5, 10,  20 y 100 </a:t>
            </a:r>
            <a:r>
              <a:rPr lang="es-MX" sz="1400" dirty="0" smtClean="0">
                <a:latin typeface="Montserrat" panose="00000500000000000000" pitchFamily="2" charset="0"/>
              </a:rPr>
              <a:t>años). Además de las presas Abelardo R. Luján y Mocuzari (profundidades máximas, velocidades y severidad) </a:t>
            </a:r>
            <a:r>
              <a:rPr lang="es-MX" sz="1400" b="1" dirty="0" smtClean="0">
                <a:latin typeface="Montserrat" panose="00000500000000000000" pitchFamily="2" charset="0"/>
              </a:rPr>
              <a:t>ambos materiales están disponibles en el ANRI</a:t>
            </a:r>
            <a:r>
              <a:rPr lang="es-MX" sz="1400" b="1" dirty="0">
                <a:latin typeface="Montserrat" panose="00000500000000000000" pitchFamily="2" charset="0"/>
              </a:rPr>
              <a:t>.</a:t>
            </a:r>
            <a:endParaRPr lang="es-MX" sz="1400" b="1" strike="sngStrike" dirty="0">
              <a:latin typeface="Montserrat" panose="00000500000000000000"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094970"/>
            <a:ext cx="309721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873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C72EED67-8814-42EC-AC9E-531C75A9F126}"/>
              </a:ext>
            </a:extLst>
          </p:cNvPr>
          <p:cNvSpPr txBox="1"/>
          <p:nvPr/>
        </p:nvSpPr>
        <p:spPr>
          <a:xfrm>
            <a:off x="0" y="904066"/>
            <a:ext cx="6300192" cy="5909310"/>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latin typeface="Montserrat" panose="00000500000000000000" pitchFamily="2" charset="0"/>
              </a:rPr>
              <a:t>Se cuenta con los siguientes materiales: mapas de </a:t>
            </a:r>
            <a:r>
              <a:rPr lang="es-MX" sz="1400" b="1" dirty="0">
                <a:latin typeface="Montserrat" panose="00000500000000000000" pitchFamily="2" charset="0"/>
              </a:rPr>
              <a:t>peligro</a:t>
            </a:r>
            <a:r>
              <a:rPr lang="es-MX" sz="1400" dirty="0">
                <a:latin typeface="Montserrat" panose="00000500000000000000" pitchFamily="2" charset="0"/>
              </a:rPr>
              <a:t> a escala municipal, </a:t>
            </a:r>
            <a:r>
              <a:rPr lang="es-MX" sz="1400" b="1" dirty="0">
                <a:latin typeface="Montserrat" panose="00000500000000000000" pitchFamily="2" charset="0"/>
              </a:rPr>
              <a:t>inundaciones históricas</a:t>
            </a:r>
            <a:r>
              <a:rPr lang="es-MX" sz="1400" dirty="0">
                <a:latin typeface="Montserrat" panose="00000500000000000000" pitchFamily="2" charset="0"/>
              </a:rPr>
              <a:t>  y de </a:t>
            </a:r>
            <a:r>
              <a:rPr lang="es-MX" sz="1400" b="1" dirty="0">
                <a:latin typeface="Montserrat" panose="00000500000000000000" pitchFamily="2" charset="0"/>
              </a:rPr>
              <a:t>vulnerabilidad</a:t>
            </a:r>
            <a:r>
              <a:rPr lang="es-MX" sz="1400" dirty="0">
                <a:latin typeface="Montserrat" panose="00000500000000000000" pitchFamily="2" charset="0"/>
              </a:rPr>
              <a:t>, ambos disponibles en el ANR. </a:t>
            </a:r>
          </a:p>
          <a:p>
            <a:pPr marL="285750" indent="-285750" algn="just">
              <a:buFont typeface="Arial" panose="020B0604020202020204" pitchFamily="34" charset="0"/>
              <a:buChar char="•"/>
            </a:pPr>
            <a:endParaRPr lang="es-MX" sz="1400" dirty="0">
              <a:latin typeface="Montserrat" panose="00000500000000000000" pitchFamily="2" charset="0"/>
            </a:endParaRPr>
          </a:p>
          <a:p>
            <a:pPr algn="just"/>
            <a:r>
              <a:rPr lang="es-MX" sz="1400" b="1" dirty="0">
                <a:solidFill>
                  <a:srgbClr val="38806B"/>
                </a:solidFill>
                <a:latin typeface="Montserrat" panose="00000500000000000000" pitchFamily="2" charset="0"/>
              </a:rPr>
              <a:t> </a:t>
            </a:r>
            <a:r>
              <a:rPr lang="es-MX" sz="1400" b="1" dirty="0" smtClean="0">
                <a:solidFill>
                  <a:srgbClr val="38806B"/>
                </a:solidFill>
                <a:latin typeface="Montserrat" panose="00000500000000000000" pitchFamily="2" charset="0"/>
              </a:rPr>
              <a:t>     </a:t>
            </a:r>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Actualizar</a:t>
            </a:r>
            <a:r>
              <a:rPr lang="es-MX" sz="1400" dirty="0">
                <a:latin typeface="Montserrat" panose="00000500000000000000" pitchFamily="2" charset="0"/>
              </a:rPr>
              <a:t>, elaborar y difundir mapas de inundación para ríos y centros urbanos, con apoyo de las dependencias </a:t>
            </a:r>
            <a:r>
              <a:rPr lang="es-MX" sz="1400" dirty="0" smtClean="0">
                <a:latin typeface="Montserrat" panose="00000500000000000000" pitchFamily="2" charset="0"/>
              </a:rPr>
              <a:t>académicas y personal técnico (hidráulica e hidrología) </a:t>
            </a:r>
            <a:r>
              <a:rPr lang="es-MX" sz="1400" dirty="0">
                <a:latin typeface="Montserrat" panose="00000500000000000000" pitchFamily="2" charset="0"/>
              </a:rPr>
              <a:t>del estado, para los municipios clasificados como </a:t>
            </a:r>
            <a:r>
              <a:rPr lang="es-MX" sz="1400" dirty="0" smtClean="0">
                <a:latin typeface="Montserrat" panose="00000500000000000000" pitchFamily="2" charset="0"/>
              </a:rPr>
              <a:t>de</a:t>
            </a:r>
            <a:r>
              <a:rPr lang="es-MX" sz="1400" b="1" dirty="0" smtClean="0">
                <a:latin typeface="Montserrat" panose="00000500000000000000" pitchFamily="2" charset="0"/>
              </a:rPr>
              <a:t> </a:t>
            </a:r>
            <a:r>
              <a:rPr lang="es-MX" sz="1400" b="1" dirty="0">
                <a:latin typeface="Montserrat" panose="00000500000000000000" pitchFamily="2" charset="0"/>
              </a:rPr>
              <a:t>peligro </a:t>
            </a:r>
            <a:r>
              <a:rPr lang="es-MX" sz="1400" b="1" dirty="0" smtClean="0">
                <a:latin typeface="Montserrat" panose="00000500000000000000" pitchFamily="2" charset="0"/>
              </a:rPr>
              <a:t> alto.</a:t>
            </a:r>
            <a:endParaRPr lang="es-MX" sz="1400" dirty="0" smtClean="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En el PRONACCH indica que se </a:t>
            </a:r>
            <a:r>
              <a:rPr lang="es-MX" sz="1400" dirty="0">
                <a:latin typeface="Montserrat" panose="00000500000000000000" pitchFamily="2" charset="0"/>
              </a:rPr>
              <a:t>cuenta con infraestructura de </a:t>
            </a:r>
            <a:r>
              <a:rPr lang="es-MX" sz="1400" dirty="0" smtClean="0">
                <a:latin typeface="Montserrat" panose="00000500000000000000" pitchFamily="2" charset="0"/>
              </a:rPr>
              <a:t>protección </a:t>
            </a:r>
            <a:r>
              <a:rPr lang="es-MX" sz="1400" dirty="0">
                <a:latin typeface="Montserrat" panose="00000500000000000000" pitchFamily="2" charset="0"/>
              </a:rPr>
              <a:t>a centros de población y áreas productivas, pero en su mayoría  se </a:t>
            </a:r>
            <a:r>
              <a:rPr lang="es-MX" sz="1400" dirty="0" smtClean="0">
                <a:latin typeface="Montserrat" panose="00000500000000000000" pitchFamily="2" charset="0"/>
              </a:rPr>
              <a:t>encuentra </a:t>
            </a:r>
            <a:r>
              <a:rPr lang="es-MX" sz="1400" dirty="0">
                <a:latin typeface="Montserrat" panose="00000500000000000000" pitchFamily="2" charset="0"/>
              </a:rPr>
              <a:t>en malas condiciones </a:t>
            </a:r>
            <a:r>
              <a:rPr lang="es-MX" sz="1400" dirty="0" smtClean="0">
                <a:latin typeface="Montserrat" panose="00000500000000000000" pitchFamily="2" charset="0"/>
              </a:rPr>
              <a:t>y requiere trabajos </a:t>
            </a:r>
            <a:r>
              <a:rPr lang="es-MX" sz="1400" dirty="0">
                <a:latin typeface="Montserrat" panose="00000500000000000000" pitchFamily="2" charset="0"/>
              </a:rPr>
              <a:t>de </a:t>
            </a:r>
            <a:r>
              <a:rPr lang="es-MX" sz="1400" b="1" dirty="0">
                <a:latin typeface="Montserrat" panose="00000500000000000000" pitchFamily="2" charset="0"/>
              </a:rPr>
              <a:t>rehabilitación</a:t>
            </a:r>
            <a:r>
              <a:rPr lang="es-MX" sz="1400" dirty="0">
                <a:latin typeface="Montserrat" panose="00000500000000000000" pitchFamily="2" charset="0"/>
              </a:rPr>
              <a:t> </a:t>
            </a:r>
            <a:r>
              <a:rPr lang="es-MX" sz="1400" dirty="0" smtClean="0">
                <a:latin typeface="Montserrat" panose="00000500000000000000" pitchFamily="2" charset="0"/>
              </a:rPr>
              <a:t>y constante </a:t>
            </a:r>
            <a:r>
              <a:rPr lang="es-MX" sz="1400" b="1" dirty="0" smtClean="0">
                <a:latin typeface="Montserrat" panose="00000500000000000000" pitchFamily="2" charset="0"/>
              </a:rPr>
              <a:t>mantenimiento</a:t>
            </a:r>
            <a:r>
              <a:rPr lang="es-MX" sz="1400" dirty="0" smtClean="0">
                <a:latin typeface="Montserrat" panose="00000500000000000000" pitchFamily="2" charset="0"/>
              </a:rPr>
              <a:t>, </a:t>
            </a:r>
            <a:r>
              <a:rPr lang="es-MX" sz="1400" dirty="0">
                <a:latin typeface="Montserrat" panose="00000500000000000000" pitchFamily="2" charset="0"/>
              </a:rPr>
              <a:t>los reportes de </a:t>
            </a:r>
            <a:r>
              <a:rPr lang="es-MX" sz="1400" dirty="0" smtClean="0">
                <a:latin typeface="Montserrat" panose="00000500000000000000" pitchFamily="2" charset="0"/>
              </a:rPr>
              <a:t>inundaciones en el estado </a:t>
            </a:r>
            <a:r>
              <a:rPr lang="es-MX" sz="1400" dirty="0">
                <a:latin typeface="Montserrat" panose="00000500000000000000" pitchFamily="2" charset="0"/>
              </a:rPr>
              <a:t>se deben principalmente a desbordamiento de presa, río o </a:t>
            </a:r>
            <a:r>
              <a:rPr lang="es-MX" sz="1400" dirty="0" smtClean="0">
                <a:latin typeface="Montserrat" panose="00000500000000000000" pitchFamily="2" charset="0"/>
              </a:rPr>
              <a:t>arroyo.</a:t>
            </a:r>
          </a:p>
          <a:p>
            <a:pPr marL="285750" indent="-285750" algn="just">
              <a:buFont typeface="Arial" panose="020B0604020202020204" pitchFamily="34" charset="0"/>
              <a:buChar char="•"/>
            </a:pPr>
            <a:r>
              <a:rPr lang="es-MX" sz="1400" dirty="0" smtClean="0">
                <a:latin typeface="Montserrat" panose="00000500000000000000" pitchFamily="2" charset="0"/>
              </a:rPr>
              <a:t>En el OCNO* se tiene una </a:t>
            </a:r>
            <a:r>
              <a:rPr lang="es-MX" sz="1400" dirty="0">
                <a:latin typeface="Montserrat" panose="00000500000000000000" pitchFamily="2" charset="0"/>
              </a:rPr>
              <a:t>red meteorológica compuesta por estaciones climatológicas automáticas y convencionales, </a:t>
            </a:r>
            <a:r>
              <a:rPr lang="es-MX" sz="1400" dirty="0" smtClean="0">
                <a:latin typeface="Montserrat" panose="00000500000000000000" pitchFamily="2" charset="0"/>
              </a:rPr>
              <a:t>estas </a:t>
            </a:r>
            <a:r>
              <a:rPr lang="es-MX" sz="1400" dirty="0">
                <a:latin typeface="Montserrat" panose="00000500000000000000" pitchFamily="2" charset="0"/>
              </a:rPr>
              <a:t>últimas </a:t>
            </a:r>
            <a:r>
              <a:rPr lang="es-MX" sz="1400" b="1" dirty="0">
                <a:latin typeface="Montserrat" panose="00000500000000000000" pitchFamily="2" charset="0"/>
              </a:rPr>
              <a:t>carecen de equipo actualizado</a:t>
            </a:r>
            <a:r>
              <a:rPr lang="es-MX" sz="1400" dirty="0">
                <a:latin typeface="Montserrat" panose="00000500000000000000" pitchFamily="2" charset="0"/>
              </a:rPr>
              <a:t>, de la red </a:t>
            </a:r>
            <a:r>
              <a:rPr lang="es-MX" sz="1400" b="1" dirty="0">
                <a:latin typeface="Montserrat" panose="00000500000000000000" pitchFamily="2" charset="0"/>
              </a:rPr>
              <a:t>de 322 estaciones solamente 152 están operando,</a:t>
            </a:r>
            <a:r>
              <a:rPr lang="es-MX" sz="1400" dirty="0">
                <a:latin typeface="Montserrat" panose="00000500000000000000" pitchFamily="2" charset="0"/>
              </a:rPr>
              <a:t> </a:t>
            </a:r>
            <a:r>
              <a:rPr lang="es-MX" sz="1400" b="1" dirty="0">
                <a:latin typeface="Montserrat" panose="00000500000000000000" pitchFamily="2" charset="0"/>
              </a:rPr>
              <a:t>172 se encuentran suspendidas</a:t>
            </a:r>
            <a:r>
              <a:rPr lang="es-MX" sz="1400" dirty="0">
                <a:latin typeface="Montserrat" panose="00000500000000000000" pitchFamily="2" charset="0"/>
              </a:rPr>
              <a:t>, 42 transmiten datos en tiempo real, 27 son operadas por personal </a:t>
            </a:r>
            <a:r>
              <a:rPr lang="es-MX" sz="1400" dirty="0" smtClean="0">
                <a:latin typeface="Montserrat" panose="00000500000000000000" pitchFamily="2" charset="0"/>
              </a:rPr>
              <a:t>gratificado, mientras que en Sonora existen 13 </a:t>
            </a:r>
            <a:r>
              <a:rPr lang="es-MX" sz="1400" dirty="0">
                <a:latin typeface="Montserrat" panose="00000500000000000000" pitchFamily="2" charset="0"/>
              </a:rPr>
              <a:t>estaciones </a:t>
            </a:r>
            <a:r>
              <a:rPr lang="es-MX" sz="1400" b="1" dirty="0">
                <a:latin typeface="Montserrat" panose="00000500000000000000" pitchFamily="2" charset="0"/>
              </a:rPr>
              <a:t>hidrométricas</a:t>
            </a:r>
            <a:r>
              <a:rPr lang="es-MX" sz="1400" dirty="0">
                <a:latin typeface="Montserrat" panose="00000500000000000000" pitchFamily="2" charset="0"/>
              </a:rPr>
              <a:t>, de las cuales </a:t>
            </a:r>
            <a:r>
              <a:rPr lang="es-MX" sz="1400" b="1" dirty="0" smtClean="0">
                <a:latin typeface="Montserrat" panose="00000500000000000000" pitchFamily="2" charset="0"/>
              </a:rPr>
              <a:t>nueve</a:t>
            </a:r>
            <a:r>
              <a:rPr lang="es-MX" sz="1400" dirty="0" smtClean="0">
                <a:latin typeface="Montserrat" panose="00000500000000000000" pitchFamily="2" charset="0"/>
              </a:rPr>
              <a:t> poseen equipo </a:t>
            </a:r>
            <a:r>
              <a:rPr lang="es-MX" sz="1400" dirty="0">
                <a:latin typeface="Montserrat" panose="00000500000000000000" pitchFamily="2" charset="0"/>
              </a:rPr>
              <a:t>actualizado para comunicación </a:t>
            </a:r>
            <a:r>
              <a:rPr lang="es-MX" sz="1400" b="1" dirty="0">
                <a:latin typeface="Montserrat" panose="00000500000000000000" pitchFamily="2" charset="0"/>
              </a:rPr>
              <a:t>en tiempo </a:t>
            </a:r>
            <a:r>
              <a:rPr lang="es-MX" sz="1400" b="1" dirty="0" smtClean="0">
                <a:latin typeface="Montserrat" panose="00000500000000000000" pitchFamily="2" charset="0"/>
              </a:rPr>
              <a:t>real, </a:t>
            </a:r>
            <a:r>
              <a:rPr lang="es-MX" sz="1400" dirty="0" smtClean="0">
                <a:latin typeface="Montserrat" panose="00000500000000000000" pitchFamily="2" charset="0"/>
              </a:rPr>
              <a:t>principalmente</a:t>
            </a:r>
            <a:r>
              <a:rPr lang="es-MX" sz="1400" b="1" dirty="0" smtClean="0">
                <a:latin typeface="Montserrat" panose="00000500000000000000" pitchFamily="2" charset="0"/>
              </a:rPr>
              <a:t> sobre los ríos Matape, Yaqui, Mayo, Sonora y Asunción</a:t>
            </a:r>
            <a:r>
              <a:rPr lang="es-MX" sz="1400" dirty="0" smtClean="0">
                <a:latin typeface="Montserrat" panose="00000500000000000000" pitchFamily="2" charset="0"/>
              </a:rPr>
              <a:t>. En general no se cuenta con un programa de mantenimiento preventivo.</a:t>
            </a:r>
          </a:p>
        </p:txBody>
      </p:sp>
      <p:sp>
        <p:nvSpPr>
          <p:cNvPr id="7" name="2 CuadroTexto">
            <a:extLst>
              <a:ext uri="{FF2B5EF4-FFF2-40B4-BE49-F238E27FC236}">
                <a16:creationId xmlns:a16="http://schemas.microsoft.com/office/drawing/2014/main" xmlns="" id="{8704289E-E0FC-492E-AA72-A14602583E7F}"/>
              </a:ext>
            </a:extLst>
          </p:cNvPr>
          <p:cNvSpPr txBox="1"/>
          <p:nvPr/>
        </p:nvSpPr>
        <p:spPr>
          <a:xfrm>
            <a:off x="452886" y="377297"/>
            <a:ext cx="1826141"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2" name="11 CuadroTexto"/>
          <p:cNvSpPr txBox="1"/>
          <p:nvPr/>
        </p:nvSpPr>
        <p:spPr>
          <a:xfrm>
            <a:off x="6300192" y="5301208"/>
            <a:ext cx="2808312" cy="1384995"/>
          </a:xfrm>
          <a:prstGeom prst="rect">
            <a:avLst/>
          </a:prstGeom>
          <a:noFill/>
        </p:spPr>
        <p:txBody>
          <a:bodyPr wrap="square" rtlCol="0">
            <a:spAutoFit/>
          </a:bodyPr>
          <a:lstStyle/>
          <a:p>
            <a:pPr algn="just"/>
            <a:r>
              <a:rPr lang="es-MX" sz="1400" dirty="0">
                <a:latin typeface="Montserrat" panose="00000500000000000000" pitchFamily="2" charset="0"/>
              </a:rPr>
              <a:t>En </a:t>
            </a:r>
            <a:r>
              <a:rPr lang="es-MX" sz="1400" dirty="0" smtClean="0">
                <a:latin typeface="Montserrat" panose="00000500000000000000" pitchFamily="2" charset="0"/>
              </a:rPr>
              <a:t>Sonora se tienen 145 </a:t>
            </a:r>
            <a:r>
              <a:rPr lang="es-MX" sz="1400" dirty="0">
                <a:latin typeface="Montserrat" panose="00000500000000000000" pitchFamily="2" charset="0"/>
              </a:rPr>
              <a:t>estaciones </a:t>
            </a:r>
            <a:r>
              <a:rPr lang="es-MX" sz="1400" dirty="0" smtClean="0">
                <a:latin typeface="Montserrat" panose="00000500000000000000" pitchFamily="2" charset="0"/>
              </a:rPr>
              <a:t>climatológicas operando y 129 están suspendidas, por ello no son suficientes para el análisis de inundaciones.</a:t>
            </a:r>
            <a:endParaRPr lang="es-MX" sz="1400" dirty="0">
              <a:latin typeface="Montserrat" panose="00000500000000000000" pitchFamily="2" charset="0"/>
            </a:endParaRPr>
          </a:p>
        </p:txBody>
      </p:sp>
      <p:sp>
        <p:nvSpPr>
          <p:cNvPr id="3" name="2 CuadroTexto"/>
          <p:cNvSpPr txBox="1"/>
          <p:nvPr/>
        </p:nvSpPr>
        <p:spPr>
          <a:xfrm>
            <a:off x="179512" y="6536377"/>
            <a:ext cx="3385863" cy="276999"/>
          </a:xfrm>
          <a:prstGeom prst="rect">
            <a:avLst/>
          </a:prstGeom>
          <a:noFill/>
        </p:spPr>
        <p:txBody>
          <a:bodyPr wrap="none" rtlCol="0">
            <a:spAutoFit/>
          </a:bodyPr>
          <a:lstStyle/>
          <a:p>
            <a:r>
              <a:rPr lang="es-MX" sz="1200" dirty="0" smtClean="0">
                <a:latin typeface="Montserrat" panose="00000500000000000000" pitchFamily="2" charset="0"/>
              </a:rPr>
              <a:t>* OCNO= Organismo de Cuenca Noroeste</a:t>
            </a:r>
            <a:endParaRPr lang="es-MX" sz="1200" dirty="0">
              <a:latin typeface="Montserrat" panose="00000500000000000000" pitchFamily="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030" y="1124744"/>
            <a:ext cx="245745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624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10320" y="942881"/>
            <a:ext cx="3223959" cy="338554"/>
          </a:xfrm>
          <a:prstGeom prst="rect">
            <a:avLst/>
          </a:prstGeom>
          <a:noFill/>
        </p:spPr>
        <p:txBody>
          <a:bodyPr wrap="none" rtlCol="0">
            <a:spAutoFit/>
          </a:bodyPr>
          <a:lstStyle/>
          <a:p>
            <a:r>
              <a:rPr lang="es-MX" sz="1600" b="1" dirty="0" smtClean="0">
                <a:solidFill>
                  <a:srgbClr val="38806B"/>
                </a:solidFill>
                <a:latin typeface="Montserrat" panose="00000500000000000000" pitchFamily="2" charset="0"/>
              </a:rPr>
              <a:t>Propuesta de SAT-NOGALES</a:t>
            </a:r>
            <a:endParaRPr lang="es-MX" sz="1600" b="1" dirty="0">
              <a:solidFill>
                <a:srgbClr val="38806B"/>
              </a:solidFill>
              <a:latin typeface="Montserrat" panose="00000500000000000000" pitchFamily="2" charset="0"/>
            </a:endParaRPr>
          </a:p>
        </p:txBody>
      </p:sp>
      <p:sp>
        <p:nvSpPr>
          <p:cNvPr id="7" name="6 Rectángulo"/>
          <p:cNvSpPr/>
          <p:nvPr/>
        </p:nvSpPr>
        <p:spPr>
          <a:xfrm>
            <a:off x="5921896" y="980728"/>
            <a:ext cx="3042592" cy="5693866"/>
          </a:xfrm>
          <a:prstGeom prst="rect">
            <a:avLst/>
          </a:prstGeom>
        </p:spPr>
        <p:txBody>
          <a:bodyPr wrap="square">
            <a:spAutoFit/>
          </a:bodyPr>
          <a:lstStyle/>
          <a:p>
            <a:pPr algn="just"/>
            <a:r>
              <a:rPr lang="es-MX" sz="1400" dirty="0">
                <a:latin typeface="Montserrat" panose="00000500000000000000" pitchFamily="2" charset="0"/>
              </a:rPr>
              <a:t>En la publicación del PRONACCH </a:t>
            </a:r>
            <a:r>
              <a:rPr lang="es-MX" sz="1400" dirty="0" smtClean="0">
                <a:latin typeface="Montserrat" panose="00000500000000000000" pitchFamily="2" charset="0"/>
              </a:rPr>
              <a:t>(2013), </a:t>
            </a:r>
            <a:r>
              <a:rPr lang="es-MX" sz="1400" dirty="0">
                <a:latin typeface="Montserrat" panose="00000500000000000000" pitchFamily="2" charset="0"/>
              </a:rPr>
              <a:t>se menciona que se tiene instalado un sistema de </a:t>
            </a:r>
            <a:r>
              <a:rPr lang="es-MX" sz="1400" dirty="0" err="1">
                <a:latin typeface="Montserrat" panose="00000500000000000000" pitchFamily="2" charset="0"/>
              </a:rPr>
              <a:t>alertamiento</a:t>
            </a:r>
            <a:r>
              <a:rPr lang="es-MX" sz="1400" dirty="0">
                <a:latin typeface="Montserrat" panose="00000500000000000000" pitchFamily="2" charset="0"/>
              </a:rPr>
              <a:t> en la ciudad de Nogales, en coordinación con los Estados </a:t>
            </a:r>
            <a:r>
              <a:rPr lang="es-MX" sz="1400" dirty="0" smtClean="0">
                <a:latin typeface="Montserrat" panose="00000500000000000000" pitchFamily="2" charset="0"/>
              </a:rPr>
              <a:t>Unidos. Sin embargo, </a:t>
            </a:r>
            <a:r>
              <a:rPr lang="es-MX" sz="1400" dirty="0">
                <a:latin typeface="Montserrat" panose="00000500000000000000" pitchFamily="2" charset="0"/>
              </a:rPr>
              <a:t>el CENAPRED visitó la ciudad en </a:t>
            </a:r>
            <a:r>
              <a:rPr lang="es-MX" sz="1400" dirty="0" smtClean="0">
                <a:latin typeface="Montserrat" panose="00000500000000000000" pitchFamily="2" charset="0"/>
              </a:rPr>
              <a:t>junio </a:t>
            </a:r>
            <a:r>
              <a:rPr lang="es-MX" sz="1400" dirty="0">
                <a:latin typeface="Montserrat" panose="00000500000000000000" pitchFamily="2" charset="0"/>
              </a:rPr>
              <a:t>de 2018 en conjunto con </a:t>
            </a:r>
            <a:r>
              <a:rPr lang="es-MX" sz="1400" dirty="0" smtClean="0">
                <a:latin typeface="Montserrat" panose="00000500000000000000" pitchFamily="2" charset="0"/>
              </a:rPr>
              <a:t>NORTHCOM, CILA, USGS,  CONAGUA, </a:t>
            </a:r>
            <a:r>
              <a:rPr lang="es-MX" sz="1400" dirty="0">
                <a:latin typeface="Montserrat" panose="00000500000000000000" pitchFamily="2" charset="0"/>
              </a:rPr>
              <a:t>OCNO, </a:t>
            </a:r>
            <a:r>
              <a:rPr lang="es-MX" sz="1400" dirty="0" smtClean="0">
                <a:latin typeface="Montserrat" panose="00000500000000000000" pitchFamily="2" charset="0"/>
              </a:rPr>
              <a:t>PC-Estatal </a:t>
            </a:r>
            <a:r>
              <a:rPr lang="es-MX" sz="1400" dirty="0">
                <a:latin typeface="Montserrat" panose="00000500000000000000" pitchFamily="2" charset="0"/>
              </a:rPr>
              <a:t>y </a:t>
            </a:r>
            <a:r>
              <a:rPr lang="es-MX" sz="1400" dirty="0" smtClean="0">
                <a:latin typeface="Montserrat" panose="00000500000000000000" pitchFamily="2" charset="0"/>
              </a:rPr>
              <a:t>PC-Municipal</a:t>
            </a:r>
            <a:r>
              <a:rPr lang="es-MX" sz="1400" dirty="0">
                <a:latin typeface="Montserrat" panose="00000500000000000000" pitchFamily="2" charset="0"/>
              </a:rPr>
              <a:t>, donde se explicó el protocolo que siguen las autoridades para la atención de inundaciones, el cual consiste en monitorear a través de cámaras las escalas instaladas en los cauces principales. El CENAPRED realizó las recomendaciones para instalar un SAT </a:t>
            </a:r>
            <a:r>
              <a:rPr lang="es-MX" sz="1400" dirty="0" smtClean="0">
                <a:latin typeface="Montserrat" panose="00000500000000000000" pitchFamily="2" charset="0"/>
              </a:rPr>
              <a:t>mediante </a:t>
            </a:r>
            <a:r>
              <a:rPr lang="es-MX" sz="1400" dirty="0">
                <a:latin typeface="Montserrat" panose="00000500000000000000" pitchFamily="2" charset="0"/>
              </a:rPr>
              <a:t>sistemas de altavoces, actualmente el proyecto se encuentra en </a:t>
            </a:r>
            <a:r>
              <a:rPr lang="es-MX" sz="1400" dirty="0" smtClean="0">
                <a:latin typeface="Montserrat" panose="00000500000000000000" pitchFamily="2" charset="0"/>
              </a:rPr>
              <a:t>curso en colaboración con los organismos antes mencionados.</a:t>
            </a:r>
            <a:endParaRPr lang="es-MX" sz="1400" dirty="0">
              <a:latin typeface="Montserrat" panose="00000500000000000000" pitchFamily="2" charset="0"/>
            </a:endParaRPr>
          </a:p>
        </p:txBody>
      </p:sp>
      <p:pic>
        <p:nvPicPr>
          <p:cNvPr id="2" name="Imagen 1"/>
          <p:cNvPicPr>
            <a:picLocks noChangeAspect="1"/>
          </p:cNvPicPr>
          <p:nvPr/>
        </p:nvPicPr>
        <p:blipFill rotWithShape="1">
          <a:blip r:embed="rId3"/>
          <a:srcRect l="10571"/>
          <a:stretch/>
        </p:blipFill>
        <p:spPr>
          <a:xfrm>
            <a:off x="186780" y="4067606"/>
            <a:ext cx="2865208" cy="1880755"/>
          </a:xfrm>
          <a:prstGeom prst="rect">
            <a:avLst/>
          </a:prstGeom>
          <a:ln>
            <a:solidFill>
              <a:schemeClr val="tx1"/>
            </a:solidFill>
          </a:ln>
        </p:spPr>
      </p:pic>
      <p:pic>
        <p:nvPicPr>
          <p:cNvPr id="3" name="Imagen 2"/>
          <p:cNvPicPr>
            <a:picLocks noChangeAspect="1"/>
          </p:cNvPicPr>
          <p:nvPr/>
        </p:nvPicPr>
        <p:blipFill rotWithShape="1">
          <a:blip r:embed="rId4"/>
          <a:srcRect l="27225" t="19830" r="825" b="622"/>
          <a:stretch/>
        </p:blipFill>
        <p:spPr>
          <a:xfrm>
            <a:off x="3203848" y="4079015"/>
            <a:ext cx="2547932" cy="1855575"/>
          </a:xfrm>
          <a:prstGeom prst="rect">
            <a:avLst/>
          </a:prstGeom>
          <a:ln>
            <a:solidFill>
              <a:schemeClr val="tx1"/>
            </a:solidFill>
          </a:ln>
        </p:spPr>
      </p:pic>
      <p:sp>
        <p:nvSpPr>
          <p:cNvPr id="9" name="Rectángulo 8"/>
          <p:cNvSpPr/>
          <p:nvPr/>
        </p:nvSpPr>
        <p:spPr>
          <a:xfrm>
            <a:off x="173485" y="6056084"/>
            <a:ext cx="2598788" cy="523220"/>
          </a:xfrm>
          <a:prstGeom prst="rect">
            <a:avLst/>
          </a:prstGeom>
        </p:spPr>
        <p:txBody>
          <a:bodyPr wrap="none">
            <a:spAutoFit/>
          </a:bodyPr>
          <a:lstStyle/>
          <a:p>
            <a:r>
              <a:rPr lang="es-MX" sz="1400" dirty="0" smtClean="0">
                <a:latin typeface="Montserrat" panose="00000500000000000000" pitchFamily="2" charset="0"/>
              </a:rPr>
              <a:t>b) Propuesta de cobertura </a:t>
            </a:r>
          </a:p>
          <a:p>
            <a:r>
              <a:rPr lang="es-MX" sz="1400" dirty="0" smtClean="0">
                <a:latin typeface="Montserrat" panose="00000500000000000000" pitchFamily="2" charset="0"/>
              </a:rPr>
              <a:t>de altavoces (CENAPRED) </a:t>
            </a:r>
            <a:endParaRPr lang="es-MX" sz="1400" dirty="0">
              <a:latin typeface="Montserrat" panose="00000500000000000000" pitchFamily="2" charset="0"/>
            </a:endParaRPr>
          </a:p>
        </p:txBody>
      </p:sp>
      <p:sp>
        <p:nvSpPr>
          <p:cNvPr id="10" name="Rectángulo 9"/>
          <p:cNvSpPr/>
          <p:nvPr/>
        </p:nvSpPr>
        <p:spPr>
          <a:xfrm>
            <a:off x="3222104" y="6074712"/>
            <a:ext cx="2699792" cy="738664"/>
          </a:xfrm>
          <a:prstGeom prst="rect">
            <a:avLst/>
          </a:prstGeom>
        </p:spPr>
        <p:txBody>
          <a:bodyPr wrap="square">
            <a:spAutoFit/>
          </a:bodyPr>
          <a:lstStyle/>
          <a:p>
            <a:pPr algn="ctr"/>
            <a:r>
              <a:rPr lang="es-MX" sz="1400" dirty="0">
                <a:latin typeface="Montserrat" panose="00000500000000000000" pitchFamily="2" charset="0"/>
              </a:rPr>
              <a:t>c</a:t>
            </a:r>
            <a:r>
              <a:rPr lang="es-MX" sz="1400" dirty="0" smtClean="0">
                <a:latin typeface="Montserrat" panose="00000500000000000000" pitchFamily="2" charset="0"/>
              </a:rPr>
              <a:t>) Propuesta de  cobertura de radiofrecuencia (CENAPRED) </a:t>
            </a:r>
            <a:endParaRPr lang="es-MX" sz="1400" dirty="0">
              <a:latin typeface="Montserrat" panose="00000500000000000000" pitchFamily="2" charset="0"/>
            </a:endParaRPr>
          </a:p>
        </p:txBody>
      </p:sp>
      <p:pic>
        <p:nvPicPr>
          <p:cNvPr id="11" name="Imagen 10"/>
          <p:cNvPicPr>
            <a:picLocks noChangeAspect="1"/>
          </p:cNvPicPr>
          <p:nvPr/>
        </p:nvPicPr>
        <p:blipFill>
          <a:blip r:embed="rId5"/>
          <a:stretch>
            <a:fillRect/>
          </a:stretch>
        </p:blipFill>
        <p:spPr>
          <a:xfrm>
            <a:off x="1480763" y="1370619"/>
            <a:ext cx="3091237" cy="2167924"/>
          </a:xfrm>
          <a:prstGeom prst="rect">
            <a:avLst/>
          </a:prstGeom>
        </p:spPr>
      </p:pic>
      <p:sp>
        <p:nvSpPr>
          <p:cNvPr id="13" name="Rectángulo 12"/>
          <p:cNvSpPr/>
          <p:nvPr/>
        </p:nvSpPr>
        <p:spPr>
          <a:xfrm>
            <a:off x="71500" y="3539265"/>
            <a:ext cx="5940660" cy="523220"/>
          </a:xfrm>
          <a:prstGeom prst="rect">
            <a:avLst/>
          </a:prstGeom>
        </p:spPr>
        <p:txBody>
          <a:bodyPr wrap="square">
            <a:spAutoFit/>
          </a:bodyPr>
          <a:lstStyle/>
          <a:p>
            <a:r>
              <a:rPr lang="es-MX" sz="1400" dirty="0" smtClean="0">
                <a:latin typeface="Montserrat" panose="00000500000000000000" pitchFamily="2" charset="0"/>
              </a:rPr>
              <a:t>a) Monitoreo de la cuenca en Nogales, USA y Sonora, en tiempo real (USGS</a:t>
            </a:r>
            <a:r>
              <a:rPr lang="es-MX" sz="1400" dirty="0">
                <a:latin typeface="Montserrat" panose="00000500000000000000" pitchFamily="2" charset="0"/>
              </a:rPr>
              <a:t>), </a:t>
            </a:r>
            <a:r>
              <a:rPr lang="es-MX" sz="1400" b="1" dirty="0">
                <a:latin typeface="Montserrat" panose="00000500000000000000" pitchFamily="2" charset="0"/>
              </a:rPr>
              <a:t>http://jefullerdata.com/Nogales/Nogales.html  </a:t>
            </a:r>
          </a:p>
        </p:txBody>
      </p:sp>
      <p:sp>
        <p:nvSpPr>
          <p:cNvPr id="12" name="11 CuadroTexto">
            <a:extLst>
              <a:ext uri="{FF2B5EF4-FFF2-40B4-BE49-F238E27FC236}">
                <a16:creationId xmlns:a16="http://schemas.microsoft.com/office/drawing/2014/main" xmlns="" id="{8704289E-E0FC-492E-AA72-A14602583E7F}"/>
              </a:ext>
            </a:extLst>
          </p:cNvPr>
          <p:cNvSpPr txBox="1"/>
          <p:nvPr/>
        </p:nvSpPr>
        <p:spPr>
          <a:xfrm>
            <a:off x="0" y="357553"/>
            <a:ext cx="1826141"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4232469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35496" y="4941168"/>
            <a:ext cx="5282160" cy="184665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Contar con </a:t>
            </a:r>
            <a:r>
              <a:rPr lang="es-MX" sz="1400" b="1" dirty="0">
                <a:latin typeface="Montserrat" panose="00000500000000000000" pitchFamily="2" charset="0"/>
              </a:rPr>
              <a:t>un área de investigación </a:t>
            </a:r>
            <a:r>
              <a:rPr lang="es-MX" sz="1400" dirty="0">
                <a:latin typeface="Montserrat" panose="00000500000000000000" pitchFamily="2" charset="0"/>
              </a:rPr>
              <a:t>en el organigrama de PC </a:t>
            </a:r>
            <a:r>
              <a:rPr lang="es-MX" sz="1400" b="1" dirty="0">
                <a:latin typeface="Montserrat" panose="00000500000000000000" pitchFamily="2" charset="0"/>
              </a:rPr>
              <a:t>o comité científico asesor de fenómenos hidrometeorológicos, </a:t>
            </a:r>
            <a:r>
              <a:rPr lang="es-MX" sz="1400" dirty="0">
                <a:latin typeface="Montserrat" panose="00000500000000000000" pitchFamily="2" charset="0"/>
              </a:rPr>
              <a:t>con una visión claramente preventiva. El CENAPRED puede apoyar con su creación o fortalecimiento.</a:t>
            </a:r>
          </a:p>
          <a:p>
            <a:pPr marL="285750" indent="-285750" algn="just">
              <a:buFont typeface="Symbol" panose="05050102010706020507" pitchFamily="18" charset="2"/>
              <a:buChar char=""/>
            </a:pPr>
            <a:r>
              <a:rPr lang="es-MX" sz="1400" b="1" dirty="0" smtClean="0">
                <a:latin typeface="Montserrat" panose="00000500000000000000" pitchFamily="2" charset="0"/>
              </a:rPr>
              <a:t>Elaborar mapas de peligro y riesgo </a:t>
            </a:r>
            <a:r>
              <a:rPr lang="es-MX" sz="1400" dirty="0" smtClean="0">
                <a:latin typeface="Montserrat" panose="00000500000000000000" pitchFamily="2" charset="0"/>
              </a:rPr>
              <a:t>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0" name="9 Rectángulo"/>
          <p:cNvSpPr/>
          <p:nvPr/>
        </p:nvSpPr>
        <p:spPr>
          <a:xfrm>
            <a:off x="179512" y="836712"/>
            <a:ext cx="8756550" cy="369332"/>
          </a:xfrm>
          <a:prstGeom prst="rect">
            <a:avLst/>
          </a:prstGeom>
        </p:spPr>
        <p:txBody>
          <a:bodyPr wrap="square">
            <a:spAutoFit/>
          </a:bodyPr>
          <a:lstStyle/>
          <a:p>
            <a:r>
              <a:rPr lang="es-MX" b="1" dirty="0">
                <a:solidFill>
                  <a:srgbClr val="38806B"/>
                </a:solidFill>
                <a:latin typeface="Montserrat"/>
              </a:rPr>
              <a:t>Ciclones tropicales</a:t>
            </a:r>
          </a:p>
        </p:txBody>
      </p:sp>
      <p:sp>
        <p:nvSpPr>
          <p:cNvPr id="9" name="8 Rectángulo"/>
          <p:cNvSpPr/>
          <p:nvPr/>
        </p:nvSpPr>
        <p:spPr>
          <a:xfrm>
            <a:off x="63922" y="2276872"/>
            <a:ext cx="9080078" cy="2739211"/>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b="1" dirty="0" smtClean="0">
                <a:latin typeface="Montserrat" panose="00000500000000000000" pitchFamily="2" charset="0"/>
              </a:rPr>
              <a:t>Capas de indicadores de peligro y riesgo</a:t>
            </a:r>
            <a:r>
              <a:rPr lang="es-MX" sz="1300" dirty="0" smtClean="0">
                <a:latin typeface="Montserrat" panose="00000500000000000000" pitchFamily="2" charset="0"/>
              </a:rPr>
              <a:t>, de eventos históricos, así como de escenarios de peligro </a:t>
            </a:r>
            <a:r>
              <a:rPr lang="es-MX" sz="1300" dirty="0" smtClean="0">
                <a:latin typeface="Montserrat" panose="00000500000000000000" pitchFamily="2" charset="0"/>
                <a:hlinkClick r:id="rId3"/>
              </a:rPr>
              <a:t>http</a:t>
            </a:r>
            <a:r>
              <a:rPr lang="es-MX" sz="1300" dirty="0">
                <a:latin typeface="Montserrat" panose="00000500000000000000" pitchFamily="2" charset="0"/>
                <a:hlinkClick r:id="rId3"/>
              </a:rPr>
              <a:t>://</a:t>
            </a:r>
            <a:r>
              <a:rPr lang="es-MX" sz="1300" dirty="0" smtClean="0">
                <a:latin typeface="Montserrat" panose="00000500000000000000" pitchFamily="2" charset="0"/>
                <a:hlinkClick r:id="rId3"/>
              </a:rPr>
              <a:t>www.atlasnacionalderiesgos.gob.mx/archivo/visor-capas.html</a:t>
            </a:r>
            <a:endParaRPr lang="es-MX" sz="1300" dirty="0" smtClean="0">
              <a:latin typeface="Montserrat" panose="00000500000000000000" pitchFamily="2" charset="0"/>
            </a:endParaRPr>
          </a:p>
          <a:p>
            <a:pPr marL="285750" indent="-285750" algn="just">
              <a:buFont typeface="Symbol" panose="05050102010706020507" pitchFamily="18" charset="2"/>
              <a:buChar char=""/>
            </a:pPr>
            <a:r>
              <a:rPr lang="es-MX" sz="1300" b="1" dirty="0" smtClean="0">
                <a:latin typeface="Montserrat" panose="00000500000000000000" pitchFamily="2" charset="0"/>
              </a:rPr>
              <a:t>G</a:t>
            </a:r>
            <a:r>
              <a:rPr lang="es-MX" sz="1300" b="1" i="1" dirty="0" smtClean="0">
                <a:latin typeface="Montserrat" panose="00000500000000000000" pitchFamily="2" charset="0"/>
              </a:rPr>
              <a:t>uía de contenido mínimo para la elaboración del Atlas Nacional de Riesgos</a:t>
            </a:r>
            <a:r>
              <a:rPr lang="es-MX" sz="1300" b="1" dirty="0" smtClean="0">
                <a:latin typeface="Montserrat" panose="00000500000000000000" pitchFamily="2" charset="0"/>
              </a:rPr>
              <a:t>.</a:t>
            </a:r>
            <a:r>
              <a:rPr lang="es-MX" sz="1300" dirty="0" smtClean="0">
                <a:latin typeface="Montserrat" panose="00000500000000000000" pitchFamily="2" charset="0"/>
              </a:rPr>
              <a:t> Anexo Único, Fracción V.13 </a:t>
            </a:r>
            <a:r>
              <a:rPr lang="es-MX" sz="1300" dirty="0" smtClean="0">
                <a:latin typeface="Montserrat" panose="00000500000000000000" pitchFamily="2" charset="0"/>
                <a:hlinkClick r:id="rId4"/>
              </a:rPr>
              <a:t>http</a:t>
            </a:r>
            <a:r>
              <a:rPr lang="es-MX" sz="1300" dirty="0">
                <a:latin typeface="Montserrat" panose="00000500000000000000" pitchFamily="2" charset="0"/>
                <a:hlinkClick r:id="rId4"/>
              </a:rPr>
              <a:t>://</a:t>
            </a:r>
            <a:r>
              <a:rPr lang="es-MX" sz="1300" dirty="0" smtClean="0">
                <a:latin typeface="Montserrat" panose="00000500000000000000" pitchFamily="2" charset="0"/>
                <a:hlinkClick r:id="rId4"/>
              </a:rPr>
              <a:t>www.atlasnacionalderiesgos.gob.mx/descargas/Guia_contenido_minimo2016.pdf</a:t>
            </a:r>
            <a:endParaRPr lang="es-MX" sz="1300" dirty="0" smtClean="0">
              <a:latin typeface="Montserrat" panose="00000500000000000000" pitchFamily="2" charset="0"/>
            </a:endParaRPr>
          </a:p>
          <a:p>
            <a:pPr marL="285750" indent="-285750" algn="just">
              <a:buFont typeface="Symbol" panose="05050102010706020507" pitchFamily="18" charset="2"/>
              <a:buChar char=""/>
            </a:pPr>
            <a:r>
              <a:rPr lang="es-MX" sz="1300" b="1" i="1" dirty="0" smtClean="0">
                <a:latin typeface="Montserrat" panose="00000500000000000000" pitchFamily="2" charset="0"/>
              </a:rPr>
              <a:t>Guía Básica para la Elaboración de Atlas Estatales y Municipales de Peligros y Riesgos</a:t>
            </a:r>
            <a:r>
              <a:rPr lang="es-MX" sz="1300" dirty="0" smtClean="0">
                <a:latin typeface="Montserrat" panose="00000500000000000000" pitchFamily="2" charset="0"/>
              </a:rPr>
              <a:t>. </a:t>
            </a:r>
            <a:r>
              <a:rPr lang="es-MX" sz="1300" dirty="0">
                <a:latin typeface="Montserrat" panose="00000500000000000000" pitchFamily="2" charset="0"/>
              </a:rPr>
              <a:t>Capítulos II y IV </a:t>
            </a:r>
            <a:r>
              <a:rPr lang="es-MX" sz="1300" dirty="0">
                <a:latin typeface="Montserrat" panose="00000500000000000000" pitchFamily="2" charset="0"/>
                <a:hlinkClick r:id="rId5"/>
              </a:rPr>
              <a:t>https://</a:t>
            </a:r>
            <a:r>
              <a:rPr lang="es-MX" sz="1300" dirty="0" smtClean="0">
                <a:latin typeface="Montserrat" panose="00000500000000000000" pitchFamily="2" charset="0"/>
                <a:hlinkClick r:id="rId5"/>
              </a:rPr>
              <a:t>www.cenapred.gob.mx/es/Publicaciones/archivos/63.pdf</a:t>
            </a:r>
            <a:endParaRPr lang="es-MX" sz="1300" dirty="0" smtClean="0">
              <a:latin typeface="Montserrat" panose="00000500000000000000" pitchFamily="2" charset="0"/>
            </a:endParaRPr>
          </a:p>
          <a:p>
            <a:pPr marL="285750" indent="-285750" algn="just">
              <a:buFont typeface="Symbol" panose="05050102010706020507" pitchFamily="18" charset="2"/>
              <a:buChar char=""/>
            </a:pPr>
            <a:r>
              <a:rPr lang="es-MX" sz="1300" b="1" dirty="0" smtClean="0">
                <a:latin typeface="Montserrat" panose="00000500000000000000" pitchFamily="2" charset="0"/>
              </a:rPr>
              <a:t>Estudio</a:t>
            </a:r>
            <a:r>
              <a:rPr lang="es-MX" sz="1300" dirty="0" smtClean="0">
                <a:latin typeface="Montserrat" panose="00000500000000000000" pitchFamily="2" charset="0"/>
              </a:rPr>
              <a:t>: </a:t>
            </a:r>
            <a:r>
              <a:rPr lang="es-MX" sz="1300" i="1" dirty="0" smtClean="0">
                <a:latin typeface="Montserrat" panose="00000500000000000000" pitchFamily="2" charset="0"/>
              </a:rPr>
              <a:t>Aplicación de la metodología para la elaboración de mapas de riesgo por inundaciones costeras </a:t>
            </a:r>
            <a:r>
              <a:rPr lang="es-MX" sz="1300" i="1" dirty="0">
                <a:latin typeface="Montserrat" panose="00000500000000000000" pitchFamily="2" charset="0"/>
              </a:rPr>
              <a:t>por marea de tormenta</a:t>
            </a:r>
            <a:r>
              <a:rPr lang="es-MX" sz="1300" dirty="0">
                <a:latin typeface="Montserrat" panose="00000500000000000000" pitchFamily="2" charset="0"/>
              </a:rPr>
              <a:t> </a:t>
            </a:r>
            <a:r>
              <a:rPr lang="es-MX" sz="1300" dirty="0">
                <a:latin typeface="Montserrat" panose="00000500000000000000" pitchFamily="2" charset="0"/>
                <a:hlinkClick r:id="rId6"/>
              </a:rPr>
              <a:t>https://</a:t>
            </a:r>
            <a:r>
              <a:rPr lang="es-MX" sz="1300" dirty="0" smtClean="0">
                <a:latin typeface="Montserrat" panose="00000500000000000000" pitchFamily="2" charset="0"/>
                <a:hlinkClick r:id="rId6"/>
              </a:rPr>
              <a:t>www.cenapred.gob.mx/es/Publicaciones/archivos/155.pdf</a:t>
            </a:r>
            <a:endParaRPr lang="es-MX" sz="1300" dirty="0" smtClean="0">
              <a:latin typeface="Montserrat" panose="00000500000000000000" pitchFamily="2" charset="0"/>
            </a:endParaRPr>
          </a:p>
          <a:p>
            <a:pPr marL="285750" indent="-285750" algn="just">
              <a:buFont typeface="Symbol" panose="05050102010706020507" pitchFamily="18" charset="2"/>
              <a:buChar char=""/>
            </a:pPr>
            <a:r>
              <a:rPr lang="es-MX" sz="1300" dirty="0" smtClean="0">
                <a:latin typeface="Montserrat" panose="00000500000000000000" pitchFamily="2" charset="0"/>
              </a:rPr>
              <a:t>Fascículo </a:t>
            </a:r>
            <a:r>
              <a:rPr lang="es-MX" sz="1300" dirty="0">
                <a:latin typeface="Montserrat" panose="00000500000000000000" pitchFamily="2" charset="0"/>
              </a:rPr>
              <a:t>de </a:t>
            </a:r>
            <a:r>
              <a:rPr lang="es-MX" sz="1300" i="1" dirty="0">
                <a:latin typeface="Montserrat" panose="00000500000000000000" pitchFamily="2" charset="0"/>
              </a:rPr>
              <a:t>Ciclones </a:t>
            </a:r>
            <a:r>
              <a:rPr lang="es-MX" sz="1300" i="1" dirty="0" smtClean="0">
                <a:latin typeface="Montserrat" panose="00000500000000000000" pitchFamily="2" charset="0"/>
              </a:rPr>
              <a:t>Tropicales </a:t>
            </a:r>
            <a:r>
              <a:rPr lang="es-MX" sz="1300" dirty="0" smtClean="0">
                <a:latin typeface="Montserrat" panose="00000500000000000000" pitchFamily="2" charset="0"/>
              </a:rPr>
              <a:t> </a:t>
            </a:r>
            <a:r>
              <a:rPr lang="es-MX" sz="1300" dirty="0" smtClean="0">
                <a:latin typeface="Montserrat" panose="00000500000000000000" pitchFamily="2" charset="0"/>
                <a:hlinkClick r:id="rId7"/>
              </a:rPr>
              <a:t>https</a:t>
            </a:r>
            <a:r>
              <a:rPr lang="es-MX" sz="1300" dirty="0">
                <a:latin typeface="Montserrat" panose="00000500000000000000" pitchFamily="2" charset="0"/>
                <a:hlinkClick r:id="rId7"/>
              </a:rPr>
              <a:t>://</a:t>
            </a:r>
            <a:r>
              <a:rPr lang="es-MX" sz="1300" dirty="0" smtClean="0">
                <a:latin typeface="Montserrat" panose="00000500000000000000" pitchFamily="2" charset="0"/>
                <a:hlinkClick r:id="rId7"/>
              </a:rPr>
              <a:t>www.cenapred.gob.mx/es/Publicaciones/archivos/5-FASCCULOCICLONESTROPICALES.PDF</a:t>
            </a:r>
            <a:endParaRPr lang="es-MX" sz="1300" dirty="0" smtClean="0">
              <a:latin typeface="Montserrat" panose="00000500000000000000" pitchFamily="2" charset="0"/>
            </a:endParaRPr>
          </a:p>
          <a:p>
            <a:pPr marL="285750" indent="-285750" algn="just">
              <a:buFont typeface="Symbol" panose="05050102010706020507" pitchFamily="18" charset="2"/>
              <a:buChar char=""/>
            </a:pPr>
            <a:r>
              <a:rPr lang="es-MX" sz="1300" b="1" dirty="0">
                <a:latin typeface="Montserrat" panose="00000500000000000000" pitchFamily="2" charset="0"/>
              </a:rPr>
              <a:t>Seminario de </a:t>
            </a:r>
            <a:r>
              <a:rPr lang="es-MX" sz="1300" b="1" i="1" dirty="0">
                <a:latin typeface="Montserrat" panose="00000500000000000000" pitchFamily="2" charset="0"/>
              </a:rPr>
              <a:t>Riesgos hidrometeorológicos</a:t>
            </a:r>
            <a:r>
              <a:rPr lang="es-MX" sz="1300" dirty="0">
                <a:latin typeface="Montserrat" panose="00000500000000000000" pitchFamily="2" charset="0"/>
              </a:rPr>
              <a:t> </a:t>
            </a:r>
            <a:endParaRPr lang="es-MX" sz="1300" dirty="0" smtClean="0">
              <a:latin typeface="Montserrat" panose="00000500000000000000" pitchFamily="2" charset="0"/>
            </a:endParaRPr>
          </a:p>
          <a:p>
            <a:pPr algn="just"/>
            <a:r>
              <a:rPr lang="es-MX" sz="1300" dirty="0">
                <a:latin typeface="Montserrat" panose="00000500000000000000" pitchFamily="2" charset="0"/>
              </a:rPr>
              <a:t> </a:t>
            </a:r>
            <a:r>
              <a:rPr lang="es-MX" sz="1300" dirty="0" smtClean="0">
                <a:latin typeface="Montserrat" panose="00000500000000000000" pitchFamily="2" charset="0"/>
              </a:rPr>
              <a:t>     (</a:t>
            </a:r>
            <a:r>
              <a:rPr lang="es-MX" sz="1300" dirty="0">
                <a:latin typeface="Montserrat" panose="00000500000000000000" pitchFamily="2" charset="0"/>
              </a:rPr>
              <a:t>Auditorio del CENAPRED, 28 de marzo</a:t>
            </a:r>
            <a:r>
              <a:rPr lang="es-MX" sz="1300" dirty="0" smtClean="0">
                <a:latin typeface="Montserrat" panose="00000500000000000000" pitchFamily="2" charset="0"/>
              </a:rPr>
              <a:t>).</a:t>
            </a:r>
            <a:endParaRPr lang="es-MX" sz="1300" dirty="0">
              <a:latin typeface="Montserrat" panose="00000500000000000000" pitchFamily="2" charset="0"/>
            </a:endParaRPr>
          </a:p>
        </p:txBody>
      </p:sp>
      <p:sp>
        <p:nvSpPr>
          <p:cNvPr id="14" name="13 Rectángulo"/>
          <p:cNvSpPr/>
          <p:nvPr/>
        </p:nvSpPr>
        <p:spPr>
          <a:xfrm>
            <a:off x="107504" y="1124744"/>
            <a:ext cx="6552728" cy="1200329"/>
          </a:xfrm>
          <a:prstGeom prst="rect">
            <a:avLst/>
          </a:prstGeom>
          <a:noFill/>
        </p:spPr>
        <p:txBody>
          <a:bodyPr wrap="square" rtlCol="0">
            <a:spAutoFit/>
          </a:bodyPr>
          <a:lstStyle/>
          <a:p>
            <a:pPr algn="just"/>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Cinco declaratorias </a:t>
            </a:r>
            <a:r>
              <a:rPr lang="es-MX" sz="1400" b="1" dirty="0">
                <a:latin typeface="Montserrat" panose="00000500000000000000" pitchFamily="2" charset="0"/>
              </a:rPr>
              <a:t>de desastre</a:t>
            </a:r>
            <a:r>
              <a:rPr lang="es-MX" sz="1400" dirty="0">
                <a:latin typeface="Montserrat" panose="00000500000000000000" pitchFamily="2" charset="0"/>
              </a:rPr>
              <a:t> </a:t>
            </a:r>
            <a:r>
              <a:rPr lang="es-MX" sz="1400" b="1" dirty="0">
                <a:latin typeface="Montserrat" panose="00000500000000000000" pitchFamily="2" charset="0"/>
              </a:rPr>
              <a:t>y 11 de emergencia </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dirty="0" smtClean="0">
                <a:latin typeface="Montserrat" panose="00000500000000000000" pitchFamily="2" charset="0"/>
              </a:rPr>
              <a:t>Huracanes </a:t>
            </a:r>
            <a:r>
              <a:rPr lang="es-MX" sz="1400" i="1" dirty="0" smtClean="0">
                <a:latin typeface="Montserrat" panose="00000500000000000000" pitchFamily="2" charset="0"/>
              </a:rPr>
              <a:t>Liza</a:t>
            </a:r>
            <a:r>
              <a:rPr lang="es-MX" sz="1400" dirty="0" smtClean="0">
                <a:latin typeface="Montserrat" panose="00000500000000000000" pitchFamily="2" charset="0"/>
              </a:rPr>
              <a:t>, 1976 (cat. III); Newton, 1986;  Fausto, 1996  y </a:t>
            </a:r>
            <a:r>
              <a:rPr lang="es-MX" sz="1400" dirty="0" err="1" smtClean="0">
                <a:latin typeface="Montserrat" panose="00000500000000000000" pitchFamily="2" charset="0"/>
              </a:rPr>
              <a:t>Norbert</a:t>
            </a:r>
            <a:r>
              <a:rPr lang="es-MX" sz="1400" dirty="0" smtClean="0">
                <a:latin typeface="Montserrat" panose="00000500000000000000" pitchFamily="2" charset="0"/>
              </a:rPr>
              <a:t>, 2008 (estos últimos tres, cat. I.)</a:t>
            </a:r>
            <a:endParaRPr lang="es-MX" sz="1400" dirty="0">
              <a:latin typeface="Montserrat" panose="00000500000000000000" pitchFamily="2" charset="0"/>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904488" y="4465860"/>
            <a:ext cx="3060000" cy="213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6757166" y="1219979"/>
            <a:ext cx="2386834" cy="984885"/>
          </a:xfrm>
          <a:prstGeom prst="rect">
            <a:avLst/>
          </a:prstGeom>
          <a:noFill/>
        </p:spPr>
        <p:txBody>
          <a:bodyPr wrap="square" rtlCol="0">
            <a:spAutoFit/>
          </a:bodyPr>
          <a:lstStyle/>
          <a:p>
            <a:pPr algn="just"/>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Posibilidad de marea de tormenta, en la costa sur </a:t>
            </a:r>
            <a:r>
              <a:rPr lang="es-MX" sz="1400" dirty="0">
                <a:latin typeface="Montserrat" panose="00000500000000000000" pitchFamily="2" charset="0"/>
              </a:rPr>
              <a:t>del </a:t>
            </a:r>
            <a:r>
              <a:rPr lang="es-MX" sz="1400" dirty="0" smtClean="0">
                <a:latin typeface="Montserrat" panose="00000500000000000000" pitchFamily="2" charset="0"/>
              </a:rPr>
              <a:t>estado.</a:t>
            </a:r>
            <a:endParaRPr lang="es-MX" sz="1400" dirty="0">
              <a:latin typeface="Montserrat" panose="00000500000000000000" pitchFamily="2" charset="0"/>
            </a:endParaRPr>
          </a:p>
        </p:txBody>
      </p:sp>
      <p:sp>
        <p:nvSpPr>
          <p:cNvPr id="12" name="11 CuadroTexto"/>
          <p:cNvSpPr txBox="1"/>
          <p:nvPr/>
        </p:nvSpPr>
        <p:spPr>
          <a:xfrm>
            <a:off x="6036542" y="6597352"/>
            <a:ext cx="2899520"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Sonora</a:t>
            </a:r>
            <a:endParaRPr lang="es-MX" sz="800" b="1" dirty="0">
              <a:latin typeface="Montserrat" panose="00000500000000000000" pitchFamily="2" charset="0"/>
            </a:endParaRPr>
          </a:p>
        </p:txBody>
      </p:sp>
    </p:spTree>
    <p:extLst>
      <p:ext uri="{BB962C8B-B14F-4D97-AF65-F5344CB8AC3E}">
        <p14:creationId xmlns:p14="http://schemas.microsoft.com/office/powerpoint/2010/main" val="346740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1479" y="1265272"/>
            <a:ext cx="9035017" cy="252376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Seguir las indicaciones del Sistema de Alerta Temprana de Ciclones Tropicales (</a:t>
            </a:r>
            <a:r>
              <a:rPr lang="es-MX" sz="1600" b="1" dirty="0" err="1">
                <a:solidFill>
                  <a:srgbClr val="38806B"/>
                </a:solidFill>
                <a:latin typeface="Montserrat" panose="00000500000000000000" pitchFamily="2" charset="0"/>
              </a:rPr>
              <a:t>SIAT-CT</a:t>
            </a:r>
            <a:r>
              <a:rPr lang="es-MX" sz="1600" b="1" dirty="0">
                <a:solidFill>
                  <a:srgbClr val="38806B"/>
                </a:solidFill>
                <a:latin typeface="Montserrat" panose="00000500000000000000" pitchFamily="2" charset="0"/>
              </a:rPr>
              <a:t>), el cual consiste en:</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Conocimiento del riesgo</a:t>
            </a:r>
            <a:r>
              <a:rPr lang="es-MX" sz="1400" dirty="0" smtClean="0">
                <a:latin typeface="Montserrat" panose="00000500000000000000" pitchFamily="2" charset="0"/>
              </a:rPr>
              <a:t> (atlas de riesgo).</a:t>
            </a:r>
          </a:p>
          <a:p>
            <a:pPr marL="285750" indent="-285750" algn="just">
              <a:buFont typeface="Symbol" panose="05050102010706020507" pitchFamily="18" charset="2"/>
              <a:buChar char=""/>
            </a:pPr>
            <a:r>
              <a:rPr lang="es-MX" sz="1400" b="1" dirty="0" smtClean="0">
                <a:latin typeface="Montserrat" panose="00000500000000000000" pitchFamily="2" charset="0"/>
              </a:rPr>
              <a:t>Monitoreo del fenómeno</a:t>
            </a:r>
            <a:r>
              <a:rPr lang="es-MX" sz="1400" dirty="0" smtClean="0">
                <a:latin typeface="Montserrat" panose="00000500000000000000" pitchFamily="2" charset="0"/>
              </a:rPr>
              <a:t> (avisos y boletines del Servicio Meteorológico Nacional, de la Dirección General de Protección Civil y de estaciones meteorológicas de la propia unidad estatal de PC).</a:t>
            </a:r>
          </a:p>
          <a:p>
            <a:pPr marL="285750" indent="-285750" algn="just">
              <a:buFont typeface="Symbol" panose="05050102010706020507" pitchFamily="18" charset="2"/>
              <a:buChar char=""/>
            </a:pPr>
            <a:r>
              <a:rPr lang="es-MX" sz="1400" b="1" dirty="0">
                <a:latin typeface="Montserrat" panose="00000500000000000000" pitchFamily="2" charset="0"/>
              </a:rPr>
              <a:t>Difusión de </a:t>
            </a:r>
            <a:r>
              <a:rPr lang="es-MX" sz="1400" b="1" dirty="0" smtClean="0">
                <a:latin typeface="Montserrat" panose="00000500000000000000" pitchFamily="2" charset="0"/>
              </a:rPr>
              <a:t>alertas</a:t>
            </a:r>
            <a:r>
              <a:rPr lang="es-MX" sz="1400" dirty="0" smtClean="0">
                <a:latin typeface="Montserrat" panose="00000500000000000000" pitchFamily="2" charset="0"/>
              </a:rPr>
              <a:t> </a:t>
            </a:r>
            <a:r>
              <a:rPr lang="es-MX" sz="1400" dirty="0">
                <a:latin typeface="Montserrat" panose="00000500000000000000" pitchFamily="2" charset="0"/>
              </a:rPr>
              <a:t>a toda la población, especialmente la más </a:t>
            </a:r>
            <a:r>
              <a:rPr lang="es-MX" sz="1400" dirty="0" smtClean="0">
                <a:latin typeface="Montserrat" panose="00000500000000000000" pitchFamily="2" charset="0"/>
              </a:rPr>
              <a:t>vulnerable, </a:t>
            </a:r>
            <a:r>
              <a:rPr lang="es-MX" sz="1400" dirty="0">
                <a:latin typeface="Montserrat" panose="00000500000000000000" pitchFamily="2" charset="0"/>
              </a:rPr>
              <a:t>así como asegurar que la población indígena esté informada de las acciones </a:t>
            </a:r>
            <a:r>
              <a:rPr lang="es-MX" sz="1400" dirty="0" smtClean="0">
                <a:latin typeface="Montserrat" panose="00000500000000000000" pitchFamily="2" charset="0"/>
              </a:rPr>
              <a:t>que </a:t>
            </a:r>
            <a:r>
              <a:rPr lang="es-MX" sz="1400" dirty="0">
                <a:latin typeface="Montserrat" panose="00000500000000000000" pitchFamily="2" charset="0"/>
              </a:rPr>
              <a:t>deba tomar. Para ello, existe material de difusión que ha elaborado el CENAPRED en varias lenguas indígenas.</a:t>
            </a: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planes de </a:t>
            </a:r>
            <a:r>
              <a:rPr lang="es-MX" sz="1400" b="1" dirty="0" smtClean="0">
                <a:latin typeface="Montserrat" panose="00000500000000000000" pitchFamily="2" charset="0"/>
              </a:rPr>
              <a:t>respuesta</a:t>
            </a:r>
            <a:r>
              <a:rPr lang="es-MX" sz="1400" dirty="0" smtClean="0">
                <a:latin typeface="Montserrat" panose="00000500000000000000" pitchFamily="2" charset="0"/>
              </a:rPr>
              <a:t> por </a:t>
            </a:r>
            <a:r>
              <a:rPr lang="es-MX" sz="1400" dirty="0">
                <a:latin typeface="Montserrat" panose="00000500000000000000" pitchFamily="2" charset="0"/>
              </a:rPr>
              <a:t>los efectos de los ciclones tropicales (rutas de evacuación, albergues, simulacros, </a:t>
            </a:r>
            <a:r>
              <a:rPr lang="es-MX" sz="1400" dirty="0" smtClean="0">
                <a:latin typeface="Montserrat" panose="00000500000000000000" pitchFamily="2" charset="0"/>
              </a:rPr>
              <a:t>etc.).</a:t>
            </a:r>
          </a:p>
        </p:txBody>
      </p:sp>
      <p:sp>
        <p:nvSpPr>
          <p:cNvPr id="10" name="9 Rectángulo"/>
          <p:cNvSpPr/>
          <p:nvPr/>
        </p:nvSpPr>
        <p:spPr>
          <a:xfrm>
            <a:off x="179512" y="836712"/>
            <a:ext cx="8756550" cy="369332"/>
          </a:xfrm>
          <a:prstGeom prst="rect">
            <a:avLst/>
          </a:prstGeom>
        </p:spPr>
        <p:txBody>
          <a:bodyPr wrap="square">
            <a:spAutoFit/>
          </a:bodyPr>
          <a:lstStyle/>
          <a:p>
            <a:r>
              <a:rPr lang="es-MX" b="1" dirty="0">
                <a:solidFill>
                  <a:srgbClr val="38806B"/>
                </a:solidFill>
                <a:latin typeface="Montserrat"/>
              </a:rPr>
              <a:t>Ciclones tropicales</a:t>
            </a:r>
          </a:p>
        </p:txBody>
      </p:sp>
      <p:pic>
        <p:nvPicPr>
          <p:cNvPr id="11" name="10 Imagen"/>
          <p:cNvPicPr>
            <a:picLocks noChangeAspect="1"/>
          </p:cNvPicPr>
          <p:nvPr/>
        </p:nvPicPr>
        <p:blipFill rotWithShape="1">
          <a:blip r:embed="rId3" cstate="print">
            <a:extLst>
              <a:ext uri="{28A0092B-C50C-407E-A947-70E740481C1C}">
                <a14:useLocalDpi xmlns:a14="http://schemas.microsoft.com/office/drawing/2010/main" val="0"/>
              </a:ext>
            </a:extLst>
          </a:blip>
          <a:srcRect t="13250"/>
          <a:stretch/>
        </p:blipFill>
        <p:spPr>
          <a:xfrm>
            <a:off x="5754984" y="3956690"/>
            <a:ext cx="3250337" cy="2113113"/>
          </a:xfrm>
          <a:prstGeom prst="rect">
            <a:avLst/>
          </a:prstGeom>
        </p:spPr>
      </p:pic>
      <p:sp>
        <p:nvSpPr>
          <p:cNvPr id="12" name="11 CuadroTexto"/>
          <p:cNvSpPr txBox="1"/>
          <p:nvPr/>
        </p:nvSpPr>
        <p:spPr>
          <a:xfrm>
            <a:off x="6168153" y="6021288"/>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17" name="16 CuadroTexto"/>
          <p:cNvSpPr txBox="1"/>
          <p:nvPr/>
        </p:nvSpPr>
        <p:spPr>
          <a:xfrm>
            <a:off x="35496" y="4005064"/>
            <a:ext cx="5688632" cy="2708434"/>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Recomendaciones para mitigar los 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Para </a:t>
            </a:r>
            <a:r>
              <a:rPr lang="es-MX" sz="1400" dirty="0">
                <a:latin typeface="Montserrat" panose="00000500000000000000" pitchFamily="2" charset="0"/>
              </a:rPr>
              <a:t>mejorar el monitoreo de lluvias y </a:t>
            </a:r>
            <a:r>
              <a:rPr lang="es-MX" sz="1400" dirty="0" smtClean="0">
                <a:latin typeface="Montserrat" panose="00000500000000000000" pitchFamily="2" charset="0"/>
              </a:rPr>
              <a:t>temperaturas, entre otras variables, </a:t>
            </a:r>
            <a:r>
              <a:rPr lang="es-MX" sz="1400" b="1" dirty="0">
                <a:latin typeface="Montserrat" panose="00000500000000000000" pitchFamily="2" charset="0"/>
              </a:rPr>
              <a:t>se </a:t>
            </a:r>
            <a:r>
              <a:rPr lang="es-MX" sz="1400" b="1" dirty="0" smtClean="0">
                <a:latin typeface="Montserrat" panose="00000500000000000000" pitchFamily="2" charset="0"/>
              </a:rPr>
              <a:t>recomienda incrementar </a:t>
            </a:r>
            <a:r>
              <a:rPr lang="es-MX" sz="1400" b="1" dirty="0">
                <a:latin typeface="Montserrat" panose="00000500000000000000" pitchFamily="2" charset="0"/>
              </a:rPr>
              <a:t>el número de estaciones meteorológicas en la </a:t>
            </a:r>
            <a:r>
              <a:rPr lang="es-MX" sz="1400" b="1" dirty="0" smtClean="0">
                <a:latin typeface="Montserrat" panose="00000500000000000000" pitchFamily="2" charset="0"/>
              </a:rPr>
              <a:t>entidad</a:t>
            </a:r>
            <a:r>
              <a:rPr lang="es-MX" sz="1400" dirty="0" smtClean="0">
                <a:latin typeface="Montserrat" panose="00000500000000000000" pitchFamily="2" charset="0"/>
              </a:rPr>
              <a:t>, </a:t>
            </a:r>
            <a:r>
              <a:rPr lang="es-MX" sz="1400" dirty="0">
                <a:latin typeface="Montserrat" panose="00000500000000000000" pitchFamily="2" charset="0"/>
              </a:rPr>
              <a:t>con </a:t>
            </a:r>
            <a:r>
              <a:rPr lang="es-MX" sz="1400" b="1" dirty="0">
                <a:latin typeface="Montserrat" panose="00000500000000000000" pitchFamily="2" charset="0"/>
              </a:rPr>
              <a:t>71 estaciones adicionales a las 45 que actualmente transmiten, ubicándolas en las siguientes cuencas hidrológicas</a:t>
            </a:r>
            <a:r>
              <a:rPr lang="es-MX" sz="1400" dirty="0">
                <a:latin typeface="Montserrat" panose="00000500000000000000" pitchFamily="2" charset="0"/>
              </a:rPr>
              <a:t>: dos en río Colorado, diez en desierto del Altar-río </a:t>
            </a:r>
            <a:r>
              <a:rPr lang="es-MX" sz="1400" dirty="0" err="1">
                <a:latin typeface="Montserrat" panose="00000500000000000000" pitchFamily="2" charset="0"/>
              </a:rPr>
              <a:t>Bamorí</a:t>
            </a:r>
            <a:r>
              <a:rPr lang="es-MX" sz="1400" dirty="0">
                <a:latin typeface="Montserrat" panose="00000500000000000000" pitchFamily="2" charset="0"/>
              </a:rPr>
              <a:t>, once en río Concepción-arroyo </a:t>
            </a:r>
            <a:r>
              <a:rPr lang="es-MX" sz="1400" dirty="0" err="1">
                <a:latin typeface="Montserrat" panose="00000500000000000000" pitchFamily="2" charset="0"/>
              </a:rPr>
              <a:t>Cocaspera</a:t>
            </a:r>
            <a:r>
              <a:rPr lang="es-MX" sz="1400" dirty="0">
                <a:latin typeface="Montserrat" panose="00000500000000000000" pitchFamily="2" charset="0"/>
              </a:rPr>
              <a:t>, cuatro en San Ignacio y otros, siete en río </a:t>
            </a:r>
            <a:r>
              <a:rPr lang="es-MX" sz="1400" dirty="0" err="1">
                <a:latin typeface="Montserrat" panose="00000500000000000000" pitchFamily="2" charset="0"/>
              </a:rPr>
              <a:t>Bacoachi</a:t>
            </a:r>
            <a:r>
              <a:rPr lang="es-MX" sz="1400" dirty="0">
                <a:latin typeface="Montserrat" panose="00000500000000000000" pitchFamily="2" charset="0"/>
              </a:rPr>
              <a:t>, once en río Sonora, diecinueve en río Yaqui, </a:t>
            </a:r>
            <a:r>
              <a:rPr lang="es-MX" sz="1400" dirty="0" smtClean="0">
                <a:latin typeface="Montserrat" panose="00000500000000000000" pitchFamily="2" charset="0"/>
              </a:rPr>
              <a:t>cuatro </a:t>
            </a:r>
            <a:r>
              <a:rPr lang="es-MX" sz="1400" dirty="0">
                <a:latin typeface="Montserrat" panose="00000500000000000000" pitchFamily="2" charset="0"/>
              </a:rPr>
              <a:t>en río </a:t>
            </a:r>
            <a:r>
              <a:rPr lang="es-MX" sz="1400" dirty="0" err="1">
                <a:latin typeface="Montserrat" panose="00000500000000000000" pitchFamily="2" charset="0"/>
              </a:rPr>
              <a:t>Matape</a:t>
            </a:r>
            <a:r>
              <a:rPr lang="es-MX" sz="1400" dirty="0">
                <a:latin typeface="Montserrat" panose="00000500000000000000" pitchFamily="2" charset="0"/>
              </a:rPr>
              <a:t>, dos en río Mayo, una en el estero de </a:t>
            </a:r>
            <a:r>
              <a:rPr lang="es-MX" sz="1400" dirty="0" err="1">
                <a:latin typeface="Montserrat" panose="00000500000000000000" pitchFamily="2" charset="0"/>
              </a:rPr>
              <a:t>Bacorehuis</a:t>
            </a:r>
            <a:r>
              <a:rPr lang="es-MX" sz="1400" dirty="0">
                <a:latin typeface="Montserrat" panose="00000500000000000000" pitchFamily="2" charset="0"/>
              </a:rPr>
              <a:t> y una en río </a:t>
            </a:r>
            <a:r>
              <a:rPr lang="es-MX" sz="1400" dirty="0" smtClean="0">
                <a:latin typeface="Montserrat" panose="00000500000000000000" pitchFamily="2" charset="0"/>
              </a:rPr>
              <a:t>Fuerte.</a:t>
            </a:r>
            <a:endParaRPr lang="es-MX" sz="1400" dirty="0">
              <a:latin typeface="Montserrat" panose="00000500000000000000" pitchFamily="2" charset="0"/>
            </a:endParaRPr>
          </a:p>
        </p:txBody>
      </p:sp>
    </p:spTree>
    <p:extLst>
      <p:ext uri="{BB962C8B-B14F-4D97-AF65-F5344CB8AC3E}">
        <p14:creationId xmlns:p14="http://schemas.microsoft.com/office/powerpoint/2010/main" val="72729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07504" y="3068960"/>
            <a:ext cx="8712968" cy="357020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a:t>
            </a:r>
            <a:r>
              <a:rPr lang="es-MX" sz="1400" b="1" dirty="0">
                <a:latin typeface="Montserrat" panose="00000500000000000000" pitchFamily="2" charset="0"/>
              </a:rPr>
              <a:t>por ondas de calor</a:t>
            </a:r>
            <a:r>
              <a:rPr lang="es-MX" sz="1400" dirty="0">
                <a:latin typeface="Montserrat" panose="00000500000000000000" pitchFamily="2" charset="0"/>
              </a:rPr>
              <a:t>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Capas de indicadores cuantitativos y de escenarios de riesgo por ondas gélidas</a:t>
            </a:r>
            <a:r>
              <a:rPr lang="es-MX" sz="1400" dirty="0">
                <a:latin typeface="Montserrat" panose="00000500000000000000" pitchFamily="2" charset="0"/>
              </a:rPr>
              <a:t> </a:t>
            </a:r>
            <a:r>
              <a:rPr lang="es-MX" sz="1400" dirty="0">
                <a:latin typeface="Montserrat" panose="00000500000000000000" pitchFamily="2" charset="0"/>
                <a:hlinkClick r:id="rId3"/>
              </a:rPr>
              <a:t>http://www.atlasnacionalderiesgos.gob.mx/archivo/visor-capas.html</a:t>
            </a:r>
            <a:r>
              <a:rPr lang="es-MX" sz="1400" dirty="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a:t>
            </a:r>
            <a:r>
              <a:rPr lang="es-MX" sz="1400" i="1" dirty="0" smtClean="0">
                <a:latin typeface="Montserrat" panose="00000500000000000000" pitchFamily="2" charset="0"/>
              </a:rPr>
              <a:t>Aplicación </a:t>
            </a:r>
            <a:r>
              <a:rPr lang="es-MX" sz="1400" i="1" dirty="0">
                <a:latin typeface="Montserrat" panose="00000500000000000000" pitchFamily="2" charset="0"/>
              </a:rPr>
              <a:t>de la Metodología para obtener Mapas de Riesgo por Bajas Temperaturas y Nevadas en la Comunidad de Raíces, Estado de México</a:t>
            </a:r>
            <a:r>
              <a:rPr lang="es-MX" sz="1400" dirty="0">
                <a:latin typeface="Montserrat" panose="00000500000000000000" pitchFamily="2" charset="0"/>
              </a:rPr>
              <a:t> </a:t>
            </a:r>
            <a:r>
              <a:rPr lang="es-MX" sz="1400" dirty="0">
                <a:latin typeface="Montserrat" panose="00000500000000000000" pitchFamily="2" charset="0"/>
                <a:hlinkClick r:id="rId4"/>
              </a:rPr>
              <a:t>https://www.cenapred.gob.mx/es/Publicaciones/archivos/156.pdf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Mapas de riesgo por temperaturas máximas (3ª etapa ondas de calor) </a:t>
            </a:r>
            <a:r>
              <a:rPr lang="es-MX" sz="1400" dirty="0">
                <a:latin typeface="Montserrat" panose="00000500000000000000" pitchFamily="2" charset="0"/>
                <a:hlinkClick r:id="rId5"/>
              </a:rPr>
              <a:t>http://www1.cenapred.unam.mx/DIR_INVESTIGACION/Fraccion_XLI/RH/180301_RH_ondas_de_calor_mapas.pdf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a:t>
            </a:r>
            <a:r>
              <a:rPr lang="es-MX" sz="1400" dirty="0">
                <a:latin typeface="Montserrat" panose="00000500000000000000" pitchFamily="2" charset="0"/>
              </a:rPr>
              <a:t>Fracciones </a:t>
            </a:r>
            <a:r>
              <a:rPr lang="es-MX" sz="1400" dirty="0" smtClean="0">
                <a:latin typeface="Montserrat" panose="00000500000000000000" pitchFamily="2" charset="0"/>
              </a:rPr>
              <a:t>V.10, V.11 y V.12 </a:t>
            </a:r>
            <a:r>
              <a:rPr lang="es-MX" sz="1400" dirty="0" smtClean="0">
                <a:latin typeface="Montserrat" panose="00000500000000000000" pitchFamily="2" charset="0"/>
                <a:hlinkClick r:id="rId6"/>
              </a:rPr>
              <a:t>http</a:t>
            </a:r>
            <a:r>
              <a:rPr lang="es-MX" sz="1400" dirty="0">
                <a:latin typeface="Montserrat" panose="00000500000000000000" pitchFamily="2" charset="0"/>
                <a:hlinkClick r:id="rId6"/>
              </a:rPr>
              <a:t>://</a:t>
            </a:r>
            <a:r>
              <a:rPr lang="es-MX" sz="1400" dirty="0" smtClean="0">
                <a:latin typeface="Montserrat" panose="00000500000000000000" pitchFamily="2" charset="0"/>
                <a:hlinkClick r:id="rId6"/>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Guía Básica para la Elaboración de Atlas Estatales y Municipales de Peligros y Riesgos</a:t>
            </a:r>
            <a:r>
              <a:rPr lang="es-MX" sz="1400" b="1" dirty="0">
                <a:latin typeface="Montserrat" panose="00000500000000000000" pitchFamily="2" charset="0"/>
              </a:rPr>
              <a:t>.</a:t>
            </a:r>
            <a:r>
              <a:rPr lang="es-MX" sz="1400" dirty="0">
                <a:latin typeface="Montserrat" panose="00000500000000000000" pitchFamily="2" charset="0"/>
              </a:rPr>
              <a:t> </a:t>
            </a:r>
            <a:r>
              <a:rPr lang="es-MX" sz="1400" dirty="0" smtClean="0">
                <a:latin typeface="Montserrat" panose="00000500000000000000" pitchFamily="2" charset="0"/>
              </a:rPr>
              <a:t>Capítulo III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www.cenapred.gob.mx/es/Publicaciones/archivos/63.pdf</a:t>
            </a:r>
            <a:endParaRPr lang="es-MX" sz="1400" dirty="0">
              <a:latin typeface="Montserrat" panose="00000500000000000000" pitchFamily="2" charset="0"/>
            </a:endParaRPr>
          </a:p>
        </p:txBody>
      </p:sp>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10" name="9 Rectángulo"/>
          <p:cNvSpPr/>
          <p:nvPr/>
        </p:nvSpPr>
        <p:spPr>
          <a:xfrm>
            <a:off x="63922" y="827420"/>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4" name="13 Rectángulo"/>
          <p:cNvSpPr/>
          <p:nvPr/>
        </p:nvSpPr>
        <p:spPr>
          <a:xfrm>
            <a:off x="107504" y="1124744"/>
            <a:ext cx="8820680"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Dos </a:t>
            </a:r>
            <a:r>
              <a:rPr lang="es-MX" sz="1400" b="1" dirty="0">
                <a:latin typeface="Montserrat" panose="00000500000000000000" pitchFamily="2" charset="0"/>
              </a:rPr>
              <a:t>declaratorias de </a:t>
            </a:r>
            <a:r>
              <a:rPr lang="es-MX" sz="1400" b="1" dirty="0" smtClean="0">
                <a:latin typeface="Montserrat" panose="00000500000000000000" pitchFamily="2" charset="0"/>
              </a:rPr>
              <a:t>emergencia por ondas cálidas</a:t>
            </a:r>
            <a:r>
              <a:rPr lang="es-MX" sz="1400" dirty="0" smtClean="0">
                <a:latin typeface="Montserrat" panose="00000500000000000000" pitchFamily="2" charset="0"/>
              </a:rPr>
              <a:t> </a:t>
            </a:r>
            <a:r>
              <a:rPr lang="es-MX" sz="1400" dirty="0">
                <a:latin typeface="Montserrat" panose="00000500000000000000" pitchFamily="2" charset="0"/>
              </a:rPr>
              <a:t>(base de datos de declaratorias de desastres y emergencias </a:t>
            </a:r>
            <a:r>
              <a:rPr lang="es-MX" sz="1400" dirty="0" smtClean="0">
                <a:latin typeface="Montserrat" panose="00000500000000000000" pitchFamily="2" charset="0"/>
              </a:rPr>
              <a:t>de 2000 a 2018).</a:t>
            </a:r>
          </a:p>
          <a:p>
            <a:pPr marL="285750" indent="-285750" algn="just">
              <a:buFont typeface="Symbol" panose="05050102010706020507" pitchFamily="18" charset="2"/>
              <a:buChar char=""/>
            </a:pPr>
            <a:r>
              <a:rPr lang="es-MX" sz="1400" b="1" dirty="0">
                <a:latin typeface="Montserrat" panose="00000500000000000000" pitchFamily="2" charset="0"/>
              </a:rPr>
              <a:t>215 decesos por bajas temperaturas</a:t>
            </a:r>
            <a:r>
              <a:rPr lang="es-MX" sz="1400" dirty="0">
                <a:latin typeface="Montserrat" panose="00000500000000000000" pitchFamily="2" charset="0"/>
              </a:rPr>
              <a:t> </a:t>
            </a:r>
            <a:r>
              <a:rPr lang="es-MX" sz="1400" dirty="0" smtClean="0">
                <a:latin typeface="Montserrat" panose="00000500000000000000" pitchFamily="2" charset="0"/>
              </a:rPr>
              <a:t>de </a:t>
            </a:r>
            <a:r>
              <a:rPr lang="es-MX" sz="1400" dirty="0">
                <a:latin typeface="Montserrat" panose="00000500000000000000" pitchFamily="2" charset="0"/>
              </a:rPr>
              <a:t>1985 a 2005 </a:t>
            </a:r>
            <a:r>
              <a:rPr lang="es-MX" sz="1400" dirty="0" smtClean="0">
                <a:latin typeface="Montserrat" panose="00000500000000000000" pitchFamily="2" charset="0"/>
              </a:rPr>
              <a:t>(</a:t>
            </a:r>
            <a:r>
              <a:rPr lang="es-MX" sz="1400" dirty="0">
                <a:latin typeface="Montserrat" panose="00000500000000000000" pitchFamily="2" charset="0"/>
              </a:rPr>
              <a:t>SS, 2007).</a:t>
            </a:r>
          </a:p>
          <a:p>
            <a:pPr marL="285750" indent="-285750" algn="just">
              <a:buFont typeface="Symbol" panose="05050102010706020507" pitchFamily="18" charset="2"/>
              <a:buChar char=""/>
            </a:pPr>
            <a:r>
              <a:rPr lang="es-MX" sz="1400" b="1" dirty="0">
                <a:latin typeface="Montserrat" panose="00000500000000000000" pitchFamily="2" charset="0"/>
              </a:rPr>
              <a:t>Seis declaratorias de emergencia por heladas</a:t>
            </a:r>
            <a:r>
              <a:rPr lang="es-MX" sz="1400" dirty="0">
                <a:latin typeface="Montserrat" panose="00000500000000000000" pitchFamily="2" charset="0"/>
              </a:rPr>
              <a:t> (base de datos de declaratorias de desastres y emergencias de 2000 a 2018</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3" name="12 Rectángulo"/>
          <p:cNvSpPr/>
          <p:nvPr/>
        </p:nvSpPr>
        <p:spPr>
          <a:xfrm>
            <a:off x="107504" y="2420888"/>
            <a:ext cx="8820680"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a:latin typeface="Montserrat" panose="00000500000000000000" pitchFamily="2" charset="0"/>
              </a:rPr>
              <a:t>Municipios afectados por ondas de calor : prácticamente </a:t>
            </a:r>
            <a:r>
              <a:rPr lang="es-MX" sz="1400" b="1" dirty="0">
                <a:latin typeface="Montserrat" panose="00000500000000000000" pitchFamily="2" charset="0"/>
              </a:rPr>
              <a:t>todo el estado.</a:t>
            </a:r>
          </a:p>
          <a:p>
            <a:pPr marL="285750" indent="-285750">
              <a:buFont typeface="Symbol" panose="05050102010706020507" pitchFamily="18" charset="2"/>
              <a:buChar char=""/>
            </a:pPr>
            <a:r>
              <a:rPr lang="es-MX" sz="1400" dirty="0">
                <a:latin typeface="Montserrat" panose="00000500000000000000" pitchFamily="2" charset="0"/>
              </a:rPr>
              <a:t>Municipios afectados por bajas </a:t>
            </a:r>
            <a:r>
              <a:rPr lang="es-MX" sz="1400" dirty="0" smtClean="0">
                <a:latin typeface="Montserrat" panose="00000500000000000000" pitchFamily="2" charset="0"/>
              </a:rPr>
              <a:t>temperaturas: </a:t>
            </a:r>
            <a:r>
              <a:rPr lang="es-MX" sz="1400" b="1" dirty="0" smtClean="0">
                <a:latin typeface="Montserrat" panose="00000500000000000000" pitchFamily="2" charset="0"/>
              </a:rPr>
              <a:t>noreste y zonas altas del estado.</a:t>
            </a:r>
            <a:endParaRPr lang="es-MX" sz="1400" b="1" dirty="0">
              <a:latin typeface="Montserrat" panose="00000500000000000000" pitchFamily="2" charset="0"/>
            </a:endParaRPr>
          </a:p>
        </p:txBody>
      </p:sp>
    </p:spTree>
    <p:extLst>
      <p:ext uri="{BB962C8B-B14F-4D97-AF65-F5344CB8AC3E}">
        <p14:creationId xmlns:p14="http://schemas.microsoft.com/office/powerpoint/2010/main" val="10515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398255"/>
            <a:ext cx="8640960" cy="2246769"/>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Identificar a </a:t>
            </a:r>
            <a:r>
              <a:rPr lang="es-MX" sz="1400" b="1" dirty="0">
                <a:latin typeface="Montserrat" panose="00000500000000000000" pitchFamily="2" charset="0"/>
              </a:rPr>
              <a:t>población y </a:t>
            </a:r>
            <a:r>
              <a:rPr lang="es-MX" sz="1400" b="1" dirty="0" smtClean="0">
                <a:latin typeface="Montserrat" panose="00000500000000000000" pitchFamily="2" charset="0"/>
              </a:rPr>
              <a:t>vivienda vulnerable </a:t>
            </a:r>
            <a:r>
              <a:rPr lang="es-MX" sz="1400" dirty="0" smtClean="0">
                <a:latin typeface="Montserrat" panose="00000500000000000000" pitchFamily="2" charset="0"/>
              </a:rPr>
              <a:t>(indigentes</a:t>
            </a:r>
            <a:r>
              <a:rPr lang="es-MX" sz="1400" dirty="0">
                <a:latin typeface="Montserrat" panose="00000500000000000000" pitchFamily="2" charset="0"/>
              </a:rPr>
              <a:t>, infantes, enfermos, personas adultas mayores y con discapacidad), así como personas en pobreza </a:t>
            </a:r>
            <a:r>
              <a:rPr lang="es-MX" sz="1400" dirty="0" smtClean="0">
                <a:latin typeface="Montserrat" panose="00000500000000000000" pitchFamily="2" charset="0"/>
              </a:rPr>
              <a:t>extrema.</a:t>
            </a:r>
          </a:p>
          <a:p>
            <a:pPr marL="285750" indent="-285750" algn="just">
              <a:buFont typeface="Symbol" panose="05050102010706020507" pitchFamily="18" charset="2"/>
              <a:buChar char=""/>
            </a:pPr>
            <a:r>
              <a:rPr lang="es-MX" sz="1400" dirty="0" smtClean="0">
                <a:latin typeface="Montserrat" panose="00000500000000000000" pitchFamily="2" charset="0"/>
              </a:rPr>
              <a:t>Promover </a:t>
            </a:r>
            <a:r>
              <a:rPr lang="es-MX" sz="1400" b="1" dirty="0" smtClean="0">
                <a:latin typeface="Montserrat" panose="00000500000000000000" pitchFamily="2" charset="0"/>
              </a:rPr>
              <a:t>mejoras a la vivienda</a:t>
            </a:r>
            <a:r>
              <a:rPr lang="es-MX" sz="1400" dirty="0" smtClean="0">
                <a:latin typeface="Montserrat" panose="00000500000000000000" pitchFamily="2" charset="0"/>
              </a:rPr>
              <a:t> para tener aislamiento térmico y el uso correcto de calentadores</a:t>
            </a:r>
            <a:r>
              <a:rPr lang="es-MX" sz="1400" dirty="0">
                <a:latin typeface="Montserrat" panose="00000500000000000000" pitchFamily="2" charset="0"/>
              </a:rPr>
              <a:t> </a:t>
            </a:r>
            <a:r>
              <a:rPr lang="es-MX" sz="1400" dirty="0" smtClean="0">
                <a:latin typeface="Montserrat" panose="00000500000000000000" pitchFamily="2" charset="0"/>
              </a:rPr>
              <a:t>y hornos.</a:t>
            </a:r>
          </a:p>
          <a:p>
            <a:pPr marL="285750" indent="-285750" algn="just">
              <a:buFont typeface="Symbol" panose="05050102010706020507" pitchFamily="18" charset="2"/>
              <a:buChar char=""/>
            </a:pPr>
            <a:r>
              <a:rPr lang="es-MX" sz="1400" b="1" dirty="0" smtClean="0">
                <a:latin typeface="Montserrat" panose="00000500000000000000" pitchFamily="2" charset="0"/>
              </a:rPr>
              <a:t>Brindar </a:t>
            </a:r>
            <a:r>
              <a:rPr lang="es-MX" sz="1400" b="1" dirty="0">
                <a:latin typeface="Montserrat" panose="00000500000000000000" pitchFamily="2" charset="0"/>
              </a:rPr>
              <a:t>albergue </a:t>
            </a:r>
            <a:r>
              <a:rPr lang="es-MX" sz="1400" dirty="0">
                <a:latin typeface="Montserrat" panose="00000500000000000000" pitchFamily="2" charset="0"/>
              </a:rPr>
              <a:t>con instalaciones adecuadas</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dirty="0">
                <a:latin typeface="Montserrat" panose="00000500000000000000" pitchFamily="2" charset="0"/>
              </a:rPr>
              <a:t>Para evitar accidentes carreteros y en aeropuertos debidos a </a:t>
            </a:r>
            <a:r>
              <a:rPr lang="es-MX" sz="1400" b="1" dirty="0">
                <a:latin typeface="Montserrat" panose="00000500000000000000" pitchFamily="2" charset="0"/>
              </a:rPr>
              <a:t>bancos de niebla </a:t>
            </a:r>
            <a:r>
              <a:rPr lang="es-MX" sz="1400" dirty="0">
                <a:latin typeface="Montserrat" panose="00000500000000000000" pitchFamily="2" charset="0"/>
              </a:rPr>
              <a:t>que se puedan formar, </a:t>
            </a:r>
            <a:r>
              <a:rPr lang="es-MX" sz="1400" b="1" dirty="0">
                <a:latin typeface="Montserrat" panose="00000500000000000000" pitchFamily="2" charset="0"/>
              </a:rPr>
              <a:t>revisar los avisos de </a:t>
            </a:r>
            <a:r>
              <a:rPr lang="es-MX" sz="1400" b="1" i="1" dirty="0">
                <a:latin typeface="Montserrat" panose="00000500000000000000" pitchFamily="2" charset="0"/>
              </a:rPr>
              <a:t>Potencial de Tormentas</a:t>
            </a:r>
            <a:r>
              <a:rPr lang="es-MX" sz="1400" dirty="0">
                <a:latin typeface="Montserrat" panose="00000500000000000000" pitchFamily="2" charset="0"/>
              </a:rPr>
              <a:t> que emite el </a:t>
            </a:r>
            <a:r>
              <a:rPr lang="es-MX" sz="1400" dirty="0" err="1">
                <a:latin typeface="Montserrat" panose="00000500000000000000" pitchFamily="2" charset="0"/>
              </a:rPr>
              <a:t>SMN</a:t>
            </a:r>
            <a:r>
              <a:rPr lang="es-MX" sz="1400" dirty="0">
                <a:latin typeface="Montserrat" panose="00000500000000000000" pitchFamily="2" charset="0"/>
              </a:rPr>
              <a:t> cada tres horas.</a:t>
            </a:r>
          </a:p>
          <a:p>
            <a:pPr marL="285750" indent="-285750" algn="just">
              <a:buFont typeface="Symbol" panose="05050102010706020507" pitchFamily="18" charset="2"/>
              <a:buChar char=""/>
            </a:pPr>
            <a:endParaRPr lang="es-MX" sz="1400" dirty="0">
              <a:latin typeface="Montserrat" panose="00000500000000000000" pitchFamily="2"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952" y="3429000"/>
            <a:ext cx="2880000" cy="2664811"/>
          </a:xfrm>
          <a:prstGeom prst="rect">
            <a:avLst/>
          </a:prstGeom>
        </p:spPr>
      </p:pic>
      <p:sp>
        <p:nvSpPr>
          <p:cNvPr id="5" name="4 CuadroTexto"/>
          <p:cNvSpPr txBox="1"/>
          <p:nvPr/>
        </p:nvSpPr>
        <p:spPr>
          <a:xfrm>
            <a:off x="1259952" y="6258798"/>
            <a:ext cx="288000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los municipios de Sonora</a:t>
            </a:r>
            <a:endParaRPr lang="es-MX" sz="800" b="1" dirty="0">
              <a:latin typeface="Montserrat" panose="00000500000000000000" pitchFamily="2" charset="0"/>
            </a:endParaRP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5480" y="3573016"/>
            <a:ext cx="3833280" cy="2619449"/>
          </a:xfrm>
          <a:prstGeom prst="rect">
            <a:avLst/>
          </a:prstGeom>
        </p:spPr>
      </p:pic>
      <p:sp>
        <p:nvSpPr>
          <p:cNvPr id="7" name="6 CuadroTexto"/>
          <p:cNvSpPr txBox="1"/>
          <p:nvPr/>
        </p:nvSpPr>
        <p:spPr>
          <a:xfrm>
            <a:off x="5652120" y="6258798"/>
            <a:ext cx="288000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gélidas en los municipios de </a:t>
            </a:r>
            <a:r>
              <a:rPr lang="es-MX" sz="800" b="1" dirty="0">
                <a:latin typeface="Montserrat" panose="00000500000000000000" pitchFamily="2" charset="0"/>
              </a:rPr>
              <a:t>Sonora</a:t>
            </a:r>
          </a:p>
        </p:txBody>
      </p:sp>
      <p:sp>
        <p:nvSpPr>
          <p:cNvPr id="8" name="7 Rectángulo"/>
          <p:cNvSpPr/>
          <p:nvPr/>
        </p:nvSpPr>
        <p:spPr>
          <a:xfrm>
            <a:off x="63922" y="827420"/>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0" name="9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Tree>
    <p:extLst>
      <p:ext uri="{BB962C8B-B14F-4D97-AF65-F5344CB8AC3E}">
        <p14:creationId xmlns:p14="http://schemas.microsoft.com/office/powerpoint/2010/main" val="1802933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2273</TotalTime>
  <Words>4039</Words>
  <Application>Microsoft Office PowerPoint</Application>
  <PresentationFormat>Presentación en pantalla (4:3)</PresentationFormat>
  <Paragraphs>298</Paragraphs>
  <Slides>22</Slides>
  <Notes>11</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180</cp:revision>
  <dcterms:created xsi:type="dcterms:W3CDTF">2018-12-04T21:42:05Z</dcterms:created>
  <dcterms:modified xsi:type="dcterms:W3CDTF">2019-01-23T16:26:52Z</dcterms:modified>
</cp:coreProperties>
</file>