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08" r:id="rId2"/>
    <p:sldId id="280" r:id="rId3"/>
    <p:sldId id="305" r:id="rId4"/>
    <p:sldId id="307" r:id="rId5"/>
    <p:sldId id="312" r:id="rId6"/>
    <p:sldId id="311" r:id="rId7"/>
    <p:sldId id="306" r:id="rId8"/>
    <p:sldId id="309" r:id="rId9"/>
  </p:sldIdLst>
  <p:sldSz cx="9144000" cy="6858000" type="screen4x3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9B82"/>
    <a:srgbClr val="38806B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629" autoAdjust="0"/>
  </p:normalViewPr>
  <p:slideViewPr>
    <p:cSldViewPr showGuides="1">
      <p:cViewPr>
        <p:scale>
          <a:sx n="70" d="100"/>
          <a:sy n="70" d="100"/>
        </p:scale>
        <p:origin x="-1884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17473174715596"/>
          <c:y val="2.8987875990986758E-2"/>
          <c:w val="0.73590875398914568"/>
          <c:h val="0.7912774648970627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Hoja1!$I$47</c:f>
              <c:strCache>
                <c:ptCount val="1"/>
                <c:pt idx="0">
                  <c:v>capacitados  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</c:spPr>
            <c:txPr>
              <a:bodyPr/>
              <a:lstStyle/>
              <a:p>
                <a:pPr>
                  <a:defRPr sz="1000"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Hoja1!$I$48:$I$52</c:f>
              <c:numCache>
                <c:formatCode>General</c:formatCode>
                <c:ptCount val="5"/>
                <c:pt idx="0">
                  <c:v>528</c:v>
                </c:pt>
                <c:pt idx="1">
                  <c:v>1554</c:v>
                </c:pt>
                <c:pt idx="2">
                  <c:v>4159</c:v>
                </c:pt>
                <c:pt idx="3">
                  <c:v>3580</c:v>
                </c:pt>
                <c:pt idx="4">
                  <c:v>2964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6800512"/>
        <c:axId val="99224960"/>
      </c:barChart>
      <c:lineChart>
        <c:grouping val="standard"/>
        <c:varyColors val="0"/>
        <c:ser>
          <c:idx val="1"/>
          <c:order val="1"/>
          <c:tx>
            <c:strRef>
              <c:f>Hoja1!$J$47</c:f>
              <c:strCache>
                <c:ptCount val="1"/>
                <c:pt idx="0">
                  <c:v>cursos 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8368082031940458E-17"/>
                  <c:y val="-2.2611447730878989E-2"/>
                </c:manualLayout>
              </c:layout>
              <c:numFmt formatCode="#,##0" sourceLinked="0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3713146029014956E-3"/>
                  <c:y val="-9.0445790923515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149901093240722E-2"/>
                  <c:y val="3.5200668394202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5810205792429989E-3"/>
                  <c:y val="9.53347525950570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928451296911236E-2"/>
                  <c:y val="4.5222539375966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Hoja1!$J$48:$J$52</c:f>
              <c:numCache>
                <c:formatCode>General</c:formatCode>
                <c:ptCount val="5"/>
                <c:pt idx="0">
                  <c:v>14</c:v>
                </c:pt>
                <c:pt idx="1">
                  <c:v>12</c:v>
                </c:pt>
                <c:pt idx="2">
                  <c:v>39</c:v>
                </c:pt>
                <c:pt idx="3">
                  <c:v>39</c:v>
                </c:pt>
                <c:pt idx="4">
                  <c:v>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861760"/>
        <c:axId val="99225536"/>
      </c:lineChart>
      <c:catAx>
        <c:axId val="116800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MX"/>
          </a:p>
        </c:txPr>
        <c:crossAx val="99224960"/>
        <c:crosses val="autoZero"/>
        <c:auto val="1"/>
        <c:lblAlgn val="ctr"/>
        <c:lblOffset val="100"/>
        <c:noMultiLvlLbl val="0"/>
      </c:catAx>
      <c:valAx>
        <c:axId val="992249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16800512"/>
        <c:crosses val="autoZero"/>
        <c:crossBetween val="between"/>
      </c:valAx>
      <c:valAx>
        <c:axId val="9922553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111861760"/>
        <c:crosses val="max"/>
        <c:crossBetween val="between"/>
      </c:valAx>
      <c:catAx>
        <c:axId val="1118617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9225536"/>
        <c:crosses val="autoZero"/>
        <c:auto val="1"/>
        <c:lblAlgn val="ctr"/>
        <c:lblOffset val="100"/>
        <c:noMultiLvlLbl val="0"/>
      </c:catAx>
      <c:spPr>
        <a:noFill/>
      </c:spPr>
    </c:plotArea>
    <c:legend>
      <c:legendPos val="r"/>
      <c:layout>
        <c:manualLayout>
          <c:xMode val="edge"/>
          <c:yMode val="edge"/>
          <c:x val="0.17597360201517975"/>
          <c:y val="5.5429026404473579E-2"/>
          <c:w val="0.19274770335763558"/>
          <c:h val="0.24104084968710768"/>
        </c:manualLayout>
      </c:layout>
      <c:overlay val="0"/>
      <c:txPr>
        <a:bodyPr/>
        <a:lstStyle/>
        <a:p>
          <a:pPr>
            <a:defRPr b="1"/>
          </a:pPr>
          <a:endParaRPr lang="es-MX"/>
        </a:p>
      </c:txPr>
    </c:legend>
    <c:plotVisOnly val="1"/>
    <c:dispBlanksAs val="gap"/>
    <c:showDLblsOverMax val="0"/>
  </c:chart>
  <c:spPr>
    <a:solidFill>
      <a:srgbClr val="E8DECA"/>
    </a:solidFill>
  </c:spPr>
  <c:txPr>
    <a:bodyPr/>
    <a:lstStyle/>
    <a:p>
      <a:pPr>
        <a:defRPr sz="1050"/>
      </a:pPr>
      <a:endParaRPr lang="es-MX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0.49721</cdr:x>
      <cdr:y>0.89447</cdr:y>
    </cdr:from>
    <cdr:to>
      <cdr:x>0.57816</cdr:x>
      <cdr:y>0.98931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017225" y="2511963"/>
          <a:ext cx="491247" cy="266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200" b="1" dirty="0"/>
            <a:t>A</a:t>
          </a:r>
          <a:r>
            <a:rPr lang="es-MX" sz="1200" b="1" dirty="0" smtClean="0"/>
            <a:t>ño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0.03795</cdr:x>
      <cdr:y>0.20513</cdr:y>
    </cdr:from>
    <cdr:to>
      <cdr:x>0.08542</cdr:x>
      <cdr:y>0.52671</cdr:y>
    </cdr:to>
    <cdr:sp macro="" textlink="">
      <cdr:nvSpPr>
        <cdr:cNvPr id="3" name="1 CuadroTexto"/>
        <cdr:cNvSpPr txBox="1"/>
      </cdr:nvSpPr>
      <cdr:spPr>
        <a:xfrm xmlns:a="http://schemas.openxmlformats.org/drawingml/2006/main" rot="16200000">
          <a:off x="-77234" y="883601"/>
          <a:ext cx="90310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Asistentes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0.93758</cdr:x>
      <cdr:y>0.23077</cdr:y>
    </cdr:from>
    <cdr:to>
      <cdr:x>0.98067</cdr:x>
      <cdr:y>0.49386</cdr:y>
    </cdr:to>
    <cdr:sp macro="" textlink="">
      <cdr:nvSpPr>
        <cdr:cNvPr id="4" name="1 CuadroTexto"/>
        <cdr:cNvSpPr txBox="1"/>
      </cdr:nvSpPr>
      <cdr:spPr>
        <a:xfrm xmlns:a="http://schemas.openxmlformats.org/drawingml/2006/main" rot="16200000">
          <a:off x="5450879" y="886748"/>
          <a:ext cx="738828" cy="26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Cursos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0.22131</cdr:x>
      <cdr:y>0.56322</cdr:y>
    </cdr:from>
    <cdr:to>
      <cdr:x>0.23318</cdr:x>
      <cdr:y>0.58886</cdr:y>
    </cdr:to>
    <cdr:sp macro="" textlink="">
      <cdr:nvSpPr>
        <cdr:cNvPr id="5" name="4 Elipse"/>
        <cdr:cNvSpPr/>
      </cdr:nvSpPr>
      <cdr:spPr>
        <a:xfrm xmlns:a="http://schemas.openxmlformats.org/drawingml/2006/main">
          <a:off x="1944216" y="3528392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0.36785</cdr:x>
      <cdr:y>0.58974</cdr:y>
    </cdr:from>
    <cdr:to>
      <cdr:x>0.37972</cdr:x>
      <cdr:y>0.61538</cdr:y>
    </cdr:to>
    <cdr:sp macro="" textlink="">
      <cdr:nvSpPr>
        <cdr:cNvPr id="7" name="1 Elipse"/>
        <cdr:cNvSpPr/>
      </cdr:nvSpPr>
      <cdr:spPr>
        <a:xfrm xmlns:a="http://schemas.openxmlformats.org/drawingml/2006/main">
          <a:off x="2232248" y="1656184"/>
          <a:ext cx="72008" cy="72008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0.51639</cdr:x>
      <cdr:y>0.12227</cdr:y>
    </cdr:from>
    <cdr:to>
      <cdr:x>0.52826</cdr:x>
      <cdr:y>0.14791</cdr:y>
    </cdr:to>
    <cdr:sp macro="" textlink="">
      <cdr:nvSpPr>
        <cdr:cNvPr id="8" name="1 Elipse"/>
        <cdr:cNvSpPr/>
      </cdr:nvSpPr>
      <cdr:spPr>
        <a:xfrm xmlns:a="http://schemas.openxmlformats.org/drawingml/2006/main">
          <a:off x="4536504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0.66393</cdr:x>
      <cdr:y>0.12227</cdr:y>
    </cdr:from>
    <cdr:to>
      <cdr:x>0.6758</cdr:x>
      <cdr:y>0.14791</cdr:y>
    </cdr:to>
    <cdr:sp macro="" textlink="">
      <cdr:nvSpPr>
        <cdr:cNvPr id="9" name="1 Elipse"/>
        <cdr:cNvSpPr/>
      </cdr:nvSpPr>
      <cdr:spPr>
        <a:xfrm xmlns:a="http://schemas.openxmlformats.org/drawingml/2006/main">
          <a:off x="5832648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0.80778</cdr:x>
      <cdr:y>0.31815</cdr:y>
    </cdr:from>
    <cdr:to>
      <cdr:x>0.81964</cdr:x>
      <cdr:y>0.34379</cdr:y>
    </cdr:to>
    <cdr:sp macro="" textlink="">
      <cdr:nvSpPr>
        <cdr:cNvPr id="10" name="1 Elipse"/>
        <cdr:cNvSpPr/>
      </cdr:nvSpPr>
      <cdr:spPr>
        <a:xfrm xmlns:a="http://schemas.openxmlformats.org/drawingml/2006/main">
          <a:off x="7096316" y="1993098"/>
          <a:ext cx="104245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7316674-6323-449B-89C6-3A204ABD4289}" type="datetimeFigureOut">
              <a:rPr lang="es-MX" smtClean="0"/>
              <a:t>22/01/2019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22/01/2019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22/01/2019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22/01/2019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22/01/2019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22/01/2019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22/01/2019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22/01/2019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22 de enero,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711822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CAPACITACIÓN </a:t>
            </a:r>
            <a:r>
              <a:rPr lang="es-MX" altLang="es-MX" sz="2000" b="1" dirty="0">
                <a:solidFill>
                  <a:srgbClr val="E8DECA"/>
                </a:solidFill>
                <a:latin typeface="Montserrat" panose="00000500000000000000" pitchFamily="2" charset="0"/>
              </a:rPr>
              <a:t>EN MATERIA DE PROTECCIÓN CIVIL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>
              <a:solidFill>
                <a:srgbClr val="595959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ENAPROC</a:t>
            </a:r>
            <a:endParaRPr lang="es-MX" altLang="es-MX" sz="1400" dirty="0">
              <a:solidFill>
                <a:srgbClr val="E8DECA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3135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07503" y="1875793"/>
            <a:ext cx="885698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Habitantes: 2,977,104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Municipios: 18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Los principales peligros identificados en el estado son: susceptibilidad de laderas, inundaciones y ciclones tropicales.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Estudiantes en el  TBGIR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47810" y="1031002"/>
            <a:ext cx="7168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Antecedentes en el estado de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SINALOA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5" name="Rectangle 8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4" name="Rectangle 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6" name="Rectangle 10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pSp>
        <p:nvGrpSpPr>
          <p:cNvPr id="13" name="Group 114"/>
          <p:cNvGrpSpPr>
            <a:grpSpLocks/>
          </p:cNvGrpSpPr>
          <p:nvPr/>
        </p:nvGrpSpPr>
        <p:grpSpPr bwMode="auto">
          <a:xfrm>
            <a:off x="7230564" y="1190608"/>
            <a:ext cx="1257300" cy="1257300"/>
            <a:chOff x="8721" y="1238"/>
            <a:chExt cx="1980" cy="1980"/>
          </a:xfrm>
        </p:grpSpPr>
        <p:sp>
          <p:nvSpPr>
            <p:cNvPr id="18" name="Freeform 115"/>
            <p:cNvSpPr>
              <a:spLocks/>
            </p:cNvSpPr>
            <p:nvPr/>
          </p:nvSpPr>
          <p:spPr bwMode="auto">
            <a:xfrm>
              <a:off x="8721" y="1238"/>
              <a:ext cx="1260" cy="1980"/>
            </a:xfrm>
            <a:custGeom>
              <a:avLst/>
              <a:gdLst>
                <a:gd name="T0" fmla="*/ 9 w 2792"/>
                <a:gd name="T1" fmla="*/ 980 h 3812"/>
                <a:gd name="T2" fmla="*/ 28 w 2792"/>
                <a:gd name="T3" fmla="*/ 1125 h 3812"/>
                <a:gd name="T4" fmla="*/ 149 w 2792"/>
                <a:gd name="T5" fmla="*/ 1144 h 3812"/>
                <a:gd name="T6" fmla="*/ 197 w 2792"/>
                <a:gd name="T7" fmla="*/ 1206 h 3812"/>
                <a:gd name="T8" fmla="*/ 226 w 2792"/>
                <a:gd name="T9" fmla="*/ 1187 h 3812"/>
                <a:gd name="T10" fmla="*/ 264 w 2792"/>
                <a:gd name="T11" fmla="*/ 1264 h 3812"/>
                <a:gd name="T12" fmla="*/ 293 w 2792"/>
                <a:gd name="T13" fmla="*/ 1245 h 3812"/>
                <a:gd name="T14" fmla="*/ 351 w 2792"/>
                <a:gd name="T15" fmla="*/ 1264 h 3812"/>
                <a:gd name="T16" fmla="*/ 379 w 2792"/>
                <a:gd name="T17" fmla="*/ 1245 h 3812"/>
                <a:gd name="T18" fmla="*/ 423 w 2792"/>
                <a:gd name="T19" fmla="*/ 1226 h 3812"/>
                <a:gd name="T20" fmla="*/ 461 w 2792"/>
                <a:gd name="T21" fmla="*/ 1274 h 3812"/>
                <a:gd name="T22" fmla="*/ 451 w 2792"/>
                <a:gd name="T23" fmla="*/ 1346 h 3812"/>
                <a:gd name="T24" fmla="*/ 620 w 2792"/>
                <a:gd name="T25" fmla="*/ 1432 h 3812"/>
                <a:gd name="T26" fmla="*/ 697 w 2792"/>
                <a:gd name="T27" fmla="*/ 1480 h 3812"/>
                <a:gd name="T28" fmla="*/ 855 w 2792"/>
                <a:gd name="T29" fmla="*/ 1562 h 3812"/>
                <a:gd name="T30" fmla="*/ 975 w 2792"/>
                <a:gd name="T31" fmla="*/ 1649 h 3812"/>
                <a:gd name="T32" fmla="*/ 1004 w 2792"/>
                <a:gd name="T33" fmla="*/ 1759 h 3812"/>
                <a:gd name="T34" fmla="*/ 980 w 2792"/>
                <a:gd name="T35" fmla="*/ 1827 h 3812"/>
                <a:gd name="T36" fmla="*/ 975 w 2792"/>
                <a:gd name="T37" fmla="*/ 1956 h 3812"/>
                <a:gd name="T38" fmla="*/ 1120 w 2792"/>
                <a:gd name="T39" fmla="*/ 2081 h 3812"/>
                <a:gd name="T40" fmla="*/ 1408 w 2792"/>
                <a:gd name="T41" fmla="*/ 2341 h 3812"/>
                <a:gd name="T42" fmla="*/ 1562 w 2792"/>
                <a:gd name="T43" fmla="*/ 2471 h 3812"/>
                <a:gd name="T44" fmla="*/ 1788 w 2792"/>
                <a:gd name="T45" fmla="*/ 2764 h 3812"/>
                <a:gd name="T46" fmla="*/ 1860 w 2792"/>
                <a:gd name="T47" fmla="*/ 2865 h 3812"/>
                <a:gd name="T48" fmla="*/ 1927 w 2792"/>
                <a:gd name="T49" fmla="*/ 2952 h 3812"/>
                <a:gd name="T50" fmla="*/ 2038 w 2792"/>
                <a:gd name="T51" fmla="*/ 3091 h 3812"/>
                <a:gd name="T52" fmla="*/ 2076 w 2792"/>
                <a:gd name="T53" fmla="*/ 3231 h 3812"/>
                <a:gd name="T54" fmla="*/ 2172 w 2792"/>
                <a:gd name="T55" fmla="*/ 3298 h 3812"/>
                <a:gd name="T56" fmla="*/ 2211 w 2792"/>
                <a:gd name="T57" fmla="*/ 3346 h 3812"/>
                <a:gd name="T58" fmla="*/ 2341 w 2792"/>
                <a:gd name="T59" fmla="*/ 3495 h 3812"/>
                <a:gd name="T60" fmla="*/ 2427 w 2792"/>
                <a:gd name="T61" fmla="*/ 3586 h 3812"/>
                <a:gd name="T62" fmla="*/ 2538 w 2792"/>
                <a:gd name="T63" fmla="*/ 3745 h 3812"/>
                <a:gd name="T64" fmla="*/ 2595 w 2792"/>
                <a:gd name="T65" fmla="*/ 3783 h 3812"/>
                <a:gd name="T66" fmla="*/ 2696 w 2792"/>
                <a:gd name="T67" fmla="*/ 3812 h 3812"/>
                <a:gd name="T68" fmla="*/ 2677 w 2792"/>
                <a:gd name="T69" fmla="*/ 3707 h 3812"/>
                <a:gd name="T70" fmla="*/ 2696 w 2792"/>
                <a:gd name="T71" fmla="*/ 3457 h 3812"/>
                <a:gd name="T72" fmla="*/ 2764 w 2792"/>
                <a:gd name="T73" fmla="*/ 3279 h 3812"/>
                <a:gd name="T74" fmla="*/ 2624 w 2792"/>
                <a:gd name="T75" fmla="*/ 3211 h 3812"/>
                <a:gd name="T76" fmla="*/ 2538 w 2792"/>
                <a:gd name="T77" fmla="*/ 3033 h 3812"/>
                <a:gd name="T78" fmla="*/ 2417 w 2792"/>
                <a:gd name="T79" fmla="*/ 2697 h 3812"/>
                <a:gd name="T80" fmla="*/ 2331 w 2792"/>
                <a:gd name="T81" fmla="*/ 2389 h 3812"/>
                <a:gd name="T82" fmla="*/ 2163 w 2792"/>
                <a:gd name="T83" fmla="*/ 2303 h 3812"/>
                <a:gd name="T84" fmla="*/ 2004 w 2792"/>
                <a:gd name="T85" fmla="*/ 2312 h 3812"/>
                <a:gd name="T86" fmla="*/ 1879 w 2792"/>
                <a:gd name="T87" fmla="*/ 2043 h 3812"/>
                <a:gd name="T88" fmla="*/ 1749 w 2792"/>
                <a:gd name="T89" fmla="*/ 1894 h 3812"/>
                <a:gd name="T90" fmla="*/ 1644 w 2792"/>
                <a:gd name="T91" fmla="*/ 1610 h 3812"/>
                <a:gd name="T92" fmla="*/ 1672 w 2792"/>
                <a:gd name="T93" fmla="*/ 1327 h 3812"/>
                <a:gd name="T94" fmla="*/ 1562 w 2792"/>
                <a:gd name="T95" fmla="*/ 1029 h 3812"/>
                <a:gd name="T96" fmla="*/ 1446 w 2792"/>
                <a:gd name="T97" fmla="*/ 822 h 3812"/>
                <a:gd name="T98" fmla="*/ 1197 w 2792"/>
                <a:gd name="T99" fmla="*/ 769 h 3812"/>
                <a:gd name="T100" fmla="*/ 1120 w 2792"/>
                <a:gd name="T101" fmla="*/ 428 h 3812"/>
                <a:gd name="T102" fmla="*/ 1004 w 2792"/>
                <a:gd name="T103" fmla="*/ 91 h 3812"/>
                <a:gd name="T104" fmla="*/ 826 w 2792"/>
                <a:gd name="T105" fmla="*/ 9 h 3812"/>
                <a:gd name="T106" fmla="*/ 730 w 2792"/>
                <a:gd name="T107" fmla="*/ 206 h 3812"/>
                <a:gd name="T108" fmla="*/ 187 w 2792"/>
                <a:gd name="T109" fmla="*/ 543 h 3812"/>
                <a:gd name="T110" fmla="*/ 105 w 2792"/>
                <a:gd name="T111" fmla="*/ 692 h 3812"/>
                <a:gd name="T112" fmla="*/ 9 w 2792"/>
                <a:gd name="T113" fmla="*/ 880 h 3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92" h="3812">
                  <a:moveTo>
                    <a:pt x="9" y="880"/>
                  </a:moveTo>
                  <a:lnTo>
                    <a:pt x="9" y="899"/>
                  </a:lnTo>
                  <a:lnTo>
                    <a:pt x="19" y="918"/>
                  </a:lnTo>
                  <a:lnTo>
                    <a:pt x="28" y="918"/>
                  </a:lnTo>
                  <a:lnTo>
                    <a:pt x="9" y="980"/>
                  </a:lnTo>
                  <a:lnTo>
                    <a:pt x="0" y="990"/>
                  </a:lnTo>
                  <a:lnTo>
                    <a:pt x="0" y="1000"/>
                  </a:lnTo>
                  <a:lnTo>
                    <a:pt x="28" y="1029"/>
                  </a:lnTo>
                  <a:lnTo>
                    <a:pt x="28" y="1086"/>
                  </a:lnTo>
                  <a:lnTo>
                    <a:pt x="28" y="1125"/>
                  </a:lnTo>
                  <a:lnTo>
                    <a:pt x="38" y="1139"/>
                  </a:lnTo>
                  <a:lnTo>
                    <a:pt x="48" y="1125"/>
                  </a:lnTo>
                  <a:lnTo>
                    <a:pt x="77" y="1125"/>
                  </a:lnTo>
                  <a:lnTo>
                    <a:pt x="105" y="1125"/>
                  </a:lnTo>
                  <a:lnTo>
                    <a:pt x="149" y="1144"/>
                  </a:lnTo>
                  <a:lnTo>
                    <a:pt x="177" y="1168"/>
                  </a:lnTo>
                  <a:lnTo>
                    <a:pt x="187" y="1187"/>
                  </a:lnTo>
                  <a:lnTo>
                    <a:pt x="187" y="1197"/>
                  </a:lnTo>
                  <a:lnTo>
                    <a:pt x="187" y="1206"/>
                  </a:lnTo>
                  <a:lnTo>
                    <a:pt x="197" y="1206"/>
                  </a:lnTo>
                  <a:lnTo>
                    <a:pt x="197" y="1197"/>
                  </a:lnTo>
                  <a:lnTo>
                    <a:pt x="187" y="1197"/>
                  </a:lnTo>
                  <a:lnTo>
                    <a:pt x="197" y="1187"/>
                  </a:lnTo>
                  <a:lnTo>
                    <a:pt x="197" y="1178"/>
                  </a:lnTo>
                  <a:lnTo>
                    <a:pt x="226" y="1187"/>
                  </a:lnTo>
                  <a:lnTo>
                    <a:pt x="235" y="1187"/>
                  </a:lnTo>
                  <a:lnTo>
                    <a:pt x="226" y="1216"/>
                  </a:lnTo>
                  <a:lnTo>
                    <a:pt x="254" y="1245"/>
                  </a:lnTo>
                  <a:lnTo>
                    <a:pt x="254" y="1255"/>
                  </a:lnTo>
                  <a:lnTo>
                    <a:pt x="264" y="1264"/>
                  </a:lnTo>
                  <a:lnTo>
                    <a:pt x="274" y="1283"/>
                  </a:lnTo>
                  <a:lnTo>
                    <a:pt x="293" y="1283"/>
                  </a:lnTo>
                  <a:lnTo>
                    <a:pt x="293" y="1274"/>
                  </a:lnTo>
                  <a:lnTo>
                    <a:pt x="293" y="1255"/>
                  </a:lnTo>
                  <a:lnTo>
                    <a:pt x="293" y="1245"/>
                  </a:lnTo>
                  <a:lnTo>
                    <a:pt x="302" y="1255"/>
                  </a:lnTo>
                  <a:lnTo>
                    <a:pt x="312" y="1255"/>
                  </a:lnTo>
                  <a:lnTo>
                    <a:pt x="322" y="1255"/>
                  </a:lnTo>
                  <a:lnTo>
                    <a:pt x="331" y="1264"/>
                  </a:lnTo>
                  <a:lnTo>
                    <a:pt x="351" y="1264"/>
                  </a:lnTo>
                  <a:lnTo>
                    <a:pt x="365" y="1283"/>
                  </a:lnTo>
                  <a:lnTo>
                    <a:pt x="375" y="1274"/>
                  </a:lnTo>
                  <a:lnTo>
                    <a:pt x="379" y="1264"/>
                  </a:lnTo>
                  <a:lnTo>
                    <a:pt x="379" y="1255"/>
                  </a:lnTo>
                  <a:lnTo>
                    <a:pt x="379" y="1245"/>
                  </a:lnTo>
                  <a:lnTo>
                    <a:pt x="379" y="1235"/>
                  </a:lnTo>
                  <a:lnTo>
                    <a:pt x="403" y="1216"/>
                  </a:lnTo>
                  <a:lnTo>
                    <a:pt x="413" y="1216"/>
                  </a:lnTo>
                  <a:lnTo>
                    <a:pt x="423" y="1216"/>
                  </a:lnTo>
                  <a:lnTo>
                    <a:pt x="423" y="1226"/>
                  </a:lnTo>
                  <a:lnTo>
                    <a:pt x="432" y="1235"/>
                  </a:lnTo>
                  <a:lnTo>
                    <a:pt x="432" y="1245"/>
                  </a:lnTo>
                  <a:lnTo>
                    <a:pt x="442" y="1255"/>
                  </a:lnTo>
                  <a:lnTo>
                    <a:pt x="461" y="1264"/>
                  </a:lnTo>
                  <a:lnTo>
                    <a:pt x="461" y="1274"/>
                  </a:lnTo>
                  <a:lnTo>
                    <a:pt x="451" y="1293"/>
                  </a:lnTo>
                  <a:lnTo>
                    <a:pt x="461" y="1303"/>
                  </a:lnTo>
                  <a:lnTo>
                    <a:pt x="451" y="1327"/>
                  </a:lnTo>
                  <a:lnTo>
                    <a:pt x="451" y="1331"/>
                  </a:lnTo>
                  <a:lnTo>
                    <a:pt x="451" y="1346"/>
                  </a:lnTo>
                  <a:lnTo>
                    <a:pt x="451" y="1365"/>
                  </a:lnTo>
                  <a:lnTo>
                    <a:pt x="461" y="1375"/>
                  </a:lnTo>
                  <a:lnTo>
                    <a:pt x="471" y="1375"/>
                  </a:lnTo>
                  <a:lnTo>
                    <a:pt x="538" y="1394"/>
                  </a:lnTo>
                  <a:lnTo>
                    <a:pt x="620" y="1432"/>
                  </a:lnTo>
                  <a:lnTo>
                    <a:pt x="629" y="1432"/>
                  </a:lnTo>
                  <a:lnTo>
                    <a:pt x="649" y="1452"/>
                  </a:lnTo>
                  <a:lnTo>
                    <a:pt x="658" y="1452"/>
                  </a:lnTo>
                  <a:lnTo>
                    <a:pt x="687" y="1471"/>
                  </a:lnTo>
                  <a:lnTo>
                    <a:pt x="697" y="1480"/>
                  </a:lnTo>
                  <a:lnTo>
                    <a:pt x="730" y="1543"/>
                  </a:lnTo>
                  <a:lnTo>
                    <a:pt x="798" y="1543"/>
                  </a:lnTo>
                  <a:lnTo>
                    <a:pt x="807" y="1543"/>
                  </a:lnTo>
                  <a:lnTo>
                    <a:pt x="836" y="1553"/>
                  </a:lnTo>
                  <a:lnTo>
                    <a:pt x="855" y="1562"/>
                  </a:lnTo>
                  <a:lnTo>
                    <a:pt x="884" y="1610"/>
                  </a:lnTo>
                  <a:lnTo>
                    <a:pt x="913" y="1610"/>
                  </a:lnTo>
                  <a:lnTo>
                    <a:pt x="947" y="1620"/>
                  </a:lnTo>
                  <a:lnTo>
                    <a:pt x="951" y="1630"/>
                  </a:lnTo>
                  <a:lnTo>
                    <a:pt x="975" y="1649"/>
                  </a:lnTo>
                  <a:lnTo>
                    <a:pt x="980" y="1678"/>
                  </a:lnTo>
                  <a:lnTo>
                    <a:pt x="975" y="1702"/>
                  </a:lnTo>
                  <a:lnTo>
                    <a:pt x="975" y="1706"/>
                  </a:lnTo>
                  <a:lnTo>
                    <a:pt x="990" y="1721"/>
                  </a:lnTo>
                  <a:lnTo>
                    <a:pt x="1004" y="1759"/>
                  </a:lnTo>
                  <a:lnTo>
                    <a:pt x="980" y="1769"/>
                  </a:lnTo>
                  <a:lnTo>
                    <a:pt x="980" y="1788"/>
                  </a:lnTo>
                  <a:lnTo>
                    <a:pt x="990" y="1788"/>
                  </a:lnTo>
                  <a:lnTo>
                    <a:pt x="990" y="1817"/>
                  </a:lnTo>
                  <a:lnTo>
                    <a:pt x="980" y="1827"/>
                  </a:lnTo>
                  <a:lnTo>
                    <a:pt x="961" y="1865"/>
                  </a:lnTo>
                  <a:lnTo>
                    <a:pt x="947" y="1880"/>
                  </a:lnTo>
                  <a:lnTo>
                    <a:pt x="975" y="1918"/>
                  </a:lnTo>
                  <a:lnTo>
                    <a:pt x="980" y="1937"/>
                  </a:lnTo>
                  <a:lnTo>
                    <a:pt x="975" y="1956"/>
                  </a:lnTo>
                  <a:lnTo>
                    <a:pt x="980" y="1966"/>
                  </a:lnTo>
                  <a:lnTo>
                    <a:pt x="1004" y="1995"/>
                  </a:lnTo>
                  <a:lnTo>
                    <a:pt x="1033" y="2024"/>
                  </a:lnTo>
                  <a:lnTo>
                    <a:pt x="1120" y="2096"/>
                  </a:lnTo>
                  <a:lnTo>
                    <a:pt x="1120" y="2081"/>
                  </a:lnTo>
                  <a:lnTo>
                    <a:pt x="1129" y="2106"/>
                  </a:lnTo>
                  <a:lnTo>
                    <a:pt x="1129" y="2115"/>
                  </a:lnTo>
                  <a:lnTo>
                    <a:pt x="1139" y="2125"/>
                  </a:lnTo>
                  <a:lnTo>
                    <a:pt x="1326" y="2269"/>
                  </a:lnTo>
                  <a:lnTo>
                    <a:pt x="1408" y="2341"/>
                  </a:lnTo>
                  <a:lnTo>
                    <a:pt x="1408" y="2351"/>
                  </a:lnTo>
                  <a:lnTo>
                    <a:pt x="1413" y="2360"/>
                  </a:lnTo>
                  <a:lnTo>
                    <a:pt x="1456" y="2380"/>
                  </a:lnTo>
                  <a:lnTo>
                    <a:pt x="1485" y="2408"/>
                  </a:lnTo>
                  <a:lnTo>
                    <a:pt x="1562" y="2471"/>
                  </a:lnTo>
                  <a:lnTo>
                    <a:pt x="1692" y="2596"/>
                  </a:lnTo>
                  <a:lnTo>
                    <a:pt x="1759" y="2678"/>
                  </a:lnTo>
                  <a:lnTo>
                    <a:pt x="1769" y="2716"/>
                  </a:lnTo>
                  <a:lnTo>
                    <a:pt x="1788" y="2745"/>
                  </a:lnTo>
                  <a:lnTo>
                    <a:pt x="1788" y="2764"/>
                  </a:lnTo>
                  <a:lnTo>
                    <a:pt x="1807" y="2793"/>
                  </a:lnTo>
                  <a:lnTo>
                    <a:pt x="1807" y="2827"/>
                  </a:lnTo>
                  <a:lnTo>
                    <a:pt x="1817" y="2836"/>
                  </a:lnTo>
                  <a:lnTo>
                    <a:pt x="1850" y="2865"/>
                  </a:lnTo>
                  <a:lnTo>
                    <a:pt x="1860" y="2865"/>
                  </a:lnTo>
                  <a:lnTo>
                    <a:pt x="1869" y="2884"/>
                  </a:lnTo>
                  <a:lnTo>
                    <a:pt x="1879" y="2884"/>
                  </a:lnTo>
                  <a:lnTo>
                    <a:pt x="1889" y="2894"/>
                  </a:lnTo>
                  <a:lnTo>
                    <a:pt x="1908" y="2932"/>
                  </a:lnTo>
                  <a:lnTo>
                    <a:pt x="1927" y="2952"/>
                  </a:lnTo>
                  <a:lnTo>
                    <a:pt x="1946" y="2981"/>
                  </a:lnTo>
                  <a:lnTo>
                    <a:pt x="1956" y="2981"/>
                  </a:lnTo>
                  <a:lnTo>
                    <a:pt x="1975" y="3014"/>
                  </a:lnTo>
                  <a:lnTo>
                    <a:pt x="1985" y="3024"/>
                  </a:lnTo>
                  <a:lnTo>
                    <a:pt x="2038" y="3091"/>
                  </a:lnTo>
                  <a:lnTo>
                    <a:pt x="2038" y="3120"/>
                  </a:lnTo>
                  <a:lnTo>
                    <a:pt x="2047" y="3130"/>
                  </a:lnTo>
                  <a:lnTo>
                    <a:pt x="2057" y="3173"/>
                  </a:lnTo>
                  <a:lnTo>
                    <a:pt x="2076" y="3192"/>
                  </a:lnTo>
                  <a:lnTo>
                    <a:pt x="2076" y="3231"/>
                  </a:lnTo>
                  <a:lnTo>
                    <a:pt x="2086" y="3221"/>
                  </a:lnTo>
                  <a:lnTo>
                    <a:pt x="2086" y="3231"/>
                  </a:lnTo>
                  <a:lnTo>
                    <a:pt x="2095" y="3221"/>
                  </a:lnTo>
                  <a:lnTo>
                    <a:pt x="2134" y="3259"/>
                  </a:lnTo>
                  <a:lnTo>
                    <a:pt x="2172" y="3298"/>
                  </a:lnTo>
                  <a:lnTo>
                    <a:pt x="2172" y="3288"/>
                  </a:lnTo>
                  <a:lnTo>
                    <a:pt x="2182" y="3298"/>
                  </a:lnTo>
                  <a:lnTo>
                    <a:pt x="2182" y="3308"/>
                  </a:lnTo>
                  <a:lnTo>
                    <a:pt x="2201" y="3332"/>
                  </a:lnTo>
                  <a:lnTo>
                    <a:pt x="2211" y="3346"/>
                  </a:lnTo>
                  <a:lnTo>
                    <a:pt x="2240" y="3380"/>
                  </a:lnTo>
                  <a:lnTo>
                    <a:pt x="2264" y="3399"/>
                  </a:lnTo>
                  <a:lnTo>
                    <a:pt x="2302" y="3447"/>
                  </a:lnTo>
                  <a:lnTo>
                    <a:pt x="2312" y="3466"/>
                  </a:lnTo>
                  <a:lnTo>
                    <a:pt x="2341" y="3495"/>
                  </a:lnTo>
                  <a:lnTo>
                    <a:pt x="2350" y="3529"/>
                  </a:lnTo>
                  <a:lnTo>
                    <a:pt x="2350" y="3519"/>
                  </a:lnTo>
                  <a:lnTo>
                    <a:pt x="2360" y="3529"/>
                  </a:lnTo>
                  <a:lnTo>
                    <a:pt x="2408" y="3567"/>
                  </a:lnTo>
                  <a:lnTo>
                    <a:pt x="2427" y="3586"/>
                  </a:lnTo>
                  <a:lnTo>
                    <a:pt x="2437" y="3596"/>
                  </a:lnTo>
                  <a:lnTo>
                    <a:pt x="2437" y="3606"/>
                  </a:lnTo>
                  <a:lnTo>
                    <a:pt x="2490" y="3654"/>
                  </a:lnTo>
                  <a:lnTo>
                    <a:pt x="2538" y="3721"/>
                  </a:lnTo>
                  <a:lnTo>
                    <a:pt x="2538" y="3745"/>
                  </a:lnTo>
                  <a:lnTo>
                    <a:pt x="2538" y="3764"/>
                  </a:lnTo>
                  <a:lnTo>
                    <a:pt x="2557" y="3755"/>
                  </a:lnTo>
                  <a:lnTo>
                    <a:pt x="2566" y="3764"/>
                  </a:lnTo>
                  <a:lnTo>
                    <a:pt x="2595" y="3774"/>
                  </a:lnTo>
                  <a:lnTo>
                    <a:pt x="2595" y="3783"/>
                  </a:lnTo>
                  <a:lnTo>
                    <a:pt x="2624" y="3793"/>
                  </a:lnTo>
                  <a:lnTo>
                    <a:pt x="2615" y="3812"/>
                  </a:lnTo>
                  <a:lnTo>
                    <a:pt x="2624" y="3812"/>
                  </a:lnTo>
                  <a:lnTo>
                    <a:pt x="2634" y="3812"/>
                  </a:lnTo>
                  <a:lnTo>
                    <a:pt x="2696" y="3812"/>
                  </a:lnTo>
                  <a:lnTo>
                    <a:pt x="2715" y="3803"/>
                  </a:lnTo>
                  <a:lnTo>
                    <a:pt x="2706" y="3774"/>
                  </a:lnTo>
                  <a:lnTo>
                    <a:pt x="2687" y="3735"/>
                  </a:lnTo>
                  <a:lnTo>
                    <a:pt x="2687" y="3721"/>
                  </a:lnTo>
                  <a:lnTo>
                    <a:pt x="2677" y="3707"/>
                  </a:lnTo>
                  <a:lnTo>
                    <a:pt x="2696" y="3529"/>
                  </a:lnTo>
                  <a:lnTo>
                    <a:pt x="2687" y="3529"/>
                  </a:lnTo>
                  <a:lnTo>
                    <a:pt x="2677" y="3495"/>
                  </a:lnTo>
                  <a:lnTo>
                    <a:pt x="2677" y="3476"/>
                  </a:lnTo>
                  <a:lnTo>
                    <a:pt x="2696" y="3457"/>
                  </a:lnTo>
                  <a:lnTo>
                    <a:pt x="2744" y="3437"/>
                  </a:lnTo>
                  <a:lnTo>
                    <a:pt x="2773" y="3447"/>
                  </a:lnTo>
                  <a:lnTo>
                    <a:pt x="2792" y="3370"/>
                  </a:lnTo>
                  <a:lnTo>
                    <a:pt x="2783" y="3317"/>
                  </a:lnTo>
                  <a:lnTo>
                    <a:pt x="2764" y="3279"/>
                  </a:lnTo>
                  <a:lnTo>
                    <a:pt x="2706" y="3269"/>
                  </a:lnTo>
                  <a:lnTo>
                    <a:pt x="2663" y="3269"/>
                  </a:lnTo>
                  <a:lnTo>
                    <a:pt x="2648" y="3259"/>
                  </a:lnTo>
                  <a:lnTo>
                    <a:pt x="2653" y="3250"/>
                  </a:lnTo>
                  <a:lnTo>
                    <a:pt x="2624" y="3211"/>
                  </a:lnTo>
                  <a:lnTo>
                    <a:pt x="2615" y="3173"/>
                  </a:lnTo>
                  <a:lnTo>
                    <a:pt x="2586" y="3101"/>
                  </a:lnTo>
                  <a:lnTo>
                    <a:pt x="2566" y="3091"/>
                  </a:lnTo>
                  <a:lnTo>
                    <a:pt x="2557" y="3062"/>
                  </a:lnTo>
                  <a:lnTo>
                    <a:pt x="2538" y="3033"/>
                  </a:lnTo>
                  <a:lnTo>
                    <a:pt x="2528" y="3014"/>
                  </a:lnTo>
                  <a:lnTo>
                    <a:pt x="2509" y="2913"/>
                  </a:lnTo>
                  <a:lnTo>
                    <a:pt x="2470" y="2846"/>
                  </a:lnTo>
                  <a:lnTo>
                    <a:pt x="2446" y="2793"/>
                  </a:lnTo>
                  <a:lnTo>
                    <a:pt x="2417" y="2697"/>
                  </a:lnTo>
                  <a:lnTo>
                    <a:pt x="2427" y="2639"/>
                  </a:lnTo>
                  <a:lnTo>
                    <a:pt x="2408" y="2596"/>
                  </a:lnTo>
                  <a:lnTo>
                    <a:pt x="2417" y="2548"/>
                  </a:lnTo>
                  <a:lnTo>
                    <a:pt x="2350" y="2408"/>
                  </a:lnTo>
                  <a:lnTo>
                    <a:pt x="2331" y="2389"/>
                  </a:lnTo>
                  <a:lnTo>
                    <a:pt x="2292" y="2322"/>
                  </a:lnTo>
                  <a:lnTo>
                    <a:pt x="2273" y="2312"/>
                  </a:lnTo>
                  <a:lnTo>
                    <a:pt x="2230" y="2283"/>
                  </a:lnTo>
                  <a:lnTo>
                    <a:pt x="2201" y="2293"/>
                  </a:lnTo>
                  <a:lnTo>
                    <a:pt x="2163" y="2303"/>
                  </a:lnTo>
                  <a:lnTo>
                    <a:pt x="2143" y="2312"/>
                  </a:lnTo>
                  <a:lnTo>
                    <a:pt x="2115" y="2312"/>
                  </a:lnTo>
                  <a:lnTo>
                    <a:pt x="2086" y="2332"/>
                  </a:lnTo>
                  <a:lnTo>
                    <a:pt x="2038" y="2341"/>
                  </a:lnTo>
                  <a:lnTo>
                    <a:pt x="2004" y="2312"/>
                  </a:lnTo>
                  <a:lnTo>
                    <a:pt x="1966" y="2231"/>
                  </a:lnTo>
                  <a:lnTo>
                    <a:pt x="1946" y="2182"/>
                  </a:lnTo>
                  <a:lnTo>
                    <a:pt x="1937" y="2154"/>
                  </a:lnTo>
                  <a:lnTo>
                    <a:pt x="1918" y="2096"/>
                  </a:lnTo>
                  <a:lnTo>
                    <a:pt x="1879" y="2043"/>
                  </a:lnTo>
                  <a:lnTo>
                    <a:pt x="1860" y="1985"/>
                  </a:lnTo>
                  <a:lnTo>
                    <a:pt x="1831" y="1956"/>
                  </a:lnTo>
                  <a:lnTo>
                    <a:pt x="1797" y="1908"/>
                  </a:lnTo>
                  <a:lnTo>
                    <a:pt x="1769" y="1894"/>
                  </a:lnTo>
                  <a:lnTo>
                    <a:pt x="1749" y="1894"/>
                  </a:lnTo>
                  <a:lnTo>
                    <a:pt x="1730" y="1889"/>
                  </a:lnTo>
                  <a:lnTo>
                    <a:pt x="1701" y="1846"/>
                  </a:lnTo>
                  <a:lnTo>
                    <a:pt x="1672" y="1769"/>
                  </a:lnTo>
                  <a:lnTo>
                    <a:pt x="1644" y="1692"/>
                  </a:lnTo>
                  <a:lnTo>
                    <a:pt x="1644" y="1610"/>
                  </a:lnTo>
                  <a:lnTo>
                    <a:pt x="1629" y="1553"/>
                  </a:lnTo>
                  <a:lnTo>
                    <a:pt x="1629" y="1480"/>
                  </a:lnTo>
                  <a:lnTo>
                    <a:pt x="1653" y="1432"/>
                  </a:lnTo>
                  <a:lnTo>
                    <a:pt x="1663" y="1394"/>
                  </a:lnTo>
                  <a:lnTo>
                    <a:pt x="1672" y="1327"/>
                  </a:lnTo>
                  <a:lnTo>
                    <a:pt x="1663" y="1264"/>
                  </a:lnTo>
                  <a:lnTo>
                    <a:pt x="1672" y="1235"/>
                  </a:lnTo>
                  <a:lnTo>
                    <a:pt x="1653" y="1158"/>
                  </a:lnTo>
                  <a:lnTo>
                    <a:pt x="1624" y="1105"/>
                  </a:lnTo>
                  <a:lnTo>
                    <a:pt x="1562" y="1029"/>
                  </a:lnTo>
                  <a:lnTo>
                    <a:pt x="1514" y="1009"/>
                  </a:lnTo>
                  <a:lnTo>
                    <a:pt x="1495" y="971"/>
                  </a:lnTo>
                  <a:lnTo>
                    <a:pt x="1485" y="880"/>
                  </a:lnTo>
                  <a:lnTo>
                    <a:pt x="1475" y="841"/>
                  </a:lnTo>
                  <a:lnTo>
                    <a:pt x="1446" y="822"/>
                  </a:lnTo>
                  <a:lnTo>
                    <a:pt x="1408" y="822"/>
                  </a:lnTo>
                  <a:lnTo>
                    <a:pt x="1346" y="822"/>
                  </a:lnTo>
                  <a:lnTo>
                    <a:pt x="1259" y="793"/>
                  </a:lnTo>
                  <a:lnTo>
                    <a:pt x="1230" y="793"/>
                  </a:lnTo>
                  <a:lnTo>
                    <a:pt x="1197" y="769"/>
                  </a:lnTo>
                  <a:lnTo>
                    <a:pt x="1192" y="750"/>
                  </a:lnTo>
                  <a:lnTo>
                    <a:pt x="1168" y="730"/>
                  </a:lnTo>
                  <a:lnTo>
                    <a:pt x="1148" y="634"/>
                  </a:lnTo>
                  <a:lnTo>
                    <a:pt x="1148" y="562"/>
                  </a:lnTo>
                  <a:lnTo>
                    <a:pt x="1120" y="428"/>
                  </a:lnTo>
                  <a:lnTo>
                    <a:pt x="1091" y="346"/>
                  </a:lnTo>
                  <a:lnTo>
                    <a:pt x="1072" y="250"/>
                  </a:lnTo>
                  <a:lnTo>
                    <a:pt x="1043" y="187"/>
                  </a:lnTo>
                  <a:lnTo>
                    <a:pt x="1043" y="149"/>
                  </a:lnTo>
                  <a:lnTo>
                    <a:pt x="1004" y="91"/>
                  </a:lnTo>
                  <a:lnTo>
                    <a:pt x="947" y="62"/>
                  </a:lnTo>
                  <a:lnTo>
                    <a:pt x="894" y="19"/>
                  </a:lnTo>
                  <a:lnTo>
                    <a:pt x="865" y="9"/>
                  </a:lnTo>
                  <a:lnTo>
                    <a:pt x="846" y="9"/>
                  </a:lnTo>
                  <a:lnTo>
                    <a:pt x="826" y="9"/>
                  </a:lnTo>
                  <a:lnTo>
                    <a:pt x="807" y="0"/>
                  </a:lnTo>
                  <a:lnTo>
                    <a:pt x="730" y="48"/>
                  </a:lnTo>
                  <a:lnTo>
                    <a:pt x="730" y="139"/>
                  </a:lnTo>
                  <a:lnTo>
                    <a:pt x="745" y="178"/>
                  </a:lnTo>
                  <a:lnTo>
                    <a:pt x="730" y="206"/>
                  </a:lnTo>
                  <a:lnTo>
                    <a:pt x="658" y="307"/>
                  </a:lnTo>
                  <a:lnTo>
                    <a:pt x="548" y="384"/>
                  </a:lnTo>
                  <a:lnTo>
                    <a:pt x="312" y="533"/>
                  </a:lnTo>
                  <a:lnTo>
                    <a:pt x="206" y="625"/>
                  </a:lnTo>
                  <a:lnTo>
                    <a:pt x="187" y="543"/>
                  </a:lnTo>
                  <a:lnTo>
                    <a:pt x="163" y="543"/>
                  </a:lnTo>
                  <a:lnTo>
                    <a:pt x="158" y="572"/>
                  </a:lnTo>
                  <a:lnTo>
                    <a:pt x="163" y="596"/>
                  </a:lnTo>
                  <a:lnTo>
                    <a:pt x="134" y="615"/>
                  </a:lnTo>
                  <a:lnTo>
                    <a:pt x="105" y="692"/>
                  </a:lnTo>
                  <a:lnTo>
                    <a:pt x="67" y="750"/>
                  </a:lnTo>
                  <a:lnTo>
                    <a:pt x="57" y="759"/>
                  </a:lnTo>
                  <a:lnTo>
                    <a:pt x="19" y="822"/>
                  </a:lnTo>
                  <a:lnTo>
                    <a:pt x="19" y="841"/>
                  </a:lnTo>
                  <a:lnTo>
                    <a:pt x="9" y="880"/>
                  </a:lnTo>
                  <a:close/>
                </a:path>
              </a:pathLst>
            </a:custGeom>
            <a:solidFill>
              <a:srgbClr val="EAEAEA"/>
            </a:solidFill>
            <a:ln w="19050" cmpd="sng">
              <a:solidFill>
                <a:srgbClr val="439B8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20" name="Text Box 116"/>
            <p:cNvSpPr txBox="1">
              <a:spLocks noChangeArrowheads="1"/>
            </p:cNvSpPr>
            <p:nvPr/>
          </p:nvSpPr>
          <p:spPr bwMode="auto">
            <a:xfrm>
              <a:off x="8951" y="1960"/>
              <a:ext cx="900" cy="36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 </a:t>
              </a: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  <a:sym typeface="Wingdings 2" pitchFamily="18" charset="2"/>
                </a:rPr>
                <a:t></a:t>
              </a: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s-MX" alt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 Box 117"/>
            <p:cNvSpPr txBox="1">
              <a:spLocks noChangeArrowheads="1"/>
            </p:cNvSpPr>
            <p:nvPr/>
          </p:nvSpPr>
          <p:spPr bwMode="auto">
            <a:xfrm>
              <a:off x="9351" y="1598"/>
              <a:ext cx="1350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ontserrat" panose="00000500000000000000" pitchFamily="2" charset="0"/>
                  <a:cs typeface="Arial" pitchFamily="34" charset="0"/>
                </a:rPr>
                <a:t>Culiacán</a:t>
              </a:r>
            </a:p>
          </p:txBody>
        </p:sp>
      </p:grpSp>
      <p:sp>
        <p:nvSpPr>
          <p:cNvPr id="22" name="Rectangle 1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19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112484"/>
              </p:ext>
            </p:extLst>
          </p:nvPr>
        </p:nvGraphicFramePr>
        <p:xfrm>
          <a:off x="1547664" y="4381501"/>
          <a:ext cx="6408712" cy="243840"/>
        </p:xfrm>
        <a:graphic>
          <a:graphicData uri="http://schemas.openxmlformats.org/drawingml/2006/table">
            <a:tbl>
              <a:tblPr/>
              <a:tblGrid>
                <a:gridCol w="6408712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Alumnos por</a:t>
                      </a:r>
                      <a:r>
                        <a:rPr lang="es-MX" sz="1000" b="1" baseline="0" dirty="0" smtClean="0">
                          <a:latin typeface="Montserrat" panose="00000500000000000000" pitchFamily="2" charset="0"/>
                        </a:rPr>
                        <a:t> Estado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2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889612"/>
              </p:ext>
            </p:extLst>
          </p:nvPr>
        </p:nvGraphicFramePr>
        <p:xfrm>
          <a:off x="1547661" y="4653136"/>
          <a:ext cx="640872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7"/>
                <a:gridCol w="576064"/>
                <a:gridCol w="648072"/>
                <a:gridCol w="720080"/>
                <a:gridCol w="648072"/>
                <a:gridCol w="648072"/>
                <a:gridCol w="720080"/>
                <a:gridCol w="720080"/>
                <a:gridCol w="792093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1000" b="1" kern="1200" dirty="0" smtClean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s-MX" sz="1000" b="1" kern="12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Sinaloa</a:t>
                      </a:r>
                      <a:endParaRPr lang="es-MX" sz="1000" b="1" kern="12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46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65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32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46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29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34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39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291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2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60234"/>
              </p:ext>
            </p:extLst>
          </p:nvPr>
        </p:nvGraphicFramePr>
        <p:xfrm>
          <a:off x="1547664" y="5301208"/>
          <a:ext cx="6400450" cy="243840"/>
        </p:xfrm>
        <a:graphic>
          <a:graphicData uri="http://schemas.openxmlformats.org/drawingml/2006/table">
            <a:tbl>
              <a:tblPr/>
              <a:tblGrid>
                <a:gridCol w="6400450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Egresados por Estado y Eficiencia Terminal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2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20568"/>
              </p:ext>
            </p:extLst>
          </p:nvPr>
        </p:nvGraphicFramePr>
        <p:xfrm>
          <a:off x="1547664" y="5589240"/>
          <a:ext cx="6408712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046"/>
                <a:gridCol w="502490"/>
                <a:gridCol w="574274"/>
                <a:gridCol w="646058"/>
                <a:gridCol w="502490"/>
                <a:gridCol w="527148"/>
                <a:gridCol w="638880"/>
                <a:gridCol w="556795"/>
                <a:gridCol w="574274"/>
                <a:gridCol w="933257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Eficiencia Terminal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1000" b="1" kern="1200" dirty="0" smtClean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s-MX" sz="1000" b="1" kern="12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Sinaloa</a:t>
                      </a:r>
                      <a:endParaRPr lang="es-MX" sz="1000" b="1" kern="12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15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25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8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10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5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1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0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64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22.0%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673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057318" y="1052736"/>
            <a:ext cx="7403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 Actividades de capacitación presencial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28" y="1569482"/>
            <a:ext cx="4424235" cy="1885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69481"/>
            <a:ext cx="4264840" cy="1885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2046469"/>
              </p:ext>
            </p:extLst>
          </p:nvPr>
        </p:nvGraphicFramePr>
        <p:xfrm>
          <a:off x="1691680" y="3789040"/>
          <a:ext cx="568863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1283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09541" y="1916832"/>
            <a:ext cx="4392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Capacitación en tiempo real vía </a:t>
            </a:r>
            <a:r>
              <a:rPr lang="es-MX" sz="1600" b="1" dirty="0" err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WebEx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para personal de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y del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Sector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alud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“Apoyo Psicológico de primer contacto para Emergencias o Desastres”.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“Elaboración de Programas especiales de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acuerdo al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Riesgo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”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para su posterior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certificación.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4" y="4037285"/>
            <a:ext cx="2923445" cy="2192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</a:t>
            </a:r>
          </a:p>
        </p:txBody>
      </p:sp>
      <p:pic>
        <p:nvPicPr>
          <p:cNvPr id="2" name="Respiración diafragmática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7847" y="1567844"/>
            <a:ext cx="3736602" cy="210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5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15540" y="1700808"/>
            <a:ext cx="6840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en Protección Civil para “Responsables de Protección Civil”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t="35496" r="3354" b="22193"/>
          <a:stretch/>
        </p:blipFill>
        <p:spPr bwMode="auto">
          <a:xfrm>
            <a:off x="1143575" y="2420888"/>
            <a:ext cx="681280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73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874440" y="1556792"/>
            <a:ext cx="7369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(para el público en general) Objetivo: Generar una sociedad resiliente a través de la Gestión Integral de Riesgos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64904"/>
            <a:ext cx="7200799" cy="381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096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1700808"/>
            <a:ext cx="9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Implementación del Curso Equipos Comunitarios de Respuesta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Emergencias (CERT), para formar instructores en cada uno de los estados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(5 participantes). 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Secuencia 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7864" y="2441077"/>
            <a:ext cx="5328592" cy="3896533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606731"/>
            <a:ext cx="2732202" cy="1730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23938" y="1124744"/>
            <a:ext cx="7096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para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el estado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9" name="Picture 3" descr="C:\Users\marmartinez\AppData\Local\Microsoft\Windows\Temporary Internet Files\Content.Outlook\GPBFF3HN\A. PAZ A (74)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41077"/>
            <a:ext cx="2763391" cy="1948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51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3502908"/>
              </p:ext>
            </p:extLst>
          </p:nvPr>
        </p:nvGraphicFramePr>
        <p:xfrm>
          <a:off x="395288" y="1052513"/>
          <a:ext cx="8428037" cy="559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Documento" r:id="rId3" imgW="8428421" imgH="5598334" progId="Word.Document.12">
                  <p:embed/>
                </p:oleObj>
              </mc:Choice>
              <mc:Fallback>
                <p:oleObj name="Documento" r:id="rId3" imgW="8428421" imgH="5598334" progId="Word.Document.12">
                  <p:embed/>
                  <p:pic>
                    <p:nvPicPr>
                      <p:cNvPr id="0" name="1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052513"/>
                        <a:ext cx="8428037" cy="559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504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</TotalTime>
  <Words>250</Words>
  <Application>Microsoft Office PowerPoint</Application>
  <PresentationFormat>Presentación en pantalla (4:3)</PresentationFormat>
  <Paragraphs>85</Paragraphs>
  <Slides>8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0" baseType="lpstr">
      <vt:lpstr>Tema de Office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Karen Álvarez</cp:lastModifiedBy>
  <cp:revision>132</cp:revision>
  <cp:lastPrinted>2018-12-27T21:16:22Z</cp:lastPrinted>
  <dcterms:created xsi:type="dcterms:W3CDTF">2018-12-04T21:42:05Z</dcterms:created>
  <dcterms:modified xsi:type="dcterms:W3CDTF">2019-01-22T16:34:29Z</dcterms:modified>
</cp:coreProperties>
</file>