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80" r:id="rId3"/>
    <p:sldId id="281" r:id="rId4"/>
    <p:sldId id="282" r:id="rId5"/>
    <p:sldId id="283" r:id="rId6"/>
    <p:sldId id="284" r:id="rId7"/>
    <p:sldId id="285" r:id="rId8"/>
    <p:sldId id="286" r:id="rId9"/>
    <p:sldId id="263" r:id="rId10"/>
    <p:sldId id="277" r:id="rId11"/>
    <p:sldId id="269" r:id="rId12"/>
    <p:sldId id="278" r:id="rId13"/>
    <p:sldId id="279" r:id="rId14"/>
    <p:sldId id="287" r:id="rId15"/>
    <p:sldId id="288" r:id="rId16"/>
    <p:sldId id="289" r:id="rId17"/>
    <p:sldId id="290"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a:srgbClr val="38806B"/>
    <a:srgbClr val="439B82"/>
    <a:srgbClr val="D4C19C"/>
    <a:srgbClr val="E8DECA"/>
    <a:srgbClr val="FFFFFF"/>
    <a:srgbClr val="6A1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43"/>
    <p:restoredTop sz="50000" autoAdjust="0"/>
  </p:normalViewPr>
  <p:slideViewPr>
    <p:cSldViewPr showGuides="1">
      <p:cViewPr varScale="1">
        <p:scale>
          <a:sx n="87" d="100"/>
          <a:sy n="87" d="100"/>
        </p:scale>
        <p:origin x="-534" y="-78"/>
      </p:cViewPr>
      <p:guideLst>
        <p:guide orient="horz" pos="2160"/>
        <p:guide pos="2880"/>
      </p:guideLst>
    </p:cSldViewPr>
  </p:slideViewPr>
  <p:notesTextViewPr>
    <p:cViewPr>
      <p:scale>
        <a:sx n="1" d="1"/>
        <a:sy n="1" d="1"/>
      </p:scale>
      <p:origin x="0" y="0"/>
    </p:cViewPr>
  </p:notesTextViewPr>
  <p:notesViewPr>
    <p:cSldViewPr showGuides="1">
      <p:cViewPr varScale="1">
        <p:scale>
          <a:sx n="71" d="100"/>
          <a:sy n="71" d="100"/>
        </p:scale>
        <p:origin x="-31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MX" sz="1600" b="1" i="0" baseline="0">
                <a:solidFill>
                  <a:sysClr val="windowText" lastClr="000000"/>
                </a:solidFill>
                <a:effectLst/>
              </a:rPr>
              <a:t>Pérdidas económicas y defunciones en el estado de Sinaloa, 2000-2017</a:t>
            </a:r>
            <a:endParaRPr lang="es-MX" sz="1200">
              <a:solidFill>
                <a:sysClr val="windowText" lastClr="000000"/>
              </a:solidFill>
              <a:effectLst/>
            </a:endParaRPr>
          </a:p>
        </c:rich>
      </c:tx>
      <c:layout>
        <c:manualLayout>
          <c:xMode val="edge"/>
          <c:yMode val="edge"/>
          <c:x val="0.12005156521512156"/>
          <c:y val="1.9659469352996416E-2"/>
        </c:manualLayout>
      </c:layout>
      <c:overlay val="0"/>
      <c:spPr>
        <a:noFill/>
        <a:ln>
          <a:noFill/>
        </a:ln>
        <a:effectLst/>
      </c:spPr>
    </c:title>
    <c:autoTitleDeleted val="0"/>
    <c:plotArea>
      <c:layout/>
      <c:barChart>
        <c:barDir val="col"/>
        <c:grouping val="clustered"/>
        <c:varyColors val="0"/>
        <c:ser>
          <c:idx val="0"/>
          <c:order val="0"/>
          <c:tx>
            <c:strRef>
              <c:f>Sinaloa!$J$22</c:f>
              <c:strCache>
                <c:ptCount val="1"/>
                <c:pt idx="0">
                  <c:v>Defunciones</c:v>
                </c:pt>
              </c:strCache>
            </c:strRef>
          </c:tx>
          <c:spPr>
            <a:solidFill>
              <a:schemeClr val="accent1"/>
            </a:solidFill>
            <a:ln>
              <a:noFill/>
            </a:ln>
            <a:effectLst/>
          </c:spPr>
          <c:invertIfNegative val="0"/>
          <c:dLbls>
            <c:dLbl>
              <c:idx val="0"/>
              <c:layout>
                <c:manualLayout>
                  <c:x val="-2.9629633085988178E-3"/>
                  <c:y val="1.02384081871148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4814816542994057E-3"/>
                  <c:y val="1.842913473680665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Sinaloa!$I$23:$I$39</c:f>
              <c:numCache>
                <c:formatCode>General</c:formatCode>
                <c:ptCount val="17"/>
                <c:pt idx="0">
                  <c:v>2000</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Sinaloa!$J$23:$J$39</c:f>
              <c:numCache>
                <c:formatCode>General</c:formatCode>
                <c:ptCount val="17"/>
                <c:pt idx="0">
                  <c:v>0</c:v>
                </c:pt>
                <c:pt idx="1">
                  <c:v>0</c:v>
                </c:pt>
                <c:pt idx="2">
                  <c:v>4</c:v>
                </c:pt>
                <c:pt idx="3">
                  <c:v>3</c:v>
                </c:pt>
                <c:pt idx="4">
                  <c:v>6</c:v>
                </c:pt>
                <c:pt idx="5">
                  <c:v>14</c:v>
                </c:pt>
                <c:pt idx="6">
                  <c:v>12</c:v>
                </c:pt>
                <c:pt idx="7">
                  <c:v>1</c:v>
                </c:pt>
                <c:pt idx="8">
                  <c:v>7</c:v>
                </c:pt>
                <c:pt idx="9">
                  <c:v>27</c:v>
                </c:pt>
                <c:pt idx="10">
                  <c:v>17</c:v>
                </c:pt>
                <c:pt idx="11">
                  <c:v>32</c:v>
                </c:pt>
                <c:pt idx="12">
                  <c:v>18</c:v>
                </c:pt>
                <c:pt idx="13">
                  <c:v>8</c:v>
                </c:pt>
                <c:pt idx="14">
                  <c:v>5</c:v>
                </c:pt>
                <c:pt idx="15">
                  <c:v>2</c:v>
                </c:pt>
                <c:pt idx="16">
                  <c:v>4</c:v>
                </c:pt>
              </c:numCache>
            </c:numRef>
          </c:val>
        </c:ser>
        <c:dLbls>
          <c:showLegendKey val="0"/>
          <c:showVal val="0"/>
          <c:showCatName val="0"/>
          <c:showSerName val="0"/>
          <c:showPercent val="0"/>
          <c:showBubbleSize val="0"/>
        </c:dLbls>
        <c:gapWidth val="219"/>
        <c:overlap val="-27"/>
        <c:axId val="607316992"/>
        <c:axId val="669181056"/>
      </c:barChart>
      <c:lineChart>
        <c:grouping val="standard"/>
        <c:varyColors val="0"/>
        <c:ser>
          <c:idx val="1"/>
          <c:order val="1"/>
          <c:tx>
            <c:strRef>
              <c:f>Sinaloa!$K$22</c:f>
              <c:strCache>
                <c:ptCount val="1"/>
                <c:pt idx="0">
                  <c:v>Total daños (millones de pesos constantes, base 2013)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
                  <c:y val="-4.504899602330551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16018323873466E-17"/>
                  <c:y val="-1.0238408187114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432036647746932E-17"/>
                  <c:y val="-1.63814530993838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9629633085988113E-3"/>
                  <c:y val="-1.22860898245378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MX"/>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Sinaloa!$I$23:$I$39</c:f>
              <c:numCache>
                <c:formatCode>General</c:formatCode>
                <c:ptCount val="17"/>
                <c:pt idx="0">
                  <c:v>2000</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Sinaloa!$K$23:$K$39</c:f>
              <c:numCache>
                <c:formatCode>_-* #,##0.0_-;\-* #,##0.0_-;_-* "-"??_-;_-@_-</c:formatCode>
                <c:ptCount val="17"/>
                <c:pt idx="0">
                  <c:v>103.26675390375624</c:v>
                </c:pt>
                <c:pt idx="1">
                  <c:v>233.86378292102202</c:v>
                </c:pt>
                <c:pt idx="2">
                  <c:v>997.9154433488394</c:v>
                </c:pt>
                <c:pt idx="3">
                  <c:v>60.548852261209575</c:v>
                </c:pt>
                <c:pt idx="4">
                  <c:v>6.0191320086285067</c:v>
                </c:pt>
                <c:pt idx="5">
                  <c:v>2806.4474964340984</c:v>
                </c:pt>
                <c:pt idx="6">
                  <c:v>271.32412547855574</c:v>
                </c:pt>
                <c:pt idx="7">
                  <c:v>178.07183363782389</c:v>
                </c:pt>
                <c:pt idx="8">
                  <c:v>259.24989485627754</c:v>
                </c:pt>
                <c:pt idx="9">
                  <c:v>7.4946951910308037</c:v>
                </c:pt>
                <c:pt idx="10">
                  <c:v>93.114051814606881</c:v>
                </c:pt>
                <c:pt idx="11">
                  <c:v>16.105563483681895</c:v>
                </c:pt>
                <c:pt idx="12">
                  <c:v>3058.364</c:v>
                </c:pt>
                <c:pt idx="13">
                  <c:v>30.755337641708934</c:v>
                </c:pt>
                <c:pt idx="14">
                  <c:v>146.43975813934748</c:v>
                </c:pt>
                <c:pt idx="15">
                  <c:v>1210.4935815272893</c:v>
                </c:pt>
                <c:pt idx="16">
                  <c:v>2.7975990394476233</c:v>
                </c:pt>
              </c:numCache>
            </c:numRef>
          </c:val>
          <c:smooth val="0"/>
        </c:ser>
        <c:dLbls>
          <c:showLegendKey val="0"/>
          <c:showVal val="0"/>
          <c:showCatName val="0"/>
          <c:showSerName val="0"/>
          <c:showPercent val="0"/>
          <c:showBubbleSize val="0"/>
        </c:dLbls>
        <c:marker val="1"/>
        <c:smooth val="0"/>
        <c:axId val="607344640"/>
        <c:axId val="669181632"/>
      </c:lineChart>
      <c:catAx>
        <c:axId val="60731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crossAx val="669181056"/>
        <c:crosses val="autoZero"/>
        <c:auto val="1"/>
        <c:lblAlgn val="ctr"/>
        <c:lblOffset val="100"/>
        <c:noMultiLvlLbl val="0"/>
      </c:catAx>
      <c:valAx>
        <c:axId val="6691810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crossAx val="607316992"/>
        <c:crosses val="autoZero"/>
        <c:crossBetween val="between"/>
      </c:valAx>
      <c:valAx>
        <c:axId val="66918163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crossAx val="607344640"/>
        <c:crosses val="max"/>
        <c:crossBetween val="between"/>
      </c:valAx>
      <c:catAx>
        <c:axId val="607344640"/>
        <c:scaling>
          <c:orientation val="minMax"/>
        </c:scaling>
        <c:delete val="1"/>
        <c:axPos val="b"/>
        <c:numFmt formatCode="General" sourceLinked="1"/>
        <c:majorTickMark val="out"/>
        <c:minorTickMark val="none"/>
        <c:tickLblPos val="nextTo"/>
        <c:crossAx val="66918163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MX"/>
        </a:p>
      </c:txPr>
    </c:title>
    <c:autoTitleDeleted val="0"/>
    <c:plotArea>
      <c:layout/>
      <c:pieChart>
        <c:varyColors val="1"/>
        <c:ser>
          <c:idx val="0"/>
          <c:order val="0"/>
          <c:tx>
            <c:strRef>
              <c:f>Sinaloa!$J$42</c:f>
              <c:strCache>
                <c:ptCount val="1"/>
                <c:pt idx="0">
                  <c:v>Defunciones, 2000-2017</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MX"/>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Sinaloa!$I$50:$I$52</c:f>
              <c:strCache>
                <c:ptCount val="3"/>
                <c:pt idx="0">
                  <c:v>Hidrometeorológico</c:v>
                </c:pt>
                <c:pt idx="1">
                  <c:v>Químico</c:v>
                </c:pt>
                <c:pt idx="2">
                  <c:v>Socio-organizativo</c:v>
                </c:pt>
              </c:strCache>
            </c:strRef>
          </c:cat>
          <c:val>
            <c:numRef>
              <c:f>Sinaloa!$J$50:$J$52</c:f>
              <c:numCache>
                <c:formatCode>0.0%</c:formatCode>
                <c:ptCount val="3"/>
                <c:pt idx="0">
                  <c:v>0.23125000000000001</c:v>
                </c:pt>
                <c:pt idx="1">
                  <c:v>0.10625</c:v>
                </c:pt>
                <c:pt idx="2">
                  <c:v>0.66249999999999998</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Daños totales por categoría de fenómeno (millones de pesos constantes, base 2013)</a:t>
            </a:r>
          </a:p>
        </c:rich>
      </c:tx>
      <c:layout/>
      <c:overlay val="0"/>
      <c:spPr>
        <a:noFill/>
        <a:ln>
          <a:noFill/>
        </a:ln>
        <a:effectLst/>
      </c:spPr>
    </c:title>
    <c:autoTitleDeleted val="0"/>
    <c:plotArea>
      <c:layout/>
      <c:pieChart>
        <c:varyColors val="1"/>
        <c:ser>
          <c:idx val="0"/>
          <c:order val="0"/>
          <c:tx>
            <c:strRef>
              <c:f>Sinaloa!$K$42</c:f>
              <c:strCache>
                <c:ptCount val="1"/>
                <c:pt idx="0">
                  <c:v>Daños totales por categoría de fenómeno (millones de pesos constantes, base 2013)</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1"/>
              <c:layout>
                <c:manualLayout>
                  <c:x val="-3.5467503002802617E-2"/>
                  <c:y val="6.4181277296031392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7728101783887186E-2"/>
                  <c:y val="6.6504380195120116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MX"/>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Sinaloa!$I$50:$I$52</c:f>
              <c:strCache>
                <c:ptCount val="3"/>
                <c:pt idx="0">
                  <c:v>Hidrometeorológico</c:v>
                </c:pt>
                <c:pt idx="1">
                  <c:v>Químico</c:v>
                </c:pt>
                <c:pt idx="2">
                  <c:v>Socio-organizativo</c:v>
                </c:pt>
              </c:strCache>
            </c:strRef>
          </c:cat>
          <c:val>
            <c:numRef>
              <c:f>Sinaloa!$K$50:$K$52</c:f>
              <c:numCache>
                <c:formatCode>0.0%</c:formatCode>
                <c:ptCount val="3"/>
                <c:pt idx="0">
                  <c:v>0.99019293882328296</c:v>
                </c:pt>
                <c:pt idx="1">
                  <c:v>5.7929201344548648E-3</c:v>
                </c:pt>
                <c:pt idx="2">
                  <c:v>3.9718650568392197E-3</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000" b="1" i="0" u="none" strike="noStrike" kern="1200" baseline="0">
              <a:solidFill>
                <a:sysClr val="windowText" lastClr="000000"/>
              </a:solidFill>
              <a:latin typeface="+mn-lt"/>
              <a:ea typeface="+mn-ea"/>
              <a:cs typeface="+mn-cs"/>
            </a:defRPr>
          </a:pPr>
          <a:endParaRPr lang="es-MX"/>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pivotSource>
    <c:name>[Sinaloa.xlsx]Sectores!Tabla dinámica1</c:name>
    <c:fmtId val="-1"/>
  </c:pivotSource>
  <c:chart>
    <c:title>
      <c:tx>
        <c:rich>
          <a:bodyPr/>
          <a:lstStyle/>
          <a:p>
            <a:pPr>
              <a:defRPr sz="1100"/>
            </a:pPr>
            <a:r>
              <a:rPr lang="en-US" sz="1100"/>
              <a:t>Participación</a:t>
            </a:r>
            <a:r>
              <a:rPr lang="en-US" sz="1100" baseline="0"/>
              <a:t> por sector en los daños y pérdidas causadas por los desastres de origen natural y antrópico en el estado de Sinaloa, 2000-2017</a:t>
            </a:r>
            <a:endParaRPr lang="en-US" sz="1100"/>
          </a:p>
        </c:rich>
      </c:tx>
      <c:layout/>
      <c:overlay val="0"/>
    </c:title>
    <c:autoTitleDeleted val="0"/>
    <c:pivotFmts>
      <c:pivotFmt>
        <c:idx val="0"/>
        <c:marker>
          <c:symbol val="none"/>
        </c:marker>
        <c:dLbl>
          <c:idx val="0"/>
          <c:spPr/>
          <c:txPr>
            <a:bodyPr/>
            <a:lstStyle/>
            <a:p>
              <a:pPr>
                <a:defRPr/>
              </a:pPr>
              <a:endParaRPr lang="es-MX"/>
            </a:p>
          </c:txPr>
          <c:showLegendKey val="0"/>
          <c:showVal val="0"/>
          <c:showCatName val="0"/>
          <c:showSerName val="0"/>
          <c:showPercent val="1"/>
          <c:showBubbleSize val="0"/>
        </c:dLbl>
      </c:pivotFmt>
      <c:pivotFmt>
        <c:idx val="1"/>
        <c:marker>
          <c:symbol val="none"/>
        </c:marker>
        <c:dLbl>
          <c:idx val="0"/>
          <c:spPr/>
          <c:txPr>
            <a:bodyPr/>
            <a:lstStyle/>
            <a:p>
              <a:pPr>
                <a:defRPr/>
              </a:pPr>
              <a:endParaRPr lang="es-MX"/>
            </a:p>
          </c:txPr>
          <c:showLegendKey val="0"/>
          <c:showVal val="0"/>
          <c:showCatName val="0"/>
          <c:showSerName val="0"/>
          <c:showPercent val="1"/>
          <c:showBubbleSize val="0"/>
        </c:dLbl>
      </c:pivotFmt>
      <c:pivotFmt>
        <c:idx val="2"/>
        <c:marker>
          <c:symbol val="none"/>
        </c:marker>
        <c:dLbl>
          <c:idx val="0"/>
          <c:spPr/>
          <c:txPr>
            <a:bodyPr/>
            <a:lstStyle/>
            <a:p>
              <a:pPr>
                <a:defRPr/>
              </a:pPr>
              <a:endParaRPr lang="es-MX"/>
            </a:p>
          </c:txPr>
          <c:showLegendKey val="0"/>
          <c:showVal val="0"/>
          <c:showCatName val="0"/>
          <c:showSerName val="0"/>
          <c:showPercent val="1"/>
          <c:showBubbleSize val="0"/>
        </c:dLbl>
      </c:pivotFmt>
    </c:pivotFmts>
    <c:view3D>
      <c:rotX val="30"/>
      <c:rotY val="0"/>
      <c:rAngAx val="0"/>
      <c:perspective val="30"/>
    </c:view3D>
    <c:floor>
      <c:thickness val="0"/>
    </c:floor>
    <c:sideWall>
      <c:thickness val="0"/>
    </c:sideWall>
    <c:backWall>
      <c:thickness val="0"/>
    </c:backWall>
    <c:plotArea>
      <c:layout/>
      <c:pie3DChart>
        <c:varyColors val="1"/>
        <c:ser>
          <c:idx val="0"/>
          <c:order val="0"/>
          <c:tx>
            <c:strRef>
              <c:f>Sectores!$N$13</c:f>
              <c:strCache>
                <c:ptCount val="1"/>
                <c:pt idx="0">
                  <c:v>Total</c:v>
                </c:pt>
              </c:strCache>
            </c:strRef>
          </c:tx>
          <c:explosion val="25"/>
          <c:dLbls>
            <c:txPr>
              <a:bodyPr/>
              <a:lstStyle/>
              <a:p>
                <a:pPr>
                  <a:defRPr/>
                </a:pPr>
                <a:endParaRPr lang="es-MX"/>
              </a:p>
            </c:txPr>
            <c:showLegendKey val="0"/>
            <c:showVal val="0"/>
            <c:showCatName val="0"/>
            <c:showSerName val="0"/>
            <c:showPercent val="1"/>
            <c:showBubbleSize val="0"/>
            <c:showLeaderLines val="1"/>
          </c:dLbls>
          <c:cat>
            <c:strRef>
              <c:f>Sectores!$M$14:$M$25</c:f>
              <c:strCache>
                <c:ptCount val="11"/>
                <c:pt idx="0">
                  <c:v>Acuícola y pesquero</c:v>
                </c:pt>
                <c:pt idx="1">
                  <c:v>Antropología e Historia</c:v>
                </c:pt>
                <c:pt idx="2">
                  <c:v>Carretero</c:v>
                </c:pt>
                <c:pt idx="3">
                  <c:v>Deportivo</c:v>
                </c:pt>
                <c:pt idx="4">
                  <c:v>Educativo</c:v>
                </c:pt>
                <c:pt idx="5">
                  <c:v>Forestal</c:v>
                </c:pt>
                <c:pt idx="6">
                  <c:v>Hidráulico</c:v>
                </c:pt>
                <c:pt idx="7">
                  <c:v>Salud</c:v>
                </c:pt>
                <c:pt idx="8">
                  <c:v>Urbano</c:v>
                </c:pt>
                <c:pt idx="9">
                  <c:v>Vivienda</c:v>
                </c:pt>
                <c:pt idx="10">
                  <c:v>Zona costera</c:v>
                </c:pt>
              </c:strCache>
            </c:strRef>
          </c:cat>
          <c:val>
            <c:numRef>
              <c:f>Sectores!$N$14:$N$25</c:f>
              <c:numCache>
                <c:formatCode>General</c:formatCode>
                <c:ptCount val="11"/>
                <c:pt idx="0">
                  <c:v>331951301.5</c:v>
                </c:pt>
                <c:pt idx="1">
                  <c:v>15872300</c:v>
                </c:pt>
                <c:pt idx="2">
                  <c:v>875564916.0473001</c:v>
                </c:pt>
                <c:pt idx="3">
                  <c:v>12235416</c:v>
                </c:pt>
                <c:pt idx="4">
                  <c:v>122210044.55</c:v>
                </c:pt>
                <c:pt idx="5">
                  <c:v>29085433</c:v>
                </c:pt>
                <c:pt idx="6">
                  <c:v>709321284.5</c:v>
                </c:pt>
                <c:pt idx="7">
                  <c:v>10122954.5</c:v>
                </c:pt>
                <c:pt idx="8">
                  <c:v>141697824.44</c:v>
                </c:pt>
                <c:pt idx="9">
                  <c:v>262203530.69999999</c:v>
                </c:pt>
                <c:pt idx="10">
                  <c:v>14824104</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spPr>
    <a:ln>
      <a:solidFill>
        <a:schemeClr val="bg1">
          <a:lumMod val="65000"/>
        </a:schemeClr>
      </a:solidFill>
    </a:ln>
  </c:sp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316674-6323-449B-89C6-3A204ABD4289}" type="datetimeFigureOut">
              <a:rPr lang="es-MX" smtClean="0"/>
              <a:t>21/01/2019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423C76-74CF-4C18-AC18-838D005D52D2}" type="slidenum">
              <a:rPr lang="es-MX" smtClean="0"/>
              <a:t>‹Nº›</a:t>
            </a:fld>
            <a:endParaRPr lang="es-MX"/>
          </a:p>
        </p:txBody>
      </p:sp>
    </p:spTree>
    <p:extLst>
      <p:ext uri="{BB962C8B-B14F-4D97-AF65-F5344CB8AC3E}">
        <p14:creationId xmlns:p14="http://schemas.microsoft.com/office/powerpoint/2010/main" val="364828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6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21/01/2019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12009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21/01/2019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261302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75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21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80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21/01/2019</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379832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21/01/2019</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7430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21/01/2019</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331254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21/01/2019</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363988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t>21/01/2019</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t>‹Nº›</a:t>
            </a:fld>
            <a:endParaRPr lang="es-MX"/>
          </a:p>
        </p:txBody>
      </p:sp>
    </p:spTree>
    <p:extLst>
      <p:ext uri="{BB962C8B-B14F-4D97-AF65-F5344CB8AC3E}">
        <p14:creationId xmlns:p14="http://schemas.microsoft.com/office/powerpoint/2010/main" val="9075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035"/>
            <a:ext cx="6392064" cy="6858000"/>
          </a:xfrm>
          <a:prstGeom prst="rect">
            <a:avLst/>
          </a:prstGeom>
        </p:spPr>
      </p:pic>
      <p:pic>
        <p:nvPicPr>
          <p:cNvPr id="4" name="Picture 3">
            <a:extLst>
              <a:ext uri="{FF2B5EF4-FFF2-40B4-BE49-F238E27FC236}">
                <a16:creationId xmlns="" xmlns:a16="http://schemas.microsoft.com/office/drawing/2014/main" id="{A970F47B-8336-174D-8345-672D517DBE8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11390" y="188640"/>
            <a:ext cx="4283968" cy="343897"/>
          </a:xfrm>
          <a:prstGeom prst="rect">
            <a:avLst/>
          </a:prstGeom>
        </p:spPr>
      </p:pic>
    </p:spTree>
    <p:extLst>
      <p:ext uri="{BB962C8B-B14F-4D97-AF65-F5344CB8AC3E}">
        <p14:creationId xmlns:p14="http://schemas.microsoft.com/office/powerpoint/2010/main" val="2248928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atlasnacionalderiesgos.gob.mx/app/CoberturaEstatal/"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atlasnacionalderiesgos.gob.mx/AtlasEstatales/?&amp;NOM_ENT=San%20Luis%20Potos%C3%AD&amp;CVE_ENT=2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rmgir.proyectomesoamerica.org/portal/apps/MapTools/index.html?appid=ab45cf1bfdf34a2da3f5ea6f7f2464c7" TargetMode="External"/><Relationship Id="rId2" Type="http://schemas.openxmlformats.org/officeDocument/2006/relationships/hyperlink" Target="http://www.atlasnacionalderiesgos.gob.mx/app/CoberturaEstatal/"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www.atlasnacionalderiesgos.gob.mx/apps/Declaratoria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tlasnacionalderiesgos.gob.mx/apps/Declaratoria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hyperlink" Target="http://www.atlasnacionalderiesgos.gob.mx/apps/IGOPP" TargetMode="External"/><Relationship Id="rId2" Type="http://schemas.openxmlformats.org/officeDocument/2006/relationships/hyperlink" Target="http://www.atlasnacionalderiesgos.gob.mx/app/CoberturaEstata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tlasnacionalderiesgos.gob.mx/app/municipio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r="14355"/>
          <a:stretch/>
        </p:blipFill>
        <p:spPr>
          <a:xfrm>
            <a:off x="-11216" y="0"/>
            <a:ext cx="9144001" cy="6899880"/>
          </a:xfrm>
          <a:prstGeom prst="rect">
            <a:avLst/>
          </a:prstGeom>
        </p:spPr>
      </p:pic>
      <p:sp>
        <p:nvSpPr>
          <p:cNvPr id="8" name="Rectángulo 3"/>
          <p:cNvSpPr>
            <a:spLocks noChangeArrowheads="1"/>
          </p:cNvSpPr>
          <p:nvPr/>
        </p:nvSpPr>
        <p:spPr bwMode="auto">
          <a:xfrm>
            <a:off x="4860032" y="5258865"/>
            <a:ext cx="3974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r" eaLnBrk="1" hangingPunct="1">
              <a:spcBef>
                <a:spcPct val="0"/>
              </a:spcBef>
              <a:buFontTx/>
              <a:buNone/>
            </a:pPr>
            <a:r>
              <a:rPr lang="es-MX" altLang="es-MX" sz="1800" smtClean="0">
                <a:solidFill>
                  <a:srgbClr val="D4C19C"/>
                </a:solidFill>
                <a:latin typeface="Montserrat" panose="00000500000000000000" pitchFamily="2" charset="0"/>
              </a:rPr>
              <a:t>22 </a:t>
            </a:r>
            <a:r>
              <a:rPr lang="es-MX" altLang="es-MX" sz="1800" dirty="0">
                <a:solidFill>
                  <a:srgbClr val="D4C19C"/>
                </a:solidFill>
                <a:latin typeface="Montserrat" panose="00000500000000000000" pitchFamily="2" charset="0"/>
              </a:rPr>
              <a:t>enero del 2019</a:t>
            </a:r>
          </a:p>
        </p:txBody>
      </p:sp>
      <p:sp>
        <p:nvSpPr>
          <p:cNvPr id="9" name="8 Rectángulo"/>
          <p:cNvSpPr/>
          <p:nvPr/>
        </p:nvSpPr>
        <p:spPr>
          <a:xfrm>
            <a:off x="683568" y="2413657"/>
            <a:ext cx="8449217" cy="1512168"/>
          </a:xfrm>
          <a:prstGeom prst="rect">
            <a:avLst/>
          </a:prstGeom>
          <a:gradFill flip="none" rotWithShape="1">
            <a:gsLst>
              <a:gs pos="0">
                <a:srgbClr val="439B82"/>
              </a:gs>
              <a:gs pos="100000">
                <a:srgbClr val="38806B">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2"/>
          <p:cNvSpPr txBox="1">
            <a:spLocks noChangeArrowheads="1"/>
          </p:cNvSpPr>
          <p:nvPr/>
        </p:nvSpPr>
        <p:spPr bwMode="auto">
          <a:xfrm>
            <a:off x="1571945" y="1268760"/>
            <a:ext cx="756084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30163" indent="-30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lvl="1" algn="r" eaLnBrk="1" hangingPunct="1">
              <a:spcBef>
                <a:spcPct val="0"/>
              </a:spcBef>
              <a:buNone/>
            </a:pPr>
            <a:r>
              <a:rPr lang="es-ES" altLang="es-MX" b="1" dirty="0">
                <a:solidFill>
                  <a:schemeClr val="bg1"/>
                </a:solidFill>
                <a:latin typeface="Montserrat" pitchFamily="2" charset="77"/>
              </a:rPr>
              <a:t>Jornada de Fortalecimiento de Entidades Federativas</a:t>
            </a:r>
          </a:p>
          <a:p>
            <a:pPr lvl="1" algn="r" eaLnBrk="1" hangingPunct="1">
              <a:spcBef>
                <a:spcPct val="0"/>
              </a:spcBef>
              <a:buNone/>
            </a:pPr>
            <a:endParaRPr lang="es-ES" b="1" dirty="0">
              <a:solidFill>
                <a:schemeClr val="bg1"/>
              </a:solidFill>
              <a:latin typeface="Montserrat" pitchFamily="2" charset="77"/>
            </a:endParaRPr>
          </a:p>
          <a:p>
            <a:pPr lvl="1" algn="r" eaLnBrk="1" hangingPunct="1">
              <a:spcBef>
                <a:spcPct val="0"/>
              </a:spcBef>
              <a:buNone/>
            </a:pPr>
            <a:r>
              <a:rPr lang="es-ES" b="1" dirty="0" smtClean="0">
                <a:solidFill>
                  <a:schemeClr val="bg1"/>
                </a:solidFill>
                <a:latin typeface="Montserrat" pitchFamily="2" charset="77"/>
              </a:rPr>
              <a:t>Sinaloa</a:t>
            </a:r>
            <a:endParaRPr lang="es-ES" b="1" dirty="0">
              <a:solidFill>
                <a:schemeClr val="bg1"/>
              </a:solidFill>
              <a:latin typeface="Montserrat" pitchFamily="2" charset="77"/>
            </a:endParaRPr>
          </a:p>
          <a:p>
            <a:pPr lvl="1" algn="r" eaLnBrk="1" hangingPunct="1">
              <a:spcBef>
                <a:spcPct val="0"/>
              </a:spcBef>
              <a:buFontTx/>
              <a:buNone/>
            </a:pPr>
            <a:r>
              <a:rPr lang="es-MX" altLang="es-MX" b="1" dirty="0">
                <a:solidFill>
                  <a:schemeClr val="bg1"/>
                </a:solidFill>
                <a:latin typeface="Montserrat" pitchFamily="2" charset="77"/>
              </a:rPr>
              <a:t> </a:t>
            </a:r>
          </a:p>
          <a:p>
            <a:pPr lvl="1" algn="r" eaLnBrk="1" hangingPunct="1">
              <a:spcBef>
                <a:spcPct val="0"/>
              </a:spcBef>
              <a:buFontTx/>
              <a:buNone/>
            </a:pPr>
            <a:endParaRPr lang="es-MX" altLang="es-MX" sz="4400" dirty="0">
              <a:solidFill>
                <a:schemeClr val="bg1"/>
              </a:solidFill>
              <a:latin typeface="Montserrat" pitchFamily="2" charset="77"/>
            </a:endParaRPr>
          </a:p>
        </p:txBody>
      </p:sp>
    </p:spTree>
    <p:extLst>
      <p:ext uri="{BB962C8B-B14F-4D97-AF65-F5344CB8AC3E}">
        <p14:creationId xmlns:p14="http://schemas.microsoft.com/office/powerpoint/2010/main" val="43533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3707904" y="2948061"/>
            <a:ext cx="5409542" cy="3563613"/>
          </a:xfrm>
          <a:prstGeom prst="rect">
            <a:avLst/>
          </a:prstGeom>
        </p:spPr>
      </p:pic>
      <p:sp>
        <p:nvSpPr>
          <p:cNvPr id="3" name="TextBox 2">
            <a:hlinkClick r:id="rId3"/>
            <a:extLst>
              <a:ext uri="{FF2B5EF4-FFF2-40B4-BE49-F238E27FC236}">
                <a16:creationId xmlns="" xmlns:a16="http://schemas.microsoft.com/office/drawing/2014/main" id="{B4AE6D5B-8C64-7942-8A34-9B1BD47DDB20}"/>
              </a:ext>
            </a:extLst>
          </p:cNvPr>
          <p:cNvSpPr txBox="1"/>
          <p:nvPr/>
        </p:nvSpPr>
        <p:spPr>
          <a:xfrm>
            <a:off x="179510" y="593649"/>
            <a:ext cx="5614037" cy="276999"/>
          </a:xfrm>
          <a:prstGeom prst="rect">
            <a:avLst/>
          </a:prstGeom>
          <a:noFill/>
        </p:spPr>
        <p:txBody>
          <a:bodyPr wrap="none" rtlCol="0">
            <a:spAutoFit/>
          </a:bodyPr>
          <a:lstStyle/>
          <a:p>
            <a:r>
              <a:rPr lang="en-US" sz="1200" b="1" i="1" dirty="0">
                <a:latin typeface="Montserrat" pitchFamily="2" charset="77"/>
                <a:hlinkClick r:id="rId3"/>
              </a:rPr>
              <a:t>http://www.atlasnacionalderiesgos.gob.mx/app/</a:t>
            </a:r>
            <a:r>
              <a:rPr lang="en-US" sz="1200" b="1" i="1" dirty="0" err="1">
                <a:latin typeface="Montserrat" pitchFamily="2" charset="77"/>
                <a:hlinkClick r:id="rId3"/>
              </a:rPr>
              <a:t>CoberturaEstatal</a:t>
            </a:r>
            <a:r>
              <a:rPr lang="en-US" sz="1200" b="1" i="1" dirty="0">
                <a:latin typeface="Montserrat" pitchFamily="2" charset="77"/>
                <a:hlinkClick r:id="rId3"/>
              </a:rPr>
              <a:t>/</a:t>
            </a:r>
            <a:endParaRPr lang="en-US" sz="1200" b="1" i="1" dirty="0">
              <a:latin typeface="Montserrat" pitchFamily="2" charset="77"/>
            </a:endParaRPr>
          </a:p>
        </p:txBody>
      </p:sp>
      <p:sp>
        <p:nvSpPr>
          <p:cNvPr id="5" name="TextBox 4">
            <a:extLst>
              <a:ext uri="{FF2B5EF4-FFF2-40B4-BE49-F238E27FC236}">
                <a16:creationId xmlns="" xmlns:a16="http://schemas.microsoft.com/office/drawing/2014/main" id="{9D3E76E0-46F8-8E45-AB95-8362C2F2C526}"/>
              </a:ext>
            </a:extLst>
          </p:cNvPr>
          <p:cNvSpPr txBox="1"/>
          <p:nvPr/>
        </p:nvSpPr>
        <p:spPr>
          <a:xfrm>
            <a:off x="179512" y="116632"/>
            <a:ext cx="3823483" cy="369332"/>
          </a:xfrm>
          <a:prstGeom prst="rect">
            <a:avLst/>
          </a:prstGeom>
          <a:noFill/>
        </p:spPr>
        <p:txBody>
          <a:bodyPr wrap="none" rtlCol="0">
            <a:spAutoFit/>
          </a:bodyPr>
          <a:lstStyle/>
          <a:p>
            <a:r>
              <a:rPr lang="en-US" b="1" dirty="0">
                <a:latin typeface="Montserrat" pitchFamily="2" charset="77"/>
              </a:rPr>
              <a:t>Atlas </a:t>
            </a:r>
            <a:r>
              <a:rPr lang="en-US" b="1" dirty="0" err="1">
                <a:latin typeface="Montserrat" pitchFamily="2" charset="77"/>
              </a:rPr>
              <a:t>Estatal</a:t>
            </a:r>
            <a:r>
              <a:rPr lang="en-US" b="1" dirty="0">
                <a:latin typeface="Montserrat" pitchFamily="2" charset="77"/>
              </a:rPr>
              <a:t> de </a:t>
            </a:r>
            <a:r>
              <a:rPr lang="en-US" b="1" dirty="0" err="1">
                <a:latin typeface="Montserrat" pitchFamily="2" charset="77"/>
              </a:rPr>
              <a:t>Riesgos</a:t>
            </a:r>
            <a:r>
              <a:rPr lang="en-US" b="1" dirty="0">
                <a:latin typeface="Montserrat" pitchFamily="2" charset="77"/>
              </a:rPr>
              <a:t> (</a:t>
            </a:r>
            <a:r>
              <a:rPr lang="en-US" b="1" dirty="0" smtClean="0">
                <a:latin typeface="Montserrat" pitchFamily="2" charset="77"/>
              </a:rPr>
              <a:t>2012)</a:t>
            </a:r>
            <a:endParaRPr lang="en-US" b="1" dirty="0">
              <a:latin typeface="Montserrat" pitchFamily="2" charset="77"/>
            </a:endParaRPr>
          </a:p>
        </p:txBody>
      </p:sp>
      <p:sp>
        <p:nvSpPr>
          <p:cNvPr id="6" name="TextBox 5">
            <a:extLst>
              <a:ext uri="{FF2B5EF4-FFF2-40B4-BE49-F238E27FC236}">
                <a16:creationId xmlns="" xmlns:a16="http://schemas.microsoft.com/office/drawing/2014/main" id="{29533D64-F3F7-7841-8059-C2ED6611F592}"/>
              </a:ext>
            </a:extLst>
          </p:cNvPr>
          <p:cNvSpPr txBox="1"/>
          <p:nvPr/>
        </p:nvSpPr>
        <p:spPr>
          <a:xfrm>
            <a:off x="6609627" y="6563685"/>
            <a:ext cx="2430474" cy="307777"/>
          </a:xfrm>
          <a:prstGeom prst="rect">
            <a:avLst/>
          </a:prstGeom>
          <a:noFill/>
        </p:spPr>
        <p:txBody>
          <a:bodyPr wrap="none" rtlCol="0">
            <a:spAutoFit/>
          </a:bodyPr>
          <a:lstStyle/>
          <a:p>
            <a:r>
              <a:rPr lang="en-US" sz="1400" b="1" dirty="0" smtClean="0">
                <a:latin typeface="Montserrat" pitchFamily="2" charset="77"/>
              </a:rPr>
              <a:t>48</a:t>
            </a:r>
            <a:r>
              <a:rPr lang="en-US" sz="1400" dirty="0" smtClean="0">
                <a:latin typeface="Montserrat" pitchFamily="2" charset="77"/>
              </a:rPr>
              <a:t> </a:t>
            </a:r>
            <a:r>
              <a:rPr lang="en-US" sz="1400" dirty="0" err="1">
                <a:latin typeface="Montserrat" pitchFamily="2" charset="77"/>
              </a:rPr>
              <a:t>capas</a:t>
            </a:r>
            <a:r>
              <a:rPr lang="en-US" sz="1400" dirty="0">
                <a:latin typeface="Montserrat" pitchFamily="2" charset="77"/>
              </a:rPr>
              <a:t> de </a:t>
            </a:r>
            <a:r>
              <a:rPr lang="en-US" sz="1400" dirty="0" err="1">
                <a:latin typeface="Montserrat" pitchFamily="2" charset="77"/>
              </a:rPr>
              <a:t>información</a:t>
            </a:r>
            <a:endParaRPr lang="en-US" sz="1400" dirty="0">
              <a:latin typeface="Montserrat" pitchFamily="2" charset="77"/>
            </a:endParaRPr>
          </a:p>
        </p:txBody>
      </p:sp>
      <p:sp>
        <p:nvSpPr>
          <p:cNvPr id="11" name="Rectangle 10">
            <a:hlinkClick r:id="rId4"/>
            <a:extLst>
              <a:ext uri="{FF2B5EF4-FFF2-40B4-BE49-F238E27FC236}">
                <a16:creationId xmlns="" xmlns:a16="http://schemas.microsoft.com/office/drawing/2014/main" id="{AD271166-37A0-3E43-B278-907B8D61D99A}"/>
              </a:ext>
            </a:extLst>
          </p:cNvPr>
          <p:cNvSpPr/>
          <p:nvPr/>
        </p:nvSpPr>
        <p:spPr>
          <a:xfrm>
            <a:off x="36844" y="6586768"/>
            <a:ext cx="3839513" cy="261610"/>
          </a:xfrm>
          <a:prstGeom prst="rect">
            <a:avLst/>
          </a:prstGeom>
          <a:noFill/>
        </p:spPr>
        <p:txBody>
          <a:bodyPr wrap="none" rtlCol="0">
            <a:spAutoFit/>
          </a:bodyPr>
          <a:lstStyle/>
          <a:p>
            <a:r>
              <a:rPr lang="es-ES_tradnl" sz="1100" i="1" dirty="0">
                <a:latin typeface="Montserrat" pitchFamily="2" charset="77"/>
              </a:rPr>
              <a:t>http://</a:t>
            </a:r>
            <a:r>
              <a:rPr lang="es-ES_tradnl" sz="1100" i="1" dirty="0" smtClean="0">
                <a:latin typeface="Montserrat" pitchFamily="2" charset="77"/>
              </a:rPr>
              <a:t>www.atlasnacionalderiesgos.gob.mx/Sinaloa</a:t>
            </a:r>
            <a:endParaRPr lang="es-ES_tradnl" sz="1100" i="1" dirty="0">
              <a:latin typeface="Montserrat" pitchFamily="2" charset="77"/>
            </a:endParaRPr>
          </a:p>
        </p:txBody>
      </p:sp>
      <p:pic>
        <p:nvPicPr>
          <p:cNvPr id="7" name="Imagen 6"/>
          <p:cNvPicPr>
            <a:picLocks noChangeAspect="1"/>
          </p:cNvPicPr>
          <p:nvPr/>
        </p:nvPicPr>
        <p:blipFill>
          <a:blip r:embed="rId5"/>
          <a:stretch>
            <a:fillRect/>
          </a:stretch>
        </p:blipFill>
        <p:spPr>
          <a:xfrm>
            <a:off x="-1" y="987375"/>
            <a:ext cx="4969055" cy="3665761"/>
          </a:xfrm>
          <a:prstGeom prst="rect">
            <a:avLst/>
          </a:prstGeom>
        </p:spPr>
      </p:pic>
    </p:spTree>
    <p:extLst>
      <p:ext uri="{BB962C8B-B14F-4D97-AF65-F5344CB8AC3E}">
        <p14:creationId xmlns:p14="http://schemas.microsoft.com/office/powerpoint/2010/main" val="2183132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0CE4222-B880-6240-BF1E-8039E594F7FB}"/>
              </a:ext>
            </a:extLst>
          </p:cNvPr>
          <p:cNvSpPr txBox="1"/>
          <p:nvPr/>
        </p:nvSpPr>
        <p:spPr>
          <a:xfrm>
            <a:off x="163107" y="221476"/>
            <a:ext cx="3692036" cy="646331"/>
          </a:xfrm>
          <a:prstGeom prst="rect">
            <a:avLst/>
          </a:prstGeom>
          <a:noFill/>
        </p:spPr>
        <p:txBody>
          <a:bodyPr wrap="none" rtlCol="0">
            <a:spAutoFit/>
          </a:bodyPr>
          <a:lstStyle/>
          <a:p>
            <a:r>
              <a:rPr lang="en-US" b="1" dirty="0">
                <a:latin typeface="Montserrat" pitchFamily="2" charset="77"/>
              </a:rPr>
              <a:t>Atlas </a:t>
            </a:r>
            <a:r>
              <a:rPr lang="en-US" b="1" dirty="0" err="1">
                <a:latin typeface="Montserrat" pitchFamily="2" charset="77"/>
              </a:rPr>
              <a:t>Municipales</a:t>
            </a:r>
            <a:r>
              <a:rPr lang="en-US" b="1" dirty="0">
                <a:latin typeface="Montserrat" pitchFamily="2" charset="77"/>
              </a:rPr>
              <a:t> de </a:t>
            </a:r>
            <a:r>
              <a:rPr lang="en-US" b="1" dirty="0" err="1">
                <a:latin typeface="Montserrat" pitchFamily="2" charset="77"/>
              </a:rPr>
              <a:t>Riesgos</a:t>
            </a:r>
            <a:endParaRPr lang="en-US" b="1" dirty="0">
              <a:latin typeface="Montserrat" pitchFamily="2" charset="77"/>
            </a:endParaRPr>
          </a:p>
          <a:p>
            <a:r>
              <a:rPr lang="en-US" b="1" dirty="0" smtClean="0">
                <a:latin typeface="Montserrat" pitchFamily="2" charset="77"/>
              </a:rPr>
              <a:t>(12/18)</a:t>
            </a:r>
            <a:endParaRPr lang="en-US" b="1" dirty="0">
              <a:latin typeface="Montserrat" pitchFamily="2" charset="77"/>
            </a:endParaRPr>
          </a:p>
        </p:txBody>
      </p:sp>
      <p:sp>
        <p:nvSpPr>
          <p:cNvPr id="11" name="TextBox 10">
            <a:hlinkClick r:id="rId2"/>
            <a:extLst>
              <a:ext uri="{FF2B5EF4-FFF2-40B4-BE49-F238E27FC236}">
                <a16:creationId xmlns="" xmlns:a16="http://schemas.microsoft.com/office/drawing/2014/main" id="{6658F708-B32B-0446-B0B0-00BD0D8E7B58}"/>
              </a:ext>
            </a:extLst>
          </p:cNvPr>
          <p:cNvSpPr txBox="1"/>
          <p:nvPr/>
        </p:nvSpPr>
        <p:spPr>
          <a:xfrm>
            <a:off x="179512" y="867807"/>
            <a:ext cx="8887369" cy="261610"/>
          </a:xfrm>
          <a:prstGeom prst="rect">
            <a:avLst/>
          </a:prstGeom>
          <a:noFill/>
        </p:spPr>
        <p:txBody>
          <a:bodyPr wrap="none" rtlCol="0">
            <a:spAutoFit/>
          </a:bodyPr>
          <a:lstStyle/>
          <a:p>
            <a:r>
              <a:rPr lang="en-US" sz="1100" b="1" i="1" dirty="0">
                <a:latin typeface="Montserrat" pitchFamily="2" charset="77"/>
                <a:hlinkClick r:id="rId3"/>
              </a:rPr>
              <a:t>http://</a:t>
            </a:r>
            <a:r>
              <a:rPr lang="en-US" sz="1100" b="1" i="1" dirty="0" err="1">
                <a:latin typeface="Montserrat" pitchFamily="2" charset="77"/>
                <a:hlinkClick r:id="rId3"/>
              </a:rPr>
              <a:t>rmgir.proyectomesoamerica.org</a:t>
            </a:r>
            <a:r>
              <a:rPr lang="en-US" sz="1100" b="1" i="1" dirty="0">
                <a:latin typeface="Montserrat" pitchFamily="2" charset="77"/>
                <a:hlinkClick r:id="rId3"/>
              </a:rPr>
              <a:t>/portal/apps/</a:t>
            </a:r>
            <a:r>
              <a:rPr lang="en-US" sz="1100" b="1" i="1" dirty="0" err="1">
                <a:latin typeface="Montserrat" pitchFamily="2" charset="77"/>
                <a:hlinkClick r:id="rId3"/>
              </a:rPr>
              <a:t>MapTools</a:t>
            </a:r>
            <a:r>
              <a:rPr lang="en-US" sz="1100" b="1" i="1" dirty="0">
                <a:latin typeface="Montserrat" pitchFamily="2" charset="77"/>
                <a:hlinkClick r:id="rId3"/>
              </a:rPr>
              <a:t>/</a:t>
            </a:r>
            <a:r>
              <a:rPr lang="en-US" sz="1100" b="1" i="1" dirty="0" err="1">
                <a:latin typeface="Montserrat" pitchFamily="2" charset="77"/>
                <a:hlinkClick r:id="rId3"/>
              </a:rPr>
              <a:t>index.html?appid</a:t>
            </a:r>
            <a:r>
              <a:rPr lang="en-US" sz="1100" b="1" i="1" dirty="0">
                <a:latin typeface="Montserrat" pitchFamily="2" charset="77"/>
                <a:hlinkClick r:id="rId3"/>
              </a:rPr>
              <a:t>=ab45cf1bfdf34a2da3f5ea6f7f2464c7</a:t>
            </a:r>
            <a:endParaRPr lang="en-US" sz="1100" b="1" i="1" dirty="0">
              <a:latin typeface="Montserrat" pitchFamily="2" charset="77"/>
            </a:endParaRPr>
          </a:p>
        </p:txBody>
      </p:sp>
      <p:sp>
        <p:nvSpPr>
          <p:cNvPr id="12" name="TextBox 11">
            <a:extLst>
              <a:ext uri="{FF2B5EF4-FFF2-40B4-BE49-F238E27FC236}">
                <a16:creationId xmlns="" xmlns:a16="http://schemas.microsoft.com/office/drawing/2014/main" id="{DA7CDED0-1819-764A-AAED-BEDC80E2F524}"/>
              </a:ext>
            </a:extLst>
          </p:cNvPr>
          <p:cNvSpPr txBox="1"/>
          <p:nvPr/>
        </p:nvSpPr>
        <p:spPr>
          <a:xfrm>
            <a:off x="199384" y="1340768"/>
            <a:ext cx="2952328" cy="1600438"/>
          </a:xfrm>
          <a:prstGeom prst="rect">
            <a:avLst/>
          </a:prstGeom>
          <a:noFill/>
          <a:ln>
            <a:noFill/>
          </a:ln>
        </p:spPr>
        <p:txBody>
          <a:bodyPr wrap="square" numCol="2" rtlCol="0">
            <a:spAutoFit/>
          </a:bodyPr>
          <a:lstStyle/>
          <a:p>
            <a:r>
              <a:rPr lang="es-MX" sz="1400" dirty="0"/>
              <a:t>Rosario </a:t>
            </a:r>
            <a:endParaRPr lang="es-MX" sz="1400" dirty="0" smtClean="0"/>
          </a:p>
          <a:p>
            <a:r>
              <a:rPr lang="es-MX" sz="1400" dirty="0"/>
              <a:t>Angostura </a:t>
            </a:r>
            <a:endParaRPr lang="es-MX" sz="1400" dirty="0" smtClean="0"/>
          </a:p>
          <a:p>
            <a:r>
              <a:rPr lang="es-MX" sz="1400" dirty="0"/>
              <a:t>Salvador Alvarado </a:t>
            </a:r>
            <a:endParaRPr lang="es-MX" sz="1400" dirty="0" smtClean="0"/>
          </a:p>
          <a:p>
            <a:r>
              <a:rPr lang="es-MX" sz="1400" dirty="0"/>
              <a:t>Guasave </a:t>
            </a:r>
            <a:endParaRPr lang="es-MX" sz="1400" dirty="0" smtClean="0"/>
          </a:p>
          <a:p>
            <a:r>
              <a:rPr lang="es-MX" sz="1400" dirty="0"/>
              <a:t>Ahome </a:t>
            </a:r>
            <a:r>
              <a:rPr lang="es-MX" sz="1400" dirty="0" smtClean="0"/>
              <a:t>(Los Mochis)</a:t>
            </a:r>
            <a:endParaRPr lang="es-MX" sz="1400" dirty="0" smtClean="0"/>
          </a:p>
          <a:p>
            <a:r>
              <a:rPr lang="es-MX" sz="1400" dirty="0" err="1"/>
              <a:t>Navolato</a:t>
            </a:r>
            <a:r>
              <a:rPr lang="es-MX" sz="1400" dirty="0"/>
              <a:t> </a:t>
            </a:r>
            <a:endParaRPr lang="es-MX" sz="1400" dirty="0" smtClean="0"/>
          </a:p>
          <a:p>
            <a:r>
              <a:rPr lang="es-MX" sz="1400" dirty="0" err="1"/>
              <a:t>Escuinapa</a:t>
            </a:r>
            <a:r>
              <a:rPr lang="es-MX" sz="1400" dirty="0"/>
              <a:t> </a:t>
            </a:r>
            <a:endParaRPr lang="es-MX" sz="1400" dirty="0" smtClean="0"/>
          </a:p>
          <a:p>
            <a:r>
              <a:rPr lang="es-MX" sz="1400" dirty="0"/>
              <a:t>Mazatlán </a:t>
            </a:r>
            <a:endParaRPr lang="es-MX" sz="1400" dirty="0" smtClean="0"/>
          </a:p>
          <a:p>
            <a:r>
              <a:rPr lang="es-MX" sz="1400" dirty="0" err="1"/>
              <a:t>Elota</a:t>
            </a:r>
            <a:r>
              <a:rPr lang="es-MX" sz="1400" dirty="0"/>
              <a:t> </a:t>
            </a:r>
            <a:endParaRPr lang="es-MX" sz="1400" dirty="0" smtClean="0"/>
          </a:p>
          <a:p>
            <a:r>
              <a:rPr lang="es-MX" sz="1400" dirty="0"/>
              <a:t>San Ignacio </a:t>
            </a:r>
            <a:endParaRPr lang="es-MX" sz="1400" dirty="0" smtClean="0"/>
          </a:p>
          <a:p>
            <a:r>
              <a:rPr lang="es-MX" sz="1400" dirty="0"/>
              <a:t>Sinaloa </a:t>
            </a:r>
            <a:endParaRPr lang="es-MX" sz="1400" dirty="0" smtClean="0"/>
          </a:p>
          <a:p>
            <a:r>
              <a:rPr lang="es-MX" sz="1400" dirty="0"/>
              <a:t>Culiacán </a:t>
            </a:r>
            <a:endParaRPr lang="es-MX" sz="1400" b="1" dirty="0"/>
          </a:p>
          <a:p>
            <a:endParaRPr lang="es-ES_tradnl" sz="1400" b="1" dirty="0"/>
          </a:p>
        </p:txBody>
      </p:sp>
      <p:pic>
        <p:nvPicPr>
          <p:cNvPr id="2" name="Imagen 1"/>
          <p:cNvPicPr>
            <a:picLocks noChangeAspect="1"/>
          </p:cNvPicPr>
          <p:nvPr/>
        </p:nvPicPr>
        <p:blipFill>
          <a:blip r:embed="rId4"/>
          <a:stretch>
            <a:fillRect/>
          </a:stretch>
        </p:blipFill>
        <p:spPr>
          <a:xfrm>
            <a:off x="2607886" y="1268760"/>
            <a:ext cx="6458995" cy="5445224"/>
          </a:xfrm>
          <a:prstGeom prst="rect">
            <a:avLst/>
          </a:prstGeom>
        </p:spPr>
      </p:pic>
    </p:spTree>
    <p:extLst>
      <p:ext uri="{BB962C8B-B14F-4D97-AF65-F5344CB8AC3E}">
        <p14:creationId xmlns:p14="http://schemas.microsoft.com/office/powerpoint/2010/main" val="1161321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649" y="1057091"/>
            <a:ext cx="2371482" cy="309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1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042011"/>
            <a:ext cx="2477468" cy="2777251"/>
          </a:xfrm>
          <a:prstGeom prst="rect">
            <a:avLst/>
          </a:prstGeom>
          <a:noFill/>
          <a:ln>
            <a:noFill/>
          </a:ln>
        </p:spPr>
      </p:pic>
      <p:sp>
        <p:nvSpPr>
          <p:cNvPr id="2" name="1 Rectángulo"/>
          <p:cNvSpPr/>
          <p:nvPr/>
        </p:nvSpPr>
        <p:spPr>
          <a:xfrm>
            <a:off x="1187624" y="764703"/>
            <a:ext cx="6336704" cy="584775"/>
          </a:xfrm>
          <a:prstGeom prst="rect">
            <a:avLst/>
          </a:prstGeom>
        </p:spPr>
        <p:txBody>
          <a:bodyPr wrap="square">
            <a:spAutoFit/>
          </a:bodyPr>
          <a:lstStyle/>
          <a:p>
            <a:r>
              <a:rPr lang="es-MX" sz="1600" b="1" dirty="0" smtClean="0">
                <a:latin typeface="Montserrat Medium" panose="00000600000000000000" pitchFamily="2" charset="0"/>
              </a:rPr>
              <a:t>Análisis de peligros sanitario-ecológicos en Sinaloa</a:t>
            </a:r>
          </a:p>
          <a:p>
            <a:endParaRPr lang="es-MX" sz="1600" b="1" dirty="0" smtClean="0">
              <a:latin typeface="Montserrat Medium" panose="00000600000000000000" pitchFamily="2" charset="0"/>
            </a:endParaRPr>
          </a:p>
        </p:txBody>
      </p:sp>
      <p:sp>
        <p:nvSpPr>
          <p:cNvPr id="3" name="2 CuadroTexto"/>
          <p:cNvSpPr txBox="1">
            <a:spLocks noChangeArrowheads="1"/>
          </p:cNvSpPr>
          <p:nvPr/>
        </p:nvSpPr>
        <p:spPr bwMode="auto">
          <a:xfrm>
            <a:off x="159487" y="1349478"/>
            <a:ext cx="26123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smtClean="0">
                <a:latin typeface="Montserrat" panose="00000500000000000000" pitchFamily="2" charset="0"/>
              </a:rPr>
              <a:t>El 16% de los cuerpos de agua tienen un índice de peligro alto o muy alto por toxicidad.</a:t>
            </a:r>
            <a:endParaRPr lang="es-ES" altLang="es-MX" sz="1400" dirty="0">
              <a:latin typeface="Montserrat" panose="00000500000000000000" pitchFamily="2" charset="0"/>
            </a:endParaRPr>
          </a:p>
        </p:txBody>
      </p:sp>
      <p:sp>
        <p:nvSpPr>
          <p:cNvPr id="4" name="2 CuadroTexto"/>
          <p:cNvSpPr txBox="1">
            <a:spLocks noChangeArrowheads="1"/>
          </p:cNvSpPr>
          <p:nvPr/>
        </p:nvSpPr>
        <p:spPr bwMode="auto">
          <a:xfrm>
            <a:off x="6012160" y="1349478"/>
            <a:ext cx="2549476"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smtClean="0">
                <a:latin typeface="Montserrat" panose="00000500000000000000" pitchFamily="2" charset="0"/>
              </a:rPr>
              <a:t>El 67% de los sitios con residuos sólidos urbanos tienen un índice de peligro alto y muy alto por contaminación.</a:t>
            </a:r>
            <a:endParaRPr lang="es-ES" altLang="es-MX" sz="1400" dirty="0">
              <a:latin typeface="Montserrat" panose="00000500000000000000" pitchFamily="2" charset="0"/>
            </a:endParaRPr>
          </a:p>
        </p:txBody>
      </p:sp>
      <p:sp>
        <p:nvSpPr>
          <p:cNvPr id="9" name="8 CuadroTexto"/>
          <p:cNvSpPr txBox="1">
            <a:spLocks noChangeArrowheads="1"/>
          </p:cNvSpPr>
          <p:nvPr/>
        </p:nvSpPr>
        <p:spPr bwMode="auto">
          <a:xfrm>
            <a:off x="3049818" y="3645024"/>
            <a:ext cx="261231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smtClean="0">
                <a:latin typeface="Montserrat" panose="00000500000000000000" pitchFamily="2" charset="0"/>
              </a:rPr>
              <a:t>El 16% de los sitios con residuos mineros tienen un índice de peligro alto o muy alto por contaminación.</a:t>
            </a:r>
            <a:endParaRPr lang="es-ES" altLang="es-MX" sz="1400" dirty="0">
              <a:latin typeface="Montserrat" panose="00000500000000000000" pitchFamily="2" charset="0"/>
            </a:endParaRPr>
          </a:p>
        </p:txBody>
      </p:sp>
      <p:sp>
        <p:nvSpPr>
          <p:cNvPr id="10" name="2 CuadroTexto"/>
          <p:cNvSpPr txBox="1">
            <a:spLocks noChangeArrowheads="1"/>
          </p:cNvSpPr>
          <p:nvPr/>
        </p:nvSpPr>
        <p:spPr bwMode="auto">
          <a:xfrm>
            <a:off x="208034" y="5589240"/>
            <a:ext cx="849739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smtClean="0">
                <a:latin typeface="Montserrat" panose="00000500000000000000" pitchFamily="2" charset="0"/>
              </a:rPr>
              <a:t>Los municipios con índice de peligro muy alto de contaminación de suelo son Mazatlán y Salvador Alvarado; </a:t>
            </a:r>
            <a:r>
              <a:rPr lang="es-ES" altLang="es-MX" sz="1400" dirty="0">
                <a:latin typeface="Montserrat" panose="00000500000000000000" pitchFamily="2" charset="0"/>
              </a:rPr>
              <a:t>de contaminación </a:t>
            </a:r>
            <a:r>
              <a:rPr lang="es-ES" altLang="es-MX" sz="1400" dirty="0" smtClean="0">
                <a:latin typeface="Montserrat" panose="00000500000000000000" pitchFamily="2" charset="0"/>
              </a:rPr>
              <a:t>de agua son Ahome, Concordia y Culiacán, y de contaminación por jales mineros </a:t>
            </a:r>
            <a:r>
              <a:rPr lang="es-ES" altLang="es-MX" sz="1400" dirty="0" err="1" smtClean="0">
                <a:latin typeface="Montserrat" panose="00000500000000000000" pitchFamily="2" charset="0"/>
              </a:rPr>
              <a:t>Choix</a:t>
            </a:r>
            <a:r>
              <a:rPr lang="es-ES" altLang="es-MX" sz="1400" dirty="0" smtClean="0">
                <a:latin typeface="Montserrat" panose="00000500000000000000" pitchFamily="2" charset="0"/>
              </a:rPr>
              <a:t>, Concordia y Rosario.</a:t>
            </a:r>
            <a:endParaRPr lang="es-ES" altLang="es-MX" sz="1400" dirty="0">
              <a:latin typeface="Montserrat" panose="00000500000000000000" pitchFamily="2" charset="0"/>
            </a:endParaRPr>
          </a:p>
        </p:txBody>
      </p:sp>
      <p:pic>
        <p:nvPicPr>
          <p:cNvPr id="12" name="11 Imagen"/>
          <p:cNvPicPr/>
          <p:nvPr/>
        </p:nvPicPr>
        <p:blipFill>
          <a:blip r:embed="rId4">
            <a:extLst>
              <a:ext uri="{28A0092B-C50C-407E-A947-70E740481C1C}">
                <a14:useLocalDpi xmlns:a14="http://schemas.microsoft.com/office/drawing/2010/main" val="0"/>
              </a:ext>
            </a:extLst>
          </a:blip>
          <a:srcRect/>
          <a:stretch>
            <a:fillRect/>
          </a:stretch>
        </p:blipFill>
        <p:spPr bwMode="auto">
          <a:xfrm>
            <a:off x="366999" y="2734472"/>
            <a:ext cx="1900746" cy="2955127"/>
          </a:xfrm>
          <a:prstGeom prst="rect">
            <a:avLst/>
          </a:prstGeom>
          <a:noFill/>
          <a:ln>
            <a:noFill/>
          </a:ln>
        </p:spPr>
      </p:pic>
    </p:spTree>
    <p:extLst>
      <p:ext uri="{BB962C8B-B14F-4D97-AF65-F5344CB8AC3E}">
        <p14:creationId xmlns:p14="http://schemas.microsoft.com/office/powerpoint/2010/main" val="2324138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a:spLocks noChangeArrowheads="1"/>
          </p:cNvSpPr>
          <p:nvPr/>
        </p:nvSpPr>
        <p:spPr bwMode="auto">
          <a:xfrm>
            <a:off x="287079" y="1089909"/>
            <a:ext cx="7871638"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b="1" dirty="0" smtClean="0">
                <a:latin typeface="Montserrat" panose="00000500000000000000" pitchFamily="2" charset="0"/>
              </a:rPr>
              <a:t>Propuestas:</a:t>
            </a:r>
          </a:p>
          <a:p>
            <a:pPr algn="just" eaLnBrk="1" hangingPunct="1">
              <a:lnSpc>
                <a:spcPct val="150000"/>
              </a:lnSpc>
              <a:spcBef>
                <a:spcPct val="0"/>
              </a:spcBef>
              <a:buFontTx/>
              <a:buNone/>
            </a:pPr>
            <a:endParaRPr lang="es-ES" altLang="es-MX" sz="1400" dirty="0">
              <a:latin typeface="Montserrat" panose="00000500000000000000" pitchFamily="2" charset="0"/>
            </a:endParaRPr>
          </a:p>
          <a:p>
            <a:pPr algn="just" eaLnBrk="1" hangingPunct="1">
              <a:lnSpc>
                <a:spcPct val="150000"/>
              </a:lnSpc>
              <a:spcBef>
                <a:spcPct val="0"/>
              </a:spcBef>
            </a:pPr>
            <a:r>
              <a:rPr lang="es-ES" altLang="es-MX" sz="1400" dirty="0" smtClean="0">
                <a:latin typeface="Montserrat" panose="00000500000000000000" pitchFamily="2" charset="0"/>
              </a:rPr>
              <a:t>Gestión adecuada de los residuos desde la verificación de la existencia y adecuado funcionamiento de plantas de tratamiento de aguas residuales urbanas e industriales; así como de sitios de disposición final de residuos sólidos urbanos que se apeguen a la normatividad o en su caso realizar las modernizaciones correspondientes.</a:t>
            </a:r>
          </a:p>
          <a:p>
            <a:pPr algn="just" eaLnBrk="1" hangingPunct="1">
              <a:lnSpc>
                <a:spcPct val="150000"/>
              </a:lnSpc>
              <a:spcBef>
                <a:spcPct val="0"/>
              </a:spcBef>
            </a:pPr>
            <a:endParaRPr lang="es-ES" altLang="es-MX" sz="1400" dirty="0" smtClean="0">
              <a:latin typeface="Montserrat" panose="00000500000000000000" pitchFamily="2" charset="0"/>
            </a:endParaRPr>
          </a:p>
          <a:p>
            <a:pPr algn="just" eaLnBrk="1" hangingPunct="1">
              <a:lnSpc>
                <a:spcPct val="150000"/>
              </a:lnSpc>
              <a:spcBef>
                <a:spcPct val="0"/>
              </a:spcBef>
            </a:pPr>
            <a:r>
              <a:rPr lang="es-ES" altLang="es-MX" sz="1400" dirty="0" smtClean="0">
                <a:latin typeface="Montserrat" panose="00000500000000000000" pitchFamily="2" charset="0"/>
              </a:rPr>
              <a:t>Saneamiento de los cuerpos de agua.</a:t>
            </a:r>
          </a:p>
          <a:p>
            <a:pPr algn="just" eaLnBrk="1" hangingPunct="1">
              <a:lnSpc>
                <a:spcPct val="150000"/>
              </a:lnSpc>
              <a:spcBef>
                <a:spcPct val="0"/>
              </a:spcBef>
            </a:pPr>
            <a:endParaRPr lang="es-ES" altLang="es-MX" sz="1200" dirty="0">
              <a:latin typeface="Montserrat" panose="00000500000000000000" pitchFamily="2" charset="0"/>
            </a:endParaRPr>
          </a:p>
          <a:p>
            <a:pPr algn="just" eaLnBrk="1" hangingPunct="1">
              <a:lnSpc>
                <a:spcPct val="150000"/>
              </a:lnSpc>
              <a:spcBef>
                <a:spcPct val="0"/>
              </a:spcBef>
            </a:pPr>
            <a:r>
              <a:rPr lang="es-ES" altLang="es-MX" sz="1400" dirty="0" smtClean="0">
                <a:latin typeface="Montserrat" panose="00000500000000000000" pitchFamily="2" charset="0"/>
              </a:rPr>
              <a:t>Promoción de la educación ambiental para la gestión de residuos como la separación de la basura, elaboración de composta, diseño de baños secos para evitar descargas en los ríos, recolección oportuna de la basura.</a:t>
            </a:r>
            <a:endParaRPr lang="es-ES" altLang="es-MX" sz="1400" dirty="0">
              <a:latin typeface="Montserrat" panose="00000500000000000000" pitchFamily="2" charset="0"/>
            </a:endParaRPr>
          </a:p>
        </p:txBody>
      </p:sp>
    </p:spTree>
    <p:extLst>
      <p:ext uri="{BB962C8B-B14F-4D97-AF65-F5344CB8AC3E}">
        <p14:creationId xmlns:p14="http://schemas.microsoft.com/office/powerpoint/2010/main" val="2212409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548680"/>
            <a:ext cx="4160726" cy="707886"/>
          </a:xfrm>
          <a:prstGeom prst="rect">
            <a:avLst/>
          </a:prstGeom>
          <a:noFill/>
        </p:spPr>
        <p:txBody>
          <a:bodyPr wrap="square" rtlCol="0">
            <a:spAutoFit/>
          </a:bodyPr>
          <a:lstStyle/>
          <a:p>
            <a:r>
              <a:rPr lang="es-MX" sz="2000" b="1" dirty="0" smtClean="0">
                <a:solidFill>
                  <a:prstClr val="black"/>
                </a:solidFill>
                <a:latin typeface="Montserrat" panose="00000500000000000000" pitchFamily="2" charset="0"/>
              </a:rPr>
              <a:t>Riesgos químicos en el estado de Sinaloa</a:t>
            </a:r>
            <a:endParaRPr lang="es-MX" sz="2000" b="1" dirty="0">
              <a:solidFill>
                <a:prstClr val="black"/>
              </a:solidFill>
              <a:latin typeface="Montserrat" panose="00000500000000000000" pitchFamily="2" charset="0"/>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826257"/>
            <a:ext cx="2879142" cy="181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57088" y="1649704"/>
            <a:ext cx="5448796" cy="4770537"/>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Se tienen registradas 104 instalaciones industriales que almacenan sustancias químicas peligrosas, tales como </a:t>
            </a:r>
            <a:r>
              <a:rPr lang="es-MX" sz="1600" dirty="0">
                <a:solidFill>
                  <a:prstClr val="black"/>
                </a:solidFill>
                <a:latin typeface="Montserrat" panose="00000500000000000000" pitchFamily="2" charset="0"/>
              </a:rPr>
              <a:t>gas LP, turbosina, amoniaco, combustóleo, ácido sulfúrico, cloro, acetileno, diésel, ácido nítrico, ácido fosfórico, hidróxido de sodio, peróxido de hidrógeno, fósforo y cianuro de sodio.</a:t>
            </a:r>
            <a:endParaRPr lang="es-MX" sz="1600" dirty="0" smtClean="0">
              <a:solidFill>
                <a:prstClr val="black"/>
              </a:solidFill>
              <a:latin typeface="Montserrat" panose="00000500000000000000" pitchFamily="2" charset="0"/>
            </a:endParaRP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Existen 13 regiones mineras en </a:t>
            </a:r>
            <a:r>
              <a:rPr lang="es-MX" sz="1600" dirty="0" err="1" smtClean="0">
                <a:solidFill>
                  <a:prstClr val="black"/>
                </a:solidFill>
                <a:latin typeface="Montserrat" panose="00000500000000000000" pitchFamily="2" charset="0"/>
              </a:rPr>
              <a:t>Choix</a:t>
            </a:r>
            <a:r>
              <a:rPr lang="es-MX" sz="1600" dirty="0">
                <a:solidFill>
                  <a:prstClr val="black"/>
                </a:solidFill>
                <a:latin typeface="Montserrat" panose="00000500000000000000" pitchFamily="2" charset="0"/>
              </a:rPr>
              <a:t>, El Fuerte, San Blas, Sinaloa, </a:t>
            </a:r>
            <a:r>
              <a:rPr lang="es-MX" sz="1600" dirty="0" err="1">
                <a:solidFill>
                  <a:prstClr val="black"/>
                </a:solidFill>
                <a:latin typeface="Montserrat" panose="00000500000000000000" pitchFamily="2" charset="0"/>
              </a:rPr>
              <a:t>Mocorito</a:t>
            </a:r>
            <a:r>
              <a:rPr lang="es-MX" sz="1600" dirty="0">
                <a:solidFill>
                  <a:prstClr val="black"/>
                </a:solidFill>
                <a:latin typeface="Montserrat" panose="00000500000000000000" pitchFamily="2" charset="0"/>
              </a:rPr>
              <a:t>, </a:t>
            </a:r>
            <a:r>
              <a:rPr lang="es-MX" sz="1600" dirty="0" err="1">
                <a:solidFill>
                  <a:prstClr val="black"/>
                </a:solidFill>
                <a:latin typeface="Montserrat" panose="00000500000000000000" pitchFamily="2" charset="0"/>
              </a:rPr>
              <a:t>Badiraguato</a:t>
            </a:r>
            <a:r>
              <a:rPr lang="es-MX" sz="1600" dirty="0">
                <a:solidFill>
                  <a:prstClr val="black"/>
                </a:solidFill>
                <a:latin typeface="Montserrat" panose="00000500000000000000" pitchFamily="2" charset="0"/>
              </a:rPr>
              <a:t>, Culiacán, El Salado, </a:t>
            </a:r>
            <a:r>
              <a:rPr lang="es-MX" sz="1600" dirty="0" err="1">
                <a:solidFill>
                  <a:prstClr val="black"/>
                </a:solidFill>
                <a:latin typeface="Montserrat" panose="00000500000000000000" pitchFamily="2" charset="0"/>
              </a:rPr>
              <a:t>Cosalá</a:t>
            </a:r>
            <a:r>
              <a:rPr lang="es-MX" sz="1600" dirty="0">
                <a:solidFill>
                  <a:prstClr val="black"/>
                </a:solidFill>
                <a:latin typeface="Montserrat" panose="00000500000000000000" pitchFamily="2" charset="0"/>
              </a:rPr>
              <a:t>, San Ignacio, Mazatlán, Concordia, Rosario, los metales explotados son oro, plata, plomo, zinc, cobre y </a:t>
            </a:r>
            <a:r>
              <a:rPr lang="es-MX" sz="1600" dirty="0" smtClean="0">
                <a:solidFill>
                  <a:prstClr val="black"/>
                </a:solidFill>
                <a:latin typeface="Montserrat" panose="00000500000000000000" pitchFamily="2" charset="0"/>
              </a:rPr>
              <a:t>hierro.</a:t>
            </a:r>
            <a:endParaRPr lang="es-MX" sz="1600" dirty="0">
              <a:solidFill>
                <a:prstClr val="black"/>
              </a:solidFill>
              <a:latin typeface="Montserrat" panose="00000500000000000000" pitchFamily="2" charset="0"/>
            </a:endParaRP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Se encuentran cuatro Terminales de Almacenamiento y Reparto de Combustibles (TAR) ubicadas en </a:t>
            </a:r>
            <a:r>
              <a:rPr lang="es-MX" sz="1600" dirty="0" err="1" smtClean="0">
                <a:solidFill>
                  <a:prstClr val="black"/>
                </a:solidFill>
                <a:latin typeface="Montserrat" panose="00000500000000000000" pitchFamily="2" charset="0"/>
              </a:rPr>
              <a:t>Topolobampo</a:t>
            </a:r>
            <a:r>
              <a:rPr lang="es-MX" sz="1600" dirty="0">
                <a:solidFill>
                  <a:prstClr val="black"/>
                </a:solidFill>
                <a:latin typeface="Montserrat" panose="00000500000000000000" pitchFamily="2" charset="0"/>
              </a:rPr>
              <a:t>, Guamúchil, Culiacán y Mazatlán.</a:t>
            </a:r>
            <a:endParaRPr lang="es-MX" sz="1600" dirty="0" smtClean="0">
              <a:solidFill>
                <a:prstClr val="black"/>
              </a:solidFill>
              <a:latin typeface="Montserrat" panose="00000500000000000000" pitchFamily="2" charset="0"/>
            </a:endParaRP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Se encuentra ubicada </a:t>
            </a:r>
            <a:r>
              <a:rPr lang="es-MX" sz="1600" dirty="0">
                <a:solidFill>
                  <a:prstClr val="black"/>
                </a:solidFill>
                <a:latin typeface="Montserrat" panose="00000500000000000000" pitchFamily="2" charset="0"/>
              </a:rPr>
              <a:t>la  Terminal de Distribución de Gas Licuado </a:t>
            </a:r>
            <a:r>
              <a:rPr lang="es-MX" sz="1600" dirty="0" err="1">
                <a:solidFill>
                  <a:prstClr val="black"/>
                </a:solidFill>
                <a:latin typeface="Montserrat" panose="00000500000000000000" pitchFamily="2" charset="0"/>
              </a:rPr>
              <a:t>Topolobampo</a:t>
            </a:r>
            <a:r>
              <a:rPr lang="es-MX" sz="1600" dirty="0" smtClean="0">
                <a:solidFill>
                  <a:prstClr val="black"/>
                </a:solidFill>
                <a:latin typeface="Montserrat" panose="00000500000000000000" pitchFamily="2"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394" y="4100413"/>
            <a:ext cx="28829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587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764704"/>
            <a:ext cx="3305100" cy="707886"/>
          </a:xfrm>
          <a:prstGeom prst="rect">
            <a:avLst/>
          </a:prstGeom>
          <a:noFill/>
        </p:spPr>
        <p:txBody>
          <a:bodyPr wrap="square" rtlCol="0">
            <a:spAutoFit/>
          </a:bodyPr>
          <a:lstStyle/>
          <a:p>
            <a:r>
              <a:rPr lang="es-MX" sz="2000" b="1" dirty="0" smtClean="0">
                <a:solidFill>
                  <a:prstClr val="black"/>
                </a:solidFill>
                <a:latin typeface="Montserrat" panose="00000500000000000000" pitchFamily="2" charset="0"/>
              </a:rPr>
              <a:t>Riesgos químicos en el estado de Sinaloa</a:t>
            </a:r>
            <a:endParaRPr lang="es-MX" sz="2000" b="1" dirty="0">
              <a:solidFill>
                <a:prstClr val="black"/>
              </a:solidFill>
              <a:latin typeface="Montserrat" panose="00000500000000000000" pitchFamily="2" charset="0"/>
            </a:endParaRPr>
          </a:p>
        </p:txBody>
      </p:sp>
      <p:sp>
        <p:nvSpPr>
          <p:cNvPr id="3" name="2 CuadroTexto"/>
          <p:cNvSpPr txBox="1"/>
          <p:nvPr/>
        </p:nvSpPr>
        <p:spPr>
          <a:xfrm>
            <a:off x="3419872" y="1844824"/>
            <a:ext cx="5184576" cy="4524315"/>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Tiene 158 plantas de almacenamiento y distribución de gas LP y estaciones de carburación.</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Cuenta con dos plantas generadoras de energía termoeléctricas, ubicadas en </a:t>
            </a:r>
            <a:r>
              <a:rPr lang="es-MX" sz="1600" dirty="0" err="1" smtClean="0">
                <a:solidFill>
                  <a:prstClr val="black"/>
                </a:solidFill>
                <a:latin typeface="Montserrat" panose="00000500000000000000" pitchFamily="2" charset="0"/>
              </a:rPr>
              <a:t>Topolobampo</a:t>
            </a:r>
            <a:r>
              <a:rPr lang="es-MX" sz="1600" dirty="0" smtClean="0">
                <a:solidFill>
                  <a:prstClr val="black"/>
                </a:solidFill>
                <a:latin typeface="Montserrat" panose="00000500000000000000" pitchFamily="2" charset="0"/>
              </a:rPr>
              <a:t> y Mazatlán y una de </a:t>
            </a:r>
            <a:r>
              <a:rPr lang="es-MX" sz="1600" dirty="0" err="1" smtClean="0">
                <a:solidFill>
                  <a:prstClr val="black"/>
                </a:solidFill>
                <a:latin typeface="Montserrat" panose="00000500000000000000" pitchFamily="2" charset="0"/>
              </a:rPr>
              <a:t>turbogás</a:t>
            </a:r>
            <a:r>
              <a:rPr lang="es-MX" sz="1600" dirty="0" smtClean="0">
                <a:solidFill>
                  <a:prstClr val="black"/>
                </a:solidFill>
                <a:latin typeface="Montserrat" panose="00000500000000000000" pitchFamily="2" charset="0"/>
              </a:rPr>
              <a:t>, en Culiacán, el resto son hidroeléctricas.</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Por </a:t>
            </a:r>
            <a:r>
              <a:rPr lang="es-MX" sz="1600" dirty="0">
                <a:solidFill>
                  <a:prstClr val="black"/>
                </a:solidFill>
                <a:latin typeface="Montserrat" panose="00000500000000000000" pitchFamily="2" charset="0"/>
              </a:rPr>
              <a:t>el estado pasan </a:t>
            </a:r>
            <a:r>
              <a:rPr lang="es-MX" sz="1600" dirty="0" smtClean="0">
                <a:solidFill>
                  <a:prstClr val="black"/>
                </a:solidFill>
                <a:latin typeface="Montserrat" panose="00000500000000000000" pitchFamily="2" charset="0"/>
              </a:rPr>
              <a:t>1,194.5 </a:t>
            </a:r>
            <a:r>
              <a:rPr lang="es-MX" sz="1600" dirty="0">
                <a:solidFill>
                  <a:prstClr val="black"/>
                </a:solidFill>
                <a:latin typeface="Montserrat" panose="00000500000000000000" pitchFamily="2" charset="0"/>
              </a:rPr>
              <a:t>km de vías férreas a través de </a:t>
            </a:r>
            <a:r>
              <a:rPr lang="es-MX" sz="1600" dirty="0" smtClean="0">
                <a:solidFill>
                  <a:prstClr val="black"/>
                </a:solidFill>
                <a:latin typeface="Montserrat" panose="00000500000000000000" pitchFamily="2" charset="0"/>
              </a:rPr>
              <a:t>14 municipios como Ahome, Culiacán, </a:t>
            </a:r>
            <a:r>
              <a:rPr lang="es-MX" sz="1600" dirty="0" err="1" smtClean="0">
                <a:solidFill>
                  <a:prstClr val="black"/>
                </a:solidFill>
                <a:latin typeface="Montserrat" panose="00000500000000000000" pitchFamily="2" charset="0"/>
              </a:rPr>
              <a:t>Escuinapa</a:t>
            </a:r>
            <a:r>
              <a:rPr lang="es-MX" sz="1600" dirty="0" smtClean="0">
                <a:solidFill>
                  <a:prstClr val="black"/>
                </a:solidFill>
                <a:latin typeface="Montserrat" panose="00000500000000000000" pitchFamily="2" charset="0"/>
              </a:rPr>
              <a:t>, Mazatlán, </a:t>
            </a:r>
            <a:r>
              <a:rPr lang="es-MX" sz="1600" dirty="0" err="1" smtClean="0">
                <a:solidFill>
                  <a:prstClr val="black"/>
                </a:solidFill>
                <a:latin typeface="Montserrat" panose="00000500000000000000" pitchFamily="2" charset="0"/>
              </a:rPr>
              <a:t>Mocorito</a:t>
            </a:r>
            <a:r>
              <a:rPr lang="es-MX" sz="1600" dirty="0" smtClean="0">
                <a:solidFill>
                  <a:prstClr val="black"/>
                </a:solidFill>
                <a:latin typeface="Montserrat" panose="00000500000000000000" pitchFamily="2" charset="0"/>
              </a:rPr>
              <a:t>, Rosario y Sinaloa, por </a:t>
            </a:r>
            <a:r>
              <a:rPr lang="es-MX" sz="1600" dirty="0">
                <a:solidFill>
                  <a:prstClr val="black"/>
                </a:solidFill>
                <a:latin typeface="Montserrat" panose="00000500000000000000" pitchFamily="2" charset="0"/>
              </a:rPr>
              <a:t>las cuales se transportan sustancias químicas peligrosas como </a:t>
            </a:r>
            <a:r>
              <a:rPr lang="es-MX" sz="1600" dirty="0" smtClean="0">
                <a:solidFill>
                  <a:prstClr val="black"/>
                </a:solidFill>
                <a:latin typeface="Montserrat" panose="00000500000000000000" pitchFamily="2" charset="0"/>
              </a:rPr>
              <a:t>ácido fosfórico, amoniaco, bromuro de metilo, gas propano, hidróxido de sodio líquido y fertilizantes, </a:t>
            </a:r>
            <a:r>
              <a:rPr lang="es-MX" sz="1600" dirty="0">
                <a:solidFill>
                  <a:prstClr val="black"/>
                </a:solidFill>
                <a:latin typeface="Montserrat" panose="00000500000000000000" pitchFamily="2" charset="0"/>
              </a:rPr>
              <a:t>principalmente</a:t>
            </a:r>
            <a:r>
              <a:rPr lang="es-MX" sz="1600" dirty="0" smtClean="0">
                <a:solidFill>
                  <a:prstClr val="black"/>
                </a:solidFill>
                <a:latin typeface="Montserrat" panose="00000500000000000000" pitchFamily="2" charset="0"/>
              </a:rPr>
              <a:t>.</a:t>
            </a:r>
          </a:p>
          <a:p>
            <a:pPr marL="285750" indent="-285750" algn="just">
              <a:buFont typeface="Wingdings" panose="05000000000000000000" pitchFamily="2" charset="2"/>
              <a:buChar char="§"/>
            </a:pPr>
            <a:r>
              <a:rPr lang="es-MX" sz="1600" dirty="0">
                <a:solidFill>
                  <a:prstClr val="black"/>
                </a:solidFill>
                <a:latin typeface="Montserrat" panose="00000500000000000000" pitchFamily="2" charset="0"/>
              </a:rPr>
              <a:t>Cuenta con 506 km de gasoductos y 269 km de poliducto con productos de refinación administrados por PEMEX y CENAGAS</a:t>
            </a:r>
            <a:r>
              <a:rPr lang="es-MX" sz="1600" dirty="0" smtClean="0">
                <a:solidFill>
                  <a:prstClr val="black"/>
                </a:solidFill>
                <a:latin typeface="Montserrat" panose="00000500000000000000" pitchFamily="2" charset="0"/>
              </a:rPr>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09" y="4409132"/>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622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620688"/>
            <a:ext cx="3600400" cy="707886"/>
          </a:xfrm>
          <a:prstGeom prst="rect">
            <a:avLst/>
          </a:prstGeom>
          <a:noFill/>
        </p:spPr>
        <p:txBody>
          <a:bodyPr wrap="square" rtlCol="0">
            <a:spAutoFit/>
          </a:bodyPr>
          <a:lstStyle/>
          <a:p>
            <a:r>
              <a:rPr lang="es-MX" sz="2000" b="1" dirty="0" smtClean="0">
                <a:solidFill>
                  <a:prstClr val="black"/>
                </a:solidFill>
                <a:latin typeface="Montserrat" panose="00000500000000000000" pitchFamily="2" charset="0"/>
              </a:rPr>
              <a:t>Riesgos químicos en el estado de Sinaloa</a:t>
            </a:r>
            <a:endParaRPr lang="es-MX" sz="2000" b="1" dirty="0">
              <a:solidFill>
                <a:prstClr val="black"/>
              </a:solidFill>
              <a:latin typeface="Montserrat" panose="00000500000000000000" pitchFamily="2" charset="0"/>
            </a:endParaRPr>
          </a:p>
        </p:txBody>
      </p:sp>
      <p:sp>
        <p:nvSpPr>
          <p:cNvPr id="3" name="2 CuadroTexto"/>
          <p:cNvSpPr txBox="1"/>
          <p:nvPr/>
        </p:nvSpPr>
        <p:spPr>
          <a:xfrm>
            <a:off x="186185" y="1988840"/>
            <a:ext cx="5126979" cy="4031873"/>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Se ubica el Puerto de Mazatlán el cual es multipropósito comercial, turístico, pesquero y petrolero, abastece el corredor económico del norte de México.</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Cuenta con las carreteras federales </a:t>
            </a:r>
            <a:r>
              <a:rPr lang="es-MX" sz="1600" dirty="0">
                <a:solidFill>
                  <a:prstClr val="black"/>
                </a:solidFill>
                <a:latin typeface="Montserrat" panose="00000500000000000000" pitchFamily="2" charset="0"/>
              </a:rPr>
              <a:t>No. 15 </a:t>
            </a:r>
            <a:r>
              <a:rPr lang="es-MX" sz="1600" dirty="0" smtClean="0">
                <a:solidFill>
                  <a:prstClr val="black"/>
                </a:solidFill>
                <a:latin typeface="Montserrat" panose="00000500000000000000" pitchFamily="2" charset="0"/>
              </a:rPr>
              <a:t>Culiacán-Los Mochis, No. </a:t>
            </a:r>
            <a:r>
              <a:rPr lang="es-MX" sz="1600" dirty="0">
                <a:solidFill>
                  <a:prstClr val="black"/>
                </a:solidFill>
                <a:latin typeface="Montserrat" panose="00000500000000000000" pitchFamily="2" charset="0"/>
              </a:rPr>
              <a:t>15D </a:t>
            </a:r>
            <a:r>
              <a:rPr lang="es-MX" sz="1600" dirty="0" smtClean="0">
                <a:solidFill>
                  <a:prstClr val="black"/>
                </a:solidFill>
                <a:latin typeface="Montserrat" panose="00000500000000000000" pitchFamily="2" charset="0"/>
              </a:rPr>
              <a:t>Mazatlán-Culiacán, No. </a:t>
            </a:r>
            <a:r>
              <a:rPr lang="es-MX" sz="1600" dirty="0">
                <a:solidFill>
                  <a:prstClr val="black"/>
                </a:solidFill>
                <a:latin typeface="Montserrat" panose="00000500000000000000" pitchFamily="2" charset="0"/>
              </a:rPr>
              <a:t>24 </a:t>
            </a:r>
            <a:r>
              <a:rPr lang="es-MX" sz="1600" dirty="0" smtClean="0">
                <a:solidFill>
                  <a:prstClr val="black"/>
                </a:solidFill>
                <a:latin typeface="Montserrat" panose="00000500000000000000" pitchFamily="2" charset="0"/>
              </a:rPr>
              <a:t>Pericos-Los Naranjos, No. 40 Durango-Villa Unión, No. 40D Durango-Mazatlán, por las que pueden transitar sustancias químicas peligrosas para su distribución. </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Se tienen registrados 55 accidentes ocurridos durante el transporte de sustancias químicas peligrosas en el periodo 2010-2016, en los cuales estuvieron involucradas gasolina, gas LP, ácido sulfúrico y amoniaco.</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50922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4273" y="1916832"/>
            <a:ext cx="2902023" cy="203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067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1255" y="918012"/>
            <a:ext cx="7416824" cy="369332"/>
          </a:xfrm>
          <a:prstGeom prst="rect">
            <a:avLst/>
          </a:prstGeom>
          <a:noFill/>
        </p:spPr>
        <p:txBody>
          <a:bodyPr wrap="square" rtlCol="0">
            <a:spAutoFit/>
          </a:bodyPr>
          <a:lstStyle/>
          <a:p>
            <a:pPr algn="ctr"/>
            <a:r>
              <a:rPr lang="es-MX" b="1" dirty="0" smtClean="0">
                <a:solidFill>
                  <a:prstClr val="black"/>
                </a:solidFill>
                <a:latin typeface="Montserrat" panose="00000500000000000000" pitchFamily="2" charset="0"/>
              </a:rPr>
              <a:t>Acciones de fortalecimiento para el estado de Sinaloa</a:t>
            </a:r>
            <a:endParaRPr lang="es-MX" b="1" dirty="0">
              <a:solidFill>
                <a:prstClr val="black"/>
              </a:solidFill>
              <a:latin typeface="Montserrat" panose="00000500000000000000" pitchFamily="2" charset="0"/>
            </a:endParaRPr>
          </a:p>
        </p:txBody>
      </p:sp>
      <p:sp>
        <p:nvSpPr>
          <p:cNvPr id="3" name="2 CuadroTexto"/>
          <p:cNvSpPr txBox="1"/>
          <p:nvPr/>
        </p:nvSpPr>
        <p:spPr>
          <a:xfrm>
            <a:off x="467544" y="1628800"/>
            <a:ext cx="8280920" cy="4770537"/>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Adecuado ordenamiento territorial tomando en cuenta los aspectos de peligro y riesgo químico para su asignación.</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Respetar las franjas de desarrollo o derechos de vía de los ductos que conducen sustancias peligrosas. </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Capacitación </a:t>
            </a:r>
            <a:r>
              <a:rPr lang="es-MX" sz="1600" dirty="0">
                <a:solidFill>
                  <a:prstClr val="black"/>
                </a:solidFill>
                <a:latin typeface="Montserrat" panose="00000500000000000000" pitchFamily="2" charset="0"/>
              </a:rPr>
              <a:t>del personal de protección civil para la correcta interpretación de los atlas municipales de </a:t>
            </a:r>
            <a:r>
              <a:rPr lang="es-MX" sz="1600" dirty="0" smtClean="0">
                <a:solidFill>
                  <a:prstClr val="black"/>
                </a:solidFill>
                <a:latin typeface="Montserrat" panose="00000500000000000000" pitchFamily="2" charset="0"/>
              </a:rPr>
              <a:t>peligro y riesgo </a:t>
            </a:r>
            <a:r>
              <a:rPr lang="es-MX" sz="1600" dirty="0">
                <a:solidFill>
                  <a:prstClr val="black"/>
                </a:solidFill>
                <a:latin typeface="Montserrat" panose="00000500000000000000" pitchFamily="2" charset="0"/>
              </a:rPr>
              <a:t>y continuar desarrollando los atlas de los municipios faltantes.</a:t>
            </a:r>
          </a:p>
          <a:p>
            <a:pPr marL="285750" indent="-285750" algn="just">
              <a:buFont typeface="Wingdings" panose="05000000000000000000" pitchFamily="2" charset="2"/>
              <a:buChar char="§"/>
            </a:pPr>
            <a:r>
              <a:rPr lang="es-MX" sz="1600" dirty="0">
                <a:solidFill>
                  <a:prstClr val="black"/>
                </a:solidFill>
                <a:latin typeface="Montserrat" panose="00000500000000000000" pitchFamily="2" charset="0"/>
              </a:rPr>
              <a:t>Elaboración de los planes de contingencia municipales para la atención de emergencias químicas.</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Trabajo coordinado en las actividades de perforación y excavación realizadas durante actividades de mantenimiento de tuberías de agua potable y drenaje, así como introducción de otros servicios.</a:t>
            </a:r>
          </a:p>
          <a:p>
            <a:pPr marL="285750" indent="-285750" algn="just">
              <a:buFont typeface="Wingdings" panose="05000000000000000000" pitchFamily="2" charset="2"/>
              <a:buChar char="§"/>
            </a:pPr>
            <a:r>
              <a:rPr lang="es-MX" sz="1600" dirty="0">
                <a:solidFill>
                  <a:prstClr val="black"/>
                </a:solidFill>
                <a:latin typeface="Montserrat" panose="00000500000000000000" pitchFamily="2" charset="0"/>
              </a:rPr>
              <a:t>Capacitación del personal de las unidades de protección civil en la atención de emergencias </a:t>
            </a:r>
            <a:r>
              <a:rPr lang="es-MX" sz="1600" dirty="0" smtClean="0">
                <a:solidFill>
                  <a:prstClr val="black"/>
                </a:solidFill>
                <a:latin typeface="Montserrat" panose="00000500000000000000" pitchFamily="2" charset="0"/>
              </a:rPr>
              <a:t>químicas. </a:t>
            </a:r>
            <a:endParaRPr lang="es-MX" sz="1600" dirty="0">
              <a:solidFill>
                <a:prstClr val="black"/>
              </a:solidFill>
              <a:latin typeface="Montserrat" panose="00000500000000000000" pitchFamily="2" charset="0"/>
            </a:endParaRPr>
          </a:p>
          <a:p>
            <a:pPr marL="285750" indent="-285750" algn="just">
              <a:buFont typeface="Wingdings" panose="05000000000000000000" pitchFamily="2" charset="2"/>
              <a:buChar char="§"/>
            </a:pPr>
            <a:r>
              <a:rPr lang="es-MX" sz="1600" dirty="0">
                <a:solidFill>
                  <a:prstClr val="black"/>
                </a:solidFill>
                <a:latin typeface="Montserrat" panose="00000500000000000000" pitchFamily="2" charset="0"/>
              </a:rPr>
              <a:t>Equipo de protección personal </a:t>
            </a:r>
            <a:r>
              <a:rPr lang="es-MX" sz="1600" dirty="0" smtClean="0">
                <a:solidFill>
                  <a:prstClr val="black"/>
                </a:solidFill>
                <a:latin typeface="Montserrat" panose="00000500000000000000" pitchFamily="2" charset="0"/>
              </a:rPr>
              <a:t>adecuado al tipo de emergencia que pueda presentarse.</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Fomentar la creación de Grupos Locales de Ayuda Mutua Industrial para fortalecer la atención de emergencias y optimizar recursos materiales y humanos.</a:t>
            </a:r>
          </a:p>
        </p:txBody>
      </p:sp>
    </p:spTree>
    <p:extLst>
      <p:ext uri="{BB962C8B-B14F-4D97-AF65-F5344CB8AC3E}">
        <p14:creationId xmlns:p14="http://schemas.microsoft.com/office/powerpoint/2010/main" val="3551798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720" t="14283" r="10025" b="12175"/>
          <a:stretch/>
        </p:blipFill>
        <p:spPr bwMode="auto">
          <a:xfrm>
            <a:off x="4573680" y="1268760"/>
            <a:ext cx="4291343"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842" t="15425" r="10176" b="11302"/>
          <a:stretch/>
        </p:blipFill>
        <p:spPr bwMode="auto">
          <a:xfrm>
            <a:off x="147133" y="1340768"/>
            <a:ext cx="4244773" cy="486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xmlns="" id="{10DC2165-6ED2-AC47-9290-3D955273443E}"/>
              </a:ext>
            </a:extLst>
          </p:cNvPr>
          <p:cNvSpPr txBox="1"/>
          <p:nvPr/>
        </p:nvSpPr>
        <p:spPr>
          <a:xfrm>
            <a:off x="251520" y="116632"/>
            <a:ext cx="2125903" cy="461665"/>
          </a:xfrm>
          <a:prstGeom prst="rect">
            <a:avLst/>
          </a:prstGeom>
          <a:noFill/>
        </p:spPr>
        <p:txBody>
          <a:bodyPr wrap="none" rtlCol="0">
            <a:spAutoFit/>
          </a:bodyPr>
          <a:lstStyle/>
          <a:p>
            <a:r>
              <a:rPr lang="en-US" sz="2400" b="1" dirty="0" err="1">
                <a:solidFill>
                  <a:prstClr val="black"/>
                </a:solidFill>
                <a:latin typeface="Montserrat" pitchFamily="2" charset="77"/>
              </a:rPr>
              <a:t>Diagnóstico</a:t>
            </a:r>
            <a:endParaRPr lang="en-US" sz="2400" b="1" dirty="0">
              <a:solidFill>
                <a:prstClr val="black"/>
              </a:solidFill>
              <a:latin typeface="Montserrat" pitchFamily="2" charset="77"/>
            </a:endParaRPr>
          </a:p>
        </p:txBody>
      </p:sp>
      <p:sp>
        <p:nvSpPr>
          <p:cNvPr id="6" name="TextBox 5">
            <a:extLst>
              <a:ext uri="{FF2B5EF4-FFF2-40B4-BE49-F238E27FC236}">
                <a16:creationId xmlns:a16="http://schemas.microsoft.com/office/drawing/2014/main" xmlns="" id="{B6F2A2A7-FDC4-C24F-A502-33BD59466B99}"/>
              </a:ext>
            </a:extLst>
          </p:cNvPr>
          <p:cNvSpPr txBox="1"/>
          <p:nvPr/>
        </p:nvSpPr>
        <p:spPr>
          <a:xfrm>
            <a:off x="671844" y="5085184"/>
            <a:ext cx="1674002" cy="584775"/>
          </a:xfrm>
          <a:prstGeom prst="rect">
            <a:avLst/>
          </a:prstGeom>
          <a:noFill/>
        </p:spPr>
        <p:txBody>
          <a:bodyPr wrap="square" rtlCol="0">
            <a:spAutoFit/>
          </a:bodyPr>
          <a:lstStyle/>
          <a:p>
            <a:r>
              <a:rPr lang="en-US" sz="1600" b="1" dirty="0" err="1">
                <a:solidFill>
                  <a:prstClr val="black"/>
                </a:solidFill>
                <a:latin typeface="Montserrat" pitchFamily="2" charset="77"/>
              </a:rPr>
              <a:t>Declaratorias</a:t>
            </a:r>
            <a:r>
              <a:rPr lang="en-US" sz="1600" b="1" dirty="0">
                <a:solidFill>
                  <a:prstClr val="black"/>
                </a:solidFill>
                <a:latin typeface="Montserrat" pitchFamily="2" charset="77"/>
              </a:rPr>
              <a:t> de </a:t>
            </a:r>
            <a:r>
              <a:rPr lang="en-US" sz="1600" b="1" dirty="0" err="1">
                <a:solidFill>
                  <a:prstClr val="black"/>
                </a:solidFill>
                <a:latin typeface="Montserrat" pitchFamily="2" charset="77"/>
              </a:rPr>
              <a:t>Desastre</a:t>
            </a:r>
            <a:endParaRPr lang="en-US" sz="1600" b="1" dirty="0">
              <a:solidFill>
                <a:prstClr val="black"/>
              </a:solidFill>
              <a:latin typeface="Montserrat" pitchFamily="2" charset="77"/>
            </a:endParaRPr>
          </a:p>
        </p:txBody>
      </p:sp>
      <p:sp>
        <p:nvSpPr>
          <p:cNvPr id="7" name="TextBox 6">
            <a:extLst>
              <a:ext uri="{FF2B5EF4-FFF2-40B4-BE49-F238E27FC236}">
                <a16:creationId xmlns:a16="http://schemas.microsoft.com/office/drawing/2014/main" xmlns="" id="{35512E6E-DDA9-7440-AC7D-939EE8D2F549}"/>
              </a:ext>
            </a:extLst>
          </p:cNvPr>
          <p:cNvSpPr txBox="1"/>
          <p:nvPr/>
        </p:nvSpPr>
        <p:spPr>
          <a:xfrm>
            <a:off x="251520" y="749224"/>
            <a:ext cx="6260047" cy="307777"/>
          </a:xfrm>
          <a:prstGeom prst="rect">
            <a:avLst/>
          </a:prstGeom>
          <a:noFill/>
        </p:spPr>
        <p:txBody>
          <a:bodyPr wrap="none" rtlCol="0">
            <a:spAutoFit/>
          </a:bodyPr>
          <a:lstStyle/>
          <a:p>
            <a:r>
              <a:rPr lang="en-US" sz="1400" b="1" i="1" dirty="0">
                <a:solidFill>
                  <a:prstClr val="black"/>
                </a:solidFill>
                <a:latin typeface="Montserrat" pitchFamily="2" charset="77"/>
                <a:hlinkClick r:id="rId4"/>
              </a:rPr>
              <a:t>http://</a:t>
            </a:r>
            <a:r>
              <a:rPr lang="en-US" sz="1400" b="1" i="1" dirty="0" err="1">
                <a:solidFill>
                  <a:prstClr val="black"/>
                </a:solidFill>
                <a:latin typeface="Montserrat" pitchFamily="2" charset="77"/>
                <a:hlinkClick r:id="rId4"/>
              </a:rPr>
              <a:t>www.atlasnacionalderiesgos.gob.mx</a:t>
            </a:r>
            <a:r>
              <a:rPr lang="en-US" sz="1400" b="1" i="1" dirty="0">
                <a:solidFill>
                  <a:prstClr val="black"/>
                </a:solidFill>
                <a:latin typeface="Montserrat" pitchFamily="2" charset="77"/>
                <a:hlinkClick r:id="rId4"/>
              </a:rPr>
              <a:t>/apps/</a:t>
            </a:r>
            <a:r>
              <a:rPr lang="en-US" sz="1400" b="1" i="1" dirty="0" err="1">
                <a:solidFill>
                  <a:prstClr val="black"/>
                </a:solidFill>
                <a:latin typeface="Montserrat" pitchFamily="2" charset="77"/>
                <a:hlinkClick r:id="rId4"/>
              </a:rPr>
              <a:t>Declaratorias</a:t>
            </a:r>
            <a:r>
              <a:rPr lang="en-US" sz="1400" b="1" i="1" dirty="0">
                <a:solidFill>
                  <a:prstClr val="black"/>
                </a:solidFill>
                <a:latin typeface="Montserrat" pitchFamily="2" charset="77"/>
                <a:hlinkClick r:id="rId4"/>
              </a:rPr>
              <a:t>/</a:t>
            </a:r>
            <a:endParaRPr lang="en-US" sz="1400" b="1" i="1" dirty="0">
              <a:solidFill>
                <a:prstClr val="black"/>
              </a:solidFill>
              <a:latin typeface="Montserrat" pitchFamily="2" charset="77"/>
            </a:endParaRPr>
          </a:p>
        </p:txBody>
      </p:sp>
      <p:sp>
        <p:nvSpPr>
          <p:cNvPr id="11" name="TextBox 10">
            <a:extLst>
              <a:ext uri="{FF2B5EF4-FFF2-40B4-BE49-F238E27FC236}">
                <a16:creationId xmlns:a16="http://schemas.microsoft.com/office/drawing/2014/main" xmlns="" id="{348C9835-E4CF-4F42-8768-4246ED7325B6}"/>
              </a:ext>
            </a:extLst>
          </p:cNvPr>
          <p:cNvSpPr txBox="1"/>
          <p:nvPr/>
        </p:nvSpPr>
        <p:spPr>
          <a:xfrm>
            <a:off x="4857800" y="5085183"/>
            <a:ext cx="1868457" cy="584775"/>
          </a:xfrm>
          <a:prstGeom prst="rect">
            <a:avLst/>
          </a:prstGeom>
          <a:noFill/>
        </p:spPr>
        <p:txBody>
          <a:bodyPr wrap="square" rtlCol="0">
            <a:spAutoFit/>
          </a:bodyPr>
          <a:lstStyle/>
          <a:p>
            <a:r>
              <a:rPr lang="en-US" sz="1600" b="1" dirty="0" err="1">
                <a:solidFill>
                  <a:prstClr val="black"/>
                </a:solidFill>
                <a:latin typeface="Montserrat" pitchFamily="2" charset="77"/>
              </a:rPr>
              <a:t>Declaratorias</a:t>
            </a:r>
            <a:r>
              <a:rPr lang="en-US" sz="1600" b="1" dirty="0">
                <a:solidFill>
                  <a:prstClr val="black"/>
                </a:solidFill>
                <a:latin typeface="Montserrat" pitchFamily="2" charset="77"/>
              </a:rPr>
              <a:t> de </a:t>
            </a:r>
            <a:r>
              <a:rPr lang="en-US" sz="1600" b="1" dirty="0" err="1">
                <a:solidFill>
                  <a:prstClr val="black"/>
                </a:solidFill>
                <a:latin typeface="Montserrat" pitchFamily="2" charset="77"/>
              </a:rPr>
              <a:t>Emergencia</a:t>
            </a:r>
            <a:endParaRPr lang="en-US" sz="1600" b="1" dirty="0">
              <a:solidFill>
                <a:prstClr val="black"/>
              </a:solidFill>
              <a:latin typeface="Montserrat" pitchFamily="2" charset="77"/>
            </a:endParaRPr>
          </a:p>
        </p:txBody>
      </p:sp>
      <p:sp>
        <p:nvSpPr>
          <p:cNvPr id="12" name="TextBox 11">
            <a:extLst>
              <a:ext uri="{FF2B5EF4-FFF2-40B4-BE49-F238E27FC236}">
                <a16:creationId xmlns:a16="http://schemas.microsoft.com/office/drawing/2014/main" xmlns="" id="{3578C974-3201-6E4B-9244-BEA9E19E2B62}"/>
              </a:ext>
            </a:extLst>
          </p:cNvPr>
          <p:cNvSpPr txBox="1"/>
          <p:nvPr/>
        </p:nvSpPr>
        <p:spPr>
          <a:xfrm>
            <a:off x="3091676" y="1735868"/>
            <a:ext cx="1279517" cy="338554"/>
          </a:xfrm>
          <a:prstGeom prst="rect">
            <a:avLst/>
          </a:prstGeom>
          <a:noFill/>
        </p:spPr>
        <p:txBody>
          <a:bodyPr wrap="none" rtlCol="0">
            <a:spAutoFit/>
          </a:bodyPr>
          <a:lstStyle/>
          <a:p>
            <a:r>
              <a:rPr lang="en-US" sz="1600" b="1" dirty="0">
                <a:solidFill>
                  <a:prstClr val="black"/>
                </a:solidFill>
                <a:latin typeface="Montserrat" pitchFamily="2" charset="77"/>
              </a:rPr>
              <a:t>2000-2018</a:t>
            </a:r>
          </a:p>
        </p:txBody>
      </p:sp>
      <p:sp>
        <p:nvSpPr>
          <p:cNvPr id="13" name="TextBox 12">
            <a:extLst>
              <a:ext uri="{FF2B5EF4-FFF2-40B4-BE49-F238E27FC236}">
                <a16:creationId xmlns:a16="http://schemas.microsoft.com/office/drawing/2014/main" xmlns="" id="{A7093068-895F-9C42-938E-75E624A17DD2}"/>
              </a:ext>
            </a:extLst>
          </p:cNvPr>
          <p:cNvSpPr txBox="1"/>
          <p:nvPr/>
        </p:nvSpPr>
        <p:spPr>
          <a:xfrm>
            <a:off x="7417058" y="1794302"/>
            <a:ext cx="1279517" cy="338554"/>
          </a:xfrm>
          <a:prstGeom prst="rect">
            <a:avLst/>
          </a:prstGeom>
          <a:noFill/>
        </p:spPr>
        <p:txBody>
          <a:bodyPr wrap="none" rtlCol="0">
            <a:spAutoFit/>
          </a:bodyPr>
          <a:lstStyle/>
          <a:p>
            <a:r>
              <a:rPr lang="en-US" sz="1600" b="1" dirty="0">
                <a:solidFill>
                  <a:prstClr val="black"/>
                </a:solidFill>
                <a:latin typeface="Montserrat" pitchFamily="2" charset="77"/>
              </a:rPr>
              <a:t>2000-2018</a:t>
            </a:r>
          </a:p>
        </p:txBody>
      </p:sp>
    </p:spTree>
    <p:extLst>
      <p:ext uri="{BB962C8B-B14F-4D97-AF65-F5344CB8AC3E}">
        <p14:creationId xmlns:p14="http://schemas.microsoft.com/office/powerpoint/2010/main" val="341647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59832" y="1063850"/>
            <a:ext cx="2736304" cy="369332"/>
          </a:xfrm>
          <a:prstGeom prst="rect">
            <a:avLst/>
          </a:prstGeom>
          <a:noFill/>
        </p:spPr>
        <p:txBody>
          <a:bodyPr wrap="square" rtlCol="0">
            <a:spAutoFit/>
          </a:bodyPr>
          <a:lstStyle/>
          <a:p>
            <a:pPr algn="ctr"/>
            <a:r>
              <a:rPr lang="es-MX" dirty="0" smtClean="0">
                <a:solidFill>
                  <a:prstClr val="black"/>
                </a:solidFill>
              </a:rPr>
              <a:t>DESASTRE 2000-2018</a:t>
            </a:r>
            <a:endParaRPr lang="es-MX" dirty="0">
              <a:solidFill>
                <a:prstClr val="black"/>
              </a:solidFill>
            </a:endParaRPr>
          </a:p>
        </p:txBody>
      </p:sp>
      <p:sp>
        <p:nvSpPr>
          <p:cNvPr id="5" name="4 CuadroTexto"/>
          <p:cNvSpPr txBox="1"/>
          <p:nvPr/>
        </p:nvSpPr>
        <p:spPr>
          <a:xfrm>
            <a:off x="3352322" y="3847347"/>
            <a:ext cx="2736304" cy="369332"/>
          </a:xfrm>
          <a:prstGeom prst="rect">
            <a:avLst/>
          </a:prstGeom>
          <a:noFill/>
        </p:spPr>
        <p:txBody>
          <a:bodyPr wrap="square" rtlCol="0">
            <a:spAutoFit/>
          </a:bodyPr>
          <a:lstStyle/>
          <a:p>
            <a:pPr algn="ctr"/>
            <a:r>
              <a:rPr lang="es-MX" dirty="0" smtClean="0">
                <a:solidFill>
                  <a:prstClr val="black"/>
                </a:solidFill>
              </a:rPr>
              <a:t>EMERGENCIA 2000-2018</a:t>
            </a:r>
            <a:endParaRPr lang="es-MX" dirty="0">
              <a:solidFill>
                <a:prstClr val="black"/>
              </a:solidFill>
            </a:endParaRPr>
          </a:p>
        </p:txBody>
      </p:sp>
      <p:sp>
        <p:nvSpPr>
          <p:cNvPr id="8" name="TextBox 6">
            <a:extLst>
              <a:ext uri="{FF2B5EF4-FFF2-40B4-BE49-F238E27FC236}">
                <a16:creationId xmlns:a16="http://schemas.microsoft.com/office/drawing/2014/main" xmlns="" id="{FAC51DE9-1288-F248-AE93-5F5FBF45C7E8}"/>
              </a:ext>
            </a:extLst>
          </p:cNvPr>
          <p:cNvSpPr txBox="1"/>
          <p:nvPr/>
        </p:nvSpPr>
        <p:spPr>
          <a:xfrm>
            <a:off x="251520" y="116632"/>
            <a:ext cx="1428596" cy="461665"/>
          </a:xfrm>
          <a:prstGeom prst="rect">
            <a:avLst/>
          </a:prstGeom>
          <a:noFill/>
        </p:spPr>
        <p:txBody>
          <a:bodyPr wrap="none" rtlCol="0">
            <a:spAutoFit/>
          </a:bodyPr>
          <a:lstStyle/>
          <a:p>
            <a:r>
              <a:rPr lang="en-US" sz="2400" b="1" dirty="0" err="1">
                <a:solidFill>
                  <a:prstClr val="black"/>
                </a:solidFill>
                <a:latin typeface="Montserrat" pitchFamily="2" charset="77"/>
              </a:rPr>
              <a:t>Análisis</a:t>
            </a:r>
            <a:endParaRPr lang="en-US" sz="2400" b="1" dirty="0">
              <a:solidFill>
                <a:prstClr val="black"/>
              </a:solidFill>
              <a:latin typeface="Montserrat" pitchFamily="2" charset="77"/>
            </a:endParaRPr>
          </a:p>
        </p:txBody>
      </p:sp>
      <p:sp>
        <p:nvSpPr>
          <p:cNvPr id="9" name="TextBox 6">
            <a:extLst>
              <a:ext uri="{FF2B5EF4-FFF2-40B4-BE49-F238E27FC236}">
                <a16:creationId xmlns:a16="http://schemas.microsoft.com/office/drawing/2014/main" xmlns="" id="{35512E6E-DDA9-7440-AC7D-939EE8D2F549}"/>
              </a:ext>
            </a:extLst>
          </p:cNvPr>
          <p:cNvSpPr txBox="1"/>
          <p:nvPr/>
        </p:nvSpPr>
        <p:spPr>
          <a:xfrm>
            <a:off x="251520" y="749224"/>
            <a:ext cx="6260047" cy="307777"/>
          </a:xfrm>
          <a:prstGeom prst="rect">
            <a:avLst/>
          </a:prstGeom>
          <a:noFill/>
        </p:spPr>
        <p:txBody>
          <a:bodyPr wrap="none" rtlCol="0">
            <a:spAutoFit/>
          </a:bodyPr>
          <a:lstStyle/>
          <a:p>
            <a:r>
              <a:rPr lang="en-US" sz="1400" b="1" i="1" dirty="0">
                <a:solidFill>
                  <a:prstClr val="black"/>
                </a:solidFill>
                <a:latin typeface="Montserrat" pitchFamily="2" charset="77"/>
                <a:hlinkClick r:id="rId2"/>
              </a:rPr>
              <a:t>http://</a:t>
            </a:r>
            <a:r>
              <a:rPr lang="en-US" sz="1400" b="1" i="1" dirty="0" err="1">
                <a:solidFill>
                  <a:prstClr val="black"/>
                </a:solidFill>
                <a:latin typeface="Montserrat" pitchFamily="2" charset="77"/>
                <a:hlinkClick r:id="rId2"/>
              </a:rPr>
              <a:t>www.atlasnacionalderiesgos.gob.mx</a:t>
            </a:r>
            <a:r>
              <a:rPr lang="en-US" sz="1400" b="1" i="1" dirty="0">
                <a:solidFill>
                  <a:prstClr val="black"/>
                </a:solidFill>
                <a:latin typeface="Montserrat" pitchFamily="2" charset="77"/>
                <a:hlinkClick r:id="rId2"/>
              </a:rPr>
              <a:t>/apps/</a:t>
            </a:r>
            <a:r>
              <a:rPr lang="en-US" sz="1400" b="1" i="1" dirty="0" err="1">
                <a:solidFill>
                  <a:prstClr val="black"/>
                </a:solidFill>
                <a:latin typeface="Montserrat" pitchFamily="2" charset="77"/>
                <a:hlinkClick r:id="rId2"/>
              </a:rPr>
              <a:t>Declaratorias</a:t>
            </a:r>
            <a:r>
              <a:rPr lang="en-US" sz="1400" b="1" i="1" dirty="0">
                <a:solidFill>
                  <a:prstClr val="black"/>
                </a:solidFill>
                <a:latin typeface="Montserrat" pitchFamily="2" charset="77"/>
                <a:hlinkClick r:id="rId2"/>
              </a:rPr>
              <a:t>/</a:t>
            </a:r>
            <a:endParaRPr lang="en-US" sz="1400" b="1" i="1" dirty="0">
              <a:solidFill>
                <a:prstClr val="black"/>
              </a:solidFill>
              <a:latin typeface="Montserrat" pitchFamily="2" charset="77"/>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861" t="14896" r="7929" b="48501"/>
          <a:stretch/>
        </p:blipFill>
        <p:spPr bwMode="auto">
          <a:xfrm>
            <a:off x="395536" y="1460828"/>
            <a:ext cx="3965418" cy="238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861" t="50781" r="7929" b="6234"/>
          <a:stretch/>
        </p:blipFill>
        <p:spPr bwMode="auto">
          <a:xfrm>
            <a:off x="4860032" y="1381746"/>
            <a:ext cx="3456384" cy="2442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7880" t="12658" r="7211" b="49736"/>
          <a:stretch/>
        </p:blipFill>
        <p:spPr bwMode="auto">
          <a:xfrm>
            <a:off x="573620" y="4234429"/>
            <a:ext cx="4146854" cy="251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7880" t="49094" r="7211" b="6299"/>
          <a:stretch/>
        </p:blipFill>
        <p:spPr bwMode="auto">
          <a:xfrm>
            <a:off x="5148064" y="4214958"/>
            <a:ext cx="3503240" cy="2518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437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xmlns="" id="{FAC51DE9-1288-F248-AE93-5F5FBF45C7E8}"/>
              </a:ext>
            </a:extLst>
          </p:cNvPr>
          <p:cNvSpPr txBox="1"/>
          <p:nvPr/>
        </p:nvSpPr>
        <p:spPr>
          <a:xfrm>
            <a:off x="467544" y="348712"/>
            <a:ext cx="1526380" cy="461665"/>
          </a:xfrm>
          <a:prstGeom prst="rect">
            <a:avLst/>
          </a:prstGeom>
          <a:noFill/>
        </p:spPr>
        <p:txBody>
          <a:bodyPr wrap="none" rtlCol="0">
            <a:spAutoFit/>
          </a:bodyPr>
          <a:lstStyle/>
          <a:p>
            <a:r>
              <a:rPr lang="en-US" sz="2400" b="1" dirty="0" err="1" smtClean="0">
                <a:solidFill>
                  <a:prstClr val="black"/>
                </a:solidFill>
                <a:latin typeface="Montserrat" pitchFamily="2" charset="77"/>
              </a:rPr>
              <a:t>Impacto</a:t>
            </a:r>
            <a:endParaRPr lang="en-US" sz="2400" b="1" dirty="0">
              <a:solidFill>
                <a:prstClr val="black"/>
              </a:solidFill>
              <a:latin typeface="Montserrat" pitchFamily="2" charset="77"/>
            </a:endParaRPr>
          </a:p>
        </p:txBody>
      </p:sp>
      <p:graphicFrame>
        <p:nvGraphicFramePr>
          <p:cNvPr id="8" name="7 Gráfico"/>
          <p:cNvGraphicFramePr>
            <a:graphicFrameLocks/>
          </p:cNvGraphicFramePr>
          <p:nvPr>
            <p:extLst>
              <p:ext uri="{D42A27DB-BD31-4B8C-83A1-F6EECF244321}">
                <p14:modId xmlns:p14="http://schemas.microsoft.com/office/powerpoint/2010/main" val="1175475262"/>
              </p:ext>
            </p:extLst>
          </p:nvPr>
        </p:nvGraphicFramePr>
        <p:xfrm>
          <a:off x="285750" y="1124744"/>
          <a:ext cx="8750746" cy="54053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0296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xmlns="" id="{FAC51DE9-1288-F248-AE93-5F5FBF45C7E8}"/>
              </a:ext>
            </a:extLst>
          </p:cNvPr>
          <p:cNvSpPr txBox="1"/>
          <p:nvPr/>
        </p:nvSpPr>
        <p:spPr>
          <a:xfrm>
            <a:off x="467544" y="348712"/>
            <a:ext cx="1526380" cy="461665"/>
          </a:xfrm>
          <a:prstGeom prst="rect">
            <a:avLst/>
          </a:prstGeom>
          <a:noFill/>
        </p:spPr>
        <p:txBody>
          <a:bodyPr wrap="none" rtlCol="0">
            <a:spAutoFit/>
          </a:bodyPr>
          <a:lstStyle/>
          <a:p>
            <a:r>
              <a:rPr lang="en-US" sz="2400" b="1" dirty="0" err="1" smtClean="0">
                <a:solidFill>
                  <a:prstClr val="black"/>
                </a:solidFill>
                <a:latin typeface="Montserrat" pitchFamily="2" charset="77"/>
              </a:rPr>
              <a:t>Impacto</a:t>
            </a:r>
            <a:endParaRPr lang="en-US" sz="2400" b="1" dirty="0">
              <a:solidFill>
                <a:prstClr val="black"/>
              </a:solidFill>
              <a:latin typeface="Montserrat" pitchFamily="2" charset="77"/>
            </a:endParaRPr>
          </a:p>
        </p:txBody>
      </p:sp>
      <p:graphicFrame>
        <p:nvGraphicFramePr>
          <p:cNvPr id="6" name="5 Gráfico"/>
          <p:cNvGraphicFramePr>
            <a:graphicFrameLocks/>
          </p:cNvGraphicFramePr>
          <p:nvPr>
            <p:extLst>
              <p:ext uri="{D42A27DB-BD31-4B8C-83A1-F6EECF244321}">
                <p14:modId xmlns:p14="http://schemas.microsoft.com/office/powerpoint/2010/main" val="1140104303"/>
              </p:ext>
            </p:extLst>
          </p:nvPr>
        </p:nvGraphicFramePr>
        <p:xfrm>
          <a:off x="179512" y="810377"/>
          <a:ext cx="4389529" cy="2642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a:graphicFrameLocks/>
          </p:cNvGraphicFramePr>
          <p:nvPr>
            <p:extLst>
              <p:ext uri="{D42A27DB-BD31-4B8C-83A1-F6EECF244321}">
                <p14:modId xmlns:p14="http://schemas.microsoft.com/office/powerpoint/2010/main" val="3434355478"/>
              </p:ext>
            </p:extLst>
          </p:nvPr>
        </p:nvGraphicFramePr>
        <p:xfrm>
          <a:off x="4716016" y="812886"/>
          <a:ext cx="4274705" cy="25983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1 Gráfico"/>
          <p:cNvGraphicFramePr>
            <a:graphicFrameLocks/>
          </p:cNvGraphicFramePr>
          <p:nvPr>
            <p:extLst>
              <p:ext uri="{D42A27DB-BD31-4B8C-83A1-F6EECF244321}">
                <p14:modId xmlns:p14="http://schemas.microsoft.com/office/powerpoint/2010/main" val="1433523508"/>
              </p:ext>
            </p:extLst>
          </p:nvPr>
        </p:nvGraphicFramePr>
        <p:xfrm>
          <a:off x="2339752" y="3645024"/>
          <a:ext cx="5014317" cy="30426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3671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428A856-8863-3B47-871D-0BD0F50BE444}"/>
              </a:ext>
            </a:extLst>
          </p:cNvPr>
          <p:cNvSpPr txBox="1"/>
          <p:nvPr/>
        </p:nvSpPr>
        <p:spPr>
          <a:xfrm>
            <a:off x="107504" y="116632"/>
            <a:ext cx="3510898" cy="646331"/>
          </a:xfrm>
          <a:prstGeom prst="rect">
            <a:avLst/>
          </a:prstGeom>
          <a:noFill/>
        </p:spPr>
        <p:txBody>
          <a:bodyPr wrap="none" rtlCol="0">
            <a:spAutoFit/>
          </a:bodyPr>
          <a:lstStyle/>
          <a:p>
            <a:r>
              <a:rPr lang="en-US" b="1" dirty="0" err="1">
                <a:solidFill>
                  <a:prstClr val="black"/>
                </a:solidFill>
                <a:latin typeface="Montserrat" pitchFamily="2" charset="77"/>
              </a:rPr>
              <a:t>Políticas</a:t>
            </a:r>
            <a:r>
              <a:rPr lang="en-US" b="1" dirty="0">
                <a:solidFill>
                  <a:prstClr val="black"/>
                </a:solidFill>
                <a:latin typeface="Montserrat" pitchFamily="2" charset="77"/>
              </a:rPr>
              <a:t> </a:t>
            </a:r>
            <a:r>
              <a:rPr lang="en-US" b="1" dirty="0" err="1">
                <a:solidFill>
                  <a:prstClr val="black"/>
                </a:solidFill>
                <a:latin typeface="Montserrat" pitchFamily="2" charset="77"/>
              </a:rPr>
              <a:t>Públicas</a:t>
            </a:r>
            <a:endParaRPr lang="en-US" b="1" dirty="0">
              <a:solidFill>
                <a:prstClr val="black"/>
              </a:solidFill>
              <a:latin typeface="Montserrat" pitchFamily="2" charset="77"/>
            </a:endParaRPr>
          </a:p>
          <a:p>
            <a:r>
              <a:rPr lang="en-US" b="1" dirty="0" err="1">
                <a:solidFill>
                  <a:prstClr val="black"/>
                </a:solidFill>
                <a:latin typeface="Montserrat" pitchFamily="2" charset="77"/>
              </a:rPr>
              <a:t>Gestión</a:t>
            </a:r>
            <a:r>
              <a:rPr lang="en-US" b="1" dirty="0">
                <a:solidFill>
                  <a:prstClr val="black"/>
                </a:solidFill>
                <a:latin typeface="Montserrat" pitchFamily="2" charset="77"/>
              </a:rPr>
              <a:t> Integral de </a:t>
            </a:r>
            <a:r>
              <a:rPr lang="en-US" b="1" dirty="0" err="1">
                <a:solidFill>
                  <a:prstClr val="black"/>
                </a:solidFill>
                <a:latin typeface="Montserrat" pitchFamily="2" charset="77"/>
              </a:rPr>
              <a:t>Riesgos</a:t>
            </a:r>
            <a:endParaRPr lang="en-US" b="1" dirty="0">
              <a:solidFill>
                <a:prstClr val="black"/>
              </a:solidFill>
              <a:latin typeface="Montserrat" pitchFamily="2" charset="77"/>
            </a:endParaRPr>
          </a:p>
        </p:txBody>
      </p:sp>
      <p:sp>
        <p:nvSpPr>
          <p:cNvPr id="3" name="TextBox 2">
            <a:hlinkClick r:id="rId2"/>
            <a:extLst>
              <a:ext uri="{FF2B5EF4-FFF2-40B4-BE49-F238E27FC236}">
                <a16:creationId xmlns="" xmlns:a16="http://schemas.microsoft.com/office/drawing/2014/main" id="{B274B974-E8DC-7947-9523-18BE6B675668}"/>
              </a:ext>
            </a:extLst>
          </p:cNvPr>
          <p:cNvSpPr txBox="1"/>
          <p:nvPr/>
        </p:nvSpPr>
        <p:spPr>
          <a:xfrm>
            <a:off x="179512" y="867807"/>
            <a:ext cx="4379725" cy="430887"/>
          </a:xfrm>
          <a:prstGeom prst="rect">
            <a:avLst/>
          </a:prstGeom>
          <a:noFill/>
        </p:spPr>
        <p:txBody>
          <a:bodyPr wrap="none" rtlCol="0">
            <a:spAutoFit/>
          </a:bodyPr>
          <a:lstStyle/>
          <a:p>
            <a:r>
              <a:rPr lang="en-US" sz="1100" b="1" i="1" dirty="0">
                <a:solidFill>
                  <a:prstClr val="black"/>
                </a:solidFill>
                <a:latin typeface="Montserrat" pitchFamily="2" charset="77"/>
                <a:hlinkClick r:id="rId3"/>
              </a:rPr>
              <a:t>http</a:t>
            </a:r>
            <a:r>
              <a:rPr lang="en-US" sz="1100" b="1" i="1">
                <a:solidFill>
                  <a:prstClr val="black"/>
                </a:solidFill>
                <a:latin typeface="Montserrat" pitchFamily="2" charset="77"/>
                <a:hlinkClick r:id="rId3"/>
              </a:rPr>
              <a:t>://</a:t>
            </a:r>
            <a:r>
              <a:rPr lang="en-US" sz="1100" b="1" i="1" smtClean="0">
                <a:solidFill>
                  <a:prstClr val="black"/>
                </a:solidFill>
                <a:latin typeface="Montserrat" pitchFamily="2" charset="77"/>
                <a:hlinkClick r:id="rId3"/>
              </a:rPr>
              <a:t>www.atlasnacionalderiesgos.gob.mx/apps/IGOPP</a:t>
            </a:r>
            <a:endParaRPr lang="en-US" sz="1100" b="1" i="1" smtClean="0">
              <a:solidFill>
                <a:prstClr val="black"/>
              </a:solidFill>
              <a:latin typeface="Montserrat" pitchFamily="2" charset="77"/>
            </a:endParaRPr>
          </a:p>
          <a:p>
            <a:endParaRPr lang="en-US" sz="1100" b="1" i="1" dirty="0">
              <a:solidFill>
                <a:prstClr val="black"/>
              </a:solidFill>
              <a:latin typeface="Montserrat" pitchFamily="2" charset="77"/>
            </a:endParaRPr>
          </a:p>
        </p:txBody>
      </p:sp>
      <p:sp>
        <p:nvSpPr>
          <p:cNvPr id="4" name="Rectangle 3">
            <a:extLst>
              <a:ext uri="{FF2B5EF4-FFF2-40B4-BE49-F238E27FC236}">
                <a16:creationId xmlns="" xmlns:a16="http://schemas.microsoft.com/office/drawing/2014/main" id="{0D428000-644A-454A-9ECB-D9808BA003E3}"/>
              </a:ext>
            </a:extLst>
          </p:cNvPr>
          <p:cNvSpPr/>
          <p:nvPr/>
        </p:nvSpPr>
        <p:spPr>
          <a:xfrm>
            <a:off x="340066" y="6523603"/>
            <a:ext cx="7704856" cy="246221"/>
          </a:xfrm>
          <a:prstGeom prst="rect">
            <a:avLst/>
          </a:prstGeom>
        </p:spPr>
        <p:txBody>
          <a:bodyPr wrap="square">
            <a:spAutoFit/>
          </a:bodyPr>
          <a:lstStyle/>
          <a:p>
            <a:r>
              <a:rPr lang="es-ES" sz="1000" b="1" i="1" dirty="0">
                <a:solidFill>
                  <a:srgbClr val="000000"/>
                </a:solidFill>
                <a:latin typeface="Montserrat" pitchFamily="2" charset="77"/>
              </a:rPr>
              <a:t>Informe Estatal de Gobernabilidad y Políticas Públicas en Gestión del Riesgo de Desastres, CENAPRED (2018).</a:t>
            </a:r>
            <a:endParaRPr lang="es-ES_tradnl" sz="1000" b="1" i="1" dirty="0">
              <a:solidFill>
                <a:prstClr val="black"/>
              </a:solidFill>
              <a:latin typeface="Montserrat" pitchFamily="2" charset="77"/>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125831"/>
            <a:ext cx="6840760" cy="489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 xmlns:a16="http://schemas.microsoft.com/office/drawing/2014/main" id="{0FE08353-C43F-8A43-A108-679ADC0231F6}"/>
              </a:ext>
            </a:extLst>
          </p:cNvPr>
          <p:cNvSpPr txBox="1"/>
          <p:nvPr/>
        </p:nvSpPr>
        <p:spPr>
          <a:xfrm>
            <a:off x="316604" y="5877272"/>
            <a:ext cx="2858988" cy="646331"/>
          </a:xfrm>
          <a:prstGeom prst="rect">
            <a:avLst/>
          </a:prstGeom>
          <a:noFill/>
        </p:spPr>
        <p:txBody>
          <a:bodyPr wrap="none" rtlCol="0">
            <a:spAutoFit/>
          </a:bodyPr>
          <a:lstStyle/>
          <a:p>
            <a:r>
              <a:rPr lang="es-ES_tradnl" dirty="0" smtClean="0">
                <a:solidFill>
                  <a:prstClr val="black"/>
                </a:solidFill>
              </a:rPr>
              <a:t>Sinaloa </a:t>
            </a:r>
            <a:r>
              <a:rPr lang="es-ES_tradnl" b="1" dirty="0" smtClean="0">
                <a:solidFill>
                  <a:srgbClr val="860000"/>
                </a:solidFill>
              </a:rPr>
              <a:t>65.6 </a:t>
            </a:r>
            <a:r>
              <a:rPr lang="es-ES_tradnl" b="1" dirty="0">
                <a:solidFill>
                  <a:srgbClr val="860000"/>
                </a:solidFill>
              </a:rPr>
              <a:t>% - </a:t>
            </a:r>
            <a:r>
              <a:rPr lang="es-ES_tradnl" dirty="0" smtClean="0">
                <a:solidFill>
                  <a:srgbClr val="860000"/>
                </a:solidFill>
              </a:rPr>
              <a:t>APRECIABLE</a:t>
            </a:r>
            <a:endParaRPr lang="es-ES_tradnl" dirty="0">
              <a:solidFill>
                <a:srgbClr val="860000"/>
              </a:solidFill>
            </a:endParaRPr>
          </a:p>
          <a:p>
            <a:r>
              <a:rPr lang="es-ES_tradnl" dirty="0">
                <a:solidFill>
                  <a:prstClr val="black"/>
                </a:solidFill>
              </a:rPr>
              <a:t>Nacional</a:t>
            </a:r>
          </a:p>
        </p:txBody>
      </p:sp>
    </p:spTree>
    <p:extLst>
      <p:ext uri="{BB962C8B-B14F-4D97-AF65-F5344CB8AC3E}">
        <p14:creationId xmlns:p14="http://schemas.microsoft.com/office/powerpoint/2010/main" val="1016369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12" y="968254"/>
            <a:ext cx="876811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 xmlns:a16="http://schemas.microsoft.com/office/drawing/2014/main" id="{0459FBD8-3D2B-294F-8E55-7A1A3FBD7F6E}"/>
              </a:ext>
            </a:extLst>
          </p:cNvPr>
          <p:cNvSpPr txBox="1"/>
          <p:nvPr/>
        </p:nvSpPr>
        <p:spPr>
          <a:xfrm>
            <a:off x="107504" y="116632"/>
            <a:ext cx="3510898" cy="646331"/>
          </a:xfrm>
          <a:prstGeom prst="rect">
            <a:avLst/>
          </a:prstGeom>
          <a:noFill/>
        </p:spPr>
        <p:txBody>
          <a:bodyPr wrap="none" rtlCol="0">
            <a:spAutoFit/>
          </a:bodyPr>
          <a:lstStyle/>
          <a:p>
            <a:r>
              <a:rPr lang="en-US" b="1" dirty="0" err="1">
                <a:solidFill>
                  <a:prstClr val="black"/>
                </a:solidFill>
                <a:latin typeface="Montserrat" pitchFamily="2" charset="77"/>
              </a:rPr>
              <a:t>Políticas</a:t>
            </a:r>
            <a:r>
              <a:rPr lang="en-US" b="1" dirty="0">
                <a:solidFill>
                  <a:prstClr val="black"/>
                </a:solidFill>
                <a:latin typeface="Montserrat" pitchFamily="2" charset="77"/>
              </a:rPr>
              <a:t> </a:t>
            </a:r>
            <a:r>
              <a:rPr lang="en-US" b="1" dirty="0" err="1">
                <a:solidFill>
                  <a:prstClr val="black"/>
                </a:solidFill>
                <a:latin typeface="Montserrat" pitchFamily="2" charset="77"/>
              </a:rPr>
              <a:t>Públicas</a:t>
            </a:r>
            <a:endParaRPr lang="en-US" b="1" dirty="0">
              <a:solidFill>
                <a:prstClr val="black"/>
              </a:solidFill>
              <a:latin typeface="Montserrat" pitchFamily="2" charset="77"/>
            </a:endParaRPr>
          </a:p>
          <a:p>
            <a:r>
              <a:rPr lang="en-US" b="1" dirty="0" err="1">
                <a:solidFill>
                  <a:prstClr val="black"/>
                </a:solidFill>
                <a:latin typeface="Montserrat" pitchFamily="2" charset="77"/>
              </a:rPr>
              <a:t>Gestión</a:t>
            </a:r>
            <a:r>
              <a:rPr lang="en-US" b="1" dirty="0">
                <a:solidFill>
                  <a:prstClr val="black"/>
                </a:solidFill>
                <a:latin typeface="Montserrat" pitchFamily="2" charset="77"/>
              </a:rPr>
              <a:t> Integral de </a:t>
            </a:r>
            <a:r>
              <a:rPr lang="en-US" b="1" dirty="0" err="1">
                <a:solidFill>
                  <a:prstClr val="black"/>
                </a:solidFill>
                <a:latin typeface="Montserrat" pitchFamily="2" charset="77"/>
              </a:rPr>
              <a:t>Riesgos</a:t>
            </a:r>
            <a:endParaRPr lang="en-US" b="1" dirty="0">
              <a:solidFill>
                <a:prstClr val="black"/>
              </a:solidFill>
              <a:latin typeface="Montserrat" pitchFamily="2" charset="77"/>
            </a:endParaRPr>
          </a:p>
        </p:txBody>
      </p:sp>
      <p:sp>
        <p:nvSpPr>
          <p:cNvPr id="9" name="Rectangle 8">
            <a:extLst>
              <a:ext uri="{FF2B5EF4-FFF2-40B4-BE49-F238E27FC236}">
                <a16:creationId xmlns="" xmlns:a16="http://schemas.microsoft.com/office/drawing/2014/main" id="{E03E77D6-28FA-3C4E-89B2-1F90CD63E656}"/>
              </a:ext>
            </a:extLst>
          </p:cNvPr>
          <p:cNvSpPr/>
          <p:nvPr/>
        </p:nvSpPr>
        <p:spPr>
          <a:xfrm>
            <a:off x="5119622" y="3789040"/>
            <a:ext cx="1196640" cy="339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3" name="TextBox 12">
            <a:extLst>
              <a:ext uri="{FF2B5EF4-FFF2-40B4-BE49-F238E27FC236}">
                <a16:creationId xmlns="" xmlns:a16="http://schemas.microsoft.com/office/drawing/2014/main" id="{F9BC16CB-1175-1A47-AE3F-FEE291F9BBF9}"/>
              </a:ext>
            </a:extLst>
          </p:cNvPr>
          <p:cNvSpPr txBox="1"/>
          <p:nvPr/>
        </p:nvSpPr>
        <p:spPr>
          <a:xfrm>
            <a:off x="4038659" y="3866450"/>
            <a:ext cx="72624"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2</a:t>
            </a:r>
          </a:p>
        </p:txBody>
      </p:sp>
      <p:sp>
        <p:nvSpPr>
          <p:cNvPr id="14" name="TextBox 13">
            <a:extLst>
              <a:ext uri="{FF2B5EF4-FFF2-40B4-BE49-F238E27FC236}">
                <a16:creationId xmlns="" xmlns:a16="http://schemas.microsoft.com/office/drawing/2014/main" id="{D462C488-EBE2-1B47-8221-0A063607AE39}"/>
              </a:ext>
            </a:extLst>
          </p:cNvPr>
          <p:cNvSpPr txBox="1"/>
          <p:nvPr/>
        </p:nvSpPr>
        <p:spPr>
          <a:xfrm>
            <a:off x="5263000" y="3847141"/>
            <a:ext cx="72008"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3</a:t>
            </a:r>
          </a:p>
        </p:txBody>
      </p:sp>
      <p:sp>
        <p:nvSpPr>
          <p:cNvPr id="16" name="TextBox 15">
            <a:extLst>
              <a:ext uri="{FF2B5EF4-FFF2-40B4-BE49-F238E27FC236}">
                <a16:creationId xmlns="" xmlns:a16="http://schemas.microsoft.com/office/drawing/2014/main" id="{2B6C74DF-CB50-7F40-8DA2-7078C13C08D7}"/>
              </a:ext>
            </a:extLst>
          </p:cNvPr>
          <p:cNvSpPr txBox="1"/>
          <p:nvPr/>
        </p:nvSpPr>
        <p:spPr>
          <a:xfrm>
            <a:off x="252021" y="5517232"/>
            <a:ext cx="8550695" cy="507831"/>
          </a:xfrm>
          <a:prstGeom prst="rect">
            <a:avLst/>
          </a:prstGeom>
          <a:noFill/>
        </p:spPr>
        <p:txBody>
          <a:bodyPr wrap="square" lIns="0" tIns="0" rIns="0" bIns="0" rtlCol="0">
            <a:spAutoFit/>
          </a:bodyPr>
          <a:lstStyle/>
          <a:p>
            <a:r>
              <a:rPr lang="es-ES_tradnl" sz="1100" b="1" dirty="0">
                <a:solidFill>
                  <a:srgbClr val="FF0000"/>
                </a:solidFill>
                <a:latin typeface="Montserrat" pitchFamily="2" charset="77"/>
              </a:rPr>
              <a:t>2</a:t>
            </a:r>
            <a:r>
              <a:rPr lang="es-ES_tradnl" sz="1100" b="1" dirty="0" smtClean="0">
                <a:solidFill>
                  <a:srgbClr val="FF0000"/>
                </a:solidFill>
                <a:latin typeface="Montserrat" pitchFamily="2" charset="77"/>
              </a:rPr>
              <a:t>. </a:t>
            </a:r>
            <a:r>
              <a:rPr lang="es-ES_tradnl" sz="1100" dirty="0">
                <a:solidFill>
                  <a:prstClr val="black"/>
                </a:solidFill>
                <a:latin typeface="Montserrat" pitchFamily="2" charset="77"/>
              </a:rPr>
              <a:t>Marco jurídico que establezca la actualización de los </a:t>
            </a:r>
            <a:r>
              <a:rPr lang="es-ES_tradnl" sz="1100" b="1" dirty="0">
                <a:solidFill>
                  <a:prstClr val="black"/>
                </a:solidFill>
                <a:latin typeface="Montserrat" pitchFamily="2" charset="77"/>
              </a:rPr>
              <a:t>planes de desarrollo urbano</a:t>
            </a:r>
            <a:r>
              <a:rPr lang="es-ES_tradnl" sz="1100" dirty="0">
                <a:solidFill>
                  <a:prstClr val="black"/>
                </a:solidFill>
                <a:latin typeface="Montserrat" pitchFamily="2" charset="77"/>
              </a:rPr>
              <a:t>, así como en los </a:t>
            </a:r>
            <a:r>
              <a:rPr lang="es-ES_tradnl" sz="1100" b="1" dirty="0">
                <a:solidFill>
                  <a:prstClr val="black"/>
                </a:solidFill>
                <a:latin typeface="Montserrat" pitchFamily="2" charset="77"/>
              </a:rPr>
              <a:t>planes de ordenamiento territorial</a:t>
            </a:r>
            <a:r>
              <a:rPr lang="es-ES_tradnl" sz="1100" dirty="0">
                <a:solidFill>
                  <a:prstClr val="black"/>
                </a:solidFill>
                <a:latin typeface="Montserrat" pitchFamily="2" charset="77"/>
              </a:rPr>
              <a:t> después de ocurrido un desastre, área de oportunidad para corregir los procesos de ocupación y uso del suelo que evidencien problemas o riesgos preexistentes.</a:t>
            </a:r>
            <a:endParaRPr lang="es-ES_tradnl" sz="1100" b="1" dirty="0">
              <a:solidFill>
                <a:srgbClr val="FF0000"/>
              </a:solidFill>
              <a:latin typeface="Montserrat" pitchFamily="2" charset="77"/>
            </a:endParaRPr>
          </a:p>
        </p:txBody>
      </p:sp>
      <p:sp>
        <p:nvSpPr>
          <p:cNvPr id="20" name="TextBox 19">
            <a:extLst>
              <a:ext uri="{FF2B5EF4-FFF2-40B4-BE49-F238E27FC236}">
                <a16:creationId xmlns="" xmlns:a16="http://schemas.microsoft.com/office/drawing/2014/main" id="{0C1318BB-A080-F44E-B4B2-86EB26F8AFCF}"/>
              </a:ext>
            </a:extLst>
          </p:cNvPr>
          <p:cNvSpPr txBox="1"/>
          <p:nvPr/>
        </p:nvSpPr>
        <p:spPr>
          <a:xfrm>
            <a:off x="246901" y="5013176"/>
            <a:ext cx="8550693" cy="338554"/>
          </a:xfrm>
          <a:prstGeom prst="rect">
            <a:avLst/>
          </a:prstGeom>
          <a:noFill/>
        </p:spPr>
        <p:txBody>
          <a:bodyPr wrap="square" lIns="0" tIns="0" rIns="0" bIns="0" rtlCol="0">
            <a:spAutoFit/>
          </a:bodyPr>
          <a:lstStyle/>
          <a:p>
            <a:r>
              <a:rPr lang="es-ES_tradnl" sz="1100" b="1" dirty="0">
                <a:solidFill>
                  <a:srgbClr val="FF0000"/>
                </a:solidFill>
                <a:latin typeface="Montserrat" pitchFamily="2" charset="77"/>
              </a:rPr>
              <a:t>1</a:t>
            </a:r>
            <a:r>
              <a:rPr lang="es-ES_tradnl" sz="1100" b="1" dirty="0" smtClean="0">
                <a:solidFill>
                  <a:srgbClr val="FF0000"/>
                </a:solidFill>
                <a:latin typeface="Montserrat" pitchFamily="2" charset="77"/>
              </a:rPr>
              <a:t>. </a:t>
            </a:r>
            <a:r>
              <a:rPr lang="es-ES_tradnl" sz="1100" dirty="0" smtClean="0">
                <a:solidFill>
                  <a:prstClr val="black"/>
                </a:solidFill>
                <a:latin typeface="Montserrat" pitchFamily="2" charset="77"/>
              </a:rPr>
              <a:t>Contar con </a:t>
            </a:r>
            <a:r>
              <a:rPr lang="es-ES_tradnl" sz="1100" b="1" dirty="0" smtClean="0">
                <a:solidFill>
                  <a:prstClr val="black"/>
                </a:solidFill>
                <a:latin typeface="Montserrat" pitchFamily="2" charset="77"/>
              </a:rPr>
              <a:t>un Reglamento de construcción a nivel estatal</a:t>
            </a:r>
            <a:r>
              <a:rPr lang="es-ES_tradnl" sz="1100" dirty="0" smtClean="0">
                <a:solidFill>
                  <a:prstClr val="black"/>
                </a:solidFill>
                <a:latin typeface="Montserrat" pitchFamily="2" charset="77"/>
              </a:rPr>
              <a:t>, en el cual se contemplen riesgo por amenaza de 2 fenómenos  (sismo y viento) así como medidas mínimas de seguridad estructural en edificaciones esenciales.</a:t>
            </a:r>
            <a:endParaRPr lang="es-ES_tradnl" sz="1100" b="1" dirty="0">
              <a:solidFill>
                <a:srgbClr val="FF0000"/>
              </a:solidFill>
              <a:latin typeface="Montserrat" pitchFamily="2" charset="77"/>
            </a:endParaRPr>
          </a:p>
        </p:txBody>
      </p:sp>
      <p:sp>
        <p:nvSpPr>
          <p:cNvPr id="12" name="Rectangle 8">
            <a:extLst>
              <a:ext uri="{FF2B5EF4-FFF2-40B4-BE49-F238E27FC236}">
                <a16:creationId xmlns="" xmlns:a16="http://schemas.microsoft.com/office/drawing/2014/main" id="{E03E77D6-28FA-3C4E-89B2-1F90CD63E656}"/>
              </a:ext>
            </a:extLst>
          </p:cNvPr>
          <p:cNvSpPr/>
          <p:nvPr/>
        </p:nvSpPr>
        <p:spPr>
          <a:xfrm>
            <a:off x="3923928" y="3789040"/>
            <a:ext cx="1206882" cy="339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5" name="Rectangle 8">
            <a:extLst>
              <a:ext uri="{FF2B5EF4-FFF2-40B4-BE49-F238E27FC236}">
                <a16:creationId xmlns="" xmlns:a16="http://schemas.microsoft.com/office/drawing/2014/main" id="{E03E77D6-28FA-3C4E-89B2-1F90CD63E656}"/>
              </a:ext>
            </a:extLst>
          </p:cNvPr>
          <p:cNvSpPr/>
          <p:nvPr/>
        </p:nvSpPr>
        <p:spPr>
          <a:xfrm>
            <a:off x="1403648" y="3068960"/>
            <a:ext cx="1196640" cy="339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7" name="TextBox 13">
            <a:extLst>
              <a:ext uri="{FF2B5EF4-FFF2-40B4-BE49-F238E27FC236}">
                <a16:creationId xmlns="" xmlns:a16="http://schemas.microsoft.com/office/drawing/2014/main" id="{D462C488-EBE2-1B47-8221-0A063607AE39}"/>
              </a:ext>
            </a:extLst>
          </p:cNvPr>
          <p:cNvSpPr txBox="1"/>
          <p:nvPr/>
        </p:nvSpPr>
        <p:spPr>
          <a:xfrm>
            <a:off x="1547026" y="3127061"/>
            <a:ext cx="72008"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1</a:t>
            </a:r>
          </a:p>
        </p:txBody>
      </p:sp>
      <p:sp>
        <p:nvSpPr>
          <p:cNvPr id="18" name="TextBox 15">
            <a:extLst>
              <a:ext uri="{FF2B5EF4-FFF2-40B4-BE49-F238E27FC236}">
                <a16:creationId xmlns="" xmlns:a16="http://schemas.microsoft.com/office/drawing/2014/main" id="{2B6C74DF-CB50-7F40-8DA2-7078C13C08D7}"/>
              </a:ext>
            </a:extLst>
          </p:cNvPr>
          <p:cNvSpPr txBox="1"/>
          <p:nvPr/>
        </p:nvSpPr>
        <p:spPr>
          <a:xfrm>
            <a:off x="246895" y="6167948"/>
            <a:ext cx="8550695" cy="338554"/>
          </a:xfrm>
          <a:prstGeom prst="rect">
            <a:avLst/>
          </a:prstGeom>
          <a:noFill/>
        </p:spPr>
        <p:txBody>
          <a:bodyPr wrap="square" lIns="0" tIns="0" rIns="0" bIns="0" rtlCol="0">
            <a:spAutoFit/>
          </a:bodyPr>
          <a:lstStyle/>
          <a:p>
            <a:r>
              <a:rPr lang="es-ES_tradnl" sz="1100" b="1" dirty="0">
                <a:solidFill>
                  <a:srgbClr val="FF0000"/>
                </a:solidFill>
                <a:latin typeface="Montserrat" pitchFamily="2" charset="77"/>
              </a:rPr>
              <a:t>3</a:t>
            </a:r>
            <a:r>
              <a:rPr lang="es-ES_tradnl" sz="1100" b="1" dirty="0" smtClean="0">
                <a:solidFill>
                  <a:srgbClr val="FF0000"/>
                </a:solidFill>
                <a:latin typeface="Montserrat" pitchFamily="2" charset="77"/>
              </a:rPr>
              <a:t>. </a:t>
            </a:r>
            <a:r>
              <a:rPr lang="es-ES_tradnl" sz="1100" dirty="0">
                <a:solidFill>
                  <a:prstClr val="black"/>
                </a:solidFill>
                <a:latin typeface="Montserrat" pitchFamily="2" charset="77"/>
              </a:rPr>
              <a:t>C</a:t>
            </a:r>
            <a:r>
              <a:rPr lang="es-ES_tradnl" sz="1100" dirty="0" smtClean="0">
                <a:solidFill>
                  <a:prstClr val="black"/>
                </a:solidFill>
                <a:latin typeface="Montserrat" pitchFamily="2" charset="77"/>
              </a:rPr>
              <a:t>ada </a:t>
            </a:r>
            <a:r>
              <a:rPr lang="es-ES_tradnl" sz="1100" b="1" dirty="0" smtClean="0">
                <a:solidFill>
                  <a:prstClr val="black"/>
                </a:solidFill>
                <a:latin typeface="Montserrat" pitchFamily="2" charset="77"/>
              </a:rPr>
              <a:t>sector es responsable de la realización de planes de recuperación, </a:t>
            </a:r>
            <a:r>
              <a:rPr lang="es-ES_tradnl" sz="1100" dirty="0" smtClean="0">
                <a:solidFill>
                  <a:prstClr val="black"/>
                </a:solidFill>
                <a:latin typeface="Montserrat" pitchFamily="2" charset="77"/>
              </a:rPr>
              <a:t>los cuales determinen acciones básicas y estrategias a realizar en caso de afrontar un proceso de recuperación post desastre.</a:t>
            </a:r>
            <a:endParaRPr lang="es-ES_tradnl" sz="1100" dirty="0">
              <a:solidFill>
                <a:prstClr val="black"/>
              </a:solidFill>
              <a:latin typeface="Montserrat" pitchFamily="2" charset="77"/>
            </a:endParaRPr>
          </a:p>
        </p:txBody>
      </p:sp>
    </p:spTree>
    <p:extLst>
      <p:ext uri="{BB962C8B-B14F-4D97-AF65-F5344CB8AC3E}">
        <p14:creationId xmlns:p14="http://schemas.microsoft.com/office/powerpoint/2010/main" val="67125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6" grpId="0"/>
      <p:bldP spid="20" grpId="0"/>
      <p:bldP spid="12"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8740838-4494-4A4F-911F-2B360E667D85}"/>
              </a:ext>
            </a:extLst>
          </p:cNvPr>
          <p:cNvSpPr txBox="1"/>
          <p:nvPr/>
        </p:nvSpPr>
        <p:spPr>
          <a:xfrm>
            <a:off x="107504" y="116632"/>
            <a:ext cx="3510898" cy="646331"/>
          </a:xfrm>
          <a:prstGeom prst="rect">
            <a:avLst/>
          </a:prstGeom>
          <a:noFill/>
        </p:spPr>
        <p:txBody>
          <a:bodyPr wrap="none" rtlCol="0">
            <a:spAutoFit/>
          </a:bodyPr>
          <a:lstStyle/>
          <a:p>
            <a:r>
              <a:rPr lang="en-US" b="1" dirty="0" err="1">
                <a:solidFill>
                  <a:prstClr val="black"/>
                </a:solidFill>
                <a:latin typeface="Montserrat" pitchFamily="2" charset="77"/>
              </a:rPr>
              <a:t>Políticas</a:t>
            </a:r>
            <a:r>
              <a:rPr lang="en-US" b="1" dirty="0">
                <a:solidFill>
                  <a:prstClr val="black"/>
                </a:solidFill>
                <a:latin typeface="Montserrat" pitchFamily="2" charset="77"/>
              </a:rPr>
              <a:t> </a:t>
            </a:r>
            <a:r>
              <a:rPr lang="en-US" b="1" dirty="0" err="1">
                <a:solidFill>
                  <a:prstClr val="black"/>
                </a:solidFill>
                <a:latin typeface="Montserrat" pitchFamily="2" charset="77"/>
              </a:rPr>
              <a:t>Públicas</a:t>
            </a:r>
            <a:endParaRPr lang="en-US" b="1" dirty="0">
              <a:solidFill>
                <a:prstClr val="black"/>
              </a:solidFill>
              <a:latin typeface="Montserrat" pitchFamily="2" charset="77"/>
            </a:endParaRPr>
          </a:p>
          <a:p>
            <a:r>
              <a:rPr lang="en-US" b="1" dirty="0" err="1">
                <a:solidFill>
                  <a:prstClr val="black"/>
                </a:solidFill>
                <a:latin typeface="Montserrat" pitchFamily="2" charset="77"/>
              </a:rPr>
              <a:t>Gestión</a:t>
            </a:r>
            <a:r>
              <a:rPr lang="en-US" b="1" dirty="0">
                <a:solidFill>
                  <a:prstClr val="black"/>
                </a:solidFill>
                <a:latin typeface="Montserrat" pitchFamily="2" charset="77"/>
              </a:rPr>
              <a:t> Integral de </a:t>
            </a:r>
            <a:r>
              <a:rPr lang="en-US" b="1" dirty="0" err="1">
                <a:solidFill>
                  <a:prstClr val="black"/>
                </a:solidFill>
                <a:latin typeface="Montserrat" pitchFamily="2" charset="77"/>
              </a:rPr>
              <a:t>Riesgos</a:t>
            </a:r>
            <a:endParaRPr lang="en-US" b="1" dirty="0">
              <a:solidFill>
                <a:prstClr val="black"/>
              </a:solidFill>
              <a:latin typeface="Montserrat" pitchFamily="2" charset="77"/>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2" y="875941"/>
            <a:ext cx="764857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14256"/>
            <a:ext cx="80486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154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7544" y="1001633"/>
            <a:ext cx="8172400" cy="5687417"/>
          </a:xfrm>
          <a:prstGeom prst="rect">
            <a:avLst/>
          </a:prstGeom>
        </p:spPr>
      </p:pic>
      <p:sp>
        <p:nvSpPr>
          <p:cNvPr id="4" name="TextBox 3">
            <a:extLst>
              <a:ext uri="{FF2B5EF4-FFF2-40B4-BE49-F238E27FC236}">
                <a16:creationId xmlns="" xmlns:a16="http://schemas.microsoft.com/office/drawing/2014/main" id="{C334EBB8-FD13-5C4C-8FDC-AF0085A6340E}"/>
              </a:ext>
            </a:extLst>
          </p:cNvPr>
          <p:cNvSpPr txBox="1"/>
          <p:nvPr/>
        </p:nvSpPr>
        <p:spPr>
          <a:xfrm>
            <a:off x="179512" y="116632"/>
            <a:ext cx="4078361" cy="400110"/>
          </a:xfrm>
          <a:prstGeom prst="rect">
            <a:avLst/>
          </a:prstGeom>
          <a:noFill/>
        </p:spPr>
        <p:txBody>
          <a:bodyPr wrap="none" rtlCol="0">
            <a:spAutoFit/>
          </a:bodyPr>
          <a:lstStyle/>
          <a:p>
            <a:r>
              <a:rPr lang="en-US" sz="2000" b="1" dirty="0" err="1">
                <a:latin typeface="Montserrat" pitchFamily="2" charset="77"/>
              </a:rPr>
              <a:t>Perfil</a:t>
            </a:r>
            <a:r>
              <a:rPr lang="en-US" sz="2000" b="1" dirty="0">
                <a:latin typeface="Montserrat" pitchFamily="2" charset="77"/>
              </a:rPr>
              <a:t> de </a:t>
            </a:r>
            <a:r>
              <a:rPr lang="en-US" sz="2000" b="1" dirty="0" err="1" smtClean="0">
                <a:latin typeface="Montserrat" pitchFamily="2" charset="77"/>
              </a:rPr>
              <a:t>Peligro</a:t>
            </a:r>
            <a:r>
              <a:rPr lang="en-US" sz="2000" b="1" dirty="0" smtClean="0">
                <a:latin typeface="Montserrat" pitchFamily="2" charset="77"/>
              </a:rPr>
              <a:t>(x </a:t>
            </a:r>
            <a:r>
              <a:rPr lang="en-US" sz="2000" b="1" dirty="0">
                <a:latin typeface="Montserrat" pitchFamily="2" charset="77"/>
              </a:rPr>
              <a:t>Municipio)</a:t>
            </a:r>
          </a:p>
        </p:txBody>
      </p:sp>
      <p:sp>
        <p:nvSpPr>
          <p:cNvPr id="5" name="TextBox 4">
            <a:hlinkClick r:id="rId3"/>
            <a:extLst>
              <a:ext uri="{FF2B5EF4-FFF2-40B4-BE49-F238E27FC236}">
                <a16:creationId xmlns="" xmlns:a16="http://schemas.microsoft.com/office/drawing/2014/main" id="{E4DB2646-F610-2B47-8B3C-1CC419205B03}"/>
              </a:ext>
            </a:extLst>
          </p:cNvPr>
          <p:cNvSpPr txBox="1"/>
          <p:nvPr/>
        </p:nvSpPr>
        <p:spPr>
          <a:xfrm>
            <a:off x="179512" y="620688"/>
            <a:ext cx="5104282" cy="276999"/>
          </a:xfrm>
          <a:prstGeom prst="rect">
            <a:avLst/>
          </a:prstGeom>
          <a:noFill/>
        </p:spPr>
        <p:txBody>
          <a:bodyPr wrap="none" rtlCol="0">
            <a:spAutoFit/>
          </a:bodyPr>
          <a:lstStyle/>
          <a:p>
            <a:r>
              <a:rPr lang="en-US" sz="1200" b="1" i="1" dirty="0">
                <a:latin typeface="Montserrat" pitchFamily="2" charset="77"/>
                <a:hlinkClick r:id="rId3"/>
              </a:rPr>
              <a:t>http://</a:t>
            </a:r>
            <a:r>
              <a:rPr lang="en-US" sz="1200" b="1" i="1" dirty="0" err="1">
                <a:latin typeface="Montserrat" pitchFamily="2" charset="77"/>
                <a:hlinkClick r:id="rId3"/>
              </a:rPr>
              <a:t>www.atlasnacionalderiesgos.gob.mx</a:t>
            </a:r>
            <a:r>
              <a:rPr lang="en-US" sz="1200" b="1" i="1" dirty="0">
                <a:latin typeface="Montserrat" pitchFamily="2" charset="77"/>
                <a:hlinkClick r:id="rId3"/>
              </a:rPr>
              <a:t>/app/</a:t>
            </a:r>
            <a:r>
              <a:rPr lang="en-US" sz="1200" b="1" i="1" dirty="0" err="1">
                <a:latin typeface="Montserrat" pitchFamily="2" charset="77"/>
                <a:hlinkClick r:id="rId3"/>
              </a:rPr>
              <a:t>municipios</a:t>
            </a:r>
            <a:r>
              <a:rPr lang="en-US" sz="1200" b="1" i="1" dirty="0">
                <a:latin typeface="Montserrat" pitchFamily="2" charset="77"/>
                <a:hlinkClick r:id="rId3"/>
              </a:rPr>
              <a:t>/</a:t>
            </a:r>
            <a:endParaRPr lang="en-US" sz="1200" b="1" i="1" dirty="0">
              <a:latin typeface="Montserrat" pitchFamily="2" charset="77"/>
            </a:endParaRPr>
          </a:p>
        </p:txBody>
      </p:sp>
      <p:sp>
        <p:nvSpPr>
          <p:cNvPr id="9" name="Down Arrow 8">
            <a:extLst>
              <a:ext uri="{FF2B5EF4-FFF2-40B4-BE49-F238E27FC236}">
                <a16:creationId xmlns="" xmlns:a16="http://schemas.microsoft.com/office/drawing/2014/main" id="{EB4B4F8E-2F1E-9040-8F21-5C792F02D6F8}"/>
              </a:ext>
            </a:extLst>
          </p:cNvPr>
          <p:cNvSpPr/>
          <p:nvPr/>
        </p:nvSpPr>
        <p:spPr>
          <a:xfrm rot="19247827">
            <a:off x="2668829" y="2686537"/>
            <a:ext cx="586662" cy="566638"/>
          </a:xfrm>
          <a:prstGeom prst="downArrow">
            <a:avLst/>
          </a:prstGeom>
          <a:noFill/>
          <a:ln w="57150">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821552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2006</TotalTime>
  <Words>1087</Words>
  <Application>Microsoft Office PowerPoint</Application>
  <PresentationFormat>Presentación en pantalla (4:3)</PresentationFormat>
  <Paragraphs>101</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Estrada Cabrera Cynthia Paola</dc:creator>
  <cp:lastModifiedBy>Lucrecia</cp:lastModifiedBy>
  <cp:revision>62</cp:revision>
  <dcterms:created xsi:type="dcterms:W3CDTF">2018-12-04T21:42:05Z</dcterms:created>
  <dcterms:modified xsi:type="dcterms:W3CDTF">2019-01-22T00:57:43Z</dcterms:modified>
</cp:coreProperties>
</file>