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307" r:id="rId4"/>
    <p:sldId id="305" r:id="rId5"/>
    <p:sldId id="326" r:id="rId6"/>
    <p:sldId id="308" r:id="rId7"/>
    <p:sldId id="330" r:id="rId8"/>
    <p:sldId id="327" r:id="rId9"/>
    <p:sldId id="331" r:id="rId10"/>
    <p:sldId id="332" r:id="rId11"/>
    <p:sldId id="325" r:id="rId12"/>
    <p:sldId id="312" r:id="rId13"/>
    <p:sldId id="313" r:id="rId14"/>
    <p:sldId id="316" r:id="rId15"/>
    <p:sldId id="317" r:id="rId16"/>
    <p:sldId id="318" r:id="rId17"/>
    <p:sldId id="319" r:id="rId18"/>
    <p:sldId id="320" r:id="rId19"/>
    <p:sldId id="321" r:id="rId20"/>
    <p:sldId id="322" r:id="rId21"/>
    <p:sldId id="323" r:id="rId22"/>
    <p:sldId id="329" r:id="rId23"/>
  </p:sldIdLst>
  <p:sldSz cx="9144000" cy="6858000" type="screen4x3"/>
  <p:notesSz cx="68580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42" autoAdjust="0"/>
  </p:normalViewPr>
  <p:slideViewPr>
    <p:cSldViewPr showGuides="1">
      <p:cViewPr>
        <p:scale>
          <a:sx n="60" d="100"/>
          <a:sy n="60" d="100"/>
        </p:scale>
        <p:origin x="18" y="-234"/>
      </p:cViewPr>
      <p:guideLst>
        <p:guide orient="horz" pos="2160"/>
        <p:guide pos="2880"/>
      </p:guideLst>
    </p:cSldViewPr>
  </p:slideViewPr>
  <p:notesTextViewPr>
    <p:cViewPr>
      <p:scale>
        <a:sx n="1" d="1"/>
        <a:sy n="1" d="1"/>
      </p:scale>
      <p:origin x="0" y="0"/>
    </p:cViewPr>
  </p:notesTextViewPr>
  <p:sorterViewPr>
    <p:cViewPr>
      <p:scale>
        <a:sx n="100" d="100"/>
        <a:sy n="100" d="100"/>
      </p:scale>
      <p:origin x="0" y="-4188"/>
    </p:cViewPr>
  </p:sorterViewPr>
  <p:notesViewPr>
    <p:cSldViewPr showGuides="1">
      <p:cViewPr varScale="1">
        <p:scale>
          <a:sx n="71" d="100"/>
          <a:sy n="71" d="100"/>
        </p:scale>
        <p:origin x="-3186" y="-96"/>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0E6E1AD-6FEF-4D21-82CE-55DEAE754161}" type="datetimeFigureOut">
              <a:rPr lang="es-MX" smtClean="0"/>
              <a:t>22/01/2019</a:t>
            </a:fld>
            <a:endParaRPr lang="es-MX"/>
          </a:p>
        </p:txBody>
      </p:sp>
      <p:sp>
        <p:nvSpPr>
          <p:cNvPr id="4" name="3 Marcador de pie de página"/>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21A8370-A4BA-48BA-9B9D-7517B17F566C}" type="slidenum">
              <a:rPr lang="es-MX" smtClean="0"/>
              <a:t>‹Nº›</a:t>
            </a:fld>
            <a:endParaRPr lang="es-MX"/>
          </a:p>
        </p:txBody>
      </p:sp>
    </p:spTree>
    <p:extLst>
      <p:ext uri="{BB962C8B-B14F-4D97-AF65-F5344CB8AC3E}">
        <p14:creationId xmlns:p14="http://schemas.microsoft.com/office/powerpoint/2010/main" val="1470677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7316674-6323-449B-89C6-3A204ABD4289}" type="datetimeFigureOut">
              <a:rPr lang="es-MX" smtClean="0"/>
              <a:t>22/01/2019</a:t>
            </a:fld>
            <a:endParaRPr lang="es-MX"/>
          </a:p>
        </p:txBody>
      </p:sp>
      <p:sp>
        <p:nvSpPr>
          <p:cNvPr id="4" name="3 Marcador de imagen de diapositiva"/>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smtClean="0">
                <a:latin typeface="Montserrat Light" panose="00000400000000000000" pitchFamily="2" charset="0"/>
              </a:rPr>
              <a:t>En el estado de Sinaloa se cuenta con 11 presas que se monitorean de manera semanal: Luis Donaldo Colosio</a:t>
            </a:r>
            <a:r>
              <a:rPr lang="es-MX" sz="1200" baseline="0" dirty="0" smtClean="0">
                <a:latin typeface="Montserrat Light" panose="00000400000000000000" pitchFamily="2" charset="0"/>
              </a:rPr>
              <a:t> </a:t>
            </a:r>
            <a:r>
              <a:rPr lang="es-MX" sz="1200" dirty="0" smtClean="0">
                <a:latin typeface="Montserrat Light" panose="00000400000000000000" pitchFamily="2" charset="0"/>
              </a:rPr>
              <a:t>en </a:t>
            </a:r>
            <a:r>
              <a:rPr lang="es-MX" sz="1200" dirty="0" err="1" smtClean="0">
                <a:latin typeface="Montserrat Light" panose="00000400000000000000" pitchFamily="2" charset="0"/>
              </a:rPr>
              <a:t>Choix</a:t>
            </a:r>
            <a:r>
              <a:rPr lang="es-MX" sz="1200" dirty="0" smtClean="0">
                <a:latin typeface="Montserrat Light" panose="00000400000000000000" pitchFamily="2" charset="0"/>
              </a:rPr>
              <a:t> </a:t>
            </a:r>
            <a:r>
              <a:rPr lang="es-MX" sz="1200" baseline="0" dirty="0" smtClean="0">
                <a:latin typeface="Montserrat Light" panose="00000400000000000000" pitchFamily="2" charset="0"/>
              </a:rPr>
              <a:t> (peligro bajo)</a:t>
            </a:r>
            <a:r>
              <a:rPr lang="es-MX" sz="1200" dirty="0" smtClean="0">
                <a:latin typeface="Montserrat Light" panose="00000400000000000000" pitchFamily="2" charset="0"/>
              </a:rPr>
              <a:t>, Miguel Hidalgo</a:t>
            </a:r>
            <a:r>
              <a:rPr lang="es-MX" sz="1200" baseline="0" dirty="0" smtClean="0">
                <a:latin typeface="Montserrat Light" panose="00000400000000000000" pitchFamily="2" charset="0"/>
              </a:rPr>
              <a:t> </a:t>
            </a:r>
            <a:r>
              <a:rPr lang="es-MX" sz="1200" dirty="0" smtClean="0">
                <a:latin typeface="Montserrat Light" panose="00000400000000000000" pitchFamily="2" charset="0"/>
              </a:rPr>
              <a:t>en El Fuerte (peligro alto), Josefa Ortiz de Domínguez en</a:t>
            </a:r>
            <a:r>
              <a:rPr lang="es-MX" sz="1200" baseline="0" dirty="0" smtClean="0">
                <a:latin typeface="Montserrat Light" panose="00000400000000000000" pitchFamily="2" charset="0"/>
              </a:rPr>
              <a:t> El Fuerte (peligro </a:t>
            </a:r>
            <a:r>
              <a:rPr lang="es-MX" sz="1200" dirty="0" smtClean="0">
                <a:latin typeface="Montserrat Light" panose="00000400000000000000" pitchFamily="2" charset="0"/>
              </a:rPr>
              <a:t>alto), Ing. Guillermo Blake Aguilar en Sinaloa (peligro medio), Gustavo Díaz Ordaz en Sinaloa (peligro</a:t>
            </a:r>
            <a:r>
              <a:rPr lang="es-MX" sz="1200" baseline="0" dirty="0" smtClean="0">
                <a:latin typeface="Montserrat Light" panose="00000400000000000000" pitchFamily="2" charset="0"/>
              </a:rPr>
              <a:t> medio)</a:t>
            </a:r>
            <a:r>
              <a:rPr lang="es-MX" sz="1200" dirty="0" smtClean="0">
                <a:latin typeface="Montserrat Light" panose="00000400000000000000" pitchFamily="2" charset="0"/>
              </a:rPr>
              <a:t>, Lic. Eustaquio </a:t>
            </a:r>
            <a:r>
              <a:rPr lang="es-MX" sz="1200" dirty="0" err="1" smtClean="0">
                <a:latin typeface="Montserrat Light" panose="00000400000000000000" pitchFamily="2" charset="0"/>
              </a:rPr>
              <a:t>Buelna</a:t>
            </a:r>
            <a:r>
              <a:rPr lang="es-MX" sz="1200" dirty="0" smtClean="0">
                <a:latin typeface="Montserrat Light" panose="00000400000000000000" pitchFamily="2" charset="0"/>
              </a:rPr>
              <a:t> en</a:t>
            </a:r>
            <a:r>
              <a:rPr lang="es-MX" sz="1200" baseline="0" dirty="0" smtClean="0">
                <a:latin typeface="Montserrat Light" panose="00000400000000000000" pitchFamily="2" charset="0"/>
              </a:rPr>
              <a:t> Salvador Alvarado </a:t>
            </a:r>
            <a:r>
              <a:rPr lang="es-MX" sz="1200" dirty="0" smtClean="0">
                <a:latin typeface="Montserrat Light" panose="00000400000000000000" pitchFamily="2" charset="0"/>
              </a:rPr>
              <a:t>(peligro alto), Adolfo López Mateos</a:t>
            </a:r>
            <a:r>
              <a:rPr lang="es-MX" sz="1200" baseline="0" dirty="0" smtClean="0">
                <a:latin typeface="Montserrat Light" panose="00000400000000000000" pitchFamily="2" charset="0"/>
              </a:rPr>
              <a:t> en </a:t>
            </a:r>
            <a:r>
              <a:rPr lang="es-MX" sz="1200" baseline="0" dirty="0" err="1" smtClean="0">
                <a:latin typeface="Montserrat Light" panose="00000400000000000000" pitchFamily="2" charset="0"/>
              </a:rPr>
              <a:t>Badiraguato</a:t>
            </a:r>
            <a:r>
              <a:rPr lang="es-MX" sz="1200" baseline="0" dirty="0" smtClean="0">
                <a:latin typeface="Montserrat Light" panose="00000400000000000000" pitchFamily="2" charset="0"/>
              </a:rPr>
              <a:t> </a:t>
            </a:r>
            <a:r>
              <a:rPr lang="es-MX" sz="1200" dirty="0" smtClean="0">
                <a:latin typeface="Montserrat Light" panose="00000400000000000000" pitchFamily="2" charset="0"/>
              </a:rPr>
              <a:t>(peligro bajo), </a:t>
            </a:r>
            <a:r>
              <a:rPr lang="es-MX" sz="1200" dirty="0" err="1" smtClean="0">
                <a:latin typeface="Montserrat Light" panose="00000400000000000000" pitchFamily="2" charset="0"/>
              </a:rPr>
              <a:t>Sanaloa</a:t>
            </a:r>
            <a:r>
              <a:rPr lang="es-MX" sz="1200" baseline="0" dirty="0" smtClean="0">
                <a:latin typeface="Montserrat Light" panose="00000400000000000000" pitchFamily="2" charset="0"/>
              </a:rPr>
              <a:t> en Culiacán </a:t>
            </a:r>
            <a:r>
              <a:rPr lang="es-MX" sz="1200" b="0" dirty="0" smtClean="0">
                <a:solidFill>
                  <a:srgbClr val="FF0000"/>
                </a:solidFill>
                <a:latin typeface="Montserrat Light" panose="00000400000000000000" pitchFamily="2" charset="0"/>
              </a:rPr>
              <a:t>(peligro alto)</a:t>
            </a:r>
            <a:r>
              <a:rPr lang="es-MX" sz="1200" b="0" dirty="0" smtClean="0">
                <a:latin typeface="Montserrat Light" panose="00000400000000000000" pitchFamily="2" charset="0"/>
              </a:rPr>
              <a:t>,</a:t>
            </a:r>
            <a:r>
              <a:rPr lang="es-MX" sz="1200" dirty="0" smtClean="0">
                <a:latin typeface="Montserrat Light" panose="00000400000000000000" pitchFamily="2" charset="0"/>
              </a:rPr>
              <a:t> Juan Guerrero Alcocer en Culiacán (peligro alto), José López Portillo en </a:t>
            </a:r>
            <a:r>
              <a:rPr lang="es-MX" sz="1200" dirty="0" err="1" smtClean="0">
                <a:latin typeface="Montserrat Light" panose="00000400000000000000" pitchFamily="2" charset="0"/>
              </a:rPr>
              <a:t>Cosalá</a:t>
            </a:r>
            <a:r>
              <a:rPr lang="es-MX" sz="1200" dirty="0" smtClean="0">
                <a:latin typeface="Montserrat Light" panose="00000400000000000000" pitchFamily="2" charset="0"/>
              </a:rPr>
              <a:t> (peligro medio)</a:t>
            </a:r>
            <a:r>
              <a:rPr lang="es-MX" sz="1200" baseline="0" dirty="0" smtClean="0">
                <a:latin typeface="Montserrat Light" panose="00000400000000000000" pitchFamily="2" charset="0"/>
              </a:rPr>
              <a:t> e Ing. Aurelio </a:t>
            </a:r>
            <a:r>
              <a:rPr lang="es-MX" sz="1200" baseline="0" dirty="0" err="1" smtClean="0">
                <a:latin typeface="Montserrat Light" panose="00000400000000000000" pitchFamily="2" charset="0"/>
              </a:rPr>
              <a:t>Benassini</a:t>
            </a:r>
            <a:r>
              <a:rPr lang="es-MX" sz="1200" baseline="0" dirty="0" smtClean="0">
                <a:latin typeface="Montserrat Light" panose="00000400000000000000" pitchFamily="2" charset="0"/>
              </a:rPr>
              <a:t> </a:t>
            </a:r>
            <a:r>
              <a:rPr lang="es-MX" sz="1200" baseline="0" dirty="0" err="1" smtClean="0">
                <a:latin typeface="Montserrat Light" panose="00000400000000000000" pitchFamily="2" charset="0"/>
              </a:rPr>
              <a:t>Vizcaino</a:t>
            </a:r>
            <a:r>
              <a:rPr lang="es-MX" sz="1200" dirty="0" smtClean="0">
                <a:latin typeface="Montserrat Light" panose="00000400000000000000" pitchFamily="2" charset="0"/>
              </a:rPr>
              <a:t> en </a:t>
            </a:r>
            <a:r>
              <a:rPr lang="es-MX" sz="1200" dirty="0" err="1" smtClean="0">
                <a:latin typeface="Montserrat Light" panose="00000400000000000000" pitchFamily="2" charset="0"/>
              </a:rPr>
              <a:t>Elota</a:t>
            </a:r>
            <a:r>
              <a:rPr lang="es-MX" sz="1200" dirty="0" smtClean="0">
                <a:latin typeface="Montserrat Light" panose="00000400000000000000" pitchFamily="2" charset="0"/>
              </a:rPr>
              <a:t> (peligro alto).</a:t>
            </a:r>
            <a:endParaRPr lang="es-MX" dirty="0"/>
          </a:p>
        </p:txBody>
      </p:sp>
      <p:sp>
        <p:nvSpPr>
          <p:cNvPr id="4" name="Marcador de número de diapositiva 3"/>
          <p:cNvSpPr>
            <a:spLocks noGrp="1"/>
          </p:cNvSpPr>
          <p:nvPr>
            <p:ph type="sldNum" sz="quarter" idx="5"/>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270446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Sinaloa </a:t>
            </a:r>
            <a:r>
              <a:rPr lang="es-MX" sz="1200" b="0" i="0" u="none" strike="noStrike" kern="1200" dirty="0" smtClean="0">
                <a:solidFill>
                  <a:schemeClr val="tx1"/>
                </a:solidFill>
                <a:effectLst/>
                <a:latin typeface="+mn-lt"/>
                <a:ea typeface="+mn-ea"/>
                <a:cs typeface="+mn-cs"/>
              </a:rPr>
              <a:t>805,854 </a:t>
            </a:r>
            <a:r>
              <a:rPr lang="es-MX" baseline="0" dirty="0" smtClean="0"/>
              <a:t>viviendas de las cuales aproximadamente el 12% (</a:t>
            </a:r>
            <a:r>
              <a:rPr lang="es-MX" sz="1200" b="0" i="0" u="none" strike="noStrike" kern="1200" baseline="0" dirty="0" smtClean="0">
                <a:solidFill>
                  <a:schemeClr val="tx1"/>
                </a:solidFill>
                <a:effectLst/>
                <a:latin typeface="+mn-lt"/>
                <a:ea typeface="+mn-ea"/>
                <a:cs typeface="+mn-cs"/>
              </a:rPr>
              <a:t>96</a:t>
            </a:r>
            <a:r>
              <a:rPr lang="es-MX" sz="1200" b="0" i="0" u="none" strike="noStrike" kern="1200" dirty="0" smtClean="0">
                <a:solidFill>
                  <a:schemeClr val="tx1"/>
                </a:solidFill>
                <a:effectLst/>
                <a:latin typeface="+mn-lt"/>
                <a:ea typeface="+mn-ea"/>
                <a:cs typeface="+mn-cs"/>
              </a:rPr>
              <a:t>,190</a:t>
            </a:r>
            <a:r>
              <a:rPr lang="es-MX" baseline="0" dirty="0" smtClean="0"/>
              <a:t>) presentan una vulnerabilidad de media a alta </a:t>
            </a:r>
            <a:r>
              <a:rPr lang="es-MX" sz="1200" dirty="0" smtClean="0">
                <a:latin typeface="Montserrat" panose="00000500000000000000" pitchFamily="2" charset="0"/>
              </a:rPr>
              <a:t>ante la ocurrencia de un fenómeno intenso (viento y sismo)</a:t>
            </a:r>
            <a:r>
              <a:rPr lang="es-MX" baseline="0" dirty="0" smtClean="0"/>
              <a:t>, por lo que es necesario realizar el levantamiento de viviendas vulnerables en el estado para identificar la zonas que requieren de mejoras estructurales.</a:t>
            </a:r>
            <a:endParaRPr lang="es-MX" dirty="0" smtClean="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20</a:t>
            </a:fld>
            <a:endParaRPr lang="es-MX"/>
          </a:p>
        </p:txBody>
      </p:sp>
    </p:spTree>
    <p:extLst>
      <p:ext uri="{BB962C8B-B14F-4D97-AF65-F5344CB8AC3E}">
        <p14:creationId xmlns:p14="http://schemas.microsoft.com/office/powerpoint/2010/main" val="86194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21</a:t>
            </a:fld>
            <a:endParaRPr lang="es-MX"/>
          </a:p>
        </p:txBody>
      </p:sp>
    </p:spTree>
    <p:extLst>
      <p:ext uri="{BB962C8B-B14F-4D97-AF65-F5344CB8AC3E}">
        <p14:creationId xmlns:p14="http://schemas.microsoft.com/office/powerpoint/2010/main" val="332719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Las recomendaciones se encuentran</a:t>
            </a:r>
            <a:r>
              <a:rPr lang="es-MX" baseline="0" dirty="0" smtClean="0"/>
              <a:t> en las estrategias que se deberán aplicar a corto, mediano y largo plazo para el control de avenidas, las cuales se indican en el Programa Nacional Contra Contingencias Hidráulicas (PRONACCH), Región Hidrológica Administrativa III. Pacífico Norte. </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351332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Colonias </a:t>
            </a:r>
            <a:r>
              <a:rPr lang="es-MX" baseline="0" dirty="0" smtClean="0"/>
              <a:t>en el municipio de Culiacán con problemas de inundación verificadas en campo (2018): Santa Fe, Villa Fontana, </a:t>
            </a:r>
            <a:r>
              <a:rPr lang="es-MX" baseline="0" dirty="0" err="1" smtClean="0"/>
              <a:t>Humaya</a:t>
            </a:r>
            <a:r>
              <a:rPr lang="es-MX" baseline="0" dirty="0" smtClean="0"/>
              <a:t> y Valle Alto.</a:t>
            </a:r>
          </a:p>
          <a:p>
            <a:r>
              <a:rPr lang="es-MX" dirty="0" smtClean="0"/>
              <a:t>Colonias </a:t>
            </a:r>
            <a:r>
              <a:rPr lang="es-MX" baseline="0" dirty="0" smtClean="0"/>
              <a:t>en el municipio de Guamúchil con problemas de inundación verificadas en campo (2018): Los Álamos, Las Garzas, Cuauhtémoc y Dique El Aeropuerto.</a:t>
            </a:r>
          </a:p>
          <a:p>
            <a:r>
              <a:rPr lang="es-MX" baseline="0" dirty="0" smtClean="0"/>
              <a:t>Se recomienda actualizar los mapas de peligro de los municipios y ciudades afectados por la DT19-E, debido a que fue un evento extremo.</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191828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365523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ANR.</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8</a:t>
            </a:fld>
            <a:endParaRPr lang="es-MX"/>
          </a:p>
        </p:txBody>
      </p:sp>
    </p:spTree>
    <p:extLst>
      <p:ext uri="{BB962C8B-B14F-4D97-AF65-F5344CB8AC3E}">
        <p14:creationId xmlns:p14="http://schemas.microsoft.com/office/powerpoint/2010/main" val="382724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Sismos históricos</a:t>
            </a:r>
            <a:r>
              <a:rPr lang="es-MX" baseline="0" dirty="0" smtClean="0"/>
              <a:t> </a:t>
            </a:r>
            <a:r>
              <a:rPr lang="es-MX" dirty="0" smtClean="0"/>
              <a:t>más grandes registrados en Sinaloa</a:t>
            </a:r>
            <a:r>
              <a:rPr lang="es-MX" baseline="0" dirty="0" smtClean="0"/>
              <a:t> por el SSN </a:t>
            </a:r>
            <a:endParaRPr lang="es-MX" dirty="0" smtClean="0"/>
          </a:p>
          <a:p>
            <a:r>
              <a:rPr lang="es-MX" dirty="0" smtClean="0"/>
              <a:t>08/12/1901	20:17:00	7	26	-110	33	83 km al OESTE de AHOME, SIN	09/12/1901	02:17:00	revisado</a:t>
            </a:r>
          </a:p>
          <a:p>
            <a:r>
              <a:rPr lang="es-MX" dirty="0" smtClean="0"/>
              <a:t>11/06/1922	22:47:44	6.7	24	-108.5	33	117 km al SUROESTE de NAVOLATO, SIN	12/06/1922	04:47:44	revisado</a:t>
            </a:r>
          </a:p>
          <a:p>
            <a:r>
              <a:rPr lang="es-MX" dirty="0" smtClean="0"/>
              <a:t>17/08/1969	14:15:00	6.7	25.12	-109.55	15	93 km al SUROESTE de LOS MOCHIS, SIN	17/08/1969	20:15:00	revisado</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14</a:t>
            </a:fld>
            <a:endParaRPr lang="es-MX">
              <a:solidFill>
                <a:prstClr val="black"/>
              </a:solidFill>
            </a:endParaRPr>
          </a:p>
        </p:txBody>
      </p:sp>
    </p:spTree>
    <p:extLst>
      <p:ext uri="{BB962C8B-B14F-4D97-AF65-F5344CB8AC3E}">
        <p14:creationId xmlns:p14="http://schemas.microsoft.com/office/powerpoint/2010/main" val="385658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15</a:t>
            </a:fld>
            <a:endParaRPr lang="es-MX">
              <a:solidFill>
                <a:prstClr val="black"/>
              </a:solidFill>
            </a:endParaRPr>
          </a:p>
        </p:txBody>
      </p:sp>
    </p:spTree>
    <p:extLst>
      <p:ext uri="{BB962C8B-B14F-4D97-AF65-F5344CB8AC3E}">
        <p14:creationId xmlns:p14="http://schemas.microsoft.com/office/powerpoint/2010/main" val="302578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De</a:t>
            </a:r>
            <a:r>
              <a:rPr lang="es-MX" baseline="0" dirty="0" smtClean="0"/>
              <a:t> acuerdo con la pagina del Instituto Estatal de Protección Civil de Sinaloa, </a:t>
            </a:r>
            <a:r>
              <a:rPr lang="es-MX" b="1" baseline="0" dirty="0" smtClean="0"/>
              <a:t>no existe un área de Investigación en la estructura</a:t>
            </a:r>
            <a:r>
              <a:rPr lang="es-MX" baseline="0" dirty="0" smtClean="0"/>
              <a:t> de dicho Instituto. No obstante, </a:t>
            </a:r>
            <a:r>
              <a:rPr lang="es-MX" b="1" baseline="0" dirty="0" smtClean="0"/>
              <a:t>el organigrama sí considera la existencia de un comité Técnico Científico Asesor</a:t>
            </a:r>
            <a:r>
              <a:rPr lang="es-MX" baseline="0" dirty="0" smtClean="0"/>
              <a:t> de dicho Instituto, el cual colabora con la autoridad para la investigación de algunos de los fenómenos geológicos que suceden en el estado.</a:t>
            </a:r>
          </a:p>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16</a:t>
            </a:fld>
            <a:endParaRPr lang="es-MX"/>
          </a:p>
        </p:txBody>
      </p:sp>
    </p:spTree>
    <p:extLst>
      <p:ext uri="{BB962C8B-B14F-4D97-AF65-F5344CB8AC3E}">
        <p14:creationId xmlns:p14="http://schemas.microsoft.com/office/powerpoint/2010/main" val="273849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Para el caso de la red de estaciones Meteorológicas,</a:t>
            </a:r>
            <a:r>
              <a:rPr lang="es-MX" baseline="0" dirty="0" smtClean="0"/>
              <a:t> a reserva de la mejor opinión de los colegas de RH, podría considerarse que al menos cada municipio tuviera una estación.</a:t>
            </a:r>
          </a:p>
          <a:p>
            <a:endParaRPr lang="es-MX" baseline="0" dirty="0" smtClean="0"/>
          </a:p>
          <a:p>
            <a:r>
              <a:rPr lang="es-MX" baseline="0" dirty="0" smtClean="0"/>
              <a:t>Para la revisión de Zonas Críticas es factible establecer criterios basados en población expuesta a ciertos peligros u obras de infraestructura que pudieran resultar dañadas por algún fenómeno perturbador.</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17</a:t>
            </a:fld>
            <a:endParaRPr lang="es-MX"/>
          </a:p>
        </p:txBody>
      </p:sp>
    </p:spTree>
    <p:extLst>
      <p:ext uri="{BB962C8B-B14F-4D97-AF65-F5344CB8AC3E}">
        <p14:creationId xmlns:p14="http://schemas.microsoft.com/office/powerpoint/2010/main" val="404472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22/01/2019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7" Type="http://schemas.openxmlformats.org/officeDocument/2006/relationships/hyperlink" Target="https://vivalanoticia.com/frio-lluvias-y-granizo-danan-cultivos-en-la-zona-norte-del-estado/"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twitter.com/webcamsdemexico/status/709220054542385154" TargetMode="External"/><Relationship Id="rId5" Type="http://schemas.openxmlformats.org/officeDocument/2006/relationships/hyperlink" Target="https://www.cenapred.gob.mx/es/Publicaciones/archivos/189-FASCCULOTORMENTASSEVERAS.PDF" TargetMode="External"/><Relationship Id="rId4" Type="http://schemas.openxmlformats.org/officeDocument/2006/relationships/hyperlink" Target="http://www.atlasnacionalderiesgos.gob.mx/descargas/Guia_contenido_minimo2016.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www.atlasnacionalderiesgos.gob.mx/descargas/Guia_contenido_minimo2016.pdf" TargetMode="External"/><Relationship Id="rId4" Type="http://schemas.openxmlformats.org/officeDocument/2006/relationships/hyperlink" Target="https://www.cenapred.gob.mx/es/Publicaciones/archivos/156.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descargas/Guia_contenido_minimo2016.pdf" TargetMode="External"/><Relationship Id="rId7" Type="http://schemas.openxmlformats.org/officeDocument/2006/relationships/image" Target="../media/image24.png"/><Relationship Id="rId2" Type="http://schemas.openxmlformats.org/officeDocument/2006/relationships/hyperlink" Target="http://www.atlasnacionalderiesgos.gob.mx/archivo/visor-capas.html" TargetMode="External"/><Relationship Id="rId1" Type="http://schemas.openxmlformats.org/officeDocument/2006/relationships/slideLayout" Target="../slideLayouts/slideLayout2.xml"/><Relationship Id="rId6" Type="http://schemas.openxmlformats.org/officeDocument/2006/relationships/hyperlink" Target="https://www.cenapred.gob.mx/es/Publicaciones/archivos/5-FASCCULOCICLONESTROPICALES.PDF" TargetMode="External"/><Relationship Id="rId5" Type="http://schemas.openxmlformats.org/officeDocument/2006/relationships/hyperlink" Target="https://www.cenapred.gob.mx/es/Publicaciones/archivos/155.pdf" TargetMode="External"/><Relationship Id="rId4" Type="http://schemas.openxmlformats.org/officeDocument/2006/relationships/hyperlink" Target="https://www.cenapred.gob.mx/es/Publicaciones/archivos/63.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atlasnacionalderiesgos.gob.mx/descargas/Guia_contenido_minimo2016.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atlasnacionalderiesgos.gob.mx/descargas/Guia_contenido_minimo2016.pdf" TargetMode="External"/><Relationship Id="rId2" Type="http://schemas.openxmlformats.org/officeDocument/2006/relationships/hyperlink" Target="http://www.atlasnacionalderiesgos.gob.mx/archivo/visor-capas.html"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smn.cna.gob.mx/es/climatologia/monitor-de-sequia/monitor-de-sequia-en-mexico" TargetMode="External"/><Relationship Id="rId4" Type="http://schemas.openxmlformats.org/officeDocument/2006/relationships/hyperlink" Target="https://www.cenapred.gob.mx/es/Publicaciones/archivos/8-FASCCULOSEQUA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1" name="7 Rectángulo"/>
          <p:cNvSpPr/>
          <p:nvPr/>
        </p:nvSpPr>
        <p:spPr>
          <a:xfrm>
            <a:off x="-6513" y="5597659"/>
            <a:ext cx="9187025" cy="1231106"/>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200" dirty="0" smtClean="0">
                <a:latin typeface="Montserrat" panose="00000500000000000000" pitchFamily="2" charset="0"/>
              </a:rPr>
              <a:t>Implementar un programa de poda de ramas </a:t>
            </a:r>
            <a:r>
              <a:rPr lang="es-MX" sz="1200" dirty="0">
                <a:latin typeface="Montserrat" panose="00000500000000000000" pitchFamily="2" charset="0"/>
              </a:rPr>
              <a:t>o árboles muertos que puedan causar daño durante una tormenta.</a:t>
            </a:r>
          </a:p>
          <a:p>
            <a:pPr marL="285750" indent="-285750" algn="just">
              <a:buFont typeface="Symbol" panose="05050102010706020507" pitchFamily="18" charset="2"/>
              <a:buChar char=""/>
            </a:pPr>
            <a:r>
              <a:rPr lang="es-MX" sz="1200" dirty="0" smtClean="0">
                <a:latin typeface="Montserrat" panose="00000500000000000000" pitchFamily="2" charset="0"/>
              </a:rPr>
              <a:t>Contar </a:t>
            </a:r>
            <a:r>
              <a:rPr lang="es-MX" sz="1200" dirty="0">
                <a:latin typeface="Montserrat" panose="00000500000000000000" pitchFamily="2" charset="0"/>
              </a:rPr>
              <a:t>con equipo para la remoción de granizo.</a:t>
            </a:r>
          </a:p>
          <a:p>
            <a:pPr marL="285750" indent="-285750" algn="just">
              <a:buFont typeface="Symbol" panose="05050102010706020507" pitchFamily="18" charset="2"/>
              <a:buChar char=""/>
            </a:pPr>
            <a:r>
              <a:rPr lang="es-MX" sz="1200" dirty="0" smtClean="0">
                <a:latin typeface="Montserrat" panose="00000500000000000000" pitchFamily="2" charset="0"/>
              </a:rPr>
              <a:t>Recomendar a la población que asegure </a:t>
            </a:r>
            <a:r>
              <a:rPr lang="es-MX" sz="1200" dirty="0">
                <a:latin typeface="Montserrat" panose="00000500000000000000" pitchFamily="2" charset="0"/>
              </a:rPr>
              <a:t>los objetos del exterior de la vivienda que puedan desprenderse o causar daños, debido a los fuertes vientos que pueden acompañar a la tormenta de severa</a:t>
            </a:r>
            <a:r>
              <a:rPr lang="es-MX" sz="1200" dirty="0" smtClean="0">
                <a:latin typeface="Montserrat" panose="00000500000000000000" pitchFamily="2" charset="0"/>
              </a:rPr>
              <a:t>.</a:t>
            </a:r>
          </a:p>
          <a:p>
            <a:pPr marL="285750" indent="-285750" algn="just">
              <a:buFont typeface="Symbol" panose="05050102010706020507" pitchFamily="18" charset="2"/>
              <a:buChar char=""/>
            </a:pPr>
            <a:r>
              <a:rPr lang="es-MX" sz="1200" dirty="0">
                <a:latin typeface="Montserrat" panose="00000500000000000000" pitchFamily="2" charset="0"/>
              </a:rPr>
              <a:t>Instalar pararrayos en torres y antenas</a:t>
            </a:r>
            <a:r>
              <a:rPr lang="es-MX" sz="1200" dirty="0" smtClean="0">
                <a:latin typeface="Montserrat" panose="00000500000000000000" pitchFamily="2" charset="0"/>
              </a:rPr>
              <a:t>.</a:t>
            </a:r>
            <a:endParaRPr lang="es-MX" sz="1200" dirty="0">
              <a:latin typeface="Montserrat" panose="00000500000000000000" pitchFamily="2" charset="0"/>
            </a:endParaRPr>
          </a:p>
        </p:txBody>
      </p:sp>
      <p:sp>
        <p:nvSpPr>
          <p:cNvPr id="12" name="9 Rectángulo"/>
          <p:cNvSpPr/>
          <p:nvPr/>
        </p:nvSpPr>
        <p:spPr>
          <a:xfrm>
            <a:off x="35496" y="980728"/>
            <a:ext cx="8756550" cy="584775"/>
          </a:xfrm>
          <a:prstGeom prst="rect">
            <a:avLst/>
          </a:prstGeom>
        </p:spPr>
        <p:txBody>
          <a:bodyPr wrap="square">
            <a:spAutoFit/>
          </a:bodyPr>
          <a:lstStyle/>
          <a:p>
            <a:r>
              <a:rPr lang="es-MX" sz="1600" b="1" dirty="0" smtClean="0">
                <a:solidFill>
                  <a:srgbClr val="38806B"/>
                </a:solidFill>
                <a:latin typeface="Montserrat"/>
              </a:rPr>
              <a:t>TORMENTAS ELÉCTRICAS Y DE GRANIZO (forman parte de tormentas severas, las cuales comprenden, además vientos </a:t>
            </a:r>
            <a:r>
              <a:rPr lang="es-MX" sz="1600" b="1" dirty="0">
                <a:solidFill>
                  <a:srgbClr val="38806B"/>
                </a:solidFill>
                <a:latin typeface="Montserrat"/>
              </a:rPr>
              <a:t>y lluvia</a:t>
            </a:r>
            <a:r>
              <a:rPr lang="es-MX" sz="1600" b="1" dirty="0" smtClean="0">
                <a:solidFill>
                  <a:srgbClr val="38806B"/>
                </a:solidFill>
                <a:latin typeface="Montserrat"/>
              </a:rPr>
              <a:t>)</a:t>
            </a:r>
            <a:endParaRPr lang="es-MX" sz="1600" b="1" dirty="0">
              <a:solidFill>
                <a:srgbClr val="38806B"/>
              </a:solidFill>
              <a:latin typeface="Montserrat"/>
            </a:endParaRPr>
          </a:p>
        </p:txBody>
      </p:sp>
      <p:pic>
        <p:nvPicPr>
          <p:cNvPr id="13"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9106" y="2743538"/>
            <a:ext cx="2243374" cy="2149987"/>
          </a:xfrm>
          <a:prstGeom prst="rect">
            <a:avLst/>
          </a:prstGeom>
        </p:spPr>
      </p:pic>
      <p:sp>
        <p:nvSpPr>
          <p:cNvPr id="21" name="11 CuadroTexto"/>
          <p:cNvSpPr txBox="1"/>
          <p:nvPr/>
        </p:nvSpPr>
        <p:spPr>
          <a:xfrm>
            <a:off x="6394909" y="4971073"/>
            <a:ext cx="2618182"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eléctricas </a:t>
            </a:r>
            <a:r>
              <a:rPr lang="es-MX" sz="800" b="1" dirty="0" smtClean="0">
                <a:latin typeface="Montserrat" panose="00000500000000000000" pitchFamily="2" charset="0"/>
              </a:rPr>
              <a:t>en los municipios de </a:t>
            </a:r>
            <a:r>
              <a:rPr lang="es-MX" sz="800" b="1" dirty="0">
                <a:latin typeface="Montserrat" panose="00000500000000000000" pitchFamily="2" charset="0"/>
              </a:rPr>
              <a:t>Sinaloa</a:t>
            </a:r>
          </a:p>
        </p:txBody>
      </p:sp>
      <p:sp>
        <p:nvSpPr>
          <p:cNvPr id="22" name="8 Rectángulo"/>
          <p:cNvSpPr/>
          <p:nvPr/>
        </p:nvSpPr>
        <p:spPr>
          <a:xfrm>
            <a:off x="-36512" y="3005371"/>
            <a:ext cx="6312621" cy="2523768"/>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CENAPRED:</a:t>
            </a:r>
          </a:p>
          <a:p>
            <a:pPr marL="285750" indent="-285750">
              <a:buFont typeface="Symbol" panose="05050102010706020507" pitchFamily="18" charset="2"/>
              <a:buChar char=""/>
            </a:pPr>
            <a:r>
              <a:rPr lang="es-MX" sz="1200" dirty="0" smtClean="0">
                <a:latin typeface="Montserrat" panose="00000500000000000000" pitchFamily="2" charset="0"/>
              </a:rPr>
              <a:t>Capas de indicadores cuantitativos y de escenarios de riesgo por </a:t>
            </a:r>
            <a:r>
              <a:rPr lang="es-MX" sz="1200" dirty="0">
                <a:latin typeface="Montserrat" panose="00000500000000000000" pitchFamily="2" charset="0"/>
              </a:rPr>
              <a:t>tormentas </a:t>
            </a:r>
            <a:r>
              <a:rPr lang="es-MX" sz="1200" dirty="0" smtClean="0">
                <a:latin typeface="Montserrat" panose="00000500000000000000" pitchFamily="2" charset="0"/>
              </a:rPr>
              <a:t>eléctricas, así </a:t>
            </a:r>
            <a:r>
              <a:rPr lang="es-MX" sz="1200" dirty="0">
                <a:latin typeface="Montserrat" panose="00000500000000000000" pitchFamily="2" charset="0"/>
              </a:rPr>
              <a:t>como </a:t>
            </a:r>
            <a:r>
              <a:rPr lang="es-MX" sz="1200" dirty="0" smtClean="0">
                <a:latin typeface="Montserrat" panose="00000500000000000000" pitchFamily="2" charset="0"/>
              </a:rPr>
              <a:t>capas </a:t>
            </a:r>
            <a:r>
              <a:rPr lang="es-MX" sz="1200" dirty="0">
                <a:latin typeface="Montserrat" panose="00000500000000000000" pitchFamily="2" charset="0"/>
              </a:rPr>
              <a:t>de zonificación, de indicadores cuantitativos y de escenarios de riesgo por tormentas de </a:t>
            </a:r>
            <a:r>
              <a:rPr lang="es-MX" sz="1200" dirty="0" smtClean="0">
                <a:latin typeface="Montserrat" panose="00000500000000000000" pitchFamily="2" charset="0"/>
              </a:rPr>
              <a:t>granizo </a:t>
            </a:r>
            <a:r>
              <a:rPr lang="es-MX" sz="1200" dirty="0" smtClean="0">
                <a:latin typeface="Montserrat" panose="00000500000000000000" pitchFamily="2" charset="0"/>
                <a:hlinkClick r:id="rId3"/>
              </a:rPr>
              <a:t>http</a:t>
            </a:r>
            <a:r>
              <a:rPr lang="es-MX" sz="1200" dirty="0">
                <a:latin typeface="Montserrat" panose="00000500000000000000" pitchFamily="2" charset="0"/>
                <a:hlinkClick r:id="rId3"/>
              </a:rPr>
              <a:t>://</a:t>
            </a:r>
            <a:r>
              <a:rPr lang="es-MX" sz="1200" dirty="0" smtClean="0">
                <a:latin typeface="Montserrat" panose="00000500000000000000" pitchFamily="2" charset="0"/>
                <a:hlinkClick r:id="rId3"/>
              </a:rPr>
              <a:t>www.atlasnacionalderiesgos.gob.mx/archivo/visor-capas.html</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G</a:t>
            </a:r>
            <a:r>
              <a:rPr lang="es-MX" sz="1200" i="1" dirty="0" smtClean="0">
                <a:latin typeface="Montserrat" panose="00000500000000000000" pitchFamily="2" charset="0"/>
              </a:rPr>
              <a:t>uía de contenido mínimo para la elaboración del Atlas Nacional de Riesgos</a:t>
            </a:r>
            <a:r>
              <a:rPr lang="es-MX" sz="1200" dirty="0" smtClean="0">
                <a:latin typeface="Montserrat" panose="00000500000000000000" pitchFamily="2" charset="0"/>
              </a:rPr>
              <a:t>. Anexo Único, Fracciones V.6 y V.7 </a:t>
            </a:r>
            <a:r>
              <a:rPr lang="es-MX" sz="1200" dirty="0">
                <a:latin typeface="Montserrat" panose="00000500000000000000" pitchFamily="2" charset="0"/>
                <a:hlinkClick r:id="rId4"/>
              </a:rPr>
              <a:t>http://</a:t>
            </a:r>
            <a:r>
              <a:rPr lang="es-MX" sz="1200" dirty="0" smtClean="0">
                <a:latin typeface="Montserrat" panose="00000500000000000000" pitchFamily="2" charset="0"/>
                <a:hlinkClick r:id="rId4"/>
              </a:rPr>
              <a:t>www.atlasnacionalderiesgos.gob.mx/descargas/Guia_contenido_minimo2016.pdf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Fascículo </a:t>
            </a:r>
            <a:r>
              <a:rPr lang="es-MX" sz="1200" dirty="0">
                <a:latin typeface="Montserrat" panose="00000500000000000000" pitchFamily="2" charset="0"/>
              </a:rPr>
              <a:t>de </a:t>
            </a:r>
            <a:r>
              <a:rPr lang="es-MX" sz="1200" i="1" dirty="0">
                <a:latin typeface="Montserrat" panose="00000500000000000000" pitchFamily="2" charset="0"/>
              </a:rPr>
              <a:t>Tormentas Severas</a:t>
            </a:r>
            <a:r>
              <a:rPr lang="es-MX" sz="1200" dirty="0">
                <a:latin typeface="Montserrat" panose="00000500000000000000" pitchFamily="2" charset="0"/>
              </a:rPr>
              <a:t> </a:t>
            </a:r>
            <a:r>
              <a:rPr lang="es-MX" sz="1200" dirty="0">
                <a:latin typeface="Montserrat" panose="00000500000000000000" pitchFamily="2" charset="0"/>
                <a:hlinkClick r:id="rId5"/>
              </a:rPr>
              <a:t>https://</a:t>
            </a:r>
            <a:r>
              <a:rPr lang="es-MX" sz="1200" dirty="0" smtClean="0">
                <a:latin typeface="Montserrat" panose="00000500000000000000" pitchFamily="2" charset="0"/>
                <a:hlinkClick r:id="rId5"/>
              </a:rPr>
              <a:t>www.cenapred.gob.mx/es/Publicaciones/archivos/189-FASCCULOTORMENTASSEVERAS.PDF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Capacitación </a:t>
            </a:r>
            <a:r>
              <a:rPr lang="es-MX" sz="1200" dirty="0">
                <a:latin typeface="Montserrat" panose="00000500000000000000" pitchFamily="2" charset="0"/>
              </a:rPr>
              <a:t>(cursos, asesorías y estancias profesionales).</a:t>
            </a:r>
          </a:p>
        </p:txBody>
      </p:sp>
      <p:sp>
        <p:nvSpPr>
          <p:cNvPr id="23" name="13 Rectángulo"/>
          <p:cNvSpPr/>
          <p:nvPr/>
        </p:nvSpPr>
        <p:spPr>
          <a:xfrm>
            <a:off x="-36512" y="1548368"/>
            <a:ext cx="5904656" cy="1415772"/>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200" dirty="0">
                <a:latin typeface="Montserrat" panose="00000500000000000000" pitchFamily="2" charset="0"/>
              </a:rPr>
              <a:t>1</a:t>
            </a:r>
            <a:r>
              <a:rPr lang="es-MX" sz="1200" dirty="0" smtClean="0">
                <a:latin typeface="Montserrat" panose="00000500000000000000" pitchFamily="2" charset="0"/>
              </a:rPr>
              <a:t>00 decesos por tormentas eléctricas de 1985 a 2006 (SS, 2007).</a:t>
            </a:r>
          </a:p>
          <a:p>
            <a:pPr marL="285750" indent="-285750" algn="just">
              <a:buFont typeface="Symbol" panose="05050102010706020507" pitchFamily="18" charset="2"/>
              <a:buChar char=""/>
            </a:pPr>
            <a:r>
              <a:rPr lang="es-MX" sz="1200" dirty="0" smtClean="0">
                <a:latin typeface="Montserrat" panose="00000500000000000000" pitchFamily="2" charset="0"/>
              </a:rPr>
              <a:t>El 8 de marzo de 2016 se produjo una </a:t>
            </a:r>
            <a:r>
              <a:rPr lang="es-MX" sz="1200" dirty="0">
                <a:latin typeface="Montserrat" panose="00000500000000000000" pitchFamily="2" charset="0"/>
              </a:rPr>
              <a:t>tormenta de </a:t>
            </a:r>
            <a:r>
              <a:rPr lang="es-MX" sz="1200" dirty="0" smtClean="0">
                <a:latin typeface="Montserrat" panose="00000500000000000000" pitchFamily="2" charset="0"/>
              </a:rPr>
              <a:t>granizo </a:t>
            </a:r>
            <a:r>
              <a:rPr lang="es-MX" sz="1200" dirty="0">
                <a:latin typeface="Montserrat" panose="00000500000000000000" pitchFamily="2" charset="0"/>
              </a:rPr>
              <a:t>en Mazatlán </a:t>
            </a:r>
            <a:r>
              <a:rPr lang="es-MX" sz="1200" dirty="0">
                <a:latin typeface="Montserrat" panose="00000500000000000000" pitchFamily="2" charset="0"/>
                <a:hlinkClick r:id="rId6"/>
              </a:rPr>
              <a:t>https://</a:t>
            </a:r>
            <a:r>
              <a:rPr lang="es-MX" sz="1200" dirty="0" smtClean="0">
                <a:latin typeface="Montserrat" panose="00000500000000000000" pitchFamily="2" charset="0"/>
                <a:hlinkClick r:id="rId6"/>
              </a:rPr>
              <a:t>twitter.com/webcamsdemexico/status/709220054542385154</a:t>
            </a:r>
            <a:endParaRPr lang="es-MX" sz="1200" dirty="0" smtClean="0">
              <a:latin typeface="Montserrat" panose="00000500000000000000" pitchFamily="2" charset="0"/>
            </a:endParaRPr>
          </a:p>
          <a:p>
            <a:pPr marL="285750" indent="-285750" algn="just">
              <a:buFont typeface="Symbol" panose="05050102010706020507" pitchFamily="18" charset="2"/>
              <a:buChar char=""/>
            </a:pPr>
            <a:r>
              <a:rPr lang="es-MX" sz="1200" dirty="0" smtClean="0">
                <a:latin typeface="Montserrat" panose="00000500000000000000" pitchFamily="2" charset="0"/>
              </a:rPr>
              <a:t>Tormenta de granizo en El Fuerte y Ahome, el 30 </a:t>
            </a:r>
            <a:r>
              <a:rPr lang="es-MX" sz="1200" dirty="0">
                <a:latin typeface="Montserrat" panose="00000500000000000000" pitchFamily="2" charset="0"/>
              </a:rPr>
              <a:t>de diciembre de 2018 </a:t>
            </a:r>
            <a:r>
              <a:rPr lang="es-MX" sz="1200" dirty="0">
                <a:latin typeface="Montserrat" panose="00000500000000000000" pitchFamily="2" charset="0"/>
                <a:hlinkClick r:id="rId7"/>
              </a:rPr>
              <a:t>https://vivalanoticia.com/frio-lluvias-y-granizo-danan-cultivos-en-la-zona-norte-del-estado</a:t>
            </a:r>
            <a:r>
              <a:rPr lang="es-MX" sz="1200" dirty="0" smtClean="0">
                <a:latin typeface="Montserrat" panose="00000500000000000000" pitchFamily="2" charset="0"/>
                <a:hlinkClick r:id="rId7"/>
              </a:rPr>
              <a:t>/</a:t>
            </a:r>
            <a:endParaRPr lang="es-MX" sz="1200" dirty="0" smtClean="0">
              <a:latin typeface="Montserrat" panose="00000500000000000000" pitchFamily="2" charset="0"/>
            </a:endParaRPr>
          </a:p>
        </p:txBody>
      </p:sp>
      <p:sp>
        <p:nvSpPr>
          <p:cNvPr id="24" name="12 Rectángulo"/>
          <p:cNvSpPr/>
          <p:nvPr/>
        </p:nvSpPr>
        <p:spPr>
          <a:xfrm>
            <a:off x="6372200" y="1649413"/>
            <a:ext cx="2592288" cy="677108"/>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Zonas de impacto:</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Norte de Sinaloa y</a:t>
            </a:r>
          </a:p>
          <a:p>
            <a:pPr marL="285750" indent="-285750">
              <a:buFont typeface="Symbol" panose="05050102010706020507" pitchFamily="18" charset="2"/>
              <a:buChar char=""/>
            </a:pPr>
            <a:r>
              <a:rPr lang="es-MX" sz="1200" dirty="0" smtClean="0">
                <a:latin typeface="Montserrat" panose="00000500000000000000" pitchFamily="2" charset="0"/>
              </a:rPr>
              <a:t>Colindancia con Durango</a:t>
            </a:r>
            <a:endParaRPr lang="es-MX" sz="1200" dirty="0">
              <a:latin typeface="Montserrat" panose="00000500000000000000" pitchFamily="2" charset="0"/>
            </a:endParaRPr>
          </a:p>
        </p:txBody>
      </p:sp>
    </p:spTree>
    <p:extLst>
      <p:ext uri="{BB962C8B-B14F-4D97-AF65-F5344CB8AC3E}">
        <p14:creationId xmlns:p14="http://schemas.microsoft.com/office/powerpoint/2010/main" val="413702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1" name="7 Rectángulo"/>
          <p:cNvSpPr/>
          <p:nvPr/>
        </p:nvSpPr>
        <p:spPr>
          <a:xfrm>
            <a:off x="114611" y="4546282"/>
            <a:ext cx="8869880" cy="2154436"/>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200" dirty="0">
                <a:latin typeface="Montserrat" panose="00000500000000000000" pitchFamily="2" charset="0"/>
              </a:rPr>
              <a:t>Identificar a los grupos de riesgo (indigentes, infantes, enfermos, personas adultas mayores y con discapacidad), así como personas en pobreza extrema, para brindarles albergue y alimentos calientes.</a:t>
            </a:r>
          </a:p>
          <a:p>
            <a:pPr marL="285750" indent="-285750" algn="just">
              <a:buFont typeface="Symbol" panose="05050102010706020507" pitchFamily="18" charset="2"/>
              <a:buChar char=""/>
            </a:pPr>
            <a:r>
              <a:rPr lang="es-MX" sz="1200" dirty="0">
                <a:latin typeface="Montserrat" panose="00000500000000000000" pitchFamily="2" charset="0"/>
              </a:rPr>
              <a:t>Para evitar accidentes carreteros y en aeropuertos debidos a bancos de niebla que se puedan formar, revisar los avisos de </a:t>
            </a:r>
            <a:r>
              <a:rPr lang="es-MX" sz="1200" i="1" dirty="0">
                <a:latin typeface="Montserrat" panose="00000500000000000000" pitchFamily="2" charset="0"/>
              </a:rPr>
              <a:t>Potencial de Tormentas</a:t>
            </a:r>
            <a:r>
              <a:rPr lang="es-MX" sz="1200" dirty="0">
                <a:latin typeface="Montserrat" panose="00000500000000000000" pitchFamily="2" charset="0"/>
              </a:rPr>
              <a:t> que emite el </a:t>
            </a:r>
            <a:r>
              <a:rPr lang="es-MX" sz="1200" dirty="0" err="1">
                <a:latin typeface="Montserrat" panose="00000500000000000000" pitchFamily="2" charset="0"/>
              </a:rPr>
              <a:t>SMN</a:t>
            </a:r>
            <a:r>
              <a:rPr lang="es-MX" sz="1200" dirty="0">
                <a:latin typeface="Montserrat" panose="00000500000000000000" pitchFamily="2" charset="0"/>
              </a:rPr>
              <a:t> cada tres horas.</a:t>
            </a:r>
          </a:p>
          <a:p>
            <a:pPr marL="285750" indent="-285750" algn="just">
              <a:buFont typeface="Symbol" panose="05050102010706020507" pitchFamily="18" charset="2"/>
              <a:buChar char=""/>
            </a:pPr>
            <a:r>
              <a:rPr lang="es-MX" sz="1200" dirty="0">
                <a:latin typeface="Montserrat" panose="00000500000000000000" pitchFamily="2" charset="0"/>
              </a:rPr>
              <a:t>Recomendar a la población:</a:t>
            </a:r>
          </a:p>
          <a:p>
            <a:pPr marL="742950" lvl="1" indent="-285750" algn="just">
              <a:buFont typeface="Symbol" panose="05050102010706020507" pitchFamily="18" charset="2"/>
              <a:buChar char=""/>
            </a:pPr>
            <a:r>
              <a:rPr lang="es-MX" sz="1200" dirty="0">
                <a:latin typeface="Montserrat" panose="00000500000000000000" pitchFamily="2" charset="0"/>
              </a:rPr>
              <a:t>La construcción de muros de las viviendas más gruesos o instalar aislamientos en ellos con el objetivo de ahorrar energía.</a:t>
            </a:r>
          </a:p>
          <a:p>
            <a:pPr marL="742950" lvl="1" indent="-285750" algn="just">
              <a:buFont typeface="Symbol" panose="05050102010706020507" pitchFamily="18" charset="2"/>
              <a:buChar char=""/>
            </a:pPr>
            <a:r>
              <a:rPr lang="es-MX" sz="1200" dirty="0">
                <a:latin typeface="Montserrat" panose="00000500000000000000" pitchFamily="2" charset="0"/>
              </a:rPr>
              <a:t>Instalar ventanas con doble vidrio y, tanto las puertas como las ventanas, deben estar bien selladas para evitar que por pequeñas ranuras se filtre el frío.</a:t>
            </a:r>
          </a:p>
          <a:p>
            <a:pPr marL="742950" lvl="1" indent="-285750" algn="just">
              <a:buFont typeface="Symbol" panose="05050102010706020507" pitchFamily="18" charset="2"/>
              <a:buChar char=""/>
            </a:pPr>
            <a:r>
              <a:rPr lang="es-MX" sz="1200" dirty="0">
                <a:latin typeface="Montserrat" panose="00000500000000000000" pitchFamily="2" charset="0"/>
              </a:rPr>
              <a:t>En la medida de lo posible instalar en las casas </a:t>
            </a:r>
            <a:r>
              <a:rPr lang="es-MX" sz="1200" dirty="0" smtClean="0">
                <a:latin typeface="Montserrat" panose="00000500000000000000" pitchFamily="2" charset="0"/>
              </a:rPr>
              <a:t>calefacción que </a:t>
            </a:r>
            <a:r>
              <a:rPr lang="es-MX" sz="1200" dirty="0">
                <a:latin typeface="Montserrat" panose="00000500000000000000" pitchFamily="2" charset="0"/>
              </a:rPr>
              <a:t>no sea peligrosa para sus habitantes.</a:t>
            </a:r>
          </a:p>
        </p:txBody>
      </p:sp>
      <p:sp>
        <p:nvSpPr>
          <p:cNvPr id="12" name="9 Rectángulo"/>
          <p:cNvSpPr/>
          <p:nvPr/>
        </p:nvSpPr>
        <p:spPr>
          <a:xfrm>
            <a:off x="63922" y="899428"/>
            <a:ext cx="8756550" cy="338554"/>
          </a:xfrm>
          <a:prstGeom prst="rect">
            <a:avLst/>
          </a:prstGeom>
        </p:spPr>
        <p:txBody>
          <a:bodyPr wrap="square">
            <a:spAutoFit/>
          </a:bodyPr>
          <a:lstStyle/>
          <a:p>
            <a:r>
              <a:rPr lang="es-MX" sz="1600" b="1" dirty="0" smtClean="0">
                <a:solidFill>
                  <a:srgbClr val="38806B"/>
                </a:solidFill>
                <a:latin typeface="Montserrat"/>
              </a:rPr>
              <a:t>BAJAS TEMPERATURAS</a:t>
            </a:r>
            <a:endParaRPr lang="es-MX" sz="1600" b="1" dirty="0">
              <a:solidFill>
                <a:srgbClr val="38806B"/>
              </a:solidFill>
              <a:latin typeface="Montserrat"/>
            </a:endParaRPr>
          </a:p>
        </p:txBody>
      </p:sp>
      <p:grpSp>
        <p:nvGrpSpPr>
          <p:cNvPr id="13" name="1 Grupo"/>
          <p:cNvGrpSpPr/>
          <p:nvPr/>
        </p:nvGrpSpPr>
        <p:grpSpPr>
          <a:xfrm>
            <a:off x="6065536" y="1772816"/>
            <a:ext cx="2773214" cy="2563750"/>
            <a:chOff x="6283939" y="1914799"/>
            <a:chExt cx="2521104" cy="2330682"/>
          </a:xfrm>
        </p:grpSpPr>
        <p:pic>
          <p:nvPicPr>
            <p:cNvPr id="2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103" y="1914799"/>
              <a:ext cx="2344776" cy="2022906"/>
            </a:xfrm>
            <a:prstGeom prst="rect">
              <a:avLst/>
            </a:prstGeom>
          </p:spPr>
        </p:pic>
        <p:sp>
          <p:nvSpPr>
            <p:cNvPr id="22" name="11 CuadroTexto"/>
            <p:cNvSpPr txBox="1"/>
            <p:nvPr/>
          </p:nvSpPr>
          <p:spPr>
            <a:xfrm>
              <a:off x="6283939" y="3937705"/>
              <a:ext cx="2521104" cy="307776"/>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gélidas en los municipios de </a:t>
              </a:r>
              <a:r>
                <a:rPr lang="es-MX" sz="800" b="1" dirty="0">
                  <a:latin typeface="Montserrat" panose="00000500000000000000" pitchFamily="2" charset="0"/>
                </a:rPr>
                <a:t>Sinaloa</a:t>
              </a:r>
            </a:p>
          </p:txBody>
        </p:sp>
      </p:grpSp>
      <p:sp>
        <p:nvSpPr>
          <p:cNvPr id="23" name="8 Rectángulo"/>
          <p:cNvSpPr/>
          <p:nvPr/>
        </p:nvSpPr>
        <p:spPr>
          <a:xfrm>
            <a:off x="107504" y="2060848"/>
            <a:ext cx="5832648" cy="2523768"/>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Capas de indicadores cuantitativos y de escenarios de riesgo </a:t>
            </a:r>
            <a:r>
              <a:rPr lang="es-MX" sz="1200" dirty="0">
                <a:latin typeface="Montserrat" panose="00000500000000000000" pitchFamily="2" charset="0"/>
              </a:rPr>
              <a:t>por ondas </a:t>
            </a:r>
            <a:r>
              <a:rPr lang="es-MX" sz="1200" dirty="0" smtClean="0">
                <a:latin typeface="Montserrat" panose="00000500000000000000" pitchFamily="2" charset="0"/>
              </a:rPr>
              <a:t>gélidas </a:t>
            </a:r>
            <a:r>
              <a:rPr lang="es-MX" sz="1200" dirty="0">
                <a:latin typeface="Montserrat" panose="00000500000000000000" pitchFamily="2" charset="0"/>
                <a:hlinkClick r:id="rId3"/>
              </a:rPr>
              <a:t>http://www.atlasnacionalderiesgos.gob.mx/archivo/visor-capas.html</a:t>
            </a:r>
            <a:r>
              <a:rPr lang="es-MX" sz="1200" dirty="0" smtClean="0">
                <a:latin typeface="Montserrat" panose="00000500000000000000" pitchFamily="2" charset="0"/>
              </a:rPr>
              <a:t>.</a:t>
            </a:r>
          </a:p>
          <a:p>
            <a:pPr marL="285750" indent="-285750">
              <a:buFont typeface="Symbol" panose="05050102010706020507" pitchFamily="18" charset="2"/>
              <a:buChar char=""/>
            </a:pPr>
            <a:r>
              <a:rPr lang="es-MX" sz="1200" dirty="0">
                <a:latin typeface="Montserrat" panose="00000500000000000000" pitchFamily="2" charset="0"/>
              </a:rPr>
              <a:t>Aplicación de la Metodología para obtener Mapas de Riesgo por Bajas Temperaturas y Nevadas en la Comunidad de Raíces, Estado de México </a:t>
            </a:r>
            <a:r>
              <a:rPr lang="es-MX" sz="1200" dirty="0">
                <a:latin typeface="Montserrat" panose="00000500000000000000" pitchFamily="2" charset="0"/>
                <a:hlinkClick r:id="rId4"/>
              </a:rPr>
              <a:t>https://</a:t>
            </a:r>
            <a:r>
              <a:rPr lang="es-MX" sz="1200" dirty="0" smtClean="0">
                <a:latin typeface="Montserrat" panose="00000500000000000000" pitchFamily="2" charset="0"/>
                <a:hlinkClick r:id="rId4"/>
              </a:rPr>
              <a:t>www.cenapred.gob.mx/es/Publicaciones/archivos/156.pdf</a:t>
            </a:r>
            <a:endParaRPr lang="es-MX" sz="1200" dirty="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G</a:t>
            </a:r>
            <a:r>
              <a:rPr lang="es-MX" sz="1200" i="1" dirty="0" smtClean="0">
                <a:latin typeface="Montserrat" panose="00000500000000000000" pitchFamily="2" charset="0"/>
              </a:rPr>
              <a:t>uía de contenido mínimo para la elaboración del Atlas Nacional de Riesgos</a:t>
            </a:r>
            <a:r>
              <a:rPr lang="es-MX" sz="1200" dirty="0" smtClean="0">
                <a:latin typeface="Montserrat" panose="00000500000000000000" pitchFamily="2" charset="0"/>
              </a:rPr>
              <a:t>. Anexo Único, Fracciones V.10 y V.11 </a:t>
            </a:r>
            <a:r>
              <a:rPr lang="es-MX" sz="1200" dirty="0" smtClean="0">
                <a:latin typeface="Montserrat" panose="00000500000000000000" pitchFamily="2" charset="0"/>
                <a:hlinkClick r:id="rId5"/>
              </a:rPr>
              <a:t>http</a:t>
            </a:r>
            <a:r>
              <a:rPr lang="es-MX" sz="1200" dirty="0">
                <a:latin typeface="Montserrat" panose="00000500000000000000" pitchFamily="2" charset="0"/>
                <a:hlinkClick r:id="rId5"/>
              </a:rPr>
              <a:t>://</a:t>
            </a:r>
            <a:r>
              <a:rPr lang="es-MX" sz="1200" dirty="0" smtClean="0">
                <a:latin typeface="Montserrat" panose="00000500000000000000" pitchFamily="2" charset="0"/>
                <a:hlinkClick r:id="rId5"/>
              </a:rPr>
              <a:t>www.atlasnacionalderiesgos.gob.mx/descargas/Guia_contenido_minimo2016.pdf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Capacitación </a:t>
            </a:r>
            <a:r>
              <a:rPr lang="es-MX" sz="1200" dirty="0">
                <a:latin typeface="Montserrat" panose="00000500000000000000" pitchFamily="2" charset="0"/>
              </a:rPr>
              <a:t>(cursos, asesorías y estancias profesionales).</a:t>
            </a:r>
          </a:p>
        </p:txBody>
      </p:sp>
      <p:sp>
        <p:nvSpPr>
          <p:cNvPr id="24" name="13 Rectángulo"/>
          <p:cNvSpPr/>
          <p:nvPr/>
        </p:nvSpPr>
        <p:spPr>
          <a:xfrm>
            <a:off x="107504" y="1208365"/>
            <a:ext cx="5760640" cy="861774"/>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200" dirty="0" smtClean="0">
                <a:latin typeface="Montserrat" panose="00000500000000000000" pitchFamily="2" charset="0"/>
              </a:rPr>
              <a:t>41 decesos de 1985 a 2005 (SS, 2007).</a:t>
            </a:r>
          </a:p>
          <a:p>
            <a:pPr marL="285750" indent="-285750" algn="just">
              <a:buFont typeface="Symbol" panose="05050102010706020507" pitchFamily="18" charset="2"/>
              <a:buChar char=""/>
            </a:pPr>
            <a:r>
              <a:rPr lang="es-MX" sz="1200" dirty="0" smtClean="0">
                <a:latin typeface="Montserrat" panose="00000500000000000000" pitchFamily="2" charset="0"/>
              </a:rPr>
              <a:t>Dos declaratorias de emergencia (base de datos de declaratorias de desastres y emergencias de 2000 a 2018).</a:t>
            </a:r>
          </a:p>
        </p:txBody>
      </p:sp>
      <p:sp>
        <p:nvSpPr>
          <p:cNvPr id="25" name="12 Rectángulo"/>
          <p:cNvSpPr/>
          <p:nvPr/>
        </p:nvSpPr>
        <p:spPr>
          <a:xfrm>
            <a:off x="6156176" y="1208365"/>
            <a:ext cx="2585593" cy="507831"/>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Zonas de impacto:</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Zonas altas del estado.</a:t>
            </a:r>
            <a:endParaRPr lang="es-MX" sz="1200" dirty="0">
              <a:latin typeface="Montserrat" panose="00000500000000000000" pitchFamily="2" charset="0"/>
            </a:endParaRPr>
          </a:p>
        </p:txBody>
      </p:sp>
    </p:spTree>
    <p:extLst>
      <p:ext uri="{BB962C8B-B14F-4D97-AF65-F5344CB8AC3E}">
        <p14:creationId xmlns:p14="http://schemas.microsoft.com/office/powerpoint/2010/main" val="363661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332656"/>
            <a:ext cx="1871025" cy="369332"/>
          </a:xfrm>
          <a:prstGeom prst="rect">
            <a:avLst/>
          </a:prstGeom>
          <a:noFill/>
        </p:spPr>
        <p:txBody>
          <a:bodyPr wrap="none" rtlCol="0">
            <a:spAutoFit/>
          </a:bodyPr>
          <a:lstStyle/>
          <a:p>
            <a:r>
              <a:rPr lang="es-MX" b="1" dirty="0" smtClean="0">
                <a:solidFill>
                  <a:srgbClr val="38806B"/>
                </a:solidFill>
                <a:latin typeface="Montserrat"/>
              </a:rPr>
              <a:t>KARSTICIDAD</a:t>
            </a:r>
            <a:endParaRPr lang="es-MX" b="1" dirty="0">
              <a:solidFill>
                <a:srgbClr val="38806B"/>
              </a:solidFill>
              <a:latin typeface="Montserrat"/>
            </a:endParaRPr>
          </a:p>
        </p:txBody>
      </p:sp>
      <p:sp>
        <p:nvSpPr>
          <p:cNvPr id="14" name="8 CuadroTexto"/>
          <p:cNvSpPr txBox="1"/>
          <p:nvPr/>
        </p:nvSpPr>
        <p:spPr>
          <a:xfrm>
            <a:off x="107504" y="836712"/>
            <a:ext cx="8920473" cy="1438855"/>
          </a:xfrm>
          <a:prstGeom prst="rect">
            <a:avLst/>
          </a:prstGeom>
          <a:noFill/>
        </p:spPr>
        <p:txBody>
          <a:bodyPr wrap="square" rtlCol="0">
            <a:spAutoFit/>
          </a:bodyPr>
          <a:lstStyle/>
          <a:p>
            <a:pPr algn="just">
              <a:lnSpc>
                <a:spcPct val="125000"/>
              </a:lnSpc>
            </a:pPr>
            <a:r>
              <a:rPr lang="es-MX" sz="1400" dirty="0" smtClean="0">
                <a:latin typeface="Montserrat"/>
              </a:rPr>
              <a:t>En el estado de Sinaloa los </a:t>
            </a:r>
            <a:r>
              <a:rPr lang="es-MX" sz="1400" b="1" dirty="0" smtClean="0">
                <a:latin typeface="Montserrat"/>
              </a:rPr>
              <a:t>afloramientos de roca caliza son escasos</a:t>
            </a:r>
            <a:r>
              <a:rPr lang="es-MX" sz="1400" dirty="0" smtClean="0">
                <a:latin typeface="Montserrat"/>
              </a:rPr>
              <a:t>, aunque los pocos que existen presentan evidencias de desarrollo kárstico maduro, con la presencia de algunas dolinas, cavernas y manantiales kársticos</a:t>
            </a:r>
            <a:r>
              <a:rPr lang="es-MX" sz="1400" dirty="0">
                <a:latin typeface="Montserrat"/>
              </a:rPr>
              <a:t>. Por ello, es recomendable que, en </a:t>
            </a:r>
            <a:r>
              <a:rPr lang="es-MX" sz="1400" b="1" dirty="0">
                <a:latin typeface="Montserrat"/>
              </a:rPr>
              <a:t>obras de ingeniería desplantadas</a:t>
            </a:r>
            <a:r>
              <a:rPr lang="es-MX" sz="1400" dirty="0">
                <a:latin typeface="Montserrat"/>
              </a:rPr>
              <a:t> sobre </a:t>
            </a:r>
            <a:r>
              <a:rPr lang="es-MX" sz="1400" dirty="0" smtClean="0">
                <a:latin typeface="Montserrat"/>
              </a:rPr>
              <a:t>estas rocas, se </a:t>
            </a:r>
            <a:r>
              <a:rPr lang="es-MX" sz="1400" dirty="0">
                <a:latin typeface="Montserrat"/>
              </a:rPr>
              <a:t>realicen estudios geofísicos de detalle y </a:t>
            </a:r>
            <a:r>
              <a:rPr lang="es-MX" sz="1400" dirty="0" smtClean="0">
                <a:latin typeface="Montserrat"/>
              </a:rPr>
              <a:t>perforaciones, </a:t>
            </a:r>
            <a:r>
              <a:rPr lang="es-MX" sz="1400" dirty="0">
                <a:latin typeface="Montserrat"/>
              </a:rPr>
              <a:t>para </a:t>
            </a:r>
            <a:r>
              <a:rPr lang="es-MX" sz="1400" b="1" dirty="0">
                <a:latin typeface="Montserrat"/>
              </a:rPr>
              <a:t>garantizar que no existen huecos o cavernas </a:t>
            </a:r>
            <a:r>
              <a:rPr lang="es-MX" sz="1400" dirty="0">
                <a:latin typeface="Montserrat"/>
              </a:rPr>
              <a:t>que puedan afectar la obra</a:t>
            </a:r>
            <a:r>
              <a:rPr lang="es-MX" sz="1400" dirty="0" smtClean="0">
                <a:latin typeface="Montserrat"/>
              </a:rPr>
              <a:t>.</a:t>
            </a:r>
            <a:endParaRPr lang="es-MX" sz="1400" dirty="0">
              <a:latin typeface="Montserrat"/>
            </a:endParaRPr>
          </a:p>
        </p:txBody>
      </p:sp>
      <p:sp>
        <p:nvSpPr>
          <p:cNvPr id="15" name="3 CuadroTexto"/>
          <p:cNvSpPr txBox="1"/>
          <p:nvPr/>
        </p:nvSpPr>
        <p:spPr>
          <a:xfrm>
            <a:off x="107504" y="2348880"/>
            <a:ext cx="2532100" cy="2939266"/>
          </a:xfrm>
          <a:prstGeom prst="rect">
            <a:avLst/>
          </a:prstGeom>
          <a:noFill/>
        </p:spPr>
        <p:txBody>
          <a:bodyPr wrap="square" rtlCol="0">
            <a:spAutoFit/>
          </a:bodyPr>
          <a:lstStyle/>
          <a:p>
            <a:pPr>
              <a:spcAft>
                <a:spcPts val="600"/>
              </a:spcAft>
            </a:pPr>
            <a:r>
              <a:rPr lang="es-MX" sz="1600" b="1" dirty="0">
                <a:solidFill>
                  <a:srgbClr val="38806B"/>
                </a:solidFill>
                <a:latin typeface="Montserrat" panose="00000500000000000000" pitchFamily="2" charset="0"/>
              </a:rPr>
              <a:t>Recursos disponibles en el CENAPRED</a:t>
            </a:r>
          </a:p>
          <a:p>
            <a:r>
              <a:rPr lang="es-MX" sz="1400" dirty="0" smtClean="0">
                <a:latin typeface="Montserrat"/>
              </a:rPr>
              <a:t>En </a:t>
            </a:r>
            <a:r>
              <a:rPr lang="es-MX" sz="1400" dirty="0">
                <a:latin typeface="Montserrat"/>
              </a:rPr>
              <a:t>el Atlas Nacional de Riesgos se </a:t>
            </a:r>
            <a:r>
              <a:rPr lang="es-MX" sz="1400" dirty="0" smtClean="0">
                <a:latin typeface="Montserrat"/>
              </a:rPr>
              <a:t>encuentran </a:t>
            </a:r>
            <a:r>
              <a:rPr lang="es-MX" sz="1400" dirty="0">
                <a:latin typeface="Montserrat"/>
              </a:rPr>
              <a:t>las áreas susceptibles de ser </a:t>
            </a:r>
            <a:r>
              <a:rPr lang="es-MX" sz="1400" dirty="0" smtClean="0">
                <a:latin typeface="Montserrat"/>
              </a:rPr>
              <a:t>afectadas (imagen derecha).</a:t>
            </a:r>
          </a:p>
          <a:p>
            <a:r>
              <a:rPr lang="es-MX" sz="1400" dirty="0" smtClean="0">
                <a:latin typeface="Montserrat"/>
              </a:rPr>
              <a:t>El CENAPRED cuenta con una Infografía sobre el tema:</a:t>
            </a:r>
          </a:p>
          <a:p>
            <a:r>
              <a:rPr lang="es-MX" sz="1200" dirty="0">
                <a:solidFill>
                  <a:schemeClr val="tx2"/>
                </a:solidFill>
              </a:rPr>
              <a:t>https://www.cenapred.gob.mx/es/Publicaciones/archivos/300-INFOGRAFAKARSTICIDAD.PDF</a:t>
            </a:r>
          </a:p>
        </p:txBody>
      </p:sp>
      <p:grpSp>
        <p:nvGrpSpPr>
          <p:cNvPr id="16" name="6 Grupo"/>
          <p:cNvGrpSpPr>
            <a:grpSpLocks noChangeAspect="1"/>
          </p:cNvGrpSpPr>
          <p:nvPr/>
        </p:nvGrpSpPr>
        <p:grpSpPr>
          <a:xfrm>
            <a:off x="2772504" y="2439711"/>
            <a:ext cx="6336000" cy="4301657"/>
            <a:chOff x="3675222" y="2717187"/>
            <a:chExt cx="5359963" cy="4022788"/>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222" y="2717187"/>
              <a:ext cx="5359963" cy="402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9 Conector recto de flecha"/>
            <p:cNvCxnSpPr/>
            <p:nvPr/>
          </p:nvCxnSpPr>
          <p:spPr>
            <a:xfrm flipV="1">
              <a:off x="5076056" y="4615012"/>
              <a:ext cx="257355" cy="3981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2 CuadroTexto"/>
            <p:cNvSpPr txBox="1"/>
            <p:nvPr/>
          </p:nvSpPr>
          <p:spPr>
            <a:xfrm>
              <a:off x="4300722" y="5029929"/>
              <a:ext cx="1207382" cy="230832"/>
            </a:xfrm>
            <a:prstGeom prst="rect">
              <a:avLst/>
            </a:prstGeom>
            <a:noFill/>
          </p:spPr>
          <p:txBody>
            <a:bodyPr wrap="none" rtlCol="0">
              <a:spAutoFit/>
            </a:bodyPr>
            <a:lstStyle/>
            <a:p>
              <a:r>
                <a:rPr lang="es-MX" sz="900" dirty="0" smtClean="0">
                  <a:solidFill>
                    <a:srgbClr val="FF0000"/>
                  </a:solidFill>
                  <a:latin typeface="Montserrat" panose="00000500000000000000" pitchFamily="2" charset="0"/>
                </a:rPr>
                <a:t>Estado de Sinaloa</a:t>
              </a:r>
              <a:endParaRPr lang="es-MX" sz="900" dirty="0">
                <a:solidFill>
                  <a:srgbClr val="FF0000"/>
                </a:solidFill>
                <a:latin typeface="Montserrat" panose="00000500000000000000" pitchFamily="2" charset="0"/>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0156" y="4094557"/>
              <a:ext cx="720942"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ángulo 3"/>
          <p:cNvSpPr/>
          <p:nvPr/>
        </p:nvSpPr>
        <p:spPr>
          <a:xfrm>
            <a:off x="88638" y="5320660"/>
            <a:ext cx="2550966" cy="1492716"/>
          </a:xfrm>
          <a:prstGeom prst="rect">
            <a:avLst/>
          </a:prstGeom>
        </p:spPr>
        <p:txBody>
          <a:bodyPr wrap="square">
            <a:spAutoFit/>
          </a:bodyPr>
          <a:lstStyle/>
          <a:p>
            <a:pPr algn="just">
              <a:spcAft>
                <a:spcPts val="600"/>
              </a:spcAft>
            </a:pPr>
            <a:r>
              <a:rPr lang="es-MX" sz="1600" b="1" dirty="0">
                <a:solidFill>
                  <a:srgbClr val="38806B"/>
                </a:solidFill>
                <a:latin typeface="Montserrat" panose="00000500000000000000" pitchFamily="2" charset="0"/>
              </a:rPr>
              <a:t>RECOMENDACIONES</a:t>
            </a:r>
          </a:p>
          <a:p>
            <a:pPr algn="just"/>
            <a:r>
              <a:rPr lang="es-MX" sz="1400" dirty="0" smtClean="0">
                <a:latin typeface="Montserrat"/>
              </a:rPr>
              <a:t>Impulsar, en lo posible, </a:t>
            </a:r>
            <a:r>
              <a:rPr lang="es-MX" sz="1400" dirty="0">
                <a:latin typeface="Montserrat"/>
              </a:rPr>
              <a:t>estudios geológico-espeleológicos para determinar los patrones de drenaje </a:t>
            </a:r>
            <a:r>
              <a:rPr lang="es-MX" sz="1400" dirty="0" smtClean="0">
                <a:latin typeface="Montserrat"/>
              </a:rPr>
              <a:t>subterráneo.</a:t>
            </a:r>
            <a:endParaRPr lang="es-MX" sz="1400" dirty="0">
              <a:latin typeface="Montserrat"/>
            </a:endParaRPr>
          </a:p>
        </p:txBody>
      </p:sp>
    </p:spTree>
    <p:extLst>
      <p:ext uri="{BB962C8B-B14F-4D97-AF65-F5344CB8AC3E}">
        <p14:creationId xmlns:p14="http://schemas.microsoft.com/office/powerpoint/2010/main" val="13036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CuadroTexto"/>
          <p:cNvSpPr txBox="1"/>
          <p:nvPr/>
        </p:nvSpPr>
        <p:spPr>
          <a:xfrm>
            <a:off x="323528" y="332656"/>
            <a:ext cx="1526380" cy="369332"/>
          </a:xfrm>
          <a:prstGeom prst="rect">
            <a:avLst/>
          </a:prstGeom>
          <a:noFill/>
        </p:spPr>
        <p:txBody>
          <a:bodyPr wrap="none" rtlCol="0">
            <a:spAutoFit/>
          </a:bodyPr>
          <a:lstStyle/>
          <a:p>
            <a:r>
              <a:rPr lang="es-MX" b="1" dirty="0" smtClean="0">
                <a:solidFill>
                  <a:srgbClr val="38806B"/>
                </a:solidFill>
                <a:latin typeface="Montserrat"/>
              </a:rPr>
              <a:t>VOLCANES</a:t>
            </a:r>
            <a:endParaRPr lang="es-MX" b="1" dirty="0">
              <a:solidFill>
                <a:srgbClr val="38806B"/>
              </a:solidFill>
              <a:latin typeface="Montserrat"/>
            </a:endParaRPr>
          </a:p>
        </p:txBody>
      </p:sp>
      <p:sp>
        <p:nvSpPr>
          <p:cNvPr id="13" name="2 CuadroTexto"/>
          <p:cNvSpPr txBox="1"/>
          <p:nvPr/>
        </p:nvSpPr>
        <p:spPr>
          <a:xfrm>
            <a:off x="51357" y="1288787"/>
            <a:ext cx="3296507" cy="3323987"/>
          </a:xfrm>
          <a:prstGeom prst="rect">
            <a:avLst/>
          </a:prstGeom>
          <a:noFill/>
        </p:spPr>
        <p:txBody>
          <a:bodyPr wrap="square" rtlCol="0">
            <a:spAutoFit/>
          </a:bodyPr>
          <a:lstStyle/>
          <a:p>
            <a:pPr algn="just"/>
            <a:r>
              <a:rPr lang="es-MX" sz="1400" dirty="0" smtClean="0">
                <a:latin typeface="Montserrat"/>
              </a:rPr>
              <a:t>En Sinaloa </a:t>
            </a:r>
            <a:r>
              <a:rPr lang="es-MX" sz="1400" b="1" dirty="0" smtClean="0">
                <a:latin typeface="Montserrat"/>
              </a:rPr>
              <a:t>no existen volcanes activos</a:t>
            </a:r>
            <a:r>
              <a:rPr lang="es-MX" sz="1400" dirty="0" smtClean="0">
                <a:latin typeface="Montserrat"/>
              </a:rPr>
              <a:t>. Sin embargo, en Durango (</a:t>
            </a:r>
            <a:r>
              <a:rPr lang="es-MX" sz="1400" b="1" dirty="0" smtClean="0">
                <a:latin typeface="Montserrat"/>
              </a:rPr>
              <a:t>Campo </a:t>
            </a:r>
            <a:r>
              <a:rPr lang="es-MX" sz="1400" b="1" dirty="0">
                <a:latin typeface="Montserrat"/>
              </a:rPr>
              <a:t>v</a:t>
            </a:r>
            <a:r>
              <a:rPr lang="es-MX" sz="1400" b="1" dirty="0" smtClean="0">
                <a:latin typeface="Montserrat"/>
              </a:rPr>
              <a:t>olcánico Durango</a:t>
            </a:r>
            <a:r>
              <a:rPr lang="es-MX" sz="1400" dirty="0" smtClean="0">
                <a:latin typeface="Montserrat"/>
              </a:rPr>
              <a:t>), Nayarit (</a:t>
            </a:r>
            <a:r>
              <a:rPr lang="es-MX" sz="1400" b="1" dirty="0" smtClean="0">
                <a:latin typeface="Montserrat"/>
              </a:rPr>
              <a:t>Isla Isabel y volcanes San Juan, Sangangüey y Ceboruco</a:t>
            </a:r>
            <a:r>
              <a:rPr lang="es-MX" sz="1400" dirty="0" smtClean="0">
                <a:latin typeface="Montserrat"/>
              </a:rPr>
              <a:t>) y en Baja California (</a:t>
            </a:r>
            <a:r>
              <a:rPr lang="es-MX" sz="1400" b="1" dirty="0" smtClean="0">
                <a:latin typeface="Montserrat"/>
              </a:rPr>
              <a:t>Campo volcánico La Purísima</a:t>
            </a:r>
            <a:r>
              <a:rPr lang="es-MX" sz="1400" dirty="0" smtClean="0">
                <a:latin typeface="Montserrat"/>
              </a:rPr>
              <a:t>) hay numerosos volcanes considerados activos. Todos ellos están a distancias mayores a 100 km del estado de Sinaloa, por lo que, en caso de una erupción de estos volcanes, el territorio del estado </a:t>
            </a:r>
            <a:r>
              <a:rPr lang="es-MX" sz="1400" b="1" dirty="0" smtClean="0">
                <a:latin typeface="Montserrat"/>
              </a:rPr>
              <a:t>podría ser afectado únicamente por trazas de caída de ceniza</a:t>
            </a:r>
            <a:r>
              <a:rPr lang="es-MX" sz="1400" dirty="0" smtClean="0">
                <a:latin typeface="Montserrat"/>
              </a:rPr>
              <a:t>.</a:t>
            </a:r>
          </a:p>
        </p:txBody>
      </p:sp>
      <p:grpSp>
        <p:nvGrpSpPr>
          <p:cNvPr id="2" name="Grupo 1"/>
          <p:cNvGrpSpPr>
            <a:grpSpLocks noChangeAspect="1"/>
          </p:cNvGrpSpPr>
          <p:nvPr/>
        </p:nvGrpSpPr>
        <p:grpSpPr>
          <a:xfrm>
            <a:off x="3425262" y="1052736"/>
            <a:ext cx="5718738" cy="3960440"/>
            <a:chOff x="3016234" y="1633565"/>
            <a:chExt cx="6127766" cy="4243707"/>
          </a:xfrm>
        </p:grpSpPr>
        <p:pic>
          <p:nvPicPr>
            <p:cNvPr id="14" name="7 Imagen"/>
            <p:cNvPicPr>
              <a:picLocks noChangeAspect="1"/>
            </p:cNvPicPr>
            <p:nvPr/>
          </p:nvPicPr>
          <p:blipFill rotWithShape="1">
            <a:blip r:embed="rId2">
              <a:extLst>
                <a:ext uri="{28A0092B-C50C-407E-A947-70E740481C1C}">
                  <a14:useLocalDpi xmlns:a14="http://schemas.microsoft.com/office/drawing/2010/main" val="0"/>
                </a:ext>
              </a:extLst>
            </a:blip>
            <a:srcRect r="38785" b="12384"/>
            <a:stretch/>
          </p:blipFill>
          <p:spPr>
            <a:xfrm>
              <a:off x="3016234" y="1633565"/>
              <a:ext cx="6127766" cy="4243707"/>
            </a:xfrm>
            <a:prstGeom prst="rect">
              <a:avLst/>
            </a:prstGeom>
            <a:ln>
              <a:solidFill>
                <a:schemeClr val="tx1"/>
              </a:solidFill>
            </a:ln>
          </p:spPr>
        </p:pic>
        <p:grpSp>
          <p:nvGrpSpPr>
            <p:cNvPr id="15" name="14 Grupo"/>
            <p:cNvGrpSpPr/>
            <p:nvPr/>
          </p:nvGrpSpPr>
          <p:grpSpPr>
            <a:xfrm>
              <a:off x="5438775" y="1700047"/>
              <a:ext cx="2558457" cy="3203473"/>
              <a:chOff x="5438775" y="1700047"/>
              <a:chExt cx="2558457" cy="3203473"/>
            </a:xfrm>
          </p:grpSpPr>
          <p:sp>
            <p:nvSpPr>
              <p:cNvPr id="17" name="8 Forma libre"/>
              <p:cNvSpPr/>
              <p:nvPr/>
            </p:nvSpPr>
            <p:spPr>
              <a:xfrm>
                <a:off x="5570220" y="1714500"/>
                <a:ext cx="510540" cy="493395"/>
              </a:xfrm>
              <a:custGeom>
                <a:avLst/>
                <a:gdLst>
                  <a:gd name="connsiteX0" fmla="*/ 0 w 510540"/>
                  <a:gd name="connsiteY0" fmla="*/ 483870 h 493395"/>
                  <a:gd name="connsiteX1" fmla="*/ 9525 w 510540"/>
                  <a:gd name="connsiteY1" fmla="*/ 485775 h 493395"/>
                  <a:gd name="connsiteX2" fmla="*/ 20955 w 510540"/>
                  <a:gd name="connsiteY2" fmla="*/ 478155 h 493395"/>
                  <a:gd name="connsiteX3" fmla="*/ 30480 w 510540"/>
                  <a:gd name="connsiteY3" fmla="*/ 466725 h 493395"/>
                  <a:gd name="connsiteX4" fmla="*/ 45720 w 510540"/>
                  <a:gd name="connsiteY4" fmla="*/ 474345 h 493395"/>
                  <a:gd name="connsiteX5" fmla="*/ 53340 w 510540"/>
                  <a:gd name="connsiteY5" fmla="*/ 485775 h 493395"/>
                  <a:gd name="connsiteX6" fmla="*/ 62865 w 510540"/>
                  <a:gd name="connsiteY6" fmla="*/ 493395 h 493395"/>
                  <a:gd name="connsiteX7" fmla="*/ 95250 w 510540"/>
                  <a:gd name="connsiteY7" fmla="*/ 491490 h 493395"/>
                  <a:gd name="connsiteX8" fmla="*/ 102870 w 510540"/>
                  <a:gd name="connsiteY8" fmla="*/ 476250 h 493395"/>
                  <a:gd name="connsiteX9" fmla="*/ 104775 w 510540"/>
                  <a:gd name="connsiteY9" fmla="*/ 470535 h 493395"/>
                  <a:gd name="connsiteX10" fmla="*/ 106680 w 510540"/>
                  <a:gd name="connsiteY10" fmla="*/ 457200 h 493395"/>
                  <a:gd name="connsiteX11" fmla="*/ 116205 w 510540"/>
                  <a:gd name="connsiteY11" fmla="*/ 451485 h 493395"/>
                  <a:gd name="connsiteX12" fmla="*/ 121920 w 510540"/>
                  <a:gd name="connsiteY12" fmla="*/ 449580 h 493395"/>
                  <a:gd name="connsiteX13" fmla="*/ 127635 w 510540"/>
                  <a:gd name="connsiteY13" fmla="*/ 445770 h 493395"/>
                  <a:gd name="connsiteX14" fmla="*/ 135255 w 510540"/>
                  <a:gd name="connsiteY14" fmla="*/ 441960 h 493395"/>
                  <a:gd name="connsiteX15" fmla="*/ 137160 w 510540"/>
                  <a:gd name="connsiteY15" fmla="*/ 436245 h 493395"/>
                  <a:gd name="connsiteX16" fmla="*/ 148590 w 510540"/>
                  <a:gd name="connsiteY16" fmla="*/ 432435 h 493395"/>
                  <a:gd name="connsiteX17" fmla="*/ 156210 w 510540"/>
                  <a:gd name="connsiteY17" fmla="*/ 428625 h 493395"/>
                  <a:gd name="connsiteX18" fmla="*/ 171450 w 510540"/>
                  <a:gd name="connsiteY18" fmla="*/ 432435 h 493395"/>
                  <a:gd name="connsiteX19" fmla="*/ 177165 w 510540"/>
                  <a:gd name="connsiteY19" fmla="*/ 434340 h 493395"/>
                  <a:gd name="connsiteX20" fmla="*/ 198120 w 510540"/>
                  <a:gd name="connsiteY20" fmla="*/ 432435 h 493395"/>
                  <a:gd name="connsiteX21" fmla="*/ 201930 w 510540"/>
                  <a:gd name="connsiteY21" fmla="*/ 426720 h 493395"/>
                  <a:gd name="connsiteX22" fmla="*/ 207645 w 510540"/>
                  <a:gd name="connsiteY22" fmla="*/ 424815 h 493395"/>
                  <a:gd name="connsiteX23" fmla="*/ 219075 w 510540"/>
                  <a:gd name="connsiteY23" fmla="*/ 419100 h 493395"/>
                  <a:gd name="connsiteX24" fmla="*/ 224790 w 510540"/>
                  <a:gd name="connsiteY24" fmla="*/ 422910 h 493395"/>
                  <a:gd name="connsiteX25" fmla="*/ 232410 w 510540"/>
                  <a:gd name="connsiteY25" fmla="*/ 411480 h 493395"/>
                  <a:gd name="connsiteX26" fmla="*/ 234315 w 510540"/>
                  <a:gd name="connsiteY26" fmla="*/ 405765 h 493395"/>
                  <a:gd name="connsiteX27" fmla="*/ 236220 w 510540"/>
                  <a:gd name="connsiteY27" fmla="*/ 396240 h 493395"/>
                  <a:gd name="connsiteX28" fmla="*/ 247650 w 510540"/>
                  <a:gd name="connsiteY28" fmla="*/ 390525 h 493395"/>
                  <a:gd name="connsiteX29" fmla="*/ 249555 w 510540"/>
                  <a:gd name="connsiteY29" fmla="*/ 384810 h 493395"/>
                  <a:gd name="connsiteX30" fmla="*/ 209550 w 510540"/>
                  <a:gd name="connsiteY30" fmla="*/ 373380 h 493395"/>
                  <a:gd name="connsiteX31" fmla="*/ 211455 w 510540"/>
                  <a:gd name="connsiteY31" fmla="*/ 365760 h 493395"/>
                  <a:gd name="connsiteX32" fmla="*/ 222885 w 510540"/>
                  <a:gd name="connsiteY32" fmla="*/ 356235 h 493395"/>
                  <a:gd name="connsiteX33" fmla="*/ 228600 w 510540"/>
                  <a:gd name="connsiteY33" fmla="*/ 340995 h 493395"/>
                  <a:gd name="connsiteX34" fmla="*/ 230505 w 510540"/>
                  <a:gd name="connsiteY34" fmla="*/ 335280 h 493395"/>
                  <a:gd name="connsiteX35" fmla="*/ 241935 w 510540"/>
                  <a:gd name="connsiteY35" fmla="*/ 331470 h 493395"/>
                  <a:gd name="connsiteX36" fmla="*/ 264795 w 510540"/>
                  <a:gd name="connsiteY36" fmla="*/ 323850 h 493395"/>
                  <a:gd name="connsiteX37" fmla="*/ 270510 w 510540"/>
                  <a:gd name="connsiteY37" fmla="*/ 321945 h 493395"/>
                  <a:gd name="connsiteX38" fmla="*/ 276225 w 510540"/>
                  <a:gd name="connsiteY38" fmla="*/ 320040 h 493395"/>
                  <a:gd name="connsiteX39" fmla="*/ 287655 w 510540"/>
                  <a:gd name="connsiteY39" fmla="*/ 312420 h 493395"/>
                  <a:gd name="connsiteX40" fmla="*/ 293370 w 510540"/>
                  <a:gd name="connsiteY40" fmla="*/ 308610 h 493395"/>
                  <a:gd name="connsiteX41" fmla="*/ 304800 w 510540"/>
                  <a:gd name="connsiteY41" fmla="*/ 304800 h 493395"/>
                  <a:gd name="connsiteX42" fmla="*/ 310515 w 510540"/>
                  <a:gd name="connsiteY42" fmla="*/ 300990 h 493395"/>
                  <a:gd name="connsiteX43" fmla="*/ 356235 w 510540"/>
                  <a:gd name="connsiteY43" fmla="*/ 299085 h 493395"/>
                  <a:gd name="connsiteX44" fmla="*/ 361950 w 510540"/>
                  <a:gd name="connsiteY44" fmla="*/ 253365 h 493395"/>
                  <a:gd name="connsiteX45" fmla="*/ 371475 w 510540"/>
                  <a:gd name="connsiteY45" fmla="*/ 251460 h 493395"/>
                  <a:gd name="connsiteX46" fmla="*/ 377190 w 510540"/>
                  <a:gd name="connsiteY46" fmla="*/ 249555 h 493395"/>
                  <a:gd name="connsiteX47" fmla="*/ 386715 w 510540"/>
                  <a:gd name="connsiteY47" fmla="*/ 232410 h 493395"/>
                  <a:gd name="connsiteX48" fmla="*/ 388620 w 510540"/>
                  <a:gd name="connsiteY48" fmla="*/ 219075 h 493395"/>
                  <a:gd name="connsiteX49" fmla="*/ 398145 w 510540"/>
                  <a:gd name="connsiteY49" fmla="*/ 209550 h 493395"/>
                  <a:gd name="connsiteX50" fmla="*/ 403860 w 510540"/>
                  <a:gd name="connsiteY50" fmla="*/ 207645 h 493395"/>
                  <a:gd name="connsiteX51" fmla="*/ 409575 w 510540"/>
                  <a:gd name="connsiteY51" fmla="*/ 201930 h 493395"/>
                  <a:gd name="connsiteX52" fmla="*/ 417195 w 510540"/>
                  <a:gd name="connsiteY52" fmla="*/ 198120 h 493395"/>
                  <a:gd name="connsiteX53" fmla="*/ 421005 w 510540"/>
                  <a:gd name="connsiteY53" fmla="*/ 192405 h 493395"/>
                  <a:gd name="connsiteX54" fmla="*/ 428625 w 510540"/>
                  <a:gd name="connsiteY54" fmla="*/ 161925 h 493395"/>
                  <a:gd name="connsiteX55" fmla="*/ 438150 w 510540"/>
                  <a:gd name="connsiteY55" fmla="*/ 158115 h 493395"/>
                  <a:gd name="connsiteX56" fmla="*/ 443865 w 510540"/>
                  <a:gd name="connsiteY56" fmla="*/ 152400 h 493395"/>
                  <a:gd name="connsiteX57" fmla="*/ 443865 w 510540"/>
                  <a:gd name="connsiteY57" fmla="*/ 140970 h 493395"/>
                  <a:gd name="connsiteX58" fmla="*/ 436245 w 510540"/>
                  <a:gd name="connsiteY58" fmla="*/ 135255 h 493395"/>
                  <a:gd name="connsiteX59" fmla="*/ 438150 w 510540"/>
                  <a:gd name="connsiteY59" fmla="*/ 129540 h 493395"/>
                  <a:gd name="connsiteX60" fmla="*/ 440055 w 510540"/>
                  <a:gd name="connsiteY60" fmla="*/ 121920 h 493395"/>
                  <a:gd name="connsiteX61" fmla="*/ 447675 w 510540"/>
                  <a:gd name="connsiteY61" fmla="*/ 110490 h 493395"/>
                  <a:gd name="connsiteX62" fmla="*/ 449580 w 510540"/>
                  <a:gd name="connsiteY62" fmla="*/ 104775 h 493395"/>
                  <a:gd name="connsiteX63" fmla="*/ 459105 w 510540"/>
                  <a:gd name="connsiteY63" fmla="*/ 91440 h 493395"/>
                  <a:gd name="connsiteX64" fmla="*/ 462915 w 510540"/>
                  <a:gd name="connsiteY64" fmla="*/ 80010 h 493395"/>
                  <a:gd name="connsiteX65" fmla="*/ 478155 w 510540"/>
                  <a:gd name="connsiteY65" fmla="*/ 57150 h 493395"/>
                  <a:gd name="connsiteX66" fmla="*/ 481965 w 510540"/>
                  <a:gd name="connsiteY66" fmla="*/ 51435 h 493395"/>
                  <a:gd name="connsiteX67" fmla="*/ 483870 w 510540"/>
                  <a:gd name="connsiteY67" fmla="*/ 45720 h 493395"/>
                  <a:gd name="connsiteX68" fmla="*/ 491490 w 510540"/>
                  <a:gd name="connsiteY68" fmla="*/ 40005 h 493395"/>
                  <a:gd name="connsiteX69" fmla="*/ 497205 w 510540"/>
                  <a:gd name="connsiteY69" fmla="*/ 36195 h 493395"/>
                  <a:gd name="connsiteX70" fmla="*/ 510540 w 510540"/>
                  <a:gd name="connsiteY70" fmla="*/ 32385 h 493395"/>
                  <a:gd name="connsiteX71" fmla="*/ 483870 w 510540"/>
                  <a:gd name="connsiteY71" fmla="*/ 28575 h 493395"/>
                  <a:gd name="connsiteX72" fmla="*/ 478155 w 510540"/>
                  <a:gd name="connsiteY72" fmla="*/ 26670 h 493395"/>
                  <a:gd name="connsiteX73" fmla="*/ 470535 w 510540"/>
                  <a:gd name="connsiteY73" fmla="*/ 24765 h 493395"/>
                  <a:gd name="connsiteX74" fmla="*/ 472440 w 510540"/>
                  <a:gd name="connsiteY74" fmla="*/ 13335 h 493395"/>
                  <a:gd name="connsiteX75" fmla="*/ 483870 w 510540"/>
                  <a:gd name="connsiteY75" fmla="*/ 0 h 49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10540" h="493395">
                    <a:moveTo>
                      <a:pt x="0" y="483870"/>
                    </a:moveTo>
                    <a:cubicBezTo>
                      <a:pt x="3175" y="484505"/>
                      <a:pt x="6401" y="486627"/>
                      <a:pt x="9525" y="485775"/>
                    </a:cubicBezTo>
                    <a:cubicBezTo>
                      <a:pt x="13943" y="484570"/>
                      <a:pt x="20955" y="478155"/>
                      <a:pt x="20955" y="478155"/>
                    </a:cubicBezTo>
                    <a:cubicBezTo>
                      <a:pt x="22293" y="476148"/>
                      <a:pt x="27813" y="467058"/>
                      <a:pt x="30480" y="466725"/>
                    </a:cubicBezTo>
                    <a:cubicBezTo>
                      <a:pt x="34404" y="466234"/>
                      <a:pt x="42333" y="472087"/>
                      <a:pt x="45720" y="474345"/>
                    </a:cubicBezTo>
                    <a:cubicBezTo>
                      <a:pt x="49183" y="488198"/>
                      <a:pt x="44569" y="477004"/>
                      <a:pt x="53340" y="485775"/>
                    </a:cubicBezTo>
                    <a:cubicBezTo>
                      <a:pt x="61957" y="494392"/>
                      <a:pt x="51739" y="489686"/>
                      <a:pt x="62865" y="493395"/>
                    </a:cubicBezTo>
                    <a:cubicBezTo>
                      <a:pt x="73660" y="492760"/>
                      <a:pt x="84646" y="493611"/>
                      <a:pt x="95250" y="491490"/>
                    </a:cubicBezTo>
                    <a:cubicBezTo>
                      <a:pt x="102102" y="490120"/>
                      <a:pt x="101822" y="480444"/>
                      <a:pt x="102870" y="476250"/>
                    </a:cubicBezTo>
                    <a:cubicBezTo>
                      <a:pt x="103357" y="474302"/>
                      <a:pt x="104140" y="472440"/>
                      <a:pt x="104775" y="470535"/>
                    </a:cubicBezTo>
                    <a:cubicBezTo>
                      <a:pt x="105410" y="466090"/>
                      <a:pt x="104370" y="461050"/>
                      <a:pt x="106680" y="457200"/>
                    </a:cubicBezTo>
                    <a:cubicBezTo>
                      <a:pt x="108585" y="454025"/>
                      <a:pt x="112893" y="453141"/>
                      <a:pt x="116205" y="451485"/>
                    </a:cubicBezTo>
                    <a:cubicBezTo>
                      <a:pt x="118001" y="450587"/>
                      <a:pt x="120124" y="450478"/>
                      <a:pt x="121920" y="449580"/>
                    </a:cubicBezTo>
                    <a:cubicBezTo>
                      <a:pt x="123968" y="448556"/>
                      <a:pt x="125647" y="446906"/>
                      <a:pt x="127635" y="445770"/>
                    </a:cubicBezTo>
                    <a:cubicBezTo>
                      <a:pt x="130101" y="444361"/>
                      <a:pt x="132715" y="443230"/>
                      <a:pt x="135255" y="441960"/>
                    </a:cubicBezTo>
                    <a:cubicBezTo>
                      <a:pt x="135890" y="440055"/>
                      <a:pt x="135526" y="437412"/>
                      <a:pt x="137160" y="436245"/>
                    </a:cubicBezTo>
                    <a:cubicBezTo>
                      <a:pt x="140428" y="433911"/>
                      <a:pt x="144998" y="434231"/>
                      <a:pt x="148590" y="432435"/>
                    </a:cubicBezTo>
                    <a:lnTo>
                      <a:pt x="156210" y="428625"/>
                    </a:lnTo>
                    <a:cubicBezTo>
                      <a:pt x="161290" y="429895"/>
                      <a:pt x="166398" y="431057"/>
                      <a:pt x="171450" y="432435"/>
                    </a:cubicBezTo>
                    <a:cubicBezTo>
                      <a:pt x="173387" y="432963"/>
                      <a:pt x="175157" y="434340"/>
                      <a:pt x="177165" y="434340"/>
                    </a:cubicBezTo>
                    <a:cubicBezTo>
                      <a:pt x="184179" y="434340"/>
                      <a:pt x="191135" y="433070"/>
                      <a:pt x="198120" y="432435"/>
                    </a:cubicBezTo>
                    <a:cubicBezTo>
                      <a:pt x="199390" y="430530"/>
                      <a:pt x="200142" y="428150"/>
                      <a:pt x="201930" y="426720"/>
                    </a:cubicBezTo>
                    <a:cubicBezTo>
                      <a:pt x="203498" y="425466"/>
                      <a:pt x="205849" y="425713"/>
                      <a:pt x="207645" y="424815"/>
                    </a:cubicBezTo>
                    <a:cubicBezTo>
                      <a:pt x="222417" y="417429"/>
                      <a:pt x="204710" y="423888"/>
                      <a:pt x="219075" y="419100"/>
                    </a:cubicBezTo>
                    <a:cubicBezTo>
                      <a:pt x="220980" y="420370"/>
                      <a:pt x="222532" y="422534"/>
                      <a:pt x="224790" y="422910"/>
                    </a:cubicBezTo>
                    <a:cubicBezTo>
                      <a:pt x="232864" y="424256"/>
                      <a:pt x="231260" y="416081"/>
                      <a:pt x="232410" y="411480"/>
                    </a:cubicBezTo>
                    <a:cubicBezTo>
                      <a:pt x="232897" y="409532"/>
                      <a:pt x="233828" y="407713"/>
                      <a:pt x="234315" y="405765"/>
                    </a:cubicBezTo>
                    <a:cubicBezTo>
                      <a:pt x="235100" y="402624"/>
                      <a:pt x="234614" y="399051"/>
                      <a:pt x="236220" y="396240"/>
                    </a:cubicBezTo>
                    <a:cubicBezTo>
                      <a:pt x="237958" y="393199"/>
                      <a:pt x="244717" y="391503"/>
                      <a:pt x="247650" y="390525"/>
                    </a:cubicBezTo>
                    <a:cubicBezTo>
                      <a:pt x="248285" y="388620"/>
                      <a:pt x="249555" y="386818"/>
                      <a:pt x="249555" y="384810"/>
                    </a:cubicBezTo>
                    <a:cubicBezTo>
                      <a:pt x="249555" y="363036"/>
                      <a:pt x="233609" y="374583"/>
                      <a:pt x="209550" y="373380"/>
                    </a:cubicBezTo>
                    <a:cubicBezTo>
                      <a:pt x="210185" y="370840"/>
                      <a:pt x="210156" y="368033"/>
                      <a:pt x="211455" y="365760"/>
                    </a:cubicBezTo>
                    <a:cubicBezTo>
                      <a:pt x="213712" y="361811"/>
                      <a:pt x="219243" y="358663"/>
                      <a:pt x="222885" y="356235"/>
                    </a:cubicBezTo>
                    <a:cubicBezTo>
                      <a:pt x="226560" y="337858"/>
                      <a:pt x="222060" y="354076"/>
                      <a:pt x="228600" y="340995"/>
                    </a:cubicBezTo>
                    <a:cubicBezTo>
                      <a:pt x="229498" y="339199"/>
                      <a:pt x="228871" y="336447"/>
                      <a:pt x="230505" y="335280"/>
                    </a:cubicBezTo>
                    <a:cubicBezTo>
                      <a:pt x="233773" y="332946"/>
                      <a:pt x="238125" y="332740"/>
                      <a:pt x="241935" y="331470"/>
                    </a:cubicBezTo>
                    <a:lnTo>
                      <a:pt x="264795" y="323850"/>
                    </a:lnTo>
                    <a:lnTo>
                      <a:pt x="270510" y="321945"/>
                    </a:lnTo>
                    <a:cubicBezTo>
                      <a:pt x="272415" y="321310"/>
                      <a:pt x="274554" y="321154"/>
                      <a:pt x="276225" y="320040"/>
                    </a:cubicBezTo>
                    <a:lnTo>
                      <a:pt x="287655" y="312420"/>
                    </a:lnTo>
                    <a:cubicBezTo>
                      <a:pt x="289560" y="311150"/>
                      <a:pt x="291198" y="309334"/>
                      <a:pt x="293370" y="308610"/>
                    </a:cubicBezTo>
                    <a:cubicBezTo>
                      <a:pt x="297180" y="307340"/>
                      <a:pt x="301458" y="307028"/>
                      <a:pt x="304800" y="304800"/>
                    </a:cubicBezTo>
                    <a:cubicBezTo>
                      <a:pt x="306705" y="303530"/>
                      <a:pt x="308239" y="301243"/>
                      <a:pt x="310515" y="300990"/>
                    </a:cubicBezTo>
                    <a:cubicBezTo>
                      <a:pt x="325675" y="299306"/>
                      <a:pt x="340995" y="299720"/>
                      <a:pt x="356235" y="299085"/>
                    </a:cubicBezTo>
                    <a:cubicBezTo>
                      <a:pt x="370213" y="278117"/>
                      <a:pt x="343825" y="319824"/>
                      <a:pt x="361950" y="253365"/>
                    </a:cubicBezTo>
                    <a:cubicBezTo>
                      <a:pt x="362802" y="250241"/>
                      <a:pt x="368334" y="252245"/>
                      <a:pt x="371475" y="251460"/>
                    </a:cubicBezTo>
                    <a:cubicBezTo>
                      <a:pt x="373423" y="250973"/>
                      <a:pt x="375285" y="250190"/>
                      <a:pt x="377190" y="249555"/>
                    </a:cubicBezTo>
                    <a:cubicBezTo>
                      <a:pt x="385924" y="236454"/>
                      <a:pt x="383362" y="242469"/>
                      <a:pt x="386715" y="232410"/>
                    </a:cubicBezTo>
                    <a:cubicBezTo>
                      <a:pt x="387350" y="227965"/>
                      <a:pt x="387330" y="223376"/>
                      <a:pt x="388620" y="219075"/>
                    </a:cubicBezTo>
                    <a:cubicBezTo>
                      <a:pt x="389965" y="214593"/>
                      <a:pt x="394260" y="211492"/>
                      <a:pt x="398145" y="209550"/>
                    </a:cubicBezTo>
                    <a:cubicBezTo>
                      <a:pt x="399941" y="208652"/>
                      <a:pt x="401955" y="208280"/>
                      <a:pt x="403860" y="207645"/>
                    </a:cubicBezTo>
                    <a:cubicBezTo>
                      <a:pt x="405765" y="205740"/>
                      <a:pt x="407383" y="203496"/>
                      <a:pt x="409575" y="201930"/>
                    </a:cubicBezTo>
                    <a:cubicBezTo>
                      <a:pt x="411886" y="200279"/>
                      <a:pt x="415013" y="199938"/>
                      <a:pt x="417195" y="198120"/>
                    </a:cubicBezTo>
                    <a:cubicBezTo>
                      <a:pt x="418954" y="196654"/>
                      <a:pt x="419735" y="194310"/>
                      <a:pt x="421005" y="192405"/>
                    </a:cubicBezTo>
                    <a:cubicBezTo>
                      <a:pt x="423244" y="158825"/>
                      <a:pt x="413812" y="167480"/>
                      <a:pt x="428625" y="161925"/>
                    </a:cubicBezTo>
                    <a:cubicBezTo>
                      <a:pt x="431827" y="160724"/>
                      <a:pt x="434975" y="159385"/>
                      <a:pt x="438150" y="158115"/>
                    </a:cubicBezTo>
                    <a:cubicBezTo>
                      <a:pt x="440055" y="156210"/>
                      <a:pt x="442371" y="154642"/>
                      <a:pt x="443865" y="152400"/>
                    </a:cubicBezTo>
                    <a:cubicBezTo>
                      <a:pt x="446123" y="149013"/>
                      <a:pt x="446687" y="144357"/>
                      <a:pt x="443865" y="140970"/>
                    </a:cubicBezTo>
                    <a:cubicBezTo>
                      <a:pt x="441832" y="138531"/>
                      <a:pt x="438785" y="137160"/>
                      <a:pt x="436245" y="135255"/>
                    </a:cubicBezTo>
                    <a:cubicBezTo>
                      <a:pt x="436880" y="133350"/>
                      <a:pt x="437598" y="131471"/>
                      <a:pt x="438150" y="129540"/>
                    </a:cubicBezTo>
                    <a:cubicBezTo>
                      <a:pt x="438869" y="127023"/>
                      <a:pt x="438884" y="124262"/>
                      <a:pt x="440055" y="121920"/>
                    </a:cubicBezTo>
                    <a:cubicBezTo>
                      <a:pt x="442103" y="117824"/>
                      <a:pt x="446227" y="114834"/>
                      <a:pt x="447675" y="110490"/>
                    </a:cubicBezTo>
                    <a:cubicBezTo>
                      <a:pt x="448310" y="108585"/>
                      <a:pt x="448682" y="106571"/>
                      <a:pt x="449580" y="104775"/>
                    </a:cubicBezTo>
                    <a:cubicBezTo>
                      <a:pt x="450973" y="101989"/>
                      <a:pt x="457811" y="93166"/>
                      <a:pt x="459105" y="91440"/>
                    </a:cubicBezTo>
                    <a:cubicBezTo>
                      <a:pt x="460375" y="87630"/>
                      <a:pt x="460687" y="83352"/>
                      <a:pt x="462915" y="80010"/>
                    </a:cubicBezTo>
                    <a:lnTo>
                      <a:pt x="478155" y="57150"/>
                    </a:lnTo>
                    <a:cubicBezTo>
                      <a:pt x="479425" y="55245"/>
                      <a:pt x="481241" y="53607"/>
                      <a:pt x="481965" y="51435"/>
                    </a:cubicBezTo>
                    <a:cubicBezTo>
                      <a:pt x="482600" y="49530"/>
                      <a:pt x="482584" y="47263"/>
                      <a:pt x="483870" y="45720"/>
                    </a:cubicBezTo>
                    <a:cubicBezTo>
                      <a:pt x="485903" y="43281"/>
                      <a:pt x="488906" y="41850"/>
                      <a:pt x="491490" y="40005"/>
                    </a:cubicBezTo>
                    <a:cubicBezTo>
                      <a:pt x="493353" y="38674"/>
                      <a:pt x="495157" y="37219"/>
                      <a:pt x="497205" y="36195"/>
                    </a:cubicBezTo>
                    <a:cubicBezTo>
                      <a:pt x="499938" y="34829"/>
                      <a:pt x="508099" y="32995"/>
                      <a:pt x="510540" y="32385"/>
                    </a:cubicBezTo>
                    <a:cubicBezTo>
                      <a:pt x="499871" y="31200"/>
                      <a:pt x="493575" y="31001"/>
                      <a:pt x="483870" y="28575"/>
                    </a:cubicBezTo>
                    <a:cubicBezTo>
                      <a:pt x="481922" y="28088"/>
                      <a:pt x="480086" y="27222"/>
                      <a:pt x="478155" y="26670"/>
                    </a:cubicBezTo>
                    <a:cubicBezTo>
                      <a:pt x="475638" y="25951"/>
                      <a:pt x="473075" y="25400"/>
                      <a:pt x="470535" y="24765"/>
                    </a:cubicBezTo>
                    <a:cubicBezTo>
                      <a:pt x="471170" y="20955"/>
                      <a:pt x="470954" y="16900"/>
                      <a:pt x="472440" y="13335"/>
                    </a:cubicBezTo>
                    <a:cubicBezTo>
                      <a:pt x="476865" y="2715"/>
                      <a:pt x="477199" y="3335"/>
                      <a:pt x="48387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9 Forma libre"/>
              <p:cNvSpPr/>
              <p:nvPr/>
            </p:nvSpPr>
            <p:spPr>
              <a:xfrm>
                <a:off x="6046470" y="1700047"/>
                <a:ext cx="936046" cy="1376528"/>
              </a:xfrm>
              <a:custGeom>
                <a:avLst/>
                <a:gdLst>
                  <a:gd name="connsiteX0" fmla="*/ 0 w 936046"/>
                  <a:gd name="connsiteY0" fmla="*/ 16358 h 1376528"/>
                  <a:gd name="connsiteX1" fmla="*/ 13335 w 936046"/>
                  <a:gd name="connsiteY1" fmla="*/ 1118 h 1376528"/>
                  <a:gd name="connsiteX2" fmla="*/ 20955 w 936046"/>
                  <a:gd name="connsiteY2" fmla="*/ 4928 h 1376528"/>
                  <a:gd name="connsiteX3" fmla="*/ 40005 w 936046"/>
                  <a:gd name="connsiteY3" fmla="*/ 14453 h 1376528"/>
                  <a:gd name="connsiteX4" fmla="*/ 80010 w 936046"/>
                  <a:gd name="connsiteY4" fmla="*/ 12548 h 1376528"/>
                  <a:gd name="connsiteX5" fmla="*/ 85725 w 936046"/>
                  <a:gd name="connsiteY5" fmla="*/ 10643 h 1376528"/>
                  <a:gd name="connsiteX6" fmla="*/ 93345 w 936046"/>
                  <a:gd name="connsiteY6" fmla="*/ 16358 h 1376528"/>
                  <a:gd name="connsiteX7" fmla="*/ 97155 w 936046"/>
                  <a:gd name="connsiteY7" fmla="*/ 23978 h 1376528"/>
                  <a:gd name="connsiteX8" fmla="*/ 116205 w 936046"/>
                  <a:gd name="connsiteY8" fmla="*/ 18263 h 1376528"/>
                  <a:gd name="connsiteX9" fmla="*/ 121920 w 936046"/>
                  <a:gd name="connsiteY9" fmla="*/ 6833 h 1376528"/>
                  <a:gd name="connsiteX10" fmla="*/ 123825 w 936046"/>
                  <a:gd name="connsiteY10" fmla="*/ 1118 h 1376528"/>
                  <a:gd name="connsiteX11" fmla="*/ 152400 w 936046"/>
                  <a:gd name="connsiteY11" fmla="*/ 3023 h 1376528"/>
                  <a:gd name="connsiteX12" fmla="*/ 175260 w 936046"/>
                  <a:gd name="connsiteY12" fmla="*/ 3023 h 1376528"/>
                  <a:gd name="connsiteX13" fmla="*/ 190500 w 936046"/>
                  <a:gd name="connsiteY13" fmla="*/ 18263 h 1376528"/>
                  <a:gd name="connsiteX14" fmla="*/ 179070 w 936046"/>
                  <a:gd name="connsiteY14" fmla="*/ 29693 h 1376528"/>
                  <a:gd name="connsiteX15" fmla="*/ 173355 w 936046"/>
                  <a:gd name="connsiteY15" fmla="*/ 35408 h 1376528"/>
                  <a:gd name="connsiteX16" fmla="*/ 173355 w 936046"/>
                  <a:gd name="connsiteY16" fmla="*/ 88748 h 1376528"/>
                  <a:gd name="connsiteX17" fmla="*/ 184785 w 936046"/>
                  <a:gd name="connsiteY17" fmla="*/ 100178 h 1376528"/>
                  <a:gd name="connsiteX18" fmla="*/ 205740 w 936046"/>
                  <a:gd name="connsiteY18" fmla="*/ 98273 h 1376528"/>
                  <a:gd name="connsiteX19" fmla="*/ 217170 w 936046"/>
                  <a:gd name="connsiteY19" fmla="*/ 115418 h 1376528"/>
                  <a:gd name="connsiteX20" fmla="*/ 224790 w 936046"/>
                  <a:gd name="connsiteY20" fmla="*/ 119228 h 1376528"/>
                  <a:gd name="connsiteX21" fmla="*/ 230505 w 936046"/>
                  <a:gd name="connsiteY21" fmla="*/ 124943 h 1376528"/>
                  <a:gd name="connsiteX22" fmla="*/ 238125 w 936046"/>
                  <a:gd name="connsiteY22" fmla="*/ 126848 h 1376528"/>
                  <a:gd name="connsiteX23" fmla="*/ 245745 w 936046"/>
                  <a:gd name="connsiteY23" fmla="*/ 130658 h 1376528"/>
                  <a:gd name="connsiteX24" fmla="*/ 257175 w 936046"/>
                  <a:gd name="connsiteY24" fmla="*/ 138278 h 1376528"/>
                  <a:gd name="connsiteX25" fmla="*/ 262890 w 936046"/>
                  <a:gd name="connsiteY25" fmla="*/ 140183 h 1376528"/>
                  <a:gd name="connsiteX26" fmla="*/ 278130 w 936046"/>
                  <a:gd name="connsiteY26" fmla="*/ 155423 h 1376528"/>
                  <a:gd name="connsiteX27" fmla="*/ 281940 w 936046"/>
                  <a:gd name="connsiteY27" fmla="*/ 168758 h 1376528"/>
                  <a:gd name="connsiteX28" fmla="*/ 283845 w 936046"/>
                  <a:gd name="connsiteY28" fmla="*/ 178283 h 1376528"/>
                  <a:gd name="connsiteX29" fmla="*/ 291465 w 936046"/>
                  <a:gd name="connsiteY29" fmla="*/ 189713 h 1376528"/>
                  <a:gd name="connsiteX30" fmla="*/ 295275 w 936046"/>
                  <a:gd name="connsiteY30" fmla="*/ 195428 h 1376528"/>
                  <a:gd name="connsiteX31" fmla="*/ 299085 w 936046"/>
                  <a:gd name="connsiteY31" fmla="*/ 206858 h 1376528"/>
                  <a:gd name="connsiteX32" fmla="*/ 295275 w 936046"/>
                  <a:gd name="connsiteY32" fmla="*/ 220193 h 1376528"/>
                  <a:gd name="connsiteX33" fmla="*/ 291465 w 936046"/>
                  <a:gd name="connsiteY33" fmla="*/ 225908 h 1376528"/>
                  <a:gd name="connsiteX34" fmla="*/ 287655 w 936046"/>
                  <a:gd name="connsiteY34" fmla="*/ 241148 h 1376528"/>
                  <a:gd name="connsiteX35" fmla="*/ 281940 w 936046"/>
                  <a:gd name="connsiteY35" fmla="*/ 246863 h 1376528"/>
                  <a:gd name="connsiteX36" fmla="*/ 270510 w 936046"/>
                  <a:gd name="connsiteY36" fmla="*/ 252578 h 1376528"/>
                  <a:gd name="connsiteX37" fmla="*/ 251460 w 936046"/>
                  <a:gd name="connsiteY37" fmla="*/ 275438 h 1376528"/>
                  <a:gd name="connsiteX38" fmla="*/ 249555 w 936046"/>
                  <a:gd name="connsiteY38" fmla="*/ 281153 h 1376528"/>
                  <a:gd name="connsiteX39" fmla="*/ 260985 w 936046"/>
                  <a:gd name="connsiteY39" fmla="*/ 288773 h 1376528"/>
                  <a:gd name="connsiteX40" fmla="*/ 274320 w 936046"/>
                  <a:gd name="connsiteY40" fmla="*/ 300203 h 1376528"/>
                  <a:gd name="connsiteX41" fmla="*/ 278130 w 936046"/>
                  <a:gd name="connsiteY41" fmla="*/ 305918 h 1376528"/>
                  <a:gd name="connsiteX42" fmla="*/ 285750 w 936046"/>
                  <a:gd name="connsiteY42" fmla="*/ 323063 h 1376528"/>
                  <a:gd name="connsiteX43" fmla="*/ 291465 w 936046"/>
                  <a:gd name="connsiteY43" fmla="*/ 326873 h 1376528"/>
                  <a:gd name="connsiteX44" fmla="*/ 295275 w 936046"/>
                  <a:gd name="connsiteY44" fmla="*/ 332588 h 1376528"/>
                  <a:gd name="connsiteX45" fmla="*/ 304800 w 936046"/>
                  <a:gd name="connsiteY45" fmla="*/ 342113 h 1376528"/>
                  <a:gd name="connsiteX46" fmla="*/ 308610 w 936046"/>
                  <a:gd name="connsiteY46" fmla="*/ 349733 h 1376528"/>
                  <a:gd name="connsiteX47" fmla="*/ 312420 w 936046"/>
                  <a:gd name="connsiteY47" fmla="*/ 355448 h 1376528"/>
                  <a:gd name="connsiteX48" fmla="*/ 320040 w 936046"/>
                  <a:gd name="connsiteY48" fmla="*/ 372593 h 1376528"/>
                  <a:gd name="connsiteX49" fmla="*/ 310515 w 936046"/>
                  <a:gd name="connsiteY49" fmla="*/ 385928 h 1376528"/>
                  <a:gd name="connsiteX50" fmla="*/ 308610 w 936046"/>
                  <a:gd name="connsiteY50" fmla="*/ 397358 h 1376528"/>
                  <a:gd name="connsiteX51" fmla="*/ 306705 w 936046"/>
                  <a:gd name="connsiteY51" fmla="*/ 406883 h 1376528"/>
                  <a:gd name="connsiteX52" fmla="*/ 300990 w 936046"/>
                  <a:gd name="connsiteY52" fmla="*/ 408788 h 1376528"/>
                  <a:gd name="connsiteX53" fmla="*/ 295275 w 936046"/>
                  <a:gd name="connsiteY53" fmla="*/ 412598 h 1376528"/>
                  <a:gd name="connsiteX54" fmla="*/ 291465 w 936046"/>
                  <a:gd name="connsiteY54" fmla="*/ 420218 h 1376528"/>
                  <a:gd name="connsiteX55" fmla="*/ 297180 w 936046"/>
                  <a:gd name="connsiteY55" fmla="*/ 427838 h 1376528"/>
                  <a:gd name="connsiteX56" fmla="*/ 299085 w 936046"/>
                  <a:gd name="connsiteY56" fmla="*/ 435458 h 1376528"/>
                  <a:gd name="connsiteX57" fmla="*/ 302895 w 936046"/>
                  <a:gd name="connsiteY57" fmla="*/ 441173 h 1376528"/>
                  <a:gd name="connsiteX58" fmla="*/ 306705 w 936046"/>
                  <a:gd name="connsiteY58" fmla="*/ 450698 h 1376528"/>
                  <a:gd name="connsiteX59" fmla="*/ 312420 w 936046"/>
                  <a:gd name="connsiteY59" fmla="*/ 462128 h 1376528"/>
                  <a:gd name="connsiteX60" fmla="*/ 314325 w 936046"/>
                  <a:gd name="connsiteY60" fmla="*/ 467843 h 1376528"/>
                  <a:gd name="connsiteX61" fmla="*/ 318135 w 936046"/>
                  <a:gd name="connsiteY61" fmla="*/ 473558 h 1376528"/>
                  <a:gd name="connsiteX62" fmla="*/ 321945 w 936046"/>
                  <a:gd name="connsiteY62" fmla="*/ 483083 h 1376528"/>
                  <a:gd name="connsiteX63" fmla="*/ 325755 w 936046"/>
                  <a:gd name="connsiteY63" fmla="*/ 494513 h 1376528"/>
                  <a:gd name="connsiteX64" fmla="*/ 333375 w 936046"/>
                  <a:gd name="connsiteY64" fmla="*/ 509753 h 1376528"/>
                  <a:gd name="connsiteX65" fmla="*/ 342900 w 936046"/>
                  <a:gd name="connsiteY65" fmla="*/ 521183 h 1376528"/>
                  <a:gd name="connsiteX66" fmla="*/ 352425 w 936046"/>
                  <a:gd name="connsiteY66" fmla="*/ 532613 h 1376528"/>
                  <a:gd name="connsiteX67" fmla="*/ 360045 w 936046"/>
                  <a:gd name="connsiteY67" fmla="*/ 544043 h 1376528"/>
                  <a:gd name="connsiteX68" fmla="*/ 361950 w 936046"/>
                  <a:gd name="connsiteY68" fmla="*/ 549758 h 1376528"/>
                  <a:gd name="connsiteX69" fmla="*/ 365760 w 936046"/>
                  <a:gd name="connsiteY69" fmla="*/ 555473 h 1376528"/>
                  <a:gd name="connsiteX70" fmla="*/ 367665 w 936046"/>
                  <a:gd name="connsiteY70" fmla="*/ 561188 h 1376528"/>
                  <a:gd name="connsiteX71" fmla="*/ 369570 w 936046"/>
                  <a:gd name="connsiteY71" fmla="*/ 568808 h 1376528"/>
                  <a:gd name="connsiteX72" fmla="*/ 377190 w 936046"/>
                  <a:gd name="connsiteY72" fmla="*/ 580238 h 1376528"/>
                  <a:gd name="connsiteX73" fmla="*/ 388620 w 936046"/>
                  <a:gd name="connsiteY73" fmla="*/ 591668 h 1376528"/>
                  <a:gd name="connsiteX74" fmla="*/ 405765 w 936046"/>
                  <a:gd name="connsiteY74" fmla="*/ 595478 h 1376528"/>
                  <a:gd name="connsiteX75" fmla="*/ 411480 w 936046"/>
                  <a:gd name="connsiteY75" fmla="*/ 599288 h 1376528"/>
                  <a:gd name="connsiteX76" fmla="*/ 413385 w 936046"/>
                  <a:gd name="connsiteY76" fmla="*/ 605003 h 1376528"/>
                  <a:gd name="connsiteX77" fmla="*/ 422910 w 936046"/>
                  <a:gd name="connsiteY77" fmla="*/ 614528 h 1376528"/>
                  <a:gd name="connsiteX78" fmla="*/ 424815 w 936046"/>
                  <a:gd name="connsiteY78" fmla="*/ 620243 h 1376528"/>
                  <a:gd name="connsiteX79" fmla="*/ 430530 w 936046"/>
                  <a:gd name="connsiteY79" fmla="*/ 622148 h 1376528"/>
                  <a:gd name="connsiteX80" fmla="*/ 447675 w 936046"/>
                  <a:gd name="connsiteY80" fmla="*/ 618338 h 1376528"/>
                  <a:gd name="connsiteX81" fmla="*/ 451485 w 936046"/>
                  <a:gd name="connsiteY81" fmla="*/ 610718 h 1376528"/>
                  <a:gd name="connsiteX82" fmla="*/ 468630 w 936046"/>
                  <a:gd name="connsiteY82" fmla="*/ 601193 h 1376528"/>
                  <a:gd name="connsiteX83" fmla="*/ 476250 w 936046"/>
                  <a:gd name="connsiteY83" fmla="*/ 603098 h 1376528"/>
                  <a:gd name="connsiteX84" fmla="*/ 489585 w 936046"/>
                  <a:gd name="connsiteY84" fmla="*/ 608813 h 1376528"/>
                  <a:gd name="connsiteX85" fmla="*/ 510540 w 936046"/>
                  <a:gd name="connsiteY85" fmla="*/ 614528 h 1376528"/>
                  <a:gd name="connsiteX86" fmla="*/ 541020 w 936046"/>
                  <a:gd name="connsiteY86" fmla="*/ 612623 h 1376528"/>
                  <a:gd name="connsiteX87" fmla="*/ 546735 w 936046"/>
                  <a:gd name="connsiteY87" fmla="*/ 610718 h 1376528"/>
                  <a:gd name="connsiteX88" fmla="*/ 565785 w 936046"/>
                  <a:gd name="connsiteY88" fmla="*/ 612623 h 1376528"/>
                  <a:gd name="connsiteX89" fmla="*/ 571500 w 936046"/>
                  <a:gd name="connsiteY89" fmla="*/ 625958 h 1376528"/>
                  <a:gd name="connsiteX90" fmla="*/ 581025 w 936046"/>
                  <a:gd name="connsiteY90" fmla="*/ 641198 h 1376528"/>
                  <a:gd name="connsiteX91" fmla="*/ 600075 w 936046"/>
                  <a:gd name="connsiteY91" fmla="*/ 639293 h 1376528"/>
                  <a:gd name="connsiteX92" fmla="*/ 613410 w 936046"/>
                  <a:gd name="connsiteY92" fmla="*/ 631673 h 1376528"/>
                  <a:gd name="connsiteX93" fmla="*/ 624840 w 936046"/>
                  <a:gd name="connsiteY93" fmla="*/ 627863 h 1376528"/>
                  <a:gd name="connsiteX94" fmla="*/ 641985 w 936046"/>
                  <a:gd name="connsiteY94" fmla="*/ 624053 h 1376528"/>
                  <a:gd name="connsiteX95" fmla="*/ 651510 w 936046"/>
                  <a:gd name="connsiteY95" fmla="*/ 625958 h 1376528"/>
                  <a:gd name="connsiteX96" fmla="*/ 655320 w 936046"/>
                  <a:gd name="connsiteY96" fmla="*/ 637388 h 1376528"/>
                  <a:gd name="connsiteX97" fmla="*/ 657225 w 936046"/>
                  <a:gd name="connsiteY97" fmla="*/ 645008 h 1376528"/>
                  <a:gd name="connsiteX98" fmla="*/ 664845 w 936046"/>
                  <a:gd name="connsiteY98" fmla="*/ 646913 h 1376528"/>
                  <a:gd name="connsiteX99" fmla="*/ 670560 w 936046"/>
                  <a:gd name="connsiteY99" fmla="*/ 654533 h 1376528"/>
                  <a:gd name="connsiteX100" fmla="*/ 672465 w 936046"/>
                  <a:gd name="connsiteY100" fmla="*/ 662153 h 1376528"/>
                  <a:gd name="connsiteX101" fmla="*/ 678180 w 936046"/>
                  <a:gd name="connsiteY101" fmla="*/ 664058 h 1376528"/>
                  <a:gd name="connsiteX102" fmla="*/ 704850 w 936046"/>
                  <a:gd name="connsiteY102" fmla="*/ 667868 h 1376528"/>
                  <a:gd name="connsiteX103" fmla="*/ 710565 w 936046"/>
                  <a:gd name="connsiteY103" fmla="*/ 679298 h 1376528"/>
                  <a:gd name="connsiteX104" fmla="*/ 716280 w 936046"/>
                  <a:gd name="connsiteY104" fmla="*/ 685013 h 1376528"/>
                  <a:gd name="connsiteX105" fmla="*/ 720090 w 936046"/>
                  <a:gd name="connsiteY105" fmla="*/ 690728 h 1376528"/>
                  <a:gd name="connsiteX106" fmla="*/ 721995 w 936046"/>
                  <a:gd name="connsiteY106" fmla="*/ 721208 h 1376528"/>
                  <a:gd name="connsiteX107" fmla="*/ 723900 w 936046"/>
                  <a:gd name="connsiteY107" fmla="*/ 726923 h 1376528"/>
                  <a:gd name="connsiteX108" fmla="*/ 727710 w 936046"/>
                  <a:gd name="connsiteY108" fmla="*/ 744068 h 1376528"/>
                  <a:gd name="connsiteX109" fmla="*/ 731520 w 936046"/>
                  <a:gd name="connsiteY109" fmla="*/ 770738 h 1376528"/>
                  <a:gd name="connsiteX110" fmla="*/ 735330 w 936046"/>
                  <a:gd name="connsiteY110" fmla="*/ 776453 h 1376528"/>
                  <a:gd name="connsiteX111" fmla="*/ 742950 w 936046"/>
                  <a:gd name="connsiteY111" fmla="*/ 778358 h 1376528"/>
                  <a:gd name="connsiteX112" fmla="*/ 750570 w 936046"/>
                  <a:gd name="connsiteY112" fmla="*/ 789788 h 1376528"/>
                  <a:gd name="connsiteX113" fmla="*/ 758190 w 936046"/>
                  <a:gd name="connsiteY113" fmla="*/ 791693 h 1376528"/>
                  <a:gd name="connsiteX114" fmla="*/ 763905 w 936046"/>
                  <a:gd name="connsiteY114" fmla="*/ 793598 h 1376528"/>
                  <a:gd name="connsiteX115" fmla="*/ 781050 w 936046"/>
                  <a:gd name="connsiteY115" fmla="*/ 805028 h 1376528"/>
                  <a:gd name="connsiteX116" fmla="*/ 796290 w 936046"/>
                  <a:gd name="connsiteY116" fmla="*/ 818363 h 1376528"/>
                  <a:gd name="connsiteX117" fmla="*/ 802005 w 936046"/>
                  <a:gd name="connsiteY117" fmla="*/ 820268 h 1376528"/>
                  <a:gd name="connsiteX118" fmla="*/ 809625 w 936046"/>
                  <a:gd name="connsiteY118" fmla="*/ 825983 h 1376528"/>
                  <a:gd name="connsiteX119" fmla="*/ 817245 w 936046"/>
                  <a:gd name="connsiteY119" fmla="*/ 827888 h 1376528"/>
                  <a:gd name="connsiteX120" fmla="*/ 828675 w 936046"/>
                  <a:gd name="connsiteY120" fmla="*/ 839318 h 1376528"/>
                  <a:gd name="connsiteX121" fmla="*/ 834390 w 936046"/>
                  <a:gd name="connsiteY121" fmla="*/ 843128 h 1376528"/>
                  <a:gd name="connsiteX122" fmla="*/ 840105 w 936046"/>
                  <a:gd name="connsiteY122" fmla="*/ 850748 h 1376528"/>
                  <a:gd name="connsiteX123" fmla="*/ 851535 w 936046"/>
                  <a:gd name="connsiteY123" fmla="*/ 860273 h 1376528"/>
                  <a:gd name="connsiteX124" fmla="*/ 855345 w 936046"/>
                  <a:gd name="connsiteY124" fmla="*/ 865988 h 1376528"/>
                  <a:gd name="connsiteX125" fmla="*/ 866775 w 936046"/>
                  <a:gd name="connsiteY125" fmla="*/ 871703 h 1376528"/>
                  <a:gd name="connsiteX126" fmla="*/ 872490 w 936046"/>
                  <a:gd name="connsiteY126" fmla="*/ 877418 h 1376528"/>
                  <a:gd name="connsiteX127" fmla="*/ 874395 w 936046"/>
                  <a:gd name="connsiteY127" fmla="*/ 883133 h 1376528"/>
                  <a:gd name="connsiteX128" fmla="*/ 882015 w 936046"/>
                  <a:gd name="connsiteY128" fmla="*/ 902183 h 1376528"/>
                  <a:gd name="connsiteX129" fmla="*/ 883920 w 936046"/>
                  <a:gd name="connsiteY129" fmla="*/ 907898 h 1376528"/>
                  <a:gd name="connsiteX130" fmla="*/ 885825 w 936046"/>
                  <a:gd name="connsiteY130" fmla="*/ 913613 h 1376528"/>
                  <a:gd name="connsiteX131" fmla="*/ 891540 w 936046"/>
                  <a:gd name="connsiteY131" fmla="*/ 921233 h 1376528"/>
                  <a:gd name="connsiteX132" fmla="*/ 893445 w 936046"/>
                  <a:gd name="connsiteY132" fmla="*/ 928853 h 1376528"/>
                  <a:gd name="connsiteX133" fmla="*/ 899160 w 936046"/>
                  <a:gd name="connsiteY133" fmla="*/ 930758 h 1376528"/>
                  <a:gd name="connsiteX134" fmla="*/ 916305 w 936046"/>
                  <a:gd name="connsiteY134" fmla="*/ 928853 h 1376528"/>
                  <a:gd name="connsiteX135" fmla="*/ 925830 w 936046"/>
                  <a:gd name="connsiteY135" fmla="*/ 930758 h 1376528"/>
                  <a:gd name="connsiteX136" fmla="*/ 933450 w 936046"/>
                  <a:gd name="connsiteY136" fmla="*/ 932663 h 1376528"/>
                  <a:gd name="connsiteX137" fmla="*/ 925830 w 936046"/>
                  <a:gd name="connsiteY137" fmla="*/ 955523 h 1376528"/>
                  <a:gd name="connsiteX138" fmla="*/ 922020 w 936046"/>
                  <a:gd name="connsiteY138" fmla="*/ 961238 h 1376528"/>
                  <a:gd name="connsiteX139" fmla="*/ 922020 w 936046"/>
                  <a:gd name="connsiteY139" fmla="*/ 982193 h 1376528"/>
                  <a:gd name="connsiteX140" fmla="*/ 914400 w 936046"/>
                  <a:gd name="connsiteY140" fmla="*/ 984098 h 1376528"/>
                  <a:gd name="connsiteX141" fmla="*/ 902970 w 936046"/>
                  <a:gd name="connsiteY141" fmla="*/ 987908 h 1376528"/>
                  <a:gd name="connsiteX142" fmla="*/ 897255 w 936046"/>
                  <a:gd name="connsiteY142" fmla="*/ 991718 h 1376528"/>
                  <a:gd name="connsiteX143" fmla="*/ 885825 w 936046"/>
                  <a:gd name="connsiteY143" fmla="*/ 995528 h 1376528"/>
                  <a:gd name="connsiteX144" fmla="*/ 870585 w 936046"/>
                  <a:gd name="connsiteY144" fmla="*/ 1003148 h 1376528"/>
                  <a:gd name="connsiteX145" fmla="*/ 859155 w 936046"/>
                  <a:gd name="connsiteY145" fmla="*/ 1010768 h 1376528"/>
                  <a:gd name="connsiteX146" fmla="*/ 855345 w 936046"/>
                  <a:gd name="connsiteY146" fmla="*/ 1016483 h 1376528"/>
                  <a:gd name="connsiteX147" fmla="*/ 849630 w 936046"/>
                  <a:gd name="connsiteY147" fmla="*/ 1018388 h 1376528"/>
                  <a:gd name="connsiteX148" fmla="*/ 843915 w 936046"/>
                  <a:gd name="connsiteY148" fmla="*/ 1022198 h 1376528"/>
                  <a:gd name="connsiteX149" fmla="*/ 836295 w 936046"/>
                  <a:gd name="connsiteY149" fmla="*/ 1027913 h 1376528"/>
                  <a:gd name="connsiteX150" fmla="*/ 807720 w 936046"/>
                  <a:gd name="connsiteY150" fmla="*/ 1029818 h 1376528"/>
                  <a:gd name="connsiteX151" fmla="*/ 805815 w 936046"/>
                  <a:gd name="connsiteY151" fmla="*/ 1079348 h 1376528"/>
                  <a:gd name="connsiteX152" fmla="*/ 813435 w 936046"/>
                  <a:gd name="connsiteY152" fmla="*/ 1090778 h 1376528"/>
                  <a:gd name="connsiteX153" fmla="*/ 815340 w 936046"/>
                  <a:gd name="connsiteY153" fmla="*/ 1125068 h 1376528"/>
                  <a:gd name="connsiteX154" fmla="*/ 792480 w 936046"/>
                  <a:gd name="connsiteY154" fmla="*/ 1126973 h 1376528"/>
                  <a:gd name="connsiteX155" fmla="*/ 784860 w 936046"/>
                  <a:gd name="connsiteY155" fmla="*/ 1134593 h 1376528"/>
                  <a:gd name="connsiteX156" fmla="*/ 792480 w 936046"/>
                  <a:gd name="connsiteY156" fmla="*/ 1157453 h 1376528"/>
                  <a:gd name="connsiteX157" fmla="*/ 796290 w 936046"/>
                  <a:gd name="connsiteY157" fmla="*/ 1163168 h 1376528"/>
                  <a:gd name="connsiteX158" fmla="*/ 802005 w 936046"/>
                  <a:gd name="connsiteY158" fmla="*/ 1168883 h 1376528"/>
                  <a:gd name="connsiteX159" fmla="*/ 805815 w 936046"/>
                  <a:gd name="connsiteY159" fmla="*/ 1176503 h 1376528"/>
                  <a:gd name="connsiteX160" fmla="*/ 809625 w 936046"/>
                  <a:gd name="connsiteY160" fmla="*/ 1182218 h 1376528"/>
                  <a:gd name="connsiteX161" fmla="*/ 798195 w 936046"/>
                  <a:gd name="connsiteY161" fmla="*/ 1184123 h 1376528"/>
                  <a:gd name="connsiteX162" fmla="*/ 792480 w 936046"/>
                  <a:gd name="connsiteY162" fmla="*/ 1186028 h 1376528"/>
                  <a:gd name="connsiteX163" fmla="*/ 788670 w 936046"/>
                  <a:gd name="connsiteY163" fmla="*/ 1193648 h 1376528"/>
                  <a:gd name="connsiteX164" fmla="*/ 782955 w 936046"/>
                  <a:gd name="connsiteY164" fmla="*/ 1199363 h 1376528"/>
                  <a:gd name="connsiteX165" fmla="*/ 786765 w 936046"/>
                  <a:gd name="connsiteY165" fmla="*/ 1205078 h 1376528"/>
                  <a:gd name="connsiteX166" fmla="*/ 794385 w 936046"/>
                  <a:gd name="connsiteY166" fmla="*/ 1208888 h 1376528"/>
                  <a:gd name="connsiteX167" fmla="*/ 800100 w 936046"/>
                  <a:gd name="connsiteY167" fmla="*/ 1212698 h 1376528"/>
                  <a:gd name="connsiteX168" fmla="*/ 805815 w 936046"/>
                  <a:gd name="connsiteY168" fmla="*/ 1214603 h 1376528"/>
                  <a:gd name="connsiteX169" fmla="*/ 817245 w 936046"/>
                  <a:gd name="connsiteY169" fmla="*/ 1224128 h 1376528"/>
                  <a:gd name="connsiteX170" fmla="*/ 822960 w 936046"/>
                  <a:gd name="connsiteY170" fmla="*/ 1227938 h 1376528"/>
                  <a:gd name="connsiteX171" fmla="*/ 824865 w 936046"/>
                  <a:gd name="connsiteY171" fmla="*/ 1233653 h 1376528"/>
                  <a:gd name="connsiteX172" fmla="*/ 828675 w 936046"/>
                  <a:gd name="connsiteY172" fmla="*/ 1252703 h 1376528"/>
                  <a:gd name="connsiteX173" fmla="*/ 822960 w 936046"/>
                  <a:gd name="connsiteY173" fmla="*/ 1258418 h 1376528"/>
                  <a:gd name="connsiteX174" fmla="*/ 819150 w 936046"/>
                  <a:gd name="connsiteY174" fmla="*/ 1266038 h 1376528"/>
                  <a:gd name="connsiteX175" fmla="*/ 811530 w 936046"/>
                  <a:gd name="connsiteY175" fmla="*/ 1277468 h 1376528"/>
                  <a:gd name="connsiteX176" fmla="*/ 817245 w 936046"/>
                  <a:gd name="connsiteY176" fmla="*/ 1281278 h 1376528"/>
                  <a:gd name="connsiteX177" fmla="*/ 819150 w 936046"/>
                  <a:gd name="connsiteY177" fmla="*/ 1286993 h 1376528"/>
                  <a:gd name="connsiteX178" fmla="*/ 828675 w 936046"/>
                  <a:gd name="connsiteY178" fmla="*/ 1296518 h 1376528"/>
                  <a:gd name="connsiteX179" fmla="*/ 830580 w 936046"/>
                  <a:gd name="connsiteY179" fmla="*/ 1317473 h 1376528"/>
                  <a:gd name="connsiteX180" fmla="*/ 832485 w 936046"/>
                  <a:gd name="connsiteY180" fmla="*/ 1376528 h 137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36046" h="1376528">
                    <a:moveTo>
                      <a:pt x="0" y="16358"/>
                    </a:moveTo>
                    <a:cubicBezTo>
                      <a:pt x="423" y="15723"/>
                      <a:pt x="8043" y="1118"/>
                      <a:pt x="13335" y="1118"/>
                    </a:cubicBezTo>
                    <a:cubicBezTo>
                      <a:pt x="16175" y="1118"/>
                      <a:pt x="18520" y="3467"/>
                      <a:pt x="20955" y="4928"/>
                    </a:cubicBezTo>
                    <a:cubicBezTo>
                      <a:pt x="37156" y="14648"/>
                      <a:pt x="26461" y="11067"/>
                      <a:pt x="40005" y="14453"/>
                    </a:cubicBezTo>
                    <a:cubicBezTo>
                      <a:pt x="53340" y="13818"/>
                      <a:pt x="66706" y="13657"/>
                      <a:pt x="80010" y="12548"/>
                    </a:cubicBezTo>
                    <a:cubicBezTo>
                      <a:pt x="82011" y="12381"/>
                      <a:pt x="83794" y="10091"/>
                      <a:pt x="85725" y="10643"/>
                    </a:cubicBezTo>
                    <a:cubicBezTo>
                      <a:pt x="88778" y="11515"/>
                      <a:pt x="90805" y="14453"/>
                      <a:pt x="93345" y="16358"/>
                    </a:cubicBezTo>
                    <a:cubicBezTo>
                      <a:pt x="94615" y="18898"/>
                      <a:pt x="94461" y="23080"/>
                      <a:pt x="97155" y="23978"/>
                    </a:cubicBezTo>
                    <a:cubicBezTo>
                      <a:pt x="105327" y="26702"/>
                      <a:pt x="110542" y="22038"/>
                      <a:pt x="116205" y="18263"/>
                    </a:cubicBezTo>
                    <a:cubicBezTo>
                      <a:pt x="120993" y="3898"/>
                      <a:pt x="114534" y="21605"/>
                      <a:pt x="121920" y="6833"/>
                    </a:cubicBezTo>
                    <a:cubicBezTo>
                      <a:pt x="122818" y="5037"/>
                      <a:pt x="123190" y="3023"/>
                      <a:pt x="123825" y="1118"/>
                    </a:cubicBezTo>
                    <a:cubicBezTo>
                      <a:pt x="140710" y="6746"/>
                      <a:pt x="131263" y="5372"/>
                      <a:pt x="152400" y="3023"/>
                    </a:cubicBezTo>
                    <a:cubicBezTo>
                      <a:pt x="160329" y="380"/>
                      <a:pt x="165400" y="-2197"/>
                      <a:pt x="175260" y="3023"/>
                    </a:cubicBezTo>
                    <a:cubicBezTo>
                      <a:pt x="181609" y="6384"/>
                      <a:pt x="190500" y="18263"/>
                      <a:pt x="190500" y="18263"/>
                    </a:cubicBezTo>
                    <a:lnTo>
                      <a:pt x="179070" y="29693"/>
                    </a:lnTo>
                    <a:lnTo>
                      <a:pt x="173355" y="35408"/>
                    </a:lnTo>
                    <a:cubicBezTo>
                      <a:pt x="167121" y="54111"/>
                      <a:pt x="165872" y="55609"/>
                      <a:pt x="173355" y="88748"/>
                    </a:cubicBezTo>
                    <a:cubicBezTo>
                      <a:pt x="174542" y="94004"/>
                      <a:pt x="184785" y="100178"/>
                      <a:pt x="184785" y="100178"/>
                    </a:cubicBezTo>
                    <a:cubicBezTo>
                      <a:pt x="191770" y="99543"/>
                      <a:pt x="199086" y="96055"/>
                      <a:pt x="205740" y="98273"/>
                    </a:cubicBezTo>
                    <a:cubicBezTo>
                      <a:pt x="228600" y="105893"/>
                      <a:pt x="203835" y="108750"/>
                      <a:pt x="217170" y="115418"/>
                    </a:cubicBezTo>
                    <a:cubicBezTo>
                      <a:pt x="219710" y="116688"/>
                      <a:pt x="222479" y="117577"/>
                      <a:pt x="224790" y="119228"/>
                    </a:cubicBezTo>
                    <a:cubicBezTo>
                      <a:pt x="226982" y="120794"/>
                      <a:pt x="228166" y="123606"/>
                      <a:pt x="230505" y="124943"/>
                    </a:cubicBezTo>
                    <a:cubicBezTo>
                      <a:pt x="232778" y="126242"/>
                      <a:pt x="235674" y="125929"/>
                      <a:pt x="238125" y="126848"/>
                    </a:cubicBezTo>
                    <a:cubicBezTo>
                      <a:pt x="240784" y="127845"/>
                      <a:pt x="243310" y="129197"/>
                      <a:pt x="245745" y="130658"/>
                    </a:cubicBezTo>
                    <a:cubicBezTo>
                      <a:pt x="249672" y="133014"/>
                      <a:pt x="252831" y="136830"/>
                      <a:pt x="257175" y="138278"/>
                    </a:cubicBezTo>
                    <a:cubicBezTo>
                      <a:pt x="259080" y="138913"/>
                      <a:pt x="261094" y="139285"/>
                      <a:pt x="262890" y="140183"/>
                    </a:cubicBezTo>
                    <a:cubicBezTo>
                      <a:pt x="268994" y="143235"/>
                      <a:pt x="275078" y="149319"/>
                      <a:pt x="278130" y="155423"/>
                    </a:cubicBezTo>
                    <a:cubicBezTo>
                      <a:pt x="279403" y="157969"/>
                      <a:pt x="281452" y="166561"/>
                      <a:pt x="281940" y="168758"/>
                    </a:cubicBezTo>
                    <a:cubicBezTo>
                      <a:pt x="282642" y="171919"/>
                      <a:pt x="282505" y="175335"/>
                      <a:pt x="283845" y="178283"/>
                    </a:cubicBezTo>
                    <a:cubicBezTo>
                      <a:pt x="285740" y="182452"/>
                      <a:pt x="288925" y="185903"/>
                      <a:pt x="291465" y="189713"/>
                    </a:cubicBezTo>
                    <a:cubicBezTo>
                      <a:pt x="292735" y="191618"/>
                      <a:pt x="294551" y="193256"/>
                      <a:pt x="295275" y="195428"/>
                    </a:cubicBezTo>
                    <a:lnTo>
                      <a:pt x="299085" y="206858"/>
                    </a:lnTo>
                    <a:cubicBezTo>
                      <a:pt x="298475" y="209299"/>
                      <a:pt x="296641" y="217460"/>
                      <a:pt x="295275" y="220193"/>
                    </a:cubicBezTo>
                    <a:cubicBezTo>
                      <a:pt x="294251" y="222241"/>
                      <a:pt x="292735" y="224003"/>
                      <a:pt x="291465" y="225908"/>
                    </a:cubicBezTo>
                    <a:cubicBezTo>
                      <a:pt x="291190" y="227282"/>
                      <a:pt x="289329" y="238638"/>
                      <a:pt x="287655" y="241148"/>
                    </a:cubicBezTo>
                    <a:cubicBezTo>
                      <a:pt x="286161" y="243390"/>
                      <a:pt x="284182" y="245369"/>
                      <a:pt x="281940" y="246863"/>
                    </a:cubicBezTo>
                    <a:cubicBezTo>
                      <a:pt x="268700" y="255690"/>
                      <a:pt x="283999" y="240588"/>
                      <a:pt x="270510" y="252578"/>
                    </a:cubicBezTo>
                    <a:cubicBezTo>
                      <a:pt x="265484" y="257046"/>
                      <a:pt x="253875" y="268193"/>
                      <a:pt x="251460" y="275438"/>
                    </a:cubicBezTo>
                    <a:lnTo>
                      <a:pt x="249555" y="281153"/>
                    </a:lnTo>
                    <a:cubicBezTo>
                      <a:pt x="256969" y="292274"/>
                      <a:pt x="248684" y="282622"/>
                      <a:pt x="260985" y="288773"/>
                    </a:cubicBezTo>
                    <a:cubicBezTo>
                      <a:pt x="264589" y="290575"/>
                      <a:pt x="271597" y="296935"/>
                      <a:pt x="274320" y="300203"/>
                    </a:cubicBezTo>
                    <a:cubicBezTo>
                      <a:pt x="275786" y="301962"/>
                      <a:pt x="277200" y="303826"/>
                      <a:pt x="278130" y="305918"/>
                    </a:cubicBezTo>
                    <a:cubicBezTo>
                      <a:pt x="281148" y="312709"/>
                      <a:pt x="280576" y="317889"/>
                      <a:pt x="285750" y="323063"/>
                    </a:cubicBezTo>
                    <a:cubicBezTo>
                      <a:pt x="287369" y="324682"/>
                      <a:pt x="289560" y="325603"/>
                      <a:pt x="291465" y="326873"/>
                    </a:cubicBezTo>
                    <a:cubicBezTo>
                      <a:pt x="292735" y="328778"/>
                      <a:pt x="293656" y="330969"/>
                      <a:pt x="295275" y="332588"/>
                    </a:cubicBezTo>
                    <a:cubicBezTo>
                      <a:pt x="304588" y="341901"/>
                      <a:pt x="298027" y="330260"/>
                      <a:pt x="304800" y="342113"/>
                    </a:cubicBezTo>
                    <a:cubicBezTo>
                      <a:pt x="306209" y="344579"/>
                      <a:pt x="307201" y="347267"/>
                      <a:pt x="308610" y="349733"/>
                    </a:cubicBezTo>
                    <a:cubicBezTo>
                      <a:pt x="309746" y="351721"/>
                      <a:pt x="311490" y="353356"/>
                      <a:pt x="312420" y="355448"/>
                    </a:cubicBezTo>
                    <a:cubicBezTo>
                      <a:pt x="321488" y="375851"/>
                      <a:pt x="311417" y="359659"/>
                      <a:pt x="320040" y="372593"/>
                    </a:cubicBezTo>
                    <a:cubicBezTo>
                      <a:pt x="315036" y="377597"/>
                      <a:pt x="312664" y="378764"/>
                      <a:pt x="310515" y="385928"/>
                    </a:cubicBezTo>
                    <a:cubicBezTo>
                      <a:pt x="309405" y="389628"/>
                      <a:pt x="309301" y="393558"/>
                      <a:pt x="308610" y="397358"/>
                    </a:cubicBezTo>
                    <a:cubicBezTo>
                      <a:pt x="308031" y="400544"/>
                      <a:pt x="308501" y="404189"/>
                      <a:pt x="306705" y="406883"/>
                    </a:cubicBezTo>
                    <a:cubicBezTo>
                      <a:pt x="305591" y="408554"/>
                      <a:pt x="302786" y="407890"/>
                      <a:pt x="300990" y="408788"/>
                    </a:cubicBezTo>
                    <a:cubicBezTo>
                      <a:pt x="298942" y="409812"/>
                      <a:pt x="297180" y="411328"/>
                      <a:pt x="295275" y="412598"/>
                    </a:cubicBezTo>
                    <a:cubicBezTo>
                      <a:pt x="294005" y="415138"/>
                      <a:pt x="291113" y="417400"/>
                      <a:pt x="291465" y="420218"/>
                    </a:cubicBezTo>
                    <a:cubicBezTo>
                      <a:pt x="291859" y="423368"/>
                      <a:pt x="295760" y="424998"/>
                      <a:pt x="297180" y="427838"/>
                    </a:cubicBezTo>
                    <a:cubicBezTo>
                      <a:pt x="298351" y="430180"/>
                      <a:pt x="298054" y="433052"/>
                      <a:pt x="299085" y="435458"/>
                    </a:cubicBezTo>
                    <a:cubicBezTo>
                      <a:pt x="299987" y="437562"/>
                      <a:pt x="301871" y="439125"/>
                      <a:pt x="302895" y="441173"/>
                    </a:cubicBezTo>
                    <a:cubicBezTo>
                      <a:pt x="304424" y="444232"/>
                      <a:pt x="305504" y="447496"/>
                      <a:pt x="306705" y="450698"/>
                    </a:cubicBezTo>
                    <a:cubicBezTo>
                      <a:pt x="313887" y="469851"/>
                      <a:pt x="302304" y="441897"/>
                      <a:pt x="312420" y="462128"/>
                    </a:cubicBezTo>
                    <a:cubicBezTo>
                      <a:pt x="313318" y="463924"/>
                      <a:pt x="313427" y="466047"/>
                      <a:pt x="314325" y="467843"/>
                    </a:cubicBezTo>
                    <a:cubicBezTo>
                      <a:pt x="315349" y="469891"/>
                      <a:pt x="317111" y="471510"/>
                      <a:pt x="318135" y="473558"/>
                    </a:cubicBezTo>
                    <a:cubicBezTo>
                      <a:pt x="319664" y="476617"/>
                      <a:pt x="320776" y="479869"/>
                      <a:pt x="321945" y="483083"/>
                    </a:cubicBezTo>
                    <a:cubicBezTo>
                      <a:pt x="323317" y="486857"/>
                      <a:pt x="323959" y="490921"/>
                      <a:pt x="325755" y="494513"/>
                    </a:cubicBezTo>
                    <a:cubicBezTo>
                      <a:pt x="328295" y="499593"/>
                      <a:pt x="330225" y="505027"/>
                      <a:pt x="333375" y="509753"/>
                    </a:cubicBezTo>
                    <a:cubicBezTo>
                      <a:pt x="342835" y="523942"/>
                      <a:pt x="330677" y="506515"/>
                      <a:pt x="342900" y="521183"/>
                    </a:cubicBezTo>
                    <a:cubicBezTo>
                      <a:pt x="356161" y="537096"/>
                      <a:pt x="335729" y="515917"/>
                      <a:pt x="352425" y="532613"/>
                    </a:cubicBezTo>
                    <a:cubicBezTo>
                      <a:pt x="356955" y="546202"/>
                      <a:pt x="350532" y="529773"/>
                      <a:pt x="360045" y="544043"/>
                    </a:cubicBezTo>
                    <a:cubicBezTo>
                      <a:pt x="361159" y="545714"/>
                      <a:pt x="361052" y="547962"/>
                      <a:pt x="361950" y="549758"/>
                    </a:cubicBezTo>
                    <a:cubicBezTo>
                      <a:pt x="362974" y="551806"/>
                      <a:pt x="364736" y="553425"/>
                      <a:pt x="365760" y="555473"/>
                    </a:cubicBezTo>
                    <a:cubicBezTo>
                      <a:pt x="366658" y="557269"/>
                      <a:pt x="367113" y="559257"/>
                      <a:pt x="367665" y="561188"/>
                    </a:cubicBezTo>
                    <a:cubicBezTo>
                      <a:pt x="368384" y="563705"/>
                      <a:pt x="368399" y="566466"/>
                      <a:pt x="369570" y="568808"/>
                    </a:cubicBezTo>
                    <a:cubicBezTo>
                      <a:pt x="371618" y="572904"/>
                      <a:pt x="374650" y="576428"/>
                      <a:pt x="377190" y="580238"/>
                    </a:cubicBezTo>
                    <a:cubicBezTo>
                      <a:pt x="381450" y="586629"/>
                      <a:pt x="380986" y="587306"/>
                      <a:pt x="388620" y="591668"/>
                    </a:cubicBezTo>
                    <a:cubicBezTo>
                      <a:pt x="392482" y="593875"/>
                      <a:pt x="402967" y="595012"/>
                      <a:pt x="405765" y="595478"/>
                    </a:cubicBezTo>
                    <a:cubicBezTo>
                      <a:pt x="407670" y="596748"/>
                      <a:pt x="410050" y="597500"/>
                      <a:pt x="411480" y="599288"/>
                    </a:cubicBezTo>
                    <a:cubicBezTo>
                      <a:pt x="412734" y="600856"/>
                      <a:pt x="412487" y="603207"/>
                      <a:pt x="413385" y="605003"/>
                    </a:cubicBezTo>
                    <a:cubicBezTo>
                      <a:pt x="416560" y="611353"/>
                      <a:pt x="417195" y="610718"/>
                      <a:pt x="422910" y="614528"/>
                    </a:cubicBezTo>
                    <a:cubicBezTo>
                      <a:pt x="423545" y="616433"/>
                      <a:pt x="423395" y="618823"/>
                      <a:pt x="424815" y="620243"/>
                    </a:cubicBezTo>
                    <a:cubicBezTo>
                      <a:pt x="426235" y="621663"/>
                      <a:pt x="428522" y="622148"/>
                      <a:pt x="430530" y="622148"/>
                    </a:cubicBezTo>
                    <a:cubicBezTo>
                      <a:pt x="437235" y="622148"/>
                      <a:pt x="441782" y="620302"/>
                      <a:pt x="447675" y="618338"/>
                    </a:cubicBezTo>
                    <a:cubicBezTo>
                      <a:pt x="448945" y="615798"/>
                      <a:pt x="449477" y="612726"/>
                      <a:pt x="451485" y="610718"/>
                    </a:cubicBezTo>
                    <a:cubicBezTo>
                      <a:pt x="458035" y="604168"/>
                      <a:pt x="461443" y="603589"/>
                      <a:pt x="468630" y="601193"/>
                    </a:cubicBezTo>
                    <a:cubicBezTo>
                      <a:pt x="471170" y="601828"/>
                      <a:pt x="473799" y="602179"/>
                      <a:pt x="476250" y="603098"/>
                    </a:cubicBezTo>
                    <a:cubicBezTo>
                      <a:pt x="490127" y="608302"/>
                      <a:pt x="478021" y="605659"/>
                      <a:pt x="489585" y="608813"/>
                    </a:cubicBezTo>
                    <a:cubicBezTo>
                      <a:pt x="513219" y="615259"/>
                      <a:pt x="497386" y="610143"/>
                      <a:pt x="510540" y="614528"/>
                    </a:cubicBezTo>
                    <a:cubicBezTo>
                      <a:pt x="520700" y="613893"/>
                      <a:pt x="530896" y="613689"/>
                      <a:pt x="541020" y="612623"/>
                    </a:cubicBezTo>
                    <a:cubicBezTo>
                      <a:pt x="543017" y="612413"/>
                      <a:pt x="544727" y="610718"/>
                      <a:pt x="546735" y="610718"/>
                    </a:cubicBezTo>
                    <a:cubicBezTo>
                      <a:pt x="553117" y="610718"/>
                      <a:pt x="559435" y="611988"/>
                      <a:pt x="565785" y="612623"/>
                    </a:cubicBezTo>
                    <a:cubicBezTo>
                      <a:pt x="570824" y="632780"/>
                      <a:pt x="563982" y="609043"/>
                      <a:pt x="571500" y="625958"/>
                    </a:cubicBezTo>
                    <a:cubicBezTo>
                      <a:pt x="578182" y="640992"/>
                      <a:pt x="570744" y="634344"/>
                      <a:pt x="581025" y="641198"/>
                    </a:cubicBezTo>
                    <a:cubicBezTo>
                      <a:pt x="587375" y="640563"/>
                      <a:pt x="593835" y="640630"/>
                      <a:pt x="600075" y="639293"/>
                    </a:cubicBezTo>
                    <a:cubicBezTo>
                      <a:pt x="607415" y="637720"/>
                      <a:pt x="607209" y="634429"/>
                      <a:pt x="613410" y="631673"/>
                    </a:cubicBezTo>
                    <a:cubicBezTo>
                      <a:pt x="617080" y="630042"/>
                      <a:pt x="621030" y="629133"/>
                      <a:pt x="624840" y="627863"/>
                    </a:cubicBezTo>
                    <a:cubicBezTo>
                      <a:pt x="634219" y="624737"/>
                      <a:pt x="628574" y="626288"/>
                      <a:pt x="641985" y="624053"/>
                    </a:cubicBezTo>
                    <a:cubicBezTo>
                      <a:pt x="645160" y="624688"/>
                      <a:pt x="649220" y="623668"/>
                      <a:pt x="651510" y="625958"/>
                    </a:cubicBezTo>
                    <a:cubicBezTo>
                      <a:pt x="654350" y="628798"/>
                      <a:pt x="654346" y="633492"/>
                      <a:pt x="655320" y="637388"/>
                    </a:cubicBezTo>
                    <a:cubicBezTo>
                      <a:pt x="655955" y="639928"/>
                      <a:pt x="655374" y="643157"/>
                      <a:pt x="657225" y="645008"/>
                    </a:cubicBezTo>
                    <a:cubicBezTo>
                      <a:pt x="659076" y="646859"/>
                      <a:pt x="662305" y="646278"/>
                      <a:pt x="664845" y="646913"/>
                    </a:cubicBezTo>
                    <a:cubicBezTo>
                      <a:pt x="666750" y="649453"/>
                      <a:pt x="669140" y="651693"/>
                      <a:pt x="670560" y="654533"/>
                    </a:cubicBezTo>
                    <a:cubicBezTo>
                      <a:pt x="671731" y="656875"/>
                      <a:pt x="670829" y="660109"/>
                      <a:pt x="672465" y="662153"/>
                    </a:cubicBezTo>
                    <a:cubicBezTo>
                      <a:pt x="673719" y="663721"/>
                      <a:pt x="676203" y="663709"/>
                      <a:pt x="678180" y="664058"/>
                    </a:cubicBezTo>
                    <a:cubicBezTo>
                      <a:pt x="687024" y="665619"/>
                      <a:pt x="695960" y="666598"/>
                      <a:pt x="704850" y="667868"/>
                    </a:cubicBezTo>
                    <a:cubicBezTo>
                      <a:pt x="706755" y="671678"/>
                      <a:pt x="708202" y="675754"/>
                      <a:pt x="710565" y="679298"/>
                    </a:cubicBezTo>
                    <a:cubicBezTo>
                      <a:pt x="712059" y="681540"/>
                      <a:pt x="714555" y="682943"/>
                      <a:pt x="716280" y="685013"/>
                    </a:cubicBezTo>
                    <a:cubicBezTo>
                      <a:pt x="717746" y="686772"/>
                      <a:pt x="718820" y="688823"/>
                      <a:pt x="720090" y="690728"/>
                    </a:cubicBezTo>
                    <a:cubicBezTo>
                      <a:pt x="720725" y="700888"/>
                      <a:pt x="720929" y="711084"/>
                      <a:pt x="721995" y="721208"/>
                    </a:cubicBezTo>
                    <a:cubicBezTo>
                      <a:pt x="722205" y="723205"/>
                      <a:pt x="723464" y="724963"/>
                      <a:pt x="723900" y="726923"/>
                    </a:cubicBezTo>
                    <a:cubicBezTo>
                      <a:pt x="728370" y="747039"/>
                      <a:pt x="723422" y="731203"/>
                      <a:pt x="727710" y="744068"/>
                    </a:cubicBezTo>
                    <a:cubicBezTo>
                      <a:pt x="728197" y="749422"/>
                      <a:pt x="727855" y="763408"/>
                      <a:pt x="731520" y="770738"/>
                    </a:cubicBezTo>
                    <a:cubicBezTo>
                      <a:pt x="732544" y="772786"/>
                      <a:pt x="733425" y="775183"/>
                      <a:pt x="735330" y="776453"/>
                    </a:cubicBezTo>
                    <a:cubicBezTo>
                      <a:pt x="737508" y="777905"/>
                      <a:pt x="740410" y="777723"/>
                      <a:pt x="742950" y="778358"/>
                    </a:cubicBezTo>
                    <a:cubicBezTo>
                      <a:pt x="744768" y="783813"/>
                      <a:pt x="744694" y="786430"/>
                      <a:pt x="750570" y="789788"/>
                    </a:cubicBezTo>
                    <a:cubicBezTo>
                      <a:pt x="752843" y="791087"/>
                      <a:pt x="755673" y="790974"/>
                      <a:pt x="758190" y="791693"/>
                    </a:cubicBezTo>
                    <a:cubicBezTo>
                      <a:pt x="760121" y="792245"/>
                      <a:pt x="762170" y="792586"/>
                      <a:pt x="763905" y="793598"/>
                    </a:cubicBezTo>
                    <a:cubicBezTo>
                      <a:pt x="769838" y="797059"/>
                      <a:pt x="776193" y="800171"/>
                      <a:pt x="781050" y="805028"/>
                    </a:cubicBezTo>
                    <a:cubicBezTo>
                      <a:pt x="786044" y="810022"/>
                      <a:pt x="790088" y="814487"/>
                      <a:pt x="796290" y="818363"/>
                    </a:cubicBezTo>
                    <a:cubicBezTo>
                      <a:pt x="797993" y="819427"/>
                      <a:pt x="800100" y="819633"/>
                      <a:pt x="802005" y="820268"/>
                    </a:cubicBezTo>
                    <a:cubicBezTo>
                      <a:pt x="804545" y="822173"/>
                      <a:pt x="806785" y="824563"/>
                      <a:pt x="809625" y="825983"/>
                    </a:cubicBezTo>
                    <a:cubicBezTo>
                      <a:pt x="811967" y="827154"/>
                      <a:pt x="815100" y="826387"/>
                      <a:pt x="817245" y="827888"/>
                    </a:cubicBezTo>
                    <a:cubicBezTo>
                      <a:pt x="821659" y="830978"/>
                      <a:pt x="824192" y="836329"/>
                      <a:pt x="828675" y="839318"/>
                    </a:cubicBezTo>
                    <a:cubicBezTo>
                      <a:pt x="830580" y="840588"/>
                      <a:pt x="832771" y="841509"/>
                      <a:pt x="834390" y="843128"/>
                    </a:cubicBezTo>
                    <a:cubicBezTo>
                      <a:pt x="836635" y="845373"/>
                      <a:pt x="837860" y="848503"/>
                      <a:pt x="840105" y="850748"/>
                    </a:cubicBezTo>
                    <a:cubicBezTo>
                      <a:pt x="855090" y="865733"/>
                      <a:pt x="835931" y="841548"/>
                      <a:pt x="851535" y="860273"/>
                    </a:cubicBezTo>
                    <a:cubicBezTo>
                      <a:pt x="853001" y="862032"/>
                      <a:pt x="853726" y="864369"/>
                      <a:pt x="855345" y="865988"/>
                    </a:cubicBezTo>
                    <a:cubicBezTo>
                      <a:pt x="859038" y="869681"/>
                      <a:pt x="862127" y="870154"/>
                      <a:pt x="866775" y="871703"/>
                    </a:cubicBezTo>
                    <a:cubicBezTo>
                      <a:pt x="868680" y="873608"/>
                      <a:pt x="870996" y="875176"/>
                      <a:pt x="872490" y="877418"/>
                    </a:cubicBezTo>
                    <a:cubicBezTo>
                      <a:pt x="873604" y="879089"/>
                      <a:pt x="873604" y="881287"/>
                      <a:pt x="874395" y="883133"/>
                    </a:cubicBezTo>
                    <a:cubicBezTo>
                      <a:pt x="882804" y="902754"/>
                      <a:pt x="873343" y="876167"/>
                      <a:pt x="882015" y="902183"/>
                    </a:cubicBezTo>
                    <a:lnTo>
                      <a:pt x="883920" y="907898"/>
                    </a:lnTo>
                    <a:cubicBezTo>
                      <a:pt x="884555" y="909803"/>
                      <a:pt x="884620" y="912007"/>
                      <a:pt x="885825" y="913613"/>
                    </a:cubicBezTo>
                    <a:lnTo>
                      <a:pt x="891540" y="921233"/>
                    </a:lnTo>
                    <a:cubicBezTo>
                      <a:pt x="892175" y="923773"/>
                      <a:pt x="891809" y="926809"/>
                      <a:pt x="893445" y="928853"/>
                    </a:cubicBezTo>
                    <a:cubicBezTo>
                      <a:pt x="894699" y="930421"/>
                      <a:pt x="897152" y="930758"/>
                      <a:pt x="899160" y="930758"/>
                    </a:cubicBezTo>
                    <a:cubicBezTo>
                      <a:pt x="904910" y="930758"/>
                      <a:pt x="910590" y="929488"/>
                      <a:pt x="916305" y="928853"/>
                    </a:cubicBezTo>
                    <a:cubicBezTo>
                      <a:pt x="919480" y="929488"/>
                      <a:pt x="922669" y="930056"/>
                      <a:pt x="925830" y="930758"/>
                    </a:cubicBezTo>
                    <a:cubicBezTo>
                      <a:pt x="928386" y="931326"/>
                      <a:pt x="932815" y="930123"/>
                      <a:pt x="933450" y="932663"/>
                    </a:cubicBezTo>
                    <a:cubicBezTo>
                      <a:pt x="938587" y="953210"/>
                      <a:pt x="936131" y="952089"/>
                      <a:pt x="925830" y="955523"/>
                    </a:cubicBezTo>
                    <a:cubicBezTo>
                      <a:pt x="924560" y="957428"/>
                      <a:pt x="922304" y="958966"/>
                      <a:pt x="922020" y="961238"/>
                    </a:cubicBezTo>
                    <a:cubicBezTo>
                      <a:pt x="920862" y="970501"/>
                      <a:pt x="929015" y="972400"/>
                      <a:pt x="922020" y="982193"/>
                    </a:cubicBezTo>
                    <a:cubicBezTo>
                      <a:pt x="920498" y="984323"/>
                      <a:pt x="916908" y="983346"/>
                      <a:pt x="914400" y="984098"/>
                    </a:cubicBezTo>
                    <a:cubicBezTo>
                      <a:pt x="910553" y="985252"/>
                      <a:pt x="906312" y="985680"/>
                      <a:pt x="902970" y="987908"/>
                    </a:cubicBezTo>
                    <a:cubicBezTo>
                      <a:pt x="901065" y="989178"/>
                      <a:pt x="899347" y="990788"/>
                      <a:pt x="897255" y="991718"/>
                    </a:cubicBezTo>
                    <a:cubicBezTo>
                      <a:pt x="893585" y="993349"/>
                      <a:pt x="889167" y="993300"/>
                      <a:pt x="885825" y="995528"/>
                    </a:cubicBezTo>
                    <a:cubicBezTo>
                      <a:pt x="867904" y="1007475"/>
                      <a:pt x="896217" y="989167"/>
                      <a:pt x="870585" y="1003148"/>
                    </a:cubicBezTo>
                    <a:cubicBezTo>
                      <a:pt x="866565" y="1005341"/>
                      <a:pt x="859155" y="1010768"/>
                      <a:pt x="859155" y="1010768"/>
                    </a:cubicBezTo>
                    <a:cubicBezTo>
                      <a:pt x="857885" y="1012673"/>
                      <a:pt x="857133" y="1015053"/>
                      <a:pt x="855345" y="1016483"/>
                    </a:cubicBezTo>
                    <a:cubicBezTo>
                      <a:pt x="853777" y="1017737"/>
                      <a:pt x="851426" y="1017490"/>
                      <a:pt x="849630" y="1018388"/>
                    </a:cubicBezTo>
                    <a:cubicBezTo>
                      <a:pt x="847582" y="1019412"/>
                      <a:pt x="845778" y="1020867"/>
                      <a:pt x="843915" y="1022198"/>
                    </a:cubicBezTo>
                    <a:cubicBezTo>
                      <a:pt x="841331" y="1024043"/>
                      <a:pt x="839402" y="1027259"/>
                      <a:pt x="836295" y="1027913"/>
                    </a:cubicBezTo>
                    <a:cubicBezTo>
                      <a:pt x="826954" y="1029880"/>
                      <a:pt x="817245" y="1029183"/>
                      <a:pt x="807720" y="1029818"/>
                    </a:cubicBezTo>
                    <a:cubicBezTo>
                      <a:pt x="796000" y="1047398"/>
                      <a:pt x="802541" y="1035150"/>
                      <a:pt x="805815" y="1079348"/>
                    </a:cubicBezTo>
                    <a:cubicBezTo>
                      <a:pt x="806454" y="1087975"/>
                      <a:pt x="807134" y="1086577"/>
                      <a:pt x="813435" y="1090778"/>
                    </a:cubicBezTo>
                    <a:cubicBezTo>
                      <a:pt x="816430" y="1099762"/>
                      <a:pt x="823734" y="1116674"/>
                      <a:pt x="815340" y="1125068"/>
                    </a:cubicBezTo>
                    <a:cubicBezTo>
                      <a:pt x="809933" y="1130475"/>
                      <a:pt x="800100" y="1126338"/>
                      <a:pt x="792480" y="1126973"/>
                    </a:cubicBezTo>
                    <a:cubicBezTo>
                      <a:pt x="789940" y="1129513"/>
                      <a:pt x="785668" y="1131093"/>
                      <a:pt x="784860" y="1134593"/>
                    </a:cubicBezTo>
                    <a:cubicBezTo>
                      <a:pt x="781001" y="1151317"/>
                      <a:pt x="785539" y="1149124"/>
                      <a:pt x="792480" y="1157453"/>
                    </a:cubicBezTo>
                    <a:cubicBezTo>
                      <a:pt x="793946" y="1159212"/>
                      <a:pt x="794824" y="1161409"/>
                      <a:pt x="796290" y="1163168"/>
                    </a:cubicBezTo>
                    <a:cubicBezTo>
                      <a:pt x="798015" y="1165238"/>
                      <a:pt x="800439" y="1166691"/>
                      <a:pt x="802005" y="1168883"/>
                    </a:cubicBezTo>
                    <a:cubicBezTo>
                      <a:pt x="803656" y="1171194"/>
                      <a:pt x="804406" y="1174037"/>
                      <a:pt x="805815" y="1176503"/>
                    </a:cubicBezTo>
                    <a:cubicBezTo>
                      <a:pt x="806951" y="1178491"/>
                      <a:pt x="808355" y="1180313"/>
                      <a:pt x="809625" y="1182218"/>
                    </a:cubicBezTo>
                    <a:cubicBezTo>
                      <a:pt x="805815" y="1182853"/>
                      <a:pt x="801966" y="1183285"/>
                      <a:pt x="798195" y="1184123"/>
                    </a:cubicBezTo>
                    <a:cubicBezTo>
                      <a:pt x="796235" y="1184559"/>
                      <a:pt x="793900" y="1184608"/>
                      <a:pt x="792480" y="1186028"/>
                    </a:cubicBezTo>
                    <a:cubicBezTo>
                      <a:pt x="790472" y="1188036"/>
                      <a:pt x="790321" y="1191337"/>
                      <a:pt x="788670" y="1193648"/>
                    </a:cubicBezTo>
                    <a:cubicBezTo>
                      <a:pt x="787104" y="1195840"/>
                      <a:pt x="784860" y="1197458"/>
                      <a:pt x="782955" y="1199363"/>
                    </a:cubicBezTo>
                    <a:cubicBezTo>
                      <a:pt x="784225" y="1201268"/>
                      <a:pt x="785006" y="1203612"/>
                      <a:pt x="786765" y="1205078"/>
                    </a:cubicBezTo>
                    <a:cubicBezTo>
                      <a:pt x="788947" y="1206896"/>
                      <a:pt x="791919" y="1207479"/>
                      <a:pt x="794385" y="1208888"/>
                    </a:cubicBezTo>
                    <a:cubicBezTo>
                      <a:pt x="796373" y="1210024"/>
                      <a:pt x="798052" y="1211674"/>
                      <a:pt x="800100" y="1212698"/>
                    </a:cubicBezTo>
                    <a:cubicBezTo>
                      <a:pt x="801896" y="1213596"/>
                      <a:pt x="804019" y="1213705"/>
                      <a:pt x="805815" y="1214603"/>
                    </a:cubicBezTo>
                    <a:cubicBezTo>
                      <a:pt x="812910" y="1218150"/>
                      <a:pt x="810925" y="1218862"/>
                      <a:pt x="817245" y="1224128"/>
                    </a:cubicBezTo>
                    <a:cubicBezTo>
                      <a:pt x="819004" y="1225594"/>
                      <a:pt x="821055" y="1226668"/>
                      <a:pt x="822960" y="1227938"/>
                    </a:cubicBezTo>
                    <a:cubicBezTo>
                      <a:pt x="823595" y="1229843"/>
                      <a:pt x="823611" y="1232085"/>
                      <a:pt x="824865" y="1233653"/>
                    </a:cubicBezTo>
                    <a:cubicBezTo>
                      <a:pt x="832100" y="1242697"/>
                      <a:pt x="836990" y="1229838"/>
                      <a:pt x="828675" y="1252703"/>
                    </a:cubicBezTo>
                    <a:cubicBezTo>
                      <a:pt x="827754" y="1255235"/>
                      <a:pt x="824526" y="1256226"/>
                      <a:pt x="822960" y="1258418"/>
                    </a:cubicBezTo>
                    <a:cubicBezTo>
                      <a:pt x="821309" y="1260729"/>
                      <a:pt x="820611" y="1263603"/>
                      <a:pt x="819150" y="1266038"/>
                    </a:cubicBezTo>
                    <a:cubicBezTo>
                      <a:pt x="816794" y="1269965"/>
                      <a:pt x="811530" y="1277468"/>
                      <a:pt x="811530" y="1277468"/>
                    </a:cubicBezTo>
                    <a:cubicBezTo>
                      <a:pt x="813435" y="1278738"/>
                      <a:pt x="815815" y="1279490"/>
                      <a:pt x="817245" y="1281278"/>
                    </a:cubicBezTo>
                    <a:cubicBezTo>
                      <a:pt x="818499" y="1282846"/>
                      <a:pt x="818252" y="1285197"/>
                      <a:pt x="819150" y="1286993"/>
                    </a:cubicBezTo>
                    <a:cubicBezTo>
                      <a:pt x="822325" y="1293343"/>
                      <a:pt x="822960" y="1292708"/>
                      <a:pt x="828675" y="1296518"/>
                    </a:cubicBezTo>
                    <a:cubicBezTo>
                      <a:pt x="829310" y="1303503"/>
                      <a:pt x="830230" y="1310468"/>
                      <a:pt x="830580" y="1317473"/>
                    </a:cubicBezTo>
                    <a:cubicBezTo>
                      <a:pt x="832529" y="1356448"/>
                      <a:pt x="832485" y="1355501"/>
                      <a:pt x="832485" y="137652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10 Forma libre"/>
              <p:cNvSpPr/>
              <p:nvPr/>
            </p:nvSpPr>
            <p:spPr>
              <a:xfrm>
                <a:off x="6875145" y="3076575"/>
                <a:ext cx="910629" cy="1211580"/>
              </a:xfrm>
              <a:custGeom>
                <a:avLst/>
                <a:gdLst>
                  <a:gd name="connsiteX0" fmla="*/ 0 w 910629"/>
                  <a:gd name="connsiteY0" fmla="*/ 0 h 1211580"/>
                  <a:gd name="connsiteX1" fmla="*/ 7620 w 910629"/>
                  <a:gd name="connsiteY1" fmla="*/ 9525 h 1211580"/>
                  <a:gd name="connsiteX2" fmla="*/ 13335 w 910629"/>
                  <a:gd name="connsiteY2" fmla="*/ 11430 h 1211580"/>
                  <a:gd name="connsiteX3" fmla="*/ 20955 w 910629"/>
                  <a:gd name="connsiteY3" fmla="*/ 15240 h 1211580"/>
                  <a:gd name="connsiteX4" fmla="*/ 32385 w 910629"/>
                  <a:gd name="connsiteY4" fmla="*/ 20955 h 1211580"/>
                  <a:gd name="connsiteX5" fmla="*/ 36195 w 910629"/>
                  <a:gd name="connsiteY5" fmla="*/ 26670 h 1211580"/>
                  <a:gd name="connsiteX6" fmla="*/ 45720 w 910629"/>
                  <a:gd name="connsiteY6" fmla="*/ 41910 h 1211580"/>
                  <a:gd name="connsiteX7" fmla="*/ 49530 w 910629"/>
                  <a:gd name="connsiteY7" fmla="*/ 55245 h 1211580"/>
                  <a:gd name="connsiteX8" fmla="*/ 53340 w 910629"/>
                  <a:gd name="connsiteY8" fmla="*/ 60960 h 1211580"/>
                  <a:gd name="connsiteX9" fmla="*/ 62865 w 910629"/>
                  <a:gd name="connsiteY9" fmla="*/ 78105 h 1211580"/>
                  <a:gd name="connsiteX10" fmla="*/ 66675 w 910629"/>
                  <a:gd name="connsiteY10" fmla="*/ 89535 h 1211580"/>
                  <a:gd name="connsiteX11" fmla="*/ 68580 w 910629"/>
                  <a:gd name="connsiteY11" fmla="*/ 95250 h 1211580"/>
                  <a:gd name="connsiteX12" fmla="*/ 91440 w 910629"/>
                  <a:gd name="connsiteY12" fmla="*/ 104775 h 1211580"/>
                  <a:gd name="connsiteX13" fmla="*/ 104775 w 910629"/>
                  <a:gd name="connsiteY13" fmla="*/ 118110 h 1211580"/>
                  <a:gd name="connsiteX14" fmla="*/ 114300 w 910629"/>
                  <a:gd name="connsiteY14" fmla="*/ 129540 h 1211580"/>
                  <a:gd name="connsiteX15" fmla="*/ 116205 w 910629"/>
                  <a:gd name="connsiteY15" fmla="*/ 135255 h 1211580"/>
                  <a:gd name="connsiteX16" fmla="*/ 114300 w 910629"/>
                  <a:gd name="connsiteY16" fmla="*/ 148590 h 1211580"/>
                  <a:gd name="connsiteX17" fmla="*/ 123825 w 910629"/>
                  <a:gd name="connsiteY17" fmla="*/ 158115 h 1211580"/>
                  <a:gd name="connsiteX18" fmla="*/ 129540 w 910629"/>
                  <a:gd name="connsiteY18" fmla="*/ 163830 h 1211580"/>
                  <a:gd name="connsiteX19" fmla="*/ 144780 w 910629"/>
                  <a:gd name="connsiteY19" fmla="*/ 167640 h 1211580"/>
                  <a:gd name="connsiteX20" fmla="*/ 163830 w 910629"/>
                  <a:gd name="connsiteY20" fmla="*/ 171450 h 1211580"/>
                  <a:gd name="connsiteX21" fmla="*/ 173355 w 910629"/>
                  <a:gd name="connsiteY21" fmla="*/ 180975 h 1211580"/>
                  <a:gd name="connsiteX22" fmla="*/ 177165 w 910629"/>
                  <a:gd name="connsiteY22" fmla="*/ 192405 h 1211580"/>
                  <a:gd name="connsiteX23" fmla="*/ 194310 w 910629"/>
                  <a:gd name="connsiteY23" fmla="*/ 201930 h 1211580"/>
                  <a:gd name="connsiteX24" fmla="*/ 207645 w 910629"/>
                  <a:gd name="connsiteY24" fmla="*/ 215265 h 1211580"/>
                  <a:gd name="connsiteX25" fmla="*/ 211455 w 910629"/>
                  <a:gd name="connsiteY25" fmla="*/ 220980 h 1211580"/>
                  <a:gd name="connsiteX26" fmla="*/ 228600 w 910629"/>
                  <a:gd name="connsiteY26" fmla="*/ 241935 h 1211580"/>
                  <a:gd name="connsiteX27" fmla="*/ 247650 w 910629"/>
                  <a:gd name="connsiteY27" fmla="*/ 255270 h 1211580"/>
                  <a:gd name="connsiteX28" fmla="*/ 255270 w 910629"/>
                  <a:gd name="connsiteY28" fmla="*/ 260985 h 1211580"/>
                  <a:gd name="connsiteX29" fmla="*/ 259080 w 910629"/>
                  <a:gd name="connsiteY29" fmla="*/ 266700 h 1211580"/>
                  <a:gd name="connsiteX30" fmla="*/ 260985 w 910629"/>
                  <a:gd name="connsiteY30" fmla="*/ 300990 h 1211580"/>
                  <a:gd name="connsiteX31" fmla="*/ 268605 w 910629"/>
                  <a:gd name="connsiteY31" fmla="*/ 312420 h 1211580"/>
                  <a:gd name="connsiteX32" fmla="*/ 272415 w 910629"/>
                  <a:gd name="connsiteY32" fmla="*/ 318135 h 1211580"/>
                  <a:gd name="connsiteX33" fmla="*/ 280035 w 910629"/>
                  <a:gd name="connsiteY33" fmla="*/ 344805 h 1211580"/>
                  <a:gd name="connsiteX34" fmla="*/ 287655 w 910629"/>
                  <a:gd name="connsiteY34" fmla="*/ 358140 h 1211580"/>
                  <a:gd name="connsiteX35" fmla="*/ 297180 w 910629"/>
                  <a:gd name="connsiteY35" fmla="*/ 371475 h 1211580"/>
                  <a:gd name="connsiteX36" fmla="*/ 299085 w 910629"/>
                  <a:gd name="connsiteY36" fmla="*/ 377190 h 1211580"/>
                  <a:gd name="connsiteX37" fmla="*/ 304800 w 910629"/>
                  <a:gd name="connsiteY37" fmla="*/ 381000 h 1211580"/>
                  <a:gd name="connsiteX38" fmla="*/ 310515 w 910629"/>
                  <a:gd name="connsiteY38" fmla="*/ 386715 h 1211580"/>
                  <a:gd name="connsiteX39" fmla="*/ 318135 w 910629"/>
                  <a:gd name="connsiteY39" fmla="*/ 392430 h 1211580"/>
                  <a:gd name="connsiteX40" fmla="*/ 321945 w 910629"/>
                  <a:gd name="connsiteY40" fmla="*/ 398145 h 1211580"/>
                  <a:gd name="connsiteX41" fmla="*/ 333375 w 910629"/>
                  <a:gd name="connsiteY41" fmla="*/ 400050 h 1211580"/>
                  <a:gd name="connsiteX42" fmla="*/ 356235 w 910629"/>
                  <a:gd name="connsiteY42" fmla="*/ 415290 h 1211580"/>
                  <a:gd name="connsiteX43" fmla="*/ 358140 w 910629"/>
                  <a:gd name="connsiteY43" fmla="*/ 421005 h 1211580"/>
                  <a:gd name="connsiteX44" fmla="*/ 352425 w 910629"/>
                  <a:gd name="connsiteY44" fmla="*/ 434340 h 1211580"/>
                  <a:gd name="connsiteX45" fmla="*/ 348615 w 910629"/>
                  <a:gd name="connsiteY45" fmla="*/ 445770 h 1211580"/>
                  <a:gd name="connsiteX46" fmla="*/ 346710 w 910629"/>
                  <a:gd name="connsiteY46" fmla="*/ 451485 h 1211580"/>
                  <a:gd name="connsiteX47" fmla="*/ 344805 w 910629"/>
                  <a:gd name="connsiteY47" fmla="*/ 457200 h 1211580"/>
                  <a:gd name="connsiteX48" fmla="*/ 342900 w 910629"/>
                  <a:gd name="connsiteY48" fmla="*/ 464820 h 1211580"/>
                  <a:gd name="connsiteX49" fmla="*/ 346710 w 910629"/>
                  <a:gd name="connsiteY49" fmla="*/ 483870 h 1211580"/>
                  <a:gd name="connsiteX50" fmla="*/ 350520 w 910629"/>
                  <a:gd name="connsiteY50" fmla="*/ 489585 h 1211580"/>
                  <a:gd name="connsiteX51" fmla="*/ 352425 w 910629"/>
                  <a:gd name="connsiteY51" fmla="*/ 495300 h 1211580"/>
                  <a:gd name="connsiteX52" fmla="*/ 365760 w 910629"/>
                  <a:gd name="connsiteY52" fmla="*/ 508635 h 1211580"/>
                  <a:gd name="connsiteX53" fmla="*/ 375285 w 910629"/>
                  <a:gd name="connsiteY53" fmla="*/ 520065 h 1211580"/>
                  <a:gd name="connsiteX54" fmla="*/ 382905 w 910629"/>
                  <a:gd name="connsiteY54" fmla="*/ 531495 h 1211580"/>
                  <a:gd name="connsiteX55" fmla="*/ 388620 w 910629"/>
                  <a:gd name="connsiteY55" fmla="*/ 539115 h 1211580"/>
                  <a:gd name="connsiteX56" fmla="*/ 392430 w 910629"/>
                  <a:gd name="connsiteY56" fmla="*/ 544830 h 1211580"/>
                  <a:gd name="connsiteX57" fmla="*/ 400050 w 910629"/>
                  <a:gd name="connsiteY57" fmla="*/ 546735 h 1211580"/>
                  <a:gd name="connsiteX58" fmla="*/ 405765 w 910629"/>
                  <a:gd name="connsiteY58" fmla="*/ 548640 h 1211580"/>
                  <a:gd name="connsiteX59" fmla="*/ 457200 w 910629"/>
                  <a:gd name="connsiteY59" fmla="*/ 544830 h 1211580"/>
                  <a:gd name="connsiteX60" fmla="*/ 470535 w 910629"/>
                  <a:gd name="connsiteY60" fmla="*/ 537210 h 1211580"/>
                  <a:gd name="connsiteX61" fmla="*/ 474345 w 910629"/>
                  <a:gd name="connsiteY61" fmla="*/ 531495 h 1211580"/>
                  <a:gd name="connsiteX62" fmla="*/ 476250 w 910629"/>
                  <a:gd name="connsiteY62" fmla="*/ 525780 h 1211580"/>
                  <a:gd name="connsiteX63" fmla="*/ 481965 w 910629"/>
                  <a:gd name="connsiteY63" fmla="*/ 523875 h 1211580"/>
                  <a:gd name="connsiteX64" fmla="*/ 483870 w 910629"/>
                  <a:gd name="connsiteY64" fmla="*/ 518160 h 1211580"/>
                  <a:gd name="connsiteX65" fmla="*/ 504825 w 910629"/>
                  <a:gd name="connsiteY65" fmla="*/ 506730 h 1211580"/>
                  <a:gd name="connsiteX66" fmla="*/ 516255 w 910629"/>
                  <a:gd name="connsiteY66" fmla="*/ 504825 h 1211580"/>
                  <a:gd name="connsiteX67" fmla="*/ 546735 w 910629"/>
                  <a:gd name="connsiteY67" fmla="*/ 502920 h 1211580"/>
                  <a:gd name="connsiteX68" fmla="*/ 550545 w 910629"/>
                  <a:gd name="connsiteY68" fmla="*/ 497205 h 1211580"/>
                  <a:gd name="connsiteX69" fmla="*/ 573405 w 910629"/>
                  <a:gd name="connsiteY69" fmla="*/ 495300 h 1211580"/>
                  <a:gd name="connsiteX70" fmla="*/ 584835 w 910629"/>
                  <a:gd name="connsiteY70" fmla="*/ 499110 h 1211580"/>
                  <a:gd name="connsiteX71" fmla="*/ 601980 w 910629"/>
                  <a:gd name="connsiteY71" fmla="*/ 510540 h 1211580"/>
                  <a:gd name="connsiteX72" fmla="*/ 613410 w 910629"/>
                  <a:gd name="connsiteY72" fmla="*/ 514350 h 1211580"/>
                  <a:gd name="connsiteX73" fmla="*/ 626745 w 910629"/>
                  <a:gd name="connsiteY73" fmla="*/ 520065 h 1211580"/>
                  <a:gd name="connsiteX74" fmla="*/ 647700 w 910629"/>
                  <a:gd name="connsiteY74" fmla="*/ 537210 h 1211580"/>
                  <a:gd name="connsiteX75" fmla="*/ 657225 w 910629"/>
                  <a:gd name="connsiteY75" fmla="*/ 541020 h 1211580"/>
                  <a:gd name="connsiteX76" fmla="*/ 668655 w 910629"/>
                  <a:gd name="connsiteY76" fmla="*/ 548640 h 1211580"/>
                  <a:gd name="connsiteX77" fmla="*/ 678180 w 910629"/>
                  <a:gd name="connsiteY77" fmla="*/ 592455 h 1211580"/>
                  <a:gd name="connsiteX78" fmla="*/ 685800 w 910629"/>
                  <a:gd name="connsiteY78" fmla="*/ 594360 h 1211580"/>
                  <a:gd name="connsiteX79" fmla="*/ 695325 w 910629"/>
                  <a:gd name="connsiteY79" fmla="*/ 607695 h 1211580"/>
                  <a:gd name="connsiteX80" fmla="*/ 697230 w 910629"/>
                  <a:gd name="connsiteY80" fmla="*/ 613410 h 1211580"/>
                  <a:gd name="connsiteX81" fmla="*/ 699135 w 910629"/>
                  <a:gd name="connsiteY81" fmla="*/ 630555 h 1211580"/>
                  <a:gd name="connsiteX82" fmla="*/ 702945 w 910629"/>
                  <a:gd name="connsiteY82" fmla="*/ 636270 h 1211580"/>
                  <a:gd name="connsiteX83" fmla="*/ 704850 w 910629"/>
                  <a:gd name="connsiteY83" fmla="*/ 643890 h 1211580"/>
                  <a:gd name="connsiteX84" fmla="*/ 708660 w 910629"/>
                  <a:gd name="connsiteY84" fmla="*/ 649605 h 1211580"/>
                  <a:gd name="connsiteX85" fmla="*/ 712470 w 910629"/>
                  <a:gd name="connsiteY85" fmla="*/ 661035 h 1211580"/>
                  <a:gd name="connsiteX86" fmla="*/ 716280 w 910629"/>
                  <a:gd name="connsiteY86" fmla="*/ 674370 h 1211580"/>
                  <a:gd name="connsiteX87" fmla="*/ 718185 w 910629"/>
                  <a:gd name="connsiteY87" fmla="*/ 704850 h 1211580"/>
                  <a:gd name="connsiteX88" fmla="*/ 720090 w 910629"/>
                  <a:gd name="connsiteY88" fmla="*/ 710565 h 1211580"/>
                  <a:gd name="connsiteX89" fmla="*/ 727710 w 910629"/>
                  <a:gd name="connsiteY89" fmla="*/ 712470 h 1211580"/>
                  <a:gd name="connsiteX90" fmla="*/ 731520 w 910629"/>
                  <a:gd name="connsiteY90" fmla="*/ 718185 h 1211580"/>
                  <a:gd name="connsiteX91" fmla="*/ 744855 w 910629"/>
                  <a:gd name="connsiteY91" fmla="*/ 725805 h 1211580"/>
                  <a:gd name="connsiteX92" fmla="*/ 752475 w 910629"/>
                  <a:gd name="connsiteY92" fmla="*/ 731520 h 1211580"/>
                  <a:gd name="connsiteX93" fmla="*/ 758190 w 910629"/>
                  <a:gd name="connsiteY93" fmla="*/ 735330 h 1211580"/>
                  <a:gd name="connsiteX94" fmla="*/ 762000 w 910629"/>
                  <a:gd name="connsiteY94" fmla="*/ 741045 h 1211580"/>
                  <a:gd name="connsiteX95" fmla="*/ 771525 w 910629"/>
                  <a:gd name="connsiteY95" fmla="*/ 750570 h 1211580"/>
                  <a:gd name="connsiteX96" fmla="*/ 775335 w 910629"/>
                  <a:gd name="connsiteY96" fmla="*/ 762000 h 1211580"/>
                  <a:gd name="connsiteX97" fmla="*/ 771525 w 910629"/>
                  <a:gd name="connsiteY97" fmla="*/ 767715 h 1211580"/>
                  <a:gd name="connsiteX98" fmla="*/ 769620 w 910629"/>
                  <a:gd name="connsiteY98" fmla="*/ 773430 h 1211580"/>
                  <a:gd name="connsiteX99" fmla="*/ 763905 w 910629"/>
                  <a:gd name="connsiteY99" fmla="*/ 777240 h 1211580"/>
                  <a:gd name="connsiteX100" fmla="*/ 762000 w 910629"/>
                  <a:gd name="connsiteY100" fmla="*/ 782955 h 1211580"/>
                  <a:gd name="connsiteX101" fmla="*/ 781050 w 910629"/>
                  <a:gd name="connsiteY101" fmla="*/ 790575 h 1211580"/>
                  <a:gd name="connsiteX102" fmla="*/ 792480 w 910629"/>
                  <a:gd name="connsiteY102" fmla="*/ 798195 h 1211580"/>
                  <a:gd name="connsiteX103" fmla="*/ 803910 w 910629"/>
                  <a:gd name="connsiteY103" fmla="*/ 805815 h 1211580"/>
                  <a:gd name="connsiteX104" fmla="*/ 807720 w 910629"/>
                  <a:gd name="connsiteY104" fmla="*/ 811530 h 1211580"/>
                  <a:gd name="connsiteX105" fmla="*/ 802005 w 910629"/>
                  <a:gd name="connsiteY105" fmla="*/ 826770 h 1211580"/>
                  <a:gd name="connsiteX106" fmla="*/ 767715 w 910629"/>
                  <a:gd name="connsiteY106" fmla="*/ 824865 h 1211580"/>
                  <a:gd name="connsiteX107" fmla="*/ 760095 w 910629"/>
                  <a:gd name="connsiteY107" fmla="*/ 817245 h 1211580"/>
                  <a:gd name="connsiteX108" fmla="*/ 754380 w 910629"/>
                  <a:gd name="connsiteY108" fmla="*/ 813435 h 1211580"/>
                  <a:gd name="connsiteX109" fmla="*/ 752475 w 910629"/>
                  <a:gd name="connsiteY109" fmla="*/ 821055 h 1211580"/>
                  <a:gd name="connsiteX110" fmla="*/ 746760 w 910629"/>
                  <a:gd name="connsiteY110" fmla="*/ 826770 h 1211580"/>
                  <a:gd name="connsiteX111" fmla="*/ 748665 w 910629"/>
                  <a:gd name="connsiteY111" fmla="*/ 847725 h 1211580"/>
                  <a:gd name="connsiteX112" fmla="*/ 750570 w 910629"/>
                  <a:gd name="connsiteY112" fmla="*/ 880110 h 1211580"/>
                  <a:gd name="connsiteX113" fmla="*/ 756285 w 910629"/>
                  <a:gd name="connsiteY113" fmla="*/ 885825 h 1211580"/>
                  <a:gd name="connsiteX114" fmla="*/ 760095 w 910629"/>
                  <a:gd name="connsiteY114" fmla="*/ 891540 h 1211580"/>
                  <a:gd name="connsiteX115" fmla="*/ 765810 w 910629"/>
                  <a:gd name="connsiteY115" fmla="*/ 895350 h 1211580"/>
                  <a:gd name="connsiteX116" fmla="*/ 779145 w 910629"/>
                  <a:gd name="connsiteY116" fmla="*/ 906780 h 1211580"/>
                  <a:gd name="connsiteX117" fmla="*/ 781050 w 910629"/>
                  <a:gd name="connsiteY117" fmla="*/ 935355 h 1211580"/>
                  <a:gd name="connsiteX118" fmla="*/ 781050 w 910629"/>
                  <a:gd name="connsiteY118" fmla="*/ 956310 h 1211580"/>
                  <a:gd name="connsiteX119" fmla="*/ 775335 w 910629"/>
                  <a:gd name="connsiteY119" fmla="*/ 962025 h 1211580"/>
                  <a:gd name="connsiteX120" fmla="*/ 777240 w 910629"/>
                  <a:gd name="connsiteY120" fmla="*/ 988695 h 1211580"/>
                  <a:gd name="connsiteX121" fmla="*/ 779145 w 910629"/>
                  <a:gd name="connsiteY121" fmla="*/ 994410 h 1211580"/>
                  <a:gd name="connsiteX122" fmla="*/ 782955 w 910629"/>
                  <a:gd name="connsiteY122" fmla="*/ 1022985 h 1211580"/>
                  <a:gd name="connsiteX123" fmla="*/ 784860 w 910629"/>
                  <a:gd name="connsiteY123" fmla="*/ 1034415 h 1211580"/>
                  <a:gd name="connsiteX124" fmla="*/ 788670 w 910629"/>
                  <a:gd name="connsiteY124" fmla="*/ 1045845 h 1211580"/>
                  <a:gd name="connsiteX125" fmla="*/ 794385 w 910629"/>
                  <a:gd name="connsiteY125" fmla="*/ 1057275 h 1211580"/>
                  <a:gd name="connsiteX126" fmla="*/ 796290 w 910629"/>
                  <a:gd name="connsiteY126" fmla="*/ 1051560 h 1211580"/>
                  <a:gd name="connsiteX127" fmla="*/ 802005 w 910629"/>
                  <a:gd name="connsiteY127" fmla="*/ 1049655 h 1211580"/>
                  <a:gd name="connsiteX128" fmla="*/ 807720 w 910629"/>
                  <a:gd name="connsiteY128" fmla="*/ 1043940 h 1211580"/>
                  <a:gd name="connsiteX129" fmla="*/ 809625 w 910629"/>
                  <a:gd name="connsiteY129" fmla="*/ 1038225 h 1211580"/>
                  <a:gd name="connsiteX130" fmla="*/ 845820 w 910629"/>
                  <a:gd name="connsiteY130" fmla="*/ 1036320 h 1211580"/>
                  <a:gd name="connsiteX131" fmla="*/ 849630 w 910629"/>
                  <a:gd name="connsiteY131" fmla="*/ 1042035 h 1211580"/>
                  <a:gd name="connsiteX132" fmla="*/ 855345 w 910629"/>
                  <a:gd name="connsiteY132" fmla="*/ 1053465 h 1211580"/>
                  <a:gd name="connsiteX133" fmla="*/ 861060 w 910629"/>
                  <a:gd name="connsiteY133" fmla="*/ 1057275 h 1211580"/>
                  <a:gd name="connsiteX134" fmla="*/ 872490 w 910629"/>
                  <a:gd name="connsiteY134" fmla="*/ 1066800 h 1211580"/>
                  <a:gd name="connsiteX135" fmla="*/ 878205 w 910629"/>
                  <a:gd name="connsiteY135" fmla="*/ 1089660 h 1211580"/>
                  <a:gd name="connsiteX136" fmla="*/ 883920 w 910629"/>
                  <a:gd name="connsiteY136" fmla="*/ 1106805 h 1211580"/>
                  <a:gd name="connsiteX137" fmla="*/ 893445 w 910629"/>
                  <a:gd name="connsiteY137" fmla="*/ 1118235 h 1211580"/>
                  <a:gd name="connsiteX138" fmla="*/ 895350 w 910629"/>
                  <a:gd name="connsiteY138" fmla="*/ 1125855 h 1211580"/>
                  <a:gd name="connsiteX139" fmla="*/ 897255 w 910629"/>
                  <a:gd name="connsiteY139" fmla="*/ 1150620 h 1211580"/>
                  <a:gd name="connsiteX140" fmla="*/ 902970 w 910629"/>
                  <a:gd name="connsiteY140" fmla="*/ 1156335 h 1211580"/>
                  <a:gd name="connsiteX141" fmla="*/ 906780 w 910629"/>
                  <a:gd name="connsiteY141" fmla="*/ 1167765 h 1211580"/>
                  <a:gd name="connsiteX142" fmla="*/ 908685 w 910629"/>
                  <a:gd name="connsiteY142" fmla="*/ 1173480 h 1211580"/>
                  <a:gd name="connsiteX143" fmla="*/ 906780 w 910629"/>
                  <a:gd name="connsiteY143" fmla="*/ 1202055 h 1211580"/>
                  <a:gd name="connsiteX144" fmla="*/ 910590 w 910629"/>
                  <a:gd name="connsiteY144" fmla="*/ 1211580 h 12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910629" h="1211580">
                    <a:moveTo>
                      <a:pt x="0" y="0"/>
                    </a:moveTo>
                    <a:cubicBezTo>
                      <a:pt x="2540" y="3175"/>
                      <a:pt x="4533" y="6879"/>
                      <a:pt x="7620" y="9525"/>
                    </a:cubicBezTo>
                    <a:cubicBezTo>
                      <a:pt x="9145" y="10832"/>
                      <a:pt x="11489" y="10639"/>
                      <a:pt x="13335" y="11430"/>
                    </a:cubicBezTo>
                    <a:cubicBezTo>
                      <a:pt x="15945" y="12549"/>
                      <a:pt x="18345" y="14121"/>
                      <a:pt x="20955" y="15240"/>
                    </a:cubicBezTo>
                    <a:cubicBezTo>
                      <a:pt x="31997" y="19972"/>
                      <a:pt x="21402" y="13633"/>
                      <a:pt x="32385" y="20955"/>
                    </a:cubicBezTo>
                    <a:cubicBezTo>
                      <a:pt x="33655" y="22860"/>
                      <a:pt x="34982" y="24728"/>
                      <a:pt x="36195" y="26670"/>
                    </a:cubicBezTo>
                    <a:cubicBezTo>
                      <a:pt x="47683" y="45051"/>
                      <a:pt x="37015" y="28852"/>
                      <a:pt x="45720" y="41910"/>
                    </a:cubicBezTo>
                    <a:cubicBezTo>
                      <a:pt x="46330" y="44351"/>
                      <a:pt x="48164" y="52512"/>
                      <a:pt x="49530" y="55245"/>
                    </a:cubicBezTo>
                    <a:cubicBezTo>
                      <a:pt x="50554" y="57293"/>
                      <a:pt x="52410" y="58868"/>
                      <a:pt x="53340" y="60960"/>
                    </a:cubicBezTo>
                    <a:cubicBezTo>
                      <a:pt x="60799" y="77743"/>
                      <a:pt x="52434" y="67674"/>
                      <a:pt x="62865" y="78105"/>
                    </a:cubicBezTo>
                    <a:lnTo>
                      <a:pt x="66675" y="89535"/>
                    </a:lnTo>
                    <a:cubicBezTo>
                      <a:pt x="67310" y="91440"/>
                      <a:pt x="66675" y="94615"/>
                      <a:pt x="68580" y="95250"/>
                    </a:cubicBezTo>
                    <a:cubicBezTo>
                      <a:pt x="76275" y="97815"/>
                      <a:pt x="85130" y="99096"/>
                      <a:pt x="91440" y="104775"/>
                    </a:cubicBezTo>
                    <a:cubicBezTo>
                      <a:pt x="96112" y="108980"/>
                      <a:pt x="101288" y="112880"/>
                      <a:pt x="104775" y="118110"/>
                    </a:cubicBezTo>
                    <a:cubicBezTo>
                      <a:pt x="110079" y="126067"/>
                      <a:pt x="106966" y="122206"/>
                      <a:pt x="114300" y="129540"/>
                    </a:cubicBezTo>
                    <a:cubicBezTo>
                      <a:pt x="114935" y="131445"/>
                      <a:pt x="116535" y="133274"/>
                      <a:pt x="116205" y="135255"/>
                    </a:cubicBezTo>
                    <a:cubicBezTo>
                      <a:pt x="114215" y="147197"/>
                      <a:pt x="108098" y="134119"/>
                      <a:pt x="114300" y="148590"/>
                    </a:cubicBezTo>
                    <a:cubicBezTo>
                      <a:pt x="117404" y="155834"/>
                      <a:pt x="118181" y="153411"/>
                      <a:pt x="123825" y="158115"/>
                    </a:cubicBezTo>
                    <a:cubicBezTo>
                      <a:pt x="125895" y="159840"/>
                      <a:pt x="127298" y="162336"/>
                      <a:pt x="129540" y="163830"/>
                    </a:cubicBezTo>
                    <a:cubicBezTo>
                      <a:pt x="132153" y="165572"/>
                      <a:pt x="143241" y="167255"/>
                      <a:pt x="144780" y="167640"/>
                    </a:cubicBezTo>
                    <a:cubicBezTo>
                      <a:pt x="162513" y="172073"/>
                      <a:pt x="131159" y="166783"/>
                      <a:pt x="163830" y="171450"/>
                    </a:cubicBezTo>
                    <a:cubicBezTo>
                      <a:pt x="169044" y="174926"/>
                      <a:pt x="170681" y="174959"/>
                      <a:pt x="173355" y="180975"/>
                    </a:cubicBezTo>
                    <a:cubicBezTo>
                      <a:pt x="174986" y="184645"/>
                      <a:pt x="174937" y="189063"/>
                      <a:pt x="177165" y="192405"/>
                    </a:cubicBezTo>
                    <a:cubicBezTo>
                      <a:pt x="180460" y="197347"/>
                      <a:pt x="189442" y="199983"/>
                      <a:pt x="194310" y="201930"/>
                    </a:cubicBezTo>
                    <a:cubicBezTo>
                      <a:pt x="202923" y="214850"/>
                      <a:pt x="191807" y="199427"/>
                      <a:pt x="207645" y="215265"/>
                    </a:cubicBezTo>
                    <a:cubicBezTo>
                      <a:pt x="209264" y="216884"/>
                      <a:pt x="210108" y="219128"/>
                      <a:pt x="211455" y="220980"/>
                    </a:cubicBezTo>
                    <a:cubicBezTo>
                      <a:pt x="216816" y="228352"/>
                      <a:pt x="221655" y="235983"/>
                      <a:pt x="228600" y="241935"/>
                    </a:cubicBezTo>
                    <a:cubicBezTo>
                      <a:pt x="236189" y="248440"/>
                      <a:pt x="238906" y="248712"/>
                      <a:pt x="247650" y="255270"/>
                    </a:cubicBezTo>
                    <a:cubicBezTo>
                      <a:pt x="250190" y="257175"/>
                      <a:pt x="253025" y="258740"/>
                      <a:pt x="255270" y="260985"/>
                    </a:cubicBezTo>
                    <a:cubicBezTo>
                      <a:pt x="256889" y="262604"/>
                      <a:pt x="257810" y="264795"/>
                      <a:pt x="259080" y="266700"/>
                    </a:cubicBezTo>
                    <a:cubicBezTo>
                      <a:pt x="259715" y="278130"/>
                      <a:pt x="259900" y="289594"/>
                      <a:pt x="260985" y="300990"/>
                    </a:cubicBezTo>
                    <a:cubicBezTo>
                      <a:pt x="261633" y="307794"/>
                      <a:pt x="264300" y="307253"/>
                      <a:pt x="268605" y="312420"/>
                    </a:cubicBezTo>
                    <a:cubicBezTo>
                      <a:pt x="270071" y="314179"/>
                      <a:pt x="271485" y="316043"/>
                      <a:pt x="272415" y="318135"/>
                    </a:cubicBezTo>
                    <a:cubicBezTo>
                      <a:pt x="277307" y="329143"/>
                      <a:pt x="275999" y="332697"/>
                      <a:pt x="280035" y="344805"/>
                    </a:cubicBezTo>
                    <a:cubicBezTo>
                      <a:pt x="282338" y="351713"/>
                      <a:pt x="284310" y="352287"/>
                      <a:pt x="287655" y="358140"/>
                    </a:cubicBezTo>
                    <a:cubicBezTo>
                      <a:pt x="294341" y="369841"/>
                      <a:pt x="287871" y="362166"/>
                      <a:pt x="297180" y="371475"/>
                    </a:cubicBezTo>
                    <a:cubicBezTo>
                      <a:pt x="297815" y="373380"/>
                      <a:pt x="297831" y="375622"/>
                      <a:pt x="299085" y="377190"/>
                    </a:cubicBezTo>
                    <a:cubicBezTo>
                      <a:pt x="300515" y="378978"/>
                      <a:pt x="303041" y="379534"/>
                      <a:pt x="304800" y="381000"/>
                    </a:cubicBezTo>
                    <a:cubicBezTo>
                      <a:pt x="306870" y="382725"/>
                      <a:pt x="308470" y="384962"/>
                      <a:pt x="310515" y="386715"/>
                    </a:cubicBezTo>
                    <a:cubicBezTo>
                      <a:pt x="312926" y="388781"/>
                      <a:pt x="315890" y="390185"/>
                      <a:pt x="318135" y="392430"/>
                    </a:cubicBezTo>
                    <a:cubicBezTo>
                      <a:pt x="319754" y="394049"/>
                      <a:pt x="319897" y="397121"/>
                      <a:pt x="321945" y="398145"/>
                    </a:cubicBezTo>
                    <a:cubicBezTo>
                      <a:pt x="325400" y="399872"/>
                      <a:pt x="329565" y="399415"/>
                      <a:pt x="333375" y="400050"/>
                    </a:cubicBezTo>
                    <a:cubicBezTo>
                      <a:pt x="349000" y="415675"/>
                      <a:pt x="340546" y="412152"/>
                      <a:pt x="356235" y="415290"/>
                    </a:cubicBezTo>
                    <a:cubicBezTo>
                      <a:pt x="356870" y="417195"/>
                      <a:pt x="358140" y="418997"/>
                      <a:pt x="358140" y="421005"/>
                    </a:cubicBezTo>
                    <a:cubicBezTo>
                      <a:pt x="358140" y="424071"/>
                      <a:pt x="353169" y="432480"/>
                      <a:pt x="352425" y="434340"/>
                    </a:cubicBezTo>
                    <a:cubicBezTo>
                      <a:pt x="350933" y="438069"/>
                      <a:pt x="349885" y="441960"/>
                      <a:pt x="348615" y="445770"/>
                    </a:cubicBezTo>
                    <a:lnTo>
                      <a:pt x="346710" y="451485"/>
                    </a:lnTo>
                    <a:cubicBezTo>
                      <a:pt x="346075" y="453390"/>
                      <a:pt x="345292" y="455252"/>
                      <a:pt x="344805" y="457200"/>
                    </a:cubicBezTo>
                    <a:lnTo>
                      <a:pt x="342900" y="464820"/>
                    </a:lnTo>
                    <a:cubicBezTo>
                      <a:pt x="343602" y="469734"/>
                      <a:pt x="344050" y="478550"/>
                      <a:pt x="346710" y="483870"/>
                    </a:cubicBezTo>
                    <a:cubicBezTo>
                      <a:pt x="347734" y="485918"/>
                      <a:pt x="349496" y="487537"/>
                      <a:pt x="350520" y="489585"/>
                    </a:cubicBezTo>
                    <a:cubicBezTo>
                      <a:pt x="351418" y="491381"/>
                      <a:pt x="351171" y="493732"/>
                      <a:pt x="352425" y="495300"/>
                    </a:cubicBezTo>
                    <a:cubicBezTo>
                      <a:pt x="356352" y="500209"/>
                      <a:pt x="362273" y="503405"/>
                      <a:pt x="365760" y="508635"/>
                    </a:cubicBezTo>
                    <a:cubicBezTo>
                      <a:pt x="379375" y="529057"/>
                      <a:pt x="358172" y="498063"/>
                      <a:pt x="375285" y="520065"/>
                    </a:cubicBezTo>
                    <a:cubicBezTo>
                      <a:pt x="378096" y="523679"/>
                      <a:pt x="380158" y="527832"/>
                      <a:pt x="382905" y="531495"/>
                    </a:cubicBezTo>
                    <a:cubicBezTo>
                      <a:pt x="384810" y="534035"/>
                      <a:pt x="386775" y="536531"/>
                      <a:pt x="388620" y="539115"/>
                    </a:cubicBezTo>
                    <a:cubicBezTo>
                      <a:pt x="389951" y="540978"/>
                      <a:pt x="390525" y="543560"/>
                      <a:pt x="392430" y="544830"/>
                    </a:cubicBezTo>
                    <a:cubicBezTo>
                      <a:pt x="394608" y="546282"/>
                      <a:pt x="397533" y="546016"/>
                      <a:pt x="400050" y="546735"/>
                    </a:cubicBezTo>
                    <a:cubicBezTo>
                      <a:pt x="401981" y="547287"/>
                      <a:pt x="403860" y="548005"/>
                      <a:pt x="405765" y="548640"/>
                    </a:cubicBezTo>
                    <a:cubicBezTo>
                      <a:pt x="407441" y="548535"/>
                      <a:pt x="450776" y="546115"/>
                      <a:pt x="457200" y="544830"/>
                    </a:cubicBezTo>
                    <a:cubicBezTo>
                      <a:pt x="460653" y="544139"/>
                      <a:pt x="467468" y="539255"/>
                      <a:pt x="470535" y="537210"/>
                    </a:cubicBezTo>
                    <a:cubicBezTo>
                      <a:pt x="471805" y="535305"/>
                      <a:pt x="473321" y="533543"/>
                      <a:pt x="474345" y="531495"/>
                    </a:cubicBezTo>
                    <a:cubicBezTo>
                      <a:pt x="475243" y="529699"/>
                      <a:pt x="474830" y="527200"/>
                      <a:pt x="476250" y="525780"/>
                    </a:cubicBezTo>
                    <a:cubicBezTo>
                      <a:pt x="477670" y="524360"/>
                      <a:pt x="480060" y="524510"/>
                      <a:pt x="481965" y="523875"/>
                    </a:cubicBezTo>
                    <a:cubicBezTo>
                      <a:pt x="482600" y="521970"/>
                      <a:pt x="482756" y="519831"/>
                      <a:pt x="483870" y="518160"/>
                    </a:cubicBezTo>
                    <a:cubicBezTo>
                      <a:pt x="488624" y="511029"/>
                      <a:pt x="496906" y="508314"/>
                      <a:pt x="504825" y="506730"/>
                    </a:cubicBezTo>
                    <a:cubicBezTo>
                      <a:pt x="508613" y="505972"/>
                      <a:pt x="512408" y="505175"/>
                      <a:pt x="516255" y="504825"/>
                    </a:cubicBezTo>
                    <a:cubicBezTo>
                      <a:pt x="526393" y="503903"/>
                      <a:pt x="536575" y="503555"/>
                      <a:pt x="546735" y="502920"/>
                    </a:cubicBezTo>
                    <a:cubicBezTo>
                      <a:pt x="548005" y="501015"/>
                      <a:pt x="548682" y="498536"/>
                      <a:pt x="550545" y="497205"/>
                    </a:cubicBezTo>
                    <a:cubicBezTo>
                      <a:pt x="559218" y="491010"/>
                      <a:pt x="563278" y="493853"/>
                      <a:pt x="573405" y="495300"/>
                    </a:cubicBezTo>
                    <a:cubicBezTo>
                      <a:pt x="577215" y="496570"/>
                      <a:pt x="581493" y="496882"/>
                      <a:pt x="584835" y="499110"/>
                    </a:cubicBezTo>
                    <a:cubicBezTo>
                      <a:pt x="590550" y="502920"/>
                      <a:pt x="595464" y="508368"/>
                      <a:pt x="601980" y="510540"/>
                    </a:cubicBezTo>
                    <a:cubicBezTo>
                      <a:pt x="605790" y="511810"/>
                      <a:pt x="610068" y="512122"/>
                      <a:pt x="613410" y="514350"/>
                    </a:cubicBezTo>
                    <a:cubicBezTo>
                      <a:pt x="621303" y="519612"/>
                      <a:pt x="616904" y="517605"/>
                      <a:pt x="626745" y="520065"/>
                    </a:cubicBezTo>
                    <a:cubicBezTo>
                      <a:pt x="639157" y="532477"/>
                      <a:pt x="635782" y="531913"/>
                      <a:pt x="647700" y="537210"/>
                    </a:cubicBezTo>
                    <a:cubicBezTo>
                      <a:pt x="650825" y="538599"/>
                      <a:pt x="654223" y="539383"/>
                      <a:pt x="657225" y="541020"/>
                    </a:cubicBezTo>
                    <a:cubicBezTo>
                      <a:pt x="661245" y="543213"/>
                      <a:pt x="668655" y="548640"/>
                      <a:pt x="668655" y="548640"/>
                    </a:cubicBezTo>
                    <a:cubicBezTo>
                      <a:pt x="669559" y="557679"/>
                      <a:pt x="664110" y="584415"/>
                      <a:pt x="678180" y="592455"/>
                    </a:cubicBezTo>
                    <a:cubicBezTo>
                      <a:pt x="680453" y="593754"/>
                      <a:pt x="683260" y="593725"/>
                      <a:pt x="685800" y="594360"/>
                    </a:cubicBezTo>
                    <a:cubicBezTo>
                      <a:pt x="687094" y="596086"/>
                      <a:pt x="693932" y="604909"/>
                      <a:pt x="695325" y="607695"/>
                    </a:cubicBezTo>
                    <a:cubicBezTo>
                      <a:pt x="696223" y="609491"/>
                      <a:pt x="696595" y="611505"/>
                      <a:pt x="697230" y="613410"/>
                    </a:cubicBezTo>
                    <a:cubicBezTo>
                      <a:pt x="697865" y="619125"/>
                      <a:pt x="697740" y="624977"/>
                      <a:pt x="699135" y="630555"/>
                    </a:cubicBezTo>
                    <a:cubicBezTo>
                      <a:pt x="699690" y="632776"/>
                      <a:pt x="702043" y="634166"/>
                      <a:pt x="702945" y="636270"/>
                    </a:cubicBezTo>
                    <a:cubicBezTo>
                      <a:pt x="703976" y="638676"/>
                      <a:pt x="703819" y="641484"/>
                      <a:pt x="704850" y="643890"/>
                    </a:cubicBezTo>
                    <a:cubicBezTo>
                      <a:pt x="705752" y="645994"/>
                      <a:pt x="707730" y="647513"/>
                      <a:pt x="708660" y="649605"/>
                    </a:cubicBezTo>
                    <a:cubicBezTo>
                      <a:pt x="710291" y="653275"/>
                      <a:pt x="711200" y="657225"/>
                      <a:pt x="712470" y="661035"/>
                    </a:cubicBezTo>
                    <a:cubicBezTo>
                      <a:pt x="715203" y="669234"/>
                      <a:pt x="713888" y="664802"/>
                      <a:pt x="716280" y="674370"/>
                    </a:cubicBezTo>
                    <a:cubicBezTo>
                      <a:pt x="716915" y="684530"/>
                      <a:pt x="717119" y="694726"/>
                      <a:pt x="718185" y="704850"/>
                    </a:cubicBezTo>
                    <a:cubicBezTo>
                      <a:pt x="718395" y="706847"/>
                      <a:pt x="718522" y="709311"/>
                      <a:pt x="720090" y="710565"/>
                    </a:cubicBezTo>
                    <a:cubicBezTo>
                      <a:pt x="722134" y="712201"/>
                      <a:pt x="725170" y="711835"/>
                      <a:pt x="727710" y="712470"/>
                    </a:cubicBezTo>
                    <a:cubicBezTo>
                      <a:pt x="728980" y="714375"/>
                      <a:pt x="729901" y="716566"/>
                      <a:pt x="731520" y="718185"/>
                    </a:cubicBezTo>
                    <a:cubicBezTo>
                      <a:pt x="735016" y="721681"/>
                      <a:pt x="740871" y="723315"/>
                      <a:pt x="744855" y="725805"/>
                    </a:cubicBezTo>
                    <a:cubicBezTo>
                      <a:pt x="747547" y="727488"/>
                      <a:pt x="749891" y="729675"/>
                      <a:pt x="752475" y="731520"/>
                    </a:cubicBezTo>
                    <a:cubicBezTo>
                      <a:pt x="754338" y="732851"/>
                      <a:pt x="756285" y="734060"/>
                      <a:pt x="758190" y="735330"/>
                    </a:cubicBezTo>
                    <a:cubicBezTo>
                      <a:pt x="759460" y="737235"/>
                      <a:pt x="760381" y="739426"/>
                      <a:pt x="762000" y="741045"/>
                    </a:cubicBezTo>
                    <a:cubicBezTo>
                      <a:pt x="768604" y="747649"/>
                      <a:pt x="767461" y="741426"/>
                      <a:pt x="771525" y="750570"/>
                    </a:cubicBezTo>
                    <a:cubicBezTo>
                      <a:pt x="773156" y="754240"/>
                      <a:pt x="775335" y="762000"/>
                      <a:pt x="775335" y="762000"/>
                    </a:cubicBezTo>
                    <a:cubicBezTo>
                      <a:pt x="774065" y="763905"/>
                      <a:pt x="772549" y="765667"/>
                      <a:pt x="771525" y="767715"/>
                    </a:cubicBezTo>
                    <a:cubicBezTo>
                      <a:pt x="770627" y="769511"/>
                      <a:pt x="770874" y="771862"/>
                      <a:pt x="769620" y="773430"/>
                    </a:cubicBezTo>
                    <a:cubicBezTo>
                      <a:pt x="768190" y="775218"/>
                      <a:pt x="765810" y="775970"/>
                      <a:pt x="763905" y="777240"/>
                    </a:cubicBezTo>
                    <a:cubicBezTo>
                      <a:pt x="763270" y="779145"/>
                      <a:pt x="762000" y="780947"/>
                      <a:pt x="762000" y="782955"/>
                    </a:cubicBezTo>
                    <a:cubicBezTo>
                      <a:pt x="762000" y="793711"/>
                      <a:pt x="772571" y="789633"/>
                      <a:pt x="781050" y="790575"/>
                    </a:cubicBezTo>
                    <a:cubicBezTo>
                      <a:pt x="791980" y="794218"/>
                      <a:pt x="781778" y="789871"/>
                      <a:pt x="792480" y="798195"/>
                    </a:cubicBezTo>
                    <a:cubicBezTo>
                      <a:pt x="796094" y="801006"/>
                      <a:pt x="803910" y="805815"/>
                      <a:pt x="803910" y="805815"/>
                    </a:cubicBezTo>
                    <a:cubicBezTo>
                      <a:pt x="805180" y="807720"/>
                      <a:pt x="807436" y="809258"/>
                      <a:pt x="807720" y="811530"/>
                    </a:cubicBezTo>
                    <a:cubicBezTo>
                      <a:pt x="808587" y="818468"/>
                      <a:pt x="805333" y="821778"/>
                      <a:pt x="802005" y="826770"/>
                    </a:cubicBezTo>
                    <a:cubicBezTo>
                      <a:pt x="790575" y="826135"/>
                      <a:pt x="778878" y="827402"/>
                      <a:pt x="767715" y="824865"/>
                    </a:cubicBezTo>
                    <a:cubicBezTo>
                      <a:pt x="764212" y="824069"/>
                      <a:pt x="762822" y="819583"/>
                      <a:pt x="760095" y="817245"/>
                    </a:cubicBezTo>
                    <a:cubicBezTo>
                      <a:pt x="758357" y="815755"/>
                      <a:pt x="756285" y="814705"/>
                      <a:pt x="754380" y="813435"/>
                    </a:cubicBezTo>
                    <a:cubicBezTo>
                      <a:pt x="753745" y="815975"/>
                      <a:pt x="753774" y="818782"/>
                      <a:pt x="752475" y="821055"/>
                    </a:cubicBezTo>
                    <a:cubicBezTo>
                      <a:pt x="751138" y="823394"/>
                      <a:pt x="747141" y="824103"/>
                      <a:pt x="746760" y="826770"/>
                    </a:cubicBezTo>
                    <a:cubicBezTo>
                      <a:pt x="745768" y="833713"/>
                      <a:pt x="748165" y="840729"/>
                      <a:pt x="748665" y="847725"/>
                    </a:cubicBezTo>
                    <a:cubicBezTo>
                      <a:pt x="749435" y="858511"/>
                      <a:pt x="748449" y="869506"/>
                      <a:pt x="750570" y="880110"/>
                    </a:cubicBezTo>
                    <a:cubicBezTo>
                      <a:pt x="751098" y="882752"/>
                      <a:pt x="754560" y="883755"/>
                      <a:pt x="756285" y="885825"/>
                    </a:cubicBezTo>
                    <a:cubicBezTo>
                      <a:pt x="757751" y="887584"/>
                      <a:pt x="758476" y="889921"/>
                      <a:pt x="760095" y="891540"/>
                    </a:cubicBezTo>
                    <a:cubicBezTo>
                      <a:pt x="761714" y="893159"/>
                      <a:pt x="764051" y="893884"/>
                      <a:pt x="765810" y="895350"/>
                    </a:cubicBezTo>
                    <a:cubicBezTo>
                      <a:pt x="789690" y="915250"/>
                      <a:pt x="750608" y="885377"/>
                      <a:pt x="779145" y="906780"/>
                    </a:cubicBezTo>
                    <a:cubicBezTo>
                      <a:pt x="779780" y="916305"/>
                      <a:pt x="779996" y="925867"/>
                      <a:pt x="781050" y="935355"/>
                    </a:cubicBezTo>
                    <a:cubicBezTo>
                      <a:pt x="782397" y="947478"/>
                      <a:pt x="788754" y="935123"/>
                      <a:pt x="781050" y="956310"/>
                    </a:cubicBezTo>
                    <a:cubicBezTo>
                      <a:pt x="780129" y="958842"/>
                      <a:pt x="777240" y="960120"/>
                      <a:pt x="775335" y="962025"/>
                    </a:cubicBezTo>
                    <a:cubicBezTo>
                      <a:pt x="775970" y="970915"/>
                      <a:pt x="776199" y="979843"/>
                      <a:pt x="777240" y="988695"/>
                    </a:cubicBezTo>
                    <a:cubicBezTo>
                      <a:pt x="777475" y="990689"/>
                      <a:pt x="778815" y="992429"/>
                      <a:pt x="779145" y="994410"/>
                    </a:cubicBezTo>
                    <a:cubicBezTo>
                      <a:pt x="780725" y="1003889"/>
                      <a:pt x="781596" y="1013472"/>
                      <a:pt x="782955" y="1022985"/>
                    </a:cubicBezTo>
                    <a:cubicBezTo>
                      <a:pt x="783501" y="1026809"/>
                      <a:pt x="783923" y="1030668"/>
                      <a:pt x="784860" y="1034415"/>
                    </a:cubicBezTo>
                    <a:cubicBezTo>
                      <a:pt x="785834" y="1038311"/>
                      <a:pt x="786442" y="1042503"/>
                      <a:pt x="788670" y="1045845"/>
                    </a:cubicBezTo>
                    <a:cubicBezTo>
                      <a:pt x="793594" y="1053231"/>
                      <a:pt x="791756" y="1049388"/>
                      <a:pt x="794385" y="1057275"/>
                    </a:cubicBezTo>
                    <a:cubicBezTo>
                      <a:pt x="795020" y="1055370"/>
                      <a:pt x="794870" y="1052980"/>
                      <a:pt x="796290" y="1051560"/>
                    </a:cubicBezTo>
                    <a:cubicBezTo>
                      <a:pt x="797710" y="1050140"/>
                      <a:pt x="800334" y="1050769"/>
                      <a:pt x="802005" y="1049655"/>
                    </a:cubicBezTo>
                    <a:cubicBezTo>
                      <a:pt x="804247" y="1048161"/>
                      <a:pt x="805815" y="1045845"/>
                      <a:pt x="807720" y="1043940"/>
                    </a:cubicBezTo>
                    <a:cubicBezTo>
                      <a:pt x="808355" y="1042035"/>
                      <a:pt x="808371" y="1039793"/>
                      <a:pt x="809625" y="1038225"/>
                    </a:cubicBezTo>
                    <a:cubicBezTo>
                      <a:pt x="817506" y="1028374"/>
                      <a:pt x="841086" y="1036024"/>
                      <a:pt x="845820" y="1036320"/>
                    </a:cubicBezTo>
                    <a:cubicBezTo>
                      <a:pt x="847090" y="1038225"/>
                      <a:pt x="848606" y="1039987"/>
                      <a:pt x="849630" y="1042035"/>
                    </a:cubicBezTo>
                    <a:cubicBezTo>
                      <a:pt x="852729" y="1048233"/>
                      <a:pt x="849886" y="1048006"/>
                      <a:pt x="855345" y="1053465"/>
                    </a:cubicBezTo>
                    <a:cubicBezTo>
                      <a:pt x="856964" y="1055084"/>
                      <a:pt x="859301" y="1055809"/>
                      <a:pt x="861060" y="1057275"/>
                    </a:cubicBezTo>
                    <a:cubicBezTo>
                      <a:pt x="875728" y="1069498"/>
                      <a:pt x="858301" y="1057340"/>
                      <a:pt x="872490" y="1066800"/>
                    </a:cubicBezTo>
                    <a:cubicBezTo>
                      <a:pt x="878431" y="1084622"/>
                      <a:pt x="867591" y="1051450"/>
                      <a:pt x="878205" y="1089660"/>
                    </a:cubicBezTo>
                    <a:cubicBezTo>
                      <a:pt x="879817" y="1095464"/>
                      <a:pt x="879660" y="1102545"/>
                      <a:pt x="883920" y="1106805"/>
                    </a:cubicBezTo>
                    <a:cubicBezTo>
                      <a:pt x="891254" y="1114139"/>
                      <a:pt x="888141" y="1110278"/>
                      <a:pt x="893445" y="1118235"/>
                    </a:cubicBezTo>
                    <a:cubicBezTo>
                      <a:pt x="894080" y="1120775"/>
                      <a:pt x="895044" y="1123255"/>
                      <a:pt x="895350" y="1125855"/>
                    </a:cubicBezTo>
                    <a:cubicBezTo>
                      <a:pt x="896317" y="1134078"/>
                      <a:pt x="895247" y="1142588"/>
                      <a:pt x="897255" y="1150620"/>
                    </a:cubicBezTo>
                    <a:cubicBezTo>
                      <a:pt x="897908" y="1153234"/>
                      <a:pt x="901065" y="1154430"/>
                      <a:pt x="902970" y="1156335"/>
                    </a:cubicBezTo>
                    <a:lnTo>
                      <a:pt x="906780" y="1167765"/>
                    </a:lnTo>
                    <a:lnTo>
                      <a:pt x="908685" y="1173480"/>
                    </a:lnTo>
                    <a:cubicBezTo>
                      <a:pt x="904228" y="1186850"/>
                      <a:pt x="902754" y="1185951"/>
                      <a:pt x="906780" y="1202055"/>
                    </a:cubicBezTo>
                    <a:cubicBezTo>
                      <a:pt x="911294" y="1220113"/>
                      <a:pt x="910590" y="1199220"/>
                      <a:pt x="910590" y="121158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11 Forma libre"/>
              <p:cNvSpPr/>
              <p:nvPr/>
            </p:nvSpPr>
            <p:spPr>
              <a:xfrm>
                <a:off x="6585585" y="3585210"/>
                <a:ext cx="1411647" cy="1318310"/>
              </a:xfrm>
              <a:custGeom>
                <a:avLst/>
                <a:gdLst>
                  <a:gd name="connsiteX0" fmla="*/ 1196340 w 1411647"/>
                  <a:gd name="connsiteY0" fmla="*/ 695325 h 1318310"/>
                  <a:gd name="connsiteX1" fmla="*/ 1205865 w 1411647"/>
                  <a:gd name="connsiteY1" fmla="*/ 710565 h 1318310"/>
                  <a:gd name="connsiteX2" fmla="*/ 1213485 w 1411647"/>
                  <a:gd name="connsiteY2" fmla="*/ 718185 h 1318310"/>
                  <a:gd name="connsiteX3" fmla="*/ 1219200 w 1411647"/>
                  <a:gd name="connsiteY3" fmla="*/ 739140 h 1318310"/>
                  <a:gd name="connsiteX4" fmla="*/ 1242060 w 1411647"/>
                  <a:gd name="connsiteY4" fmla="*/ 746760 h 1318310"/>
                  <a:gd name="connsiteX5" fmla="*/ 1249680 w 1411647"/>
                  <a:gd name="connsiteY5" fmla="*/ 754380 h 1318310"/>
                  <a:gd name="connsiteX6" fmla="*/ 1251585 w 1411647"/>
                  <a:gd name="connsiteY6" fmla="*/ 763905 h 1318310"/>
                  <a:gd name="connsiteX7" fmla="*/ 1249680 w 1411647"/>
                  <a:gd name="connsiteY7" fmla="*/ 769620 h 1318310"/>
                  <a:gd name="connsiteX8" fmla="*/ 1247775 w 1411647"/>
                  <a:gd name="connsiteY8" fmla="*/ 777240 h 1318310"/>
                  <a:gd name="connsiteX9" fmla="*/ 1249680 w 1411647"/>
                  <a:gd name="connsiteY9" fmla="*/ 847725 h 1318310"/>
                  <a:gd name="connsiteX10" fmla="*/ 1251585 w 1411647"/>
                  <a:gd name="connsiteY10" fmla="*/ 853440 h 1318310"/>
                  <a:gd name="connsiteX11" fmla="*/ 1263015 w 1411647"/>
                  <a:gd name="connsiteY11" fmla="*/ 861060 h 1318310"/>
                  <a:gd name="connsiteX12" fmla="*/ 1280160 w 1411647"/>
                  <a:gd name="connsiteY12" fmla="*/ 868680 h 1318310"/>
                  <a:gd name="connsiteX13" fmla="*/ 1285875 w 1411647"/>
                  <a:gd name="connsiteY13" fmla="*/ 870585 h 1318310"/>
                  <a:gd name="connsiteX14" fmla="*/ 1291590 w 1411647"/>
                  <a:gd name="connsiteY14" fmla="*/ 872490 h 1318310"/>
                  <a:gd name="connsiteX15" fmla="*/ 1312545 w 1411647"/>
                  <a:gd name="connsiteY15" fmla="*/ 870585 h 1318310"/>
                  <a:gd name="connsiteX16" fmla="*/ 1318260 w 1411647"/>
                  <a:gd name="connsiteY16" fmla="*/ 864870 h 1318310"/>
                  <a:gd name="connsiteX17" fmla="*/ 1323975 w 1411647"/>
                  <a:gd name="connsiteY17" fmla="*/ 862965 h 1318310"/>
                  <a:gd name="connsiteX18" fmla="*/ 1329690 w 1411647"/>
                  <a:gd name="connsiteY18" fmla="*/ 859155 h 1318310"/>
                  <a:gd name="connsiteX19" fmla="*/ 1392555 w 1411647"/>
                  <a:gd name="connsiteY19" fmla="*/ 861060 h 1318310"/>
                  <a:gd name="connsiteX20" fmla="*/ 1400175 w 1411647"/>
                  <a:gd name="connsiteY20" fmla="*/ 862965 h 1318310"/>
                  <a:gd name="connsiteX21" fmla="*/ 1405890 w 1411647"/>
                  <a:gd name="connsiteY21" fmla="*/ 866775 h 1318310"/>
                  <a:gd name="connsiteX22" fmla="*/ 1407795 w 1411647"/>
                  <a:gd name="connsiteY22" fmla="*/ 872490 h 1318310"/>
                  <a:gd name="connsiteX23" fmla="*/ 1411605 w 1411647"/>
                  <a:gd name="connsiteY23" fmla="*/ 878205 h 1318310"/>
                  <a:gd name="connsiteX24" fmla="*/ 1405890 w 1411647"/>
                  <a:gd name="connsiteY24" fmla="*/ 882015 h 1318310"/>
                  <a:gd name="connsiteX25" fmla="*/ 1398270 w 1411647"/>
                  <a:gd name="connsiteY25" fmla="*/ 893445 h 1318310"/>
                  <a:gd name="connsiteX26" fmla="*/ 1394460 w 1411647"/>
                  <a:gd name="connsiteY26" fmla="*/ 908685 h 1318310"/>
                  <a:gd name="connsiteX27" fmla="*/ 1390650 w 1411647"/>
                  <a:gd name="connsiteY27" fmla="*/ 922020 h 1318310"/>
                  <a:gd name="connsiteX28" fmla="*/ 1381125 w 1411647"/>
                  <a:gd name="connsiteY28" fmla="*/ 933450 h 1318310"/>
                  <a:gd name="connsiteX29" fmla="*/ 1377315 w 1411647"/>
                  <a:gd name="connsiteY29" fmla="*/ 944880 h 1318310"/>
                  <a:gd name="connsiteX30" fmla="*/ 1375410 w 1411647"/>
                  <a:gd name="connsiteY30" fmla="*/ 950595 h 1318310"/>
                  <a:gd name="connsiteX31" fmla="*/ 1371600 w 1411647"/>
                  <a:gd name="connsiteY31" fmla="*/ 958215 h 1318310"/>
                  <a:gd name="connsiteX32" fmla="*/ 1354455 w 1411647"/>
                  <a:gd name="connsiteY32" fmla="*/ 960120 h 1318310"/>
                  <a:gd name="connsiteX33" fmla="*/ 1348740 w 1411647"/>
                  <a:gd name="connsiteY33" fmla="*/ 963930 h 1318310"/>
                  <a:gd name="connsiteX34" fmla="*/ 1343025 w 1411647"/>
                  <a:gd name="connsiteY34" fmla="*/ 977265 h 1318310"/>
                  <a:gd name="connsiteX35" fmla="*/ 1341120 w 1411647"/>
                  <a:gd name="connsiteY35" fmla="*/ 982980 h 1318310"/>
                  <a:gd name="connsiteX36" fmla="*/ 1348740 w 1411647"/>
                  <a:gd name="connsiteY36" fmla="*/ 996315 h 1318310"/>
                  <a:gd name="connsiteX37" fmla="*/ 1356360 w 1411647"/>
                  <a:gd name="connsiteY37" fmla="*/ 1007745 h 1318310"/>
                  <a:gd name="connsiteX38" fmla="*/ 1358265 w 1411647"/>
                  <a:gd name="connsiteY38" fmla="*/ 1013460 h 1318310"/>
                  <a:gd name="connsiteX39" fmla="*/ 1352550 w 1411647"/>
                  <a:gd name="connsiteY39" fmla="*/ 1032510 h 1318310"/>
                  <a:gd name="connsiteX40" fmla="*/ 1344930 w 1411647"/>
                  <a:gd name="connsiteY40" fmla="*/ 1049655 h 1318310"/>
                  <a:gd name="connsiteX41" fmla="*/ 1341120 w 1411647"/>
                  <a:gd name="connsiteY41" fmla="*/ 1078230 h 1318310"/>
                  <a:gd name="connsiteX42" fmla="*/ 1337310 w 1411647"/>
                  <a:gd name="connsiteY42" fmla="*/ 1095375 h 1318310"/>
                  <a:gd name="connsiteX43" fmla="*/ 1333500 w 1411647"/>
                  <a:gd name="connsiteY43" fmla="*/ 1101090 h 1318310"/>
                  <a:gd name="connsiteX44" fmla="*/ 1331595 w 1411647"/>
                  <a:gd name="connsiteY44" fmla="*/ 1158240 h 1318310"/>
                  <a:gd name="connsiteX45" fmla="*/ 1337310 w 1411647"/>
                  <a:gd name="connsiteY45" fmla="*/ 1169670 h 1318310"/>
                  <a:gd name="connsiteX46" fmla="*/ 1341120 w 1411647"/>
                  <a:gd name="connsiteY46" fmla="*/ 1181100 h 1318310"/>
                  <a:gd name="connsiteX47" fmla="*/ 1360170 w 1411647"/>
                  <a:gd name="connsiteY47" fmla="*/ 1183005 h 1318310"/>
                  <a:gd name="connsiteX48" fmla="*/ 1346835 w 1411647"/>
                  <a:gd name="connsiteY48" fmla="*/ 1192530 h 1318310"/>
                  <a:gd name="connsiteX49" fmla="*/ 1341120 w 1411647"/>
                  <a:gd name="connsiteY49" fmla="*/ 1194435 h 1318310"/>
                  <a:gd name="connsiteX50" fmla="*/ 1350645 w 1411647"/>
                  <a:gd name="connsiteY50" fmla="*/ 1205865 h 1318310"/>
                  <a:gd name="connsiteX51" fmla="*/ 1354455 w 1411647"/>
                  <a:gd name="connsiteY51" fmla="*/ 1211580 h 1318310"/>
                  <a:gd name="connsiteX52" fmla="*/ 1365885 w 1411647"/>
                  <a:gd name="connsiteY52" fmla="*/ 1215390 h 1318310"/>
                  <a:gd name="connsiteX53" fmla="*/ 1367790 w 1411647"/>
                  <a:gd name="connsiteY53" fmla="*/ 1221105 h 1318310"/>
                  <a:gd name="connsiteX54" fmla="*/ 1371600 w 1411647"/>
                  <a:gd name="connsiteY54" fmla="*/ 1242060 h 1318310"/>
                  <a:gd name="connsiteX55" fmla="*/ 1373505 w 1411647"/>
                  <a:gd name="connsiteY55" fmla="*/ 1247775 h 1318310"/>
                  <a:gd name="connsiteX56" fmla="*/ 1375410 w 1411647"/>
                  <a:gd name="connsiteY56" fmla="*/ 1264920 h 1318310"/>
                  <a:gd name="connsiteX57" fmla="*/ 1377315 w 1411647"/>
                  <a:gd name="connsiteY57" fmla="*/ 1272540 h 1318310"/>
                  <a:gd name="connsiteX58" fmla="*/ 1375410 w 1411647"/>
                  <a:gd name="connsiteY58" fmla="*/ 1278255 h 1318310"/>
                  <a:gd name="connsiteX59" fmla="*/ 1369695 w 1411647"/>
                  <a:gd name="connsiteY59" fmla="*/ 1280160 h 1318310"/>
                  <a:gd name="connsiteX60" fmla="*/ 1363980 w 1411647"/>
                  <a:gd name="connsiteY60" fmla="*/ 1285875 h 1318310"/>
                  <a:gd name="connsiteX61" fmla="*/ 1333500 w 1411647"/>
                  <a:gd name="connsiteY61" fmla="*/ 1282065 h 1318310"/>
                  <a:gd name="connsiteX62" fmla="*/ 1327785 w 1411647"/>
                  <a:gd name="connsiteY62" fmla="*/ 1278255 h 1318310"/>
                  <a:gd name="connsiteX63" fmla="*/ 1308735 w 1411647"/>
                  <a:gd name="connsiteY63" fmla="*/ 1276350 h 1318310"/>
                  <a:gd name="connsiteX64" fmla="*/ 1297305 w 1411647"/>
                  <a:gd name="connsiteY64" fmla="*/ 1266825 h 1318310"/>
                  <a:gd name="connsiteX65" fmla="*/ 1287780 w 1411647"/>
                  <a:gd name="connsiteY65" fmla="*/ 1264920 h 1318310"/>
                  <a:gd name="connsiteX66" fmla="*/ 1276350 w 1411647"/>
                  <a:gd name="connsiteY66" fmla="*/ 1257300 h 1318310"/>
                  <a:gd name="connsiteX67" fmla="*/ 1270635 w 1411647"/>
                  <a:gd name="connsiteY67" fmla="*/ 1253490 h 1318310"/>
                  <a:gd name="connsiteX68" fmla="*/ 1264920 w 1411647"/>
                  <a:gd name="connsiteY68" fmla="*/ 1251585 h 1318310"/>
                  <a:gd name="connsiteX69" fmla="*/ 1259205 w 1411647"/>
                  <a:gd name="connsiteY69" fmla="*/ 1245870 h 1318310"/>
                  <a:gd name="connsiteX70" fmla="*/ 1217295 w 1411647"/>
                  <a:gd name="connsiteY70" fmla="*/ 1243965 h 1318310"/>
                  <a:gd name="connsiteX71" fmla="*/ 1219200 w 1411647"/>
                  <a:gd name="connsiteY71" fmla="*/ 1266825 h 1318310"/>
                  <a:gd name="connsiteX72" fmla="*/ 1224915 w 1411647"/>
                  <a:gd name="connsiteY72" fmla="*/ 1272540 h 1318310"/>
                  <a:gd name="connsiteX73" fmla="*/ 1230630 w 1411647"/>
                  <a:gd name="connsiteY73" fmla="*/ 1283970 h 1318310"/>
                  <a:gd name="connsiteX74" fmla="*/ 1228725 w 1411647"/>
                  <a:gd name="connsiteY74" fmla="*/ 1312545 h 1318310"/>
                  <a:gd name="connsiteX75" fmla="*/ 1224915 w 1411647"/>
                  <a:gd name="connsiteY75" fmla="*/ 1318260 h 1318310"/>
                  <a:gd name="connsiteX76" fmla="*/ 1215390 w 1411647"/>
                  <a:gd name="connsiteY76" fmla="*/ 1314450 h 1318310"/>
                  <a:gd name="connsiteX77" fmla="*/ 1209675 w 1411647"/>
                  <a:gd name="connsiteY77" fmla="*/ 1312545 h 1318310"/>
                  <a:gd name="connsiteX78" fmla="*/ 1198245 w 1411647"/>
                  <a:gd name="connsiteY78" fmla="*/ 1303020 h 1318310"/>
                  <a:gd name="connsiteX79" fmla="*/ 1192530 w 1411647"/>
                  <a:gd name="connsiteY79" fmla="*/ 1301115 h 1318310"/>
                  <a:gd name="connsiteX80" fmla="*/ 1183005 w 1411647"/>
                  <a:gd name="connsiteY80" fmla="*/ 1291590 h 1318310"/>
                  <a:gd name="connsiteX81" fmla="*/ 1179195 w 1411647"/>
                  <a:gd name="connsiteY81" fmla="*/ 1285875 h 1318310"/>
                  <a:gd name="connsiteX82" fmla="*/ 1173480 w 1411647"/>
                  <a:gd name="connsiteY82" fmla="*/ 1282065 h 1318310"/>
                  <a:gd name="connsiteX83" fmla="*/ 1162050 w 1411647"/>
                  <a:gd name="connsiteY83" fmla="*/ 1274445 h 1318310"/>
                  <a:gd name="connsiteX84" fmla="*/ 1158240 w 1411647"/>
                  <a:gd name="connsiteY84" fmla="*/ 1247775 h 1318310"/>
                  <a:gd name="connsiteX85" fmla="*/ 1154430 w 1411647"/>
                  <a:gd name="connsiteY85" fmla="*/ 1236345 h 1318310"/>
                  <a:gd name="connsiteX86" fmla="*/ 1152525 w 1411647"/>
                  <a:gd name="connsiteY86" fmla="*/ 1224915 h 1318310"/>
                  <a:gd name="connsiteX87" fmla="*/ 1143000 w 1411647"/>
                  <a:gd name="connsiteY87" fmla="*/ 1219200 h 1318310"/>
                  <a:gd name="connsiteX88" fmla="*/ 1137285 w 1411647"/>
                  <a:gd name="connsiteY88" fmla="*/ 1215390 h 1318310"/>
                  <a:gd name="connsiteX89" fmla="*/ 1135380 w 1411647"/>
                  <a:gd name="connsiteY89" fmla="*/ 1209675 h 1318310"/>
                  <a:gd name="connsiteX90" fmla="*/ 1122045 w 1411647"/>
                  <a:gd name="connsiteY90" fmla="*/ 1198245 h 1318310"/>
                  <a:gd name="connsiteX91" fmla="*/ 1118235 w 1411647"/>
                  <a:gd name="connsiteY91" fmla="*/ 1184910 h 1318310"/>
                  <a:gd name="connsiteX92" fmla="*/ 1104900 w 1411647"/>
                  <a:gd name="connsiteY92" fmla="*/ 1173480 h 1318310"/>
                  <a:gd name="connsiteX93" fmla="*/ 1095375 w 1411647"/>
                  <a:gd name="connsiteY93" fmla="*/ 1162050 h 1318310"/>
                  <a:gd name="connsiteX94" fmla="*/ 1093470 w 1411647"/>
                  <a:gd name="connsiteY94" fmla="*/ 1156335 h 1318310"/>
                  <a:gd name="connsiteX95" fmla="*/ 1087755 w 1411647"/>
                  <a:gd name="connsiteY95" fmla="*/ 1150620 h 1318310"/>
                  <a:gd name="connsiteX96" fmla="*/ 1083945 w 1411647"/>
                  <a:gd name="connsiteY96" fmla="*/ 1144905 h 1318310"/>
                  <a:gd name="connsiteX97" fmla="*/ 1078230 w 1411647"/>
                  <a:gd name="connsiteY97" fmla="*/ 1139190 h 1318310"/>
                  <a:gd name="connsiteX98" fmla="*/ 1068705 w 1411647"/>
                  <a:gd name="connsiteY98" fmla="*/ 1127760 h 1318310"/>
                  <a:gd name="connsiteX99" fmla="*/ 1049655 w 1411647"/>
                  <a:gd name="connsiteY99" fmla="*/ 1114425 h 1318310"/>
                  <a:gd name="connsiteX100" fmla="*/ 1030605 w 1411647"/>
                  <a:gd name="connsiteY100" fmla="*/ 1104900 h 1318310"/>
                  <a:gd name="connsiteX101" fmla="*/ 1009650 w 1411647"/>
                  <a:gd name="connsiteY101" fmla="*/ 1091565 h 1318310"/>
                  <a:gd name="connsiteX102" fmla="*/ 1003935 w 1411647"/>
                  <a:gd name="connsiteY102" fmla="*/ 1085850 h 1318310"/>
                  <a:gd name="connsiteX103" fmla="*/ 990600 w 1411647"/>
                  <a:gd name="connsiteY103" fmla="*/ 1078230 h 1318310"/>
                  <a:gd name="connsiteX104" fmla="*/ 981075 w 1411647"/>
                  <a:gd name="connsiteY104" fmla="*/ 1066800 h 1318310"/>
                  <a:gd name="connsiteX105" fmla="*/ 973455 w 1411647"/>
                  <a:gd name="connsiteY105" fmla="*/ 1059180 h 1318310"/>
                  <a:gd name="connsiteX106" fmla="*/ 960120 w 1411647"/>
                  <a:gd name="connsiteY106" fmla="*/ 1047750 h 1318310"/>
                  <a:gd name="connsiteX107" fmla="*/ 950595 w 1411647"/>
                  <a:gd name="connsiteY107" fmla="*/ 1034415 h 1318310"/>
                  <a:gd name="connsiteX108" fmla="*/ 948690 w 1411647"/>
                  <a:gd name="connsiteY108" fmla="*/ 1028700 h 1318310"/>
                  <a:gd name="connsiteX109" fmla="*/ 942975 w 1411647"/>
                  <a:gd name="connsiteY109" fmla="*/ 1022985 h 1318310"/>
                  <a:gd name="connsiteX110" fmla="*/ 939165 w 1411647"/>
                  <a:gd name="connsiteY110" fmla="*/ 1015365 h 1318310"/>
                  <a:gd name="connsiteX111" fmla="*/ 927735 w 1411647"/>
                  <a:gd name="connsiteY111" fmla="*/ 1003935 h 1318310"/>
                  <a:gd name="connsiteX112" fmla="*/ 918210 w 1411647"/>
                  <a:gd name="connsiteY112" fmla="*/ 990600 h 1318310"/>
                  <a:gd name="connsiteX113" fmla="*/ 916305 w 1411647"/>
                  <a:gd name="connsiteY113" fmla="*/ 984885 h 1318310"/>
                  <a:gd name="connsiteX114" fmla="*/ 908685 w 1411647"/>
                  <a:gd name="connsiteY114" fmla="*/ 977265 h 1318310"/>
                  <a:gd name="connsiteX115" fmla="*/ 901065 w 1411647"/>
                  <a:gd name="connsiteY115" fmla="*/ 965835 h 1318310"/>
                  <a:gd name="connsiteX116" fmla="*/ 897255 w 1411647"/>
                  <a:gd name="connsiteY116" fmla="*/ 960120 h 1318310"/>
                  <a:gd name="connsiteX117" fmla="*/ 883920 w 1411647"/>
                  <a:gd name="connsiteY117" fmla="*/ 946785 h 1318310"/>
                  <a:gd name="connsiteX118" fmla="*/ 872490 w 1411647"/>
                  <a:gd name="connsiteY118" fmla="*/ 933450 h 1318310"/>
                  <a:gd name="connsiteX119" fmla="*/ 866775 w 1411647"/>
                  <a:gd name="connsiteY119" fmla="*/ 929640 h 1318310"/>
                  <a:gd name="connsiteX120" fmla="*/ 855345 w 1411647"/>
                  <a:gd name="connsiteY120" fmla="*/ 918210 h 1318310"/>
                  <a:gd name="connsiteX121" fmla="*/ 847725 w 1411647"/>
                  <a:gd name="connsiteY121" fmla="*/ 910590 h 1318310"/>
                  <a:gd name="connsiteX122" fmla="*/ 842010 w 1411647"/>
                  <a:gd name="connsiteY122" fmla="*/ 902970 h 1318310"/>
                  <a:gd name="connsiteX123" fmla="*/ 828675 w 1411647"/>
                  <a:gd name="connsiteY123" fmla="*/ 893445 h 1318310"/>
                  <a:gd name="connsiteX124" fmla="*/ 822960 w 1411647"/>
                  <a:gd name="connsiteY124" fmla="*/ 887730 h 1318310"/>
                  <a:gd name="connsiteX125" fmla="*/ 815340 w 1411647"/>
                  <a:gd name="connsiteY125" fmla="*/ 876300 h 1318310"/>
                  <a:gd name="connsiteX126" fmla="*/ 803910 w 1411647"/>
                  <a:gd name="connsiteY126" fmla="*/ 868680 h 1318310"/>
                  <a:gd name="connsiteX127" fmla="*/ 788670 w 1411647"/>
                  <a:gd name="connsiteY127" fmla="*/ 859155 h 1318310"/>
                  <a:gd name="connsiteX128" fmla="*/ 775335 w 1411647"/>
                  <a:gd name="connsiteY128" fmla="*/ 851535 h 1318310"/>
                  <a:gd name="connsiteX129" fmla="*/ 765810 w 1411647"/>
                  <a:gd name="connsiteY129" fmla="*/ 840105 h 1318310"/>
                  <a:gd name="connsiteX130" fmla="*/ 754380 w 1411647"/>
                  <a:gd name="connsiteY130" fmla="*/ 828675 h 1318310"/>
                  <a:gd name="connsiteX131" fmla="*/ 748665 w 1411647"/>
                  <a:gd name="connsiteY131" fmla="*/ 822960 h 1318310"/>
                  <a:gd name="connsiteX132" fmla="*/ 741045 w 1411647"/>
                  <a:gd name="connsiteY132" fmla="*/ 815340 h 1318310"/>
                  <a:gd name="connsiteX133" fmla="*/ 731520 w 1411647"/>
                  <a:gd name="connsiteY133" fmla="*/ 802005 h 1318310"/>
                  <a:gd name="connsiteX134" fmla="*/ 723900 w 1411647"/>
                  <a:gd name="connsiteY134" fmla="*/ 790575 h 1318310"/>
                  <a:gd name="connsiteX135" fmla="*/ 708660 w 1411647"/>
                  <a:gd name="connsiteY135" fmla="*/ 775335 h 1318310"/>
                  <a:gd name="connsiteX136" fmla="*/ 701040 w 1411647"/>
                  <a:gd name="connsiteY136" fmla="*/ 763905 h 1318310"/>
                  <a:gd name="connsiteX137" fmla="*/ 693420 w 1411647"/>
                  <a:gd name="connsiteY137" fmla="*/ 752475 h 1318310"/>
                  <a:gd name="connsiteX138" fmla="*/ 691515 w 1411647"/>
                  <a:gd name="connsiteY138" fmla="*/ 739140 h 1318310"/>
                  <a:gd name="connsiteX139" fmla="*/ 689610 w 1411647"/>
                  <a:gd name="connsiteY139" fmla="*/ 729615 h 1318310"/>
                  <a:gd name="connsiteX140" fmla="*/ 685800 w 1411647"/>
                  <a:gd name="connsiteY140" fmla="*/ 701040 h 1318310"/>
                  <a:gd name="connsiteX141" fmla="*/ 683895 w 1411647"/>
                  <a:gd name="connsiteY141" fmla="*/ 693420 h 1318310"/>
                  <a:gd name="connsiteX142" fmla="*/ 678180 w 1411647"/>
                  <a:gd name="connsiteY142" fmla="*/ 689610 h 1318310"/>
                  <a:gd name="connsiteX143" fmla="*/ 674370 w 1411647"/>
                  <a:gd name="connsiteY143" fmla="*/ 676275 h 1318310"/>
                  <a:gd name="connsiteX144" fmla="*/ 661035 w 1411647"/>
                  <a:gd name="connsiteY144" fmla="*/ 662940 h 1318310"/>
                  <a:gd name="connsiteX145" fmla="*/ 653415 w 1411647"/>
                  <a:gd name="connsiteY145" fmla="*/ 647700 h 1318310"/>
                  <a:gd name="connsiteX146" fmla="*/ 636270 w 1411647"/>
                  <a:gd name="connsiteY146" fmla="*/ 634365 h 1318310"/>
                  <a:gd name="connsiteX147" fmla="*/ 630555 w 1411647"/>
                  <a:gd name="connsiteY147" fmla="*/ 628650 h 1318310"/>
                  <a:gd name="connsiteX148" fmla="*/ 624840 w 1411647"/>
                  <a:gd name="connsiteY148" fmla="*/ 617220 h 1318310"/>
                  <a:gd name="connsiteX149" fmla="*/ 611505 w 1411647"/>
                  <a:gd name="connsiteY149" fmla="*/ 607695 h 1318310"/>
                  <a:gd name="connsiteX150" fmla="*/ 600075 w 1411647"/>
                  <a:gd name="connsiteY150" fmla="*/ 596265 h 1318310"/>
                  <a:gd name="connsiteX151" fmla="*/ 594360 w 1411647"/>
                  <a:gd name="connsiteY151" fmla="*/ 590550 h 1318310"/>
                  <a:gd name="connsiteX152" fmla="*/ 590550 w 1411647"/>
                  <a:gd name="connsiteY152" fmla="*/ 584835 h 1318310"/>
                  <a:gd name="connsiteX153" fmla="*/ 579120 w 1411647"/>
                  <a:gd name="connsiteY153" fmla="*/ 573405 h 1318310"/>
                  <a:gd name="connsiteX154" fmla="*/ 573405 w 1411647"/>
                  <a:gd name="connsiteY154" fmla="*/ 567690 h 1318310"/>
                  <a:gd name="connsiteX155" fmla="*/ 556260 w 1411647"/>
                  <a:gd name="connsiteY155" fmla="*/ 554355 h 1318310"/>
                  <a:gd name="connsiteX156" fmla="*/ 550545 w 1411647"/>
                  <a:gd name="connsiteY156" fmla="*/ 552450 h 1318310"/>
                  <a:gd name="connsiteX157" fmla="*/ 541020 w 1411647"/>
                  <a:gd name="connsiteY157" fmla="*/ 542925 h 1318310"/>
                  <a:gd name="connsiteX158" fmla="*/ 531495 w 1411647"/>
                  <a:gd name="connsiteY158" fmla="*/ 533400 h 1318310"/>
                  <a:gd name="connsiteX159" fmla="*/ 516255 w 1411647"/>
                  <a:gd name="connsiteY159" fmla="*/ 514350 h 1318310"/>
                  <a:gd name="connsiteX160" fmla="*/ 510540 w 1411647"/>
                  <a:gd name="connsiteY160" fmla="*/ 508635 h 1318310"/>
                  <a:gd name="connsiteX161" fmla="*/ 502920 w 1411647"/>
                  <a:gd name="connsiteY161" fmla="*/ 499110 h 1318310"/>
                  <a:gd name="connsiteX162" fmla="*/ 499110 w 1411647"/>
                  <a:gd name="connsiteY162" fmla="*/ 493395 h 1318310"/>
                  <a:gd name="connsiteX163" fmla="*/ 489585 w 1411647"/>
                  <a:gd name="connsiteY163" fmla="*/ 481965 h 1318310"/>
                  <a:gd name="connsiteX164" fmla="*/ 487680 w 1411647"/>
                  <a:gd name="connsiteY164" fmla="*/ 472440 h 1318310"/>
                  <a:gd name="connsiteX165" fmla="*/ 483870 w 1411647"/>
                  <a:gd name="connsiteY165" fmla="*/ 449580 h 1318310"/>
                  <a:gd name="connsiteX166" fmla="*/ 464820 w 1411647"/>
                  <a:gd name="connsiteY166" fmla="*/ 426720 h 1318310"/>
                  <a:gd name="connsiteX167" fmla="*/ 453390 w 1411647"/>
                  <a:gd name="connsiteY167" fmla="*/ 413385 h 1318310"/>
                  <a:gd name="connsiteX168" fmla="*/ 447675 w 1411647"/>
                  <a:gd name="connsiteY168" fmla="*/ 398145 h 1318310"/>
                  <a:gd name="connsiteX169" fmla="*/ 445770 w 1411647"/>
                  <a:gd name="connsiteY169" fmla="*/ 392430 h 1318310"/>
                  <a:gd name="connsiteX170" fmla="*/ 436245 w 1411647"/>
                  <a:gd name="connsiteY170" fmla="*/ 379095 h 1318310"/>
                  <a:gd name="connsiteX171" fmla="*/ 432435 w 1411647"/>
                  <a:gd name="connsiteY171" fmla="*/ 373380 h 1318310"/>
                  <a:gd name="connsiteX172" fmla="*/ 426720 w 1411647"/>
                  <a:gd name="connsiteY172" fmla="*/ 367665 h 1318310"/>
                  <a:gd name="connsiteX173" fmla="*/ 417195 w 1411647"/>
                  <a:gd name="connsiteY173" fmla="*/ 356235 h 1318310"/>
                  <a:gd name="connsiteX174" fmla="*/ 409575 w 1411647"/>
                  <a:gd name="connsiteY174" fmla="*/ 342900 h 1318310"/>
                  <a:gd name="connsiteX175" fmla="*/ 403860 w 1411647"/>
                  <a:gd name="connsiteY175" fmla="*/ 337185 h 1318310"/>
                  <a:gd name="connsiteX176" fmla="*/ 398145 w 1411647"/>
                  <a:gd name="connsiteY176" fmla="*/ 327660 h 1318310"/>
                  <a:gd name="connsiteX177" fmla="*/ 392430 w 1411647"/>
                  <a:gd name="connsiteY177" fmla="*/ 321945 h 1318310"/>
                  <a:gd name="connsiteX178" fmla="*/ 382905 w 1411647"/>
                  <a:gd name="connsiteY178" fmla="*/ 306705 h 1318310"/>
                  <a:gd name="connsiteX179" fmla="*/ 381000 w 1411647"/>
                  <a:gd name="connsiteY179" fmla="*/ 300990 h 1318310"/>
                  <a:gd name="connsiteX180" fmla="*/ 375285 w 1411647"/>
                  <a:gd name="connsiteY180" fmla="*/ 297180 h 1318310"/>
                  <a:gd name="connsiteX181" fmla="*/ 367665 w 1411647"/>
                  <a:gd name="connsiteY181" fmla="*/ 291465 h 1318310"/>
                  <a:gd name="connsiteX182" fmla="*/ 361950 w 1411647"/>
                  <a:gd name="connsiteY182" fmla="*/ 285750 h 1318310"/>
                  <a:gd name="connsiteX183" fmla="*/ 352425 w 1411647"/>
                  <a:gd name="connsiteY183" fmla="*/ 280035 h 1318310"/>
                  <a:gd name="connsiteX184" fmla="*/ 344805 w 1411647"/>
                  <a:gd name="connsiteY184" fmla="*/ 272415 h 1318310"/>
                  <a:gd name="connsiteX185" fmla="*/ 333375 w 1411647"/>
                  <a:gd name="connsiteY185" fmla="*/ 266700 h 1318310"/>
                  <a:gd name="connsiteX186" fmla="*/ 325755 w 1411647"/>
                  <a:gd name="connsiteY186" fmla="*/ 259080 h 1318310"/>
                  <a:gd name="connsiteX187" fmla="*/ 304800 w 1411647"/>
                  <a:gd name="connsiteY187" fmla="*/ 245745 h 1318310"/>
                  <a:gd name="connsiteX188" fmla="*/ 289560 w 1411647"/>
                  <a:gd name="connsiteY188" fmla="*/ 234315 h 1318310"/>
                  <a:gd name="connsiteX189" fmla="*/ 281940 w 1411647"/>
                  <a:gd name="connsiteY189" fmla="*/ 220980 h 1318310"/>
                  <a:gd name="connsiteX190" fmla="*/ 268605 w 1411647"/>
                  <a:gd name="connsiteY190" fmla="*/ 209550 h 1318310"/>
                  <a:gd name="connsiteX191" fmla="*/ 255270 w 1411647"/>
                  <a:gd name="connsiteY191" fmla="*/ 196215 h 1318310"/>
                  <a:gd name="connsiteX192" fmla="*/ 249555 w 1411647"/>
                  <a:gd name="connsiteY192" fmla="*/ 190500 h 1318310"/>
                  <a:gd name="connsiteX193" fmla="*/ 241935 w 1411647"/>
                  <a:gd name="connsiteY193" fmla="*/ 186690 h 1318310"/>
                  <a:gd name="connsiteX194" fmla="*/ 236220 w 1411647"/>
                  <a:gd name="connsiteY194" fmla="*/ 180975 h 1318310"/>
                  <a:gd name="connsiteX195" fmla="*/ 220980 w 1411647"/>
                  <a:gd name="connsiteY195" fmla="*/ 169545 h 1318310"/>
                  <a:gd name="connsiteX196" fmla="*/ 215265 w 1411647"/>
                  <a:gd name="connsiteY196" fmla="*/ 165735 h 1318310"/>
                  <a:gd name="connsiteX197" fmla="*/ 203835 w 1411647"/>
                  <a:gd name="connsiteY197" fmla="*/ 154305 h 1318310"/>
                  <a:gd name="connsiteX198" fmla="*/ 188595 w 1411647"/>
                  <a:gd name="connsiteY198" fmla="*/ 144780 h 1318310"/>
                  <a:gd name="connsiteX199" fmla="*/ 184785 w 1411647"/>
                  <a:gd name="connsiteY199" fmla="*/ 139065 h 1318310"/>
                  <a:gd name="connsiteX200" fmla="*/ 165735 w 1411647"/>
                  <a:gd name="connsiteY200" fmla="*/ 125730 h 1318310"/>
                  <a:gd name="connsiteX201" fmla="*/ 161925 w 1411647"/>
                  <a:gd name="connsiteY201" fmla="*/ 120015 h 1318310"/>
                  <a:gd name="connsiteX202" fmla="*/ 152400 w 1411647"/>
                  <a:gd name="connsiteY202" fmla="*/ 114300 h 1318310"/>
                  <a:gd name="connsiteX203" fmla="*/ 144780 w 1411647"/>
                  <a:gd name="connsiteY203" fmla="*/ 106680 h 1318310"/>
                  <a:gd name="connsiteX204" fmla="*/ 137160 w 1411647"/>
                  <a:gd name="connsiteY204" fmla="*/ 102870 h 1318310"/>
                  <a:gd name="connsiteX205" fmla="*/ 131445 w 1411647"/>
                  <a:gd name="connsiteY205" fmla="*/ 97155 h 1318310"/>
                  <a:gd name="connsiteX206" fmla="*/ 125730 w 1411647"/>
                  <a:gd name="connsiteY206" fmla="*/ 93345 h 1318310"/>
                  <a:gd name="connsiteX207" fmla="*/ 118110 w 1411647"/>
                  <a:gd name="connsiteY207" fmla="*/ 85725 h 1318310"/>
                  <a:gd name="connsiteX208" fmla="*/ 97155 w 1411647"/>
                  <a:gd name="connsiteY208" fmla="*/ 70485 h 1318310"/>
                  <a:gd name="connsiteX209" fmla="*/ 85725 w 1411647"/>
                  <a:gd name="connsiteY209" fmla="*/ 59055 h 1318310"/>
                  <a:gd name="connsiteX210" fmla="*/ 80010 w 1411647"/>
                  <a:gd name="connsiteY210" fmla="*/ 55245 h 1318310"/>
                  <a:gd name="connsiteX211" fmla="*/ 72390 w 1411647"/>
                  <a:gd name="connsiteY211" fmla="*/ 47625 h 1318310"/>
                  <a:gd name="connsiteX212" fmla="*/ 62865 w 1411647"/>
                  <a:gd name="connsiteY212" fmla="*/ 41910 h 1318310"/>
                  <a:gd name="connsiteX213" fmla="*/ 57150 w 1411647"/>
                  <a:gd name="connsiteY213" fmla="*/ 38100 h 1318310"/>
                  <a:gd name="connsiteX214" fmla="*/ 41910 w 1411647"/>
                  <a:gd name="connsiteY214" fmla="*/ 24765 h 1318310"/>
                  <a:gd name="connsiteX215" fmla="*/ 28575 w 1411647"/>
                  <a:gd name="connsiteY215" fmla="*/ 15240 h 1318310"/>
                  <a:gd name="connsiteX216" fmla="*/ 22860 w 1411647"/>
                  <a:gd name="connsiteY216" fmla="*/ 13335 h 1318310"/>
                  <a:gd name="connsiteX217" fmla="*/ 11430 w 1411647"/>
                  <a:gd name="connsiteY217" fmla="*/ 5715 h 1318310"/>
                  <a:gd name="connsiteX218" fmla="*/ 5715 w 1411647"/>
                  <a:gd name="connsiteY218" fmla="*/ 1905 h 1318310"/>
                  <a:gd name="connsiteX219" fmla="*/ 0 w 1411647"/>
                  <a:gd name="connsiteY219" fmla="*/ 0 h 13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411647" h="1318310">
                    <a:moveTo>
                      <a:pt x="1196340" y="695325"/>
                    </a:moveTo>
                    <a:cubicBezTo>
                      <a:pt x="1196911" y="696276"/>
                      <a:pt x="1203910" y="708285"/>
                      <a:pt x="1205865" y="710565"/>
                    </a:cubicBezTo>
                    <a:cubicBezTo>
                      <a:pt x="1208203" y="713292"/>
                      <a:pt x="1210945" y="715645"/>
                      <a:pt x="1213485" y="718185"/>
                    </a:cubicBezTo>
                    <a:cubicBezTo>
                      <a:pt x="1213691" y="719836"/>
                      <a:pt x="1213437" y="736258"/>
                      <a:pt x="1219200" y="739140"/>
                    </a:cubicBezTo>
                    <a:cubicBezTo>
                      <a:pt x="1232503" y="745792"/>
                      <a:pt x="1232301" y="739441"/>
                      <a:pt x="1242060" y="746760"/>
                    </a:cubicBezTo>
                    <a:cubicBezTo>
                      <a:pt x="1244934" y="748915"/>
                      <a:pt x="1247140" y="751840"/>
                      <a:pt x="1249680" y="754380"/>
                    </a:cubicBezTo>
                    <a:cubicBezTo>
                      <a:pt x="1250315" y="757555"/>
                      <a:pt x="1251585" y="760667"/>
                      <a:pt x="1251585" y="763905"/>
                    </a:cubicBezTo>
                    <a:cubicBezTo>
                      <a:pt x="1251585" y="765913"/>
                      <a:pt x="1250232" y="767689"/>
                      <a:pt x="1249680" y="769620"/>
                    </a:cubicBezTo>
                    <a:cubicBezTo>
                      <a:pt x="1248961" y="772137"/>
                      <a:pt x="1248410" y="774700"/>
                      <a:pt x="1247775" y="777240"/>
                    </a:cubicBezTo>
                    <a:cubicBezTo>
                      <a:pt x="1248410" y="800735"/>
                      <a:pt x="1248506" y="824251"/>
                      <a:pt x="1249680" y="847725"/>
                    </a:cubicBezTo>
                    <a:cubicBezTo>
                      <a:pt x="1249780" y="849731"/>
                      <a:pt x="1250165" y="852020"/>
                      <a:pt x="1251585" y="853440"/>
                    </a:cubicBezTo>
                    <a:cubicBezTo>
                      <a:pt x="1254823" y="856678"/>
                      <a:pt x="1259205" y="858520"/>
                      <a:pt x="1263015" y="861060"/>
                    </a:cubicBezTo>
                    <a:cubicBezTo>
                      <a:pt x="1272072" y="867098"/>
                      <a:pt x="1266558" y="864146"/>
                      <a:pt x="1280160" y="868680"/>
                    </a:cubicBezTo>
                    <a:lnTo>
                      <a:pt x="1285875" y="870585"/>
                    </a:lnTo>
                    <a:lnTo>
                      <a:pt x="1291590" y="872490"/>
                    </a:lnTo>
                    <a:cubicBezTo>
                      <a:pt x="1298575" y="871855"/>
                      <a:pt x="1305801" y="872512"/>
                      <a:pt x="1312545" y="870585"/>
                    </a:cubicBezTo>
                    <a:cubicBezTo>
                      <a:pt x="1315135" y="869845"/>
                      <a:pt x="1316018" y="866364"/>
                      <a:pt x="1318260" y="864870"/>
                    </a:cubicBezTo>
                    <a:cubicBezTo>
                      <a:pt x="1319931" y="863756"/>
                      <a:pt x="1322179" y="863863"/>
                      <a:pt x="1323975" y="862965"/>
                    </a:cubicBezTo>
                    <a:cubicBezTo>
                      <a:pt x="1326023" y="861941"/>
                      <a:pt x="1327785" y="860425"/>
                      <a:pt x="1329690" y="859155"/>
                    </a:cubicBezTo>
                    <a:cubicBezTo>
                      <a:pt x="1350645" y="859790"/>
                      <a:pt x="1371621" y="859928"/>
                      <a:pt x="1392555" y="861060"/>
                    </a:cubicBezTo>
                    <a:cubicBezTo>
                      <a:pt x="1395169" y="861201"/>
                      <a:pt x="1397769" y="861934"/>
                      <a:pt x="1400175" y="862965"/>
                    </a:cubicBezTo>
                    <a:cubicBezTo>
                      <a:pt x="1402279" y="863867"/>
                      <a:pt x="1403985" y="865505"/>
                      <a:pt x="1405890" y="866775"/>
                    </a:cubicBezTo>
                    <a:cubicBezTo>
                      <a:pt x="1406525" y="868680"/>
                      <a:pt x="1406897" y="870694"/>
                      <a:pt x="1407795" y="872490"/>
                    </a:cubicBezTo>
                    <a:cubicBezTo>
                      <a:pt x="1408819" y="874538"/>
                      <a:pt x="1412054" y="875960"/>
                      <a:pt x="1411605" y="878205"/>
                    </a:cubicBezTo>
                    <a:cubicBezTo>
                      <a:pt x="1411156" y="880450"/>
                      <a:pt x="1407795" y="880745"/>
                      <a:pt x="1405890" y="882015"/>
                    </a:cubicBezTo>
                    <a:cubicBezTo>
                      <a:pt x="1403350" y="885825"/>
                      <a:pt x="1399381" y="889003"/>
                      <a:pt x="1398270" y="893445"/>
                    </a:cubicBezTo>
                    <a:lnTo>
                      <a:pt x="1394460" y="908685"/>
                    </a:lnTo>
                    <a:cubicBezTo>
                      <a:pt x="1394206" y="909701"/>
                      <a:pt x="1391743" y="920380"/>
                      <a:pt x="1390650" y="922020"/>
                    </a:cubicBezTo>
                    <a:cubicBezTo>
                      <a:pt x="1384668" y="930992"/>
                      <a:pt x="1385280" y="924101"/>
                      <a:pt x="1381125" y="933450"/>
                    </a:cubicBezTo>
                    <a:cubicBezTo>
                      <a:pt x="1379494" y="937120"/>
                      <a:pt x="1378585" y="941070"/>
                      <a:pt x="1377315" y="944880"/>
                    </a:cubicBezTo>
                    <a:cubicBezTo>
                      <a:pt x="1376680" y="946785"/>
                      <a:pt x="1376308" y="948799"/>
                      <a:pt x="1375410" y="950595"/>
                    </a:cubicBezTo>
                    <a:cubicBezTo>
                      <a:pt x="1374140" y="953135"/>
                      <a:pt x="1374185" y="957040"/>
                      <a:pt x="1371600" y="958215"/>
                    </a:cubicBezTo>
                    <a:cubicBezTo>
                      <a:pt x="1366365" y="960594"/>
                      <a:pt x="1360170" y="959485"/>
                      <a:pt x="1354455" y="960120"/>
                    </a:cubicBezTo>
                    <a:cubicBezTo>
                      <a:pt x="1352550" y="961390"/>
                      <a:pt x="1350359" y="962311"/>
                      <a:pt x="1348740" y="963930"/>
                    </a:cubicBezTo>
                    <a:cubicBezTo>
                      <a:pt x="1344100" y="968570"/>
                      <a:pt x="1344774" y="971144"/>
                      <a:pt x="1343025" y="977265"/>
                    </a:cubicBezTo>
                    <a:cubicBezTo>
                      <a:pt x="1342473" y="979196"/>
                      <a:pt x="1341755" y="981075"/>
                      <a:pt x="1341120" y="982980"/>
                    </a:cubicBezTo>
                    <a:cubicBezTo>
                      <a:pt x="1352523" y="986781"/>
                      <a:pt x="1342611" y="981606"/>
                      <a:pt x="1348740" y="996315"/>
                    </a:cubicBezTo>
                    <a:cubicBezTo>
                      <a:pt x="1350501" y="1000542"/>
                      <a:pt x="1354912" y="1003401"/>
                      <a:pt x="1356360" y="1007745"/>
                    </a:cubicBezTo>
                    <a:lnTo>
                      <a:pt x="1358265" y="1013460"/>
                    </a:lnTo>
                    <a:cubicBezTo>
                      <a:pt x="1354085" y="1042719"/>
                      <a:pt x="1359846" y="1016095"/>
                      <a:pt x="1352550" y="1032510"/>
                    </a:cubicBezTo>
                    <a:cubicBezTo>
                      <a:pt x="1343482" y="1052913"/>
                      <a:pt x="1353553" y="1036721"/>
                      <a:pt x="1344930" y="1049655"/>
                    </a:cubicBezTo>
                    <a:cubicBezTo>
                      <a:pt x="1342045" y="1081392"/>
                      <a:pt x="1345003" y="1060754"/>
                      <a:pt x="1341120" y="1078230"/>
                    </a:cubicBezTo>
                    <a:cubicBezTo>
                      <a:pt x="1340703" y="1080108"/>
                      <a:pt x="1338382" y="1092873"/>
                      <a:pt x="1337310" y="1095375"/>
                    </a:cubicBezTo>
                    <a:cubicBezTo>
                      <a:pt x="1336408" y="1097479"/>
                      <a:pt x="1334770" y="1099185"/>
                      <a:pt x="1333500" y="1101090"/>
                    </a:cubicBezTo>
                    <a:cubicBezTo>
                      <a:pt x="1329107" y="1131841"/>
                      <a:pt x="1328159" y="1125595"/>
                      <a:pt x="1331595" y="1158240"/>
                    </a:cubicBezTo>
                    <a:cubicBezTo>
                      <a:pt x="1332314" y="1165068"/>
                      <a:pt x="1334564" y="1163492"/>
                      <a:pt x="1337310" y="1169670"/>
                    </a:cubicBezTo>
                    <a:cubicBezTo>
                      <a:pt x="1338941" y="1173340"/>
                      <a:pt x="1337124" y="1180700"/>
                      <a:pt x="1341120" y="1181100"/>
                    </a:cubicBezTo>
                    <a:lnTo>
                      <a:pt x="1360170" y="1183005"/>
                    </a:lnTo>
                    <a:cubicBezTo>
                      <a:pt x="1358444" y="1184299"/>
                      <a:pt x="1349621" y="1191137"/>
                      <a:pt x="1346835" y="1192530"/>
                    </a:cubicBezTo>
                    <a:cubicBezTo>
                      <a:pt x="1345039" y="1193428"/>
                      <a:pt x="1343025" y="1193800"/>
                      <a:pt x="1341120" y="1194435"/>
                    </a:cubicBezTo>
                    <a:cubicBezTo>
                      <a:pt x="1344758" y="1205350"/>
                      <a:pt x="1340265" y="1195485"/>
                      <a:pt x="1350645" y="1205865"/>
                    </a:cubicBezTo>
                    <a:cubicBezTo>
                      <a:pt x="1352264" y="1207484"/>
                      <a:pt x="1352513" y="1210367"/>
                      <a:pt x="1354455" y="1211580"/>
                    </a:cubicBezTo>
                    <a:cubicBezTo>
                      <a:pt x="1357861" y="1213709"/>
                      <a:pt x="1365885" y="1215390"/>
                      <a:pt x="1365885" y="1215390"/>
                    </a:cubicBezTo>
                    <a:cubicBezTo>
                      <a:pt x="1366520" y="1217295"/>
                      <a:pt x="1367303" y="1219157"/>
                      <a:pt x="1367790" y="1221105"/>
                    </a:cubicBezTo>
                    <a:cubicBezTo>
                      <a:pt x="1371257" y="1234972"/>
                      <a:pt x="1368203" y="1226774"/>
                      <a:pt x="1371600" y="1242060"/>
                    </a:cubicBezTo>
                    <a:cubicBezTo>
                      <a:pt x="1372036" y="1244020"/>
                      <a:pt x="1372870" y="1245870"/>
                      <a:pt x="1373505" y="1247775"/>
                    </a:cubicBezTo>
                    <a:cubicBezTo>
                      <a:pt x="1374140" y="1253490"/>
                      <a:pt x="1374536" y="1259237"/>
                      <a:pt x="1375410" y="1264920"/>
                    </a:cubicBezTo>
                    <a:cubicBezTo>
                      <a:pt x="1375808" y="1267508"/>
                      <a:pt x="1377315" y="1269922"/>
                      <a:pt x="1377315" y="1272540"/>
                    </a:cubicBezTo>
                    <a:cubicBezTo>
                      <a:pt x="1377315" y="1274548"/>
                      <a:pt x="1376830" y="1276835"/>
                      <a:pt x="1375410" y="1278255"/>
                    </a:cubicBezTo>
                    <a:cubicBezTo>
                      <a:pt x="1373990" y="1279675"/>
                      <a:pt x="1371600" y="1279525"/>
                      <a:pt x="1369695" y="1280160"/>
                    </a:cubicBezTo>
                    <a:cubicBezTo>
                      <a:pt x="1367790" y="1282065"/>
                      <a:pt x="1366653" y="1285541"/>
                      <a:pt x="1363980" y="1285875"/>
                    </a:cubicBezTo>
                    <a:cubicBezTo>
                      <a:pt x="1360780" y="1286275"/>
                      <a:pt x="1341354" y="1285992"/>
                      <a:pt x="1333500" y="1282065"/>
                    </a:cubicBezTo>
                    <a:cubicBezTo>
                      <a:pt x="1331452" y="1281041"/>
                      <a:pt x="1330016" y="1278770"/>
                      <a:pt x="1327785" y="1278255"/>
                    </a:cubicBezTo>
                    <a:cubicBezTo>
                      <a:pt x="1321567" y="1276820"/>
                      <a:pt x="1315085" y="1276985"/>
                      <a:pt x="1308735" y="1276350"/>
                    </a:cubicBezTo>
                    <a:cubicBezTo>
                      <a:pt x="1289379" y="1269898"/>
                      <a:pt x="1321030" y="1281653"/>
                      <a:pt x="1297305" y="1266825"/>
                    </a:cubicBezTo>
                    <a:cubicBezTo>
                      <a:pt x="1294559" y="1265109"/>
                      <a:pt x="1290955" y="1265555"/>
                      <a:pt x="1287780" y="1264920"/>
                    </a:cubicBezTo>
                    <a:lnTo>
                      <a:pt x="1276350" y="1257300"/>
                    </a:lnTo>
                    <a:cubicBezTo>
                      <a:pt x="1274445" y="1256030"/>
                      <a:pt x="1272807" y="1254214"/>
                      <a:pt x="1270635" y="1253490"/>
                    </a:cubicBezTo>
                    <a:lnTo>
                      <a:pt x="1264920" y="1251585"/>
                    </a:lnTo>
                    <a:cubicBezTo>
                      <a:pt x="1263015" y="1249680"/>
                      <a:pt x="1261275" y="1247595"/>
                      <a:pt x="1259205" y="1245870"/>
                    </a:cubicBezTo>
                    <a:cubicBezTo>
                      <a:pt x="1246404" y="1235202"/>
                      <a:pt x="1240124" y="1242763"/>
                      <a:pt x="1217295" y="1243965"/>
                    </a:cubicBezTo>
                    <a:cubicBezTo>
                      <a:pt x="1217930" y="1251585"/>
                      <a:pt x="1217230" y="1259437"/>
                      <a:pt x="1219200" y="1266825"/>
                    </a:cubicBezTo>
                    <a:cubicBezTo>
                      <a:pt x="1219894" y="1269428"/>
                      <a:pt x="1223190" y="1270470"/>
                      <a:pt x="1224915" y="1272540"/>
                    </a:cubicBezTo>
                    <a:cubicBezTo>
                      <a:pt x="1229018" y="1277464"/>
                      <a:pt x="1228721" y="1278242"/>
                      <a:pt x="1230630" y="1283970"/>
                    </a:cubicBezTo>
                    <a:cubicBezTo>
                      <a:pt x="1229995" y="1293495"/>
                      <a:pt x="1230294" y="1303129"/>
                      <a:pt x="1228725" y="1312545"/>
                    </a:cubicBezTo>
                    <a:cubicBezTo>
                      <a:pt x="1228349" y="1314803"/>
                      <a:pt x="1227182" y="1317936"/>
                      <a:pt x="1224915" y="1318260"/>
                    </a:cubicBezTo>
                    <a:cubicBezTo>
                      <a:pt x="1221530" y="1318744"/>
                      <a:pt x="1218592" y="1315651"/>
                      <a:pt x="1215390" y="1314450"/>
                    </a:cubicBezTo>
                    <a:cubicBezTo>
                      <a:pt x="1213510" y="1313745"/>
                      <a:pt x="1211580" y="1313180"/>
                      <a:pt x="1209675" y="1312545"/>
                    </a:cubicBezTo>
                    <a:cubicBezTo>
                      <a:pt x="1205462" y="1308332"/>
                      <a:pt x="1203549" y="1305672"/>
                      <a:pt x="1198245" y="1303020"/>
                    </a:cubicBezTo>
                    <a:cubicBezTo>
                      <a:pt x="1196449" y="1302122"/>
                      <a:pt x="1194435" y="1301750"/>
                      <a:pt x="1192530" y="1301115"/>
                    </a:cubicBezTo>
                    <a:cubicBezTo>
                      <a:pt x="1182370" y="1285875"/>
                      <a:pt x="1195705" y="1304290"/>
                      <a:pt x="1183005" y="1291590"/>
                    </a:cubicBezTo>
                    <a:cubicBezTo>
                      <a:pt x="1181386" y="1289971"/>
                      <a:pt x="1180814" y="1287494"/>
                      <a:pt x="1179195" y="1285875"/>
                    </a:cubicBezTo>
                    <a:cubicBezTo>
                      <a:pt x="1177576" y="1284256"/>
                      <a:pt x="1175239" y="1283531"/>
                      <a:pt x="1173480" y="1282065"/>
                    </a:cubicBezTo>
                    <a:cubicBezTo>
                      <a:pt x="1163967" y="1274137"/>
                      <a:pt x="1172094" y="1277793"/>
                      <a:pt x="1162050" y="1274445"/>
                    </a:cubicBezTo>
                    <a:cubicBezTo>
                      <a:pt x="1160780" y="1265555"/>
                      <a:pt x="1161080" y="1256294"/>
                      <a:pt x="1158240" y="1247775"/>
                    </a:cubicBezTo>
                    <a:cubicBezTo>
                      <a:pt x="1156970" y="1243965"/>
                      <a:pt x="1155090" y="1240306"/>
                      <a:pt x="1154430" y="1236345"/>
                    </a:cubicBezTo>
                    <a:cubicBezTo>
                      <a:pt x="1153795" y="1232535"/>
                      <a:pt x="1154668" y="1228129"/>
                      <a:pt x="1152525" y="1224915"/>
                    </a:cubicBezTo>
                    <a:cubicBezTo>
                      <a:pt x="1150471" y="1221834"/>
                      <a:pt x="1146140" y="1221162"/>
                      <a:pt x="1143000" y="1219200"/>
                    </a:cubicBezTo>
                    <a:cubicBezTo>
                      <a:pt x="1141058" y="1217987"/>
                      <a:pt x="1139190" y="1216660"/>
                      <a:pt x="1137285" y="1215390"/>
                    </a:cubicBezTo>
                    <a:cubicBezTo>
                      <a:pt x="1136650" y="1213485"/>
                      <a:pt x="1136547" y="1211309"/>
                      <a:pt x="1135380" y="1209675"/>
                    </a:cubicBezTo>
                    <a:cubicBezTo>
                      <a:pt x="1131180" y="1203796"/>
                      <a:pt x="1127537" y="1201906"/>
                      <a:pt x="1122045" y="1198245"/>
                    </a:cubicBezTo>
                    <a:cubicBezTo>
                      <a:pt x="1121791" y="1197229"/>
                      <a:pt x="1119328" y="1186550"/>
                      <a:pt x="1118235" y="1184910"/>
                    </a:cubicBezTo>
                    <a:cubicBezTo>
                      <a:pt x="1115582" y="1180930"/>
                      <a:pt x="1108421" y="1176121"/>
                      <a:pt x="1104900" y="1173480"/>
                    </a:cubicBezTo>
                    <a:cubicBezTo>
                      <a:pt x="1100532" y="1160376"/>
                      <a:pt x="1106908" y="1175890"/>
                      <a:pt x="1095375" y="1162050"/>
                    </a:cubicBezTo>
                    <a:cubicBezTo>
                      <a:pt x="1094089" y="1160507"/>
                      <a:pt x="1094584" y="1158006"/>
                      <a:pt x="1093470" y="1156335"/>
                    </a:cubicBezTo>
                    <a:cubicBezTo>
                      <a:pt x="1091976" y="1154093"/>
                      <a:pt x="1089480" y="1152690"/>
                      <a:pt x="1087755" y="1150620"/>
                    </a:cubicBezTo>
                    <a:cubicBezTo>
                      <a:pt x="1086289" y="1148861"/>
                      <a:pt x="1085411" y="1146664"/>
                      <a:pt x="1083945" y="1144905"/>
                    </a:cubicBezTo>
                    <a:cubicBezTo>
                      <a:pt x="1082220" y="1142835"/>
                      <a:pt x="1079955" y="1141260"/>
                      <a:pt x="1078230" y="1139190"/>
                    </a:cubicBezTo>
                    <a:cubicBezTo>
                      <a:pt x="1070881" y="1130371"/>
                      <a:pt x="1078445" y="1136108"/>
                      <a:pt x="1068705" y="1127760"/>
                    </a:cubicBezTo>
                    <a:cubicBezTo>
                      <a:pt x="1055811" y="1116708"/>
                      <a:pt x="1066049" y="1127540"/>
                      <a:pt x="1049655" y="1114425"/>
                    </a:cubicBezTo>
                    <a:cubicBezTo>
                      <a:pt x="1037602" y="1104782"/>
                      <a:pt x="1044117" y="1107602"/>
                      <a:pt x="1030605" y="1104900"/>
                    </a:cubicBezTo>
                    <a:cubicBezTo>
                      <a:pt x="1026931" y="1102696"/>
                      <a:pt x="1012068" y="1093983"/>
                      <a:pt x="1009650" y="1091565"/>
                    </a:cubicBezTo>
                    <a:cubicBezTo>
                      <a:pt x="1007745" y="1089660"/>
                      <a:pt x="1006005" y="1087575"/>
                      <a:pt x="1003935" y="1085850"/>
                    </a:cubicBezTo>
                    <a:cubicBezTo>
                      <a:pt x="993136" y="1076851"/>
                      <a:pt x="1003643" y="1087546"/>
                      <a:pt x="990600" y="1078230"/>
                    </a:cubicBezTo>
                    <a:cubicBezTo>
                      <a:pt x="983299" y="1073015"/>
                      <a:pt x="986352" y="1072956"/>
                      <a:pt x="981075" y="1066800"/>
                    </a:cubicBezTo>
                    <a:cubicBezTo>
                      <a:pt x="978737" y="1064073"/>
                      <a:pt x="976158" y="1061545"/>
                      <a:pt x="973455" y="1059180"/>
                    </a:cubicBezTo>
                    <a:cubicBezTo>
                      <a:pt x="964851" y="1051651"/>
                      <a:pt x="967086" y="1055877"/>
                      <a:pt x="960120" y="1047750"/>
                    </a:cubicBezTo>
                    <a:cubicBezTo>
                      <a:pt x="959085" y="1046542"/>
                      <a:pt x="951801" y="1036827"/>
                      <a:pt x="950595" y="1034415"/>
                    </a:cubicBezTo>
                    <a:cubicBezTo>
                      <a:pt x="949697" y="1032619"/>
                      <a:pt x="949804" y="1030371"/>
                      <a:pt x="948690" y="1028700"/>
                    </a:cubicBezTo>
                    <a:cubicBezTo>
                      <a:pt x="947196" y="1026458"/>
                      <a:pt x="944541" y="1025177"/>
                      <a:pt x="942975" y="1022985"/>
                    </a:cubicBezTo>
                    <a:cubicBezTo>
                      <a:pt x="941324" y="1020674"/>
                      <a:pt x="940939" y="1017583"/>
                      <a:pt x="939165" y="1015365"/>
                    </a:cubicBezTo>
                    <a:cubicBezTo>
                      <a:pt x="935799" y="1011158"/>
                      <a:pt x="930968" y="1008246"/>
                      <a:pt x="927735" y="1003935"/>
                    </a:cubicBezTo>
                    <a:cubicBezTo>
                      <a:pt x="926441" y="1002209"/>
                      <a:pt x="919603" y="993386"/>
                      <a:pt x="918210" y="990600"/>
                    </a:cubicBezTo>
                    <a:cubicBezTo>
                      <a:pt x="917312" y="988804"/>
                      <a:pt x="917472" y="986519"/>
                      <a:pt x="916305" y="984885"/>
                    </a:cubicBezTo>
                    <a:cubicBezTo>
                      <a:pt x="914217" y="981962"/>
                      <a:pt x="910929" y="980070"/>
                      <a:pt x="908685" y="977265"/>
                    </a:cubicBezTo>
                    <a:cubicBezTo>
                      <a:pt x="905824" y="973689"/>
                      <a:pt x="903605" y="969645"/>
                      <a:pt x="901065" y="965835"/>
                    </a:cubicBezTo>
                    <a:cubicBezTo>
                      <a:pt x="899795" y="963930"/>
                      <a:pt x="898874" y="961739"/>
                      <a:pt x="897255" y="960120"/>
                    </a:cubicBezTo>
                    <a:cubicBezTo>
                      <a:pt x="892810" y="955675"/>
                      <a:pt x="887692" y="951814"/>
                      <a:pt x="883920" y="946785"/>
                    </a:cubicBezTo>
                    <a:cubicBezTo>
                      <a:pt x="879716" y="941179"/>
                      <a:pt x="877797" y="937872"/>
                      <a:pt x="872490" y="933450"/>
                    </a:cubicBezTo>
                    <a:cubicBezTo>
                      <a:pt x="870731" y="931984"/>
                      <a:pt x="868486" y="931161"/>
                      <a:pt x="866775" y="929640"/>
                    </a:cubicBezTo>
                    <a:cubicBezTo>
                      <a:pt x="862748" y="926060"/>
                      <a:pt x="859155" y="922020"/>
                      <a:pt x="855345" y="918210"/>
                    </a:cubicBezTo>
                    <a:cubicBezTo>
                      <a:pt x="852805" y="915670"/>
                      <a:pt x="849880" y="913464"/>
                      <a:pt x="847725" y="910590"/>
                    </a:cubicBezTo>
                    <a:cubicBezTo>
                      <a:pt x="845820" y="908050"/>
                      <a:pt x="844255" y="905215"/>
                      <a:pt x="842010" y="902970"/>
                    </a:cubicBezTo>
                    <a:cubicBezTo>
                      <a:pt x="835147" y="896107"/>
                      <a:pt x="835165" y="898853"/>
                      <a:pt x="828675" y="893445"/>
                    </a:cubicBezTo>
                    <a:cubicBezTo>
                      <a:pt x="826605" y="891720"/>
                      <a:pt x="824614" y="889857"/>
                      <a:pt x="822960" y="887730"/>
                    </a:cubicBezTo>
                    <a:cubicBezTo>
                      <a:pt x="820149" y="884116"/>
                      <a:pt x="819150" y="878840"/>
                      <a:pt x="815340" y="876300"/>
                    </a:cubicBezTo>
                    <a:lnTo>
                      <a:pt x="803910" y="868680"/>
                    </a:lnTo>
                    <a:cubicBezTo>
                      <a:pt x="799376" y="865658"/>
                      <a:pt x="793265" y="861453"/>
                      <a:pt x="788670" y="859155"/>
                    </a:cubicBezTo>
                    <a:cubicBezTo>
                      <a:pt x="784012" y="856826"/>
                      <a:pt x="779374" y="854901"/>
                      <a:pt x="775335" y="851535"/>
                    </a:cubicBezTo>
                    <a:cubicBezTo>
                      <a:pt x="764167" y="842228"/>
                      <a:pt x="774373" y="849738"/>
                      <a:pt x="765810" y="840105"/>
                    </a:cubicBezTo>
                    <a:cubicBezTo>
                      <a:pt x="762230" y="836078"/>
                      <a:pt x="758190" y="832485"/>
                      <a:pt x="754380" y="828675"/>
                    </a:cubicBezTo>
                    <a:lnTo>
                      <a:pt x="748665" y="822960"/>
                    </a:lnTo>
                    <a:lnTo>
                      <a:pt x="741045" y="815340"/>
                    </a:lnTo>
                    <a:cubicBezTo>
                      <a:pt x="737282" y="804051"/>
                      <a:pt x="741851" y="814919"/>
                      <a:pt x="731520" y="802005"/>
                    </a:cubicBezTo>
                    <a:cubicBezTo>
                      <a:pt x="728659" y="798429"/>
                      <a:pt x="727138" y="793813"/>
                      <a:pt x="723900" y="790575"/>
                    </a:cubicBezTo>
                    <a:lnTo>
                      <a:pt x="708660" y="775335"/>
                    </a:lnTo>
                    <a:cubicBezTo>
                      <a:pt x="705017" y="764405"/>
                      <a:pt x="709364" y="774607"/>
                      <a:pt x="701040" y="763905"/>
                    </a:cubicBezTo>
                    <a:cubicBezTo>
                      <a:pt x="698229" y="760291"/>
                      <a:pt x="693420" y="752475"/>
                      <a:pt x="693420" y="752475"/>
                    </a:cubicBezTo>
                    <a:cubicBezTo>
                      <a:pt x="692785" y="748030"/>
                      <a:pt x="692253" y="743569"/>
                      <a:pt x="691515" y="739140"/>
                    </a:cubicBezTo>
                    <a:cubicBezTo>
                      <a:pt x="690983" y="735946"/>
                      <a:pt x="689988" y="732831"/>
                      <a:pt x="689610" y="729615"/>
                    </a:cubicBezTo>
                    <a:cubicBezTo>
                      <a:pt x="684442" y="685686"/>
                      <a:pt x="690936" y="719017"/>
                      <a:pt x="685800" y="701040"/>
                    </a:cubicBezTo>
                    <a:cubicBezTo>
                      <a:pt x="685081" y="698523"/>
                      <a:pt x="685347" y="695598"/>
                      <a:pt x="683895" y="693420"/>
                    </a:cubicBezTo>
                    <a:cubicBezTo>
                      <a:pt x="682625" y="691515"/>
                      <a:pt x="680085" y="690880"/>
                      <a:pt x="678180" y="689610"/>
                    </a:cubicBezTo>
                    <a:cubicBezTo>
                      <a:pt x="678056" y="689112"/>
                      <a:pt x="675364" y="677517"/>
                      <a:pt x="674370" y="676275"/>
                    </a:cubicBezTo>
                    <a:cubicBezTo>
                      <a:pt x="670443" y="671366"/>
                      <a:pt x="661035" y="662940"/>
                      <a:pt x="661035" y="662940"/>
                    </a:cubicBezTo>
                    <a:cubicBezTo>
                      <a:pt x="658342" y="656207"/>
                      <a:pt x="657805" y="652968"/>
                      <a:pt x="653415" y="647700"/>
                    </a:cubicBezTo>
                    <a:cubicBezTo>
                      <a:pt x="640009" y="631613"/>
                      <a:pt x="657511" y="655606"/>
                      <a:pt x="636270" y="634365"/>
                    </a:cubicBezTo>
                    <a:lnTo>
                      <a:pt x="630555" y="628650"/>
                    </a:lnTo>
                    <a:cubicBezTo>
                      <a:pt x="629006" y="624002"/>
                      <a:pt x="628533" y="620913"/>
                      <a:pt x="624840" y="617220"/>
                    </a:cubicBezTo>
                    <a:cubicBezTo>
                      <a:pt x="613477" y="605857"/>
                      <a:pt x="621240" y="616348"/>
                      <a:pt x="611505" y="607695"/>
                    </a:cubicBezTo>
                    <a:cubicBezTo>
                      <a:pt x="607478" y="604115"/>
                      <a:pt x="603885" y="600075"/>
                      <a:pt x="600075" y="596265"/>
                    </a:cubicBezTo>
                    <a:cubicBezTo>
                      <a:pt x="598170" y="594360"/>
                      <a:pt x="595854" y="592792"/>
                      <a:pt x="594360" y="590550"/>
                    </a:cubicBezTo>
                    <a:cubicBezTo>
                      <a:pt x="593090" y="588645"/>
                      <a:pt x="592071" y="586546"/>
                      <a:pt x="590550" y="584835"/>
                    </a:cubicBezTo>
                    <a:cubicBezTo>
                      <a:pt x="586970" y="580808"/>
                      <a:pt x="582930" y="577215"/>
                      <a:pt x="579120" y="573405"/>
                    </a:cubicBezTo>
                    <a:lnTo>
                      <a:pt x="573405" y="567690"/>
                    </a:lnTo>
                    <a:cubicBezTo>
                      <a:pt x="568474" y="562759"/>
                      <a:pt x="563096" y="556634"/>
                      <a:pt x="556260" y="554355"/>
                    </a:cubicBezTo>
                    <a:lnTo>
                      <a:pt x="550545" y="552450"/>
                    </a:lnTo>
                    <a:cubicBezTo>
                      <a:pt x="540385" y="537210"/>
                      <a:pt x="553720" y="555625"/>
                      <a:pt x="541020" y="542925"/>
                    </a:cubicBezTo>
                    <a:cubicBezTo>
                      <a:pt x="528320" y="530225"/>
                      <a:pt x="546735" y="543560"/>
                      <a:pt x="531495" y="533400"/>
                    </a:cubicBezTo>
                    <a:cubicBezTo>
                      <a:pt x="525275" y="520961"/>
                      <a:pt x="529693" y="527788"/>
                      <a:pt x="516255" y="514350"/>
                    </a:cubicBezTo>
                    <a:lnTo>
                      <a:pt x="510540" y="508635"/>
                    </a:lnTo>
                    <a:cubicBezTo>
                      <a:pt x="506831" y="497509"/>
                      <a:pt x="511537" y="507727"/>
                      <a:pt x="502920" y="499110"/>
                    </a:cubicBezTo>
                    <a:cubicBezTo>
                      <a:pt x="501301" y="497491"/>
                      <a:pt x="500576" y="495154"/>
                      <a:pt x="499110" y="493395"/>
                    </a:cubicBezTo>
                    <a:cubicBezTo>
                      <a:pt x="486887" y="478727"/>
                      <a:pt x="499045" y="496154"/>
                      <a:pt x="489585" y="481965"/>
                    </a:cubicBezTo>
                    <a:cubicBezTo>
                      <a:pt x="488950" y="478790"/>
                      <a:pt x="488138" y="475645"/>
                      <a:pt x="487680" y="472440"/>
                    </a:cubicBezTo>
                    <a:cubicBezTo>
                      <a:pt x="487576" y="471709"/>
                      <a:pt x="486887" y="454321"/>
                      <a:pt x="483870" y="449580"/>
                    </a:cubicBezTo>
                    <a:cubicBezTo>
                      <a:pt x="469461" y="426937"/>
                      <a:pt x="477396" y="441392"/>
                      <a:pt x="464820" y="426720"/>
                    </a:cubicBezTo>
                    <a:cubicBezTo>
                      <a:pt x="447412" y="406411"/>
                      <a:pt x="480836" y="440831"/>
                      <a:pt x="453390" y="413385"/>
                    </a:cubicBezTo>
                    <a:cubicBezTo>
                      <a:pt x="449878" y="399336"/>
                      <a:pt x="453652" y="412091"/>
                      <a:pt x="447675" y="398145"/>
                    </a:cubicBezTo>
                    <a:cubicBezTo>
                      <a:pt x="446884" y="396299"/>
                      <a:pt x="446668" y="394226"/>
                      <a:pt x="445770" y="392430"/>
                    </a:cubicBezTo>
                    <a:cubicBezTo>
                      <a:pt x="444273" y="389437"/>
                      <a:pt x="437683" y="381108"/>
                      <a:pt x="436245" y="379095"/>
                    </a:cubicBezTo>
                    <a:cubicBezTo>
                      <a:pt x="434914" y="377232"/>
                      <a:pt x="433901" y="375139"/>
                      <a:pt x="432435" y="373380"/>
                    </a:cubicBezTo>
                    <a:cubicBezTo>
                      <a:pt x="430710" y="371310"/>
                      <a:pt x="428445" y="369735"/>
                      <a:pt x="426720" y="367665"/>
                    </a:cubicBezTo>
                    <a:cubicBezTo>
                      <a:pt x="413459" y="351752"/>
                      <a:pt x="433891" y="372931"/>
                      <a:pt x="417195" y="356235"/>
                    </a:cubicBezTo>
                    <a:cubicBezTo>
                      <a:pt x="414684" y="348702"/>
                      <a:pt x="415866" y="350239"/>
                      <a:pt x="409575" y="342900"/>
                    </a:cubicBezTo>
                    <a:cubicBezTo>
                      <a:pt x="407822" y="340855"/>
                      <a:pt x="405476" y="339340"/>
                      <a:pt x="403860" y="337185"/>
                    </a:cubicBezTo>
                    <a:cubicBezTo>
                      <a:pt x="401638" y="334223"/>
                      <a:pt x="400367" y="330622"/>
                      <a:pt x="398145" y="327660"/>
                    </a:cubicBezTo>
                    <a:cubicBezTo>
                      <a:pt x="396529" y="325505"/>
                      <a:pt x="394155" y="324015"/>
                      <a:pt x="392430" y="321945"/>
                    </a:cubicBezTo>
                    <a:cubicBezTo>
                      <a:pt x="390541" y="319678"/>
                      <a:pt x="383370" y="307634"/>
                      <a:pt x="382905" y="306705"/>
                    </a:cubicBezTo>
                    <a:cubicBezTo>
                      <a:pt x="382007" y="304909"/>
                      <a:pt x="382254" y="302558"/>
                      <a:pt x="381000" y="300990"/>
                    </a:cubicBezTo>
                    <a:cubicBezTo>
                      <a:pt x="379570" y="299202"/>
                      <a:pt x="377148" y="298511"/>
                      <a:pt x="375285" y="297180"/>
                    </a:cubicBezTo>
                    <a:cubicBezTo>
                      <a:pt x="372701" y="295335"/>
                      <a:pt x="370076" y="293531"/>
                      <a:pt x="367665" y="291465"/>
                    </a:cubicBezTo>
                    <a:cubicBezTo>
                      <a:pt x="365620" y="289712"/>
                      <a:pt x="364105" y="287366"/>
                      <a:pt x="361950" y="285750"/>
                    </a:cubicBezTo>
                    <a:cubicBezTo>
                      <a:pt x="358988" y="283528"/>
                      <a:pt x="355348" y="282308"/>
                      <a:pt x="352425" y="280035"/>
                    </a:cubicBezTo>
                    <a:cubicBezTo>
                      <a:pt x="349590" y="277830"/>
                      <a:pt x="347748" y="274475"/>
                      <a:pt x="344805" y="272415"/>
                    </a:cubicBezTo>
                    <a:cubicBezTo>
                      <a:pt x="341315" y="269972"/>
                      <a:pt x="336865" y="269143"/>
                      <a:pt x="333375" y="266700"/>
                    </a:cubicBezTo>
                    <a:cubicBezTo>
                      <a:pt x="330432" y="264640"/>
                      <a:pt x="328535" y="261355"/>
                      <a:pt x="325755" y="259080"/>
                    </a:cubicBezTo>
                    <a:cubicBezTo>
                      <a:pt x="294377" y="233407"/>
                      <a:pt x="325485" y="259535"/>
                      <a:pt x="304800" y="245745"/>
                    </a:cubicBezTo>
                    <a:cubicBezTo>
                      <a:pt x="299516" y="242223"/>
                      <a:pt x="289560" y="234315"/>
                      <a:pt x="289560" y="234315"/>
                    </a:cubicBezTo>
                    <a:cubicBezTo>
                      <a:pt x="288066" y="231327"/>
                      <a:pt x="284633" y="223673"/>
                      <a:pt x="281940" y="220980"/>
                    </a:cubicBezTo>
                    <a:cubicBezTo>
                      <a:pt x="264439" y="203479"/>
                      <a:pt x="283121" y="226139"/>
                      <a:pt x="268605" y="209550"/>
                    </a:cubicBezTo>
                    <a:cubicBezTo>
                      <a:pt x="247722" y="185684"/>
                      <a:pt x="271031" y="209349"/>
                      <a:pt x="255270" y="196215"/>
                    </a:cubicBezTo>
                    <a:cubicBezTo>
                      <a:pt x="253200" y="194490"/>
                      <a:pt x="251747" y="192066"/>
                      <a:pt x="249555" y="190500"/>
                    </a:cubicBezTo>
                    <a:cubicBezTo>
                      <a:pt x="247244" y="188849"/>
                      <a:pt x="244246" y="188341"/>
                      <a:pt x="241935" y="186690"/>
                    </a:cubicBezTo>
                    <a:cubicBezTo>
                      <a:pt x="239743" y="185124"/>
                      <a:pt x="238305" y="182681"/>
                      <a:pt x="236220" y="180975"/>
                    </a:cubicBezTo>
                    <a:cubicBezTo>
                      <a:pt x="231305" y="176954"/>
                      <a:pt x="226264" y="173067"/>
                      <a:pt x="220980" y="169545"/>
                    </a:cubicBezTo>
                    <a:cubicBezTo>
                      <a:pt x="219075" y="168275"/>
                      <a:pt x="216976" y="167256"/>
                      <a:pt x="215265" y="165735"/>
                    </a:cubicBezTo>
                    <a:cubicBezTo>
                      <a:pt x="211238" y="162155"/>
                      <a:pt x="208455" y="157077"/>
                      <a:pt x="203835" y="154305"/>
                    </a:cubicBezTo>
                    <a:cubicBezTo>
                      <a:pt x="192347" y="147412"/>
                      <a:pt x="197391" y="150644"/>
                      <a:pt x="188595" y="144780"/>
                    </a:cubicBezTo>
                    <a:cubicBezTo>
                      <a:pt x="187325" y="142875"/>
                      <a:pt x="186508" y="140573"/>
                      <a:pt x="184785" y="139065"/>
                    </a:cubicBezTo>
                    <a:cubicBezTo>
                      <a:pt x="179806" y="134709"/>
                      <a:pt x="170713" y="130708"/>
                      <a:pt x="165735" y="125730"/>
                    </a:cubicBezTo>
                    <a:cubicBezTo>
                      <a:pt x="164116" y="124111"/>
                      <a:pt x="163663" y="121505"/>
                      <a:pt x="161925" y="120015"/>
                    </a:cubicBezTo>
                    <a:cubicBezTo>
                      <a:pt x="159114" y="117605"/>
                      <a:pt x="155323" y="116573"/>
                      <a:pt x="152400" y="114300"/>
                    </a:cubicBezTo>
                    <a:cubicBezTo>
                      <a:pt x="149565" y="112095"/>
                      <a:pt x="147654" y="108835"/>
                      <a:pt x="144780" y="106680"/>
                    </a:cubicBezTo>
                    <a:cubicBezTo>
                      <a:pt x="142508" y="104976"/>
                      <a:pt x="139471" y="104521"/>
                      <a:pt x="137160" y="102870"/>
                    </a:cubicBezTo>
                    <a:cubicBezTo>
                      <a:pt x="134968" y="101304"/>
                      <a:pt x="133515" y="98880"/>
                      <a:pt x="131445" y="97155"/>
                    </a:cubicBezTo>
                    <a:cubicBezTo>
                      <a:pt x="129686" y="95689"/>
                      <a:pt x="127468" y="94835"/>
                      <a:pt x="125730" y="93345"/>
                    </a:cubicBezTo>
                    <a:cubicBezTo>
                      <a:pt x="123003" y="91007"/>
                      <a:pt x="120837" y="88063"/>
                      <a:pt x="118110" y="85725"/>
                    </a:cubicBezTo>
                    <a:cubicBezTo>
                      <a:pt x="103218" y="72961"/>
                      <a:pt x="125024" y="98354"/>
                      <a:pt x="97155" y="70485"/>
                    </a:cubicBezTo>
                    <a:cubicBezTo>
                      <a:pt x="93345" y="66675"/>
                      <a:pt x="90208" y="62044"/>
                      <a:pt x="85725" y="59055"/>
                    </a:cubicBezTo>
                    <a:cubicBezTo>
                      <a:pt x="83820" y="57785"/>
                      <a:pt x="81748" y="56735"/>
                      <a:pt x="80010" y="55245"/>
                    </a:cubicBezTo>
                    <a:cubicBezTo>
                      <a:pt x="77283" y="52907"/>
                      <a:pt x="75225" y="49830"/>
                      <a:pt x="72390" y="47625"/>
                    </a:cubicBezTo>
                    <a:cubicBezTo>
                      <a:pt x="69467" y="45352"/>
                      <a:pt x="66005" y="43872"/>
                      <a:pt x="62865" y="41910"/>
                    </a:cubicBezTo>
                    <a:cubicBezTo>
                      <a:pt x="60923" y="40697"/>
                      <a:pt x="59055" y="39370"/>
                      <a:pt x="57150" y="38100"/>
                    </a:cubicBezTo>
                    <a:cubicBezTo>
                      <a:pt x="50059" y="27464"/>
                      <a:pt x="56727" y="35878"/>
                      <a:pt x="41910" y="24765"/>
                    </a:cubicBezTo>
                    <a:cubicBezTo>
                      <a:pt x="40184" y="23471"/>
                      <a:pt x="31361" y="16633"/>
                      <a:pt x="28575" y="15240"/>
                    </a:cubicBezTo>
                    <a:cubicBezTo>
                      <a:pt x="26779" y="14342"/>
                      <a:pt x="24765" y="13970"/>
                      <a:pt x="22860" y="13335"/>
                    </a:cubicBezTo>
                    <a:cubicBezTo>
                      <a:pt x="12026" y="2501"/>
                      <a:pt x="22458" y="11229"/>
                      <a:pt x="11430" y="5715"/>
                    </a:cubicBezTo>
                    <a:cubicBezTo>
                      <a:pt x="9382" y="4691"/>
                      <a:pt x="7763" y="2929"/>
                      <a:pt x="5715" y="1905"/>
                    </a:cubicBezTo>
                    <a:cubicBezTo>
                      <a:pt x="3919" y="1007"/>
                      <a:pt x="0" y="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12 Forma libre"/>
              <p:cNvSpPr/>
              <p:nvPr/>
            </p:nvSpPr>
            <p:spPr>
              <a:xfrm>
                <a:off x="5438775" y="2326005"/>
                <a:ext cx="1144905" cy="1261110"/>
              </a:xfrm>
              <a:custGeom>
                <a:avLst/>
                <a:gdLst>
                  <a:gd name="connsiteX0" fmla="*/ 1144905 w 1144905"/>
                  <a:gd name="connsiteY0" fmla="*/ 1261110 h 1261110"/>
                  <a:gd name="connsiteX1" fmla="*/ 1133475 w 1144905"/>
                  <a:gd name="connsiteY1" fmla="*/ 1251585 h 1261110"/>
                  <a:gd name="connsiteX2" fmla="*/ 1127760 w 1144905"/>
                  <a:gd name="connsiteY2" fmla="*/ 1243965 h 1261110"/>
                  <a:gd name="connsiteX3" fmla="*/ 1122045 w 1144905"/>
                  <a:gd name="connsiteY3" fmla="*/ 1240155 h 1261110"/>
                  <a:gd name="connsiteX4" fmla="*/ 1110615 w 1144905"/>
                  <a:gd name="connsiteY4" fmla="*/ 1230630 h 1261110"/>
                  <a:gd name="connsiteX5" fmla="*/ 1095375 w 1144905"/>
                  <a:gd name="connsiteY5" fmla="*/ 1209675 h 1261110"/>
                  <a:gd name="connsiteX6" fmla="*/ 1089660 w 1144905"/>
                  <a:gd name="connsiteY6" fmla="*/ 1205865 h 1261110"/>
                  <a:gd name="connsiteX7" fmla="*/ 1087755 w 1144905"/>
                  <a:gd name="connsiteY7" fmla="*/ 1200150 h 1261110"/>
                  <a:gd name="connsiteX8" fmla="*/ 1070610 w 1144905"/>
                  <a:gd name="connsiteY8" fmla="*/ 1184910 h 1261110"/>
                  <a:gd name="connsiteX9" fmla="*/ 1053465 w 1144905"/>
                  <a:gd name="connsiteY9" fmla="*/ 1169670 h 1261110"/>
                  <a:gd name="connsiteX10" fmla="*/ 1042035 w 1144905"/>
                  <a:gd name="connsiteY10" fmla="*/ 1162050 h 1261110"/>
                  <a:gd name="connsiteX11" fmla="*/ 1019175 w 1144905"/>
                  <a:gd name="connsiteY11" fmla="*/ 1139190 h 1261110"/>
                  <a:gd name="connsiteX12" fmla="*/ 1011555 w 1144905"/>
                  <a:gd name="connsiteY12" fmla="*/ 1131570 h 1261110"/>
                  <a:gd name="connsiteX13" fmla="*/ 1007745 w 1144905"/>
                  <a:gd name="connsiteY13" fmla="*/ 1125855 h 1261110"/>
                  <a:gd name="connsiteX14" fmla="*/ 1002030 w 1144905"/>
                  <a:gd name="connsiteY14" fmla="*/ 1114425 h 1261110"/>
                  <a:gd name="connsiteX15" fmla="*/ 984885 w 1144905"/>
                  <a:gd name="connsiteY15" fmla="*/ 1101090 h 1261110"/>
                  <a:gd name="connsiteX16" fmla="*/ 975360 w 1144905"/>
                  <a:gd name="connsiteY16" fmla="*/ 1091565 h 1261110"/>
                  <a:gd name="connsiteX17" fmla="*/ 962025 w 1144905"/>
                  <a:gd name="connsiteY17" fmla="*/ 1082040 h 1261110"/>
                  <a:gd name="connsiteX18" fmla="*/ 956310 w 1144905"/>
                  <a:gd name="connsiteY18" fmla="*/ 1080135 h 1261110"/>
                  <a:gd name="connsiteX19" fmla="*/ 944880 w 1144905"/>
                  <a:gd name="connsiteY19" fmla="*/ 1072515 h 1261110"/>
                  <a:gd name="connsiteX20" fmla="*/ 939165 w 1144905"/>
                  <a:gd name="connsiteY20" fmla="*/ 1066800 h 1261110"/>
                  <a:gd name="connsiteX21" fmla="*/ 933450 w 1144905"/>
                  <a:gd name="connsiteY21" fmla="*/ 1062990 h 1261110"/>
                  <a:gd name="connsiteX22" fmla="*/ 918210 w 1144905"/>
                  <a:gd name="connsiteY22" fmla="*/ 1051560 h 1261110"/>
                  <a:gd name="connsiteX23" fmla="*/ 906780 w 1144905"/>
                  <a:gd name="connsiteY23" fmla="*/ 1043940 h 1261110"/>
                  <a:gd name="connsiteX24" fmla="*/ 899160 w 1144905"/>
                  <a:gd name="connsiteY24" fmla="*/ 1034415 h 1261110"/>
                  <a:gd name="connsiteX25" fmla="*/ 891540 w 1144905"/>
                  <a:gd name="connsiteY25" fmla="*/ 1024890 h 1261110"/>
                  <a:gd name="connsiteX26" fmla="*/ 882015 w 1144905"/>
                  <a:gd name="connsiteY26" fmla="*/ 1015365 h 1261110"/>
                  <a:gd name="connsiteX27" fmla="*/ 878205 w 1144905"/>
                  <a:gd name="connsiteY27" fmla="*/ 1009650 h 1261110"/>
                  <a:gd name="connsiteX28" fmla="*/ 872490 w 1144905"/>
                  <a:gd name="connsiteY28" fmla="*/ 1002030 h 1261110"/>
                  <a:gd name="connsiteX29" fmla="*/ 872490 w 1144905"/>
                  <a:gd name="connsiteY29" fmla="*/ 952500 h 1261110"/>
                  <a:gd name="connsiteX30" fmla="*/ 866775 w 1144905"/>
                  <a:gd name="connsiteY30" fmla="*/ 946785 h 1261110"/>
                  <a:gd name="connsiteX31" fmla="*/ 853440 w 1144905"/>
                  <a:gd name="connsiteY31" fmla="*/ 939165 h 1261110"/>
                  <a:gd name="connsiteX32" fmla="*/ 840105 w 1144905"/>
                  <a:gd name="connsiteY32" fmla="*/ 927735 h 1261110"/>
                  <a:gd name="connsiteX33" fmla="*/ 836295 w 1144905"/>
                  <a:gd name="connsiteY33" fmla="*/ 922020 h 1261110"/>
                  <a:gd name="connsiteX34" fmla="*/ 830580 w 1144905"/>
                  <a:gd name="connsiteY34" fmla="*/ 918210 h 1261110"/>
                  <a:gd name="connsiteX35" fmla="*/ 824865 w 1144905"/>
                  <a:gd name="connsiteY35" fmla="*/ 912495 h 1261110"/>
                  <a:gd name="connsiteX36" fmla="*/ 821055 w 1144905"/>
                  <a:gd name="connsiteY36" fmla="*/ 906780 h 1261110"/>
                  <a:gd name="connsiteX37" fmla="*/ 813435 w 1144905"/>
                  <a:gd name="connsiteY37" fmla="*/ 904875 h 1261110"/>
                  <a:gd name="connsiteX38" fmla="*/ 807720 w 1144905"/>
                  <a:gd name="connsiteY38" fmla="*/ 899160 h 1261110"/>
                  <a:gd name="connsiteX39" fmla="*/ 802005 w 1144905"/>
                  <a:gd name="connsiteY39" fmla="*/ 897255 h 1261110"/>
                  <a:gd name="connsiteX40" fmla="*/ 798195 w 1144905"/>
                  <a:gd name="connsiteY40" fmla="*/ 891540 h 1261110"/>
                  <a:gd name="connsiteX41" fmla="*/ 792480 w 1144905"/>
                  <a:gd name="connsiteY41" fmla="*/ 887730 h 1261110"/>
                  <a:gd name="connsiteX42" fmla="*/ 788670 w 1144905"/>
                  <a:gd name="connsiteY42" fmla="*/ 882015 h 1261110"/>
                  <a:gd name="connsiteX43" fmla="*/ 782955 w 1144905"/>
                  <a:gd name="connsiteY43" fmla="*/ 874395 h 1261110"/>
                  <a:gd name="connsiteX44" fmla="*/ 781050 w 1144905"/>
                  <a:gd name="connsiteY44" fmla="*/ 868680 h 1261110"/>
                  <a:gd name="connsiteX45" fmla="*/ 771525 w 1144905"/>
                  <a:gd name="connsiteY45" fmla="*/ 857250 h 1261110"/>
                  <a:gd name="connsiteX46" fmla="*/ 767715 w 1144905"/>
                  <a:gd name="connsiteY46" fmla="*/ 842010 h 1261110"/>
                  <a:gd name="connsiteX47" fmla="*/ 763905 w 1144905"/>
                  <a:gd name="connsiteY47" fmla="*/ 836295 h 1261110"/>
                  <a:gd name="connsiteX48" fmla="*/ 760095 w 1144905"/>
                  <a:gd name="connsiteY48" fmla="*/ 824865 h 1261110"/>
                  <a:gd name="connsiteX49" fmla="*/ 756285 w 1144905"/>
                  <a:gd name="connsiteY49" fmla="*/ 819150 h 1261110"/>
                  <a:gd name="connsiteX50" fmla="*/ 754380 w 1144905"/>
                  <a:gd name="connsiteY50" fmla="*/ 813435 h 1261110"/>
                  <a:gd name="connsiteX51" fmla="*/ 748665 w 1144905"/>
                  <a:gd name="connsiteY51" fmla="*/ 809625 h 1261110"/>
                  <a:gd name="connsiteX52" fmla="*/ 744855 w 1144905"/>
                  <a:gd name="connsiteY52" fmla="*/ 803910 h 1261110"/>
                  <a:gd name="connsiteX53" fmla="*/ 742950 w 1144905"/>
                  <a:gd name="connsiteY53" fmla="*/ 798195 h 1261110"/>
                  <a:gd name="connsiteX54" fmla="*/ 737235 w 1144905"/>
                  <a:gd name="connsiteY54" fmla="*/ 794385 h 1261110"/>
                  <a:gd name="connsiteX55" fmla="*/ 721995 w 1144905"/>
                  <a:gd name="connsiteY55" fmla="*/ 777240 h 1261110"/>
                  <a:gd name="connsiteX56" fmla="*/ 716280 w 1144905"/>
                  <a:gd name="connsiteY56" fmla="*/ 771525 h 1261110"/>
                  <a:gd name="connsiteX57" fmla="*/ 710565 w 1144905"/>
                  <a:gd name="connsiteY57" fmla="*/ 760095 h 1261110"/>
                  <a:gd name="connsiteX58" fmla="*/ 701040 w 1144905"/>
                  <a:gd name="connsiteY58" fmla="*/ 746760 h 1261110"/>
                  <a:gd name="connsiteX59" fmla="*/ 689610 w 1144905"/>
                  <a:gd name="connsiteY59" fmla="*/ 735330 h 1261110"/>
                  <a:gd name="connsiteX60" fmla="*/ 683895 w 1144905"/>
                  <a:gd name="connsiteY60" fmla="*/ 729615 h 1261110"/>
                  <a:gd name="connsiteX61" fmla="*/ 676275 w 1144905"/>
                  <a:gd name="connsiteY61" fmla="*/ 718185 h 1261110"/>
                  <a:gd name="connsiteX62" fmla="*/ 670560 w 1144905"/>
                  <a:gd name="connsiteY62" fmla="*/ 714375 h 1261110"/>
                  <a:gd name="connsiteX63" fmla="*/ 659130 w 1144905"/>
                  <a:gd name="connsiteY63" fmla="*/ 704850 h 1261110"/>
                  <a:gd name="connsiteX64" fmla="*/ 651510 w 1144905"/>
                  <a:gd name="connsiteY64" fmla="*/ 691515 h 1261110"/>
                  <a:gd name="connsiteX65" fmla="*/ 645795 w 1144905"/>
                  <a:gd name="connsiteY65" fmla="*/ 687705 h 1261110"/>
                  <a:gd name="connsiteX66" fmla="*/ 641985 w 1144905"/>
                  <a:gd name="connsiteY66" fmla="*/ 681990 h 1261110"/>
                  <a:gd name="connsiteX67" fmla="*/ 638175 w 1144905"/>
                  <a:gd name="connsiteY67" fmla="*/ 664845 h 1261110"/>
                  <a:gd name="connsiteX68" fmla="*/ 636270 w 1144905"/>
                  <a:gd name="connsiteY68" fmla="*/ 659130 h 1261110"/>
                  <a:gd name="connsiteX69" fmla="*/ 617220 w 1144905"/>
                  <a:gd name="connsiteY69" fmla="*/ 636270 h 1261110"/>
                  <a:gd name="connsiteX70" fmla="*/ 611505 w 1144905"/>
                  <a:gd name="connsiteY70" fmla="*/ 630555 h 1261110"/>
                  <a:gd name="connsiteX71" fmla="*/ 605790 w 1144905"/>
                  <a:gd name="connsiteY71" fmla="*/ 626745 h 1261110"/>
                  <a:gd name="connsiteX72" fmla="*/ 600075 w 1144905"/>
                  <a:gd name="connsiteY72" fmla="*/ 621030 h 1261110"/>
                  <a:gd name="connsiteX73" fmla="*/ 588645 w 1144905"/>
                  <a:gd name="connsiteY73" fmla="*/ 613410 h 1261110"/>
                  <a:gd name="connsiteX74" fmla="*/ 582930 w 1144905"/>
                  <a:gd name="connsiteY74" fmla="*/ 609600 h 1261110"/>
                  <a:gd name="connsiteX75" fmla="*/ 577215 w 1144905"/>
                  <a:gd name="connsiteY75" fmla="*/ 603885 h 1261110"/>
                  <a:gd name="connsiteX76" fmla="*/ 573405 w 1144905"/>
                  <a:gd name="connsiteY76" fmla="*/ 596265 h 1261110"/>
                  <a:gd name="connsiteX77" fmla="*/ 567690 w 1144905"/>
                  <a:gd name="connsiteY77" fmla="*/ 594360 h 1261110"/>
                  <a:gd name="connsiteX78" fmla="*/ 556260 w 1144905"/>
                  <a:gd name="connsiteY78" fmla="*/ 584835 h 1261110"/>
                  <a:gd name="connsiteX79" fmla="*/ 550545 w 1144905"/>
                  <a:gd name="connsiteY79" fmla="*/ 582930 h 1261110"/>
                  <a:gd name="connsiteX80" fmla="*/ 544830 w 1144905"/>
                  <a:gd name="connsiteY80" fmla="*/ 579120 h 1261110"/>
                  <a:gd name="connsiteX81" fmla="*/ 529590 w 1144905"/>
                  <a:gd name="connsiteY81" fmla="*/ 571500 h 1261110"/>
                  <a:gd name="connsiteX82" fmla="*/ 518160 w 1144905"/>
                  <a:gd name="connsiteY82" fmla="*/ 565785 h 1261110"/>
                  <a:gd name="connsiteX83" fmla="*/ 512445 w 1144905"/>
                  <a:gd name="connsiteY83" fmla="*/ 563880 h 1261110"/>
                  <a:gd name="connsiteX84" fmla="*/ 501015 w 1144905"/>
                  <a:gd name="connsiteY84" fmla="*/ 561975 h 1261110"/>
                  <a:gd name="connsiteX85" fmla="*/ 491490 w 1144905"/>
                  <a:gd name="connsiteY85" fmla="*/ 560070 h 1261110"/>
                  <a:gd name="connsiteX86" fmla="*/ 472440 w 1144905"/>
                  <a:gd name="connsiteY86" fmla="*/ 554355 h 1261110"/>
                  <a:gd name="connsiteX87" fmla="*/ 466725 w 1144905"/>
                  <a:gd name="connsiteY87" fmla="*/ 550545 h 1261110"/>
                  <a:gd name="connsiteX88" fmla="*/ 451485 w 1144905"/>
                  <a:gd name="connsiteY88" fmla="*/ 542925 h 1261110"/>
                  <a:gd name="connsiteX89" fmla="*/ 445770 w 1144905"/>
                  <a:gd name="connsiteY89" fmla="*/ 539115 h 1261110"/>
                  <a:gd name="connsiteX90" fmla="*/ 438150 w 1144905"/>
                  <a:gd name="connsiteY90" fmla="*/ 537210 h 1261110"/>
                  <a:gd name="connsiteX91" fmla="*/ 401955 w 1144905"/>
                  <a:gd name="connsiteY91" fmla="*/ 531495 h 1261110"/>
                  <a:gd name="connsiteX92" fmla="*/ 386715 w 1144905"/>
                  <a:gd name="connsiteY92" fmla="*/ 525780 h 1261110"/>
                  <a:gd name="connsiteX93" fmla="*/ 373380 w 1144905"/>
                  <a:gd name="connsiteY93" fmla="*/ 523875 h 1261110"/>
                  <a:gd name="connsiteX94" fmla="*/ 352425 w 1144905"/>
                  <a:gd name="connsiteY94" fmla="*/ 520065 h 1261110"/>
                  <a:gd name="connsiteX95" fmla="*/ 346710 w 1144905"/>
                  <a:gd name="connsiteY95" fmla="*/ 516255 h 1261110"/>
                  <a:gd name="connsiteX96" fmla="*/ 337185 w 1144905"/>
                  <a:gd name="connsiteY96" fmla="*/ 514350 h 1261110"/>
                  <a:gd name="connsiteX97" fmla="*/ 331470 w 1144905"/>
                  <a:gd name="connsiteY97" fmla="*/ 512445 h 1261110"/>
                  <a:gd name="connsiteX98" fmla="*/ 321945 w 1144905"/>
                  <a:gd name="connsiteY98" fmla="*/ 510540 h 1261110"/>
                  <a:gd name="connsiteX99" fmla="*/ 310515 w 1144905"/>
                  <a:gd name="connsiteY99" fmla="*/ 506730 h 1261110"/>
                  <a:gd name="connsiteX100" fmla="*/ 304800 w 1144905"/>
                  <a:gd name="connsiteY100" fmla="*/ 504825 h 1261110"/>
                  <a:gd name="connsiteX101" fmla="*/ 299085 w 1144905"/>
                  <a:gd name="connsiteY101" fmla="*/ 501015 h 1261110"/>
                  <a:gd name="connsiteX102" fmla="*/ 270510 w 1144905"/>
                  <a:gd name="connsiteY102" fmla="*/ 495300 h 1261110"/>
                  <a:gd name="connsiteX103" fmla="*/ 257175 w 1144905"/>
                  <a:gd name="connsiteY103" fmla="*/ 485775 h 1261110"/>
                  <a:gd name="connsiteX104" fmla="*/ 247650 w 1144905"/>
                  <a:gd name="connsiteY104" fmla="*/ 476250 h 1261110"/>
                  <a:gd name="connsiteX105" fmla="*/ 241935 w 1144905"/>
                  <a:gd name="connsiteY105" fmla="*/ 464820 h 1261110"/>
                  <a:gd name="connsiteX106" fmla="*/ 234315 w 1144905"/>
                  <a:gd name="connsiteY106" fmla="*/ 453390 h 1261110"/>
                  <a:gd name="connsiteX107" fmla="*/ 222885 w 1144905"/>
                  <a:gd name="connsiteY107" fmla="*/ 447675 h 1261110"/>
                  <a:gd name="connsiteX108" fmla="*/ 217170 w 1144905"/>
                  <a:gd name="connsiteY108" fmla="*/ 443865 h 1261110"/>
                  <a:gd name="connsiteX109" fmla="*/ 215265 w 1144905"/>
                  <a:gd name="connsiteY109" fmla="*/ 430530 h 1261110"/>
                  <a:gd name="connsiteX110" fmla="*/ 209550 w 1144905"/>
                  <a:gd name="connsiteY110" fmla="*/ 413385 h 1261110"/>
                  <a:gd name="connsiteX111" fmla="*/ 203835 w 1144905"/>
                  <a:gd name="connsiteY111" fmla="*/ 409575 h 1261110"/>
                  <a:gd name="connsiteX112" fmla="*/ 198120 w 1144905"/>
                  <a:gd name="connsiteY112" fmla="*/ 407670 h 1261110"/>
                  <a:gd name="connsiteX113" fmla="*/ 203835 w 1144905"/>
                  <a:gd name="connsiteY113" fmla="*/ 405765 h 1261110"/>
                  <a:gd name="connsiteX114" fmla="*/ 226695 w 1144905"/>
                  <a:gd name="connsiteY114" fmla="*/ 403860 h 1261110"/>
                  <a:gd name="connsiteX115" fmla="*/ 232410 w 1144905"/>
                  <a:gd name="connsiteY115" fmla="*/ 398145 h 1261110"/>
                  <a:gd name="connsiteX116" fmla="*/ 228600 w 1144905"/>
                  <a:gd name="connsiteY116" fmla="*/ 388620 h 1261110"/>
                  <a:gd name="connsiteX117" fmla="*/ 209550 w 1144905"/>
                  <a:gd name="connsiteY117" fmla="*/ 377190 h 1261110"/>
                  <a:gd name="connsiteX118" fmla="*/ 190500 w 1144905"/>
                  <a:gd name="connsiteY118" fmla="*/ 379095 h 1261110"/>
                  <a:gd name="connsiteX119" fmla="*/ 184785 w 1144905"/>
                  <a:gd name="connsiteY119" fmla="*/ 381000 h 1261110"/>
                  <a:gd name="connsiteX120" fmla="*/ 123825 w 1144905"/>
                  <a:gd name="connsiteY120" fmla="*/ 377190 h 1261110"/>
                  <a:gd name="connsiteX121" fmla="*/ 118110 w 1144905"/>
                  <a:gd name="connsiteY121" fmla="*/ 375285 h 1261110"/>
                  <a:gd name="connsiteX122" fmla="*/ 112395 w 1144905"/>
                  <a:gd name="connsiteY122" fmla="*/ 350520 h 1261110"/>
                  <a:gd name="connsiteX123" fmla="*/ 104775 w 1144905"/>
                  <a:gd name="connsiteY123" fmla="*/ 346710 h 1261110"/>
                  <a:gd name="connsiteX124" fmla="*/ 81915 w 1144905"/>
                  <a:gd name="connsiteY124" fmla="*/ 342900 h 1261110"/>
                  <a:gd name="connsiteX125" fmla="*/ 66675 w 1144905"/>
                  <a:gd name="connsiteY125" fmla="*/ 339090 h 1261110"/>
                  <a:gd name="connsiteX126" fmla="*/ 49530 w 1144905"/>
                  <a:gd name="connsiteY126" fmla="*/ 337185 h 1261110"/>
                  <a:gd name="connsiteX127" fmla="*/ 32385 w 1144905"/>
                  <a:gd name="connsiteY127" fmla="*/ 333375 h 1261110"/>
                  <a:gd name="connsiteX128" fmla="*/ 36195 w 1144905"/>
                  <a:gd name="connsiteY128" fmla="*/ 310515 h 1261110"/>
                  <a:gd name="connsiteX129" fmla="*/ 36195 w 1144905"/>
                  <a:gd name="connsiteY129" fmla="*/ 243840 h 1261110"/>
                  <a:gd name="connsiteX130" fmla="*/ 30480 w 1144905"/>
                  <a:gd name="connsiteY130" fmla="*/ 241935 h 1261110"/>
                  <a:gd name="connsiteX131" fmla="*/ 19050 w 1144905"/>
                  <a:gd name="connsiteY131" fmla="*/ 240030 h 1261110"/>
                  <a:gd name="connsiteX132" fmla="*/ 17145 w 1144905"/>
                  <a:gd name="connsiteY132" fmla="*/ 234315 h 1261110"/>
                  <a:gd name="connsiteX133" fmla="*/ 13335 w 1144905"/>
                  <a:gd name="connsiteY133" fmla="*/ 228600 h 1261110"/>
                  <a:gd name="connsiteX134" fmla="*/ 11430 w 1144905"/>
                  <a:gd name="connsiteY134" fmla="*/ 220980 h 1261110"/>
                  <a:gd name="connsiteX135" fmla="*/ 7620 w 1144905"/>
                  <a:gd name="connsiteY135" fmla="*/ 205740 h 1261110"/>
                  <a:gd name="connsiteX136" fmla="*/ 5715 w 1144905"/>
                  <a:gd name="connsiteY136" fmla="*/ 144780 h 1261110"/>
                  <a:gd name="connsiteX137" fmla="*/ 3810 w 1144905"/>
                  <a:gd name="connsiteY137" fmla="*/ 139065 h 1261110"/>
                  <a:gd name="connsiteX138" fmla="*/ 0 w 1144905"/>
                  <a:gd name="connsiteY138" fmla="*/ 133350 h 1261110"/>
                  <a:gd name="connsiteX139" fmla="*/ 1905 w 1144905"/>
                  <a:gd name="connsiteY139" fmla="*/ 104775 h 1261110"/>
                  <a:gd name="connsiteX140" fmla="*/ 3810 w 1144905"/>
                  <a:gd name="connsiteY140" fmla="*/ 97155 h 1261110"/>
                  <a:gd name="connsiteX141" fmla="*/ 9525 w 1144905"/>
                  <a:gd name="connsiteY141" fmla="*/ 91440 h 1261110"/>
                  <a:gd name="connsiteX142" fmla="*/ 15240 w 1144905"/>
                  <a:gd name="connsiteY142" fmla="*/ 83820 h 1261110"/>
                  <a:gd name="connsiteX143" fmla="*/ 28575 w 1144905"/>
                  <a:gd name="connsiteY143" fmla="*/ 66675 h 1261110"/>
                  <a:gd name="connsiteX144" fmla="*/ 36195 w 1144905"/>
                  <a:gd name="connsiteY144" fmla="*/ 51435 h 1261110"/>
                  <a:gd name="connsiteX145" fmla="*/ 38100 w 1144905"/>
                  <a:gd name="connsiteY145" fmla="*/ 45720 h 1261110"/>
                  <a:gd name="connsiteX146" fmla="*/ 40005 w 1144905"/>
                  <a:gd name="connsiteY146" fmla="*/ 38100 h 1261110"/>
                  <a:gd name="connsiteX147" fmla="*/ 51435 w 1144905"/>
                  <a:gd name="connsiteY147" fmla="*/ 24765 h 1261110"/>
                  <a:gd name="connsiteX148" fmla="*/ 55245 w 1144905"/>
                  <a:gd name="connsiteY148" fmla="*/ 13335 h 1261110"/>
                  <a:gd name="connsiteX149" fmla="*/ 57150 w 1144905"/>
                  <a:gd name="connsiteY149" fmla="*/ 7620 h 1261110"/>
                  <a:gd name="connsiteX150" fmla="*/ 62865 w 1144905"/>
                  <a:gd name="connsiteY150" fmla="*/ 0 h 126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144905" h="1261110">
                    <a:moveTo>
                      <a:pt x="1144905" y="1261110"/>
                    </a:moveTo>
                    <a:cubicBezTo>
                      <a:pt x="1141095" y="1257935"/>
                      <a:pt x="1136982" y="1255092"/>
                      <a:pt x="1133475" y="1251585"/>
                    </a:cubicBezTo>
                    <a:cubicBezTo>
                      <a:pt x="1131230" y="1249340"/>
                      <a:pt x="1130005" y="1246210"/>
                      <a:pt x="1127760" y="1243965"/>
                    </a:cubicBezTo>
                    <a:cubicBezTo>
                      <a:pt x="1126141" y="1242346"/>
                      <a:pt x="1123804" y="1241621"/>
                      <a:pt x="1122045" y="1240155"/>
                    </a:cubicBezTo>
                    <a:cubicBezTo>
                      <a:pt x="1107377" y="1227932"/>
                      <a:pt x="1124804" y="1240090"/>
                      <a:pt x="1110615" y="1230630"/>
                    </a:cubicBezTo>
                    <a:cubicBezTo>
                      <a:pt x="1106976" y="1225171"/>
                      <a:pt x="1097936" y="1211382"/>
                      <a:pt x="1095375" y="1209675"/>
                    </a:cubicBezTo>
                    <a:lnTo>
                      <a:pt x="1089660" y="1205865"/>
                    </a:lnTo>
                    <a:cubicBezTo>
                      <a:pt x="1089025" y="1203960"/>
                      <a:pt x="1088988" y="1201735"/>
                      <a:pt x="1087755" y="1200150"/>
                    </a:cubicBezTo>
                    <a:cubicBezTo>
                      <a:pt x="1071609" y="1179391"/>
                      <a:pt x="1082124" y="1194985"/>
                      <a:pt x="1070610" y="1184910"/>
                    </a:cubicBezTo>
                    <a:cubicBezTo>
                      <a:pt x="1054963" y="1171219"/>
                      <a:pt x="1067418" y="1179437"/>
                      <a:pt x="1053465" y="1169670"/>
                    </a:cubicBezTo>
                    <a:cubicBezTo>
                      <a:pt x="1049714" y="1167044"/>
                      <a:pt x="1045273" y="1165288"/>
                      <a:pt x="1042035" y="1162050"/>
                    </a:cubicBezTo>
                    <a:lnTo>
                      <a:pt x="1019175" y="1139190"/>
                    </a:lnTo>
                    <a:cubicBezTo>
                      <a:pt x="1016635" y="1136650"/>
                      <a:pt x="1013548" y="1134559"/>
                      <a:pt x="1011555" y="1131570"/>
                    </a:cubicBezTo>
                    <a:cubicBezTo>
                      <a:pt x="1010285" y="1129665"/>
                      <a:pt x="1008769" y="1127903"/>
                      <a:pt x="1007745" y="1125855"/>
                    </a:cubicBezTo>
                    <a:cubicBezTo>
                      <a:pt x="1005045" y="1120456"/>
                      <a:pt x="1007035" y="1118975"/>
                      <a:pt x="1002030" y="1114425"/>
                    </a:cubicBezTo>
                    <a:cubicBezTo>
                      <a:pt x="996673" y="1109555"/>
                      <a:pt x="988901" y="1107114"/>
                      <a:pt x="984885" y="1101090"/>
                    </a:cubicBezTo>
                    <a:cubicBezTo>
                      <a:pt x="979343" y="1092777"/>
                      <a:pt x="983442" y="1097338"/>
                      <a:pt x="975360" y="1091565"/>
                    </a:cubicBezTo>
                    <a:cubicBezTo>
                      <a:pt x="973347" y="1090127"/>
                      <a:pt x="965018" y="1083537"/>
                      <a:pt x="962025" y="1082040"/>
                    </a:cubicBezTo>
                    <a:cubicBezTo>
                      <a:pt x="960229" y="1081142"/>
                      <a:pt x="958215" y="1080770"/>
                      <a:pt x="956310" y="1080135"/>
                    </a:cubicBezTo>
                    <a:cubicBezTo>
                      <a:pt x="938079" y="1061904"/>
                      <a:pt x="961422" y="1083543"/>
                      <a:pt x="944880" y="1072515"/>
                    </a:cubicBezTo>
                    <a:cubicBezTo>
                      <a:pt x="942638" y="1071021"/>
                      <a:pt x="941235" y="1068525"/>
                      <a:pt x="939165" y="1066800"/>
                    </a:cubicBezTo>
                    <a:cubicBezTo>
                      <a:pt x="937406" y="1065334"/>
                      <a:pt x="935302" y="1064337"/>
                      <a:pt x="933450" y="1062990"/>
                    </a:cubicBezTo>
                    <a:cubicBezTo>
                      <a:pt x="928315" y="1059255"/>
                      <a:pt x="923494" y="1055082"/>
                      <a:pt x="918210" y="1051560"/>
                    </a:cubicBezTo>
                    <a:lnTo>
                      <a:pt x="906780" y="1043940"/>
                    </a:lnTo>
                    <a:cubicBezTo>
                      <a:pt x="901992" y="1029575"/>
                      <a:pt x="909008" y="1046725"/>
                      <a:pt x="899160" y="1034415"/>
                    </a:cubicBezTo>
                    <a:cubicBezTo>
                      <a:pt x="888644" y="1021270"/>
                      <a:pt x="907918" y="1035809"/>
                      <a:pt x="891540" y="1024890"/>
                    </a:cubicBezTo>
                    <a:cubicBezTo>
                      <a:pt x="881380" y="1009650"/>
                      <a:pt x="894715" y="1028065"/>
                      <a:pt x="882015" y="1015365"/>
                    </a:cubicBezTo>
                    <a:cubicBezTo>
                      <a:pt x="880396" y="1013746"/>
                      <a:pt x="879536" y="1011513"/>
                      <a:pt x="878205" y="1009650"/>
                    </a:cubicBezTo>
                    <a:cubicBezTo>
                      <a:pt x="876360" y="1007066"/>
                      <a:pt x="874395" y="1004570"/>
                      <a:pt x="872490" y="1002030"/>
                    </a:cubicBezTo>
                    <a:cubicBezTo>
                      <a:pt x="873334" y="989377"/>
                      <a:pt x="876382" y="966122"/>
                      <a:pt x="872490" y="952500"/>
                    </a:cubicBezTo>
                    <a:cubicBezTo>
                      <a:pt x="871750" y="949910"/>
                      <a:pt x="868845" y="948510"/>
                      <a:pt x="866775" y="946785"/>
                    </a:cubicBezTo>
                    <a:cubicBezTo>
                      <a:pt x="861712" y="942566"/>
                      <a:pt x="859369" y="942553"/>
                      <a:pt x="853440" y="939165"/>
                    </a:cubicBezTo>
                    <a:cubicBezTo>
                      <a:pt x="847778" y="935929"/>
                      <a:pt x="844572" y="932947"/>
                      <a:pt x="840105" y="927735"/>
                    </a:cubicBezTo>
                    <a:cubicBezTo>
                      <a:pt x="838615" y="925997"/>
                      <a:pt x="837914" y="923639"/>
                      <a:pt x="836295" y="922020"/>
                    </a:cubicBezTo>
                    <a:cubicBezTo>
                      <a:pt x="834676" y="920401"/>
                      <a:pt x="832339" y="919676"/>
                      <a:pt x="830580" y="918210"/>
                    </a:cubicBezTo>
                    <a:cubicBezTo>
                      <a:pt x="828510" y="916485"/>
                      <a:pt x="826590" y="914565"/>
                      <a:pt x="824865" y="912495"/>
                    </a:cubicBezTo>
                    <a:cubicBezTo>
                      <a:pt x="823399" y="910736"/>
                      <a:pt x="822960" y="908050"/>
                      <a:pt x="821055" y="906780"/>
                    </a:cubicBezTo>
                    <a:cubicBezTo>
                      <a:pt x="818877" y="905328"/>
                      <a:pt x="815975" y="905510"/>
                      <a:pt x="813435" y="904875"/>
                    </a:cubicBezTo>
                    <a:cubicBezTo>
                      <a:pt x="811530" y="902970"/>
                      <a:pt x="809962" y="900654"/>
                      <a:pt x="807720" y="899160"/>
                    </a:cubicBezTo>
                    <a:cubicBezTo>
                      <a:pt x="806049" y="898046"/>
                      <a:pt x="803573" y="898509"/>
                      <a:pt x="802005" y="897255"/>
                    </a:cubicBezTo>
                    <a:cubicBezTo>
                      <a:pt x="800217" y="895825"/>
                      <a:pt x="799814" y="893159"/>
                      <a:pt x="798195" y="891540"/>
                    </a:cubicBezTo>
                    <a:cubicBezTo>
                      <a:pt x="796576" y="889921"/>
                      <a:pt x="794385" y="889000"/>
                      <a:pt x="792480" y="887730"/>
                    </a:cubicBezTo>
                    <a:cubicBezTo>
                      <a:pt x="791210" y="885825"/>
                      <a:pt x="790001" y="883878"/>
                      <a:pt x="788670" y="882015"/>
                    </a:cubicBezTo>
                    <a:cubicBezTo>
                      <a:pt x="786825" y="879431"/>
                      <a:pt x="784530" y="877152"/>
                      <a:pt x="782955" y="874395"/>
                    </a:cubicBezTo>
                    <a:cubicBezTo>
                      <a:pt x="781959" y="872652"/>
                      <a:pt x="781948" y="870476"/>
                      <a:pt x="781050" y="868680"/>
                    </a:cubicBezTo>
                    <a:cubicBezTo>
                      <a:pt x="778398" y="863376"/>
                      <a:pt x="775738" y="861463"/>
                      <a:pt x="771525" y="857250"/>
                    </a:cubicBezTo>
                    <a:cubicBezTo>
                      <a:pt x="770800" y="853627"/>
                      <a:pt x="769668" y="845915"/>
                      <a:pt x="767715" y="842010"/>
                    </a:cubicBezTo>
                    <a:cubicBezTo>
                      <a:pt x="766691" y="839962"/>
                      <a:pt x="764835" y="838387"/>
                      <a:pt x="763905" y="836295"/>
                    </a:cubicBezTo>
                    <a:cubicBezTo>
                      <a:pt x="762274" y="832625"/>
                      <a:pt x="762323" y="828207"/>
                      <a:pt x="760095" y="824865"/>
                    </a:cubicBezTo>
                    <a:cubicBezTo>
                      <a:pt x="758825" y="822960"/>
                      <a:pt x="757309" y="821198"/>
                      <a:pt x="756285" y="819150"/>
                    </a:cubicBezTo>
                    <a:cubicBezTo>
                      <a:pt x="755387" y="817354"/>
                      <a:pt x="755634" y="815003"/>
                      <a:pt x="754380" y="813435"/>
                    </a:cubicBezTo>
                    <a:cubicBezTo>
                      <a:pt x="752950" y="811647"/>
                      <a:pt x="750570" y="810895"/>
                      <a:pt x="748665" y="809625"/>
                    </a:cubicBezTo>
                    <a:cubicBezTo>
                      <a:pt x="747395" y="807720"/>
                      <a:pt x="745879" y="805958"/>
                      <a:pt x="744855" y="803910"/>
                    </a:cubicBezTo>
                    <a:cubicBezTo>
                      <a:pt x="743957" y="802114"/>
                      <a:pt x="744204" y="799763"/>
                      <a:pt x="742950" y="798195"/>
                    </a:cubicBezTo>
                    <a:cubicBezTo>
                      <a:pt x="741520" y="796407"/>
                      <a:pt x="738946" y="795906"/>
                      <a:pt x="737235" y="794385"/>
                    </a:cubicBezTo>
                    <a:cubicBezTo>
                      <a:pt x="713418" y="773214"/>
                      <a:pt x="733370" y="790889"/>
                      <a:pt x="721995" y="777240"/>
                    </a:cubicBezTo>
                    <a:cubicBezTo>
                      <a:pt x="720270" y="775170"/>
                      <a:pt x="718005" y="773595"/>
                      <a:pt x="716280" y="771525"/>
                    </a:cubicBezTo>
                    <a:cubicBezTo>
                      <a:pt x="709456" y="763336"/>
                      <a:pt x="714861" y="768687"/>
                      <a:pt x="710565" y="760095"/>
                    </a:cubicBezTo>
                    <a:cubicBezTo>
                      <a:pt x="709406" y="757776"/>
                      <a:pt x="702011" y="747839"/>
                      <a:pt x="701040" y="746760"/>
                    </a:cubicBezTo>
                    <a:cubicBezTo>
                      <a:pt x="697436" y="742755"/>
                      <a:pt x="693420" y="739140"/>
                      <a:pt x="689610" y="735330"/>
                    </a:cubicBezTo>
                    <a:cubicBezTo>
                      <a:pt x="687705" y="733425"/>
                      <a:pt x="685389" y="731857"/>
                      <a:pt x="683895" y="729615"/>
                    </a:cubicBezTo>
                    <a:cubicBezTo>
                      <a:pt x="681355" y="725805"/>
                      <a:pt x="680085" y="720725"/>
                      <a:pt x="676275" y="718185"/>
                    </a:cubicBezTo>
                    <a:cubicBezTo>
                      <a:pt x="674370" y="716915"/>
                      <a:pt x="672179" y="715994"/>
                      <a:pt x="670560" y="714375"/>
                    </a:cubicBezTo>
                    <a:cubicBezTo>
                      <a:pt x="660180" y="703995"/>
                      <a:pt x="670045" y="708488"/>
                      <a:pt x="659130" y="704850"/>
                    </a:cubicBezTo>
                    <a:cubicBezTo>
                      <a:pt x="656950" y="698311"/>
                      <a:pt x="657277" y="697282"/>
                      <a:pt x="651510" y="691515"/>
                    </a:cubicBezTo>
                    <a:cubicBezTo>
                      <a:pt x="649891" y="689896"/>
                      <a:pt x="647700" y="688975"/>
                      <a:pt x="645795" y="687705"/>
                    </a:cubicBezTo>
                    <a:cubicBezTo>
                      <a:pt x="644525" y="685800"/>
                      <a:pt x="642887" y="684094"/>
                      <a:pt x="641985" y="681990"/>
                    </a:cubicBezTo>
                    <a:cubicBezTo>
                      <a:pt x="640812" y="679252"/>
                      <a:pt x="638717" y="667015"/>
                      <a:pt x="638175" y="664845"/>
                    </a:cubicBezTo>
                    <a:cubicBezTo>
                      <a:pt x="637688" y="662897"/>
                      <a:pt x="637245" y="660885"/>
                      <a:pt x="636270" y="659130"/>
                    </a:cubicBezTo>
                    <a:cubicBezTo>
                      <a:pt x="629639" y="647195"/>
                      <a:pt x="627207" y="646257"/>
                      <a:pt x="617220" y="636270"/>
                    </a:cubicBezTo>
                    <a:cubicBezTo>
                      <a:pt x="615315" y="634365"/>
                      <a:pt x="613747" y="632049"/>
                      <a:pt x="611505" y="630555"/>
                    </a:cubicBezTo>
                    <a:cubicBezTo>
                      <a:pt x="609600" y="629285"/>
                      <a:pt x="607549" y="628211"/>
                      <a:pt x="605790" y="626745"/>
                    </a:cubicBezTo>
                    <a:cubicBezTo>
                      <a:pt x="603720" y="625020"/>
                      <a:pt x="602202" y="622684"/>
                      <a:pt x="600075" y="621030"/>
                    </a:cubicBezTo>
                    <a:cubicBezTo>
                      <a:pt x="596461" y="618219"/>
                      <a:pt x="592455" y="615950"/>
                      <a:pt x="588645" y="613410"/>
                    </a:cubicBezTo>
                    <a:cubicBezTo>
                      <a:pt x="586740" y="612140"/>
                      <a:pt x="584549" y="611219"/>
                      <a:pt x="582930" y="609600"/>
                    </a:cubicBezTo>
                    <a:cubicBezTo>
                      <a:pt x="581025" y="607695"/>
                      <a:pt x="578781" y="606077"/>
                      <a:pt x="577215" y="603885"/>
                    </a:cubicBezTo>
                    <a:cubicBezTo>
                      <a:pt x="575564" y="601574"/>
                      <a:pt x="575413" y="598273"/>
                      <a:pt x="573405" y="596265"/>
                    </a:cubicBezTo>
                    <a:cubicBezTo>
                      <a:pt x="571985" y="594845"/>
                      <a:pt x="569595" y="594995"/>
                      <a:pt x="567690" y="594360"/>
                    </a:cubicBezTo>
                    <a:cubicBezTo>
                      <a:pt x="563477" y="590147"/>
                      <a:pt x="561564" y="587487"/>
                      <a:pt x="556260" y="584835"/>
                    </a:cubicBezTo>
                    <a:cubicBezTo>
                      <a:pt x="554464" y="583937"/>
                      <a:pt x="552341" y="583828"/>
                      <a:pt x="550545" y="582930"/>
                    </a:cubicBezTo>
                    <a:cubicBezTo>
                      <a:pt x="548497" y="581906"/>
                      <a:pt x="546840" y="580216"/>
                      <a:pt x="544830" y="579120"/>
                    </a:cubicBezTo>
                    <a:cubicBezTo>
                      <a:pt x="539844" y="576400"/>
                      <a:pt x="534670" y="574040"/>
                      <a:pt x="529590" y="571500"/>
                    </a:cubicBezTo>
                    <a:cubicBezTo>
                      <a:pt x="525780" y="569595"/>
                      <a:pt x="522201" y="567132"/>
                      <a:pt x="518160" y="565785"/>
                    </a:cubicBezTo>
                    <a:cubicBezTo>
                      <a:pt x="516255" y="565150"/>
                      <a:pt x="514405" y="564316"/>
                      <a:pt x="512445" y="563880"/>
                    </a:cubicBezTo>
                    <a:cubicBezTo>
                      <a:pt x="508674" y="563042"/>
                      <a:pt x="504815" y="562666"/>
                      <a:pt x="501015" y="561975"/>
                    </a:cubicBezTo>
                    <a:cubicBezTo>
                      <a:pt x="497829" y="561396"/>
                      <a:pt x="494665" y="560705"/>
                      <a:pt x="491490" y="560070"/>
                    </a:cubicBezTo>
                    <a:cubicBezTo>
                      <a:pt x="478630" y="551496"/>
                      <a:pt x="494728" y="561041"/>
                      <a:pt x="472440" y="554355"/>
                    </a:cubicBezTo>
                    <a:cubicBezTo>
                      <a:pt x="470247" y="553697"/>
                      <a:pt x="468735" y="551641"/>
                      <a:pt x="466725" y="550545"/>
                    </a:cubicBezTo>
                    <a:cubicBezTo>
                      <a:pt x="461739" y="547825"/>
                      <a:pt x="456211" y="546075"/>
                      <a:pt x="451485" y="542925"/>
                    </a:cubicBezTo>
                    <a:cubicBezTo>
                      <a:pt x="449580" y="541655"/>
                      <a:pt x="447874" y="540017"/>
                      <a:pt x="445770" y="539115"/>
                    </a:cubicBezTo>
                    <a:cubicBezTo>
                      <a:pt x="443364" y="538084"/>
                      <a:pt x="440690" y="537845"/>
                      <a:pt x="438150" y="537210"/>
                    </a:cubicBezTo>
                    <a:cubicBezTo>
                      <a:pt x="423477" y="527428"/>
                      <a:pt x="436888" y="534988"/>
                      <a:pt x="401955" y="531495"/>
                    </a:cubicBezTo>
                    <a:cubicBezTo>
                      <a:pt x="388505" y="530150"/>
                      <a:pt x="400012" y="529406"/>
                      <a:pt x="386715" y="525780"/>
                    </a:cubicBezTo>
                    <a:cubicBezTo>
                      <a:pt x="382383" y="524599"/>
                      <a:pt x="377818" y="524558"/>
                      <a:pt x="373380" y="523875"/>
                    </a:cubicBezTo>
                    <a:cubicBezTo>
                      <a:pt x="362818" y="522250"/>
                      <a:pt x="362332" y="522046"/>
                      <a:pt x="352425" y="520065"/>
                    </a:cubicBezTo>
                    <a:cubicBezTo>
                      <a:pt x="350520" y="518795"/>
                      <a:pt x="348854" y="517059"/>
                      <a:pt x="346710" y="516255"/>
                    </a:cubicBezTo>
                    <a:cubicBezTo>
                      <a:pt x="343678" y="515118"/>
                      <a:pt x="340326" y="515135"/>
                      <a:pt x="337185" y="514350"/>
                    </a:cubicBezTo>
                    <a:cubicBezTo>
                      <a:pt x="335237" y="513863"/>
                      <a:pt x="333418" y="512932"/>
                      <a:pt x="331470" y="512445"/>
                    </a:cubicBezTo>
                    <a:cubicBezTo>
                      <a:pt x="328329" y="511660"/>
                      <a:pt x="325069" y="511392"/>
                      <a:pt x="321945" y="510540"/>
                    </a:cubicBezTo>
                    <a:cubicBezTo>
                      <a:pt x="318070" y="509483"/>
                      <a:pt x="314325" y="508000"/>
                      <a:pt x="310515" y="506730"/>
                    </a:cubicBezTo>
                    <a:cubicBezTo>
                      <a:pt x="308610" y="506095"/>
                      <a:pt x="306471" y="505939"/>
                      <a:pt x="304800" y="504825"/>
                    </a:cubicBezTo>
                    <a:cubicBezTo>
                      <a:pt x="302895" y="503555"/>
                      <a:pt x="301237" y="501797"/>
                      <a:pt x="299085" y="501015"/>
                    </a:cubicBezTo>
                    <a:cubicBezTo>
                      <a:pt x="289575" y="497557"/>
                      <a:pt x="280380" y="496710"/>
                      <a:pt x="270510" y="495300"/>
                    </a:cubicBezTo>
                    <a:cubicBezTo>
                      <a:pt x="267265" y="493137"/>
                      <a:pt x="259538" y="488138"/>
                      <a:pt x="257175" y="485775"/>
                    </a:cubicBezTo>
                    <a:cubicBezTo>
                      <a:pt x="244475" y="473075"/>
                      <a:pt x="262890" y="486410"/>
                      <a:pt x="247650" y="476250"/>
                    </a:cubicBezTo>
                    <a:cubicBezTo>
                      <a:pt x="242862" y="461885"/>
                      <a:pt x="249321" y="479592"/>
                      <a:pt x="241935" y="464820"/>
                    </a:cubicBezTo>
                    <a:cubicBezTo>
                      <a:pt x="237575" y="456099"/>
                      <a:pt x="243601" y="461128"/>
                      <a:pt x="234315" y="453390"/>
                    </a:cubicBezTo>
                    <a:cubicBezTo>
                      <a:pt x="226126" y="446566"/>
                      <a:pt x="231477" y="451971"/>
                      <a:pt x="222885" y="447675"/>
                    </a:cubicBezTo>
                    <a:cubicBezTo>
                      <a:pt x="220837" y="446651"/>
                      <a:pt x="219075" y="445135"/>
                      <a:pt x="217170" y="443865"/>
                    </a:cubicBezTo>
                    <a:cubicBezTo>
                      <a:pt x="209756" y="432744"/>
                      <a:pt x="215265" y="444062"/>
                      <a:pt x="215265" y="430530"/>
                    </a:cubicBezTo>
                    <a:cubicBezTo>
                      <a:pt x="215265" y="424144"/>
                      <a:pt x="214150" y="417985"/>
                      <a:pt x="209550" y="413385"/>
                    </a:cubicBezTo>
                    <a:cubicBezTo>
                      <a:pt x="207931" y="411766"/>
                      <a:pt x="205883" y="410599"/>
                      <a:pt x="203835" y="409575"/>
                    </a:cubicBezTo>
                    <a:cubicBezTo>
                      <a:pt x="202039" y="408677"/>
                      <a:pt x="200025" y="408305"/>
                      <a:pt x="198120" y="407670"/>
                    </a:cubicBezTo>
                    <a:cubicBezTo>
                      <a:pt x="200025" y="407035"/>
                      <a:pt x="201845" y="406030"/>
                      <a:pt x="203835" y="405765"/>
                    </a:cubicBezTo>
                    <a:cubicBezTo>
                      <a:pt x="211414" y="404754"/>
                      <a:pt x="219307" y="405830"/>
                      <a:pt x="226695" y="403860"/>
                    </a:cubicBezTo>
                    <a:cubicBezTo>
                      <a:pt x="229298" y="403166"/>
                      <a:pt x="230505" y="400050"/>
                      <a:pt x="232410" y="398145"/>
                    </a:cubicBezTo>
                    <a:cubicBezTo>
                      <a:pt x="231140" y="394970"/>
                      <a:pt x="230872" y="391176"/>
                      <a:pt x="228600" y="388620"/>
                    </a:cubicBezTo>
                    <a:cubicBezTo>
                      <a:pt x="224922" y="384482"/>
                      <a:pt x="214993" y="379911"/>
                      <a:pt x="209550" y="377190"/>
                    </a:cubicBezTo>
                    <a:cubicBezTo>
                      <a:pt x="203200" y="377825"/>
                      <a:pt x="196807" y="378125"/>
                      <a:pt x="190500" y="379095"/>
                    </a:cubicBezTo>
                    <a:cubicBezTo>
                      <a:pt x="188515" y="379400"/>
                      <a:pt x="186792" y="381057"/>
                      <a:pt x="184785" y="381000"/>
                    </a:cubicBezTo>
                    <a:cubicBezTo>
                      <a:pt x="164434" y="380419"/>
                      <a:pt x="144145" y="378460"/>
                      <a:pt x="123825" y="377190"/>
                    </a:cubicBezTo>
                    <a:cubicBezTo>
                      <a:pt x="121920" y="376555"/>
                      <a:pt x="119530" y="376705"/>
                      <a:pt x="118110" y="375285"/>
                    </a:cubicBezTo>
                    <a:cubicBezTo>
                      <a:pt x="110837" y="368012"/>
                      <a:pt x="116418" y="359370"/>
                      <a:pt x="112395" y="350520"/>
                    </a:cubicBezTo>
                    <a:cubicBezTo>
                      <a:pt x="111220" y="347935"/>
                      <a:pt x="107469" y="347608"/>
                      <a:pt x="104775" y="346710"/>
                    </a:cubicBezTo>
                    <a:cubicBezTo>
                      <a:pt x="100597" y="345317"/>
                      <a:pt x="84935" y="343331"/>
                      <a:pt x="81915" y="342900"/>
                    </a:cubicBezTo>
                    <a:cubicBezTo>
                      <a:pt x="75267" y="340684"/>
                      <a:pt x="74721" y="340239"/>
                      <a:pt x="66675" y="339090"/>
                    </a:cubicBezTo>
                    <a:cubicBezTo>
                      <a:pt x="60983" y="338277"/>
                      <a:pt x="55222" y="337998"/>
                      <a:pt x="49530" y="337185"/>
                    </a:cubicBezTo>
                    <a:cubicBezTo>
                      <a:pt x="43887" y="336379"/>
                      <a:pt x="37931" y="334762"/>
                      <a:pt x="32385" y="333375"/>
                    </a:cubicBezTo>
                    <a:cubicBezTo>
                      <a:pt x="33655" y="325755"/>
                      <a:pt x="35237" y="318180"/>
                      <a:pt x="36195" y="310515"/>
                    </a:cubicBezTo>
                    <a:cubicBezTo>
                      <a:pt x="38784" y="289801"/>
                      <a:pt x="39445" y="263340"/>
                      <a:pt x="36195" y="243840"/>
                    </a:cubicBezTo>
                    <a:cubicBezTo>
                      <a:pt x="35865" y="241859"/>
                      <a:pt x="32440" y="242371"/>
                      <a:pt x="30480" y="241935"/>
                    </a:cubicBezTo>
                    <a:cubicBezTo>
                      <a:pt x="26709" y="241097"/>
                      <a:pt x="22860" y="240665"/>
                      <a:pt x="19050" y="240030"/>
                    </a:cubicBezTo>
                    <a:cubicBezTo>
                      <a:pt x="18415" y="238125"/>
                      <a:pt x="18043" y="236111"/>
                      <a:pt x="17145" y="234315"/>
                    </a:cubicBezTo>
                    <a:cubicBezTo>
                      <a:pt x="16121" y="232267"/>
                      <a:pt x="14237" y="230704"/>
                      <a:pt x="13335" y="228600"/>
                    </a:cubicBezTo>
                    <a:cubicBezTo>
                      <a:pt x="12304" y="226194"/>
                      <a:pt x="11998" y="223536"/>
                      <a:pt x="11430" y="220980"/>
                    </a:cubicBezTo>
                    <a:cubicBezTo>
                      <a:pt x="8365" y="207187"/>
                      <a:pt x="11024" y="215952"/>
                      <a:pt x="7620" y="205740"/>
                    </a:cubicBezTo>
                    <a:cubicBezTo>
                      <a:pt x="6985" y="185420"/>
                      <a:pt x="6875" y="165077"/>
                      <a:pt x="5715" y="144780"/>
                    </a:cubicBezTo>
                    <a:cubicBezTo>
                      <a:pt x="5600" y="142775"/>
                      <a:pt x="4708" y="140861"/>
                      <a:pt x="3810" y="139065"/>
                    </a:cubicBezTo>
                    <a:cubicBezTo>
                      <a:pt x="2786" y="137017"/>
                      <a:pt x="1270" y="135255"/>
                      <a:pt x="0" y="133350"/>
                    </a:cubicBezTo>
                    <a:cubicBezTo>
                      <a:pt x="635" y="123825"/>
                      <a:pt x="906" y="114269"/>
                      <a:pt x="1905" y="104775"/>
                    </a:cubicBezTo>
                    <a:cubicBezTo>
                      <a:pt x="2179" y="102171"/>
                      <a:pt x="2511" y="99428"/>
                      <a:pt x="3810" y="97155"/>
                    </a:cubicBezTo>
                    <a:cubicBezTo>
                      <a:pt x="5147" y="94816"/>
                      <a:pt x="7772" y="93485"/>
                      <a:pt x="9525" y="91440"/>
                    </a:cubicBezTo>
                    <a:cubicBezTo>
                      <a:pt x="11591" y="89029"/>
                      <a:pt x="13174" y="86231"/>
                      <a:pt x="15240" y="83820"/>
                    </a:cubicBezTo>
                    <a:cubicBezTo>
                      <a:pt x="21290" y="76761"/>
                      <a:pt x="24394" y="77127"/>
                      <a:pt x="28575" y="66675"/>
                    </a:cubicBezTo>
                    <a:cubicBezTo>
                      <a:pt x="41759" y="33715"/>
                      <a:pt x="24781" y="74262"/>
                      <a:pt x="36195" y="51435"/>
                    </a:cubicBezTo>
                    <a:cubicBezTo>
                      <a:pt x="37093" y="49639"/>
                      <a:pt x="37548" y="47651"/>
                      <a:pt x="38100" y="45720"/>
                    </a:cubicBezTo>
                    <a:cubicBezTo>
                      <a:pt x="38819" y="43203"/>
                      <a:pt x="38834" y="40442"/>
                      <a:pt x="40005" y="38100"/>
                    </a:cubicBezTo>
                    <a:cubicBezTo>
                      <a:pt x="42449" y="33212"/>
                      <a:pt x="47622" y="28578"/>
                      <a:pt x="51435" y="24765"/>
                    </a:cubicBezTo>
                    <a:lnTo>
                      <a:pt x="55245" y="13335"/>
                    </a:lnTo>
                    <a:cubicBezTo>
                      <a:pt x="55880" y="11430"/>
                      <a:pt x="56036" y="9291"/>
                      <a:pt x="57150" y="7620"/>
                    </a:cubicBezTo>
                    <a:cubicBezTo>
                      <a:pt x="61458" y="1158"/>
                      <a:pt x="59341" y="3524"/>
                      <a:pt x="62865"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13 Forma libre"/>
              <p:cNvSpPr/>
              <p:nvPr/>
            </p:nvSpPr>
            <p:spPr>
              <a:xfrm>
                <a:off x="5495925" y="2204085"/>
                <a:ext cx="83820" cy="123825"/>
              </a:xfrm>
              <a:custGeom>
                <a:avLst/>
                <a:gdLst>
                  <a:gd name="connsiteX0" fmla="*/ 0 w 83820"/>
                  <a:gd name="connsiteY0" fmla="*/ 123825 h 123825"/>
                  <a:gd name="connsiteX1" fmla="*/ 1905 w 83820"/>
                  <a:gd name="connsiteY1" fmla="*/ 110490 h 123825"/>
                  <a:gd name="connsiteX2" fmla="*/ 7620 w 83820"/>
                  <a:gd name="connsiteY2" fmla="*/ 99060 h 123825"/>
                  <a:gd name="connsiteX3" fmla="*/ 13335 w 83820"/>
                  <a:gd name="connsiteY3" fmla="*/ 87630 h 123825"/>
                  <a:gd name="connsiteX4" fmla="*/ 19050 w 83820"/>
                  <a:gd name="connsiteY4" fmla="*/ 64770 h 123825"/>
                  <a:gd name="connsiteX5" fmla="*/ 30480 w 83820"/>
                  <a:gd name="connsiteY5" fmla="*/ 62865 h 123825"/>
                  <a:gd name="connsiteX6" fmla="*/ 41910 w 83820"/>
                  <a:gd name="connsiteY6" fmla="*/ 53340 h 123825"/>
                  <a:gd name="connsiteX7" fmla="*/ 43815 w 83820"/>
                  <a:gd name="connsiteY7" fmla="*/ 45720 h 123825"/>
                  <a:gd name="connsiteX8" fmla="*/ 45720 w 83820"/>
                  <a:gd name="connsiteY8" fmla="*/ 22860 h 123825"/>
                  <a:gd name="connsiteX9" fmla="*/ 47625 w 83820"/>
                  <a:gd name="connsiteY9" fmla="*/ 17145 h 123825"/>
                  <a:gd name="connsiteX10" fmla="*/ 53340 w 83820"/>
                  <a:gd name="connsiteY10" fmla="*/ 11430 h 123825"/>
                  <a:gd name="connsiteX11" fmla="*/ 68580 w 83820"/>
                  <a:gd name="connsiteY11" fmla="*/ 7620 h 123825"/>
                  <a:gd name="connsiteX12" fmla="*/ 74295 w 83820"/>
                  <a:gd name="connsiteY12" fmla="*/ 5715 h 123825"/>
                  <a:gd name="connsiteX13" fmla="*/ 80010 w 83820"/>
                  <a:gd name="connsiteY13" fmla="*/ 1905 h 123825"/>
                  <a:gd name="connsiteX14" fmla="*/ 83820 w 83820"/>
                  <a:gd name="connsiteY14"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20" h="123825">
                    <a:moveTo>
                      <a:pt x="0" y="123825"/>
                    </a:moveTo>
                    <a:cubicBezTo>
                      <a:pt x="635" y="119380"/>
                      <a:pt x="1024" y="114893"/>
                      <a:pt x="1905" y="110490"/>
                    </a:cubicBezTo>
                    <a:cubicBezTo>
                      <a:pt x="3501" y="102510"/>
                      <a:pt x="3874" y="106552"/>
                      <a:pt x="7620" y="99060"/>
                    </a:cubicBezTo>
                    <a:cubicBezTo>
                      <a:pt x="15507" y="83286"/>
                      <a:pt x="2416" y="104008"/>
                      <a:pt x="13335" y="87630"/>
                    </a:cubicBezTo>
                    <a:cubicBezTo>
                      <a:pt x="13550" y="86341"/>
                      <a:pt x="16462" y="65201"/>
                      <a:pt x="19050" y="64770"/>
                    </a:cubicBezTo>
                    <a:lnTo>
                      <a:pt x="30480" y="62865"/>
                    </a:lnTo>
                    <a:cubicBezTo>
                      <a:pt x="34122" y="60437"/>
                      <a:pt x="39653" y="57289"/>
                      <a:pt x="41910" y="53340"/>
                    </a:cubicBezTo>
                    <a:cubicBezTo>
                      <a:pt x="43209" y="51067"/>
                      <a:pt x="43180" y="48260"/>
                      <a:pt x="43815" y="45720"/>
                    </a:cubicBezTo>
                    <a:cubicBezTo>
                      <a:pt x="44450" y="38100"/>
                      <a:pt x="44709" y="30439"/>
                      <a:pt x="45720" y="22860"/>
                    </a:cubicBezTo>
                    <a:cubicBezTo>
                      <a:pt x="45985" y="20870"/>
                      <a:pt x="46511" y="18816"/>
                      <a:pt x="47625" y="17145"/>
                    </a:cubicBezTo>
                    <a:cubicBezTo>
                      <a:pt x="49119" y="14903"/>
                      <a:pt x="50887" y="12545"/>
                      <a:pt x="53340" y="11430"/>
                    </a:cubicBezTo>
                    <a:cubicBezTo>
                      <a:pt x="58107" y="9263"/>
                      <a:pt x="63612" y="9276"/>
                      <a:pt x="68580" y="7620"/>
                    </a:cubicBezTo>
                    <a:cubicBezTo>
                      <a:pt x="70485" y="6985"/>
                      <a:pt x="72499" y="6613"/>
                      <a:pt x="74295" y="5715"/>
                    </a:cubicBezTo>
                    <a:cubicBezTo>
                      <a:pt x="76343" y="4691"/>
                      <a:pt x="78047" y="3083"/>
                      <a:pt x="80010" y="1905"/>
                    </a:cubicBezTo>
                    <a:cubicBezTo>
                      <a:pt x="81228" y="1174"/>
                      <a:pt x="82550" y="635"/>
                      <a:pt x="8382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sp>
        <p:nvSpPr>
          <p:cNvPr id="33" name="2 CuadroTexto"/>
          <p:cNvSpPr txBox="1"/>
          <p:nvPr/>
        </p:nvSpPr>
        <p:spPr>
          <a:xfrm>
            <a:off x="35496" y="5013176"/>
            <a:ext cx="8940436" cy="938719"/>
          </a:xfrm>
          <a:prstGeom prst="rect">
            <a:avLst/>
          </a:prstGeom>
          <a:noFill/>
        </p:spPr>
        <p:txBody>
          <a:bodyPr wrap="square" rtlCol="0">
            <a:spAutoFit/>
          </a:bodyPr>
          <a:lstStyle/>
          <a:p>
            <a:pPr algn="just"/>
            <a:r>
              <a:rPr lang="es-MX" sz="1600" b="1" dirty="0" smtClean="0">
                <a:solidFill>
                  <a:srgbClr val="38806B"/>
                </a:solidFill>
                <a:latin typeface="Montserrat" panose="00000500000000000000" pitchFamily="2" charset="0"/>
              </a:rPr>
              <a:t>CENAPRED</a:t>
            </a:r>
            <a:endParaRPr lang="es-MX" sz="1600" b="1" dirty="0">
              <a:solidFill>
                <a:srgbClr val="38806B"/>
              </a:solidFill>
              <a:latin typeface="Montserrat" panose="00000500000000000000" pitchFamily="2" charset="0"/>
            </a:endParaRPr>
          </a:p>
          <a:p>
            <a:pPr algn="just"/>
            <a:r>
              <a:rPr lang="es-MX" sz="1400" dirty="0" smtClean="0">
                <a:latin typeface="Montserrat" panose="00000500000000000000" pitchFamily="2" charset="0"/>
              </a:rPr>
              <a:t>El </a:t>
            </a:r>
            <a:r>
              <a:rPr lang="es-MX" sz="1400" dirty="0">
                <a:latin typeface="Montserrat" panose="00000500000000000000" pitchFamily="2" charset="0"/>
              </a:rPr>
              <a:t>CENAPRED tiene numerosas publicaciones (folletos e infografías) acerca de los peligros asociados a la caída de ceniza, que pueden ser consultados en :</a:t>
            </a:r>
          </a:p>
          <a:p>
            <a:pPr algn="just"/>
            <a:r>
              <a:rPr lang="es-MX" sz="1100" dirty="0" smtClean="0">
                <a:solidFill>
                  <a:schemeClr val="tx2"/>
                </a:solidFill>
                <a:latin typeface="Montserrat" panose="00000500000000000000" pitchFamily="2" charset="0"/>
              </a:rPr>
              <a:t>http</a:t>
            </a:r>
            <a:r>
              <a:rPr lang="es-MX" sz="1100" dirty="0">
                <a:solidFill>
                  <a:schemeClr val="tx2"/>
                </a:solidFill>
                <a:latin typeface="Montserrat" panose="00000500000000000000" pitchFamily="2" charset="0"/>
              </a:rPr>
              <a:t>://</a:t>
            </a:r>
            <a:r>
              <a:rPr lang="es-MX" sz="1100" dirty="0" smtClean="0">
                <a:solidFill>
                  <a:schemeClr val="tx2"/>
                </a:solidFill>
                <a:latin typeface="Montserrat" panose="00000500000000000000" pitchFamily="2" charset="0"/>
              </a:rPr>
              <a:t>www.cenapred.gob.mx/PublicacionesWebGobMX/buscaindex</a:t>
            </a:r>
            <a:endParaRPr lang="es-MX" sz="1400" dirty="0" smtClean="0">
              <a:latin typeface="Montserrat"/>
            </a:endParaRPr>
          </a:p>
        </p:txBody>
      </p:sp>
      <p:sp>
        <p:nvSpPr>
          <p:cNvPr id="34" name="12 CuadroTexto"/>
          <p:cNvSpPr txBox="1"/>
          <p:nvPr/>
        </p:nvSpPr>
        <p:spPr>
          <a:xfrm>
            <a:off x="11141" y="6093296"/>
            <a:ext cx="8881339" cy="630942"/>
          </a:xfrm>
          <a:prstGeom prst="rect">
            <a:avLst/>
          </a:prstGeom>
          <a:noFill/>
        </p:spPr>
        <p:txBody>
          <a:bodyPr wrap="square" rtlCol="0">
            <a:spAutoFit/>
          </a:bodyPr>
          <a:lstStyle/>
          <a:p>
            <a:pPr algn="just">
              <a:spcAft>
                <a:spcPts val="600"/>
              </a:spcAft>
            </a:pPr>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a:p>
            <a:pPr algn="just"/>
            <a:r>
              <a:rPr lang="es-MX" sz="1400" dirty="0" smtClean="0">
                <a:latin typeface="Montserrat" panose="00000500000000000000" pitchFamily="2" charset="0"/>
              </a:rPr>
              <a:t>Mantenerse informado sobre la actividad de los campos volcánicos de los estados vecinos.</a:t>
            </a:r>
            <a:endParaRPr lang="es-MX" sz="1400" dirty="0">
              <a:latin typeface="Montserrat" panose="00000500000000000000" pitchFamily="2" charset="0"/>
            </a:endParaRPr>
          </a:p>
        </p:txBody>
      </p:sp>
    </p:spTree>
    <p:extLst>
      <p:ext uri="{BB962C8B-B14F-4D97-AF65-F5344CB8AC3E}">
        <p14:creationId xmlns:p14="http://schemas.microsoft.com/office/powerpoint/2010/main" val="36725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6589240" y="1557085"/>
            <a:ext cx="5904656" cy="338554"/>
          </a:xfrm>
          <a:prstGeom prst="rect">
            <a:avLst/>
          </a:prstGeom>
          <a:noFill/>
        </p:spPr>
        <p:txBody>
          <a:bodyPr wrap="square" rtlCol="0">
            <a:spAutoFit/>
          </a:bodyPr>
          <a:lstStyle/>
          <a:p>
            <a:endParaRPr lang="es-MX" sz="1600" dirty="0">
              <a:solidFill>
                <a:prstClr val="black"/>
              </a:solidFill>
            </a:endParaRPr>
          </a:p>
        </p:txBody>
      </p:sp>
      <p:sp>
        <p:nvSpPr>
          <p:cNvPr id="12" name="12 Rectángulo"/>
          <p:cNvSpPr/>
          <p:nvPr/>
        </p:nvSpPr>
        <p:spPr>
          <a:xfrm>
            <a:off x="50355" y="262389"/>
            <a:ext cx="4017589" cy="646331"/>
          </a:xfrm>
          <a:prstGeom prst="rect">
            <a:avLst/>
          </a:prstGeom>
        </p:spPr>
        <p:txBody>
          <a:bodyPr wrap="square">
            <a:spAutoFit/>
          </a:bodyPr>
          <a:lstStyle/>
          <a:p>
            <a:r>
              <a:rPr lang="es-MX" b="1" dirty="0" smtClean="0">
                <a:solidFill>
                  <a:srgbClr val="38806B"/>
                </a:solidFill>
                <a:latin typeface="Montserrat"/>
              </a:rPr>
              <a:t>ACCIONES DE PREVENCIÓN POR SISMOS Y TSUNAMIS </a:t>
            </a:r>
            <a:endParaRPr lang="es-MX" b="1" dirty="0">
              <a:solidFill>
                <a:srgbClr val="38806B"/>
              </a:solidFill>
              <a:latin typeface="Montserrat"/>
            </a:endParaRPr>
          </a:p>
        </p:txBody>
      </p:sp>
      <p:sp>
        <p:nvSpPr>
          <p:cNvPr id="13" name="2 Rectángulo"/>
          <p:cNvSpPr/>
          <p:nvPr/>
        </p:nvSpPr>
        <p:spPr>
          <a:xfrm>
            <a:off x="323528" y="4042807"/>
            <a:ext cx="4462218" cy="2031325"/>
          </a:xfrm>
          <a:prstGeom prst="rect">
            <a:avLst/>
          </a:prstGeom>
        </p:spPr>
        <p:txBody>
          <a:bodyPr wrap="square">
            <a:spAutoFit/>
          </a:bodyPr>
          <a:lstStyle/>
          <a:p>
            <a:pPr algn="just"/>
            <a:r>
              <a:rPr lang="es-MX" sz="1400" dirty="0" smtClean="0">
                <a:solidFill>
                  <a:prstClr val="black"/>
                </a:solidFill>
                <a:latin typeface="Montserrat" panose="00000500000000000000" pitchFamily="2" charset="0"/>
              </a:rPr>
              <a:t>En la entidad se pueden presentar </a:t>
            </a:r>
            <a:r>
              <a:rPr lang="es-MX" sz="1400" b="1" dirty="0" smtClean="0">
                <a:solidFill>
                  <a:prstClr val="black"/>
                </a:solidFill>
                <a:latin typeface="Montserrat" panose="00000500000000000000" pitchFamily="2" charset="0"/>
              </a:rPr>
              <a:t>enjambres sísmicos </a:t>
            </a:r>
            <a:r>
              <a:rPr lang="es-MX" sz="1400" dirty="0" smtClean="0">
                <a:solidFill>
                  <a:prstClr val="black"/>
                </a:solidFill>
                <a:latin typeface="Montserrat" panose="00000500000000000000" pitchFamily="2" charset="0"/>
              </a:rPr>
              <a:t>debido a fallas locales.</a:t>
            </a:r>
          </a:p>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Después </a:t>
            </a:r>
            <a:r>
              <a:rPr lang="es-MX" sz="1400" dirty="0">
                <a:solidFill>
                  <a:prstClr val="black"/>
                </a:solidFill>
                <a:latin typeface="Montserrat" panose="00000500000000000000" pitchFamily="2" charset="0"/>
              </a:rPr>
              <a:t>de un gran sismo se pueden presentar </a:t>
            </a:r>
            <a:r>
              <a:rPr lang="es-MX" sz="1400" b="1" dirty="0">
                <a:solidFill>
                  <a:prstClr val="black"/>
                </a:solidFill>
                <a:latin typeface="Montserrat" panose="00000500000000000000" pitchFamily="2" charset="0"/>
              </a:rPr>
              <a:t>réplicas</a:t>
            </a:r>
            <a:r>
              <a:rPr lang="es-MX" sz="1400" dirty="0">
                <a:solidFill>
                  <a:prstClr val="black"/>
                </a:solidFill>
                <a:latin typeface="Montserrat" panose="00000500000000000000" pitchFamily="2" charset="0"/>
              </a:rPr>
              <a:t> que llegan a generar el </a:t>
            </a:r>
            <a:r>
              <a:rPr lang="es-MX" sz="1400" b="1" dirty="0">
                <a:solidFill>
                  <a:prstClr val="black"/>
                </a:solidFill>
                <a:latin typeface="Montserrat" panose="00000500000000000000" pitchFamily="2" charset="0"/>
              </a:rPr>
              <a:t>colapso de edificaciones </a:t>
            </a:r>
            <a:r>
              <a:rPr lang="es-MX" sz="1400" dirty="0">
                <a:solidFill>
                  <a:prstClr val="black"/>
                </a:solidFill>
                <a:latin typeface="Montserrat" panose="00000500000000000000" pitchFamily="2" charset="0"/>
              </a:rPr>
              <a:t>dañadas por el sismo principal. </a:t>
            </a:r>
          </a:p>
          <a:p>
            <a:pPr algn="just"/>
            <a:endParaRPr lang="es-MX" sz="1400" dirty="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El </a:t>
            </a:r>
            <a:r>
              <a:rPr lang="es-MX" sz="1400" dirty="0">
                <a:solidFill>
                  <a:prstClr val="black"/>
                </a:solidFill>
                <a:latin typeface="Montserrat" panose="00000500000000000000" pitchFamily="2" charset="0"/>
              </a:rPr>
              <a:t>Pacífico Mexicano es </a:t>
            </a:r>
            <a:r>
              <a:rPr lang="es-MX" sz="1400" b="1" dirty="0">
                <a:solidFill>
                  <a:prstClr val="black"/>
                </a:solidFill>
                <a:latin typeface="Montserrat" panose="00000500000000000000" pitchFamily="2" charset="0"/>
              </a:rPr>
              <a:t>zona generadora y receptora de tsunamis. </a:t>
            </a:r>
            <a:r>
              <a:rPr lang="es-MX" sz="1400" b="1"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p:txBody>
      </p:sp>
      <p:pic>
        <p:nvPicPr>
          <p:cNvPr id="14" name="Picture 4" descr="F:\f.png"/>
          <p:cNvPicPr>
            <a:picLocks noChangeAspect="1" noChangeArrowheads="1"/>
          </p:cNvPicPr>
          <p:nvPr/>
        </p:nvPicPr>
        <p:blipFill rotWithShape="1">
          <a:blip r:embed="rId3"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7524328" y="4690139"/>
            <a:ext cx="891500" cy="9220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cfe\Sinaloa.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1" t="5362"/>
          <a:stretch/>
        </p:blipFill>
        <p:spPr bwMode="auto">
          <a:xfrm>
            <a:off x="4884408" y="3717032"/>
            <a:ext cx="4224096" cy="3072584"/>
          </a:xfrm>
          <a:prstGeom prst="rect">
            <a:avLst/>
          </a:prstGeom>
          <a:noFill/>
          <a:extLst>
            <a:ext uri="{909E8E84-426E-40DD-AFC4-6F175D3DCCD1}">
              <a14:hiddenFill xmlns:a14="http://schemas.microsoft.com/office/drawing/2010/main">
                <a:solidFill>
                  <a:srgbClr val="FFFFFF"/>
                </a:solidFill>
              </a14:hiddenFill>
            </a:ext>
          </a:extLst>
        </p:spPr>
      </p:pic>
      <p:sp>
        <p:nvSpPr>
          <p:cNvPr id="16" name="1 CuadroTexto"/>
          <p:cNvSpPr txBox="1"/>
          <p:nvPr/>
        </p:nvSpPr>
        <p:spPr>
          <a:xfrm>
            <a:off x="251520" y="1039376"/>
            <a:ext cx="8676456" cy="2492990"/>
          </a:xfrm>
          <a:prstGeom prst="rect">
            <a:avLst/>
          </a:prstGeom>
          <a:noFill/>
        </p:spPr>
        <p:txBody>
          <a:bodyPr wrap="square" rtlCol="0">
            <a:spAutoFit/>
          </a:bodyPr>
          <a:lstStyle/>
          <a:p>
            <a:pPr algn="just"/>
            <a:r>
              <a:rPr lang="es-MX" sz="1600" b="1" dirty="0" smtClean="0">
                <a:solidFill>
                  <a:prstClr val="black"/>
                </a:solidFill>
                <a:latin typeface="Montserrat" panose="00000500000000000000" pitchFamily="2" charset="0"/>
              </a:rPr>
              <a:t>Peligro Sísmico</a:t>
            </a:r>
            <a:r>
              <a:rPr lang="es-MX" sz="1600" dirty="0" smtClean="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Sinaloa se encuentra en las </a:t>
            </a:r>
            <a:r>
              <a:rPr lang="es-MX" sz="1400" b="1" dirty="0" smtClean="0">
                <a:solidFill>
                  <a:prstClr val="black"/>
                </a:solidFill>
                <a:latin typeface="Montserrat" panose="00000500000000000000" pitchFamily="2" charset="0"/>
              </a:rPr>
              <a:t>zonas B y C</a:t>
            </a:r>
            <a:r>
              <a:rPr lang="es-MX" sz="1400" dirty="0" smtClean="0">
                <a:solidFill>
                  <a:prstClr val="black"/>
                </a:solidFill>
                <a:latin typeface="Montserrat" panose="00000500000000000000" pitchFamily="2" charset="0"/>
              </a:rPr>
              <a:t>  con base en la Regionalización Sísmica de la CFE. Ante </a:t>
            </a:r>
            <a:r>
              <a:rPr lang="es-MX" sz="1400" dirty="0">
                <a:solidFill>
                  <a:prstClr val="black"/>
                </a:solidFill>
                <a:latin typeface="Montserrat" panose="00000500000000000000" pitchFamily="2" charset="0"/>
              </a:rPr>
              <a:t>la ocurrencia de un sismo en la </a:t>
            </a:r>
            <a:r>
              <a:rPr lang="es-MX" sz="1400" b="1" dirty="0">
                <a:solidFill>
                  <a:prstClr val="black"/>
                </a:solidFill>
                <a:latin typeface="Montserrat" panose="00000500000000000000" pitchFamily="2" charset="0"/>
              </a:rPr>
              <a:t>Zona </a:t>
            </a:r>
            <a:r>
              <a:rPr lang="es-MX" sz="1400" b="1" dirty="0" smtClean="0">
                <a:solidFill>
                  <a:prstClr val="black"/>
                </a:solidFill>
                <a:latin typeface="Montserrat" panose="00000500000000000000" pitchFamily="2" charset="0"/>
              </a:rPr>
              <a:t>B y C</a:t>
            </a:r>
            <a:r>
              <a:rPr lang="es-MX" sz="1400" b="1" dirty="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media y alta intensidad</a:t>
            </a:r>
            <a:r>
              <a:rPr lang="es-MX" sz="1400" dirty="0" smtClean="0">
                <a:solidFill>
                  <a:prstClr val="black"/>
                </a:solidFill>
                <a:latin typeface="Montserrat" panose="00000500000000000000" pitchFamily="2" charset="0"/>
              </a:rPr>
              <a:t> respectivamente, </a:t>
            </a:r>
            <a:r>
              <a:rPr lang="es-MX" sz="1400" dirty="0">
                <a:solidFill>
                  <a:prstClr val="black"/>
                </a:solidFill>
                <a:latin typeface="Montserrat" panose="00000500000000000000" pitchFamily="2" charset="0"/>
              </a:rPr>
              <a:t>las aceleraciones </a:t>
            </a:r>
            <a:r>
              <a:rPr lang="es-MX" sz="1400" b="1" dirty="0">
                <a:solidFill>
                  <a:prstClr val="black"/>
                </a:solidFill>
                <a:latin typeface="Montserrat" panose="00000500000000000000" pitchFamily="2" charset="0"/>
              </a:rPr>
              <a:t>no sobrepasarían el 70% </a:t>
            </a:r>
            <a:r>
              <a:rPr lang="es-MX" sz="1400" dirty="0">
                <a:solidFill>
                  <a:prstClr val="black"/>
                </a:solidFill>
                <a:latin typeface="Montserrat" panose="00000500000000000000" pitchFamily="2" charset="0"/>
              </a:rPr>
              <a:t>de la aceleración de la gravedad</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algn="just"/>
            <a:endParaRPr lang="es-MX" sz="1400" dirty="0">
              <a:solidFill>
                <a:prstClr val="black"/>
              </a:solidFill>
            </a:endParaRPr>
          </a:p>
          <a:p>
            <a:pPr algn="just"/>
            <a:r>
              <a:rPr lang="es-MX" sz="1400" dirty="0" smtClean="0">
                <a:solidFill>
                  <a:prstClr val="black"/>
                </a:solidFill>
                <a:latin typeface="Montserrat" panose="00000500000000000000" pitchFamily="2" charset="0"/>
              </a:rPr>
              <a:t>El </a:t>
            </a:r>
            <a:r>
              <a:rPr lang="es-MX" sz="1400" b="1" dirty="0" smtClean="0">
                <a:solidFill>
                  <a:prstClr val="black"/>
                </a:solidFill>
                <a:latin typeface="Montserrat" panose="00000500000000000000" pitchFamily="2" charset="0"/>
              </a:rPr>
              <a:t>SSN </a:t>
            </a:r>
            <a:r>
              <a:rPr lang="es-MX" sz="1400" dirty="0" smtClean="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a:t>
            </a:r>
            <a:r>
              <a:rPr lang="es-MX" sz="1400" b="1" dirty="0" smtClean="0">
                <a:solidFill>
                  <a:prstClr val="black"/>
                </a:solidFill>
                <a:latin typeface="Montserrat" panose="00000500000000000000" pitchFamily="2" charset="0"/>
              </a:rPr>
              <a:t>785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en el territorio de </a:t>
            </a:r>
            <a:r>
              <a:rPr lang="es-MX" sz="1400" dirty="0" smtClean="0">
                <a:solidFill>
                  <a:prstClr val="black"/>
                </a:solidFill>
                <a:latin typeface="Montserrat" panose="00000500000000000000" pitchFamily="2" charset="0"/>
              </a:rPr>
              <a:t>Sinaloa y cuenta con </a:t>
            </a:r>
            <a:r>
              <a:rPr lang="es-MX" sz="1400" b="1" dirty="0" smtClean="0">
                <a:solidFill>
                  <a:prstClr val="black"/>
                </a:solidFill>
                <a:latin typeface="Montserrat" panose="00000500000000000000" pitchFamily="2" charset="0"/>
              </a:rPr>
              <a:t>tres estaciones</a:t>
            </a:r>
            <a:r>
              <a:rPr lang="es-MX" sz="1400" dirty="0" smtClean="0">
                <a:solidFill>
                  <a:prstClr val="black"/>
                </a:solidFill>
                <a:latin typeface="Montserrat" panose="00000500000000000000" pitchFamily="2" charset="0"/>
              </a:rPr>
              <a:t> en la entidad. El </a:t>
            </a:r>
            <a:r>
              <a:rPr lang="es-MX" sz="1400" dirty="0">
                <a:solidFill>
                  <a:prstClr val="black"/>
                </a:solidFill>
                <a:latin typeface="Montserrat" panose="00000500000000000000" pitchFamily="2" charset="0"/>
              </a:rPr>
              <a:t>sismo con mayor magnitud fue registrado el </a:t>
            </a:r>
            <a:r>
              <a:rPr lang="es-MX" sz="1400" b="1" dirty="0" smtClean="0">
                <a:solidFill>
                  <a:prstClr val="black"/>
                </a:solidFill>
                <a:latin typeface="Montserrat" panose="00000500000000000000" pitchFamily="2" charset="0"/>
              </a:rPr>
              <a:t>08 </a:t>
            </a:r>
            <a:r>
              <a:rPr lang="es-MX" sz="1400" b="1" dirty="0">
                <a:solidFill>
                  <a:prstClr val="black"/>
                </a:solidFill>
                <a:latin typeface="Montserrat" panose="00000500000000000000" pitchFamily="2" charset="0"/>
              </a:rPr>
              <a:t>de d</a:t>
            </a:r>
            <a:r>
              <a:rPr lang="es-MX" sz="1400" b="1" dirty="0" smtClean="0">
                <a:solidFill>
                  <a:prstClr val="black"/>
                </a:solidFill>
                <a:latin typeface="Montserrat" panose="00000500000000000000" pitchFamily="2" charset="0"/>
              </a:rPr>
              <a:t>iciembre de 1901</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con </a:t>
            </a:r>
            <a:r>
              <a:rPr lang="es-MX" sz="1400" b="1" dirty="0" smtClean="0">
                <a:solidFill>
                  <a:prstClr val="black"/>
                </a:solidFill>
                <a:latin typeface="Montserrat" panose="00000500000000000000" pitchFamily="2" charset="0"/>
              </a:rPr>
              <a:t>magnitud</a:t>
            </a:r>
            <a:r>
              <a:rPr lang="es-MX" sz="1400" dirty="0" smtClean="0">
                <a:solidFill>
                  <a:prstClr val="black"/>
                </a:solidFill>
                <a:latin typeface="Montserrat" panose="00000500000000000000" pitchFamily="2" charset="0"/>
              </a:rPr>
              <a:t> </a:t>
            </a:r>
            <a:r>
              <a:rPr lang="es-MX" sz="1400" b="1" dirty="0" smtClean="0">
                <a:solidFill>
                  <a:prstClr val="black"/>
                </a:solidFill>
                <a:latin typeface="Montserrat" panose="00000500000000000000" pitchFamily="2" charset="0"/>
              </a:rPr>
              <a:t>M7</a:t>
            </a:r>
            <a:r>
              <a:rPr lang="es-MX" sz="1400" dirty="0" smtClean="0">
                <a:solidFill>
                  <a:prstClr val="black"/>
                </a:solidFill>
                <a:latin typeface="Montserrat" panose="00000500000000000000" pitchFamily="2" charset="0"/>
              </a:rPr>
              <a:t>, 83 km </a:t>
            </a:r>
            <a:r>
              <a:rPr lang="es-MX" sz="1400" dirty="0">
                <a:solidFill>
                  <a:prstClr val="black"/>
                </a:solidFill>
                <a:latin typeface="Montserrat" panose="00000500000000000000" pitchFamily="2" charset="0"/>
              </a:rPr>
              <a:t>al </a:t>
            </a:r>
            <a:r>
              <a:rPr lang="es-MX" sz="1400" dirty="0" smtClean="0">
                <a:solidFill>
                  <a:prstClr val="black"/>
                </a:solidFill>
                <a:latin typeface="Montserrat" panose="00000500000000000000" pitchFamily="2" charset="0"/>
              </a:rPr>
              <a:t>oeste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Ahome </a:t>
            </a:r>
            <a:r>
              <a:rPr lang="es-MX" sz="1400" dirty="0">
                <a:solidFill>
                  <a:prstClr val="black"/>
                </a:solidFill>
                <a:latin typeface="Montserrat" panose="00000500000000000000" pitchFamily="2" charset="0"/>
              </a:rPr>
              <a:t>y a una </a:t>
            </a:r>
            <a:r>
              <a:rPr lang="es-MX" sz="1400" i="1" u="sng" dirty="0">
                <a:solidFill>
                  <a:prstClr val="black"/>
                </a:solidFill>
                <a:latin typeface="Montserrat" panose="00000500000000000000" pitchFamily="2" charset="0"/>
              </a:rPr>
              <a:t>profundidad de </a:t>
            </a:r>
            <a:r>
              <a:rPr lang="es-MX" sz="1400" i="1" u="sng" dirty="0" smtClean="0">
                <a:solidFill>
                  <a:prstClr val="black"/>
                </a:solidFill>
                <a:latin typeface="Montserrat" panose="00000500000000000000" pitchFamily="2" charset="0"/>
              </a:rPr>
              <a:t>33 km</a:t>
            </a:r>
            <a:r>
              <a:rPr lang="es-MX" sz="1400" dirty="0" smtClean="0">
                <a:solidFill>
                  <a:prstClr val="black"/>
                </a:solidFill>
                <a:latin typeface="Montserrat" panose="00000500000000000000" pitchFamily="2" charset="0"/>
              </a:rPr>
              <a:t>.</a:t>
            </a:r>
          </a:p>
          <a:p>
            <a:pPr algn="just"/>
            <a:endParaRPr lang="es-MX" sz="1400" dirty="0">
              <a:solidFill>
                <a:prstClr val="black"/>
              </a:solidFill>
              <a:latin typeface="Montserrat" panose="00000500000000000000" pitchFamily="2" charset="0"/>
            </a:endParaRPr>
          </a:p>
          <a:p>
            <a:pPr algn="just"/>
            <a:r>
              <a:rPr lang="es-MX" sz="1400" dirty="0">
                <a:solidFill>
                  <a:prstClr val="black"/>
                </a:solidFill>
                <a:latin typeface="Montserrat" panose="00000500000000000000" pitchFamily="2" charset="0"/>
              </a:rPr>
              <a:t>Existe </a:t>
            </a:r>
            <a:r>
              <a:rPr lang="es-MX" sz="1400" b="1" dirty="0">
                <a:solidFill>
                  <a:prstClr val="black"/>
                </a:solidFill>
                <a:latin typeface="Montserrat" panose="00000500000000000000" pitchFamily="2" charset="0"/>
              </a:rPr>
              <a:t>actividad minera y </a:t>
            </a:r>
            <a:r>
              <a:rPr lang="es-MX" sz="1400" b="1" dirty="0" smtClean="0">
                <a:solidFill>
                  <a:prstClr val="black"/>
                </a:solidFill>
                <a:latin typeface="Montserrat" panose="00000500000000000000" pitchFamily="2" charset="0"/>
              </a:rPr>
              <a:t>posibles proyectos de presas</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que </a:t>
            </a:r>
            <a:r>
              <a:rPr lang="es-MX" sz="1400" dirty="0" smtClean="0">
                <a:solidFill>
                  <a:prstClr val="black"/>
                </a:solidFill>
                <a:latin typeface="Montserrat" panose="00000500000000000000" pitchFamily="2" charset="0"/>
              </a:rPr>
              <a:t>puede generar </a:t>
            </a:r>
            <a:r>
              <a:rPr lang="es-MX" sz="1400" b="1" dirty="0">
                <a:solidFill>
                  <a:prstClr val="black"/>
                </a:solidFill>
                <a:latin typeface="Montserrat" panose="00000500000000000000" pitchFamily="2" charset="0"/>
              </a:rPr>
              <a:t>sismicidad </a:t>
            </a:r>
            <a:r>
              <a:rPr lang="es-MX" sz="1400" b="1" dirty="0" smtClean="0">
                <a:solidFill>
                  <a:prstClr val="black"/>
                </a:solidFill>
                <a:latin typeface="Montserrat" panose="00000500000000000000" pitchFamily="2" charset="0"/>
              </a:rPr>
              <a:t>inducida, </a:t>
            </a:r>
            <a:r>
              <a:rPr lang="es-MX" sz="1400" dirty="0" smtClean="0">
                <a:solidFill>
                  <a:prstClr val="black"/>
                </a:solidFill>
                <a:latin typeface="Montserrat" panose="00000500000000000000" pitchFamily="2" charset="0"/>
              </a:rPr>
              <a:t>que puede  ser perceptible en viviendas construidas sobre jales mineros o entorno a los embalses los primeros años de operación .</a:t>
            </a:r>
            <a:endParaRPr lang="es-MX" sz="1400" dirty="0">
              <a:solidFill>
                <a:prstClr val="black"/>
              </a:solidFill>
              <a:latin typeface="Montserrat" panose="00000500000000000000" pitchFamily="2" charset="0"/>
            </a:endParaRPr>
          </a:p>
        </p:txBody>
      </p:sp>
    </p:spTree>
    <p:extLst>
      <p:ext uri="{BB962C8B-B14F-4D97-AF65-F5344CB8AC3E}">
        <p14:creationId xmlns:p14="http://schemas.microsoft.com/office/powerpoint/2010/main" val="140494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0355" y="262389"/>
            <a:ext cx="4017589" cy="646331"/>
          </a:xfrm>
          <a:prstGeom prst="rect">
            <a:avLst/>
          </a:prstGeom>
        </p:spPr>
        <p:txBody>
          <a:bodyPr wrap="square">
            <a:spAutoFit/>
          </a:bodyPr>
          <a:lstStyle/>
          <a:p>
            <a:r>
              <a:rPr lang="es-MX" b="1" dirty="0" smtClean="0">
                <a:solidFill>
                  <a:srgbClr val="38806B"/>
                </a:solidFill>
                <a:latin typeface="Montserrat"/>
              </a:rPr>
              <a:t>ACCIONES DE PREVENCIÓN POR SISMOS Y TSUNAMIS </a:t>
            </a:r>
            <a:endParaRPr lang="es-MX" b="1" dirty="0">
              <a:solidFill>
                <a:srgbClr val="38806B"/>
              </a:solidFill>
              <a:latin typeface="Montserrat"/>
            </a:endParaRPr>
          </a:p>
        </p:txBody>
      </p:sp>
      <p:sp>
        <p:nvSpPr>
          <p:cNvPr id="14" name="4 Rectángulo"/>
          <p:cNvSpPr/>
          <p:nvPr/>
        </p:nvSpPr>
        <p:spPr>
          <a:xfrm>
            <a:off x="94953" y="3645024"/>
            <a:ext cx="4837087" cy="3116879"/>
          </a:xfrm>
          <a:prstGeom prst="rect">
            <a:avLst/>
          </a:prstGeom>
        </p:spPr>
        <p:txBody>
          <a:bodyPr wrap="square">
            <a:spAutoFit/>
          </a:bodyPr>
          <a:lstStyle/>
          <a:p>
            <a:pPr algn="just">
              <a:spcAft>
                <a:spcPts val="600"/>
              </a:spcAft>
            </a:pPr>
            <a:r>
              <a:rPr lang="es-MX" sz="1600" b="1" dirty="0" smtClean="0">
                <a:solidFill>
                  <a:srgbClr val="38806B"/>
                </a:solidFill>
                <a:latin typeface="Montserrat"/>
              </a:rPr>
              <a:t>RECOMENDACIONES</a:t>
            </a:r>
          </a:p>
          <a:p>
            <a:pPr marL="285750" indent="-285750" algn="just">
              <a:lnSpc>
                <a:spcPct val="114000"/>
              </a:lnSpc>
              <a:buSzPct val="150000"/>
              <a:buFont typeface="Arial" panose="020B0604020202020204" pitchFamily="34" charset="0"/>
              <a:buChar char="•"/>
            </a:pP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necesario generar estudios de </a:t>
            </a:r>
            <a:r>
              <a:rPr lang="es-MX" sz="1400" b="1" dirty="0">
                <a:solidFill>
                  <a:prstClr val="black"/>
                </a:solidFill>
                <a:latin typeface="Montserrat" panose="00000500000000000000" pitchFamily="2" charset="0"/>
              </a:rPr>
              <a:t>microzonificación sísmica</a:t>
            </a:r>
            <a:r>
              <a:rPr lang="es-MX" sz="1400" dirty="0">
                <a:solidFill>
                  <a:prstClr val="black"/>
                </a:solidFill>
                <a:latin typeface="Montserrat" panose="00000500000000000000" pitchFamily="2" charset="0"/>
              </a:rPr>
              <a:t>, análisis de fallas activas y estudios de </a:t>
            </a:r>
            <a:r>
              <a:rPr lang="es-MX" sz="1400" b="1" dirty="0" err="1" smtClean="0">
                <a:solidFill>
                  <a:prstClr val="black"/>
                </a:solidFill>
                <a:latin typeface="Montserrat" panose="00000500000000000000" pitchFamily="2" charset="0"/>
              </a:rPr>
              <a:t>paleosismología</a:t>
            </a:r>
            <a:r>
              <a:rPr lang="es-MX" sz="1400" b="1" dirty="0" smtClean="0">
                <a:solidFill>
                  <a:prstClr val="black"/>
                </a:solidFill>
                <a:latin typeface="Montserrat" panose="00000500000000000000" pitchFamily="2" charset="0"/>
              </a:rPr>
              <a:t>.</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lnSpc>
                <a:spcPct val="114000"/>
              </a:lnSpc>
              <a:buSzPct val="150000"/>
              <a:buFont typeface="Arial" panose="020B0604020202020204" pitchFamily="34" charset="0"/>
              <a:buChar char="•"/>
            </a:pPr>
            <a:r>
              <a:rPr lang="es-MX" sz="1400" dirty="0">
                <a:solidFill>
                  <a:prstClr val="black"/>
                </a:solidFill>
                <a:latin typeface="Montserrat" panose="00000500000000000000" pitchFamily="2" charset="0"/>
              </a:rPr>
              <a:t>Análisis de la </a:t>
            </a:r>
            <a:r>
              <a:rPr lang="es-MX" sz="1400" b="1" dirty="0">
                <a:solidFill>
                  <a:prstClr val="black"/>
                </a:solidFill>
                <a:latin typeface="Montserrat" panose="00000500000000000000" pitchFamily="2" charset="0"/>
              </a:rPr>
              <a:t>geomorfología de bahías</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estudios de transgresión del mar</a:t>
            </a:r>
            <a:r>
              <a:rPr lang="es-MX" sz="1400" dirty="0">
                <a:solidFill>
                  <a:prstClr val="black"/>
                </a:solidFill>
                <a:latin typeface="Montserrat" panose="00000500000000000000" pitchFamily="2" charset="0"/>
              </a:rPr>
              <a:t> e impacto en </a:t>
            </a:r>
            <a:r>
              <a:rPr lang="es-MX" sz="1400" b="1" dirty="0" smtClean="0">
                <a:solidFill>
                  <a:prstClr val="black"/>
                </a:solidFill>
                <a:latin typeface="Montserrat" panose="00000500000000000000" pitchFamily="2" charset="0"/>
              </a:rPr>
              <a:t>vivienda</a:t>
            </a:r>
            <a:r>
              <a:rPr lang="es-MX" sz="1400" b="1" dirty="0">
                <a:solidFill>
                  <a:prstClr val="black"/>
                </a:solidFill>
                <a:latin typeface="Montserrat" panose="00000500000000000000" pitchFamily="2" charset="0"/>
              </a:rPr>
              <a:t>,</a:t>
            </a:r>
            <a:r>
              <a:rPr lang="es-MX" sz="1400" b="1" dirty="0" smtClean="0">
                <a:solidFill>
                  <a:prstClr val="black"/>
                </a:solidFill>
                <a:latin typeface="Montserrat" panose="00000500000000000000" pitchFamily="2" charset="0"/>
              </a:rPr>
              <a:t> infraestructura y líneas vitales.</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lnSpc>
                <a:spcPct val="114000"/>
              </a:lnSpc>
              <a:buSzPct val="150000"/>
              <a:buFont typeface="Arial" panose="020B0604020202020204" pitchFamily="34" charset="0"/>
              <a:buChar char="•"/>
            </a:pPr>
            <a:r>
              <a:rPr lang="es-MX" sz="1400" b="1" dirty="0">
                <a:solidFill>
                  <a:prstClr val="black"/>
                </a:solidFill>
                <a:latin typeface="Montserrat" panose="00000500000000000000" pitchFamily="2" charset="0"/>
              </a:rPr>
              <a:t>Mapa de </a:t>
            </a:r>
            <a:r>
              <a:rPr lang="es-MX" sz="1400" b="1" dirty="0" smtClean="0">
                <a:solidFill>
                  <a:prstClr val="black"/>
                </a:solidFill>
                <a:latin typeface="Montserrat" panose="00000500000000000000" pitchFamily="2" charset="0"/>
              </a:rPr>
              <a:t>peligro, </a:t>
            </a:r>
            <a:r>
              <a:rPr lang="es-MX" sz="1400" b="1" dirty="0">
                <a:solidFill>
                  <a:prstClr val="black"/>
                </a:solidFill>
                <a:latin typeface="Montserrat" panose="00000500000000000000" pitchFamily="2" charset="0"/>
              </a:rPr>
              <a:t>vulnerabilidad y riesgo</a:t>
            </a:r>
            <a:r>
              <a:rPr lang="es-MX" sz="1400" dirty="0">
                <a:solidFill>
                  <a:prstClr val="black"/>
                </a:solidFill>
                <a:latin typeface="Montserrat" panose="00000500000000000000" pitchFamily="2" charset="0"/>
              </a:rPr>
              <a:t> por sismos y </a:t>
            </a:r>
            <a:r>
              <a:rPr lang="es-MX" sz="1400" dirty="0" smtClean="0">
                <a:solidFill>
                  <a:prstClr val="black"/>
                </a:solidFill>
                <a:latin typeface="Montserrat" panose="00000500000000000000" pitchFamily="2" charset="0"/>
              </a:rPr>
              <a:t>tsunamis.</a:t>
            </a:r>
            <a:endParaRPr lang="es-MX" sz="1400" dirty="0">
              <a:solidFill>
                <a:prstClr val="black"/>
              </a:solidFill>
              <a:latin typeface="Montserrat" panose="00000500000000000000" pitchFamily="2" charset="0"/>
            </a:endParaRPr>
          </a:p>
          <a:p>
            <a:pPr marL="285750" indent="-285750" algn="just">
              <a:lnSpc>
                <a:spcPct val="114000"/>
              </a:lnSpc>
              <a:buSzPct val="150000"/>
              <a:buFont typeface="Arial" panose="020B0604020202020204" pitchFamily="34" charset="0"/>
              <a:buChar char="•"/>
            </a:pPr>
            <a:r>
              <a:rPr lang="es-MX" sz="1400" b="1" dirty="0" smtClean="0">
                <a:solidFill>
                  <a:prstClr val="black"/>
                </a:solidFill>
                <a:latin typeface="Montserrat" panose="00000500000000000000" pitchFamily="2" charset="0"/>
              </a:rPr>
              <a:t>Generar </a:t>
            </a:r>
            <a:r>
              <a:rPr lang="es-MX" sz="1400" dirty="0" smtClean="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reglamento de </a:t>
            </a:r>
            <a:r>
              <a:rPr lang="es-MX" sz="1400" b="1" dirty="0" smtClean="0">
                <a:solidFill>
                  <a:prstClr val="black"/>
                </a:solidFill>
                <a:latin typeface="Montserrat" panose="00000500000000000000" pitchFamily="2" charset="0"/>
              </a:rPr>
              <a:t>construcción</a:t>
            </a:r>
            <a:r>
              <a:rPr lang="es-MX" sz="1400" dirty="0" smtClean="0">
                <a:solidFill>
                  <a:prstClr val="black"/>
                </a:solidFill>
                <a:latin typeface="Montserrat" panose="00000500000000000000" pitchFamily="2" charset="0"/>
              </a:rPr>
              <a:t> </a:t>
            </a:r>
            <a:r>
              <a:rPr lang="es-MX" sz="1400" b="1" dirty="0">
                <a:solidFill>
                  <a:prstClr val="black"/>
                </a:solidFill>
                <a:latin typeface="Montserrat" panose="00000500000000000000" pitchFamily="2" charset="0"/>
              </a:rPr>
              <a:t>estatal</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generar</a:t>
            </a:r>
            <a:r>
              <a:rPr lang="es-MX" sz="1400" dirty="0">
                <a:solidFill>
                  <a:prstClr val="black"/>
                </a:solidFill>
                <a:latin typeface="Montserrat" panose="00000500000000000000" pitchFamily="2" charset="0"/>
              </a:rPr>
              <a:t> los </a:t>
            </a:r>
            <a:r>
              <a:rPr lang="es-MX" sz="1400" dirty="0" smtClean="0">
                <a:solidFill>
                  <a:prstClr val="black"/>
                </a:solidFill>
                <a:latin typeface="Montserrat" panose="00000500000000000000" pitchFamily="2" charset="0"/>
              </a:rPr>
              <a:t>municipales restantes.</a:t>
            </a:r>
            <a:endParaRPr lang="es-MX" sz="1400" dirty="0">
              <a:solidFill>
                <a:prstClr val="black"/>
              </a:solidFill>
              <a:latin typeface="Montserrat" panose="00000500000000000000" pitchFamily="2" charset="0"/>
            </a:endParaRPr>
          </a:p>
          <a:p>
            <a:pPr marL="285750" indent="-285750" algn="just">
              <a:lnSpc>
                <a:spcPct val="114000"/>
              </a:lnSpc>
              <a:buSzPct val="150000"/>
              <a:buFont typeface="Arial" panose="020B0604020202020204" pitchFamily="34" charset="0"/>
              <a:buChar char="•"/>
            </a:pPr>
            <a:r>
              <a:rPr lang="es-MX" sz="1400" dirty="0" smtClean="0">
                <a:solidFill>
                  <a:prstClr val="black"/>
                </a:solidFill>
                <a:latin typeface="Montserrat" panose="00000500000000000000" pitchFamily="2" charset="0"/>
              </a:rPr>
              <a:t>Revisar la </a:t>
            </a:r>
            <a:r>
              <a:rPr lang="es-MX" sz="1400" b="1" dirty="0" smtClean="0">
                <a:solidFill>
                  <a:prstClr val="black"/>
                </a:solidFill>
                <a:latin typeface="Montserrat" panose="00000500000000000000" pitchFamily="2" charset="0"/>
              </a:rPr>
              <a:t>vida útil de las presas </a:t>
            </a:r>
          </a:p>
        </p:txBody>
      </p:sp>
      <p:pic>
        <p:nvPicPr>
          <p:cNvPr id="15" name="Picture 4" descr="F:\2.png"/>
          <p:cNvPicPr>
            <a:picLocks noChangeAspect="1" noChangeArrowheads="1"/>
          </p:cNvPicPr>
          <p:nvPr/>
        </p:nvPicPr>
        <p:blipFill rotWithShape="1">
          <a:blip r:embed="rId3">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5193880" y="5956267"/>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16" name="3 CuadroTexto"/>
          <p:cNvSpPr txBox="1"/>
          <p:nvPr/>
        </p:nvSpPr>
        <p:spPr>
          <a:xfrm>
            <a:off x="5588563" y="5950364"/>
            <a:ext cx="2187792" cy="307777"/>
          </a:xfrm>
          <a:prstGeom prst="rect">
            <a:avLst/>
          </a:prstGeom>
          <a:noFill/>
        </p:spPr>
        <p:txBody>
          <a:bodyPr wrap="square" rtlCol="0">
            <a:spAutoFit/>
          </a:bodyPr>
          <a:lstStyle>
            <a:defPPr>
              <a:defRPr lang="es-MX"/>
            </a:defPPr>
            <a:lvl1pPr>
              <a:defRPr sz="1400">
                <a:latin typeface="Montserrat" panose="00000500000000000000" pitchFamily="2" charset="0"/>
              </a:defRPr>
            </a:lvl1pPr>
          </a:lstStyle>
          <a:p>
            <a:r>
              <a:rPr lang="es-MX" dirty="0">
                <a:solidFill>
                  <a:prstClr val="black"/>
                </a:solidFill>
              </a:rPr>
              <a:t>Fallas y Fracturas</a:t>
            </a:r>
          </a:p>
        </p:txBody>
      </p:sp>
      <p:sp>
        <p:nvSpPr>
          <p:cNvPr id="17" name="3 Rectángulo"/>
          <p:cNvSpPr/>
          <p:nvPr/>
        </p:nvSpPr>
        <p:spPr>
          <a:xfrm>
            <a:off x="179512" y="1124744"/>
            <a:ext cx="4824536" cy="2380139"/>
          </a:xfrm>
          <a:prstGeom prst="rect">
            <a:avLst/>
          </a:prstGeom>
        </p:spPr>
        <p:txBody>
          <a:bodyPr wrap="square">
            <a:spAutoFit/>
          </a:bodyPr>
          <a:lstStyle/>
          <a:p>
            <a:pPr algn="just">
              <a:spcAft>
                <a:spcPts val="600"/>
              </a:spcAft>
            </a:pPr>
            <a:r>
              <a:rPr lang="es-MX" sz="1600" b="1" dirty="0">
                <a:solidFill>
                  <a:srgbClr val="38806B"/>
                </a:solidFill>
                <a:latin typeface="Montserrat"/>
              </a:rPr>
              <a:t>CENAPRED</a:t>
            </a:r>
          </a:p>
          <a:p>
            <a:pPr algn="just">
              <a:lnSpc>
                <a:spcPct val="114000"/>
              </a:lnSpc>
            </a:pPr>
            <a:r>
              <a:rPr lang="es-MX" sz="1400" dirty="0" smtClean="0">
                <a:solidFill>
                  <a:prstClr val="black"/>
                </a:solidFill>
                <a:latin typeface="Montserrat"/>
              </a:rPr>
              <a:t>En </a:t>
            </a:r>
            <a:r>
              <a:rPr lang="es-MX" sz="1400" dirty="0">
                <a:solidFill>
                  <a:prstClr val="black"/>
                </a:solidFill>
                <a:latin typeface="Montserrat"/>
              </a:rPr>
              <a:t>el Atlas Nacional de Riesgos se pueden encontrar </a:t>
            </a:r>
            <a:r>
              <a:rPr lang="es-MX" sz="1400" dirty="0" smtClean="0">
                <a:solidFill>
                  <a:prstClr val="black"/>
                </a:solidFill>
                <a:latin typeface="Montserrat"/>
              </a:rPr>
              <a:t>las </a:t>
            </a:r>
            <a:r>
              <a:rPr lang="es-MX" sz="1400" b="1" dirty="0" smtClean="0">
                <a:solidFill>
                  <a:prstClr val="black"/>
                </a:solidFill>
                <a:latin typeface="Montserrat"/>
              </a:rPr>
              <a:t>aceleraciones máximas</a:t>
            </a:r>
            <a:r>
              <a:rPr lang="es-MX" sz="1400" dirty="0" smtClean="0">
                <a:solidFill>
                  <a:prstClr val="black"/>
                </a:solidFill>
                <a:latin typeface="Montserrat"/>
              </a:rPr>
              <a:t> del terreno para diferentes </a:t>
            </a:r>
            <a:r>
              <a:rPr lang="es-MX" sz="1400" b="1" dirty="0" smtClean="0">
                <a:solidFill>
                  <a:prstClr val="black"/>
                </a:solidFill>
                <a:latin typeface="Montserrat"/>
              </a:rPr>
              <a:t>periodos de retorno </a:t>
            </a:r>
            <a:r>
              <a:rPr lang="es-MX" sz="1400" dirty="0" smtClean="0">
                <a:solidFill>
                  <a:prstClr val="black"/>
                </a:solidFill>
                <a:latin typeface="Montserrat"/>
              </a:rPr>
              <a:t>y</a:t>
            </a:r>
            <a:r>
              <a:rPr lang="es-MX" sz="1400" b="1" dirty="0" smtClean="0">
                <a:solidFill>
                  <a:prstClr val="black"/>
                </a:solidFill>
                <a:latin typeface="Montserrat"/>
              </a:rPr>
              <a:t> </a:t>
            </a:r>
            <a:r>
              <a:rPr lang="es-MX" sz="1400" dirty="0" smtClean="0">
                <a:solidFill>
                  <a:prstClr val="black"/>
                </a:solidFill>
                <a:latin typeface="Montserrat"/>
              </a:rPr>
              <a:t>diferentes</a:t>
            </a:r>
            <a:r>
              <a:rPr lang="es-MX" sz="1400" b="1" dirty="0" smtClean="0">
                <a:solidFill>
                  <a:prstClr val="black"/>
                </a:solidFill>
                <a:latin typeface="Montserrat"/>
              </a:rPr>
              <a:t> periodos estructurales</a:t>
            </a:r>
            <a:r>
              <a:rPr lang="es-MX" sz="1400" dirty="0" smtClean="0">
                <a:solidFill>
                  <a:prstClr val="black"/>
                </a:solidFill>
                <a:latin typeface="Montserrat"/>
              </a:rPr>
              <a:t>.</a:t>
            </a:r>
          </a:p>
          <a:p>
            <a:pPr algn="just">
              <a:lnSpc>
                <a:spcPct val="114000"/>
              </a:lnSpc>
            </a:pPr>
            <a:r>
              <a:rPr lang="es-MX" sz="1400" dirty="0" smtClean="0">
                <a:solidFill>
                  <a:prstClr val="black"/>
                </a:solidFill>
                <a:latin typeface="Montserrat"/>
              </a:rPr>
              <a:t>La Dirección de Investigación del </a:t>
            </a:r>
            <a:r>
              <a:rPr lang="es-MX" sz="1400" b="1" dirty="0" smtClean="0">
                <a:solidFill>
                  <a:prstClr val="black"/>
                </a:solidFill>
                <a:latin typeface="Montserrat"/>
              </a:rPr>
              <a:t>CENAPRED cuenta</a:t>
            </a:r>
            <a:r>
              <a:rPr lang="es-MX" sz="1400" dirty="0" smtClean="0">
                <a:solidFill>
                  <a:prstClr val="black"/>
                </a:solidFill>
                <a:latin typeface="Montserrat"/>
              </a:rPr>
              <a:t> con una “</a:t>
            </a:r>
            <a:r>
              <a:rPr lang="es-MX" sz="1400" b="1" dirty="0" smtClean="0">
                <a:solidFill>
                  <a:prstClr val="black"/>
                </a:solidFill>
                <a:latin typeface="Montserrat"/>
              </a:rPr>
              <a:t>Guía Básica de Microzonificación Sísmica”</a:t>
            </a:r>
            <a:r>
              <a:rPr lang="es-MX" sz="1400" dirty="0" smtClean="0">
                <a:solidFill>
                  <a:prstClr val="black"/>
                </a:solidFill>
                <a:latin typeface="Montserrat"/>
              </a:rPr>
              <a:t>, la cual puede ser útil para generar estudios en las ciudades principales.</a:t>
            </a:r>
            <a:endParaRPr lang="es-MX" sz="1400" b="1" dirty="0">
              <a:solidFill>
                <a:prstClr val="black"/>
              </a:solidFill>
              <a:latin typeface="Montserrat" panose="00000500000000000000" pitchFamily="2" charset="0"/>
            </a:endParaRPr>
          </a:p>
        </p:txBody>
      </p:sp>
      <p:sp>
        <p:nvSpPr>
          <p:cNvPr id="18" name="TextBox 5"/>
          <p:cNvSpPr txBox="1"/>
          <p:nvPr/>
        </p:nvSpPr>
        <p:spPr>
          <a:xfrm>
            <a:off x="7740352" y="5797713"/>
            <a:ext cx="1080120" cy="1015663"/>
          </a:xfrm>
          <a:prstGeom prst="rect">
            <a:avLst/>
          </a:prstGeom>
          <a:noFill/>
        </p:spPr>
        <p:txBody>
          <a:bodyPr wrap="square" rtlCol="0">
            <a:spAutoFit/>
          </a:bodyPr>
          <a:lstStyle/>
          <a:p>
            <a:r>
              <a:rPr lang="en-GB" sz="1200" dirty="0" smtClean="0">
                <a:solidFill>
                  <a:prstClr val="black"/>
                </a:solidFill>
                <a:latin typeface="Montserrat" panose="00000500000000000000" pitchFamily="2" charset="0"/>
              </a:rPr>
              <a:t>M&lt;5</a:t>
            </a:r>
          </a:p>
          <a:p>
            <a:r>
              <a:rPr lang="en-GB" sz="1200" dirty="0" smtClean="0">
                <a:solidFill>
                  <a:prstClr val="black"/>
                </a:solidFill>
                <a:latin typeface="Montserrat" panose="00000500000000000000" pitchFamily="2" charset="0"/>
              </a:rPr>
              <a:t>5≤M&lt;6</a:t>
            </a:r>
          </a:p>
          <a:p>
            <a:r>
              <a:rPr lang="en-GB" sz="1200" dirty="0" smtClean="0">
                <a:solidFill>
                  <a:prstClr val="black"/>
                </a:solidFill>
                <a:latin typeface="Montserrat" panose="00000500000000000000" pitchFamily="2" charset="0"/>
              </a:rPr>
              <a:t>6≤M&lt;7</a:t>
            </a:r>
          </a:p>
          <a:p>
            <a:r>
              <a:rPr lang="en-GB" sz="1200" dirty="0" smtClean="0">
                <a:solidFill>
                  <a:prstClr val="black"/>
                </a:solidFill>
                <a:latin typeface="Montserrat" panose="00000500000000000000" pitchFamily="2" charset="0"/>
              </a:rPr>
              <a:t>M7</a:t>
            </a:r>
          </a:p>
          <a:p>
            <a:endParaRPr lang="en-GB" sz="1200" dirty="0">
              <a:solidFill>
                <a:prstClr val="black"/>
              </a:solidFill>
              <a:latin typeface="Montserrat" panose="00000500000000000000" pitchFamily="2" charset="0"/>
            </a:endParaRPr>
          </a:p>
        </p:txBody>
      </p:sp>
      <p:pic>
        <p:nvPicPr>
          <p:cNvPr id="19" name="Picture 8"/>
          <p:cNvPicPr>
            <a:picLocks noChangeAspect="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49766" t="9312" r="45182" b="83059"/>
          <a:stretch/>
        </p:blipFill>
        <p:spPr>
          <a:xfrm>
            <a:off x="7560330" y="6342419"/>
            <a:ext cx="216025" cy="216024"/>
          </a:xfrm>
          <a:prstGeom prst="rect">
            <a:avLst/>
          </a:prstGeom>
        </p:spPr>
      </p:pic>
      <p:pic>
        <p:nvPicPr>
          <p:cNvPr id="20" name="Picture 9"/>
          <p:cNvPicPr>
            <a:picLocks noChangeAspect="1"/>
          </p:cNvPicPr>
          <p:nvPr/>
        </p:nvPicPr>
        <p:blipFill rotWithShape="1">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l="72412" t="33059" r="22536" b="61855"/>
          <a:stretch/>
        </p:blipFill>
        <p:spPr>
          <a:xfrm>
            <a:off x="7488322" y="5982379"/>
            <a:ext cx="216024" cy="144016"/>
          </a:xfrm>
          <a:prstGeom prst="rect">
            <a:avLst/>
          </a:prstGeom>
        </p:spPr>
      </p:pic>
      <p:pic>
        <p:nvPicPr>
          <p:cNvPr id="29" name="Picture 10"/>
          <p:cNvPicPr>
            <a:picLocks noChangeAspect="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15753" t="14111" r="80879" b="75717"/>
          <a:stretch/>
        </p:blipFill>
        <p:spPr>
          <a:xfrm>
            <a:off x="7560330" y="6126395"/>
            <a:ext cx="144016" cy="288032"/>
          </a:xfrm>
          <a:prstGeom prst="rect">
            <a:avLst/>
          </a:prstGeom>
        </p:spPr>
      </p:pic>
      <p:pic>
        <p:nvPicPr>
          <p:cNvPr id="30" name="Picture 4" descr="F:\estados_gif\sinaloa.gif"/>
          <p:cNvPicPr>
            <a:picLocks noChangeAspect="1" noChangeArrowheads="1" noCrop="1"/>
          </p:cNvPicPr>
          <p:nvPr/>
        </p:nvPicPr>
        <p:blipFill>
          <a:blip r:embed="rId6" cstate="print">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5126527" y="1154302"/>
            <a:ext cx="3859741" cy="4506946"/>
          </a:xfrm>
          <a:prstGeom prst="rect">
            <a:avLst/>
          </a:prstGeom>
          <a:noFill/>
          <a:extLst>
            <a:ext uri="{909E8E84-426E-40DD-AFC4-6F175D3DCCD1}">
              <a14:hiddenFill xmlns:a14="http://schemas.microsoft.com/office/drawing/2010/main">
                <a:solidFill>
                  <a:srgbClr val="FFFFFF"/>
                </a:solidFill>
              </a14:hiddenFill>
            </a:ext>
          </a:extLst>
        </p:spPr>
      </p:pic>
      <p:sp>
        <p:nvSpPr>
          <p:cNvPr id="31" name="1 Elipse"/>
          <p:cNvSpPr/>
          <p:nvPr/>
        </p:nvSpPr>
        <p:spPr>
          <a:xfrm>
            <a:off x="7596336" y="5877272"/>
            <a:ext cx="72006" cy="5255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n>
                <a:solidFill>
                  <a:srgbClr val="00B0F0"/>
                </a:solidFill>
              </a:ln>
              <a:solidFill>
                <a:srgbClr val="00B0F0"/>
              </a:solidFill>
            </a:endParaRPr>
          </a:p>
        </p:txBody>
      </p:sp>
    </p:spTree>
    <p:extLst>
      <p:ext uri="{BB962C8B-B14F-4D97-AF65-F5344CB8AC3E}">
        <p14:creationId xmlns:p14="http://schemas.microsoft.com/office/powerpoint/2010/main" val="27079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9" name="2 CuadroTexto"/>
          <p:cNvSpPr txBox="1"/>
          <p:nvPr/>
        </p:nvSpPr>
        <p:spPr>
          <a:xfrm>
            <a:off x="323529" y="6416207"/>
            <a:ext cx="3024336" cy="430887"/>
          </a:xfrm>
          <a:prstGeom prst="rect">
            <a:avLst/>
          </a:prstGeom>
          <a:noFill/>
        </p:spPr>
        <p:txBody>
          <a:bodyPr wrap="square" rtlCol="0">
            <a:spAutoFit/>
          </a:bodyPr>
          <a:lstStyle/>
          <a:p>
            <a:pPr algn="ctr"/>
            <a:r>
              <a:rPr lang="es-MX" sz="1100" b="1" dirty="0" smtClean="0">
                <a:latin typeface="Montserrat" panose="00000500000000000000" pitchFamily="2" charset="0"/>
              </a:rPr>
              <a:t>38% del estado tiene propensión a la</a:t>
            </a:r>
          </a:p>
          <a:p>
            <a:pPr algn="ctr"/>
            <a:r>
              <a:rPr lang="es-MX" sz="1100" b="1" dirty="0" smtClean="0">
                <a:latin typeface="Montserrat" panose="00000500000000000000" pitchFamily="2" charset="0"/>
              </a:rPr>
              <a:t>inestabilidad de laderas</a:t>
            </a:r>
            <a:endParaRPr lang="es-MX" sz="1100" b="1" dirty="0">
              <a:latin typeface="Montserrat" panose="00000500000000000000" pitchFamily="2" charset="0"/>
            </a:endParaRPr>
          </a:p>
        </p:txBody>
      </p:sp>
      <p:sp>
        <p:nvSpPr>
          <p:cNvPr id="14" name="6 Rectángulo"/>
          <p:cNvSpPr/>
          <p:nvPr/>
        </p:nvSpPr>
        <p:spPr>
          <a:xfrm>
            <a:off x="3779912" y="4853478"/>
            <a:ext cx="5047064" cy="2031325"/>
          </a:xfrm>
          <a:prstGeom prst="rect">
            <a:avLst/>
          </a:prstGeom>
        </p:spPr>
        <p:txBody>
          <a:bodyPr wrap="square">
            <a:spAutoFit/>
          </a:bodyPr>
          <a:lstStyle/>
          <a:p>
            <a:pPr marL="171450" indent="-171450" algn="just">
              <a:buSzPct val="150000"/>
              <a:buFont typeface="Arial" panose="020B0604020202020204" pitchFamily="34" charset="0"/>
              <a:buChar char="•"/>
            </a:pPr>
            <a:r>
              <a:rPr lang="da-DK" sz="1400" dirty="0" smtClean="0">
                <a:latin typeface="Montserrat" panose="00000500000000000000" pitchFamily="2" charset="0"/>
              </a:rPr>
              <a:t>En el organigrama se indica la existencia de un </a:t>
            </a:r>
            <a:r>
              <a:rPr lang="da-DK" sz="1400" b="1" dirty="0" smtClean="0">
                <a:latin typeface="Montserrat" panose="00000500000000000000" pitchFamily="2" charset="0"/>
              </a:rPr>
              <a:t>Comité Técnico Científico Asesor</a:t>
            </a:r>
            <a:r>
              <a:rPr lang="da-DK" sz="1400" dirty="0">
                <a:latin typeface="Montserrat" panose="00000500000000000000" pitchFamily="2" charset="0"/>
              </a:rPr>
              <a:t>.</a:t>
            </a:r>
            <a:r>
              <a:rPr lang="da-DK" sz="1400" dirty="0" smtClean="0">
                <a:latin typeface="Montserrat" panose="00000500000000000000" pitchFamily="2" charset="0"/>
              </a:rPr>
              <a:t> Se recomienda fortalecerlo con la participación de asociaciones de ingenieros, autoridades y sociedades técnicas estatales.</a:t>
            </a:r>
          </a:p>
          <a:p>
            <a:pPr marL="171450" indent="-171450" algn="just">
              <a:buSzPct val="150000"/>
              <a:buFont typeface="Arial" panose="020B0604020202020204" pitchFamily="34" charset="0"/>
              <a:buChar char="•"/>
            </a:pPr>
            <a:endParaRPr lang="da-DK" sz="1400" dirty="0">
              <a:latin typeface="Montserrat" panose="00000500000000000000" pitchFamily="2" charset="0"/>
            </a:endParaRPr>
          </a:p>
          <a:p>
            <a:pPr marL="171450" indent="-171450" algn="just">
              <a:buSzPct val="150000"/>
              <a:buFont typeface="Arial" panose="020B0604020202020204" pitchFamily="34" charset="0"/>
              <a:buChar char="•"/>
            </a:pPr>
            <a:r>
              <a:rPr lang="es-MX" sz="1400" b="1" dirty="0">
                <a:latin typeface="Montserrat" panose="00000500000000000000" pitchFamily="2" charset="0"/>
              </a:rPr>
              <a:t>Crear</a:t>
            </a:r>
            <a:r>
              <a:rPr lang="es-MX" sz="1400" dirty="0">
                <a:latin typeface="Montserrat" panose="00000500000000000000" pitchFamily="2" charset="0"/>
              </a:rPr>
              <a:t> un </a:t>
            </a:r>
            <a:r>
              <a:rPr lang="es-MX" sz="1400" b="1" dirty="0">
                <a:latin typeface="Montserrat" panose="00000500000000000000" pitchFamily="2" charset="0"/>
              </a:rPr>
              <a:t>área de investigación</a:t>
            </a:r>
            <a:r>
              <a:rPr lang="es-MX" sz="1400" dirty="0">
                <a:latin typeface="Montserrat" panose="00000500000000000000" pitchFamily="2" charset="0"/>
              </a:rPr>
              <a:t> de </a:t>
            </a:r>
            <a:r>
              <a:rPr lang="es-MX" sz="1400" b="1" dirty="0">
                <a:latin typeface="Montserrat" panose="00000500000000000000" pitchFamily="2" charset="0"/>
              </a:rPr>
              <a:t>fenómenos geológicos</a:t>
            </a:r>
            <a:r>
              <a:rPr lang="es-MX" sz="1400" dirty="0">
                <a:latin typeface="Montserrat" panose="00000500000000000000" pitchFamily="2" charset="0"/>
              </a:rPr>
              <a:t> en el organigrama de PC, </a:t>
            </a:r>
            <a:r>
              <a:rPr lang="da-DK" sz="1400" dirty="0">
                <a:latin typeface="Montserrat" panose="00000500000000000000" pitchFamily="2" charset="0"/>
              </a:rPr>
              <a:t>con una </a:t>
            </a:r>
            <a:r>
              <a:rPr lang="da-DK" sz="1400" b="1" dirty="0">
                <a:latin typeface="Montserrat" panose="00000500000000000000" pitchFamily="2" charset="0"/>
              </a:rPr>
              <a:t>visión</a:t>
            </a:r>
            <a:r>
              <a:rPr lang="da-DK" sz="1400" dirty="0">
                <a:latin typeface="Montserrat" panose="00000500000000000000" pitchFamily="2" charset="0"/>
              </a:rPr>
              <a:t> claramente </a:t>
            </a:r>
            <a:r>
              <a:rPr lang="da-DK" sz="1400" b="1" dirty="0">
                <a:latin typeface="Montserrat" panose="00000500000000000000" pitchFamily="2" charset="0"/>
              </a:rPr>
              <a:t>preventiva</a:t>
            </a:r>
            <a:r>
              <a:rPr lang="da-DK" sz="1400" dirty="0" smtClean="0">
                <a:latin typeface="Montserrat" panose="00000500000000000000" pitchFamily="2" charset="0"/>
              </a:rPr>
              <a:t>.</a:t>
            </a:r>
            <a:endParaRPr lang="da-DK" sz="1400" dirty="0">
              <a:latin typeface="Montserrat" panose="00000500000000000000" pitchFamily="2" charset="0"/>
            </a:endParaRPr>
          </a:p>
        </p:txBody>
      </p:sp>
      <p:sp>
        <p:nvSpPr>
          <p:cNvPr id="17" name="1 Título"/>
          <p:cNvSpPr txBox="1">
            <a:spLocks/>
          </p:cNvSpPr>
          <p:nvPr/>
        </p:nvSpPr>
        <p:spPr>
          <a:xfrm>
            <a:off x="600840" y="1168519"/>
            <a:ext cx="2891040" cy="276274"/>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sp>
        <p:nvSpPr>
          <p:cNvPr id="18" name="7 Rectángulo"/>
          <p:cNvSpPr/>
          <p:nvPr/>
        </p:nvSpPr>
        <p:spPr>
          <a:xfrm>
            <a:off x="3779912" y="930055"/>
            <a:ext cx="5191080" cy="3400931"/>
          </a:xfrm>
          <a:prstGeom prst="rect">
            <a:avLst/>
          </a:prstGeom>
        </p:spPr>
        <p:txBody>
          <a:bodyPr wrap="square">
            <a:spAutoFit/>
          </a:bodyPr>
          <a:lstStyle/>
          <a:p>
            <a:pPr algn="just">
              <a:spcAft>
                <a:spcPts val="600"/>
              </a:spcAft>
              <a:buClr>
                <a:srgbClr val="CBB487"/>
              </a:buClr>
            </a:pPr>
            <a:r>
              <a:rPr lang="da-DK" sz="1400" dirty="0" smtClean="0">
                <a:latin typeface="Montserrat" panose="00000500000000000000" pitchFamily="2" charset="0"/>
              </a:rPr>
              <a:t>De acuerdo con el Atlas de Sinaloa, </a:t>
            </a:r>
            <a:r>
              <a:rPr lang="da-DK" sz="1400" b="1" dirty="0" smtClean="0">
                <a:latin typeface="Montserrat" panose="00000500000000000000" pitchFamily="2" charset="0"/>
              </a:rPr>
              <a:t>16.2%</a:t>
            </a:r>
            <a:r>
              <a:rPr lang="da-DK" sz="1400" dirty="0" smtClean="0">
                <a:latin typeface="Montserrat" panose="00000500000000000000" pitchFamily="2" charset="0"/>
              </a:rPr>
              <a:t> de la población vive en la </a:t>
            </a:r>
            <a:r>
              <a:rPr lang="da-DK" sz="1400" b="1" dirty="0" smtClean="0">
                <a:latin typeface="Montserrat" panose="00000500000000000000" pitchFamily="2" charset="0"/>
              </a:rPr>
              <a:t>región de la montaña</a:t>
            </a:r>
            <a:r>
              <a:rPr lang="da-DK" sz="1400" dirty="0" smtClean="0">
                <a:latin typeface="Montserrat" panose="00000500000000000000" pitchFamily="2" charset="0"/>
              </a:rPr>
              <a:t>. Los casos de </a:t>
            </a:r>
            <a:r>
              <a:rPr lang="da-DK" sz="1400" b="1" dirty="0" smtClean="0">
                <a:latin typeface="Montserrat" panose="00000500000000000000" pitchFamily="2" charset="0"/>
              </a:rPr>
              <a:t>inestabilidad de laderas</a:t>
            </a:r>
            <a:r>
              <a:rPr lang="da-DK" sz="1400" dirty="0" smtClean="0">
                <a:latin typeface="Montserrat" panose="00000500000000000000" pitchFamily="2" charset="0"/>
              </a:rPr>
              <a:t> más importantes de los que se tiene conocimiento han sucedido en </a:t>
            </a:r>
            <a:r>
              <a:rPr lang="da-DK" sz="1400" b="1" dirty="0" smtClean="0">
                <a:latin typeface="Montserrat" panose="00000500000000000000" pitchFamily="2" charset="0"/>
              </a:rPr>
              <a:t>cortes carreteros,</a:t>
            </a:r>
            <a:r>
              <a:rPr lang="da-DK" sz="1400" dirty="0" smtClean="0">
                <a:latin typeface="Montserrat" panose="00000500000000000000" pitchFamily="2" charset="0"/>
              </a:rPr>
              <a:t>  particularmente en la carretera </a:t>
            </a:r>
            <a:r>
              <a:rPr lang="da-DK" sz="1400" b="1" dirty="0" smtClean="0">
                <a:latin typeface="Montserrat" panose="00000500000000000000" pitchFamily="2" charset="0"/>
              </a:rPr>
              <a:t>Durango-Mazatlán</a:t>
            </a:r>
            <a:r>
              <a:rPr lang="da-DK" sz="1400" dirty="0" smtClean="0">
                <a:latin typeface="Montserrat" panose="00000500000000000000" pitchFamily="2" charset="0"/>
              </a:rPr>
              <a:t>. La </a:t>
            </a:r>
            <a:r>
              <a:rPr lang="da-DK" sz="1400" b="1" dirty="0" smtClean="0">
                <a:latin typeface="Montserrat" panose="00000500000000000000" pitchFamily="2" charset="0"/>
              </a:rPr>
              <a:t>lluvia</a:t>
            </a:r>
            <a:r>
              <a:rPr lang="da-DK" sz="1400" dirty="0" smtClean="0">
                <a:latin typeface="Montserrat" panose="00000500000000000000" pitchFamily="2" charset="0"/>
              </a:rPr>
              <a:t> es el factor detonante más importante, sin embargo, actividades humanas como la deforestación, los cortes y las sobre cargas contribuyen a la ocurrencia del fenómeno.</a:t>
            </a:r>
          </a:p>
          <a:p>
            <a:pPr algn="just">
              <a:buClr>
                <a:srgbClr val="CBB487"/>
              </a:buClr>
            </a:pPr>
            <a:r>
              <a:rPr lang="da-DK" sz="1400" dirty="0" smtClean="0">
                <a:latin typeface="Montserrat" panose="00000500000000000000" pitchFamily="2" charset="0"/>
              </a:rPr>
              <a:t>Por otra parte, el ambiente geológico del estado tiene potencial para que sucedan </a:t>
            </a:r>
            <a:r>
              <a:rPr lang="da-DK" sz="1400" b="1" dirty="0" smtClean="0">
                <a:latin typeface="Montserrat" panose="00000500000000000000" pitchFamily="2" charset="0"/>
              </a:rPr>
              <a:t>hundimientos, licuación de suelo </a:t>
            </a:r>
            <a:r>
              <a:rPr lang="da-DK" sz="1400" dirty="0" smtClean="0">
                <a:latin typeface="Montserrat" panose="00000500000000000000" pitchFamily="2" charset="0"/>
              </a:rPr>
              <a:t>y </a:t>
            </a:r>
            <a:r>
              <a:rPr lang="da-DK" sz="1400" b="1" dirty="0" smtClean="0">
                <a:latin typeface="Montserrat" panose="00000500000000000000" pitchFamily="2" charset="0"/>
              </a:rPr>
              <a:t>agrietamiento</a:t>
            </a:r>
            <a:r>
              <a:rPr lang="da-DK" sz="1400" dirty="0" smtClean="0">
                <a:latin typeface="Montserrat" panose="00000500000000000000" pitchFamily="2" charset="0"/>
              </a:rPr>
              <a:t> del terreno, aunque estos últimos han estado asociados a fugas en los sistemas de agua potable y drenaje, no osbtante son algunos de los fenómenos ”geo” que habrá tomar en consideración.</a:t>
            </a:r>
          </a:p>
        </p:txBody>
      </p:sp>
      <p:pic>
        <p:nvPicPr>
          <p:cNvPr id="20"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613388"/>
            <a:ext cx="3168352" cy="4839948"/>
          </a:xfrm>
          <a:prstGeom prst="rect">
            <a:avLst/>
          </a:prstGeom>
        </p:spPr>
      </p:pic>
      <p:sp>
        <p:nvSpPr>
          <p:cNvPr id="21" name="8 Rectángulo"/>
          <p:cNvSpPr/>
          <p:nvPr/>
        </p:nvSpPr>
        <p:spPr>
          <a:xfrm>
            <a:off x="3779912" y="4458598"/>
            <a:ext cx="2592288" cy="338554"/>
          </a:xfrm>
          <a:prstGeom prst="rect">
            <a:avLst/>
          </a:prstGeom>
        </p:spPr>
        <p:txBody>
          <a:bodyPr wrap="square">
            <a:spAutoFit/>
          </a:bodyPr>
          <a:lstStyle/>
          <a:p>
            <a:pPr>
              <a:spcAft>
                <a:spcPts val="600"/>
              </a:spcAft>
            </a:pPr>
            <a:r>
              <a:rPr lang="es-MX" sz="1600" b="1" dirty="0">
                <a:solidFill>
                  <a:srgbClr val="38806B"/>
                </a:solidFill>
                <a:latin typeface="Montserrat"/>
              </a:rPr>
              <a:t>RECOMENDACIONES</a:t>
            </a:r>
          </a:p>
        </p:txBody>
      </p:sp>
    </p:spTree>
    <p:extLst>
      <p:ext uri="{BB962C8B-B14F-4D97-AF65-F5344CB8AC3E}">
        <p14:creationId xmlns:p14="http://schemas.microsoft.com/office/powerpoint/2010/main" val="5599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14" name="8 Rectángulo"/>
          <p:cNvSpPr/>
          <p:nvPr/>
        </p:nvSpPr>
        <p:spPr>
          <a:xfrm>
            <a:off x="4139952" y="1002214"/>
            <a:ext cx="2592288" cy="338554"/>
          </a:xfrm>
          <a:prstGeom prst="rect">
            <a:avLst/>
          </a:prstGeom>
        </p:spPr>
        <p:txBody>
          <a:bodyPr wrap="square">
            <a:spAutoFit/>
          </a:bodyPr>
          <a:lstStyle/>
          <a:p>
            <a:pPr>
              <a:spcAft>
                <a:spcPts val="600"/>
              </a:spcAft>
            </a:pPr>
            <a:r>
              <a:rPr lang="es-MX" sz="1600" b="1" dirty="0">
                <a:solidFill>
                  <a:srgbClr val="38806B"/>
                </a:solidFill>
                <a:latin typeface="Montserrat"/>
              </a:rPr>
              <a:t>RECOMENDACIONES</a:t>
            </a:r>
          </a:p>
        </p:txBody>
      </p:sp>
      <p:sp>
        <p:nvSpPr>
          <p:cNvPr id="8" name="6 Rectángulo"/>
          <p:cNvSpPr/>
          <p:nvPr/>
        </p:nvSpPr>
        <p:spPr>
          <a:xfrm>
            <a:off x="4139952" y="1340768"/>
            <a:ext cx="4824536" cy="5495094"/>
          </a:xfrm>
          <a:prstGeom prst="rect">
            <a:avLst/>
          </a:prstGeom>
        </p:spPr>
        <p:txBody>
          <a:bodyPr wrap="square">
            <a:spAutoFit/>
          </a:bodyPr>
          <a:lstStyle/>
          <a:p>
            <a:pPr marL="171450" indent="-171450" algn="just">
              <a:lnSpc>
                <a:spcPct val="114000"/>
              </a:lnSpc>
              <a:buSzPct val="150000"/>
              <a:buFont typeface="Arial" panose="020B0604020202020204" pitchFamily="34" charset="0"/>
              <a:buChar char="•"/>
            </a:pPr>
            <a:r>
              <a:rPr lang="da-DK" sz="1400" b="1" dirty="0" smtClean="0">
                <a:latin typeface="Montserrat" panose="00000500000000000000" pitchFamily="2" charset="0"/>
              </a:rPr>
              <a:t>Evitar</a:t>
            </a:r>
            <a:r>
              <a:rPr lang="da-DK" sz="1400" dirty="0">
                <a:latin typeface="Montserrat" panose="00000500000000000000" pitchFamily="2" charset="0"/>
              </a:rPr>
              <a:t>, en lo posible, la </a:t>
            </a:r>
            <a:r>
              <a:rPr lang="da-DK" sz="1400" b="1" dirty="0">
                <a:latin typeface="Montserrat" panose="00000500000000000000" pitchFamily="2" charset="0"/>
              </a:rPr>
              <a:t>rotación de personal capacitado</a:t>
            </a:r>
            <a:r>
              <a:rPr lang="da-DK" sz="1400" dirty="0">
                <a:latin typeface="Montserrat" panose="00000500000000000000" pitchFamily="2" charset="0"/>
              </a:rPr>
              <a:t>, tanto a nivel estatal como municipal.</a:t>
            </a:r>
          </a:p>
          <a:p>
            <a:pPr marL="171450" indent="-171450" algn="just">
              <a:lnSpc>
                <a:spcPct val="114000"/>
              </a:lnSpc>
              <a:buSzPct val="150000"/>
              <a:buFont typeface="Arial" panose="020B0604020202020204" pitchFamily="34" charset="0"/>
              <a:buChar char="•"/>
            </a:pPr>
            <a:r>
              <a:rPr lang="da-DK" sz="1400" b="1" dirty="0" smtClean="0">
                <a:latin typeface="Montserrat" panose="00000500000000000000" pitchFamily="2" charset="0"/>
              </a:rPr>
              <a:t>Fortalecer </a:t>
            </a:r>
            <a:r>
              <a:rPr lang="da-DK" sz="1400" dirty="0">
                <a:latin typeface="Montserrat" panose="00000500000000000000" pitchFamily="2" charset="0"/>
              </a:rPr>
              <a:t>las </a:t>
            </a:r>
            <a:r>
              <a:rPr lang="da-DK" sz="1400" b="1" dirty="0">
                <a:latin typeface="Montserrat" panose="00000500000000000000" pitchFamily="2" charset="0"/>
              </a:rPr>
              <a:t>capacidades técnicas </a:t>
            </a:r>
            <a:r>
              <a:rPr lang="da-DK" sz="1400" dirty="0">
                <a:latin typeface="Montserrat" panose="00000500000000000000" pitchFamily="2" charset="0"/>
              </a:rPr>
              <a:t>de los municipios sobre el análisis y estudio de fenómenos, generando </a:t>
            </a:r>
            <a:r>
              <a:rPr lang="da-DK" sz="1400" b="1" dirty="0">
                <a:latin typeface="Montserrat" panose="00000500000000000000" pitchFamily="2" charset="0"/>
              </a:rPr>
              <a:t>comités locales de prevención</a:t>
            </a:r>
            <a:r>
              <a:rPr lang="da-DK" sz="1400" dirty="0">
                <a:latin typeface="Montserrat" panose="00000500000000000000" pitchFamily="2" charset="0"/>
              </a:rPr>
              <a:t> de desastres</a:t>
            </a:r>
            <a:r>
              <a:rPr lang="da-DK" sz="1400" dirty="0" smtClean="0">
                <a:latin typeface="Montserrat" panose="00000500000000000000" pitchFamily="2" charset="0"/>
              </a:rPr>
              <a:t>.</a:t>
            </a:r>
          </a:p>
          <a:p>
            <a:pPr marL="171450" indent="-171450" algn="just">
              <a:lnSpc>
                <a:spcPct val="114000"/>
              </a:lnSpc>
              <a:buSzPct val="150000"/>
              <a:buFont typeface="Arial" panose="020B0604020202020204" pitchFamily="34" charset="0"/>
              <a:buChar char="•"/>
            </a:pPr>
            <a:r>
              <a:rPr lang="da-DK" sz="1400" b="1" dirty="0" smtClean="0">
                <a:latin typeface="Montserrat" panose="00000500000000000000" pitchFamily="2" charset="0"/>
              </a:rPr>
              <a:t>Monitorear</a:t>
            </a:r>
            <a:r>
              <a:rPr lang="da-DK" sz="1400" dirty="0" smtClean="0">
                <a:latin typeface="Montserrat" panose="00000500000000000000" pitchFamily="2" charset="0"/>
              </a:rPr>
              <a:t> permanentemente los </a:t>
            </a:r>
            <a:r>
              <a:rPr lang="da-DK" sz="1400" b="1" dirty="0" smtClean="0">
                <a:latin typeface="Montserrat" panose="00000500000000000000" pitchFamily="2" charset="0"/>
              </a:rPr>
              <a:t>sistemas de abastecimiento</a:t>
            </a:r>
            <a:r>
              <a:rPr lang="da-DK" sz="1400" dirty="0" smtClean="0">
                <a:latin typeface="Montserrat" panose="00000500000000000000" pitchFamily="2" charset="0"/>
              </a:rPr>
              <a:t> de agua y las </a:t>
            </a:r>
            <a:r>
              <a:rPr lang="da-DK" sz="1400" b="1" dirty="0" smtClean="0">
                <a:latin typeface="Montserrat" panose="00000500000000000000" pitchFamily="2" charset="0"/>
              </a:rPr>
              <a:t>tuberías de drenaje</a:t>
            </a:r>
            <a:r>
              <a:rPr lang="da-DK" sz="1400" dirty="0" smtClean="0">
                <a:latin typeface="Montserrat" panose="00000500000000000000" pitchFamily="2" charset="0"/>
              </a:rPr>
              <a:t> para detectar y </a:t>
            </a:r>
            <a:r>
              <a:rPr lang="da-DK" sz="1400" b="1" dirty="0" smtClean="0">
                <a:latin typeface="Montserrat" panose="00000500000000000000" pitchFamily="2" charset="0"/>
              </a:rPr>
              <a:t>reparar</a:t>
            </a:r>
            <a:r>
              <a:rPr lang="da-DK" sz="1400" dirty="0" smtClean="0">
                <a:latin typeface="Montserrat" panose="00000500000000000000" pitchFamily="2" charset="0"/>
              </a:rPr>
              <a:t> </a:t>
            </a:r>
            <a:r>
              <a:rPr lang="da-DK" sz="1400" b="1" dirty="0" smtClean="0">
                <a:latin typeface="Montserrat" panose="00000500000000000000" pitchFamily="2" charset="0"/>
              </a:rPr>
              <a:t>oportunamente</a:t>
            </a:r>
            <a:r>
              <a:rPr lang="da-DK" sz="1400" dirty="0" smtClean="0">
                <a:latin typeface="Montserrat" panose="00000500000000000000" pitchFamily="2" charset="0"/>
              </a:rPr>
              <a:t> fugas.</a:t>
            </a:r>
          </a:p>
          <a:p>
            <a:pPr marL="171450" indent="-171450" algn="just">
              <a:lnSpc>
                <a:spcPct val="114000"/>
              </a:lnSpc>
              <a:buSzPct val="150000"/>
              <a:buFont typeface="Arial" panose="020B0604020202020204" pitchFamily="34" charset="0"/>
              <a:buChar char="•"/>
            </a:pPr>
            <a:r>
              <a:rPr lang="da-DK" sz="1400" b="1" dirty="0" smtClean="0">
                <a:latin typeface="Montserrat" panose="00000500000000000000" pitchFamily="2" charset="0"/>
              </a:rPr>
              <a:t>Capacitar</a:t>
            </a:r>
            <a:r>
              <a:rPr lang="da-DK" sz="1400" dirty="0" smtClean="0">
                <a:latin typeface="Montserrat" panose="00000500000000000000" pitchFamily="2" charset="0"/>
              </a:rPr>
              <a:t> a la población mediante campañas de concientización e </a:t>
            </a:r>
            <a:r>
              <a:rPr lang="da-DK" sz="1400" b="1" dirty="0" smtClean="0">
                <a:latin typeface="Montserrat" panose="00000500000000000000" pitchFamily="2" charset="0"/>
              </a:rPr>
              <a:t>identificación de rasgos</a:t>
            </a:r>
            <a:r>
              <a:rPr lang="da-DK" sz="1400" dirty="0" smtClean="0">
                <a:latin typeface="Montserrat" panose="00000500000000000000" pitchFamily="2" charset="0"/>
              </a:rPr>
              <a:t> que indiquen la </a:t>
            </a:r>
            <a:r>
              <a:rPr lang="da-DK" sz="1400" b="1" dirty="0" smtClean="0">
                <a:latin typeface="Montserrat" panose="00000500000000000000" pitchFamily="2" charset="0"/>
              </a:rPr>
              <a:t>inminencia </a:t>
            </a:r>
            <a:r>
              <a:rPr lang="da-DK" sz="1400" dirty="0" smtClean="0">
                <a:latin typeface="Montserrat" panose="00000500000000000000" pitchFamily="2" charset="0"/>
              </a:rPr>
              <a:t>de un </a:t>
            </a:r>
            <a:r>
              <a:rPr lang="da-DK" sz="1400" b="1" dirty="0" smtClean="0">
                <a:latin typeface="Montserrat" panose="00000500000000000000" pitchFamily="2" charset="0"/>
              </a:rPr>
              <a:t>fenómeno</a:t>
            </a:r>
            <a:r>
              <a:rPr lang="da-DK" sz="1400" dirty="0" smtClean="0">
                <a:latin typeface="Montserrat" panose="00000500000000000000" pitchFamily="2" charset="0"/>
              </a:rPr>
              <a:t>.</a:t>
            </a:r>
          </a:p>
          <a:p>
            <a:pPr marL="171450" indent="-171450" algn="just">
              <a:lnSpc>
                <a:spcPct val="114000"/>
              </a:lnSpc>
              <a:buSzPct val="150000"/>
              <a:buFont typeface="Arial" panose="020B0604020202020204" pitchFamily="34" charset="0"/>
              <a:buChar char="•"/>
            </a:pPr>
            <a:r>
              <a:rPr lang="da-DK" sz="1400" dirty="0" smtClean="0">
                <a:latin typeface="Montserrat" panose="00000500000000000000" pitchFamily="2" charset="0"/>
              </a:rPr>
              <a:t>Implementar acciones de </a:t>
            </a:r>
            <a:r>
              <a:rPr lang="da-DK" sz="1400" b="1" dirty="0" smtClean="0">
                <a:latin typeface="Montserrat" panose="00000500000000000000" pitchFamily="2" charset="0"/>
              </a:rPr>
              <a:t>revisión de zonas críticas</a:t>
            </a:r>
            <a:r>
              <a:rPr lang="da-DK" sz="1400" dirty="0" smtClean="0">
                <a:latin typeface="Montserrat" panose="00000500000000000000" pitchFamily="2" charset="0"/>
              </a:rPr>
              <a:t> para reubicación de viviendas y ordenamiento del territorio que permitan establecer </a:t>
            </a:r>
            <a:r>
              <a:rPr lang="da-DK" sz="1400" dirty="0">
                <a:latin typeface="Montserrat" panose="00000500000000000000" pitchFamily="2" charset="0"/>
              </a:rPr>
              <a:t>programas y fondos de ayuda a viviendas afectadas.</a:t>
            </a:r>
          </a:p>
          <a:p>
            <a:pPr marL="171450" indent="-171450" algn="just">
              <a:lnSpc>
                <a:spcPct val="114000"/>
              </a:lnSpc>
              <a:buSzPct val="150000"/>
              <a:buFont typeface="Arial" panose="020B0604020202020204" pitchFamily="34" charset="0"/>
              <a:buChar char="•"/>
            </a:pPr>
            <a:r>
              <a:rPr lang="da-DK" sz="1400" b="1" dirty="0" smtClean="0">
                <a:latin typeface="Montserrat" panose="00000500000000000000" pitchFamily="2" charset="0"/>
              </a:rPr>
              <a:t>Reforzar </a:t>
            </a:r>
            <a:r>
              <a:rPr lang="da-DK" sz="1400" b="1" dirty="0">
                <a:latin typeface="Montserrat" panose="00000500000000000000" pitchFamily="2" charset="0"/>
              </a:rPr>
              <a:t>la red</a:t>
            </a:r>
            <a:r>
              <a:rPr lang="da-DK" sz="1400" dirty="0">
                <a:latin typeface="Montserrat" panose="00000500000000000000" pitchFamily="2" charset="0"/>
              </a:rPr>
              <a:t> de estaciones </a:t>
            </a:r>
            <a:r>
              <a:rPr lang="da-DK" sz="1400" b="1" dirty="0">
                <a:latin typeface="Montserrat" panose="00000500000000000000" pitchFamily="2" charset="0"/>
              </a:rPr>
              <a:t>meteorológicas</a:t>
            </a:r>
            <a:r>
              <a:rPr lang="da-DK" sz="1400" dirty="0">
                <a:latin typeface="Montserrat" panose="00000500000000000000" pitchFamily="2" charset="0"/>
              </a:rPr>
              <a:t> </a:t>
            </a:r>
            <a:r>
              <a:rPr lang="da-DK" sz="1400" dirty="0" smtClean="0">
                <a:latin typeface="Montserrat" panose="00000500000000000000" pitchFamily="2" charset="0"/>
              </a:rPr>
              <a:t>(principalmente en la región de la montaña) y </a:t>
            </a:r>
            <a:r>
              <a:rPr lang="da-DK" sz="1400" b="1" dirty="0" smtClean="0">
                <a:latin typeface="Montserrat" panose="00000500000000000000" pitchFamily="2" charset="0"/>
              </a:rPr>
              <a:t>sísmicas</a:t>
            </a:r>
            <a:r>
              <a:rPr lang="da-DK" sz="1400" dirty="0" smtClean="0">
                <a:latin typeface="Montserrat" panose="00000500000000000000" pitchFamily="2" charset="0"/>
              </a:rPr>
              <a:t>, así como gestionar </a:t>
            </a:r>
            <a:r>
              <a:rPr lang="da-DK" sz="1400" dirty="0">
                <a:latin typeface="Montserrat" panose="00000500000000000000" pitchFamily="2" charset="0"/>
              </a:rPr>
              <a:t>la </a:t>
            </a:r>
            <a:r>
              <a:rPr lang="da-DK" sz="1400" b="1" dirty="0">
                <a:latin typeface="Montserrat" panose="00000500000000000000" pitchFamily="2" charset="0"/>
              </a:rPr>
              <a:t>adquisición de equipo geotécnico</a:t>
            </a:r>
            <a:r>
              <a:rPr lang="da-DK" sz="1400" dirty="0">
                <a:latin typeface="Montserrat" panose="00000500000000000000" pitchFamily="2" charset="0"/>
              </a:rPr>
              <a:t> para trabajo de campo</a:t>
            </a:r>
            <a:r>
              <a:rPr lang="da-DK" sz="1400" dirty="0" smtClean="0">
                <a:latin typeface="Montserrat" panose="00000500000000000000" pitchFamily="2" charset="0"/>
              </a:rPr>
              <a:t>.</a:t>
            </a:r>
            <a:endParaRPr lang="da-DK" sz="1400" dirty="0">
              <a:latin typeface="Montserrat" panose="00000500000000000000" pitchFamily="2" charset="0"/>
            </a:endParaRPr>
          </a:p>
        </p:txBody>
      </p:sp>
      <p:sp>
        <p:nvSpPr>
          <p:cNvPr id="10" name="1 Título"/>
          <p:cNvSpPr txBox="1">
            <a:spLocks/>
          </p:cNvSpPr>
          <p:nvPr/>
        </p:nvSpPr>
        <p:spPr>
          <a:xfrm>
            <a:off x="-1" y="6633356"/>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Formación de una grieta en el municipio de </a:t>
            </a:r>
            <a:r>
              <a:rPr lang="es-MX" sz="1000" b="1" dirty="0" err="1" smtClean="0">
                <a:latin typeface="Montserrat" panose="00000500000000000000" pitchFamily="2" charset="0"/>
              </a:rPr>
              <a:t>Choix</a:t>
            </a:r>
            <a:r>
              <a:rPr lang="es-MX" sz="1000" b="1" dirty="0" smtClean="0">
                <a:latin typeface="Montserrat" panose="00000500000000000000" pitchFamily="2" charset="0"/>
              </a:rPr>
              <a:t> (2015)</a:t>
            </a:r>
            <a:endParaRPr lang="es-MX" sz="1000" b="1" dirty="0">
              <a:latin typeface="Montserrat" panose="00000500000000000000" pitchFamily="2" charset="0"/>
            </a:endParaRPr>
          </a:p>
        </p:txBody>
      </p:sp>
      <p:pic>
        <p:nvPicPr>
          <p:cNvPr id="15" name="Picture 2" descr="D:\G\ApoyoSINAPROC\Apy Sinap 2018\140.- Acciones de Prevención de Desastres - ESTADOS\11 Sinaloa\MAPAS\Regionalizació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3" y="1046685"/>
            <a:ext cx="4066731" cy="3518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G\ApoyoSINAPROC\Apy Sinap 2018\140.- Acciones de Prevención de Desastres - ESTADOS\11 Sinaloa\1262490-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56" y="4565310"/>
            <a:ext cx="3677042" cy="202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14" name="8 Rectángulo"/>
          <p:cNvSpPr/>
          <p:nvPr/>
        </p:nvSpPr>
        <p:spPr>
          <a:xfrm>
            <a:off x="4211960" y="1290246"/>
            <a:ext cx="2592288" cy="338554"/>
          </a:xfrm>
          <a:prstGeom prst="rect">
            <a:avLst/>
          </a:prstGeom>
        </p:spPr>
        <p:txBody>
          <a:bodyPr wrap="square">
            <a:spAutoFit/>
          </a:bodyPr>
          <a:lstStyle/>
          <a:p>
            <a:pPr>
              <a:spcAft>
                <a:spcPts val="600"/>
              </a:spcAft>
            </a:pPr>
            <a:r>
              <a:rPr lang="es-MX" sz="1600" b="1" dirty="0">
                <a:solidFill>
                  <a:srgbClr val="38806B"/>
                </a:solidFill>
                <a:latin typeface="Montserrat"/>
              </a:rPr>
              <a:t>RECOMENDACIONES</a:t>
            </a:r>
          </a:p>
        </p:txBody>
      </p:sp>
      <p:sp>
        <p:nvSpPr>
          <p:cNvPr id="9" name="6 Rectángulo"/>
          <p:cNvSpPr/>
          <p:nvPr/>
        </p:nvSpPr>
        <p:spPr>
          <a:xfrm>
            <a:off x="4283968" y="1765260"/>
            <a:ext cx="4759032" cy="4647554"/>
          </a:xfrm>
          <a:prstGeom prst="rect">
            <a:avLst/>
          </a:prstGeom>
        </p:spPr>
        <p:txBody>
          <a:bodyPr wrap="square">
            <a:spAutoFit/>
          </a:bodyPr>
          <a:lstStyle/>
          <a:p>
            <a:pPr marL="171450" indent="-171450" algn="just">
              <a:lnSpc>
                <a:spcPct val="125000"/>
              </a:lnSpc>
              <a:buSzPct val="150000"/>
              <a:buFont typeface="Arial" panose="020B0604020202020204" pitchFamily="34" charset="0"/>
              <a:buChar char="•"/>
            </a:pPr>
            <a:r>
              <a:rPr lang="da-DK" sz="1400" dirty="0" smtClean="0">
                <a:latin typeface="Montserrat" panose="00000500000000000000" pitchFamily="2" charset="0"/>
              </a:rPr>
              <a:t>Generar </a:t>
            </a:r>
            <a:r>
              <a:rPr lang="da-DK" sz="1400" dirty="0">
                <a:latin typeface="Montserrat" panose="00000500000000000000" pitchFamily="2" charset="0"/>
              </a:rPr>
              <a:t>fortalezas en </a:t>
            </a:r>
            <a:r>
              <a:rPr lang="da-DK" sz="1400" b="1" dirty="0">
                <a:latin typeface="Montserrat" panose="00000500000000000000" pitchFamily="2" charset="0"/>
              </a:rPr>
              <a:t>cartografía y análisis de imágenes de satélite</a:t>
            </a:r>
            <a:r>
              <a:rPr lang="da-DK" sz="1400" dirty="0">
                <a:latin typeface="Montserrat" panose="00000500000000000000" pitchFamily="2" charset="0"/>
              </a:rPr>
              <a:t> e implementar programas de </a:t>
            </a:r>
            <a:r>
              <a:rPr lang="da-DK" sz="1400" b="1" dirty="0">
                <a:latin typeface="Montserrat" panose="00000500000000000000" pitchFamily="2" charset="0"/>
              </a:rPr>
              <a:t>reforestación</a:t>
            </a:r>
            <a:r>
              <a:rPr lang="da-DK" sz="1400" dirty="0">
                <a:latin typeface="Montserrat" panose="00000500000000000000" pitchFamily="2" charset="0"/>
              </a:rPr>
              <a:t>.</a:t>
            </a:r>
          </a:p>
          <a:p>
            <a:pPr marL="171450" indent="-171450" algn="just">
              <a:lnSpc>
                <a:spcPct val="125000"/>
              </a:lnSpc>
              <a:buSzPct val="150000"/>
              <a:buFont typeface="Arial" panose="020B0604020202020204" pitchFamily="34" charset="0"/>
              <a:buChar char="•"/>
            </a:pPr>
            <a:r>
              <a:rPr lang="es-MX" sz="1400" dirty="0" smtClean="0">
                <a:latin typeface="Montserrat" panose="00000500000000000000" pitchFamily="2" charset="0"/>
              </a:rPr>
              <a:t>Realizar </a:t>
            </a:r>
            <a:r>
              <a:rPr lang="es-MX" sz="1400" dirty="0">
                <a:latin typeface="Montserrat" panose="00000500000000000000" pitchFamily="2" charset="0"/>
              </a:rPr>
              <a:t>acciones de </a:t>
            </a:r>
            <a:r>
              <a:rPr lang="es-MX" sz="1400" b="1" dirty="0">
                <a:latin typeface="Montserrat" panose="00000500000000000000" pitchFamily="2" charset="0"/>
              </a:rPr>
              <a:t>comunicación del riesgo</a:t>
            </a:r>
            <a:r>
              <a:rPr lang="es-MX" sz="1400" dirty="0">
                <a:latin typeface="Montserrat" panose="00000500000000000000" pitchFamily="2" charset="0"/>
              </a:rPr>
              <a:t> y difusión de </a:t>
            </a:r>
            <a:r>
              <a:rPr lang="es-MX" sz="1400" b="1" dirty="0">
                <a:latin typeface="Montserrat" panose="00000500000000000000" pitchFamily="2" charset="0"/>
              </a:rPr>
              <a:t>medidas de prevención</a:t>
            </a:r>
            <a:r>
              <a:rPr lang="es-MX" sz="1400" dirty="0">
                <a:latin typeface="Montserrat" panose="00000500000000000000" pitchFamily="2" charset="0"/>
              </a:rPr>
              <a:t>.</a:t>
            </a:r>
          </a:p>
          <a:p>
            <a:pPr marL="171450" indent="-171450" algn="just">
              <a:lnSpc>
                <a:spcPct val="125000"/>
              </a:lnSpc>
              <a:buSzPct val="150000"/>
              <a:buFont typeface="Arial" panose="020B0604020202020204" pitchFamily="34" charset="0"/>
              <a:buChar char="•"/>
            </a:pPr>
            <a:r>
              <a:rPr lang="da-DK" sz="1400" dirty="0" smtClean="0">
                <a:latin typeface="Montserrat" panose="00000500000000000000" pitchFamily="2" charset="0"/>
              </a:rPr>
              <a:t>Instalar </a:t>
            </a:r>
            <a:r>
              <a:rPr lang="da-DK" sz="1400" b="1" dirty="0">
                <a:latin typeface="Montserrat" panose="00000500000000000000" pitchFamily="2" charset="0"/>
              </a:rPr>
              <a:t>pluviómetros caseros </a:t>
            </a:r>
            <a:r>
              <a:rPr lang="da-DK" sz="1400" dirty="0" smtClean="0">
                <a:latin typeface="Montserrat" panose="00000500000000000000" pitchFamily="2" charset="0"/>
              </a:rPr>
              <a:t>en </a:t>
            </a:r>
            <a:r>
              <a:rPr lang="da-DK" sz="1400" b="1" dirty="0">
                <a:latin typeface="Montserrat" panose="00000500000000000000" pitchFamily="2" charset="0"/>
              </a:rPr>
              <a:t>zonas rurales </a:t>
            </a:r>
            <a:r>
              <a:rPr lang="da-DK" sz="1400" dirty="0">
                <a:latin typeface="Montserrat" panose="00000500000000000000" pitchFamily="2" charset="0"/>
              </a:rPr>
              <a:t>o donde haya escasez de estaciones meteorológicas automáticas</a:t>
            </a:r>
            <a:r>
              <a:rPr lang="da-DK" sz="1400" dirty="0" smtClean="0">
                <a:latin typeface="Montserrat" panose="00000500000000000000" pitchFamily="2" charset="0"/>
              </a:rPr>
              <a:t>.</a:t>
            </a:r>
          </a:p>
          <a:p>
            <a:pPr marL="171450" indent="-171450" algn="just">
              <a:lnSpc>
                <a:spcPct val="125000"/>
              </a:lnSpc>
              <a:buSzPct val="150000"/>
              <a:buFont typeface="Arial" panose="020B0604020202020204" pitchFamily="34" charset="0"/>
              <a:buChar char="•"/>
            </a:pPr>
            <a:r>
              <a:rPr lang="es-MX" sz="1400" dirty="0" smtClean="0">
                <a:latin typeface="Montserrat" panose="00000500000000000000" pitchFamily="2" charset="0"/>
              </a:rPr>
              <a:t>Implementar sistemas de </a:t>
            </a:r>
            <a:r>
              <a:rPr lang="es-MX" sz="1400" b="1" dirty="0" smtClean="0">
                <a:latin typeface="Montserrat" panose="00000500000000000000" pitchFamily="2" charset="0"/>
              </a:rPr>
              <a:t>monitoreo topográfico </a:t>
            </a:r>
            <a:r>
              <a:rPr lang="es-MX" sz="1400" dirty="0" smtClean="0">
                <a:latin typeface="Montserrat" panose="00000500000000000000" pitchFamily="2" charset="0"/>
              </a:rPr>
              <a:t>y análisis de imágenes de satélite para estimar </a:t>
            </a:r>
            <a:r>
              <a:rPr lang="es-MX" sz="1400" b="1" dirty="0" smtClean="0">
                <a:latin typeface="Montserrat" panose="00000500000000000000" pitchFamily="2" charset="0"/>
              </a:rPr>
              <a:t>velocidades de hundimiento</a:t>
            </a:r>
            <a:r>
              <a:rPr lang="es-MX" sz="1400" dirty="0" smtClean="0">
                <a:latin typeface="Montserrat" panose="00000500000000000000" pitchFamily="2" charset="0"/>
              </a:rPr>
              <a:t>.</a:t>
            </a:r>
          </a:p>
          <a:p>
            <a:pPr marL="171450" indent="-171450" algn="just">
              <a:lnSpc>
                <a:spcPct val="125000"/>
              </a:lnSpc>
              <a:buSzPct val="150000"/>
              <a:buFont typeface="Arial" panose="020B0604020202020204" pitchFamily="34" charset="0"/>
              <a:buChar char="•"/>
            </a:pPr>
            <a:r>
              <a:rPr lang="es-MX" sz="1400" b="1" dirty="0" smtClean="0">
                <a:latin typeface="Montserrat" panose="00000500000000000000" pitchFamily="2" charset="0"/>
              </a:rPr>
              <a:t>Elaborar cartografía </a:t>
            </a:r>
            <a:r>
              <a:rPr lang="es-MX" sz="1400" dirty="0">
                <a:latin typeface="Montserrat" panose="00000500000000000000" pitchFamily="2" charset="0"/>
              </a:rPr>
              <a:t>donde se identifiquen las zonas </a:t>
            </a:r>
            <a:r>
              <a:rPr lang="es-MX" sz="1400" dirty="0" smtClean="0">
                <a:latin typeface="Montserrat" panose="00000500000000000000" pitchFamily="2" charset="0"/>
              </a:rPr>
              <a:t>de </a:t>
            </a:r>
            <a:r>
              <a:rPr lang="es-MX" sz="1400" dirty="0">
                <a:latin typeface="Montserrat" panose="00000500000000000000" pitchFamily="2" charset="0"/>
              </a:rPr>
              <a:t>mayor </a:t>
            </a:r>
            <a:r>
              <a:rPr lang="es-MX" sz="1400" dirty="0" smtClean="0">
                <a:latin typeface="Montserrat" panose="00000500000000000000" pitchFamily="2" charset="0"/>
              </a:rPr>
              <a:t>afectación por hundimiento y agrietamiento.</a:t>
            </a:r>
          </a:p>
          <a:p>
            <a:pPr marL="171450" indent="-171450" algn="just">
              <a:lnSpc>
                <a:spcPct val="125000"/>
              </a:lnSpc>
              <a:buSzPct val="150000"/>
              <a:buFont typeface="Arial" panose="020B0604020202020204" pitchFamily="34" charset="0"/>
              <a:buChar char="•"/>
            </a:pPr>
            <a:r>
              <a:rPr lang="es-MX" sz="1400" dirty="0" smtClean="0">
                <a:latin typeface="Montserrat" panose="00000500000000000000" pitchFamily="2" charset="0"/>
              </a:rPr>
              <a:t>Implementar </a:t>
            </a:r>
            <a:r>
              <a:rPr lang="es-MX" sz="1400" dirty="0">
                <a:latin typeface="Montserrat" panose="00000500000000000000" pitchFamily="2" charset="0"/>
              </a:rPr>
              <a:t>políticas públicas para </a:t>
            </a:r>
            <a:r>
              <a:rPr lang="es-MX" sz="1400" b="1" dirty="0" smtClean="0">
                <a:latin typeface="Montserrat" panose="00000500000000000000" pitchFamily="2" charset="0"/>
              </a:rPr>
              <a:t>captar </a:t>
            </a:r>
            <a:r>
              <a:rPr lang="es-MX" sz="1400" b="1" dirty="0">
                <a:latin typeface="Montserrat" panose="00000500000000000000" pitchFamily="2" charset="0"/>
              </a:rPr>
              <a:t>agua de lluvia</a:t>
            </a:r>
            <a:r>
              <a:rPr lang="es-MX" sz="1400" dirty="0">
                <a:latin typeface="Montserrat" panose="00000500000000000000" pitchFamily="2" charset="0"/>
              </a:rPr>
              <a:t>, </a:t>
            </a:r>
            <a:r>
              <a:rPr lang="es-MX" sz="1400" b="1" dirty="0" smtClean="0">
                <a:latin typeface="Montserrat" panose="00000500000000000000" pitchFamily="2" charset="0"/>
              </a:rPr>
              <a:t>tratar </a:t>
            </a:r>
            <a:r>
              <a:rPr lang="es-MX" sz="1400" b="1" dirty="0">
                <a:latin typeface="Montserrat" panose="00000500000000000000" pitchFamily="2" charset="0"/>
              </a:rPr>
              <a:t>aguas residuales</a:t>
            </a:r>
            <a:r>
              <a:rPr lang="es-MX" sz="1400" dirty="0">
                <a:latin typeface="Montserrat" panose="00000500000000000000" pitchFamily="2" charset="0"/>
              </a:rPr>
              <a:t> y </a:t>
            </a:r>
            <a:r>
              <a:rPr lang="es-MX" sz="1400" dirty="0" smtClean="0">
                <a:latin typeface="Montserrat" panose="00000500000000000000" pitchFamily="2" charset="0"/>
              </a:rPr>
              <a:t>construir </a:t>
            </a:r>
            <a:r>
              <a:rPr lang="es-MX" sz="1400" b="1" dirty="0">
                <a:latin typeface="Montserrat" panose="00000500000000000000" pitchFamily="2" charset="0"/>
              </a:rPr>
              <a:t>pozos de absorción</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5" name="1 Título"/>
          <p:cNvSpPr txBox="1">
            <a:spLocks/>
          </p:cNvSpPr>
          <p:nvPr/>
        </p:nvSpPr>
        <p:spPr>
          <a:xfrm>
            <a:off x="72009" y="6381328"/>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Caídos de roca y derrumbes en carretera Durango-Mazatlán</a:t>
            </a:r>
            <a:endParaRPr lang="es-MX" sz="1000" b="1" dirty="0">
              <a:latin typeface="Montserrat" panose="00000500000000000000" pitchFamily="2" charset="0"/>
            </a:endParaRPr>
          </a:p>
        </p:txBody>
      </p:sp>
      <p:pic>
        <p:nvPicPr>
          <p:cNvPr id="16" name="Picture 2" descr="D:\G\ApoyoSINAPROC\Apy Sinap 2018\140.- Acciones de Prevención de Desastres - ESTADOS\11 Sinaloa\IMG-20180723-WA0034-780x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96752"/>
            <a:ext cx="3960438" cy="20563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G\ApoyoSINAPROC\Apy Sinap 2018\140.- Acciones de Prevención de Desastres - ESTADOS\11 Sinaloa\de33cd7c56609567f7ba47cf2d881b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2" y="3341588"/>
            <a:ext cx="3936437"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93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15" name="8 Rectángulo"/>
          <p:cNvSpPr/>
          <p:nvPr/>
        </p:nvSpPr>
        <p:spPr>
          <a:xfrm>
            <a:off x="547403" y="1495527"/>
            <a:ext cx="5405893" cy="338554"/>
          </a:xfrm>
          <a:prstGeom prst="rect">
            <a:avLst/>
          </a:prstGeom>
        </p:spPr>
        <p:txBody>
          <a:bodyPr wrap="square">
            <a:spAutoFit/>
          </a:bodyPr>
          <a:lstStyle/>
          <a:p>
            <a:pPr>
              <a:spcAft>
                <a:spcPts val="600"/>
              </a:spcAft>
            </a:pPr>
            <a:r>
              <a:rPr lang="es-MX" sz="1600" b="1" dirty="0" smtClean="0">
                <a:solidFill>
                  <a:srgbClr val="38806B"/>
                </a:solidFill>
                <a:latin typeface="Montserrat"/>
              </a:rPr>
              <a:t>Recursos disponibles en CENAPRED</a:t>
            </a:r>
            <a:endParaRPr lang="es-MX" sz="1600" b="1" dirty="0">
              <a:solidFill>
                <a:srgbClr val="38806B"/>
              </a:solidFill>
              <a:latin typeface="Montserrat"/>
            </a:endParaRPr>
          </a:p>
        </p:txBody>
      </p:sp>
      <p:sp>
        <p:nvSpPr>
          <p:cNvPr id="10" name="9 Rectángulo"/>
          <p:cNvSpPr/>
          <p:nvPr/>
        </p:nvSpPr>
        <p:spPr>
          <a:xfrm>
            <a:off x="547403" y="2276872"/>
            <a:ext cx="7927384" cy="3754874"/>
          </a:xfrm>
          <a:prstGeom prst="rect">
            <a:avLst/>
          </a:prstGeom>
        </p:spPr>
        <p:txBody>
          <a:bodyPr wrap="square">
            <a:spAutoFit/>
          </a:bodyPr>
          <a:lstStyle/>
          <a:p>
            <a:pPr marL="171450" indent="-171450" algn="just">
              <a:buSzPct val="150000"/>
              <a:buFont typeface="Arial" panose="020B0604020202020204" pitchFamily="34" charset="0"/>
              <a:buChar char="•"/>
            </a:pPr>
            <a:r>
              <a:rPr lang="da-DK" sz="1400" dirty="0" smtClean="0">
                <a:latin typeface="Montserrat" panose="00000500000000000000" pitchFamily="2" charset="0"/>
              </a:rPr>
              <a:t>En la página del ANR está disponible para su </a:t>
            </a:r>
            <a:r>
              <a:rPr lang="da-DK" sz="1400" b="1" dirty="0" smtClean="0">
                <a:latin typeface="Montserrat" panose="00000500000000000000" pitchFamily="2" charset="0"/>
              </a:rPr>
              <a:t>consulta y descarga el Mapa Nacional de Susceptibilidad a la Inestabilidad de Laderas</a:t>
            </a:r>
            <a:r>
              <a:rPr lang="da-DK" sz="1400" dirty="0" smtClean="0">
                <a:latin typeface="Montserrat" panose="00000500000000000000" pitchFamily="2" charset="0"/>
              </a:rPr>
              <a:t>.</a:t>
            </a:r>
          </a:p>
          <a:p>
            <a:pPr marL="171450" indent="-171450" algn="just">
              <a:buSzPct val="150000"/>
              <a:buFont typeface="Arial" panose="020B0604020202020204" pitchFamily="34" charset="0"/>
              <a:buChar char="•"/>
            </a:pPr>
            <a:endParaRPr lang="da-DK" sz="1400" dirty="0" smtClean="0">
              <a:latin typeface="Montserrat" panose="00000500000000000000" pitchFamily="2" charset="0"/>
            </a:endParaRPr>
          </a:p>
          <a:p>
            <a:pPr marL="171450" indent="-171450" algn="just">
              <a:buSzPct val="150000"/>
              <a:buFont typeface="Arial" panose="020B0604020202020204" pitchFamily="34" charset="0"/>
              <a:buChar char="•"/>
            </a:pPr>
            <a:r>
              <a:rPr lang="da-DK" sz="1400" dirty="0" smtClean="0">
                <a:latin typeface="Montserrat" panose="00000500000000000000" pitchFamily="2" charset="0"/>
              </a:rPr>
              <a:t>Además del Atlas de Riesgos Estatal, se recomienda </a:t>
            </a:r>
            <a:r>
              <a:rPr lang="da-DK" sz="1400" b="1" dirty="0" smtClean="0">
                <a:latin typeface="Montserrat" panose="00000500000000000000" pitchFamily="2" charset="0"/>
              </a:rPr>
              <a:t>considerar las metodologías de inestabilidad de laderas que se pueden consultar en la página del ANR</a:t>
            </a:r>
            <a:r>
              <a:rPr lang="da-DK" sz="1400" dirty="0" smtClean="0">
                <a:latin typeface="Montserrat" panose="00000500000000000000" pitchFamily="2" charset="0"/>
              </a:rPr>
              <a:t>.</a:t>
            </a:r>
          </a:p>
          <a:p>
            <a:pPr marL="171450" indent="-171450" algn="just">
              <a:buSzPct val="150000"/>
              <a:buFont typeface="Arial" panose="020B0604020202020204" pitchFamily="34" charset="0"/>
              <a:buChar char="•"/>
            </a:pPr>
            <a:endParaRPr lang="da-DK" sz="1400" dirty="0" smtClean="0">
              <a:latin typeface="Montserrat" panose="00000500000000000000" pitchFamily="2" charset="0"/>
            </a:endParaRPr>
          </a:p>
          <a:p>
            <a:pPr marL="171450" indent="-171450" algn="just">
              <a:buSzPct val="150000"/>
              <a:buFont typeface="Arial" panose="020B0604020202020204" pitchFamily="34" charset="0"/>
              <a:buChar char="•"/>
            </a:pPr>
            <a:r>
              <a:rPr lang="da-DK" sz="1400" dirty="0" smtClean="0">
                <a:latin typeface="Montserrat" panose="00000500000000000000" pitchFamily="2" charset="0"/>
              </a:rPr>
              <a:t>Para los fenómenos de </a:t>
            </a:r>
            <a:r>
              <a:rPr lang="da-DK" sz="1400" b="1" dirty="0" smtClean="0">
                <a:latin typeface="Montserrat" panose="00000500000000000000" pitchFamily="2" charset="0"/>
              </a:rPr>
              <a:t>hundimiento, agrietamiento y licuación </a:t>
            </a:r>
            <a:r>
              <a:rPr lang="da-DK" sz="1400" b="1" dirty="0">
                <a:latin typeface="Montserrat" panose="00000500000000000000" pitchFamily="2" charset="0"/>
              </a:rPr>
              <a:t>de suelos</a:t>
            </a:r>
            <a:r>
              <a:rPr lang="da-DK" sz="1400" dirty="0">
                <a:latin typeface="Montserrat" panose="00000500000000000000" pitchFamily="2" charset="0"/>
              </a:rPr>
              <a:t> se recomienda seguir los lineamientos de la </a:t>
            </a:r>
            <a:r>
              <a:rPr lang="da-DK" sz="1400" b="1" dirty="0">
                <a:latin typeface="Montserrat" panose="00000500000000000000" pitchFamily="2" charset="0"/>
              </a:rPr>
              <a:t>Guía de Contenido </a:t>
            </a:r>
            <a:r>
              <a:rPr lang="da-DK" sz="1400" b="1" dirty="0" smtClean="0">
                <a:latin typeface="Montserrat" panose="00000500000000000000" pitchFamily="2" charset="0"/>
              </a:rPr>
              <a:t>Mínimo</a:t>
            </a:r>
            <a:r>
              <a:rPr lang="da-DK" sz="1400" dirty="0" smtClean="0">
                <a:latin typeface="Montserrat" panose="00000500000000000000" pitchFamily="2" charset="0"/>
              </a:rPr>
              <a:t>.</a:t>
            </a:r>
          </a:p>
          <a:p>
            <a:pPr marL="177800" algn="just">
              <a:buSzPct val="150000"/>
            </a:pPr>
            <a:r>
              <a:rPr lang="da-DK" sz="1400" dirty="0" smtClean="0">
                <a:latin typeface="Montserrat" panose="00000500000000000000" pitchFamily="2" charset="0"/>
              </a:rPr>
              <a:t>http</a:t>
            </a:r>
            <a:r>
              <a:rPr lang="da-DK" sz="1400" dirty="0">
                <a:latin typeface="Montserrat" panose="00000500000000000000" pitchFamily="2" charset="0"/>
              </a:rPr>
              <a:t>://www.atlasnacionalderiesgos.gob.mx/archivo/descargas.html</a:t>
            </a:r>
            <a:endParaRPr lang="da-DK" sz="1400" dirty="0" smtClean="0">
              <a:latin typeface="Montserrat" panose="00000500000000000000" pitchFamily="2" charset="0"/>
            </a:endParaRPr>
          </a:p>
          <a:p>
            <a:pPr marL="171450" indent="-171450" algn="just">
              <a:buSzPct val="150000"/>
              <a:buFont typeface="Arial" panose="020B0604020202020204" pitchFamily="34" charset="0"/>
              <a:buChar char="•"/>
            </a:pPr>
            <a:endParaRPr lang="da-DK" sz="1400" dirty="0">
              <a:latin typeface="Montserrat" panose="00000500000000000000" pitchFamily="2" charset="0"/>
            </a:endParaRPr>
          </a:p>
          <a:p>
            <a:pPr marL="171450" indent="-171450" algn="just">
              <a:buSzPct val="150000"/>
              <a:buFont typeface="Arial" panose="020B0604020202020204" pitchFamily="34" charset="0"/>
              <a:buChar char="•"/>
            </a:pPr>
            <a:r>
              <a:rPr lang="da-DK" sz="1400" b="1" dirty="0" smtClean="0">
                <a:latin typeface="Montserrat" panose="00000500000000000000" pitchFamily="2" charset="0"/>
              </a:rPr>
              <a:t>El CENAPRED cuenta con un curso especializado para la construcción de pluviómetros caseros y un tutorial </a:t>
            </a:r>
            <a:r>
              <a:rPr lang="da-DK" sz="1400" dirty="0" smtClean="0">
                <a:latin typeface="Montserrat" panose="00000500000000000000" pitchFamily="2" charset="0"/>
              </a:rPr>
              <a:t>que está disponible en: https</a:t>
            </a:r>
            <a:r>
              <a:rPr lang="da-DK" sz="1400" dirty="0">
                <a:latin typeface="Montserrat" panose="00000500000000000000" pitchFamily="2" charset="0"/>
              </a:rPr>
              <a:t>://</a:t>
            </a:r>
            <a:r>
              <a:rPr lang="da-DK" sz="1400" dirty="0" smtClean="0">
                <a:latin typeface="Montserrat" panose="00000500000000000000" pitchFamily="2" charset="0"/>
              </a:rPr>
              <a:t>drive.google.com/file/d/ 1Mlym3nK-RDGNimt3wnwvBIgwaBOSieXq/ view?usp=sharing</a:t>
            </a:r>
            <a:endParaRPr lang="da-DK" sz="1400" dirty="0">
              <a:latin typeface="Montserrat" panose="00000500000000000000" pitchFamily="2" charset="0"/>
            </a:endParaRPr>
          </a:p>
          <a:p>
            <a:pPr marL="171450" indent="-171450" algn="just">
              <a:buSzPct val="150000"/>
              <a:buFont typeface="Arial" panose="020B0604020202020204" pitchFamily="34" charset="0"/>
              <a:buChar char="•"/>
            </a:pPr>
            <a:endParaRPr lang="da-DK" sz="1400" dirty="0">
              <a:latin typeface="Montserrat" panose="00000500000000000000" pitchFamily="2" charset="0"/>
            </a:endParaRPr>
          </a:p>
          <a:p>
            <a:pPr marL="171450" indent="-171450" algn="just">
              <a:buSzPct val="150000"/>
              <a:buFont typeface="Arial" panose="020B0604020202020204" pitchFamily="34" charset="0"/>
              <a:buChar char="•"/>
            </a:pPr>
            <a:r>
              <a:rPr lang="da-DK" sz="1400" dirty="0" smtClean="0">
                <a:latin typeface="Montserrat" panose="00000500000000000000" pitchFamily="2" charset="0"/>
              </a:rPr>
              <a:t>El CENAPRED cuenta con </a:t>
            </a:r>
            <a:r>
              <a:rPr lang="da-DK" sz="1400" b="1" dirty="0" smtClean="0">
                <a:latin typeface="Montserrat" panose="00000500000000000000" pitchFamily="2" charset="0"/>
              </a:rPr>
              <a:t>procedimientos y experiencia</a:t>
            </a:r>
            <a:r>
              <a:rPr lang="da-DK" sz="1400" dirty="0" smtClean="0">
                <a:latin typeface="Montserrat" panose="00000500000000000000" pitchFamily="2" charset="0"/>
              </a:rPr>
              <a:t> para </a:t>
            </a:r>
            <a:r>
              <a:rPr lang="da-DK" sz="1400" dirty="0">
                <a:latin typeface="Montserrat" panose="00000500000000000000" pitchFamily="2" charset="0"/>
              </a:rPr>
              <a:t>realizar/implementar </a:t>
            </a:r>
            <a:r>
              <a:rPr lang="da-DK" sz="1400" dirty="0" smtClean="0">
                <a:latin typeface="Montserrat" panose="00000500000000000000" pitchFamily="2" charset="0"/>
              </a:rPr>
              <a:t>cursos y acciones </a:t>
            </a:r>
            <a:r>
              <a:rPr lang="da-DK" sz="1400" dirty="0">
                <a:latin typeface="Montserrat" panose="00000500000000000000" pitchFamily="2" charset="0"/>
              </a:rPr>
              <a:t>de comunicación del riesgo y difusión de medidas de prevención.</a:t>
            </a:r>
          </a:p>
        </p:txBody>
      </p:sp>
    </p:spTree>
    <p:extLst>
      <p:ext uri="{BB962C8B-B14F-4D97-AF65-F5344CB8AC3E}">
        <p14:creationId xmlns:p14="http://schemas.microsoft.com/office/powerpoint/2010/main" val="129927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22 de enero,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333394"/>
            <a:ext cx="482453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p>
          <a:p>
            <a:pPr lvl="1" algn="r" eaLnBrk="1" hangingPunct="1">
              <a:spcBef>
                <a:spcPct val="0"/>
              </a:spcBef>
              <a:buNone/>
            </a:pPr>
            <a:r>
              <a:rPr lang="es-MX" sz="2000" b="1" dirty="0" smtClean="0">
                <a:solidFill>
                  <a:schemeClr val="bg1"/>
                </a:solidFill>
                <a:latin typeface="Montserrat" panose="00000500000000000000" pitchFamily="2" charset="0"/>
              </a:rPr>
              <a:t>Estado de Sinaloa</a:t>
            </a:r>
            <a:endParaRPr lang="es-MX" sz="2000" b="1" dirty="0">
              <a:solidFill>
                <a:schemeClr val="bg1"/>
              </a:solidFill>
              <a:latin typeface="Montserrat" panose="00000500000000000000" pitchFamily="2" charset="0"/>
            </a:endParaRPr>
          </a:p>
          <a:p>
            <a:pPr lvl="1" algn="r" eaLnBrk="1" hangingPunct="1">
              <a:spcBef>
                <a:spcPct val="0"/>
              </a:spcBef>
              <a:buFontTx/>
              <a:buNone/>
            </a:pPr>
            <a:endParaRPr lang="es-MX" altLang="es-MX" sz="1000" b="1" dirty="0">
              <a:solidFill>
                <a:schemeClr val="bg1"/>
              </a:solidFill>
              <a:latin typeface="Trajan Pro" pitchFamily="18"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 xmlns:a16="http://schemas.microsoft.com/office/drawing/2014/main" id="{8704289E-E0FC-492E-AA72-A14602583E7F}"/>
              </a:ext>
            </a:extLst>
          </p:cNvPr>
          <p:cNvSpPr txBox="1"/>
          <p:nvPr/>
        </p:nvSpPr>
        <p:spPr>
          <a:xfrm>
            <a:off x="71209" y="337657"/>
            <a:ext cx="406874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graphicFrame>
        <p:nvGraphicFramePr>
          <p:cNvPr id="8" name="18 Tabla"/>
          <p:cNvGraphicFramePr>
            <a:graphicFrameLocks noGrp="1"/>
          </p:cNvGraphicFramePr>
          <p:nvPr>
            <p:extLst>
              <p:ext uri="{D42A27DB-BD31-4B8C-83A1-F6EECF244321}">
                <p14:modId xmlns:p14="http://schemas.microsoft.com/office/powerpoint/2010/main" val="2572770392"/>
              </p:ext>
            </p:extLst>
          </p:nvPr>
        </p:nvGraphicFramePr>
        <p:xfrm>
          <a:off x="2555776" y="1068948"/>
          <a:ext cx="5832648" cy="2551916"/>
        </p:xfrm>
        <a:graphic>
          <a:graphicData uri="http://schemas.openxmlformats.org/drawingml/2006/table">
            <a:tbl>
              <a:tblPr>
                <a:tableStyleId>{5C22544A-7EE6-4342-B048-85BDC9FD1C3A}</a:tableStyleId>
              </a:tblPr>
              <a:tblGrid>
                <a:gridCol w="3312368"/>
                <a:gridCol w="1080120"/>
                <a:gridCol w="1440160"/>
              </a:tblGrid>
              <a:tr h="288032">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el estado de </a:t>
                      </a:r>
                      <a:r>
                        <a:rPr lang="es-MX" sz="1400" b="1" u="none" strike="noStrike" baseline="0" dirty="0" smtClean="0">
                          <a:solidFill>
                            <a:schemeClr val="bg1"/>
                          </a:solidFill>
                          <a:effectLst/>
                          <a:latin typeface="Montserrat" panose="00000500000000000000" pitchFamily="2" charset="0"/>
                        </a:rPr>
                        <a:t>Sinaloa</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No. 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85740">
                <a:tc>
                  <a:txBody>
                    <a:bodyPr/>
                    <a:lstStyle/>
                    <a:p>
                      <a:pPr algn="l" fontAlgn="b"/>
                      <a:r>
                        <a:rPr lang="es-MX" sz="1200" u="none" strike="noStrike" dirty="0">
                          <a:effectLst/>
                          <a:latin typeface="Montserrat" panose="00000500000000000000" pitchFamily="2" charset="0"/>
                        </a:rPr>
                        <a:t>Muros de mampostería con techos rígidos</a:t>
                      </a:r>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709,664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360040">
                <a:tc>
                  <a:txBody>
                    <a:bodyPr/>
                    <a:lstStyle/>
                    <a:p>
                      <a:pPr algn="l" fontAlgn="b"/>
                      <a:r>
                        <a:rPr lang="es-MX" sz="1200" u="none" strike="noStrike" dirty="0">
                          <a:effectLst/>
                          <a:latin typeface="Montserrat" panose="00000500000000000000" pitchFamily="2" charset="0"/>
                        </a:rPr>
                        <a:t>Muros de mampostería con techos flexibles</a:t>
                      </a:r>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57,695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u="none" strike="noStrike" dirty="0">
                          <a:effectLst/>
                          <a:latin typeface="Montserrat" panose="00000500000000000000" pitchFamily="2" charset="0"/>
                        </a:rPr>
                        <a:t>Muros de adobe con techos rígidos</a:t>
                      </a:r>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15,096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b="1" u="none" strike="noStrike" dirty="0">
                          <a:solidFill>
                            <a:srgbClr val="FF0000"/>
                          </a:solidFill>
                          <a:effectLst/>
                          <a:latin typeface="Montserrat" panose="00000500000000000000" pitchFamily="2" charset="0"/>
                        </a:rPr>
                        <a:t>Muros de adobe con techos flexibles</a:t>
                      </a:r>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1,227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b="1" u="none" strike="noStrike" dirty="0">
                          <a:solidFill>
                            <a:srgbClr val="FF0000"/>
                          </a:solidFill>
                          <a:effectLst/>
                          <a:latin typeface="Montserrat" panose="00000500000000000000" pitchFamily="2" charset="0"/>
                        </a:rPr>
                        <a:t>Muros de materiales débiles con techos flexibles</a:t>
                      </a:r>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1,667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b="1" u="none" strike="noStrike" dirty="0">
                          <a:solidFill>
                            <a:srgbClr val="860000"/>
                          </a:solidFill>
                          <a:effectLst/>
                          <a:latin typeface="Montserrat" panose="00000500000000000000" pitchFamily="2" charset="0"/>
                        </a:rPr>
                        <a:t>Vivienda no clasificada</a:t>
                      </a:r>
                      <a:endParaRPr lang="es-MX" sz="12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860000"/>
                          </a:solidFill>
                          <a:effectLst/>
                          <a:latin typeface="Montserrat" panose="00000500000000000000" pitchFamily="2" charset="0"/>
                        </a:rPr>
                        <a:t>20,505</a:t>
                      </a:r>
                      <a:r>
                        <a:rPr lang="es-MX" sz="1400" b="0" i="0" u="none" strike="noStrike" dirty="0" smtClean="0">
                          <a:solidFill>
                            <a:srgbClr val="000000"/>
                          </a:solidFill>
                          <a:effectLst/>
                          <a:latin typeface="Montserrat" panose="00000500000000000000" pitchFamily="2" charset="0"/>
                        </a:rPr>
                        <a:t>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860000"/>
                          </a:solidFill>
                          <a:effectLst/>
                          <a:latin typeface="Montserrat" panose="00000500000000000000" pitchFamily="2" charset="0"/>
                        </a:rPr>
                        <a:t>Muy Alta</a:t>
                      </a:r>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r" fontAlgn="b"/>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9" name="21 Cerrar llave"/>
          <p:cNvSpPr/>
          <p:nvPr/>
        </p:nvSpPr>
        <p:spPr>
          <a:xfrm>
            <a:off x="8147748" y="2005052"/>
            <a:ext cx="168668" cy="1368152"/>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24 CuadroTexto"/>
          <p:cNvSpPr txBox="1"/>
          <p:nvPr/>
        </p:nvSpPr>
        <p:spPr>
          <a:xfrm>
            <a:off x="8316416" y="2504462"/>
            <a:ext cx="792088" cy="369332"/>
          </a:xfrm>
          <a:prstGeom prst="rect">
            <a:avLst/>
          </a:prstGeom>
          <a:noFill/>
        </p:spPr>
        <p:txBody>
          <a:bodyPr wrap="square" rtlCol="0">
            <a:spAutoFit/>
          </a:bodyPr>
          <a:lstStyle/>
          <a:p>
            <a:r>
              <a:rPr lang="es-MX" dirty="0" smtClean="0"/>
              <a:t>12%</a:t>
            </a:r>
            <a:endParaRPr lang="es-MX"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56" t="12290" r="29566" b="11304"/>
          <a:stretch/>
        </p:blipFill>
        <p:spPr bwMode="auto">
          <a:xfrm>
            <a:off x="193048" y="908720"/>
            <a:ext cx="2194531" cy="290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8 CuadroTexto"/>
          <p:cNvSpPr txBox="1"/>
          <p:nvPr/>
        </p:nvSpPr>
        <p:spPr>
          <a:xfrm>
            <a:off x="265056" y="5085184"/>
            <a:ext cx="8699432" cy="1554272"/>
          </a:xfrm>
          <a:prstGeom prst="rect">
            <a:avLst/>
          </a:prstGeom>
          <a:noFill/>
        </p:spPr>
        <p:txBody>
          <a:bodyPr wrap="square" rtlCol="0">
            <a:spAutoFit/>
          </a:bodyPr>
          <a:lstStyle/>
          <a:p>
            <a:pPr algn="just">
              <a:spcAft>
                <a:spcPts val="600"/>
              </a:spcAft>
            </a:pPr>
            <a:r>
              <a:rPr lang="es-MX" sz="16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infraestructura.</a:t>
            </a:r>
          </a:p>
          <a:p>
            <a:pPr marL="171450" indent="-171450">
              <a:buFont typeface="Arial" panose="020B0604020202020204" pitchFamily="34" charset="0"/>
              <a:buChar char="•"/>
            </a:pPr>
            <a:r>
              <a:rPr lang="es-MX" sz="1400" dirty="0" smtClean="0">
                <a:latin typeface="Montserrat" panose="00000500000000000000" pitchFamily="2" charset="0"/>
              </a:rPr>
              <a:t>Uso de un formato y un manual para valorar cuantitativamente la vulnerabilidad estructural, previo a la ocurrencia de un fenómeno ,principalmente  sismo.</a:t>
            </a:r>
          </a:p>
          <a:p>
            <a:pPr marL="171450" indent="-171450">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todo el estado.</a:t>
            </a:r>
          </a:p>
        </p:txBody>
      </p:sp>
      <p:sp>
        <p:nvSpPr>
          <p:cNvPr id="13" name="1 CuadroTexto"/>
          <p:cNvSpPr txBox="1"/>
          <p:nvPr/>
        </p:nvSpPr>
        <p:spPr>
          <a:xfrm>
            <a:off x="306972" y="3548856"/>
            <a:ext cx="2032780" cy="246221"/>
          </a:xfrm>
          <a:prstGeom prst="rect">
            <a:avLst/>
          </a:prstGeom>
          <a:noFill/>
        </p:spPr>
        <p:txBody>
          <a:bodyPr wrap="square" rtlCol="0">
            <a:spAutoFit/>
          </a:bodyPr>
          <a:lstStyle/>
          <a:p>
            <a:pPr algn="ctr"/>
            <a:r>
              <a:rPr lang="es-MX" sz="1000" b="1" dirty="0" smtClean="0">
                <a:solidFill>
                  <a:schemeClr val="bg1"/>
                </a:solidFill>
                <a:latin typeface="Montserrat" panose="00000500000000000000" pitchFamily="2" charset="0"/>
              </a:rPr>
              <a:t>Vulnerabilidad de vivienda</a:t>
            </a:r>
            <a:endParaRPr lang="es-MX" sz="1000" b="1" dirty="0">
              <a:solidFill>
                <a:schemeClr val="bg1"/>
              </a:solidFill>
              <a:latin typeface="Montserrat" panose="00000500000000000000" pitchFamily="2" charset="0"/>
            </a:endParaRPr>
          </a:p>
        </p:txBody>
      </p:sp>
      <p:sp>
        <p:nvSpPr>
          <p:cNvPr id="18" name="6 Rectángulo"/>
          <p:cNvSpPr/>
          <p:nvPr/>
        </p:nvSpPr>
        <p:spPr>
          <a:xfrm>
            <a:off x="25961" y="3933056"/>
            <a:ext cx="9092079" cy="1057662"/>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pPr>
            <a:r>
              <a:rPr lang="es-MX" sz="1400" dirty="0">
                <a:latin typeface="Montserrat" panose="00000500000000000000" pitchFamily="2" charset="0"/>
              </a:rPr>
              <a:t>La edificación para vivienda, promedio estatal, presenta un </a:t>
            </a:r>
            <a:r>
              <a:rPr lang="es-MX" sz="1400" b="1" dirty="0">
                <a:latin typeface="Montserrat" panose="00000500000000000000" pitchFamily="2" charset="0"/>
              </a:rPr>
              <a:t>nivel </a:t>
            </a:r>
            <a:r>
              <a:rPr lang="es-MX" sz="1400" b="1" dirty="0" smtClean="0">
                <a:latin typeface="Montserrat" panose="00000500000000000000" pitchFamily="2" charset="0"/>
              </a:rPr>
              <a:t>muy bajo </a:t>
            </a:r>
            <a:r>
              <a:rPr lang="es-MX" sz="1400" dirty="0">
                <a:latin typeface="Montserrat" panose="00000500000000000000" pitchFamily="2" charset="0"/>
              </a:rPr>
              <a:t>(nivel </a:t>
            </a:r>
            <a:r>
              <a:rPr lang="es-MX" sz="1400" dirty="0" smtClean="0">
                <a:latin typeface="Montserrat" panose="00000500000000000000" pitchFamily="2" charset="0"/>
              </a:rPr>
              <a:t>1.2,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14000"/>
              </a:lnSpc>
            </a:pPr>
            <a:r>
              <a:rPr lang="es-MX" sz="1400" dirty="0" smtClean="0">
                <a:latin typeface="Montserrat" panose="00000500000000000000" pitchFamily="2" charset="0"/>
              </a:rPr>
              <a:t>Para el caso de vientos fuertes, promedio estatal, presenta un </a:t>
            </a:r>
            <a:r>
              <a:rPr lang="es-MX" sz="1400" b="1" dirty="0" smtClean="0">
                <a:latin typeface="Montserrat" panose="00000500000000000000" pitchFamily="2" charset="0"/>
              </a:rPr>
              <a:t>nivel medio alto </a:t>
            </a:r>
            <a:r>
              <a:rPr lang="es-MX" sz="1400" dirty="0" smtClean="0">
                <a:latin typeface="Montserrat" panose="00000500000000000000" pitchFamily="2" charset="0"/>
              </a:rPr>
              <a:t>(nivel 5,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251380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 xmlns:a16="http://schemas.microsoft.com/office/drawing/2014/main" id="{8704289E-E0FC-492E-AA72-A14602583E7F}"/>
              </a:ext>
            </a:extLst>
          </p:cNvPr>
          <p:cNvSpPr txBox="1"/>
          <p:nvPr/>
        </p:nvSpPr>
        <p:spPr>
          <a:xfrm>
            <a:off x="35496" y="332656"/>
            <a:ext cx="4519186"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8" name="4 CuadroTexto"/>
          <p:cNvSpPr txBox="1"/>
          <p:nvPr/>
        </p:nvSpPr>
        <p:spPr>
          <a:xfrm>
            <a:off x="179512" y="980728"/>
            <a:ext cx="5688632" cy="3247043"/>
          </a:xfrm>
          <a:prstGeom prst="rect">
            <a:avLst/>
          </a:prstGeom>
          <a:noFill/>
        </p:spPr>
        <p:txBody>
          <a:bodyPr wrap="square" rtlCol="0">
            <a:spAutoFit/>
          </a:bodyPr>
          <a:lstStyle/>
          <a:p>
            <a:pPr>
              <a:lnSpc>
                <a:spcPct val="125000"/>
              </a:lnSpc>
            </a:pPr>
            <a:r>
              <a:rPr lang="es-MX" sz="1400" dirty="0" smtClean="0">
                <a:latin typeface="Montserrat" panose="00000500000000000000" pitchFamily="2" charset="0"/>
              </a:rPr>
              <a:t>Según información de la Sociedad Mexicana de Ingeniería Estructural:</a:t>
            </a:r>
          </a:p>
          <a:p>
            <a:pPr marL="285750" indent="-285750">
              <a:lnSpc>
                <a:spcPct val="125000"/>
              </a:lnSpc>
              <a:spcAft>
                <a:spcPts val="1200"/>
              </a:spcAft>
              <a:buSzPct val="150000"/>
              <a:buFont typeface="Arial" panose="020B0604020202020204" pitchFamily="34" charset="0"/>
              <a:buChar char="•"/>
            </a:pPr>
            <a:r>
              <a:rPr lang="es-MX" sz="1400" b="1" dirty="0" smtClean="0">
                <a:latin typeface="Montserrat" panose="00000500000000000000" pitchFamily="2" charset="0"/>
              </a:rPr>
              <a:t>No</a:t>
            </a:r>
            <a:r>
              <a:rPr lang="es-MX" sz="1400" dirty="0" smtClean="0">
                <a:latin typeface="Montserrat" panose="00000500000000000000" pitchFamily="2" charset="0"/>
              </a:rPr>
              <a:t> existe un reglamento estatal.</a:t>
            </a:r>
          </a:p>
          <a:p>
            <a:pPr algn="just">
              <a:lnSpc>
                <a:spcPct val="125000"/>
              </a:lnSpc>
            </a:pPr>
            <a:r>
              <a:rPr lang="es-MX" sz="1600" b="1" dirty="0" smtClean="0">
                <a:solidFill>
                  <a:srgbClr val="38806B"/>
                </a:solidFill>
                <a:latin typeface="Montserrat" panose="00000500000000000000" pitchFamily="2" charset="0"/>
              </a:rPr>
              <a:t>CENAPRED</a:t>
            </a:r>
            <a:endParaRPr lang="es-MX" sz="1600" dirty="0">
              <a:latin typeface="Montserrat" panose="00000500000000000000" pitchFamily="2" charset="0"/>
            </a:endParaRPr>
          </a:p>
          <a:p>
            <a:pPr algn="just">
              <a:lnSpc>
                <a:spcPct val="125000"/>
              </a:lnSpc>
            </a:pPr>
            <a:r>
              <a:rPr lang="es-MX" sz="1400" dirty="0" smtClean="0">
                <a:latin typeface="Montserrat" panose="00000500000000000000" pitchFamily="2" charset="0"/>
              </a:rPr>
              <a:t>En el ANR se reportan documentos normativos relativos a construcción y/o desarrollo urbano para </a:t>
            </a:r>
            <a:r>
              <a:rPr lang="es-MX" sz="1400" b="1" dirty="0" smtClean="0">
                <a:latin typeface="Montserrat" panose="00000500000000000000" pitchFamily="2" charset="0"/>
              </a:rPr>
              <a:t>14</a:t>
            </a:r>
            <a:r>
              <a:rPr lang="es-MX" sz="1400" dirty="0" smtClean="0">
                <a:latin typeface="Montserrat" panose="00000500000000000000" pitchFamily="2" charset="0"/>
              </a:rPr>
              <a:t> de los </a:t>
            </a:r>
            <a:r>
              <a:rPr lang="es-MX" sz="1400" b="1" dirty="0" smtClean="0">
                <a:latin typeface="Montserrat" panose="00000500000000000000" pitchFamily="2" charset="0"/>
              </a:rPr>
              <a:t>18</a:t>
            </a:r>
            <a:r>
              <a:rPr lang="es-MX" sz="1400" dirty="0" smtClean="0">
                <a:latin typeface="Montserrat" panose="00000500000000000000" pitchFamily="2" charset="0"/>
              </a:rPr>
              <a:t> municipios del estado de Sinaloa.</a:t>
            </a:r>
          </a:p>
          <a:p>
            <a:pPr algn="just">
              <a:lnSpc>
                <a:spcPct val="125000"/>
              </a:lnSpc>
            </a:pPr>
            <a:r>
              <a:rPr lang="es-MX" sz="1400" dirty="0" smtClean="0">
                <a:latin typeface="Montserrat" panose="00000500000000000000" pitchFamily="2" charset="0"/>
              </a:rPr>
              <a:t>No obstante el alto porcentaje de municipios con reglamento, </a:t>
            </a:r>
            <a:r>
              <a:rPr lang="es-MX" sz="1400" b="1" dirty="0" smtClean="0">
                <a:latin typeface="Montserrat" panose="00000500000000000000" pitchFamily="2" charset="0"/>
              </a:rPr>
              <a:t>el reglamento más reciente es el de Ahome ( 2010)</a:t>
            </a:r>
            <a:r>
              <a:rPr lang="es-MX" sz="1400" dirty="0" smtClean="0">
                <a:latin typeface="Montserrat" panose="00000500000000000000" pitchFamily="2" charset="0"/>
              </a:rPr>
              <a:t>; y el </a:t>
            </a:r>
            <a:r>
              <a:rPr lang="es-MX" sz="1400" b="1" dirty="0" smtClean="0">
                <a:latin typeface="Montserrat" panose="00000500000000000000" pitchFamily="2" charset="0"/>
              </a:rPr>
              <a:t>más antiguo el de Rosario(1992)</a:t>
            </a:r>
            <a:r>
              <a:rPr lang="es-MX" sz="1400" dirty="0" smtClean="0">
                <a:latin typeface="Montserrat" panose="00000500000000000000" pitchFamily="2" charset="0"/>
              </a:rPr>
              <a:t>. Se reporta el de Culiacán (1995), y  Mazatlán (2001).</a:t>
            </a:r>
          </a:p>
        </p:txBody>
      </p:sp>
      <p:sp>
        <p:nvSpPr>
          <p:cNvPr id="9" name="2 CuadroTexto">
            <a:extLst>
              <a:ext uri="{FF2B5EF4-FFF2-40B4-BE49-F238E27FC236}">
                <a16:creationId xmlns="" xmlns:a16="http://schemas.microsoft.com/office/drawing/2014/main" id="{8704289E-E0FC-492E-AA72-A14602583E7F}"/>
              </a:ext>
            </a:extLst>
          </p:cNvPr>
          <p:cNvSpPr txBox="1"/>
          <p:nvPr/>
        </p:nvSpPr>
        <p:spPr>
          <a:xfrm>
            <a:off x="179678" y="4581128"/>
            <a:ext cx="2448106" cy="338554"/>
          </a:xfrm>
          <a:prstGeom prst="rect">
            <a:avLst/>
          </a:prstGeom>
          <a:noFill/>
        </p:spPr>
        <p:txBody>
          <a:bodyPr wrap="none" rtlCol="0">
            <a:spAutoFit/>
          </a:bodyPr>
          <a:lstStyle/>
          <a:p>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p:txBody>
      </p:sp>
      <p:sp>
        <p:nvSpPr>
          <p:cNvPr id="12" name="4 CuadroTexto"/>
          <p:cNvSpPr txBox="1"/>
          <p:nvPr/>
        </p:nvSpPr>
        <p:spPr>
          <a:xfrm>
            <a:off x="35496" y="4869160"/>
            <a:ext cx="8923594" cy="1592744"/>
          </a:xfrm>
          <a:prstGeom prst="rect">
            <a:avLst/>
          </a:prstGeom>
          <a:noFill/>
        </p:spPr>
        <p:txBody>
          <a:bodyPr wrap="square" rtlCol="0">
            <a:spAutoFit/>
          </a:bodyPr>
          <a:lstStyle/>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a:t>
            </a:r>
            <a:r>
              <a:rPr lang="es-MX" sz="1400" dirty="0">
                <a:latin typeface="Montserrat" panose="00000500000000000000" pitchFamily="2" charset="0"/>
              </a:rPr>
              <a:t>el desarrollo de la normatividad técnica en materia de construcción en </a:t>
            </a:r>
            <a:r>
              <a:rPr lang="es-MX" sz="1400" dirty="0" smtClean="0">
                <a:latin typeface="Montserrat" panose="00000500000000000000" pitchFamily="2" charset="0"/>
              </a:rPr>
              <a:t>Sinaloa.</a:t>
            </a:r>
          </a:p>
          <a:p>
            <a:pPr marL="182563" indent="-182563"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a:p>
            <a:pPr marL="182563" indent="-182563" algn="just">
              <a:lnSpc>
                <a:spcPct val="125000"/>
              </a:lnSpc>
              <a:spcAft>
                <a:spcPts val="600"/>
              </a:spcAft>
              <a:buFont typeface="Symbol" panose="05050102010706020507" pitchFamily="18" charset="2"/>
              <a:buChar char=""/>
            </a:pPr>
            <a:r>
              <a:rPr lang="es-MX" sz="1400" dirty="0">
                <a:latin typeface="Montserrat" panose="00000500000000000000" pitchFamily="2" charset="0"/>
              </a:rPr>
              <a:t>Promover la participación de los Colegios de Ingenieros Civiles existentes en </a:t>
            </a:r>
            <a:r>
              <a:rPr lang="es-MX" sz="1400" dirty="0" smtClean="0">
                <a:latin typeface="Montserrat" panose="00000500000000000000" pitchFamily="2" charset="0"/>
              </a:rPr>
              <a:t>Sinaloa.</a:t>
            </a: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74" t="6840" r="27673" b="4495"/>
          <a:stretch/>
        </p:blipFill>
        <p:spPr bwMode="auto">
          <a:xfrm>
            <a:off x="6156176" y="980728"/>
            <a:ext cx="2673708"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2 CuadroTexto"/>
          <p:cNvSpPr txBox="1"/>
          <p:nvPr/>
        </p:nvSpPr>
        <p:spPr>
          <a:xfrm>
            <a:off x="5868144" y="4221088"/>
            <a:ext cx="3240360" cy="430887"/>
          </a:xfrm>
          <a:prstGeom prst="rect">
            <a:avLst/>
          </a:prstGeom>
          <a:noFill/>
        </p:spPr>
        <p:txBody>
          <a:bodyPr wrap="square" rtlCol="0">
            <a:spAutoFit/>
          </a:bodyPr>
          <a:lstStyle/>
          <a:p>
            <a:pPr algn="ctr"/>
            <a:r>
              <a:rPr lang="es-MX" sz="1100" b="1" dirty="0" smtClean="0">
                <a:latin typeface="Montserrat" panose="00000500000000000000" pitchFamily="2" charset="0"/>
              </a:rPr>
              <a:t>Distribución de municipios con reglamento de construcción (ANR, 2019)</a:t>
            </a:r>
            <a:endParaRPr lang="es-MX" sz="1100" b="1" dirty="0">
              <a:latin typeface="Montserrat" panose="00000500000000000000" pitchFamily="2" charset="0"/>
            </a:endParaRPr>
          </a:p>
        </p:txBody>
      </p:sp>
    </p:spTree>
    <p:extLst>
      <p:ext uri="{BB962C8B-B14F-4D97-AF65-F5344CB8AC3E}">
        <p14:creationId xmlns:p14="http://schemas.microsoft.com/office/powerpoint/2010/main" val="350488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Formar </a:t>
            </a:r>
            <a:r>
              <a:rPr lang="es-MX" sz="1600" dirty="0">
                <a:solidFill>
                  <a:prstClr val="black"/>
                </a:solidFill>
                <a:latin typeface="Montserrat" panose="00000500000000000000" pitchFamily="2" charset="0"/>
              </a:rPr>
              <a:t>u optimizar un </a:t>
            </a:r>
            <a:r>
              <a:rPr lang="es-MX" sz="1600" b="1" dirty="0">
                <a:solidFill>
                  <a:prstClr val="black"/>
                </a:solidFill>
                <a:latin typeface="Montserrat" panose="00000500000000000000" pitchFamily="2" charset="0"/>
              </a:rPr>
              <a:t>Comité Científico</a:t>
            </a:r>
            <a:r>
              <a:rPr lang="es-MX" sz="1600" dirty="0">
                <a:solidFill>
                  <a:prstClr val="black"/>
                </a:solidFill>
                <a:latin typeface="Montserrat" panose="00000500000000000000" pitchFamily="2" charset="0"/>
              </a:rPr>
              <a:t>, integrado por especialistas locales, </a:t>
            </a:r>
            <a:r>
              <a:rPr lang="es-MX" sz="1600" b="1" dirty="0">
                <a:solidFill>
                  <a:prstClr val="black"/>
                </a:solidFill>
                <a:latin typeface="Montserrat" panose="00000500000000000000" pitchFamily="2" charset="0"/>
              </a:rPr>
              <a:t>que asesore a las autoridades de gobierno y/o de Protección Civil </a:t>
            </a:r>
            <a:r>
              <a:rPr lang="es-MX" sz="1600" dirty="0">
                <a:solidFill>
                  <a:prstClr val="black"/>
                </a:solidFill>
                <a:latin typeface="Montserrat" panose="00000500000000000000" pitchFamily="2" charset="0"/>
              </a:rPr>
              <a:t>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Establecimiento </a:t>
            </a:r>
            <a:r>
              <a:rPr lang="es-MX" sz="1600" dirty="0">
                <a:solidFill>
                  <a:prstClr val="black"/>
                </a:solidFill>
                <a:latin typeface="Montserrat" panose="00000500000000000000" pitchFamily="2" charset="0"/>
              </a:rPr>
              <a:t>de </a:t>
            </a:r>
            <a:r>
              <a:rPr lang="es-MX" sz="1600" b="1" dirty="0">
                <a:solidFill>
                  <a:prstClr val="black"/>
                </a:solidFill>
                <a:latin typeface="Montserrat" panose="00000500000000000000" pitchFamily="2" charset="0"/>
              </a:rPr>
              <a:t>protocolos de comunicación y de trabajo </a:t>
            </a:r>
            <a:r>
              <a:rPr lang="es-MX" sz="1600" dirty="0">
                <a:solidFill>
                  <a:prstClr val="black"/>
                </a:solidFill>
                <a:latin typeface="Montserrat" panose="00000500000000000000" pitchFamily="2" charset="0"/>
              </a:rPr>
              <a:t>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a:t>
            </a:r>
            <a:r>
              <a:rPr lang="es-MX" sz="1600" b="1" dirty="0" smtClean="0">
                <a:solidFill>
                  <a:prstClr val="black"/>
                </a:solidFill>
                <a:latin typeface="Montserrat" panose="00000500000000000000" pitchFamily="2" charset="0"/>
              </a:rPr>
              <a:t>Participación</a:t>
            </a:r>
            <a:r>
              <a:rPr lang="es-MX" sz="1600" b="1" dirty="0">
                <a:solidFill>
                  <a:prstClr val="black"/>
                </a:solidFill>
                <a:latin typeface="Montserrat" panose="00000500000000000000" pitchFamily="2" charset="0"/>
              </a:rPr>
              <a:t>,</a:t>
            </a:r>
            <a:r>
              <a:rPr lang="es-MX" sz="1600" dirty="0">
                <a:solidFill>
                  <a:prstClr val="black"/>
                </a:solidFill>
                <a:latin typeface="Montserrat" panose="00000500000000000000" pitchFamily="2" charset="0"/>
              </a:rPr>
              <a:t> vía remota, de un enlace estatal, con perfil técnico-científico, </a:t>
            </a:r>
            <a:r>
              <a:rPr lang="es-MX" sz="1600" b="1" dirty="0">
                <a:solidFill>
                  <a:prstClr val="black"/>
                </a:solidFill>
                <a:latin typeface="Montserrat" panose="00000500000000000000" pitchFamily="2" charset="0"/>
              </a:rPr>
              <a:t>en las reuniones de CCA del </a:t>
            </a:r>
            <a:r>
              <a:rPr lang="es-MX" sz="1600" b="1"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Creación </a:t>
            </a:r>
            <a:r>
              <a:rPr lang="es-MX" sz="1600" dirty="0">
                <a:solidFill>
                  <a:prstClr val="black"/>
                </a:solidFill>
                <a:latin typeface="Montserrat" panose="00000500000000000000" pitchFamily="2" charset="0"/>
              </a:rPr>
              <a:t>de un </a:t>
            </a:r>
            <a:r>
              <a:rPr lang="es-MX" sz="1600" b="1" dirty="0">
                <a:solidFill>
                  <a:prstClr val="black"/>
                </a:solidFill>
                <a:latin typeface="Montserrat" panose="00000500000000000000" pitchFamily="2" charset="0"/>
              </a:rPr>
              <a:t>subcomité</a:t>
            </a:r>
            <a:r>
              <a:rPr lang="es-MX" sz="1600" dirty="0">
                <a:solidFill>
                  <a:prstClr val="black"/>
                </a:solidFill>
                <a:latin typeface="Montserrat" panose="00000500000000000000" pitchFamily="2" charset="0"/>
              </a:rPr>
              <a:t> para la elaboración / actualización del reglamento de construcción estatal</a:t>
            </a:r>
          </a:p>
        </p:txBody>
      </p:sp>
    </p:spTree>
    <p:extLst>
      <p:ext uri="{BB962C8B-B14F-4D97-AF65-F5344CB8AC3E}">
        <p14:creationId xmlns:p14="http://schemas.microsoft.com/office/powerpoint/2010/main" val="148187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179512" y="323364"/>
            <a:ext cx="210987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21" name="CuadroTexto 20">
            <a:extLst>
              <a:ext uri="{FF2B5EF4-FFF2-40B4-BE49-F238E27FC236}">
                <a16:creationId xmlns="" xmlns:a16="http://schemas.microsoft.com/office/drawing/2014/main" id="{5764E41A-638A-41F4-8891-65D83EA98CAE}"/>
              </a:ext>
            </a:extLst>
          </p:cNvPr>
          <p:cNvSpPr txBox="1"/>
          <p:nvPr/>
        </p:nvSpPr>
        <p:spPr>
          <a:xfrm>
            <a:off x="179512" y="3717032"/>
            <a:ext cx="5256584" cy="2776722"/>
          </a:xfrm>
          <a:prstGeom prst="rect">
            <a:avLst/>
          </a:prstGeom>
          <a:noFill/>
        </p:spPr>
        <p:txBody>
          <a:bodyPr wrap="square" rtlCol="0">
            <a:spAutoFit/>
          </a:bodyPr>
          <a:lstStyle/>
          <a:p>
            <a:pPr marL="285750" indent="-285750" algn="just">
              <a:lnSpc>
                <a:spcPct val="114000"/>
              </a:lnSpc>
              <a:buSzPct val="150000"/>
              <a:buFont typeface="Arial" panose="020B0604020202020204" pitchFamily="34" charset="0"/>
              <a:buChar char="•"/>
            </a:pPr>
            <a:r>
              <a:rPr lang="es-MX" sz="1400" b="1" dirty="0">
                <a:latin typeface="Montserrat" panose="00000500000000000000" pitchFamily="2" charset="0"/>
              </a:rPr>
              <a:t>Temas a desarrollar</a:t>
            </a:r>
            <a:r>
              <a:rPr lang="es-MX" sz="1400" dirty="0">
                <a:latin typeface="Montserrat" panose="00000500000000000000" pitchFamily="2" charset="0"/>
              </a:rPr>
              <a:t>: </a:t>
            </a:r>
            <a:r>
              <a:rPr lang="es-MX" sz="1400" dirty="0" smtClean="0">
                <a:latin typeface="Montserrat" panose="00000500000000000000" pitchFamily="2" charset="0"/>
              </a:rPr>
              <a:t>Actualizar </a:t>
            </a:r>
            <a:r>
              <a:rPr lang="es-MX" sz="1400" dirty="0">
                <a:latin typeface="Montserrat" panose="00000500000000000000" pitchFamily="2" charset="0"/>
              </a:rPr>
              <a:t>los puntos críticos hidráulicos en el estado, </a:t>
            </a:r>
            <a:r>
              <a:rPr lang="es-MX" sz="1400" dirty="0" smtClean="0">
                <a:latin typeface="Montserrat" panose="00000500000000000000" pitchFamily="2" charset="0"/>
              </a:rPr>
              <a:t>sobre todo los que se ubican en cercanías de </a:t>
            </a:r>
            <a:r>
              <a:rPr lang="es-MX" sz="1400" b="1" dirty="0" smtClean="0">
                <a:latin typeface="Montserrat" panose="00000500000000000000" pitchFamily="2" charset="0"/>
              </a:rPr>
              <a:t>poblaciones asentadas en zonas de peligro</a:t>
            </a:r>
            <a:r>
              <a:rPr lang="es-MX" sz="1400" dirty="0" smtClean="0">
                <a:latin typeface="Montserrat" panose="00000500000000000000" pitchFamily="2" charset="0"/>
              </a:rPr>
              <a:t>, así como aguas abajo de las presas Miguel Hidalgo (peligro alto), Eustaquio Buelna</a:t>
            </a:r>
            <a:r>
              <a:rPr lang="es-MX" sz="1400" dirty="0">
                <a:latin typeface="Montserrat" panose="00000500000000000000" pitchFamily="2" charset="0"/>
              </a:rPr>
              <a:t> </a:t>
            </a:r>
            <a:r>
              <a:rPr lang="es-MX" sz="1400" dirty="0" smtClean="0">
                <a:latin typeface="Montserrat" panose="00000500000000000000" pitchFamily="2" charset="0"/>
              </a:rPr>
              <a:t>(peligro alto), José López Portillo (peligro medio), Gustavo Díaz Ordaz (peligro medio), </a:t>
            </a:r>
            <a:r>
              <a:rPr lang="es-MX" sz="1400" b="1" dirty="0" smtClean="0">
                <a:latin typeface="Montserrat" panose="00000500000000000000" pitchFamily="2" charset="0"/>
              </a:rPr>
              <a:t>Sanaloa</a:t>
            </a:r>
            <a:r>
              <a:rPr lang="es-MX" sz="1400" dirty="0" smtClean="0">
                <a:latin typeface="Montserrat" panose="00000500000000000000" pitchFamily="2" charset="0"/>
              </a:rPr>
              <a:t> (peligro alto), </a:t>
            </a:r>
            <a:r>
              <a:rPr lang="es-MX" sz="1400" b="1" dirty="0" smtClean="0">
                <a:latin typeface="Montserrat" panose="00000500000000000000" pitchFamily="2" charset="0"/>
              </a:rPr>
              <a:t>Juan Guerrero Alcocer</a:t>
            </a:r>
            <a:r>
              <a:rPr lang="es-MX" sz="1400" dirty="0" smtClean="0">
                <a:latin typeface="Montserrat" panose="00000500000000000000" pitchFamily="2" charset="0"/>
              </a:rPr>
              <a:t> (peligro alto) e </a:t>
            </a:r>
            <a:r>
              <a:rPr lang="es-MX" sz="1400" b="1" dirty="0" smtClean="0">
                <a:latin typeface="Montserrat" panose="00000500000000000000" pitchFamily="2" charset="0"/>
              </a:rPr>
              <a:t>Ing.</a:t>
            </a:r>
            <a:r>
              <a:rPr lang="es-MX" sz="1400" dirty="0" smtClean="0">
                <a:latin typeface="Montserrat" panose="00000500000000000000" pitchFamily="2" charset="0"/>
              </a:rPr>
              <a:t> </a:t>
            </a:r>
            <a:r>
              <a:rPr lang="es-MX" sz="1400" b="1" dirty="0" smtClean="0">
                <a:latin typeface="Montserrat" panose="00000500000000000000" pitchFamily="2" charset="0"/>
              </a:rPr>
              <a:t>Aurelio Benassini Vizcaíno</a:t>
            </a:r>
            <a:r>
              <a:rPr lang="es-MX" sz="1400" dirty="0" smtClean="0">
                <a:latin typeface="Montserrat" panose="00000500000000000000" pitchFamily="2" charset="0"/>
              </a:rPr>
              <a:t> (peligro alto), </a:t>
            </a:r>
            <a:r>
              <a:rPr lang="es-MX" sz="1400" b="1" dirty="0" smtClean="0">
                <a:latin typeface="Montserrat" panose="00000500000000000000" pitchFamily="2" charset="0"/>
              </a:rPr>
              <a:t>las tres últimas </a:t>
            </a:r>
            <a:r>
              <a:rPr lang="es-MX" sz="1400" dirty="0" smtClean="0">
                <a:latin typeface="Montserrat" panose="00000500000000000000" pitchFamily="2" charset="0"/>
              </a:rPr>
              <a:t>poseen </a:t>
            </a:r>
            <a:r>
              <a:rPr lang="es-MX" sz="1400" b="1" dirty="0" smtClean="0">
                <a:latin typeface="Montserrat" panose="00000500000000000000" pitchFamily="2" charset="0"/>
              </a:rPr>
              <a:t>vertedor libre</a:t>
            </a:r>
            <a:r>
              <a:rPr lang="es-MX" sz="1400" dirty="0" smtClean="0">
                <a:latin typeface="Montserrat" panose="00000500000000000000" pitchFamily="2" charset="0"/>
              </a:rPr>
              <a:t>, es decir, </a:t>
            </a:r>
            <a:r>
              <a:rPr lang="es-MX" sz="1400" b="1" dirty="0" smtClean="0">
                <a:latin typeface="Montserrat" panose="00000500000000000000" pitchFamily="2" charset="0"/>
              </a:rPr>
              <a:t>carecen de una política para el control de avenidas</a:t>
            </a:r>
            <a:r>
              <a:rPr lang="es-MX" sz="1400" b="1" dirty="0" smtClean="0">
                <a:latin typeface="Montserrat" panose="00000500000000000000" pitchFamily="2" charset="0"/>
                <a:sym typeface="Symbol"/>
              </a:rPr>
              <a:t>.</a:t>
            </a:r>
            <a:endParaRPr lang="es-MX" sz="1400" b="1" dirty="0">
              <a:latin typeface="Montserrat" panose="00000500000000000000" pitchFamily="2" charset="0"/>
            </a:endParaRPr>
          </a:p>
        </p:txBody>
      </p:sp>
      <p:sp>
        <p:nvSpPr>
          <p:cNvPr id="22" name="Rectángulo 21"/>
          <p:cNvSpPr/>
          <p:nvPr/>
        </p:nvSpPr>
        <p:spPr>
          <a:xfrm>
            <a:off x="190145" y="1032742"/>
            <a:ext cx="5256584" cy="812082"/>
          </a:xfrm>
          <a:prstGeom prst="rect">
            <a:avLst/>
          </a:prstGeom>
        </p:spPr>
        <p:txBody>
          <a:bodyPr wrap="square">
            <a:spAutoFit/>
          </a:bodyPr>
          <a:lstStyle/>
          <a:p>
            <a:pPr marL="285750" indent="-285750" algn="just">
              <a:lnSpc>
                <a:spcPct val="114000"/>
              </a:lnSpc>
              <a:buSzPct val="150000"/>
              <a:buFont typeface="Arial" panose="020B0604020202020204" pitchFamily="34" charset="0"/>
              <a:buChar char="•"/>
            </a:pPr>
            <a:r>
              <a:rPr lang="es-MX" sz="1400" dirty="0">
                <a:latin typeface="Montserrat" panose="00000500000000000000" pitchFamily="2" charset="0"/>
              </a:rPr>
              <a:t>El estado cuenta con </a:t>
            </a:r>
            <a:r>
              <a:rPr lang="es-MX" sz="1400" b="1" dirty="0">
                <a:latin typeface="Montserrat" panose="00000500000000000000" pitchFamily="2" charset="0"/>
              </a:rPr>
              <a:t>ríos, </a:t>
            </a:r>
            <a:r>
              <a:rPr lang="es-MX" sz="1400" b="1" dirty="0" smtClean="0">
                <a:latin typeface="Montserrat" panose="00000500000000000000" pitchFamily="2" charset="0"/>
              </a:rPr>
              <a:t>lagunas </a:t>
            </a:r>
            <a:r>
              <a:rPr lang="es-MX" sz="1400" b="1" dirty="0">
                <a:latin typeface="Montserrat" panose="00000500000000000000" pitchFamily="2" charset="0"/>
              </a:rPr>
              <a:t>y presas</a:t>
            </a:r>
            <a:r>
              <a:rPr lang="es-MX" sz="1400" dirty="0">
                <a:latin typeface="Montserrat" panose="00000500000000000000" pitchFamily="2" charset="0"/>
              </a:rPr>
              <a:t>, los cuales pueden provocar </a:t>
            </a:r>
            <a:r>
              <a:rPr lang="es-MX" sz="1400" b="1" dirty="0">
                <a:latin typeface="Montserrat" panose="00000500000000000000" pitchFamily="2" charset="0"/>
              </a:rPr>
              <a:t>inundaciones  </a:t>
            </a:r>
            <a:r>
              <a:rPr lang="es-MX" sz="1400" dirty="0">
                <a:latin typeface="Montserrat" panose="00000500000000000000" pitchFamily="2" charset="0"/>
              </a:rPr>
              <a:t>durante todo el año. </a:t>
            </a:r>
          </a:p>
        </p:txBody>
      </p:sp>
      <p:sp>
        <p:nvSpPr>
          <p:cNvPr id="23" name="CuadroTexto 22">
            <a:extLst>
              <a:ext uri="{FF2B5EF4-FFF2-40B4-BE49-F238E27FC236}">
                <a16:creationId xmlns="" xmlns:a16="http://schemas.microsoft.com/office/drawing/2014/main" id="{851689CC-36F7-4B67-9A19-D13446CDB1AD}"/>
              </a:ext>
            </a:extLst>
          </p:cNvPr>
          <p:cNvSpPr txBox="1"/>
          <p:nvPr/>
        </p:nvSpPr>
        <p:spPr>
          <a:xfrm>
            <a:off x="211347" y="1893074"/>
            <a:ext cx="5224749" cy="1565813"/>
          </a:xfrm>
          <a:prstGeom prst="rect">
            <a:avLst/>
          </a:prstGeom>
          <a:noFill/>
        </p:spPr>
        <p:txBody>
          <a:bodyPr wrap="square" rtlCol="0">
            <a:spAutoFit/>
          </a:bodyPr>
          <a:lstStyle/>
          <a:p>
            <a:pPr algn="just">
              <a:lnSpc>
                <a:spcPct val="114000"/>
              </a:lnSpc>
              <a:buSzPct val="150000"/>
            </a:pPr>
            <a:r>
              <a:rPr lang="es-MX" sz="1400" dirty="0" smtClean="0">
                <a:latin typeface="Montserrat" panose="00000500000000000000" pitchFamily="2" charset="0"/>
              </a:rPr>
              <a:t> </a:t>
            </a:r>
            <a:r>
              <a:rPr lang="es-MX" sz="1400" dirty="0">
                <a:latin typeface="Montserrat" panose="00000500000000000000" pitchFamily="2" charset="0"/>
              </a:rPr>
              <a:t>Mapas de peligro </a:t>
            </a:r>
            <a:r>
              <a:rPr lang="es-MX" sz="1400" dirty="0" smtClean="0">
                <a:latin typeface="Montserrat" panose="00000500000000000000" pitchFamily="2" charset="0"/>
              </a:rPr>
              <a:t>disponibles </a:t>
            </a:r>
            <a:r>
              <a:rPr lang="es-MX" sz="1400" dirty="0">
                <a:latin typeface="Montserrat" panose="00000500000000000000" pitchFamily="2" charset="0"/>
              </a:rPr>
              <a:t>en el </a:t>
            </a:r>
            <a:r>
              <a:rPr lang="es-MX" sz="1400" dirty="0" smtClean="0">
                <a:latin typeface="Montserrat" panose="00000500000000000000" pitchFamily="2" charset="0"/>
              </a:rPr>
              <a:t>ANRI     	(profundidades</a:t>
            </a:r>
            <a:r>
              <a:rPr lang="es-MX" sz="1400" dirty="0">
                <a:latin typeface="Montserrat" panose="00000500000000000000" pitchFamily="2" charset="0"/>
              </a:rPr>
              <a:t>, velocidades y severidad</a:t>
            </a:r>
            <a:r>
              <a:rPr lang="es-MX" sz="1400" dirty="0" smtClean="0">
                <a:latin typeface="Montserrat" panose="00000500000000000000" pitchFamily="2" charset="0"/>
              </a:rPr>
              <a:t>):</a:t>
            </a:r>
          </a:p>
          <a:p>
            <a:pPr marL="285750" indent="-285750" algn="just">
              <a:lnSpc>
                <a:spcPct val="114000"/>
              </a:lnSpc>
              <a:buSzPct val="150000"/>
              <a:buFont typeface="Arial" panose="020B0604020202020204" pitchFamily="34" charset="0"/>
              <a:buChar char="•"/>
            </a:pPr>
            <a:r>
              <a:rPr lang="es-MX" sz="1400" dirty="0" smtClean="0">
                <a:latin typeface="Montserrat" panose="00000500000000000000" pitchFamily="2" charset="0"/>
              </a:rPr>
              <a:t>Ciudades de Culiacán y Escuinapa, río </a:t>
            </a:r>
            <a:r>
              <a:rPr lang="es-MX" sz="1400" dirty="0" err="1" smtClean="0">
                <a:latin typeface="Montserrat" panose="00000500000000000000" pitchFamily="2" charset="0"/>
              </a:rPr>
              <a:t>Matape</a:t>
            </a:r>
            <a:r>
              <a:rPr lang="es-MX" sz="1400" dirty="0" smtClean="0">
                <a:latin typeface="Montserrat" panose="00000500000000000000" pitchFamily="2" charset="0"/>
              </a:rPr>
              <a:t>;  periodos de retorno </a:t>
            </a:r>
            <a:r>
              <a:rPr lang="es-MX" sz="1400" dirty="0">
                <a:latin typeface="Montserrat" panose="00000500000000000000" pitchFamily="2" charset="0"/>
              </a:rPr>
              <a:t>2, 5, 10,  20 y 100 años</a:t>
            </a:r>
            <a:r>
              <a:rPr lang="es-MX" sz="1400" dirty="0" smtClean="0">
                <a:latin typeface="Montserrat" panose="00000500000000000000" pitchFamily="2" charset="0"/>
              </a:rPr>
              <a:t>. </a:t>
            </a:r>
          </a:p>
          <a:p>
            <a:pPr marL="285750" indent="-285750" algn="just">
              <a:lnSpc>
                <a:spcPct val="114000"/>
              </a:lnSpc>
              <a:buSzPct val="150000"/>
              <a:buFont typeface="Arial" panose="020B0604020202020204" pitchFamily="34" charset="0"/>
              <a:buChar char="•"/>
            </a:pPr>
            <a:r>
              <a:rPr lang="es-MX" sz="1400" dirty="0" smtClean="0">
                <a:latin typeface="Montserrat" panose="00000500000000000000" pitchFamily="2" charset="0"/>
              </a:rPr>
              <a:t>Presas Miguel Hidalgo, Eustaquio Buelna, José López Portillo y Gustavo Díaz Ordaz</a:t>
            </a:r>
            <a:endParaRPr lang="es-MX" sz="1400" dirty="0">
              <a:latin typeface="Montserrat" panose="00000500000000000000" pitchFamily="2" charset="0"/>
            </a:endParaRPr>
          </a:p>
        </p:txBody>
      </p:sp>
      <p:grpSp>
        <p:nvGrpSpPr>
          <p:cNvPr id="41" name="11 Grupo"/>
          <p:cNvGrpSpPr/>
          <p:nvPr/>
        </p:nvGrpSpPr>
        <p:grpSpPr>
          <a:xfrm>
            <a:off x="5868144" y="1059725"/>
            <a:ext cx="2952328" cy="1865219"/>
            <a:chOff x="5940152" y="1059725"/>
            <a:chExt cx="2952328" cy="1865219"/>
          </a:xfrm>
        </p:grpSpPr>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059725"/>
              <a:ext cx="2952328" cy="1865219"/>
            </a:xfrm>
            <a:prstGeom prst="rect">
              <a:avLst/>
            </a:prstGeom>
            <a:noFill/>
            <a:ln w="2857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4762" y="2677817"/>
              <a:ext cx="714428" cy="215826"/>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802470"/>
            <a:ext cx="2952328" cy="1828800"/>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2954685"/>
            <a:ext cx="2952328" cy="1847785"/>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272" y="4077072"/>
            <a:ext cx="11223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CuadroTexto 5">
            <a:extLst>
              <a:ext uri="{FF2B5EF4-FFF2-40B4-BE49-F238E27FC236}">
                <a16:creationId xmlns:a16="http://schemas.microsoft.com/office/drawing/2014/main" xmlns="" id="{8895AEE6-3896-41AA-8F65-7C481613AC3D}"/>
              </a:ext>
            </a:extLst>
          </p:cNvPr>
          <p:cNvSpPr txBox="1"/>
          <p:nvPr/>
        </p:nvSpPr>
        <p:spPr>
          <a:xfrm>
            <a:off x="5869443" y="1938255"/>
            <a:ext cx="834721" cy="253916"/>
          </a:xfrm>
          <a:prstGeom prst="rect">
            <a:avLst/>
          </a:prstGeom>
          <a:solidFill>
            <a:srgbClr val="E8DECA"/>
          </a:solidFill>
          <a:ln>
            <a:solidFill>
              <a:schemeClr val="tx1"/>
            </a:solidFill>
          </a:ln>
        </p:spPr>
        <p:txBody>
          <a:bodyPr wrap="square" rtlCol="0">
            <a:spAutoFit/>
          </a:bodyPr>
          <a:lstStyle/>
          <a:p>
            <a:r>
              <a:rPr lang="es-MX" sz="1050" b="1" dirty="0" smtClean="0">
                <a:solidFill>
                  <a:srgbClr val="6A1831"/>
                </a:solidFill>
                <a:latin typeface="Montserrat" panose="00000500000000000000" pitchFamily="2" charset="0"/>
              </a:rPr>
              <a:t>Culiacán</a:t>
            </a:r>
            <a:endParaRPr lang="es-MX" sz="1050" b="1" dirty="0">
              <a:solidFill>
                <a:srgbClr val="6A1831"/>
              </a:solidFill>
              <a:latin typeface="Montserrat" panose="00000500000000000000" pitchFamily="2" charset="0"/>
            </a:endParaRPr>
          </a:p>
        </p:txBody>
      </p:sp>
      <p:sp>
        <p:nvSpPr>
          <p:cNvPr id="48" name="CuadroTexto 5">
            <a:extLst>
              <a:ext uri="{FF2B5EF4-FFF2-40B4-BE49-F238E27FC236}">
                <a16:creationId xmlns="" xmlns:a16="http://schemas.microsoft.com/office/drawing/2014/main" id="{8895AEE6-3896-41AA-8F65-7C481613AC3D}"/>
              </a:ext>
            </a:extLst>
          </p:cNvPr>
          <p:cNvSpPr txBox="1"/>
          <p:nvPr/>
        </p:nvSpPr>
        <p:spPr>
          <a:xfrm>
            <a:off x="5932817" y="4029292"/>
            <a:ext cx="1294044" cy="253916"/>
          </a:xfrm>
          <a:prstGeom prst="rect">
            <a:avLst/>
          </a:prstGeom>
          <a:solidFill>
            <a:srgbClr val="E8DECA"/>
          </a:solidFill>
          <a:ln>
            <a:solidFill>
              <a:schemeClr val="tx1"/>
            </a:solidFill>
          </a:ln>
        </p:spPr>
        <p:txBody>
          <a:bodyPr wrap="square" rtlCol="0">
            <a:spAutoFit/>
          </a:bodyPr>
          <a:lstStyle/>
          <a:p>
            <a:r>
              <a:rPr lang="es-MX" sz="1050" b="1" dirty="0" smtClean="0">
                <a:solidFill>
                  <a:srgbClr val="6A1831"/>
                </a:solidFill>
                <a:latin typeface="Montserrat" panose="00000500000000000000" pitchFamily="2" charset="0"/>
              </a:rPr>
              <a:t>Zonas federales</a:t>
            </a:r>
            <a:endParaRPr lang="es-MX" sz="1050" b="1" dirty="0">
              <a:solidFill>
                <a:srgbClr val="6A1831"/>
              </a:solidFill>
              <a:latin typeface="Montserrat" panose="00000500000000000000" pitchFamily="2" charset="0"/>
            </a:endParaRPr>
          </a:p>
        </p:txBody>
      </p:sp>
      <p:sp>
        <p:nvSpPr>
          <p:cNvPr id="49" name="CuadroTexto 5">
            <a:extLst>
              <a:ext uri="{FF2B5EF4-FFF2-40B4-BE49-F238E27FC236}">
                <a16:creationId xmlns="" xmlns:a16="http://schemas.microsoft.com/office/drawing/2014/main" id="{8895AEE6-3896-41AA-8F65-7C481613AC3D}"/>
              </a:ext>
            </a:extLst>
          </p:cNvPr>
          <p:cNvSpPr txBox="1"/>
          <p:nvPr/>
        </p:nvSpPr>
        <p:spPr>
          <a:xfrm>
            <a:off x="5892951" y="5321596"/>
            <a:ext cx="1354346" cy="415498"/>
          </a:xfrm>
          <a:prstGeom prst="rect">
            <a:avLst/>
          </a:prstGeom>
          <a:solidFill>
            <a:srgbClr val="E8DECA"/>
          </a:solidFill>
          <a:ln>
            <a:solidFill>
              <a:schemeClr val="tx1"/>
            </a:solidFill>
          </a:ln>
        </p:spPr>
        <p:txBody>
          <a:bodyPr wrap="square" rtlCol="0">
            <a:spAutoFit/>
          </a:bodyPr>
          <a:lstStyle/>
          <a:p>
            <a:r>
              <a:rPr lang="es-MX" sz="1050" b="1" dirty="0" smtClean="0">
                <a:solidFill>
                  <a:srgbClr val="6A1831"/>
                </a:solidFill>
                <a:latin typeface="Montserrat" panose="00000500000000000000" pitchFamily="2" charset="0"/>
              </a:rPr>
              <a:t>Presa</a:t>
            </a:r>
          </a:p>
          <a:p>
            <a:r>
              <a:rPr lang="es-MX" sz="1050" b="1" dirty="0" smtClean="0">
                <a:solidFill>
                  <a:srgbClr val="6A1831"/>
                </a:solidFill>
                <a:latin typeface="Montserrat" panose="00000500000000000000" pitchFamily="2" charset="0"/>
              </a:rPr>
              <a:t>Miguel Hidalgo</a:t>
            </a:r>
            <a:endParaRPr lang="es-MX" sz="1050" b="1" dirty="0">
              <a:solidFill>
                <a:srgbClr val="6A1831"/>
              </a:solidFill>
              <a:latin typeface="Montserrat" panose="00000500000000000000" pitchFamily="2" charset="0"/>
            </a:endParaRPr>
          </a:p>
        </p:txBody>
      </p:sp>
      <p:pic>
        <p:nvPicPr>
          <p:cNvPr id="5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1614" y="5848587"/>
            <a:ext cx="595188" cy="5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6" descr="J:\Captura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2951" y="2204864"/>
            <a:ext cx="661541" cy="67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121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CuadroTexto">
            <a:extLst>
              <a:ext uri="{FF2B5EF4-FFF2-40B4-BE49-F238E27FC236}">
                <a16:creationId xmlns:a16="http://schemas.microsoft.com/office/drawing/2014/main" xmlns="" id="{8704289E-E0FC-492E-AA72-A14602583E7F}"/>
              </a:ext>
            </a:extLst>
          </p:cNvPr>
          <p:cNvSpPr txBox="1"/>
          <p:nvPr/>
        </p:nvSpPr>
        <p:spPr>
          <a:xfrm>
            <a:off x="179512" y="323364"/>
            <a:ext cx="210987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2" name="CuadroTexto 11">
            <a:extLst>
              <a:ext uri="{FF2B5EF4-FFF2-40B4-BE49-F238E27FC236}">
                <a16:creationId xmlns="" xmlns:a16="http://schemas.microsoft.com/office/drawing/2014/main" id="{C72EED67-8814-42EC-AC9E-531C75A9F126}"/>
              </a:ext>
            </a:extLst>
          </p:cNvPr>
          <p:cNvSpPr txBox="1"/>
          <p:nvPr/>
        </p:nvSpPr>
        <p:spPr>
          <a:xfrm>
            <a:off x="179512" y="926907"/>
            <a:ext cx="5976664" cy="6124754"/>
          </a:xfrm>
          <a:prstGeom prst="rect">
            <a:avLst/>
          </a:prstGeom>
          <a:noFill/>
        </p:spPr>
        <p:txBody>
          <a:bodyPr wrap="square" rtlCol="0">
            <a:spAutoFit/>
          </a:bodyPr>
          <a:lstStyle/>
          <a:p>
            <a:pPr marL="285750" indent="-285750" algn="just">
              <a:buSzPct val="150000"/>
              <a:buFont typeface="Arial" panose="020B0604020202020204" pitchFamily="34" charset="0"/>
              <a:buChar char="•"/>
            </a:pPr>
            <a:r>
              <a:rPr lang="es-MX" sz="1400" dirty="0">
                <a:latin typeface="Montserrat" panose="00000500000000000000" pitchFamily="2" charset="0"/>
              </a:rPr>
              <a:t>Se cuenta con los siguientes materiales: mapas de </a:t>
            </a:r>
            <a:r>
              <a:rPr lang="es-MX" sz="1400" b="1" dirty="0">
                <a:latin typeface="Montserrat" panose="00000500000000000000" pitchFamily="2" charset="0"/>
              </a:rPr>
              <a:t>peligro</a:t>
            </a:r>
            <a:r>
              <a:rPr lang="es-MX" sz="1400" dirty="0">
                <a:latin typeface="Montserrat" panose="00000500000000000000" pitchFamily="2" charset="0"/>
              </a:rPr>
              <a:t> a escala municipal, </a:t>
            </a:r>
            <a:r>
              <a:rPr lang="es-MX" sz="1400" b="1" dirty="0">
                <a:latin typeface="Montserrat" panose="00000500000000000000" pitchFamily="2" charset="0"/>
              </a:rPr>
              <a:t>inundaciones históricas</a:t>
            </a:r>
            <a:r>
              <a:rPr lang="es-MX" sz="1400" dirty="0">
                <a:latin typeface="Montserrat" panose="00000500000000000000" pitchFamily="2" charset="0"/>
              </a:rPr>
              <a:t>  y de </a:t>
            </a:r>
            <a:r>
              <a:rPr lang="es-MX" sz="1400" b="1" dirty="0">
                <a:latin typeface="Montserrat" panose="00000500000000000000" pitchFamily="2" charset="0"/>
              </a:rPr>
              <a:t>vulnerabilidad</a:t>
            </a:r>
            <a:r>
              <a:rPr lang="es-MX" sz="1400" dirty="0">
                <a:latin typeface="Montserrat" panose="00000500000000000000" pitchFamily="2" charset="0"/>
              </a:rPr>
              <a:t>, ambos disponibles en el ANR. Además del </a:t>
            </a:r>
            <a:r>
              <a:rPr lang="es-MX" sz="1400" dirty="0" smtClean="0">
                <a:latin typeface="Montserrat" panose="00000500000000000000" pitchFamily="2" charset="0"/>
              </a:rPr>
              <a:t>informe técnico: </a:t>
            </a:r>
            <a:r>
              <a:rPr lang="es-MX" sz="1400" i="1" dirty="0">
                <a:latin typeface="Montserrat" panose="00000500000000000000" pitchFamily="2" charset="0"/>
              </a:rPr>
              <a:t>I</a:t>
            </a:r>
            <a:r>
              <a:rPr lang="es-MX" sz="1400" i="1" dirty="0" smtClean="0">
                <a:latin typeface="Montserrat" panose="00000500000000000000" pitchFamily="2" charset="0"/>
              </a:rPr>
              <a:t>dentificación de sitios inundables en el estado de </a:t>
            </a:r>
            <a:r>
              <a:rPr lang="es-MX" sz="1400" i="1" dirty="0">
                <a:latin typeface="Montserrat" panose="00000500000000000000" pitchFamily="2" charset="0"/>
              </a:rPr>
              <a:t>S</a:t>
            </a:r>
            <a:r>
              <a:rPr lang="es-MX" sz="1400" i="1" dirty="0" smtClean="0">
                <a:latin typeface="Montserrat" panose="00000500000000000000" pitchFamily="2" charset="0"/>
              </a:rPr>
              <a:t>inaloa, a partir de las precipitaciones intensas de la depresión tropical núm. 19-E, del océano Pacífico (2018).</a:t>
            </a:r>
            <a:r>
              <a:rPr lang="es-MX" sz="1400" dirty="0" smtClean="0">
                <a:latin typeface="Montserrat" panose="00000500000000000000" pitchFamily="2" charset="0"/>
              </a:rPr>
              <a:t>  </a:t>
            </a:r>
            <a:endParaRPr lang="es-MX" sz="1400" dirty="0">
              <a:latin typeface="Montserrat" panose="00000500000000000000" pitchFamily="2" charset="0"/>
            </a:endParaRPr>
          </a:p>
          <a:p>
            <a:pPr algn="just"/>
            <a:endParaRPr lang="es-MX" sz="1400" dirty="0">
              <a:latin typeface="Montserrat" panose="00000500000000000000" pitchFamily="2" charset="0"/>
            </a:endParaRPr>
          </a:p>
          <a:p>
            <a:pPr algn="just"/>
            <a:r>
              <a:rPr lang="es-MX" sz="1600" b="1" dirty="0">
                <a:solidFill>
                  <a:srgbClr val="38806B"/>
                </a:solidFill>
                <a:latin typeface="Montserrat" panose="00000500000000000000" pitchFamily="2" charset="0"/>
              </a:rPr>
              <a:t>RECOMENDACIONES</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Actualizar</a:t>
            </a:r>
            <a:r>
              <a:rPr lang="es-MX" sz="1400" dirty="0">
                <a:latin typeface="Montserrat" panose="00000500000000000000" pitchFamily="2" charset="0"/>
              </a:rPr>
              <a:t>, elaborar y difundir mapas de inundación para ríos y centros urbanos, con apoyo de las dependencias académicas del estado, para los municipios clasificados como de </a:t>
            </a:r>
            <a:r>
              <a:rPr lang="es-MX" sz="1400" b="1" dirty="0">
                <a:latin typeface="Montserrat" panose="00000500000000000000" pitchFamily="2" charset="0"/>
              </a:rPr>
              <a:t>peligro muy </a:t>
            </a:r>
            <a:r>
              <a:rPr lang="es-MX" sz="1400" b="1" dirty="0" smtClean="0">
                <a:latin typeface="Montserrat" panose="00000500000000000000" pitchFamily="2" charset="0"/>
              </a:rPr>
              <a:t>alto y alto</a:t>
            </a:r>
            <a:r>
              <a:rPr lang="es-MX" sz="1400" dirty="0" smtClean="0">
                <a:latin typeface="Montserrat" panose="00000500000000000000" pitchFamily="2" charset="0"/>
              </a:rPr>
              <a:t>.</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Construir y rehabilitación de sistemas de drenaje pluvial, principalmente en las cabeceras municipales.</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Bordos de protección, encauzamiento y rectificación del río Fuerte, para protección de los poblados en sus márgenes, en el municipio de Ahome.</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Desvío del dren Juárez hacia el dren Buenaventura para protección de la ciudad de Los Mochis.</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Bordos de protección, desazolve, rectificación y encauzamiento de los </a:t>
            </a:r>
            <a:r>
              <a:rPr lang="es-MX" sz="1400" dirty="0">
                <a:latin typeface="Montserrat" panose="00000500000000000000" pitchFamily="2" charset="0"/>
              </a:rPr>
              <a:t>t</a:t>
            </a:r>
            <a:r>
              <a:rPr lang="es-MX" sz="1400" dirty="0" smtClean="0">
                <a:latin typeface="Montserrat" panose="00000500000000000000" pitchFamily="2" charset="0"/>
              </a:rPr>
              <a:t>res ríos (Culiacán, </a:t>
            </a:r>
            <a:r>
              <a:rPr lang="es-MX" sz="1400" dirty="0" err="1" smtClean="0">
                <a:latin typeface="Montserrat" panose="00000500000000000000" pitchFamily="2" charset="0"/>
              </a:rPr>
              <a:t>Humaya</a:t>
            </a:r>
            <a:r>
              <a:rPr lang="es-MX" sz="1400" dirty="0" smtClean="0">
                <a:latin typeface="Montserrat" panose="00000500000000000000" pitchFamily="2" charset="0"/>
              </a:rPr>
              <a:t> y Tamazula) en la ciudad de Culiacán.</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Revestimiento del arroyo Juntas de </a:t>
            </a:r>
            <a:r>
              <a:rPr lang="es-MX" sz="1400" dirty="0" err="1" smtClean="0">
                <a:latin typeface="Montserrat" panose="00000500000000000000" pitchFamily="2" charset="0"/>
              </a:rPr>
              <a:t>Humaya</a:t>
            </a:r>
            <a:r>
              <a:rPr lang="es-MX" sz="1400" dirty="0" smtClean="0">
                <a:latin typeface="Montserrat" panose="00000500000000000000" pitchFamily="2" charset="0"/>
              </a:rPr>
              <a:t> para proteger contra inundaciones a la ciudad de Culiacán.</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Construcción de obras de control de inundaciones </a:t>
            </a:r>
            <a:r>
              <a:rPr lang="es-MX" sz="1400" dirty="0" err="1" smtClean="0">
                <a:latin typeface="Montserrat" panose="00000500000000000000" pitchFamily="2" charset="0"/>
              </a:rPr>
              <a:t>Miravalles</a:t>
            </a:r>
            <a:r>
              <a:rPr lang="es-MX" sz="1400" dirty="0" smtClean="0">
                <a:latin typeface="Montserrat" panose="00000500000000000000" pitchFamily="2" charset="0"/>
              </a:rPr>
              <a:t> en la ciudad de Mazatlán (arroyo Jabalines).</a:t>
            </a:r>
          </a:p>
          <a:p>
            <a:pPr marL="285750" indent="-285750" algn="just">
              <a:buFont typeface="Wingdings" panose="05000000000000000000" pitchFamily="2" charset="2"/>
              <a:buChar char="§"/>
            </a:pPr>
            <a:endParaRPr lang="es-MX" sz="1400" dirty="0" smtClean="0">
              <a:latin typeface="Montserrat" panose="00000500000000000000" pitchFamily="2" charset="0"/>
            </a:endParaRPr>
          </a:p>
        </p:txBody>
      </p:sp>
      <p:grpSp>
        <p:nvGrpSpPr>
          <p:cNvPr id="13" name="4 Grupo"/>
          <p:cNvGrpSpPr/>
          <p:nvPr/>
        </p:nvGrpSpPr>
        <p:grpSpPr>
          <a:xfrm>
            <a:off x="6588224" y="1016077"/>
            <a:ext cx="2088232" cy="1724726"/>
            <a:chOff x="6372200" y="980728"/>
            <a:chExt cx="2088232" cy="1724726"/>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6" t="3740" r="2831" b="3374"/>
            <a:stretch/>
          </p:blipFill>
          <p:spPr bwMode="auto">
            <a:xfrm>
              <a:off x="6372200" y="980728"/>
              <a:ext cx="2088232" cy="1724726"/>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2436245"/>
              <a:ext cx="504056" cy="1522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12 Grupo"/>
          <p:cNvGrpSpPr/>
          <p:nvPr/>
        </p:nvGrpSpPr>
        <p:grpSpPr>
          <a:xfrm>
            <a:off x="6444809" y="3075133"/>
            <a:ext cx="2375663" cy="1936371"/>
            <a:chOff x="6360680" y="3075133"/>
            <a:chExt cx="2375663" cy="1936371"/>
          </a:xfrm>
        </p:grpSpPr>
        <p:pic>
          <p:nvPicPr>
            <p:cNvPr id="27"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55" t="11998" r="27968" b="9851"/>
            <a:stretch/>
          </p:blipFill>
          <p:spPr bwMode="auto">
            <a:xfrm>
              <a:off x="6360680" y="3075133"/>
              <a:ext cx="2375663" cy="1936371"/>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0680" y="4343987"/>
              <a:ext cx="875616" cy="66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11 CuadroTexto"/>
          <p:cNvSpPr txBox="1"/>
          <p:nvPr/>
        </p:nvSpPr>
        <p:spPr>
          <a:xfrm>
            <a:off x="6228185" y="5042118"/>
            <a:ext cx="2808312" cy="1815882"/>
          </a:xfrm>
          <a:prstGeom prst="rect">
            <a:avLst/>
          </a:prstGeom>
          <a:noFill/>
        </p:spPr>
        <p:txBody>
          <a:bodyPr wrap="square" rtlCol="0">
            <a:spAutoFit/>
          </a:bodyPr>
          <a:lstStyle/>
          <a:p>
            <a:pPr algn="just"/>
            <a:r>
              <a:rPr lang="es-MX" sz="1400" dirty="0">
                <a:latin typeface="Montserrat" panose="00000500000000000000" pitchFamily="2" charset="0"/>
              </a:rPr>
              <a:t>En Sinaloa se cuenta con 107 estaciones climatológicas y 19 </a:t>
            </a:r>
            <a:r>
              <a:rPr lang="es-MX" sz="1400" dirty="0" smtClean="0">
                <a:latin typeface="Montserrat" panose="00000500000000000000" pitchFamily="2" charset="0"/>
              </a:rPr>
              <a:t>hidrométricas, de estas últimas hay algunas suspendidas y sólo 11 reportan datos, por ello no son suficientes para el análisis de inundaciones.</a:t>
            </a:r>
            <a:endParaRPr lang="es-MX" sz="1400" dirty="0">
              <a:latin typeface="Montserrat" panose="00000500000000000000" pitchFamily="2" charset="0"/>
            </a:endParaRPr>
          </a:p>
        </p:txBody>
      </p:sp>
    </p:spTree>
    <p:extLst>
      <p:ext uri="{BB962C8B-B14F-4D97-AF65-F5344CB8AC3E}">
        <p14:creationId xmlns:p14="http://schemas.microsoft.com/office/powerpoint/2010/main" val="1476367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CuadroTexto">
            <a:extLst>
              <a:ext uri="{FF2B5EF4-FFF2-40B4-BE49-F238E27FC236}">
                <a16:creationId xmlns:a16="http://schemas.microsoft.com/office/drawing/2014/main" xmlns="" id="{8704289E-E0FC-492E-AA72-A14602583E7F}"/>
              </a:ext>
            </a:extLst>
          </p:cNvPr>
          <p:cNvSpPr txBox="1"/>
          <p:nvPr/>
        </p:nvSpPr>
        <p:spPr>
          <a:xfrm>
            <a:off x="179512" y="323364"/>
            <a:ext cx="210987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2" name="3 CuadroTexto"/>
          <p:cNvSpPr txBox="1"/>
          <p:nvPr/>
        </p:nvSpPr>
        <p:spPr>
          <a:xfrm>
            <a:off x="971962" y="3586602"/>
            <a:ext cx="1223412" cy="307777"/>
          </a:xfrm>
          <a:prstGeom prst="rect">
            <a:avLst/>
          </a:prstGeom>
          <a:noFill/>
        </p:spPr>
        <p:txBody>
          <a:bodyPr wrap="none" rtlCol="0">
            <a:spAutoFit/>
          </a:bodyPr>
          <a:lstStyle/>
          <a:p>
            <a:r>
              <a:rPr lang="es-MX" sz="1400" dirty="0" smtClean="0">
                <a:latin typeface="Montserrat" panose="00000500000000000000" pitchFamily="2" charset="0"/>
              </a:rPr>
              <a:t>a) Culiacán </a:t>
            </a:r>
            <a:endParaRPr lang="es-MX" sz="1400" dirty="0">
              <a:latin typeface="Montserrat" panose="00000500000000000000" pitchFamily="2" charset="0"/>
            </a:endParaRPr>
          </a:p>
        </p:txBody>
      </p:sp>
      <p:sp>
        <p:nvSpPr>
          <p:cNvPr id="13" name="4 CuadroTexto"/>
          <p:cNvSpPr txBox="1"/>
          <p:nvPr/>
        </p:nvSpPr>
        <p:spPr>
          <a:xfrm>
            <a:off x="4055298" y="3580915"/>
            <a:ext cx="1454244" cy="307777"/>
          </a:xfrm>
          <a:prstGeom prst="rect">
            <a:avLst/>
          </a:prstGeom>
          <a:noFill/>
        </p:spPr>
        <p:txBody>
          <a:bodyPr wrap="none" rtlCol="0">
            <a:spAutoFit/>
          </a:bodyPr>
          <a:lstStyle/>
          <a:p>
            <a:r>
              <a:rPr lang="es-MX" sz="1400" dirty="0">
                <a:latin typeface="Montserrat" panose="00000500000000000000" pitchFamily="2" charset="0"/>
              </a:rPr>
              <a:t>b</a:t>
            </a:r>
            <a:r>
              <a:rPr lang="es-MX" sz="1400" dirty="0" smtClean="0">
                <a:latin typeface="Montserrat" panose="00000500000000000000" pitchFamily="2" charset="0"/>
              </a:rPr>
              <a:t>) Guamúchil </a:t>
            </a:r>
            <a:endParaRPr lang="es-MX" sz="1400" dirty="0">
              <a:latin typeface="Montserrat" panose="00000500000000000000" pitchFamily="2" charset="0"/>
            </a:endParaRPr>
          </a:p>
        </p:txBody>
      </p:sp>
      <p:sp>
        <p:nvSpPr>
          <p:cNvPr id="14" name="6 Rectángulo"/>
          <p:cNvSpPr/>
          <p:nvPr/>
        </p:nvSpPr>
        <p:spPr>
          <a:xfrm>
            <a:off x="6331412" y="1120090"/>
            <a:ext cx="2705084" cy="5909310"/>
          </a:xfrm>
          <a:prstGeom prst="rect">
            <a:avLst/>
          </a:prstGeom>
        </p:spPr>
        <p:txBody>
          <a:bodyPr wrap="square">
            <a:spAutoFit/>
          </a:bodyPr>
          <a:lstStyle/>
          <a:p>
            <a:pPr algn="just"/>
            <a:r>
              <a:rPr lang="es-MX" sz="1400" dirty="0" smtClean="0">
                <a:latin typeface="Montserrat" panose="00000500000000000000" pitchFamily="2" charset="0"/>
              </a:rPr>
              <a:t>Con la presencia de la DT19-E se identificó que las ciudades de Los Mochis, Culiacán y Guamúchil se localizan en zonas bajas, las dos últimas están en las márgenes de ríos importantes. Así mismo, algunas colonias se encuentran en zonas federales, que no deben tener  construcciones figuras a y b.</a:t>
            </a:r>
          </a:p>
          <a:p>
            <a:pPr algn="just"/>
            <a:endParaRPr lang="es-MX" sz="1400" dirty="0">
              <a:latin typeface="Montserrat" panose="00000500000000000000" pitchFamily="2" charset="0"/>
            </a:endParaRPr>
          </a:p>
          <a:p>
            <a:pPr algn="just"/>
            <a:r>
              <a:rPr lang="es-MX" sz="1400" dirty="0" smtClean="0">
                <a:latin typeface="Montserrat" panose="00000500000000000000" pitchFamily="2" charset="0"/>
              </a:rPr>
              <a:t>Además, se observó </a:t>
            </a:r>
            <a:r>
              <a:rPr lang="es-MX" sz="1400" b="1" dirty="0" smtClean="0">
                <a:latin typeface="Montserrat" panose="00000500000000000000" pitchFamily="2" charset="0"/>
              </a:rPr>
              <a:t>carencia en los registros </a:t>
            </a:r>
            <a:r>
              <a:rPr lang="es-MX" sz="1400" dirty="0" smtClean="0">
                <a:latin typeface="Montserrat" panose="00000500000000000000" pitchFamily="2" charset="0"/>
              </a:rPr>
              <a:t>de precipitación y niveles de los ríos , ya que </a:t>
            </a:r>
            <a:r>
              <a:rPr lang="es-MX" sz="1400" b="1" dirty="0" smtClean="0">
                <a:latin typeface="Montserrat" panose="00000500000000000000" pitchFamily="2" charset="0"/>
              </a:rPr>
              <a:t>no se cuenta con una cobertura suficiente de estaciones automáticas </a:t>
            </a:r>
            <a:r>
              <a:rPr lang="es-MX" sz="1400" dirty="0" smtClean="0">
                <a:latin typeface="Montserrat" panose="00000500000000000000" pitchFamily="2" charset="0"/>
              </a:rPr>
              <a:t>e </a:t>
            </a:r>
            <a:r>
              <a:rPr lang="es-MX" sz="1400" b="1" dirty="0" smtClean="0">
                <a:latin typeface="Montserrat" panose="00000500000000000000" pitchFamily="2" charset="0"/>
              </a:rPr>
              <a:t>hidrométricas</a:t>
            </a:r>
            <a:r>
              <a:rPr lang="es-MX" sz="1400" dirty="0" smtClean="0">
                <a:latin typeface="Montserrat" panose="00000500000000000000" pitchFamily="2" charset="0"/>
              </a:rPr>
              <a:t> en la Región Hidrológica X, por ejemplo, en la estación climatológica de Ahome se obtuvieron 359.5 mm en 24 horas.</a:t>
            </a:r>
            <a:endParaRPr lang="es-MX" sz="1400" dirty="0">
              <a:latin typeface="Montserrat" panose="00000500000000000000" pitchFamily="2" charset="0"/>
            </a:endParaRPr>
          </a:p>
        </p:txBody>
      </p:sp>
      <p:sp>
        <p:nvSpPr>
          <p:cNvPr id="15" name="7 Rectángulo"/>
          <p:cNvSpPr/>
          <p:nvPr/>
        </p:nvSpPr>
        <p:spPr>
          <a:xfrm>
            <a:off x="169822" y="5787261"/>
            <a:ext cx="5950434" cy="954107"/>
          </a:xfrm>
          <a:prstGeom prst="rect">
            <a:avLst/>
          </a:prstGeom>
        </p:spPr>
        <p:txBody>
          <a:bodyPr wrap="square">
            <a:spAutoFit/>
          </a:bodyPr>
          <a:lstStyle/>
          <a:p>
            <a:pPr algn="just"/>
            <a:r>
              <a:rPr lang="es-MX" sz="1400" dirty="0">
                <a:latin typeface="Montserrat" panose="00000500000000000000" pitchFamily="2" charset="0"/>
              </a:rPr>
              <a:t>Colonias Residencial Deportiva y La Serena Residencial afectadas por inundaciones. La altura del agua todavía es de 0.30 m, después de ocho días de haber ocurrido la depresión tropical, ciudad de Los </a:t>
            </a:r>
            <a:r>
              <a:rPr lang="es-MX" sz="1400" dirty="0" smtClean="0">
                <a:latin typeface="Montserrat" panose="00000500000000000000" pitchFamily="2" charset="0"/>
              </a:rPr>
              <a:t>Mochis. </a:t>
            </a:r>
            <a:endParaRPr lang="es-MX" sz="1400" dirty="0">
              <a:latin typeface="Montserrat" panose="00000500000000000000" pitchFamily="2" charset="0"/>
            </a:endParaRPr>
          </a:p>
        </p:txBody>
      </p:sp>
      <p:grpSp>
        <p:nvGrpSpPr>
          <p:cNvPr id="21" name="8 Grupo"/>
          <p:cNvGrpSpPr/>
          <p:nvPr/>
        </p:nvGrpSpPr>
        <p:grpSpPr>
          <a:xfrm>
            <a:off x="251520" y="1314264"/>
            <a:ext cx="2664296" cy="2229140"/>
            <a:chOff x="251520" y="1044235"/>
            <a:chExt cx="2664296" cy="2229140"/>
          </a:xfrm>
        </p:grpSpPr>
        <p:pic>
          <p:nvPicPr>
            <p:cNvPr id="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44235"/>
              <a:ext cx="2664296" cy="2229140"/>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3086062"/>
              <a:ext cx="532639" cy="160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9 Grupo"/>
          <p:cNvGrpSpPr/>
          <p:nvPr/>
        </p:nvGrpSpPr>
        <p:grpSpPr>
          <a:xfrm>
            <a:off x="3420041" y="1317070"/>
            <a:ext cx="2664296" cy="2199929"/>
            <a:chOff x="3420041" y="1047041"/>
            <a:chExt cx="2664296" cy="2199929"/>
          </a:xfrm>
        </p:grpSpPr>
        <p:pic>
          <p:nvPicPr>
            <p:cNvPr id="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041" y="1047041"/>
              <a:ext cx="2664296" cy="219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542" y="3055066"/>
              <a:ext cx="532639" cy="160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12 Grupo"/>
          <p:cNvGrpSpPr/>
          <p:nvPr/>
        </p:nvGrpSpPr>
        <p:grpSpPr>
          <a:xfrm>
            <a:off x="192626" y="3987061"/>
            <a:ext cx="5904825" cy="1726897"/>
            <a:chOff x="192626" y="3717032"/>
            <a:chExt cx="5904825" cy="1726897"/>
          </a:xfrm>
        </p:grpSpPr>
        <p:pic>
          <p:nvPicPr>
            <p:cNvPr id="3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180" t="4312" r="1780" b="3601"/>
            <a:stretch/>
          </p:blipFill>
          <p:spPr bwMode="auto">
            <a:xfrm>
              <a:off x="192626" y="3717032"/>
              <a:ext cx="5904825" cy="1726897"/>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0965" y="5243595"/>
              <a:ext cx="532639" cy="160908"/>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5 CuadroTexto"/>
          <p:cNvSpPr txBox="1"/>
          <p:nvPr/>
        </p:nvSpPr>
        <p:spPr>
          <a:xfrm>
            <a:off x="156451" y="908720"/>
            <a:ext cx="5639685" cy="338554"/>
          </a:xfrm>
          <a:prstGeom prst="rect">
            <a:avLst/>
          </a:prstGeom>
          <a:noFill/>
        </p:spPr>
        <p:txBody>
          <a:bodyPr wrap="none" rtlCol="0">
            <a:spAutoFit/>
          </a:bodyPr>
          <a:lstStyle/>
          <a:p>
            <a:r>
              <a:rPr lang="es-MX" sz="1600" b="1" dirty="0">
                <a:solidFill>
                  <a:srgbClr val="38806B"/>
                </a:solidFill>
                <a:latin typeface="Montserrat" panose="00000500000000000000" pitchFamily="2" charset="0"/>
              </a:rPr>
              <a:t>Inundaciones </a:t>
            </a:r>
            <a:r>
              <a:rPr lang="es-MX" sz="1600" b="1" dirty="0" smtClean="0">
                <a:solidFill>
                  <a:srgbClr val="38806B"/>
                </a:solidFill>
                <a:latin typeface="Montserrat" panose="00000500000000000000" pitchFamily="2" charset="0"/>
              </a:rPr>
              <a:t>por la DT19-E de septiembre de 2018 </a:t>
            </a:r>
            <a:endParaRPr lang="es-MX" sz="1600"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1041405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0" name="7 Rectángulo"/>
          <p:cNvSpPr/>
          <p:nvPr/>
        </p:nvSpPr>
        <p:spPr>
          <a:xfrm>
            <a:off x="145351" y="4781470"/>
            <a:ext cx="5282160" cy="1815882"/>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Contar con un </a:t>
            </a:r>
            <a:r>
              <a:rPr lang="es-MX" sz="1400" b="1" dirty="0">
                <a:latin typeface="Montserrat" panose="00000500000000000000" pitchFamily="2" charset="0"/>
              </a:rPr>
              <a:t>área de investigación en el organigrama de PC o comité científico asesor de fenómenos hidrometeorológicos, con una visión claramente preventiva.</a:t>
            </a:r>
            <a:r>
              <a:rPr lang="es-MX" sz="1400" dirty="0">
                <a:latin typeface="Montserrat" panose="00000500000000000000" pitchFamily="2" charset="0"/>
              </a:rPr>
              <a:t> El CENAPRED puede apoyar con su creación o fortalecimiento.</a:t>
            </a:r>
          </a:p>
          <a:p>
            <a:pPr marL="285750" indent="-285750" algn="just">
              <a:buFont typeface="Symbol" panose="05050102010706020507" pitchFamily="18" charset="2"/>
              <a:buChar char=""/>
            </a:pPr>
            <a:r>
              <a:rPr lang="es-MX" sz="1400" dirty="0" smtClean="0">
                <a:latin typeface="Montserrat" panose="00000500000000000000" pitchFamily="2" charset="0"/>
              </a:rPr>
              <a:t>Elaborar mapas de peligro y riesgo por los </a:t>
            </a:r>
            <a:r>
              <a:rPr lang="es-MX" sz="1400" dirty="0">
                <a:latin typeface="Montserrat" panose="00000500000000000000" pitchFamily="2" charset="0"/>
              </a:rPr>
              <a:t>efectos de los ciclones </a:t>
            </a:r>
            <a:r>
              <a:rPr lang="es-MX" sz="1400" dirty="0" smtClean="0">
                <a:latin typeface="Montserrat" panose="00000500000000000000" pitchFamily="2" charset="0"/>
              </a:rPr>
              <a:t>tropicales.</a:t>
            </a:r>
          </a:p>
        </p:txBody>
      </p:sp>
      <p:sp>
        <p:nvSpPr>
          <p:cNvPr id="12" name="9 Rectángulo"/>
          <p:cNvSpPr/>
          <p:nvPr/>
        </p:nvSpPr>
        <p:spPr>
          <a:xfrm>
            <a:off x="170927" y="980728"/>
            <a:ext cx="8756550" cy="338554"/>
          </a:xfrm>
          <a:prstGeom prst="rect">
            <a:avLst/>
          </a:prstGeom>
        </p:spPr>
        <p:txBody>
          <a:bodyPr wrap="square">
            <a:spAutoFit/>
          </a:bodyPr>
          <a:lstStyle/>
          <a:p>
            <a:r>
              <a:rPr lang="es-MX" sz="1600" b="1" dirty="0" smtClean="0">
                <a:solidFill>
                  <a:srgbClr val="38806B"/>
                </a:solidFill>
                <a:latin typeface="Montserrat"/>
              </a:rPr>
              <a:t>CICLONES TROPICALES</a:t>
            </a:r>
            <a:endParaRPr lang="es-MX" sz="1600" b="1" dirty="0">
              <a:solidFill>
                <a:srgbClr val="38806B"/>
              </a:solidFill>
              <a:latin typeface="Montserrat"/>
            </a:endParaRPr>
          </a:p>
        </p:txBody>
      </p:sp>
      <p:sp>
        <p:nvSpPr>
          <p:cNvPr id="13" name="8 Rectángulo"/>
          <p:cNvSpPr/>
          <p:nvPr/>
        </p:nvSpPr>
        <p:spPr>
          <a:xfrm>
            <a:off x="55337" y="2477214"/>
            <a:ext cx="8828558" cy="2339102"/>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Capas de indicadores de peligro y riesgo, de eventos históricos, así como de escenarios de peligro </a:t>
            </a:r>
            <a:r>
              <a:rPr lang="es-MX" sz="1200" dirty="0" smtClean="0">
                <a:latin typeface="Montserrat" panose="00000500000000000000" pitchFamily="2" charset="0"/>
                <a:hlinkClick r:id="rId2"/>
              </a:rPr>
              <a:t>http</a:t>
            </a:r>
            <a:r>
              <a:rPr lang="es-MX" sz="1200" dirty="0">
                <a:latin typeface="Montserrat" panose="00000500000000000000" pitchFamily="2" charset="0"/>
                <a:hlinkClick r:id="rId2"/>
              </a:rPr>
              <a:t>://</a:t>
            </a:r>
            <a:r>
              <a:rPr lang="es-MX" sz="1200" dirty="0" smtClean="0">
                <a:latin typeface="Montserrat" panose="00000500000000000000" pitchFamily="2" charset="0"/>
                <a:hlinkClick r:id="rId2"/>
              </a:rPr>
              <a:t>www.atlasnacionalderiesgos.gob.mx/archivo/visor-capas.html</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G</a:t>
            </a:r>
            <a:r>
              <a:rPr lang="es-MX" sz="1200" i="1" dirty="0" smtClean="0">
                <a:latin typeface="Montserrat" panose="00000500000000000000" pitchFamily="2" charset="0"/>
              </a:rPr>
              <a:t>uía de contenido mínimo para la elaboración del Atlas Nacional de Riesgos</a:t>
            </a:r>
            <a:r>
              <a:rPr lang="es-MX" sz="1200" dirty="0" smtClean="0">
                <a:latin typeface="Montserrat" panose="00000500000000000000" pitchFamily="2" charset="0"/>
              </a:rPr>
              <a:t>. Anexo Único, Fracción V.13 </a:t>
            </a:r>
            <a:r>
              <a:rPr lang="es-MX" sz="1200" dirty="0" smtClean="0">
                <a:latin typeface="Montserrat" panose="00000500000000000000" pitchFamily="2" charset="0"/>
                <a:hlinkClick r:id="rId3"/>
              </a:rPr>
              <a:t>http</a:t>
            </a:r>
            <a:r>
              <a:rPr lang="es-MX" sz="1200" dirty="0">
                <a:latin typeface="Montserrat" panose="00000500000000000000" pitchFamily="2" charset="0"/>
                <a:hlinkClick r:id="rId3"/>
              </a:rPr>
              <a:t>://</a:t>
            </a:r>
            <a:r>
              <a:rPr lang="es-MX" sz="1200" dirty="0" smtClean="0">
                <a:latin typeface="Montserrat" panose="00000500000000000000" pitchFamily="2" charset="0"/>
                <a:hlinkClick r:id="rId3"/>
              </a:rPr>
              <a:t>www.atlasnacionalderiesgos.gob.mx/descargas/Guia_contenido_minimo2016.pdf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Guía Básica para la Elaboración de Atlas Estatales y Municipales de Peligros y Riesgos. </a:t>
            </a:r>
            <a:r>
              <a:rPr lang="es-MX" sz="1200" dirty="0">
                <a:latin typeface="Montserrat" panose="00000500000000000000" pitchFamily="2" charset="0"/>
              </a:rPr>
              <a:t>Capítulos II y IV </a:t>
            </a:r>
            <a:r>
              <a:rPr lang="es-MX" sz="1200" dirty="0">
                <a:latin typeface="Montserrat" panose="00000500000000000000" pitchFamily="2" charset="0"/>
                <a:hlinkClick r:id="rId4"/>
              </a:rPr>
              <a:t>https://</a:t>
            </a:r>
            <a:r>
              <a:rPr lang="es-MX" sz="1200" dirty="0" smtClean="0">
                <a:latin typeface="Montserrat" panose="00000500000000000000" pitchFamily="2" charset="0"/>
                <a:hlinkClick r:id="rId4"/>
              </a:rPr>
              <a:t>www.cenapred.gob.mx/es/Publicaciones/archivos/63.pdf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Aplicación de la metodología para la elaboración de mapas de riesgo por inundaciones costeras </a:t>
            </a:r>
            <a:r>
              <a:rPr lang="es-MX" sz="1200" dirty="0">
                <a:latin typeface="Montserrat" panose="00000500000000000000" pitchFamily="2" charset="0"/>
              </a:rPr>
              <a:t>por marea de tormenta </a:t>
            </a:r>
            <a:r>
              <a:rPr lang="es-MX" sz="1200" dirty="0">
                <a:latin typeface="Montserrat" panose="00000500000000000000" pitchFamily="2" charset="0"/>
                <a:hlinkClick r:id="rId5"/>
              </a:rPr>
              <a:t>https://</a:t>
            </a:r>
            <a:r>
              <a:rPr lang="es-MX" sz="1200" dirty="0" smtClean="0">
                <a:latin typeface="Montserrat" panose="00000500000000000000" pitchFamily="2" charset="0"/>
                <a:hlinkClick r:id="rId5"/>
              </a:rPr>
              <a:t>www.cenapred.gob.mx/es/Publicaciones/archivos/155.pdf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Fascículo </a:t>
            </a:r>
            <a:r>
              <a:rPr lang="es-MX" sz="1200" dirty="0">
                <a:latin typeface="Montserrat" panose="00000500000000000000" pitchFamily="2" charset="0"/>
              </a:rPr>
              <a:t>de </a:t>
            </a:r>
            <a:r>
              <a:rPr lang="es-MX" sz="1200" i="1" dirty="0">
                <a:latin typeface="Montserrat" panose="00000500000000000000" pitchFamily="2" charset="0"/>
              </a:rPr>
              <a:t>Ciclones </a:t>
            </a:r>
            <a:r>
              <a:rPr lang="es-MX" sz="1200" i="1" dirty="0" smtClean="0">
                <a:latin typeface="Montserrat" panose="00000500000000000000" pitchFamily="2" charset="0"/>
              </a:rPr>
              <a:t>Tropicales </a:t>
            </a:r>
            <a:r>
              <a:rPr lang="es-MX" sz="1200" dirty="0" smtClean="0">
                <a:latin typeface="Montserrat" panose="00000500000000000000" pitchFamily="2" charset="0"/>
              </a:rPr>
              <a:t> </a:t>
            </a:r>
            <a:r>
              <a:rPr lang="es-MX" sz="1200" dirty="0" smtClean="0">
                <a:latin typeface="Montserrat" panose="00000500000000000000" pitchFamily="2" charset="0"/>
                <a:hlinkClick r:id="rId6"/>
              </a:rPr>
              <a:t>https</a:t>
            </a:r>
            <a:r>
              <a:rPr lang="es-MX" sz="1200" dirty="0">
                <a:latin typeface="Montserrat" panose="00000500000000000000" pitchFamily="2" charset="0"/>
                <a:hlinkClick r:id="rId6"/>
              </a:rPr>
              <a:t>://</a:t>
            </a:r>
            <a:r>
              <a:rPr lang="es-MX" sz="1200" dirty="0" smtClean="0">
                <a:latin typeface="Montserrat" panose="00000500000000000000" pitchFamily="2" charset="0"/>
                <a:hlinkClick r:id="rId6"/>
              </a:rPr>
              <a:t>www.cenapred.gob.mx/es/Publicaciones/archivos/5-FASCCULOCICLONESTROPICALES.PDF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200" dirty="0" smtClean="0">
                <a:latin typeface="Montserrat" panose="00000500000000000000" pitchFamily="2" charset="0"/>
              </a:rPr>
              <a:t>Capacitación </a:t>
            </a:r>
            <a:r>
              <a:rPr lang="es-MX" sz="1200" dirty="0">
                <a:latin typeface="Montserrat" panose="00000500000000000000" pitchFamily="2" charset="0"/>
              </a:rPr>
              <a:t>(cursos, asesorías y estancias profesionales).</a:t>
            </a:r>
          </a:p>
        </p:txBody>
      </p:sp>
      <p:sp>
        <p:nvSpPr>
          <p:cNvPr id="20" name="13 Rectángulo"/>
          <p:cNvSpPr/>
          <p:nvPr/>
        </p:nvSpPr>
        <p:spPr>
          <a:xfrm>
            <a:off x="98919" y="1340768"/>
            <a:ext cx="5976664" cy="1169551"/>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Cuatro declaratorias </a:t>
            </a:r>
            <a:r>
              <a:rPr lang="es-MX" sz="1400" dirty="0">
                <a:latin typeface="Montserrat" panose="00000500000000000000" pitchFamily="2" charset="0"/>
              </a:rPr>
              <a:t>de desastre </a:t>
            </a:r>
            <a:r>
              <a:rPr lang="es-MX" sz="1400" dirty="0" smtClean="0">
                <a:latin typeface="Montserrat" panose="00000500000000000000" pitchFamily="2" charset="0"/>
              </a:rPr>
              <a:t>(</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Huracanes </a:t>
            </a:r>
            <a:r>
              <a:rPr lang="es-MX" sz="1400" i="1" dirty="0" smtClean="0">
                <a:latin typeface="Montserrat" panose="00000500000000000000" pitchFamily="2" charset="0"/>
              </a:rPr>
              <a:t>Liza</a:t>
            </a:r>
            <a:r>
              <a:rPr lang="es-MX" sz="1400" dirty="0" smtClean="0">
                <a:latin typeface="Montserrat" panose="00000500000000000000" pitchFamily="2" charset="0"/>
              </a:rPr>
              <a:t>, de 1976 y Sin nombre, de 1957, ambos categoría IV.</a:t>
            </a:r>
            <a:endParaRPr lang="es-MX" sz="1400" dirty="0">
              <a:latin typeface="Montserrat" panose="00000500000000000000" pitchFamily="2" charset="0"/>
            </a:endParaRPr>
          </a:p>
        </p:txBody>
      </p:sp>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787911" y="4448229"/>
            <a:ext cx="3240000" cy="22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10 Rectángulo"/>
          <p:cNvSpPr/>
          <p:nvPr/>
        </p:nvSpPr>
        <p:spPr>
          <a:xfrm>
            <a:off x="6363615" y="1533781"/>
            <a:ext cx="2744889" cy="892552"/>
          </a:xfrm>
          <a:prstGeom prst="rect">
            <a:avLst/>
          </a:prstGeom>
          <a:noFill/>
        </p:spPr>
        <p:txBody>
          <a:bodyPr wrap="square" rtlCol="0">
            <a:spAutoFit/>
          </a:bodyPr>
          <a:lstStyle/>
          <a:p>
            <a:r>
              <a:rPr lang="es-MX" sz="1300" b="1" dirty="0" smtClean="0">
                <a:solidFill>
                  <a:srgbClr val="38806B"/>
                </a:solidFill>
                <a:latin typeface="Montserrat" panose="00000500000000000000" pitchFamily="2" charset="0"/>
              </a:rPr>
              <a:t>Zonas de impacto:</a:t>
            </a:r>
            <a:endParaRPr lang="es-MX" sz="13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Marea de tormenta, en la costa norte, centro </a:t>
            </a:r>
            <a:r>
              <a:rPr lang="es-MX" sz="1300" dirty="0">
                <a:latin typeface="Montserrat" panose="00000500000000000000" pitchFamily="2" charset="0"/>
              </a:rPr>
              <a:t>y sur del </a:t>
            </a:r>
            <a:r>
              <a:rPr lang="es-MX" sz="1300" dirty="0" smtClean="0">
                <a:latin typeface="Montserrat" panose="00000500000000000000" pitchFamily="2" charset="0"/>
              </a:rPr>
              <a:t>estado.</a:t>
            </a:r>
            <a:endParaRPr lang="es-MX" sz="1300" dirty="0">
              <a:latin typeface="Montserrat" panose="00000500000000000000" pitchFamily="2" charset="0"/>
            </a:endParaRPr>
          </a:p>
        </p:txBody>
      </p:sp>
      <p:sp>
        <p:nvSpPr>
          <p:cNvPr id="23" name="11 CuadroTexto"/>
          <p:cNvSpPr txBox="1"/>
          <p:nvPr/>
        </p:nvSpPr>
        <p:spPr>
          <a:xfrm>
            <a:off x="5958151" y="6646922"/>
            <a:ext cx="2899520"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ciclones tropicales en Sinaloa</a:t>
            </a:r>
            <a:endParaRPr lang="es-MX" sz="800" b="1" dirty="0">
              <a:latin typeface="Montserrat" panose="00000500000000000000" pitchFamily="2" charset="0"/>
            </a:endParaRPr>
          </a:p>
        </p:txBody>
      </p:sp>
    </p:spTree>
    <p:extLst>
      <p:ext uri="{BB962C8B-B14F-4D97-AF65-F5344CB8AC3E}">
        <p14:creationId xmlns:p14="http://schemas.microsoft.com/office/powerpoint/2010/main" val="32295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4" name="9 Rectángulo"/>
          <p:cNvSpPr/>
          <p:nvPr/>
        </p:nvSpPr>
        <p:spPr>
          <a:xfrm>
            <a:off x="170927" y="980728"/>
            <a:ext cx="8756550" cy="338554"/>
          </a:xfrm>
          <a:prstGeom prst="rect">
            <a:avLst/>
          </a:prstGeom>
        </p:spPr>
        <p:txBody>
          <a:bodyPr wrap="square">
            <a:spAutoFit/>
          </a:bodyPr>
          <a:lstStyle/>
          <a:p>
            <a:r>
              <a:rPr lang="es-MX" sz="1600" b="1" dirty="0" smtClean="0">
                <a:solidFill>
                  <a:srgbClr val="38806B"/>
                </a:solidFill>
                <a:latin typeface="Montserrat"/>
              </a:rPr>
              <a:t>CICLONES TROPICALES</a:t>
            </a:r>
            <a:endParaRPr lang="es-MX" sz="1600" b="1" dirty="0">
              <a:solidFill>
                <a:srgbClr val="38806B"/>
              </a:solidFill>
              <a:latin typeface="Montserrat"/>
            </a:endParaRPr>
          </a:p>
        </p:txBody>
      </p:sp>
      <p:sp>
        <p:nvSpPr>
          <p:cNvPr id="11" name="7 Rectángulo"/>
          <p:cNvSpPr/>
          <p:nvPr/>
        </p:nvSpPr>
        <p:spPr>
          <a:xfrm>
            <a:off x="1478" y="1196752"/>
            <a:ext cx="8932125" cy="3323987"/>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riesgos </a:t>
            </a:r>
            <a:r>
              <a:rPr lang="es-MX" sz="1400" b="1" dirty="0" smtClean="0">
                <a:solidFill>
                  <a:srgbClr val="38806B"/>
                </a:solidFill>
                <a:latin typeface="Montserrat" panose="00000500000000000000" pitchFamily="2" charset="0"/>
              </a:rPr>
              <a:t>(continuación):</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Seguir las indicaciones del Sistema de Alerta Temprana de Ciclones Tropicales (</a:t>
            </a:r>
            <a:r>
              <a:rPr lang="es-MX" sz="1400" dirty="0" err="1" smtClean="0">
                <a:latin typeface="Montserrat" panose="00000500000000000000" pitchFamily="2" charset="0"/>
              </a:rPr>
              <a:t>SIAT-CT</a:t>
            </a:r>
            <a:r>
              <a:rPr lang="es-MX" sz="1400" dirty="0" smtClean="0">
                <a:latin typeface="Montserrat" panose="00000500000000000000" pitchFamily="2" charset="0"/>
              </a:rPr>
              <a:t>)., el cual consiste en:</a:t>
            </a:r>
          </a:p>
          <a:p>
            <a:pPr marL="742950" lvl="1" indent="-285750" algn="just">
              <a:buFont typeface="Symbol" panose="05050102010706020507" pitchFamily="18" charset="2"/>
              <a:buChar char=""/>
            </a:pPr>
            <a:r>
              <a:rPr lang="es-MX" sz="1400" b="1" dirty="0" smtClean="0">
                <a:latin typeface="Montserrat" panose="00000500000000000000" pitchFamily="2" charset="0"/>
              </a:rPr>
              <a:t>Conocimiento del riesgo</a:t>
            </a:r>
            <a:r>
              <a:rPr lang="es-MX" sz="1400" dirty="0" smtClean="0">
                <a:latin typeface="Montserrat" panose="00000500000000000000" pitchFamily="2" charset="0"/>
              </a:rPr>
              <a:t> (atlas de riesgo).</a:t>
            </a:r>
          </a:p>
          <a:p>
            <a:pPr marL="742950" lvl="1" indent="-285750" algn="just">
              <a:buFont typeface="Symbol" panose="05050102010706020507" pitchFamily="18" charset="2"/>
              <a:buChar char=""/>
            </a:pPr>
            <a:r>
              <a:rPr lang="es-MX" sz="1400" b="1" dirty="0" smtClean="0">
                <a:latin typeface="Montserrat" panose="00000500000000000000" pitchFamily="2" charset="0"/>
              </a:rPr>
              <a:t>Monitoreo del fenómeno</a:t>
            </a:r>
            <a:r>
              <a:rPr lang="es-MX" sz="1400" dirty="0" smtClean="0">
                <a:latin typeface="Montserrat" panose="00000500000000000000" pitchFamily="2" charset="0"/>
              </a:rPr>
              <a:t> (avisos y boletines del Servicio Meteorológico Nacional y de la Dirección General de Protección Civil y de estaciones meteorológicas de la propia unidad estatal de PC).</a:t>
            </a:r>
          </a:p>
          <a:p>
            <a:pPr marL="742950" lvl="1"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planes de emergencia</a:t>
            </a:r>
            <a:r>
              <a:rPr lang="es-MX" sz="1400" dirty="0">
                <a:latin typeface="Montserrat" panose="00000500000000000000" pitchFamily="2" charset="0"/>
              </a:rPr>
              <a:t> por los efectos de los ciclones tropicales (rutas de evacuación, albergues, simulacros, </a:t>
            </a:r>
            <a:r>
              <a:rPr lang="es-MX" sz="1400" dirty="0" smtClean="0">
                <a:latin typeface="Montserrat" panose="00000500000000000000" pitchFamily="2" charset="0"/>
              </a:rPr>
              <a:t>etc.).</a:t>
            </a:r>
          </a:p>
          <a:p>
            <a:pPr marL="742950" lvl="1" indent="-285750" algn="just">
              <a:buFont typeface="Symbol" panose="05050102010706020507" pitchFamily="18" charset="2"/>
              <a:buChar char=""/>
            </a:pPr>
            <a:r>
              <a:rPr lang="es-MX" sz="1400" b="1" dirty="0" smtClean="0">
                <a:latin typeface="Montserrat" panose="00000500000000000000" pitchFamily="2" charset="0"/>
              </a:rPr>
              <a:t>Difusión de los alertamientos a toda la población</a:t>
            </a:r>
            <a:r>
              <a:rPr lang="es-MX" sz="1400" dirty="0" smtClean="0">
                <a:latin typeface="Montserrat" panose="00000500000000000000" pitchFamily="2" charset="0"/>
              </a:rPr>
              <a:t>, especialmente la más vulnerable (niños y niñas, personas adultas mayores, con discapacidad, con enfermedades crónicas y en pobreza extrema), así como asegurar que la </a:t>
            </a:r>
            <a:r>
              <a:rPr lang="es-MX" sz="1400" dirty="0">
                <a:latin typeface="Montserrat" panose="00000500000000000000" pitchFamily="2" charset="0"/>
              </a:rPr>
              <a:t>población indígena </a:t>
            </a:r>
            <a:r>
              <a:rPr lang="es-MX" sz="1400" dirty="0" smtClean="0">
                <a:latin typeface="Montserrat" panose="00000500000000000000" pitchFamily="2" charset="0"/>
              </a:rPr>
              <a:t>esté informada de las acciones  que deba tomar. Para ello, existe material de difusión que ha elaborado el CENAPRED en varias lenguas indígenas.</a:t>
            </a:r>
            <a:endParaRPr lang="es-MX" sz="1400" dirty="0">
              <a:latin typeface="Montserrat" panose="00000500000000000000" pitchFamily="2" charset="0"/>
            </a:endParaRPr>
          </a:p>
          <a:p>
            <a:pPr marL="285750" indent="-285750" algn="just">
              <a:buFont typeface="Symbol" panose="05050102010706020507" pitchFamily="18" charset="2"/>
              <a:buChar char=""/>
            </a:pPr>
            <a:endParaRPr lang="es-MX" sz="1400" dirty="0" smtClean="0">
              <a:latin typeface="Montserrat" panose="00000500000000000000" pitchFamily="2" charset="0"/>
            </a:endParaRPr>
          </a:p>
        </p:txBody>
      </p:sp>
      <p:pic>
        <p:nvPicPr>
          <p:cNvPr id="15" name="10 Imagen"/>
          <p:cNvPicPr>
            <a:picLocks noChangeAspect="1"/>
          </p:cNvPicPr>
          <p:nvPr/>
        </p:nvPicPr>
        <p:blipFill rotWithShape="1">
          <a:blip r:embed="rId3" cstate="print">
            <a:extLst>
              <a:ext uri="{28A0092B-C50C-407E-A947-70E740481C1C}">
                <a14:useLocalDpi xmlns:a14="http://schemas.microsoft.com/office/drawing/2010/main" val="0"/>
              </a:ext>
            </a:extLst>
          </a:blip>
          <a:srcRect t="1346" r="15760"/>
          <a:stretch/>
        </p:blipFill>
        <p:spPr>
          <a:xfrm>
            <a:off x="6118835" y="4221088"/>
            <a:ext cx="2701637" cy="2371083"/>
          </a:xfrm>
          <a:prstGeom prst="rect">
            <a:avLst/>
          </a:prstGeom>
        </p:spPr>
      </p:pic>
      <p:sp>
        <p:nvSpPr>
          <p:cNvPr id="16" name="11 CuadroTexto"/>
          <p:cNvSpPr txBox="1"/>
          <p:nvPr/>
        </p:nvSpPr>
        <p:spPr>
          <a:xfrm>
            <a:off x="6257654" y="6580209"/>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17" name="16 CuadroTexto"/>
          <p:cNvSpPr txBox="1"/>
          <p:nvPr/>
        </p:nvSpPr>
        <p:spPr>
          <a:xfrm>
            <a:off x="1478" y="4350583"/>
            <a:ext cx="5794658" cy="2462213"/>
          </a:xfrm>
          <a:prstGeom prst="rect">
            <a:avLst/>
          </a:prstGeom>
          <a:noFill/>
        </p:spPr>
        <p:txBody>
          <a:bodyPr wrap="square" rtlCol="0">
            <a:spAutoFit/>
          </a:bodyPr>
          <a:lstStyle/>
          <a:p>
            <a:pPr marL="285750" indent="-285750" algn="just">
              <a:buFont typeface="Symbol" panose="05050102010706020507" pitchFamily="18" charset="2"/>
              <a:buChar char=""/>
            </a:pPr>
            <a:r>
              <a:rPr lang="es-MX" sz="1400" dirty="0">
                <a:latin typeface="Montserrat" panose="00000500000000000000" pitchFamily="2" charset="0"/>
              </a:rPr>
              <a:t>Para mejorar el monitoreo de lluvias y </a:t>
            </a:r>
            <a:r>
              <a:rPr lang="es-MX" sz="1400" dirty="0" smtClean="0">
                <a:latin typeface="Montserrat" panose="00000500000000000000" pitchFamily="2" charset="0"/>
              </a:rPr>
              <a:t>temperaturas, entre otras variables, </a:t>
            </a:r>
            <a:r>
              <a:rPr lang="es-MX" sz="1400" dirty="0">
                <a:latin typeface="Montserrat" panose="00000500000000000000" pitchFamily="2" charset="0"/>
              </a:rPr>
              <a:t>se </a:t>
            </a:r>
            <a:r>
              <a:rPr lang="es-MX" sz="1400" dirty="0" smtClean="0">
                <a:latin typeface="Montserrat" panose="00000500000000000000" pitchFamily="2" charset="0"/>
              </a:rPr>
              <a:t>recomienda </a:t>
            </a:r>
            <a:r>
              <a:rPr lang="es-MX" sz="1400" b="1" dirty="0" smtClean="0">
                <a:latin typeface="Montserrat" panose="00000500000000000000" pitchFamily="2" charset="0"/>
              </a:rPr>
              <a:t>incrementar el </a:t>
            </a:r>
            <a:r>
              <a:rPr lang="es-MX" sz="1400" b="1" dirty="0">
                <a:latin typeface="Montserrat" panose="00000500000000000000" pitchFamily="2" charset="0"/>
              </a:rPr>
              <a:t>número de estaciones meteorológicas en la entidad o </a:t>
            </a:r>
            <a:r>
              <a:rPr lang="es-MX" sz="1400" b="1" dirty="0" smtClean="0">
                <a:latin typeface="Montserrat" panose="00000500000000000000" pitchFamily="2" charset="0"/>
              </a:rPr>
              <a:t>la rehabilitación de algunas</a:t>
            </a:r>
            <a:r>
              <a:rPr lang="es-MX" sz="1400" dirty="0" smtClean="0">
                <a:latin typeface="Montserrat" panose="00000500000000000000" pitchFamily="2" charset="0"/>
              </a:rPr>
              <a:t>, </a:t>
            </a:r>
            <a:r>
              <a:rPr lang="es-MX" sz="1400" dirty="0">
                <a:latin typeface="Montserrat" panose="00000500000000000000" pitchFamily="2" charset="0"/>
              </a:rPr>
              <a:t>con </a:t>
            </a:r>
            <a:r>
              <a:rPr lang="es-MX" sz="1400" dirty="0" smtClean="0">
                <a:latin typeface="Montserrat" panose="00000500000000000000" pitchFamily="2" charset="0"/>
              </a:rPr>
              <a:t>31 estaciones adicionales a las 39 que actualmente transmiten, </a:t>
            </a:r>
            <a:r>
              <a:rPr lang="es-MX" sz="1400" dirty="0">
                <a:latin typeface="Montserrat" panose="00000500000000000000" pitchFamily="2" charset="0"/>
              </a:rPr>
              <a:t>ubicándolas en las siguientes cuencas hidrológicas: dos en el estero de </a:t>
            </a:r>
            <a:r>
              <a:rPr lang="es-MX" sz="1400" dirty="0" err="1">
                <a:latin typeface="Montserrat" panose="00000500000000000000" pitchFamily="2" charset="0"/>
              </a:rPr>
              <a:t>Bacorehuis</a:t>
            </a:r>
            <a:r>
              <a:rPr lang="es-MX" sz="1400" dirty="0">
                <a:latin typeface="Montserrat" panose="00000500000000000000" pitchFamily="2" charset="0"/>
              </a:rPr>
              <a:t>, dos en el río Fuerte, seis en río Sinaloa, dos en Bahía Lechuguilla-</a:t>
            </a:r>
            <a:r>
              <a:rPr lang="es-MX" sz="1400" dirty="0" err="1">
                <a:latin typeface="Montserrat" panose="00000500000000000000" pitchFamily="2" charset="0"/>
              </a:rPr>
              <a:t>Ohuira</a:t>
            </a:r>
            <a:r>
              <a:rPr lang="es-MX" sz="1400" dirty="0">
                <a:latin typeface="Montserrat" panose="00000500000000000000" pitchFamily="2" charset="0"/>
              </a:rPr>
              <a:t>-</a:t>
            </a:r>
            <a:r>
              <a:rPr lang="es-MX" sz="1400" dirty="0" err="1">
                <a:latin typeface="Montserrat" panose="00000500000000000000" pitchFamily="2" charset="0"/>
              </a:rPr>
              <a:t>Navachiste</a:t>
            </a:r>
            <a:r>
              <a:rPr lang="es-MX" sz="1400" dirty="0">
                <a:latin typeface="Montserrat" panose="00000500000000000000" pitchFamily="2" charset="0"/>
              </a:rPr>
              <a:t>, tres en río </a:t>
            </a:r>
            <a:r>
              <a:rPr lang="es-MX" sz="1400" dirty="0" err="1">
                <a:latin typeface="Montserrat" panose="00000500000000000000" pitchFamily="2" charset="0"/>
              </a:rPr>
              <a:t>Mocorito</a:t>
            </a:r>
            <a:r>
              <a:rPr lang="es-MX" sz="1400" dirty="0">
                <a:latin typeface="Montserrat" panose="00000500000000000000" pitchFamily="2" charset="0"/>
              </a:rPr>
              <a:t>, cuatro en río Culiacán, dos en río San Lorenzo, cuatro en </a:t>
            </a:r>
            <a:r>
              <a:rPr lang="es-MX" sz="1400" dirty="0" smtClean="0">
                <a:latin typeface="Montserrat" panose="00000500000000000000" pitchFamily="2" charset="0"/>
              </a:rPr>
              <a:t>cuencas de los ríos </a:t>
            </a:r>
            <a:r>
              <a:rPr lang="es-MX" sz="1400" dirty="0" err="1" smtClean="0">
                <a:latin typeface="Montserrat" panose="00000500000000000000" pitchFamily="2" charset="0"/>
              </a:rPr>
              <a:t>Piaxtla</a:t>
            </a:r>
            <a:r>
              <a:rPr lang="es-MX" sz="1400" dirty="0" smtClean="0">
                <a:latin typeface="Montserrat" panose="00000500000000000000" pitchFamily="2" charset="0"/>
              </a:rPr>
              <a:t>, </a:t>
            </a:r>
            <a:r>
              <a:rPr lang="es-MX" sz="1400" dirty="0" err="1" smtClean="0">
                <a:latin typeface="Montserrat" panose="00000500000000000000" pitchFamily="2" charset="0"/>
              </a:rPr>
              <a:t>Elota</a:t>
            </a:r>
            <a:r>
              <a:rPr lang="es-MX" sz="1400" dirty="0" smtClean="0">
                <a:latin typeface="Montserrat" panose="00000500000000000000" pitchFamily="2" charset="0"/>
              </a:rPr>
              <a:t> y Quelite</a:t>
            </a:r>
            <a:r>
              <a:rPr lang="es-MX" sz="1400" dirty="0">
                <a:latin typeface="Montserrat" panose="00000500000000000000" pitchFamily="2" charset="0"/>
              </a:rPr>
              <a:t>, dos en río Presidio, dos en </a:t>
            </a:r>
            <a:r>
              <a:rPr lang="es-MX" sz="1400" dirty="0" smtClean="0">
                <a:latin typeface="Montserrat" panose="00000500000000000000" pitchFamily="2" charset="0"/>
              </a:rPr>
              <a:t>río </a:t>
            </a:r>
            <a:r>
              <a:rPr lang="es-MX" sz="1400" dirty="0">
                <a:latin typeface="Montserrat" panose="00000500000000000000" pitchFamily="2" charset="0"/>
              </a:rPr>
              <a:t>Baluarte y dos en río Acaponeta.</a:t>
            </a:r>
          </a:p>
        </p:txBody>
      </p:sp>
    </p:spTree>
    <p:extLst>
      <p:ext uri="{BB962C8B-B14F-4D97-AF65-F5344CB8AC3E}">
        <p14:creationId xmlns:p14="http://schemas.microsoft.com/office/powerpoint/2010/main" val="43397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1" name="7 Rectángulo"/>
          <p:cNvSpPr/>
          <p:nvPr/>
        </p:nvSpPr>
        <p:spPr>
          <a:xfrm>
            <a:off x="114611" y="4351163"/>
            <a:ext cx="8548096" cy="2462213"/>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a:latin typeface="Montserrat" panose="00000500000000000000" pitchFamily="2" charset="0"/>
              </a:rPr>
              <a:t>Identificar a los grupos de riesgo (indigentes, infantes, enfermos, personas adultas mayores y con discapacidad), así como personas en pobreza extrema, para brindarles albergue con instalaciones adecuadas.</a:t>
            </a:r>
          </a:p>
          <a:p>
            <a:pPr marL="285750" indent="-285750" algn="just">
              <a:buFont typeface="Symbol" panose="05050102010706020507" pitchFamily="18" charset="2"/>
              <a:buChar char=""/>
            </a:pPr>
            <a:r>
              <a:rPr lang="es-MX" sz="1400" dirty="0">
                <a:latin typeface="Montserrat" panose="00000500000000000000" pitchFamily="2" charset="0"/>
              </a:rPr>
              <a:t>Recomendar a los habitantes:</a:t>
            </a:r>
          </a:p>
          <a:p>
            <a:pPr marL="742950" lvl="1" indent="-285750" algn="just">
              <a:buFont typeface="Symbol" panose="05050102010706020507" pitchFamily="18" charset="2"/>
              <a:buChar char=""/>
            </a:pPr>
            <a:r>
              <a:rPr lang="es-MX" sz="1400" dirty="0">
                <a:latin typeface="Montserrat" panose="00000500000000000000" pitchFamily="2" charset="0"/>
              </a:rPr>
              <a:t>Instalar acondicionadores de aire en las ventanas y aislamiento en sus muros y techos, si es necesario.</a:t>
            </a:r>
          </a:p>
          <a:p>
            <a:pPr marL="742950" lvl="1" indent="-285750" algn="just">
              <a:buFont typeface="Symbol" panose="05050102010706020507" pitchFamily="18" charset="2"/>
              <a:buChar char=""/>
            </a:pPr>
            <a:r>
              <a:rPr lang="es-MX" sz="1400" dirty="0">
                <a:latin typeface="Montserrat" panose="00000500000000000000" pitchFamily="2" charset="0"/>
              </a:rPr>
              <a:t>Instalar reflectores temporales, tales como cartón forrado con papel de aluminio, para reflejar el calor de regreso hacia el exterior.</a:t>
            </a:r>
          </a:p>
          <a:p>
            <a:pPr marL="742950" lvl="1" indent="-285750" algn="just">
              <a:buFont typeface="Symbol" panose="05050102010706020507" pitchFamily="18" charset="2"/>
              <a:buChar char=""/>
            </a:pPr>
            <a:r>
              <a:rPr lang="es-MX" sz="1400" dirty="0">
                <a:latin typeface="Montserrat" panose="00000500000000000000" pitchFamily="2" charset="0"/>
              </a:rPr>
              <a:t>Cubrir ventanas con cortinas, celosías, toldos o persianas. Los toldos o las persianas exteriores pueden reducir el calor que entra a la casa por más de un 80 por ciento.</a:t>
            </a:r>
          </a:p>
        </p:txBody>
      </p:sp>
      <p:sp>
        <p:nvSpPr>
          <p:cNvPr id="17" name="9 Rectángulo"/>
          <p:cNvSpPr/>
          <p:nvPr/>
        </p:nvSpPr>
        <p:spPr>
          <a:xfrm>
            <a:off x="63922" y="930206"/>
            <a:ext cx="8756550" cy="338554"/>
          </a:xfrm>
          <a:prstGeom prst="rect">
            <a:avLst/>
          </a:prstGeom>
        </p:spPr>
        <p:txBody>
          <a:bodyPr wrap="square">
            <a:spAutoFit/>
          </a:bodyPr>
          <a:lstStyle/>
          <a:p>
            <a:r>
              <a:rPr lang="es-MX" sz="1600" b="1" dirty="0" smtClean="0">
                <a:solidFill>
                  <a:srgbClr val="38806B"/>
                </a:solidFill>
                <a:latin typeface="Montserrat"/>
              </a:rPr>
              <a:t>ONDAS DE CALOR</a:t>
            </a:r>
            <a:endParaRPr lang="es-MX" sz="1600" b="1" dirty="0">
              <a:solidFill>
                <a:srgbClr val="38806B"/>
              </a:solidFill>
              <a:latin typeface="Montserrat"/>
            </a:endParaRPr>
          </a:p>
        </p:txBody>
      </p:sp>
      <p:pic>
        <p:nvPicPr>
          <p:cNvPr id="18"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496" y="1787132"/>
            <a:ext cx="2520000" cy="2537894"/>
          </a:xfrm>
          <a:prstGeom prst="rect">
            <a:avLst/>
          </a:prstGeom>
        </p:spPr>
      </p:pic>
      <p:sp>
        <p:nvSpPr>
          <p:cNvPr id="19" name="11 CuadroTexto"/>
          <p:cNvSpPr txBox="1"/>
          <p:nvPr/>
        </p:nvSpPr>
        <p:spPr>
          <a:xfrm>
            <a:off x="6547279" y="4314582"/>
            <a:ext cx="246798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los municipios de </a:t>
            </a:r>
            <a:r>
              <a:rPr lang="es-MX" sz="800" b="1" dirty="0">
                <a:latin typeface="Montserrat" panose="00000500000000000000" pitchFamily="2" charset="0"/>
              </a:rPr>
              <a:t>Sinaloa</a:t>
            </a:r>
          </a:p>
        </p:txBody>
      </p:sp>
      <p:sp>
        <p:nvSpPr>
          <p:cNvPr id="20" name="8 Rectángulo"/>
          <p:cNvSpPr/>
          <p:nvPr/>
        </p:nvSpPr>
        <p:spPr>
          <a:xfrm>
            <a:off x="107504" y="2319838"/>
            <a:ext cx="5832648" cy="2031325"/>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Capas de indicadores cuantitativos y de escenarios de riesgo </a:t>
            </a:r>
            <a:r>
              <a:rPr lang="es-MX" sz="1400" dirty="0">
                <a:latin typeface="Montserrat" panose="00000500000000000000" pitchFamily="2" charset="0"/>
              </a:rPr>
              <a:t>por ondas de calor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G</a:t>
            </a:r>
            <a:r>
              <a:rPr lang="es-MX" sz="1400"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a:t>
            </a:r>
            <a:r>
              <a:rPr lang="es-MX" sz="1400" dirty="0">
                <a:latin typeface="Montserrat" panose="00000500000000000000" pitchFamily="2" charset="0"/>
              </a:rPr>
              <a:t>Fracción </a:t>
            </a:r>
            <a:r>
              <a:rPr lang="es-MX" sz="1400" dirty="0" smtClean="0">
                <a:latin typeface="Montserrat" panose="00000500000000000000" pitchFamily="2" charset="0"/>
              </a:rPr>
              <a:t>V.12 </a:t>
            </a:r>
            <a:r>
              <a:rPr lang="es-MX" sz="1400" dirty="0">
                <a:latin typeface="Montserrat" panose="00000500000000000000" pitchFamily="2" charset="0"/>
                <a:hlinkClick r:id="rId4"/>
              </a:rPr>
              <a:t>http://</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Capacitación </a:t>
            </a:r>
            <a:r>
              <a:rPr lang="es-MX" sz="1400" dirty="0">
                <a:latin typeface="Montserrat" panose="00000500000000000000" pitchFamily="2" charset="0"/>
              </a:rPr>
              <a:t>(cursos, asesorías y estancias profesionales).</a:t>
            </a:r>
          </a:p>
        </p:txBody>
      </p:sp>
      <p:sp>
        <p:nvSpPr>
          <p:cNvPr id="21" name="13 Rectángulo"/>
          <p:cNvSpPr/>
          <p:nvPr/>
        </p:nvSpPr>
        <p:spPr>
          <a:xfrm>
            <a:off x="107504" y="1251337"/>
            <a:ext cx="8820680" cy="1169551"/>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Dos </a:t>
            </a:r>
            <a:r>
              <a:rPr lang="es-MX" sz="1400" dirty="0">
                <a:latin typeface="Montserrat" panose="00000500000000000000" pitchFamily="2" charset="0"/>
              </a:rPr>
              <a:t>declaratorias de emergencia (base de datos de declaratorias de desastres y emergencias </a:t>
            </a:r>
            <a:r>
              <a:rPr lang="es-MX" sz="1400" dirty="0" smtClean="0">
                <a:latin typeface="Montserrat" panose="00000500000000000000" pitchFamily="2" charset="0"/>
              </a:rPr>
              <a:t>de 2000 a 2018).</a:t>
            </a:r>
          </a:p>
          <a:p>
            <a:pPr marL="285750" indent="-285750" algn="just">
              <a:buFont typeface="Symbol" panose="05050102010706020507" pitchFamily="18" charset="2"/>
              <a:buChar char=""/>
            </a:pPr>
            <a:r>
              <a:rPr lang="es-MX" sz="1400" dirty="0">
                <a:latin typeface="Montserrat" panose="00000500000000000000" pitchFamily="2" charset="0"/>
              </a:rPr>
              <a:t>Municipios </a:t>
            </a:r>
            <a:r>
              <a:rPr lang="es-MX" sz="1400" dirty="0" smtClean="0">
                <a:latin typeface="Montserrat" panose="00000500000000000000" pitchFamily="2" charset="0"/>
              </a:rPr>
              <a:t>afectados </a:t>
            </a:r>
            <a:r>
              <a:rPr lang="es-MX" sz="1400" dirty="0">
                <a:latin typeface="Montserrat" panose="00000500000000000000" pitchFamily="2" charset="0"/>
              </a:rPr>
              <a:t>: prácticamente todo el estado.</a:t>
            </a:r>
          </a:p>
          <a:p>
            <a:pPr marL="285750" indent="-285750" algn="just">
              <a:buFont typeface="Symbol" panose="05050102010706020507" pitchFamily="18" charset="2"/>
              <a:buChar char=""/>
            </a:pPr>
            <a:endParaRPr lang="es-MX" sz="1400" dirty="0">
              <a:latin typeface="Montserrat" panose="00000500000000000000" pitchFamily="2" charset="0"/>
            </a:endParaRPr>
          </a:p>
        </p:txBody>
      </p:sp>
    </p:spTree>
    <p:extLst>
      <p:ext uri="{BB962C8B-B14F-4D97-AF65-F5344CB8AC3E}">
        <p14:creationId xmlns:p14="http://schemas.microsoft.com/office/powerpoint/2010/main" val="2894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2" name="9 Rectángulo"/>
          <p:cNvSpPr/>
          <p:nvPr/>
        </p:nvSpPr>
        <p:spPr>
          <a:xfrm>
            <a:off x="179512" y="964466"/>
            <a:ext cx="8756550" cy="338554"/>
          </a:xfrm>
          <a:prstGeom prst="rect">
            <a:avLst/>
          </a:prstGeom>
        </p:spPr>
        <p:txBody>
          <a:bodyPr wrap="square">
            <a:spAutoFit/>
          </a:bodyPr>
          <a:lstStyle/>
          <a:p>
            <a:r>
              <a:rPr lang="es-MX" sz="1600" b="1" dirty="0" smtClean="0">
                <a:solidFill>
                  <a:srgbClr val="38806B"/>
                </a:solidFill>
                <a:latin typeface="Montserrat"/>
              </a:rPr>
              <a:t>SEQUÍA</a:t>
            </a:r>
            <a:endParaRPr lang="es-MX" sz="1600" b="1" dirty="0">
              <a:solidFill>
                <a:srgbClr val="38806B"/>
              </a:solidFill>
              <a:latin typeface="Montserrat"/>
            </a:endParaRPr>
          </a:p>
        </p:txBody>
      </p:sp>
      <p:sp>
        <p:nvSpPr>
          <p:cNvPr id="14" name="7 Rectángulo"/>
          <p:cNvSpPr/>
          <p:nvPr/>
        </p:nvSpPr>
        <p:spPr>
          <a:xfrm>
            <a:off x="114611" y="5433318"/>
            <a:ext cx="8548096" cy="1308050"/>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b="1" dirty="0">
                <a:latin typeface="Montserrat" panose="00000500000000000000" pitchFamily="2" charset="0"/>
              </a:rPr>
              <a:t>Optimizar el uso del agua</a:t>
            </a:r>
            <a:r>
              <a:rPr lang="es-MX" sz="1300" dirty="0">
                <a:latin typeface="Montserrat" panose="00000500000000000000" pitchFamily="2" charset="0"/>
              </a:rPr>
              <a:t> con la construcción o el buen manejo de infraestructura tal como: presas, tanques de almacenamiento, sistemas de abastecimiento de agua potable, plantas de tratamiento de aguas negras, perforación de pozos, canales revestidos y sistemas de irrigación.</a:t>
            </a:r>
          </a:p>
          <a:p>
            <a:pPr marL="285750" indent="-285750" algn="just">
              <a:buFont typeface="Symbol" panose="05050102010706020507" pitchFamily="18" charset="2"/>
              <a:buChar char=""/>
            </a:pPr>
            <a:r>
              <a:rPr lang="es-MX" sz="1300" dirty="0">
                <a:latin typeface="Montserrat" panose="00000500000000000000" pitchFamily="2" charset="0"/>
              </a:rPr>
              <a:t>Trabajar con la población en </a:t>
            </a:r>
            <a:r>
              <a:rPr lang="es-MX" sz="1300" b="1" dirty="0">
                <a:latin typeface="Montserrat" panose="00000500000000000000" pitchFamily="2" charset="0"/>
              </a:rPr>
              <a:t>campañas de concientización sobre una cultura del cuidado del agua</a:t>
            </a:r>
            <a:r>
              <a:rPr lang="es-MX" sz="1300" dirty="0">
                <a:latin typeface="Montserrat" panose="00000500000000000000" pitchFamily="2" charset="0"/>
              </a:rPr>
              <a:t>.</a:t>
            </a:r>
          </a:p>
        </p:txBody>
      </p:sp>
      <p:sp>
        <p:nvSpPr>
          <p:cNvPr id="15" name="8 Rectángulo"/>
          <p:cNvSpPr/>
          <p:nvPr/>
        </p:nvSpPr>
        <p:spPr>
          <a:xfrm>
            <a:off x="107504" y="2132856"/>
            <a:ext cx="5832648" cy="3308598"/>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Capas de indicadores cuantitativos, de eventos históricos y de escenarios de riesgo </a:t>
            </a:r>
            <a:r>
              <a:rPr lang="es-MX" sz="1300" dirty="0" smtClean="0">
                <a:latin typeface="Montserrat" panose="00000500000000000000" pitchFamily="2" charset="0"/>
                <a:hlinkClick r:id="rId2"/>
              </a:rPr>
              <a:t>http</a:t>
            </a:r>
            <a:r>
              <a:rPr lang="es-MX" sz="1300" dirty="0">
                <a:latin typeface="Montserrat" panose="00000500000000000000" pitchFamily="2" charset="0"/>
                <a:hlinkClick r:id="rId2"/>
              </a:rPr>
              <a:t>://</a:t>
            </a:r>
            <a:r>
              <a:rPr lang="es-MX" sz="1300" dirty="0" smtClean="0">
                <a:latin typeface="Montserrat" panose="00000500000000000000" pitchFamily="2" charset="0"/>
                <a:hlinkClick r:id="rId2"/>
              </a:rPr>
              <a:t>www.atlasnacionalderiesgos.gob.mx/archivo/visor-capas.html</a:t>
            </a:r>
            <a:endParaRPr lang="es-MX" sz="13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G</a:t>
            </a:r>
            <a:r>
              <a:rPr lang="es-MX" sz="1300" i="1" dirty="0" smtClean="0">
                <a:latin typeface="Montserrat" panose="00000500000000000000" pitchFamily="2" charset="0"/>
              </a:rPr>
              <a:t>uía de contenido mínimo para la elaboración del Atlas Nacional de Riesgos</a:t>
            </a:r>
            <a:r>
              <a:rPr lang="es-MX" sz="1300" dirty="0" smtClean="0">
                <a:latin typeface="Montserrat" panose="00000500000000000000" pitchFamily="2" charset="0"/>
              </a:rPr>
              <a:t>. Anexo Único, Fracción V.9 </a:t>
            </a:r>
            <a:r>
              <a:rPr lang="es-MX" sz="1300" dirty="0" smtClean="0">
                <a:latin typeface="Montserrat" panose="00000500000000000000" pitchFamily="2" charset="0"/>
                <a:hlinkClick r:id="rId3"/>
              </a:rPr>
              <a:t>http</a:t>
            </a:r>
            <a:r>
              <a:rPr lang="es-MX" sz="1300" dirty="0">
                <a:latin typeface="Montserrat" panose="00000500000000000000" pitchFamily="2" charset="0"/>
                <a:hlinkClick r:id="rId3"/>
              </a:rPr>
              <a:t>://</a:t>
            </a:r>
            <a:r>
              <a:rPr lang="es-MX" sz="1300" dirty="0" smtClean="0">
                <a:latin typeface="Montserrat" panose="00000500000000000000" pitchFamily="2" charset="0"/>
                <a:hlinkClick r:id="rId3"/>
              </a:rPr>
              <a:t>www.atlasnacionalderiesgos.gob.mx/descargas/Guia_contenido_minimo2016.pdf</a:t>
            </a:r>
            <a:endParaRPr lang="es-MX" sz="13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Fascículo </a:t>
            </a:r>
            <a:r>
              <a:rPr lang="es-MX" sz="1300" dirty="0">
                <a:latin typeface="Montserrat" panose="00000500000000000000" pitchFamily="2" charset="0"/>
              </a:rPr>
              <a:t>de </a:t>
            </a:r>
            <a:r>
              <a:rPr lang="es-MX" sz="1300" i="1" dirty="0">
                <a:latin typeface="Montserrat" panose="00000500000000000000" pitchFamily="2" charset="0"/>
              </a:rPr>
              <a:t>Sequías</a:t>
            </a:r>
            <a:r>
              <a:rPr lang="es-MX" sz="1300" dirty="0">
                <a:latin typeface="Montserrat" panose="00000500000000000000" pitchFamily="2" charset="0"/>
              </a:rPr>
              <a:t> </a:t>
            </a:r>
            <a:r>
              <a:rPr lang="es-MX" sz="1300" dirty="0">
                <a:latin typeface="Montserrat" panose="00000500000000000000" pitchFamily="2" charset="0"/>
                <a:hlinkClick r:id="rId4"/>
              </a:rPr>
              <a:t>https://</a:t>
            </a:r>
            <a:r>
              <a:rPr lang="es-MX" sz="1300" dirty="0" smtClean="0">
                <a:latin typeface="Montserrat" panose="00000500000000000000" pitchFamily="2" charset="0"/>
                <a:hlinkClick r:id="rId4"/>
              </a:rPr>
              <a:t>www.cenapred.gob.mx/es/Publicaciones/archivos/8-FASCCULOSEQUAS.PDF</a:t>
            </a:r>
            <a:endParaRPr lang="es-MX" sz="13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Capacitación </a:t>
            </a:r>
            <a:r>
              <a:rPr lang="es-MX" sz="1300" dirty="0">
                <a:latin typeface="Montserrat" panose="00000500000000000000" pitchFamily="2" charset="0"/>
              </a:rPr>
              <a:t>(cursos, asesorías y estancias profesionales</a:t>
            </a:r>
            <a:r>
              <a:rPr lang="es-MX" sz="1300" dirty="0" smtClean="0">
                <a:latin typeface="Montserrat" panose="00000500000000000000" pitchFamily="2" charset="0"/>
              </a:rPr>
              <a:t>).</a:t>
            </a:r>
          </a:p>
          <a:p>
            <a:pPr marL="285750" indent="-285750">
              <a:buFont typeface="Symbol" panose="05050102010706020507" pitchFamily="18" charset="2"/>
              <a:buChar char=""/>
            </a:pPr>
            <a:r>
              <a:rPr lang="es-MX" sz="1300" dirty="0">
                <a:latin typeface="Montserrat" panose="00000500000000000000" pitchFamily="2" charset="0"/>
              </a:rPr>
              <a:t>Otros: Monitor de Sequía en México </a:t>
            </a:r>
            <a:r>
              <a:rPr lang="es-MX" sz="1300" dirty="0">
                <a:latin typeface="Montserrat" panose="00000500000000000000" pitchFamily="2" charset="0"/>
                <a:hlinkClick r:id="rId5"/>
              </a:rPr>
              <a:t>https://</a:t>
            </a:r>
            <a:r>
              <a:rPr lang="es-MX" sz="1300" dirty="0" smtClean="0">
                <a:latin typeface="Montserrat" panose="00000500000000000000" pitchFamily="2" charset="0"/>
                <a:hlinkClick r:id="rId5"/>
              </a:rPr>
              <a:t>smn.cna.gob.mx/es/climatologia/monitor-de-sequia/monitor-de-sequia-en-mexico</a:t>
            </a:r>
            <a:endParaRPr lang="es-MX" sz="1300" dirty="0" smtClean="0">
              <a:latin typeface="Montserrat" panose="00000500000000000000" pitchFamily="2" charset="0"/>
            </a:endParaRPr>
          </a:p>
        </p:txBody>
      </p:sp>
      <p:sp>
        <p:nvSpPr>
          <p:cNvPr id="16" name="13 Rectángulo"/>
          <p:cNvSpPr/>
          <p:nvPr/>
        </p:nvSpPr>
        <p:spPr>
          <a:xfrm>
            <a:off x="107504" y="1340768"/>
            <a:ext cx="5688632" cy="707886"/>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dirty="0" smtClean="0">
                <a:latin typeface="Montserrat" panose="00000500000000000000" pitchFamily="2" charset="0"/>
              </a:rPr>
              <a:t>Cuatro declaratorias </a:t>
            </a:r>
            <a:r>
              <a:rPr lang="es-MX" sz="1300" dirty="0">
                <a:latin typeface="Montserrat" panose="00000500000000000000" pitchFamily="2" charset="0"/>
              </a:rPr>
              <a:t>de desastre </a:t>
            </a:r>
            <a:r>
              <a:rPr lang="es-MX" sz="1300" dirty="0" smtClean="0">
                <a:latin typeface="Montserrat" panose="00000500000000000000" pitchFamily="2" charset="0"/>
              </a:rPr>
              <a:t>(</a:t>
            </a:r>
            <a:r>
              <a:rPr lang="es-MX" sz="1300" dirty="0">
                <a:latin typeface="Montserrat" panose="00000500000000000000" pitchFamily="2" charset="0"/>
              </a:rPr>
              <a:t>base de datos de declaratorias de desastres y emergencias de 2000 a 2018</a:t>
            </a:r>
            <a:r>
              <a:rPr lang="es-MX" sz="1300" dirty="0" smtClean="0">
                <a:latin typeface="Montserrat" panose="00000500000000000000" pitchFamily="2" charset="0"/>
              </a:rPr>
              <a:t>).</a:t>
            </a:r>
            <a:endParaRPr lang="es-MX" sz="1300" dirty="0">
              <a:latin typeface="Montserrat" panose="00000500000000000000" pitchFamily="2" charset="0"/>
            </a:endParaRPr>
          </a:p>
        </p:txBody>
      </p:sp>
      <p:grpSp>
        <p:nvGrpSpPr>
          <p:cNvPr id="17" name="1 Grupo"/>
          <p:cNvGrpSpPr/>
          <p:nvPr/>
        </p:nvGrpSpPr>
        <p:grpSpPr>
          <a:xfrm>
            <a:off x="6050284" y="2786631"/>
            <a:ext cx="2899520" cy="2543051"/>
            <a:chOff x="6228184" y="3009332"/>
            <a:chExt cx="2543718" cy="2253302"/>
          </a:xfrm>
        </p:grpSpPr>
        <p:pic>
          <p:nvPicPr>
            <p:cNvPr id="18"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778" y="3009332"/>
              <a:ext cx="1934531" cy="1937034"/>
            </a:xfrm>
            <a:prstGeom prst="rect">
              <a:avLst/>
            </a:prstGeom>
          </p:spPr>
        </p:pic>
        <p:sp>
          <p:nvSpPr>
            <p:cNvPr id="19" name="11 CuadroTexto"/>
            <p:cNvSpPr txBox="1"/>
            <p:nvPr/>
          </p:nvSpPr>
          <p:spPr>
            <a:xfrm>
              <a:off x="6228184" y="4962654"/>
              <a:ext cx="2543718" cy="299980"/>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por sequía en los municipios de </a:t>
              </a:r>
              <a:r>
                <a:rPr lang="es-MX" sz="800" b="1" dirty="0">
                  <a:latin typeface="Montserrat" panose="00000500000000000000" pitchFamily="2" charset="0"/>
                </a:rPr>
                <a:t>Sinaloa</a:t>
              </a:r>
            </a:p>
          </p:txBody>
        </p:sp>
      </p:grpSp>
      <p:sp>
        <p:nvSpPr>
          <p:cNvPr id="20" name="12 Rectángulo"/>
          <p:cNvSpPr/>
          <p:nvPr/>
        </p:nvSpPr>
        <p:spPr>
          <a:xfrm>
            <a:off x="5737185" y="1344250"/>
            <a:ext cx="3456384" cy="1292662"/>
          </a:xfrm>
          <a:prstGeom prst="rect">
            <a:avLst/>
          </a:prstGeom>
          <a:noFill/>
        </p:spPr>
        <p:txBody>
          <a:bodyPr wrap="square" rtlCol="0">
            <a:spAutoFit/>
          </a:bodyPr>
          <a:lstStyle/>
          <a:p>
            <a:r>
              <a:rPr lang="es-MX" sz="1300" b="1" dirty="0" smtClean="0">
                <a:solidFill>
                  <a:srgbClr val="38806B"/>
                </a:solidFill>
                <a:latin typeface="Montserrat" panose="00000500000000000000" pitchFamily="2" charset="0"/>
              </a:rPr>
              <a:t>Eventos históricos:</a:t>
            </a:r>
            <a:endParaRPr lang="es-MX" sz="13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dirty="0">
                <a:latin typeface="Montserrat" panose="00000500000000000000" pitchFamily="2" charset="0"/>
              </a:rPr>
              <a:t>En agosto de 1962 </a:t>
            </a:r>
            <a:r>
              <a:rPr lang="es-MX" sz="1300" dirty="0" smtClean="0">
                <a:latin typeface="Montserrat" panose="00000500000000000000" pitchFamily="2" charset="0"/>
              </a:rPr>
              <a:t>en todo </a:t>
            </a:r>
            <a:r>
              <a:rPr lang="es-MX" sz="1300" dirty="0">
                <a:latin typeface="Montserrat" panose="00000500000000000000" pitchFamily="2" charset="0"/>
              </a:rPr>
              <a:t>el </a:t>
            </a:r>
            <a:r>
              <a:rPr lang="es-MX" sz="1300" dirty="0" smtClean="0">
                <a:latin typeface="Montserrat" panose="00000500000000000000" pitchFamily="2" charset="0"/>
              </a:rPr>
              <a:t>estado.</a:t>
            </a:r>
            <a:endParaRPr lang="es-MX" sz="1300" dirty="0">
              <a:latin typeface="Montserrat" panose="00000500000000000000" pitchFamily="2" charset="0"/>
            </a:endParaRPr>
          </a:p>
          <a:p>
            <a:pPr marL="285750" indent="-285750" algn="just">
              <a:buFont typeface="Symbol" panose="05050102010706020507" pitchFamily="18" charset="2"/>
              <a:buChar char=""/>
            </a:pPr>
            <a:r>
              <a:rPr lang="es-MX" sz="1300" dirty="0">
                <a:latin typeface="Montserrat" panose="00000500000000000000" pitchFamily="2" charset="0"/>
              </a:rPr>
              <a:t>En mayo de 1995, </a:t>
            </a:r>
            <a:r>
              <a:rPr lang="es-MX" sz="1300" dirty="0" smtClean="0">
                <a:latin typeface="Montserrat" panose="00000500000000000000" pitchFamily="2" charset="0"/>
              </a:rPr>
              <a:t>norte </a:t>
            </a:r>
            <a:r>
              <a:rPr lang="es-MX" sz="1300" dirty="0">
                <a:latin typeface="Montserrat" panose="00000500000000000000" pitchFamily="2" charset="0"/>
              </a:rPr>
              <a:t>de Sinaloa.</a:t>
            </a:r>
          </a:p>
          <a:p>
            <a:pPr marL="285750" indent="-285750" algn="just">
              <a:buFont typeface="Symbol" panose="05050102010706020507" pitchFamily="18" charset="2"/>
              <a:buChar char=""/>
            </a:pPr>
            <a:r>
              <a:rPr lang="es-MX" sz="1300" dirty="0">
                <a:latin typeface="Montserrat" panose="00000500000000000000" pitchFamily="2" charset="0"/>
              </a:rPr>
              <a:t>En abril de 1999, </a:t>
            </a:r>
            <a:r>
              <a:rPr lang="es-MX" sz="1300" dirty="0" smtClean="0">
                <a:latin typeface="Montserrat" panose="00000500000000000000" pitchFamily="2" charset="0"/>
              </a:rPr>
              <a:t>en todo </a:t>
            </a:r>
            <a:r>
              <a:rPr lang="es-MX" sz="1300" dirty="0">
                <a:latin typeface="Montserrat" panose="00000500000000000000" pitchFamily="2" charset="0"/>
              </a:rPr>
              <a:t>el </a:t>
            </a:r>
            <a:r>
              <a:rPr lang="es-MX" sz="1300" dirty="0" smtClean="0">
                <a:latin typeface="Montserrat" panose="00000500000000000000" pitchFamily="2" charset="0"/>
              </a:rPr>
              <a:t>estado.</a:t>
            </a:r>
            <a:endParaRPr lang="es-MX" sz="1300" dirty="0">
              <a:latin typeface="Montserrat" panose="00000500000000000000" pitchFamily="2" charset="0"/>
            </a:endParaRPr>
          </a:p>
          <a:p>
            <a:pPr marL="285750" indent="-285750" algn="just">
              <a:buFont typeface="Symbol" panose="05050102010706020507" pitchFamily="18" charset="2"/>
              <a:buChar char=""/>
            </a:pPr>
            <a:r>
              <a:rPr lang="es-MX" sz="1300" dirty="0">
                <a:latin typeface="Montserrat" panose="00000500000000000000" pitchFamily="2" charset="0"/>
              </a:rPr>
              <a:t>En abril de 2000, </a:t>
            </a:r>
            <a:r>
              <a:rPr lang="es-MX" sz="1300" dirty="0" smtClean="0">
                <a:latin typeface="Montserrat" panose="00000500000000000000" pitchFamily="2" charset="0"/>
              </a:rPr>
              <a:t>en todo </a:t>
            </a:r>
            <a:r>
              <a:rPr lang="es-MX" sz="1300" dirty="0">
                <a:latin typeface="Montserrat" panose="00000500000000000000" pitchFamily="2" charset="0"/>
              </a:rPr>
              <a:t>el </a:t>
            </a:r>
            <a:r>
              <a:rPr lang="es-MX" sz="1300" dirty="0" smtClean="0">
                <a:latin typeface="Montserrat" panose="00000500000000000000" pitchFamily="2" charset="0"/>
              </a:rPr>
              <a:t>estado.</a:t>
            </a:r>
            <a:endParaRPr lang="es-MX" sz="1300" dirty="0">
              <a:latin typeface="Montserrat" panose="00000500000000000000" pitchFamily="2" charset="0"/>
            </a:endParaRPr>
          </a:p>
        </p:txBody>
      </p:sp>
    </p:spTree>
    <p:extLst>
      <p:ext uri="{BB962C8B-B14F-4D97-AF65-F5344CB8AC3E}">
        <p14:creationId xmlns:p14="http://schemas.microsoft.com/office/powerpoint/2010/main" val="34310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2254</TotalTime>
  <Words>4357</Words>
  <Application>Microsoft Office PowerPoint</Application>
  <PresentationFormat>Presentación en pantalla (4:3)</PresentationFormat>
  <Paragraphs>303</Paragraphs>
  <Slides>22</Slides>
  <Notes>11</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151</cp:revision>
  <cp:lastPrinted>2019-01-21T22:54:29Z</cp:lastPrinted>
  <dcterms:created xsi:type="dcterms:W3CDTF">2018-12-04T21:42:05Z</dcterms:created>
  <dcterms:modified xsi:type="dcterms:W3CDTF">2019-01-22T15:57:53Z</dcterms:modified>
</cp:coreProperties>
</file>