
<file path=[Content_Types].xml><?xml version="1.0" encoding="utf-8"?>
<Types xmlns="http://schemas.openxmlformats.org/package/2006/content-types">
  <Default Extension="png" ContentType="image/png"/>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37"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38" r:id="rId22"/>
    <p:sldId id="339" r:id="rId23"/>
    <p:sldId id="340" r:id="rId24"/>
    <p:sldId id="341" r:id="rId25"/>
    <p:sldId id="342" r:id="rId26"/>
    <p:sldId id="328" r:id="rId27"/>
    <p:sldId id="329" r:id="rId28"/>
    <p:sldId id="330" r:id="rId29"/>
    <p:sldId id="331" r:id="rId30"/>
    <p:sldId id="332" r:id="rId31"/>
    <p:sldId id="333" r:id="rId32"/>
    <p:sldId id="334" r:id="rId33"/>
    <p:sldId id="335" r:id="rId34"/>
    <p:sldId id="336" r:id="rId35"/>
  </p:sldIdLst>
  <p:sldSz cx="9144000" cy="6858000" type="screen4x3"/>
  <p:notesSz cx="7315200" cy="96012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57" autoAdjust="0"/>
  </p:normalViewPr>
  <p:slideViewPr>
    <p:cSldViewPr showGuides="1">
      <p:cViewPr varScale="1">
        <p:scale>
          <a:sx n="83" d="100"/>
          <a:sy n="83"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s-MX"/>
          </a:p>
        </p:txBody>
      </p:sp>
      <p:sp>
        <p:nvSpPr>
          <p:cNvPr id="3" name="2 Marcador de fecha"/>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7316674-6323-449B-89C6-3A204ABD4289}" type="datetimeFigureOut">
              <a:rPr lang="es-MX" smtClean="0"/>
              <a:t>09/01/2019</a:t>
            </a:fld>
            <a:endParaRPr lang="es-MX"/>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s-MX"/>
          </a:p>
        </p:txBody>
      </p:sp>
      <p:sp>
        <p:nvSpPr>
          <p:cNvPr id="5" name="4 Marcador de notas"/>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s-MX"/>
          </a:p>
        </p:txBody>
      </p:sp>
      <p:sp>
        <p:nvSpPr>
          <p:cNvPr id="7" name="6 Marcador de número de diapositiva"/>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2</a:t>
            </a:fld>
            <a:endParaRPr lang="es-MX"/>
          </a:p>
        </p:txBody>
      </p:sp>
    </p:spTree>
    <p:extLst>
      <p:ext uri="{BB962C8B-B14F-4D97-AF65-F5344CB8AC3E}">
        <p14:creationId xmlns:p14="http://schemas.microsoft.com/office/powerpoint/2010/main" val="306027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En</a:t>
            </a:r>
            <a:r>
              <a:rPr lang="es-MX" baseline="0" dirty="0" smtClean="0"/>
              <a:t> el estado en total hay seis presas que se monitorean semanalmente: </a:t>
            </a:r>
            <a:r>
              <a:rPr lang="es-MX" sz="1200" dirty="0" smtClean="0">
                <a:latin typeface="Montserrat Light" panose="00000400000000000000" pitchFamily="2" charset="0"/>
              </a:rPr>
              <a:t>Gonzalo N. Santos, El Potosino, San José y Cañada del Lobo, en el</a:t>
            </a:r>
            <a:r>
              <a:rPr lang="es-MX" sz="1200" baseline="0" dirty="0" smtClean="0">
                <a:latin typeface="Montserrat Light" panose="00000400000000000000" pitchFamily="2" charset="0"/>
              </a:rPr>
              <a:t> municipio de SLP, Ing. Valentín Gama en el municipio Villa de Reyes (peligro de inundación Bajo)  y La Muñeca en el municipio de Tierra Nueva con peligro muy bajo de inundación.</a:t>
            </a:r>
            <a:endParaRPr lang="es-MX" dirty="0"/>
          </a:p>
        </p:txBody>
      </p:sp>
      <p:sp>
        <p:nvSpPr>
          <p:cNvPr id="4" name="Marcador de número de diapositiva 3"/>
          <p:cNvSpPr>
            <a:spLocks noGrp="1"/>
          </p:cNvSpPr>
          <p:nvPr>
            <p:ph type="sldNum" sz="quarter" idx="5"/>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89036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Corregir</a:t>
            </a:r>
            <a:r>
              <a:rPr lang="es-MX" baseline="0" dirty="0" smtClean="0"/>
              <a:t> todo el texto</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71316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latin typeface="Montserrat" panose="00000500000000000000" pitchFamily="2" charset="0"/>
              </a:rPr>
              <a:t>El</a:t>
            </a:r>
            <a:r>
              <a:rPr lang="es-MX" baseline="0" dirty="0" smtClean="0">
                <a:latin typeface="Montserrat" panose="00000500000000000000" pitchFamily="2" charset="0"/>
              </a:rPr>
              <a:t> SSN en su catálogo, cuenta con 125 sismos localizados en el territorio de San Luis Potosí. </a:t>
            </a:r>
          </a:p>
          <a:p>
            <a:endParaRPr lang="es-MX" baseline="0" dirty="0" smtClean="0">
              <a:latin typeface="Montserrat" panose="00000500000000000000" pitchFamily="2" charset="0"/>
            </a:endParaRPr>
          </a:p>
          <a:p>
            <a:r>
              <a:rPr lang="es-MX" baseline="0" dirty="0" smtClean="0">
                <a:latin typeface="Montserrat" panose="00000500000000000000" pitchFamily="2" charset="0"/>
              </a:rPr>
              <a:t>Los tres más grandes registrados son:   </a:t>
            </a:r>
            <a:endParaRPr lang="es-MX" dirty="0" smtClean="0">
              <a:latin typeface="Montserrat" panose="00000500000000000000" pitchFamily="2" charset="0"/>
            </a:endParaRPr>
          </a:p>
          <a:p>
            <a:r>
              <a:rPr lang="en-GB" sz="1200" b="0" i="0" u="none" strike="noStrike" kern="1200" dirty="0" smtClean="0">
                <a:solidFill>
                  <a:schemeClr val="tx1"/>
                </a:solidFill>
                <a:effectLst/>
                <a:latin typeface="Montserrat" panose="00000500000000000000" pitchFamily="2" charset="0"/>
                <a:ea typeface="+mn-ea"/>
                <a:cs typeface="+mn-cs"/>
              </a:rPr>
              <a:t>10</a:t>
            </a:r>
            <a:r>
              <a:rPr lang="en-GB" sz="1200" b="0" i="0" u="none" strike="noStrike" kern="1200" baseline="0" dirty="0" smtClean="0">
                <a:solidFill>
                  <a:schemeClr val="tx1"/>
                </a:solidFill>
                <a:effectLst/>
                <a:latin typeface="Montserrat" panose="00000500000000000000" pitchFamily="2" charset="0"/>
                <a:ea typeface="+mn-ea"/>
                <a:cs typeface="+mn-cs"/>
              </a:rPr>
              <a:t> de </a:t>
            </a:r>
            <a:r>
              <a:rPr lang="en-GB" sz="1200" b="0" i="0" u="none" strike="noStrike" kern="1200" dirty="0" err="1" smtClean="0">
                <a:solidFill>
                  <a:schemeClr val="tx1"/>
                </a:solidFill>
                <a:effectLst/>
                <a:latin typeface="Montserrat" panose="00000500000000000000" pitchFamily="2" charset="0"/>
                <a:ea typeface="+mn-ea"/>
                <a:cs typeface="+mn-cs"/>
              </a:rPr>
              <a:t>septiembre</a:t>
            </a:r>
            <a:r>
              <a:rPr lang="en-GB" sz="1200" b="0" i="0" u="none" strike="noStrike" kern="1200" dirty="0" smtClean="0">
                <a:solidFill>
                  <a:schemeClr val="tx1"/>
                </a:solidFill>
                <a:effectLst/>
                <a:latin typeface="Montserrat" panose="00000500000000000000" pitchFamily="2" charset="0"/>
                <a:ea typeface="+mn-ea"/>
                <a:cs typeface="+mn-cs"/>
              </a:rPr>
              <a:t> de</a:t>
            </a:r>
            <a:r>
              <a:rPr lang="en-GB" sz="1200" b="0" i="0" u="none" strike="noStrike" kern="1200" baseline="0" dirty="0" smtClean="0">
                <a:solidFill>
                  <a:schemeClr val="tx1"/>
                </a:solidFill>
                <a:effectLst/>
                <a:latin typeface="Montserrat" panose="00000500000000000000" pitchFamily="2" charset="0"/>
                <a:ea typeface="+mn-ea"/>
                <a:cs typeface="+mn-cs"/>
              </a:rPr>
              <a:t> </a:t>
            </a:r>
            <a:r>
              <a:rPr lang="en-GB" sz="1200" b="0" i="0" u="none" strike="noStrike" kern="1200" dirty="0" smtClean="0">
                <a:solidFill>
                  <a:schemeClr val="tx1"/>
                </a:solidFill>
                <a:effectLst/>
                <a:latin typeface="Montserrat" panose="00000500000000000000" pitchFamily="2" charset="0"/>
                <a:ea typeface="+mn-ea"/>
                <a:cs typeface="+mn-cs"/>
              </a:rPr>
              <a:t>1989</a:t>
            </a:r>
            <a:r>
              <a:rPr lang="en-GB" dirty="0" smtClean="0">
                <a:latin typeface="Montserrat" panose="00000500000000000000" pitchFamily="2" charset="0"/>
              </a:rPr>
              <a:t> a las </a:t>
            </a:r>
            <a:r>
              <a:rPr lang="en-GB" sz="1200" b="0" i="0" u="none" strike="noStrike" kern="1200" dirty="0" smtClean="0">
                <a:solidFill>
                  <a:schemeClr val="tx1"/>
                </a:solidFill>
                <a:effectLst/>
                <a:latin typeface="Montserrat" panose="00000500000000000000" pitchFamily="2" charset="0"/>
                <a:ea typeface="+mn-ea"/>
                <a:cs typeface="+mn-cs"/>
              </a:rPr>
              <a:t>07:28:40</a:t>
            </a:r>
            <a:r>
              <a:rPr lang="en-GB" dirty="0" smtClean="0">
                <a:latin typeface="Montserrat" panose="00000500000000000000" pitchFamily="2" charset="0"/>
              </a:rPr>
              <a:t> h, con magnitude M</a:t>
            </a:r>
            <a:r>
              <a:rPr lang="en-GB" sz="1200" b="0" i="0" u="none" strike="noStrike" kern="1200" dirty="0" smtClean="0">
                <a:solidFill>
                  <a:schemeClr val="tx1"/>
                </a:solidFill>
                <a:effectLst/>
                <a:latin typeface="Montserrat" panose="00000500000000000000" pitchFamily="2" charset="0"/>
                <a:ea typeface="+mn-ea"/>
                <a:cs typeface="+mn-cs"/>
              </a:rPr>
              <a:t>4.9</a:t>
            </a:r>
            <a:r>
              <a:rPr lang="en-GB" dirty="0" smtClean="0">
                <a:latin typeface="Montserrat" panose="00000500000000000000" pitchFamily="2" charset="0"/>
              </a:rPr>
              <a:t> </a:t>
            </a:r>
            <a:r>
              <a:rPr lang="en-GB" dirty="0" err="1" smtClean="0">
                <a:latin typeface="Montserrat" panose="00000500000000000000" pitchFamily="2" charset="0"/>
              </a:rPr>
              <a:t>localizado</a:t>
            </a:r>
            <a:r>
              <a:rPr lang="en-GB" dirty="0" smtClean="0">
                <a:latin typeface="Montserrat" panose="00000500000000000000" pitchFamily="2" charset="0"/>
              </a:rPr>
              <a:t> </a:t>
            </a:r>
            <a:r>
              <a:rPr lang="en-GB" dirty="0" err="1" smtClean="0">
                <a:latin typeface="Montserrat" panose="00000500000000000000" pitchFamily="2" charset="0"/>
              </a:rPr>
              <a:t>en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21.43N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-98.99</a:t>
            </a:r>
            <a:r>
              <a:rPr lang="en-GB" dirty="0" smtClean="0">
                <a:latin typeface="Montserrat" panose="00000500000000000000" pitchFamily="2" charset="0"/>
              </a:rPr>
              <a:t>W a </a:t>
            </a:r>
            <a:r>
              <a:rPr lang="en-GB" sz="1200" b="0" i="0" u="none" strike="noStrike" kern="1200" dirty="0" smtClean="0">
                <a:solidFill>
                  <a:schemeClr val="tx1"/>
                </a:solidFill>
                <a:effectLst/>
                <a:latin typeface="Montserrat" panose="00000500000000000000" pitchFamily="2" charset="0"/>
                <a:ea typeface="+mn-ea"/>
                <a:cs typeface="+mn-cs"/>
              </a:rPr>
              <a:t>10</a:t>
            </a:r>
            <a:r>
              <a:rPr lang="en-GB" dirty="0" smtClean="0">
                <a:latin typeface="Montserrat" panose="00000500000000000000" pitchFamily="2" charset="0"/>
              </a:rPr>
              <a:t> km</a:t>
            </a:r>
            <a:r>
              <a:rPr lang="en-GB" baseline="0" dirty="0" smtClean="0">
                <a:latin typeface="Montserrat" panose="00000500000000000000" pitchFamily="2" charset="0"/>
              </a:rPr>
              <a:t> de </a:t>
            </a:r>
            <a:r>
              <a:rPr lang="en-GB" baseline="0" dirty="0" err="1" smtClean="0">
                <a:latin typeface="Montserrat" panose="00000500000000000000" pitchFamily="2" charset="0"/>
              </a:rPr>
              <a:t>profundidad</a:t>
            </a:r>
            <a:r>
              <a:rPr lang="en-GB" baseline="0" dirty="0" smtClean="0">
                <a:latin typeface="Montserrat" panose="00000500000000000000" pitchFamily="2" charset="0"/>
              </a:rPr>
              <a:t>,</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28 km al NOROESTE de TAMAZUNCHALE, SLP</a:t>
            </a:r>
            <a:r>
              <a:rPr lang="en-GB" dirty="0" smtClean="0">
                <a:latin typeface="Montserrat" panose="00000500000000000000" pitchFamily="2" charset="0"/>
              </a:rPr>
              <a:t> </a:t>
            </a:r>
          </a:p>
          <a:p>
            <a:endParaRPr lang="en-GB" sz="1200" b="0" i="0" u="none" strike="noStrike" kern="1200" dirty="0" smtClean="0">
              <a:solidFill>
                <a:schemeClr val="tx1"/>
              </a:solidFill>
              <a:effectLst/>
              <a:latin typeface="Montserrat" panose="00000500000000000000" pitchFamily="2" charset="0"/>
              <a:ea typeface="+mn-ea"/>
              <a:cs typeface="+mn-cs"/>
            </a:endParaRPr>
          </a:p>
          <a:p>
            <a:r>
              <a:rPr lang="en-GB" sz="1200" b="0" i="0" u="none" strike="noStrike" kern="1200" dirty="0" smtClean="0">
                <a:solidFill>
                  <a:schemeClr val="tx1"/>
                </a:solidFill>
                <a:effectLst/>
                <a:latin typeface="Montserrat" panose="00000500000000000000" pitchFamily="2" charset="0"/>
                <a:ea typeface="+mn-ea"/>
                <a:cs typeface="+mn-cs"/>
              </a:rPr>
              <a:t>10</a:t>
            </a:r>
            <a:r>
              <a:rPr lang="en-GB" sz="1200" b="0" i="0" u="none" strike="noStrike" kern="1200" baseline="0" dirty="0" smtClean="0">
                <a:solidFill>
                  <a:schemeClr val="tx1"/>
                </a:solidFill>
                <a:effectLst/>
                <a:latin typeface="Montserrat" panose="00000500000000000000" pitchFamily="2" charset="0"/>
                <a:ea typeface="+mn-ea"/>
                <a:cs typeface="+mn-cs"/>
              </a:rPr>
              <a:t> de </a:t>
            </a:r>
            <a:r>
              <a:rPr lang="en-GB" sz="1200" b="0" i="0" u="none" strike="noStrike" kern="1200" baseline="0" dirty="0" err="1" smtClean="0">
                <a:solidFill>
                  <a:schemeClr val="tx1"/>
                </a:solidFill>
                <a:effectLst/>
                <a:latin typeface="Montserrat" panose="00000500000000000000" pitchFamily="2" charset="0"/>
                <a:ea typeface="+mn-ea"/>
                <a:cs typeface="+mn-cs"/>
              </a:rPr>
              <a:t>septiembre</a:t>
            </a:r>
            <a:r>
              <a:rPr lang="en-GB" sz="1200" b="0" i="0" u="none" strike="noStrike" kern="1200" baseline="0" dirty="0" smtClean="0">
                <a:solidFill>
                  <a:schemeClr val="tx1"/>
                </a:solidFill>
                <a:effectLst/>
                <a:latin typeface="Montserrat" panose="00000500000000000000" pitchFamily="2" charset="0"/>
                <a:ea typeface="+mn-ea"/>
                <a:cs typeface="+mn-cs"/>
              </a:rPr>
              <a:t> de </a:t>
            </a:r>
            <a:r>
              <a:rPr lang="en-GB" sz="1200" b="0" i="0" u="none" strike="noStrike" kern="1200" dirty="0" smtClean="0">
                <a:solidFill>
                  <a:schemeClr val="tx1"/>
                </a:solidFill>
                <a:effectLst/>
                <a:latin typeface="Montserrat" panose="00000500000000000000" pitchFamily="2" charset="0"/>
                <a:ea typeface="+mn-ea"/>
                <a:cs typeface="+mn-cs"/>
              </a:rPr>
              <a:t>1989 a</a:t>
            </a:r>
            <a:r>
              <a:rPr lang="en-GB" sz="1200" b="0" i="0" u="none" strike="noStrike" kern="1200" baseline="0" dirty="0" smtClean="0">
                <a:solidFill>
                  <a:schemeClr val="tx1"/>
                </a:solidFill>
                <a:effectLst/>
                <a:latin typeface="Montserrat" panose="00000500000000000000" pitchFamily="2" charset="0"/>
                <a:ea typeface="+mn-ea"/>
                <a:cs typeface="+mn-cs"/>
              </a:rPr>
              <a:t> las</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05:07:57</a:t>
            </a:r>
            <a:r>
              <a:rPr lang="en-GB" dirty="0" smtClean="0">
                <a:latin typeface="Montserrat" panose="00000500000000000000" pitchFamily="2" charset="0"/>
              </a:rPr>
              <a:t> h, con magnitude M</a:t>
            </a:r>
            <a:r>
              <a:rPr lang="en-GB" sz="1200" b="0" i="0" u="none" strike="noStrike" kern="1200" dirty="0" smtClean="0">
                <a:solidFill>
                  <a:schemeClr val="tx1"/>
                </a:solidFill>
                <a:effectLst/>
                <a:latin typeface="Montserrat" panose="00000500000000000000" pitchFamily="2" charset="0"/>
                <a:ea typeface="+mn-ea"/>
                <a:cs typeface="+mn-cs"/>
              </a:rPr>
              <a:t>4.7</a:t>
            </a:r>
            <a:r>
              <a:rPr lang="en-GB" dirty="0" smtClean="0">
                <a:latin typeface="Montserrat" panose="00000500000000000000" pitchFamily="2" charset="0"/>
              </a:rPr>
              <a:t> </a:t>
            </a:r>
            <a:r>
              <a:rPr lang="en-GB" dirty="0" err="1" smtClean="0">
                <a:latin typeface="Montserrat" panose="00000500000000000000" pitchFamily="2" charset="0"/>
              </a:rPr>
              <a:t>localizado</a:t>
            </a:r>
            <a:r>
              <a:rPr lang="en-GB" dirty="0" smtClean="0">
                <a:latin typeface="Montserrat" panose="00000500000000000000" pitchFamily="2" charset="0"/>
              </a:rPr>
              <a:t> </a:t>
            </a:r>
            <a:r>
              <a:rPr lang="en-GB" dirty="0" err="1" smtClean="0">
                <a:latin typeface="Montserrat" panose="00000500000000000000" pitchFamily="2" charset="0"/>
              </a:rPr>
              <a:t>en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21.41N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-99.12W a</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10</a:t>
            </a:r>
            <a:r>
              <a:rPr lang="en-GB" dirty="0" smtClean="0">
                <a:latin typeface="Montserrat" panose="00000500000000000000" pitchFamily="2" charset="0"/>
              </a:rPr>
              <a:t> km de </a:t>
            </a:r>
            <a:r>
              <a:rPr lang="en-GB" dirty="0" err="1" smtClean="0">
                <a:latin typeface="Montserrat" panose="00000500000000000000" pitchFamily="2" charset="0"/>
              </a:rPr>
              <a:t>profundidad</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38 km al NOROESTE de TAMAZUNCHALE, SLP</a:t>
            </a:r>
            <a:r>
              <a:rPr lang="en-GB" dirty="0" smtClean="0">
                <a:latin typeface="Montserrat" panose="00000500000000000000" pitchFamily="2" charset="0"/>
              </a:rPr>
              <a:t> </a:t>
            </a:r>
          </a:p>
          <a:p>
            <a:endParaRPr lang="en-GB" sz="1200" b="0" i="0" u="none" strike="noStrike" kern="1200" dirty="0" smtClean="0">
              <a:solidFill>
                <a:schemeClr val="tx1"/>
              </a:solidFill>
              <a:effectLst/>
              <a:latin typeface="Montserrat" panose="00000500000000000000" pitchFamily="2" charset="0"/>
              <a:ea typeface="+mn-ea"/>
              <a:cs typeface="+mn-cs"/>
            </a:endParaRPr>
          </a:p>
          <a:p>
            <a:r>
              <a:rPr lang="en-GB" sz="1200" b="0" i="0" u="none" strike="noStrike" kern="1200" dirty="0" smtClean="0">
                <a:solidFill>
                  <a:schemeClr val="tx1"/>
                </a:solidFill>
                <a:effectLst/>
                <a:latin typeface="Montserrat" panose="00000500000000000000" pitchFamily="2" charset="0"/>
                <a:ea typeface="+mn-ea"/>
                <a:cs typeface="+mn-cs"/>
              </a:rPr>
              <a:t>10</a:t>
            </a:r>
            <a:r>
              <a:rPr lang="en-GB" sz="1200" b="0" i="0" u="none" strike="noStrike" kern="1200" baseline="0" dirty="0" smtClean="0">
                <a:solidFill>
                  <a:schemeClr val="tx1"/>
                </a:solidFill>
                <a:effectLst/>
                <a:latin typeface="Montserrat" panose="00000500000000000000" pitchFamily="2" charset="0"/>
                <a:ea typeface="+mn-ea"/>
                <a:cs typeface="+mn-cs"/>
              </a:rPr>
              <a:t> de </a:t>
            </a:r>
            <a:r>
              <a:rPr lang="en-GB" sz="1200" b="0" i="0" u="none" strike="noStrike" kern="1200" baseline="0" dirty="0" err="1" smtClean="0">
                <a:solidFill>
                  <a:schemeClr val="tx1"/>
                </a:solidFill>
                <a:effectLst/>
                <a:latin typeface="Montserrat" panose="00000500000000000000" pitchFamily="2" charset="0"/>
                <a:ea typeface="+mn-ea"/>
                <a:cs typeface="+mn-cs"/>
              </a:rPr>
              <a:t>octubre</a:t>
            </a:r>
            <a:r>
              <a:rPr lang="en-GB" sz="1200" b="0" i="0" u="none" strike="noStrike" kern="1200" baseline="0" dirty="0" smtClean="0">
                <a:solidFill>
                  <a:schemeClr val="tx1"/>
                </a:solidFill>
                <a:effectLst/>
                <a:latin typeface="Montserrat" panose="00000500000000000000" pitchFamily="2" charset="0"/>
                <a:ea typeface="+mn-ea"/>
                <a:cs typeface="+mn-cs"/>
              </a:rPr>
              <a:t> de </a:t>
            </a:r>
            <a:r>
              <a:rPr lang="en-GB" sz="1200" b="0" i="0" u="none" strike="noStrike" kern="1200" dirty="0" smtClean="0">
                <a:solidFill>
                  <a:schemeClr val="tx1"/>
                </a:solidFill>
                <a:effectLst/>
                <a:latin typeface="Montserrat" panose="00000500000000000000" pitchFamily="2" charset="0"/>
                <a:ea typeface="+mn-ea"/>
                <a:cs typeface="+mn-cs"/>
              </a:rPr>
              <a:t>1990 a las</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21:14:37</a:t>
            </a:r>
            <a:r>
              <a:rPr lang="en-GB" dirty="0" smtClean="0">
                <a:latin typeface="Montserrat" panose="00000500000000000000" pitchFamily="2" charset="0"/>
              </a:rPr>
              <a:t> h, con magnitude</a:t>
            </a:r>
            <a:r>
              <a:rPr lang="en-GB" baseline="0" dirty="0" smtClean="0">
                <a:latin typeface="Montserrat" panose="00000500000000000000" pitchFamily="2" charset="0"/>
              </a:rPr>
              <a:t> M</a:t>
            </a:r>
            <a:r>
              <a:rPr lang="en-GB" sz="1200" b="0" i="0" u="none" strike="noStrike" kern="1200" dirty="0" smtClean="0">
                <a:solidFill>
                  <a:schemeClr val="tx1"/>
                </a:solidFill>
                <a:effectLst/>
                <a:latin typeface="Montserrat" panose="00000500000000000000" pitchFamily="2" charset="0"/>
                <a:ea typeface="+mn-ea"/>
                <a:cs typeface="+mn-cs"/>
              </a:rPr>
              <a:t>4.6</a:t>
            </a:r>
            <a:r>
              <a:rPr lang="en-GB" dirty="0" smtClean="0">
                <a:latin typeface="Montserrat" panose="00000500000000000000" pitchFamily="2" charset="0"/>
              </a:rPr>
              <a:t> </a:t>
            </a:r>
            <a:r>
              <a:rPr lang="en-GB" dirty="0" err="1" smtClean="0">
                <a:latin typeface="Montserrat" panose="00000500000000000000" pitchFamily="2" charset="0"/>
              </a:rPr>
              <a:t>localizado</a:t>
            </a:r>
            <a:r>
              <a:rPr lang="en-GB" dirty="0" smtClean="0">
                <a:latin typeface="Montserrat" panose="00000500000000000000" pitchFamily="2" charset="0"/>
              </a:rPr>
              <a:t> </a:t>
            </a:r>
            <a:r>
              <a:rPr lang="en-GB" dirty="0" err="1" smtClean="0">
                <a:latin typeface="Montserrat" panose="00000500000000000000" pitchFamily="2" charset="0"/>
              </a:rPr>
              <a:t>en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21.55N</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-99.53W</a:t>
            </a:r>
            <a:r>
              <a:rPr lang="en-GB" dirty="0" smtClean="0">
                <a:latin typeface="Montserrat" panose="00000500000000000000" pitchFamily="2" charset="0"/>
              </a:rPr>
              <a:t> a </a:t>
            </a:r>
            <a:r>
              <a:rPr lang="en-GB" sz="1200" b="0" i="0" u="none" strike="noStrike" kern="1200" dirty="0" smtClean="0">
                <a:solidFill>
                  <a:schemeClr val="tx1"/>
                </a:solidFill>
                <a:effectLst/>
                <a:latin typeface="Montserrat" panose="00000500000000000000" pitchFamily="2" charset="0"/>
                <a:ea typeface="+mn-ea"/>
                <a:cs typeface="+mn-cs"/>
              </a:rPr>
              <a:t>2 km de </a:t>
            </a:r>
            <a:r>
              <a:rPr lang="en-GB" sz="1200" b="0" i="0" u="none" strike="noStrike" kern="1200" dirty="0" err="1" smtClean="0">
                <a:solidFill>
                  <a:schemeClr val="tx1"/>
                </a:solidFill>
                <a:effectLst/>
                <a:latin typeface="Montserrat" panose="00000500000000000000" pitchFamily="2" charset="0"/>
                <a:ea typeface="+mn-ea"/>
                <a:cs typeface="+mn-cs"/>
              </a:rPr>
              <a:t>profundidad</a:t>
            </a:r>
            <a:r>
              <a:rPr lang="en-GB" sz="1200" b="0" i="0" u="none" strike="noStrike" kern="1200" dirty="0" smtClean="0">
                <a:solidFill>
                  <a:schemeClr val="tx1"/>
                </a:solidFill>
                <a:effectLst/>
                <a:latin typeface="Montserrat" panose="00000500000000000000" pitchFamily="2" charset="0"/>
                <a:ea typeface="+mn-ea"/>
                <a:cs typeface="+mn-cs"/>
              </a:rPr>
              <a:t>,</a:t>
            </a:r>
            <a:r>
              <a:rPr lang="en-GB" dirty="0" smtClean="0">
                <a:latin typeface="Montserrat" panose="00000500000000000000" pitchFamily="2" charset="0"/>
              </a:rPr>
              <a:t> </a:t>
            </a:r>
            <a:r>
              <a:rPr lang="en-GB" sz="1200" b="0" i="0" u="none" strike="noStrike" kern="1200" dirty="0" smtClean="0">
                <a:solidFill>
                  <a:schemeClr val="tx1"/>
                </a:solidFill>
                <a:effectLst/>
                <a:latin typeface="Montserrat" panose="00000500000000000000" pitchFamily="2" charset="0"/>
                <a:ea typeface="+mn-ea"/>
                <a:cs typeface="+mn-cs"/>
              </a:rPr>
              <a:t>51 km al SUR de CARDENAS, SLP</a:t>
            </a:r>
            <a:r>
              <a:rPr lang="en-GB" dirty="0" smtClean="0">
                <a:latin typeface="Montserrat" panose="00000500000000000000" pitchFamily="2" charset="0"/>
              </a:rPr>
              <a:t> </a:t>
            </a:r>
            <a:endParaRPr lang="en-GB" dirty="0">
              <a:latin typeface="Montserrat" panose="00000500000000000000" pitchFamily="2" charset="0"/>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13</a:t>
            </a:fld>
            <a:endParaRPr lang="es-MX"/>
          </a:p>
        </p:txBody>
      </p:sp>
    </p:spTree>
    <p:extLst>
      <p:ext uri="{BB962C8B-B14F-4D97-AF65-F5344CB8AC3E}">
        <p14:creationId xmlns:p14="http://schemas.microsoft.com/office/powerpoint/2010/main" val="340396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De</a:t>
            </a:r>
            <a:r>
              <a:rPr lang="es-MX" baseline="0" dirty="0" smtClean="0"/>
              <a:t> acuerdo con información del Ing. Alejandro Barriga </a:t>
            </a:r>
            <a:r>
              <a:rPr lang="es-MX" baseline="0" dirty="0" err="1" smtClean="0"/>
              <a:t>Dallemese</a:t>
            </a:r>
            <a:r>
              <a:rPr lang="es-MX" baseline="0" dirty="0" smtClean="0"/>
              <a:t>, no existe un área de Investigación. En el organigrama de la CEPC existen dos subdirecciones la de Coordinación (no dice de qué) y la de Operación. Pero como tal no cuentan con un área de Investigación.</a:t>
            </a:r>
          </a:p>
          <a:p>
            <a:endParaRPr lang="es-MX" baseline="0" dirty="0" smtClean="0"/>
          </a:p>
          <a:p>
            <a:r>
              <a:rPr lang="es-MX" baseline="0" dirty="0" smtClean="0"/>
              <a:t>Hasta donde se sabe, la UASLP mantiene una colaboración con la CEPC, sin embargo, no existe o no se ha integrado un CCA</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14</a:t>
            </a:fld>
            <a:endParaRPr lang="es-MX"/>
          </a:p>
        </p:txBody>
      </p:sp>
    </p:spTree>
    <p:extLst>
      <p:ext uri="{BB962C8B-B14F-4D97-AF65-F5344CB8AC3E}">
        <p14:creationId xmlns:p14="http://schemas.microsoft.com/office/powerpoint/2010/main" val="112578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Para el caso de la red de estaciones Meteorológicas,</a:t>
            </a:r>
            <a:r>
              <a:rPr lang="es-MX" baseline="0" dirty="0" smtClean="0"/>
              <a:t> a reserva de la mejor opinión de los colegas de RH, podría considerarse que al menos cada municipio tuviera una estación.</a:t>
            </a:r>
          </a:p>
          <a:p>
            <a:endParaRPr lang="es-MX" baseline="0" dirty="0" smtClean="0"/>
          </a:p>
          <a:p>
            <a:r>
              <a:rPr lang="es-MX" baseline="0" dirty="0" smtClean="0"/>
              <a:t>Para la revisión de Zonas Críticas es factible establecer criterios basados en población expuesta ciertos peligros u obras de infraestructura que pudieran resultar dañadas por algún fenómeno perturbador.</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15</a:t>
            </a:fld>
            <a:endParaRPr lang="es-MX"/>
          </a:p>
        </p:txBody>
      </p:sp>
    </p:spTree>
    <p:extLst>
      <p:ext uri="{BB962C8B-B14F-4D97-AF65-F5344CB8AC3E}">
        <p14:creationId xmlns:p14="http://schemas.microsoft.com/office/powerpoint/2010/main" val="40905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San Luis Potosí </a:t>
            </a:r>
            <a:r>
              <a:rPr lang="es-MX" sz="1200" b="0" i="0" u="none" strike="noStrike" kern="1200" dirty="0" smtClean="0">
                <a:solidFill>
                  <a:schemeClr val="tx1"/>
                </a:solidFill>
                <a:effectLst/>
                <a:latin typeface="+mn-lt"/>
                <a:ea typeface="+mn-ea"/>
                <a:cs typeface="+mn-cs"/>
              </a:rPr>
              <a:t>709,959 </a:t>
            </a:r>
            <a:r>
              <a:rPr lang="es-MX" baseline="0" dirty="0" smtClean="0"/>
              <a:t>viviendas de las cuales aproximadamente el 36% (</a:t>
            </a:r>
            <a:r>
              <a:rPr lang="es-MX" sz="1200" b="0" i="0" u="none" strike="noStrike" kern="1200" dirty="0" smtClean="0">
                <a:solidFill>
                  <a:schemeClr val="tx1"/>
                </a:solidFill>
                <a:effectLst/>
                <a:latin typeface="+mn-lt"/>
                <a:ea typeface="+mn-ea"/>
                <a:cs typeface="+mn-cs"/>
              </a:rPr>
              <a:t>252,806</a:t>
            </a:r>
            <a:r>
              <a:rPr lang="es-MX" baseline="0" dirty="0" smtClean="0"/>
              <a:t>) presentan una vulnerabilidad de media a alta, principalmente por los temas de daño por viento, por lo que es necesario realizar el levantamiento de viviendas vulnerables en el estado para identificar la zonas que requieren de mejoras estructurales.</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18</a:t>
            </a:fld>
            <a:endParaRPr lang="es-MX"/>
          </a:p>
        </p:txBody>
      </p:sp>
    </p:spTree>
    <p:extLst>
      <p:ext uri="{BB962C8B-B14F-4D97-AF65-F5344CB8AC3E}">
        <p14:creationId xmlns:p14="http://schemas.microsoft.com/office/powerpoint/2010/main" val="36254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19</a:t>
            </a:fld>
            <a:endParaRPr lang="es-MX"/>
          </a:p>
        </p:txBody>
      </p:sp>
    </p:spTree>
    <p:extLst>
      <p:ext uri="{BB962C8B-B14F-4D97-AF65-F5344CB8AC3E}">
        <p14:creationId xmlns:p14="http://schemas.microsoft.com/office/powerpoint/2010/main" val="365774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21</a:t>
            </a:fld>
            <a:endParaRPr lang="es-MX"/>
          </a:p>
        </p:txBody>
      </p:sp>
    </p:spTree>
    <p:extLst>
      <p:ext uri="{BB962C8B-B14F-4D97-AF65-F5344CB8AC3E}">
        <p14:creationId xmlns:p14="http://schemas.microsoft.com/office/powerpoint/2010/main" val="13983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_tradnl"/>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a:xfrm>
            <a:off x="457200" y="6356350"/>
            <a:ext cx="2133600" cy="365125"/>
          </a:xfrm>
          <a:prstGeom prst="rect">
            <a:avLst/>
          </a:prstGeom>
        </p:spPr>
        <p:txBody>
          <a:bodyPr/>
          <a:lstStyle>
            <a:lvl1pPr>
              <a:defRPr/>
            </a:lvl1pPr>
          </a:lstStyle>
          <a:p>
            <a:pPr>
              <a:defRPr/>
            </a:pPr>
            <a:fld id="{03F9BA37-DA2C-47D2-863A-AAA5024F6372}" type="datetime1">
              <a:rPr lang="es-ES_tradnl" altLang="es-MX"/>
              <a:pPr>
                <a:defRPr/>
              </a:pPr>
              <a:t>09/01/2019</a:t>
            </a:fld>
            <a:endParaRPr lang="es-ES_tradnl" altLang="es-MX"/>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5D4221F-E518-4534-9405-6BFBA716DF24}" type="slidenum">
              <a:rPr lang="es-ES_tradnl" altLang="es-MX"/>
              <a:pPr>
                <a:defRPr/>
              </a:pPr>
              <a:t>‹Nº›</a:t>
            </a:fld>
            <a:endParaRPr lang="es-ES_tradnl" altLang="es-MX"/>
          </a:p>
        </p:txBody>
      </p:sp>
    </p:spTree>
    <p:extLst>
      <p:ext uri="{BB962C8B-B14F-4D97-AF65-F5344CB8AC3E}">
        <p14:creationId xmlns:p14="http://schemas.microsoft.com/office/powerpoint/2010/main" val="2263322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83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B3BC21DE-AD7A-4786-A169-82C4FEAFC4E1}" type="datetimeFigureOut">
              <a:rPr lang="es-MX" smtClean="0"/>
              <a:t>09/01/2019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EECC3854-B607-417E-8CC3-1AC45EFD321F}" type="slidenum">
              <a:rPr lang="es-MX" smtClean="0"/>
              <a:t>‹Nº›</a:t>
            </a:fld>
            <a:endParaRPr lang="es-MX"/>
          </a:p>
        </p:txBody>
      </p:sp>
    </p:spTree>
    <p:extLst>
      <p:ext uri="{BB962C8B-B14F-4D97-AF65-F5344CB8AC3E}">
        <p14:creationId xmlns:p14="http://schemas.microsoft.com/office/powerpoint/2010/main" val="294817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4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09/01/2019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9"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Hoja_de_c_lculo_de_Microsoft_Excel_97-2003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0.w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2.png"/><Relationship Id="rId7" Type="http://schemas.openxmlformats.org/officeDocument/2006/relationships/hyperlink" Target="http://imageshack.us/photo/my-images/707/xzj.gif/" TargetMode="External"/><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gif"/><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jpeg"/><Relationship Id="rId4" Type="http://schemas.openxmlformats.org/officeDocument/2006/relationships/image" Target="../media/image53.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13" Type="http://schemas.openxmlformats.org/officeDocument/2006/relationships/image" Target="../media/image68.jpg"/><Relationship Id="rId18" Type="http://schemas.openxmlformats.org/officeDocument/2006/relationships/hyperlink" Target="http://www.google.com.mx/url?sa=i&amp;rct=j&amp;q=conagua+logo&amp;source=images&amp;cd=&amp;cad=rja&amp;docid=mqAfdLedpiuVYM&amp;tbnid=GFKezFUm5cc3fM:&amp;ved=0CAUQjRw&amp;url=http://www.cuvalles.udg.mx/presalavega/pags/enlaces.php&amp;ei=gtMoUruOK6KE2gXB5YD4Cg&amp;bvm=bv.51773540,d.b2I&amp;psig=AFQjCNHsYo846SbyraeMK5WsYetgzqUUZg&amp;ust=1378493045188605" TargetMode="External"/><Relationship Id="rId26" Type="http://schemas.openxmlformats.org/officeDocument/2006/relationships/image" Target="../media/image78.jpeg"/><Relationship Id="rId39" Type="http://schemas.openxmlformats.org/officeDocument/2006/relationships/image" Target="../media/image89.png"/><Relationship Id="rId21" Type="http://schemas.openxmlformats.org/officeDocument/2006/relationships/image" Target="../media/image74.jpeg"/><Relationship Id="rId34" Type="http://schemas.openxmlformats.org/officeDocument/2006/relationships/image" Target="../media/image85.png"/><Relationship Id="rId42" Type="http://schemas.openxmlformats.org/officeDocument/2006/relationships/image" Target="../media/image92.png"/><Relationship Id="rId47" Type="http://schemas.openxmlformats.org/officeDocument/2006/relationships/image" Target="../media/image97.png"/><Relationship Id="rId7" Type="http://schemas.openxmlformats.org/officeDocument/2006/relationships/image" Target="../media/image63.jpeg"/><Relationship Id="rId2" Type="http://schemas.openxmlformats.org/officeDocument/2006/relationships/video" Target="../media/media3.avi"/><Relationship Id="rId16" Type="http://schemas.openxmlformats.org/officeDocument/2006/relationships/image" Target="../media/image71.png"/><Relationship Id="rId29" Type="http://schemas.openxmlformats.org/officeDocument/2006/relationships/image" Target="../media/image81.jpeg"/><Relationship Id="rId1" Type="http://schemas.microsoft.com/office/2007/relationships/media" Target="../media/media3.avi"/><Relationship Id="rId6" Type="http://schemas.openxmlformats.org/officeDocument/2006/relationships/image" Target="../media/image62.png"/><Relationship Id="rId11" Type="http://schemas.openxmlformats.org/officeDocument/2006/relationships/image" Target="../media/image66.jpeg"/><Relationship Id="rId24" Type="http://schemas.openxmlformats.org/officeDocument/2006/relationships/image" Target="../media/image76.jpeg"/><Relationship Id="rId32" Type="http://schemas.microsoft.com/office/2007/relationships/hdphoto" Target="../media/hdphoto6.wdp"/><Relationship Id="rId37" Type="http://schemas.openxmlformats.org/officeDocument/2006/relationships/image" Target="../media/image87.jpeg"/><Relationship Id="rId40" Type="http://schemas.openxmlformats.org/officeDocument/2006/relationships/image" Target="../media/image90.png"/><Relationship Id="rId45" Type="http://schemas.openxmlformats.org/officeDocument/2006/relationships/image" Target="../media/image95.png"/><Relationship Id="rId5" Type="http://schemas.microsoft.com/office/2007/relationships/hdphoto" Target="../media/hdphoto2.wdp"/><Relationship Id="rId15" Type="http://schemas.openxmlformats.org/officeDocument/2006/relationships/image" Target="../media/image70.jpeg"/><Relationship Id="rId23" Type="http://schemas.openxmlformats.org/officeDocument/2006/relationships/image" Target="../media/image75.jpeg"/><Relationship Id="rId28" Type="http://schemas.openxmlformats.org/officeDocument/2006/relationships/image" Target="../media/image80.jpeg"/><Relationship Id="rId36" Type="http://schemas.openxmlformats.org/officeDocument/2006/relationships/image" Target="../media/image86.png"/><Relationship Id="rId10" Type="http://schemas.openxmlformats.org/officeDocument/2006/relationships/image" Target="../media/image65.png"/><Relationship Id="rId19" Type="http://schemas.openxmlformats.org/officeDocument/2006/relationships/image" Target="../media/image72.jpeg"/><Relationship Id="rId31" Type="http://schemas.openxmlformats.org/officeDocument/2006/relationships/image" Target="../media/image83.png"/><Relationship Id="rId44" Type="http://schemas.openxmlformats.org/officeDocument/2006/relationships/image" Target="../media/image94.jpeg"/><Relationship Id="rId4" Type="http://schemas.openxmlformats.org/officeDocument/2006/relationships/image" Target="../media/image61.png"/><Relationship Id="rId9" Type="http://schemas.microsoft.com/office/2007/relationships/hdphoto" Target="../media/hdphoto3.wdp"/><Relationship Id="rId14" Type="http://schemas.openxmlformats.org/officeDocument/2006/relationships/image" Target="../media/image69.gif"/><Relationship Id="rId22" Type="http://schemas.microsoft.com/office/2007/relationships/hdphoto" Target="../media/hdphoto5.wdp"/><Relationship Id="rId27" Type="http://schemas.openxmlformats.org/officeDocument/2006/relationships/image" Target="../media/image79.jpeg"/><Relationship Id="rId30" Type="http://schemas.openxmlformats.org/officeDocument/2006/relationships/image" Target="../media/image82.jpg"/><Relationship Id="rId35" Type="http://schemas.openxmlformats.org/officeDocument/2006/relationships/hyperlink" Target="http://www.google.com.mx/url?sa=i&amp;rct=j&amp;q=&amp;esrc=s&amp;frm=1&amp;source=images&amp;cd=&amp;cad=rja&amp;docid=O8QOfWGvhl3TSM&amp;tbnid=ZBp_5ocFKZu0YM:&amp;ved=0CAUQjRw&amp;url=http://www.seneam.gob.mx/pot.htm&amp;ei=52FdUsjuI4aSkQfZ3YCgDg&amp;bvm=bv.53899372,d.eW0&amp;psig=AFQjCNGRDtA7a4jLhRrnBOgD022htpdN-g&amp;ust=1381937912323759" TargetMode="External"/><Relationship Id="rId43" Type="http://schemas.openxmlformats.org/officeDocument/2006/relationships/image" Target="../media/image93.gif"/><Relationship Id="rId48" Type="http://schemas.openxmlformats.org/officeDocument/2006/relationships/image" Target="../media/image98.png"/><Relationship Id="rId8" Type="http://schemas.openxmlformats.org/officeDocument/2006/relationships/image" Target="../media/image64.png"/><Relationship Id="rId3" Type="http://schemas.openxmlformats.org/officeDocument/2006/relationships/slideLayout" Target="../slideLayouts/slideLayout13.xml"/><Relationship Id="rId12" Type="http://schemas.openxmlformats.org/officeDocument/2006/relationships/image" Target="../media/image67.png"/><Relationship Id="rId17" Type="http://schemas.microsoft.com/office/2007/relationships/hdphoto" Target="../media/hdphoto4.wdp"/><Relationship Id="rId25" Type="http://schemas.openxmlformats.org/officeDocument/2006/relationships/image" Target="../media/image77.jpeg"/><Relationship Id="rId33" Type="http://schemas.openxmlformats.org/officeDocument/2006/relationships/image" Target="../media/image84.jpeg"/><Relationship Id="rId38" Type="http://schemas.openxmlformats.org/officeDocument/2006/relationships/image" Target="../media/image88.png"/><Relationship Id="rId46" Type="http://schemas.openxmlformats.org/officeDocument/2006/relationships/image" Target="../media/image96.png"/><Relationship Id="rId20" Type="http://schemas.openxmlformats.org/officeDocument/2006/relationships/image" Target="../media/image73.jpeg"/><Relationship Id="rId41"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109.jpe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35257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20521" y="332656"/>
            <a:ext cx="1747594" cy="400110"/>
          </a:xfrm>
          <a:prstGeom prst="rect">
            <a:avLst/>
          </a:prstGeom>
          <a:noFill/>
        </p:spPr>
        <p:txBody>
          <a:bodyPr wrap="none" rtlCol="0">
            <a:spAutoFit/>
          </a:bodyPr>
          <a:lstStyle/>
          <a:p>
            <a:r>
              <a:rPr lang="es-MX" sz="2000" b="1" dirty="0" err="1" smtClean="0">
                <a:solidFill>
                  <a:srgbClr val="38806B"/>
                </a:solidFill>
                <a:latin typeface="Montserrat"/>
              </a:rPr>
              <a:t>Karsticidad</a:t>
            </a:r>
            <a:endParaRPr lang="es-MX" sz="2000" b="1" dirty="0">
              <a:solidFill>
                <a:srgbClr val="38806B"/>
              </a:solidFill>
              <a:latin typeface="Montserrat"/>
            </a:endParaRPr>
          </a:p>
        </p:txBody>
      </p:sp>
      <p:sp>
        <p:nvSpPr>
          <p:cNvPr id="9" name="8 CuadroTexto"/>
          <p:cNvSpPr txBox="1"/>
          <p:nvPr/>
        </p:nvSpPr>
        <p:spPr>
          <a:xfrm>
            <a:off x="85602" y="5027692"/>
            <a:ext cx="8950894" cy="1323439"/>
          </a:xfrm>
          <a:prstGeom prst="rect">
            <a:avLst/>
          </a:prstGeom>
          <a:noFill/>
        </p:spPr>
        <p:txBody>
          <a:bodyPr wrap="square" rtlCol="0">
            <a:spAutoFit/>
          </a:bodyPr>
          <a:lstStyle/>
          <a:p>
            <a:pPr algn="just"/>
            <a:r>
              <a:rPr lang="es-MX" sz="1600" dirty="0" smtClean="0">
                <a:latin typeface="Montserrat"/>
              </a:rPr>
              <a:t>Las zonas montañosas en el oriente del estado están constituidas por rocas calizas y son, por tanto, </a:t>
            </a:r>
            <a:r>
              <a:rPr lang="es-MX" sz="1600" b="1" dirty="0" smtClean="0">
                <a:latin typeface="Montserrat"/>
              </a:rPr>
              <a:t>muy vulnerables a los fenómenos kársticos</a:t>
            </a:r>
            <a:r>
              <a:rPr lang="es-MX" sz="1600" dirty="0" smtClean="0">
                <a:latin typeface="Montserrat"/>
              </a:rPr>
              <a:t>. Existen muchos sótanos, cuevas y grutas que conforman redes de drenaje subterráneo con desniveles superiores a 1 km. </a:t>
            </a:r>
            <a:r>
              <a:rPr lang="es-MX" sz="1600" b="1" dirty="0" smtClean="0">
                <a:latin typeface="Montserrat"/>
              </a:rPr>
              <a:t>Transportan el agua desde las partes altas de las sierras hacia manantiales</a:t>
            </a:r>
            <a:r>
              <a:rPr lang="es-MX" sz="1600" dirty="0" smtClean="0">
                <a:latin typeface="Montserrat"/>
              </a:rPr>
              <a:t> en los cauces de los ríos y partes bajas de las montañas.</a:t>
            </a: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r="2222"/>
          <a:stretch/>
        </p:blipFill>
        <p:spPr>
          <a:xfrm>
            <a:off x="2123728" y="1179904"/>
            <a:ext cx="2770167" cy="3617248"/>
          </a:xfrm>
          <a:prstGeom prst="rect">
            <a:avLst/>
          </a:prstGeom>
          <a:ln>
            <a:solidFill>
              <a:schemeClr val="tx1"/>
            </a:solidFill>
          </a:ln>
        </p:spPr>
      </p:pic>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18062" r="36832" b="7745"/>
          <a:stretch/>
        </p:blipFill>
        <p:spPr>
          <a:xfrm>
            <a:off x="4956846" y="1179903"/>
            <a:ext cx="1998932" cy="3617247"/>
          </a:xfrm>
          <a:prstGeom prst="rect">
            <a:avLst/>
          </a:prstGeom>
          <a:ln>
            <a:solidFill>
              <a:schemeClr val="tx1"/>
            </a:solidFill>
          </a:ln>
        </p:spPr>
      </p:pic>
      <p:sp>
        <p:nvSpPr>
          <p:cNvPr id="6" name="5 CuadroTexto"/>
          <p:cNvSpPr txBox="1"/>
          <p:nvPr/>
        </p:nvSpPr>
        <p:spPr>
          <a:xfrm>
            <a:off x="3643733" y="1179904"/>
            <a:ext cx="1221477" cy="461665"/>
          </a:xfrm>
          <a:prstGeom prst="rect">
            <a:avLst/>
          </a:prstGeom>
          <a:noFill/>
        </p:spPr>
        <p:txBody>
          <a:bodyPr wrap="square" rtlCol="0">
            <a:spAutoFit/>
          </a:bodyPr>
          <a:lstStyle/>
          <a:p>
            <a:pPr algn="r"/>
            <a:r>
              <a:rPr lang="es-MX" sz="1200" dirty="0" smtClean="0">
                <a:solidFill>
                  <a:schemeClr val="bg1"/>
                </a:solidFill>
                <a:latin typeface="Montserrat" panose="00000500000000000000" pitchFamily="2" charset="0"/>
              </a:rPr>
              <a:t>Sótano de Golondrinas</a:t>
            </a:r>
            <a:endParaRPr lang="es-MX" sz="1200" dirty="0">
              <a:solidFill>
                <a:schemeClr val="bg1"/>
              </a:solidFill>
              <a:latin typeface="Montserrat" panose="00000500000000000000" pitchFamily="2" charset="0"/>
            </a:endParaRPr>
          </a:p>
        </p:txBody>
      </p:sp>
      <p:sp>
        <p:nvSpPr>
          <p:cNvPr id="10" name="9 CuadroTexto"/>
          <p:cNvSpPr txBox="1"/>
          <p:nvPr/>
        </p:nvSpPr>
        <p:spPr>
          <a:xfrm>
            <a:off x="4956846" y="4335485"/>
            <a:ext cx="1415354" cy="461665"/>
          </a:xfrm>
          <a:prstGeom prst="rect">
            <a:avLst/>
          </a:prstGeom>
          <a:noFill/>
        </p:spPr>
        <p:txBody>
          <a:bodyPr wrap="square" rtlCol="0">
            <a:spAutoFit/>
          </a:bodyPr>
          <a:lstStyle/>
          <a:p>
            <a:r>
              <a:rPr lang="es-MX" sz="1200" dirty="0" smtClean="0">
                <a:solidFill>
                  <a:schemeClr val="bg1"/>
                </a:solidFill>
                <a:latin typeface="Montserrat" panose="00000500000000000000" pitchFamily="2" charset="0"/>
              </a:rPr>
              <a:t>Nacimiento de </a:t>
            </a:r>
            <a:r>
              <a:rPr lang="es-MX" sz="1200" dirty="0" err="1" smtClean="0">
                <a:solidFill>
                  <a:schemeClr val="bg1"/>
                </a:solidFill>
                <a:latin typeface="Montserrat" panose="00000500000000000000" pitchFamily="2" charset="0"/>
              </a:rPr>
              <a:t>Huichihuayán</a:t>
            </a:r>
            <a:endParaRPr lang="es-MX" sz="12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26766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70129" y="4869160"/>
            <a:ext cx="8278335" cy="1569660"/>
          </a:xfrm>
          <a:prstGeom prst="rect">
            <a:avLst/>
          </a:prstGeom>
          <a:noFill/>
        </p:spPr>
        <p:txBody>
          <a:bodyPr wrap="square" rtlCol="0">
            <a:spAutoFit/>
          </a:bodyPr>
          <a:lstStyle/>
          <a:p>
            <a:pPr algn="just"/>
            <a:endParaRPr lang="es-MX" sz="1600" dirty="0" smtClean="0">
              <a:latin typeface="Montserrat"/>
            </a:endParaRPr>
          </a:p>
          <a:p>
            <a:pPr algn="just"/>
            <a:r>
              <a:rPr lang="es-MX" sz="1600" dirty="0">
                <a:latin typeface="Montserrat"/>
              </a:rPr>
              <a:t>E</a:t>
            </a:r>
            <a:r>
              <a:rPr lang="es-MX" sz="1600" dirty="0" smtClean="0">
                <a:latin typeface="Montserrat"/>
              </a:rPr>
              <a:t>studios geológico-geofísicos-espeleológicos para determinar los patrones de drenaje subterráneo, así como análisis de impacto ambiental para cualquier tipo de estructura que se construya en las regiones kársticas del estado.</a:t>
            </a:r>
          </a:p>
          <a:p>
            <a:pPr algn="just"/>
            <a:endParaRPr lang="es-MX" sz="1600" dirty="0" smtClean="0">
              <a:latin typeface="Montserrat"/>
            </a:endParaRPr>
          </a:p>
          <a:p>
            <a:pPr algn="just"/>
            <a:r>
              <a:rPr lang="es-MX" sz="1600" dirty="0" smtClean="0">
                <a:latin typeface="Montserrat"/>
              </a:rPr>
              <a:t>Evitar la eliminación de desechos y basura en sótanos y sumideros.</a:t>
            </a:r>
            <a:endParaRPr lang="es-MX" sz="1600" dirty="0">
              <a:latin typeface="Montserrat"/>
            </a:endParaRPr>
          </a:p>
        </p:txBody>
      </p:sp>
      <p:sp>
        <p:nvSpPr>
          <p:cNvPr id="3" name="2 CuadroTexto"/>
          <p:cNvSpPr txBox="1"/>
          <p:nvPr/>
        </p:nvSpPr>
        <p:spPr>
          <a:xfrm>
            <a:off x="120521" y="260648"/>
            <a:ext cx="1747594" cy="400110"/>
          </a:xfrm>
          <a:prstGeom prst="rect">
            <a:avLst/>
          </a:prstGeom>
          <a:noFill/>
        </p:spPr>
        <p:txBody>
          <a:bodyPr wrap="none" rtlCol="0">
            <a:spAutoFit/>
          </a:bodyPr>
          <a:lstStyle/>
          <a:p>
            <a:r>
              <a:rPr lang="es-MX" sz="2000" b="1" dirty="0" err="1" smtClean="0">
                <a:solidFill>
                  <a:srgbClr val="38806B"/>
                </a:solidFill>
                <a:latin typeface="Montserrat"/>
              </a:rPr>
              <a:t>Karsticidad</a:t>
            </a:r>
            <a:endParaRPr lang="es-MX" sz="2000" b="1" dirty="0">
              <a:solidFill>
                <a:srgbClr val="38806B"/>
              </a:solidFill>
              <a:latin typeface="Montserrat"/>
            </a:endParaRPr>
          </a:p>
        </p:txBody>
      </p:sp>
      <p:sp>
        <p:nvSpPr>
          <p:cNvPr id="4" name="3 CuadroTexto"/>
          <p:cNvSpPr txBox="1"/>
          <p:nvPr/>
        </p:nvSpPr>
        <p:spPr>
          <a:xfrm>
            <a:off x="467710" y="4837131"/>
            <a:ext cx="2448106" cy="338554"/>
          </a:xfrm>
          <a:prstGeom prst="rect">
            <a:avLst/>
          </a:prstGeom>
          <a:noFill/>
        </p:spPr>
        <p:txBody>
          <a:bodyPr wrap="none" rtlCol="0">
            <a:spAutoFit/>
          </a:bodyPr>
          <a:lstStyle/>
          <a:p>
            <a:r>
              <a:rPr lang="es-MX" sz="1600" b="1" dirty="0" smtClean="0">
                <a:solidFill>
                  <a:srgbClr val="38806B"/>
                </a:solidFill>
                <a:latin typeface="Montserrat"/>
              </a:rPr>
              <a:t>RECOMENDACIONES</a:t>
            </a:r>
            <a:endParaRPr lang="es-MX" sz="1600" b="1" dirty="0">
              <a:solidFill>
                <a:srgbClr val="38806B"/>
              </a:solidFill>
              <a:latin typeface="Montserrat"/>
            </a:endParaRPr>
          </a:p>
        </p:txBody>
      </p:sp>
      <p:pic>
        <p:nvPicPr>
          <p:cNvPr id="5" name="1 Imagen"/>
          <p:cNvPicPr>
            <a:picLocks noChangeAspect="1"/>
          </p:cNvPicPr>
          <p:nvPr/>
        </p:nvPicPr>
        <p:blipFill rotWithShape="1">
          <a:blip r:embed="rId2" cstate="print">
            <a:extLst>
              <a:ext uri="{28A0092B-C50C-407E-A947-70E740481C1C}">
                <a14:useLocalDpi xmlns:a14="http://schemas.microsoft.com/office/drawing/2010/main" val="0"/>
              </a:ext>
            </a:extLst>
          </a:blip>
          <a:srcRect l="31510" t="14025" r="20566" b="9548"/>
          <a:stretch/>
        </p:blipFill>
        <p:spPr>
          <a:xfrm>
            <a:off x="5004048" y="1107896"/>
            <a:ext cx="4032446" cy="3617247"/>
          </a:xfrm>
          <a:prstGeom prst="rect">
            <a:avLst/>
          </a:prstGeom>
          <a:ln>
            <a:solidFill>
              <a:schemeClr val="tx1"/>
            </a:solidFill>
          </a:ln>
        </p:spPr>
      </p:pic>
      <p:sp>
        <p:nvSpPr>
          <p:cNvPr id="6" name="1 CuadroTexto"/>
          <p:cNvSpPr txBox="1"/>
          <p:nvPr/>
        </p:nvSpPr>
        <p:spPr>
          <a:xfrm>
            <a:off x="326113" y="1107896"/>
            <a:ext cx="4331431" cy="3293209"/>
          </a:xfrm>
          <a:prstGeom prst="rect">
            <a:avLst/>
          </a:prstGeom>
          <a:noFill/>
        </p:spPr>
        <p:txBody>
          <a:bodyPr wrap="square" rtlCol="0">
            <a:spAutoFit/>
          </a:bodyPr>
          <a:lstStyle/>
          <a:p>
            <a:pPr algn="just"/>
            <a:r>
              <a:rPr lang="es-MX" sz="1600" b="1" dirty="0" smtClean="0">
                <a:solidFill>
                  <a:srgbClr val="38806B"/>
                </a:solidFill>
                <a:latin typeface="Montserrat"/>
              </a:rPr>
              <a:t>CENAPRED</a:t>
            </a:r>
          </a:p>
          <a:p>
            <a:pPr marL="285750" indent="-285750" algn="just">
              <a:buFont typeface="Arial" panose="020B0604020202020204" pitchFamily="34" charset="0"/>
              <a:buChar char="•"/>
            </a:pPr>
            <a:r>
              <a:rPr lang="es-MX" sz="1600" dirty="0" smtClean="0">
                <a:latin typeface="Montserrat"/>
              </a:rPr>
              <a:t>En el Atlas Nacional de Riesgos se cuenta con una serie de capas que permite identificar la ubicación de karst en el estado .</a:t>
            </a:r>
          </a:p>
          <a:p>
            <a:pPr marL="285750" indent="-285750" algn="just">
              <a:buFont typeface="Arial" panose="020B0604020202020204" pitchFamily="34" charset="0"/>
              <a:buChar char="•"/>
            </a:pPr>
            <a:r>
              <a:rPr lang="es-MX" sz="1600" dirty="0" smtClean="0">
                <a:latin typeface="Montserrat"/>
              </a:rPr>
              <a:t>Además del riesgo por hundimiento asociado a la formación de dolinas y sótanos, existe también un importante riesgo de contaminación de los acuíferos, ya que la presencia de esas cuevas facilita el transporte subterráneo del agua de forma rápida y </a:t>
            </a:r>
            <a:r>
              <a:rPr lang="es-MX" sz="1600" b="1" dirty="0" smtClean="0">
                <a:latin typeface="Montserrat"/>
              </a:rPr>
              <a:t>sin filtración.</a:t>
            </a:r>
          </a:p>
        </p:txBody>
      </p:sp>
      <p:sp>
        <p:nvSpPr>
          <p:cNvPr id="7" name="6 Flecha derecha"/>
          <p:cNvSpPr/>
          <p:nvPr/>
        </p:nvSpPr>
        <p:spPr>
          <a:xfrm>
            <a:off x="3131840" y="2172302"/>
            <a:ext cx="1656184" cy="12115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17421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2987"/>
          <a:stretch/>
        </p:blipFill>
        <p:spPr bwMode="auto">
          <a:xfrm>
            <a:off x="5203211" y="907803"/>
            <a:ext cx="3808504" cy="2207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4948"/>
          <a:stretch/>
        </p:blipFill>
        <p:spPr bwMode="auto">
          <a:xfrm>
            <a:off x="4763322" y="3116960"/>
            <a:ext cx="4333314" cy="14641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818" y="4437112"/>
            <a:ext cx="3217698" cy="2300151"/>
          </a:xfrm>
          <a:prstGeom prst="rect">
            <a:avLst/>
          </a:prstGeom>
          <a:ln>
            <a:solidFill>
              <a:schemeClr val="tx1"/>
            </a:solidFill>
          </a:ln>
        </p:spPr>
      </p:pic>
      <p:sp>
        <p:nvSpPr>
          <p:cNvPr id="6" name="5 CuadroTexto"/>
          <p:cNvSpPr txBox="1"/>
          <p:nvPr/>
        </p:nvSpPr>
        <p:spPr>
          <a:xfrm>
            <a:off x="94269" y="764704"/>
            <a:ext cx="4543720" cy="4770537"/>
          </a:xfrm>
          <a:prstGeom prst="rect">
            <a:avLst/>
          </a:prstGeom>
          <a:noFill/>
        </p:spPr>
        <p:txBody>
          <a:bodyPr wrap="square" rtlCol="0">
            <a:spAutoFit/>
          </a:bodyPr>
          <a:lstStyle/>
          <a:p>
            <a:pPr algn="just"/>
            <a:r>
              <a:rPr lang="es-MX" sz="1600" dirty="0">
                <a:latin typeface="Montserrat" panose="00000500000000000000" pitchFamily="2" charset="0"/>
              </a:rPr>
              <a:t>Campo volcánico </a:t>
            </a:r>
            <a:r>
              <a:rPr lang="es-MX" sz="1600" dirty="0" smtClean="0">
                <a:latin typeface="Montserrat" panose="00000500000000000000" pitchFamily="2" charset="0"/>
              </a:rPr>
              <a:t>Las Flores-Ocampo ubicado </a:t>
            </a:r>
            <a:r>
              <a:rPr lang="es-MX" sz="1600" dirty="0">
                <a:latin typeface="Montserrat" panose="00000500000000000000" pitchFamily="2" charset="0"/>
              </a:rPr>
              <a:t>entre </a:t>
            </a:r>
            <a:r>
              <a:rPr lang="es-MX" sz="1600" dirty="0" smtClean="0">
                <a:latin typeface="Montserrat" panose="00000500000000000000" pitchFamily="2" charset="0"/>
              </a:rPr>
              <a:t>Tamaulipas</a:t>
            </a:r>
            <a:r>
              <a:rPr lang="es-MX" sz="1600" dirty="0">
                <a:latin typeface="Montserrat" panose="00000500000000000000" pitchFamily="2" charset="0"/>
              </a:rPr>
              <a:t>, Nuevo León y San Luis Potosí, en la base de la Sierra Madre Oriental. </a:t>
            </a:r>
            <a:r>
              <a:rPr lang="es-MX" sz="1600" dirty="0" smtClean="0">
                <a:latin typeface="Montserrat" panose="00000500000000000000" pitchFamily="2" charset="0"/>
              </a:rPr>
              <a:t>Múltiples conos </a:t>
            </a:r>
            <a:r>
              <a:rPr lang="es-MX" sz="1600" dirty="0" err="1" smtClean="0">
                <a:latin typeface="Montserrat" panose="00000500000000000000" pitchFamily="2" charset="0"/>
              </a:rPr>
              <a:t>piroclásticos</a:t>
            </a:r>
            <a:r>
              <a:rPr lang="es-MX" sz="1600" dirty="0" smtClean="0">
                <a:latin typeface="Montserrat" panose="00000500000000000000" pitchFamily="2" charset="0"/>
              </a:rPr>
              <a:t>; presenta </a:t>
            </a:r>
            <a:r>
              <a:rPr lang="es-MX" sz="1600" dirty="0">
                <a:latin typeface="Montserrat" panose="00000500000000000000" pitchFamily="2" charset="0"/>
              </a:rPr>
              <a:t>flujos de lava de baja viscosidad, que se extienden por decenas de kilómetros, y que fueron emplazados mediante tubos de lava</a:t>
            </a:r>
            <a:r>
              <a:rPr lang="es-MX" sz="1600" dirty="0" smtClean="0">
                <a:latin typeface="Montserrat" panose="00000500000000000000" pitchFamily="2" charset="0"/>
              </a:rPr>
              <a:t>.</a:t>
            </a:r>
          </a:p>
          <a:p>
            <a:pPr algn="just"/>
            <a:endParaRPr lang="es-MX" sz="1600" dirty="0" smtClean="0">
              <a:latin typeface="Montserrat" panose="00000500000000000000" pitchFamily="2" charset="0"/>
            </a:endParaRPr>
          </a:p>
          <a:p>
            <a:pPr algn="just"/>
            <a:r>
              <a:rPr lang="es-MX" sz="1600" dirty="0" smtClean="0">
                <a:latin typeface="Montserrat" panose="00000500000000000000" pitchFamily="2" charset="0"/>
              </a:rPr>
              <a:t>El </a:t>
            </a:r>
            <a:r>
              <a:rPr lang="es-MX" sz="1600" dirty="0">
                <a:latin typeface="Montserrat" panose="00000500000000000000" pitchFamily="2" charset="0"/>
              </a:rPr>
              <a:t>derrame del volcán Las Flores, de 80 km de longitud, llega hasta las cercanías de Ciudad Valles, y es posiblemente el mayor derrame de lava conocido en México.</a:t>
            </a:r>
          </a:p>
          <a:p>
            <a:pPr algn="just"/>
            <a:endParaRPr lang="es-MX" sz="1600" dirty="0" smtClean="0">
              <a:latin typeface="Montserrat" panose="00000500000000000000" pitchFamily="2" charset="0"/>
            </a:endParaRPr>
          </a:p>
          <a:p>
            <a:pPr algn="just"/>
            <a:r>
              <a:rPr lang="es-MX" sz="1600" b="1" dirty="0" smtClean="0">
                <a:latin typeface="Montserrat" panose="00000500000000000000" pitchFamily="2" charset="0"/>
              </a:rPr>
              <a:t>Las lavas son relativamente recientes (menos de 10,000 años). Puede ocurrir nuevamente.</a:t>
            </a:r>
          </a:p>
          <a:p>
            <a:pPr algn="just"/>
            <a:endParaRPr lang="es-MX" sz="1600" dirty="0">
              <a:latin typeface="Montserrat" panose="00000500000000000000" pitchFamily="2" charset="0"/>
            </a:endParaRPr>
          </a:p>
          <a:p>
            <a:pPr algn="just"/>
            <a:r>
              <a:rPr lang="es-MX" sz="1600" dirty="0" smtClean="0">
                <a:latin typeface="Montserrat" panose="00000500000000000000" pitchFamily="2" charset="0"/>
              </a:rPr>
              <a:t> </a:t>
            </a:r>
          </a:p>
        </p:txBody>
      </p:sp>
      <p:sp>
        <p:nvSpPr>
          <p:cNvPr id="7" name="6 Forma libre"/>
          <p:cNvSpPr/>
          <p:nvPr/>
        </p:nvSpPr>
        <p:spPr bwMode="auto">
          <a:xfrm rot="14460869">
            <a:off x="7200516" y="288118"/>
            <a:ext cx="408548" cy="151208"/>
          </a:xfrm>
          <a:custGeom>
            <a:avLst/>
            <a:gdLst>
              <a:gd name="connsiteX0" fmla="*/ 1027 w 220102"/>
              <a:gd name="connsiteY0" fmla="*/ 19176 h 114426"/>
              <a:gd name="connsiteX1" fmla="*/ 10552 w 220102"/>
              <a:gd name="connsiteY1" fmla="*/ 42988 h 114426"/>
              <a:gd name="connsiteX2" fmla="*/ 53415 w 220102"/>
              <a:gd name="connsiteY2" fmla="*/ 81088 h 114426"/>
              <a:gd name="connsiteX3" fmla="*/ 67702 w 220102"/>
              <a:gd name="connsiteY3" fmla="*/ 95376 h 114426"/>
              <a:gd name="connsiteX4" fmla="*/ 77227 w 220102"/>
              <a:gd name="connsiteY4" fmla="*/ 109663 h 114426"/>
              <a:gd name="connsiteX5" fmla="*/ 91515 w 220102"/>
              <a:gd name="connsiteY5" fmla="*/ 114426 h 114426"/>
              <a:gd name="connsiteX6" fmla="*/ 120090 w 220102"/>
              <a:gd name="connsiteY6" fmla="*/ 109663 h 114426"/>
              <a:gd name="connsiteX7" fmla="*/ 134377 w 220102"/>
              <a:gd name="connsiteY7" fmla="*/ 104901 h 114426"/>
              <a:gd name="connsiteX8" fmla="*/ 172477 w 220102"/>
              <a:gd name="connsiteY8" fmla="*/ 100138 h 114426"/>
              <a:gd name="connsiteX9" fmla="*/ 215340 w 220102"/>
              <a:gd name="connsiteY9" fmla="*/ 81088 h 114426"/>
              <a:gd name="connsiteX10" fmla="*/ 220102 w 220102"/>
              <a:gd name="connsiteY10" fmla="*/ 66801 h 114426"/>
              <a:gd name="connsiteX11" fmla="*/ 215340 w 220102"/>
              <a:gd name="connsiteY11" fmla="*/ 33463 h 114426"/>
              <a:gd name="connsiteX12" fmla="*/ 201052 w 220102"/>
              <a:gd name="connsiteY12" fmla="*/ 23938 h 114426"/>
              <a:gd name="connsiteX13" fmla="*/ 139140 w 220102"/>
              <a:gd name="connsiteY13" fmla="*/ 9651 h 114426"/>
              <a:gd name="connsiteX14" fmla="*/ 124852 w 220102"/>
              <a:gd name="connsiteY14" fmla="*/ 126 h 114426"/>
              <a:gd name="connsiteX15" fmla="*/ 62940 w 220102"/>
              <a:gd name="connsiteY15" fmla="*/ 9651 h 114426"/>
              <a:gd name="connsiteX16" fmla="*/ 34365 w 220102"/>
              <a:gd name="connsiteY16" fmla="*/ 23938 h 114426"/>
              <a:gd name="connsiteX17" fmla="*/ 1027 w 220102"/>
              <a:gd name="connsiteY17" fmla="*/ 19176 h 11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102" h="114426">
                <a:moveTo>
                  <a:pt x="1027" y="19176"/>
                </a:moveTo>
                <a:cubicBezTo>
                  <a:pt x="-2942" y="22351"/>
                  <a:pt x="5524" y="36074"/>
                  <a:pt x="10552" y="42988"/>
                </a:cubicBezTo>
                <a:cubicBezTo>
                  <a:pt x="39057" y="82181"/>
                  <a:pt x="29669" y="61299"/>
                  <a:pt x="53415" y="81088"/>
                </a:cubicBezTo>
                <a:cubicBezTo>
                  <a:pt x="58589" y="85400"/>
                  <a:pt x="63390" y="90202"/>
                  <a:pt x="67702" y="95376"/>
                </a:cubicBezTo>
                <a:cubicBezTo>
                  <a:pt x="71366" y="99773"/>
                  <a:pt x="72758" y="106087"/>
                  <a:pt x="77227" y="109663"/>
                </a:cubicBezTo>
                <a:cubicBezTo>
                  <a:pt x="81147" y="112799"/>
                  <a:pt x="86752" y="112838"/>
                  <a:pt x="91515" y="114426"/>
                </a:cubicBezTo>
                <a:cubicBezTo>
                  <a:pt x="101040" y="112838"/>
                  <a:pt x="110664" y="111758"/>
                  <a:pt x="120090" y="109663"/>
                </a:cubicBezTo>
                <a:cubicBezTo>
                  <a:pt x="124990" y="108574"/>
                  <a:pt x="129438" y="105799"/>
                  <a:pt x="134377" y="104901"/>
                </a:cubicBezTo>
                <a:cubicBezTo>
                  <a:pt x="146969" y="102611"/>
                  <a:pt x="159777" y="101726"/>
                  <a:pt x="172477" y="100138"/>
                </a:cubicBezTo>
                <a:cubicBezTo>
                  <a:pt x="206482" y="88803"/>
                  <a:pt x="192698" y="96182"/>
                  <a:pt x="215340" y="81088"/>
                </a:cubicBezTo>
                <a:cubicBezTo>
                  <a:pt x="216927" y="76326"/>
                  <a:pt x="220102" y="71821"/>
                  <a:pt x="220102" y="66801"/>
                </a:cubicBezTo>
                <a:cubicBezTo>
                  <a:pt x="220102" y="55576"/>
                  <a:pt x="219899" y="43721"/>
                  <a:pt x="215340" y="33463"/>
                </a:cubicBezTo>
                <a:cubicBezTo>
                  <a:pt x="213015" y="28232"/>
                  <a:pt x="206283" y="26263"/>
                  <a:pt x="201052" y="23938"/>
                </a:cubicBezTo>
                <a:cubicBezTo>
                  <a:pt x="176278" y="12927"/>
                  <a:pt x="166261" y="13525"/>
                  <a:pt x="139140" y="9651"/>
                </a:cubicBezTo>
                <a:cubicBezTo>
                  <a:pt x="134377" y="6476"/>
                  <a:pt x="130559" y="565"/>
                  <a:pt x="124852" y="126"/>
                </a:cubicBezTo>
                <a:cubicBezTo>
                  <a:pt x="115375" y="-603"/>
                  <a:pt x="78787" y="1727"/>
                  <a:pt x="62940" y="9651"/>
                </a:cubicBezTo>
                <a:cubicBezTo>
                  <a:pt x="49410" y="16416"/>
                  <a:pt x="49755" y="22228"/>
                  <a:pt x="34365" y="23938"/>
                </a:cubicBezTo>
                <a:cubicBezTo>
                  <a:pt x="24898" y="24990"/>
                  <a:pt x="4996" y="16001"/>
                  <a:pt x="1027" y="19176"/>
                </a:cubicBezTo>
                <a:close/>
              </a:path>
            </a:pathLst>
          </a:custGeom>
          <a:solidFill>
            <a:srgbClr val="00B050">
              <a:alpha val="6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MX">
              <a:solidFill>
                <a:prstClr val="white"/>
              </a:solidFill>
            </a:endParaRPr>
          </a:p>
        </p:txBody>
      </p:sp>
      <p:sp>
        <p:nvSpPr>
          <p:cNvPr id="8" name="7 CuadroTexto"/>
          <p:cNvSpPr txBox="1"/>
          <p:nvPr/>
        </p:nvSpPr>
        <p:spPr>
          <a:xfrm>
            <a:off x="107504" y="202027"/>
            <a:ext cx="2470548" cy="400110"/>
          </a:xfrm>
          <a:prstGeom prst="rect">
            <a:avLst/>
          </a:prstGeom>
          <a:noFill/>
        </p:spPr>
        <p:txBody>
          <a:bodyPr wrap="none" rtlCol="0">
            <a:spAutoFit/>
          </a:bodyPr>
          <a:lstStyle/>
          <a:p>
            <a:r>
              <a:rPr lang="es-MX" sz="2000" b="1" dirty="0" smtClean="0">
                <a:solidFill>
                  <a:srgbClr val="38806B"/>
                </a:solidFill>
                <a:latin typeface="Montserrat"/>
              </a:rPr>
              <a:t>Riesgo volcánico</a:t>
            </a:r>
            <a:endParaRPr lang="es-MX" sz="2000" b="1" dirty="0">
              <a:solidFill>
                <a:srgbClr val="38806B"/>
              </a:solidFill>
              <a:latin typeface="Montserrat"/>
            </a:endParaRPr>
          </a:p>
        </p:txBody>
      </p:sp>
      <p:sp>
        <p:nvSpPr>
          <p:cNvPr id="9" name="1 CuadroTexto"/>
          <p:cNvSpPr txBox="1"/>
          <p:nvPr/>
        </p:nvSpPr>
        <p:spPr>
          <a:xfrm>
            <a:off x="107504" y="4869160"/>
            <a:ext cx="5413835" cy="830997"/>
          </a:xfrm>
          <a:prstGeom prst="rect">
            <a:avLst/>
          </a:prstGeom>
          <a:noFill/>
        </p:spPr>
        <p:txBody>
          <a:bodyPr wrap="square" rtlCol="0">
            <a:spAutoFit/>
          </a:bodyPr>
          <a:lstStyle/>
          <a:p>
            <a:pPr algn="just"/>
            <a:endParaRPr lang="es-MX" sz="1600" b="1" dirty="0" smtClean="0">
              <a:solidFill>
                <a:srgbClr val="38806B"/>
              </a:solidFill>
              <a:latin typeface="Montserrat"/>
            </a:endParaRPr>
          </a:p>
          <a:p>
            <a:pPr algn="just"/>
            <a:r>
              <a:rPr lang="es-MX" sz="1600" dirty="0" smtClean="0">
                <a:latin typeface="Montserrat"/>
              </a:rPr>
              <a:t>El campo Las Flores–Ocampo se considera como de </a:t>
            </a:r>
            <a:r>
              <a:rPr lang="es-MX" sz="1600" b="1" dirty="0" smtClean="0">
                <a:latin typeface="Montserrat"/>
              </a:rPr>
              <a:t>riesgo bajo (nivel 2, en escala de 1 a 5</a:t>
            </a:r>
            <a:r>
              <a:rPr lang="es-MX" sz="1600" dirty="0" smtClean="0">
                <a:latin typeface="Montserrat"/>
              </a:rPr>
              <a:t>)</a:t>
            </a:r>
          </a:p>
        </p:txBody>
      </p:sp>
      <p:sp>
        <p:nvSpPr>
          <p:cNvPr id="10" name="1 CuadroTexto"/>
          <p:cNvSpPr txBox="1"/>
          <p:nvPr/>
        </p:nvSpPr>
        <p:spPr>
          <a:xfrm>
            <a:off x="94269" y="5733256"/>
            <a:ext cx="5413835" cy="830997"/>
          </a:xfrm>
          <a:prstGeom prst="rect">
            <a:avLst/>
          </a:prstGeom>
          <a:noFill/>
        </p:spPr>
        <p:txBody>
          <a:bodyPr wrap="square" rtlCol="0">
            <a:spAutoFit/>
          </a:bodyPr>
          <a:lstStyle/>
          <a:p>
            <a:pPr algn="just"/>
            <a:r>
              <a:rPr lang="es-MX" sz="1600" b="1" dirty="0" smtClean="0">
                <a:solidFill>
                  <a:srgbClr val="38806B"/>
                </a:solidFill>
                <a:latin typeface="Montserrat"/>
              </a:rPr>
              <a:t>Recomendaciones</a:t>
            </a:r>
          </a:p>
          <a:p>
            <a:pPr marL="285750" indent="-285750" algn="just">
              <a:buFont typeface="Arial" panose="020B0604020202020204" pitchFamily="34" charset="0"/>
              <a:buChar char="•"/>
            </a:pPr>
            <a:r>
              <a:rPr lang="es-MX" sz="1600" dirty="0" smtClean="0">
                <a:latin typeface="Montserrat"/>
              </a:rPr>
              <a:t>Estar atentos a comportamientos anómalos (Red sísmica)</a:t>
            </a:r>
          </a:p>
        </p:txBody>
      </p:sp>
    </p:spTree>
    <p:extLst>
      <p:ext uri="{BB962C8B-B14F-4D97-AF65-F5344CB8AC3E}">
        <p14:creationId xmlns:p14="http://schemas.microsoft.com/office/powerpoint/2010/main" val="310237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95936" y="1088141"/>
            <a:ext cx="5040559" cy="4708981"/>
          </a:xfrm>
          <a:prstGeom prst="rect">
            <a:avLst/>
          </a:prstGeom>
          <a:noFill/>
        </p:spPr>
        <p:txBody>
          <a:bodyPr wrap="square" rtlCol="0">
            <a:spAutoFit/>
          </a:bodyPr>
          <a:lstStyle/>
          <a:p>
            <a:r>
              <a:rPr lang="es-MX" sz="1600" b="1" dirty="0" smtClean="0">
                <a:latin typeface="Montserrat" panose="00000500000000000000" pitchFamily="2" charset="0"/>
              </a:rPr>
              <a:t>Peligro sísmico:  Nivel general es bajo (CFE)</a:t>
            </a:r>
            <a:endParaRPr lang="es-MX" sz="1600" b="1" dirty="0">
              <a:latin typeface="Montserrat" panose="00000500000000000000" pitchFamily="2" charset="0"/>
            </a:endParaRPr>
          </a:p>
          <a:p>
            <a:endParaRPr lang="es-MX" sz="1400" dirty="0" smtClean="0">
              <a:latin typeface="Montserrat" panose="00000500000000000000" pitchFamily="2" charset="0"/>
            </a:endParaRPr>
          </a:p>
          <a:p>
            <a:r>
              <a:rPr lang="es-MX" sz="1400" b="1" dirty="0">
                <a:solidFill>
                  <a:srgbClr val="00B050"/>
                </a:solidFill>
                <a:latin typeface="Montserrat" panose="00000500000000000000" pitchFamily="2" charset="0"/>
              </a:rPr>
              <a:t>RECOMENDACIONES:</a:t>
            </a:r>
          </a:p>
          <a:p>
            <a:endParaRPr lang="es-MX" sz="1400" dirty="0" smtClean="0">
              <a:latin typeface="Montserrat" panose="00000500000000000000" pitchFamily="2" charset="0"/>
            </a:endParaRPr>
          </a:p>
          <a:p>
            <a:pPr marL="285750" indent="-285750">
              <a:spcAft>
                <a:spcPts val="1200"/>
              </a:spcAft>
              <a:buFont typeface="Symbol" panose="05050102010706020507" pitchFamily="18" charset="2"/>
              <a:buChar char=""/>
            </a:pPr>
            <a:r>
              <a:rPr lang="es-MX" sz="1600" dirty="0">
                <a:latin typeface="Montserrat" panose="00000500000000000000" pitchFamily="2" charset="0"/>
              </a:rPr>
              <a:t>Contar con personal para el análisis de información </a:t>
            </a:r>
            <a:r>
              <a:rPr lang="es-MX" sz="1600" dirty="0" smtClean="0">
                <a:latin typeface="Montserrat" panose="00000500000000000000" pitchFamily="2" charset="0"/>
              </a:rPr>
              <a:t>sismológica-geofísica, ante la posibilidad de enjambres sísmicos y fracturamiento hidráulico.</a:t>
            </a:r>
            <a:endParaRPr lang="es-MX" sz="1600" dirty="0">
              <a:latin typeface="Montserrat" panose="00000500000000000000" pitchFamily="2" charset="0"/>
            </a:endParaRPr>
          </a:p>
          <a:p>
            <a:pPr marL="285750" indent="-285750">
              <a:spcAft>
                <a:spcPts val="1200"/>
              </a:spcAft>
              <a:buFont typeface="Symbol" panose="05050102010706020507" pitchFamily="18" charset="2"/>
              <a:buChar char=""/>
            </a:pPr>
            <a:r>
              <a:rPr lang="es-MX" sz="1600" dirty="0" smtClean="0">
                <a:latin typeface="Montserrat" panose="00000500000000000000" pitchFamily="2" charset="0"/>
              </a:rPr>
              <a:t>Análisis de fallas activas. </a:t>
            </a:r>
            <a:r>
              <a:rPr lang="es-MX" sz="1600" dirty="0" err="1" smtClean="0">
                <a:latin typeface="Montserrat" panose="00000500000000000000" pitchFamily="2" charset="0"/>
              </a:rPr>
              <a:t>Paleosismología</a:t>
            </a:r>
            <a:endParaRPr lang="es-MX" sz="1600" dirty="0" smtClean="0">
              <a:latin typeface="Montserrat" panose="00000500000000000000" pitchFamily="2" charset="0"/>
            </a:endParaRPr>
          </a:p>
          <a:p>
            <a:pPr marL="285750" indent="-285750">
              <a:spcAft>
                <a:spcPts val="1200"/>
              </a:spcAft>
              <a:buFont typeface="Symbol" panose="05050102010706020507" pitchFamily="18" charset="2"/>
              <a:buChar char=""/>
            </a:pPr>
            <a:r>
              <a:rPr lang="es-MX" sz="1600" dirty="0" smtClean="0">
                <a:latin typeface="Montserrat" panose="00000500000000000000" pitchFamily="2" charset="0"/>
              </a:rPr>
              <a:t>Microzonificación sísmica</a:t>
            </a:r>
          </a:p>
          <a:p>
            <a:pPr marL="285750" indent="-285750">
              <a:spcAft>
                <a:spcPts val="1200"/>
              </a:spcAft>
              <a:buFont typeface="Symbol" panose="05050102010706020507" pitchFamily="18" charset="2"/>
              <a:buChar char=""/>
            </a:pPr>
            <a:r>
              <a:rPr lang="es-MX" sz="1600" dirty="0" smtClean="0">
                <a:latin typeface="Montserrat" panose="00000500000000000000" pitchFamily="2" charset="0"/>
              </a:rPr>
              <a:t>Mapa de peligro, vulnerabilidad y riesgo por sismos. Por sismicidad local posible daño a estructuras precarias</a:t>
            </a:r>
          </a:p>
          <a:p>
            <a:pPr marL="285750" indent="-285750">
              <a:spcAft>
                <a:spcPts val="1200"/>
              </a:spcAft>
              <a:buFont typeface="Symbol" panose="05050102010706020507" pitchFamily="18" charset="2"/>
              <a:buChar char=""/>
            </a:pPr>
            <a:r>
              <a:rPr lang="es-MX" sz="1600" dirty="0" smtClean="0">
                <a:latin typeface="Montserrat" panose="00000500000000000000" pitchFamily="2" charset="0"/>
              </a:rPr>
              <a:t>Elaboración de los reglamentos </a:t>
            </a:r>
            <a:r>
              <a:rPr lang="es-MX" sz="1600" dirty="0">
                <a:latin typeface="Montserrat" panose="00000500000000000000" pitchFamily="2" charset="0"/>
              </a:rPr>
              <a:t>de construcción </a:t>
            </a:r>
            <a:r>
              <a:rPr lang="es-MX" sz="1600" dirty="0" smtClean="0">
                <a:latin typeface="Montserrat" panose="00000500000000000000" pitchFamily="2" charset="0"/>
              </a:rPr>
              <a:t>estatal y municipales</a:t>
            </a:r>
          </a:p>
          <a:p>
            <a:pPr marL="285750" indent="-285750">
              <a:spcAft>
                <a:spcPts val="1200"/>
              </a:spcAft>
              <a:buFont typeface="Symbol" panose="05050102010706020507" pitchFamily="18" charset="2"/>
              <a:buChar char=""/>
            </a:pPr>
            <a:r>
              <a:rPr lang="es-MX" sz="1600" dirty="0" smtClean="0">
                <a:latin typeface="Montserrat" panose="00000500000000000000" pitchFamily="2" charset="0"/>
              </a:rPr>
              <a:t>Campaña informativa</a:t>
            </a:r>
          </a:p>
        </p:txBody>
      </p:sp>
      <p:sp>
        <p:nvSpPr>
          <p:cNvPr id="13" name="12 CuadroTexto"/>
          <p:cNvSpPr txBox="1"/>
          <p:nvPr/>
        </p:nvSpPr>
        <p:spPr>
          <a:xfrm>
            <a:off x="323529" y="332656"/>
            <a:ext cx="4104456" cy="1015663"/>
          </a:xfrm>
          <a:prstGeom prst="rect">
            <a:avLst/>
          </a:prstGeom>
          <a:noFill/>
        </p:spPr>
        <p:txBody>
          <a:bodyPr wrap="square" rtlCol="0">
            <a:spAutoFit/>
          </a:bodyPr>
          <a:lstStyle/>
          <a:p>
            <a:r>
              <a:rPr lang="es-MX" sz="2000" b="1" dirty="0">
                <a:solidFill>
                  <a:srgbClr val="38806B"/>
                </a:solidFill>
                <a:latin typeface="Montserrat"/>
              </a:rPr>
              <a:t>A</a:t>
            </a:r>
            <a:r>
              <a:rPr lang="es-MX" sz="2000" b="1" dirty="0" smtClean="0">
                <a:solidFill>
                  <a:srgbClr val="38806B"/>
                </a:solidFill>
                <a:latin typeface="Montserrat"/>
              </a:rPr>
              <a:t>cciones de prevención por sismos.</a:t>
            </a:r>
          </a:p>
          <a:p>
            <a:r>
              <a:rPr lang="es-MX" sz="2000" b="1" dirty="0" smtClean="0">
                <a:solidFill>
                  <a:srgbClr val="38806B"/>
                </a:solidFill>
                <a:latin typeface="Montserrat"/>
              </a:rPr>
              <a:t> </a:t>
            </a:r>
            <a:endParaRPr lang="es-MX" sz="2000" b="1" dirty="0">
              <a:solidFill>
                <a:srgbClr val="38806B"/>
              </a:solidFill>
              <a:latin typeface="Montserrat"/>
            </a:endParaRPr>
          </a:p>
        </p:txBody>
      </p:sp>
      <p:pic>
        <p:nvPicPr>
          <p:cNvPr id="6" name="Picture 2" descr="F:\cfe\San_Luis_Potosi.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284" t="6358"/>
          <a:stretch/>
        </p:blipFill>
        <p:spPr bwMode="auto">
          <a:xfrm>
            <a:off x="179512" y="4221088"/>
            <a:ext cx="3672408" cy="2614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2406966" y="1556792"/>
            <a:ext cx="706826" cy="731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sanluispotosi.gif"/>
          <p:cNvPicPr>
            <a:picLocks noChangeAspect="1" noChangeArrowheads="1" noCrop="1"/>
          </p:cNvPicPr>
          <p:nvPr/>
        </p:nvPicPr>
        <p:blipFill>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a:stretch>
            <a:fillRect/>
          </a:stretch>
        </p:blipFill>
        <p:spPr bwMode="auto">
          <a:xfrm>
            <a:off x="361181" y="1103161"/>
            <a:ext cx="3202707" cy="2757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2.png"/>
          <p:cNvPicPr>
            <a:picLocks noChangeAspect="1" noChangeArrowheads="1"/>
          </p:cNvPicPr>
          <p:nvPr/>
        </p:nvPicPr>
        <p:blipFill rotWithShape="1">
          <a:blip r:embed="rId6">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390742" y="3837863"/>
            <a:ext cx="277678" cy="223686"/>
          </a:xfrm>
          <a:prstGeom prst="rect">
            <a:avLst/>
          </a:prstGeom>
          <a:noFill/>
          <a:extLst>
            <a:ext uri="{909E8E84-426E-40DD-AFC4-6F175D3DCCD1}">
              <a14:hiddenFill xmlns:a14="http://schemas.microsoft.com/office/drawing/2010/main">
                <a:solidFill>
                  <a:srgbClr val="FFFFFF"/>
                </a:solidFill>
              </a14:hiddenFill>
            </a:ext>
          </a:extLst>
        </p:spPr>
      </p:pic>
      <p:sp>
        <p:nvSpPr>
          <p:cNvPr id="10" name="7 CuadroTexto"/>
          <p:cNvSpPr txBox="1"/>
          <p:nvPr/>
        </p:nvSpPr>
        <p:spPr>
          <a:xfrm>
            <a:off x="395536" y="3902859"/>
            <a:ext cx="1449975" cy="246221"/>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000" dirty="0">
                <a:latin typeface="Montserrat" panose="00000500000000000000" pitchFamily="2" charset="0"/>
              </a:rPr>
              <a:t>Fallas y Fracturas</a:t>
            </a:r>
          </a:p>
        </p:txBody>
      </p:sp>
      <p:pic>
        <p:nvPicPr>
          <p:cNvPr id="18" name="Picture 3" descr="F:\3.png"/>
          <p:cNvPicPr>
            <a:picLocks noChangeAspect="1" noChangeArrowheads="1"/>
          </p:cNvPicPr>
          <p:nvPr/>
        </p:nvPicPr>
        <p:blipFill rotWithShape="1">
          <a:blip r:embed="rId7">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2782593" y="3785576"/>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19" name="9 CuadroTexto"/>
          <p:cNvSpPr txBox="1"/>
          <p:nvPr/>
        </p:nvSpPr>
        <p:spPr>
          <a:xfrm>
            <a:off x="2691971" y="3878175"/>
            <a:ext cx="770726" cy="246221"/>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000" dirty="0" smtClean="0">
                <a:latin typeface="Montserrat" panose="00000500000000000000" pitchFamily="2" charset="0"/>
              </a:rPr>
              <a:t>4≤M  &lt;5</a:t>
            </a:r>
            <a:endParaRPr lang="es-MX" sz="1000" dirty="0">
              <a:latin typeface="Montserrat" panose="00000500000000000000" pitchFamily="2" charset="0"/>
            </a:endParaRPr>
          </a:p>
        </p:txBody>
      </p:sp>
      <p:sp>
        <p:nvSpPr>
          <p:cNvPr id="20" name="Oval 2"/>
          <p:cNvSpPr/>
          <p:nvPr/>
        </p:nvSpPr>
        <p:spPr>
          <a:xfrm>
            <a:off x="2627784" y="3965282"/>
            <a:ext cx="76982" cy="72008"/>
          </a:xfrm>
          <a:prstGeom prst="ellipse">
            <a:avLst/>
          </a:prstGeom>
          <a:solidFill>
            <a:srgbClr val="16F6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9 CuadroTexto"/>
          <p:cNvSpPr txBox="1"/>
          <p:nvPr/>
        </p:nvSpPr>
        <p:spPr>
          <a:xfrm>
            <a:off x="1979713" y="3886118"/>
            <a:ext cx="792088" cy="246221"/>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sz="1000" dirty="0" smtClean="0">
                <a:latin typeface="Montserrat" panose="00000500000000000000" pitchFamily="2" charset="0"/>
              </a:rPr>
              <a:t>3</a:t>
            </a:r>
            <a:r>
              <a:rPr lang="es-MX" sz="1000" dirty="0">
                <a:latin typeface="Montserrat" panose="00000500000000000000" pitchFamily="2" charset="0"/>
              </a:rPr>
              <a:t>≤</a:t>
            </a:r>
            <a:r>
              <a:rPr lang="es-MX" sz="1000" dirty="0" smtClean="0">
                <a:latin typeface="Montserrat" panose="00000500000000000000" pitchFamily="2" charset="0"/>
              </a:rPr>
              <a:t>M  &lt;4</a:t>
            </a:r>
            <a:endParaRPr lang="es-MX" sz="1000" dirty="0">
              <a:latin typeface="Montserrat" panose="00000500000000000000" pitchFamily="2" charset="0"/>
            </a:endParaRPr>
          </a:p>
        </p:txBody>
      </p:sp>
    </p:spTree>
    <p:extLst>
      <p:ext uri="{BB962C8B-B14F-4D97-AF65-F5344CB8AC3E}">
        <p14:creationId xmlns:p14="http://schemas.microsoft.com/office/powerpoint/2010/main" val="12853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533" t="2750" r="1177" b="1701"/>
          <a:stretch/>
        </p:blipFill>
        <p:spPr>
          <a:xfrm>
            <a:off x="107505" y="1401018"/>
            <a:ext cx="3158817" cy="4048624"/>
          </a:xfrm>
          <a:prstGeom prst="rect">
            <a:avLst/>
          </a:prstGeom>
          <a:ln>
            <a:solidFill>
              <a:schemeClr val="tx1"/>
            </a:solidFill>
          </a:ln>
        </p:spPr>
      </p:pic>
      <p:sp>
        <p:nvSpPr>
          <p:cNvPr id="2" name="1 CuadroTexto"/>
          <p:cNvSpPr txBox="1"/>
          <p:nvPr/>
        </p:nvSpPr>
        <p:spPr>
          <a:xfrm>
            <a:off x="-31372" y="233913"/>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
        <p:nvSpPr>
          <p:cNvPr id="3" name="2 CuadroTexto"/>
          <p:cNvSpPr txBox="1"/>
          <p:nvPr/>
        </p:nvSpPr>
        <p:spPr>
          <a:xfrm>
            <a:off x="17938" y="5507775"/>
            <a:ext cx="3248384" cy="430887"/>
          </a:xfrm>
          <a:prstGeom prst="rect">
            <a:avLst/>
          </a:prstGeom>
          <a:noFill/>
        </p:spPr>
        <p:txBody>
          <a:bodyPr wrap="square" rtlCol="0">
            <a:spAutoFit/>
          </a:bodyPr>
          <a:lstStyle/>
          <a:p>
            <a:pPr algn="ctr"/>
            <a:r>
              <a:rPr lang="es-MX" sz="1100" b="1" dirty="0" smtClean="0">
                <a:latin typeface="Montserrat" panose="00000500000000000000" pitchFamily="2" charset="0"/>
              </a:rPr>
              <a:t>34% del estado es propenso a la inestabilidad de laderas</a:t>
            </a:r>
            <a:endParaRPr lang="es-MX" sz="1100" b="1" dirty="0">
              <a:latin typeface="Montserrat" panose="00000500000000000000" pitchFamily="2" charset="0"/>
            </a:endParaRPr>
          </a:p>
        </p:txBody>
      </p:sp>
      <p:sp>
        <p:nvSpPr>
          <p:cNvPr id="7" name="6 Rectángulo"/>
          <p:cNvSpPr/>
          <p:nvPr/>
        </p:nvSpPr>
        <p:spPr>
          <a:xfrm>
            <a:off x="3347864" y="4795897"/>
            <a:ext cx="5767144" cy="2062103"/>
          </a:xfrm>
          <a:prstGeom prst="rect">
            <a:avLst/>
          </a:prstGeom>
        </p:spPr>
        <p:txBody>
          <a:bodyPr wrap="square">
            <a:spAutoFit/>
          </a:bodyPr>
          <a:lstStyle/>
          <a:p>
            <a:pPr marL="171450" indent="-171450" algn="just">
              <a:buFont typeface="Arial" panose="020B0604020202020204" pitchFamily="34" charset="0"/>
              <a:buChar char="•"/>
            </a:pPr>
            <a:r>
              <a:rPr lang="es-MX" sz="1600" b="1" dirty="0">
                <a:latin typeface="Montserrat" panose="00000500000000000000" pitchFamily="2" charset="0"/>
              </a:rPr>
              <a:t>Crear</a:t>
            </a:r>
            <a:r>
              <a:rPr lang="es-MX" sz="1600" dirty="0">
                <a:latin typeface="Montserrat" panose="00000500000000000000" pitchFamily="2" charset="0"/>
              </a:rPr>
              <a:t> un </a:t>
            </a:r>
            <a:r>
              <a:rPr lang="es-MX" sz="1600" b="1" dirty="0">
                <a:latin typeface="Montserrat" panose="00000500000000000000" pitchFamily="2" charset="0"/>
              </a:rPr>
              <a:t>área de investigación</a:t>
            </a:r>
            <a:r>
              <a:rPr lang="es-MX" sz="1600" dirty="0">
                <a:latin typeface="Montserrat" panose="00000500000000000000" pitchFamily="2" charset="0"/>
              </a:rPr>
              <a:t> de </a:t>
            </a:r>
            <a:r>
              <a:rPr lang="es-MX" sz="1600" b="1" dirty="0">
                <a:latin typeface="Montserrat" panose="00000500000000000000" pitchFamily="2" charset="0"/>
              </a:rPr>
              <a:t>fenómenos geológicos</a:t>
            </a:r>
            <a:r>
              <a:rPr lang="es-MX" sz="1600" dirty="0">
                <a:latin typeface="Montserrat" panose="00000500000000000000" pitchFamily="2" charset="0"/>
              </a:rPr>
              <a:t> en el organigrama de </a:t>
            </a:r>
            <a:r>
              <a:rPr lang="es-MX" sz="1600" dirty="0" smtClean="0">
                <a:latin typeface="Montserrat" panose="00000500000000000000" pitchFamily="2" charset="0"/>
              </a:rPr>
              <a:t>PC, </a:t>
            </a:r>
            <a:r>
              <a:rPr lang="da-DK" sz="1600" dirty="0" smtClean="0">
                <a:latin typeface="Montserrat" panose="00000500000000000000" pitchFamily="2" charset="0"/>
              </a:rPr>
              <a:t>con una </a:t>
            </a:r>
            <a:r>
              <a:rPr lang="da-DK" sz="1600" b="1" dirty="0" smtClean="0">
                <a:latin typeface="Montserrat" panose="00000500000000000000" pitchFamily="2" charset="0"/>
              </a:rPr>
              <a:t>visión</a:t>
            </a:r>
            <a:r>
              <a:rPr lang="da-DK" sz="1600" dirty="0" smtClean="0">
                <a:latin typeface="Montserrat" panose="00000500000000000000" pitchFamily="2" charset="0"/>
              </a:rPr>
              <a:t> claramente </a:t>
            </a:r>
            <a:r>
              <a:rPr lang="da-DK" sz="1600" b="1" dirty="0" smtClean="0">
                <a:latin typeface="Montserrat" panose="00000500000000000000" pitchFamily="2" charset="0"/>
              </a:rPr>
              <a:t>preventiva</a:t>
            </a:r>
            <a:r>
              <a:rPr lang="da-DK" sz="1600" dirty="0" smtClean="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b="1" dirty="0" smtClean="0">
                <a:latin typeface="Montserrat" panose="00000500000000000000" pitchFamily="2" charset="0"/>
              </a:rPr>
              <a:t>Integrar</a:t>
            </a:r>
            <a:r>
              <a:rPr lang="da-DK" sz="1600" dirty="0" smtClean="0">
                <a:latin typeface="Montserrat" panose="00000500000000000000" pitchFamily="2" charset="0"/>
              </a:rPr>
              <a:t> un </a:t>
            </a:r>
            <a:r>
              <a:rPr lang="da-DK" sz="1600" b="1" dirty="0" smtClean="0">
                <a:latin typeface="Montserrat" panose="00000500000000000000" pitchFamily="2" charset="0"/>
              </a:rPr>
              <a:t>comité científico asesor</a:t>
            </a:r>
            <a:r>
              <a:rPr lang="da-DK" sz="1600" dirty="0" smtClean="0">
                <a:latin typeface="Montserrat" panose="00000500000000000000" pitchFamily="2" charset="0"/>
              </a:rPr>
              <a:t> de fenómenos geológicos con apoyo de académicos, cuerpos </a:t>
            </a:r>
            <a:r>
              <a:rPr lang="da-DK" sz="1600" dirty="0">
                <a:latin typeface="Montserrat" panose="00000500000000000000" pitchFamily="2" charset="0"/>
              </a:rPr>
              <a:t>colegiados, </a:t>
            </a:r>
            <a:r>
              <a:rPr lang="da-DK" sz="1600" dirty="0" smtClean="0">
                <a:latin typeface="Montserrat" panose="00000500000000000000" pitchFamily="2" charset="0"/>
              </a:rPr>
              <a:t>autoridades del gobierno y sociedades técnicas estatales.</a:t>
            </a:r>
          </a:p>
        </p:txBody>
      </p:sp>
      <p:sp>
        <p:nvSpPr>
          <p:cNvPr id="6" name="1 Título"/>
          <p:cNvSpPr txBox="1">
            <a:spLocks/>
          </p:cNvSpPr>
          <p:nvPr/>
        </p:nvSpPr>
        <p:spPr>
          <a:xfrm>
            <a:off x="318310" y="1049732"/>
            <a:ext cx="2891040" cy="276274"/>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8" name="7 Rectángulo"/>
          <p:cNvSpPr/>
          <p:nvPr/>
        </p:nvSpPr>
        <p:spPr>
          <a:xfrm>
            <a:off x="3347864" y="930055"/>
            <a:ext cx="5767144" cy="3616375"/>
          </a:xfrm>
          <a:prstGeom prst="rect">
            <a:avLst/>
          </a:prstGeom>
        </p:spPr>
        <p:txBody>
          <a:bodyPr wrap="square">
            <a:spAutoFit/>
          </a:bodyPr>
          <a:lstStyle/>
          <a:p>
            <a:pPr algn="just">
              <a:spcAft>
                <a:spcPts val="600"/>
              </a:spcAft>
              <a:buClr>
                <a:srgbClr val="CBB487"/>
              </a:buClr>
            </a:pPr>
            <a:r>
              <a:rPr lang="da-DK" sz="1600" dirty="0" smtClean="0">
                <a:latin typeface="Montserrat" panose="00000500000000000000" pitchFamily="2" charset="0"/>
              </a:rPr>
              <a:t>En los últimos años se han registrado </a:t>
            </a:r>
            <a:r>
              <a:rPr lang="da-DK" sz="1600" b="1" dirty="0" smtClean="0">
                <a:latin typeface="Montserrat" panose="00000500000000000000" pitchFamily="2" charset="0"/>
              </a:rPr>
              <a:t>deslizamientos, caídos y derrumbes </a:t>
            </a:r>
            <a:r>
              <a:rPr lang="da-DK" sz="1600" dirty="0" smtClean="0">
                <a:latin typeface="Montserrat" panose="00000500000000000000" pitchFamily="2" charset="0"/>
              </a:rPr>
              <a:t>en el estado de </a:t>
            </a:r>
            <a:r>
              <a:rPr lang="da-DK" sz="1600" b="1" dirty="0" smtClean="0">
                <a:latin typeface="Montserrat" panose="00000500000000000000" pitchFamily="2" charset="0"/>
              </a:rPr>
              <a:t>San Luís Potosí</a:t>
            </a:r>
            <a:r>
              <a:rPr lang="da-DK" sz="1600" dirty="0" smtClean="0">
                <a:latin typeface="Montserrat" panose="00000500000000000000" pitchFamily="2" charset="0"/>
              </a:rPr>
              <a:t>,</a:t>
            </a:r>
            <a:r>
              <a:rPr lang="da-DK" sz="1600" b="1" dirty="0" smtClean="0">
                <a:latin typeface="Montserrat" panose="00000500000000000000" pitchFamily="2" charset="0"/>
              </a:rPr>
              <a:t> </a:t>
            </a:r>
            <a:r>
              <a:rPr lang="da-DK" sz="1600" dirty="0" smtClean="0">
                <a:latin typeface="Montserrat" panose="00000500000000000000" pitchFamily="2" charset="0"/>
              </a:rPr>
              <a:t>los cuales han causado </a:t>
            </a:r>
            <a:r>
              <a:rPr lang="da-DK" sz="1600" b="1" dirty="0" smtClean="0">
                <a:latin typeface="Montserrat" panose="00000500000000000000" pitchFamily="2" charset="0"/>
              </a:rPr>
              <a:t>daños severos </a:t>
            </a:r>
            <a:r>
              <a:rPr lang="da-DK" sz="1600" dirty="0" smtClean="0">
                <a:latin typeface="Montserrat" panose="00000500000000000000" pitchFamily="2" charset="0"/>
              </a:rPr>
              <a:t>a la población y </a:t>
            </a:r>
            <a:r>
              <a:rPr lang="da-DK" sz="1600" b="1" dirty="0" smtClean="0">
                <a:latin typeface="Montserrat" panose="00000500000000000000" pitchFamily="2" charset="0"/>
              </a:rPr>
              <a:t>pérdida de vidas</a:t>
            </a:r>
            <a:r>
              <a:rPr lang="da-DK" sz="1600" dirty="0" smtClean="0">
                <a:latin typeface="Montserrat" panose="00000500000000000000" pitchFamily="2" charset="0"/>
              </a:rPr>
              <a:t>, principalmente en algunos municipios de La Huasteca Potosina, donde las </a:t>
            </a:r>
            <a:r>
              <a:rPr lang="da-DK" sz="1600" b="1" dirty="0" smtClean="0">
                <a:latin typeface="Montserrat" panose="00000500000000000000" pitchFamily="2" charset="0"/>
              </a:rPr>
              <a:t>lluvias </a:t>
            </a:r>
            <a:r>
              <a:rPr lang="da-DK" sz="1600" dirty="0" smtClean="0">
                <a:latin typeface="Montserrat" panose="00000500000000000000" pitchFamily="2" charset="0"/>
              </a:rPr>
              <a:t>son recurrentes y es el principal factor detonante de dichos fenómenos, además de la deforestación y las modificaciones al entorno que </a:t>
            </a:r>
            <a:r>
              <a:rPr lang="da-DK" sz="1600" dirty="0">
                <a:latin typeface="Montserrat" panose="00000500000000000000" pitchFamily="2" charset="0"/>
              </a:rPr>
              <a:t>realiza la población</a:t>
            </a:r>
            <a:r>
              <a:rPr lang="da-DK" sz="1600" dirty="0" smtClean="0">
                <a:latin typeface="Montserrat" panose="00000500000000000000" pitchFamily="2" charset="0"/>
              </a:rPr>
              <a:t>.</a:t>
            </a:r>
          </a:p>
          <a:p>
            <a:pPr algn="just">
              <a:buClr>
                <a:srgbClr val="CBB487"/>
              </a:buClr>
            </a:pPr>
            <a:r>
              <a:rPr lang="da-DK" sz="1600" dirty="0" smtClean="0">
                <a:latin typeface="Montserrat" panose="00000500000000000000" pitchFamily="2" charset="0"/>
              </a:rPr>
              <a:t>Otros fenómenos recurrentes en dicho estado son el </a:t>
            </a:r>
            <a:r>
              <a:rPr lang="da-DK" sz="1600" b="1" dirty="0" smtClean="0">
                <a:latin typeface="Montserrat" panose="00000500000000000000" pitchFamily="2" charset="0"/>
              </a:rPr>
              <a:t>hundimiento</a:t>
            </a:r>
            <a:r>
              <a:rPr lang="da-DK" sz="1600" dirty="0" smtClean="0">
                <a:latin typeface="Montserrat" panose="00000500000000000000" pitchFamily="2" charset="0"/>
              </a:rPr>
              <a:t> y el </a:t>
            </a:r>
            <a:r>
              <a:rPr lang="da-DK" sz="1600" b="1" dirty="0" smtClean="0">
                <a:latin typeface="Montserrat" panose="00000500000000000000" pitchFamily="2" charset="0"/>
              </a:rPr>
              <a:t>agrietamiebnto del terreno</a:t>
            </a:r>
            <a:r>
              <a:rPr lang="da-DK" sz="1600" dirty="0" smtClean="0">
                <a:latin typeface="Montserrat" panose="00000500000000000000" pitchFamily="2" charset="0"/>
              </a:rPr>
              <a:t>, los cuales tienen presencia en varios municipios del estado donde han ocasionado </a:t>
            </a:r>
            <a:r>
              <a:rPr lang="da-DK" sz="1600" b="1" dirty="0" smtClean="0">
                <a:latin typeface="Montserrat" panose="00000500000000000000" pitchFamily="2" charset="0"/>
              </a:rPr>
              <a:t>daños en viviendas</a:t>
            </a:r>
            <a:r>
              <a:rPr lang="da-DK" sz="1600" dirty="0" smtClean="0">
                <a:latin typeface="Montserrat" panose="00000500000000000000" pitchFamily="2" charset="0"/>
              </a:rPr>
              <a:t> y en </a:t>
            </a:r>
            <a:r>
              <a:rPr lang="da-DK" sz="1600" b="1" dirty="0" smtClean="0">
                <a:latin typeface="Montserrat" panose="00000500000000000000" pitchFamily="2" charset="0"/>
              </a:rPr>
              <a:t>obras de infraestructura</a:t>
            </a:r>
            <a:r>
              <a:rPr lang="da-DK" sz="1600" dirty="0" smtClean="0">
                <a:latin typeface="Montserrat" panose="00000500000000000000" pitchFamily="2" charset="0"/>
              </a:rPr>
              <a:t>.</a:t>
            </a:r>
          </a:p>
          <a:p>
            <a:pPr algn="just">
              <a:buClr>
                <a:srgbClr val="CBB487"/>
              </a:buClr>
            </a:pPr>
            <a:endParaRPr lang="da-DK" sz="1600" dirty="0" smtClean="0">
              <a:latin typeface="Montserrat" panose="00000500000000000000" pitchFamily="2" charset="0"/>
            </a:endParaRPr>
          </a:p>
        </p:txBody>
      </p:sp>
      <p:sp>
        <p:nvSpPr>
          <p:cNvPr id="9" name="8 Rectángulo"/>
          <p:cNvSpPr/>
          <p:nvPr/>
        </p:nvSpPr>
        <p:spPr>
          <a:xfrm>
            <a:off x="3449753" y="4392541"/>
            <a:ext cx="2592288" cy="369332"/>
          </a:xfrm>
          <a:prstGeom prst="rect">
            <a:avLst/>
          </a:prstGeom>
        </p:spPr>
        <p:txBody>
          <a:bodyPr wrap="square">
            <a:spAutoFit/>
          </a:bodyPr>
          <a:lstStyle/>
          <a:p>
            <a:pPr algn="just">
              <a:buClr>
                <a:srgbClr val="CBB487"/>
              </a:buClr>
            </a:pPr>
            <a:r>
              <a:rPr lang="da-DK" b="1" dirty="0" smtClean="0">
                <a:solidFill>
                  <a:srgbClr val="38806B"/>
                </a:solidFill>
                <a:latin typeface="Montserrat" panose="00000500000000000000" pitchFamily="2" charset="0"/>
              </a:rPr>
              <a:t>Recomendaciones</a:t>
            </a:r>
          </a:p>
        </p:txBody>
      </p:sp>
    </p:spTree>
    <p:extLst>
      <p:ext uri="{BB962C8B-B14F-4D97-AF65-F5344CB8AC3E}">
        <p14:creationId xmlns:p14="http://schemas.microsoft.com/office/powerpoint/2010/main" val="3340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188640"/>
            <a:ext cx="4342972"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
        <p:nvSpPr>
          <p:cNvPr id="7" name="6 Rectángulo"/>
          <p:cNvSpPr/>
          <p:nvPr/>
        </p:nvSpPr>
        <p:spPr>
          <a:xfrm>
            <a:off x="2987151" y="836712"/>
            <a:ext cx="6127858" cy="6001643"/>
          </a:xfrm>
          <a:prstGeom prst="rect">
            <a:avLst/>
          </a:prstGeom>
        </p:spPr>
        <p:txBody>
          <a:bodyPr wrap="square">
            <a:spAutoFit/>
          </a:bodyPr>
          <a:lstStyle/>
          <a:p>
            <a:pPr marL="171450" indent="-171450" algn="just">
              <a:buFont typeface="Arial" panose="020B0604020202020204" pitchFamily="34" charset="0"/>
              <a:buChar char="•"/>
            </a:pPr>
            <a:r>
              <a:rPr lang="da-DK" sz="1600" b="1" dirty="0" smtClean="0">
                <a:latin typeface="Montserrat" panose="00000500000000000000" pitchFamily="2" charset="0"/>
              </a:rPr>
              <a:t>Evitar</a:t>
            </a:r>
            <a:r>
              <a:rPr lang="da-DK" sz="1600" dirty="0">
                <a:latin typeface="Montserrat" panose="00000500000000000000" pitchFamily="2" charset="0"/>
              </a:rPr>
              <a:t>, en lo posible, la </a:t>
            </a:r>
            <a:r>
              <a:rPr lang="da-DK" sz="1600" b="1" dirty="0">
                <a:latin typeface="Montserrat" panose="00000500000000000000" pitchFamily="2" charset="0"/>
              </a:rPr>
              <a:t>rotación de personal capacitado</a:t>
            </a:r>
            <a:r>
              <a:rPr lang="da-DK" sz="1600" dirty="0">
                <a:latin typeface="Montserrat" panose="00000500000000000000" pitchFamily="2" charset="0"/>
              </a:rPr>
              <a:t>, tanto a nivel estatal como municipal.</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da-DK" sz="1600" b="1" dirty="0" smtClean="0">
                <a:latin typeface="Montserrat" panose="00000500000000000000" pitchFamily="2" charset="0"/>
              </a:rPr>
              <a:t>Fortalecer </a:t>
            </a:r>
            <a:r>
              <a:rPr lang="da-DK" sz="1600" dirty="0">
                <a:latin typeface="Montserrat" panose="00000500000000000000" pitchFamily="2" charset="0"/>
              </a:rPr>
              <a:t>las </a:t>
            </a:r>
            <a:r>
              <a:rPr lang="da-DK" sz="1600" b="1" dirty="0">
                <a:latin typeface="Montserrat" panose="00000500000000000000" pitchFamily="2" charset="0"/>
              </a:rPr>
              <a:t>capacidades técnicas </a:t>
            </a:r>
            <a:r>
              <a:rPr lang="da-DK" sz="1600" dirty="0">
                <a:latin typeface="Montserrat" panose="00000500000000000000" pitchFamily="2" charset="0"/>
              </a:rPr>
              <a:t>de los municipios sobre el análisis y estudio de fenómenos, generando </a:t>
            </a:r>
            <a:r>
              <a:rPr lang="da-DK" sz="1600" b="1" dirty="0">
                <a:latin typeface="Montserrat" panose="00000500000000000000" pitchFamily="2" charset="0"/>
              </a:rPr>
              <a:t>comités locales de prevención</a:t>
            </a:r>
            <a:r>
              <a:rPr lang="da-DK" sz="1600" dirty="0">
                <a:latin typeface="Montserrat" panose="00000500000000000000" pitchFamily="2" charset="0"/>
              </a:rPr>
              <a:t> de desastres</a:t>
            </a:r>
            <a:r>
              <a:rPr lang="da-DK" sz="1600" dirty="0" smtClean="0">
                <a:latin typeface="Montserrat" panose="00000500000000000000" pitchFamily="2" charset="0"/>
              </a:rPr>
              <a:t>.</a:t>
            </a:r>
          </a:p>
          <a:p>
            <a:pPr marL="171450" indent="-171450" algn="just">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b="1" dirty="0" smtClean="0">
                <a:latin typeface="Montserrat" panose="00000500000000000000" pitchFamily="2" charset="0"/>
              </a:rPr>
              <a:t>Monitorear</a:t>
            </a:r>
            <a:r>
              <a:rPr lang="da-DK" sz="1600" dirty="0" smtClean="0">
                <a:latin typeface="Montserrat" panose="00000500000000000000" pitchFamily="2" charset="0"/>
              </a:rPr>
              <a:t> permanentemente los </a:t>
            </a:r>
            <a:r>
              <a:rPr lang="da-DK" sz="1600" b="1" dirty="0" smtClean="0">
                <a:latin typeface="Montserrat" panose="00000500000000000000" pitchFamily="2" charset="0"/>
              </a:rPr>
              <a:t>sistemas de abastecimiento</a:t>
            </a:r>
            <a:r>
              <a:rPr lang="da-DK" sz="1600" dirty="0" smtClean="0">
                <a:latin typeface="Montserrat" panose="00000500000000000000" pitchFamily="2" charset="0"/>
              </a:rPr>
              <a:t> de agua y las </a:t>
            </a:r>
            <a:r>
              <a:rPr lang="da-DK" sz="1600" b="1" dirty="0" smtClean="0">
                <a:latin typeface="Montserrat" panose="00000500000000000000" pitchFamily="2" charset="0"/>
              </a:rPr>
              <a:t>tuberías de drenaje</a:t>
            </a:r>
            <a:r>
              <a:rPr lang="da-DK" sz="1600" dirty="0" smtClean="0">
                <a:latin typeface="Montserrat" panose="00000500000000000000" pitchFamily="2" charset="0"/>
              </a:rPr>
              <a:t> para detectar y </a:t>
            </a:r>
            <a:r>
              <a:rPr lang="da-DK" sz="1600" b="1" dirty="0" smtClean="0">
                <a:latin typeface="Montserrat" panose="00000500000000000000" pitchFamily="2" charset="0"/>
              </a:rPr>
              <a:t>reparar</a:t>
            </a:r>
            <a:r>
              <a:rPr lang="da-DK" sz="1600" dirty="0" smtClean="0">
                <a:latin typeface="Montserrat" panose="00000500000000000000" pitchFamily="2" charset="0"/>
              </a:rPr>
              <a:t> </a:t>
            </a:r>
            <a:r>
              <a:rPr lang="da-DK" sz="1600" b="1" dirty="0" smtClean="0">
                <a:latin typeface="Montserrat" panose="00000500000000000000" pitchFamily="2" charset="0"/>
              </a:rPr>
              <a:t>oportunamente</a:t>
            </a:r>
            <a:r>
              <a:rPr lang="da-DK" sz="1600" dirty="0" smtClean="0">
                <a:latin typeface="Montserrat" panose="00000500000000000000" pitchFamily="2" charset="0"/>
              </a:rPr>
              <a:t> fugas.</a:t>
            </a:r>
          </a:p>
          <a:p>
            <a:pPr marL="171450" indent="-171450" algn="just">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b="1" dirty="0" smtClean="0">
                <a:latin typeface="Montserrat" panose="00000500000000000000" pitchFamily="2" charset="0"/>
              </a:rPr>
              <a:t>Capacitar</a:t>
            </a:r>
            <a:r>
              <a:rPr lang="da-DK" sz="1600" dirty="0" smtClean="0">
                <a:latin typeface="Montserrat" panose="00000500000000000000" pitchFamily="2" charset="0"/>
              </a:rPr>
              <a:t> a la población mediante campañas de concientización e </a:t>
            </a:r>
            <a:r>
              <a:rPr lang="da-DK" sz="1600" b="1" dirty="0" smtClean="0">
                <a:latin typeface="Montserrat" panose="00000500000000000000" pitchFamily="2" charset="0"/>
              </a:rPr>
              <a:t>identificación de rasgos</a:t>
            </a:r>
            <a:r>
              <a:rPr lang="da-DK" sz="1600" dirty="0" smtClean="0">
                <a:latin typeface="Montserrat" panose="00000500000000000000" pitchFamily="2" charset="0"/>
              </a:rPr>
              <a:t> que indiquen la </a:t>
            </a:r>
            <a:r>
              <a:rPr lang="da-DK" sz="1600" b="1" dirty="0" smtClean="0">
                <a:latin typeface="Montserrat" panose="00000500000000000000" pitchFamily="2" charset="0"/>
              </a:rPr>
              <a:t>inminencia </a:t>
            </a:r>
            <a:r>
              <a:rPr lang="da-DK" sz="1600" dirty="0" smtClean="0">
                <a:latin typeface="Montserrat" panose="00000500000000000000" pitchFamily="2" charset="0"/>
              </a:rPr>
              <a:t>de un </a:t>
            </a:r>
            <a:r>
              <a:rPr lang="da-DK" sz="1600" b="1" dirty="0" smtClean="0">
                <a:latin typeface="Montserrat" panose="00000500000000000000" pitchFamily="2" charset="0"/>
              </a:rPr>
              <a:t>fenómeno</a:t>
            </a:r>
            <a:r>
              <a:rPr lang="da-DK" sz="1600" dirty="0" smtClean="0">
                <a:latin typeface="Montserrat" panose="00000500000000000000" pitchFamily="2" charset="0"/>
              </a:rPr>
              <a:t>.</a:t>
            </a:r>
          </a:p>
          <a:p>
            <a:pPr marL="171450" indent="-171450" algn="just">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dirty="0" smtClean="0">
                <a:latin typeface="Montserrat" panose="00000500000000000000" pitchFamily="2" charset="0"/>
              </a:rPr>
              <a:t>Implementar acciones de </a:t>
            </a:r>
            <a:r>
              <a:rPr lang="da-DK" sz="1600" b="1" dirty="0" smtClean="0">
                <a:latin typeface="Montserrat" panose="00000500000000000000" pitchFamily="2" charset="0"/>
              </a:rPr>
              <a:t>revisión de zonas críticas</a:t>
            </a:r>
            <a:r>
              <a:rPr lang="da-DK" sz="1600" dirty="0" smtClean="0">
                <a:latin typeface="Montserrat" panose="00000500000000000000" pitchFamily="2" charset="0"/>
              </a:rPr>
              <a:t> para reubicación de viviendas y ordenamiento del territorio que permitan establecer </a:t>
            </a:r>
            <a:r>
              <a:rPr lang="da-DK" sz="1600" dirty="0">
                <a:latin typeface="Montserrat" panose="00000500000000000000" pitchFamily="2" charset="0"/>
              </a:rPr>
              <a:t>programas y fondos de ayuda a viviendas afectadas.</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da-DK" sz="1600" b="1" dirty="0">
                <a:latin typeface="Montserrat" panose="00000500000000000000" pitchFamily="2" charset="0"/>
              </a:rPr>
              <a:t>Reforzar la red</a:t>
            </a:r>
            <a:r>
              <a:rPr lang="da-DK" sz="1600" dirty="0">
                <a:latin typeface="Montserrat" panose="00000500000000000000" pitchFamily="2" charset="0"/>
              </a:rPr>
              <a:t> de estaciones </a:t>
            </a:r>
            <a:r>
              <a:rPr lang="da-DK" sz="1600" b="1" dirty="0">
                <a:latin typeface="Montserrat" panose="00000500000000000000" pitchFamily="2" charset="0"/>
              </a:rPr>
              <a:t>meteorológicas</a:t>
            </a:r>
            <a:r>
              <a:rPr lang="da-DK" sz="1600" dirty="0">
                <a:latin typeface="Montserrat" panose="00000500000000000000" pitchFamily="2" charset="0"/>
              </a:rPr>
              <a:t> </a:t>
            </a:r>
            <a:r>
              <a:rPr lang="da-DK" sz="1600" dirty="0" smtClean="0">
                <a:latin typeface="Montserrat" panose="00000500000000000000" pitchFamily="2" charset="0"/>
              </a:rPr>
              <a:t>(principalmente en la región de la husteca) y </a:t>
            </a:r>
            <a:r>
              <a:rPr lang="da-DK" sz="1600" b="1" dirty="0" smtClean="0">
                <a:latin typeface="Montserrat" panose="00000500000000000000" pitchFamily="2" charset="0"/>
              </a:rPr>
              <a:t>sísmicas</a:t>
            </a:r>
            <a:r>
              <a:rPr lang="da-DK" sz="1600" dirty="0" smtClean="0">
                <a:latin typeface="Montserrat" panose="00000500000000000000" pitchFamily="2" charset="0"/>
              </a:rPr>
              <a:t>, así como gestionar </a:t>
            </a:r>
            <a:r>
              <a:rPr lang="da-DK" sz="1600" dirty="0">
                <a:latin typeface="Montserrat" panose="00000500000000000000" pitchFamily="2" charset="0"/>
              </a:rPr>
              <a:t>la </a:t>
            </a:r>
            <a:r>
              <a:rPr lang="da-DK" sz="1600" b="1" dirty="0">
                <a:latin typeface="Montserrat" panose="00000500000000000000" pitchFamily="2" charset="0"/>
              </a:rPr>
              <a:t>adquisición de equipo geotécnico</a:t>
            </a:r>
            <a:r>
              <a:rPr lang="da-DK" sz="1600" dirty="0">
                <a:latin typeface="Montserrat" panose="00000500000000000000" pitchFamily="2" charset="0"/>
              </a:rPr>
              <a:t> para trabajo de campo</a:t>
            </a:r>
            <a:r>
              <a:rPr lang="da-DK" sz="1600" dirty="0" smtClean="0">
                <a:latin typeface="Montserrat" panose="00000500000000000000" pitchFamily="2" charset="0"/>
              </a:rPr>
              <a:t>.</a:t>
            </a:r>
            <a:endParaRPr lang="da-DK" sz="1600" dirty="0">
              <a:latin typeface="Montserrat" panose="00000500000000000000" pitchFamily="2" charset="0"/>
            </a:endParaRPr>
          </a:p>
        </p:txBody>
      </p:sp>
      <p:sp>
        <p:nvSpPr>
          <p:cNvPr id="6" name="1 Título"/>
          <p:cNvSpPr txBox="1">
            <a:spLocks/>
          </p:cNvSpPr>
          <p:nvPr/>
        </p:nvSpPr>
        <p:spPr>
          <a:xfrm>
            <a:off x="-12863" y="5481228"/>
            <a:ext cx="3000013" cy="216024"/>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Deslizamiento en Xilitla, SLP, Junio 22, 2015</a:t>
            </a:r>
            <a:endParaRPr lang="es-MX" sz="1000" b="1" dirty="0">
              <a:latin typeface="Montserrat" panose="00000500000000000000" pitchFamily="2" charset="0"/>
            </a:endParaRPr>
          </a:p>
        </p:txBody>
      </p:sp>
      <p:pic>
        <p:nvPicPr>
          <p:cNvPr id="1026" name="Picture 2" descr="D:\G\ApoyoSINAPROC\Apy Sinap 2018\140.- Acciones de Prevención de Desastres - ESTADOS\08 San Luis Potosí\MAPAS\Regionalizació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6654"/>
            <a:ext cx="3090463"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descr="C:\Users\ASUSS\Desktop\CENAPRED\Xilitla\FOTOS\FOT\IMG_0142.JPG"/>
          <p:cNvPicPr/>
          <p:nvPr/>
        </p:nvPicPr>
        <p:blipFill rotWithShape="1">
          <a:blip r:embed="rId4" cstate="screen">
            <a:extLst>
              <a:ext uri="{28A0092B-C50C-407E-A947-70E740481C1C}">
                <a14:useLocalDpi xmlns:a14="http://schemas.microsoft.com/office/drawing/2010/main"/>
              </a:ext>
            </a:extLst>
          </a:blip>
          <a:srcRect b="11072"/>
          <a:stretch/>
        </p:blipFill>
        <p:spPr bwMode="auto">
          <a:xfrm>
            <a:off x="0" y="3795680"/>
            <a:ext cx="2987150" cy="1566085"/>
          </a:xfrm>
          <a:prstGeom prst="rect">
            <a:avLst/>
          </a:prstGeom>
          <a:noFill/>
          <a:ln>
            <a:noFill/>
          </a:ln>
        </p:spPr>
      </p:pic>
    </p:spTree>
    <p:extLst>
      <p:ext uri="{BB962C8B-B14F-4D97-AF65-F5344CB8AC3E}">
        <p14:creationId xmlns:p14="http://schemas.microsoft.com/office/powerpoint/2010/main" val="29894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2292" y="249326"/>
            <a:ext cx="4932041" cy="646331"/>
          </a:xfrm>
          <a:prstGeom prst="rect">
            <a:avLst/>
          </a:prstGeom>
          <a:noFill/>
        </p:spPr>
        <p:txBody>
          <a:bodyPr wrap="square" rtlCol="0">
            <a:spAutoFit/>
          </a:bodyPr>
          <a:lstStyle/>
          <a:p>
            <a:pPr algn="r"/>
            <a:r>
              <a:rPr lang="es-MX" b="1" dirty="0" smtClean="0">
                <a:solidFill>
                  <a:srgbClr val="38806B"/>
                </a:solidFill>
                <a:latin typeface="Montserrat" panose="00000500000000000000" pitchFamily="2" charset="0"/>
              </a:rPr>
              <a:t>Acciones de prevención por Dinámica de Suelos y Procesos  Gravitacionales</a:t>
            </a:r>
          </a:p>
        </p:txBody>
      </p:sp>
      <p:sp>
        <p:nvSpPr>
          <p:cNvPr id="7" name="6 Rectángulo"/>
          <p:cNvSpPr/>
          <p:nvPr/>
        </p:nvSpPr>
        <p:spPr>
          <a:xfrm>
            <a:off x="2617099" y="1304176"/>
            <a:ext cx="6497910" cy="5509200"/>
          </a:xfrm>
          <a:prstGeom prst="rect">
            <a:avLst/>
          </a:prstGeom>
        </p:spPr>
        <p:txBody>
          <a:bodyPr wrap="square">
            <a:spAutoFit/>
          </a:bodyPr>
          <a:lstStyle/>
          <a:p>
            <a:pPr marL="171450" indent="-171450" algn="just">
              <a:buFont typeface="Arial" panose="020B0604020202020204" pitchFamily="34" charset="0"/>
              <a:buChar char="•"/>
            </a:pPr>
            <a:r>
              <a:rPr lang="da-DK" sz="1600" dirty="0" smtClean="0">
                <a:latin typeface="Montserrat" panose="00000500000000000000" pitchFamily="2" charset="0"/>
              </a:rPr>
              <a:t>Generar </a:t>
            </a:r>
            <a:r>
              <a:rPr lang="da-DK" sz="1600" dirty="0">
                <a:latin typeface="Montserrat" panose="00000500000000000000" pitchFamily="2" charset="0"/>
              </a:rPr>
              <a:t>fortalezas en </a:t>
            </a:r>
            <a:r>
              <a:rPr lang="da-DK" sz="1600" b="1" dirty="0">
                <a:latin typeface="Montserrat" panose="00000500000000000000" pitchFamily="2" charset="0"/>
              </a:rPr>
              <a:t>cartografía y análisis de imágenes de satélite</a:t>
            </a:r>
            <a:r>
              <a:rPr lang="da-DK" sz="1600" dirty="0">
                <a:latin typeface="Montserrat" panose="00000500000000000000" pitchFamily="2" charset="0"/>
              </a:rPr>
              <a:t> e implementar programas de </a:t>
            </a:r>
            <a:r>
              <a:rPr lang="da-DK" sz="1600" b="1" dirty="0">
                <a:latin typeface="Montserrat" panose="00000500000000000000" pitchFamily="2" charset="0"/>
              </a:rPr>
              <a:t>reforestación</a:t>
            </a:r>
            <a:r>
              <a:rPr lang="da-DK" sz="1600" dirty="0">
                <a:latin typeface="Montserrat" panose="00000500000000000000" pitchFamily="2" charset="0"/>
              </a:rPr>
              <a:t>.</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es-MX" sz="1600" dirty="0">
                <a:latin typeface="Montserrat" panose="00000500000000000000" pitchFamily="2" charset="0"/>
              </a:rPr>
              <a:t>Realizar acciones de </a:t>
            </a:r>
            <a:r>
              <a:rPr lang="es-MX" sz="1600" b="1" dirty="0">
                <a:latin typeface="Montserrat" panose="00000500000000000000" pitchFamily="2" charset="0"/>
              </a:rPr>
              <a:t>comunicación del riesgo</a:t>
            </a:r>
            <a:r>
              <a:rPr lang="es-MX" sz="1600" dirty="0">
                <a:latin typeface="Montserrat" panose="00000500000000000000" pitchFamily="2" charset="0"/>
              </a:rPr>
              <a:t> y difusión de </a:t>
            </a:r>
            <a:r>
              <a:rPr lang="es-MX" sz="1600" b="1" dirty="0">
                <a:latin typeface="Montserrat" panose="00000500000000000000" pitchFamily="2" charset="0"/>
              </a:rPr>
              <a:t>medidas de prevención</a:t>
            </a:r>
            <a:r>
              <a:rPr lang="es-MX" sz="1600" dirty="0">
                <a:latin typeface="Montserrat" panose="00000500000000000000" pitchFamily="2" charset="0"/>
              </a:rPr>
              <a:t>.</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da-DK" sz="1600" dirty="0" smtClean="0">
                <a:latin typeface="Montserrat" panose="00000500000000000000" pitchFamily="2" charset="0"/>
              </a:rPr>
              <a:t>Instalar </a:t>
            </a:r>
            <a:r>
              <a:rPr lang="da-DK" sz="1600" b="1" dirty="0">
                <a:latin typeface="Montserrat" panose="00000500000000000000" pitchFamily="2" charset="0"/>
              </a:rPr>
              <a:t>pluviómetros caseros </a:t>
            </a:r>
            <a:r>
              <a:rPr lang="da-DK" sz="1600" dirty="0" smtClean="0">
                <a:latin typeface="Montserrat" panose="00000500000000000000" pitchFamily="2" charset="0"/>
              </a:rPr>
              <a:t>en </a:t>
            </a:r>
            <a:r>
              <a:rPr lang="da-DK" sz="1600" b="1" dirty="0">
                <a:latin typeface="Montserrat" panose="00000500000000000000" pitchFamily="2" charset="0"/>
              </a:rPr>
              <a:t>zonas rurales </a:t>
            </a:r>
            <a:r>
              <a:rPr lang="da-DK" sz="1600" dirty="0">
                <a:latin typeface="Montserrat" panose="00000500000000000000" pitchFamily="2" charset="0"/>
              </a:rPr>
              <a:t>o donde haya escasez de estaciones meteorológicas automáticas</a:t>
            </a:r>
            <a:r>
              <a:rPr lang="da-DK" sz="1600" dirty="0" smtClean="0">
                <a:latin typeface="Montserrat" panose="00000500000000000000" pitchFamily="2" charset="0"/>
              </a:rPr>
              <a:t>.</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es-MX" sz="1600" dirty="0" smtClean="0">
                <a:latin typeface="Montserrat" panose="00000500000000000000" pitchFamily="2" charset="0"/>
              </a:rPr>
              <a:t>Implementar sistemas de </a:t>
            </a:r>
            <a:r>
              <a:rPr lang="es-MX" sz="1600" b="1" dirty="0" smtClean="0">
                <a:latin typeface="Montserrat" panose="00000500000000000000" pitchFamily="2" charset="0"/>
              </a:rPr>
              <a:t>monitoreo topográfico </a:t>
            </a:r>
            <a:r>
              <a:rPr lang="es-MX" sz="1600" dirty="0" smtClean="0">
                <a:latin typeface="Montserrat" panose="00000500000000000000" pitchFamily="2" charset="0"/>
              </a:rPr>
              <a:t>y análisis de imágenes de satélite para estimar </a:t>
            </a:r>
            <a:r>
              <a:rPr lang="es-MX" sz="1600" b="1" dirty="0" smtClean="0">
                <a:latin typeface="Montserrat" panose="00000500000000000000" pitchFamily="2" charset="0"/>
              </a:rPr>
              <a:t>velocidades de hundimiento</a:t>
            </a:r>
            <a:r>
              <a:rPr lang="es-MX" sz="1600" dirty="0" smtClean="0">
                <a:latin typeface="Montserrat" panose="00000500000000000000" pitchFamily="2" charset="0"/>
              </a:rPr>
              <a:t>.</a:t>
            </a:r>
          </a:p>
          <a:p>
            <a:pPr marL="171450" indent="-171450" algn="just">
              <a:buFont typeface="Arial" panose="020B0604020202020204" pitchFamily="34" charset="0"/>
              <a:buChar char="•"/>
            </a:pPr>
            <a:endParaRPr lang="es-MX" sz="1600" dirty="0" smtClean="0">
              <a:latin typeface="Montserrat" panose="00000500000000000000" pitchFamily="2" charset="0"/>
            </a:endParaRPr>
          </a:p>
          <a:p>
            <a:pPr marL="171450" indent="-171450" algn="just">
              <a:buFont typeface="Arial" panose="020B0604020202020204" pitchFamily="34" charset="0"/>
              <a:buChar char="•"/>
            </a:pPr>
            <a:r>
              <a:rPr lang="es-MX" sz="1600" b="1" dirty="0" smtClean="0">
                <a:latin typeface="Montserrat" panose="00000500000000000000" pitchFamily="2" charset="0"/>
              </a:rPr>
              <a:t>Elaborar cartografía </a:t>
            </a:r>
            <a:r>
              <a:rPr lang="es-MX" sz="1600" dirty="0">
                <a:latin typeface="Montserrat" panose="00000500000000000000" pitchFamily="2" charset="0"/>
              </a:rPr>
              <a:t>donde se identifiquen las zonas </a:t>
            </a:r>
            <a:r>
              <a:rPr lang="es-MX" sz="1600" dirty="0" smtClean="0">
                <a:latin typeface="Montserrat" panose="00000500000000000000" pitchFamily="2" charset="0"/>
              </a:rPr>
              <a:t>de </a:t>
            </a:r>
            <a:r>
              <a:rPr lang="es-MX" sz="1600" dirty="0">
                <a:latin typeface="Montserrat" panose="00000500000000000000" pitchFamily="2" charset="0"/>
              </a:rPr>
              <a:t>mayor </a:t>
            </a:r>
            <a:r>
              <a:rPr lang="es-MX" sz="1600" dirty="0" smtClean="0">
                <a:latin typeface="Montserrat" panose="00000500000000000000" pitchFamily="2" charset="0"/>
              </a:rPr>
              <a:t>afectación por hundimiento y agrietamiento.</a:t>
            </a:r>
          </a:p>
          <a:p>
            <a:pPr marL="171450" indent="-171450" algn="just">
              <a:buFont typeface="Arial" panose="020B0604020202020204" pitchFamily="34" charset="0"/>
              <a:buChar char="•"/>
            </a:pPr>
            <a:endParaRPr lang="es-MX" sz="1600" dirty="0">
              <a:latin typeface="Montserrat" panose="00000500000000000000" pitchFamily="2" charset="0"/>
            </a:endParaRPr>
          </a:p>
          <a:p>
            <a:pPr marL="171450" indent="-171450" algn="just">
              <a:buFont typeface="Arial" panose="020B0604020202020204" pitchFamily="34" charset="0"/>
              <a:buChar char="•"/>
            </a:pPr>
            <a:r>
              <a:rPr lang="es-MX" sz="1600" b="1" dirty="0">
                <a:latin typeface="Montserrat" panose="00000500000000000000" pitchFamily="2" charset="0"/>
              </a:rPr>
              <a:t>Instalar piezómetros y conocer gastos de extracción de agua</a:t>
            </a:r>
            <a:r>
              <a:rPr lang="es-MX" sz="1600" dirty="0">
                <a:latin typeface="Montserrat" panose="00000500000000000000" pitchFamily="2" charset="0"/>
              </a:rPr>
              <a:t> </a:t>
            </a:r>
            <a:r>
              <a:rPr lang="es-MX" sz="1600" dirty="0" smtClean="0">
                <a:latin typeface="Montserrat" panose="00000500000000000000" pitchFamily="2" charset="0"/>
              </a:rPr>
              <a:t>en </a:t>
            </a:r>
            <a:r>
              <a:rPr lang="es-MX" sz="1600" dirty="0">
                <a:latin typeface="Montserrat" panose="00000500000000000000" pitchFamily="2" charset="0"/>
              </a:rPr>
              <a:t>pozos </a:t>
            </a:r>
            <a:r>
              <a:rPr lang="es-MX" sz="1600" dirty="0" smtClean="0">
                <a:latin typeface="Montserrat" panose="00000500000000000000" pitchFamily="2" charset="0"/>
              </a:rPr>
              <a:t>para contrastarlos </a:t>
            </a:r>
            <a:r>
              <a:rPr lang="es-MX" sz="1600" dirty="0">
                <a:latin typeface="Montserrat" panose="00000500000000000000" pitchFamily="2" charset="0"/>
              </a:rPr>
              <a:t>con </a:t>
            </a:r>
            <a:r>
              <a:rPr lang="es-MX" sz="1600" dirty="0" smtClean="0">
                <a:latin typeface="Montserrat" panose="00000500000000000000" pitchFamily="2" charset="0"/>
              </a:rPr>
              <a:t>las tendencias de hundimiento y las </a:t>
            </a:r>
            <a:r>
              <a:rPr lang="es-MX" sz="1600" dirty="0">
                <a:latin typeface="Montserrat" panose="00000500000000000000" pitchFamily="2" charset="0"/>
              </a:rPr>
              <a:t>mediciones </a:t>
            </a:r>
            <a:r>
              <a:rPr lang="es-MX" sz="1600" dirty="0" err="1" smtClean="0">
                <a:latin typeface="Montserrat" panose="00000500000000000000" pitchFamily="2" charset="0"/>
              </a:rPr>
              <a:t>piezométricas</a:t>
            </a:r>
            <a:r>
              <a:rPr lang="es-MX" sz="1600" dirty="0" smtClean="0">
                <a:latin typeface="Montserrat" panose="00000500000000000000" pitchFamily="2" charset="0"/>
              </a:rPr>
              <a:t>.</a:t>
            </a:r>
          </a:p>
          <a:p>
            <a:pPr marL="171450" indent="-171450" algn="just">
              <a:buFont typeface="Arial" panose="020B0604020202020204" pitchFamily="34" charset="0"/>
              <a:buChar char="•"/>
            </a:pPr>
            <a:endParaRPr lang="es-MX" sz="1600" dirty="0">
              <a:latin typeface="Montserrat" panose="00000500000000000000" pitchFamily="2" charset="0"/>
            </a:endParaRPr>
          </a:p>
          <a:p>
            <a:pPr marL="171450" indent="-171450" algn="just">
              <a:buFont typeface="Arial" panose="020B0604020202020204" pitchFamily="34" charset="0"/>
              <a:buChar char="•"/>
            </a:pPr>
            <a:r>
              <a:rPr lang="es-MX" sz="1600" dirty="0">
                <a:latin typeface="Montserrat" panose="00000500000000000000" pitchFamily="2" charset="0"/>
              </a:rPr>
              <a:t>Implementar políticas públicas para </a:t>
            </a:r>
            <a:r>
              <a:rPr lang="es-MX" sz="1600" b="1" dirty="0" smtClean="0">
                <a:latin typeface="Montserrat" panose="00000500000000000000" pitchFamily="2" charset="0"/>
              </a:rPr>
              <a:t>captar </a:t>
            </a:r>
            <a:r>
              <a:rPr lang="es-MX" sz="1600" b="1" dirty="0">
                <a:latin typeface="Montserrat" panose="00000500000000000000" pitchFamily="2" charset="0"/>
              </a:rPr>
              <a:t>agua de lluvia</a:t>
            </a:r>
            <a:r>
              <a:rPr lang="es-MX" sz="1600" dirty="0">
                <a:latin typeface="Montserrat" panose="00000500000000000000" pitchFamily="2" charset="0"/>
              </a:rPr>
              <a:t>, </a:t>
            </a:r>
            <a:r>
              <a:rPr lang="es-MX" sz="1600" b="1" dirty="0" smtClean="0">
                <a:latin typeface="Montserrat" panose="00000500000000000000" pitchFamily="2" charset="0"/>
              </a:rPr>
              <a:t>tratar </a:t>
            </a:r>
            <a:r>
              <a:rPr lang="es-MX" sz="1600" b="1" dirty="0">
                <a:latin typeface="Montserrat" panose="00000500000000000000" pitchFamily="2" charset="0"/>
              </a:rPr>
              <a:t>aguas residuales</a:t>
            </a:r>
            <a:r>
              <a:rPr lang="es-MX" sz="1600" dirty="0">
                <a:latin typeface="Montserrat" panose="00000500000000000000" pitchFamily="2" charset="0"/>
              </a:rPr>
              <a:t> y </a:t>
            </a:r>
            <a:r>
              <a:rPr lang="es-MX" sz="1600" dirty="0" smtClean="0">
                <a:latin typeface="Montserrat" panose="00000500000000000000" pitchFamily="2" charset="0"/>
              </a:rPr>
              <a:t>construir </a:t>
            </a:r>
            <a:r>
              <a:rPr lang="es-MX" sz="1600" b="1" dirty="0">
                <a:latin typeface="Montserrat" panose="00000500000000000000" pitchFamily="2" charset="0"/>
              </a:rPr>
              <a:t>pozos de absorción</a:t>
            </a:r>
            <a:r>
              <a:rPr lang="es-MX" sz="1600" dirty="0" smtClean="0">
                <a:latin typeface="Montserrat" panose="00000500000000000000" pitchFamily="2" charset="0"/>
              </a:rPr>
              <a:t>.</a:t>
            </a:r>
            <a:endParaRPr lang="es-MX" sz="1600" dirty="0">
              <a:latin typeface="Montserrat" panose="00000500000000000000" pitchFamily="2" charset="0"/>
            </a:endParaRPr>
          </a:p>
        </p:txBody>
      </p:sp>
      <p:sp>
        <p:nvSpPr>
          <p:cNvPr id="8" name="1 Título"/>
          <p:cNvSpPr txBox="1">
            <a:spLocks/>
          </p:cNvSpPr>
          <p:nvPr/>
        </p:nvSpPr>
        <p:spPr>
          <a:xfrm>
            <a:off x="1" y="6033984"/>
            <a:ext cx="2617098" cy="361581"/>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Agrietamiento del terreno en V. de Arista y Moctezuma, SLP</a:t>
            </a:r>
            <a:endParaRPr lang="es-MX" sz="1000" b="1" dirty="0">
              <a:latin typeface="Montserrat" panose="00000500000000000000" pitchFamily="2" charset="0"/>
            </a:endParaRPr>
          </a:p>
        </p:txBody>
      </p:sp>
      <p:pic>
        <p:nvPicPr>
          <p:cNvPr id="9" name="Picture 5" descr="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15" y="1268760"/>
            <a:ext cx="2576484" cy="157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Fig16-1"/>
          <p:cNvPicPr>
            <a:picLocks noChangeAspect="1" noChangeArrowheads="1"/>
          </p:cNvPicPr>
          <p:nvPr/>
        </p:nvPicPr>
        <p:blipFill>
          <a:blip r:embed="rId3">
            <a:lum bright="12000"/>
            <a:extLst>
              <a:ext uri="{28A0092B-C50C-407E-A947-70E740481C1C}">
                <a14:useLocalDpi xmlns:a14="http://schemas.microsoft.com/office/drawing/2010/main" val="0"/>
              </a:ext>
            </a:extLst>
          </a:blip>
          <a:srcRect t="20163"/>
          <a:stretch>
            <a:fillRect/>
          </a:stretch>
        </p:blipFill>
        <p:spPr bwMode="auto">
          <a:xfrm>
            <a:off x="40614" y="3068960"/>
            <a:ext cx="2576484"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31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135" y="44624"/>
            <a:ext cx="4777269" cy="646331"/>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Acciones de prevención por Dinámica</a:t>
            </a:r>
          </a:p>
          <a:p>
            <a:pPr algn="r"/>
            <a:r>
              <a:rPr lang="es-MX" b="1" dirty="0" smtClean="0">
                <a:solidFill>
                  <a:srgbClr val="38806B"/>
                </a:solidFill>
                <a:latin typeface="Montserrat" panose="00000500000000000000" pitchFamily="2" charset="0"/>
              </a:rPr>
              <a:t>  de Suelos y Procesos Gravitacionales</a:t>
            </a:r>
          </a:p>
        </p:txBody>
      </p:sp>
      <p:sp>
        <p:nvSpPr>
          <p:cNvPr id="3" name="2 CuadroTexto"/>
          <p:cNvSpPr txBox="1"/>
          <p:nvPr/>
        </p:nvSpPr>
        <p:spPr>
          <a:xfrm>
            <a:off x="25030" y="6309320"/>
            <a:ext cx="3034790" cy="430887"/>
          </a:xfrm>
          <a:prstGeom prst="rect">
            <a:avLst/>
          </a:prstGeom>
          <a:noFill/>
        </p:spPr>
        <p:txBody>
          <a:bodyPr wrap="square" rtlCol="0">
            <a:spAutoFit/>
          </a:bodyPr>
          <a:lstStyle/>
          <a:p>
            <a:pPr algn="ctr"/>
            <a:r>
              <a:rPr lang="es-MX" sz="1100" b="1" dirty="0" smtClean="0">
                <a:latin typeface="Montserrat" panose="00000500000000000000" pitchFamily="2" charset="0"/>
              </a:rPr>
              <a:t>Deslizamiento antiguo y reciente en Xilitla, SLP</a:t>
            </a:r>
            <a:endParaRPr lang="es-MX" sz="1100" b="1" dirty="0">
              <a:latin typeface="Montserrat" panose="00000500000000000000" pitchFamily="2" charset="0"/>
            </a:endParaRPr>
          </a:p>
        </p:txBody>
      </p:sp>
      <p:sp>
        <p:nvSpPr>
          <p:cNvPr id="9" name="8 Rectángulo"/>
          <p:cNvSpPr/>
          <p:nvPr/>
        </p:nvSpPr>
        <p:spPr>
          <a:xfrm>
            <a:off x="101269" y="1068407"/>
            <a:ext cx="3030571" cy="584775"/>
          </a:xfrm>
          <a:prstGeom prst="rect">
            <a:avLst/>
          </a:prstGeom>
        </p:spPr>
        <p:txBody>
          <a:bodyPr wrap="square">
            <a:spAutoFit/>
          </a:bodyPr>
          <a:lstStyle/>
          <a:p>
            <a:pPr algn="just">
              <a:buClr>
                <a:srgbClr val="CBB487"/>
              </a:buClr>
            </a:pPr>
            <a:r>
              <a:rPr lang="da-DK" sz="1600" b="1" dirty="0" smtClean="0">
                <a:solidFill>
                  <a:srgbClr val="38806B"/>
                </a:solidFill>
                <a:latin typeface="Montserrat" panose="00000500000000000000" pitchFamily="2" charset="0"/>
              </a:rPr>
              <a:t>Recursos disponibles en CENAPRED</a:t>
            </a:r>
          </a:p>
        </p:txBody>
      </p:sp>
      <p:sp>
        <p:nvSpPr>
          <p:cNvPr id="10" name="9 Rectángulo"/>
          <p:cNvSpPr/>
          <p:nvPr/>
        </p:nvSpPr>
        <p:spPr>
          <a:xfrm>
            <a:off x="3131840" y="692696"/>
            <a:ext cx="5983168" cy="6247864"/>
          </a:xfrm>
          <a:prstGeom prst="rect">
            <a:avLst/>
          </a:prstGeom>
        </p:spPr>
        <p:txBody>
          <a:bodyPr wrap="square">
            <a:spAutoFit/>
          </a:bodyPr>
          <a:lstStyle/>
          <a:p>
            <a:pPr marL="171450" indent="-171450" algn="just">
              <a:buFont typeface="Arial" panose="020B0604020202020204" pitchFamily="34" charset="0"/>
              <a:buChar char="•"/>
            </a:pPr>
            <a:r>
              <a:rPr lang="da-DK" sz="1600" dirty="0" smtClean="0">
                <a:latin typeface="Montserrat" panose="00000500000000000000" pitchFamily="2" charset="0"/>
              </a:rPr>
              <a:t>En la página del ANR está disponible para su </a:t>
            </a:r>
            <a:r>
              <a:rPr lang="da-DK" sz="1600" b="1" dirty="0" smtClean="0">
                <a:latin typeface="Montserrat" panose="00000500000000000000" pitchFamily="2" charset="0"/>
              </a:rPr>
              <a:t>consulta y descarga el Mapa Nacional de Susceptibilidad a la Inestabilidad de Laderas</a:t>
            </a:r>
            <a:r>
              <a:rPr lang="da-DK" sz="1600" dirty="0" smtClean="0">
                <a:latin typeface="Montserrat" panose="00000500000000000000" pitchFamily="2" charset="0"/>
              </a:rPr>
              <a:t>.</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da-DK" sz="1600" dirty="0" smtClean="0">
                <a:latin typeface="Montserrat" panose="00000500000000000000" pitchFamily="2" charset="0"/>
              </a:rPr>
              <a:t>Además del Atlas de Riesgos Estatal, se recomienda </a:t>
            </a:r>
            <a:r>
              <a:rPr lang="da-DK" sz="1600" b="1" dirty="0" smtClean="0">
                <a:latin typeface="Montserrat" panose="00000500000000000000" pitchFamily="2" charset="0"/>
              </a:rPr>
              <a:t>considerar las metodologías de inestabilidad de laderas que se pueden consultar en la página del ANR</a:t>
            </a:r>
            <a:r>
              <a:rPr lang="da-DK" sz="1600" dirty="0" smtClean="0">
                <a:latin typeface="Montserrat" panose="00000500000000000000" pitchFamily="2" charset="0"/>
              </a:rPr>
              <a:t>.</a:t>
            </a:r>
          </a:p>
          <a:p>
            <a:pPr marL="171450" indent="-171450" algn="just">
              <a:buFont typeface="Arial" panose="020B0604020202020204" pitchFamily="34" charset="0"/>
              <a:buChar char="•"/>
            </a:pPr>
            <a:endParaRPr lang="da-DK" sz="1600" dirty="0" smtClean="0">
              <a:latin typeface="Montserrat" panose="00000500000000000000" pitchFamily="2" charset="0"/>
            </a:endParaRPr>
          </a:p>
          <a:p>
            <a:pPr marL="171450" indent="-171450" algn="just">
              <a:buFont typeface="Arial" panose="020B0604020202020204" pitchFamily="34" charset="0"/>
              <a:buChar char="•"/>
            </a:pPr>
            <a:r>
              <a:rPr lang="da-DK" sz="1600" dirty="0" smtClean="0">
                <a:latin typeface="Montserrat" panose="00000500000000000000" pitchFamily="2" charset="0"/>
              </a:rPr>
              <a:t>Para los fenómenos de </a:t>
            </a:r>
            <a:r>
              <a:rPr lang="da-DK" sz="1600" b="1" dirty="0" smtClean="0">
                <a:latin typeface="Montserrat" panose="00000500000000000000" pitchFamily="2" charset="0"/>
              </a:rPr>
              <a:t>hundimeinto, agrietamiento y licuación </a:t>
            </a:r>
            <a:r>
              <a:rPr lang="da-DK" sz="1600" b="1" dirty="0">
                <a:latin typeface="Montserrat" panose="00000500000000000000" pitchFamily="2" charset="0"/>
              </a:rPr>
              <a:t>de suelos</a:t>
            </a:r>
            <a:r>
              <a:rPr lang="da-DK" sz="1600" dirty="0">
                <a:latin typeface="Montserrat" panose="00000500000000000000" pitchFamily="2" charset="0"/>
              </a:rPr>
              <a:t> se recomienda seguir los lineamientos de la </a:t>
            </a:r>
            <a:r>
              <a:rPr lang="da-DK" sz="1600" b="1" dirty="0">
                <a:latin typeface="Montserrat" panose="00000500000000000000" pitchFamily="2" charset="0"/>
              </a:rPr>
              <a:t>Guía de Contenido </a:t>
            </a:r>
            <a:r>
              <a:rPr lang="da-DK" sz="1600" b="1" dirty="0" smtClean="0">
                <a:latin typeface="Montserrat" panose="00000500000000000000" pitchFamily="2" charset="0"/>
              </a:rPr>
              <a:t>Mínimo</a:t>
            </a:r>
            <a:r>
              <a:rPr lang="da-DK" sz="1600" dirty="0" smtClean="0">
                <a:latin typeface="Montserrat" panose="00000500000000000000" pitchFamily="2" charset="0"/>
              </a:rPr>
              <a:t>.</a:t>
            </a:r>
          </a:p>
          <a:p>
            <a:pPr marL="177800" algn="just"/>
            <a:r>
              <a:rPr lang="da-DK" sz="1600" dirty="0" smtClean="0">
                <a:latin typeface="Montserrat" panose="00000500000000000000" pitchFamily="2" charset="0"/>
              </a:rPr>
              <a:t>http</a:t>
            </a:r>
            <a:r>
              <a:rPr lang="da-DK" sz="1600" dirty="0">
                <a:latin typeface="Montserrat" panose="00000500000000000000" pitchFamily="2" charset="0"/>
              </a:rPr>
              <a:t>://www.atlasnacionalderiesgos.gob.mx/archivo/descargas.html</a:t>
            </a:r>
            <a:endParaRPr lang="da-DK" sz="1600" dirty="0" smtClean="0">
              <a:latin typeface="Montserrat" panose="00000500000000000000" pitchFamily="2" charset="0"/>
            </a:endParaRPr>
          </a:p>
          <a:p>
            <a:pPr marL="171450" indent="-171450" algn="just">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b="1" dirty="0" smtClean="0">
                <a:latin typeface="Montserrat" panose="00000500000000000000" pitchFamily="2" charset="0"/>
              </a:rPr>
              <a:t>El CENAPRED cuenta con un curso especializado para la construcción de pluviómetros caseros y un tutorial </a:t>
            </a:r>
            <a:r>
              <a:rPr lang="da-DK" sz="1600" dirty="0" smtClean="0">
                <a:latin typeface="Montserrat" panose="00000500000000000000" pitchFamily="2" charset="0"/>
              </a:rPr>
              <a:t>que está disponible en: https</a:t>
            </a:r>
            <a:r>
              <a:rPr lang="da-DK" sz="1600" dirty="0">
                <a:latin typeface="Montserrat" panose="00000500000000000000" pitchFamily="2" charset="0"/>
              </a:rPr>
              <a:t>://</a:t>
            </a:r>
            <a:r>
              <a:rPr lang="da-DK" sz="1600" dirty="0" smtClean="0">
                <a:latin typeface="Montserrat" panose="00000500000000000000" pitchFamily="2" charset="0"/>
              </a:rPr>
              <a:t>drive.google.com/file/d/ 1Mlym3nK-RDGNimt3wnwvBIgwaBOSieXq/ view?usp=sharing</a:t>
            </a:r>
            <a:endParaRPr lang="da-DK" sz="1600" dirty="0">
              <a:latin typeface="Montserrat" panose="00000500000000000000" pitchFamily="2" charset="0"/>
            </a:endParaRPr>
          </a:p>
          <a:p>
            <a:pPr marL="171450" indent="-171450" algn="just">
              <a:buFont typeface="Arial" panose="020B0604020202020204" pitchFamily="34" charset="0"/>
              <a:buChar char="•"/>
            </a:pPr>
            <a:endParaRPr lang="da-DK" sz="1600" dirty="0">
              <a:latin typeface="Montserrat" panose="00000500000000000000" pitchFamily="2" charset="0"/>
            </a:endParaRPr>
          </a:p>
          <a:p>
            <a:pPr marL="171450" indent="-171450" algn="just">
              <a:buFont typeface="Arial" panose="020B0604020202020204" pitchFamily="34" charset="0"/>
              <a:buChar char="•"/>
            </a:pPr>
            <a:r>
              <a:rPr lang="da-DK" sz="1600" dirty="0" smtClean="0">
                <a:latin typeface="Montserrat" panose="00000500000000000000" pitchFamily="2" charset="0"/>
              </a:rPr>
              <a:t>El CENAPRED cuenta con </a:t>
            </a:r>
            <a:r>
              <a:rPr lang="da-DK" sz="1600" b="1" dirty="0" smtClean="0">
                <a:latin typeface="Montserrat" panose="00000500000000000000" pitchFamily="2" charset="0"/>
              </a:rPr>
              <a:t>procedimientos y experiencia</a:t>
            </a:r>
            <a:r>
              <a:rPr lang="da-DK" sz="1600" dirty="0" smtClean="0">
                <a:latin typeface="Montserrat" panose="00000500000000000000" pitchFamily="2" charset="0"/>
              </a:rPr>
              <a:t> para </a:t>
            </a:r>
            <a:r>
              <a:rPr lang="da-DK" sz="1600" dirty="0">
                <a:latin typeface="Montserrat" panose="00000500000000000000" pitchFamily="2" charset="0"/>
              </a:rPr>
              <a:t>realizar/implementar </a:t>
            </a:r>
            <a:r>
              <a:rPr lang="da-DK" sz="1600" dirty="0" smtClean="0">
                <a:latin typeface="Montserrat" panose="00000500000000000000" pitchFamily="2" charset="0"/>
              </a:rPr>
              <a:t>cursos y acciones </a:t>
            </a:r>
            <a:r>
              <a:rPr lang="da-DK" sz="1600" dirty="0">
                <a:latin typeface="Montserrat" panose="00000500000000000000" pitchFamily="2" charset="0"/>
              </a:rPr>
              <a:t>de comunicación del riesgo y difusión de medidas de prevención.</a:t>
            </a:r>
          </a:p>
        </p:txBody>
      </p:sp>
      <p:pic>
        <p:nvPicPr>
          <p:cNvPr id="4" name="Picture 2" descr="\\10.2.234.13\d\Apy Sinap 2015\88.- Visita Urgente XILITLA-SLP\Fotos 24-26 de junio\IMG_01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38"/>
          <a:stretch/>
        </p:blipFill>
        <p:spPr bwMode="auto">
          <a:xfrm>
            <a:off x="101269" y="2132856"/>
            <a:ext cx="3030571" cy="1805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10.2.234.13\d\Apy Sinap 2015\88.- Visita Urgente XILITLA-SLP\Fotos 24-26 de junio\IMG_0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16" y="4149080"/>
            <a:ext cx="3030571" cy="202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467544" y="395372"/>
            <a:ext cx="3816424" cy="369332"/>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Vulnerabilidad de la vivienda</a:t>
            </a:r>
            <a:endParaRPr lang="es-MX" b="1" dirty="0">
              <a:solidFill>
                <a:srgbClr val="38806B"/>
              </a:solidFill>
              <a:latin typeface="Montserrat" panose="00000500000000000000" pitchFamily="2" charset="0"/>
            </a:endParaRPr>
          </a:p>
        </p:txBody>
      </p:sp>
      <p:sp>
        <p:nvSpPr>
          <p:cNvPr id="18" name="17 CuadroTexto"/>
          <p:cNvSpPr txBox="1"/>
          <p:nvPr/>
        </p:nvSpPr>
        <p:spPr>
          <a:xfrm>
            <a:off x="179512" y="3965862"/>
            <a:ext cx="8778755" cy="2631490"/>
          </a:xfrm>
          <a:prstGeom prst="rect">
            <a:avLst/>
          </a:prstGeom>
          <a:noFill/>
        </p:spPr>
        <p:txBody>
          <a:bodyPr wrap="square" rtlCol="0">
            <a:spAutoFit/>
          </a:bodyPr>
          <a:lstStyle/>
          <a:p>
            <a:pPr algn="just">
              <a:lnSpc>
                <a:spcPct val="125000"/>
              </a:lnSpc>
              <a:spcAft>
                <a:spcPts val="600"/>
              </a:spcAft>
            </a:pPr>
            <a:r>
              <a:rPr lang="es-MX" sz="1600" b="1" dirty="0" smtClean="0">
                <a:solidFill>
                  <a:srgbClr val="38806B"/>
                </a:solidFill>
                <a:latin typeface="Montserrat" panose="00000500000000000000" pitchFamily="2" charset="0"/>
              </a:rPr>
              <a:t>CENAPRED puede contribuir al fortalecimiento de capacidades para la evaluación de la seguridad de las construcciones e infraestructura.</a:t>
            </a:r>
          </a:p>
          <a:p>
            <a:pPr marL="171450" indent="-171450" algn="just">
              <a:lnSpc>
                <a:spcPct val="125000"/>
              </a:lnSpc>
              <a:buFont typeface="Arial" panose="020B0604020202020204" pitchFamily="34" charset="0"/>
              <a:buChar char="•"/>
            </a:pPr>
            <a:r>
              <a:rPr lang="es-MX" sz="1600" dirty="0" smtClean="0">
                <a:latin typeface="Montserrat" panose="00000500000000000000" pitchFamily="2" charset="0"/>
              </a:rPr>
              <a:t>Uso de un formato y un manual para valorar cuantitativamente la vulnerabilidad estructural, </a:t>
            </a:r>
            <a:r>
              <a:rPr lang="es-MX" sz="1600" b="1" i="1" dirty="0" smtClean="0">
                <a:latin typeface="Montserrat" panose="00000500000000000000" pitchFamily="2" charset="0"/>
              </a:rPr>
              <a:t>pre y post </a:t>
            </a:r>
            <a:r>
              <a:rPr lang="es-MX" sz="1600" dirty="0" smtClean="0">
                <a:latin typeface="Montserrat" panose="00000500000000000000" pitchFamily="2" charset="0"/>
              </a:rPr>
              <a:t>ocurrencia de un fenómeno (viento y sismo).</a:t>
            </a:r>
          </a:p>
          <a:p>
            <a:pPr marL="171450" indent="-171450" algn="just">
              <a:lnSpc>
                <a:spcPct val="125000"/>
              </a:lnSpc>
              <a:buFont typeface="Arial" panose="020B0604020202020204" pitchFamily="34" charset="0"/>
              <a:buChar char="•"/>
            </a:pPr>
            <a:r>
              <a:rPr lang="es-MX" sz="1600" dirty="0" smtClean="0">
                <a:latin typeface="Montserrat" panose="00000500000000000000" pitchFamily="2" charset="0"/>
              </a:rPr>
              <a:t>Curso de formación de instructores para que la metodología sea replicada en todo el estado.</a:t>
            </a:r>
          </a:p>
          <a:p>
            <a:pPr marL="171450" indent="-171450" algn="just">
              <a:lnSpc>
                <a:spcPct val="125000"/>
              </a:lnSpc>
              <a:buFont typeface="Arial" panose="020B0604020202020204" pitchFamily="34" charset="0"/>
              <a:buChar char="•"/>
            </a:pPr>
            <a:r>
              <a:rPr lang="es-MX" sz="1600" dirty="0" smtClean="0">
                <a:latin typeface="Montserrat" panose="00000500000000000000" pitchFamily="2" charset="0"/>
              </a:rPr>
              <a:t>Promover la participación de los Colegios de Ingenieros Civiles existentes en San Luis Potosí.</a:t>
            </a:r>
          </a:p>
        </p:txBody>
      </p:sp>
      <p:graphicFrame>
        <p:nvGraphicFramePr>
          <p:cNvPr id="19" name="18 Tabla"/>
          <p:cNvGraphicFramePr>
            <a:graphicFrameLocks noGrp="1"/>
          </p:cNvGraphicFramePr>
          <p:nvPr>
            <p:extLst/>
          </p:nvPr>
        </p:nvGraphicFramePr>
        <p:xfrm>
          <a:off x="971600" y="960932"/>
          <a:ext cx="7344816" cy="2329008"/>
        </p:xfrm>
        <a:graphic>
          <a:graphicData uri="http://schemas.openxmlformats.org/drawingml/2006/table">
            <a:tbl>
              <a:tblPr>
                <a:tableStyleId>{5C22544A-7EE6-4342-B048-85BDC9FD1C3A}</a:tableStyleId>
              </a:tblPr>
              <a:tblGrid>
                <a:gridCol w="4983983"/>
                <a:gridCol w="961821"/>
                <a:gridCol w="1399012"/>
              </a:tblGrid>
              <a:tr h="288032">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San Luis Potosí</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smtClean="0">
                          <a:solidFill>
                            <a:schemeClr val="bg1"/>
                          </a:solidFill>
                          <a:effectLst/>
                          <a:latin typeface="Montserrat" panose="00000500000000000000" pitchFamily="2" charset="0"/>
                        </a:rPr>
                        <a:t>Núm. </a:t>
                      </a:r>
                      <a:r>
                        <a:rPr lang="es-MX" sz="1400" b="1" u="none" strike="noStrike" baseline="0" dirty="0">
                          <a:solidFill>
                            <a:schemeClr val="bg1"/>
                          </a:solidFill>
                          <a:effectLst/>
                          <a:latin typeface="Montserrat" panose="00000500000000000000" pitchFamily="2" charset="0"/>
                        </a:rPr>
                        <a:t>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33528">
                <a:tc>
                  <a:txBody>
                    <a:bodyPr/>
                    <a:lstStyle/>
                    <a:p>
                      <a:pPr algn="l" fontAlgn="b"/>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457,152.98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137,182.46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46,447.24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13,937.89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12,750.20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C00000"/>
                          </a:solidFill>
                          <a:effectLst/>
                          <a:latin typeface="Montserrat" panose="00000500000000000000" pitchFamily="2" charset="0"/>
                        </a:rPr>
                        <a:t>Vivienda no clasificada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2,488.24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C00000"/>
                          </a:solidFill>
                          <a:effectLst/>
                          <a:latin typeface="Montserrat" panose="00000500000000000000" pitchFamily="2" charset="0"/>
                        </a:rPr>
                        <a:t>Muy Alta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smtClean="0">
                          <a:solidFill>
                            <a:schemeClr val="tx1"/>
                          </a:solidFill>
                          <a:effectLst/>
                          <a:latin typeface="Montserrat" panose="00000500000000000000" pitchFamily="2" charset="0"/>
                        </a:rPr>
                        <a:t>Encuesta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22" name="21 Cerrar llave"/>
          <p:cNvSpPr/>
          <p:nvPr/>
        </p:nvSpPr>
        <p:spPr>
          <a:xfrm>
            <a:off x="8172400" y="1772816"/>
            <a:ext cx="216024" cy="1224136"/>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CuadroTexto"/>
          <p:cNvSpPr txBox="1"/>
          <p:nvPr/>
        </p:nvSpPr>
        <p:spPr>
          <a:xfrm>
            <a:off x="8502785" y="2200218"/>
            <a:ext cx="648072" cy="369332"/>
          </a:xfrm>
          <a:prstGeom prst="rect">
            <a:avLst/>
          </a:prstGeom>
          <a:noFill/>
        </p:spPr>
        <p:txBody>
          <a:bodyPr wrap="square" rtlCol="0">
            <a:spAutoFit/>
          </a:bodyPr>
          <a:lstStyle/>
          <a:p>
            <a:r>
              <a:rPr lang="es-MX" dirty="0" smtClean="0"/>
              <a:t>36 %</a:t>
            </a:r>
            <a:endParaRPr lang="es-MX" dirty="0"/>
          </a:p>
        </p:txBody>
      </p:sp>
      <p:sp>
        <p:nvSpPr>
          <p:cNvPr id="2" name="Rectángulo 1"/>
          <p:cNvSpPr/>
          <p:nvPr/>
        </p:nvSpPr>
        <p:spPr>
          <a:xfrm>
            <a:off x="683568" y="3356992"/>
            <a:ext cx="7819218" cy="630942"/>
          </a:xfrm>
          <a:prstGeom prst="rect">
            <a:avLst/>
          </a:prstGeom>
        </p:spPr>
        <p:txBody>
          <a:bodyPr wrap="square">
            <a:spAutoFit/>
          </a:bodyPr>
          <a:lstStyle/>
          <a:p>
            <a:pPr algn="just">
              <a:lnSpc>
                <a:spcPct val="125000"/>
              </a:lnSpc>
            </a:pPr>
            <a:r>
              <a:rPr lang="es-MX" sz="1400" dirty="0" smtClean="0">
                <a:latin typeface="Montserrat" panose="00000500000000000000" pitchFamily="2" charset="0"/>
              </a:rPr>
              <a:t>La edificación para vivienda promedio presenta un </a:t>
            </a:r>
            <a:r>
              <a:rPr lang="es-MX" sz="1400" b="1" dirty="0" smtClean="0">
                <a:solidFill>
                  <a:srgbClr val="FF0000"/>
                </a:solidFill>
                <a:latin typeface="Montserrat" panose="00000500000000000000" pitchFamily="2" charset="0"/>
              </a:rPr>
              <a:t>nivel medio-alto </a:t>
            </a:r>
            <a:r>
              <a:rPr lang="es-MX" sz="1400" dirty="0" smtClean="0">
                <a:latin typeface="Montserrat" panose="00000500000000000000" pitchFamily="2" charset="0"/>
              </a:rPr>
              <a:t>(nivel 5, en una escala de 1, muy bajo, y 7, muy alto) de susceptibilidad al </a:t>
            </a:r>
            <a:r>
              <a:rPr lang="es-MX" sz="1400" b="1" dirty="0" smtClean="0">
                <a:solidFill>
                  <a:srgbClr val="FF0000"/>
                </a:solidFill>
                <a:latin typeface="Montserrat" panose="00000500000000000000" pitchFamily="2" charset="0"/>
              </a:rPr>
              <a:t>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3983589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0" y="243241"/>
            <a:ext cx="3960440" cy="369332"/>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8" name="4 CuadroTexto"/>
          <p:cNvSpPr txBox="1"/>
          <p:nvPr/>
        </p:nvSpPr>
        <p:spPr>
          <a:xfrm>
            <a:off x="122413" y="620688"/>
            <a:ext cx="6141969" cy="4093428"/>
          </a:xfrm>
          <a:prstGeom prst="rect">
            <a:avLst/>
          </a:prstGeom>
          <a:noFill/>
        </p:spPr>
        <p:txBody>
          <a:bodyPr wrap="square" rtlCol="0">
            <a:spAutoFit/>
          </a:bodyPr>
          <a:lstStyle/>
          <a:p>
            <a:pPr>
              <a:lnSpc>
                <a:spcPct val="125000"/>
              </a:lnSpc>
            </a:pPr>
            <a:r>
              <a:rPr lang="es-MX" sz="1600" dirty="0" smtClean="0">
                <a:latin typeface="Montserrat" panose="00000500000000000000" pitchFamily="2" charset="0"/>
              </a:rPr>
              <a:t>Según información de la Sociedad Mexicana de Ingeniería Estructural:</a:t>
            </a:r>
          </a:p>
          <a:p>
            <a:pPr>
              <a:lnSpc>
                <a:spcPct val="125000"/>
              </a:lnSpc>
            </a:pPr>
            <a:endParaRPr lang="es-MX" sz="1600" dirty="0" smtClean="0">
              <a:latin typeface="Montserrat" panose="00000500000000000000" pitchFamily="2" charset="0"/>
            </a:endParaRPr>
          </a:p>
          <a:p>
            <a:pPr marL="285750" indent="-285750">
              <a:lnSpc>
                <a:spcPct val="125000"/>
              </a:lnSpc>
              <a:buFont typeface="Arial" panose="020B0604020202020204" pitchFamily="34" charset="0"/>
              <a:buChar char="•"/>
            </a:pPr>
            <a:r>
              <a:rPr lang="es-MX" sz="1600" b="1" dirty="0" smtClean="0">
                <a:latin typeface="Montserrat" panose="00000500000000000000" pitchFamily="2" charset="0"/>
              </a:rPr>
              <a:t>No </a:t>
            </a:r>
            <a:r>
              <a:rPr lang="es-MX" sz="1600" dirty="0" smtClean="0">
                <a:latin typeface="Montserrat" panose="00000500000000000000" pitchFamily="2" charset="0"/>
              </a:rPr>
              <a:t>existe un reglamento estatal.</a:t>
            </a:r>
          </a:p>
          <a:p>
            <a:pPr marL="285750" indent="-285750">
              <a:lnSpc>
                <a:spcPct val="125000"/>
              </a:lnSpc>
              <a:buFont typeface="Arial" panose="020B0604020202020204" pitchFamily="34" charset="0"/>
              <a:buChar char="•"/>
            </a:pPr>
            <a:r>
              <a:rPr lang="es-MX" sz="1600" dirty="0" smtClean="0">
                <a:latin typeface="Montserrat" panose="00000500000000000000" pitchFamily="2" charset="0"/>
              </a:rPr>
              <a:t>Existe el reglamento del municipio de San Luis Potosí, con fecha de 2002.</a:t>
            </a:r>
          </a:p>
          <a:p>
            <a:pPr marL="285750" indent="-285750">
              <a:lnSpc>
                <a:spcPct val="125000"/>
              </a:lnSpc>
              <a:buFont typeface="Arial" panose="020B0604020202020204" pitchFamily="34" charset="0"/>
              <a:buChar char="•"/>
            </a:pPr>
            <a:r>
              <a:rPr lang="es-MX" sz="1600" dirty="0">
                <a:latin typeface="Montserrat" panose="00000500000000000000" pitchFamily="2" charset="0"/>
              </a:rPr>
              <a:t>El </a:t>
            </a:r>
            <a:r>
              <a:rPr lang="es-MX" sz="1600" dirty="0" smtClean="0">
                <a:latin typeface="Montserrat" panose="00000500000000000000" pitchFamily="2" charset="0"/>
              </a:rPr>
              <a:t>CENAPRED</a:t>
            </a:r>
            <a:r>
              <a:rPr lang="es-MX" sz="1600" dirty="0">
                <a:latin typeface="Montserrat" panose="00000500000000000000" pitchFamily="2" charset="0"/>
              </a:rPr>
              <a:t> </a:t>
            </a:r>
            <a:r>
              <a:rPr lang="es-MX" sz="1600" dirty="0" smtClean="0">
                <a:latin typeface="Montserrat" panose="00000500000000000000" pitchFamily="2" charset="0"/>
              </a:rPr>
              <a:t>y el ONNCCE </a:t>
            </a:r>
            <a:r>
              <a:rPr lang="es-MX" sz="1600" dirty="0">
                <a:latin typeface="Montserrat" panose="00000500000000000000" pitchFamily="2" charset="0"/>
              </a:rPr>
              <a:t>están desarrollando una </a:t>
            </a:r>
            <a:r>
              <a:rPr lang="es-MX" sz="1600" i="1" dirty="0">
                <a:latin typeface="Montserrat" panose="00000500000000000000" pitchFamily="2" charset="0"/>
              </a:rPr>
              <a:t>NMX de Seguridad Estructural de las edificaciones</a:t>
            </a:r>
            <a:r>
              <a:rPr lang="es-MX" sz="1600" dirty="0">
                <a:latin typeface="Montserrat" panose="00000500000000000000" pitchFamily="2" charset="0"/>
              </a:rPr>
              <a:t>, la cual puede ser adecuada a las necesidades del estado y/o los </a:t>
            </a:r>
            <a:r>
              <a:rPr lang="es-MX" sz="1600" dirty="0" smtClean="0">
                <a:latin typeface="Montserrat" panose="00000500000000000000" pitchFamily="2" charset="0"/>
              </a:rPr>
              <a:t>municipios.</a:t>
            </a:r>
          </a:p>
          <a:p>
            <a:pPr marL="285750" indent="-285750">
              <a:lnSpc>
                <a:spcPct val="125000"/>
              </a:lnSpc>
              <a:buFont typeface="Arial" panose="020B0604020202020204" pitchFamily="34" charset="0"/>
              <a:buChar char="•"/>
            </a:pPr>
            <a:r>
              <a:rPr lang="es-MX" sz="1600" dirty="0" smtClean="0">
                <a:latin typeface="Montserrat" panose="00000500000000000000" pitchFamily="2" charset="0"/>
              </a:rPr>
              <a:t>En ANR se reportan documentos normativos relativos a construcción y/o desarrollo urbano para </a:t>
            </a:r>
            <a:r>
              <a:rPr lang="es-MX" sz="1600" b="1" dirty="0" smtClean="0">
                <a:latin typeface="Montserrat" panose="00000500000000000000" pitchFamily="2" charset="0"/>
              </a:rPr>
              <a:t>uno</a:t>
            </a:r>
            <a:r>
              <a:rPr lang="es-MX" sz="1600" dirty="0" smtClean="0">
                <a:latin typeface="Montserrat" panose="00000500000000000000" pitchFamily="2" charset="0"/>
              </a:rPr>
              <a:t> de los</a:t>
            </a:r>
            <a:r>
              <a:rPr lang="es-MX" sz="1600" b="1" dirty="0" smtClean="0">
                <a:latin typeface="Montserrat" panose="00000500000000000000" pitchFamily="2" charset="0"/>
              </a:rPr>
              <a:t> 58 </a:t>
            </a:r>
            <a:r>
              <a:rPr lang="es-MX" sz="1600" dirty="0" smtClean="0">
                <a:latin typeface="Montserrat" panose="00000500000000000000" pitchFamily="2" charset="0"/>
              </a:rPr>
              <a:t>municipios del estado.</a:t>
            </a:r>
          </a:p>
        </p:txBody>
      </p:sp>
      <p:sp>
        <p:nvSpPr>
          <p:cNvPr id="9" name="4 CuadroTexto"/>
          <p:cNvSpPr txBox="1"/>
          <p:nvPr/>
        </p:nvSpPr>
        <p:spPr>
          <a:xfrm>
            <a:off x="122414" y="5052953"/>
            <a:ext cx="8899172" cy="1400383"/>
          </a:xfrm>
          <a:prstGeom prst="rect">
            <a:avLst/>
          </a:prstGeom>
          <a:noFill/>
        </p:spPr>
        <p:txBody>
          <a:bodyPr wrap="square" rtlCol="0">
            <a:spAutoFit/>
          </a:bodyPr>
          <a:lstStyle/>
          <a:p>
            <a:pPr marL="285750" indent="-285750">
              <a:lnSpc>
                <a:spcPct val="125000"/>
              </a:lnSpc>
              <a:spcAft>
                <a:spcPts val="600"/>
              </a:spcAft>
              <a:buFont typeface="Arial" panose="020B0604020202020204" pitchFamily="34" charset="0"/>
              <a:buChar char="•"/>
            </a:pPr>
            <a:r>
              <a:rPr lang="es-MX" sz="1600" dirty="0" smtClean="0">
                <a:latin typeface="Montserrat" panose="00000500000000000000" pitchFamily="2" charset="0"/>
              </a:rPr>
              <a:t>Desarrollo </a:t>
            </a:r>
            <a:r>
              <a:rPr lang="es-MX" sz="1600" dirty="0">
                <a:latin typeface="Montserrat" panose="00000500000000000000" pitchFamily="2" charset="0"/>
              </a:rPr>
              <a:t>de la normatividad técnica en materia de </a:t>
            </a:r>
            <a:r>
              <a:rPr lang="es-MX" sz="1600" dirty="0" smtClean="0">
                <a:latin typeface="Montserrat" panose="00000500000000000000" pitchFamily="2" charset="0"/>
              </a:rPr>
              <a:t>construcción.	</a:t>
            </a:r>
          </a:p>
          <a:p>
            <a:pPr marL="285750" indent="-285750">
              <a:lnSpc>
                <a:spcPct val="125000"/>
              </a:lnSpc>
              <a:spcAft>
                <a:spcPts val="600"/>
              </a:spcAft>
              <a:buFont typeface="Arial" panose="020B0604020202020204" pitchFamily="34" charset="0"/>
              <a:buChar char="•"/>
            </a:pPr>
            <a:r>
              <a:rPr lang="es-MX" sz="16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83" t="6956" r="16391" b="7246"/>
          <a:stretch/>
        </p:blipFill>
        <p:spPr bwMode="auto">
          <a:xfrm>
            <a:off x="6264383" y="1268760"/>
            <a:ext cx="2757812" cy="2449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2 CuadroTexto">
            <a:extLst>
              <a:ext uri="{FF2B5EF4-FFF2-40B4-BE49-F238E27FC236}">
                <a16:creationId xmlns:a16="http://schemas.microsoft.com/office/drawing/2014/main" xmlns="" id="{8704289E-E0FC-492E-AA72-A14602583E7F}"/>
              </a:ext>
            </a:extLst>
          </p:cNvPr>
          <p:cNvSpPr txBox="1"/>
          <p:nvPr/>
        </p:nvSpPr>
        <p:spPr>
          <a:xfrm>
            <a:off x="421350" y="4715852"/>
            <a:ext cx="2422458"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Recomendaciones</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86843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345161"/>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a:solidFill>
                  <a:schemeClr val="bg2">
                    <a:lumMod val="75000"/>
                  </a:schemeClr>
                </a:solidFill>
                <a:latin typeface="Montserrat" panose="00000500000000000000" pitchFamily="2" charset="0"/>
              </a:rPr>
              <a:t>9</a:t>
            </a:r>
            <a:r>
              <a:rPr lang="es-MX" altLang="es-MX" sz="1400" dirty="0" smtClean="0">
                <a:solidFill>
                  <a:schemeClr val="bg2">
                    <a:lumMod val="75000"/>
                  </a:schemeClr>
                </a:solidFill>
                <a:latin typeface="Montserrat" panose="00000500000000000000" pitchFamily="2" charset="0"/>
              </a:rPr>
              <a:t> de enero, 2019</a:t>
            </a:r>
            <a:endParaRPr lang="es-MX" altLang="es-MX" sz="1400" dirty="0">
              <a:solidFill>
                <a:schemeClr val="bg2">
                  <a:lumMod val="75000"/>
                </a:schemeClr>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400300"/>
            <a:ext cx="4824536"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p>
          <a:p>
            <a:pPr lvl="1" algn="r" eaLnBrk="1" hangingPunct="1">
              <a:spcBef>
                <a:spcPct val="0"/>
              </a:spcBef>
              <a:buNone/>
            </a:pPr>
            <a:r>
              <a:rPr lang="es-MX" sz="2000" b="1" dirty="0" smtClean="0">
                <a:solidFill>
                  <a:schemeClr val="bg1"/>
                </a:solidFill>
                <a:latin typeface="Montserrat" panose="00000500000000000000" pitchFamily="2" charset="0"/>
              </a:rPr>
              <a:t>San Luis Potosí</a:t>
            </a:r>
            <a:endParaRPr lang="es-MX" sz="2000" b="1" dirty="0">
              <a:solidFill>
                <a:schemeClr val="bg1"/>
              </a:solidFill>
              <a:latin typeface="Montserrat" panose="00000500000000000000" pitchFamily="2" charset="0"/>
            </a:endParaRPr>
          </a:p>
          <a:p>
            <a:pPr lvl="1" algn="r" eaLnBrk="1" hangingPunct="1">
              <a:spcBef>
                <a:spcPct val="0"/>
              </a:spcBef>
              <a:buFontTx/>
              <a:buNone/>
            </a:pPr>
            <a:endParaRPr lang="es-MX" altLang="es-MX" sz="1000" b="1" dirty="0">
              <a:solidFill>
                <a:schemeClr val="bg1"/>
              </a:solidFill>
              <a:latin typeface="Trajan Pro" pitchFamily="18" charset="0"/>
            </a:endParaRPr>
          </a:p>
          <a:p>
            <a:pPr lvl="1" algn="r" eaLnBrk="1" hangingPunct="1">
              <a:spcBef>
                <a:spcPct val="0"/>
              </a:spcBef>
              <a:buFontTx/>
              <a:buNone/>
            </a:pPr>
            <a:endParaRPr lang="es-MX" altLang="es-MX" sz="1400" dirty="0" smtClean="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2">
                    <a:lumMod val="75000"/>
                  </a:schemeClr>
                </a:solidFill>
                <a:latin typeface="Montserrat" panose="00000500000000000000" pitchFamily="2" charset="0"/>
              </a:rPr>
              <a:t>Dirección de Investigación</a:t>
            </a:r>
            <a:endParaRPr lang="es-MX" altLang="es-MX" sz="1400" dirty="0">
              <a:solidFill>
                <a:schemeClr val="bg2">
                  <a:lumMod val="75000"/>
                </a:schemeClr>
              </a:solidFill>
              <a:latin typeface="Montserrat" panose="00000500000000000000" pitchFamily="2" charset="0"/>
            </a:endParaRPr>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0260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Formar </a:t>
            </a:r>
            <a:r>
              <a:rPr lang="es-MX" sz="1600" dirty="0">
                <a:solidFill>
                  <a:prstClr val="black"/>
                </a:solidFill>
                <a:latin typeface="Montserrat" panose="00000500000000000000" pitchFamily="2" charset="0"/>
              </a:rPr>
              <a:t>u optimizar un Comité Científico, integrado por especialistas locales, que asesore a las autoridades de gobierno y/o de Protección Civil 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Establecimiento </a:t>
            </a:r>
            <a:r>
              <a:rPr lang="es-MX" sz="1600" dirty="0">
                <a:solidFill>
                  <a:prstClr val="black"/>
                </a:solidFill>
                <a:latin typeface="Montserrat" panose="00000500000000000000" pitchFamily="2" charset="0"/>
              </a:rPr>
              <a:t>de protocolos de comunicación y de trabajo 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Creación </a:t>
            </a:r>
            <a:r>
              <a:rPr lang="es-MX" sz="1600" dirty="0">
                <a:solidFill>
                  <a:prstClr val="black"/>
                </a:solidFill>
                <a:latin typeface="Montserrat" panose="00000500000000000000" pitchFamily="2" charset="0"/>
              </a:rPr>
              <a:t>de un subcomité para la elaboración / actualización del reglamento de construcción </a:t>
            </a:r>
            <a:r>
              <a:rPr lang="es-MX" sz="1600" dirty="0" smtClean="0">
                <a:solidFill>
                  <a:prstClr val="black"/>
                </a:solidFill>
                <a:latin typeface="Montserrat" panose="00000500000000000000" pitchFamily="2" charset="0"/>
              </a:rPr>
              <a:t>estatal</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Participación</a:t>
            </a:r>
            <a:r>
              <a:rPr lang="es-MX" sz="1600" dirty="0">
                <a:solidFill>
                  <a:prstClr val="black"/>
                </a:solidFill>
                <a:latin typeface="Montserrat" panose="00000500000000000000" pitchFamily="2" charset="0"/>
              </a:rPr>
              <a:t>, vía remota, de un enlace estatal, con perfil técnico-científico, en las reuniones de CCA del </a:t>
            </a:r>
            <a:r>
              <a:rPr lang="es-MX" sz="1600" dirty="0" smtClean="0">
                <a:solidFill>
                  <a:prstClr val="black"/>
                </a:solidFill>
                <a:latin typeface="Montserrat" panose="00000500000000000000" pitchFamily="2" charset="0"/>
              </a:rPr>
              <a:t>SINAPROC</a:t>
            </a:r>
            <a:endParaRPr lang="es-MX" sz="16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2328299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9 de enero,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711822"/>
            <a:ext cx="48245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r>
              <a:rPr lang="es-MX" altLang="es-MX" sz="2000" b="1" dirty="0">
                <a:solidFill>
                  <a:srgbClr val="E8DECA"/>
                </a:solidFill>
                <a:latin typeface="Montserrat" panose="00000500000000000000" pitchFamily="2" charset="0"/>
              </a:rPr>
              <a:t>CAPACITACIÓN </a:t>
            </a:r>
            <a:r>
              <a:rPr lang="es-MX" altLang="es-MX" sz="2000" b="1" dirty="0" smtClean="0">
                <a:solidFill>
                  <a:srgbClr val="E8DECA"/>
                </a:solidFill>
                <a:latin typeface="Montserrat" panose="00000500000000000000" pitchFamily="2" charset="0"/>
              </a:rPr>
              <a:t>EN </a:t>
            </a:r>
            <a:r>
              <a:rPr lang="es-MX" altLang="es-MX" sz="2000" b="1" dirty="0">
                <a:solidFill>
                  <a:srgbClr val="E8DECA"/>
                </a:solidFill>
                <a:latin typeface="Montserrat" panose="00000500000000000000" pitchFamily="2" charset="0"/>
              </a:rPr>
              <a:t>MATERIA DE PROTECCIÓN CIVIL </a:t>
            </a:r>
          </a:p>
          <a:p>
            <a:pPr lvl="1" algn="r" eaLnBrk="1" hangingPunct="1">
              <a:spcBef>
                <a:spcPct val="0"/>
              </a:spcBef>
              <a:buFontTx/>
              <a:buNone/>
            </a:pPr>
            <a:endParaRPr lang="es-MX" altLang="es-MX" sz="1000" b="1" dirty="0">
              <a:solidFill>
                <a:srgbClr val="595959"/>
              </a:solidFill>
              <a:latin typeface="Trajan Pro" pitchFamily="18" charset="0"/>
            </a:endParaRPr>
          </a:p>
          <a:p>
            <a:pPr lvl="1" algn="r" eaLnBrk="1" hangingPunct="1">
              <a:spcBef>
                <a:spcPct val="0"/>
              </a:spcBef>
              <a:buFontTx/>
              <a:buNone/>
            </a:pPr>
            <a:r>
              <a:rPr lang="es-MX" altLang="es-MX" sz="1400" dirty="0" smtClean="0">
                <a:solidFill>
                  <a:srgbClr val="E8DECA"/>
                </a:solidFill>
                <a:latin typeface="Montserrat" panose="00000500000000000000" pitchFamily="2" charset="0"/>
              </a:rPr>
              <a:t>ENAPROC</a:t>
            </a:r>
            <a:endParaRPr lang="es-MX" altLang="es-MX" sz="1400" dirty="0">
              <a:solidFill>
                <a:srgbClr val="E8DECA"/>
              </a:solidFill>
              <a:latin typeface="Montserrat" panose="00000500000000000000" pitchFamily="2" charset="0"/>
            </a:endParaRPr>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259780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327490" y="1745724"/>
            <a:ext cx="3168352" cy="4278094"/>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Habitantes: 2,585,520</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Municipios: 58 </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Los principales peligros identificados en el estado son: Sequias, Inundaciones,  deslizamiento de laderas y sustancias inflamables. </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Estudiantes en el  TBGIR. (364 inscritos con  65 egresados), con una eficiencia terminal </a:t>
            </a:r>
            <a:r>
              <a:rPr lang="es-MX" sz="1600" b="1" dirty="0">
                <a:solidFill>
                  <a:srgbClr val="9C0471"/>
                </a:solidFill>
                <a:latin typeface="Montserrat" panose="00000500000000000000" pitchFamily="2" charset="0"/>
                <a:cs typeface="Arial" panose="020B0604020202020204" pitchFamily="34" charset="0"/>
              </a:rPr>
              <a:t>del </a:t>
            </a:r>
            <a:r>
              <a:rPr lang="es-MX" sz="1600" b="1" dirty="0" smtClean="0">
                <a:solidFill>
                  <a:srgbClr val="9C0471"/>
                </a:solidFill>
                <a:latin typeface="Montserrat" panose="00000500000000000000" pitchFamily="2" charset="0"/>
                <a:cs typeface="Arial" panose="020B0604020202020204" pitchFamily="34" charset="0"/>
              </a:rPr>
              <a:t>17.9%.</a:t>
            </a:r>
          </a:p>
          <a:p>
            <a:pPr algn="just"/>
            <a:endParaRPr lang="es-MX" sz="1600" b="1" dirty="0">
              <a:solidFill>
                <a:srgbClr val="9C0471"/>
              </a:solidFill>
              <a:latin typeface="Montserrat" panose="00000500000000000000" pitchFamily="2" charset="0"/>
              <a:cs typeface="Arial" panose="020B0604020202020204" pitchFamily="34" charset="0"/>
            </a:endParaRPr>
          </a:p>
        </p:txBody>
      </p:sp>
      <p:sp>
        <p:nvSpPr>
          <p:cNvPr id="5" name="Rectangle 3"/>
          <p:cNvSpPr>
            <a:spLocks noChangeArrowheads="1"/>
          </p:cNvSpPr>
          <p:nvPr/>
        </p:nvSpPr>
        <p:spPr bwMode="auto">
          <a:xfrm>
            <a:off x="4739018" y="1571466"/>
            <a:ext cx="30761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Sustancias químicas peligrosas almacenadas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por municipio</a:t>
            </a:r>
            <a:r>
              <a:rPr lang="es-MX" altLang="es-MX" sz="600" dirty="0">
                <a:latin typeface="Montserrat" panose="00000500000000000000" pitchFamily="2" charset="0"/>
                <a:cs typeface="Arial" pitchFamily="34" charset="0"/>
              </a:rPr>
              <a:t> </a:t>
            </a:r>
            <a:r>
              <a:rPr lang="es-MX" altLang="es-MX" sz="600" dirty="0" smtClean="0">
                <a:latin typeface="Montserrat" panose="00000500000000000000" pitchFamily="2" charset="0"/>
                <a:cs typeface="Arial" pitchFamily="34" charset="0"/>
              </a:rPr>
              <a:t>  </a:t>
            </a: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en el estado de </a:t>
            </a:r>
            <a:r>
              <a:rPr lang="es-ES" altLang="es-MX" sz="900" b="1" i="1" dirty="0" smtClean="0">
                <a:latin typeface="Montserrat" panose="00000500000000000000" pitchFamily="2" charset="0"/>
                <a:ea typeface="Times New Roman" pitchFamily="18" charset="0"/>
                <a:cs typeface="Times New Roman" pitchFamily="18" charset="0"/>
              </a:rPr>
              <a:t>San Luis Potosí</a:t>
            </a:r>
            <a:endParaRPr kumimoji="0" lang="es-MX" altLang="es-MX" sz="600" b="0" i="0" u="none" strike="noStrike" cap="none" normalizeH="0" baseline="0" dirty="0" smtClean="0">
              <a:ln>
                <a:noFill/>
              </a:ln>
              <a:solidFill>
                <a:schemeClr val="tx1"/>
              </a:solidFill>
              <a:effectLst/>
              <a:latin typeface="Montserrat" panose="00000500000000000000" pitchFamily="2" charset="0"/>
              <a:cs typeface="Arial" pitchFamily="34" charset="0"/>
            </a:endParaRPr>
          </a:p>
        </p:txBody>
      </p:sp>
      <p:sp>
        <p:nvSpPr>
          <p:cNvPr id="8" name="7 Rectángulo"/>
          <p:cNvSpPr/>
          <p:nvPr/>
        </p:nvSpPr>
        <p:spPr>
          <a:xfrm>
            <a:off x="1147810" y="1031002"/>
            <a:ext cx="7168605" cy="369332"/>
          </a:xfrm>
          <a:prstGeom prst="rect">
            <a:avLst/>
          </a:prstGeom>
        </p:spPr>
        <p:txBody>
          <a:bodyPr wrap="square">
            <a:spAutoFit/>
          </a:bodyPr>
          <a:lstStyle/>
          <a:p>
            <a:r>
              <a:rPr lang="es-MX" b="1" dirty="0">
                <a:solidFill>
                  <a:srgbClr val="38806B"/>
                </a:solidFill>
                <a:latin typeface="Montserrat" panose="00000500000000000000" pitchFamily="2" charset="0"/>
              </a:rPr>
              <a:t> Antecedentes en el estado de </a:t>
            </a:r>
            <a:r>
              <a:rPr lang="es-MX" b="1" dirty="0" smtClean="0">
                <a:solidFill>
                  <a:srgbClr val="38806B"/>
                </a:solidFill>
                <a:latin typeface="Montserrat" panose="00000500000000000000" pitchFamily="2" charset="0"/>
              </a:rPr>
              <a:t>San Luis Potosí </a:t>
            </a:r>
            <a:endParaRPr lang="es-MX" b="1" dirty="0">
              <a:solidFill>
                <a:srgbClr val="38806B"/>
              </a:solidFill>
              <a:latin typeface="Montserrat" panose="00000500000000000000" pitchFamily="2" charset="0"/>
            </a:endParaRPr>
          </a:p>
        </p:txBody>
      </p:sp>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6"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7" name="16 Objeto"/>
          <p:cNvGraphicFramePr>
            <a:graphicFrameLocks noChangeAspect="1"/>
          </p:cNvGraphicFramePr>
          <p:nvPr>
            <p:extLst/>
          </p:nvPr>
        </p:nvGraphicFramePr>
        <p:xfrm>
          <a:off x="3880446" y="2131212"/>
          <a:ext cx="4656632" cy="2767227"/>
        </p:xfrm>
        <a:graphic>
          <a:graphicData uri="http://schemas.openxmlformats.org/presentationml/2006/ole">
            <mc:AlternateContent xmlns:mc="http://schemas.openxmlformats.org/markup-compatibility/2006">
              <mc:Choice xmlns:v="urn:schemas-microsoft-com:vml" Requires="v">
                <p:oleObj spid="_x0000_s2051" name="Gráfico" r:id="rId3" imgW="5314950" imgH="3162300" progId="Excel.Chart.8">
                  <p:embed/>
                </p:oleObj>
              </mc:Choice>
              <mc:Fallback>
                <p:oleObj name="Gráfico" r:id="rId3" imgW="5314950" imgH="31623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446" y="2131212"/>
                        <a:ext cx="4656632" cy="2767227"/>
                      </a:xfrm>
                      <a:prstGeom prst="rect">
                        <a:avLst/>
                      </a:prstGeom>
                      <a:noFill/>
                    </p:spPr>
                  </p:pic>
                </p:oleObj>
              </mc:Fallback>
            </mc:AlternateContent>
          </a:graphicData>
        </a:graphic>
      </p:graphicFrame>
      <p:grpSp>
        <p:nvGrpSpPr>
          <p:cNvPr id="21" name="Group 22"/>
          <p:cNvGrpSpPr>
            <a:grpSpLocks/>
          </p:cNvGrpSpPr>
          <p:nvPr/>
        </p:nvGrpSpPr>
        <p:grpSpPr bwMode="auto">
          <a:xfrm>
            <a:off x="5461000" y="4898439"/>
            <a:ext cx="1297305" cy="1371600"/>
            <a:chOff x="8181" y="1238"/>
            <a:chExt cx="2043" cy="2160"/>
          </a:xfrm>
        </p:grpSpPr>
        <p:sp>
          <p:nvSpPr>
            <p:cNvPr id="22" name="Freeform 23"/>
            <p:cNvSpPr>
              <a:spLocks/>
            </p:cNvSpPr>
            <p:nvPr/>
          </p:nvSpPr>
          <p:spPr bwMode="auto">
            <a:xfrm>
              <a:off x="8181" y="1238"/>
              <a:ext cx="1800" cy="2160"/>
            </a:xfrm>
            <a:custGeom>
              <a:avLst/>
              <a:gdLst>
                <a:gd name="T0" fmla="*/ 71 w 2998"/>
                <a:gd name="T1" fmla="*/ 1331 h 3120"/>
                <a:gd name="T2" fmla="*/ 109 w 2998"/>
                <a:gd name="T3" fmla="*/ 1612 h 3120"/>
                <a:gd name="T4" fmla="*/ 229 w 2998"/>
                <a:gd name="T5" fmla="*/ 1725 h 3120"/>
                <a:gd name="T6" fmla="*/ 409 w 2998"/>
                <a:gd name="T7" fmla="*/ 1858 h 3120"/>
                <a:gd name="T8" fmla="*/ 479 w 2998"/>
                <a:gd name="T9" fmla="*/ 1883 h 3120"/>
                <a:gd name="T10" fmla="*/ 599 w 2998"/>
                <a:gd name="T11" fmla="*/ 1883 h 3120"/>
                <a:gd name="T12" fmla="*/ 729 w 2998"/>
                <a:gd name="T13" fmla="*/ 1690 h 3120"/>
                <a:gd name="T14" fmla="*/ 817 w 2998"/>
                <a:gd name="T15" fmla="*/ 1781 h 3120"/>
                <a:gd name="T16" fmla="*/ 789 w 2998"/>
                <a:gd name="T17" fmla="*/ 1960 h 3120"/>
                <a:gd name="T18" fmla="*/ 817 w 2998"/>
                <a:gd name="T19" fmla="*/ 2097 h 3120"/>
                <a:gd name="T20" fmla="*/ 828 w 2998"/>
                <a:gd name="T21" fmla="*/ 2252 h 3120"/>
                <a:gd name="T22" fmla="*/ 729 w 2998"/>
                <a:gd name="T23" fmla="*/ 2547 h 3120"/>
                <a:gd name="T24" fmla="*/ 800 w 2998"/>
                <a:gd name="T25" fmla="*/ 2603 h 3120"/>
                <a:gd name="T26" fmla="*/ 990 w 2998"/>
                <a:gd name="T27" fmla="*/ 2691 h 3120"/>
                <a:gd name="T28" fmla="*/ 1159 w 2998"/>
                <a:gd name="T29" fmla="*/ 2818 h 3120"/>
                <a:gd name="T30" fmla="*/ 1300 w 2998"/>
                <a:gd name="T31" fmla="*/ 2920 h 3120"/>
                <a:gd name="T32" fmla="*/ 1399 w 2998"/>
                <a:gd name="T33" fmla="*/ 2793 h 3120"/>
                <a:gd name="T34" fmla="*/ 1568 w 2998"/>
                <a:gd name="T35" fmla="*/ 2772 h 3120"/>
                <a:gd name="T36" fmla="*/ 1758 w 2998"/>
                <a:gd name="T37" fmla="*/ 2920 h 3120"/>
                <a:gd name="T38" fmla="*/ 1899 w 2998"/>
                <a:gd name="T39" fmla="*/ 2941 h 3120"/>
                <a:gd name="T40" fmla="*/ 1948 w 2998"/>
                <a:gd name="T41" fmla="*/ 2849 h 3120"/>
                <a:gd name="T42" fmla="*/ 2128 w 2998"/>
                <a:gd name="T43" fmla="*/ 2941 h 3120"/>
                <a:gd name="T44" fmla="*/ 2177 w 2998"/>
                <a:gd name="T45" fmla="*/ 2951 h 3120"/>
                <a:gd name="T46" fmla="*/ 2219 w 2998"/>
                <a:gd name="T47" fmla="*/ 2863 h 3120"/>
                <a:gd name="T48" fmla="*/ 2318 w 2998"/>
                <a:gd name="T49" fmla="*/ 2761 h 3120"/>
                <a:gd name="T50" fmla="*/ 2378 w 2998"/>
                <a:gd name="T51" fmla="*/ 2839 h 3120"/>
                <a:gd name="T52" fmla="*/ 2529 w 2998"/>
                <a:gd name="T53" fmla="*/ 3053 h 3120"/>
                <a:gd name="T54" fmla="*/ 2617 w 2998"/>
                <a:gd name="T55" fmla="*/ 3032 h 3120"/>
                <a:gd name="T56" fmla="*/ 2698 w 2998"/>
                <a:gd name="T57" fmla="*/ 3099 h 3120"/>
                <a:gd name="T58" fmla="*/ 2779 w 2998"/>
                <a:gd name="T59" fmla="*/ 3099 h 3120"/>
                <a:gd name="T60" fmla="*/ 2867 w 2998"/>
                <a:gd name="T61" fmla="*/ 3120 h 3120"/>
                <a:gd name="T62" fmla="*/ 2867 w 2998"/>
                <a:gd name="T63" fmla="*/ 2972 h 3120"/>
                <a:gd name="T64" fmla="*/ 2959 w 2998"/>
                <a:gd name="T65" fmla="*/ 2920 h 3120"/>
                <a:gd name="T66" fmla="*/ 2917 w 2998"/>
                <a:gd name="T67" fmla="*/ 2828 h 3120"/>
                <a:gd name="T68" fmla="*/ 2970 w 2998"/>
                <a:gd name="T69" fmla="*/ 2681 h 3120"/>
                <a:gd name="T70" fmla="*/ 2980 w 2998"/>
                <a:gd name="T71" fmla="*/ 2568 h 3120"/>
                <a:gd name="T72" fmla="*/ 2980 w 2998"/>
                <a:gd name="T73" fmla="*/ 2477 h 3120"/>
                <a:gd name="T74" fmla="*/ 2917 w 2998"/>
                <a:gd name="T75" fmla="*/ 2343 h 3120"/>
                <a:gd name="T76" fmla="*/ 2899 w 2998"/>
                <a:gd name="T77" fmla="*/ 2150 h 3120"/>
                <a:gd name="T78" fmla="*/ 2558 w 2998"/>
                <a:gd name="T79" fmla="*/ 2097 h 3120"/>
                <a:gd name="T80" fmla="*/ 2318 w 2998"/>
                <a:gd name="T81" fmla="*/ 2052 h 3120"/>
                <a:gd name="T82" fmla="*/ 2198 w 2998"/>
                <a:gd name="T83" fmla="*/ 1837 h 3120"/>
                <a:gd name="T84" fmla="*/ 2089 w 2998"/>
                <a:gd name="T85" fmla="*/ 1837 h 3120"/>
                <a:gd name="T86" fmla="*/ 1698 w 2998"/>
                <a:gd name="T87" fmla="*/ 1690 h 3120"/>
                <a:gd name="T88" fmla="*/ 1758 w 2998"/>
                <a:gd name="T89" fmla="*/ 1546 h 3120"/>
                <a:gd name="T90" fmla="*/ 1687 w 2998"/>
                <a:gd name="T91" fmla="*/ 1331 h 3120"/>
                <a:gd name="T92" fmla="*/ 1610 w 2998"/>
                <a:gd name="T93" fmla="*/ 1286 h 3120"/>
                <a:gd name="T94" fmla="*/ 1349 w 2998"/>
                <a:gd name="T95" fmla="*/ 1307 h 3120"/>
                <a:gd name="T96" fmla="*/ 1328 w 2998"/>
                <a:gd name="T97" fmla="*/ 734 h 3120"/>
                <a:gd name="T98" fmla="*/ 1230 w 2998"/>
                <a:gd name="T99" fmla="*/ 407 h 3120"/>
                <a:gd name="T100" fmla="*/ 1149 w 2998"/>
                <a:gd name="T101" fmla="*/ 91 h 3120"/>
                <a:gd name="T102" fmla="*/ 1078 w 2998"/>
                <a:gd name="T103" fmla="*/ 0 h 3120"/>
                <a:gd name="T104" fmla="*/ 1099 w 2998"/>
                <a:gd name="T105" fmla="*/ 70 h 3120"/>
                <a:gd name="T106" fmla="*/ 969 w 2998"/>
                <a:gd name="T107" fmla="*/ 182 h 3120"/>
                <a:gd name="T108" fmla="*/ 828 w 2998"/>
                <a:gd name="T109" fmla="*/ 351 h 3120"/>
                <a:gd name="T110" fmla="*/ 839 w 2998"/>
                <a:gd name="T111" fmla="*/ 555 h 3120"/>
                <a:gd name="T112" fmla="*/ 469 w 2998"/>
                <a:gd name="T113" fmla="*/ 1036 h 3120"/>
                <a:gd name="T114" fmla="*/ 197 w 2998"/>
                <a:gd name="T115" fmla="*/ 1117 h 3120"/>
                <a:gd name="T116" fmla="*/ 49 w 2998"/>
                <a:gd name="T117" fmla="*/ 1219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98" h="3120">
                  <a:moveTo>
                    <a:pt x="0" y="1275"/>
                  </a:moveTo>
                  <a:lnTo>
                    <a:pt x="11" y="1296"/>
                  </a:lnTo>
                  <a:lnTo>
                    <a:pt x="39" y="1307"/>
                  </a:lnTo>
                  <a:lnTo>
                    <a:pt x="71" y="1331"/>
                  </a:lnTo>
                  <a:lnTo>
                    <a:pt x="78" y="1352"/>
                  </a:lnTo>
                  <a:lnTo>
                    <a:pt x="78" y="1546"/>
                  </a:lnTo>
                  <a:lnTo>
                    <a:pt x="99" y="1567"/>
                  </a:lnTo>
                  <a:lnTo>
                    <a:pt x="109" y="1612"/>
                  </a:lnTo>
                  <a:lnTo>
                    <a:pt x="169" y="1690"/>
                  </a:lnTo>
                  <a:lnTo>
                    <a:pt x="190" y="1690"/>
                  </a:lnTo>
                  <a:lnTo>
                    <a:pt x="197" y="1700"/>
                  </a:lnTo>
                  <a:lnTo>
                    <a:pt x="229" y="1725"/>
                  </a:lnTo>
                  <a:lnTo>
                    <a:pt x="257" y="1714"/>
                  </a:lnTo>
                  <a:lnTo>
                    <a:pt x="278" y="1757"/>
                  </a:lnTo>
                  <a:lnTo>
                    <a:pt x="328" y="1771"/>
                  </a:lnTo>
                  <a:lnTo>
                    <a:pt x="409" y="1858"/>
                  </a:lnTo>
                  <a:lnTo>
                    <a:pt x="440" y="1915"/>
                  </a:lnTo>
                  <a:lnTo>
                    <a:pt x="458" y="1950"/>
                  </a:lnTo>
                  <a:lnTo>
                    <a:pt x="479" y="1939"/>
                  </a:lnTo>
                  <a:lnTo>
                    <a:pt x="479" y="1883"/>
                  </a:lnTo>
                  <a:lnTo>
                    <a:pt x="490" y="1883"/>
                  </a:lnTo>
                  <a:lnTo>
                    <a:pt x="550" y="1915"/>
                  </a:lnTo>
                  <a:lnTo>
                    <a:pt x="578" y="1904"/>
                  </a:lnTo>
                  <a:lnTo>
                    <a:pt x="599" y="1883"/>
                  </a:lnTo>
                  <a:lnTo>
                    <a:pt x="659" y="1813"/>
                  </a:lnTo>
                  <a:lnTo>
                    <a:pt x="691" y="1771"/>
                  </a:lnTo>
                  <a:lnTo>
                    <a:pt x="701" y="1679"/>
                  </a:lnTo>
                  <a:lnTo>
                    <a:pt x="729" y="1690"/>
                  </a:lnTo>
                  <a:lnTo>
                    <a:pt x="758" y="1735"/>
                  </a:lnTo>
                  <a:lnTo>
                    <a:pt x="789" y="1757"/>
                  </a:lnTo>
                  <a:lnTo>
                    <a:pt x="810" y="1757"/>
                  </a:lnTo>
                  <a:lnTo>
                    <a:pt x="817" y="1781"/>
                  </a:lnTo>
                  <a:lnTo>
                    <a:pt x="828" y="1813"/>
                  </a:lnTo>
                  <a:lnTo>
                    <a:pt x="828" y="1858"/>
                  </a:lnTo>
                  <a:lnTo>
                    <a:pt x="828" y="1929"/>
                  </a:lnTo>
                  <a:lnTo>
                    <a:pt x="789" y="1960"/>
                  </a:lnTo>
                  <a:lnTo>
                    <a:pt x="768" y="1981"/>
                  </a:lnTo>
                  <a:lnTo>
                    <a:pt x="768" y="2027"/>
                  </a:lnTo>
                  <a:lnTo>
                    <a:pt x="800" y="2073"/>
                  </a:lnTo>
                  <a:lnTo>
                    <a:pt x="817" y="2097"/>
                  </a:lnTo>
                  <a:lnTo>
                    <a:pt x="839" y="2108"/>
                  </a:lnTo>
                  <a:lnTo>
                    <a:pt x="839" y="2118"/>
                  </a:lnTo>
                  <a:lnTo>
                    <a:pt x="839" y="2220"/>
                  </a:lnTo>
                  <a:lnTo>
                    <a:pt x="828" y="2252"/>
                  </a:lnTo>
                  <a:lnTo>
                    <a:pt x="828" y="2368"/>
                  </a:lnTo>
                  <a:lnTo>
                    <a:pt x="768" y="2466"/>
                  </a:lnTo>
                  <a:lnTo>
                    <a:pt x="758" y="2501"/>
                  </a:lnTo>
                  <a:lnTo>
                    <a:pt x="729" y="2547"/>
                  </a:lnTo>
                  <a:lnTo>
                    <a:pt x="729" y="2579"/>
                  </a:lnTo>
                  <a:lnTo>
                    <a:pt x="740" y="2603"/>
                  </a:lnTo>
                  <a:lnTo>
                    <a:pt x="779" y="2603"/>
                  </a:lnTo>
                  <a:lnTo>
                    <a:pt x="800" y="2603"/>
                  </a:lnTo>
                  <a:lnTo>
                    <a:pt x="828" y="2624"/>
                  </a:lnTo>
                  <a:lnTo>
                    <a:pt x="849" y="2670"/>
                  </a:lnTo>
                  <a:lnTo>
                    <a:pt x="930" y="2681"/>
                  </a:lnTo>
                  <a:lnTo>
                    <a:pt x="990" y="2691"/>
                  </a:lnTo>
                  <a:lnTo>
                    <a:pt x="1029" y="2681"/>
                  </a:lnTo>
                  <a:lnTo>
                    <a:pt x="1089" y="2772"/>
                  </a:lnTo>
                  <a:lnTo>
                    <a:pt x="1138" y="2818"/>
                  </a:lnTo>
                  <a:lnTo>
                    <a:pt x="1159" y="2818"/>
                  </a:lnTo>
                  <a:lnTo>
                    <a:pt x="1208" y="2863"/>
                  </a:lnTo>
                  <a:lnTo>
                    <a:pt x="1230" y="2884"/>
                  </a:lnTo>
                  <a:lnTo>
                    <a:pt x="1258" y="2906"/>
                  </a:lnTo>
                  <a:lnTo>
                    <a:pt x="1300" y="2920"/>
                  </a:lnTo>
                  <a:lnTo>
                    <a:pt x="1349" y="2906"/>
                  </a:lnTo>
                  <a:lnTo>
                    <a:pt x="1360" y="2874"/>
                  </a:lnTo>
                  <a:lnTo>
                    <a:pt x="1370" y="2818"/>
                  </a:lnTo>
                  <a:lnTo>
                    <a:pt x="1399" y="2793"/>
                  </a:lnTo>
                  <a:lnTo>
                    <a:pt x="1480" y="2761"/>
                  </a:lnTo>
                  <a:lnTo>
                    <a:pt x="1508" y="2772"/>
                  </a:lnTo>
                  <a:lnTo>
                    <a:pt x="1540" y="2783"/>
                  </a:lnTo>
                  <a:lnTo>
                    <a:pt x="1568" y="2772"/>
                  </a:lnTo>
                  <a:lnTo>
                    <a:pt x="1589" y="2783"/>
                  </a:lnTo>
                  <a:lnTo>
                    <a:pt x="1617" y="2804"/>
                  </a:lnTo>
                  <a:lnTo>
                    <a:pt x="1638" y="2828"/>
                  </a:lnTo>
                  <a:lnTo>
                    <a:pt x="1758" y="2920"/>
                  </a:lnTo>
                  <a:lnTo>
                    <a:pt x="1779" y="2920"/>
                  </a:lnTo>
                  <a:lnTo>
                    <a:pt x="1849" y="2930"/>
                  </a:lnTo>
                  <a:lnTo>
                    <a:pt x="1878" y="2930"/>
                  </a:lnTo>
                  <a:lnTo>
                    <a:pt x="1899" y="2941"/>
                  </a:lnTo>
                  <a:lnTo>
                    <a:pt x="1920" y="2920"/>
                  </a:lnTo>
                  <a:lnTo>
                    <a:pt x="1920" y="2895"/>
                  </a:lnTo>
                  <a:lnTo>
                    <a:pt x="1938" y="2849"/>
                  </a:lnTo>
                  <a:lnTo>
                    <a:pt x="1948" y="2849"/>
                  </a:lnTo>
                  <a:lnTo>
                    <a:pt x="1997" y="2874"/>
                  </a:lnTo>
                  <a:lnTo>
                    <a:pt x="2050" y="2906"/>
                  </a:lnTo>
                  <a:lnTo>
                    <a:pt x="2100" y="2941"/>
                  </a:lnTo>
                  <a:lnTo>
                    <a:pt x="2128" y="2941"/>
                  </a:lnTo>
                  <a:lnTo>
                    <a:pt x="2138" y="2930"/>
                  </a:lnTo>
                  <a:lnTo>
                    <a:pt x="2149" y="2930"/>
                  </a:lnTo>
                  <a:lnTo>
                    <a:pt x="2177" y="2941"/>
                  </a:lnTo>
                  <a:lnTo>
                    <a:pt x="2177" y="2951"/>
                  </a:lnTo>
                  <a:lnTo>
                    <a:pt x="2198" y="2951"/>
                  </a:lnTo>
                  <a:lnTo>
                    <a:pt x="2219" y="2930"/>
                  </a:lnTo>
                  <a:lnTo>
                    <a:pt x="2219" y="2874"/>
                  </a:lnTo>
                  <a:lnTo>
                    <a:pt x="2219" y="2863"/>
                  </a:lnTo>
                  <a:lnTo>
                    <a:pt x="2219" y="2828"/>
                  </a:lnTo>
                  <a:lnTo>
                    <a:pt x="2258" y="2783"/>
                  </a:lnTo>
                  <a:lnTo>
                    <a:pt x="2290" y="2761"/>
                  </a:lnTo>
                  <a:lnTo>
                    <a:pt x="2318" y="2761"/>
                  </a:lnTo>
                  <a:lnTo>
                    <a:pt x="2318" y="2783"/>
                  </a:lnTo>
                  <a:lnTo>
                    <a:pt x="2329" y="2793"/>
                  </a:lnTo>
                  <a:lnTo>
                    <a:pt x="2367" y="2761"/>
                  </a:lnTo>
                  <a:lnTo>
                    <a:pt x="2378" y="2839"/>
                  </a:lnTo>
                  <a:lnTo>
                    <a:pt x="2388" y="2849"/>
                  </a:lnTo>
                  <a:lnTo>
                    <a:pt x="2431" y="2962"/>
                  </a:lnTo>
                  <a:lnTo>
                    <a:pt x="2519" y="3120"/>
                  </a:lnTo>
                  <a:lnTo>
                    <a:pt x="2529" y="3053"/>
                  </a:lnTo>
                  <a:lnTo>
                    <a:pt x="2540" y="3032"/>
                  </a:lnTo>
                  <a:lnTo>
                    <a:pt x="2558" y="3032"/>
                  </a:lnTo>
                  <a:lnTo>
                    <a:pt x="2579" y="3018"/>
                  </a:lnTo>
                  <a:lnTo>
                    <a:pt x="2617" y="3032"/>
                  </a:lnTo>
                  <a:lnTo>
                    <a:pt x="2639" y="3064"/>
                  </a:lnTo>
                  <a:lnTo>
                    <a:pt x="2660" y="3088"/>
                  </a:lnTo>
                  <a:lnTo>
                    <a:pt x="2670" y="3099"/>
                  </a:lnTo>
                  <a:lnTo>
                    <a:pt x="2698" y="3099"/>
                  </a:lnTo>
                  <a:lnTo>
                    <a:pt x="2730" y="3099"/>
                  </a:lnTo>
                  <a:lnTo>
                    <a:pt x="2748" y="3109"/>
                  </a:lnTo>
                  <a:lnTo>
                    <a:pt x="2758" y="3099"/>
                  </a:lnTo>
                  <a:lnTo>
                    <a:pt x="2779" y="3099"/>
                  </a:lnTo>
                  <a:lnTo>
                    <a:pt x="2801" y="3109"/>
                  </a:lnTo>
                  <a:lnTo>
                    <a:pt x="2818" y="3109"/>
                  </a:lnTo>
                  <a:lnTo>
                    <a:pt x="2850" y="3120"/>
                  </a:lnTo>
                  <a:lnTo>
                    <a:pt x="2867" y="3120"/>
                  </a:lnTo>
                  <a:lnTo>
                    <a:pt x="2878" y="3109"/>
                  </a:lnTo>
                  <a:lnTo>
                    <a:pt x="2889" y="3088"/>
                  </a:lnTo>
                  <a:lnTo>
                    <a:pt x="2889" y="3018"/>
                  </a:lnTo>
                  <a:lnTo>
                    <a:pt x="2867" y="2972"/>
                  </a:lnTo>
                  <a:lnTo>
                    <a:pt x="2878" y="2951"/>
                  </a:lnTo>
                  <a:lnTo>
                    <a:pt x="2927" y="2941"/>
                  </a:lnTo>
                  <a:lnTo>
                    <a:pt x="2938" y="2930"/>
                  </a:lnTo>
                  <a:lnTo>
                    <a:pt x="2959" y="2920"/>
                  </a:lnTo>
                  <a:lnTo>
                    <a:pt x="2959" y="2906"/>
                  </a:lnTo>
                  <a:lnTo>
                    <a:pt x="2959" y="2874"/>
                  </a:lnTo>
                  <a:lnTo>
                    <a:pt x="2927" y="2849"/>
                  </a:lnTo>
                  <a:lnTo>
                    <a:pt x="2917" y="2828"/>
                  </a:lnTo>
                  <a:lnTo>
                    <a:pt x="2910" y="2804"/>
                  </a:lnTo>
                  <a:lnTo>
                    <a:pt x="2899" y="2783"/>
                  </a:lnTo>
                  <a:lnTo>
                    <a:pt x="2917" y="2726"/>
                  </a:lnTo>
                  <a:lnTo>
                    <a:pt x="2970" y="2681"/>
                  </a:lnTo>
                  <a:lnTo>
                    <a:pt x="2998" y="2660"/>
                  </a:lnTo>
                  <a:lnTo>
                    <a:pt x="2998" y="2624"/>
                  </a:lnTo>
                  <a:lnTo>
                    <a:pt x="2998" y="2593"/>
                  </a:lnTo>
                  <a:lnTo>
                    <a:pt x="2980" y="2568"/>
                  </a:lnTo>
                  <a:lnTo>
                    <a:pt x="2980" y="2547"/>
                  </a:lnTo>
                  <a:lnTo>
                    <a:pt x="2980" y="2501"/>
                  </a:lnTo>
                  <a:lnTo>
                    <a:pt x="2987" y="2491"/>
                  </a:lnTo>
                  <a:lnTo>
                    <a:pt x="2980" y="2477"/>
                  </a:lnTo>
                  <a:lnTo>
                    <a:pt x="2959" y="2456"/>
                  </a:lnTo>
                  <a:lnTo>
                    <a:pt x="2850" y="2435"/>
                  </a:lnTo>
                  <a:lnTo>
                    <a:pt x="2899" y="2435"/>
                  </a:lnTo>
                  <a:lnTo>
                    <a:pt x="2917" y="2343"/>
                  </a:lnTo>
                  <a:lnTo>
                    <a:pt x="2910" y="2287"/>
                  </a:lnTo>
                  <a:lnTo>
                    <a:pt x="2970" y="2231"/>
                  </a:lnTo>
                  <a:lnTo>
                    <a:pt x="2970" y="2196"/>
                  </a:lnTo>
                  <a:lnTo>
                    <a:pt x="2899" y="2150"/>
                  </a:lnTo>
                  <a:lnTo>
                    <a:pt x="2949" y="2062"/>
                  </a:lnTo>
                  <a:lnTo>
                    <a:pt x="2670" y="2083"/>
                  </a:lnTo>
                  <a:lnTo>
                    <a:pt x="2670" y="2062"/>
                  </a:lnTo>
                  <a:lnTo>
                    <a:pt x="2558" y="2097"/>
                  </a:lnTo>
                  <a:lnTo>
                    <a:pt x="2459" y="2062"/>
                  </a:lnTo>
                  <a:lnTo>
                    <a:pt x="2420" y="2073"/>
                  </a:lnTo>
                  <a:lnTo>
                    <a:pt x="2360" y="2062"/>
                  </a:lnTo>
                  <a:lnTo>
                    <a:pt x="2318" y="2052"/>
                  </a:lnTo>
                  <a:lnTo>
                    <a:pt x="2279" y="2041"/>
                  </a:lnTo>
                  <a:lnTo>
                    <a:pt x="2248" y="1995"/>
                  </a:lnTo>
                  <a:lnTo>
                    <a:pt x="2240" y="1915"/>
                  </a:lnTo>
                  <a:lnTo>
                    <a:pt x="2198" y="1837"/>
                  </a:lnTo>
                  <a:lnTo>
                    <a:pt x="2117" y="1781"/>
                  </a:lnTo>
                  <a:lnTo>
                    <a:pt x="2068" y="1771"/>
                  </a:lnTo>
                  <a:lnTo>
                    <a:pt x="2068" y="1792"/>
                  </a:lnTo>
                  <a:lnTo>
                    <a:pt x="2089" y="1837"/>
                  </a:lnTo>
                  <a:lnTo>
                    <a:pt x="2078" y="1858"/>
                  </a:lnTo>
                  <a:lnTo>
                    <a:pt x="1818" y="1735"/>
                  </a:lnTo>
                  <a:lnTo>
                    <a:pt x="1709" y="1714"/>
                  </a:lnTo>
                  <a:lnTo>
                    <a:pt x="1698" y="1690"/>
                  </a:lnTo>
                  <a:lnTo>
                    <a:pt x="1687" y="1655"/>
                  </a:lnTo>
                  <a:lnTo>
                    <a:pt x="1709" y="1556"/>
                  </a:lnTo>
                  <a:lnTo>
                    <a:pt x="1747" y="1546"/>
                  </a:lnTo>
                  <a:lnTo>
                    <a:pt x="1758" y="1546"/>
                  </a:lnTo>
                  <a:lnTo>
                    <a:pt x="1768" y="1444"/>
                  </a:lnTo>
                  <a:lnTo>
                    <a:pt x="1709" y="1388"/>
                  </a:lnTo>
                  <a:lnTo>
                    <a:pt x="1709" y="1352"/>
                  </a:lnTo>
                  <a:lnTo>
                    <a:pt x="1687" y="1331"/>
                  </a:lnTo>
                  <a:lnTo>
                    <a:pt x="1638" y="1352"/>
                  </a:lnTo>
                  <a:lnTo>
                    <a:pt x="1628" y="1342"/>
                  </a:lnTo>
                  <a:lnTo>
                    <a:pt x="1617" y="1307"/>
                  </a:lnTo>
                  <a:lnTo>
                    <a:pt x="1610" y="1286"/>
                  </a:lnTo>
                  <a:lnTo>
                    <a:pt x="1610" y="1275"/>
                  </a:lnTo>
                  <a:lnTo>
                    <a:pt x="1480" y="1261"/>
                  </a:lnTo>
                  <a:lnTo>
                    <a:pt x="1480" y="1307"/>
                  </a:lnTo>
                  <a:lnTo>
                    <a:pt x="1349" y="1307"/>
                  </a:lnTo>
                  <a:lnTo>
                    <a:pt x="1328" y="1251"/>
                  </a:lnTo>
                  <a:lnTo>
                    <a:pt x="1339" y="1082"/>
                  </a:lnTo>
                  <a:lnTo>
                    <a:pt x="1339" y="801"/>
                  </a:lnTo>
                  <a:lnTo>
                    <a:pt x="1328" y="734"/>
                  </a:lnTo>
                  <a:lnTo>
                    <a:pt x="1289" y="653"/>
                  </a:lnTo>
                  <a:lnTo>
                    <a:pt x="1247" y="586"/>
                  </a:lnTo>
                  <a:lnTo>
                    <a:pt x="1230" y="530"/>
                  </a:lnTo>
                  <a:lnTo>
                    <a:pt x="1230" y="407"/>
                  </a:lnTo>
                  <a:lnTo>
                    <a:pt x="1240" y="351"/>
                  </a:lnTo>
                  <a:lnTo>
                    <a:pt x="1230" y="270"/>
                  </a:lnTo>
                  <a:lnTo>
                    <a:pt x="1219" y="228"/>
                  </a:lnTo>
                  <a:lnTo>
                    <a:pt x="1149" y="91"/>
                  </a:lnTo>
                  <a:lnTo>
                    <a:pt x="1099" y="35"/>
                  </a:lnTo>
                  <a:lnTo>
                    <a:pt x="1099" y="24"/>
                  </a:lnTo>
                  <a:lnTo>
                    <a:pt x="1089" y="14"/>
                  </a:lnTo>
                  <a:lnTo>
                    <a:pt x="1078" y="0"/>
                  </a:lnTo>
                  <a:lnTo>
                    <a:pt x="1067" y="14"/>
                  </a:lnTo>
                  <a:lnTo>
                    <a:pt x="1067" y="45"/>
                  </a:lnTo>
                  <a:lnTo>
                    <a:pt x="1089" y="59"/>
                  </a:lnTo>
                  <a:lnTo>
                    <a:pt x="1099" y="70"/>
                  </a:lnTo>
                  <a:lnTo>
                    <a:pt x="1078" y="91"/>
                  </a:lnTo>
                  <a:lnTo>
                    <a:pt x="1050" y="116"/>
                  </a:lnTo>
                  <a:lnTo>
                    <a:pt x="990" y="158"/>
                  </a:lnTo>
                  <a:lnTo>
                    <a:pt x="969" y="182"/>
                  </a:lnTo>
                  <a:lnTo>
                    <a:pt x="948" y="270"/>
                  </a:lnTo>
                  <a:lnTo>
                    <a:pt x="948" y="305"/>
                  </a:lnTo>
                  <a:lnTo>
                    <a:pt x="920" y="362"/>
                  </a:lnTo>
                  <a:lnTo>
                    <a:pt x="828" y="351"/>
                  </a:lnTo>
                  <a:lnTo>
                    <a:pt x="817" y="362"/>
                  </a:lnTo>
                  <a:lnTo>
                    <a:pt x="810" y="383"/>
                  </a:lnTo>
                  <a:lnTo>
                    <a:pt x="810" y="439"/>
                  </a:lnTo>
                  <a:lnTo>
                    <a:pt x="839" y="555"/>
                  </a:lnTo>
                  <a:lnTo>
                    <a:pt x="839" y="565"/>
                  </a:lnTo>
                  <a:lnTo>
                    <a:pt x="691" y="734"/>
                  </a:lnTo>
                  <a:lnTo>
                    <a:pt x="648" y="801"/>
                  </a:lnTo>
                  <a:lnTo>
                    <a:pt x="469" y="1036"/>
                  </a:lnTo>
                  <a:lnTo>
                    <a:pt x="448" y="1050"/>
                  </a:lnTo>
                  <a:lnTo>
                    <a:pt x="349" y="1082"/>
                  </a:lnTo>
                  <a:lnTo>
                    <a:pt x="268" y="1106"/>
                  </a:lnTo>
                  <a:lnTo>
                    <a:pt x="197" y="1117"/>
                  </a:lnTo>
                  <a:lnTo>
                    <a:pt x="141" y="1149"/>
                  </a:lnTo>
                  <a:lnTo>
                    <a:pt x="88" y="1173"/>
                  </a:lnTo>
                  <a:lnTo>
                    <a:pt x="78" y="1194"/>
                  </a:lnTo>
                  <a:lnTo>
                    <a:pt x="49" y="1219"/>
                  </a:lnTo>
                  <a:lnTo>
                    <a:pt x="0" y="1251"/>
                  </a:lnTo>
                  <a:lnTo>
                    <a:pt x="0" y="1275"/>
                  </a:lnTo>
                  <a:close/>
                </a:path>
              </a:pathLst>
            </a:custGeom>
            <a:solidFill>
              <a:srgbClr val="EAEAEA"/>
            </a:solidFill>
            <a:ln w="19050"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23" name="Text Box 24"/>
            <p:cNvSpPr txBox="1">
              <a:spLocks noChangeArrowheads="1"/>
            </p:cNvSpPr>
            <p:nvPr/>
          </p:nvSpPr>
          <p:spPr bwMode="auto">
            <a:xfrm>
              <a:off x="8604" y="2328"/>
              <a:ext cx="1620" cy="54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MX" altLang="es-MX" sz="700" b="0" i="0" u="none" strike="noStrike" cap="none" normalizeH="0" baseline="0" dirty="0" smtClean="0">
                  <a:ln>
                    <a:noFill/>
                  </a:ln>
                  <a:solidFill>
                    <a:schemeClr val="tx1"/>
                  </a:solidFill>
                  <a:effectLst/>
                  <a:latin typeface="Arial" pitchFamily="34" charset="0"/>
                  <a:cs typeface="Arial" pitchFamily="34" charset="0"/>
                </a:rPr>
                <a:t>     San Luis Potosí</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MX" altLang="es-MX" sz="1600" b="0" i="0" u="none" strike="noStrike" cap="none" normalizeH="0" baseline="0" dirty="0" smtClean="0">
                  <a:ln>
                    <a:noFill/>
                  </a:ln>
                  <a:solidFill>
                    <a:schemeClr val="tx1"/>
                  </a:solidFill>
                  <a:effectLst/>
                  <a:latin typeface="Arial" pitchFamily="34" charset="0"/>
                  <a:cs typeface="Arial" pitchFamily="34" charset="0"/>
                </a:rPr>
                <a:t>   </a:t>
              </a:r>
              <a:r>
                <a:rPr kumimoji="0" lang="es-MX" altLang="es-MX" sz="900" b="0" i="0" u="none" strike="noStrike" cap="none" normalizeH="0" baseline="0" dirty="0" smtClean="0">
                  <a:ln>
                    <a:noFill/>
                  </a:ln>
                  <a:solidFill>
                    <a:schemeClr val="tx1"/>
                  </a:solidFill>
                  <a:effectLst/>
                  <a:latin typeface="Arial" pitchFamily="34" charset="0"/>
                  <a:cs typeface="Arial" pitchFamily="34" charset="0"/>
                  <a:sym typeface="Wingdings 2" pitchFamily="18" charset="2"/>
                </a:rPr>
                <a:t></a:t>
              </a:r>
              <a:r>
                <a:rPr kumimoji="0" lang="es-MX" altLang="es-MX" sz="900" b="0" i="0" u="none" strike="noStrike" cap="none" normalizeH="0" baseline="0" dirty="0" smtClean="0">
                  <a:ln>
                    <a:noFill/>
                  </a:ln>
                  <a:solidFill>
                    <a:schemeClr val="tx1"/>
                  </a:solidFill>
                  <a:effectLst/>
                  <a:latin typeface="Arial" pitchFamily="34" charset="0"/>
                  <a:cs typeface="Arial" pitchFamily="34" charset="0"/>
                </a:rPr>
                <a:t> </a:t>
              </a: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694950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56" y="2318206"/>
            <a:ext cx="2367880" cy="157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281241"/>
            <a:ext cx="2675756" cy="407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954" y="2636912"/>
            <a:ext cx="3517584" cy="257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669" y="4007882"/>
            <a:ext cx="1759254" cy="234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057318" y="1052736"/>
            <a:ext cx="7403114" cy="369332"/>
          </a:xfrm>
          <a:prstGeom prst="rect">
            <a:avLst/>
          </a:prstGeom>
        </p:spPr>
        <p:txBody>
          <a:bodyPr wrap="square">
            <a:spAutoFit/>
          </a:bodyPr>
          <a:lstStyle/>
          <a:p>
            <a:r>
              <a:rPr lang="es-MX" b="1" dirty="0">
                <a:solidFill>
                  <a:srgbClr val="38806B"/>
                </a:solidFill>
                <a:latin typeface="Montserrat" panose="00000500000000000000" pitchFamily="2" charset="0"/>
              </a:rPr>
              <a:t> Atención de emergencias en trasporte </a:t>
            </a:r>
          </a:p>
        </p:txBody>
      </p:sp>
    </p:spTree>
    <p:extLst>
      <p:ext uri="{BB962C8B-B14F-4D97-AF65-F5344CB8AC3E}">
        <p14:creationId xmlns:p14="http://schemas.microsoft.com/office/powerpoint/2010/main" val="2998321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108520" y="1823390"/>
            <a:ext cx="9001000" cy="830997"/>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Implementación del Curso Equipos  Comunitarios de Respuesta </a:t>
            </a:r>
            <a:r>
              <a:rPr lang="es-MX" sz="1600" b="1" dirty="0">
                <a:solidFill>
                  <a:srgbClr val="9C0471"/>
                </a:solidFill>
                <a:latin typeface="Montserrat" panose="00000500000000000000" pitchFamily="2" charset="0"/>
                <a:cs typeface="Arial" panose="020B0604020202020204" pitchFamily="34" charset="0"/>
              </a:rPr>
              <a:t>a </a:t>
            </a:r>
            <a:r>
              <a:rPr lang="es-MX" sz="1600" b="1" dirty="0" smtClean="0">
                <a:solidFill>
                  <a:srgbClr val="9C0471"/>
                </a:solidFill>
                <a:latin typeface="Montserrat" panose="00000500000000000000" pitchFamily="2" charset="0"/>
                <a:cs typeface="Arial" panose="020B0604020202020204" pitchFamily="34" charset="0"/>
              </a:rPr>
              <a:t>Emergencias (CERT), para formar instructores del en cada uno de los estados.                            (5 participantes). </a:t>
            </a:r>
          </a:p>
        </p:txBody>
      </p:sp>
      <p:pic>
        <p:nvPicPr>
          <p:cNvPr id="5" name="Secuencia 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5816" y="2645623"/>
            <a:ext cx="5472608" cy="4001845"/>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707" y="4675974"/>
            <a:ext cx="2304256" cy="15361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16" y="2852936"/>
            <a:ext cx="24082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023938" y="1124744"/>
            <a:ext cx="7096124" cy="369332"/>
          </a:xfrm>
          <a:prstGeom prst="rect">
            <a:avLst/>
          </a:prstGeom>
        </p:spPr>
        <p:txBody>
          <a:bodyPr wrap="square">
            <a:spAutoFit/>
          </a:bodyPr>
          <a:lstStyle/>
          <a:p>
            <a:r>
              <a:rPr lang="es-MX" b="1" dirty="0">
                <a:solidFill>
                  <a:srgbClr val="38806B"/>
                </a:solidFill>
                <a:latin typeface="Montserrat" panose="00000500000000000000" pitchFamily="2" charset="0"/>
              </a:rPr>
              <a:t> Acciones propuestas para los tres estados.</a:t>
            </a:r>
          </a:p>
        </p:txBody>
      </p:sp>
    </p:spTree>
    <p:extLst>
      <p:ext uri="{BB962C8B-B14F-4D97-AF65-F5344CB8AC3E}">
        <p14:creationId xmlns:p14="http://schemas.microsoft.com/office/powerpoint/2010/main" val="2919384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395536" y="2168188"/>
            <a:ext cx="4392488" cy="3539430"/>
          </a:xfrm>
          <a:prstGeom prst="rect">
            <a:avLst/>
          </a:prstGeom>
        </p:spPr>
        <p:txBody>
          <a:bodyPr wrap="square">
            <a:spAutoFit/>
          </a:bodyPr>
          <a:lstStyle/>
          <a:p>
            <a:pPr marL="285750" indent="-285750" algn="just">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Capacitación en tiempo real vía </a:t>
            </a:r>
            <a:r>
              <a:rPr lang="es-MX" sz="1600" b="1" dirty="0" err="1" smtClean="0">
                <a:solidFill>
                  <a:srgbClr val="9C0471"/>
                </a:solidFill>
                <a:latin typeface="Montserrat" panose="00000500000000000000" pitchFamily="2" charset="0"/>
                <a:cs typeface="Arial" panose="020B0604020202020204" pitchFamily="34" charset="0"/>
              </a:rPr>
              <a:t>WebEx</a:t>
            </a:r>
            <a:r>
              <a:rPr lang="es-MX" sz="1600" b="1" dirty="0" smtClean="0">
                <a:solidFill>
                  <a:srgbClr val="9C0471"/>
                </a:solidFill>
                <a:latin typeface="Montserrat" panose="00000500000000000000" pitchFamily="2" charset="0"/>
                <a:cs typeface="Arial" panose="020B0604020202020204" pitchFamily="34" charset="0"/>
              </a:rPr>
              <a:t>.</a:t>
            </a:r>
          </a:p>
          <a:p>
            <a:pPr algn="just"/>
            <a:endParaRPr lang="es-MX" sz="1600" b="1" dirty="0">
              <a:solidFill>
                <a:srgbClr val="9C0471"/>
              </a:solidFill>
              <a:latin typeface="Montserrat" panose="00000500000000000000" pitchFamily="2" charset="0"/>
              <a:cs typeface="Arial" panose="020B0604020202020204" pitchFamily="34" charset="0"/>
            </a:endParaRPr>
          </a:p>
          <a:p>
            <a:pPr marL="285750" indent="-285750" algn="just">
              <a:buFont typeface="Wingdings" panose="05000000000000000000" pitchFamily="2" charset="2"/>
              <a:buChar char="Ø"/>
            </a:pPr>
            <a:r>
              <a:rPr lang="es-MX" sz="1600" b="1" dirty="0">
                <a:solidFill>
                  <a:srgbClr val="9C0471"/>
                </a:solidFill>
                <a:latin typeface="Montserrat" panose="00000500000000000000" pitchFamily="2" charset="0"/>
                <a:cs typeface="Arial" panose="020B0604020202020204" pitchFamily="34" charset="0"/>
              </a:rPr>
              <a:t>Curso a distancia para personal de protección civil y del sector salud sobre </a:t>
            </a:r>
            <a:r>
              <a:rPr lang="es-MX" sz="1600" b="1" dirty="0" smtClean="0">
                <a:solidFill>
                  <a:srgbClr val="9C0471"/>
                </a:solidFill>
                <a:latin typeface="Montserrat" panose="00000500000000000000" pitchFamily="2" charset="0"/>
                <a:cs typeface="Arial" panose="020B0604020202020204" pitchFamily="34" charset="0"/>
              </a:rPr>
              <a:t>“Apoyo psicológico de primer contacto para emergencias o desastres”.</a:t>
            </a:r>
          </a:p>
          <a:p>
            <a:pPr marL="285750" indent="-285750" algn="just">
              <a:buFont typeface="Wingdings" panose="05000000000000000000" pitchFamily="2" charset="2"/>
              <a:buChar char="Ø"/>
            </a:pPr>
            <a:endParaRPr lang="es-MX" sz="1600" b="1" dirty="0">
              <a:solidFill>
                <a:srgbClr val="9C0471"/>
              </a:solidFill>
              <a:latin typeface="Montserrat" panose="00000500000000000000" pitchFamily="2" charset="0"/>
              <a:cs typeface="Arial" panose="020B0604020202020204" pitchFamily="34" charset="0"/>
            </a:endParaRPr>
          </a:p>
          <a:p>
            <a:pPr marL="285750" indent="-285750" algn="just">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Curso </a:t>
            </a:r>
            <a:r>
              <a:rPr lang="es-MX" sz="1600" b="1" dirty="0">
                <a:solidFill>
                  <a:srgbClr val="9C0471"/>
                </a:solidFill>
                <a:latin typeface="Montserrat" panose="00000500000000000000" pitchFamily="2" charset="0"/>
                <a:cs typeface="Arial" panose="020B0604020202020204" pitchFamily="34" charset="0"/>
              </a:rPr>
              <a:t>a distancia sobre “Elaboración de Programas especiales de protección civil de acuerdo al riesgo” para su posterior </a:t>
            </a:r>
            <a:r>
              <a:rPr lang="es-MX" sz="1600" b="1" dirty="0" smtClean="0">
                <a:solidFill>
                  <a:srgbClr val="9C0471"/>
                </a:solidFill>
                <a:latin typeface="Montserrat" panose="00000500000000000000" pitchFamily="2" charset="0"/>
                <a:cs typeface="Arial" panose="020B0604020202020204" pitchFamily="34" charset="0"/>
              </a:rPr>
              <a:t>certificación.</a:t>
            </a:r>
            <a:endParaRPr lang="es-MX" sz="1600" b="1" dirty="0">
              <a:solidFill>
                <a:srgbClr val="9C0471"/>
              </a:solidFill>
              <a:latin typeface="Montserrat" panose="00000500000000000000" pitchFamily="2" charset="0"/>
              <a:cs typeface="Arial" panose="020B0604020202020204" pitchFamily="34" charset="0"/>
            </a:endParaRPr>
          </a:p>
        </p:txBody>
      </p:sp>
      <p:pic>
        <p:nvPicPr>
          <p:cNvPr id="5" name="Video_149034561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6136" y="1920444"/>
            <a:ext cx="2923445" cy="1670540"/>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3968277"/>
            <a:ext cx="2923445" cy="21925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899592" y="923151"/>
            <a:ext cx="6192688" cy="369332"/>
          </a:xfrm>
          <a:prstGeom prst="rect">
            <a:avLst/>
          </a:prstGeom>
        </p:spPr>
        <p:txBody>
          <a:bodyPr wrap="square">
            <a:spAutoFit/>
          </a:bodyPr>
          <a:lstStyle/>
          <a:p>
            <a:r>
              <a:rPr lang="es-MX" b="1" dirty="0">
                <a:solidFill>
                  <a:srgbClr val="38806B"/>
                </a:solidFill>
                <a:latin typeface="Montserrat" panose="00000500000000000000" pitchFamily="2" charset="0"/>
              </a:rPr>
              <a:t> Acciones propuestas </a:t>
            </a:r>
          </a:p>
        </p:txBody>
      </p:sp>
    </p:spTree>
    <p:extLst>
      <p:ext uri="{BB962C8B-B14F-4D97-AF65-F5344CB8AC3E}">
        <p14:creationId xmlns:p14="http://schemas.microsoft.com/office/powerpoint/2010/main" val="30453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a:solidFill>
                  <a:srgbClr val="D4C19C"/>
                </a:solidFill>
                <a:latin typeface="Montserrat" panose="00000500000000000000" pitchFamily="2" charset="0"/>
              </a:rPr>
              <a:t>9</a:t>
            </a:r>
            <a:r>
              <a:rPr lang="es-MX" altLang="es-MX" sz="1400" dirty="0" smtClean="0">
                <a:solidFill>
                  <a:srgbClr val="D4C19C"/>
                </a:solidFill>
                <a:latin typeface="Montserrat" panose="00000500000000000000" pitchFamily="2" charset="0"/>
              </a:rPr>
              <a:t> de enero,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779912" y="2413657"/>
            <a:ext cx="48245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r>
              <a:rPr lang="es-MX" altLang="es-MX" sz="2000" b="1" dirty="0" smtClean="0">
                <a:solidFill>
                  <a:schemeClr val="bg1"/>
                </a:solidFill>
                <a:latin typeface="Montserrat" panose="00000500000000000000" pitchFamily="2" charset="0"/>
              </a:rPr>
              <a:t>Dirección de Instrumentación y Cómputo </a:t>
            </a:r>
          </a:p>
          <a:p>
            <a:pPr lvl="1" algn="r" eaLnBrk="1" hangingPunct="1">
              <a:spcBef>
                <a:spcPct val="0"/>
              </a:spcBef>
              <a:buFontTx/>
              <a:buNone/>
            </a:pPr>
            <a:endParaRPr lang="es-MX" altLang="es-MX" sz="1000" b="1" dirty="0" smtClean="0">
              <a:solidFill>
                <a:schemeClr val="bg1"/>
              </a:solidFill>
              <a:latin typeface="Trajan Pro" pitchFamily="18" charset="0"/>
            </a:endParaRPr>
          </a:p>
          <a:p>
            <a:pPr lvl="1" algn="r" eaLnBrk="1" hangingPunct="1">
              <a:spcBef>
                <a:spcPct val="0"/>
              </a:spcBef>
              <a:buFontTx/>
              <a:buNone/>
            </a:pPr>
            <a:r>
              <a:rPr lang="it-IT" altLang="es-MX" sz="1400" dirty="0" smtClean="0">
                <a:solidFill>
                  <a:schemeClr val="bg1"/>
                </a:solidFill>
                <a:latin typeface="Montserrat" panose="00000500000000000000" pitchFamily="2" charset="0"/>
              </a:rPr>
              <a:t>Gilberto Castelán Pescina</a:t>
            </a:r>
            <a:r>
              <a:rPr lang="es-MX" altLang="es-MX" sz="1400" dirty="0" smtClean="0">
                <a:solidFill>
                  <a:schemeClr val="bg1"/>
                </a:solidFill>
                <a:latin typeface="Montserrat" panose="00000500000000000000" pitchFamily="2" charset="0"/>
              </a:rPr>
              <a:t> </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pic>
        <p:nvPicPr>
          <p:cNvPr id="10" name="Picture 54" descr="Tlamacas%20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07504" y="3974568"/>
            <a:ext cx="3816424" cy="2862075"/>
          </a:xfrm>
          <a:prstGeom prst="rect">
            <a:avLst/>
          </a:prstGeom>
        </p:spPr>
      </p:pic>
    </p:spTree>
    <p:extLst>
      <p:ext uri="{BB962C8B-B14F-4D97-AF65-F5344CB8AC3E}">
        <p14:creationId xmlns:p14="http://schemas.microsoft.com/office/powerpoint/2010/main" val="23932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6035" y="6606740"/>
            <a:ext cx="2684626" cy="276999"/>
          </a:xfrm>
          <a:prstGeom prst="rect">
            <a:avLst/>
          </a:prstGeom>
        </p:spPr>
        <p:txBody>
          <a:bodyPr wrap="square">
            <a:spAutoFit/>
          </a:bodyPr>
          <a:lstStyle/>
          <a:p>
            <a:pPr lvl="0" defTabSz="914400" eaLnBrk="1" fontAlgn="auto" hangingPunct="1">
              <a:spcBef>
                <a:spcPts val="0"/>
              </a:spcBef>
              <a:spcAft>
                <a:spcPts val="0"/>
              </a:spcAft>
            </a:pPr>
            <a:r>
              <a:rPr lang="es-MX" sz="1200" b="1" dirty="0">
                <a:latin typeface="Montserrat Medium" panose="00000600000000000000" pitchFamily="2" charset="0"/>
              </a:rPr>
              <a:t>Artículo 23. de la </a:t>
            </a:r>
            <a:r>
              <a:rPr lang="es-MX" sz="1200" b="1" dirty="0" smtClean="0">
                <a:latin typeface="Montserrat Medium" panose="00000600000000000000" pitchFamily="2" charset="0"/>
              </a:rPr>
              <a:t>LGPC</a:t>
            </a:r>
            <a:endParaRPr lang="es-MX" sz="1200" dirty="0">
              <a:latin typeface="Montserrat Medium" panose="00000600000000000000" pitchFamily="2" charset="0"/>
            </a:endParaRPr>
          </a:p>
        </p:txBody>
      </p:sp>
      <p:sp>
        <p:nvSpPr>
          <p:cNvPr id="4" name="3 Rectángulo"/>
          <p:cNvSpPr/>
          <p:nvPr/>
        </p:nvSpPr>
        <p:spPr>
          <a:xfrm>
            <a:off x="253881" y="1422734"/>
            <a:ext cx="8837598" cy="523220"/>
          </a:xfrm>
          <a:prstGeom prst="rect">
            <a:avLst/>
          </a:prstGeom>
        </p:spPr>
        <p:txBody>
          <a:bodyPr wrap="square">
            <a:spAutoFit/>
          </a:bodyPr>
          <a:lstStyle/>
          <a:p>
            <a:r>
              <a:rPr lang="es-MX" sz="1400" dirty="0">
                <a:latin typeface="Montserrat Medium" panose="00000600000000000000" pitchFamily="2" charset="0"/>
              </a:rPr>
              <a:t>El CENAPRED tiene a cargo la </a:t>
            </a:r>
            <a:r>
              <a:rPr lang="es-MX" sz="1400" b="1" dirty="0">
                <a:latin typeface="Montserrat Medium" panose="00000600000000000000" pitchFamily="2" charset="0"/>
              </a:rPr>
              <a:t>coordinación </a:t>
            </a:r>
            <a:r>
              <a:rPr lang="es-MX" sz="1400" b="1" dirty="0" smtClean="0">
                <a:latin typeface="Montserrat Medium" panose="00000600000000000000" pitchFamily="2" charset="0"/>
              </a:rPr>
              <a:t>del monitoreo </a:t>
            </a:r>
            <a:r>
              <a:rPr lang="es-MX" sz="1400" b="1" dirty="0">
                <a:latin typeface="Montserrat Medium" panose="00000600000000000000" pitchFamily="2" charset="0"/>
              </a:rPr>
              <a:t>y </a:t>
            </a:r>
            <a:r>
              <a:rPr lang="es-MX" sz="1400" b="1" dirty="0" err="1">
                <a:latin typeface="Montserrat Medium" panose="00000600000000000000" pitchFamily="2" charset="0"/>
              </a:rPr>
              <a:t>alertamiento</a:t>
            </a:r>
            <a:r>
              <a:rPr lang="es-MX" sz="1400" b="1" dirty="0">
                <a:latin typeface="Montserrat Medium" panose="00000600000000000000" pitchFamily="2" charset="0"/>
              </a:rPr>
              <a:t> </a:t>
            </a:r>
            <a:r>
              <a:rPr lang="es-MX" sz="1400" dirty="0">
                <a:latin typeface="Montserrat Medium" panose="00000600000000000000" pitchFamily="2" charset="0"/>
              </a:rPr>
              <a:t>de fenómenos perturbadores</a:t>
            </a:r>
          </a:p>
        </p:txBody>
      </p:sp>
      <p:sp>
        <p:nvSpPr>
          <p:cNvPr id="5" name="Line 9"/>
          <p:cNvSpPr>
            <a:spLocks noChangeShapeType="1"/>
          </p:cNvSpPr>
          <p:nvPr/>
        </p:nvSpPr>
        <p:spPr bwMode="auto">
          <a:xfrm>
            <a:off x="2213991" y="4122507"/>
            <a:ext cx="685800" cy="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s-MX" dirty="0">
              <a:latin typeface="Montserrat Medium" panose="00000600000000000000" pitchFamily="2" charset="0"/>
            </a:endParaRPr>
          </a:p>
        </p:txBody>
      </p:sp>
      <p:sp>
        <p:nvSpPr>
          <p:cNvPr id="6" name="Line 10"/>
          <p:cNvSpPr>
            <a:spLocks noChangeShapeType="1"/>
          </p:cNvSpPr>
          <p:nvPr/>
        </p:nvSpPr>
        <p:spPr bwMode="auto">
          <a:xfrm flipH="1" flipV="1">
            <a:off x="6154103" y="3613150"/>
            <a:ext cx="609600" cy="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s-MX" dirty="0">
              <a:latin typeface="Montserrat Medium" panose="00000600000000000000" pitchFamily="2" charset="0"/>
            </a:endParaRPr>
          </a:p>
        </p:txBody>
      </p:sp>
      <p:sp>
        <p:nvSpPr>
          <p:cNvPr id="7" name="Text Box 11"/>
          <p:cNvSpPr txBox="1">
            <a:spLocks noChangeArrowheads="1"/>
          </p:cNvSpPr>
          <p:nvPr/>
        </p:nvSpPr>
        <p:spPr bwMode="auto">
          <a:xfrm>
            <a:off x="1059684" y="3122382"/>
            <a:ext cx="992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HURACAN</a:t>
            </a:r>
            <a:endParaRPr lang="en-US" sz="1200" i="0" dirty="0">
              <a:solidFill>
                <a:schemeClr val="tx1"/>
              </a:solidFill>
              <a:latin typeface="Montserrat Medium" panose="00000600000000000000" pitchFamily="2" charset="0"/>
            </a:endParaRPr>
          </a:p>
        </p:txBody>
      </p:sp>
      <p:sp>
        <p:nvSpPr>
          <p:cNvPr id="8" name="Text Box 12"/>
          <p:cNvSpPr txBox="1">
            <a:spLocks noChangeArrowheads="1"/>
          </p:cNvSpPr>
          <p:nvPr/>
        </p:nvSpPr>
        <p:spPr bwMode="auto">
          <a:xfrm>
            <a:off x="1082591" y="4599550"/>
            <a:ext cx="851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VOLCAN</a:t>
            </a:r>
            <a:endParaRPr lang="en-US" sz="1200" i="0" dirty="0">
              <a:solidFill>
                <a:schemeClr val="tx1"/>
              </a:solidFill>
              <a:latin typeface="Montserrat Medium" panose="00000600000000000000" pitchFamily="2" charset="0"/>
            </a:endParaRPr>
          </a:p>
        </p:txBody>
      </p:sp>
      <p:sp>
        <p:nvSpPr>
          <p:cNvPr id="9" name="Text Box 13"/>
          <p:cNvSpPr txBox="1">
            <a:spLocks noChangeArrowheads="1"/>
          </p:cNvSpPr>
          <p:nvPr/>
        </p:nvSpPr>
        <p:spPr bwMode="auto">
          <a:xfrm>
            <a:off x="1096649" y="5923035"/>
            <a:ext cx="691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SISMO</a:t>
            </a:r>
            <a:endParaRPr lang="en-US" sz="1200" i="0" dirty="0">
              <a:solidFill>
                <a:schemeClr val="tx1"/>
              </a:solidFill>
              <a:latin typeface="Montserrat Medium" panose="00000600000000000000" pitchFamily="2" charset="0"/>
            </a:endParaRPr>
          </a:p>
        </p:txBody>
      </p:sp>
      <p:sp>
        <p:nvSpPr>
          <p:cNvPr id="10" name="Text Box 14"/>
          <p:cNvSpPr txBox="1">
            <a:spLocks noChangeArrowheads="1"/>
          </p:cNvSpPr>
          <p:nvPr/>
        </p:nvSpPr>
        <p:spPr bwMode="auto">
          <a:xfrm>
            <a:off x="2899791" y="5738368"/>
            <a:ext cx="2088630" cy="1015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eaLnBrk="1" hangingPunct="1">
              <a:buFont typeface="Wingdings" pitchFamily="2" charset="2"/>
              <a:buNone/>
            </a:pPr>
            <a:r>
              <a:rPr lang="es-MX" sz="1200" i="0" dirty="0">
                <a:solidFill>
                  <a:schemeClr val="tx1"/>
                </a:solidFill>
                <a:latin typeface="Montserrat Medium" panose="00000600000000000000" pitchFamily="2" charset="0"/>
              </a:rPr>
              <a:t>OTROS FENOMENOS:</a:t>
            </a:r>
          </a:p>
          <a:p>
            <a:pPr eaLnBrk="1" hangingPunct="1">
              <a:buFont typeface="Wingdings" pitchFamily="2" charset="2"/>
              <a:buNone/>
            </a:pPr>
            <a:r>
              <a:rPr lang="es-MX" sz="1200" i="0" dirty="0" smtClean="0">
                <a:solidFill>
                  <a:schemeClr val="tx1"/>
                </a:solidFill>
                <a:latin typeface="Montserrat Medium" panose="00000600000000000000" pitchFamily="2" charset="0"/>
              </a:rPr>
              <a:t>Incendios Forestales, heladas, </a:t>
            </a:r>
            <a:endParaRPr lang="es-MX" sz="1200" i="0" dirty="0">
              <a:solidFill>
                <a:schemeClr val="tx1"/>
              </a:solidFill>
              <a:latin typeface="Montserrat Medium" panose="00000600000000000000" pitchFamily="2" charset="0"/>
            </a:endParaRPr>
          </a:p>
          <a:p>
            <a:pPr eaLnBrk="1" hangingPunct="1">
              <a:buFont typeface="Wingdings" pitchFamily="2" charset="2"/>
              <a:buNone/>
            </a:pPr>
            <a:r>
              <a:rPr lang="es-MX" sz="1200" i="0" dirty="0" smtClean="0">
                <a:solidFill>
                  <a:schemeClr val="tx1"/>
                </a:solidFill>
                <a:latin typeface="Montserrat Medium" panose="00000600000000000000" pitchFamily="2" charset="0"/>
              </a:rPr>
              <a:t>Sequias, Tormentas eléctricas, </a:t>
            </a:r>
            <a:endParaRPr lang="en-US" sz="1200" i="0" dirty="0">
              <a:solidFill>
                <a:schemeClr val="tx1"/>
              </a:solidFill>
              <a:latin typeface="Montserrat Medium" panose="00000600000000000000" pitchFamily="2" charset="0"/>
            </a:endParaRPr>
          </a:p>
        </p:txBody>
      </p:sp>
      <p:sp>
        <p:nvSpPr>
          <p:cNvPr id="11" name="AutoShape 15"/>
          <p:cNvSpPr>
            <a:spLocks noChangeArrowheads="1"/>
          </p:cNvSpPr>
          <p:nvPr/>
        </p:nvSpPr>
        <p:spPr bwMode="auto">
          <a:xfrm>
            <a:off x="4003103" y="4738049"/>
            <a:ext cx="366960" cy="526494"/>
          </a:xfrm>
          <a:prstGeom prst="upArrow">
            <a:avLst>
              <a:gd name="adj1" fmla="val 50000"/>
              <a:gd name="adj2" fmla="val 87045"/>
            </a:avLst>
          </a:prstGeom>
          <a:solidFill>
            <a:schemeClr val="accent6">
              <a:lumMod val="75000"/>
            </a:schemeClr>
          </a:solidFill>
          <a:ln>
            <a:noFill/>
          </a:ln>
        </p:spPr>
        <p:txBody>
          <a:bodyPr wrap="none" anchor="ctr">
            <a:spAutoFit/>
          </a:bodyPr>
          <a:lstStyle/>
          <a:p>
            <a:pPr>
              <a:spcBef>
                <a:spcPct val="50000"/>
              </a:spcBef>
            </a:pPr>
            <a:endParaRPr lang="es-MX" dirty="0">
              <a:latin typeface="Montserrat Medium" panose="00000600000000000000" pitchFamily="2"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740" y="1594787"/>
            <a:ext cx="2530475" cy="1474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11"/>
          <p:cNvSpPr txBox="1">
            <a:spLocks noChangeArrowheads="1"/>
          </p:cNvSpPr>
          <p:nvPr/>
        </p:nvSpPr>
        <p:spPr bwMode="auto">
          <a:xfrm>
            <a:off x="5256085" y="2749974"/>
            <a:ext cx="995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smtClean="0">
                <a:solidFill>
                  <a:schemeClr val="tx1"/>
                </a:solidFill>
                <a:latin typeface="Montserrat Medium" panose="00000600000000000000" pitchFamily="2" charset="0"/>
              </a:rPr>
              <a:t>TORNADO</a:t>
            </a:r>
            <a:endParaRPr lang="en-US" sz="1200" i="0" dirty="0">
              <a:solidFill>
                <a:schemeClr val="tx1"/>
              </a:solidFill>
              <a:latin typeface="Montserrat Medium" panose="00000600000000000000" pitchFamily="2"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13" y="3754768"/>
            <a:ext cx="1931160" cy="1276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7238" y="2635048"/>
            <a:ext cx="1434584" cy="974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9" descr="mapa-me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424" y="1996167"/>
            <a:ext cx="4191000" cy="3133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261" y="1962953"/>
            <a:ext cx="1771959" cy="1144390"/>
          </a:xfrm>
          <a:prstGeom prst="rect">
            <a:avLst/>
          </a:prstGeom>
        </p:spPr>
      </p:pic>
      <p:pic>
        <p:nvPicPr>
          <p:cNvPr id="18" name="Picture 8" descr="Erupción del volcán Popocatépetl">
            <a:hlinkClick r:id="rId7"/>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779" y="3357528"/>
            <a:ext cx="1896653" cy="12913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5141" y="4893791"/>
            <a:ext cx="1242504" cy="8293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descr="Resultado de imagen para sismo ital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104" y="4883827"/>
            <a:ext cx="1932328" cy="1046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descr="sismo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7171" y="5515819"/>
            <a:ext cx="1163218" cy="4146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2" name="8 Marcador de contenido"/>
          <p:cNvGrpSpPr>
            <a:grpSpLocks noGrp="1"/>
          </p:cNvGrpSpPr>
          <p:nvPr/>
        </p:nvGrpSpPr>
        <p:grpSpPr>
          <a:xfrm>
            <a:off x="5264966" y="5154102"/>
            <a:ext cx="3751048" cy="1704995"/>
            <a:chOff x="1763688" y="1484784"/>
            <a:chExt cx="5040560" cy="3124943"/>
          </a:xfrm>
        </p:grpSpPr>
        <p:pic>
          <p:nvPicPr>
            <p:cNvPr id="23" name="Picture 5"/>
            <p:cNvPicPr>
              <a:picLocks noChangeAspect="1" noChangeArrowheads="1"/>
            </p:cNvPicPr>
            <p:nvPr/>
          </p:nvPicPr>
          <p:blipFill>
            <a:blip r:embed="rId12" cstate="print"/>
            <a:srcRect l="11111"/>
            <a:stretch>
              <a:fillRect/>
            </a:stretch>
          </p:blipFill>
          <p:spPr bwMode="auto">
            <a:xfrm>
              <a:off x="1763688" y="1484784"/>
              <a:ext cx="4543603" cy="3124943"/>
            </a:xfrm>
            <a:prstGeom prst="rect">
              <a:avLst/>
            </a:prstGeom>
            <a:noFill/>
            <a:ln w="9525">
              <a:noFill/>
              <a:miter lim="800000"/>
              <a:headEnd/>
              <a:tailEnd/>
            </a:ln>
            <a:effectLst/>
          </p:spPr>
        </p:pic>
        <p:pic>
          <p:nvPicPr>
            <p:cNvPr id="24" name="Picture 6"/>
            <p:cNvPicPr>
              <a:picLocks noChangeAspect="1" noChangeArrowheads="1"/>
            </p:cNvPicPr>
            <p:nvPr/>
          </p:nvPicPr>
          <p:blipFill>
            <a:blip r:embed="rId12" cstate="print"/>
            <a:srcRect r="90277"/>
            <a:stretch>
              <a:fillRect/>
            </a:stretch>
          </p:blipFill>
          <p:spPr bwMode="auto">
            <a:xfrm>
              <a:off x="6307291" y="1484784"/>
              <a:ext cx="496957" cy="3124943"/>
            </a:xfrm>
            <a:prstGeom prst="rect">
              <a:avLst/>
            </a:prstGeom>
            <a:noFill/>
            <a:ln w="9525">
              <a:noFill/>
              <a:miter lim="800000"/>
              <a:headEnd/>
              <a:tailEnd/>
            </a:ln>
            <a:effectLst/>
          </p:spPr>
        </p:pic>
      </p:grpSp>
      <p:sp>
        <p:nvSpPr>
          <p:cNvPr id="26" name="25 Rectángulo"/>
          <p:cNvSpPr/>
          <p:nvPr/>
        </p:nvSpPr>
        <p:spPr>
          <a:xfrm>
            <a:off x="467544" y="873044"/>
            <a:ext cx="8650003" cy="467724"/>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b="1" dirty="0" smtClean="0">
                <a:solidFill>
                  <a:srgbClr val="621132"/>
                </a:solidFill>
                <a:latin typeface="Montserrat" panose="00000500000000000000" pitchFamily="2" charset="0"/>
              </a:rPr>
              <a:t>Dirección de Instrumentación y Cómputo </a:t>
            </a:r>
            <a:endParaRPr lang="es-MX" b="1" dirty="0">
              <a:solidFill>
                <a:srgbClr val="621132"/>
              </a:solidFill>
              <a:latin typeface="Montserrat" panose="00000500000000000000" pitchFamily="2" charset="0"/>
            </a:endParaRPr>
          </a:p>
        </p:txBody>
      </p:sp>
    </p:spTree>
    <p:extLst>
      <p:ext uri="{BB962C8B-B14F-4D97-AF65-F5344CB8AC3E}">
        <p14:creationId xmlns:p14="http://schemas.microsoft.com/office/powerpoint/2010/main" val="1465751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749" y="1491533"/>
            <a:ext cx="5063332" cy="3305619"/>
            <a:chOff x="228748" y="1251558"/>
            <a:chExt cx="5195145" cy="3459778"/>
          </a:xfrm>
        </p:grpSpPr>
        <p:pic>
          <p:nvPicPr>
            <p:cNvPr id="3" name="2 Imagen"/>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73775" y="4085738"/>
              <a:ext cx="781525" cy="342152"/>
            </a:xfrm>
            <a:prstGeom prst="rect">
              <a:avLst/>
            </a:prstGeom>
            <a:solidFill>
              <a:schemeClr val="bg1"/>
            </a:solidFill>
          </p:spPr>
        </p:pic>
        <p:pic>
          <p:nvPicPr>
            <p:cNvPr id="4" name="3 Imagen"/>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06453" y="3584280"/>
              <a:ext cx="405271" cy="443569"/>
            </a:xfrm>
            <a:prstGeom prst="rect">
              <a:avLst/>
            </a:prstGeom>
          </p:spPr>
        </p:pic>
        <p:sp>
          <p:nvSpPr>
            <p:cNvPr id="5" name="4 Forma libre"/>
            <p:cNvSpPr/>
            <p:nvPr/>
          </p:nvSpPr>
          <p:spPr>
            <a:xfrm>
              <a:off x="2023019" y="2504982"/>
              <a:ext cx="2099262" cy="1122595"/>
            </a:xfrm>
            <a:custGeom>
              <a:avLst/>
              <a:gdLst>
                <a:gd name="connsiteX0" fmla="*/ 0 w 4218074"/>
                <a:gd name="connsiteY0" fmla="*/ 833298 h 1666596"/>
                <a:gd name="connsiteX1" fmla="*/ 2109037 w 4218074"/>
                <a:gd name="connsiteY1" fmla="*/ 0 h 1666596"/>
                <a:gd name="connsiteX2" fmla="*/ 4218074 w 4218074"/>
                <a:gd name="connsiteY2" fmla="*/ 833298 h 1666596"/>
                <a:gd name="connsiteX3" fmla="*/ 2109037 w 4218074"/>
                <a:gd name="connsiteY3" fmla="*/ 1666596 h 1666596"/>
                <a:gd name="connsiteX4" fmla="*/ 0 w 4218074"/>
                <a:gd name="connsiteY4" fmla="*/ 833298 h 16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074" h="1666596">
                  <a:moveTo>
                    <a:pt x="0" y="833298"/>
                  </a:moveTo>
                  <a:cubicBezTo>
                    <a:pt x="0" y="373080"/>
                    <a:pt x="944248" y="0"/>
                    <a:pt x="2109037" y="0"/>
                  </a:cubicBezTo>
                  <a:cubicBezTo>
                    <a:pt x="3273826" y="0"/>
                    <a:pt x="4218074" y="373080"/>
                    <a:pt x="4218074" y="833298"/>
                  </a:cubicBezTo>
                  <a:cubicBezTo>
                    <a:pt x="4218074" y="1293516"/>
                    <a:pt x="3273826" y="1666596"/>
                    <a:pt x="2109037" y="1666596"/>
                  </a:cubicBezTo>
                  <a:cubicBezTo>
                    <a:pt x="944248" y="1666596"/>
                    <a:pt x="0" y="1293516"/>
                    <a:pt x="0" y="833298"/>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617723" tIns="244067" rIns="617723" bIns="244067" numCol="1" spcCol="1270" anchor="ctr" anchorCtr="0">
              <a:noAutofit/>
            </a:bodyPr>
            <a:lstStyle/>
            <a:p>
              <a:pPr lvl="0" algn="ctr" defTabSz="1333500">
                <a:lnSpc>
                  <a:spcPct val="90000"/>
                </a:lnSpc>
                <a:spcBef>
                  <a:spcPct val="0"/>
                </a:spcBef>
                <a:spcAft>
                  <a:spcPct val="35000"/>
                </a:spcAft>
              </a:pPr>
              <a:r>
                <a:rPr lang="es-MX" sz="1050" b="1" kern="1200" dirty="0" smtClean="0">
                  <a:solidFill>
                    <a:schemeClr val="bg1"/>
                  </a:solidFill>
                  <a:latin typeface="Arial" pitchFamily="34" charset="0"/>
                  <a:cs typeface="Arial" pitchFamily="34" charset="0"/>
                </a:rPr>
                <a:t>Sistemas de monitoreo y </a:t>
              </a:r>
              <a:r>
                <a:rPr lang="es-MX" sz="1050" b="1" kern="1200" dirty="0" err="1" smtClean="0">
                  <a:solidFill>
                    <a:schemeClr val="bg1"/>
                  </a:solidFill>
                  <a:latin typeface="Arial" pitchFamily="34" charset="0"/>
                  <a:cs typeface="Arial" pitchFamily="34" charset="0"/>
                </a:rPr>
                <a:t>alertamiento</a:t>
              </a:r>
              <a:r>
                <a:rPr lang="es-MX" sz="1050" b="1" kern="1200" dirty="0" smtClean="0">
                  <a:solidFill>
                    <a:schemeClr val="bg1"/>
                  </a:solidFill>
                  <a:latin typeface="Arial" pitchFamily="34" charset="0"/>
                  <a:cs typeface="Arial" pitchFamily="34" charset="0"/>
                </a:rPr>
                <a:t> </a:t>
              </a:r>
              <a:endParaRPr lang="es-MX" sz="1050" b="1" kern="1200" dirty="0">
                <a:solidFill>
                  <a:schemeClr val="bg1"/>
                </a:solidFill>
                <a:latin typeface="Arial" pitchFamily="34" charset="0"/>
                <a:cs typeface="Arial" pitchFamily="34" charset="0"/>
              </a:endParaRPr>
            </a:p>
          </p:txBody>
        </p:sp>
        <p:sp>
          <p:nvSpPr>
            <p:cNvPr id="6" name="5 Forma libre"/>
            <p:cNvSpPr/>
            <p:nvPr/>
          </p:nvSpPr>
          <p:spPr>
            <a:xfrm>
              <a:off x="1208043" y="4060736"/>
              <a:ext cx="996989" cy="266740"/>
            </a:xfrm>
            <a:custGeom>
              <a:avLst/>
              <a:gdLst>
                <a:gd name="connsiteX0" fmla="*/ 0 w 1619994"/>
                <a:gd name="connsiteY0" fmla="*/ 161999 h 1799999"/>
                <a:gd name="connsiteX1" fmla="*/ 161999 w 1619994"/>
                <a:gd name="connsiteY1" fmla="*/ 0 h 1799999"/>
                <a:gd name="connsiteX2" fmla="*/ 1457995 w 1619994"/>
                <a:gd name="connsiteY2" fmla="*/ 0 h 1799999"/>
                <a:gd name="connsiteX3" fmla="*/ 1619994 w 1619994"/>
                <a:gd name="connsiteY3" fmla="*/ 161999 h 1799999"/>
                <a:gd name="connsiteX4" fmla="*/ 1619994 w 1619994"/>
                <a:gd name="connsiteY4" fmla="*/ 1638000 h 1799999"/>
                <a:gd name="connsiteX5" fmla="*/ 1457995 w 1619994"/>
                <a:gd name="connsiteY5" fmla="*/ 1799999 h 1799999"/>
                <a:gd name="connsiteX6" fmla="*/ 161999 w 1619994"/>
                <a:gd name="connsiteY6" fmla="*/ 1799999 h 1799999"/>
                <a:gd name="connsiteX7" fmla="*/ 0 w 1619994"/>
                <a:gd name="connsiteY7" fmla="*/ 1638000 h 1799999"/>
                <a:gd name="connsiteX8" fmla="*/ 0 w 1619994"/>
                <a:gd name="connsiteY8" fmla="*/ 161999 h 179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799999">
                  <a:moveTo>
                    <a:pt x="0" y="161999"/>
                  </a:moveTo>
                  <a:cubicBezTo>
                    <a:pt x="0" y="72529"/>
                    <a:pt x="72529" y="0"/>
                    <a:pt x="161999" y="0"/>
                  </a:cubicBezTo>
                  <a:lnTo>
                    <a:pt x="1457995" y="0"/>
                  </a:lnTo>
                  <a:cubicBezTo>
                    <a:pt x="1547465" y="0"/>
                    <a:pt x="1619994" y="72529"/>
                    <a:pt x="1619994" y="161999"/>
                  </a:cubicBezTo>
                  <a:lnTo>
                    <a:pt x="1619994" y="1638000"/>
                  </a:lnTo>
                  <a:cubicBezTo>
                    <a:pt x="1619994" y="1727470"/>
                    <a:pt x="1547465" y="1799999"/>
                    <a:pt x="1457995" y="1799999"/>
                  </a:cubicBezTo>
                  <a:lnTo>
                    <a:pt x="161999" y="1799999"/>
                  </a:lnTo>
                  <a:cubicBezTo>
                    <a:pt x="72529" y="1799999"/>
                    <a:pt x="0" y="1727470"/>
                    <a:pt x="0" y="1638000"/>
                  </a:cubicBezTo>
                  <a:lnTo>
                    <a:pt x="0" y="1619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0"/>
                <a:satOff val="0"/>
                <a:lumOff val="0"/>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700" b="1" kern="1200" dirty="0" smtClean="0">
                  <a:solidFill>
                    <a:schemeClr val="bg1"/>
                  </a:solidFill>
                  <a:latin typeface="Arial" pitchFamily="34" charset="0"/>
                  <a:cs typeface="Arial" pitchFamily="34" charset="0"/>
                </a:rPr>
                <a:t>Volcanes</a:t>
              </a:r>
              <a:endParaRPr lang="es-MX" sz="700" b="1" kern="1200" dirty="0">
                <a:solidFill>
                  <a:schemeClr val="bg1"/>
                </a:solidFill>
                <a:latin typeface="Arial" pitchFamily="34" charset="0"/>
                <a:cs typeface="Arial" pitchFamily="34" charset="0"/>
              </a:endParaRPr>
            </a:p>
          </p:txBody>
        </p:sp>
        <p:sp>
          <p:nvSpPr>
            <p:cNvPr id="7" name="6 Forma libre"/>
            <p:cNvSpPr/>
            <p:nvPr/>
          </p:nvSpPr>
          <p:spPr>
            <a:xfrm>
              <a:off x="492539" y="3039297"/>
              <a:ext cx="996989" cy="266740"/>
            </a:xfrm>
            <a:custGeom>
              <a:avLst/>
              <a:gdLst>
                <a:gd name="connsiteX0" fmla="*/ 0 w 1619994"/>
                <a:gd name="connsiteY0" fmla="*/ 133200 h 1332004"/>
                <a:gd name="connsiteX1" fmla="*/ 133200 w 1619994"/>
                <a:gd name="connsiteY1" fmla="*/ 0 h 1332004"/>
                <a:gd name="connsiteX2" fmla="*/ 1486794 w 1619994"/>
                <a:gd name="connsiteY2" fmla="*/ 0 h 1332004"/>
                <a:gd name="connsiteX3" fmla="*/ 1619994 w 1619994"/>
                <a:gd name="connsiteY3" fmla="*/ 133200 h 1332004"/>
                <a:gd name="connsiteX4" fmla="*/ 1619994 w 1619994"/>
                <a:gd name="connsiteY4" fmla="*/ 1198804 h 1332004"/>
                <a:gd name="connsiteX5" fmla="*/ 1486794 w 1619994"/>
                <a:gd name="connsiteY5" fmla="*/ 1332004 h 1332004"/>
                <a:gd name="connsiteX6" fmla="*/ 133200 w 1619994"/>
                <a:gd name="connsiteY6" fmla="*/ 1332004 h 1332004"/>
                <a:gd name="connsiteX7" fmla="*/ 0 w 1619994"/>
                <a:gd name="connsiteY7" fmla="*/ 1198804 h 1332004"/>
                <a:gd name="connsiteX8" fmla="*/ 0 w 1619994"/>
                <a:gd name="connsiteY8" fmla="*/ 133200 h 13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332004">
                  <a:moveTo>
                    <a:pt x="0" y="133200"/>
                  </a:moveTo>
                  <a:cubicBezTo>
                    <a:pt x="0" y="59636"/>
                    <a:pt x="59636" y="0"/>
                    <a:pt x="133200" y="0"/>
                  </a:cubicBezTo>
                  <a:lnTo>
                    <a:pt x="1486794" y="0"/>
                  </a:lnTo>
                  <a:cubicBezTo>
                    <a:pt x="1560358" y="0"/>
                    <a:pt x="1619994" y="59636"/>
                    <a:pt x="1619994" y="133200"/>
                  </a:cubicBezTo>
                  <a:lnTo>
                    <a:pt x="1619994" y="1198804"/>
                  </a:lnTo>
                  <a:cubicBezTo>
                    <a:pt x="1619994" y="1272368"/>
                    <a:pt x="1560358" y="1332004"/>
                    <a:pt x="1486794" y="1332004"/>
                  </a:cubicBezTo>
                  <a:lnTo>
                    <a:pt x="133200" y="1332004"/>
                  </a:lnTo>
                  <a:cubicBezTo>
                    <a:pt x="59636" y="1332004"/>
                    <a:pt x="0" y="1272368"/>
                    <a:pt x="0" y="1198804"/>
                  </a:cubicBezTo>
                  <a:lnTo>
                    <a:pt x="0" y="13320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875044"/>
                <a:satOff val="-2813"/>
                <a:lumOff val="-458"/>
                <a:alphaOff val="0"/>
              </a:schemeClr>
            </a:effectRef>
            <a:fontRef idx="minor">
              <a:schemeClr val="lt1"/>
            </a:fontRef>
          </p:style>
          <p:txBody>
            <a:bodyPr spcFirstLastPara="0" vert="horz" wrap="square" lIns="44728" tIns="44728" rIns="44728" bIns="44728" numCol="1" spcCol="1270" anchor="ctr" anchorCtr="0">
              <a:noAutofit/>
            </a:bodyPr>
            <a:lstStyle/>
            <a:p>
              <a:pPr lvl="0" algn="ctr" defTabSz="133350">
                <a:lnSpc>
                  <a:spcPct val="90000"/>
                </a:lnSpc>
                <a:spcBef>
                  <a:spcPct val="0"/>
                </a:spcBef>
                <a:spcAft>
                  <a:spcPct val="35000"/>
                </a:spcAft>
              </a:pPr>
              <a:r>
                <a:rPr lang="es-MX" sz="800" b="1" kern="1200" dirty="0" smtClean="0">
                  <a:solidFill>
                    <a:schemeClr val="bg1"/>
                  </a:solidFill>
                  <a:latin typeface="Arial" pitchFamily="34" charset="0"/>
                  <a:cs typeface="Arial" pitchFamily="34" charset="0"/>
                </a:rPr>
                <a:t>Sismos</a:t>
              </a:r>
              <a:endParaRPr lang="es-MX" sz="800" b="1" kern="1200" dirty="0">
                <a:solidFill>
                  <a:schemeClr val="bg1"/>
                </a:solidFill>
                <a:latin typeface="Arial" pitchFamily="34" charset="0"/>
                <a:cs typeface="Arial" pitchFamily="34" charset="0"/>
              </a:endParaRPr>
            </a:p>
          </p:txBody>
        </p:sp>
        <p:sp>
          <p:nvSpPr>
            <p:cNvPr id="8" name="7 Forma libre"/>
            <p:cNvSpPr/>
            <p:nvPr/>
          </p:nvSpPr>
          <p:spPr>
            <a:xfrm>
              <a:off x="897833" y="2025827"/>
              <a:ext cx="996989" cy="266740"/>
            </a:xfrm>
            <a:custGeom>
              <a:avLst/>
              <a:gdLst>
                <a:gd name="connsiteX0" fmla="*/ 0 w 1619994"/>
                <a:gd name="connsiteY0" fmla="*/ 108202 h 1082021"/>
                <a:gd name="connsiteX1" fmla="*/ 108202 w 1619994"/>
                <a:gd name="connsiteY1" fmla="*/ 0 h 1082021"/>
                <a:gd name="connsiteX2" fmla="*/ 1511792 w 1619994"/>
                <a:gd name="connsiteY2" fmla="*/ 0 h 1082021"/>
                <a:gd name="connsiteX3" fmla="*/ 1619994 w 1619994"/>
                <a:gd name="connsiteY3" fmla="*/ 108202 h 1082021"/>
                <a:gd name="connsiteX4" fmla="*/ 1619994 w 1619994"/>
                <a:gd name="connsiteY4" fmla="*/ 973819 h 1082021"/>
                <a:gd name="connsiteX5" fmla="*/ 1511792 w 1619994"/>
                <a:gd name="connsiteY5" fmla="*/ 1082021 h 1082021"/>
                <a:gd name="connsiteX6" fmla="*/ 108202 w 1619994"/>
                <a:gd name="connsiteY6" fmla="*/ 1082021 h 1082021"/>
                <a:gd name="connsiteX7" fmla="*/ 0 w 1619994"/>
                <a:gd name="connsiteY7" fmla="*/ 973819 h 1082021"/>
                <a:gd name="connsiteX8" fmla="*/ 0 w 1619994"/>
                <a:gd name="connsiteY8" fmla="*/ 108202 h 10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082021">
                  <a:moveTo>
                    <a:pt x="0" y="108202"/>
                  </a:moveTo>
                  <a:cubicBezTo>
                    <a:pt x="0" y="48444"/>
                    <a:pt x="48444" y="0"/>
                    <a:pt x="108202" y="0"/>
                  </a:cubicBezTo>
                  <a:lnTo>
                    <a:pt x="1511792" y="0"/>
                  </a:lnTo>
                  <a:cubicBezTo>
                    <a:pt x="1571550" y="0"/>
                    <a:pt x="1619994" y="48444"/>
                    <a:pt x="1619994" y="108202"/>
                  </a:cubicBezTo>
                  <a:lnTo>
                    <a:pt x="1619994" y="973819"/>
                  </a:lnTo>
                  <a:cubicBezTo>
                    <a:pt x="1619994" y="1033577"/>
                    <a:pt x="1571550" y="1082021"/>
                    <a:pt x="1511792" y="1082021"/>
                  </a:cubicBezTo>
                  <a:lnTo>
                    <a:pt x="108202" y="1082021"/>
                  </a:lnTo>
                  <a:cubicBezTo>
                    <a:pt x="48444" y="1082021"/>
                    <a:pt x="0" y="1033577"/>
                    <a:pt x="0" y="973819"/>
                  </a:cubicBezTo>
                  <a:lnTo>
                    <a:pt x="0" y="10820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3750088"/>
                <a:satOff val="-5627"/>
                <a:lumOff val="-915"/>
                <a:alphaOff val="0"/>
              </a:schemeClr>
            </a:effectRef>
            <a:fontRef idx="minor">
              <a:schemeClr val="lt1"/>
            </a:fontRef>
          </p:style>
          <p:txBody>
            <a:bodyPr spcFirstLastPara="0" vert="horz" wrap="square" lIns="37406" tIns="37406" rIns="37406" bIns="37406" numCol="1" spcCol="1270" anchor="ctr" anchorCtr="0">
              <a:noAutofit/>
            </a:bodyPr>
            <a:lstStyle/>
            <a:p>
              <a:pPr lvl="0" algn="ctr" defTabSz="133350">
                <a:lnSpc>
                  <a:spcPct val="90000"/>
                </a:lnSpc>
                <a:spcBef>
                  <a:spcPct val="0"/>
                </a:spcBef>
                <a:spcAft>
                  <a:spcPct val="35000"/>
                </a:spcAft>
              </a:pPr>
              <a:r>
                <a:rPr lang="es-MX" sz="800" b="1" kern="1200" dirty="0" smtClean="0">
                  <a:solidFill>
                    <a:schemeClr val="bg1"/>
                  </a:solidFill>
                  <a:latin typeface="Arial" pitchFamily="34" charset="0"/>
                  <a:cs typeface="Arial" pitchFamily="34" charset="0"/>
                </a:rPr>
                <a:t>Tsunami</a:t>
              </a:r>
              <a:endParaRPr lang="es-MX" sz="800" b="1" kern="1200" dirty="0">
                <a:solidFill>
                  <a:schemeClr val="bg1"/>
                </a:solidFill>
                <a:latin typeface="Arial" pitchFamily="34" charset="0"/>
                <a:cs typeface="Arial" pitchFamily="34" charset="0"/>
              </a:endParaRPr>
            </a:p>
          </p:txBody>
        </p:sp>
        <p:sp>
          <p:nvSpPr>
            <p:cNvPr id="9" name="8 Forma libre"/>
            <p:cNvSpPr/>
            <p:nvPr/>
          </p:nvSpPr>
          <p:spPr>
            <a:xfrm>
              <a:off x="2421806" y="1551610"/>
              <a:ext cx="1107766" cy="363736"/>
            </a:xfrm>
            <a:custGeom>
              <a:avLst/>
              <a:gdLst>
                <a:gd name="connsiteX0" fmla="*/ 0 w 1799993"/>
                <a:gd name="connsiteY0" fmla="*/ 162000 h 1620003"/>
                <a:gd name="connsiteX1" fmla="*/ 162000 w 1799993"/>
                <a:gd name="connsiteY1" fmla="*/ 0 h 1620003"/>
                <a:gd name="connsiteX2" fmla="*/ 1637993 w 1799993"/>
                <a:gd name="connsiteY2" fmla="*/ 0 h 1620003"/>
                <a:gd name="connsiteX3" fmla="*/ 1799993 w 1799993"/>
                <a:gd name="connsiteY3" fmla="*/ 162000 h 1620003"/>
                <a:gd name="connsiteX4" fmla="*/ 1799993 w 1799993"/>
                <a:gd name="connsiteY4" fmla="*/ 1458003 h 1620003"/>
                <a:gd name="connsiteX5" fmla="*/ 1637993 w 1799993"/>
                <a:gd name="connsiteY5" fmla="*/ 1620003 h 1620003"/>
                <a:gd name="connsiteX6" fmla="*/ 162000 w 1799993"/>
                <a:gd name="connsiteY6" fmla="*/ 1620003 h 1620003"/>
                <a:gd name="connsiteX7" fmla="*/ 0 w 1799993"/>
                <a:gd name="connsiteY7" fmla="*/ 1458003 h 1620003"/>
                <a:gd name="connsiteX8" fmla="*/ 0 w 1799993"/>
                <a:gd name="connsiteY8" fmla="*/ 162000 h 162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3" h="1620003">
                  <a:moveTo>
                    <a:pt x="0" y="162000"/>
                  </a:moveTo>
                  <a:cubicBezTo>
                    <a:pt x="0" y="72530"/>
                    <a:pt x="72530" y="0"/>
                    <a:pt x="162000" y="0"/>
                  </a:cubicBezTo>
                  <a:lnTo>
                    <a:pt x="1637993" y="0"/>
                  </a:lnTo>
                  <a:cubicBezTo>
                    <a:pt x="1727463" y="0"/>
                    <a:pt x="1799993" y="72530"/>
                    <a:pt x="1799993" y="162000"/>
                  </a:cubicBezTo>
                  <a:lnTo>
                    <a:pt x="1799993" y="1458003"/>
                  </a:lnTo>
                  <a:cubicBezTo>
                    <a:pt x="1799993" y="1547473"/>
                    <a:pt x="1727463" y="1620003"/>
                    <a:pt x="1637993" y="1620003"/>
                  </a:cubicBezTo>
                  <a:lnTo>
                    <a:pt x="162000" y="1620003"/>
                  </a:lnTo>
                  <a:cubicBezTo>
                    <a:pt x="72530" y="1620003"/>
                    <a:pt x="0" y="1547473"/>
                    <a:pt x="0" y="1458003"/>
                  </a:cubicBezTo>
                  <a:lnTo>
                    <a:pt x="0" y="16200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5625132"/>
                <a:satOff val="-8440"/>
                <a:lumOff val="-1373"/>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600" b="1" kern="1200" dirty="0" smtClean="0">
                  <a:solidFill>
                    <a:schemeClr val="bg1"/>
                  </a:solidFill>
                  <a:latin typeface="Arial" pitchFamily="34" charset="0"/>
                  <a:cs typeface="Arial" pitchFamily="34" charset="0"/>
                </a:rPr>
                <a:t>Fenómenos Hidrometeorológicos</a:t>
              </a:r>
              <a:endParaRPr lang="es-MX" sz="600" b="1" kern="1200" dirty="0">
                <a:solidFill>
                  <a:schemeClr val="bg1"/>
                </a:solidFill>
                <a:latin typeface="Arial" pitchFamily="34" charset="0"/>
                <a:cs typeface="Arial" pitchFamily="34" charset="0"/>
              </a:endParaRPr>
            </a:p>
          </p:txBody>
        </p:sp>
        <p:sp>
          <p:nvSpPr>
            <p:cNvPr id="10" name="9 Forma libre"/>
            <p:cNvSpPr/>
            <p:nvPr/>
          </p:nvSpPr>
          <p:spPr>
            <a:xfrm>
              <a:off x="4023980" y="2007536"/>
              <a:ext cx="996989" cy="266740"/>
            </a:xfrm>
            <a:custGeom>
              <a:avLst/>
              <a:gdLst>
                <a:gd name="connsiteX0" fmla="*/ 0 w 1619994"/>
                <a:gd name="connsiteY0" fmla="*/ 161999 h 1650286"/>
                <a:gd name="connsiteX1" fmla="*/ 161999 w 1619994"/>
                <a:gd name="connsiteY1" fmla="*/ 0 h 1650286"/>
                <a:gd name="connsiteX2" fmla="*/ 1457995 w 1619994"/>
                <a:gd name="connsiteY2" fmla="*/ 0 h 1650286"/>
                <a:gd name="connsiteX3" fmla="*/ 1619994 w 1619994"/>
                <a:gd name="connsiteY3" fmla="*/ 161999 h 1650286"/>
                <a:gd name="connsiteX4" fmla="*/ 1619994 w 1619994"/>
                <a:gd name="connsiteY4" fmla="*/ 1488287 h 1650286"/>
                <a:gd name="connsiteX5" fmla="*/ 1457995 w 1619994"/>
                <a:gd name="connsiteY5" fmla="*/ 1650286 h 1650286"/>
                <a:gd name="connsiteX6" fmla="*/ 161999 w 1619994"/>
                <a:gd name="connsiteY6" fmla="*/ 1650286 h 1650286"/>
                <a:gd name="connsiteX7" fmla="*/ 0 w 1619994"/>
                <a:gd name="connsiteY7" fmla="*/ 1488287 h 1650286"/>
                <a:gd name="connsiteX8" fmla="*/ 0 w 1619994"/>
                <a:gd name="connsiteY8" fmla="*/ 161999 h 165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650286">
                  <a:moveTo>
                    <a:pt x="0" y="161999"/>
                  </a:moveTo>
                  <a:cubicBezTo>
                    <a:pt x="0" y="72529"/>
                    <a:pt x="72529" y="0"/>
                    <a:pt x="161999" y="0"/>
                  </a:cubicBezTo>
                  <a:lnTo>
                    <a:pt x="1457995" y="0"/>
                  </a:lnTo>
                  <a:cubicBezTo>
                    <a:pt x="1547465" y="0"/>
                    <a:pt x="1619994" y="72529"/>
                    <a:pt x="1619994" y="161999"/>
                  </a:cubicBezTo>
                  <a:lnTo>
                    <a:pt x="1619994" y="1488287"/>
                  </a:lnTo>
                  <a:cubicBezTo>
                    <a:pt x="1619994" y="1577757"/>
                    <a:pt x="1547465" y="1650286"/>
                    <a:pt x="1457995" y="1650286"/>
                  </a:cubicBezTo>
                  <a:lnTo>
                    <a:pt x="161999" y="1650286"/>
                  </a:lnTo>
                  <a:cubicBezTo>
                    <a:pt x="72529" y="1650286"/>
                    <a:pt x="0" y="1577757"/>
                    <a:pt x="0" y="1488287"/>
                  </a:cubicBezTo>
                  <a:lnTo>
                    <a:pt x="0" y="1619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7500176"/>
                <a:satOff val="-11253"/>
                <a:lumOff val="-1830"/>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700" b="1" kern="1200" dirty="0" smtClean="0">
                  <a:solidFill>
                    <a:schemeClr val="bg1"/>
                  </a:solidFill>
                  <a:latin typeface="Arial" pitchFamily="34" charset="0"/>
                  <a:cs typeface="Arial" pitchFamily="34" charset="0"/>
                </a:rPr>
                <a:t>Incendios</a:t>
              </a:r>
            </a:p>
          </p:txBody>
        </p:sp>
        <p:sp>
          <p:nvSpPr>
            <p:cNvPr id="11" name="10 Forma libre"/>
            <p:cNvSpPr/>
            <p:nvPr/>
          </p:nvSpPr>
          <p:spPr>
            <a:xfrm>
              <a:off x="4164538" y="3050695"/>
              <a:ext cx="996989" cy="267704"/>
            </a:xfrm>
            <a:custGeom>
              <a:avLst/>
              <a:gdLst>
                <a:gd name="connsiteX0" fmla="*/ 0 w 1619994"/>
                <a:gd name="connsiteY0" fmla="*/ 111599 h 1115987"/>
                <a:gd name="connsiteX1" fmla="*/ 111599 w 1619994"/>
                <a:gd name="connsiteY1" fmla="*/ 0 h 1115987"/>
                <a:gd name="connsiteX2" fmla="*/ 1508395 w 1619994"/>
                <a:gd name="connsiteY2" fmla="*/ 0 h 1115987"/>
                <a:gd name="connsiteX3" fmla="*/ 1619994 w 1619994"/>
                <a:gd name="connsiteY3" fmla="*/ 111599 h 1115987"/>
                <a:gd name="connsiteX4" fmla="*/ 1619994 w 1619994"/>
                <a:gd name="connsiteY4" fmla="*/ 1004388 h 1115987"/>
                <a:gd name="connsiteX5" fmla="*/ 1508395 w 1619994"/>
                <a:gd name="connsiteY5" fmla="*/ 1115987 h 1115987"/>
                <a:gd name="connsiteX6" fmla="*/ 111599 w 1619994"/>
                <a:gd name="connsiteY6" fmla="*/ 1115987 h 1115987"/>
                <a:gd name="connsiteX7" fmla="*/ 0 w 1619994"/>
                <a:gd name="connsiteY7" fmla="*/ 1004388 h 1115987"/>
                <a:gd name="connsiteX8" fmla="*/ 0 w 1619994"/>
                <a:gd name="connsiteY8" fmla="*/ 111599 h 11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115987">
                  <a:moveTo>
                    <a:pt x="0" y="111599"/>
                  </a:moveTo>
                  <a:cubicBezTo>
                    <a:pt x="0" y="49965"/>
                    <a:pt x="49965" y="0"/>
                    <a:pt x="111599" y="0"/>
                  </a:cubicBezTo>
                  <a:lnTo>
                    <a:pt x="1508395" y="0"/>
                  </a:lnTo>
                  <a:cubicBezTo>
                    <a:pt x="1570029" y="0"/>
                    <a:pt x="1619994" y="49965"/>
                    <a:pt x="1619994" y="111599"/>
                  </a:cubicBezTo>
                  <a:lnTo>
                    <a:pt x="1619994" y="1004388"/>
                  </a:lnTo>
                  <a:cubicBezTo>
                    <a:pt x="1619994" y="1066022"/>
                    <a:pt x="1570029" y="1115987"/>
                    <a:pt x="1508395" y="1115987"/>
                  </a:cubicBezTo>
                  <a:lnTo>
                    <a:pt x="111599" y="1115987"/>
                  </a:lnTo>
                  <a:cubicBezTo>
                    <a:pt x="49965" y="1115987"/>
                    <a:pt x="0" y="1066022"/>
                    <a:pt x="0" y="1004388"/>
                  </a:cubicBezTo>
                  <a:lnTo>
                    <a:pt x="0" y="1115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9375220"/>
                <a:satOff val="-14067"/>
                <a:lumOff val="-2288"/>
                <a:alphaOff val="0"/>
              </a:schemeClr>
            </a:effectRef>
            <a:fontRef idx="minor">
              <a:schemeClr val="lt1"/>
            </a:fontRef>
          </p:style>
          <p:txBody>
            <a:bodyPr spcFirstLastPara="0" vert="horz" wrap="square" lIns="38401" tIns="38401" rIns="38401" bIns="38401" numCol="1" spcCol="1270" anchor="ctr" anchorCtr="0">
              <a:noAutofit/>
            </a:bodyPr>
            <a:lstStyle/>
            <a:p>
              <a:pPr lvl="0" algn="ctr" defTabSz="133350">
                <a:lnSpc>
                  <a:spcPct val="90000"/>
                </a:lnSpc>
                <a:spcBef>
                  <a:spcPct val="0"/>
                </a:spcBef>
                <a:spcAft>
                  <a:spcPct val="35000"/>
                </a:spcAft>
              </a:pPr>
              <a:r>
                <a:rPr lang="es-MX" sz="600" b="1" kern="1200" dirty="0" smtClean="0">
                  <a:solidFill>
                    <a:schemeClr val="bg1"/>
                  </a:solidFill>
                  <a:latin typeface="Arial" pitchFamily="34" charset="0"/>
                  <a:cs typeface="Arial" pitchFamily="34" charset="0"/>
                </a:rPr>
                <a:t>SEGOB</a:t>
              </a:r>
            </a:p>
          </p:txBody>
        </p:sp>
        <p:sp>
          <p:nvSpPr>
            <p:cNvPr id="12" name="11 Forma libre"/>
            <p:cNvSpPr/>
            <p:nvPr/>
          </p:nvSpPr>
          <p:spPr>
            <a:xfrm>
              <a:off x="3749110" y="3697000"/>
              <a:ext cx="913923" cy="363736"/>
            </a:xfrm>
            <a:custGeom>
              <a:avLst/>
              <a:gdLst>
                <a:gd name="connsiteX0" fmla="*/ 0 w 1485020"/>
                <a:gd name="connsiteY0" fmla="*/ 98616 h 986160"/>
                <a:gd name="connsiteX1" fmla="*/ 98616 w 1485020"/>
                <a:gd name="connsiteY1" fmla="*/ 0 h 986160"/>
                <a:gd name="connsiteX2" fmla="*/ 1386404 w 1485020"/>
                <a:gd name="connsiteY2" fmla="*/ 0 h 986160"/>
                <a:gd name="connsiteX3" fmla="*/ 1485020 w 1485020"/>
                <a:gd name="connsiteY3" fmla="*/ 98616 h 986160"/>
                <a:gd name="connsiteX4" fmla="*/ 1485020 w 1485020"/>
                <a:gd name="connsiteY4" fmla="*/ 887544 h 986160"/>
                <a:gd name="connsiteX5" fmla="*/ 1386404 w 1485020"/>
                <a:gd name="connsiteY5" fmla="*/ 986160 h 986160"/>
                <a:gd name="connsiteX6" fmla="*/ 98616 w 1485020"/>
                <a:gd name="connsiteY6" fmla="*/ 986160 h 986160"/>
                <a:gd name="connsiteX7" fmla="*/ 0 w 1485020"/>
                <a:gd name="connsiteY7" fmla="*/ 887544 h 986160"/>
                <a:gd name="connsiteX8" fmla="*/ 0 w 1485020"/>
                <a:gd name="connsiteY8" fmla="*/ 98616 h 98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020" h="986160">
                  <a:moveTo>
                    <a:pt x="0" y="98616"/>
                  </a:moveTo>
                  <a:cubicBezTo>
                    <a:pt x="0" y="44152"/>
                    <a:pt x="44152" y="0"/>
                    <a:pt x="98616" y="0"/>
                  </a:cubicBezTo>
                  <a:lnTo>
                    <a:pt x="1386404" y="0"/>
                  </a:lnTo>
                  <a:cubicBezTo>
                    <a:pt x="1440868" y="0"/>
                    <a:pt x="1485020" y="44152"/>
                    <a:pt x="1485020" y="98616"/>
                  </a:cubicBezTo>
                  <a:lnTo>
                    <a:pt x="1485020" y="887544"/>
                  </a:lnTo>
                  <a:cubicBezTo>
                    <a:pt x="1485020" y="942008"/>
                    <a:pt x="1440868" y="986160"/>
                    <a:pt x="1386404" y="986160"/>
                  </a:cubicBezTo>
                  <a:lnTo>
                    <a:pt x="98616" y="986160"/>
                  </a:lnTo>
                  <a:cubicBezTo>
                    <a:pt x="44152" y="986160"/>
                    <a:pt x="0" y="942008"/>
                    <a:pt x="0" y="887544"/>
                  </a:cubicBezTo>
                  <a:lnTo>
                    <a:pt x="0" y="9861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1250264"/>
                <a:satOff val="-16880"/>
                <a:lumOff val="-2745"/>
                <a:alphaOff val="0"/>
              </a:schemeClr>
            </a:effectRef>
            <a:fontRef idx="minor">
              <a:schemeClr val="lt1"/>
            </a:fontRef>
          </p:style>
          <p:txBody>
            <a:bodyPr spcFirstLastPara="0" vert="horz" wrap="square" lIns="40314" tIns="40314" rIns="40314" bIns="40314" numCol="1" spcCol="1270" anchor="ctr" anchorCtr="0">
              <a:noAutofit/>
            </a:bodyPr>
            <a:lstStyle/>
            <a:p>
              <a:pPr lvl="0" algn="ctr" defTabSz="266700">
                <a:lnSpc>
                  <a:spcPct val="90000"/>
                </a:lnSpc>
                <a:spcBef>
                  <a:spcPct val="0"/>
                </a:spcBef>
                <a:spcAft>
                  <a:spcPct val="35000"/>
                </a:spcAft>
              </a:pPr>
              <a:r>
                <a:rPr lang="es-MX" sz="600" b="1" kern="1200" dirty="0" smtClean="0">
                  <a:solidFill>
                    <a:schemeClr val="bg1"/>
                  </a:solidFill>
                  <a:latin typeface="Arial" pitchFamily="34" charset="0"/>
                  <a:cs typeface="Arial" pitchFamily="34" charset="0"/>
                </a:rPr>
                <a:t>Químico Tecnológicos</a:t>
              </a:r>
            </a:p>
          </p:txBody>
        </p:sp>
        <p:pic>
          <p:nvPicPr>
            <p:cNvPr id="13" name="12 Imagen"/>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3130" y="3687895"/>
              <a:ext cx="494021" cy="359294"/>
            </a:xfrm>
            <a:prstGeom prst="rect">
              <a:avLst/>
            </a:prstGeom>
          </p:spPr>
        </p:pic>
        <p:pic>
          <p:nvPicPr>
            <p:cNvPr id="14" name="13 Imagen"/>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saturation sat="1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122281" y="2766997"/>
              <a:ext cx="884860" cy="283698"/>
            </a:xfrm>
            <a:prstGeom prst="rect">
              <a:avLst/>
            </a:prstGeom>
            <a:solidFill>
              <a:schemeClr val="bg1"/>
            </a:solidFill>
          </p:spPr>
        </p:pic>
        <p:pic>
          <p:nvPicPr>
            <p:cNvPr id="15" name="14 Imagen"/>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73659" y="2324580"/>
              <a:ext cx="720656" cy="250967"/>
            </a:xfrm>
            <a:prstGeom prst="rect">
              <a:avLst/>
            </a:prstGeom>
          </p:spPr>
        </p:pic>
        <p:pic>
          <p:nvPicPr>
            <p:cNvPr id="16" name="15 Imagen"/>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98615" y="2233630"/>
              <a:ext cx="320136" cy="381474"/>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95605" y="1559599"/>
              <a:ext cx="456183" cy="387684"/>
            </a:xfrm>
            <a:prstGeom prst="rect">
              <a:avLst/>
            </a:prstGeom>
          </p:spPr>
        </p:pic>
        <p:pic>
          <p:nvPicPr>
            <p:cNvPr id="18" name="17 Imagen"/>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82907" y="1562450"/>
              <a:ext cx="304244" cy="421793"/>
            </a:xfrm>
            <a:prstGeom prst="rect">
              <a:avLst/>
            </a:prstGeom>
          </p:spPr>
        </p:pic>
        <p:pic>
          <p:nvPicPr>
            <p:cNvPr id="19" name="18 Imagen"/>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20970" y="2228071"/>
              <a:ext cx="402923" cy="346126"/>
            </a:xfrm>
            <a:prstGeom prst="rect">
              <a:avLst/>
            </a:prstGeom>
          </p:spPr>
        </p:pic>
        <p:pic>
          <p:nvPicPr>
            <p:cNvPr id="20" name="19 Imagen"/>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23019" y="1495555"/>
              <a:ext cx="364025" cy="433769"/>
            </a:xfrm>
            <a:prstGeom prst="rect">
              <a:avLst/>
            </a:prstGeom>
          </p:spPr>
        </p:pic>
        <p:pic>
          <p:nvPicPr>
            <p:cNvPr id="21" name="20 Imagen"/>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56936" y="2025827"/>
              <a:ext cx="718838" cy="271359"/>
            </a:xfrm>
            <a:prstGeom prst="rect">
              <a:avLst/>
            </a:prstGeom>
          </p:spPr>
        </p:pic>
        <p:pic>
          <p:nvPicPr>
            <p:cNvPr id="22" name="21 Imagen"/>
            <p:cNvPicPr>
              <a:picLocks noChangeAspect="1"/>
            </p:cNvPicPr>
            <p:nvPr/>
          </p:nvPicPr>
          <p:blipFill>
            <a:blip r:embed="rId16" cstate="print">
              <a:extLst>
                <a:ext uri="{BEBA8EAE-BF5A-486C-A8C5-ECC9F3942E4B}">
                  <a14:imgProps xmlns:a14="http://schemas.microsoft.com/office/drawing/2010/main">
                    <a14:imgLayer r:embed="rId17">
                      <a14:imgEffect>
                        <a14:saturation sat="150000"/>
                      </a14:imgEffect>
                    </a14:imgLayer>
                  </a14:imgProps>
                </a:ext>
                <a:ext uri="{28A0092B-C50C-407E-A947-70E740481C1C}">
                  <a14:useLocalDpi xmlns:a14="http://schemas.microsoft.com/office/drawing/2010/main"/>
                </a:ext>
              </a:extLst>
            </a:blip>
            <a:stretch>
              <a:fillRect/>
            </a:stretch>
          </p:blipFill>
          <p:spPr>
            <a:xfrm>
              <a:off x="2564523" y="1320631"/>
              <a:ext cx="633107" cy="230979"/>
            </a:xfrm>
            <a:prstGeom prst="rect">
              <a:avLst/>
            </a:prstGeom>
          </p:spPr>
        </p:pic>
        <p:pic>
          <p:nvPicPr>
            <p:cNvPr id="23" name="Picture 12" descr="http://t2.gstatic.com/images?q=tbn:ANd9GcSwASJTejbEuxTtaQGPe9agsl2NcuOShZYq7luwVlt0-OR2Tv2N">
              <a:hlinkClick r:id="rId18"/>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624784" y="1495555"/>
              <a:ext cx="304382" cy="449746"/>
            </a:xfrm>
            <a:prstGeom prst="rect">
              <a:avLst/>
            </a:prstGeom>
            <a:noFill/>
            <a:extLst>
              <a:ext uri="{909E8E84-426E-40DD-AFC4-6F175D3DCCD1}">
                <a14:hiddenFill xmlns:a14="http://schemas.microsoft.com/office/drawing/2010/main">
                  <a:solidFill>
                    <a:srgbClr val="FFFFFF"/>
                  </a:solidFill>
                </a14:hiddenFill>
              </a:ext>
            </a:extLst>
          </p:spPr>
        </p:pic>
        <p:pic>
          <p:nvPicPr>
            <p:cNvPr id="24" name="23 Imagen"/>
            <p:cNvPicPr>
              <a:picLocks noChangeAspect="1"/>
            </p:cNvPicPr>
            <p:nvPr/>
          </p:nvPicPr>
          <p:blipFill rotWithShape="1">
            <a:blip r:embed="rId20" cstate="print">
              <a:extLst>
                <a:ext uri="{28A0092B-C50C-407E-A947-70E740481C1C}">
                  <a14:useLocalDpi xmlns:a14="http://schemas.microsoft.com/office/drawing/2010/main"/>
                </a:ext>
              </a:extLst>
            </a:blip>
            <a:srcRect r="1660" b="7346"/>
            <a:stretch/>
          </p:blipFill>
          <p:spPr>
            <a:xfrm>
              <a:off x="1125789" y="2348069"/>
              <a:ext cx="607436" cy="226128"/>
            </a:xfrm>
            <a:prstGeom prst="rect">
              <a:avLst/>
            </a:prstGeom>
          </p:spPr>
        </p:pic>
        <p:pic>
          <p:nvPicPr>
            <p:cNvPr id="25" name="24 Imagen"/>
            <p:cNvPicPr>
              <a:picLocks noChangeAspect="1"/>
            </p:cNvPicPr>
            <p:nvPr/>
          </p:nvPicPr>
          <p:blipFill>
            <a:blip r:embed="rId21">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a:ext>
              </a:extLst>
            </a:blip>
            <a:stretch>
              <a:fillRect/>
            </a:stretch>
          </p:blipFill>
          <p:spPr>
            <a:xfrm>
              <a:off x="256379" y="2007536"/>
              <a:ext cx="576709" cy="248657"/>
            </a:xfrm>
            <a:prstGeom prst="rect">
              <a:avLst/>
            </a:prstGeom>
          </p:spPr>
        </p:pic>
        <p:pic>
          <p:nvPicPr>
            <p:cNvPr id="26" name="25 Imagen"/>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978527" y="2077912"/>
              <a:ext cx="530895" cy="305825"/>
            </a:xfrm>
            <a:prstGeom prst="rect">
              <a:avLst/>
            </a:prstGeom>
          </p:spPr>
        </p:pic>
        <p:pic>
          <p:nvPicPr>
            <p:cNvPr id="27" name="26 Imagen"/>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4192" y="1677121"/>
              <a:ext cx="930630" cy="334730"/>
            </a:xfrm>
            <a:prstGeom prst="rect">
              <a:avLst/>
            </a:prstGeom>
          </p:spPr>
        </p:pic>
        <p:pic>
          <p:nvPicPr>
            <p:cNvPr id="28" name="27 Imagen"/>
            <p:cNvPicPr>
              <a:picLocks noChangeAspect="1"/>
            </p:cNvPicPr>
            <p:nvPr/>
          </p:nvPicPr>
          <p:blipFill rotWithShape="1">
            <a:blip r:embed="rId25" cstate="print">
              <a:extLst>
                <a:ext uri="{28A0092B-C50C-407E-A947-70E740481C1C}">
                  <a14:useLocalDpi xmlns:a14="http://schemas.microsoft.com/office/drawing/2010/main"/>
                </a:ext>
              </a:extLst>
            </a:blip>
            <a:srcRect l="6360" t="24217" r="5505" b="10407"/>
            <a:stretch/>
          </p:blipFill>
          <p:spPr>
            <a:xfrm>
              <a:off x="1533502" y="3091572"/>
              <a:ext cx="550589" cy="192144"/>
            </a:xfrm>
            <a:prstGeom prst="rect">
              <a:avLst/>
            </a:prstGeom>
          </p:spPr>
        </p:pic>
        <p:pic>
          <p:nvPicPr>
            <p:cNvPr id="29" name="28 Imagen"/>
            <p:cNvPicPr>
              <a:picLocks noChangeAspect="1"/>
            </p:cNvPicPr>
            <p:nvPr/>
          </p:nvPicPr>
          <p:blipFill rotWithShape="1">
            <a:blip r:embed="rId26" cstate="print">
              <a:extLst>
                <a:ext uri="{28A0092B-C50C-407E-A947-70E740481C1C}">
                  <a14:useLocalDpi xmlns:a14="http://schemas.microsoft.com/office/drawing/2010/main"/>
                </a:ext>
              </a:extLst>
            </a:blip>
            <a:srcRect t="18092" b="21785"/>
            <a:stretch/>
          </p:blipFill>
          <p:spPr>
            <a:xfrm>
              <a:off x="665520" y="3342861"/>
              <a:ext cx="627031" cy="361251"/>
            </a:xfrm>
            <a:prstGeom prst="rect">
              <a:avLst/>
            </a:prstGeom>
          </p:spPr>
        </p:pic>
        <p:pic>
          <p:nvPicPr>
            <p:cNvPr id="30" name="29 Imagen"/>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868258" y="2615104"/>
              <a:ext cx="339784" cy="371894"/>
            </a:xfrm>
            <a:prstGeom prst="rect">
              <a:avLst/>
            </a:prstGeom>
          </p:spPr>
        </p:pic>
        <p:pic>
          <p:nvPicPr>
            <p:cNvPr id="31" name="30 Imagen"/>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28748" y="2745778"/>
              <a:ext cx="436772" cy="251605"/>
            </a:xfrm>
            <a:prstGeom prst="rect">
              <a:avLst/>
            </a:prstGeom>
          </p:spPr>
        </p:pic>
        <p:pic>
          <p:nvPicPr>
            <p:cNvPr id="32" name="31 Imagen"/>
            <p:cNvPicPr>
              <a:picLocks noChangeAspect="1"/>
            </p:cNvPicPr>
            <p:nvPr/>
          </p:nvPicPr>
          <p:blipFill rotWithShape="1">
            <a:blip r:embed="rId29" cstate="print">
              <a:extLst>
                <a:ext uri="{28A0092B-C50C-407E-A947-70E740481C1C}">
                  <a14:useLocalDpi xmlns:a14="http://schemas.microsoft.com/office/drawing/2010/main"/>
                </a:ext>
              </a:extLst>
            </a:blip>
            <a:srcRect r="1660" b="7346"/>
            <a:stretch/>
          </p:blipFill>
          <p:spPr>
            <a:xfrm>
              <a:off x="991034" y="3727622"/>
              <a:ext cx="553832" cy="206173"/>
            </a:xfrm>
            <a:prstGeom prst="rect">
              <a:avLst/>
            </a:prstGeom>
          </p:spPr>
        </p:pic>
        <p:pic>
          <p:nvPicPr>
            <p:cNvPr id="33" name="32 Imagen"/>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1227959" y="4324884"/>
              <a:ext cx="360598" cy="386452"/>
            </a:xfrm>
            <a:prstGeom prst="rect">
              <a:avLst/>
            </a:prstGeom>
          </p:spPr>
        </p:pic>
        <p:pic>
          <p:nvPicPr>
            <p:cNvPr id="34" name="33 Imagen"/>
            <p:cNvPicPr>
              <a:picLocks noChangeAspect="1"/>
            </p:cNvPicPr>
            <p:nvPr/>
          </p:nvPicPr>
          <p:blipFill>
            <a:blip r:embed="rId31" cstate="print">
              <a:extLst>
                <a:ext uri="{BEBA8EAE-BF5A-486C-A8C5-ECC9F3942E4B}">
                  <a14:imgProps xmlns:a14="http://schemas.microsoft.com/office/drawing/2010/main">
                    <a14:imgLayer r:embed="rId32">
                      <a14:imgEffect>
                        <a14:saturation sat="400000"/>
                      </a14:imgEffect>
                    </a14:imgLayer>
                  </a14:imgProps>
                </a:ext>
                <a:ext uri="{28A0092B-C50C-407E-A947-70E740481C1C}">
                  <a14:useLocalDpi xmlns:a14="http://schemas.microsoft.com/office/drawing/2010/main"/>
                </a:ext>
              </a:extLst>
            </a:blip>
            <a:stretch>
              <a:fillRect/>
            </a:stretch>
          </p:blipFill>
          <p:spPr>
            <a:xfrm>
              <a:off x="1653334" y="3648471"/>
              <a:ext cx="290193" cy="315186"/>
            </a:xfrm>
            <a:prstGeom prst="rect">
              <a:avLst/>
            </a:prstGeom>
          </p:spPr>
        </p:pic>
        <p:pic>
          <p:nvPicPr>
            <p:cNvPr id="35" name="34 Imagen"/>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57048" y="3898839"/>
              <a:ext cx="360323" cy="490502"/>
            </a:xfrm>
            <a:prstGeom prst="rect">
              <a:avLst/>
            </a:prstGeom>
          </p:spPr>
        </p:pic>
        <p:pic>
          <p:nvPicPr>
            <p:cNvPr id="36" name="35 Imagen"/>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920119" y="4335601"/>
              <a:ext cx="327945" cy="365019"/>
            </a:xfrm>
            <a:prstGeom prst="rect">
              <a:avLst/>
            </a:prstGeom>
            <a:solidFill>
              <a:schemeClr val="bg1"/>
            </a:solidFill>
          </p:spPr>
        </p:pic>
        <p:pic>
          <p:nvPicPr>
            <p:cNvPr id="37" name="Picture 2" descr="http://www.seneam.gob.mx/imgs/firma_SENEAM1.png">
              <a:hlinkClick r:id="rId35"/>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3300647" y="1251558"/>
              <a:ext cx="731894" cy="267019"/>
            </a:xfrm>
            <a:prstGeom prst="rect">
              <a:avLst/>
            </a:prstGeom>
            <a:noFill/>
            <a:extLst>
              <a:ext uri="{909E8E84-426E-40DD-AFC4-6F175D3DCCD1}">
                <a14:hiddenFill xmlns:a14="http://schemas.microsoft.com/office/drawing/2010/main">
                  <a:solidFill>
                    <a:srgbClr val="FFFFFF"/>
                  </a:solidFill>
                </a14:hiddenFill>
              </a:ext>
            </a:extLst>
          </p:spPr>
        </p:pic>
        <p:pic>
          <p:nvPicPr>
            <p:cNvPr id="38" name="37 Imagen"/>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2504438" y="1985810"/>
              <a:ext cx="352498" cy="338770"/>
            </a:xfrm>
            <a:prstGeom prst="rect">
              <a:avLst/>
            </a:prstGeom>
          </p:spPr>
        </p:pic>
        <p:pic>
          <p:nvPicPr>
            <p:cNvPr id="39" name="Picture 2" descr="http://www.cenapred.gob.mx/es/imagenesWeb/pagina_encabezado/logo_CENAPRED.pn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4282365" y="3306037"/>
              <a:ext cx="813957" cy="331363"/>
            </a:xfrm>
            <a:prstGeom prst="rect">
              <a:avLst/>
            </a:prstGeom>
            <a:noFill/>
            <a:extLst>
              <a:ext uri="{909E8E84-426E-40DD-AFC4-6F175D3DCCD1}">
                <a14:hiddenFill xmlns:a14="http://schemas.microsoft.com/office/drawing/2010/main">
                  <a:solidFill>
                    <a:srgbClr val="FFFFFF"/>
                  </a:solidFill>
                </a14:hiddenFill>
              </a:ext>
            </a:extLst>
          </p:spPr>
        </p:pic>
        <p:sp>
          <p:nvSpPr>
            <p:cNvPr id="40" name="39 Forma libre"/>
            <p:cNvSpPr/>
            <p:nvPr/>
          </p:nvSpPr>
          <p:spPr>
            <a:xfrm>
              <a:off x="2549351" y="4027849"/>
              <a:ext cx="913923" cy="363736"/>
            </a:xfrm>
            <a:custGeom>
              <a:avLst/>
              <a:gdLst>
                <a:gd name="connsiteX0" fmla="*/ 0 w 1485020"/>
                <a:gd name="connsiteY0" fmla="*/ 98616 h 986160"/>
                <a:gd name="connsiteX1" fmla="*/ 98616 w 1485020"/>
                <a:gd name="connsiteY1" fmla="*/ 0 h 986160"/>
                <a:gd name="connsiteX2" fmla="*/ 1386404 w 1485020"/>
                <a:gd name="connsiteY2" fmla="*/ 0 h 986160"/>
                <a:gd name="connsiteX3" fmla="*/ 1485020 w 1485020"/>
                <a:gd name="connsiteY3" fmla="*/ 98616 h 986160"/>
                <a:gd name="connsiteX4" fmla="*/ 1485020 w 1485020"/>
                <a:gd name="connsiteY4" fmla="*/ 887544 h 986160"/>
                <a:gd name="connsiteX5" fmla="*/ 1386404 w 1485020"/>
                <a:gd name="connsiteY5" fmla="*/ 986160 h 986160"/>
                <a:gd name="connsiteX6" fmla="*/ 98616 w 1485020"/>
                <a:gd name="connsiteY6" fmla="*/ 986160 h 986160"/>
                <a:gd name="connsiteX7" fmla="*/ 0 w 1485020"/>
                <a:gd name="connsiteY7" fmla="*/ 887544 h 986160"/>
                <a:gd name="connsiteX8" fmla="*/ 0 w 1485020"/>
                <a:gd name="connsiteY8" fmla="*/ 98616 h 98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020" h="986160">
                  <a:moveTo>
                    <a:pt x="0" y="98616"/>
                  </a:moveTo>
                  <a:cubicBezTo>
                    <a:pt x="0" y="44152"/>
                    <a:pt x="44152" y="0"/>
                    <a:pt x="98616" y="0"/>
                  </a:cubicBezTo>
                  <a:lnTo>
                    <a:pt x="1386404" y="0"/>
                  </a:lnTo>
                  <a:cubicBezTo>
                    <a:pt x="1440868" y="0"/>
                    <a:pt x="1485020" y="44152"/>
                    <a:pt x="1485020" y="98616"/>
                  </a:cubicBezTo>
                  <a:lnTo>
                    <a:pt x="1485020" y="887544"/>
                  </a:lnTo>
                  <a:cubicBezTo>
                    <a:pt x="1485020" y="942008"/>
                    <a:pt x="1440868" y="986160"/>
                    <a:pt x="1386404" y="986160"/>
                  </a:cubicBezTo>
                  <a:lnTo>
                    <a:pt x="98616" y="986160"/>
                  </a:lnTo>
                  <a:cubicBezTo>
                    <a:pt x="44152" y="986160"/>
                    <a:pt x="0" y="942008"/>
                    <a:pt x="0" y="887544"/>
                  </a:cubicBezTo>
                  <a:lnTo>
                    <a:pt x="0" y="9861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1250264"/>
                <a:satOff val="-16880"/>
                <a:lumOff val="-2745"/>
                <a:alphaOff val="0"/>
              </a:schemeClr>
            </a:effectRef>
            <a:fontRef idx="minor">
              <a:schemeClr val="lt1"/>
            </a:fontRef>
          </p:style>
          <p:txBody>
            <a:bodyPr spcFirstLastPara="0" vert="horz" wrap="square" lIns="40314" tIns="40314" rIns="40314" bIns="40314" numCol="1" spcCol="1270" anchor="ctr" anchorCtr="0">
              <a:noAutofit/>
            </a:bodyPr>
            <a:lstStyle/>
            <a:p>
              <a:pPr lvl="0" algn="ctr" defTabSz="266700">
                <a:lnSpc>
                  <a:spcPct val="90000"/>
                </a:lnSpc>
                <a:spcBef>
                  <a:spcPct val="0"/>
                </a:spcBef>
                <a:spcAft>
                  <a:spcPct val="35000"/>
                </a:spcAft>
              </a:pPr>
              <a:r>
                <a:rPr lang="es-MX" sz="600" b="1" dirty="0">
                  <a:solidFill>
                    <a:schemeClr val="bg1"/>
                  </a:solidFill>
                  <a:latin typeface="Arial" pitchFamily="34" charset="0"/>
                  <a:cs typeface="Arial" pitchFamily="34" charset="0"/>
                </a:rPr>
                <a:t>Fenómeno Astronómico</a:t>
              </a:r>
              <a:endParaRPr lang="es-MX" sz="600" b="1" kern="1200" dirty="0" smtClean="0">
                <a:solidFill>
                  <a:schemeClr val="bg1"/>
                </a:solidFill>
                <a:latin typeface="Arial" pitchFamily="34" charset="0"/>
                <a:cs typeface="Arial" pitchFamily="34" charset="0"/>
              </a:endParaRPr>
            </a:p>
          </p:txBody>
        </p:sp>
        <p:pic>
          <p:nvPicPr>
            <p:cNvPr id="41" name="Picture 2" descr="http://www.sciesmex.unam.mx/static/media/uploads/banner/.thumbnails/logo-lance-600-black.png/logo-lance-600-black-350x158.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3258837" y="4427890"/>
              <a:ext cx="460572" cy="2275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ogo Central"/>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2952003" y="4427890"/>
              <a:ext cx="189991" cy="205172"/>
            </a:xfrm>
            <a:prstGeom prst="rect">
              <a:avLst/>
            </a:prstGeom>
            <a:noFill/>
            <a:extLst>
              <a:ext uri="{909E8E84-426E-40DD-AFC4-6F175D3DCCD1}">
                <a14:hiddenFill xmlns:a14="http://schemas.microsoft.com/office/drawing/2010/main">
                  <a:solidFill>
                    <a:srgbClr val="FFFFFF"/>
                  </a:solidFill>
                </a14:hiddenFill>
              </a:ext>
            </a:extLst>
          </p:spPr>
        </p:pic>
        <p:pic>
          <p:nvPicPr>
            <p:cNvPr id="43" name="42 Imagen"/>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37293" y="4458900"/>
              <a:ext cx="564410" cy="196554"/>
            </a:xfrm>
            <a:prstGeom prst="rect">
              <a:avLst/>
            </a:prstGeom>
          </p:spPr>
        </p:pic>
        <p:pic>
          <p:nvPicPr>
            <p:cNvPr id="44" name="Picture 2" descr="http://www.cenapred.gob.mx/es/imagenesWeb/pagina_encabezado/logo_CENAPRED.pn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2604874" y="3712662"/>
              <a:ext cx="801543" cy="326309"/>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3"/>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t="10256" b="-10256"/>
          <a:stretch/>
        </p:blipFill>
        <p:spPr bwMode="auto">
          <a:xfrm>
            <a:off x="5652120" y="1378880"/>
            <a:ext cx="3015279" cy="169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Rectángulo"/>
          <p:cNvSpPr/>
          <p:nvPr/>
        </p:nvSpPr>
        <p:spPr>
          <a:xfrm>
            <a:off x="179869" y="843496"/>
            <a:ext cx="8627498" cy="584775"/>
          </a:xfrm>
          <a:prstGeom prst="rect">
            <a:avLst/>
          </a:prstGeom>
        </p:spPr>
        <p:txBody>
          <a:bodyPr wrap="square">
            <a:spAutoFit/>
          </a:bodyPr>
          <a:lstStyle/>
          <a:p>
            <a:r>
              <a:rPr lang="es-MX" sz="1600" b="1" dirty="0" smtClean="0"/>
              <a:t>Fortalecimiento del monitoreo de fenómenos naturales, a través de la recepción de más de 400 señales en tiempo real, provenientes de los sistemas de monitoreo y </a:t>
            </a:r>
            <a:r>
              <a:rPr lang="es-MX" sz="1600" b="1" dirty="0" err="1" smtClean="0"/>
              <a:t>alertamiento</a:t>
            </a:r>
            <a:r>
              <a:rPr lang="es-MX" sz="1600" b="1" dirty="0" smtClean="0"/>
              <a:t> del país.</a:t>
            </a:r>
            <a:endParaRPr lang="es-MX" sz="1600" b="1" dirty="0"/>
          </a:p>
        </p:txBody>
      </p:sp>
      <p:pic>
        <p:nvPicPr>
          <p:cNvPr id="48" name="Picture 2"/>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4298581" y="5574458"/>
            <a:ext cx="2152283" cy="128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48 Imagen"/>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6722683" y="2836280"/>
            <a:ext cx="2370340" cy="1580227"/>
          </a:xfrm>
          <a:prstGeom prst="rect">
            <a:avLst/>
          </a:prstGeom>
        </p:spPr>
      </p:pic>
      <p:pic>
        <p:nvPicPr>
          <p:cNvPr id="50" name="Picture 5"/>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508104" y="2939448"/>
            <a:ext cx="1169783" cy="11697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v112017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5"/>
          <a:stretch>
            <a:fillRect/>
          </a:stretch>
        </p:blipFill>
        <p:spPr>
          <a:xfrm>
            <a:off x="4634121" y="4194106"/>
            <a:ext cx="2345251" cy="1319204"/>
          </a:xfrm>
          <a:prstGeom prst="rect">
            <a:avLst/>
          </a:prstGeom>
        </p:spPr>
      </p:pic>
      <p:pic>
        <p:nvPicPr>
          <p:cNvPr id="52" name="Picture 2"/>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l="5574" r="6699"/>
          <a:stretch/>
        </p:blipFill>
        <p:spPr bwMode="auto">
          <a:xfrm>
            <a:off x="6682388" y="5318063"/>
            <a:ext cx="2402832" cy="153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6"/>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287008" y="4276407"/>
            <a:ext cx="1563242" cy="10914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t="11214"/>
          <a:stretch/>
        </p:blipFill>
        <p:spPr bwMode="auto">
          <a:xfrm>
            <a:off x="121579" y="4822152"/>
            <a:ext cx="4142530" cy="206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78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vol="80000">
                <p:cTn id="12" repeatCount="indefinite" fill="hold" display="0">
                  <p:stCondLst>
                    <p:cond delay="indefinite"/>
                  </p:stCondLst>
                </p:cTn>
                <p:tgtEl>
                  <p:spTgt spid="5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86534" y="865257"/>
            <a:ext cx="8208962" cy="64633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5" name="4 CuadroTexto"/>
          <p:cNvSpPr txBox="1"/>
          <p:nvPr/>
        </p:nvSpPr>
        <p:spPr>
          <a:xfrm>
            <a:off x="172765" y="1648977"/>
            <a:ext cx="8863731" cy="646331"/>
          </a:xfrm>
          <a:prstGeom prst="rect">
            <a:avLst/>
          </a:prstGeom>
          <a:noFill/>
        </p:spPr>
        <p:txBody>
          <a:bodyPr wrap="square" rtlCol="0">
            <a:spAutoFit/>
          </a:bodyPr>
          <a:lstStyle/>
          <a:p>
            <a:r>
              <a:rPr lang="es-MX" dirty="0"/>
              <a:t>Compartir la información para el monitoreo de fenómenos naturales, a fin de promover una red estatal de </a:t>
            </a:r>
            <a:r>
              <a:rPr lang="es-MX" dirty="0" smtClean="0"/>
              <a:t>monitoreo.</a:t>
            </a:r>
            <a:endParaRPr lang="es-MX" dirty="0"/>
          </a:p>
        </p:txBody>
      </p:sp>
      <p:sp>
        <p:nvSpPr>
          <p:cNvPr id="3" name="2 Rectángulo"/>
          <p:cNvSpPr/>
          <p:nvPr/>
        </p:nvSpPr>
        <p:spPr>
          <a:xfrm>
            <a:off x="935038" y="865258"/>
            <a:ext cx="8208962" cy="646331"/>
          </a:xfrm>
          <a:prstGeom prst="rect">
            <a:avLst/>
          </a:prstGeom>
        </p:spPr>
        <p:txBody>
          <a:bodyPr wrap="square">
            <a:spAutoFit/>
          </a:bodyPr>
          <a:lstStyle/>
          <a:p>
            <a:r>
              <a:rPr lang="es-MX" dirty="0" smtClean="0">
                <a:solidFill>
                  <a:schemeClr val="bg1"/>
                </a:solidFill>
                <a:latin typeface="Montserrat Medium" panose="00000600000000000000" pitchFamily="2" charset="0"/>
              </a:rPr>
              <a:t>Apoyar en Fortalecer </a:t>
            </a:r>
            <a:r>
              <a:rPr lang="es-MX" dirty="0">
                <a:solidFill>
                  <a:schemeClr val="bg1"/>
                </a:solidFill>
                <a:latin typeface="Montserrat Medium" panose="00000600000000000000" pitchFamily="2" charset="0"/>
              </a:rPr>
              <a:t>las capacidades tecnológicas y de comunicación para el monitoreo de fenómenos naturales </a:t>
            </a:r>
          </a:p>
        </p:txBody>
      </p:sp>
      <p:sp>
        <p:nvSpPr>
          <p:cNvPr id="6" name="5 CuadroTexto"/>
          <p:cNvSpPr txBox="1"/>
          <p:nvPr/>
        </p:nvSpPr>
        <p:spPr>
          <a:xfrm>
            <a:off x="172767" y="2316571"/>
            <a:ext cx="4975298" cy="1477328"/>
          </a:xfrm>
          <a:prstGeom prst="rect">
            <a:avLst/>
          </a:prstGeom>
          <a:noFill/>
        </p:spPr>
        <p:txBody>
          <a:bodyPr wrap="square" rtlCol="0">
            <a:spAutoFit/>
          </a:bodyPr>
          <a:lstStyle/>
          <a:p>
            <a:r>
              <a:rPr lang="es-MX" dirty="0"/>
              <a:t>Enviar documento con ligas y enlaces que se pueden </a:t>
            </a:r>
            <a:r>
              <a:rPr lang="es-MX" dirty="0" smtClean="0"/>
              <a:t>compartir.</a:t>
            </a:r>
            <a:endParaRPr lang="es-MX" dirty="0"/>
          </a:p>
          <a:p>
            <a:r>
              <a:rPr lang="es-MX" dirty="0" smtClean="0"/>
              <a:t>Requerimiento:</a:t>
            </a:r>
          </a:p>
          <a:p>
            <a:pPr marL="285750" indent="-285750">
              <a:buFont typeface="Arial" panose="020B0604020202020204" pitchFamily="34" charset="0"/>
              <a:buChar char="•"/>
            </a:pPr>
            <a:r>
              <a:rPr lang="es-MX" dirty="0" smtClean="0"/>
              <a:t>Personal técnico</a:t>
            </a:r>
          </a:p>
          <a:p>
            <a:pPr marL="285750" indent="-285750">
              <a:buFont typeface="Arial" panose="020B0604020202020204" pitchFamily="34" charset="0"/>
              <a:buChar char="•"/>
            </a:pPr>
            <a:r>
              <a:rPr lang="es-MX" dirty="0" smtClean="0"/>
              <a:t>Equipo informático dedicado </a:t>
            </a:r>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805" y="4187099"/>
            <a:ext cx="3910707" cy="267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3899"/>
            <a:ext cx="5269806" cy="306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0256" b="-10256"/>
          <a:stretch/>
        </p:blipFill>
        <p:spPr bwMode="auto">
          <a:xfrm>
            <a:off x="5234856" y="2217680"/>
            <a:ext cx="3945656" cy="221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532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CapaPuntosCriticos_SL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6" t="5364" r="3345" b="4885"/>
          <a:stretch/>
        </p:blipFill>
        <p:spPr bwMode="auto">
          <a:xfrm>
            <a:off x="5492432" y="4613689"/>
            <a:ext cx="3484174" cy="2163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Desktop\zonas federal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432" y="2816704"/>
            <a:ext cx="3473964" cy="17976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Desktop\tamazuncha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432" y="943762"/>
            <a:ext cx="3473964" cy="1870429"/>
          </a:xfrm>
          <a:prstGeom prst="rect">
            <a:avLst/>
          </a:prstGeom>
          <a:noFill/>
          <a:extLst>
            <a:ext uri="{909E8E84-426E-40DD-AFC4-6F175D3DCCD1}">
              <a14:hiddenFill xmlns:a14="http://schemas.microsoft.com/office/drawing/2010/main">
                <a:solidFill>
                  <a:srgbClr val="FFFFFF"/>
                </a:solidFill>
              </a14:hiddenFill>
            </a:ext>
          </a:extLst>
        </p:spPr>
      </p:pic>
      <p:sp>
        <p:nvSpPr>
          <p:cNvPr id="5" name="2 CuadroTexto">
            <a:extLst>
              <a:ext uri="{FF2B5EF4-FFF2-40B4-BE49-F238E27FC236}">
                <a16:creationId xmlns:a16="http://schemas.microsoft.com/office/drawing/2014/main" xmlns="" id="{8704289E-E0FC-492E-AA72-A14602583E7F}"/>
              </a:ext>
            </a:extLst>
          </p:cNvPr>
          <p:cNvSpPr txBox="1"/>
          <p:nvPr/>
        </p:nvSpPr>
        <p:spPr>
          <a:xfrm>
            <a:off x="518780" y="495878"/>
            <a:ext cx="2010487" cy="400110"/>
          </a:xfrm>
          <a:prstGeom prst="rect">
            <a:avLst/>
          </a:prstGeom>
          <a:noFill/>
        </p:spPr>
        <p:txBody>
          <a:bodyPr wrap="none" rtlCol="0">
            <a:spAutoFit/>
          </a:bodyPr>
          <a:lstStyle/>
          <a:p>
            <a:pPr algn="r"/>
            <a:r>
              <a:rPr lang="es-MX" sz="2000" b="1" dirty="0">
                <a:solidFill>
                  <a:srgbClr val="38806B"/>
                </a:solidFill>
                <a:latin typeface="Montserrat" panose="00000500000000000000" pitchFamily="2" charset="0"/>
              </a:rPr>
              <a:t>I</a:t>
            </a:r>
            <a:r>
              <a:rPr lang="es-MX" sz="2000" b="1" dirty="0" smtClean="0">
                <a:solidFill>
                  <a:srgbClr val="38806B"/>
                </a:solidFill>
                <a:latin typeface="Montserrat" panose="00000500000000000000" pitchFamily="2" charset="0"/>
              </a:rPr>
              <a:t>nundaciones</a:t>
            </a:r>
            <a:endParaRPr lang="es-MX" sz="2000" b="1" dirty="0">
              <a:solidFill>
                <a:srgbClr val="38806B"/>
              </a:solidFill>
              <a:latin typeface="Montserrat" panose="00000500000000000000" pitchFamily="2" charset="0"/>
            </a:endParaRPr>
          </a:p>
        </p:txBody>
      </p:sp>
      <p:sp>
        <p:nvSpPr>
          <p:cNvPr id="6" name="CuadroTexto 5">
            <a:extLst>
              <a:ext uri="{FF2B5EF4-FFF2-40B4-BE49-F238E27FC236}">
                <a16:creationId xmlns:a16="http://schemas.microsoft.com/office/drawing/2014/main" xmlns="" id="{8895AEE6-3896-41AA-8F65-7C481613AC3D}"/>
              </a:ext>
            </a:extLst>
          </p:cNvPr>
          <p:cNvSpPr txBox="1"/>
          <p:nvPr/>
        </p:nvSpPr>
        <p:spPr>
          <a:xfrm>
            <a:off x="5536531" y="2420888"/>
            <a:ext cx="1267717" cy="253916"/>
          </a:xfrm>
          <a:prstGeom prst="rect">
            <a:avLst/>
          </a:prstGeom>
          <a:solidFill>
            <a:srgbClr val="E8DECA"/>
          </a:solidFill>
        </p:spPr>
        <p:txBody>
          <a:bodyPr wrap="square" rtlCol="0">
            <a:spAutoFit/>
          </a:bodyPr>
          <a:lstStyle/>
          <a:p>
            <a:r>
              <a:rPr lang="es-MX" sz="1050" b="1" dirty="0" smtClean="0">
                <a:solidFill>
                  <a:srgbClr val="6A1831"/>
                </a:solidFill>
                <a:latin typeface="Montserrat" panose="00000500000000000000" pitchFamily="2" charset="0"/>
              </a:rPr>
              <a:t>Tamazunchale</a:t>
            </a:r>
            <a:endParaRPr lang="es-MX" sz="1050" b="1" dirty="0">
              <a:solidFill>
                <a:srgbClr val="6A1831"/>
              </a:solidFill>
              <a:latin typeface="Montserrat" panose="00000500000000000000" pitchFamily="2" charset="0"/>
            </a:endParaRPr>
          </a:p>
        </p:txBody>
      </p:sp>
      <p:sp>
        <p:nvSpPr>
          <p:cNvPr id="7" name="CuadroTexto 6">
            <a:extLst>
              <a:ext uri="{FF2B5EF4-FFF2-40B4-BE49-F238E27FC236}">
                <a16:creationId xmlns:a16="http://schemas.microsoft.com/office/drawing/2014/main" xmlns="" id="{851689CC-36F7-4B67-9A19-D13446CDB1AD}"/>
              </a:ext>
            </a:extLst>
          </p:cNvPr>
          <p:cNvSpPr txBox="1"/>
          <p:nvPr/>
        </p:nvSpPr>
        <p:spPr>
          <a:xfrm>
            <a:off x="467544" y="2228687"/>
            <a:ext cx="4320479" cy="1323439"/>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Montserrat" panose="00000500000000000000" pitchFamily="2" charset="0"/>
              </a:rPr>
              <a:t>Mapas de peligro (profundidades, velocidades y severidad) para </a:t>
            </a:r>
            <a:r>
              <a:rPr lang="es-MX" sz="1600" dirty="0" smtClean="0">
                <a:latin typeface="Montserrat" panose="00000500000000000000" pitchFamily="2" charset="0"/>
              </a:rPr>
              <a:t>la ciudad de Tamazunchale, periodos </a:t>
            </a:r>
            <a:r>
              <a:rPr lang="es-MX" sz="1600" dirty="0">
                <a:latin typeface="Montserrat" panose="00000500000000000000" pitchFamily="2" charset="0"/>
              </a:rPr>
              <a:t>de retorno 2, 5, 10,  20 y 100 años</a:t>
            </a:r>
            <a:r>
              <a:rPr lang="es-MX" sz="1600" dirty="0" smtClean="0">
                <a:latin typeface="Montserrat" panose="00000500000000000000" pitchFamily="2" charset="0"/>
              </a:rPr>
              <a:t>. </a:t>
            </a:r>
            <a:r>
              <a:rPr lang="es-MX" sz="1600" b="1" dirty="0" smtClean="0">
                <a:latin typeface="Montserrat" panose="00000500000000000000" pitchFamily="2" charset="0"/>
              </a:rPr>
              <a:t>Disponible en el ANRI.</a:t>
            </a:r>
            <a:r>
              <a:rPr lang="es-MX" sz="1600" b="1" strike="sngStrike" dirty="0" smtClean="0">
                <a:latin typeface="Montserrat" panose="00000500000000000000" pitchFamily="2" charset="0"/>
              </a:rPr>
              <a:t> </a:t>
            </a:r>
            <a:endParaRPr lang="es-MX" sz="1600" b="1" strike="sngStrike" dirty="0">
              <a:latin typeface="Montserrat" panose="00000500000000000000" pitchFamily="2" charset="0"/>
            </a:endParaRPr>
          </a:p>
        </p:txBody>
      </p:sp>
      <p:sp>
        <p:nvSpPr>
          <p:cNvPr id="21" name="CuadroTexto 20">
            <a:extLst>
              <a:ext uri="{FF2B5EF4-FFF2-40B4-BE49-F238E27FC236}">
                <a16:creationId xmlns:a16="http://schemas.microsoft.com/office/drawing/2014/main" xmlns="" id="{5764E41A-638A-41F4-8891-65D83EA98CAE}"/>
              </a:ext>
            </a:extLst>
          </p:cNvPr>
          <p:cNvSpPr txBox="1"/>
          <p:nvPr/>
        </p:nvSpPr>
        <p:spPr>
          <a:xfrm>
            <a:off x="482880" y="3474807"/>
            <a:ext cx="4305143" cy="2800767"/>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Montserrat" panose="00000500000000000000" pitchFamily="2" charset="0"/>
              </a:rPr>
              <a:t>Temas a desarrollar: Actualizar los puntos críticos hidráulicos en el estado, ya que </a:t>
            </a:r>
            <a:r>
              <a:rPr lang="es-MX" sz="1600" dirty="0" smtClean="0">
                <a:latin typeface="Montserrat" panose="00000500000000000000" pitchFamily="2" charset="0"/>
              </a:rPr>
              <a:t>faltan sitios </a:t>
            </a:r>
            <a:r>
              <a:rPr lang="es-MX" sz="1600" dirty="0">
                <a:latin typeface="Montserrat" panose="00000500000000000000" pitchFamily="2" charset="0"/>
              </a:rPr>
              <a:t>sobre </a:t>
            </a:r>
            <a:r>
              <a:rPr lang="es-MX" sz="1600" dirty="0" smtClean="0">
                <a:latin typeface="Montserrat" panose="00000500000000000000" pitchFamily="2" charset="0"/>
              </a:rPr>
              <a:t>los ríos </a:t>
            </a:r>
            <a:r>
              <a:rPr lang="es-MX" sz="1600" b="1" dirty="0" smtClean="0">
                <a:latin typeface="Montserrat" panose="00000500000000000000" pitchFamily="2" charset="0"/>
              </a:rPr>
              <a:t>Verde, Santa María y Bagres</a:t>
            </a:r>
            <a:r>
              <a:rPr lang="es-MX" sz="1600" dirty="0" smtClean="0">
                <a:latin typeface="Montserrat" panose="00000500000000000000" pitchFamily="2" charset="0"/>
              </a:rPr>
              <a:t>. Además, las presas Gonzalo N. Santos, El Potosino, San José y Cañada del Lobo,  en el municipio de San Luis Potosí, catalogado como de peligro </a:t>
            </a:r>
            <a:r>
              <a:rPr lang="es-MX" sz="1600" b="1" dirty="0" smtClean="0">
                <a:latin typeface="Montserrat" panose="00000500000000000000" pitchFamily="2" charset="0"/>
              </a:rPr>
              <a:t>alto</a:t>
            </a:r>
            <a:r>
              <a:rPr lang="es-MX" sz="1600" dirty="0" smtClean="0">
                <a:latin typeface="Montserrat" panose="00000500000000000000" pitchFamily="2" charset="0"/>
              </a:rPr>
              <a:t> por inundación, hay asentamientos humanos aguas abajo de éstas. </a:t>
            </a:r>
            <a:endParaRPr lang="es-MX" sz="1600" dirty="0">
              <a:latin typeface="Montserrat" panose="00000500000000000000" pitchFamily="2" charset="0"/>
            </a:endParaRPr>
          </a:p>
        </p:txBody>
      </p:sp>
      <p:sp>
        <p:nvSpPr>
          <p:cNvPr id="24" name="CuadroTexto 23">
            <a:extLst>
              <a:ext uri="{FF2B5EF4-FFF2-40B4-BE49-F238E27FC236}">
                <a16:creationId xmlns:a16="http://schemas.microsoft.com/office/drawing/2014/main" xmlns="" id="{40AAAE1D-70CB-4259-83C6-ECDA9813E4CE}"/>
              </a:ext>
            </a:extLst>
          </p:cNvPr>
          <p:cNvSpPr txBox="1"/>
          <p:nvPr/>
        </p:nvSpPr>
        <p:spPr>
          <a:xfrm>
            <a:off x="467545" y="1196752"/>
            <a:ext cx="4320479" cy="1077218"/>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Montserrat" panose="00000500000000000000" pitchFamily="2" charset="0"/>
              </a:rPr>
              <a:t>El estado cuenta con </a:t>
            </a:r>
            <a:r>
              <a:rPr lang="es-MX" sz="1600" b="1" dirty="0" smtClean="0">
                <a:latin typeface="Montserrat" panose="00000500000000000000" pitchFamily="2" charset="0"/>
              </a:rPr>
              <a:t>arroyos, corrientes temporales, ríos y </a:t>
            </a:r>
            <a:r>
              <a:rPr lang="es-MX" sz="1600" b="1" dirty="0">
                <a:latin typeface="Montserrat" panose="00000500000000000000" pitchFamily="2" charset="0"/>
              </a:rPr>
              <a:t>presas</a:t>
            </a:r>
            <a:r>
              <a:rPr lang="es-MX" sz="1600" dirty="0">
                <a:latin typeface="Montserrat" panose="00000500000000000000" pitchFamily="2" charset="0"/>
              </a:rPr>
              <a:t>, los cuales pueden provocar </a:t>
            </a:r>
            <a:r>
              <a:rPr lang="es-MX" sz="1600" b="1" dirty="0">
                <a:latin typeface="Montserrat" panose="00000500000000000000" pitchFamily="2" charset="0"/>
              </a:rPr>
              <a:t>inundaciones </a:t>
            </a:r>
            <a:r>
              <a:rPr lang="es-MX" sz="1600" b="1" dirty="0" smtClean="0">
                <a:solidFill>
                  <a:srgbClr val="FF0000"/>
                </a:solidFill>
                <a:latin typeface="Montserrat" panose="00000500000000000000" pitchFamily="2" charset="0"/>
              </a:rPr>
              <a:t> </a:t>
            </a:r>
            <a:r>
              <a:rPr lang="es-MX" sz="1600" dirty="0" smtClean="0">
                <a:latin typeface="Montserrat" panose="00000500000000000000" pitchFamily="2" charset="0"/>
              </a:rPr>
              <a:t>durante </a:t>
            </a:r>
            <a:r>
              <a:rPr lang="es-MX" sz="1600" dirty="0">
                <a:latin typeface="Montserrat" panose="00000500000000000000" pitchFamily="2" charset="0"/>
              </a:rPr>
              <a:t>todo el año. </a:t>
            </a:r>
          </a:p>
        </p:txBody>
      </p:sp>
      <p:pic>
        <p:nvPicPr>
          <p:cNvPr id="1027" name="Picture 3" descr="D:\Desktop\tr50año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6531" y="1788948"/>
            <a:ext cx="532936" cy="564912"/>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5">
            <a:extLst>
              <a:ext uri="{FF2B5EF4-FFF2-40B4-BE49-F238E27FC236}">
                <a16:creationId xmlns:a16="http://schemas.microsoft.com/office/drawing/2014/main" xmlns="" id="{8895AEE6-3896-41AA-8F65-7C481613AC3D}"/>
              </a:ext>
            </a:extLst>
          </p:cNvPr>
          <p:cNvSpPr txBox="1"/>
          <p:nvPr/>
        </p:nvSpPr>
        <p:spPr>
          <a:xfrm>
            <a:off x="5536531" y="4725144"/>
            <a:ext cx="1344001" cy="253916"/>
          </a:xfrm>
          <a:prstGeom prst="rect">
            <a:avLst/>
          </a:prstGeom>
          <a:solidFill>
            <a:srgbClr val="E8DECA"/>
          </a:solidFill>
        </p:spPr>
        <p:txBody>
          <a:bodyPr wrap="square" rtlCol="0">
            <a:spAutoFit/>
          </a:bodyPr>
          <a:lstStyle/>
          <a:p>
            <a:r>
              <a:rPr lang="es-MX" sz="1050" b="1" dirty="0" smtClean="0">
                <a:solidFill>
                  <a:srgbClr val="6A1831"/>
                </a:solidFill>
                <a:latin typeface="Montserrat" panose="00000500000000000000" pitchFamily="2" charset="0"/>
              </a:rPr>
              <a:t>Puntos críticos</a:t>
            </a:r>
            <a:endParaRPr lang="es-MX" sz="1050" b="1" dirty="0">
              <a:solidFill>
                <a:srgbClr val="6A1831"/>
              </a:solidFill>
              <a:latin typeface="Montserrat" panose="00000500000000000000" pitchFamily="2" charset="0"/>
            </a:endParaRPr>
          </a:p>
        </p:txBody>
      </p:sp>
      <p:pic>
        <p:nvPicPr>
          <p:cNvPr id="1030" name="Picture 6" descr="D:\Desktop\leyend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418" y="4109022"/>
            <a:ext cx="1123719" cy="512416"/>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5">
            <a:extLst>
              <a:ext uri="{FF2B5EF4-FFF2-40B4-BE49-F238E27FC236}">
                <a16:creationId xmlns:a16="http://schemas.microsoft.com/office/drawing/2014/main" xmlns="" id="{8895AEE6-3896-41AA-8F65-7C481613AC3D}"/>
              </a:ext>
            </a:extLst>
          </p:cNvPr>
          <p:cNvSpPr txBox="1"/>
          <p:nvPr/>
        </p:nvSpPr>
        <p:spPr>
          <a:xfrm>
            <a:off x="7682562" y="4039180"/>
            <a:ext cx="1294044" cy="253916"/>
          </a:xfrm>
          <a:prstGeom prst="rect">
            <a:avLst/>
          </a:prstGeom>
          <a:solidFill>
            <a:srgbClr val="E8DECA"/>
          </a:solidFill>
        </p:spPr>
        <p:txBody>
          <a:bodyPr wrap="square" rtlCol="0">
            <a:spAutoFit/>
          </a:bodyPr>
          <a:lstStyle/>
          <a:p>
            <a:r>
              <a:rPr lang="es-MX" sz="1050" b="1" dirty="0" smtClean="0">
                <a:solidFill>
                  <a:srgbClr val="6A1831"/>
                </a:solidFill>
                <a:latin typeface="Montserrat" panose="00000500000000000000" pitchFamily="2" charset="0"/>
              </a:rPr>
              <a:t>Zonas federales</a:t>
            </a:r>
            <a:endParaRPr lang="es-MX" sz="1050" b="1" dirty="0">
              <a:solidFill>
                <a:srgbClr val="6A1831"/>
              </a:solidFill>
              <a:latin typeface="Montserrat" panose="00000500000000000000" pitchFamily="2" charset="0"/>
            </a:endParaRPr>
          </a:p>
        </p:txBody>
      </p:sp>
    </p:spTree>
    <p:extLst>
      <p:ext uri="{BB962C8B-B14F-4D97-AF65-F5344CB8AC3E}">
        <p14:creationId xmlns:p14="http://schemas.microsoft.com/office/powerpoint/2010/main" val="2343904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86534" y="865257"/>
            <a:ext cx="8208962" cy="64633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5" name="4 CuadroTexto"/>
          <p:cNvSpPr txBox="1"/>
          <p:nvPr/>
        </p:nvSpPr>
        <p:spPr>
          <a:xfrm>
            <a:off x="68950" y="1648977"/>
            <a:ext cx="7239354" cy="369332"/>
          </a:xfrm>
          <a:prstGeom prst="rect">
            <a:avLst/>
          </a:prstGeom>
          <a:noFill/>
        </p:spPr>
        <p:txBody>
          <a:bodyPr wrap="none" rtlCol="0">
            <a:spAutoFit/>
          </a:bodyPr>
          <a:lstStyle/>
          <a:p>
            <a:r>
              <a:rPr lang="es-MX" dirty="0" smtClean="0">
                <a:solidFill>
                  <a:schemeClr val="bg1"/>
                </a:solidFill>
              </a:rPr>
              <a:t>Compartir información de Instituciones que instrumentan otros fenómenos</a:t>
            </a:r>
            <a:endParaRPr lang="es-MX" dirty="0">
              <a:solidFill>
                <a:schemeClr val="bg1"/>
              </a:solidFill>
            </a:endParaRPr>
          </a:p>
        </p:txBody>
      </p:sp>
      <p:sp>
        <p:nvSpPr>
          <p:cNvPr id="3" name="2 Rectángulo"/>
          <p:cNvSpPr/>
          <p:nvPr/>
        </p:nvSpPr>
        <p:spPr>
          <a:xfrm>
            <a:off x="935038" y="865258"/>
            <a:ext cx="8208962" cy="646331"/>
          </a:xfrm>
          <a:prstGeom prst="rect">
            <a:avLst/>
          </a:prstGeom>
        </p:spPr>
        <p:txBody>
          <a:bodyPr wrap="square">
            <a:spAutoFit/>
          </a:bodyPr>
          <a:lstStyle/>
          <a:p>
            <a:r>
              <a:rPr lang="es-MX" dirty="0" smtClean="0">
                <a:solidFill>
                  <a:schemeClr val="bg1"/>
                </a:solidFill>
                <a:latin typeface="Montserrat Medium" panose="00000600000000000000" pitchFamily="2" charset="0"/>
              </a:rPr>
              <a:t>Apoyar en Fortalecer </a:t>
            </a:r>
            <a:r>
              <a:rPr lang="es-MX" dirty="0">
                <a:solidFill>
                  <a:schemeClr val="bg1"/>
                </a:solidFill>
                <a:latin typeface="Montserrat Medium" panose="00000600000000000000" pitchFamily="2" charset="0"/>
              </a:rPr>
              <a:t>las capacidades tecnológicas y de comunicación para el monitoreo de fenómenos naturales </a:t>
            </a:r>
          </a:p>
        </p:txBody>
      </p:sp>
      <p:grpSp>
        <p:nvGrpSpPr>
          <p:cNvPr id="7" name="6 Grupo"/>
          <p:cNvGrpSpPr/>
          <p:nvPr/>
        </p:nvGrpSpPr>
        <p:grpSpPr>
          <a:xfrm>
            <a:off x="935038" y="2345135"/>
            <a:ext cx="7056784" cy="4540250"/>
            <a:chOff x="749032" y="1942729"/>
            <a:chExt cx="7495376" cy="4892829"/>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942729"/>
              <a:ext cx="4608512" cy="325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42729"/>
              <a:ext cx="2880320" cy="2760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32" y="4280612"/>
              <a:ext cx="4112320" cy="255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3783" y="4248472"/>
              <a:ext cx="3400625"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10 CuadroTexto"/>
          <p:cNvSpPr txBox="1"/>
          <p:nvPr/>
        </p:nvSpPr>
        <p:spPr>
          <a:xfrm>
            <a:off x="172765" y="1648977"/>
            <a:ext cx="8863731" cy="646331"/>
          </a:xfrm>
          <a:prstGeom prst="rect">
            <a:avLst/>
          </a:prstGeom>
          <a:noFill/>
        </p:spPr>
        <p:txBody>
          <a:bodyPr wrap="square" rtlCol="0">
            <a:spAutoFit/>
          </a:bodyPr>
          <a:lstStyle/>
          <a:p>
            <a:r>
              <a:rPr lang="es-MX" dirty="0"/>
              <a:t>Compartir la información para el monitoreo de fenómenos naturales, a fin de promover una red estatal de </a:t>
            </a:r>
            <a:r>
              <a:rPr lang="es-MX" dirty="0" smtClean="0"/>
              <a:t>monitoreo.</a:t>
            </a:r>
            <a:endParaRPr lang="es-MX"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362" t="7340" b="5157"/>
          <a:stretch/>
        </p:blipFill>
        <p:spPr bwMode="auto">
          <a:xfrm>
            <a:off x="434584" y="2345135"/>
            <a:ext cx="3532983" cy="213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738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962" y="3438919"/>
            <a:ext cx="6120680" cy="34199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1 Rectángulo"/>
          <p:cNvSpPr/>
          <p:nvPr/>
        </p:nvSpPr>
        <p:spPr>
          <a:xfrm>
            <a:off x="886534" y="865257"/>
            <a:ext cx="8208962" cy="64633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5" name="4 CuadroTexto"/>
          <p:cNvSpPr txBox="1"/>
          <p:nvPr/>
        </p:nvSpPr>
        <p:spPr>
          <a:xfrm>
            <a:off x="85592" y="1648977"/>
            <a:ext cx="5148039" cy="646331"/>
          </a:xfrm>
          <a:prstGeom prst="rect">
            <a:avLst/>
          </a:prstGeom>
          <a:noFill/>
        </p:spPr>
        <p:txBody>
          <a:bodyPr wrap="square" rtlCol="0">
            <a:spAutoFit/>
          </a:bodyPr>
          <a:lstStyle/>
          <a:p>
            <a:r>
              <a:rPr lang="es-MX" dirty="0" smtClean="0"/>
              <a:t>Apoyo en la conceptualización de proyectos de monitoreo o sistemas de alerta</a:t>
            </a:r>
            <a:endParaRPr lang="es-MX" dirty="0"/>
          </a:p>
        </p:txBody>
      </p:sp>
      <p:sp>
        <p:nvSpPr>
          <p:cNvPr id="3" name="2 Rectángulo"/>
          <p:cNvSpPr/>
          <p:nvPr/>
        </p:nvSpPr>
        <p:spPr>
          <a:xfrm>
            <a:off x="935038" y="865258"/>
            <a:ext cx="8208962" cy="646331"/>
          </a:xfrm>
          <a:prstGeom prst="rect">
            <a:avLst/>
          </a:prstGeom>
        </p:spPr>
        <p:txBody>
          <a:bodyPr wrap="square">
            <a:spAutoFit/>
          </a:bodyPr>
          <a:lstStyle/>
          <a:p>
            <a:r>
              <a:rPr lang="es-MX" dirty="0" smtClean="0">
                <a:solidFill>
                  <a:schemeClr val="bg1"/>
                </a:solidFill>
                <a:latin typeface="Montserrat Medium" panose="00000600000000000000" pitchFamily="2" charset="0"/>
              </a:rPr>
              <a:t>Apoyar en Fortalecer </a:t>
            </a:r>
            <a:r>
              <a:rPr lang="es-MX" dirty="0">
                <a:solidFill>
                  <a:schemeClr val="bg1"/>
                </a:solidFill>
                <a:latin typeface="Montserrat Medium" panose="00000600000000000000" pitchFamily="2" charset="0"/>
              </a:rPr>
              <a:t>las capacidades tecnológicas y de comunicación para el monitoreo de fenómenos naturales </a:t>
            </a:r>
          </a:p>
        </p:txBody>
      </p:sp>
      <p:sp>
        <p:nvSpPr>
          <p:cNvPr id="6" name="5 CuadroTexto"/>
          <p:cNvSpPr txBox="1"/>
          <p:nvPr/>
        </p:nvSpPr>
        <p:spPr>
          <a:xfrm>
            <a:off x="172766" y="2316571"/>
            <a:ext cx="2951705" cy="646331"/>
          </a:xfrm>
          <a:prstGeom prst="rect">
            <a:avLst/>
          </a:prstGeom>
          <a:noFill/>
        </p:spPr>
        <p:txBody>
          <a:bodyPr wrap="none" rtlCol="0">
            <a:spAutoFit/>
          </a:bodyPr>
          <a:lstStyle/>
          <a:p>
            <a:r>
              <a:rPr lang="es-MX" dirty="0" smtClean="0"/>
              <a:t>Requerimiento:</a:t>
            </a:r>
          </a:p>
          <a:p>
            <a:pPr marL="285750" indent="-285750">
              <a:buFont typeface="Arial" panose="020B0604020202020204" pitchFamily="34" charset="0"/>
              <a:buChar char="•"/>
            </a:pPr>
            <a:r>
              <a:rPr lang="es-MX" dirty="0" smtClean="0"/>
              <a:t>Personal técnico contacto</a:t>
            </a:r>
          </a:p>
        </p:txBody>
      </p:sp>
      <p:grpSp>
        <p:nvGrpSpPr>
          <p:cNvPr id="12" name="11 Grupo"/>
          <p:cNvGrpSpPr/>
          <p:nvPr/>
        </p:nvGrpSpPr>
        <p:grpSpPr>
          <a:xfrm>
            <a:off x="85592" y="3438919"/>
            <a:ext cx="5827754" cy="3431453"/>
            <a:chOff x="32886" y="1394066"/>
            <a:chExt cx="9042256" cy="5456085"/>
          </a:xfrm>
          <a:noFill/>
        </p:grpSpPr>
        <p:grpSp>
          <p:nvGrpSpPr>
            <p:cNvPr id="13" name="Group 6"/>
            <p:cNvGrpSpPr>
              <a:grpSpLocks/>
            </p:cNvGrpSpPr>
            <p:nvPr/>
          </p:nvGrpSpPr>
          <p:grpSpPr bwMode="auto">
            <a:xfrm>
              <a:off x="1789268" y="2178146"/>
              <a:ext cx="3187700" cy="3462338"/>
              <a:chOff x="1187" y="1220"/>
              <a:chExt cx="2008" cy="2181"/>
            </a:xfrm>
            <a:grpFill/>
          </p:grpSpPr>
          <p:sp>
            <p:nvSpPr>
              <p:cNvPr id="265" name="Line 7"/>
              <p:cNvSpPr>
                <a:spLocks noChangeShapeType="1"/>
              </p:cNvSpPr>
              <p:nvPr/>
            </p:nvSpPr>
            <p:spPr bwMode="auto">
              <a:xfrm flipH="1">
                <a:off x="1453" y="2390"/>
                <a:ext cx="1588" cy="583"/>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6" name="Line 8"/>
              <p:cNvSpPr>
                <a:spLocks noChangeShapeType="1"/>
              </p:cNvSpPr>
              <p:nvPr/>
            </p:nvSpPr>
            <p:spPr bwMode="auto">
              <a:xfrm flipH="1">
                <a:off x="2319" y="2574"/>
                <a:ext cx="820" cy="827"/>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7" name="Line 9"/>
              <p:cNvSpPr>
                <a:spLocks noChangeShapeType="1"/>
              </p:cNvSpPr>
              <p:nvPr/>
            </p:nvSpPr>
            <p:spPr bwMode="auto">
              <a:xfrm flipH="1" flipV="1">
                <a:off x="1187" y="1985"/>
                <a:ext cx="1858" cy="163"/>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8" name="Line 10"/>
              <p:cNvSpPr>
                <a:spLocks noChangeShapeType="1"/>
              </p:cNvSpPr>
              <p:nvPr/>
            </p:nvSpPr>
            <p:spPr bwMode="auto">
              <a:xfrm flipH="1" flipV="1">
                <a:off x="1417" y="1220"/>
                <a:ext cx="1778" cy="738"/>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grpSp>
        <p:grpSp>
          <p:nvGrpSpPr>
            <p:cNvPr id="14" name="Group 11"/>
            <p:cNvGrpSpPr>
              <a:grpSpLocks/>
            </p:cNvGrpSpPr>
            <p:nvPr/>
          </p:nvGrpSpPr>
          <p:grpSpPr bwMode="auto">
            <a:xfrm>
              <a:off x="1790513" y="2305145"/>
              <a:ext cx="3197225" cy="3324225"/>
              <a:chOff x="1197" y="1300"/>
              <a:chExt cx="2014" cy="2094"/>
            </a:xfrm>
            <a:grpFill/>
          </p:grpSpPr>
          <p:sp>
            <p:nvSpPr>
              <p:cNvPr id="261" name="Line 12"/>
              <p:cNvSpPr>
                <a:spLocks noChangeShapeType="1"/>
              </p:cNvSpPr>
              <p:nvPr/>
            </p:nvSpPr>
            <p:spPr bwMode="auto">
              <a:xfrm flipV="1">
                <a:off x="1503" y="2428"/>
                <a:ext cx="1588" cy="60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2" name="Line 13"/>
              <p:cNvSpPr>
                <a:spLocks noChangeShapeType="1"/>
              </p:cNvSpPr>
              <p:nvPr/>
            </p:nvSpPr>
            <p:spPr bwMode="auto">
              <a:xfrm flipV="1">
                <a:off x="2424" y="2585"/>
                <a:ext cx="787" cy="809"/>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3" name="Line 14"/>
              <p:cNvSpPr>
                <a:spLocks noChangeShapeType="1"/>
              </p:cNvSpPr>
              <p:nvPr/>
            </p:nvSpPr>
            <p:spPr bwMode="auto">
              <a:xfrm>
                <a:off x="1197" y="2056"/>
                <a:ext cx="1924" cy="15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4" name="Line 15"/>
              <p:cNvSpPr>
                <a:spLocks noChangeShapeType="1"/>
              </p:cNvSpPr>
              <p:nvPr/>
            </p:nvSpPr>
            <p:spPr bwMode="auto">
              <a:xfrm>
                <a:off x="1353" y="1300"/>
                <a:ext cx="1842" cy="73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grpSp>
        <p:grpSp>
          <p:nvGrpSpPr>
            <p:cNvPr id="15" name="Group 16"/>
            <p:cNvGrpSpPr>
              <a:grpSpLocks/>
            </p:cNvGrpSpPr>
            <p:nvPr/>
          </p:nvGrpSpPr>
          <p:grpSpPr bwMode="auto">
            <a:xfrm>
              <a:off x="1170467" y="1632303"/>
              <a:ext cx="652463" cy="938213"/>
              <a:chOff x="856" y="875"/>
              <a:chExt cx="1311" cy="2091"/>
            </a:xfrm>
            <a:grpFill/>
          </p:grpSpPr>
          <p:sp>
            <p:nvSpPr>
              <p:cNvPr id="241" name="Rectangle 17"/>
              <p:cNvSpPr>
                <a:spLocks noChangeArrowheads="1"/>
              </p:cNvSpPr>
              <p:nvPr/>
            </p:nvSpPr>
            <p:spPr bwMode="auto">
              <a:xfrm>
                <a:off x="1226" y="2092"/>
                <a:ext cx="472" cy="853"/>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42" name="Line 18"/>
              <p:cNvSpPr>
                <a:spLocks noChangeShapeType="1"/>
              </p:cNvSpPr>
              <p:nvPr/>
            </p:nvSpPr>
            <p:spPr bwMode="auto">
              <a:xfrm>
                <a:off x="1003" y="1795"/>
                <a:ext cx="0" cy="116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3" name="Line 19"/>
              <p:cNvSpPr>
                <a:spLocks noChangeShapeType="1"/>
              </p:cNvSpPr>
              <p:nvPr/>
            </p:nvSpPr>
            <p:spPr bwMode="auto">
              <a:xfrm>
                <a:off x="990" y="2955"/>
                <a:ext cx="88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4" name="Line 20"/>
              <p:cNvSpPr>
                <a:spLocks noChangeShapeType="1"/>
              </p:cNvSpPr>
              <p:nvPr/>
            </p:nvSpPr>
            <p:spPr bwMode="auto">
              <a:xfrm flipV="1">
                <a:off x="1880" y="1653"/>
                <a:ext cx="0" cy="131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5" name="Line 21"/>
              <p:cNvSpPr>
                <a:spLocks noChangeShapeType="1"/>
              </p:cNvSpPr>
              <p:nvPr/>
            </p:nvSpPr>
            <p:spPr bwMode="auto">
              <a:xfrm flipH="1" flipV="1">
                <a:off x="1810" y="1009"/>
                <a:ext cx="3" cy="60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6" name="Line 22"/>
              <p:cNvSpPr>
                <a:spLocks noChangeShapeType="1"/>
              </p:cNvSpPr>
              <p:nvPr/>
            </p:nvSpPr>
            <p:spPr bwMode="auto">
              <a:xfrm>
                <a:off x="1704" y="1077"/>
                <a:ext cx="463"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7" name="Line 23"/>
              <p:cNvSpPr>
                <a:spLocks noChangeShapeType="1"/>
              </p:cNvSpPr>
              <p:nvPr/>
            </p:nvSpPr>
            <p:spPr bwMode="auto">
              <a:xfrm>
                <a:off x="1915" y="875"/>
                <a:ext cx="0" cy="39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8" name="Line 24"/>
              <p:cNvSpPr>
                <a:spLocks noChangeShapeType="1"/>
              </p:cNvSpPr>
              <p:nvPr/>
            </p:nvSpPr>
            <p:spPr bwMode="auto">
              <a:xfrm>
                <a:off x="2001" y="946"/>
                <a:ext cx="0" cy="25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9" name="Line 25"/>
              <p:cNvSpPr>
                <a:spLocks noChangeShapeType="1"/>
              </p:cNvSpPr>
              <p:nvPr/>
            </p:nvSpPr>
            <p:spPr bwMode="auto">
              <a:xfrm>
                <a:off x="2097" y="1024"/>
                <a:ext cx="0" cy="10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0" name="AutoShape 26"/>
              <p:cNvSpPr>
                <a:spLocks noChangeArrowheads="1"/>
              </p:cNvSpPr>
              <p:nvPr/>
            </p:nvSpPr>
            <p:spPr bwMode="auto">
              <a:xfrm>
                <a:off x="971" y="1346"/>
                <a:ext cx="166" cy="251"/>
              </a:xfrm>
              <a:prstGeom prst="can">
                <a:avLst>
                  <a:gd name="adj" fmla="val 37952"/>
                </a:avLst>
              </a:prstGeom>
              <a:grpFill/>
              <a:ln w="19050">
                <a:solidFill>
                  <a:schemeClr val="tx1"/>
                </a:solidFill>
                <a:round/>
                <a:headEnd/>
                <a:tailEnd/>
              </a:ln>
              <a:effectLst/>
              <a:extLst/>
            </p:spPr>
            <p:txBody>
              <a:bodyPr wrap="none" anchor="ctr"/>
              <a:lstStyle/>
              <a:p>
                <a:pPr>
                  <a:defRPr/>
                </a:pPr>
                <a:endParaRPr lang="es-MX" sz="1100"/>
              </a:p>
            </p:txBody>
          </p:sp>
          <p:sp>
            <p:nvSpPr>
              <p:cNvPr id="251" name="Line 27"/>
              <p:cNvSpPr>
                <a:spLocks noChangeShapeType="1"/>
              </p:cNvSpPr>
              <p:nvPr/>
            </p:nvSpPr>
            <p:spPr bwMode="auto">
              <a:xfrm flipV="1">
                <a:off x="952" y="1632"/>
                <a:ext cx="0" cy="11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2" name="Line 28"/>
              <p:cNvSpPr>
                <a:spLocks noChangeShapeType="1"/>
              </p:cNvSpPr>
              <p:nvPr/>
            </p:nvSpPr>
            <p:spPr bwMode="auto">
              <a:xfrm>
                <a:off x="952" y="1632"/>
                <a:ext cx="211"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3" name="Line 29"/>
              <p:cNvSpPr>
                <a:spLocks noChangeShapeType="1"/>
              </p:cNvSpPr>
              <p:nvPr/>
            </p:nvSpPr>
            <p:spPr bwMode="auto">
              <a:xfrm>
                <a:off x="1165" y="1632"/>
                <a:ext cx="0" cy="7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4" name="Line 30"/>
              <p:cNvSpPr>
                <a:spLocks noChangeShapeType="1"/>
              </p:cNvSpPr>
              <p:nvPr/>
            </p:nvSpPr>
            <p:spPr bwMode="auto">
              <a:xfrm>
                <a:off x="1003" y="1590"/>
                <a:ext cx="0" cy="5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5" name="Line 31"/>
              <p:cNvSpPr>
                <a:spLocks noChangeShapeType="1"/>
              </p:cNvSpPr>
              <p:nvPr/>
            </p:nvSpPr>
            <p:spPr bwMode="auto">
              <a:xfrm>
                <a:off x="1105" y="1600"/>
                <a:ext cx="0" cy="39"/>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6" name="Line 32"/>
              <p:cNvSpPr>
                <a:spLocks noChangeShapeType="1"/>
              </p:cNvSpPr>
              <p:nvPr/>
            </p:nvSpPr>
            <p:spPr bwMode="auto">
              <a:xfrm flipV="1">
                <a:off x="1322" y="1420"/>
                <a:ext cx="348" cy="19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7" name="Line 33"/>
              <p:cNvSpPr>
                <a:spLocks noChangeShapeType="1"/>
              </p:cNvSpPr>
              <p:nvPr/>
            </p:nvSpPr>
            <p:spPr bwMode="auto">
              <a:xfrm>
                <a:off x="1586" y="1455"/>
                <a:ext cx="150" cy="15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8" name="Line 34"/>
              <p:cNvSpPr>
                <a:spLocks noChangeShapeType="1"/>
              </p:cNvSpPr>
              <p:nvPr/>
            </p:nvSpPr>
            <p:spPr bwMode="auto">
              <a:xfrm flipH="1">
                <a:off x="1373" y="1576"/>
                <a:ext cx="26" cy="9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9" name="Freeform 35"/>
              <p:cNvSpPr>
                <a:spLocks/>
              </p:cNvSpPr>
              <p:nvPr/>
            </p:nvSpPr>
            <p:spPr bwMode="auto">
              <a:xfrm>
                <a:off x="1513" y="2478"/>
                <a:ext cx="96" cy="78"/>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260" name="Rectangle 36"/>
              <p:cNvSpPr>
                <a:spLocks noChangeArrowheads="1"/>
              </p:cNvSpPr>
              <p:nvPr/>
            </p:nvSpPr>
            <p:spPr bwMode="auto">
              <a:xfrm rot="-588434">
                <a:off x="856" y="1664"/>
                <a:ext cx="1145" cy="64"/>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grpSp>
          <p:nvGrpSpPr>
            <p:cNvPr id="16" name="Group 38"/>
            <p:cNvGrpSpPr>
              <a:grpSpLocks/>
            </p:cNvGrpSpPr>
            <p:nvPr/>
          </p:nvGrpSpPr>
          <p:grpSpPr bwMode="auto">
            <a:xfrm>
              <a:off x="987055" y="2939524"/>
              <a:ext cx="652463" cy="938213"/>
              <a:chOff x="856" y="875"/>
              <a:chExt cx="1311" cy="2091"/>
            </a:xfrm>
            <a:grpFill/>
          </p:grpSpPr>
          <p:sp>
            <p:nvSpPr>
              <p:cNvPr id="221" name="Rectangle 39"/>
              <p:cNvSpPr>
                <a:spLocks noChangeArrowheads="1"/>
              </p:cNvSpPr>
              <p:nvPr/>
            </p:nvSpPr>
            <p:spPr bwMode="auto">
              <a:xfrm>
                <a:off x="1226" y="2092"/>
                <a:ext cx="472" cy="853"/>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22" name="Line 40"/>
              <p:cNvSpPr>
                <a:spLocks noChangeShapeType="1"/>
              </p:cNvSpPr>
              <p:nvPr/>
            </p:nvSpPr>
            <p:spPr bwMode="auto">
              <a:xfrm>
                <a:off x="1003" y="1795"/>
                <a:ext cx="0" cy="116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3" name="Line 41"/>
              <p:cNvSpPr>
                <a:spLocks noChangeShapeType="1"/>
              </p:cNvSpPr>
              <p:nvPr/>
            </p:nvSpPr>
            <p:spPr bwMode="auto">
              <a:xfrm>
                <a:off x="990" y="2955"/>
                <a:ext cx="88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4" name="Line 42"/>
              <p:cNvSpPr>
                <a:spLocks noChangeShapeType="1"/>
              </p:cNvSpPr>
              <p:nvPr/>
            </p:nvSpPr>
            <p:spPr bwMode="auto">
              <a:xfrm flipV="1">
                <a:off x="1880" y="1653"/>
                <a:ext cx="0" cy="131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5" name="Line 43"/>
              <p:cNvSpPr>
                <a:spLocks noChangeShapeType="1"/>
              </p:cNvSpPr>
              <p:nvPr/>
            </p:nvSpPr>
            <p:spPr bwMode="auto">
              <a:xfrm flipH="1" flipV="1">
                <a:off x="1810" y="1009"/>
                <a:ext cx="3" cy="60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6" name="Line 44"/>
              <p:cNvSpPr>
                <a:spLocks noChangeShapeType="1"/>
              </p:cNvSpPr>
              <p:nvPr/>
            </p:nvSpPr>
            <p:spPr bwMode="auto">
              <a:xfrm>
                <a:off x="1704" y="1077"/>
                <a:ext cx="463"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7" name="Line 45"/>
              <p:cNvSpPr>
                <a:spLocks noChangeShapeType="1"/>
              </p:cNvSpPr>
              <p:nvPr/>
            </p:nvSpPr>
            <p:spPr bwMode="auto">
              <a:xfrm>
                <a:off x="1915" y="875"/>
                <a:ext cx="0" cy="39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8" name="Line 46"/>
              <p:cNvSpPr>
                <a:spLocks noChangeShapeType="1"/>
              </p:cNvSpPr>
              <p:nvPr/>
            </p:nvSpPr>
            <p:spPr bwMode="auto">
              <a:xfrm>
                <a:off x="2001" y="946"/>
                <a:ext cx="0" cy="25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9" name="Line 47"/>
              <p:cNvSpPr>
                <a:spLocks noChangeShapeType="1"/>
              </p:cNvSpPr>
              <p:nvPr/>
            </p:nvSpPr>
            <p:spPr bwMode="auto">
              <a:xfrm>
                <a:off x="2097" y="1024"/>
                <a:ext cx="0" cy="10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0" name="AutoShape 48"/>
              <p:cNvSpPr>
                <a:spLocks noChangeArrowheads="1"/>
              </p:cNvSpPr>
              <p:nvPr/>
            </p:nvSpPr>
            <p:spPr bwMode="auto">
              <a:xfrm>
                <a:off x="971" y="1346"/>
                <a:ext cx="166" cy="251"/>
              </a:xfrm>
              <a:prstGeom prst="can">
                <a:avLst>
                  <a:gd name="adj" fmla="val 37952"/>
                </a:avLst>
              </a:prstGeom>
              <a:grpFill/>
              <a:ln w="19050">
                <a:solidFill>
                  <a:schemeClr val="tx1"/>
                </a:solidFill>
                <a:round/>
                <a:headEnd/>
                <a:tailEnd/>
              </a:ln>
              <a:effectLst/>
              <a:extLst/>
            </p:spPr>
            <p:txBody>
              <a:bodyPr wrap="none" anchor="ctr"/>
              <a:lstStyle/>
              <a:p>
                <a:pPr>
                  <a:defRPr/>
                </a:pPr>
                <a:endParaRPr lang="es-MX" sz="1100"/>
              </a:p>
            </p:txBody>
          </p:sp>
          <p:sp>
            <p:nvSpPr>
              <p:cNvPr id="231" name="Line 49"/>
              <p:cNvSpPr>
                <a:spLocks noChangeShapeType="1"/>
              </p:cNvSpPr>
              <p:nvPr/>
            </p:nvSpPr>
            <p:spPr bwMode="auto">
              <a:xfrm flipV="1">
                <a:off x="952" y="1632"/>
                <a:ext cx="0" cy="11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2" name="Line 50"/>
              <p:cNvSpPr>
                <a:spLocks noChangeShapeType="1"/>
              </p:cNvSpPr>
              <p:nvPr/>
            </p:nvSpPr>
            <p:spPr bwMode="auto">
              <a:xfrm>
                <a:off x="952" y="1632"/>
                <a:ext cx="211"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3" name="Line 51"/>
              <p:cNvSpPr>
                <a:spLocks noChangeShapeType="1"/>
              </p:cNvSpPr>
              <p:nvPr/>
            </p:nvSpPr>
            <p:spPr bwMode="auto">
              <a:xfrm>
                <a:off x="1165" y="1632"/>
                <a:ext cx="0" cy="7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4" name="Line 52"/>
              <p:cNvSpPr>
                <a:spLocks noChangeShapeType="1"/>
              </p:cNvSpPr>
              <p:nvPr/>
            </p:nvSpPr>
            <p:spPr bwMode="auto">
              <a:xfrm>
                <a:off x="1003" y="1590"/>
                <a:ext cx="0" cy="5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5" name="Line 53"/>
              <p:cNvSpPr>
                <a:spLocks noChangeShapeType="1"/>
              </p:cNvSpPr>
              <p:nvPr/>
            </p:nvSpPr>
            <p:spPr bwMode="auto">
              <a:xfrm>
                <a:off x="1105" y="1600"/>
                <a:ext cx="0" cy="39"/>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6" name="Line 54"/>
              <p:cNvSpPr>
                <a:spLocks noChangeShapeType="1"/>
              </p:cNvSpPr>
              <p:nvPr/>
            </p:nvSpPr>
            <p:spPr bwMode="auto">
              <a:xfrm flipV="1">
                <a:off x="1322" y="1420"/>
                <a:ext cx="348" cy="19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7" name="Line 55"/>
              <p:cNvSpPr>
                <a:spLocks noChangeShapeType="1"/>
              </p:cNvSpPr>
              <p:nvPr/>
            </p:nvSpPr>
            <p:spPr bwMode="auto">
              <a:xfrm>
                <a:off x="1586" y="1455"/>
                <a:ext cx="150" cy="15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8" name="Line 56"/>
              <p:cNvSpPr>
                <a:spLocks noChangeShapeType="1"/>
              </p:cNvSpPr>
              <p:nvPr/>
            </p:nvSpPr>
            <p:spPr bwMode="auto">
              <a:xfrm flipH="1">
                <a:off x="1373" y="1576"/>
                <a:ext cx="26" cy="9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9" name="Freeform 57"/>
              <p:cNvSpPr>
                <a:spLocks/>
              </p:cNvSpPr>
              <p:nvPr/>
            </p:nvSpPr>
            <p:spPr bwMode="auto">
              <a:xfrm>
                <a:off x="1513" y="2478"/>
                <a:ext cx="96" cy="78"/>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240" name="Rectangle 58"/>
              <p:cNvSpPr>
                <a:spLocks noChangeArrowheads="1"/>
              </p:cNvSpPr>
              <p:nvPr/>
            </p:nvSpPr>
            <p:spPr bwMode="auto">
              <a:xfrm rot="-588434">
                <a:off x="856" y="1664"/>
                <a:ext cx="1145" cy="64"/>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grpSp>
          <p:nvGrpSpPr>
            <p:cNvPr id="17" name="Group 61"/>
            <p:cNvGrpSpPr>
              <a:grpSpLocks/>
            </p:cNvGrpSpPr>
            <p:nvPr/>
          </p:nvGrpSpPr>
          <p:grpSpPr bwMode="auto">
            <a:xfrm rot="-10785620">
              <a:off x="5091548" y="3592825"/>
              <a:ext cx="515937" cy="420688"/>
              <a:chOff x="3775" y="2153"/>
              <a:chExt cx="145" cy="112"/>
            </a:xfrm>
            <a:grpFill/>
          </p:grpSpPr>
          <p:sp>
            <p:nvSpPr>
              <p:cNvPr id="217" name="Line 62"/>
              <p:cNvSpPr>
                <a:spLocks noChangeShapeType="1"/>
              </p:cNvSpPr>
              <p:nvPr/>
            </p:nvSpPr>
            <p:spPr bwMode="auto">
              <a:xfrm>
                <a:off x="3775" y="2210"/>
                <a:ext cx="145" cy="0"/>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18" name="Line 63"/>
              <p:cNvSpPr>
                <a:spLocks noChangeShapeType="1"/>
              </p:cNvSpPr>
              <p:nvPr/>
            </p:nvSpPr>
            <p:spPr bwMode="auto">
              <a:xfrm>
                <a:off x="3841" y="2153"/>
                <a:ext cx="0" cy="11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19" name="Line 64"/>
              <p:cNvSpPr>
                <a:spLocks noChangeShapeType="1"/>
              </p:cNvSpPr>
              <p:nvPr/>
            </p:nvSpPr>
            <p:spPr bwMode="auto">
              <a:xfrm>
                <a:off x="3866" y="2173"/>
                <a:ext cx="0" cy="7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20" name="Line 65"/>
              <p:cNvSpPr>
                <a:spLocks noChangeShapeType="1"/>
              </p:cNvSpPr>
              <p:nvPr/>
            </p:nvSpPr>
            <p:spPr bwMode="auto">
              <a:xfrm>
                <a:off x="3898" y="2195"/>
                <a:ext cx="0" cy="30"/>
              </a:xfrm>
              <a:prstGeom prst="line">
                <a:avLst/>
              </a:prstGeom>
              <a:grpFill/>
              <a:ln w="28575">
                <a:solidFill>
                  <a:schemeClr val="tx1"/>
                </a:solidFill>
                <a:round/>
                <a:headEnd/>
                <a:tailEnd/>
              </a:ln>
              <a:effectLst/>
              <a:extLst/>
            </p:spPr>
            <p:txBody>
              <a:bodyPr wrap="none" anchor="ctr"/>
              <a:lstStyle/>
              <a:p>
                <a:pPr>
                  <a:defRPr/>
                </a:pPr>
                <a:endParaRPr lang="es-MX" sz="1100"/>
              </a:p>
            </p:txBody>
          </p:sp>
        </p:grpSp>
        <p:sp>
          <p:nvSpPr>
            <p:cNvPr id="18" name="Line 66"/>
            <p:cNvSpPr>
              <a:spLocks noChangeShapeType="1"/>
            </p:cNvSpPr>
            <p:nvPr/>
          </p:nvSpPr>
          <p:spPr bwMode="auto">
            <a:xfrm>
              <a:off x="5595938" y="3429018"/>
              <a:ext cx="0" cy="371475"/>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19" name="Rectangle 67"/>
            <p:cNvSpPr>
              <a:spLocks noChangeArrowheads="1"/>
            </p:cNvSpPr>
            <p:nvPr/>
          </p:nvSpPr>
          <p:spPr bwMode="auto">
            <a:xfrm>
              <a:off x="6178654" y="1604030"/>
              <a:ext cx="2896488" cy="34358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Puesto Central de Registro</a:t>
              </a:r>
              <a:endParaRPr lang="es-ES_tradnl" altLang="es-MX" sz="1200" b="1" dirty="0">
                <a:effectLst/>
                <a:latin typeface="+mn-lt"/>
              </a:endParaRPr>
            </a:p>
          </p:txBody>
        </p:sp>
        <p:sp>
          <p:nvSpPr>
            <p:cNvPr id="20" name="Text Box 71"/>
            <p:cNvSpPr txBox="1">
              <a:spLocks noChangeArrowheads="1"/>
            </p:cNvSpPr>
            <p:nvPr/>
          </p:nvSpPr>
          <p:spPr bwMode="auto">
            <a:xfrm>
              <a:off x="1912534" y="1677857"/>
              <a:ext cx="3902075" cy="440434"/>
            </a:xfrm>
            <a:prstGeom prst="rect">
              <a:avLst/>
            </a:prstGeom>
            <a:grpFill/>
            <a:ln w="12700">
              <a:noFill/>
              <a:miter lim="800000"/>
              <a:headEnd/>
              <a:tailEnd/>
            </a:ln>
            <a:effectLst/>
          </p:spPr>
          <p:txBody>
            <a:bodyPr wrap="square" anchor="ctr">
              <a:spAutoFit/>
            </a:bodyPr>
            <a:lstStyle/>
            <a:p>
              <a:pPr marL="342900" indent="-342900" defTabSz="762000">
                <a:spcBef>
                  <a:spcPct val="50000"/>
                </a:spcBef>
                <a:defRPr/>
              </a:pPr>
              <a:r>
                <a:rPr lang="es-ES_tradnl" sz="1200" b="1" dirty="0">
                  <a:effectLst/>
                </a:rPr>
                <a:t>     </a:t>
              </a:r>
              <a:r>
                <a:rPr lang="es-ES_tradnl" sz="1200" b="1" dirty="0" smtClean="0">
                  <a:effectLst/>
                </a:rPr>
                <a:t>T</a:t>
              </a:r>
              <a:r>
                <a:rPr lang="es-ES_tradnl" sz="1200" b="1" i="1" dirty="0" smtClean="0">
                  <a:effectLst/>
                </a:rPr>
                <a:t>elemetría vía  radio-módem</a:t>
              </a:r>
              <a:endParaRPr lang="es-ES_tradnl" sz="1200" b="1" i="1" dirty="0">
                <a:effectLst/>
              </a:endParaRPr>
            </a:p>
          </p:txBody>
        </p:sp>
        <p:sp>
          <p:nvSpPr>
            <p:cNvPr id="21" name="Text Box 73"/>
            <p:cNvSpPr txBox="1">
              <a:spLocks noChangeArrowheads="1"/>
            </p:cNvSpPr>
            <p:nvPr/>
          </p:nvSpPr>
          <p:spPr bwMode="auto">
            <a:xfrm>
              <a:off x="1962763" y="1394066"/>
              <a:ext cx="3801615" cy="41107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just">
                <a:lnSpc>
                  <a:spcPct val="90000"/>
                </a:lnSpc>
              </a:pPr>
              <a:r>
                <a:rPr lang="es-ES_tradnl" altLang="es-MX" sz="1200" b="1" dirty="0" smtClean="0">
                  <a:effectLst/>
                  <a:latin typeface="+mn-lt"/>
                </a:rPr>
                <a:t>Petición de datos cada 10 minutos</a:t>
              </a:r>
              <a:endParaRPr lang="es-ES_tradnl" altLang="es-MX" sz="1200" b="1" dirty="0">
                <a:effectLst/>
                <a:latin typeface="+mn-lt"/>
              </a:endParaRPr>
            </a:p>
          </p:txBody>
        </p:sp>
        <p:sp>
          <p:nvSpPr>
            <p:cNvPr id="22" name="Line 74"/>
            <p:cNvSpPr>
              <a:spLocks noChangeShapeType="1"/>
            </p:cNvSpPr>
            <p:nvPr/>
          </p:nvSpPr>
          <p:spPr bwMode="auto">
            <a:xfrm>
              <a:off x="1317072" y="4009943"/>
              <a:ext cx="678" cy="498418"/>
            </a:xfrm>
            <a:prstGeom prst="line">
              <a:avLst/>
            </a:prstGeom>
            <a:grpFill/>
            <a:ln w="44450">
              <a:solidFill>
                <a:schemeClr val="tx1"/>
              </a:solidFill>
              <a:prstDash val="sysDot"/>
              <a:round/>
              <a:headEnd/>
              <a:tailEnd type="none" w="med" len="med"/>
            </a:ln>
            <a:effectLst/>
            <a:extLst/>
          </p:spPr>
          <p:txBody>
            <a:bodyPr wrap="none" anchor="ctr"/>
            <a:lstStyle/>
            <a:p>
              <a:pPr>
                <a:defRPr/>
              </a:pPr>
              <a:endParaRPr lang="es-MX" sz="1100"/>
            </a:p>
          </p:txBody>
        </p:sp>
        <p:sp>
          <p:nvSpPr>
            <p:cNvPr id="23" name="Rectangle 79"/>
            <p:cNvSpPr>
              <a:spLocks noChangeArrowheads="1"/>
            </p:cNvSpPr>
            <p:nvPr/>
          </p:nvSpPr>
          <p:spPr bwMode="auto">
            <a:xfrm>
              <a:off x="1530350" y="4902295"/>
              <a:ext cx="234950" cy="382588"/>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4" name="Line 80"/>
            <p:cNvSpPr>
              <a:spLocks noChangeShapeType="1"/>
            </p:cNvSpPr>
            <p:nvPr/>
          </p:nvSpPr>
          <p:spPr bwMode="auto">
            <a:xfrm>
              <a:off x="1419225" y="4768945"/>
              <a:ext cx="0" cy="52070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 name="Line 81"/>
            <p:cNvSpPr>
              <a:spLocks noChangeShapeType="1"/>
            </p:cNvSpPr>
            <p:nvPr/>
          </p:nvSpPr>
          <p:spPr bwMode="auto">
            <a:xfrm>
              <a:off x="1412875" y="5289645"/>
              <a:ext cx="43815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6" name="Line 82"/>
            <p:cNvSpPr>
              <a:spLocks noChangeShapeType="1"/>
            </p:cNvSpPr>
            <p:nvPr/>
          </p:nvSpPr>
          <p:spPr bwMode="auto">
            <a:xfrm flipV="1">
              <a:off x="1855788" y="4705445"/>
              <a:ext cx="0" cy="58896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7" name="Line 83"/>
            <p:cNvSpPr>
              <a:spLocks noChangeShapeType="1"/>
            </p:cNvSpPr>
            <p:nvPr/>
          </p:nvSpPr>
          <p:spPr bwMode="auto">
            <a:xfrm flipH="1" flipV="1">
              <a:off x="1820863" y="4416520"/>
              <a:ext cx="1587" cy="27146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8" name="Line 84"/>
            <p:cNvSpPr>
              <a:spLocks noChangeShapeType="1"/>
            </p:cNvSpPr>
            <p:nvPr/>
          </p:nvSpPr>
          <p:spPr bwMode="auto">
            <a:xfrm>
              <a:off x="1768475" y="4446683"/>
              <a:ext cx="230188"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9" name="Line 85"/>
            <p:cNvSpPr>
              <a:spLocks noChangeShapeType="1"/>
            </p:cNvSpPr>
            <p:nvPr/>
          </p:nvSpPr>
          <p:spPr bwMode="auto">
            <a:xfrm>
              <a:off x="1873250" y="4356195"/>
              <a:ext cx="0" cy="177800"/>
            </a:xfrm>
            <a:prstGeom prst="line">
              <a:avLst/>
            </a:prstGeom>
            <a:grpFill/>
            <a:ln w="19050">
              <a:solidFill>
                <a:schemeClr val="bg1"/>
              </a:solidFill>
              <a:round/>
              <a:headEnd/>
              <a:tailEnd/>
            </a:ln>
            <a:effectLst/>
            <a:extLst/>
          </p:spPr>
          <p:txBody>
            <a:bodyPr wrap="none" anchor="ctr"/>
            <a:lstStyle/>
            <a:p>
              <a:pPr>
                <a:defRPr/>
              </a:pPr>
              <a:endParaRPr lang="es-MX" sz="1100"/>
            </a:p>
          </p:txBody>
        </p:sp>
        <p:sp>
          <p:nvSpPr>
            <p:cNvPr id="30" name="Line 86"/>
            <p:cNvSpPr>
              <a:spLocks noChangeShapeType="1"/>
            </p:cNvSpPr>
            <p:nvPr/>
          </p:nvSpPr>
          <p:spPr bwMode="auto">
            <a:xfrm>
              <a:off x="1916113" y="4387945"/>
              <a:ext cx="0" cy="114300"/>
            </a:xfrm>
            <a:prstGeom prst="line">
              <a:avLst/>
            </a:prstGeom>
            <a:grpFill/>
            <a:ln w="19050">
              <a:solidFill>
                <a:schemeClr val="bg1"/>
              </a:solidFill>
              <a:round/>
              <a:headEnd/>
              <a:tailEnd/>
            </a:ln>
            <a:effectLst/>
            <a:extLst/>
          </p:spPr>
          <p:txBody>
            <a:bodyPr wrap="none" anchor="ctr"/>
            <a:lstStyle/>
            <a:p>
              <a:pPr>
                <a:defRPr/>
              </a:pPr>
              <a:endParaRPr lang="es-MX" sz="1100"/>
            </a:p>
          </p:txBody>
        </p:sp>
        <p:sp>
          <p:nvSpPr>
            <p:cNvPr id="31" name="Line 87"/>
            <p:cNvSpPr>
              <a:spLocks noChangeShapeType="1"/>
            </p:cNvSpPr>
            <p:nvPr/>
          </p:nvSpPr>
          <p:spPr bwMode="auto">
            <a:xfrm>
              <a:off x="1963738" y="4422870"/>
              <a:ext cx="0" cy="4762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2" name="Line 88"/>
            <p:cNvSpPr>
              <a:spLocks noChangeShapeType="1"/>
            </p:cNvSpPr>
            <p:nvPr/>
          </p:nvSpPr>
          <p:spPr bwMode="auto">
            <a:xfrm flipV="1">
              <a:off x="1577975" y="4600670"/>
              <a:ext cx="173038" cy="8572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3" name="Line 89"/>
            <p:cNvSpPr>
              <a:spLocks noChangeShapeType="1"/>
            </p:cNvSpPr>
            <p:nvPr/>
          </p:nvSpPr>
          <p:spPr bwMode="auto">
            <a:xfrm>
              <a:off x="1709738" y="4616545"/>
              <a:ext cx="74612" cy="6985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4" name="Line 90"/>
            <p:cNvSpPr>
              <a:spLocks noChangeShapeType="1"/>
            </p:cNvSpPr>
            <p:nvPr/>
          </p:nvSpPr>
          <p:spPr bwMode="auto">
            <a:xfrm flipH="1">
              <a:off x="1603375" y="4670520"/>
              <a:ext cx="12700" cy="4127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5" name="Freeform 91"/>
            <p:cNvSpPr>
              <a:spLocks/>
            </p:cNvSpPr>
            <p:nvPr/>
          </p:nvSpPr>
          <p:spPr bwMode="auto">
            <a:xfrm>
              <a:off x="1673225" y="5075333"/>
              <a:ext cx="47625" cy="34925"/>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36" name="Rectangle 92"/>
            <p:cNvSpPr>
              <a:spLocks noChangeArrowheads="1"/>
            </p:cNvSpPr>
            <p:nvPr/>
          </p:nvSpPr>
          <p:spPr bwMode="auto">
            <a:xfrm rot="21011566">
              <a:off x="1346200" y="4710208"/>
              <a:ext cx="569913" cy="28575"/>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nvGrpSpPr>
            <p:cNvPr id="37" name="Group 94"/>
            <p:cNvGrpSpPr>
              <a:grpSpLocks/>
            </p:cNvGrpSpPr>
            <p:nvPr/>
          </p:nvGrpSpPr>
          <p:grpSpPr bwMode="auto">
            <a:xfrm>
              <a:off x="233363" y="4778470"/>
              <a:ext cx="1062037" cy="627063"/>
              <a:chOff x="147" y="2858"/>
              <a:chExt cx="669" cy="395"/>
            </a:xfrm>
            <a:grpFill/>
          </p:grpSpPr>
          <p:sp>
            <p:nvSpPr>
              <p:cNvPr id="153" name="Freeform 95"/>
              <p:cNvSpPr>
                <a:spLocks/>
              </p:cNvSpPr>
              <p:nvPr/>
            </p:nvSpPr>
            <p:spPr bwMode="auto">
              <a:xfrm>
                <a:off x="245" y="3096"/>
                <a:ext cx="148" cy="12"/>
              </a:xfrm>
              <a:custGeom>
                <a:avLst/>
                <a:gdLst>
                  <a:gd name="T0" fmla="*/ 0 w 170"/>
                  <a:gd name="T1" fmla="*/ 0 h 15"/>
                  <a:gd name="T2" fmla="*/ 59 w 170"/>
                  <a:gd name="T3" fmla="*/ 8 h 15"/>
                  <a:gd name="T4" fmla="*/ 85 w 170"/>
                  <a:gd name="T5" fmla="*/ 0 h 15"/>
                  <a:gd name="T6" fmla="*/ 170 w 170"/>
                  <a:gd name="T7" fmla="*/ 4 h 15"/>
                </a:gdLst>
                <a:ahLst/>
                <a:cxnLst>
                  <a:cxn ang="0">
                    <a:pos x="T0" y="T1"/>
                  </a:cxn>
                  <a:cxn ang="0">
                    <a:pos x="T2" y="T3"/>
                  </a:cxn>
                  <a:cxn ang="0">
                    <a:pos x="T4" y="T5"/>
                  </a:cxn>
                  <a:cxn ang="0">
                    <a:pos x="T6" y="T7"/>
                  </a:cxn>
                </a:cxnLst>
                <a:rect l="0" t="0" r="r" b="b"/>
                <a:pathLst>
                  <a:path w="170" h="15">
                    <a:moveTo>
                      <a:pt x="0" y="0"/>
                    </a:moveTo>
                    <a:cubicBezTo>
                      <a:pt x="24" y="11"/>
                      <a:pt x="33" y="15"/>
                      <a:pt x="59" y="8"/>
                    </a:cubicBezTo>
                    <a:cubicBezTo>
                      <a:pt x="68" y="6"/>
                      <a:pt x="85" y="0"/>
                      <a:pt x="85" y="0"/>
                    </a:cubicBezTo>
                    <a:cubicBezTo>
                      <a:pt x="113" y="13"/>
                      <a:pt x="140" y="4"/>
                      <a:pt x="170" y="4"/>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154" name="Freeform 96"/>
              <p:cNvSpPr>
                <a:spLocks/>
              </p:cNvSpPr>
              <p:nvPr/>
            </p:nvSpPr>
            <p:spPr bwMode="auto">
              <a:xfrm>
                <a:off x="456" y="3093"/>
                <a:ext cx="141" cy="9"/>
              </a:xfrm>
              <a:custGeom>
                <a:avLst/>
                <a:gdLst>
                  <a:gd name="T0" fmla="*/ 0 w 162"/>
                  <a:gd name="T1" fmla="*/ 12 h 12"/>
                  <a:gd name="T2" fmla="*/ 55 w 162"/>
                  <a:gd name="T3" fmla="*/ 8 h 12"/>
                  <a:gd name="T4" fmla="*/ 81 w 162"/>
                  <a:gd name="T5" fmla="*/ 0 h 12"/>
                  <a:gd name="T6" fmla="*/ 162 w 162"/>
                  <a:gd name="T7" fmla="*/ 12 h 12"/>
                </a:gdLst>
                <a:ahLst/>
                <a:cxnLst>
                  <a:cxn ang="0">
                    <a:pos x="T0" y="T1"/>
                  </a:cxn>
                  <a:cxn ang="0">
                    <a:pos x="T2" y="T3"/>
                  </a:cxn>
                  <a:cxn ang="0">
                    <a:pos x="T4" y="T5"/>
                  </a:cxn>
                  <a:cxn ang="0">
                    <a:pos x="T6" y="T7"/>
                  </a:cxn>
                </a:cxnLst>
                <a:rect l="0" t="0" r="r" b="b"/>
                <a:pathLst>
                  <a:path w="162" h="12">
                    <a:moveTo>
                      <a:pt x="0" y="12"/>
                    </a:moveTo>
                    <a:cubicBezTo>
                      <a:pt x="18" y="11"/>
                      <a:pt x="37" y="11"/>
                      <a:pt x="55" y="8"/>
                    </a:cubicBezTo>
                    <a:cubicBezTo>
                      <a:pt x="64" y="7"/>
                      <a:pt x="81" y="0"/>
                      <a:pt x="81" y="0"/>
                    </a:cubicBezTo>
                    <a:cubicBezTo>
                      <a:pt x="111" y="9"/>
                      <a:pt x="131" y="12"/>
                      <a:pt x="162" y="12"/>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155" name="Rectangle 97" descr="Onda"/>
              <p:cNvSpPr>
                <a:spLocks noChangeArrowheads="1"/>
              </p:cNvSpPr>
              <p:nvPr/>
            </p:nvSpPr>
            <p:spPr bwMode="auto">
              <a:xfrm>
                <a:off x="260" y="3112"/>
                <a:ext cx="333" cy="132"/>
              </a:xfrm>
              <a:prstGeom prst="rect">
                <a:avLst/>
              </a:prstGeom>
              <a:grpFill/>
              <a:ln>
                <a:solidFill>
                  <a:schemeClr val="tx1"/>
                </a:solidFill>
              </a:ln>
              <a:effectLst/>
              <a:extLst/>
            </p:spPr>
            <p:txBody>
              <a:bodyPr wrap="none" anchor="ctr"/>
              <a:lstStyle/>
              <a:p>
                <a:pPr>
                  <a:defRPr/>
                </a:pPr>
                <a:endParaRPr lang="es-MX" sz="1100"/>
              </a:p>
            </p:txBody>
          </p:sp>
          <p:sp>
            <p:nvSpPr>
              <p:cNvPr id="156" name="AutoShape 98"/>
              <p:cNvSpPr>
                <a:spLocks noChangeArrowheads="1"/>
              </p:cNvSpPr>
              <p:nvPr/>
            </p:nvSpPr>
            <p:spPr bwMode="auto">
              <a:xfrm>
                <a:off x="382" y="3078"/>
                <a:ext cx="86" cy="3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solidFill>
                  <a:schemeClr val="tx1"/>
                </a:solidFill>
                <a:miter lim="800000"/>
                <a:headEnd/>
                <a:tailEnd/>
              </a:ln>
              <a:effectLst/>
              <a:extLst/>
            </p:spPr>
            <p:txBody>
              <a:bodyPr wrap="none" anchor="ctr"/>
              <a:lstStyle/>
              <a:p>
                <a:pPr>
                  <a:defRPr/>
                </a:pPr>
                <a:endParaRPr lang="es-MX" sz="1100"/>
              </a:p>
            </p:txBody>
          </p:sp>
          <p:grpSp>
            <p:nvGrpSpPr>
              <p:cNvPr id="157" name="Group 99"/>
              <p:cNvGrpSpPr>
                <a:grpSpLocks/>
              </p:cNvGrpSpPr>
              <p:nvPr/>
            </p:nvGrpSpPr>
            <p:grpSpPr bwMode="auto">
              <a:xfrm rot="5416159">
                <a:off x="-22" y="3027"/>
                <a:ext cx="393" cy="55"/>
                <a:chOff x="323" y="2934"/>
                <a:chExt cx="385" cy="33"/>
              </a:xfrm>
              <a:grpFill/>
            </p:grpSpPr>
            <p:sp>
              <p:nvSpPr>
                <p:cNvPr id="162" name="Rectangle 100"/>
                <p:cNvSpPr>
                  <a:spLocks noChangeArrowheads="1"/>
                </p:cNvSpPr>
                <p:nvPr/>
              </p:nvSpPr>
              <p:spPr bwMode="auto">
                <a:xfrm>
                  <a:off x="306" y="2939"/>
                  <a:ext cx="385" cy="28"/>
                </a:xfrm>
                <a:prstGeom prst="rect">
                  <a:avLst/>
                </a:prstGeom>
                <a:grpFill/>
                <a:ln>
                  <a:solidFill>
                    <a:schemeClr val="tx1"/>
                  </a:solidFill>
                </a:ln>
                <a:extLst/>
              </p:spPr>
              <p:txBody>
                <a:bodyPr/>
                <a:lstStyle/>
                <a:p>
                  <a:pPr>
                    <a:defRPr/>
                  </a:pPr>
                  <a:endParaRPr lang="es-MX" sz="1100"/>
                </a:p>
              </p:txBody>
            </p:sp>
            <p:sp>
              <p:nvSpPr>
                <p:cNvPr id="163" name="Rectangle 101"/>
                <p:cNvSpPr>
                  <a:spLocks noChangeArrowheads="1"/>
                </p:cNvSpPr>
                <p:nvPr/>
              </p:nvSpPr>
              <p:spPr bwMode="auto">
                <a:xfrm>
                  <a:off x="306" y="2939"/>
                  <a:ext cx="385" cy="28"/>
                </a:xfrm>
                <a:prstGeom prst="rect">
                  <a:avLst/>
                </a:prstGeom>
                <a:grpFill/>
                <a:ln w="0">
                  <a:solidFill>
                    <a:schemeClr val="tx1"/>
                  </a:solidFill>
                  <a:miter lim="800000"/>
                  <a:headEnd/>
                  <a:tailEnd/>
                </a:ln>
                <a:extLst/>
              </p:spPr>
              <p:txBody>
                <a:bodyPr/>
                <a:lstStyle/>
                <a:p>
                  <a:pPr>
                    <a:defRPr/>
                  </a:pPr>
                  <a:endParaRPr lang="es-MX" sz="1100"/>
                </a:p>
              </p:txBody>
            </p:sp>
            <p:sp>
              <p:nvSpPr>
                <p:cNvPr id="164" name="Rectangle 102"/>
                <p:cNvSpPr>
                  <a:spLocks noChangeArrowheads="1"/>
                </p:cNvSpPr>
                <p:nvPr/>
              </p:nvSpPr>
              <p:spPr bwMode="auto">
                <a:xfrm>
                  <a:off x="323" y="2934"/>
                  <a:ext cx="385" cy="30"/>
                </a:xfrm>
                <a:prstGeom prst="rect">
                  <a:avLst/>
                </a:prstGeom>
                <a:grpFill/>
                <a:ln>
                  <a:solidFill>
                    <a:schemeClr val="tx1"/>
                  </a:solidFill>
                </a:ln>
                <a:extLst/>
              </p:spPr>
              <p:txBody>
                <a:bodyPr/>
                <a:lstStyle/>
                <a:p>
                  <a:pPr>
                    <a:defRPr/>
                  </a:pPr>
                  <a:endParaRPr lang="es-MX" sz="1100"/>
                </a:p>
              </p:txBody>
            </p:sp>
            <p:sp>
              <p:nvSpPr>
                <p:cNvPr id="165" name="Rectangle 103"/>
                <p:cNvSpPr>
                  <a:spLocks noChangeArrowheads="1"/>
                </p:cNvSpPr>
                <p:nvPr/>
              </p:nvSpPr>
              <p:spPr bwMode="auto">
                <a:xfrm>
                  <a:off x="323" y="2934"/>
                  <a:ext cx="385" cy="30"/>
                </a:xfrm>
                <a:prstGeom prst="rect">
                  <a:avLst/>
                </a:prstGeom>
                <a:grpFill/>
                <a:ln w="0">
                  <a:solidFill>
                    <a:schemeClr val="tx1"/>
                  </a:solidFill>
                  <a:miter lim="800000"/>
                  <a:headEnd/>
                  <a:tailEnd/>
                </a:ln>
                <a:extLst/>
              </p:spPr>
              <p:txBody>
                <a:bodyPr/>
                <a:lstStyle/>
                <a:p>
                  <a:pPr>
                    <a:defRPr/>
                  </a:pPr>
                  <a:endParaRPr lang="es-MX" sz="1100"/>
                </a:p>
              </p:txBody>
            </p:sp>
            <p:sp>
              <p:nvSpPr>
                <p:cNvPr id="166" name="Line 104"/>
                <p:cNvSpPr>
                  <a:spLocks noChangeShapeType="1"/>
                </p:cNvSpPr>
                <p:nvPr/>
              </p:nvSpPr>
              <p:spPr bwMode="auto">
                <a:xfrm>
                  <a:off x="330" y="2936"/>
                  <a:ext cx="1" cy="16"/>
                </a:xfrm>
                <a:prstGeom prst="line">
                  <a:avLst/>
                </a:prstGeom>
                <a:grpFill/>
                <a:ln w="0">
                  <a:solidFill>
                    <a:schemeClr val="tx1"/>
                  </a:solidFill>
                  <a:round/>
                  <a:headEnd/>
                  <a:tailEnd/>
                </a:ln>
                <a:extLst/>
              </p:spPr>
              <p:txBody>
                <a:bodyPr/>
                <a:lstStyle/>
                <a:p>
                  <a:pPr>
                    <a:defRPr/>
                  </a:pPr>
                  <a:endParaRPr lang="es-MX" sz="1100"/>
                </a:p>
              </p:txBody>
            </p:sp>
            <p:sp>
              <p:nvSpPr>
                <p:cNvPr id="167" name="Line 105"/>
                <p:cNvSpPr>
                  <a:spLocks noChangeShapeType="1"/>
                </p:cNvSpPr>
                <p:nvPr/>
              </p:nvSpPr>
              <p:spPr bwMode="auto">
                <a:xfrm>
                  <a:off x="337" y="2936"/>
                  <a:ext cx="1" cy="21"/>
                </a:xfrm>
                <a:prstGeom prst="line">
                  <a:avLst/>
                </a:prstGeom>
                <a:grpFill/>
                <a:ln w="0">
                  <a:solidFill>
                    <a:schemeClr val="tx1"/>
                  </a:solidFill>
                  <a:round/>
                  <a:headEnd/>
                  <a:tailEnd/>
                </a:ln>
                <a:extLst/>
              </p:spPr>
              <p:txBody>
                <a:bodyPr/>
                <a:lstStyle/>
                <a:p>
                  <a:pPr>
                    <a:defRPr/>
                  </a:pPr>
                  <a:endParaRPr lang="es-MX" sz="1100"/>
                </a:p>
              </p:txBody>
            </p:sp>
            <p:sp>
              <p:nvSpPr>
                <p:cNvPr id="168" name="Line 106"/>
                <p:cNvSpPr>
                  <a:spLocks noChangeShapeType="1"/>
                </p:cNvSpPr>
                <p:nvPr/>
              </p:nvSpPr>
              <p:spPr bwMode="auto">
                <a:xfrm>
                  <a:off x="344" y="2934"/>
                  <a:ext cx="1" cy="16"/>
                </a:xfrm>
                <a:prstGeom prst="line">
                  <a:avLst/>
                </a:prstGeom>
                <a:grpFill/>
                <a:ln w="0">
                  <a:solidFill>
                    <a:schemeClr val="tx1"/>
                  </a:solidFill>
                  <a:round/>
                  <a:headEnd/>
                  <a:tailEnd/>
                </a:ln>
                <a:extLst/>
              </p:spPr>
              <p:txBody>
                <a:bodyPr/>
                <a:lstStyle/>
                <a:p>
                  <a:pPr>
                    <a:defRPr/>
                  </a:pPr>
                  <a:endParaRPr lang="es-MX" sz="1100"/>
                </a:p>
              </p:txBody>
            </p:sp>
            <p:sp>
              <p:nvSpPr>
                <p:cNvPr id="169" name="Freeform 107"/>
                <p:cNvSpPr>
                  <a:spLocks/>
                </p:cNvSpPr>
                <p:nvPr/>
              </p:nvSpPr>
              <p:spPr bwMode="auto">
                <a:xfrm>
                  <a:off x="351"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0" name="Line 108"/>
                <p:cNvSpPr>
                  <a:spLocks noChangeShapeType="1"/>
                </p:cNvSpPr>
                <p:nvPr/>
              </p:nvSpPr>
              <p:spPr bwMode="auto">
                <a:xfrm>
                  <a:off x="359" y="2934"/>
                  <a:ext cx="1" cy="16"/>
                </a:xfrm>
                <a:prstGeom prst="line">
                  <a:avLst/>
                </a:prstGeom>
                <a:grpFill/>
                <a:ln w="0">
                  <a:solidFill>
                    <a:schemeClr val="tx1"/>
                  </a:solidFill>
                  <a:round/>
                  <a:headEnd/>
                  <a:tailEnd/>
                </a:ln>
                <a:extLst/>
              </p:spPr>
              <p:txBody>
                <a:bodyPr/>
                <a:lstStyle/>
                <a:p>
                  <a:pPr>
                    <a:defRPr/>
                  </a:pPr>
                  <a:endParaRPr lang="es-MX" sz="1100"/>
                </a:p>
              </p:txBody>
            </p:sp>
            <p:sp>
              <p:nvSpPr>
                <p:cNvPr id="171" name="Line 109"/>
                <p:cNvSpPr>
                  <a:spLocks noChangeShapeType="1"/>
                </p:cNvSpPr>
                <p:nvPr/>
              </p:nvSpPr>
              <p:spPr bwMode="auto">
                <a:xfrm>
                  <a:off x="367" y="2934"/>
                  <a:ext cx="1" cy="21"/>
                </a:xfrm>
                <a:prstGeom prst="line">
                  <a:avLst/>
                </a:prstGeom>
                <a:grpFill/>
                <a:ln w="0">
                  <a:solidFill>
                    <a:schemeClr val="tx1"/>
                  </a:solidFill>
                  <a:round/>
                  <a:headEnd/>
                  <a:tailEnd/>
                </a:ln>
                <a:extLst/>
              </p:spPr>
              <p:txBody>
                <a:bodyPr/>
                <a:lstStyle/>
                <a:p>
                  <a:pPr>
                    <a:defRPr/>
                  </a:pPr>
                  <a:endParaRPr lang="es-MX" sz="1100"/>
                </a:p>
              </p:txBody>
            </p:sp>
            <p:sp>
              <p:nvSpPr>
                <p:cNvPr id="172" name="Line 110"/>
                <p:cNvSpPr>
                  <a:spLocks noChangeShapeType="1"/>
                </p:cNvSpPr>
                <p:nvPr/>
              </p:nvSpPr>
              <p:spPr bwMode="auto">
                <a:xfrm>
                  <a:off x="374" y="2934"/>
                  <a:ext cx="1" cy="16"/>
                </a:xfrm>
                <a:prstGeom prst="line">
                  <a:avLst/>
                </a:prstGeom>
                <a:grpFill/>
                <a:ln w="0">
                  <a:solidFill>
                    <a:schemeClr val="tx1"/>
                  </a:solidFill>
                  <a:round/>
                  <a:headEnd/>
                  <a:tailEnd/>
                </a:ln>
                <a:extLst/>
              </p:spPr>
              <p:txBody>
                <a:bodyPr/>
                <a:lstStyle/>
                <a:p>
                  <a:pPr>
                    <a:defRPr/>
                  </a:pPr>
                  <a:endParaRPr lang="es-MX" sz="1100"/>
                </a:p>
              </p:txBody>
            </p:sp>
            <p:sp>
              <p:nvSpPr>
                <p:cNvPr id="173" name="Freeform 111"/>
                <p:cNvSpPr>
                  <a:spLocks/>
                </p:cNvSpPr>
                <p:nvPr/>
              </p:nvSpPr>
              <p:spPr bwMode="auto">
                <a:xfrm>
                  <a:off x="380" y="2934"/>
                  <a:ext cx="2" cy="23"/>
                </a:xfrm>
                <a:custGeom>
                  <a:avLst/>
                  <a:gdLst>
                    <a:gd name="T0" fmla="*/ 11 w 21"/>
                    <a:gd name="T1" fmla="*/ 255 h 255"/>
                    <a:gd name="T2" fmla="*/ 21 w 21"/>
                    <a:gd name="T3" fmla="*/ 255 h 255"/>
                    <a:gd name="T4" fmla="*/ 21 w 21"/>
                    <a:gd name="T5" fmla="*/ 0 h 255"/>
                    <a:gd name="T6" fmla="*/ 0 w 21"/>
                    <a:gd name="T7" fmla="*/ 0 h 255"/>
                    <a:gd name="T8" fmla="*/ 0 w 21"/>
                    <a:gd name="T9" fmla="*/ 255 h 255"/>
                    <a:gd name="T10" fmla="*/ 11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1" y="255"/>
                      </a:moveTo>
                      <a:lnTo>
                        <a:pt x="21" y="255"/>
                      </a:lnTo>
                      <a:lnTo>
                        <a:pt x="21"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4" name="Line 112"/>
                <p:cNvSpPr>
                  <a:spLocks noChangeShapeType="1"/>
                </p:cNvSpPr>
                <p:nvPr/>
              </p:nvSpPr>
              <p:spPr bwMode="auto">
                <a:xfrm>
                  <a:off x="389" y="2934"/>
                  <a:ext cx="1" cy="16"/>
                </a:xfrm>
                <a:prstGeom prst="line">
                  <a:avLst/>
                </a:prstGeom>
                <a:grpFill/>
                <a:ln w="0">
                  <a:solidFill>
                    <a:schemeClr val="tx1"/>
                  </a:solidFill>
                  <a:round/>
                  <a:headEnd/>
                  <a:tailEnd/>
                </a:ln>
                <a:extLst/>
              </p:spPr>
              <p:txBody>
                <a:bodyPr/>
                <a:lstStyle/>
                <a:p>
                  <a:pPr>
                    <a:defRPr/>
                  </a:pPr>
                  <a:endParaRPr lang="es-MX" sz="1100"/>
                </a:p>
              </p:txBody>
            </p:sp>
            <p:sp>
              <p:nvSpPr>
                <p:cNvPr id="175" name="Line 113"/>
                <p:cNvSpPr>
                  <a:spLocks noChangeShapeType="1"/>
                </p:cNvSpPr>
                <p:nvPr/>
              </p:nvSpPr>
              <p:spPr bwMode="auto">
                <a:xfrm>
                  <a:off x="396" y="2934"/>
                  <a:ext cx="1" cy="21"/>
                </a:xfrm>
                <a:prstGeom prst="line">
                  <a:avLst/>
                </a:prstGeom>
                <a:grpFill/>
                <a:ln w="0">
                  <a:solidFill>
                    <a:schemeClr val="tx1"/>
                  </a:solidFill>
                  <a:round/>
                  <a:headEnd/>
                  <a:tailEnd/>
                </a:ln>
                <a:extLst/>
              </p:spPr>
              <p:txBody>
                <a:bodyPr/>
                <a:lstStyle/>
                <a:p>
                  <a:pPr>
                    <a:defRPr/>
                  </a:pPr>
                  <a:endParaRPr lang="es-MX" sz="1100"/>
                </a:p>
              </p:txBody>
            </p:sp>
            <p:sp>
              <p:nvSpPr>
                <p:cNvPr id="176" name="Line 114"/>
                <p:cNvSpPr>
                  <a:spLocks noChangeShapeType="1"/>
                </p:cNvSpPr>
                <p:nvPr/>
              </p:nvSpPr>
              <p:spPr bwMode="auto">
                <a:xfrm>
                  <a:off x="404" y="2934"/>
                  <a:ext cx="1" cy="16"/>
                </a:xfrm>
                <a:prstGeom prst="line">
                  <a:avLst/>
                </a:prstGeom>
                <a:grpFill/>
                <a:ln w="0">
                  <a:solidFill>
                    <a:schemeClr val="tx1"/>
                  </a:solidFill>
                  <a:round/>
                  <a:headEnd/>
                  <a:tailEnd/>
                </a:ln>
                <a:extLst/>
              </p:spPr>
              <p:txBody>
                <a:bodyPr/>
                <a:lstStyle/>
                <a:p>
                  <a:pPr>
                    <a:defRPr/>
                  </a:pPr>
                  <a:endParaRPr lang="es-MX" sz="1100"/>
                </a:p>
              </p:txBody>
            </p:sp>
            <p:sp>
              <p:nvSpPr>
                <p:cNvPr id="177" name="Freeform 115"/>
                <p:cNvSpPr>
                  <a:spLocks/>
                </p:cNvSpPr>
                <p:nvPr/>
              </p:nvSpPr>
              <p:spPr bwMode="auto">
                <a:xfrm>
                  <a:off x="41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8" name="Line 116"/>
                <p:cNvSpPr>
                  <a:spLocks noChangeShapeType="1"/>
                </p:cNvSpPr>
                <p:nvPr/>
              </p:nvSpPr>
              <p:spPr bwMode="auto">
                <a:xfrm>
                  <a:off x="419" y="2934"/>
                  <a:ext cx="1" cy="16"/>
                </a:xfrm>
                <a:prstGeom prst="line">
                  <a:avLst/>
                </a:prstGeom>
                <a:grpFill/>
                <a:ln w="0">
                  <a:solidFill>
                    <a:schemeClr val="tx1"/>
                  </a:solidFill>
                  <a:round/>
                  <a:headEnd/>
                  <a:tailEnd/>
                </a:ln>
                <a:extLst/>
              </p:spPr>
              <p:txBody>
                <a:bodyPr/>
                <a:lstStyle/>
                <a:p>
                  <a:pPr>
                    <a:defRPr/>
                  </a:pPr>
                  <a:endParaRPr lang="es-MX" sz="1100"/>
                </a:p>
              </p:txBody>
            </p:sp>
            <p:sp>
              <p:nvSpPr>
                <p:cNvPr id="179" name="Line 117"/>
                <p:cNvSpPr>
                  <a:spLocks noChangeShapeType="1"/>
                </p:cNvSpPr>
                <p:nvPr/>
              </p:nvSpPr>
              <p:spPr bwMode="auto">
                <a:xfrm>
                  <a:off x="426" y="2934"/>
                  <a:ext cx="1" cy="21"/>
                </a:xfrm>
                <a:prstGeom prst="line">
                  <a:avLst/>
                </a:prstGeom>
                <a:grpFill/>
                <a:ln w="0">
                  <a:solidFill>
                    <a:schemeClr val="tx1"/>
                  </a:solidFill>
                  <a:round/>
                  <a:headEnd/>
                  <a:tailEnd/>
                </a:ln>
                <a:extLst/>
              </p:spPr>
              <p:txBody>
                <a:bodyPr/>
                <a:lstStyle/>
                <a:p>
                  <a:pPr>
                    <a:defRPr/>
                  </a:pPr>
                  <a:endParaRPr lang="es-MX" sz="1100"/>
                </a:p>
              </p:txBody>
            </p:sp>
            <p:sp>
              <p:nvSpPr>
                <p:cNvPr id="180" name="Line 118"/>
                <p:cNvSpPr>
                  <a:spLocks noChangeShapeType="1"/>
                </p:cNvSpPr>
                <p:nvPr/>
              </p:nvSpPr>
              <p:spPr bwMode="auto">
                <a:xfrm>
                  <a:off x="433" y="2934"/>
                  <a:ext cx="1" cy="16"/>
                </a:xfrm>
                <a:prstGeom prst="line">
                  <a:avLst/>
                </a:prstGeom>
                <a:grpFill/>
                <a:ln w="0">
                  <a:solidFill>
                    <a:schemeClr val="tx1"/>
                  </a:solidFill>
                  <a:round/>
                  <a:headEnd/>
                  <a:tailEnd/>
                </a:ln>
                <a:extLst/>
              </p:spPr>
              <p:txBody>
                <a:bodyPr/>
                <a:lstStyle/>
                <a:p>
                  <a:pPr>
                    <a:defRPr/>
                  </a:pPr>
                  <a:endParaRPr lang="es-MX" sz="1100"/>
                </a:p>
              </p:txBody>
            </p:sp>
            <p:sp>
              <p:nvSpPr>
                <p:cNvPr id="181" name="Freeform 119"/>
                <p:cNvSpPr>
                  <a:spLocks/>
                </p:cNvSpPr>
                <p:nvPr/>
              </p:nvSpPr>
              <p:spPr bwMode="auto">
                <a:xfrm>
                  <a:off x="44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82" name="Line 120"/>
                <p:cNvSpPr>
                  <a:spLocks noChangeShapeType="1"/>
                </p:cNvSpPr>
                <p:nvPr/>
              </p:nvSpPr>
              <p:spPr bwMode="auto">
                <a:xfrm>
                  <a:off x="448" y="2934"/>
                  <a:ext cx="1" cy="16"/>
                </a:xfrm>
                <a:prstGeom prst="line">
                  <a:avLst/>
                </a:prstGeom>
                <a:grpFill/>
                <a:ln w="0">
                  <a:solidFill>
                    <a:schemeClr val="tx1"/>
                  </a:solidFill>
                  <a:round/>
                  <a:headEnd/>
                  <a:tailEnd/>
                </a:ln>
                <a:extLst/>
              </p:spPr>
              <p:txBody>
                <a:bodyPr/>
                <a:lstStyle/>
                <a:p>
                  <a:pPr>
                    <a:defRPr/>
                  </a:pPr>
                  <a:endParaRPr lang="es-MX" sz="1100"/>
                </a:p>
              </p:txBody>
            </p:sp>
            <p:sp>
              <p:nvSpPr>
                <p:cNvPr id="183" name="Line 121"/>
                <p:cNvSpPr>
                  <a:spLocks noChangeShapeType="1"/>
                </p:cNvSpPr>
                <p:nvPr/>
              </p:nvSpPr>
              <p:spPr bwMode="auto">
                <a:xfrm>
                  <a:off x="456" y="2934"/>
                  <a:ext cx="1" cy="21"/>
                </a:xfrm>
                <a:prstGeom prst="line">
                  <a:avLst/>
                </a:prstGeom>
                <a:grpFill/>
                <a:ln w="0">
                  <a:solidFill>
                    <a:schemeClr val="tx1"/>
                  </a:solidFill>
                  <a:round/>
                  <a:headEnd/>
                  <a:tailEnd/>
                </a:ln>
                <a:extLst/>
              </p:spPr>
              <p:txBody>
                <a:bodyPr/>
                <a:lstStyle/>
                <a:p>
                  <a:pPr>
                    <a:defRPr/>
                  </a:pPr>
                  <a:endParaRPr lang="es-MX" sz="1100"/>
                </a:p>
              </p:txBody>
            </p:sp>
            <p:sp>
              <p:nvSpPr>
                <p:cNvPr id="184" name="Line 122"/>
                <p:cNvSpPr>
                  <a:spLocks noChangeShapeType="1"/>
                </p:cNvSpPr>
                <p:nvPr/>
              </p:nvSpPr>
              <p:spPr bwMode="auto">
                <a:xfrm>
                  <a:off x="463" y="2934"/>
                  <a:ext cx="1" cy="16"/>
                </a:xfrm>
                <a:prstGeom prst="line">
                  <a:avLst/>
                </a:prstGeom>
                <a:grpFill/>
                <a:ln w="0">
                  <a:solidFill>
                    <a:schemeClr val="tx1"/>
                  </a:solidFill>
                  <a:round/>
                  <a:headEnd/>
                  <a:tailEnd/>
                </a:ln>
                <a:extLst/>
              </p:spPr>
              <p:txBody>
                <a:bodyPr/>
                <a:lstStyle/>
                <a:p>
                  <a:pPr>
                    <a:defRPr/>
                  </a:pPr>
                  <a:endParaRPr lang="es-MX" sz="1100"/>
                </a:p>
              </p:txBody>
            </p:sp>
            <p:sp>
              <p:nvSpPr>
                <p:cNvPr id="185" name="Freeform 123"/>
                <p:cNvSpPr>
                  <a:spLocks/>
                </p:cNvSpPr>
                <p:nvPr/>
              </p:nvSpPr>
              <p:spPr bwMode="auto">
                <a:xfrm>
                  <a:off x="470" y="2934"/>
                  <a:ext cx="2" cy="23"/>
                </a:xfrm>
                <a:custGeom>
                  <a:avLst/>
                  <a:gdLst>
                    <a:gd name="T0" fmla="*/ 12 w 23"/>
                    <a:gd name="T1" fmla="*/ 255 h 255"/>
                    <a:gd name="T2" fmla="*/ 23 w 23"/>
                    <a:gd name="T3" fmla="*/ 255 h 255"/>
                    <a:gd name="T4" fmla="*/ 21 w 23"/>
                    <a:gd name="T5" fmla="*/ 0 h 255"/>
                    <a:gd name="T6" fmla="*/ 0 w 23"/>
                    <a:gd name="T7" fmla="*/ 0 h 255"/>
                    <a:gd name="T8" fmla="*/ 1 w 23"/>
                    <a:gd name="T9" fmla="*/ 255 h 255"/>
                    <a:gd name="T10" fmla="*/ 12 w 23"/>
                    <a:gd name="T11" fmla="*/ 255 h 255"/>
                  </a:gdLst>
                  <a:ahLst/>
                  <a:cxnLst>
                    <a:cxn ang="0">
                      <a:pos x="T0" y="T1"/>
                    </a:cxn>
                    <a:cxn ang="0">
                      <a:pos x="T2" y="T3"/>
                    </a:cxn>
                    <a:cxn ang="0">
                      <a:pos x="T4" y="T5"/>
                    </a:cxn>
                    <a:cxn ang="0">
                      <a:pos x="T6" y="T7"/>
                    </a:cxn>
                    <a:cxn ang="0">
                      <a:pos x="T8" y="T9"/>
                    </a:cxn>
                    <a:cxn ang="0">
                      <a:pos x="T10" y="T11"/>
                    </a:cxn>
                  </a:cxnLst>
                  <a:rect l="0" t="0" r="r" b="b"/>
                  <a:pathLst>
                    <a:path w="23" h="255">
                      <a:moveTo>
                        <a:pt x="12" y="255"/>
                      </a:moveTo>
                      <a:lnTo>
                        <a:pt x="23" y="255"/>
                      </a:lnTo>
                      <a:lnTo>
                        <a:pt x="21" y="0"/>
                      </a:lnTo>
                      <a:lnTo>
                        <a:pt x="0" y="0"/>
                      </a:lnTo>
                      <a:lnTo>
                        <a:pt x="1" y="255"/>
                      </a:lnTo>
                      <a:lnTo>
                        <a:pt x="12" y="255"/>
                      </a:lnTo>
                      <a:close/>
                    </a:path>
                  </a:pathLst>
                </a:custGeom>
                <a:grpFill/>
                <a:ln>
                  <a:solidFill>
                    <a:schemeClr val="tx1"/>
                  </a:solidFill>
                </a:ln>
                <a:extLst/>
              </p:spPr>
              <p:txBody>
                <a:bodyPr/>
                <a:lstStyle/>
                <a:p>
                  <a:pPr>
                    <a:defRPr/>
                  </a:pPr>
                  <a:endParaRPr lang="es-MX" sz="1100"/>
                </a:p>
              </p:txBody>
            </p:sp>
            <p:sp>
              <p:nvSpPr>
                <p:cNvPr id="186" name="Line 124"/>
                <p:cNvSpPr>
                  <a:spLocks noChangeShapeType="1"/>
                </p:cNvSpPr>
                <p:nvPr/>
              </p:nvSpPr>
              <p:spPr bwMode="auto">
                <a:xfrm>
                  <a:off x="478" y="2934"/>
                  <a:ext cx="1" cy="16"/>
                </a:xfrm>
                <a:prstGeom prst="line">
                  <a:avLst/>
                </a:prstGeom>
                <a:grpFill/>
                <a:ln w="0">
                  <a:solidFill>
                    <a:schemeClr val="tx1"/>
                  </a:solidFill>
                  <a:round/>
                  <a:headEnd/>
                  <a:tailEnd/>
                </a:ln>
                <a:extLst/>
              </p:spPr>
              <p:txBody>
                <a:bodyPr/>
                <a:lstStyle/>
                <a:p>
                  <a:pPr>
                    <a:defRPr/>
                  </a:pPr>
                  <a:endParaRPr lang="es-MX" sz="1100"/>
                </a:p>
              </p:txBody>
            </p:sp>
            <p:sp>
              <p:nvSpPr>
                <p:cNvPr id="187" name="Line 125"/>
                <p:cNvSpPr>
                  <a:spLocks noChangeShapeType="1"/>
                </p:cNvSpPr>
                <p:nvPr/>
              </p:nvSpPr>
              <p:spPr bwMode="auto">
                <a:xfrm>
                  <a:off x="485" y="2934"/>
                  <a:ext cx="1" cy="21"/>
                </a:xfrm>
                <a:prstGeom prst="line">
                  <a:avLst/>
                </a:prstGeom>
                <a:grpFill/>
                <a:ln w="0">
                  <a:solidFill>
                    <a:schemeClr val="tx1"/>
                  </a:solidFill>
                  <a:round/>
                  <a:headEnd/>
                  <a:tailEnd/>
                </a:ln>
                <a:extLst/>
              </p:spPr>
              <p:txBody>
                <a:bodyPr/>
                <a:lstStyle/>
                <a:p>
                  <a:pPr>
                    <a:defRPr/>
                  </a:pPr>
                  <a:endParaRPr lang="es-MX" sz="1100"/>
                </a:p>
              </p:txBody>
            </p:sp>
            <p:sp>
              <p:nvSpPr>
                <p:cNvPr id="188" name="Line 126"/>
                <p:cNvSpPr>
                  <a:spLocks noChangeShapeType="1"/>
                </p:cNvSpPr>
                <p:nvPr/>
              </p:nvSpPr>
              <p:spPr bwMode="auto">
                <a:xfrm>
                  <a:off x="493" y="2934"/>
                  <a:ext cx="1" cy="16"/>
                </a:xfrm>
                <a:prstGeom prst="line">
                  <a:avLst/>
                </a:prstGeom>
                <a:grpFill/>
                <a:ln w="0">
                  <a:solidFill>
                    <a:schemeClr val="tx1"/>
                  </a:solidFill>
                  <a:round/>
                  <a:headEnd/>
                  <a:tailEnd/>
                </a:ln>
                <a:extLst/>
              </p:spPr>
              <p:txBody>
                <a:bodyPr/>
                <a:lstStyle/>
                <a:p>
                  <a:pPr>
                    <a:defRPr/>
                  </a:pPr>
                  <a:endParaRPr lang="es-MX" sz="1100"/>
                </a:p>
              </p:txBody>
            </p:sp>
            <p:sp>
              <p:nvSpPr>
                <p:cNvPr id="189" name="Freeform 127"/>
                <p:cNvSpPr>
                  <a:spLocks/>
                </p:cNvSpPr>
                <p:nvPr/>
              </p:nvSpPr>
              <p:spPr bwMode="auto">
                <a:xfrm>
                  <a:off x="499"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90" name="Line 128"/>
                <p:cNvSpPr>
                  <a:spLocks noChangeShapeType="1"/>
                </p:cNvSpPr>
                <p:nvPr/>
              </p:nvSpPr>
              <p:spPr bwMode="auto">
                <a:xfrm>
                  <a:off x="508" y="2934"/>
                  <a:ext cx="1" cy="16"/>
                </a:xfrm>
                <a:prstGeom prst="line">
                  <a:avLst/>
                </a:prstGeom>
                <a:grpFill/>
                <a:ln w="0">
                  <a:solidFill>
                    <a:schemeClr val="tx1"/>
                  </a:solidFill>
                  <a:round/>
                  <a:headEnd/>
                  <a:tailEnd/>
                </a:ln>
                <a:extLst/>
              </p:spPr>
              <p:txBody>
                <a:bodyPr/>
                <a:lstStyle/>
                <a:p>
                  <a:pPr>
                    <a:defRPr/>
                  </a:pPr>
                  <a:endParaRPr lang="es-MX" sz="1100"/>
                </a:p>
              </p:txBody>
            </p:sp>
            <p:sp>
              <p:nvSpPr>
                <p:cNvPr id="191" name="Line 129"/>
                <p:cNvSpPr>
                  <a:spLocks noChangeShapeType="1"/>
                </p:cNvSpPr>
                <p:nvPr/>
              </p:nvSpPr>
              <p:spPr bwMode="auto">
                <a:xfrm>
                  <a:off x="515" y="2936"/>
                  <a:ext cx="1" cy="21"/>
                </a:xfrm>
                <a:prstGeom prst="line">
                  <a:avLst/>
                </a:prstGeom>
                <a:grpFill/>
                <a:ln w="0">
                  <a:solidFill>
                    <a:schemeClr val="tx1"/>
                  </a:solidFill>
                  <a:round/>
                  <a:headEnd/>
                  <a:tailEnd/>
                </a:ln>
                <a:extLst/>
              </p:spPr>
              <p:txBody>
                <a:bodyPr/>
                <a:lstStyle/>
                <a:p>
                  <a:pPr>
                    <a:defRPr/>
                  </a:pPr>
                  <a:endParaRPr lang="es-MX" sz="1100"/>
                </a:p>
              </p:txBody>
            </p:sp>
            <p:sp>
              <p:nvSpPr>
                <p:cNvPr id="192" name="Line 130"/>
                <p:cNvSpPr>
                  <a:spLocks noChangeShapeType="1"/>
                </p:cNvSpPr>
                <p:nvPr/>
              </p:nvSpPr>
              <p:spPr bwMode="auto">
                <a:xfrm>
                  <a:off x="523" y="2935"/>
                  <a:ext cx="1" cy="16"/>
                </a:xfrm>
                <a:prstGeom prst="line">
                  <a:avLst/>
                </a:prstGeom>
                <a:grpFill/>
                <a:ln w="0">
                  <a:solidFill>
                    <a:schemeClr val="tx1"/>
                  </a:solidFill>
                  <a:round/>
                  <a:headEnd/>
                  <a:tailEnd/>
                </a:ln>
                <a:extLst/>
              </p:spPr>
              <p:txBody>
                <a:bodyPr/>
                <a:lstStyle/>
                <a:p>
                  <a:pPr>
                    <a:defRPr/>
                  </a:pPr>
                  <a:endParaRPr lang="es-MX" sz="1100"/>
                </a:p>
              </p:txBody>
            </p:sp>
            <p:sp>
              <p:nvSpPr>
                <p:cNvPr id="193" name="Freeform 131"/>
                <p:cNvSpPr>
                  <a:spLocks/>
                </p:cNvSpPr>
                <p:nvPr/>
              </p:nvSpPr>
              <p:spPr bwMode="auto">
                <a:xfrm>
                  <a:off x="529"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94" name="Line 132"/>
                <p:cNvSpPr>
                  <a:spLocks noChangeShapeType="1"/>
                </p:cNvSpPr>
                <p:nvPr/>
              </p:nvSpPr>
              <p:spPr bwMode="auto">
                <a:xfrm>
                  <a:off x="537" y="2935"/>
                  <a:ext cx="1" cy="16"/>
                </a:xfrm>
                <a:prstGeom prst="line">
                  <a:avLst/>
                </a:prstGeom>
                <a:grpFill/>
                <a:ln w="0">
                  <a:solidFill>
                    <a:schemeClr val="tx1"/>
                  </a:solidFill>
                  <a:round/>
                  <a:headEnd/>
                  <a:tailEnd/>
                </a:ln>
                <a:extLst/>
              </p:spPr>
              <p:txBody>
                <a:bodyPr/>
                <a:lstStyle/>
                <a:p>
                  <a:pPr>
                    <a:defRPr/>
                  </a:pPr>
                  <a:endParaRPr lang="es-MX" sz="1100"/>
                </a:p>
              </p:txBody>
            </p:sp>
            <p:sp>
              <p:nvSpPr>
                <p:cNvPr id="195" name="Line 133"/>
                <p:cNvSpPr>
                  <a:spLocks noChangeShapeType="1"/>
                </p:cNvSpPr>
                <p:nvPr/>
              </p:nvSpPr>
              <p:spPr bwMode="auto">
                <a:xfrm>
                  <a:off x="545" y="2936"/>
                  <a:ext cx="1" cy="21"/>
                </a:xfrm>
                <a:prstGeom prst="line">
                  <a:avLst/>
                </a:prstGeom>
                <a:grpFill/>
                <a:ln w="0">
                  <a:solidFill>
                    <a:schemeClr val="tx1"/>
                  </a:solidFill>
                  <a:round/>
                  <a:headEnd/>
                  <a:tailEnd/>
                </a:ln>
                <a:extLst/>
              </p:spPr>
              <p:txBody>
                <a:bodyPr/>
                <a:lstStyle/>
                <a:p>
                  <a:pPr>
                    <a:defRPr/>
                  </a:pPr>
                  <a:endParaRPr lang="es-MX" sz="1100"/>
                </a:p>
              </p:txBody>
            </p:sp>
            <p:sp>
              <p:nvSpPr>
                <p:cNvPr id="196" name="Line 134"/>
                <p:cNvSpPr>
                  <a:spLocks noChangeShapeType="1"/>
                </p:cNvSpPr>
                <p:nvPr/>
              </p:nvSpPr>
              <p:spPr bwMode="auto">
                <a:xfrm>
                  <a:off x="552" y="2934"/>
                  <a:ext cx="1" cy="16"/>
                </a:xfrm>
                <a:prstGeom prst="line">
                  <a:avLst/>
                </a:prstGeom>
                <a:grpFill/>
                <a:ln w="0">
                  <a:solidFill>
                    <a:schemeClr val="tx1"/>
                  </a:solidFill>
                  <a:round/>
                  <a:headEnd/>
                  <a:tailEnd/>
                </a:ln>
                <a:extLst/>
              </p:spPr>
              <p:txBody>
                <a:bodyPr/>
                <a:lstStyle/>
                <a:p>
                  <a:pPr>
                    <a:defRPr/>
                  </a:pPr>
                  <a:endParaRPr lang="es-MX" sz="1100"/>
                </a:p>
              </p:txBody>
            </p:sp>
            <p:sp>
              <p:nvSpPr>
                <p:cNvPr id="197" name="Freeform 135"/>
                <p:cNvSpPr>
                  <a:spLocks/>
                </p:cNvSpPr>
                <p:nvPr/>
              </p:nvSpPr>
              <p:spPr bwMode="auto">
                <a:xfrm>
                  <a:off x="559"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98" name="Line 136"/>
                <p:cNvSpPr>
                  <a:spLocks noChangeShapeType="1"/>
                </p:cNvSpPr>
                <p:nvPr/>
              </p:nvSpPr>
              <p:spPr bwMode="auto">
                <a:xfrm>
                  <a:off x="567" y="2934"/>
                  <a:ext cx="1" cy="16"/>
                </a:xfrm>
                <a:prstGeom prst="line">
                  <a:avLst/>
                </a:prstGeom>
                <a:grpFill/>
                <a:ln w="0">
                  <a:solidFill>
                    <a:schemeClr val="tx1"/>
                  </a:solidFill>
                  <a:round/>
                  <a:headEnd/>
                  <a:tailEnd/>
                </a:ln>
                <a:extLst/>
              </p:spPr>
              <p:txBody>
                <a:bodyPr/>
                <a:lstStyle/>
                <a:p>
                  <a:pPr>
                    <a:defRPr/>
                  </a:pPr>
                  <a:endParaRPr lang="es-MX" sz="1100"/>
                </a:p>
              </p:txBody>
            </p:sp>
            <p:sp>
              <p:nvSpPr>
                <p:cNvPr id="199" name="Line 137"/>
                <p:cNvSpPr>
                  <a:spLocks noChangeShapeType="1"/>
                </p:cNvSpPr>
                <p:nvPr/>
              </p:nvSpPr>
              <p:spPr bwMode="auto">
                <a:xfrm>
                  <a:off x="575" y="2934"/>
                  <a:ext cx="1" cy="21"/>
                </a:xfrm>
                <a:prstGeom prst="line">
                  <a:avLst/>
                </a:prstGeom>
                <a:grpFill/>
                <a:ln w="0">
                  <a:solidFill>
                    <a:schemeClr val="tx1"/>
                  </a:solidFill>
                  <a:round/>
                  <a:headEnd/>
                  <a:tailEnd/>
                </a:ln>
                <a:extLst/>
              </p:spPr>
              <p:txBody>
                <a:bodyPr/>
                <a:lstStyle/>
                <a:p>
                  <a:pPr>
                    <a:defRPr/>
                  </a:pPr>
                  <a:endParaRPr lang="es-MX" sz="1100"/>
                </a:p>
              </p:txBody>
            </p:sp>
            <p:sp>
              <p:nvSpPr>
                <p:cNvPr id="200" name="Line 138"/>
                <p:cNvSpPr>
                  <a:spLocks noChangeShapeType="1"/>
                </p:cNvSpPr>
                <p:nvPr/>
              </p:nvSpPr>
              <p:spPr bwMode="auto">
                <a:xfrm>
                  <a:off x="582" y="2934"/>
                  <a:ext cx="1" cy="16"/>
                </a:xfrm>
                <a:prstGeom prst="line">
                  <a:avLst/>
                </a:prstGeom>
                <a:grpFill/>
                <a:ln w="0">
                  <a:solidFill>
                    <a:schemeClr val="tx1"/>
                  </a:solidFill>
                  <a:round/>
                  <a:headEnd/>
                  <a:tailEnd/>
                </a:ln>
                <a:extLst/>
              </p:spPr>
              <p:txBody>
                <a:bodyPr/>
                <a:lstStyle/>
                <a:p>
                  <a:pPr>
                    <a:defRPr/>
                  </a:pPr>
                  <a:endParaRPr lang="es-MX" sz="1100"/>
                </a:p>
              </p:txBody>
            </p:sp>
            <p:sp>
              <p:nvSpPr>
                <p:cNvPr id="201" name="Freeform 139"/>
                <p:cNvSpPr>
                  <a:spLocks/>
                </p:cNvSpPr>
                <p:nvPr/>
              </p:nvSpPr>
              <p:spPr bwMode="auto">
                <a:xfrm>
                  <a:off x="58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202" name="Line 140"/>
                <p:cNvSpPr>
                  <a:spLocks noChangeShapeType="1"/>
                </p:cNvSpPr>
                <p:nvPr/>
              </p:nvSpPr>
              <p:spPr bwMode="auto">
                <a:xfrm>
                  <a:off x="597" y="2934"/>
                  <a:ext cx="1" cy="16"/>
                </a:xfrm>
                <a:prstGeom prst="line">
                  <a:avLst/>
                </a:prstGeom>
                <a:grpFill/>
                <a:ln w="0">
                  <a:solidFill>
                    <a:schemeClr val="tx1"/>
                  </a:solidFill>
                  <a:round/>
                  <a:headEnd/>
                  <a:tailEnd/>
                </a:ln>
                <a:extLst/>
              </p:spPr>
              <p:txBody>
                <a:bodyPr/>
                <a:lstStyle/>
                <a:p>
                  <a:pPr>
                    <a:defRPr/>
                  </a:pPr>
                  <a:endParaRPr lang="es-MX" sz="1100"/>
                </a:p>
              </p:txBody>
            </p:sp>
            <p:sp>
              <p:nvSpPr>
                <p:cNvPr id="203" name="Line 141"/>
                <p:cNvSpPr>
                  <a:spLocks noChangeShapeType="1"/>
                </p:cNvSpPr>
                <p:nvPr/>
              </p:nvSpPr>
              <p:spPr bwMode="auto">
                <a:xfrm>
                  <a:off x="604" y="2934"/>
                  <a:ext cx="1" cy="21"/>
                </a:xfrm>
                <a:prstGeom prst="line">
                  <a:avLst/>
                </a:prstGeom>
                <a:grpFill/>
                <a:ln w="0">
                  <a:solidFill>
                    <a:schemeClr val="tx1"/>
                  </a:solidFill>
                  <a:round/>
                  <a:headEnd/>
                  <a:tailEnd/>
                </a:ln>
                <a:extLst/>
              </p:spPr>
              <p:txBody>
                <a:bodyPr/>
                <a:lstStyle/>
                <a:p>
                  <a:pPr>
                    <a:defRPr/>
                  </a:pPr>
                  <a:endParaRPr lang="es-MX" sz="1100"/>
                </a:p>
              </p:txBody>
            </p:sp>
            <p:sp>
              <p:nvSpPr>
                <p:cNvPr id="204" name="Line 142"/>
                <p:cNvSpPr>
                  <a:spLocks noChangeShapeType="1"/>
                </p:cNvSpPr>
                <p:nvPr/>
              </p:nvSpPr>
              <p:spPr bwMode="auto">
                <a:xfrm>
                  <a:off x="612" y="2934"/>
                  <a:ext cx="1" cy="16"/>
                </a:xfrm>
                <a:prstGeom prst="line">
                  <a:avLst/>
                </a:prstGeom>
                <a:grpFill/>
                <a:ln w="0">
                  <a:solidFill>
                    <a:schemeClr val="tx1"/>
                  </a:solidFill>
                  <a:round/>
                  <a:headEnd/>
                  <a:tailEnd/>
                </a:ln>
                <a:extLst/>
              </p:spPr>
              <p:txBody>
                <a:bodyPr/>
                <a:lstStyle/>
                <a:p>
                  <a:pPr>
                    <a:defRPr/>
                  </a:pPr>
                  <a:endParaRPr lang="es-MX" sz="1100"/>
                </a:p>
              </p:txBody>
            </p:sp>
            <p:sp>
              <p:nvSpPr>
                <p:cNvPr id="205" name="Freeform 143"/>
                <p:cNvSpPr>
                  <a:spLocks/>
                </p:cNvSpPr>
                <p:nvPr/>
              </p:nvSpPr>
              <p:spPr bwMode="auto">
                <a:xfrm>
                  <a:off x="61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206" name="Line 144"/>
                <p:cNvSpPr>
                  <a:spLocks noChangeShapeType="1"/>
                </p:cNvSpPr>
                <p:nvPr/>
              </p:nvSpPr>
              <p:spPr bwMode="auto">
                <a:xfrm>
                  <a:off x="627" y="2934"/>
                  <a:ext cx="1" cy="16"/>
                </a:xfrm>
                <a:prstGeom prst="line">
                  <a:avLst/>
                </a:prstGeom>
                <a:grpFill/>
                <a:ln w="0">
                  <a:solidFill>
                    <a:schemeClr val="tx1"/>
                  </a:solidFill>
                  <a:round/>
                  <a:headEnd/>
                  <a:tailEnd/>
                </a:ln>
                <a:extLst/>
              </p:spPr>
              <p:txBody>
                <a:bodyPr/>
                <a:lstStyle/>
                <a:p>
                  <a:pPr>
                    <a:defRPr/>
                  </a:pPr>
                  <a:endParaRPr lang="es-MX" sz="1100"/>
                </a:p>
              </p:txBody>
            </p:sp>
            <p:sp>
              <p:nvSpPr>
                <p:cNvPr id="207" name="Line 145"/>
                <p:cNvSpPr>
                  <a:spLocks noChangeShapeType="1"/>
                </p:cNvSpPr>
                <p:nvPr/>
              </p:nvSpPr>
              <p:spPr bwMode="auto">
                <a:xfrm>
                  <a:off x="634" y="2934"/>
                  <a:ext cx="1" cy="21"/>
                </a:xfrm>
                <a:prstGeom prst="line">
                  <a:avLst/>
                </a:prstGeom>
                <a:grpFill/>
                <a:ln w="0">
                  <a:solidFill>
                    <a:schemeClr val="tx1"/>
                  </a:solidFill>
                  <a:round/>
                  <a:headEnd/>
                  <a:tailEnd/>
                </a:ln>
                <a:extLst/>
              </p:spPr>
              <p:txBody>
                <a:bodyPr/>
                <a:lstStyle/>
                <a:p>
                  <a:pPr>
                    <a:defRPr/>
                  </a:pPr>
                  <a:endParaRPr lang="es-MX" sz="1100"/>
                </a:p>
              </p:txBody>
            </p:sp>
            <p:sp>
              <p:nvSpPr>
                <p:cNvPr id="208" name="Line 146"/>
                <p:cNvSpPr>
                  <a:spLocks noChangeShapeType="1"/>
                </p:cNvSpPr>
                <p:nvPr/>
              </p:nvSpPr>
              <p:spPr bwMode="auto">
                <a:xfrm>
                  <a:off x="641" y="2934"/>
                  <a:ext cx="1" cy="16"/>
                </a:xfrm>
                <a:prstGeom prst="line">
                  <a:avLst/>
                </a:prstGeom>
                <a:grpFill/>
                <a:ln w="0">
                  <a:solidFill>
                    <a:schemeClr val="tx1"/>
                  </a:solidFill>
                  <a:round/>
                  <a:headEnd/>
                  <a:tailEnd/>
                </a:ln>
                <a:extLst/>
              </p:spPr>
              <p:txBody>
                <a:bodyPr/>
                <a:lstStyle/>
                <a:p>
                  <a:pPr>
                    <a:defRPr/>
                  </a:pPr>
                  <a:endParaRPr lang="es-MX" sz="1100"/>
                </a:p>
              </p:txBody>
            </p:sp>
            <p:sp>
              <p:nvSpPr>
                <p:cNvPr id="209" name="Freeform 147"/>
                <p:cNvSpPr>
                  <a:spLocks/>
                </p:cNvSpPr>
                <p:nvPr/>
              </p:nvSpPr>
              <p:spPr bwMode="auto">
                <a:xfrm>
                  <a:off x="64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210" name="Line 148"/>
                <p:cNvSpPr>
                  <a:spLocks noChangeShapeType="1"/>
                </p:cNvSpPr>
                <p:nvPr/>
              </p:nvSpPr>
              <p:spPr bwMode="auto">
                <a:xfrm>
                  <a:off x="656" y="2934"/>
                  <a:ext cx="1" cy="16"/>
                </a:xfrm>
                <a:prstGeom prst="line">
                  <a:avLst/>
                </a:prstGeom>
                <a:grpFill/>
                <a:ln w="0">
                  <a:solidFill>
                    <a:schemeClr val="tx1"/>
                  </a:solidFill>
                  <a:round/>
                  <a:headEnd/>
                  <a:tailEnd/>
                </a:ln>
                <a:extLst/>
              </p:spPr>
              <p:txBody>
                <a:bodyPr/>
                <a:lstStyle/>
                <a:p>
                  <a:pPr>
                    <a:defRPr/>
                  </a:pPr>
                  <a:endParaRPr lang="es-MX" sz="1100"/>
                </a:p>
              </p:txBody>
            </p:sp>
            <p:sp>
              <p:nvSpPr>
                <p:cNvPr id="211" name="Line 149"/>
                <p:cNvSpPr>
                  <a:spLocks noChangeShapeType="1"/>
                </p:cNvSpPr>
                <p:nvPr/>
              </p:nvSpPr>
              <p:spPr bwMode="auto">
                <a:xfrm>
                  <a:off x="664" y="2934"/>
                  <a:ext cx="1" cy="21"/>
                </a:xfrm>
                <a:prstGeom prst="line">
                  <a:avLst/>
                </a:prstGeom>
                <a:grpFill/>
                <a:ln w="0">
                  <a:solidFill>
                    <a:schemeClr val="tx1"/>
                  </a:solidFill>
                  <a:round/>
                  <a:headEnd/>
                  <a:tailEnd/>
                </a:ln>
                <a:extLst/>
              </p:spPr>
              <p:txBody>
                <a:bodyPr/>
                <a:lstStyle/>
                <a:p>
                  <a:pPr>
                    <a:defRPr/>
                  </a:pPr>
                  <a:endParaRPr lang="es-MX" sz="1100"/>
                </a:p>
              </p:txBody>
            </p:sp>
            <p:sp>
              <p:nvSpPr>
                <p:cNvPr id="212" name="Line 150"/>
                <p:cNvSpPr>
                  <a:spLocks noChangeShapeType="1"/>
                </p:cNvSpPr>
                <p:nvPr/>
              </p:nvSpPr>
              <p:spPr bwMode="auto">
                <a:xfrm>
                  <a:off x="671" y="2934"/>
                  <a:ext cx="1" cy="16"/>
                </a:xfrm>
                <a:prstGeom prst="line">
                  <a:avLst/>
                </a:prstGeom>
                <a:grpFill/>
                <a:ln w="0">
                  <a:solidFill>
                    <a:schemeClr val="tx1"/>
                  </a:solidFill>
                  <a:round/>
                  <a:headEnd/>
                  <a:tailEnd/>
                </a:ln>
                <a:extLst/>
              </p:spPr>
              <p:txBody>
                <a:bodyPr/>
                <a:lstStyle/>
                <a:p>
                  <a:pPr>
                    <a:defRPr/>
                  </a:pPr>
                  <a:endParaRPr lang="es-MX" sz="1100"/>
                </a:p>
              </p:txBody>
            </p:sp>
            <p:sp>
              <p:nvSpPr>
                <p:cNvPr id="213" name="Freeform 151"/>
                <p:cNvSpPr>
                  <a:spLocks/>
                </p:cNvSpPr>
                <p:nvPr/>
              </p:nvSpPr>
              <p:spPr bwMode="auto">
                <a:xfrm>
                  <a:off x="67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214" name="Line 152"/>
                <p:cNvSpPr>
                  <a:spLocks noChangeShapeType="1"/>
                </p:cNvSpPr>
                <p:nvPr/>
              </p:nvSpPr>
              <p:spPr bwMode="auto">
                <a:xfrm>
                  <a:off x="686" y="2934"/>
                  <a:ext cx="1" cy="16"/>
                </a:xfrm>
                <a:prstGeom prst="line">
                  <a:avLst/>
                </a:prstGeom>
                <a:grpFill/>
                <a:ln w="0">
                  <a:solidFill>
                    <a:schemeClr val="tx1"/>
                  </a:solidFill>
                  <a:round/>
                  <a:headEnd/>
                  <a:tailEnd/>
                </a:ln>
                <a:extLst/>
              </p:spPr>
              <p:txBody>
                <a:bodyPr/>
                <a:lstStyle/>
                <a:p>
                  <a:pPr>
                    <a:defRPr/>
                  </a:pPr>
                  <a:endParaRPr lang="es-MX" sz="1100"/>
                </a:p>
              </p:txBody>
            </p:sp>
            <p:sp>
              <p:nvSpPr>
                <p:cNvPr id="215" name="Line 153"/>
                <p:cNvSpPr>
                  <a:spLocks noChangeShapeType="1"/>
                </p:cNvSpPr>
                <p:nvPr/>
              </p:nvSpPr>
              <p:spPr bwMode="auto">
                <a:xfrm>
                  <a:off x="693" y="2934"/>
                  <a:ext cx="1" cy="21"/>
                </a:xfrm>
                <a:prstGeom prst="line">
                  <a:avLst/>
                </a:prstGeom>
                <a:grpFill/>
                <a:ln w="0">
                  <a:solidFill>
                    <a:schemeClr val="tx1"/>
                  </a:solidFill>
                  <a:round/>
                  <a:headEnd/>
                  <a:tailEnd/>
                </a:ln>
                <a:extLst/>
              </p:spPr>
              <p:txBody>
                <a:bodyPr/>
                <a:lstStyle/>
                <a:p>
                  <a:pPr>
                    <a:defRPr/>
                  </a:pPr>
                  <a:endParaRPr lang="es-MX" sz="1100"/>
                </a:p>
              </p:txBody>
            </p:sp>
            <p:sp>
              <p:nvSpPr>
                <p:cNvPr id="216" name="Line 154"/>
                <p:cNvSpPr>
                  <a:spLocks noChangeShapeType="1"/>
                </p:cNvSpPr>
                <p:nvPr/>
              </p:nvSpPr>
              <p:spPr bwMode="auto">
                <a:xfrm>
                  <a:off x="701" y="2934"/>
                  <a:ext cx="1" cy="16"/>
                </a:xfrm>
                <a:prstGeom prst="line">
                  <a:avLst/>
                </a:prstGeom>
                <a:grpFill/>
                <a:ln w="0">
                  <a:solidFill>
                    <a:schemeClr val="tx1"/>
                  </a:solidFill>
                  <a:round/>
                  <a:headEnd/>
                  <a:tailEnd/>
                </a:ln>
                <a:extLst/>
              </p:spPr>
              <p:txBody>
                <a:bodyPr/>
                <a:lstStyle/>
                <a:p>
                  <a:pPr>
                    <a:defRPr/>
                  </a:pPr>
                  <a:endParaRPr lang="es-MX" sz="1100"/>
                </a:p>
              </p:txBody>
            </p:sp>
          </p:grpSp>
          <p:sp>
            <p:nvSpPr>
              <p:cNvPr id="158" name="Line 155"/>
              <p:cNvSpPr>
                <a:spLocks noChangeShapeType="1"/>
              </p:cNvSpPr>
              <p:nvPr/>
            </p:nvSpPr>
            <p:spPr bwMode="auto">
              <a:xfrm>
                <a:off x="147" y="2860"/>
                <a:ext cx="0" cy="393"/>
              </a:xfrm>
              <a:prstGeom prst="line">
                <a:avLst/>
              </a:prstGeom>
              <a:grpFill/>
              <a:ln w="19050">
                <a:solidFill>
                  <a:schemeClr val="tx1"/>
                </a:solidFill>
                <a:round/>
                <a:headEnd/>
                <a:tailEnd/>
              </a:ln>
              <a:effectLst/>
              <a:extLst/>
            </p:spPr>
            <p:txBody>
              <a:bodyPr wrap="none" anchor="ctr"/>
              <a:lstStyle/>
              <a:p>
                <a:pPr>
                  <a:defRPr/>
                </a:pPr>
                <a:endParaRPr lang="es-MX" sz="1100"/>
              </a:p>
            </p:txBody>
          </p:sp>
          <p:grpSp>
            <p:nvGrpSpPr>
              <p:cNvPr id="159" name="Group 156"/>
              <p:cNvGrpSpPr>
                <a:grpSpLocks/>
              </p:cNvGrpSpPr>
              <p:nvPr/>
            </p:nvGrpSpPr>
            <p:grpSpPr bwMode="auto">
              <a:xfrm>
                <a:off x="432" y="2954"/>
                <a:ext cx="384" cy="122"/>
                <a:chOff x="1171" y="3387"/>
                <a:chExt cx="496" cy="218"/>
              </a:xfrm>
              <a:grpFill/>
            </p:grpSpPr>
            <p:sp>
              <p:nvSpPr>
                <p:cNvPr id="160" name="Line 157"/>
                <p:cNvSpPr>
                  <a:spLocks noChangeShapeType="1"/>
                </p:cNvSpPr>
                <p:nvPr/>
              </p:nvSpPr>
              <p:spPr bwMode="auto">
                <a:xfrm flipH="1" flipV="1">
                  <a:off x="1171" y="3387"/>
                  <a:ext cx="5" cy="218"/>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161" name="Line 158"/>
                <p:cNvSpPr>
                  <a:spLocks noChangeShapeType="1"/>
                </p:cNvSpPr>
                <p:nvPr/>
              </p:nvSpPr>
              <p:spPr bwMode="auto">
                <a:xfrm flipV="1">
                  <a:off x="1176" y="3387"/>
                  <a:ext cx="491" cy="0"/>
                </a:xfrm>
                <a:prstGeom prst="line">
                  <a:avLst/>
                </a:prstGeom>
                <a:grpFill/>
                <a:ln w="28575">
                  <a:solidFill>
                    <a:schemeClr val="tx1"/>
                  </a:solidFill>
                  <a:round/>
                  <a:headEnd/>
                  <a:tailEnd type="triangle" w="med" len="med"/>
                </a:ln>
                <a:effectLst/>
                <a:extLst/>
              </p:spPr>
              <p:txBody>
                <a:bodyPr wrap="none" anchor="ctr"/>
                <a:lstStyle/>
                <a:p>
                  <a:pPr>
                    <a:defRPr/>
                  </a:pPr>
                  <a:endParaRPr lang="es-MX" sz="1100"/>
                </a:p>
              </p:txBody>
            </p:sp>
          </p:grpSp>
        </p:grpSp>
        <p:grpSp>
          <p:nvGrpSpPr>
            <p:cNvPr id="38" name="Group 159"/>
            <p:cNvGrpSpPr>
              <a:grpSpLocks/>
            </p:cNvGrpSpPr>
            <p:nvPr/>
          </p:nvGrpSpPr>
          <p:grpSpPr bwMode="auto">
            <a:xfrm>
              <a:off x="1552543" y="5495958"/>
              <a:ext cx="1765300" cy="1047750"/>
              <a:chOff x="291" y="2950"/>
              <a:chExt cx="1112" cy="660"/>
            </a:xfrm>
            <a:grpFill/>
          </p:grpSpPr>
          <p:sp>
            <p:nvSpPr>
              <p:cNvPr id="74" name="Rectangle 160"/>
              <p:cNvSpPr>
                <a:spLocks noChangeArrowheads="1"/>
              </p:cNvSpPr>
              <p:nvPr/>
            </p:nvSpPr>
            <p:spPr bwMode="auto">
              <a:xfrm>
                <a:off x="1108" y="3294"/>
                <a:ext cx="148" cy="241"/>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75" name="Line 161"/>
              <p:cNvSpPr>
                <a:spLocks noChangeShapeType="1"/>
              </p:cNvSpPr>
              <p:nvPr/>
            </p:nvSpPr>
            <p:spPr bwMode="auto">
              <a:xfrm>
                <a:off x="1038" y="3210"/>
                <a:ext cx="0" cy="32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6" name="Line 162"/>
              <p:cNvSpPr>
                <a:spLocks noChangeShapeType="1"/>
              </p:cNvSpPr>
              <p:nvPr/>
            </p:nvSpPr>
            <p:spPr bwMode="auto">
              <a:xfrm>
                <a:off x="1034" y="3538"/>
                <a:ext cx="276"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7" name="Line 163"/>
              <p:cNvSpPr>
                <a:spLocks noChangeShapeType="1"/>
              </p:cNvSpPr>
              <p:nvPr/>
            </p:nvSpPr>
            <p:spPr bwMode="auto">
              <a:xfrm flipV="1">
                <a:off x="1313" y="3170"/>
                <a:ext cx="0" cy="37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8" name="Line 164"/>
              <p:cNvSpPr>
                <a:spLocks noChangeShapeType="1"/>
              </p:cNvSpPr>
              <p:nvPr/>
            </p:nvSpPr>
            <p:spPr bwMode="auto">
              <a:xfrm flipH="1" flipV="1">
                <a:off x="1291" y="2988"/>
                <a:ext cx="1" cy="17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9" name="Line 165"/>
              <p:cNvSpPr>
                <a:spLocks noChangeShapeType="1"/>
              </p:cNvSpPr>
              <p:nvPr/>
            </p:nvSpPr>
            <p:spPr bwMode="auto">
              <a:xfrm>
                <a:off x="1258" y="3007"/>
                <a:ext cx="145"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0" name="Line 166"/>
              <p:cNvSpPr>
                <a:spLocks noChangeShapeType="1"/>
              </p:cNvSpPr>
              <p:nvPr/>
            </p:nvSpPr>
            <p:spPr bwMode="auto">
              <a:xfrm>
                <a:off x="1324" y="2950"/>
                <a:ext cx="0" cy="11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1" name="Line 167"/>
              <p:cNvSpPr>
                <a:spLocks noChangeShapeType="1"/>
              </p:cNvSpPr>
              <p:nvPr/>
            </p:nvSpPr>
            <p:spPr bwMode="auto">
              <a:xfrm>
                <a:off x="1351" y="2970"/>
                <a:ext cx="0" cy="7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2" name="Line 168"/>
              <p:cNvSpPr>
                <a:spLocks noChangeShapeType="1"/>
              </p:cNvSpPr>
              <p:nvPr/>
            </p:nvSpPr>
            <p:spPr bwMode="auto">
              <a:xfrm>
                <a:off x="1381" y="2992"/>
                <a:ext cx="0" cy="3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3" name="Line 169"/>
              <p:cNvSpPr>
                <a:spLocks noChangeShapeType="1"/>
              </p:cNvSpPr>
              <p:nvPr/>
            </p:nvSpPr>
            <p:spPr bwMode="auto">
              <a:xfrm flipV="1">
                <a:off x="1138" y="3104"/>
                <a:ext cx="109" cy="54"/>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4" name="Line 170"/>
              <p:cNvSpPr>
                <a:spLocks noChangeShapeType="1"/>
              </p:cNvSpPr>
              <p:nvPr/>
            </p:nvSpPr>
            <p:spPr bwMode="auto">
              <a:xfrm>
                <a:off x="1221" y="3114"/>
                <a:ext cx="47" cy="44"/>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5" name="Line 171"/>
              <p:cNvSpPr>
                <a:spLocks noChangeShapeType="1"/>
              </p:cNvSpPr>
              <p:nvPr/>
            </p:nvSpPr>
            <p:spPr bwMode="auto">
              <a:xfrm flipH="1">
                <a:off x="1154" y="3148"/>
                <a:ext cx="8" cy="2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6" name="Freeform 172"/>
              <p:cNvSpPr>
                <a:spLocks/>
              </p:cNvSpPr>
              <p:nvPr/>
            </p:nvSpPr>
            <p:spPr bwMode="auto">
              <a:xfrm>
                <a:off x="1198" y="3403"/>
                <a:ext cx="30" cy="22"/>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87" name="Rectangle 173"/>
              <p:cNvSpPr>
                <a:spLocks noChangeArrowheads="1"/>
              </p:cNvSpPr>
              <p:nvPr/>
            </p:nvSpPr>
            <p:spPr bwMode="auto">
              <a:xfrm rot="-588434">
                <a:off x="992" y="3173"/>
                <a:ext cx="359" cy="18"/>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nvGrpSpPr>
              <p:cNvPr id="88" name="Group 174"/>
              <p:cNvGrpSpPr>
                <a:grpSpLocks/>
              </p:cNvGrpSpPr>
              <p:nvPr/>
            </p:nvGrpSpPr>
            <p:grpSpPr bwMode="auto">
              <a:xfrm>
                <a:off x="291" y="3215"/>
                <a:ext cx="453" cy="395"/>
                <a:chOff x="862" y="3337"/>
                <a:chExt cx="522" cy="502"/>
              </a:xfrm>
              <a:grpFill/>
            </p:grpSpPr>
            <p:sp>
              <p:nvSpPr>
                <p:cNvPr id="92" name="Freeform 175"/>
                <p:cNvSpPr>
                  <a:spLocks/>
                </p:cNvSpPr>
                <p:nvPr/>
              </p:nvSpPr>
              <p:spPr bwMode="auto">
                <a:xfrm>
                  <a:off x="975" y="3639"/>
                  <a:ext cx="171" cy="14"/>
                </a:xfrm>
                <a:custGeom>
                  <a:avLst/>
                  <a:gdLst>
                    <a:gd name="T0" fmla="*/ 0 w 170"/>
                    <a:gd name="T1" fmla="*/ 0 h 15"/>
                    <a:gd name="T2" fmla="*/ 59 w 170"/>
                    <a:gd name="T3" fmla="*/ 8 h 15"/>
                    <a:gd name="T4" fmla="*/ 85 w 170"/>
                    <a:gd name="T5" fmla="*/ 0 h 15"/>
                    <a:gd name="T6" fmla="*/ 170 w 170"/>
                    <a:gd name="T7" fmla="*/ 4 h 15"/>
                  </a:gdLst>
                  <a:ahLst/>
                  <a:cxnLst>
                    <a:cxn ang="0">
                      <a:pos x="T0" y="T1"/>
                    </a:cxn>
                    <a:cxn ang="0">
                      <a:pos x="T2" y="T3"/>
                    </a:cxn>
                    <a:cxn ang="0">
                      <a:pos x="T4" y="T5"/>
                    </a:cxn>
                    <a:cxn ang="0">
                      <a:pos x="T6" y="T7"/>
                    </a:cxn>
                  </a:cxnLst>
                  <a:rect l="0" t="0" r="r" b="b"/>
                  <a:pathLst>
                    <a:path w="170" h="15">
                      <a:moveTo>
                        <a:pt x="0" y="0"/>
                      </a:moveTo>
                      <a:cubicBezTo>
                        <a:pt x="24" y="11"/>
                        <a:pt x="33" y="15"/>
                        <a:pt x="59" y="8"/>
                      </a:cubicBezTo>
                      <a:cubicBezTo>
                        <a:pt x="68" y="6"/>
                        <a:pt x="85" y="0"/>
                        <a:pt x="85" y="0"/>
                      </a:cubicBezTo>
                      <a:cubicBezTo>
                        <a:pt x="113" y="13"/>
                        <a:pt x="140" y="4"/>
                        <a:pt x="170" y="4"/>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93" name="Freeform 176"/>
                <p:cNvSpPr>
                  <a:spLocks/>
                </p:cNvSpPr>
                <p:nvPr/>
              </p:nvSpPr>
              <p:spPr bwMode="auto">
                <a:xfrm>
                  <a:off x="1219" y="3636"/>
                  <a:ext cx="165" cy="11"/>
                </a:xfrm>
                <a:custGeom>
                  <a:avLst/>
                  <a:gdLst>
                    <a:gd name="T0" fmla="*/ 0 w 162"/>
                    <a:gd name="T1" fmla="*/ 12 h 12"/>
                    <a:gd name="T2" fmla="*/ 55 w 162"/>
                    <a:gd name="T3" fmla="*/ 8 h 12"/>
                    <a:gd name="T4" fmla="*/ 81 w 162"/>
                    <a:gd name="T5" fmla="*/ 0 h 12"/>
                    <a:gd name="T6" fmla="*/ 162 w 162"/>
                    <a:gd name="T7" fmla="*/ 12 h 12"/>
                  </a:gdLst>
                  <a:ahLst/>
                  <a:cxnLst>
                    <a:cxn ang="0">
                      <a:pos x="T0" y="T1"/>
                    </a:cxn>
                    <a:cxn ang="0">
                      <a:pos x="T2" y="T3"/>
                    </a:cxn>
                    <a:cxn ang="0">
                      <a:pos x="T4" y="T5"/>
                    </a:cxn>
                    <a:cxn ang="0">
                      <a:pos x="T6" y="T7"/>
                    </a:cxn>
                  </a:cxnLst>
                  <a:rect l="0" t="0" r="r" b="b"/>
                  <a:pathLst>
                    <a:path w="162" h="12">
                      <a:moveTo>
                        <a:pt x="0" y="12"/>
                      </a:moveTo>
                      <a:cubicBezTo>
                        <a:pt x="18" y="11"/>
                        <a:pt x="37" y="11"/>
                        <a:pt x="55" y="8"/>
                      </a:cubicBezTo>
                      <a:cubicBezTo>
                        <a:pt x="64" y="7"/>
                        <a:pt x="81" y="0"/>
                        <a:pt x="81" y="0"/>
                      </a:cubicBezTo>
                      <a:cubicBezTo>
                        <a:pt x="111" y="9"/>
                        <a:pt x="131" y="12"/>
                        <a:pt x="162" y="12"/>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94" name="Rectangle 177" descr="Onda"/>
                <p:cNvSpPr>
                  <a:spLocks noChangeArrowheads="1"/>
                </p:cNvSpPr>
                <p:nvPr/>
              </p:nvSpPr>
              <p:spPr bwMode="auto">
                <a:xfrm>
                  <a:off x="993" y="3660"/>
                  <a:ext cx="384" cy="168"/>
                </a:xfrm>
                <a:prstGeom prst="rect">
                  <a:avLst/>
                </a:prstGeom>
                <a:grpFill/>
                <a:ln>
                  <a:solidFill>
                    <a:schemeClr val="tx1"/>
                  </a:solidFill>
                </a:ln>
                <a:effectLst/>
                <a:extLst/>
              </p:spPr>
              <p:txBody>
                <a:bodyPr wrap="none" anchor="ctr"/>
                <a:lstStyle/>
                <a:p>
                  <a:pPr>
                    <a:defRPr/>
                  </a:pPr>
                  <a:endParaRPr lang="es-MX" sz="1100"/>
                </a:p>
              </p:txBody>
            </p:sp>
            <p:sp>
              <p:nvSpPr>
                <p:cNvPr id="95" name="AutoShape 178"/>
                <p:cNvSpPr>
                  <a:spLocks noChangeArrowheads="1"/>
                </p:cNvSpPr>
                <p:nvPr/>
              </p:nvSpPr>
              <p:spPr bwMode="auto">
                <a:xfrm>
                  <a:off x="1133" y="3617"/>
                  <a:ext cx="99" cy="4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solidFill>
                    <a:schemeClr val="tx1"/>
                  </a:solidFill>
                  <a:miter lim="800000"/>
                  <a:headEnd/>
                  <a:tailEnd/>
                </a:ln>
                <a:effectLst/>
                <a:extLst/>
              </p:spPr>
              <p:txBody>
                <a:bodyPr wrap="none" anchor="ctr"/>
                <a:lstStyle/>
                <a:p>
                  <a:pPr>
                    <a:defRPr/>
                  </a:pPr>
                  <a:endParaRPr lang="es-MX" sz="1100"/>
                </a:p>
              </p:txBody>
            </p:sp>
            <p:grpSp>
              <p:nvGrpSpPr>
                <p:cNvPr id="96" name="Group 180"/>
                <p:cNvGrpSpPr>
                  <a:grpSpLocks/>
                </p:cNvGrpSpPr>
                <p:nvPr/>
              </p:nvGrpSpPr>
              <p:grpSpPr bwMode="auto">
                <a:xfrm rot="5416159">
                  <a:off x="644" y="3555"/>
                  <a:ext cx="499" cy="64"/>
                  <a:chOff x="323" y="2934"/>
                  <a:chExt cx="385" cy="33"/>
                </a:xfrm>
                <a:grpFill/>
              </p:grpSpPr>
              <p:sp>
                <p:nvSpPr>
                  <p:cNvPr id="98" name="Rectangle 181"/>
                  <p:cNvSpPr>
                    <a:spLocks noChangeArrowheads="1"/>
                  </p:cNvSpPr>
                  <p:nvPr/>
                </p:nvSpPr>
                <p:spPr bwMode="auto">
                  <a:xfrm>
                    <a:off x="306" y="2938"/>
                    <a:ext cx="385" cy="29"/>
                  </a:xfrm>
                  <a:prstGeom prst="rect">
                    <a:avLst/>
                  </a:prstGeom>
                  <a:grpFill/>
                  <a:ln>
                    <a:solidFill>
                      <a:schemeClr val="tx1"/>
                    </a:solidFill>
                  </a:ln>
                  <a:extLst/>
                </p:spPr>
                <p:txBody>
                  <a:bodyPr/>
                  <a:lstStyle/>
                  <a:p>
                    <a:pPr>
                      <a:defRPr/>
                    </a:pPr>
                    <a:endParaRPr lang="es-MX" sz="1100"/>
                  </a:p>
                </p:txBody>
              </p:sp>
              <p:sp>
                <p:nvSpPr>
                  <p:cNvPr id="99" name="Rectangle 182"/>
                  <p:cNvSpPr>
                    <a:spLocks noChangeArrowheads="1"/>
                  </p:cNvSpPr>
                  <p:nvPr/>
                </p:nvSpPr>
                <p:spPr bwMode="auto">
                  <a:xfrm>
                    <a:off x="306" y="2938"/>
                    <a:ext cx="385" cy="29"/>
                  </a:xfrm>
                  <a:prstGeom prst="rect">
                    <a:avLst/>
                  </a:prstGeom>
                  <a:grpFill/>
                  <a:ln w="0">
                    <a:solidFill>
                      <a:schemeClr val="tx1"/>
                    </a:solidFill>
                    <a:miter lim="800000"/>
                    <a:headEnd/>
                    <a:tailEnd/>
                  </a:ln>
                  <a:extLst/>
                </p:spPr>
                <p:txBody>
                  <a:bodyPr/>
                  <a:lstStyle/>
                  <a:p>
                    <a:pPr>
                      <a:defRPr/>
                    </a:pPr>
                    <a:endParaRPr lang="es-MX" sz="1100"/>
                  </a:p>
                </p:txBody>
              </p:sp>
              <p:sp>
                <p:nvSpPr>
                  <p:cNvPr id="100" name="Rectangle 183"/>
                  <p:cNvSpPr>
                    <a:spLocks noChangeArrowheads="1"/>
                  </p:cNvSpPr>
                  <p:nvPr/>
                </p:nvSpPr>
                <p:spPr bwMode="auto">
                  <a:xfrm>
                    <a:off x="323" y="2935"/>
                    <a:ext cx="385" cy="30"/>
                  </a:xfrm>
                  <a:prstGeom prst="rect">
                    <a:avLst/>
                  </a:prstGeom>
                  <a:grpFill/>
                  <a:ln>
                    <a:solidFill>
                      <a:schemeClr val="tx1"/>
                    </a:solidFill>
                  </a:ln>
                  <a:extLst/>
                </p:spPr>
                <p:txBody>
                  <a:bodyPr/>
                  <a:lstStyle/>
                  <a:p>
                    <a:pPr>
                      <a:defRPr/>
                    </a:pPr>
                    <a:endParaRPr lang="es-MX" sz="1100"/>
                  </a:p>
                </p:txBody>
              </p:sp>
              <p:sp>
                <p:nvSpPr>
                  <p:cNvPr id="101" name="Rectangle 184"/>
                  <p:cNvSpPr>
                    <a:spLocks noChangeArrowheads="1"/>
                  </p:cNvSpPr>
                  <p:nvPr/>
                </p:nvSpPr>
                <p:spPr bwMode="auto">
                  <a:xfrm>
                    <a:off x="323" y="2935"/>
                    <a:ext cx="385" cy="30"/>
                  </a:xfrm>
                  <a:prstGeom prst="rect">
                    <a:avLst/>
                  </a:prstGeom>
                  <a:grpFill/>
                  <a:ln w="0">
                    <a:solidFill>
                      <a:schemeClr val="tx1"/>
                    </a:solidFill>
                    <a:miter lim="800000"/>
                    <a:headEnd/>
                    <a:tailEnd/>
                  </a:ln>
                  <a:extLst/>
                </p:spPr>
                <p:txBody>
                  <a:bodyPr/>
                  <a:lstStyle/>
                  <a:p>
                    <a:pPr>
                      <a:defRPr/>
                    </a:pPr>
                    <a:endParaRPr lang="es-MX" sz="1100"/>
                  </a:p>
                </p:txBody>
              </p:sp>
              <p:sp>
                <p:nvSpPr>
                  <p:cNvPr id="102" name="Line 185"/>
                  <p:cNvSpPr>
                    <a:spLocks noChangeShapeType="1"/>
                  </p:cNvSpPr>
                  <p:nvPr/>
                </p:nvSpPr>
                <p:spPr bwMode="auto">
                  <a:xfrm>
                    <a:off x="325" y="2936"/>
                    <a:ext cx="1" cy="17"/>
                  </a:xfrm>
                  <a:prstGeom prst="line">
                    <a:avLst/>
                  </a:prstGeom>
                  <a:grpFill/>
                  <a:ln w="0">
                    <a:solidFill>
                      <a:schemeClr val="tx1"/>
                    </a:solidFill>
                    <a:round/>
                    <a:headEnd/>
                    <a:tailEnd/>
                  </a:ln>
                  <a:extLst/>
                </p:spPr>
                <p:txBody>
                  <a:bodyPr/>
                  <a:lstStyle/>
                  <a:p>
                    <a:pPr>
                      <a:defRPr/>
                    </a:pPr>
                    <a:endParaRPr lang="es-MX" sz="1100"/>
                  </a:p>
                </p:txBody>
              </p:sp>
              <p:sp>
                <p:nvSpPr>
                  <p:cNvPr id="103" name="Line 186"/>
                  <p:cNvSpPr>
                    <a:spLocks noChangeShapeType="1"/>
                  </p:cNvSpPr>
                  <p:nvPr/>
                </p:nvSpPr>
                <p:spPr bwMode="auto">
                  <a:xfrm>
                    <a:off x="326" y="2934"/>
                    <a:ext cx="1" cy="21"/>
                  </a:xfrm>
                  <a:prstGeom prst="line">
                    <a:avLst/>
                  </a:prstGeom>
                  <a:grpFill/>
                  <a:ln w="0">
                    <a:solidFill>
                      <a:schemeClr val="tx1"/>
                    </a:solidFill>
                    <a:round/>
                    <a:headEnd/>
                    <a:tailEnd/>
                  </a:ln>
                  <a:extLst/>
                </p:spPr>
                <p:txBody>
                  <a:bodyPr/>
                  <a:lstStyle/>
                  <a:p>
                    <a:pPr>
                      <a:defRPr/>
                    </a:pPr>
                    <a:endParaRPr lang="es-MX" sz="1100"/>
                  </a:p>
                </p:txBody>
              </p:sp>
              <p:sp>
                <p:nvSpPr>
                  <p:cNvPr id="104" name="Line 187"/>
                  <p:cNvSpPr>
                    <a:spLocks noChangeShapeType="1"/>
                  </p:cNvSpPr>
                  <p:nvPr/>
                </p:nvSpPr>
                <p:spPr bwMode="auto">
                  <a:xfrm>
                    <a:off x="327" y="2936"/>
                    <a:ext cx="1" cy="17"/>
                  </a:xfrm>
                  <a:prstGeom prst="line">
                    <a:avLst/>
                  </a:prstGeom>
                  <a:grpFill/>
                  <a:ln w="0">
                    <a:solidFill>
                      <a:schemeClr val="tx1"/>
                    </a:solidFill>
                    <a:round/>
                    <a:headEnd/>
                    <a:tailEnd/>
                  </a:ln>
                  <a:extLst/>
                </p:spPr>
                <p:txBody>
                  <a:bodyPr/>
                  <a:lstStyle/>
                  <a:p>
                    <a:pPr>
                      <a:defRPr/>
                    </a:pPr>
                    <a:endParaRPr lang="es-MX" sz="1100"/>
                  </a:p>
                </p:txBody>
              </p:sp>
              <p:sp>
                <p:nvSpPr>
                  <p:cNvPr id="105" name="Freeform 188"/>
                  <p:cNvSpPr>
                    <a:spLocks/>
                  </p:cNvSpPr>
                  <p:nvPr/>
                </p:nvSpPr>
                <p:spPr bwMode="auto">
                  <a:xfrm>
                    <a:off x="351"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06" name="Line 189"/>
                  <p:cNvSpPr>
                    <a:spLocks noChangeShapeType="1"/>
                  </p:cNvSpPr>
                  <p:nvPr/>
                </p:nvSpPr>
                <p:spPr bwMode="auto">
                  <a:xfrm>
                    <a:off x="359" y="2936"/>
                    <a:ext cx="1" cy="17"/>
                  </a:xfrm>
                  <a:prstGeom prst="line">
                    <a:avLst/>
                  </a:prstGeom>
                  <a:grpFill/>
                  <a:ln w="0">
                    <a:solidFill>
                      <a:schemeClr val="tx1"/>
                    </a:solidFill>
                    <a:round/>
                    <a:headEnd/>
                    <a:tailEnd/>
                  </a:ln>
                  <a:extLst/>
                </p:spPr>
                <p:txBody>
                  <a:bodyPr/>
                  <a:lstStyle/>
                  <a:p>
                    <a:pPr>
                      <a:defRPr/>
                    </a:pPr>
                    <a:endParaRPr lang="es-MX" sz="1100"/>
                  </a:p>
                </p:txBody>
              </p:sp>
              <p:sp>
                <p:nvSpPr>
                  <p:cNvPr id="107" name="Line 190"/>
                  <p:cNvSpPr>
                    <a:spLocks noChangeShapeType="1"/>
                  </p:cNvSpPr>
                  <p:nvPr/>
                </p:nvSpPr>
                <p:spPr bwMode="auto">
                  <a:xfrm>
                    <a:off x="367" y="2934"/>
                    <a:ext cx="1" cy="21"/>
                  </a:xfrm>
                  <a:prstGeom prst="line">
                    <a:avLst/>
                  </a:prstGeom>
                  <a:grpFill/>
                  <a:ln w="0">
                    <a:solidFill>
                      <a:schemeClr val="tx1"/>
                    </a:solidFill>
                    <a:round/>
                    <a:headEnd/>
                    <a:tailEnd/>
                  </a:ln>
                  <a:extLst/>
                </p:spPr>
                <p:txBody>
                  <a:bodyPr/>
                  <a:lstStyle/>
                  <a:p>
                    <a:pPr>
                      <a:defRPr/>
                    </a:pPr>
                    <a:endParaRPr lang="es-MX" sz="1100"/>
                  </a:p>
                </p:txBody>
              </p:sp>
              <p:sp>
                <p:nvSpPr>
                  <p:cNvPr id="108" name="Line 191"/>
                  <p:cNvSpPr>
                    <a:spLocks noChangeShapeType="1"/>
                  </p:cNvSpPr>
                  <p:nvPr/>
                </p:nvSpPr>
                <p:spPr bwMode="auto">
                  <a:xfrm>
                    <a:off x="374" y="2934"/>
                    <a:ext cx="1" cy="16"/>
                  </a:xfrm>
                  <a:prstGeom prst="line">
                    <a:avLst/>
                  </a:prstGeom>
                  <a:grpFill/>
                  <a:ln w="0">
                    <a:solidFill>
                      <a:schemeClr val="tx1"/>
                    </a:solidFill>
                    <a:round/>
                    <a:headEnd/>
                    <a:tailEnd/>
                  </a:ln>
                  <a:extLst/>
                </p:spPr>
                <p:txBody>
                  <a:bodyPr/>
                  <a:lstStyle/>
                  <a:p>
                    <a:pPr>
                      <a:defRPr/>
                    </a:pPr>
                    <a:endParaRPr lang="es-MX" sz="1100"/>
                  </a:p>
                </p:txBody>
              </p:sp>
              <p:sp>
                <p:nvSpPr>
                  <p:cNvPr id="109" name="Freeform 192"/>
                  <p:cNvSpPr>
                    <a:spLocks/>
                  </p:cNvSpPr>
                  <p:nvPr/>
                </p:nvSpPr>
                <p:spPr bwMode="auto">
                  <a:xfrm>
                    <a:off x="376" y="2934"/>
                    <a:ext cx="2" cy="23"/>
                  </a:xfrm>
                  <a:custGeom>
                    <a:avLst/>
                    <a:gdLst>
                      <a:gd name="T0" fmla="*/ 11 w 21"/>
                      <a:gd name="T1" fmla="*/ 255 h 255"/>
                      <a:gd name="T2" fmla="*/ 21 w 21"/>
                      <a:gd name="T3" fmla="*/ 255 h 255"/>
                      <a:gd name="T4" fmla="*/ 21 w 21"/>
                      <a:gd name="T5" fmla="*/ 0 h 255"/>
                      <a:gd name="T6" fmla="*/ 0 w 21"/>
                      <a:gd name="T7" fmla="*/ 0 h 255"/>
                      <a:gd name="T8" fmla="*/ 0 w 21"/>
                      <a:gd name="T9" fmla="*/ 255 h 255"/>
                      <a:gd name="T10" fmla="*/ 11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1" y="255"/>
                        </a:moveTo>
                        <a:lnTo>
                          <a:pt x="21" y="255"/>
                        </a:lnTo>
                        <a:lnTo>
                          <a:pt x="21"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0" name="Line 193"/>
                  <p:cNvSpPr>
                    <a:spLocks noChangeShapeType="1"/>
                  </p:cNvSpPr>
                  <p:nvPr/>
                </p:nvSpPr>
                <p:spPr bwMode="auto">
                  <a:xfrm>
                    <a:off x="375" y="2934"/>
                    <a:ext cx="1" cy="16"/>
                  </a:xfrm>
                  <a:prstGeom prst="line">
                    <a:avLst/>
                  </a:prstGeom>
                  <a:grpFill/>
                  <a:ln w="0">
                    <a:solidFill>
                      <a:schemeClr val="tx1"/>
                    </a:solidFill>
                    <a:round/>
                    <a:headEnd/>
                    <a:tailEnd/>
                  </a:ln>
                  <a:extLst/>
                </p:spPr>
                <p:txBody>
                  <a:bodyPr/>
                  <a:lstStyle/>
                  <a:p>
                    <a:pPr>
                      <a:defRPr/>
                    </a:pPr>
                    <a:endParaRPr lang="es-MX" sz="1100"/>
                  </a:p>
                </p:txBody>
              </p:sp>
              <p:sp>
                <p:nvSpPr>
                  <p:cNvPr id="111" name="Line 194"/>
                  <p:cNvSpPr>
                    <a:spLocks noChangeShapeType="1"/>
                  </p:cNvSpPr>
                  <p:nvPr/>
                </p:nvSpPr>
                <p:spPr bwMode="auto">
                  <a:xfrm>
                    <a:off x="396" y="2934"/>
                    <a:ext cx="1" cy="21"/>
                  </a:xfrm>
                  <a:prstGeom prst="line">
                    <a:avLst/>
                  </a:prstGeom>
                  <a:grpFill/>
                  <a:ln w="0">
                    <a:solidFill>
                      <a:schemeClr val="tx1"/>
                    </a:solidFill>
                    <a:round/>
                    <a:headEnd/>
                    <a:tailEnd/>
                  </a:ln>
                  <a:extLst/>
                </p:spPr>
                <p:txBody>
                  <a:bodyPr/>
                  <a:lstStyle/>
                  <a:p>
                    <a:pPr>
                      <a:defRPr/>
                    </a:pPr>
                    <a:endParaRPr lang="es-MX" sz="1100"/>
                  </a:p>
                </p:txBody>
              </p:sp>
              <p:sp>
                <p:nvSpPr>
                  <p:cNvPr id="112" name="Line 195"/>
                  <p:cNvSpPr>
                    <a:spLocks noChangeShapeType="1"/>
                  </p:cNvSpPr>
                  <p:nvPr/>
                </p:nvSpPr>
                <p:spPr bwMode="auto">
                  <a:xfrm>
                    <a:off x="404" y="2934"/>
                    <a:ext cx="1" cy="16"/>
                  </a:xfrm>
                  <a:prstGeom prst="line">
                    <a:avLst/>
                  </a:prstGeom>
                  <a:grpFill/>
                  <a:ln w="0">
                    <a:solidFill>
                      <a:schemeClr val="tx1"/>
                    </a:solidFill>
                    <a:round/>
                    <a:headEnd/>
                    <a:tailEnd/>
                  </a:ln>
                  <a:extLst/>
                </p:spPr>
                <p:txBody>
                  <a:bodyPr/>
                  <a:lstStyle/>
                  <a:p>
                    <a:pPr>
                      <a:defRPr/>
                    </a:pPr>
                    <a:endParaRPr lang="es-MX" sz="1100"/>
                  </a:p>
                </p:txBody>
              </p:sp>
              <p:sp>
                <p:nvSpPr>
                  <p:cNvPr id="113" name="Freeform 196"/>
                  <p:cNvSpPr>
                    <a:spLocks/>
                  </p:cNvSpPr>
                  <p:nvPr/>
                </p:nvSpPr>
                <p:spPr bwMode="auto">
                  <a:xfrm>
                    <a:off x="41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4" name="Line 197"/>
                  <p:cNvSpPr>
                    <a:spLocks noChangeShapeType="1"/>
                  </p:cNvSpPr>
                  <p:nvPr/>
                </p:nvSpPr>
                <p:spPr bwMode="auto">
                  <a:xfrm>
                    <a:off x="419" y="2934"/>
                    <a:ext cx="1" cy="16"/>
                  </a:xfrm>
                  <a:prstGeom prst="line">
                    <a:avLst/>
                  </a:prstGeom>
                  <a:grpFill/>
                  <a:ln w="0">
                    <a:solidFill>
                      <a:schemeClr val="tx1"/>
                    </a:solidFill>
                    <a:round/>
                    <a:headEnd/>
                    <a:tailEnd/>
                  </a:ln>
                  <a:extLst/>
                </p:spPr>
                <p:txBody>
                  <a:bodyPr/>
                  <a:lstStyle/>
                  <a:p>
                    <a:pPr>
                      <a:defRPr/>
                    </a:pPr>
                    <a:endParaRPr lang="es-MX" sz="1100"/>
                  </a:p>
                </p:txBody>
              </p:sp>
              <p:sp>
                <p:nvSpPr>
                  <p:cNvPr id="115" name="Line 198"/>
                  <p:cNvSpPr>
                    <a:spLocks noChangeShapeType="1"/>
                  </p:cNvSpPr>
                  <p:nvPr/>
                </p:nvSpPr>
                <p:spPr bwMode="auto">
                  <a:xfrm>
                    <a:off x="425" y="2934"/>
                    <a:ext cx="1" cy="21"/>
                  </a:xfrm>
                  <a:prstGeom prst="line">
                    <a:avLst/>
                  </a:prstGeom>
                  <a:grpFill/>
                  <a:ln w="0">
                    <a:solidFill>
                      <a:schemeClr val="tx1"/>
                    </a:solidFill>
                    <a:round/>
                    <a:headEnd/>
                    <a:tailEnd/>
                  </a:ln>
                  <a:extLst/>
                </p:spPr>
                <p:txBody>
                  <a:bodyPr/>
                  <a:lstStyle/>
                  <a:p>
                    <a:pPr>
                      <a:defRPr/>
                    </a:pPr>
                    <a:endParaRPr lang="es-MX" sz="1100"/>
                  </a:p>
                </p:txBody>
              </p:sp>
              <p:sp>
                <p:nvSpPr>
                  <p:cNvPr id="116" name="Line 199"/>
                  <p:cNvSpPr>
                    <a:spLocks noChangeShapeType="1"/>
                  </p:cNvSpPr>
                  <p:nvPr/>
                </p:nvSpPr>
                <p:spPr bwMode="auto">
                  <a:xfrm>
                    <a:off x="424" y="2934"/>
                    <a:ext cx="1" cy="16"/>
                  </a:xfrm>
                  <a:prstGeom prst="line">
                    <a:avLst/>
                  </a:prstGeom>
                  <a:grpFill/>
                  <a:ln w="0">
                    <a:solidFill>
                      <a:schemeClr val="tx1"/>
                    </a:solidFill>
                    <a:round/>
                    <a:headEnd/>
                    <a:tailEnd/>
                  </a:ln>
                  <a:extLst/>
                </p:spPr>
                <p:txBody>
                  <a:bodyPr/>
                  <a:lstStyle/>
                  <a:p>
                    <a:pPr>
                      <a:defRPr/>
                    </a:pPr>
                    <a:endParaRPr lang="es-MX" sz="1100"/>
                  </a:p>
                </p:txBody>
              </p:sp>
              <p:sp>
                <p:nvSpPr>
                  <p:cNvPr id="117" name="Freeform 200"/>
                  <p:cNvSpPr>
                    <a:spLocks/>
                  </p:cNvSpPr>
                  <p:nvPr/>
                </p:nvSpPr>
                <p:spPr bwMode="auto">
                  <a:xfrm>
                    <a:off x="427" y="2933"/>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8" name="Line 201"/>
                  <p:cNvSpPr>
                    <a:spLocks noChangeShapeType="1"/>
                  </p:cNvSpPr>
                  <p:nvPr/>
                </p:nvSpPr>
                <p:spPr bwMode="auto">
                  <a:xfrm>
                    <a:off x="448" y="2934"/>
                    <a:ext cx="1" cy="16"/>
                  </a:xfrm>
                  <a:prstGeom prst="line">
                    <a:avLst/>
                  </a:prstGeom>
                  <a:grpFill/>
                  <a:ln w="0">
                    <a:solidFill>
                      <a:schemeClr val="tx1"/>
                    </a:solidFill>
                    <a:round/>
                    <a:headEnd/>
                    <a:tailEnd/>
                  </a:ln>
                  <a:extLst/>
                </p:spPr>
                <p:txBody>
                  <a:bodyPr/>
                  <a:lstStyle/>
                  <a:p>
                    <a:pPr>
                      <a:defRPr/>
                    </a:pPr>
                    <a:endParaRPr lang="es-MX" sz="1100"/>
                  </a:p>
                </p:txBody>
              </p:sp>
              <p:sp>
                <p:nvSpPr>
                  <p:cNvPr id="119" name="Line 202"/>
                  <p:cNvSpPr>
                    <a:spLocks noChangeShapeType="1"/>
                  </p:cNvSpPr>
                  <p:nvPr/>
                </p:nvSpPr>
                <p:spPr bwMode="auto">
                  <a:xfrm>
                    <a:off x="456" y="2934"/>
                    <a:ext cx="1" cy="21"/>
                  </a:xfrm>
                  <a:prstGeom prst="line">
                    <a:avLst/>
                  </a:prstGeom>
                  <a:grpFill/>
                  <a:ln w="0">
                    <a:solidFill>
                      <a:schemeClr val="tx1"/>
                    </a:solidFill>
                    <a:round/>
                    <a:headEnd/>
                    <a:tailEnd/>
                  </a:ln>
                  <a:extLst/>
                </p:spPr>
                <p:txBody>
                  <a:bodyPr/>
                  <a:lstStyle/>
                  <a:p>
                    <a:pPr>
                      <a:defRPr/>
                    </a:pPr>
                    <a:endParaRPr lang="es-MX" sz="1100"/>
                  </a:p>
                </p:txBody>
              </p:sp>
              <p:sp>
                <p:nvSpPr>
                  <p:cNvPr id="120" name="Line 203"/>
                  <p:cNvSpPr>
                    <a:spLocks noChangeShapeType="1"/>
                  </p:cNvSpPr>
                  <p:nvPr/>
                </p:nvSpPr>
                <p:spPr bwMode="auto">
                  <a:xfrm>
                    <a:off x="463" y="2934"/>
                    <a:ext cx="1" cy="16"/>
                  </a:xfrm>
                  <a:prstGeom prst="line">
                    <a:avLst/>
                  </a:prstGeom>
                  <a:grpFill/>
                  <a:ln w="0">
                    <a:solidFill>
                      <a:schemeClr val="tx1"/>
                    </a:solidFill>
                    <a:round/>
                    <a:headEnd/>
                    <a:tailEnd/>
                  </a:ln>
                  <a:extLst/>
                </p:spPr>
                <p:txBody>
                  <a:bodyPr/>
                  <a:lstStyle/>
                  <a:p>
                    <a:pPr>
                      <a:defRPr/>
                    </a:pPr>
                    <a:endParaRPr lang="es-MX" sz="1100"/>
                  </a:p>
                </p:txBody>
              </p:sp>
              <p:sp>
                <p:nvSpPr>
                  <p:cNvPr id="121" name="Freeform 204"/>
                  <p:cNvSpPr>
                    <a:spLocks/>
                  </p:cNvSpPr>
                  <p:nvPr/>
                </p:nvSpPr>
                <p:spPr bwMode="auto">
                  <a:xfrm>
                    <a:off x="470" y="2933"/>
                    <a:ext cx="2" cy="23"/>
                  </a:xfrm>
                  <a:custGeom>
                    <a:avLst/>
                    <a:gdLst>
                      <a:gd name="T0" fmla="*/ 12 w 23"/>
                      <a:gd name="T1" fmla="*/ 255 h 255"/>
                      <a:gd name="T2" fmla="*/ 23 w 23"/>
                      <a:gd name="T3" fmla="*/ 255 h 255"/>
                      <a:gd name="T4" fmla="*/ 21 w 23"/>
                      <a:gd name="T5" fmla="*/ 0 h 255"/>
                      <a:gd name="T6" fmla="*/ 0 w 23"/>
                      <a:gd name="T7" fmla="*/ 0 h 255"/>
                      <a:gd name="T8" fmla="*/ 1 w 23"/>
                      <a:gd name="T9" fmla="*/ 255 h 255"/>
                      <a:gd name="T10" fmla="*/ 12 w 23"/>
                      <a:gd name="T11" fmla="*/ 255 h 255"/>
                    </a:gdLst>
                    <a:ahLst/>
                    <a:cxnLst>
                      <a:cxn ang="0">
                        <a:pos x="T0" y="T1"/>
                      </a:cxn>
                      <a:cxn ang="0">
                        <a:pos x="T2" y="T3"/>
                      </a:cxn>
                      <a:cxn ang="0">
                        <a:pos x="T4" y="T5"/>
                      </a:cxn>
                      <a:cxn ang="0">
                        <a:pos x="T6" y="T7"/>
                      </a:cxn>
                      <a:cxn ang="0">
                        <a:pos x="T8" y="T9"/>
                      </a:cxn>
                      <a:cxn ang="0">
                        <a:pos x="T10" y="T11"/>
                      </a:cxn>
                    </a:cxnLst>
                    <a:rect l="0" t="0" r="r" b="b"/>
                    <a:pathLst>
                      <a:path w="23" h="255">
                        <a:moveTo>
                          <a:pt x="12" y="255"/>
                        </a:moveTo>
                        <a:lnTo>
                          <a:pt x="23" y="255"/>
                        </a:lnTo>
                        <a:lnTo>
                          <a:pt x="21" y="0"/>
                        </a:lnTo>
                        <a:lnTo>
                          <a:pt x="0" y="0"/>
                        </a:lnTo>
                        <a:lnTo>
                          <a:pt x="1" y="255"/>
                        </a:lnTo>
                        <a:lnTo>
                          <a:pt x="12" y="255"/>
                        </a:lnTo>
                        <a:close/>
                      </a:path>
                    </a:pathLst>
                  </a:custGeom>
                  <a:grpFill/>
                  <a:ln>
                    <a:solidFill>
                      <a:schemeClr val="tx1"/>
                    </a:solidFill>
                  </a:ln>
                  <a:extLst/>
                </p:spPr>
                <p:txBody>
                  <a:bodyPr/>
                  <a:lstStyle/>
                  <a:p>
                    <a:pPr>
                      <a:defRPr/>
                    </a:pPr>
                    <a:endParaRPr lang="es-MX" sz="1100"/>
                  </a:p>
                </p:txBody>
              </p:sp>
              <p:sp>
                <p:nvSpPr>
                  <p:cNvPr id="122" name="Line 205"/>
                  <p:cNvSpPr>
                    <a:spLocks noChangeShapeType="1"/>
                  </p:cNvSpPr>
                  <p:nvPr/>
                </p:nvSpPr>
                <p:spPr bwMode="auto">
                  <a:xfrm>
                    <a:off x="474" y="2934"/>
                    <a:ext cx="1" cy="16"/>
                  </a:xfrm>
                  <a:prstGeom prst="line">
                    <a:avLst/>
                  </a:prstGeom>
                  <a:grpFill/>
                  <a:ln w="0">
                    <a:solidFill>
                      <a:schemeClr val="tx1"/>
                    </a:solidFill>
                    <a:round/>
                    <a:headEnd/>
                    <a:tailEnd/>
                  </a:ln>
                  <a:extLst/>
                </p:spPr>
                <p:txBody>
                  <a:bodyPr/>
                  <a:lstStyle/>
                  <a:p>
                    <a:pPr>
                      <a:defRPr/>
                    </a:pPr>
                    <a:endParaRPr lang="es-MX" sz="1100"/>
                  </a:p>
                </p:txBody>
              </p:sp>
              <p:sp>
                <p:nvSpPr>
                  <p:cNvPr id="123" name="Line 206"/>
                  <p:cNvSpPr>
                    <a:spLocks noChangeShapeType="1"/>
                  </p:cNvSpPr>
                  <p:nvPr/>
                </p:nvSpPr>
                <p:spPr bwMode="auto">
                  <a:xfrm>
                    <a:off x="474" y="2934"/>
                    <a:ext cx="1" cy="21"/>
                  </a:xfrm>
                  <a:prstGeom prst="line">
                    <a:avLst/>
                  </a:prstGeom>
                  <a:grpFill/>
                  <a:ln w="0">
                    <a:solidFill>
                      <a:schemeClr val="tx1"/>
                    </a:solidFill>
                    <a:round/>
                    <a:headEnd/>
                    <a:tailEnd/>
                  </a:ln>
                  <a:extLst/>
                </p:spPr>
                <p:txBody>
                  <a:bodyPr/>
                  <a:lstStyle/>
                  <a:p>
                    <a:pPr>
                      <a:defRPr/>
                    </a:pPr>
                    <a:endParaRPr lang="es-MX" sz="1100"/>
                  </a:p>
                </p:txBody>
              </p:sp>
              <p:sp>
                <p:nvSpPr>
                  <p:cNvPr id="124" name="Line 207"/>
                  <p:cNvSpPr>
                    <a:spLocks noChangeShapeType="1"/>
                  </p:cNvSpPr>
                  <p:nvPr/>
                </p:nvSpPr>
                <p:spPr bwMode="auto">
                  <a:xfrm>
                    <a:off x="493" y="2934"/>
                    <a:ext cx="1" cy="16"/>
                  </a:xfrm>
                  <a:prstGeom prst="line">
                    <a:avLst/>
                  </a:prstGeom>
                  <a:grpFill/>
                  <a:ln w="0">
                    <a:solidFill>
                      <a:schemeClr val="tx1"/>
                    </a:solidFill>
                    <a:round/>
                    <a:headEnd/>
                    <a:tailEnd/>
                  </a:ln>
                  <a:extLst/>
                </p:spPr>
                <p:txBody>
                  <a:bodyPr/>
                  <a:lstStyle/>
                  <a:p>
                    <a:pPr>
                      <a:defRPr/>
                    </a:pPr>
                    <a:endParaRPr lang="es-MX" sz="1100"/>
                  </a:p>
                </p:txBody>
              </p:sp>
              <p:sp>
                <p:nvSpPr>
                  <p:cNvPr id="125" name="Freeform 208"/>
                  <p:cNvSpPr>
                    <a:spLocks/>
                  </p:cNvSpPr>
                  <p:nvPr/>
                </p:nvSpPr>
                <p:spPr bwMode="auto">
                  <a:xfrm>
                    <a:off x="499"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26" name="Line 209"/>
                  <p:cNvSpPr>
                    <a:spLocks noChangeShapeType="1"/>
                  </p:cNvSpPr>
                  <p:nvPr/>
                </p:nvSpPr>
                <p:spPr bwMode="auto">
                  <a:xfrm>
                    <a:off x="508" y="2934"/>
                    <a:ext cx="1" cy="16"/>
                  </a:xfrm>
                  <a:prstGeom prst="line">
                    <a:avLst/>
                  </a:prstGeom>
                  <a:grpFill/>
                  <a:ln w="0">
                    <a:solidFill>
                      <a:schemeClr val="tx1"/>
                    </a:solidFill>
                    <a:round/>
                    <a:headEnd/>
                    <a:tailEnd/>
                  </a:ln>
                  <a:extLst/>
                </p:spPr>
                <p:txBody>
                  <a:bodyPr/>
                  <a:lstStyle/>
                  <a:p>
                    <a:pPr>
                      <a:defRPr/>
                    </a:pPr>
                    <a:endParaRPr lang="es-MX" sz="1100"/>
                  </a:p>
                </p:txBody>
              </p:sp>
              <p:sp>
                <p:nvSpPr>
                  <p:cNvPr id="127" name="Line 210"/>
                  <p:cNvSpPr>
                    <a:spLocks noChangeShapeType="1"/>
                  </p:cNvSpPr>
                  <p:nvPr/>
                </p:nvSpPr>
                <p:spPr bwMode="auto">
                  <a:xfrm>
                    <a:off x="515" y="2934"/>
                    <a:ext cx="1" cy="21"/>
                  </a:xfrm>
                  <a:prstGeom prst="line">
                    <a:avLst/>
                  </a:prstGeom>
                  <a:grpFill/>
                  <a:ln w="0">
                    <a:solidFill>
                      <a:schemeClr val="tx1"/>
                    </a:solidFill>
                    <a:round/>
                    <a:headEnd/>
                    <a:tailEnd/>
                  </a:ln>
                  <a:extLst/>
                </p:spPr>
                <p:txBody>
                  <a:bodyPr/>
                  <a:lstStyle/>
                  <a:p>
                    <a:pPr>
                      <a:defRPr/>
                    </a:pPr>
                    <a:endParaRPr lang="es-MX" sz="1100"/>
                  </a:p>
                </p:txBody>
              </p:sp>
              <p:sp>
                <p:nvSpPr>
                  <p:cNvPr id="128" name="Line 211"/>
                  <p:cNvSpPr>
                    <a:spLocks noChangeShapeType="1"/>
                  </p:cNvSpPr>
                  <p:nvPr/>
                </p:nvSpPr>
                <p:spPr bwMode="auto">
                  <a:xfrm>
                    <a:off x="523" y="2936"/>
                    <a:ext cx="1" cy="17"/>
                  </a:xfrm>
                  <a:prstGeom prst="line">
                    <a:avLst/>
                  </a:prstGeom>
                  <a:grpFill/>
                  <a:ln w="0">
                    <a:solidFill>
                      <a:schemeClr val="tx1"/>
                    </a:solidFill>
                    <a:round/>
                    <a:headEnd/>
                    <a:tailEnd/>
                  </a:ln>
                  <a:extLst/>
                </p:spPr>
                <p:txBody>
                  <a:bodyPr/>
                  <a:lstStyle/>
                  <a:p>
                    <a:pPr>
                      <a:defRPr/>
                    </a:pPr>
                    <a:endParaRPr lang="es-MX" sz="1100"/>
                  </a:p>
                </p:txBody>
              </p:sp>
              <p:sp>
                <p:nvSpPr>
                  <p:cNvPr id="129" name="Freeform 212"/>
                  <p:cNvSpPr>
                    <a:spLocks/>
                  </p:cNvSpPr>
                  <p:nvPr/>
                </p:nvSpPr>
                <p:spPr bwMode="auto">
                  <a:xfrm>
                    <a:off x="524"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30" name="Line 213"/>
                  <p:cNvSpPr>
                    <a:spLocks noChangeShapeType="1"/>
                  </p:cNvSpPr>
                  <p:nvPr/>
                </p:nvSpPr>
                <p:spPr bwMode="auto">
                  <a:xfrm>
                    <a:off x="524" y="2936"/>
                    <a:ext cx="1" cy="17"/>
                  </a:xfrm>
                  <a:prstGeom prst="line">
                    <a:avLst/>
                  </a:prstGeom>
                  <a:grpFill/>
                  <a:ln w="0">
                    <a:solidFill>
                      <a:schemeClr val="tx1"/>
                    </a:solidFill>
                    <a:round/>
                    <a:headEnd/>
                    <a:tailEnd/>
                  </a:ln>
                  <a:extLst/>
                </p:spPr>
                <p:txBody>
                  <a:bodyPr/>
                  <a:lstStyle/>
                  <a:p>
                    <a:pPr>
                      <a:defRPr/>
                    </a:pPr>
                    <a:endParaRPr lang="es-MX" sz="1100"/>
                  </a:p>
                </p:txBody>
              </p:sp>
              <p:sp>
                <p:nvSpPr>
                  <p:cNvPr id="131" name="Line 214"/>
                  <p:cNvSpPr>
                    <a:spLocks noChangeShapeType="1"/>
                  </p:cNvSpPr>
                  <p:nvPr/>
                </p:nvSpPr>
                <p:spPr bwMode="auto">
                  <a:xfrm>
                    <a:off x="545" y="2934"/>
                    <a:ext cx="1" cy="21"/>
                  </a:xfrm>
                  <a:prstGeom prst="line">
                    <a:avLst/>
                  </a:prstGeom>
                  <a:grpFill/>
                  <a:ln w="0">
                    <a:solidFill>
                      <a:schemeClr val="tx1"/>
                    </a:solidFill>
                    <a:round/>
                    <a:headEnd/>
                    <a:tailEnd/>
                  </a:ln>
                  <a:extLst/>
                </p:spPr>
                <p:txBody>
                  <a:bodyPr/>
                  <a:lstStyle/>
                  <a:p>
                    <a:pPr>
                      <a:defRPr/>
                    </a:pPr>
                    <a:endParaRPr lang="es-MX" sz="1100"/>
                  </a:p>
                </p:txBody>
              </p:sp>
              <p:sp>
                <p:nvSpPr>
                  <p:cNvPr id="132" name="Line 215"/>
                  <p:cNvSpPr>
                    <a:spLocks noChangeShapeType="1"/>
                  </p:cNvSpPr>
                  <p:nvPr/>
                </p:nvSpPr>
                <p:spPr bwMode="auto">
                  <a:xfrm>
                    <a:off x="552" y="2936"/>
                    <a:ext cx="1" cy="17"/>
                  </a:xfrm>
                  <a:prstGeom prst="line">
                    <a:avLst/>
                  </a:prstGeom>
                  <a:grpFill/>
                  <a:ln w="0">
                    <a:solidFill>
                      <a:schemeClr val="tx1"/>
                    </a:solidFill>
                    <a:round/>
                    <a:headEnd/>
                    <a:tailEnd/>
                  </a:ln>
                  <a:extLst/>
                </p:spPr>
                <p:txBody>
                  <a:bodyPr/>
                  <a:lstStyle/>
                  <a:p>
                    <a:pPr>
                      <a:defRPr/>
                    </a:pPr>
                    <a:endParaRPr lang="es-MX" sz="1100"/>
                  </a:p>
                </p:txBody>
              </p:sp>
              <p:sp>
                <p:nvSpPr>
                  <p:cNvPr id="133" name="Freeform 216"/>
                  <p:cNvSpPr>
                    <a:spLocks/>
                  </p:cNvSpPr>
                  <p:nvPr/>
                </p:nvSpPr>
                <p:spPr bwMode="auto">
                  <a:xfrm>
                    <a:off x="559"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34" name="Line 217"/>
                  <p:cNvSpPr>
                    <a:spLocks noChangeShapeType="1"/>
                  </p:cNvSpPr>
                  <p:nvPr/>
                </p:nvSpPr>
                <p:spPr bwMode="auto">
                  <a:xfrm>
                    <a:off x="567" y="2936"/>
                    <a:ext cx="1" cy="17"/>
                  </a:xfrm>
                  <a:prstGeom prst="line">
                    <a:avLst/>
                  </a:prstGeom>
                  <a:grpFill/>
                  <a:ln w="0">
                    <a:solidFill>
                      <a:schemeClr val="tx1"/>
                    </a:solidFill>
                    <a:round/>
                    <a:headEnd/>
                    <a:tailEnd/>
                  </a:ln>
                  <a:extLst/>
                </p:spPr>
                <p:txBody>
                  <a:bodyPr/>
                  <a:lstStyle/>
                  <a:p>
                    <a:pPr>
                      <a:defRPr/>
                    </a:pPr>
                    <a:endParaRPr lang="es-MX" sz="1100"/>
                  </a:p>
                </p:txBody>
              </p:sp>
              <p:sp>
                <p:nvSpPr>
                  <p:cNvPr id="135" name="Line 218"/>
                  <p:cNvSpPr>
                    <a:spLocks noChangeShapeType="1"/>
                  </p:cNvSpPr>
                  <p:nvPr/>
                </p:nvSpPr>
                <p:spPr bwMode="auto">
                  <a:xfrm>
                    <a:off x="574" y="2934"/>
                    <a:ext cx="1" cy="21"/>
                  </a:xfrm>
                  <a:prstGeom prst="line">
                    <a:avLst/>
                  </a:prstGeom>
                  <a:grpFill/>
                  <a:ln w="0">
                    <a:solidFill>
                      <a:schemeClr val="tx1"/>
                    </a:solidFill>
                    <a:round/>
                    <a:headEnd/>
                    <a:tailEnd/>
                  </a:ln>
                  <a:extLst/>
                </p:spPr>
                <p:txBody>
                  <a:bodyPr/>
                  <a:lstStyle/>
                  <a:p>
                    <a:pPr>
                      <a:defRPr/>
                    </a:pPr>
                    <a:endParaRPr lang="es-MX" sz="1100"/>
                  </a:p>
                </p:txBody>
              </p:sp>
              <p:sp>
                <p:nvSpPr>
                  <p:cNvPr id="136" name="Line 219"/>
                  <p:cNvSpPr>
                    <a:spLocks noChangeShapeType="1"/>
                  </p:cNvSpPr>
                  <p:nvPr/>
                </p:nvSpPr>
                <p:spPr bwMode="auto">
                  <a:xfrm>
                    <a:off x="573" y="2934"/>
                    <a:ext cx="1" cy="16"/>
                  </a:xfrm>
                  <a:prstGeom prst="line">
                    <a:avLst/>
                  </a:prstGeom>
                  <a:grpFill/>
                  <a:ln w="0">
                    <a:solidFill>
                      <a:schemeClr val="tx1"/>
                    </a:solidFill>
                    <a:round/>
                    <a:headEnd/>
                    <a:tailEnd/>
                  </a:ln>
                  <a:extLst/>
                </p:spPr>
                <p:txBody>
                  <a:bodyPr/>
                  <a:lstStyle/>
                  <a:p>
                    <a:pPr>
                      <a:defRPr/>
                    </a:pPr>
                    <a:endParaRPr lang="es-MX" sz="1100"/>
                  </a:p>
                </p:txBody>
              </p:sp>
              <p:sp>
                <p:nvSpPr>
                  <p:cNvPr id="137" name="Freeform 220"/>
                  <p:cNvSpPr>
                    <a:spLocks/>
                  </p:cNvSpPr>
                  <p:nvPr/>
                </p:nvSpPr>
                <p:spPr bwMode="auto">
                  <a:xfrm>
                    <a:off x="58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38" name="Line 221"/>
                  <p:cNvSpPr>
                    <a:spLocks noChangeShapeType="1"/>
                  </p:cNvSpPr>
                  <p:nvPr/>
                </p:nvSpPr>
                <p:spPr bwMode="auto">
                  <a:xfrm>
                    <a:off x="597" y="2934"/>
                    <a:ext cx="1" cy="16"/>
                  </a:xfrm>
                  <a:prstGeom prst="line">
                    <a:avLst/>
                  </a:prstGeom>
                  <a:grpFill/>
                  <a:ln w="0">
                    <a:solidFill>
                      <a:schemeClr val="tx1"/>
                    </a:solidFill>
                    <a:round/>
                    <a:headEnd/>
                    <a:tailEnd/>
                  </a:ln>
                  <a:extLst/>
                </p:spPr>
                <p:txBody>
                  <a:bodyPr/>
                  <a:lstStyle/>
                  <a:p>
                    <a:pPr>
                      <a:defRPr/>
                    </a:pPr>
                    <a:endParaRPr lang="es-MX" sz="1100"/>
                  </a:p>
                </p:txBody>
              </p:sp>
              <p:sp>
                <p:nvSpPr>
                  <p:cNvPr id="139" name="Line 222"/>
                  <p:cNvSpPr>
                    <a:spLocks noChangeShapeType="1"/>
                  </p:cNvSpPr>
                  <p:nvPr/>
                </p:nvSpPr>
                <p:spPr bwMode="auto">
                  <a:xfrm>
                    <a:off x="604" y="2934"/>
                    <a:ext cx="1" cy="21"/>
                  </a:xfrm>
                  <a:prstGeom prst="line">
                    <a:avLst/>
                  </a:prstGeom>
                  <a:grpFill/>
                  <a:ln w="0">
                    <a:solidFill>
                      <a:schemeClr val="tx1"/>
                    </a:solidFill>
                    <a:round/>
                    <a:headEnd/>
                    <a:tailEnd/>
                  </a:ln>
                  <a:extLst/>
                </p:spPr>
                <p:txBody>
                  <a:bodyPr/>
                  <a:lstStyle/>
                  <a:p>
                    <a:pPr>
                      <a:defRPr/>
                    </a:pPr>
                    <a:endParaRPr lang="es-MX" sz="1100"/>
                  </a:p>
                </p:txBody>
              </p:sp>
              <p:sp>
                <p:nvSpPr>
                  <p:cNvPr id="140" name="Line 223"/>
                  <p:cNvSpPr>
                    <a:spLocks noChangeShapeType="1"/>
                  </p:cNvSpPr>
                  <p:nvPr/>
                </p:nvSpPr>
                <p:spPr bwMode="auto">
                  <a:xfrm>
                    <a:off x="612" y="2934"/>
                    <a:ext cx="1" cy="16"/>
                  </a:xfrm>
                  <a:prstGeom prst="line">
                    <a:avLst/>
                  </a:prstGeom>
                  <a:grpFill/>
                  <a:ln w="0">
                    <a:solidFill>
                      <a:schemeClr val="tx1"/>
                    </a:solidFill>
                    <a:round/>
                    <a:headEnd/>
                    <a:tailEnd/>
                  </a:ln>
                  <a:extLst/>
                </p:spPr>
                <p:txBody>
                  <a:bodyPr/>
                  <a:lstStyle/>
                  <a:p>
                    <a:pPr>
                      <a:defRPr/>
                    </a:pPr>
                    <a:endParaRPr lang="es-MX" sz="1100"/>
                  </a:p>
                </p:txBody>
              </p:sp>
              <p:sp>
                <p:nvSpPr>
                  <p:cNvPr id="141" name="Freeform 224"/>
                  <p:cNvSpPr>
                    <a:spLocks/>
                  </p:cNvSpPr>
                  <p:nvPr/>
                </p:nvSpPr>
                <p:spPr bwMode="auto">
                  <a:xfrm>
                    <a:off x="61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42" name="Line 225"/>
                  <p:cNvSpPr>
                    <a:spLocks noChangeShapeType="1"/>
                  </p:cNvSpPr>
                  <p:nvPr/>
                </p:nvSpPr>
                <p:spPr bwMode="auto">
                  <a:xfrm>
                    <a:off x="622" y="2934"/>
                    <a:ext cx="1" cy="16"/>
                  </a:xfrm>
                  <a:prstGeom prst="line">
                    <a:avLst/>
                  </a:prstGeom>
                  <a:grpFill/>
                  <a:ln w="0">
                    <a:solidFill>
                      <a:schemeClr val="tx1"/>
                    </a:solidFill>
                    <a:round/>
                    <a:headEnd/>
                    <a:tailEnd/>
                  </a:ln>
                  <a:extLst/>
                </p:spPr>
                <p:txBody>
                  <a:bodyPr/>
                  <a:lstStyle/>
                  <a:p>
                    <a:pPr>
                      <a:defRPr/>
                    </a:pPr>
                    <a:endParaRPr lang="es-MX" sz="1100"/>
                  </a:p>
                </p:txBody>
              </p:sp>
              <p:sp>
                <p:nvSpPr>
                  <p:cNvPr id="143" name="Line 226"/>
                  <p:cNvSpPr>
                    <a:spLocks noChangeShapeType="1"/>
                  </p:cNvSpPr>
                  <p:nvPr/>
                </p:nvSpPr>
                <p:spPr bwMode="auto">
                  <a:xfrm>
                    <a:off x="623" y="2934"/>
                    <a:ext cx="1" cy="21"/>
                  </a:xfrm>
                  <a:prstGeom prst="line">
                    <a:avLst/>
                  </a:prstGeom>
                  <a:grpFill/>
                  <a:ln w="0">
                    <a:solidFill>
                      <a:schemeClr val="tx1"/>
                    </a:solidFill>
                    <a:round/>
                    <a:headEnd/>
                    <a:tailEnd/>
                  </a:ln>
                  <a:extLst/>
                </p:spPr>
                <p:txBody>
                  <a:bodyPr/>
                  <a:lstStyle/>
                  <a:p>
                    <a:pPr>
                      <a:defRPr/>
                    </a:pPr>
                    <a:endParaRPr lang="es-MX" sz="1100"/>
                  </a:p>
                </p:txBody>
              </p:sp>
              <p:sp>
                <p:nvSpPr>
                  <p:cNvPr id="144" name="Line 227"/>
                  <p:cNvSpPr>
                    <a:spLocks noChangeShapeType="1"/>
                  </p:cNvSpPr>
                  <p:nvPr/>
                </p:nvSpPr>
                <p:spPr bwMode="auto">
                  <a:xfrm>
                    <a:off x="641" y="2934"/>
                    <a:ext cx="1" cy="16"/>
                  </a:xfrm>
                  <a:prstGeom prst="line">
                    <a:avLst/>
                  </a:prstGeom>
                  <a:grpFill/>
                  <a:ln w="0">
                    <a:solidFill>
                      <a:schemeClr val="tx1"/>
                    </a:solidFill>
                    <a:round/>
                    <a:headEnd/>
                    <a:tailEnd/>
                  </a:ln>
                  <a:extLst/>
                </p:spPr>
                <p:txBody>
                  <a:bodyPr/>
                  <a:lstStyle/>
                  <a:p>
                    <a:pPr>
                      <a:defRPr/>
                    </a:pPr>
                    <a:endParaRPr lang="es-MX" sz="1100"/>
                  </a:p>
                </p:txBody>
              </p:sp>
              <p:sp>
                <p:nvSpPr>
                  <p:cNvPr id="145" name="Freeform 228"/>
                  <p:cNvSpPr>
                    <a:spLocks/>
                  </p:cNvSpPr>
                  <p:nvPr/>
                </p:nvSpPr>
                <p:spPr bwMode="auto">
                  <a:xfrm>
                    <a:off x="648" y="2933"/>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46" name="Line 229"/>
                  <p:cNvSpPr>
                    <a:spLocks noChangeShapeType="1"/>
                  </p:cNvSpPr>
                  <p:nvPr/>
                </p:nvSpPr>
                <p:spPr bwMode="auto">
                  <a:xfrm>
                    <a:off x="656" y="2934"/>
                    <a:ext cx="1" cy="16"/>
                  </a:xfrm>
                  <a:prstGeom prst="line">
                    <a:avLst/>
                  </a:prstGeom>
                  <a:grpFill/>
                  <a:ln w="0">
                    <a:solidFill>
                      <a:schemeClr val="tx1"/>
                    </a:solidFill>
                    <a:round/>
                    <a:headEnd/>
                    <a:tailEnd/>
                  </a:ln>
                  <a:extLst/>
                </p:spPr>
                <p:txBody>
                  <a:bodyPr/>
                  <a:lstStyle/>
                  <a:p>
                    <a:pPr>
                      <a:defRPr/>
                    </a:pPr>
                    <a:endParaRPr lang="es-MX" sz="1100"/>
                  </a:p>
                </p:txBody>
              </p:sp>
              <p:sp>
                <p:nvSpPr>
                  <p:cNvPr id="147" name="Line 230"/>
                  <p:cNvSpPr>
                    <a:spLocks noChangeShapeType="1"/>
                  </p:cNvSpPr>
                  <p:nvPr/>
                </p:nvSpPr>
                <p:spPr bwMode="auto">
                  <a:xfrm>
                    <a:off x="664" y="2934"/>
                    <a:ext cx="1" cy="21"/>
                  </a:xfrm>
                  <a:prstGeom prst="line">
                    <a:avLst/>
                  </a:prstGeom>
                  <a:grpFill/>
                  <a:ln w="0">
                    <a:solidFill>
                      <a:schemeClr val="tx1"/>
                    </a:solidFill>
                    <a:round/>
                    <a:headEnd/>
                    <a:tailEnd/>
                  </a:ln>
                  <a:extLst/>
                </p:spPr>
                <p:txBody>
                  <a:bodyPr/>
                  <a:lstStyle/>
                  <a:p>
                    <a:pPr>
                      <a:defRPr/>
                    </a:pPr>
                    <a:endParaRPr lang="es-MX" sz="1100"/>
                  </a:p>
                </p:txBody>
              </p:sp>
              <p:sp>
                <p:nvSpPr>
                  <p:cNvPr id="148" name="Line 231"/>
                  <p:cNvSpPr>
                    <a:spLocks noChangeShapeType="1"/>
                  </p:cNvSpPr>
                  <p:nvPr/>
                </p:nvSpPr>
                <p:spPr bwMode="auto">
                  <a:xfrm>
                    <a:off x="671" y="2934"/>
                    <a:ext cx="1" cy="16"/>
                  </a:xfrm>
                  <a:prstGeom prst="line">
                    <a:avLst/>
                  </a:prstGeom>
                  <a:grpFill/>
                  <a:ln w="0">
                    <a:solidFill>
                      <a:schemeClr val="tx1"/>
                    </a:solidFill>
                    <a:round/>
                    <a:headEnd/>
                    <a:tailEnd/>
                  </a:ln>
                  <a:extLst/>
                </p:spPr>
                <p:txBody>
                  <a:bodyPr/>
                  <a:lstStyle/>
                  <a:p>
                    <a:pPr>
                      <a:defRPr/>
                    </a:pPr>
                    <a:endParaRPr lang="es-MX" sz="1100"/>
                  </a:p>
                </p:txBody>
              </p:sp>
              <p:sp>
                <p:nvSpPr>
                  <p:cNvPr id="149" name="Freeform 232"/>
                  <p:cNvSpPr>
                    <a:spLocks/>
                  </p:cNvSpPr>
                  <p:nvPr/>
                </p:nvSpPr>
                <p:spPr bwMode="auto">
                  <a:xfrm>
                    <a:off x="673"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50" name="Line 233"/>
                  <p:cNvSpPr>
                    <a:spLocks noChangeShapeType="1"/>
                  </p:cNvSpPr>
                  <p:nvPr/>
                </p:nvSpPr>
                <p:spPr bwMode="auto">
                  <a:xfrm>
                    <a:off x="686" y="2934"/>
                    <a:ext cx="1" cy="16"/>
                  </a:xfrm>
                  <a:prstGeom prst="line">
                    <a:avLst/>
                  </a:prstGeom>
                  <a:grpFill/>
                  <a:ln w="0">
                    <a:solidFill>
                      <a:schemeClr val="tx1"/>
                    </a:solidFill>
                    <a:round/>
                    <a:headEnd/>
                    <a:tailEnd/>
                  </a:ln>
                  <a:extLst/>
                </p:spPr>
                <p:txBody>
                  <a:bodyPr/>
                  <a:lstStyle/>
                  <a:p>
                    <a:pPr>
                      <a:defRPr/>
                    </a:pPr>
                    <a:endParaRPr lang="es-MX" sz="1100"/>
                  </a:p>
                </p:txBody>
              </p:sp>
              <p:sp>
                <p:nvSpPr>
                  <p:cNvPr id="151" name="Line 234"/>
                  <p:cNvSpPr>
                    <a:spLocks noChangeShapeType="1"/>
                  </p:cNvSpPr>
                  <p:nvPr/>
                </p:nvSpPr>
                <p:spPr bwMode="auto">
                  <a:xfrm>
                    <a:off x="693" y="2934"/>
                    <a:ext cx="1" cy="21"/>
                  </a:xfrm>
                  <a:prstGeom prst="line">
                    <a:avLst/>
                  </a:prstGeom>
                  <a:grpFill/>
                  <a:ln w="0">
                    <a:solidFill>
                      <a:schemeClr val="tx1"/>
                    </a:solidFill>
                    <a:round/>
                    <a:headEnd/>
                    <a:tailEnd/>
                  </a:ln>
                  <a:extLst/>
                </p:spPr>
                <p:txBody>
                  <a:bodyPr/>
                  <a:lstStyle/>
                  <a:p>
                    <a:pPr>
                      <a:defRPr/>
                    </a:pPr>
                    <a:endParaRPr lang="es-MX" sz="1100"/>
                  </a:p>
                </p:txBody>
              </p:sp>
              <p:sp>
                <p:nvSpPr>
                  <p:cNvPr id="152" name="Line 235"/>
                  <p:cNvSpPr>
                    <a:spLocks noChangeShapeType="1"/>
                  </p:cNvSpPr>
                  <p:nvPr/>
                </p:nvSpPr>
                <p:spPr bwMode="auto">
                  <a:xfrm>
                    <a:off x="701" y="2934"/>
                    <a:ext cx="1" cy="16"/>
                  </a:xfrm>
                  <a:prstGeom prst="line">
                    <a:avLst/>
                  </a:prstGeom>
                  <a:grpFill/>
                  <a:ln w="0">
                    <a:solidFill>
                      <a:schemeClr val="tx1"/>
                    </a:solidFill>
                    <a:round/>
                    <a:headEnd/>
                    <a:tailEnd/>
                  </a:ln>
                  <a:extLst/>
                </p:spPr>
                <p:txBody>
                  <a:bodyPr/>
                  <a:lstStyle/>
                  <a:p>
                    <a:pPr>
                      <a:defRPr/>
                    </a:pPr>
                    <a:endParaRPr lang="es-MX" sz="1100"/>
                  </a:p>
                </p:txBody>
              </p:sp>
            </p:grpSp>
            <p:sp>
              <p:nvSpPr>
                <p:cNvPr id="97" name="Line 236"/>
                <p:cNvSpPr>
                  <a:spLocks noChangeShapeType="1"/>
                </p:cNvSpPr>
                <p:nvPr/>
              </p:nvSpPr>
              <p:spPr bwMode="auto">
                <a:xfrm>
                  <a:off x="862" y="3340"/>
                  <a:ext cx="0" cy="499"/>
                </a:xfrm>
                <a:prstGeom prst="line">
                  <a:avLst/>
                </a:prstGeom>
                <a:grpFill/>
                <a:ln w="19050">
                  <a:solidFill>
                    <a:schemeClr val="tx1"/>
                  </a:solidFill>
                  <a:round/>
                  <a:headEnd/>
                  <a:tailEnd/>
                </a:ln>
                <a:effectLst/>
                <a:extLst/>
              </p:spPr>
              <p:txBody>
                <a:bodyPr wrap="none" anchor="ctr"/>
                <a:lstStyle/>
                <a:p>
                  <a:pPr>
                    <a:defRPr/>
                  </a:pPr>
                  <a:endParaRPr lang="es-MX" sz="1100"/>
                </a:p>
              </p:txBody>
            </p:sp>
          </p:grpSp>
          <p:grpSp>
            <p:nvGrpSpPr>
              <p:cNvPr id="89" name="Group 237"/>
              <p:cNvGrpSpPr>
                <a:grpSpLocks/>
              </p:cNvGrpSpPr>
              <p:nvPr/>
            </p:nvGrpSpPr>
            <p:grpSpPr bwMode="auto">
              <a:xfrm>
                <a:off x="576" y="3312"/>
                <a:ext cx="384" cy="122"/>
                <a:chOff x="1171" y="3387"/>
                <a:chExt cx="496" cy="218"/>
              </a:xfrm>
              <a:grpFill/>
            </p:grpSpPr>
            <p:sp>
              <p:nvSpPr>
                <p:cNvPr id="90" name="Line 238"/>
                <p:cNvSpPr>
                  <a:spLocks noChangeShapeType="1"/>
                </p:cNvSpPr>
                <p:nvPr/>
              </p:nvSpPr>
              <p:spPr bwMode="auto">
                <a:xfrm flipH="1" flipV="1">
                  <a:off x="1171" y="3387"/>
                  <a:ext cx="5" cy="218"/>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91" name="Line 239"/>
                <p:cNvSpPr>
                  <a:spLocks noChangeShapeType="1"/>
                </p:cNvSpPr>
                <p:nvPr/>
              </p:nvSpPr>
              <p:spPr bwMode="auto">
                <a:xfrm flipV="1">
                  <a:off x="1176" y="3387"/>
                  <a:ext cx="491" cy="0"/>
                </a:xfrm>
                <a:prstGeom prst="line">
                  <a:avLst/>
                </a:prstGeom>
                <a:grpFill/>
                <a:ln w="28575">
                  <a:solidFill>
                    <a:schemeClr val="tx1"/>
                  </a:solidFill>
                  <a:round/>
                  <a:headEnd/>
                  <a:tailEnd type="triangle" w="med" len="med"/>
                </a:ln>
                <a:effectLst/>
                <a:extLst/>
              </p:spPr>
              <p:txBody>
                <a:bodyPr wrap="none" anchor="ctr"/>
                <a:lstStyle/>
                <a:p>
                  <a:pPr>
                    <a:defRPr/>
                  </a:pPr>
                  <a:endParaRPr lang="es-MX" sz="1100"/>
                </a:p>
              </p:txBody>
            </p:sp>
          </p:grpSp>
        </p:grpSp>
        <p:sp>
          <p:nvSpPr>
            <p:cNvPr id="39" name="Text Box 243"/>
            <p:cNvSpPr txBox="1">
              <a:spLocks noChangeArrowheads="1"/>
            </p:cNvSpPr>
            <p:nvPr/>
          </p:nvSpPr>
          <p:spPr bwMode="auto">
            <a:xfrm>
              <a:off x="32886" y="2570425"/>
              <a:ext cx="1720655" cy="415966"/>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r>
                <a:rPr lang="es-ES_tradnl" altLang="es-MX" sz="1100" b="1" dirty="0" smtClean="0">
                  <a:latin typeface="+mn-lt"/>
                </a:rPr>
                <a:t>Pluviómetros</a:t>
              </a:r>
              <a:endParaRPr lang="es-ES_tradnl" altLang="es-MX" sz="1100" b="1" dirty="0">
                <a:effectLst/>
                <a:latin typeface="+mn-lt"/>
              </a:endParaRPr>
            </a:p>
          </p:txBody>
        </p:sp>
        <p:sp>
          <p:nvSpPr>
            <p:cNvPr id="40" name="Line 247"/>
            <p:cNvSpPr>
              <a:spLocks noChangeShapeType="1"/>
            </p:cNvSpPr>
            <p:nvPr/>
          </p:nvSpPr>
          <p:spPr bwMode="auto">
            <a:xfrm rot="16200000">
              <a:off x="5977334" y="3037043"/>
              <a:ext cx="0" cy="798579"/>
            </a:xfrm>
            <a:prstGeom prst="line">
              <a:avLst/>
            </a:prstGeom>
            <a:grpFill/>
            <a:ln w="28575">
              <a:solidFill>
                <a:schemeClr val="tx1"/>
              </a:solidFill>
              <a:round/>
              <a:headEnd/>
              <a:tailEnd/>
            </a:ln>
            <a:effectLst/>
            <a:extLst/>
          </p:spPr>
          <p:txBody>
            <a:bodyPr wrap="none" anchor="ctr"/>
            <a:lstStyle/>
            <a:p>
              <a:pPr>
                <a:defRPr/>
              </a:pPr>
              <a:endParaRPr lang="es-MX" sz="1100"/>
            </a:p>
          </p:txBody>
        </p:sp>
        <p:pic>
          <p:nvPicPr>
            <p:cNvPr id="41" name="237 Imagen" descr="PCR_Acapulco_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1713" y="1941967"/>
              <a:ext cx="2603919" cy="21538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Text Box 243"/>
            <p:cNvSpPr txBox="1">
              <a:spLocks noChangeArrowheads="1"/>
            </p:cNvSpPr>
            <p:nvPr/>
          </p:nvSpPr>
          <p:spPr bwMode="auto">
            <a:xfrm>
              <a:off x="76627" y="5419149"/>
              <a:ext cx="1151074" cy="415966"/>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r>
                <a:rPr lang="es-ES_tradnl" altLang="es-MX" sz="1100" b="1" dirty="0" smtClean="0">
                  <a:effectLst/>
                  <a:latin typeface="+mn-lt"/>
                </a:rPr>
                <a:t>Niveles</a:t>
              </a:r>
              <a:endParaRPr lang="es-ES_tradnl" altLang="es-MX" sz="1100" b="1" dirty="0">
                <a:effectLst/>
                <a:latin typeface="+mn-lt"/>
              </a:endParaRPr>
            </a:p>
          </p:txBody>
        </p:sp>
        <p:sp>
          <p:nvSpPr>
            <p:cNvPr id="43" name="Line 74"/>
            <p:cNvSpPr>
              <a:spLocks noChangeShapeType="1"/>
            </p:cNvSpPr>
            <p:nvPr/>
          </p:nvSpPr>
          <p:spPr bwMode="auto">
            <a:xfrm>
              <a:off x="2967006" y="6495316"/>
              <a:ext cx="0" cy="354835"/>
            </a:xfrm>
            <a:prstGeom prst="line">
              <a:avLst/>
            </a:prstGeom>
            <a:grpFill/>
            <a:ln w="44450">
              <a:solidFill>
                <a:schemeClr val="tx1"/>
              </a:solidFill>
              <a:prstDash val="sysDot"/>
              <a:round/>
              <a:headEnd/>
              <a:tailEnd type="none" w="med" len="med"/>
            </a:ln>
            <a:effectLst/>
            <a:extLst/>
          </p:spPr>
          <p:txBody>
            <a:bodyPr wrap="none" anchor="ctr"/>
            <a:lstStyle/>
            <a:p>
              <a:pPr>
                <a:defRPr/>
              </a:pPr>
              <a:endParaRPr lang="es-MX" sz="1100"/>
            </a:p>
          </p:txBody>
        </p:sp>
        <p:grpSp>
          <p:nvGrpSpPr>
            <p:cNvPr id="44" name="43 Grupo"/>
            <p:cNvGrpSpPr/>
            <p:nvPr/>
          </p:nvGrpSpPr>
          <p:grpSpPr>
            <a:xfrm>
              <a:off x="6023554" y="2012545"/>
              <a:ext cx="345728" cy="366487"/>
              <a:chOff x="5968816" y="5180935"/>
              <a:chExt cx="258599" cy="717705"/>
            </a:xfrm>
            <a:grpFill/>
          </p:grpSpPr>
          <p:sp>
            <p:nvSpPr>
              <p:cNvPr id="72" name="Rectangle 356"/>
              <p:cNvSpPr>
                <a:spLocks noChangeArrowheads="1"/>
              </p:cNvSpPr>
              <p:nvPr/>
            </p:nvSpPr>
            <p:spPr bwMode="auto">
              <a:xfrm rot="10799223">
                <a:off x="6122744" y="5310837"/>
                <a:ext cx="104671" cy="457902"/>
              </a:xfrm>
              <a:prstGeom prst="rect">
                <a:avLst/>
              </a:prstGeom>
              <a:grpFill/>
              <a:ln w="0">
                <a:solidFill>
                  <a:srgbClr val="000000"/>
                </a:solidFill>
                <a:miter lim="800000"/>
                <a:headEnd/>
                <a:tailEnd/>
              </a:ln>
            </p:spPr>
            <p:txBody>
              <a:bodyPr/>
              <a:lstStyle/>
              <a:p>
                <a:pPr>
                  <a:defRPr/>
                </a:pPr>
                <a:endParaRPr lang="es-MX" sz="1100"/>
              </a:p>
            </p:txBody>
          </p:sp>
          <p:sp>
            <p:nvSpPr>
              <p:cNvPr id="73" name="Freeform 357"/>
              <p:cNvSpPr>
                <a:spLocks/>
              </p:cNvSpPr>
              <p:nvPr/>
            </p:nvSpPr>
            <p:spPr bwMode="auto">
              <a:xfrm rot="10799223">
                <a:off x="5968816" y="5180935"/>
                <a:ext cx="153928" cy="717705"/>
              </a:xfrm>
              <a:custGeom>
                <a:avLst/>
                <a:gdLst>
                  <a:gd name="T0" fmla="*/ 0 w 2163"/>
                  <a:gd name="T1" fmla="*/ 1446 h 7954"/>
                  <a:gd name="T2" fmla="*/ 2163 w 2163"/>
                  <a:gd name="T3" fmla="*/ 0 h 7954"/>
                  <a:gd name="T4" fmla="*/ 2163 w 2163"/>
                  <a:gd name="T5" fmla="*/ 7954 h 7954"/>
                  <a:gd name="T6" fmla="*/ 0 w 2163"/>
                  <a:gd name="T7" fmla="*/ 6508 h 7954"/>
                  <a:gd name="T8" fmla="*/ 0 w 2163"/>
                  <a:gd name="T9" fmla="*/ 1446 h 7954"/>
                </a:gdLst>
                <a:ahLst/>
                <a:cxnLst>
                  <a:cxn ang="0">
                    <a:pos x="T0" y="T1"/>
                  </a:cxn>
                  <a:cxn ang="0">
                    <a:pos x="T2" y="T3"/>
                  </a:cxn>
                  <a:cxn ang="0">
                    <a:pos x="T4" y="T5"/>
                  </a:cxn>
                  <a:cxn ang="0">
                    <a:pos x="T6" y="T7"/>
                  </a:cxn>
                  <a:cxn ang="0">
                    <a:pos x="T8" y="T9"/>
                  </a:cxn>
                </a:cxnLst>
                <a:rect l="0" t="0" r="r" b="b"/>
                <a:pathLst>
                  <a:path w="2163" h="7954">
                    <a:moveTo>
                      <a:pt x="0" y="1446"/>
                    </a:moveTo>
                    <a:lnTo>
                      <a:pt x="2163" y="0"/>
                    </a:lnTo>
                    <a:lnTo>
                      <a:pt x="2163" y="7954"/>
                    </a:lnTo>
                    <a:lnTo>
                      <a:pt x="0" y="6508"/>
                    </a:lnTo>
                    <a:lnTo>
                      <a:pt x="0" y="1446"/>
                    </a:lnTo>
                    <a:close/>
                  </a:path>
                </a:pathLst>
              </a:custGeom>
              <a:grpFill/>
              <a:ln w="0">
                <a:solidFill>
                  <a:srgbClr val="000000"/>
                </a:solidFill>
                <a:prstDash val="solid"/>
                <a:round/>
                <a:headEnd/>
                <a:tailEnd/>
              </a:ln>
            </p:spPr>
            <p:txBody>
              <a:bodyPr/>
              <a:lstStyle/>
              <a:p>
                <a:pPr>
                  <a:defRPr/>
                </a:pPr>
                <a:endParaRPr lang="es-MX" sz="1100"/>
              </a:p>
            </p:txBody>
          </p:sp>
        </p:grpSp>
        <p:grpSp>
          <p:nvGrpSpPr>
            <p:cNvPr id="45" name="2 Grupo"/>
            <p:cNvGrpSpPr>
              <a:grpSpLocks/>
            </p:cNvGrpSpPr>
            <p:nvPr/>
          </p:nvGrpSpPr>
          <p:grpSpPr bwMode="auto">
            <a:xfrm>
              <a:off x="5675126" y="2002440"/>
              <a:ext cx="261938" cy="401328"/>
              <a:chOff x="5568603" y="5278361"/>
              <a:chExt cx="261677" cy="529348"/>
            </a:xfrm>
            <a:grpFill/>
          </p:grpSpPr>
          <p:sp>
            <p:nvSpPr>
              <p:cNvPr id="68" name="Freeform 358"/>
              <p:cNvSpPr>
                <a:spLocks/>
              </p:cNvSpPr>
              <p:nvPr/>
            </p:nvSpPr>
            <p:spPr bwMode="auto">
              <a:xfrm rot="10799223">
                <a:off x="5820764" y="5515216"/>
                <a:ext cx="9516" cy="55638"/>
              </a:xfrm>
              <a:custGeom>
                <a:avLst/>
                <a:gdLst>
                  <a:gd name="T0" fmla="*/ 0 w 162"/>
                  <a:gd name="T1" fmla="*/ 0 h 643"/>
                  <a:gd name="T2" fmla="*/ 17 w 162"/>
                  <a:gd name="T3" fmla="*/ 14 h 643"/>
                  <a:gd name="T4" fmla="*/ 35 w 162"/>
                  <a:gd name="T5" fmla="*/ 28 h 643"/>
                  <a:gd name="T6" fmla="*/ 51 w 162"/>
                  <a:gd name="T7" fmla="*/ 44 h 643"/>
                  <a:gd name="T8" fmla="*/ 66 w 162"/>
                  <a:gd name="T9" fmla="*/ 60 h 643"/>
                  <a:gd name="T10" fmla="*/ 80 w 162"/>
                  <a:gd name="T11" fmla="*/ 77 h 643"/>
                  <a:gd name="T12" fmla="*/ 94 w 162"/>
                  <a:gd name="T13" fmla="*/ 96 h 643"/>
                  <a:gd name="T14" fmla="*/ 100 w 162"/>
                  <a:gd name="T15" fmla="*/ 106 h 643"/>
                  <a:gd name="T16" fmla="*/ 106 w 162"/>
                  <a:gd name="T17" fmla="*/ 115 h 643"/>
                  <a:gd name="T18" fmla="*/ 117 w 162"/>
                  <a:gd name="T19" fmla="*/ 135 h 643"/>
                  <a:gd name="T20" fmla="*/ 128 w 162"/>
                  <a:gd name="T21" fmla="*/ 156 h 643"/>
                  <a:gd name="T22" fmla="*/ 136 w 162"/>
                  <a:gd name="T23" fmla="*/ 178 h 643"/>
                  <a:gd name="T24" fmla="*/ 145 w 162"/>
                  <a:gd name="T25" fmla="*/ 200 h 643"/>
                  <a:gd name="T26" fmla="*/ 151 w 162"/>
                  <a:gd name="T27" fmla="*/ 223 h 643"/>
                  <a:gd name="T28" fmla="*/ 156 w 162"/>
                  <a:gd name="T29" fmla="*/ 248 h 643"/>
                  <a:gd name="T30" fmla="*/ 158 w 162"/>
                  <a:gd name="T31" fmla="*/ 260 h 643"/>
                  <a:gd name="T32" fmla="*/ 160 w 162"/>
                  <a:gd name="T33" fmla="*/ 271 h 643"/>
                  <a:gd name="T34" fmla="*/ 161 w 162"/>
                  <a:gd name="T35" fmla="*/ 284 h 643"/>
                  <a:gd name="T36" fmla="*/ 162 w 162"/>
                  <a:gd name="T37" fmla="*/ 296 h 643"/>
                  <a:gd name="T38" fmla="*/ 162 w 162"/>
                  <a:gd name="T39" fmla="*/ 321 h 643"/>
                  <a:gd name="T40" fmla="*/ 162 w 162"/>
                  <a:gd name="T41" fmla="*/ 347 h 643"/>
                  <a:gd name="T42" fmla="*/ 160 w 162"/>
                  <a:gd name="T43" fmla="*/ 372 h 643"/>
                  <a:gd name="T44" fmla="*/ 156 w 162"/>
                  <a:gd name="T45" fmla="*/ 396 h 643"/>
                  <a:gd name="T46" fmla="*/ 151 w 162"/>
                  <a:gd name="T47" fmla="*/ 420 h 643"/>
                  <a:gd name="T48" fmla="*/ 145 w 162"/>
                  <a:gd name="T49" fmla="*/ 443 h 643"/>
                  <a:gd name="T50" fmla="*/ 136 w 162"/>
                  <a:gd name="T51" fmla="*/ 465 h 643"/>
                  <a:gd name="T52" fmla="*/ 128 w 162"/>
                  <a:gd name="T53" fmla="*/ 488 h 643"/>
                  <a:gd name="T54" fmla="*/ 117 w 162"/>
                  <a:gd name="T55" fmla="*/ 509 h 643"/>
                  <a:gd name="T56" fmla="*/ 106 w 162"/>
                  <a:gd name="T57" fmla="*/ 528 h 643"/>
                  <a:gd name="T58" fmla="*/ 94 w 162"/>
                  <a:gd name="T59" fmla="*/ 548 h 643"/>
                  <a:gd name="T60" fmla="*/ 80 w 162"/>
                  <a:gd name="T61" fmla="*/ 567 h 643"/>
                  <a:gd name="T62" fmla="*/ 66 w 162"/>
                  <a:gd name="T63" fmla="*/ 584 h 643"/>
                  <a:gd name="T64" fmla="*/ 51 w 162"/>
                  <a:gd name="T65" fmla="*/ 600 h 643"/>
                  <a:gd name="T66" fmla="*/ 35 w 162"/>
                  <a:gd name="T67" fmla="*/ 615 h 643"/>
                  <a:gd name="T68" fmla="*/ 17 w 162"/>
                  <a:gd name="T69" fmla="*/ 630 h 643"/>
                  <a:gd name="T70" fmla="*/ 0 w 162"/>
                  <a:gd name="T71"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 h="643">
                    <a:moveTo>
                      <a:pt x="0" y="0"/>
                    </a:moveTo>
                    <a:lnTo>
                      <a:pt x="17" y="14"/>
                    </a:lnTo>
                    <a:lnTo>
                      <a:pt x="35" y="28"/>
                    </a:lnTo>
                    <a:lnTo>
                      <a:pt x="51" y="44"/>
                    </a:lnTo>
                    <a:lnTo>
                      <a:pt x="66" y="60"/>
                    </a:lnTo>
                    <a:lnTo>
                      <a:pt x="80" y="77"/>
                    </a:lnTo>
                    <a:lnTo>
                      <a:pt x="94" y="96"/>
                    </a:lnTo>
                    <a:lnTo>
                      <a:pt x="100" y="106"/>
                    </a:lnTo>
                    <a:lnTo>
                      <a:pt x="106" y="115"/>
                    </a:lnTo>
                    <a:lnTo>
                      <a:pt x="117" y="135"/>
                    </a:lnTo>
                    <a:lnTo>
                      <a:pt x="128" y="156"/>
                    </a:lnTo>
                    <a:lnTo>
                      <a:pt x="136" y="178"/>
                    </a:lnTo>
                    <a:lnTo>
                      <a:pt x="145" y="200"/>
                    </a:lnTo>
                    <a:lnTo>
                      <a:pt x="151" y="223"/>
                    </a:lnTo>
                    <a:lnTo>
                      <a:pt x="156" y="248"/>
                    </a:lnTo>
                    <a:lnTo>
                      <a:pt x="158" y="260"/>
                    </a:lnTo>
                    <a:lnTo>
                      <a:pt x="160" y="271"/>
                    </a:lnTo>
                    <a:lnTo>
                      <a:pt x="161" y="284"/>
                    </a:lnTo>
                    <a:lnTo>
                      <a:pt x="162" y="296"/>
                    </a:lnTo>
                    <a:lnTo>
                      <a:pt x="162" y="321"/>
                    </a:lnTo>
                    <a:lnTo>
                      <a:pt x="162" y="347"/>
                    </a:lnTo>
                    <a:lnTo>
                      <a:pt x="160" y="372"/>
                    </a:lnTo>
                    <a:lnTo>
                      <a:pt x="156" y="396"/>
                    </a:lnTo>
                    <a:lnTo>
                      <a:pt x="151" y="420"/>
                    </a:lnTo>
                    <a:lnTo>
                      <a:pt x="145" y="443"/>
                    </a:lnTo>
                    <a:lnTo>
                      <a:pt x="136" y="465"/>
                    </a:lnTo>
                    <a:lnTo>
                      <a:pt x="128" y="488"/>
                    </a:lnTo>
                    <a:lnTo>
                      <a:pt x="117" y="509"/>
                    </a:lnTo>
                    <a:lnTo>
                      <a:pt x="106" y="528"/>
                    </a:lnTo>
                    <a:lnTo>
                      <a:pt x="94" y="548"/>
                    </a:lnTo>
                    <a:lnTo>
                      <a:pt x="80" y="567"/>
                    </a:lnTo>
                    <a:lnTo>
                      <a:pt x="66" y="584"/>
                    </a:lnTo>
                    <a:lnTo>
                      <a:pt x="51" y="600"/>
                    </a:lnTo>
                    <a:lnTo>
                      <a:pt x="35" y="615"/>
                    </a:lnTo>
                    <a:lnTo>
                      <a:pt x="17" y="630"/>
                    </a:lnTo>
                    <a:lnTo>
                      <a:pt x="0" y="643"/>
                    </a:lnTo>
                  </a:path>
                </a:pathLst>
              </a:custGeom>
              <a:grpFill/>
              <a:ln w="22225">
                <a:solidFill>
                  <a:schemeClr val="tx1"/>
                </a:solidFill>
                <a:prstDash val="solid"/>
                <a:round/>
                <a:headEnd/>
                <a:tailEnd/>
              </a:ln>
              <a:extLst/>
            </p:spPr>
            <p:txBody>
              <a:bodyPr/>
              <a:lstStyle/>
              <a:p>
                <a:pPr>
                  <a:defRPr/>
                </a:pPr>
                <a:endParaRPr lang="es-MX" sz="1100"/>
              </a:p>
            </p:txBody>
          </p:sp>
          <p:sp>
            <p:nvSpPr>
              <p:cNvPr id="69" name="Freeform 359"/>
              <p:cNvSpPr>
                <a:spLocks/>
              </p:cNvSpPr>
              <p:nvPr/>
            </p:nvSpPr>
            <p:spPr bwMode="auto">
              <a:xfrm rot="10799223">
                <a:off x="5755741" y="5459579"/>
                <a:ext cx="41234" cy="166911"/>
              </a:xfrm>
              <a:custGeom>
                <a:avLst/>
                <a:gdLst>
                  <a:gd name="T0" fmla="*/ 29 w 530"/>
                  <a:gd name="T1" fmla="*/ 20 h 1867"/>
                  <a:gd name="T2" fmla="*/ 86 w 530"/>
                  <a:gd name="T3" fmla="*/ 59 h 1867"/>
                  <a:gd name="T4" fmla="*/ 140 w 530"/>
                  <a:gd name="T5" fmla="*/ 102 h 1867"/>
                  <a:gd name="T6" fmla="*/ 192 w 530"/>
                  <a:gd name="T7" fmla="*/ 148 h 1867"/>
                  <a:gd name="T8" fmla="*/ 241 w 530"/>
                  <a:gd name="T9" fmla="*/ 198 h 1867"/>
                  <a:gd name="T10" fmla="*/ 264 w 530"/>
                  <a:gd name="T11" fmla="*/ 223 h 1867"/>
                  <a:gd name="T12" fmla="*/ 307 w 530"/>
                  <a:gd name="T13" fmla="*/ 277 h 1867"/>
                  <a:gd name="T14" fmla="*/ 338 w 530"/>
                  <a:gd name="T15" fmla="*/ 319 h 1867"/>
                  <a:gd name="T16" fmla="*/ 366 w 530"/>
                  <a:gd name="T17" fmla="*/ 362 h 1867"/>
                  <a:gd name="T18" fmla="*/ 401 w 530"/>
                  <a:gd name="T19" fmla="*/ 422 h 1867"/>
                  <a:gd name="T20" fmla="*/ 432 w 530"/>
                  <a:gd name="T21" fmla="*/ 484 h 1867"/>
                  <a:gd name="T22" fmla="*/ 459 w 530"/>
                  <a:gd name="T23" fmla="*/ 549 h 1867"/>
                  <a:gd name="T24" fmla="*/ 465 w 530"/>
                  <a:gd name="T25" fmla="*/ 565 h 1867"/>
                  <a:gd name="T26" fmla="*/ 482 w 530"/>
                  <a:gd name="T27" fmla="*/ 615 h 1867"/>
                  <a:gd name="T28" fmla="*/ 501 w 530"/>
                  <a:gd name="T29" fmla="*/ 683 h 1867"/>
                  <a:gd name="T30" fmla="*/ 516 w 530"/>
                  <a:gd name="T31" fmla="*/ 753 h 1867"/>
                  <a:gd name="T32" fmla="*/ 525 w 530"/>
                  <a:gd name="T33" fmla="*/ 824 h 1867"/>
                  <a:gd name="T34" fmla="*/ 529 w 530"/>
                  <a:gd name="T35" fmla="*/ 897 h 1867"/>
                  <a:gd name="T36" fmla="*/ 529 w 530"/>
                  <a:gd name="T37" fmla="*/ 971 h 1867"/>
                  <a:gd name="T38" fmla="*/ 525 w 530"/>
                  <a:gd name="T39" fmla="*/ 1044 h 1867"/>
                  <a:gd name="T40" fmla="*/ 516 w 530"/>
                  <a:gd name="T41" fmla="*/ 1116 h 1867"/>
                  <a:gd name="T42" fmla="*/ 501 w 530"/>
                  <a:gd name="T43" fmla="*/ 1185 h 1867"/>
                  <a:gd name="T44" fmla="*/ 482 w 530"/>
                  <a:gd name="T45" fmla="*/ 1254 h 1867"/>
                  <a:gd name="T46" fmla="*/ 459 w 530"/>
                  <a:gd name="T47" fmla="*/ 1320 h 1867"/>
                  <a:gd name="T48" fmla="*/ 417 w 530"/>
                  <a:gd name="T49" fmla="*/ 1416 h 1867"/>
                  <a:gd name="T50" fmla="*/ 366 w 530"/>
                  <a:gd name="T51" fmla="*/ 1506 h 1867"/>
                  <a:gd name="T52" fmla="*/ 328 w 530"/>
                  <a:gd name="T53" fmla="*/ 1564 h 1867"/>
                  <a:gd name="T54" fmla="*/ 286 w 530"/>
                  <a:gd name="T55" fmla="*/ 1618 h 1867"/>
                  <a:gd name="T56" fmla="*/ 241 w 530"/>
                  <a:gd name="T57" fmla="*/ 1671 h 1867"/>
                  <a:gd name="T58" fmla="*/ 192 w 530"/>
                  <a:gd name="T59" fmla="*/ 1720 h 1867"/>
                  <a:gd name="T60" fmla="*/ 140 w 530"/>
                  <a:gd name="T61" fmla="*/ 1766 h 1867"/>
                  <a:gd name="T62" fmla="*/ 86 w 530"/>
                  <a:gd name="T63" fmla="*/ 1809 h 1867"/>
                  <a:gd name="T64" fmla="*/ 29 w 530"/>
                  <a:gd name="T65" fmla="*/ 1848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0" h="1867">
                    <a:moveTo>
                      <a:pt x="0" y="0"/>
                    </a:moveTo>
                    <a:lnTo>
                      <a:pt x="29" y="20"/>
                    </a:lnTo>
                    <a:lnTo>
                      <a:pt x="58" y="39"/>
                    </a:lnTo>
                    <a:lnTo>
                      <a:pt x="86" y="59"/>
                    </a:lnTo>
                    <a:lnTo>
                      <a:pt x="114" y="80"/>
                    </a:lnTo>
                    <a:lnTo>
                      <a:pt x="140" y="102"/>
                    </a:lnTo>
                    <a:lnTo>
                      <a:pt x="167" y="125"/>
                    </a:lnTo>
                    <a:lnTo>
                      <a:pt x="192" y="148"/>
                    </a:lnTo>
                    <a:lnTo>
                      <a:pt x="217" y="173"/>
                    </a:lnTo>
                    <a:lnTo>
                      <a:pt x="241" y="198"/>
                    </a:lnTo>
                    <a:lnTo>
                      <a:pt x="252" y="210"/>
                    </a:lnTo>
                    <a:lnTo>
                      <a:pt x="264" y="223"/>
                    </a:lnTo>
                    <a:lnTo>
                      <a:pt x="286" y="250"/>
                    </a:lnTo>
                    <a:lnTo>
                      <a:pt x="307" y="277"/>
                    </a:lnTo>
                    <a:lnTo>
                      <a:pt x="328" y="304"/>
                    </a:lnTo>
                    <a:lnTo>
                      <a:pt x="338" y="319"/>
                    </a:lnTo>
                    <a:lnTo>
                      <a:pt x="347" y="333"/>
                    </a:lnTo>
                    <a:lnTo>
                      <a:pt x="366" y="362"/>
                    </a:lnTo>
                    <a:lnTo>
                      <a:pt x="385" y="391"/>
                    </a:lnTo>
                    <a:lnTo>
                      <a:pt x="401" y="422"/>
                    </a:lnTo>
                    <a:lnTo>
                      <a:pt x="417" y="452"/>
                    </a:lnTo>
                    <a:lnTo>
                      <a:pt x="432" y="484"/>
                    </a:lnTo>
                    <a:lnTo>
                      <a:pt x="447" y="516"/>
                    </a:lnTo>
                    <a:lnTo>
                      <a:pt x="459" y="549"/>
                    </a:lnTo>
                    <a:lnTo>
                      <a:pt x="463" y="557"/>
                    </a:lnTo>
                    <a:lnTo>
                      <a:pt x="465" y="565"/>
                    </a:lnTo>
                    <a:lnTo>
                      <a:pt x="471" y="581"/>
                    </a:lnTo>
                    <a:lnTo>
                      <a:pt x="482" y="615"/>
                    </a:lnTo>
                    <a:lnTo>
                      <a:pt x="493" y="649"/>
                    </a:lnTo>
                    <a:lnTo>
                      <a:pt x="501" y="683"/>
                    </a:lnTo>
                    <a:lnTo>
                      <a:pt x="509" y="718"/>
                    </a:lnTo>
                    <a:lnTo>
                      <a:pt x="516" y="753"/>
                    </a:lnTo>
                    <a:lnTo>
                      <a:pt x="521" y="788"/>
                    </a:lnTo>
                    <a:lnTo>
                      <a:pt x="525" y="824"/>
                    </a:lnTo>
                    <a:lnTo>
                      <a:pt x="528" y="861"/>
                    </a:lnTo>
                    <a:lnTo>
                      <a:pt x="529" y="897"/>
                    </a:lnTo>
                    <a:lnTo>
                      <a:pt x="530" y="933"/>
                    </a:lnTo>
                    <a:lnTo>
                      <a:pt x="529" y="971"/>
                    </a:lnTo>
                    <a:lnTo>
                      <a:pt x="528" y="1007"/>
                    </a:lnTo>
                    <a:lnTo>
                      <a:pt x="525" y="1044"/>
                    </a:lnTo>
                    <a:lnTo>
                      <a:pt x="521" y="1079"/>
                    </a:lnTo>
                    <a:lnTo>
                      <a:pt x="516" y="1116"/>
                    </a:lnTo>
                    <a:lnTo>
                      <a:pt x="509" y="1150"/>
                    </a:lnTo>
                    <a:lnTo>
                      <a:pt x="501" y="1185"/>
                    </a:lnTo>
                    <a:lnTo>
                      <a:pt x="493" y="1219"/>
                    </a:lnTo>
                    <a:lnTo>
                      <a:pt x="482" y="1254"/>
                    </a:lnTo>
                    <a:lnTo>
                      <a:pt x="471" y="1287"/>
                    </a:lnTo>
                    <a:lnTo>
                      <a:pt x="459" y="1320"/>
                    </a:lnTo>
                    <a:lnTo>
                      <a:pt x="447" y="1353"/>
                    </a:lnTo>
                    <a:lnTo>
                      <a:pt x="417" y="1416"/>
                    </a:lnTo>
                    <a:lnTo>
                      <a:pt x="385" y="1477"/>
                    </a:lnTo>
                    <a:lnTo>
                      <a:pt x="366" y="1506"/>
                    </a:lnTo>
                    <a:lnTo>
                      <a:pt x="347" y="1535"/>
                    </a:lnTo>
                    <a:lnTo>
                      <a:pt x="328" y="1564"/>
                    </a:lnTo>
                    <a:lnTo>
                      <a:pt x="307" y="1591"/>
                    </a:lnTo>
                    <a:lnTo>
                      <a:pt x="286" y="1618"/>
                    </a:lnTo>
                    <a:lnTo>
                      <a:pt x="264" y="1645"/>
                    </a:lnTo>
                    <a:lnTo>
                      <a:pt x="241" y="1671"/>
                    </a:lnTo>
                    <a:lnTo>
                      <a:pt x="217" y="1695"/>
                    </a:lnTo>
                    <a:lnTo>
                      <a:pt x="192" y="1720"/>
                    </a:lnTo>
                    <a:lnTo>
                      <a:pt x="167" y="1743"/>
                    </a:lnTo>
                    <a:lnTo>
                      <a:pt x="140" y="1766"/>
                    </a:lnTo>
                    <a:lnTo>
                      <a:pt x="114" y="1789"/>
                    </a:lnTo>
                    <a:lnTo>
                      <a:pt x="86" y="1809"/>
                    </a:lnTo>
                    <a:lnTo>
                      <a:pt x="58" y="1829"/>
                    </a:lnTo>
                    <a:lnTo>
                      <a:pt x="29" y="1848"/>
                    </a:lnTo>
                    <a:lnTo>
                      <a:pt x="0" y="1867"/>
                    </a:lnTo>
                  </a:path>
                </a:pathLst>
              </a:custGeom>
              <a:grpFill/>
              <a:ln w="22225">
                <a:solidFill>
                  <a:schemeClr val="tx1"/>
                </a:solidFill>
                <a:prstDash val="solid"/>
                <a:round/>
                <a:headEnd/>
                <a:tailEnd/>
              </a:ln>
              <a:extLst/>
            </p:spPr>
            <p:txBody>
              <a:bodyPr/>
              <a:lstStyle/>
              <a:p>
                <a:pPr>
                  <a:defRPr/>
                </a:pPr>
                <a:endParaRPr lang="es-MX" sz="1100"/>
              </a:p>
            </p:txBody>
          </p:sp>
          <p:sp>
            <p:nvSpPr>
              <p:cNvPr id="70" name="Freeform 360"/>
              <p:cNvSpPr>
                <a:spLocks/>
              </p:cNvSpPr>
              <p:nvPr/>
            </p:nvSpPr>
            <p:spPr bwMode="auto">
              <a:xfrm rot="10799223">
                <a:off x="5666930" y="5372149"/>
                <a:ext cx="91983" cy="341772"/>
              </a:xfrm>
              <a:custGeom>
                <a:avLst/>
                <a:gdLst>
                  <a:gd name="T0" fmla="*/ 70 w 1267"/>
                  <a:gd name="T1" fmla="*/ 36 h 3809"/>
                  <a:gd name="T2" fmla="*/ 205 w 1267"/>
                  <a:gd name="T3" fmla="*/ 118 h 3809"/>
                  <a:gd name="T4" fmla="*/ 335 w 1267"/>
                  <a:gd name="T5" fmla="*/ 206 h 3809"/>
                  <a:gd name="T6" fmla="*/ 458 w 1267"/>
                  <a:gd name="T7" fmla="*/ 300 h 3809"/>
                  <a:gd name="T8" fmla="*/ 574 w 1267"/>
                  <a:gd name="T9" fmla="*/ 400 h 3809"/>
                  <a:gd name="T10" fmla="*/ 655 w 1267"/>
                  <a:gd name="T11" fmla="*/ 479 h 3809"/>
                  <a:gd name="T12" fmla="*/ 733 w 1267"/>
                  <a:gd name="T13" fmla="*/ 562 h 3809"/>
                  <a:gd name="T14" fmla="*/ 829 w 1267"/>
                  <a:gd name="T15" fmla="*/ 677 h 3809"/>
                  <a:gd name="T16" fmla="*/ 895 w 1267"/>
                  <a:gd name="T17" fmla="*/ 766 h 3809"/>
                  <a:gd name="T18" fmla="*/ 958 w 1267"/>
                  <a:gd name="T19" fmla="*/ 858 h 3809"/>
                  <a:gd name="T20" fmla="*/ 1032 w 1267"/>
                  <a:gd name="T21" fmla="*/ 985 h 3809"/>
                  <a:gd name="T22" fmla="*/ 1065 w 1267"/>
                  <a:gd name="T23" fmla="*/ 1050 h 3809"/>
                  <a:gd name="T24" fmla="*/ 1097 w 1267"/>
                  <a:gd name="T25" fmla="*/ 1116 h 3809"/>
                  <a:gd name="T26" fmla="*/ 1111 w 1267"/>
                  <a:gd name="T27" fmla="*/ 1150 h 3809"/>
                  <a:gd name="T28" fmla="*/ 1139 w 1267"/>
                  <a:gd name="T29" fmla="*/ 1218 h 3809"/>
                  <a:gd name="T30" fmla="*/ 1157 w 1267"/>
                  <a:gd name="T31" fmla="*/ 1269 h 3809"/>
                  <a:gd name="T32" fmla="*/ 1175 w 1267"/>
                  <a:gd name="T33" fmla="*/ 1321 h 3809"/>
                  <a:gd name="T34" fmla="*/ 1187 w 1267"/>
                  <a:gd name="T35" fmla="*/ 1356 h 3809"/>
                  <a:gd name="T36" fmla="*/ 1206 w 1267"/>
                  <a:gd name="T37" fmla="*/ 1426 h 3809"/>
                  <a:gd name="T38" fmla="*/ 1230 w 1267"/>
                  <a:gd name="T39" fmla="*/ 1534 h 3809"/>
                  <a:gd name="T40" fmla="*/ 1243 w 1267"/>
                  <a:gd name="T41" fmla="*/ 1607 h 3809"/>
                  <a:gd name="T42" fmla="*/ 1254 w 1267"/>
                  <a:gd name="T43" fmla="*/ 1680 h 3809"/>
                  <a:gd name="T44" fmla="*/ 1263 w 1267"/>
                  <a:gd name="T45" fmla="*/ 1791 h 3809"/>
                  <a:gd name="T46" fmla="*/ 1266 w 1267"/>
                  <a:gd name="T47" fmla="*/ 1866 h 3809"/>
                  <a:gd name="T48" fmla="*/ 1265 w 1267"/>
                  <a:gd name="T49" fmla="*/ 1979 h 3809"/>
                  <a:gd name="T50" fmla="*/ 1254 w 1267"/>
                  <a:gd name="T51" fmla="*/ 2127 h 3809"/>
                  <a:gd name="T52" fmla="*/ 1230 w 1267"/>
                  <a:gd name="T53" fmla="*/ 2274 h 3809"/>
                  <a:gd name="T54" fmla="*/ 1197 w 1267"/>
                  <a:gd name="T55" fmla="*/ 2417 h 3809"/>
                  <a:gd name="T56" fmla="*/ 1152 w 1267"/>
                  <a:gd name="T57" fmla="*/ 2556 h 3809"/>
                  <a:gd name="T58" fmla="*/ 1097 w 1267"/>
                  <a:gd name="T59" fmla="*/ 2692 h 3809"/>
                  <a:gd name="T60" fmla="*/ 1032 w 1267"/>
                  <a:gd name="T61" fmla="*/ 2822 h 3809"/>
                  <a:gd name="T62" fmla="*/ 958 w 1267"/>
                  <a:gd name="T63" fmla="*/ 2950 h 3809"/>
                  <a:gd name="T64" fmla="*/ 874 w 1267"/>
                  <a:gd name="T65" fmla="*/ 3073 h 3809"/>
                  <a:gd name="T66" fmla="*/ 782 w 1267"/>
                  <a:gd name="T67" fmla="*/ 3190 h 3809"/>
                  <a:gd name="T68" fmla="*/ 682 w 1267"/>
                  <a:gd name="T69" fmla="*/ 3302 h 3809"/>
                  <a:gd name="T70" fmla="*/ 574 w 1267"/>
                  <a:gd name="T71" fmla="*/ 3408 h 3809"/>
                  <a:gd name="T72" fmla="*/ 458 w 1267"/>
                  <a:gd name="T73" fmla="*/ 3508 h 3809"/>
                  <a:gd name="T74" fmla="*/ 366 w 1267"/>
                  <a:gd name="T75" fmla="*/ 3579 h 3809"/>
                  <a:gd name="T76" fmla="*/ 303 w 1267"/>
                  <a:gd name="T77" fmla="*/ 3625 h 3809"/>
                  <a:gd name="T78" fmla="*/ 239 w 1267"/>
                  <a:gd name="T79" fmla="*/ 3669 h 3809"/>
                  <a:gd name="T80" fmla="*/ 138 w 1267"/>
                  <a:gd name="T81" fmla="*/ 3732 h 3809"/>
                  <a:gd name="T82" fmla="*/ 34 w 1267"/>
                  <a:gd name="T83" fmla="*/ 3790 h 3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7" h="3809">
                    <a:moveTo>
                      <a:pt x="0" y="0"/>
                    </a:moveTo>
                    <a:lnTo>
                      <a:pt x="70" y="36"/>
                    </a:lnTo>
                    <a:lnTo>
                      <a:pt x="138" y="77"/>
                    </a:lnTo>
                    <a:lnTo>
                      <a:pt x="205" y="118"/>
                    </a:lnTo>
                    <a:lnTo>
                      <a:pt x="272" y="161"/>
                    </a:lnTo>
                    <a:lnTo>
                      <a:pt x="335" y="206"/>
                    </a:lnTo>
                    <a:lnTo>
                      <a:pt x="398" y="252"/>
                    </a:lnTo>
                    <a:lnTo>
                      <a:pt x="458" y="300"/>
                    </a:lnTo>
                    <a:lnTo>
                      <a:pt x="517" y="349"/>
                    </a:lnTo>
                    <a:lnTo>
                      <a:pt x="574" y="400"/>
                    </a:lnTo>
                    <a:lnTo>
                      <a:pt x="629" y="453"/>
                    </a:lnTo>
                    <a:lnTo>
                      <a:pt x="655" y="479"/>
                    </a:lnTo>
                    <a:lnTo>
                      <a:pt x="682" y="506"/>
                    </a:lnTo>
                    <a:lnTo>
                      <a:pt x="733" y="562"/>
                    </a:lnTo>
                    <a:lnTo>
                      <a:pt x="782" y="619"/>
                    </a:lnTo>
                    <a:lnTo>
                      <a:pt x="829" y="677"/>
                    </a:lnTo>
                    <a:lnTo>
                      <a:pt x="874" y="736"/>
                    </a:lnTo>
                    <a:lnTo>
                      <a:pt x="895" y="766"/>
                    </a:lnTo>
                    <a:lnTo>
                      <a:pt x="917" y="796"/>
                    </a:lnTo>
                    <a:lnTo>
                      <a:pt x="958" y="858"/>
                    </a:lnTo>
                    <a:lnTo>
                      <a:pt x="996" y="921"/>
                    </a:lnTo>
                    <a:lnTo>
                      <a:pt x="1032" y="985"/>
                    </a:lnTo>
                    <a:lnTo>
                      <a:pt x="1049" y="1018"/>
                    </a:lnTo>
                    <a:lnTo>
                      <a:pt x="1065" y="1050"/>
                    </a:lnTo>
                    <a:lnTo>
                      <a:pt x="1081" y="1083"/>
                    </a:lnTo>
                    <a:lnTo>
                      <a:pt x="1097" y="1116"/>
                    </a:lnTo>
                    <a:lnTo>
                      <a:pt x="1104" y="1134"/>
                    </a:lnTo>
                    <a:lnTo>
                      <a:pt x="1111" y="1150"/>
                    </a:lnTo>
                    <a:lnTo>
                      <a:pt x="1126" y="1184"/>
                    </a:lnTo>
                    <a:lnTo>
                      <a:pt x="1139" y="1218"/>
                    </a:lnTo>
                    <a:lnTo>
                      <a:pt x="1152" y="1252"/>
                    </a:lnTo>
                    <a:lnTo>
                      <a:pt x="1157" y="1269"/>
                    </a:lnTo>
                    <a:lnTo>
                      <a:pt x="1164" y="1287"/>
                    </a:lnTo>
                    <a:lnTo>
                      <a:pt x="1175" y="1321"/>
                    </a:lnTo>
                    <a:lnTo>
                      <a:pt x="1180" y="1338"/>
                    </a:lnTo>
                    <a:lnTo>
                      <a:pt x="1187" y="1356"/>
                    </a:lnTo>
                    <a:lnTo>
                      <a:pt x="1197" y="1391"/>
                    </a:lnTo>
                    <a:lnTo>
                      <a:pt x="1206" y="1426"/>
                    </a:lnTo>
                    <a:lnTo>
                      <a:pt x="1215" y="1462"/>
                    </a:lnTo>
                    <a:lnTo>
                      <a:pt x="1230" y="1534"/>
                    </a:lnTo>
                    <a:lnTo>
                      <a:pt x="1237" y="1570"/>
                    </a:lnTo>
                    <a:lnTo>
                      <a:pt x="1243" y="1607"/>
                    </a:lnTo>
                    <a:lnTo>
                      <a:pt x="1249" y="1643"/>
                    </a:lnTo>
                    <a:lnTo>
                      <a:pt x="1254" y="1680"/>
                    </a:lnTo>
                    <a:lnTo>
                      <a:pt x="1261" y="1754"/>
                    </a:lnTo>
                    <a:lnTo>
                      <a:pt x="1263" y="1791"/>
                    </a:lnTo>
                    <a:lnTo>
                      <a:pt x="1265" y="1829"/>
                    </a:lnTo>
                    <a:lnTo>
                      <a:pt x="1266" y="1866"/>
                    </a:lnTo>
                    <a:lnTo>
                      <a:pt x="1267" y="1903"/>
                    </a:lnTo>
                    <a:lnTo>
                      <a:pt x="1265" y="1979"/>
                    </a:lnTo>
                    <a:lnTo>
                      <a:pt x="1261" y="2054"/>
                    </a:lnTo>
                    <a:lnTo>
                      <a:pt x="1254" y="2127"/>
                    </a:lnTo>
                    <a:lnTo>
                      <a:pt x="1243" y="2201"/>
                    </a:lnTo>
                    <a:lnTo>
                      <a:pt x="1230" y="2274"/>
                    </a:lnTo>
                    <a:lnTo>
                      <a:pt x="1215" y="2346"/>
                    </a:lnTo>
                    <a:lnTo>
                      <a:pt x="1197" y="2417"/>
                    </a:lnTo>
                    <a:lnTo>
                      <a:pt x="1175" y="2487"/>
                    </a:lnTo>
                    <a:lnTo>
                      <a:pt x="1152" y="2556"/>
                    </a:lnTo>
                    <a:lnTo>
                      <a:pt x="1126" y="2625"/>
                    </a:lnTo>
                    <a:lnTo>
                      <a:pt x="1097" y="2692"/>
                    </a:lnTo>
                    <a:lnTo>
                      <a:pt x="1065" y="2758"/>
                    </a:lnTo>
                    <a:lnTo>
                      <a:pt x="1032" y="2822"/>
                    </a:lnTo>
                    <a:lnTo>
                      <a:pt x="996" y="2887"/>
                    </a:lnTo>
                    <a:lnTo>
                      <a:pt x="958" y="2950"/>
                    </a:lnTo>
                    <a:lnTo>
                      <a:pt x="917" y="3012"/>
                    </a:lnTo>
                    <a:lnTo>
                      <a:pt x="874" y="3073"/>
                    </a:lnTo>
                    <a:lnTo>
                      <a:pt x="829" y="3131"/>
                    </a:lnTo>
                    <a:lnTo>
                      <a:pt x="782" y="3190"/>
                    </a:lnTo>
                    <a:lnTo>
                      <a:pt x="733" y="3246"/>
                    </a:lnTo>
                    <a:lnTo>
                      <a:pt x="682" y="3302"/>
                    </a:lnTo>
                    <a:lnTo>
                      <a:pt x="629" y="3355"/>
                    </a:lnTo>
                    <a:lnTo>
                      <a:pt x="574" y="3408"/>
                    </a:lnTo>
                    <a:lnTo>
                      <a:pt x="517" y="3459"/>
                    </a:lnTo>
                    <a:lnTo>
                      <a:pt x="458" y="3508"/>
                    </a:lnTo>
                    <a:lnTo>
                      <a:pt x="398" y="3556"/>
                    </a:lnTo>
                    <a:lnTo>
                      <a:pt x="366" y="3579"/>
                    </a:lnTo>
                    <a:lnTo>
                      <a:pt x="335" y="3602"/>
                    </a:lnTo>
                    <a:lnTo>
                      <a:pt x="303" y="3625"/>
                    </a:lnTo>
                    <a:lnTo>
                      <a:pt x="272" y="3647"/>
                    </a:lnTo>
                    <a:lnTo>
                      <a:pt x="239" y="3669"/>
                    </a:lnTo>
                    <a:lnTo>
                      <a:pt x="205" y="3691"/>
                    </a:lnTo>
                    <a:lnTo>
                      <a:pt x="138" y="3732"/>
                    </a:lnTo>
                    <a:lnTo>
                      <a:pt x="70" y="3771"/>
                    </a:lnTo>
                    <a:lnTo>
                      <a:pt x="34" y="3790"/>
                    </a:lnTo>
                    <a:lnTo>
                      <a:pt x="0" y="3809"/>
                    </a:lnTo>
                  </a:path>
                </a:pathLst>
              </a:custGeom>
              <a:grpFill/>
              <a:ln w="22225">
                <a:solidFill>
                  <a:schemeClr val="tx1"/>
                </a:solidFill>
                <a:prstDash val="solid"/>
                <a:round/>
                <a:headEnd/>
                <a:tailEnd/>
              </a:ln>
              <a:extLst/>
            </p:spPr>
            <p:txBody>
              <a:bodyPr/>
              <a:lstStyle/>
              <a:p>
                <a:pPr>
                  <a:defRPr/>
                </a:pPr>
                <a:endParaRPr lang="es-MX" sz="1100"/>
              </a:p>
            </p:txBody>
          </p:sp>
          <p:sp>
            <p:nvSpPr>
              <p:cNvPr id="71" name="Freeform 361"/>
              <p:cNvSpPr>
                <a:spLocks/>
              </p:cNvSpPr>
              <p:nvPr/>
            </p:nvSpPr>
            <p:spPr bwMode="auto">
              <a:xfrm rot="10799223">
                <a:off x="5568603" y="5278361"/>
                <a:ext cx="141147" cy="529348"/>
              </a:xfrm>
              <a:custGeom>
                <a:avLst/>
                <a:gdLst>
                  <a:gd name="T0" fmla="*/ 55 w 1987"/>
                  <a:gd name="T1" fmla="*/ 29 h 5888"/>
                  <a:gd name="T2" fmla="*/ 218 w 1987"/>
                  <a:gd name="T3" fmla="*/ 120 h 5888"/>
                  <a:gd name="T4" fmla="*/ 324 w 1987"/>
                  <a:gd name="T5" fmla="*/ 184 h 5888"/>
                  <a:gd name="T6" fmla="*/ 427 w 1987"/>
                  <a:gd name="T7" fmla="*/ 250 h 5888"/>
                  <a:gd name="T8" fmla="*/ 624 w 1987"/>
                  <a:gd name="T9" fmla="*/ 391 h 5888"/>
                  <a:gd name="T10" fmla="*/ 720 w 1987"/>
                  <a:gd name="T11" fmla="*/ 464 h 5888"/>
                  <a:gd name="T12" fmla="*/ 901 w 1987"/>
                  <a:gd name="T13" fmla="*/ 619 h 5888"/>
                  <a:gd name="T14" fmla="*/ 987 w 1987"/>
                  <a:gd name="T15" fmla="*/ 701 h 5888"/>
                  <a:gd name="T16" fmla="*/ 1071 w 1987"/>
                  <a:gd name="T17" fmla="*/ 785 h 5888"/>
                  <a:gd name="T18" fmla="*/ 1150 w 1987"/>
                  <a:gd name="T19" fmla="*/ 870 h 5888"/>
                  <a:gd name="T20" fmla="*/ 1228 w 1987"/>
                  <a:gd name="T21" fmla="*/ 957 h 5888"/>
                  <a:gd name="T22" fmla="*/ 1302 w 1987"/>
                  <a:gd name="T23" fmla="*/ 1047 h 5888"/>
                  <a:gd name="T24" fmla="*/ 1372 w 1987"/>
                  <a:gd name="T25" fmla="*/ 1138 h 5888"/>
                  <a:gd name="T26" fmla="*/ 1439 w 1987"/>
                  <a:gd name="T27" fmla="*/ 1232 h 5888"/>
                  <a:gd name="T28" fmla="*/ 1502 w 1987"/>
                  <a:gd name="T29" fmla="*/ 1328 h 5888"/>
                  <a:gd name="T30" fmla="*/ 1563 w 1987"/>
                  <a:gd name="T31" fmla="*/ 1425 h 5888"/>
                  <a:gd name="T32" fmla="*/ 1619 w 1987"/>
                  <a:gd name="T33" fmla="*/ 1524 h 5888"/>
                  <a:gd name="T34" fmla="*/ 1671 w 1987"/>
                  <a:gd name="T35" fmla="*/ 1624 h 5888"/>
                  <a:gd name="T36" fmla="*/ 1720 w 1987"/>
                  <a:gd name="T37" fmla="*/ 1727 h 5888"/>
                  <a:gd name="T38" fmla="*/ 1744 w 1987"/>
                  <a:gd name="T39" fmla="*/ 1778 h 5888"/>
                  <a:gd name="T40" fmla="*/ 1786 w 1987"/>
                  <a:gd name="T41" fmla="*/ 1884 h 5888"/>
                  <a:gd name="T42" fmla="*/ 1826 w 1987"/>
                  <a:gd name="T43" fmla="*/ 1990 h 5888"/>
                  <a:gd name="T44" fmla="*/ 1861 w 1987"/>
                  <a:gd name="T45" fmla="*/ 2098 h 5888"/>
                  <a:gd name="T46" fmla="*/ 1892 w 1987"/>
                  <a:gd name="T47" fmla="*/ 2206 h 5888"/>
                  <a:gd name="T48" fmla="*/ 1919 w 1987"/>
                  <a:gd name="T49" fmla="*/ 2316 h 5888"/>
                  <a:gd name="T50" fmla="*/ 1941 w 1987"/>
                  <a:gd name="T51" fmla="*/ 2428 h 5888"/>
                  <a:gd name="T52" fmla="*/ 1955 w 1987"/>
                  <a:gd name="T53" fmla="*/ 2513 h 5888"/>
                  <a:gd name="T54" fmla="*/ 1964 w 1987"/>
                  <a:gd name="T55" fmla="*/ 2570 h 5888"/>
                  <a:gd name="T56" fmla="*/ 1973 w 1987"/>
                  <a:gd name="T57" fmla="*/ 2655 h 5888"/>
                  <a:gd name="T58" fmla="*/ 1982 w 1987"/>
                  <a:gd name="T59" fmla="*/ 2769 h 5888"/>
                  <a:gd name="T60" fmla="*/ 1987 w 1987"/>
                  <a:gd name="T61" fmla="*/ 2886 h 5888"/>
                  <a:gd name="T62" fmla="*/ 1987 w 1987"/>
                  <a:gd name="T63" fmla="*/ 3002 h 5888"/>
                  <a:gd name="T64" fmla="*/ 1978 w 1987"/>
                  <a:gd name="T65" fmla="*/ 3177 h 5888"/>
                  <a:gd name="T66" fmla="*/ 1967 w 1987"/>
                  <a:gd name="T67" fmla="*/ 3290 h 5888"/>
                  <a:gd name="T68" fmla="*/ 1950 w 1987"/>
                  <a:gd name="T69" fmla="*/ 3403 h 5888"/>
                  <a:gd name="T70" fmla="*/ 1930 w 1987"/>
                  <a:gd name="T71" fmla="*/ 3516 h 5888"/>
                  <a:gd name="T72" fmla="*/ 1906 w 1987"/>
                  <a:gd name="T73" fmla="*/ 3627 h 5888"/>
                  <a:gd name="T74" fmla="*/ 1844 w 1987"/>
                  <a:gd name="T75" fmla="*/ 3845 h 5888"/>
                  <a:gd name="T76" fmla="*/ 1807 w 1987"/>
                  <a:gd name="T77" fmla="*/ 3952 h 5888"/>
                  <a:gd name="T78" fmla="*/ 1766 w 1987"/>
                  <a:gd name="T79" fmla="*/ 4058 h 5888"/>
                  <a:gd name="T80" fmla="*/ 1720 w 1987"/>
                  <a:gd name="T81" fmla="*/ 4161 h 5888"/>
                  <a:gd name="T82" fmla="*/ 1671 w 1987"/>
                  <a:gd name="T83" fmla="*/ 4264 h 5888"/>
                  <a:gd name="T84" fmla="*/ 1619 w 1987"/>
                  <a:gd name="T85" fmla="*/ 4364 h 5888"/>
                  <a:gd name="T86" fmla="*/ 1502 w 1987"/>
                  <a:gd name="T87" fmla="*/ 4560 h 5888"/>
                  <a:gd name="T88" fmla="*/ 1439 w 1987"/>
                  <a:gd name="T89" fmla="*/ 4656 h 5888"/>
                  <a:gd name="T90" fmla="*/ 1372 w 1987"/>
                  <a:gd name="T91" fmla="*/ 4750 h 5888"/>
                  <a:gd name="T92" fmla="*/ 1302 w 1987"/>
                  <a:gd name="T93" fmla="*/ 4841 h 5888"/>
                  <a:gd name="T94" fmla="*/ 1228 w 1987"/>
                  <a:gd name="T95" fmla="*/ 4930 h 5888"/>
                  <a:gd name="T96" fmla="*/ 1150 w 1987"/>
                  <a:gd name="T97" fmla="*/ 5018 h 5888"/>
                  <a:gd name="T98" fmla="*/ 1071 w 1987"/>
                  <a:gd name="T99" fmla="*/ 5103 h 5888"/>
                  <a:gd name="T100" fmla="*/ 987 w 1987"/>
                  <a:gd name="T101" fmla="*/ 5187 h 5888"/>
                  <a:gd name="T102" fmla="*/ 901 w 1987"/>
                  <a:gd name="T103" fmla="*/ 5269 h 5888"/>
                  <a:gd name="T104" fmla="*/ 811 w 1987"/>
                  <a:gd name="T105" fmla="*/ 5347 h 5888"/>
                  <a:gd name="T106" fmla="*/ 720 w 1987"/>
                  <a:gd name="T107" fmla="*/ 5424 h 5888"/>
                  <a:gd name="T108" fmla="*/ 624 w 1987"/>
                  <a:gd name="T109" fmla="*/ 5497 h 5888"/>
                  <a:gd name="T110" fmla="*/ 526 w 1987"/>
                  <a:gd name="T111" fmla="*/ 5568 h 5888"/>
                  <a:gd name="T112" fmla="*/ 376 w 1987"/>
                  <a:gd name="T113" fmla="*/ 5672 h 5888"/>
                  <a:gd name="T114" fmla="*/ 272 w 1987"/>
                  <a:gd name="T115" fmla="*/ 5737 h 5888"/>
                  <a:gd name="T116" fmla="*/ 165 w 1987"/>
                  <a:gd name="T117" fmla="*/ 5799 h 5888"/>
                  <a:gd name="T118" fmla="*/ 55 w 1987"/>
                  <a:gd name="T119" fmla="*/ 5859 h 5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7" h="5888">
                    <a:moveTo>
                      <a:pt x="0" y="0"/>
                    </a:moveTo>
                    <a:lnTo>
                      <a:pt x="55" y="29"/>
                    </a:lnTo>
                    <a:lnTo>
                      <a:pt x="110" y="58"/>
                    </a:lnTo>
                    <a:lnTo>
                      <a:pt x="218" y="120"/>
                    </a:lnTo>
                    <a:lnTo>
                      <a:pt x="272" y="151"/>
                    </a:lnTo>
                    <a:lnTo>
                      <a:pt x="324" y="184"/>
                    </a:lnTo>
                    <a:lnTo>
                      <a:pt x="376" y="216"/>
                    </a:lnTo>
                    <a:lnTo>
                      <a:pt x="427" y="250"/>
                    </a:lnTo>
                    <a:lnTo>
                      <a:pt x="526" y="319"/>
                    </a:lnTo>
                    <a:lnTo>
                      <a:pt x="624" y="391"/>
                    </a:lnTo>
                    <a:lnTo>
                      <a:pt x="673" y="427"/>
                    </a:lnTo>
                    <a:lnTo>
                      <a:pt x="720" y="464"/>
                    </a:lnTo>
                    <a:lnTo>
                      <a:pt x="811" y="541"/>
                    </a:lnTo>
                    <a:lnTo>
                      <a:pt x="901" y="619"/>
                    </a:lnTo>
                    <a:lnTo>
                      <a:pt x="945" y="660"/>
                    </a:lnTo>
                    <a:lnTo>
                      <a:pt x="987" y="701"/>
                    </a:lnTo>
                    <a:lnTo>
                      <a:pt x="1029" y="742"/>
                    </a:lnTo>
                    <a:lnTo>
                      <a:pt x="1071" y="785"/>
                    </a:lnTo>
                    <a:lnTo>
                      <a:pt x="1111" y="827"/>
                    </a:lnTo>
                    <a:lnTo>
                      <a:pt x="1150" y="870"/>
                    </a:lnTo>
                    <a:lnTo>
                      <a:pt x="1190" y="913"/>
                    </a:lnTo>
                    <a:lnTo>
                      <a:pt x="1228" y="957"/>
                    </a:lnTo>
                    <a:lnTo>
                      <a:pt x="1265" y="1002"/>
                    </a:lnTo>
                    <a:lnTo>
                      <a:pt x="1302" y="1047"/>
                    </a:lnTo>
                    <a:lnTo>
                      <a:pt x="1337" y="1093"/>
                    </a:lnTo>
                    <a:lnTo>
                      <a:pt x="1372" y="1138"/>
                    </a:lnTo>
                    <a:lnTo>
                      <a:pt x="1406" y="1185"/>
                    </a:lnTo>
                    <a:lnTo>
                      <a:pt x="1439" y="1232"/>
                    </a:lnTo>
                    <a:lnTo>
                      <a:pt x="1471" y="1280"/>
                    </a:lnTo>
                    <a:lnTo>
                      <a:pt x="1502" y="1328"/>
                    </a:lnTo>
                    <a:lnTo>
                      <a:pt x="1533" y="1376"/>
                    </a:lnTo>
                    <a:lnTo>
                      <a:pt x="1563" y="1425"/>
                    </a:lnTo>
                    <a:lnTo>
                      <a:pt x="1591" y="1474"/>
                    </a:lnTo>
                    <a:lnTo>
                      <a:pt x="1619" y="1524"/>
                    </a:lnTo>
                    <a:lnTo>
                      <a:pt x="1646" y="1575"/>
                    </a:lnTo>
                    <a:lnTo>
                      <a:pt x="1671" y="1624"/>
                    </a:lnTo>
                    <a:lnTo>
                      <a:pt x="1697" y="1675"/>
                    </a:lnTo>
                    <a:lnTo>
                      <a:pt x="1720" y="1727"/>
                    </a:lnTo>
                    <a:lnTo>
                      <a:pt x="1733" y="1753"/>
                    </a:lnTo>
                    <a:lnTo>
                      <a:pt x="1744" y="1778"/>
                    </a:lnTo>
                    <a:lnTo>
                      <a:pt x="1766" y="1831"/>
                    </a:lnTo>
                    <a:lnTo>
                      <a:pt x="1786" y="1884"/>
                    </a:lnTo>
                    <a:lnTo>
                      <a:pt x="1807" y="1936"/>
                    </a:lnTo>
                    <a:lnTo>
                      <a:pt x="1826" y="1990"/>
                    </a:lnTo>
                    <a:lnTo>
                      <a:pt x="1844" y="2043"/>
                    </a:lnTo>
                    <a:lnTo>
                      <a:pt x="1861" y="2098"/>
                    </a:lnTo>
                    <a:lnTo>
                      <a:pt x="1877" y="2151"/>
                    </a:lnTo>
                    <a:lnTo>
                      <a:pt x="1892" y="2206"/>
                    </a:lnTo>
                    <a:lnTo>
                      <a:pt x="1906" y="2261"/>
                    </a:lnTo>
                    <a:lnTo>
                      <a:pt x="1919" y="2316"/>
                    </a:lnTo>
                    <a:lnTo>
                      <a:pt x="1930" y="2372"/>
                    </a:lnTo>
                    <a:lnTo>
                      <a:pt x="1941" y="2428"/>
                    </a:lnTo>
                    <a:lnTo>
                      <a:pt x="1950" y="2485"/>
                    </a:lnTo>
                    <a:lnTo>
                      <a:pt x="1955" y="2513"/>
                    </a:lnTo>
                    <a:lnTo>
                      <a:pt x="1960" y="2541"/>
                    </a:lnTo>
                    <a:lnTo>
                      <a:pt x="1964" y="2570"/>
                    </a:lnTo>
                    <a:lnTo>
                      <a:pt x="1967" y="2598"/>
                    </a:lnTo>
                    <a:lnTo>
                      <a:pt x="1973" y="2655"/>
                    </a:lnTo>
                    <a:lnTo>
                      <a:pt x="1978" y="2713"/>
                    </a:lnTo>
                    <a:lnTo>
                      <a:pt x="1982" y="2769"/>
                    </a:lnTo>
                    <a:lnTo>
                      <a:pt x="1985" y="2827"/>
                    </a:lnTo>
                    <a:lnTo>
                      <a:pt x="1987" y="2886"/>
                    </a:lnTo>
                    <a:lnTo>
                      <a:pt x="1987" y="2943"/>
                    </a:lnTo>
                    <a:lnTo>
                      <a:pt x="1987" y="3002"/>
                    </a:lnTo>
                    <a:lnTo>
                      <a:pt x="1985" y="3061"/>
                    </a:lnTo>
                    <a:lnTo>
                      <a:pt x="1978" y="3177"/>
                    </a:lnTo>
                    <a:lnTo>
                      <a:pt x="1973" y="3233"/>
                    </a:lnTo>
                    <a:lnTo>
                      <a:pt x="1967" y="3290"/>
                    </a:lnTo>
                    <a:lnTo>
                      <a:pt x="1960" y="3347"/>
                    </a:lnTo>
                    <a:lnTo>
                      <a:pt x="1950" y="3403"/>
                    </a:lnTo>
                    <a:lnTo>
                      <a:pt x="1941" y="3460"/>
                    </a:lnTo>
                    <a:lnTo>
                      <a:pt x="1930" y="3516"/>
                    </a:lnTo>
                    <a:lnTo>
                      <a:pt x="1919" y="3572"/>
                    </a:lnTo>
                    <a:lnTo>
                      <a:pt x="1906" y="3627"/>
                    </a:lnTo>
                    <a:lnTo>
                      <a:pt x="1877" y="3737"/>
                    </a:lnTo>
                    <a:lnTo>
                      <a:pt x="1844" y="3845"/>
                    </a:lnTo>
                    <a:lnTo>
                      <a:pt x="1826" y="3899"/>
                    </a:lnTo>
                    <a:lnTo>
                      <a:pt x="1807" y="3952"/>
                    </a:lnTo>
                    <a:lnTo>
                      <a:pt x="1786" y="4005"/>
                    </a:lnTo>
                    <a:lnTo>
                      <a:pt x="1766" y="4058"/>
                    </a:lnTo>
                    <a:lnTo>
                      <a:pt x="1744" y="4110"/>
                    </a:lnTo>
                    <a:lnTo>
                      <a:pt x="1720" y="4161"/>
                    </a:lnTo>
                    <a:lnTo>
                      <a:pt x="1697" y="4213"/>
                    </a:lnTo>
                    <a:lnTo>
                      <a:pt x="1671" y="4264"/>
                    </a:lnTo>
                    <a:lnTo>
                      <a:pt x="1646" y="4314"/>
                    </a:lnTo>
                    <a:lnTo>
                      <a:pt x="1619" y="4364"/>
                    </a:lnTo>
                    <a:lnTo>
                      <a:pt x="1563" y="4463"/>
                    </a:lnTo>
                    <a:lnTo>
                      <a:pt x="1502" y="4560"/>
                    </a:lnTo>
                    <a:lnTo>
                      <a:pt x="1471" y="4609"/>
                    </a:lnTo>
                    <a:lnTo>
                      <a:pt x="1439" y="4656"/>
                    </a:lnTo>
                    <a:lnTo>
                      <a:pt x="1406" y="4703"/>
                    </a:lnTo>
                    <a:lnTo>
                      <a:pt x="1372" y="4750"/>
                    </a:lnTo>
                    <a:lnTo>
                      <a:pt x="1337" y="4795"/>
                    </a:lnTo>
                    <a:lnTo>
                      <a:pt x="1302" y="4841"/>
                    </a:lnTo>
                    <a:lnTo>
                      <a:pt x="1265" y="4887"/>
                    </a:lnTo>
                    <a:lnTo>
                      <a:pt x="1228" y="4930"/>
                    </a:lnTo>
                    <a:lnTo>
                      <a:pt x="1190" y="4975"/>
                    </a:lnTo>
                    <a:lnTo>
                      <a:pt x="1150" y="5018"/>
                    </a:lnTo>
                    <a:lnTo>
                      <a:pt x="1111" y="5061"/>
                    </a:lnTo>
                    <a:lnTo>
                      <a:pt x="1071" y="5103"/>
                    </a:lnTo>
                    <a:lnTo>
                      <a:pt x="1029" y="5146"/>
                    </a:lnTo>
                    <a:lnTo>
                      <a:pt x="987" y="5187"/>
                    </a:lnTo>
                    <a:lnTo>
                      <a:pt x="945" y="5228"/>
                    </a:lnTo>
                    <a:lnTo>
                      <a:pt x="901" y="5269"/>
                    </a:lnTo>
                    <a:lnTo>
                      <a:pt x="857" y="5308"/>
                    </a:lnTo>
                    <a:lnTo>
                      <a:pt x="811" y="5347"/>
                    </a:lnTo>
                    <a:lnTo>
                      <a:pt x="766" y="5385"/>
                    </a:lnTo>
                    <a:lnTo>
                      <a:pt x="720" y="5424"/>
                    </a:lnTo>
                    <a:lnTo>
                      <a:pt x="673" y="5461"/>
                    </a:lnTo>
                    <a:lnTo>
                      <a:pt x="624" y="5497"/>
                    </a:lnTo>
                    <a:lnTo>
                      <a:pt x="576" y="5534"/>
                    </a:lnTo>
                    <a:lnTo>
                      <a:pt x="526" y="5568"/>
                    </a:lnTo>
                    <a:lnTo>
                      <a:pt x="427" y="5637"/>
                    </a:lnTo>
                    <a:lnTo>
                      <a:pt x="376" y="5672"/>
                    </a:lnTo>
                    <a:lnTo>
                      <a:pt x="324" y="5705"/>
                    </a:lnTo>
                    <a:lnTo>
                      <a:pt x="272" y="5737"/>
                    </a:lnTo>
                    <a:lnTo>
                      <a:pt x="218" y="5768"/>
                    </a:lnTo>
                    <a:lnTo>
                      <a:pt x="165" y="5799"/>
                    </a:lnTo>
                    <a:lnTo>
                      <a:pt x="110" y="5830"/>
                    </a:lnTo>
                    <a:lnTo>
                      <a:pt x="55" y="5859"/>
                    </a:lnTo>
                    <a:lnTo>
                      <a:pt x="0" y="5888"/>
                    </a:lnTo>
                  </a:path>
                </a:pathLst>
              </a:custGeom>
              <a:grpFill/>
              <a:ln w="22225">
                <a:solidFill>
                  <a:schemeClr val="tx1"/>
                </a:solidFill>
                <a:prstDash val="solid"/>
                <a:round/>
                <a:headEnd/>
                <a:tailEnd/>
              </a:ln>
              <a:extLst/>
            </p:spPr>
            <p:txBody>
              <a:bodyPr/>
              <a:lstStyle/>
              <a:p>
                <a:pPr>
                  <a:defRPr/>
                </a:pPr>
                <a:endParaRPr lang="es-MX" sz="1100"/>
              </a:p>
            </p:txBody>
          </p:sp>
        </p:grpSp>
        <p:grpSp>
          <p:nvGrpSpPr>
            <p:cNvPr id="46" name="Group 61"/>
            <p:cNvGrpSpPr>
              <a:grpSpLocks/>
            </p:cNvGrpSpPr>
            <p:nvPr/>
          </p:nvGrpSpPr>
          <p:grpSpPr bwMode="auto">
            <a:xfrm rot="-10785620">
              <a:off x="5190377" y="5597459"/>
              <a:ext cx="515937" cy="420688"/>
              <a:chOff x="3775" y="2153"/>
              <a:chExt cx="145" cy="112"/>
            </a:xfrm>
            <a:grpFill/>
          </p:grpSpPr>
          <p:sp>
            <p:nvSpPr>
              <p:cNvPr id="64" name="Line 62"/>
              <p:cNvSpPr>
                <a:spLocks noChangeShapeType="1"/>
              </p:cNvSpPr>
              <p:nvPr/>
            </p:nvSpPr>
            <p:spPr bwMode="auto">
              <a:xfrm>
                <a:off x="3775" y="2210"/>
                <a:ext cx="145" cy="0"/>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5" name="Line 63"/>
              <p:cNvSpPr>
                <a:spLocks noChangeShapeType="1"/>
              </p:cNvSpPr>
              <p:nvPr/>
            </p:nvSpPr>
            <p:spPr bwMode="auto">
              <a:xfrm>
                <a:off x="3841" y="2153"/>
                <a:ext cx="0" cy="11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6" name="Line 64"/>
              <p:cNvSpPr>
                <a:spLocks noChangeShapeType="1"/>
              </p:cNvSpPr>
              <p:nvPr/>
            </p:nvSpPr>
            <p:spPr bwMode="auto">
              <a:xfrm>
                <a:off x="3866" y="2173"/>
                <a:ext cx="0" cy="7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7" name="Line 65"/>
              <p:cNvSpPr>
                <a:spLocks noChangeShapeType="1"/>
              </p:cNvSpPr>
              <p:nvPr/>
            </p:nvSpPr>
            <p:spPr bwMode="auto">
              <a:xfrm>
                <a:off x="3898" y="2195"/>
                <a:ext cx="0" cy="30"/>
              </a:xfrm>
              <a:prstGeom prst="line">
                <a:avLst/>
              </a:prstGeom>
              <a:grpFill/>
              <a:ln w="28575">
                <a:solidFill>
                  <a:schemeClr val="tx1"/>
                </a:solidFill>
                <a:round/>
                <a:headEnd/>
                <a:tailEnd/>
              </a:ln>
              <a:effectLst/>
              <a:extLst/>
            </p:spPr>
            <p:txBody>
              <a:bodyPr wrap="none" anchor="ctr"/>
              <a:lstStyle/>
              <a:p>
                <a:pPr>
                  <a:defRPr/>
                </a:pPr>
                <a:endParaRPr lang="es-MX" sz="1100"/>
              </a:p>
            </p:txBody>
          </p:sp>
        </p:grpSp>
        <p:sp>
          <p:nvSpPr>
            <p:cNvPr id="47" name="Line 66"/>
            <p:cNvSpPr>
              <a:spLocks noChangeShapeType="1"/>
            </p:cNvSpPr>
            <p:nvPr/>
          </p:nvSpPr>
          <p:spPr bwMode="auto">
            <a:xfrm>
              <a:off x="5702082" y="5799197"/>
              <a:ext cx="0" cy="371475"/>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48" name="Line 247"/>
            <p:cNvSpPr>
              <a:spLocks noChangeShapeType="1"/>
            </p:cNvSpPr>
            <p:nvPr/>
          </p:nvSpPr>
          <p:spPr bwMode="auto">
            <a:xfrm rot="16200000">
              <a:off x="6000696" y="5857612"/>
              <a:ext cx="1" cy="597231"/>
            </a:xfrm>
            <a:prstGeom prst="line">
              <a:avLst/>
            </a:prstGeom>
            <a:grpFill/>
            <a:ln w="28575">
              <a:solidFill>
                <a:schemeClr val="tx1"/>
              </a:solidFill>
              <a:round/>
              <a:headEnd/>
              <a:tailEnd/>
            </a:ln>
            <a:effectLst/>
            <a:extLst/>
          </p:spPr>
          <p:txBody>
            <a:bodyPr wrap="none" anchor="ctr"/>
            <a:lstStyle/>
            <a:p>
              <a:pPr>
                <a:defRPr/>
              </a:pPr>
              <a:endParaRPr lang="es-MX" sz="1100"/>
            </a:p>
          </p:txBody>
        </p:sp>
        <p:pic>
          <p:nvPicPr>
            <p:cNvPr id="49" name="4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304" y="4493880"/>
              <a:ext cx="2715704" cy="1977488"/>
            </a:xfrm>
            <a:prstGeom prst="rect">
              <a:avLst/>
            </a:prstGeom>
            <a:grpFill/>
          </p:spPr>
        </p:pic>
        <p:sp>
          <p:nvSpPr>
            <p:cNvPr id="50" name="Line 10"/>
            <p:cNvSpPr>
              <a:spLocks noChangeShapeType="1"/>
            </p:cNvSpPr>
            <p:nvPr/>
          </p:nvSpPr>
          <p:spPr bwMode="auto">
            <a:xfrm>
              <a:off x="5375675" y="4117790"/>
              <a:ext cx="0" cy="1424655"/>
            </a:xfrm>
            <a:prstGeom prst="line">
              <a:avLst/>
            </a:prstGeom>
            <a:grpFill/>
            <a:ln w="38100">
              <a:solidFill>
                <a:srgbClr val="C00000"/>
              </a:solidFill>
              <a:prstDash val="sysDot"/>
              <a:round/>
              <a:headEnd/>
              <a:tailEnd type="triangle" w="med" len="med"/>
            </a:ln>
            <a:effectLst/>
          </p:spPr>
          <p:txBody>
            <a:bodyPr/>
            <a:lstStyle/>
            <a:p>
              <a:endParaRPr lang="es-ES" sz="1100"/>
            </a:p>
          </p:txBody>
        </p:sp>
        <p:sp>
          <p:nvSpPr>
            <p:cNvPr id="51" name="Line 10"/>
            <p:cNvSpPr>
              <a:spLocks noChangeShapeType="1"/>
            </p:cNvSpPr>
            <p:nvPr/>
          </p:nvSpPr>
          <p:spPr bwMode="auto">
            <a:xfrm flipV="1">
              <a:off x="5271115" y="4103159"/>
              <a:ext cx="0" cy="1401601"/>
            </a:xfrm>
            <a:prstGeom prst="line">
              <a:avLst/>
            </a:prstGeom>
            <a:grpFill/>
            <a:ln w="38100">
              <a:solidFill>
                <a:srgbClr val="004C22"/>
              </a:solidFill>
              <a:prstDash val="sysDot"/>
              <a:round/>
              <a:headEnd/>
              <a:tailEnd type="triangle" w="med" len="med"/>
            </a:ln>
            <a:effectLst/>
          </p:spPr>
          <p:txBody>
            <a:bodyPr/>
            <a:lstStyle/>
            <a:p>
              <a:endParaRPr lang="es-ES" sz="1100"/>
            </a:p>
          </p:txBody>
        </p:sp>
        <p:grpSp>
          <p:nvGrpSpPr>
            <p:cNvPr id="52" name="51 Grupo"/>
            <p:cNvGrpSpPr/>
            <p:nvPr/>
          </p:nvGrpSpPr>
          <p:grpSpPr>
            <a:xfrm>
              <a:off x="5926722" y="4550324"/>
              <a:ext cx="345728" cy="366487"/>
              <a:chOff x="5968816" y="5180935"/>
              <a:chExt cx="258599" cy="717705"/>
            </a:xfrm>
            <a:grpFill/>
          </p:grpSpPr>
          <p:sp>
            <p:nvSpPr>
              <p:cNvPr id="62" name="Rectangle 356"/>
              <p:cNvSpPr>
                <a:spLocks noChangeArrowheads="1"/>
              </p:cNvSpPr>
              <p:nvPr/>
            </p:nvSpPr>
            <p:spPr bwMode="auto">
              <a:xfrm rot="10799223">
                <a:off x="6122744" y="5310837"/>
                <a:ext cx="104671" cy="457902"/>
              </a:xfrm>
              <a:prstGeom prst="rect">
                <a:avLst/>
              </a:prstGeom>
              <a:grpFill/>
              <a:ln w="0">
                <a:solidFill>
                  <a:srgbClr val="000000"/>
                </a:solidFill>
                <a:miter lim="800000"/>
                <a:headEnd/>
                <a:tailEnd/>
              </a:ln>
            </p:spPr>
            <p:txBody>
              <a:bodyPr/>
              <a:lstStyle/>
              <a:p>
                <a:pPr>
                  <a:defRPr/>
                </a:pPr>
                <a:endParaRPr lang="es-MX" sz="1100"/>
              </a:p>
            </p:txBody>
          </p:sp>
          <p:sp>
            <p:nvSpPr>
              <p:cNvPr id="63" name="Freeform 357"/>
              <p:cNvSpPr>
                <a:spLocks/>
              </p:cNvSpPr>
              <p:nvPr/>
            </p:nvSpPr>
            <p:spPr bwMode="auto">
              <a:xfrm rot="10799223">
                <a:off x="5968816" y="5180935"/>
                <a:ext cx="153928" cy="717705"/>
              </a:xfrm>
              <a:custGeom>
                <a:avLst/>
                <a:gdLst>
                  <a:gd name="T0" fmla="*/ 0 w 2163"/>
                  <a:gd name="T1" fmla="*/ 1446 h 7954"/>
                  <a:gd name="T2" fmla="*/ 2163 w 2163"/>
                  <a:gd name="T3" fmla="*/ 0 h 7954"/>
                  <a:gd name="T4" fmla="*/ 2163 w 2163"/>
                  <a:gd name="T5" fmla="*/ 7954 h 7954"/>
                  <a:gd name="T6" fmla="*/ 0 w 2163"/>
                  <a:gd name="T7" fmla="*/ 6508 h 7954"/>
                  <a:gd name="T8" fmla="*/ 0 w 2163"/>
                  <a:gd name="T9" fmla="*/ 1446 h 7954"/>
                </a:gdLst>
                <a:ahLst/>
                <a:cxnLst>
                  <a:cxn ang="0">
                    <a:pos x="T0" y="T1"/>
                  </a:cxn>
                  <a:cxn ang="0">
                    <a:pos x="T2" y="T3"/>
                  </a:cxn>
                  <a:cxn ang="0">
                    <a:pos x="T4" y="T5"/>
                  </a:cxn>
                  <a:cxn ang="0">
                    <a:pos x="T6" y="T7"/>
                  </a:cxn>
                  <a:cxn ang="0">
                    <a:pos x="T8" y="T9"/>
                  </a:cxn>
                </a:cxnLst>
                <a:rect l="0" t="0" r="r" b="b"/>
                <a:pathLst>
                  <a:path w="2163" h="7954">
                    <a:moveTo>
                      <a:pt x="0" y="1446"/>
                    </a:moveTo>
                    <a:lnTo>
                      <a:pt x="2163" y="0"/>
                    </a:lnTo>
                    <a:lnTo>
                      <a:pt x="2163" y="7954"/>
                    </a:lnTo>
                    <a:lnTo>
                      <a:pt x="0" y="6508"/>
                    </a:lnTo>
                    <a:lnTo>
                      <a:pt x="0" y="1446"/>
                    </a:lnTo>
                    <a:close/>
                  </a:path>
                </a:pathLst>
              </a:custGeom>
              <a:grpFill/>
              <a:ln w="0">
                <a:solidFill>
                  <a:srgbClr val="000000"/>
                </a:solidFill>
                <a:prstDash val="solid"/>
                <a:round/>
                <a:headEnd/>
                <a:tailEnd/>
              </a:ln>
            </p:spPr>
            <p:txBody>
              <a:bodyPr/>
              <a:lstStyle/>
              <a:p>
                <a:pPr>
                  <a:defRPr/>
                </a:pPr>
                <a:endParaRPr lang="es-MX" sz="1100"/>
              </a:p>
            </p:txBody>
          </p:sp>
        </p:grpSp>
        <p:grpSp>
          <p:nvGrpSpPr>
            <p:cNvPr id="53" name="2 Grupo"/>
            <p:cNvGrpSpPr>
              <a:grpSpLocks/>
            </p:cNvGrpSpPr>
            <p:nvPr/>
          </p:nvGrpSpPr>
          <p:grpSpPr bwMode="auto">
            <a:xfrm>
              <a:off x="5582567" y="4540017"/>
              <a:ext cx="261938" cy="401328"/>
              <a:chOff x="5568603" y="5278361"/>
              <a:chExt cx="261677" cy="529348"/>
            </a:xfrm>
            <a:grpFill/>
          </p:grpSpPr>
          <p:sp>
            <p:nvSpPr>
              <p:cNvPr id="58" name="Freeform 358"/>
              <p:cNvSpPr>
                <a:spLocks/>
              </p:cNvSpPr>
              <p:nvPr/>
            </p:nvSpPr>
            <p:spPr bwMode="auto">
              <a:xfrm rot="10799223">
                <a:off x="5820764" y="5515216"/>
                <a:ext cx="9516" cy="55638"/>
              </a:xfrm>
              <a:custGeom>
                <a:avLst/>
                <a:gdLst>
                  <a:gd name="T0" fmla="*/ 0 w 162"/>
                  <a:gd name="T1" fmla="*/ 0 h 643"/>
                  <a:gd name="T2" fmla="*/ 17 w 162"/>
                  <a:gd name="T3" fmla="*/ 14 h 643"/>
                  <a:gd name="T4" fmla="*/ 35 w 162"/>
                  <a:gd name="T5" fmla="*/ 28 h 643"/>
                  <a:gd name="T6" fmla="*/ 51 w 162"/>
                  <a:gd name="T7" fmla="*/ 44 h 643"/>
                  <a:gd name="T8" fmla="*/ 66 w 162"/>
                  <a:gd name="T9" fmla="*/ 60 h 643"/>
                  <a:gd name="T10" fmla="*/ 80 w 162"/>
                  <a:gd name="T11" fmla="*/ 77 h 643"/>
                  <a:gd name="T12" fmla="*/ 94 w 162"/>
                  <a:gd name="T13" fmla="*/ 96 h 643"/>
                  <a:gd name="T14" fmla="*/ 100 w 162"/>
                  <a:gd name="T15" fmla="*/ 106 h 643"/>
                  <a:gd name="T16" fmla="*/ 106 w 162"/>
                  <a:gd name="T17" fmla="*/ 115 h 643"/>
                  <a:gd name="T18" fmla="*/ 117 w 162"/>
                  <a:gd name="T19" fmla="*/ 135 h 643"/>
                  <a:gd name="T20" fmla="*/ 128 w 162"/>
                  <a:gd name="T21" fmla="*/ 156 h 643"/>
                  <a:gd name="T22" fmla="*/ 136 w 162"/>
                  <a:gd name="T23" fmla="*/ 178 h 643"/>
                  <a:gd name="T24" fmla="*/ 145 w 162"/>
                  <a:gd name="T25" fmla="*/ 200 h 643"/>
                  <a:gd name="T26" fmla="*/ 151 w 162"/>
                  <a:gd name="T27" fmla="*/ 223 h 643"/>
                  <a:gd name="T28" fmla="*/ 156 w 162"/>
                  <a:gd name="T29" fmla="*/ 248 h 643"/>
                  <a:gd name="T30" fmla="*/ 158 w 162"/>
                  <a:gd name="T31" fmla="*/ 260 h 643"/>
                  <a:gd name="T32" fmla="*/ 160 w 162"/>
                  <a:gd name="T33" fmla="*/ 271 h 643"/>
                  <a:gd name="T34" fmla="*/ 161 w 162"/>
                  <a:gd name="T35" fmla="*/ 284 h 643"/>
                  <a:gd name="T36" fmla="*/ 162 w 162"/>
                  <a:gd name="T37" fmla="*/ 296 h 643"/>
                  <a:gd name="T38" fmla="*/ 162 w 162"/>
                  <a:gd name="T39" fmla="*/ 321 h 643"/>
                  <a:gd name="T40" fmla="*/ 162 w 162"/>
                  <a:gd name="T41" fmla="*/ 347 h 643"/>
                  <a:gd name="T42" fmla="*/ 160 w 162"/>
                  <a:gd name="T43" fmla="*/ 372 h 643"/>
                  <a:gd name="T44" fmla="*/ 156 w 162"/>
                  <a:gd name="T45" fmla="*/ 396 h 643"/>
                  <a:gd name="T46" fmla="*/ 151 w 162"/>
                  <a:gd name="T47" fmla="*/ 420 h 643"/>
                  <a:gd name="T48" fmla="*/ 145 w 162"/>
                  <a:gd name="T49" fmla="*/ 443 h 643"/>
                  <a:gd name="T50" fmla="*/ 136 w 162"/>
                  <a:gd name="T51" fmla="*/ 465 h 643"/>
                  <a:gd name="T52" fmla="*/ 128 w 162"/>
                  <a:gd name="T53" fmla="*/ 488 h 643"/>
                  <a:gd name="T54" fmla="*/ 117 w 162"/>
                  <a:gd name="T55" fmla="*/ 509 h 643"/>
                  <a:gd name="T56" fmla="*/ 106 w 162"/>
                  <a:gd name="T57" fmla="*/ 528 h 643"/>
                  <a:gd name="T58" fmla="*/ 94 w 162"/>
                  <a:gd name="T59" fmla="*/ 548 h 643"/>
                  <a:gd name="T60" fmla="*/ 80 w 162"/>
                  <a:gd name="T61" fmla="*/ 567 h 643"/>
                  <a:gd name="T62" fmla="*/ 66 w 162"/>
                  <a:gd name="T63" fmla="*/ 584 h 643"/>
                  <a:gd name="T64" fmla="*/ 51 w 162"/>
                  <a:gd name="T65" fmla="*/ 600 h 643"/>
                  <a:gd name="T66" fmla="*/ 35 w 162"/>
                  <a:gd name="T67" fmla="*/ 615 h 643"/>
                  <a:gd name="T68" fmla="*/ 17 w 162"/>
                  <a:gd name="T69" fmla="*/ 630 h 643"/>
                  <a:gd name="T70" fmla="*/ 0 w 162"/>
                  <a:gd name="T71"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 h="643">
                    <a:moveTo>
                      <a:pt x="0" y="0"/>
                    </a:moveTo>
                    <a:lnTo>
                      <a:pt x="17" y="14"/>
                    </a:lnTo>
                    <a:lnTo>
                      <a:pt x="35" y="28"/>
                    </a:lnTo>
                    <a:lnTo>
                      <a:pt x="51" y="44"/>
                    </a:lnTo>
                    <a:lnTo>
                      <a:pt x="66" y="60"/>
                    </a:lnTo>
                    <a:lnTo>
                      <a:pt x="80" y="77"/>
                    </a:lnTo>
                    <a:lnTo>
                      <a:pt x="94" y="96"/>
                    </a:lnTo>
                    <a:lnTo>
                      <a:pt x="100" y="106"/>
                    </a:lnTo>
                    <a:lnTo>
                      <a:pt x="106" y="115"/>
                    </a:lnTo>
                    <a:lnTo>
                      <a:pt x="117" y="135"/>
                    </a:lnTo>
                    <a:lnTo>
                      <a:pt x="128" y="156"/>
                    </a:lnTo>
                    <a:lnTo>
                      <a:pt x="136" y="178"/>
                    </a:lnTo>
                    <a:lnTo>
                      <a:pt x="145" y="200"/>
                    </a:lnTo>
                    <a:lnTo>
                      <a:pt x="151" y="223"/>
                    </a:lnTo>
                    <a:lnTo>
                      <a:pt x="156" y="248"/>
                    </a:lnTo>
                    <a:lnTo>
                      <a:pt x="158" y="260"/>
                    </a:lnTo>
                    <a:lnTo>
                      <a:pt x="160" y="271"/>
                    </a:lnTo>
                    <a:lnTo>
                      <a:pt x="161" y="284"/>
                    </a:lnTo>
                    <a:lnTo>
                      <a:pt x="162" y="296"/>
                    </a:lnTo>
                    <a:lnTo>
                      <a:pt x="162" y="321"/>
                    </a:lnTo>
                    <a:lnTo>
                      <a:pt x="162" y="347"/>
                    </a:lnTo>
                    <a:lnTo>
                      <a:pt x="160" y="372"/>
                    </a:lnTo>
                    <a:lnTo>
                      <a:pt x="156" y="396"/>
                    </a:lnTo>
                    <a:lnTo>
                      <a:pt x="151" y="420"/>
                    </a:lnTo>
                    <a:lnTo>
                      <a:pt x="145" y="443"/>
                    </a:lnTo>
                    <a:lnTo>
                      <a:pt x="136" y="465"/>
                    </a:lnTo>
                    <a:lnTo>
                      <a:pt x="128" y="488"/>
                    </a:lnTo>
                    <a:lnTo>
                      <a:pt x="117" y="509"/>
                    </a:lnTo>
                    <a:lnTo>
                      <a:pt x="106" y="528"/>
                    </a:lnTo>
                    <a:lnTo>
                      <a:pt x="94" y="548"/>
                    </a:lnTo>
                    <a:lnTo>
                      <a:pt x="80" y="567"/>
                    </a:lnTo>
                    <a:lnTo>
                      <a:pt x="66" y="584"/>
                    </a:lnTo>
                    <a:lnTo>
                      <a:pt x="51" y="600"/>
                    </a:lnTo>
                    <a:lnTo>
                      <a:pt x="35" y="615"/>
                    </a:lnTo>
                    <a:lnTo>
                      <a:pt x="17" y="630"/>
                    </a:lnTo>
                    <a:lnTo>
                      <a:pt x="0" y="643"/>
                    </a:lnTo>
                  </a:path>
                </a:pathLst>
              </a:custGeom>
              <a:grpFill/>
              <a:ln w="22225">
                <a:solidFill>
                  <a:schemeClr val="tx1"/>
                </a:solidFill>
                <a:prstDash val="solid"/>
                <a:round/>
                <a:headEnd/>
                <a:tailEnd/>
              </a:ln>
              <a:extLst/>
            </p:spPr>
            <p:txBody>
              <a:bodyPr/>
              <a:lstStyle/>
              <a:p>
                <a:pPr>
                  <a:defRPr/>
                </a:pPr>
                <a:endParaRPr lang="es-MX" sz="1100"/>
              </a:p>
            </p:txBody>
          </p:sp>
          <p:sp>
            <p:nvSpPr>
              <p:cNvPr id="59" name="Freeform 359"/>
              <p:cNvSpPr>
                <a:spLocks/>
              </p:cNvSpPr>
              <p:nvPr/>
            </p:nvSpPr>
            <p:spPr bwMode="auto">
              <a:xfrm rot="10799223">
                <a:off x="5755741" y="5459579"/>
                <a:ext cx="41234" cy="166911"/>
              </a:xfrm>
              <a:custGeom>
                <a:avLst/>
                <a:gdLst>
                  <a:gd name="T0" fmla="*/ 29 w 530"/>
                  <a:gd name="T1" fmla="*/ 20 h 1867"/>
                  <a:gd name="T2" fmla="*/ 86 w 530"/>
                  <a:gd name="T3" fmla="*/ 59 h 1867"/>
                  <a:gd name="T4" fmla="*/ 140 w 530"/>
                  <a:gd name="T5" fmla="*/ 102 h 1867"/>
                  <a:gd name="T6" fmla="*/ 192 w 530"/>
                  <a:gd name="T7" fmla="*/ 148 h 1867"/>
                  <a:gd name="T8" fmla="*/ 241 w 530"/>
                  <a:gd name="T9" fmla="*/ 198 h 1867"/>
                  <a:gd name="T10" fmla="*/ 264 w 530"/>
                  <a:gd name="T11" fmla="*/ 223 h 1867"/>
                  <a:gd name="T12" fmla="*/ 307 w 530"/>
                  <a:gd name="T13" fmla="*/ 277 h 1867"/>
                  <a:gd name="T14" fmla="*/ 338 w 530"/>
                  <a:gd name="T15" fmla="*/ 319 h 1867"/>
                  <a:gd name="T16" fmla="*/ 366 w 530"/>
                  <a:gd name="T17" fmla="*/ 362 h 1867"/>
                  <a:gd name="T18" fmla="*/ 401 w 530"/>
                  <a:gd name="T19" fmla="*/ 422 h 1867"/>
                  <a:gd name="T20" fmla="*/ 432 w 530"/>
                  <a:gd name="T21" fmla="*/ 484 h 1867"/>
                  <a:gd name="T22" fmla="*/ 459 w 530"/>
                  <a:gd name="T23" fmla="*/ 549 h 1867"/>
                  <a:gd name="T24" fmla="*/ 465 w 530"/>
                  <a:gd name="T25" fmla="*/ 565 h 1867"/>
                  <a:gd name="T26" fmla="*/ 482 w 530"/>
                  <a:gd name="T27" fmla="*/ 615 h 1867"/>
                  <a:gd name="T28" fmla="*/ 501 w 530"/>
                  <a:gd name="T29" fmla="*/ 683 h 1867"/>
                  <a:gd name="T30" fmla="*/ 516 w 530"/>
                  <a:gd name="T31" fmla="*/ 753 h 1867"/>
                  <a:gd name="T32" fmla="*/ 525 w 530"/>
                  <a:gd name="T33" fmla="*/ 824 h 1867"/>
                  <a:gd name="T34" fmla="*/ 529 w 530"/>
                  <a:gd name="T35" fmla="*/ 897 h 1867"/>
                  <a:gd name="T36" fmla="*/ 529 w 530"/>
                  <a:gd name="T37" fmla="*/ 971 h 1867"/>
                  <a:gd name="T38" fmla="*/ 525 w 530"/>
                  <a:gd name="T39" fmla="*/ 1044 h 1867"/>
                  <a:gd name="T40" fmla="*/ 516 w 530"/>
                  <a:gd name="T41" fmla="*/ 1116 h 1867"/>
                  <a:gd name="T42" fmla="*/ 501 w 530"/>
                  <a:gd name="T43" fmla="*/ 1185 h 1867"/>
                  <a:gd name="T44" fmla="*/ 482 w 530"/>
                  <a:gd name="T45" fmla="*/ 1254 h 1867"/>
                  <a:gd name="T46" fmla="*/ 459 w 530"/>
                  <a:gd name="T47" fmla="*/ 1320 h 1867"/>
                  <a:gd name="T48" fmla="*/ 417 w 530"/>
                  <a:gd name="T49" fmla="*/ 1416 h 1867"/>
                  <a:gd name="T50" fmla="*/ 366 w 530"/>
                  <a:gd name="T51" fmla="*/ 1506 h 1867"/>
                  <a:gd name="T52" fmla="*/ 328 w 530"/>
                  <a:gd name="T53" fmla="*/ 1564 h 1867"/>
                  <a:gd name="T54" fmla="*/ 286 w 530"/>
                  <a:gd name="T55" fmla="*/ 1618 h 1867"/>
                  <a:gd name="T56" fmla="*/ 241 w 530"/>
                  <a:gd name="T57" fmla="*/ 1671 h 1867"/>
                  <a:gd name="T58" fmla="*/ 192 w 530"/>
                  <a:gd name="T59" fmla="*/ 1720 h 1867"/>
                  <a:gd name="T60" fmla="*/ 140 w 530"/>
                  <a:gd name="T61" fmla="*/ 1766 h 1867"/>
                  <a:gd name="T62" fmla="*/ 86 w 530"/>
                  <a:gd name="T63" fmla="*/ 1809 h 1867"/>
                  <a:gd name="T64" fmla="*/ 29 w 530"/>
                  <a:gd name="T65" fmla="*/ 1848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0" h="1867">
                    <a:moveTo>
                      <a:pt x="0" y="0"/>
                    </a:moveTo>
                    <a:lnTo>
                      <a:pt x="29" y="20"/>
                    </a:lnTo>
                    <a:lnTo>
                      <a:pt x="58" y="39"/>
                    </a:lnTo>
                    <a:lnTo>
                      <a:pt x="86" y="59"/>
                    </a:lnTo>
                    <a:lnTo>
                      <a:pt x="114" y="80"/>
                    </a:lnTo>
                    <a:lnTo>
                      <a:pt x="140" y="102"/>
                    </a:lnTo>
                    <a:lnTo>
                      <a:pt x="167" y="125"/>
                    </a:lnTo>
                    <a:lnTo>
                      <a:pt x="192" y="148"/>
                    </a:lnTo>
                    <a:lnTo>
                      <a:pt x="217" y="173"/>
                    </a:lnTo>
                    <a:lnTo>
                      <a:pt x="241" y="198"/>
                    </a:lnTo>
                    <a:lnTo>
                      <a:pt x="252" y="210"/>
                    </a:lnTo>
                    <a:lnTo>
                      <a:pt x="264" y="223"/>
                    </a:lnTo>
                    <a:lnTo>
                      <a:pt x="286" y="250"/>
                    </a:lnTo>
                    <a:lnTo>
                      <a:pt x="307" y="277"/>
                    </a:lnTo>
                    <a:lnTo>
                      <a:pt x="328" y="304"/>
                    </a:lnTo>
                    <a:lnTo>
                      <a:pt x="338" y="319"/>
                    </a:lnTo>
                    <a:lnTo>
                      <a:pt x="347" y="333"/>
                    </a:lnTo>
                    <a:lnTo>
                      <a:pt x="366" y="362"/>
                    </a:lnTo>
                    <a:lnTo>
                      <a:pt x="385" y="391"/>
                    </a:lnTo>
                    <a:lnTo>
                      <a:pt x="401" y="422"/>
                    </a:lnTo>
                    <a:lnTo>
                      <a:pt x="417" y="452"/>
                    </a:lnTo>
                    <a:lnTo>
                      <a:pt x="432" y="484"/>
                    </a:lnTo>
                    <a:lnTo>
                      <a:pt x="447" y="516"/>
                    </a:lnTo>
                    <a:lnTo>
                      <a:pt x="459" y="549"/>
                    </a:lnTo>
                    <a:lnTo>
                      <a:pt x="463" y="557"/>
                    </a:lnTo>
                    <a:lnTo>
                      <a:pt x="465" y="565"/>
                    </a:lnTo>
                    <a:lnTo>
                      <a:pt x="471" y="581"/>
                    </a:lnTo>
                    <a:lnTo>
                      <a:pt x="482" y="615"/>
                    </a:lnTo>
                    <a:lnTo>
                      <a:pt x="493" y="649"/>
                    </a:lnTo>
                    <a:lnTo>
                      <a:pt x="501" y="683"/>
                    </a:lnTo>
                    <a:lnTo>
                      <a:pt x="509" y="718"/>
                    </a:lnTo>
                    <a:lnTo>
                      <a:pt x="516" y="753"/>
                    </a:lnTo>
                    <a:lnTo>
                      <a:pt x="521" y="788"/>
                    </a:lnTo>
                    <a:lnTo>
                      <a:pt x="525" y="824"/>
                    </a:lnTo>
                    <a:lnTo>
                      <a:pt x="528" y="861"/>
                    </a:lnTo>
                    <a:lnTo>
                      <a:pt x="529" y="897"/>
                    </a:lnTo>
                    <a:lnTo>
                      <a:pt x="530" y="933"/>
                    </a:lnTo>
                    <a:lnTo>
                      <a:pt x="529" y="971"/>
                    </a:lnTo>
                    <a:lnTo>
                      <a:pt x="528" y="1007"/>
                    </a:lnTo>
                    <a:lnTo>
                      <a:pt x="525" y="1044"/>
                    </a:lnTo>
                    <a:lnTo>
                      <a:pt x="521" y="1079"/>
                    </a:lnTo>
                    <a:lnTo>
                      <a:pt x="516" y="1116"/>
                    </a:lnTo>
                    <a:lnTo>
                      <a:pt x="509" y="1150"/>
                    </a:lnTo>
                    <a:lnTo>
                      <a:pt x="501" y="1185"/>
                    </a:lnTo>
                    <a:lnTo>
                      <a:pt x="493" y="1219"/>
                    </a:lnTo>
                    <a:lnTo>
                      <a:pt x="482" y="1254"/>
                    </a:lnTo>
                    <a:lnTo>
                      <a:pt x="471" y="1287"/>
                    </a:lnTo>
                    <a:lnTo>
                      <a:pt x="459" y="1320"/>
                    </a:lnTo>
                    <a:lnTo>
                      <a:pt x="447" y="1353"/>
                    </a:lnTo>
                    <a:lnTo>
                      <a:pt x="417" y="1416"/>
                    </a:lnTo>
                    <a:lnTo>
                      <a:pt x="385" y="1477"/>
                    </a:lnTo>
                    <a:lnTo>
                      <a:pt x="366" y="1506"/>
                    </a:lnTo>
                    <a:lnTo>
                      <a:pt x="347" y="1535"/>
                    </a:lnTo>
                    <a:lnTo>
                      <a:pt x="328" y="1564"/>
                    </a:lnTo>
                    <a:lnTo>
                      <a:pt x="307" y="1591"/>
                    </a:lnTo>
                    <a:lnTo>
                      <a:pt x="286" y="1618"/>
                    </a:lnTo>
                    <a:lnTo>
                      <a:pt x="264" y="1645"/>
                    </a:lnTo>
                    <a:lnTo>
                      <a:pt x="241" y="1671"/>
                    </a:lnTo>
                    <a:lnTo>
                      <a:pt x="217" y="1695"/>
                    </a:lnTo>
                    <a:lnTo>
                      <a:pt x="192" y="1720"/>
                    </a:lnTo>
                    <a:lnTo>
                      <a:pt x="167" y="1743"/>
                    </a:lnTo>
                    <a:lnTo>
                      <a:pt x="140" y="1766"/>
                    </a:lnTo>
                    <a:lnTo>
                      <a:pt x="114" y="1789"/>
                    </a:lnTo>
                    <a:lnTo>
                      <a:pt x="86" y="1809"/>
                    </a:lnTo>
                    <a:lnTo>
                      <a:pt x="58" y="1829"/>
                    </a:lnTo>
                    <a:lnTo>
                      <a:pt x="29" y="1848"/>
                    </a:lnTo>
                    <a:lnTo>
                      <a:pt x="0" y="1867"/>
                    </a:lnTo>
                  </a:path>
                </a:pathLst>
              </a:custGeom>
              <a:grpFill/>
              <a:ln w="22225">
                <a:solidFill>
                  <a:schemeClr val="tx1"/>
                </a:solidFill>
                <a:prstDash val="solid"/>
                <a:round/>
                <a:headEnd/>
                <a:tailEnd/>
              </a:ln>
              <a:extLst/>
            </p:spPr>
            <p:txBody>
              <a:bodyPr/>
              <a:lstStyle/>
              <a:p>
                <a:pPr>
                  <a:defRPr/>
                </a:pPr>
                <a:endParaRPr lang="es-MX" sz="1100"/>
              </a:p>
            </p:txBody>
          </p:sp>
          <p:sp>
            <p:nvSpPr>
              <p:cNvPr id="60" name="Freeform 360"/>
              <p:cNvSpPr>
                <a:spLocks/>
              </p:cNvSpPr>
              <p:nvPr/>
            </p:nvSpPr>
            <p:spPr bwMode="auto">
              <a:xfrm rot="10799223">
                <a:off x="5666930" y="5372149"/>
                <a:ext cx="91983" cy="341772"/>
              </a:xfrm>
              <a:custGeom>
                <a:avLst/>
                <a:gdLst>
                  <a:gd name="T0" fmla="*/ 70 w 1267"/>
                  <a:gd name="T1" fmla="*/ 36 h 3809"/>
                  <a:gd name="T2" fmla="*/ 205 w 1267"/>
                  <a:gd name="T3" fmla="*/ 118 h 3809"/>
                  <a:gd name="T4" fmla="*/ 335 w 1267"/>
                  <a:gd name="T5" fmla="*/ 206 h 3809"/>
                  <a:gd name="T6" fmla="*/ 458 w 1267"/>
                  <a:gd name="T7" fmla="*/ 300 h 3809"/>
                  <a:gd name="T8" fmla="*/ 574 w 1267"/>
                  <a:gd name="T9" fmla="*/ 400 h 3809"/>
                  <a:gd name="T10" fmla="*/ 655 w 1267"/>
                  <a:gd name="T11" fmla="*/ 479 h 3809"/>
                  <a:gd name="T12" fmla="*/ 733 w 1267"/>
                  <a:gd name="T13" fmla="*/ 562 h 3809"/>
                  <a:gd name="T14" fmla="*/ 829 w 1267"/>
                  <a:gd name="T15" fmla="*/ 677 h 3809"/>
                  <a:gd name="T16" fmla="*/ 895 w 1267"/>
                  <a:gd name="T17" fmla="*/ 766 h 3809"/>
                  <a:gd name="T18" fmla="*/ 958 w 1267"/>
                  <a:gd name="T19" fmla="*/ 858 h 3809"/>
                  <a:gd name="T20" fmla="*/ 1032 w 1267"/>
                  <a:gd name="T21" fmla="*/ 985 h 3809"/>
                  <a:gd name="T22" fmla="*/ 1065 w 1267"/>
                  <a:gd name="T23" fmla="*/ 1050 h 3809"/>
                  <a:gd name="T24" fmla="*/ 1097 w 1267"/>
                  <a:gd name="T25" fmla="*/ 1116 h 3809"/>
                  <a:gd name="T26" fmla="*/ 1111 w 1267"/>
                  <a:gd name="T27" fmla="*/ 1150 h 3809"/>
                  <a:gd name="T28" fmla="*/ 1139 w 1267"/>
                  <a:gd name="T29" fmla="*/ 1218 h 3809"/>
                  <a:gd name="T30" fmla="*/ 1157 w 1267"/>
                  <a:gd name="T31" fmla="*/ 1269 h 3809"/>
                  <a:gd name="T32" fmla="*/ 1175 w 1267"/>
                  <a:gd name="T33" fmla="*/ 1321 h 3809"/>
                  <a:gd name="T34" fmla="*/ 1187 w 1267"/>
                  <a:gd name="T35" fmla="*/ 1356 h 3809"/>
                  <a:gd name="T36" fmla="*/ 1206 w 1267"/>
                  <a:gd name="T37" fmla="*/ 1426 h 3809"/>
                  <a:gd name="T38" fmla="*/ 1230 w 1267"/>
                  <a:gd name="T39" fmla="*/ 1534 h 3809"/>
                  <a:gd name="T40" fmla="*/ 1243 w 1267"/>
                  <a:gd name="T41" fmla="*/ 1607 h 3809"/>
                  <a:gd name="T42" fmla="*/ 1254 w 1267"/>
                  <a:gd name="T43" fmla="*/ 1680 h 3809"/>
                  <a:gd name="T44" fmla="*/ 1263 w 1267"/>
                  <a:gd name="T45" fmla="*/ 1791 h 3809"/>
                  <a:gd name="T46" fmla="*/ 1266 w 1267"/>
                  <a:gd name="T47" fmla="*/ 1866 h 3809"/>
                  <a:gd name="T48" fmla="*/ 1265 w 1267"/>
                  <a:gd name="T49" fmla="*/ 1979 h 3809"/>
                  <a:gd name="T50" fmla="*/ 1254 w 1267"/>
                  <a:gd name="T51" fmla="*/ 2127 h 3809"/>
                  <a:gd name="T52" fmla="*/ 1230 w 1267"/>
                  <a:gd name="T53" fmla="*/ 2274 h 3809"/>
                  <a:gd name="T54" fmla="*/ 1197 w 1267"/>
                  <a:gd name="T55" fmla="*/ 2417 h 3809"/>
                  <a:gd name="T56" fmla="*/ 1152 w 1267"/>
                  <a:gd name="T57" fmla="*/ 2556 h 3809"/>
                  <a:gd name="T58" fmla="*/ 1097 w 1267"/>
                  <a:gd name="T59" fmla="*/ 2692 h 3809"/>
                  <a:gd name="T60" fmla="*/ 1032 w 1267"/>
                  <a:gd name="T61" fmla="*/ 2822 h 3809"/>
                  <a:gd name="T62" fmla="*/ 958 w 1267"/>
                  <a:gd name="T63" fmla="*/ 2950 h 3809"/>
                  <a:gd name="T64" fmla="*/ 874 w 1267"/>
                  <a:gd name="T65" fmla="*/ 3073 h 3809"/>
                  <a:gd name="T66" fmla="*/ 782 w 1267"/>
                  <a:gd name="T67" fmla="*/ 3190 h 3809"/>
                  <a:gd name="T68" fmla="*/ 682 w 1267"/>
                  <a:gd name="T69" fmla="*/ 3302 h 3809"/>
                  <a:gd name="T70" fmla="*/ 574 w 1267"/>
                  <a:gd name="T71" fmla="*/ 3408 h 3809"/>
                  <a:gd name="T72" fmla="*/ 458 w 1267"/>
                  <a:gd name="T73" fmla="*/ 3508 h 3809"/>
                  <a:gd name="T74" fmla="*/ 366 w 1267"/>
                  <a:gd name="T75" fmla="*/ 3579 h 3809"/>
                  <a:gd name="T76" fmla="*/ 303 w 1267"/>
                  <a:gd name="T77" fmla="*/ 3625 h 3809"/>
                  <a:gd name="T78" fmla="*/ 239 w 1267"/>
                  <a:gd name="T79" fmla="*/ 3669 h 3809"/>
                  <a:gd name="T80" fmla="*/ 138 w 1267"/>
                  <a:gd name="T81" fmla="*/ 3732 h 3809"/>
                  <a:gd name="T82" fmla="*/ 34 w 1267"/>
                  <a:gd name="T83" fmla="*/ 3790 h 3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7" h="3809">
                    <a:moveTo>
                      <a:pt x="0" y="0"/>
                    </a:moveTo>
                    <a:lnTo>
                      <a:pt x="70" y="36"/>
                    </a:lnTo>
                    <a:lnTo>
                      <a:pt x="138" y="77"/>
                    </a:lnTo>
                    <a:lnTo>
                      <a:pt x="205" y="118"/>
                    </a:lnTo>
                    <a:lnTo>
                      <a:pt x="272" y="161"/>
                    </a:lnTo>
                    <a:lnTo>
                      <a:pt x="335" y="206"/>
                    </a:lnTo>
                    <a:lnTo>
                      <a:pt x="398" y="252"/>
                    </a:lnTo>
                    <a:lnTo>
                      <a:pt x="458" y="300"/>
                    </a:lnTo>
                    <a:lnTo>
                      <a:pt x="517" y="349"/>
                    </a:lnTo>
                    <a:lnTo>
                      <a:pt x="574" y="400"/>
                    </a:lnTo>
                    <a:lnTo>
                      <a:pt x="629" y="453"/>
                    </a:lnTo>
                    <a:lnTo>
                      <a:pt x="655" y="479"/>
                    </a:lnTo>
                    <a:lnTo>
                      <a:pt x="682" y="506"/>
                    </a:lnTo>
                    <a:lnTo>
                      <a:pt x="733" y="562"/>
                    </a:lnTo>
                    <a:lnTo>
                      <a:pt x="782" y="619"/>
                    </a:lnTo>
                    <a:lnTo>
                      <a:pt x="829" y="677"/>
                    </a:lnTo>
                    <a:lnTo>
                      <a:pt x="874" y="736"/>
                    </a:lnTo>
                    <a:lnTo>
                      <a:pt x="895" y="766"/>
                    </a:lnTo>
                    <a:lnTo>
                      <a:pt x="917" y="796"/>
                    </a:lnTo>
                    <a:lnTo>
                      <a:pt x="958" y="858"/>
                    </a:lnTo>
                    <a:lnTo>
                      <a:pt x="996" y="921"/>
                    </a:lnTo>
                    <a:lnTo>
                      <a:pt x="1032" y="985"/>
                    </a:lnTo>
                    <a:lnTo>
                      <a:pt x="1049" y="1018"/>
                    </a:lnTo>
                    <a:lnTo>
                      <a:pt x="1065" y="1050"/>
                    </a:lnTo>
                    <a:lnTo>
                      <a:pt x="1081" y="1083"/>
                    </a:lnTo>
                    <a:lnTo>
                      <a:pt x="1097" y="1116"/>
                    </a:lnTo>
                    <a:lnTo>
                      <a:pt x="1104" y="1134"/>
                    </a:lnTo>
                    <a:lnTo>
                      <a:pt x="1111" y="1150"/>
                    </a:lnTo>
                    <a:lnTo>
                      <a:pt x="1126" y="1184"/>
                    </a:lnTo>
                    <a:lnTo>
                      <a:pt x="1139" y="1218"/>
                    </a:lnTo>
                    <a:lnTo>
                      <a:pt x="1152" y="1252"/>
                    </a:lnTo>
                    <a:lnTo>
                      <a:pt x="1157" y="1269"/>
                    </a:lnTo>
                    <a:lnTo>
                      <a:pt x="1164" y="1287"/>
                    </a:lnTo>
                    <a:lnTo>
                      <a:pt x="1175" y="1321"/>
                    </a:lnTo>
                    <a:lnTo>
                      <a:pt x="1180" y="1338"/>
                    </a:lnTo>
                    <a:lnTo>
                      <a:pt x="1187" y="1356"/>
                    </a:lnTo>
                    <a:lnTo>
                      <a:pt x="1197" y="1391"/>
                    </a:lnTo>
                    <a:lnTo>
                      <a:pt x="1206" y="1426"/>
                    </a:lnTo>
                    <a:lnTo>
                      <a:pt x="1215" y="1462"/>
                    </a:lnTo>
                    <a:lnTo>
                      <a:pt x="1230" y="1534"/>
                    </a:lnTo>
                    <a:lnTo>
                      <a:pt x="1237" y="1570"/>
                    </a:lnTo>
                    <a:lnTo>
                      <a:pt x="1243" y="1607"/>
                    </a:lnTo>
                    <a:lnTo>
                      <a:pt x="1249" y="1643"/>
                    </a:lnTo>
                    <a:lnTo>
                      <a:pt x="1254" y="1680"/>
                    </a:lnTo>
                    <a:lnTo>
                      <a:pt x="1261" y="1754"/>
                    </a:lnTo>
                    <a:lnTo>
                      <a:pt x="1263" y="1791"/>
                    </a:lnTo>
                    <a:lnTo>
                      <a:pt x="1265" y="1829"/>
                    </a:lnTo>
                    <a:lnTo>
                      <a:pt x="1266" y="1866"/>
                    </a:lnTo>
                    <a:lnTo>
                      <a:pt x="1267" y="1903"/>
                    </a:lnTo>
                    <a:lnTo>
                      <a:pt x="1265" y="1979"/>
                    </a:lnTo>
                    <a:lnTo>
                      <a:pt x="1261" y="2054"/>
                    </a:lnTo>
                    <a:lnTo>
                      <a:pt x="1254" y="2127"/>
                    </a:lnTo>
                    <a:lnTo>
                      <a:pt x="1243" y="2201"/>
                    </a:lnTo>
                    <a:lnTo>
                      <a:pt x="1230" y="2274"/>
                    </a:lnTo>
                    <a:lnTo>
                      <a:pt x="1215" y="2346"/>
                    </a:lnTo>
                    <a:lnTo>
                      <a:pt x="1197" y="2417"/>
                    </a:lnTo>
                    <a:lnTo>
                      <a:pt x="1175" y="2487"/>
                    </a:lnTo>
                    <a:lnTo>
                      <a:pt x="1152" y="2556"/>
                    </a:lnTo>
                    <a:lnTo>
                      <a:pt x="1126" y="2625"/>
                    </a:lnTo>
                    <a:lnTo>
                      <a:pt x="1097" y="2692"/>
                    </a:lnTo>
                    <a:lnTo>
                      <a:pt x="1065" y="2758"/>
                    </a:lnTo>
                    <a:lnTo>
                      <a:pt x="1032" y="2822"/>
                    </a:lnTo>
                    <a:lnTo>
                      <a:pt x="996" y="2887"/>
                    </a:lnTo>
                    <a:lnTo>
                      <a:pt x="958" y="2950"/>
                    </a:lnTo>
                    <a:lnTo>
                      <a:pt x="917" y="3012"/>
                    </a:lnTo>
                    <a:lnTo>
                      <a:pt x="874" y="3073"/>
                    </a:lnTo>
                    <a:lnTo>
                      <a:pt x="829" y="3131"/>
                    </a:lnTo>
                    <a:lnTo>
                      <a:pt x="782" y="3190"/>
                    </a:lnTo>
                    <a:lnTo>
                      <a:pt x="733" y="3246"/>
                    </a:lnTo>
                    <a:lnTo>
                      <a:pt x="682" y="3302"/>
                    </a:lnTo>
                    <a:lnTo>
                      <a:pt x="629" y="3355"/>
                    </a:lnTo>
                    <a:lnTo>
                      <a:pt x="574" y="3408"/>
                    </a:lnTo>
                    <a:lnTo>
                      <a:pt x="517" y="3459"/>
                    </a:lnTo>
                    <a:lnTo>
                      <a:pt x="458" y="3508"/>
                    </a:lnTo>
                    <a:lnTo>
                      <a:pt x="398" y="3556"/>
                    </a:lnTo>
                    <a:lnTo>
                      <a:pt x="366" y="3579"/>
                    </a:lnTo>
                    <a:lnTo>
                      <a:pt x="335" y="3602"/>
                    </a:lnTo>
                    <a:lnTo>
                      <a:pt x="303" y="3625"/>
                    </a:lnTo>
                    <a:lnTo>
                      <a:pt x="272" y="3647"/>
                    </a:lnTo>
                    <a:lnTo>
                      <a:pt x="239" y="3669"/>
                    </a:lnTo>
                    <a:lnTo>
                      <a:pt x="205" y="3691"/>
                    </a:lnTo>
                    <a:lnTo>
                      <a:pt x="138" y="3732"/>
                    </a:lnTo>
                    <a:lnTo>
                      <a:pt x="70" y="3771"/>
                    </a:lnTo>
                    <a:lnTo>
                      <a:pt x="34" y="3790"/>
                    </a:lnTo>
                    <a:lnTo>
                      <a:pt x="0" y="3809"/>
                    </a:lnTo>
                  </a:path>
                </a:pathLst>
              </a:custGeom>
              <a:grpFill/>
              <a:ln w="22225">
                <a:solidFill>
                  <a:schemeClr val="tx1"/>
                </a:solidFill>
                <a:prstDash val="solid"/>
                <a:round/>
                <a:headEnd/>
                <a:tailEnd/>
              </a:ln>
              <a:extLst/>
            </p:spPr>
            <p:txBody>
              <a:bodyPr/>
              <a:lstStyle/>
              <a:p>
                <a:pPr>
                  <a:defRPr/>
                </a:pPr>
                <a:endParaRPr lang="es-MX" sz="1100"/>
              </a:p>
            </p:txBody>
          </p:sp>
          <p:sp>
            <p:nvSpPr>
              <p:cNvPr id="61" name="Freeform 361"/>
              <p:cNvSpPr>
                <a:spLocks/>
              </p:cNvSpPr>
              <p:nvPr/>
            </p:nvSpPr>
            <p:spPr bwMode="auto">
              <a:xfrm rot="10799223">
                <a:off x="5568603" y="5278361"/>
                <a:ext cx="141147" cy="529348"/>
              </a:xfrm>
              <a:custGeom>
                <a:avLst/>
                <a:gdLst>
                  <a:gd name="T0" fmla="*/ 55 w 1987"/>
                  <a:gd name="T1" fmla="*/ 29 h 5888"/>
                  <a:gd name="T2" fmla="*/ 218 w 1987"/>
                  <a:gd name="T3" fmla="*/ 120 h 5888"/>
                  <a:gd name="T4" fmla="*/ 324 w 1987"/>
                  <a:gd name="T5" fmla="*/ 184 h 5888"/>
                  <a:gd name="T6" fmla="*/ 427 w 1987"/>
                  <a:gd name="T7" fmla="*/ 250 h 5888"/>
                  <a:gd name="T8" fmla="*/ 624 w 1987"/>
                  <a:gd name="T9" fmla="*/ 391 h 5888"/>
                  <a:gd name="T10" fmla="*/ 720 w 1987"/>
                  <a:gd name="T11" fmla="*/ 464 h 5888"/>
                  <a:gd name="T12" fmla="*/ 901 w 1987"/>
                  <a:gd name="T13" fmla="*/ 619 h 5888"/>
                  <a:gd name="T14" fmla="*/ 987 w 1987"/>
                  <a:gd name="T15" fmla="*/ 701 h 5888"/>
                  <a:gd name="T16" fmla="*/ 1071 w 1987"/>
                  <a:gd name="T17" fmla="*/ 785 h 5888"/>
                  <a:gd name="T18" fmla="*/ 1150 w 1987"/>
                  <a:gd name="T19" fmla="*/ 870 h 5888"/>
                  <a:gd name="T20" fmla="*/ 1228 w 1987"/>
                  <a:gd name="T21" fmla="*/ 957 h 5888"/>
                  <a:gd name="T22" fmla="*/ 1302 w 1987"/>
                  <a:gd name="T23" fmla="*/ 1047 h 5888"/>
                  <a:gd name="T24" fmla="*/ 1372 w 1987"/>
                  <a:gd name="T25" fmla="*/ 1138 h 5888"/>
                  <a:gd name="T26" fmla="*/ 1439 w 1987"/>
                  <a:gd name="T27" fmla="*/ 1232 h 5888"/>
                  <a:gd name="T28" fmla="*/ 1502 w 1987"/>
                  <a:gd name="T29" fmla="*/ 1328 h 5888"/>
                  <a:gd name="T30" fmla="*/ 1563 w 1987"/>
                  <a:gd name="T31" fmla="*/ 1425 h 5888"/>
                  <a:gd name="T32" fmla="*/ 1619 w 1987"/>
                  <a:gd name="T33" fmla="*/ 1524 h 5888"/>
                  <a:gd name="T34" fmla="*/ 1671 w 1987"/>
                  <a:gd name="T35" fmla="*/ 1624 h 5888"/>
                  <a:gd name="T36" fmla="*/ 1720 w 1987"/>
                  <a:gd name="T37" fmla="*/ 1727 h 5888"/>
                  <a:gd name="T38" fmla="*/ 1744 w 1987"/>
                  <a:gd name="T39" fmla="*/ 1778 h 5888"/>
                  <a:gd name="T40" fmla="*/ 1786 w 1987"/>
                  <a:gd name="T41" fmla="*/ 1884 h 5888"/>
                  <a:gd name="T42" fmla="*/ 1826 w 1987"/>
                  <a:gd name="T43" fmla="*/ 1990 h 5888"/>
                  <a:gd name="T44" fmla="*/ 1861 w 1987"/>
                  <a:gd name="T45" fmla="*/ 2098 h 5888"/>
                  <a:gd name="T46" fmla="*/ 1892 w 1987"/>
                  <a:gd name="T47" fmla="*/ 2206 h 5888"/>
                  <a:gd name="T48" fmla="*/ 1919 w 1987"/>
                  <a:gd name="T49" fmla="*/ 2316 h 5888"/>
                  <a:gd name="T50" fmla="*/ 1941 w 1987"/>
                  <a:gd name="T51" fmla="*/ 2428 h 5888"/>
                  <a:gd name="T52" fmla="*/ 1955 w 1987"/>
                  <a:gd name="T53" fmla="*/ 2513 h 5888"/>
                  <a:gd name="T54" fmla="*/ 1964 w 1987"/>
                  <a:gd name="T55" fmla="*/ 2570 h 5888"/>
                  <a:gd name="T56" fmla="*/ 1973 w 1987"/>
                  <a:gd name="T57" fmla="*/ 2655 h 5888"/>
                  <a:gd name="T58" fmla="*/ 1982 w 1987"/>
                  <a:gd name="T59" fmla="*/ 2769 h 5888"/>
                  <a:gd name="T60" fmla="*/ 1987 w 1987"/>
                  <a:gd name="T61" fmla="*/ 2886 h 5888"/>
                  <a:gd name="T62" fmla="*/ 1987 w 1987"/>
                  <a:gd name="T63" fmla="*/ 3002 h 5888"/>
                  <a:gd name="T64" fmla="*/ 1978 w 1987"/>
                  <a:gd name="T65" fmla="*/ 3177 h 5888"/>
                  <a:gd name="T66" fmla="*/ 1967 w 1987"/>
                  <a:gd name="T67" fmla="*/ 3290 h 5888"/>
                  <a:gd name="T68" fmla="*/ 1950 w 1987"/>
                  <a:gd name="T69" fmla="*/ 3403 h 5888"/>
                  <a:gd name="T70" fmla="*/ 1930 w 1987"/>
                  <a:gd name="T71" fmla="*/ 3516 h 5888"/>
                  <a:gd name="T72" fmla="*/ 1906 w 1987"/>
                  <a:gd name="T73" fmla="*/ 3627 h 5888"/>
                  <a:gd name="T74" fmla="*/ 1844 w 1987"/>
                  <a:gd name="T75" fmla="*/ 3845 h 5888"/>
                  <a:gd name="T76" fmla="*/ 1807 w 1987"/>
                  <a:gd name="T77" fmla="*/ 3952 h 5888"/>
                  <a:gd name="T78" fmla="*/ 1766 w 1987"/>
                  <a:gd name="T79" fmla="*/ 4058 h 5888"/>
                  <a:gd name="T80" fmla="*/ 1720 w 1987"/>
                  <a:gd name="T81" fmla="*/ 4161 h 5888"/>
                  <a:gd name="T82" fmla="*/ 1671 w 1987"/>
                  <a:gd name="T83" fmla="*/ 4264 h 5888"/>
                  <a:gd name="T84" fmla="*/ 1619 w 1987"/>
                  <a:gd name="T85" fmla="*/ 4364 h 5888"/>
                  <a:gd name="T86" fmla="*/ 1502 w 1987"/>
                  <a:gd name="T87" fmla="*/ 4560 h 5888"/>
                  <a:gd name="T88" fmla="*/ 1439 w 1987"/>
                  <a:gd name="T89" fmla="*/ 4656 h 5888"/>
                  <a:gd name="T90" fmla="*/ 1372 w 1987"/>
                  <a:gd name="T91" fmla="*/ 4750 h 5888"/>
                  <a:gd name="T92" fmla="*/ 1302 w 1987"/>
                  <a:gd name="T93" fmla="*/ 4841 h 5888"/>
                  <a:gd name="T94" fmla="*/ 1228 w 1987"/>
                  <a:gd name="T95" fmla="*/ 4930 h 5888"/>
                  <a:gd name="T96" fmla="*/ 1150 w 1987"/>
                  <a:gd name="T97" fmla="*/ 5018 h 5888"/>
                  <a:gd name="T98" fmla="*/ 1071 w 1987"/>
                  <a:gd name="T99" fmla="*/ 5103 h 5888"/>
                  <a:gd name="T100" fmla="*/ 987 w 1987"/>
                  <a:gd name="T101" fmla="*/ 5187 h 5888"/>
                  <a:gd name="T102" fmla="*/ 901 w 1987"/>
                  <a:gd name="T103" fmla="*/ 5269 h 5888"/>
                  <a:gd name="T104" fmla="*/ 811 w 1987"/>
                  <a:gd name="T105" fmla="*/ 5347 h 5888"/>
                  <a:gd name="T106" fmla="*/ 720 w 1987"/>
                  <a:gd name="T107" fmla="*/ 5424 h 5888"/>
                  <a:gd name="T108" fmla="*/ 624 w 1987"/>
                  <a:gd name="T109" fmla="*/ 5497 h 5888"/>
                  <a:gd name="T110" fmla="*/ 526 w 1987"/>
                  <a:gd name="T111" fmla="*/ 5568 h 5888"/>
                  <a:gd name="T112" fmla="*/ 376 w 1987"/>
                  <a:gd name="T113" fmla="*/ 5672 h 5888"/>
                  <a:gd name="T114" fmla="*/ 272 w 1987"/>
                  <a:gd name="T115" fmla="*/ 5737 h 5888"/>
                  <a:gd name="T116" fmla="*/ 165 w 1987"/>
                  <a:gd name="T117" fmla="*/ 5799 h 5888"/>
                  <a:gd name="T118" fmla="*/ 55 w 1987"/>
                  <a:gd name="T119" fmla="*/ 5859 h 5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7" h="5888">
                    <a:moveTo>
                      <a:pt x="0" y="0"/>
                    </a:moveTo>
                    <a:lnTo>
                      <a:pt x="55" y="29"/>
                    </a:lnTo>
                    <a:lnTo>
                      <a:pt x="110" y="58"/>
                    </a:lnTo>
                    <a:lnTo>
                      <a:pt x="218" y="120"/>
                    </a:lnTo>
                    <a:lnTo>
                      <a:pt x="272" y="151"/>
                    </a:lnTo>
                    <a:lnTo>
                      <a:pt x="324" y="184"/>
                    </a:lnTo>
                    <a:lnTo>
                      <a:pt x="376" y="216"/>
                    </a:lnTo>
                    <a:lnTo>
                      <a:pt x="427" y="250"/>
                    </a:lnTo>
                    <a:lnTo>
                      <a:pt x="526" y="319"/>
                    </a:lnTo>
                    <a:lnTo>
                      <a:pt x="624" y="391"/>
                    </a:lnTo>
                    <a:lnTo>
                      <a:pt x="673" y="427"/>
                    </a:lnTo>
                    <a:lnTo>
                      <a:pt x="720" y="464"/>
                    </a:lnTo>
                    <a:lnTo>
                      <a:pt x="811" y="541"/>
                    </a:lnTo>
                    <a:lnTo>
                      <a:pt x="901" y="619"/>
                    </a:lnTo>
                    <a:lnTo>
                      <a:pt x="945" y="660"/>
                    </a:lnTo>
                    <a:lnTo>
                      <a:pt x="987" y="701"/>
                    </a:lnTo>
                    <a:lnTo>
                      <a:pt x="1029" y="742"/>
                    </a:lnTo>
                    <a:lnTo>
                      <a:pt x="1071" y="785"/>
                    </a:lnTo>
                    <a:lnTo>
                      <a:pt x="1111" y="827"/>
                    </a:lnTo>
                    <a:lnTo>
                      <a:pt x="1150" y="870"/>
                    </a:lnTo>
                    <a:lnTo>
                      <a:pt x="1190" y="913"/>
                    </a:lnTo>
                    <a:lnTo>
                      <a:pt x="1228" y="957"/>
                    </a:lnTo>
                    <a:lnTo>
                      <a:pt x="1265" y="1002"/>
                    </a:lnTo>
                    <a:lnTo>
                      <a:pt x="1302" y="1047"/>
                    </a:lnTo>
                    <a:lnTo>
                      <a:pt x="1337" y="1093"/>
                    </a:lnTo>
                    <a:lnTo>
                      <a:pt x="1372" y="1138"/>
                    </a:lnTo>
                    <a:lnTo>
                      <a:pt x="1406" y="1185"/>
                    </a:lnTo>
                    <a:lnTo>
                      <a:pt x="1439" y="1232"/>
                    </a:lnTo>
                    <a:lnTo>
                      <a:pt x="1471" y="1280"/>
                    </a:lnTo>
                    <a:lnTo>
                      <a:pt x="1502" y="1328"/>
                    </a:lnTo>
                    <a:lnTo>
                      <a:pt x="1533" y="1376"/>
                    </a:lnTo>
                    <a:lnTo>
                      <a:pt x="1563" y="1425"/>
                    </a:lnTo>
                    <a:lnTo>
                      <a:pt x="1591" y="1474"/>
                    </a:lnTo>
                    <a:lnTo>
                      <a:pt x="1619" y="1524"/>
                    </a:lnTo>
                    <a:lnTo>
                      <a:pt x="1646" y="1575"/>
                    </a:lnTo>
                    <a:lnTo>
                      <a:pt x="1671" y="1624"/>
                    </a:lnTo>
                    <a:lnTo>
                      <a:pt x="1697" y="1675"/>
                    </a:lnTo>
                    <a:lnTo>
                      <a:pt x="1720" y="1727"/>
                    </a:lnTo>
                    <a:lnTo>
                      <a:pt x="1733" y="1753"/>
                    </a:lnTo>
                    <a:lnTo>
                      <a:pt x="1744" y="1778"/>
                    </a:lnTo>
                    <a:lnTo>
                      <a:pt x="1766" y="1831"/>
                    </a:lnTo>
                    <a:lnTo>
                      <a:pt x="1786" y="1884"/>
                    </a:lnTo>
                    <a:lnTo>
                      <a:pt x="1807" y="1936"/>
                    </a:lnTo>
                    <a:lnTo>
                      <a:pt x="1826" y="1990"/>
                    </a:lnTo>
                    <a:lnTo>
                      <a:pt x="1844" y="2043"/>
                    </a:lnTo>
                    <a:lnTo>
                      <a:pt x="1861" y="2098"/>
                    </a:lnTo>
                    <a:lnTo>
                      <a:pt x="1877" y="2151"/>
                    </a:lnTo>
                    <a:lnTo>
                      <a:pt x="1892" y="2206"/>
                    </a:lnTo>
                    <a:lnTo>
                      <a:pt x="1906" y="2261"/>
                    </a:lnTo>
                    <a:lnTo>
                      <a:pt x="1919" y="2316"/>
                    </a:lnTo>
                    <a:lnTo>
                      <a:pt x="1930" y="2372"/>
                    </a:lnTo>
                    <a:lnTo>
                      <a:pt x="1941" y="2428"/>
                    </a:lnTo>
                    <a:lnTo>
                      <a:pt x="1950" y="2485"/>
                    </a:lnTo>
                    <a:lnTo>
                      <a:pt x="1955" y="2513"/>
                    </a:lnTo>
                    <a:lnTo>
                      <a:pt x="1960" y="2541"/>
                    </a:lnTo>
                    <a:lnTo>
                      <a:pt x="1964" y="2570"/>
                    </a:lnTo>
                    <a:lnTo>
                      <a:pt x="1967" y="2598"/>
                    </a:lnTo>
                    <a:lnTo>
                      <a:pt x="1973" y="2655"/>
                    </a:lnTo>
                    <a:lnTo>
                      <a:pt x="1978" y="2713"/>
                    </a:lnTo>
                    <a:lnTo>
                      <a:pt x="1982" y="2769"/>
                    </a:lnTo>
                    <a:lnTo>
                      <a:pt x="1985" y="2827"/>
                    </a:lnTo>
                    <a:lnTo>
                      <a:pt x="1987" y="2886"/>
                    </a:lnTo>
                    <a:lnTo>
                      <a:pt x="1987" y="2943"/>
                    </a:lnTo>
                    <a:lnTo>
                      <a:pt x="1987" y="3002"/>
                    </a:lnTo>
                    <a:lnTo>
                      <a:pt x="1985" y="3061"/>
                    </a:lnTo>
                    <a:lnTo>
                      <a:pt x="1978" y="3177"/>
                    </a:lnTo>
                    <a:lnTo>
                      <a:pt x="1973" y="3233"/>
                    </a:lnTo>
                    <a:lnTo>
                      <a:pt x="1967" y="3290"/>
                    </a:lnTo>
                    <a:lnTo>
                      <a:pt x="1960" y="3347"/>
                    </a:lnTo>
                    <a:lnTo>
                      <a:pt x="1950" y="3403"/>
                    </a:lnTo>
                    <a:lnTo>
                      <a:pt x="1941" y="3460"/>
                    </a:lnTo>
                    <a:lnTo>
                      <a:pt x="1930" y="3516"/>
                    </a:lnTo>
                    <a:lnTo>
                      <a:pt x="1919" y="3572"/>
                    </a:lnTo>
                    <a:lnTo>
                      <a:pt x="1906" y="3627"/>
                    </a:lnTo>
                    <a:lnTo>
                      <a:pt x="1877" y="3737"/>
                    </a:lnTo>
                    <a:lnTo>
                      <a:pt x="1844" y="3845"/>
                    </a:lnTo>
                    <a:lnTo>
                      <a:pt x="1826" y="3899"/>
                    </a:lnTo>
                    <a:lnTo>
                      <a:pt x="1807" y="3952"/>
                    </a:lnTo>
                    <a:lnTo>
                      <a:pt x="1786" y="4005"/>
                    </a:lnTo>
                    <a:lnTo>
                      <a:pt x="1766" y="4058"/>
                    </a:lnTo>
                    <a:lnTo>
                      <a:pt x="1744" y="4110"/>
                    </a:lnTo>
                    <a:lnTo>
                      <a:pt x="1720" y="4161"/>
                    </a:lnTo>
                    <a:lnTo>
                      <a:pt x="1697" y="4213"/>
                    </a:lnTo>
                    <a:lnTo>
                      <a:pt x="1671" y="4264"/>
                    </a:lnTo>
                    <a:lnTo>
                      <a:pt x="1646" y="4314"/>
                    </a:lnTo>
                    <a:lnTo>
                      <a:pt x="1619" y="4364"/>
                    </a:lnTo>
                    <a:lnTo>
                      <a:pt x="1563" y="4463"/>
                    </a:lnTo>
                    <a:lnTo>
                      <a:pt x="1502" y="4560"/>
                    </a:lnTo>
                    <a:lnTo>
                      <a:pt x="1471" y="4609"/>
                    </a:lnTo>
                    <a:lnTo>
                      <a:pt x="1439" y="4656"/>
                    </a:lnTo>
                    <a:lnTo>
                      <a:pt x="1406" y="4703"/>
                    </a:lnTo>
                    <a:lnTo>
                      <a:pt x="1372" y="4750"/>
                    </a:lnTo>
                    <a:lnTo>
                      <a:pt x="1337" y="4795"/>
                    </a:lnTo>
                    <a:lnTo>
                      <a:pt x="1302" y="4841"/>
                    </a:lnTo>
                    <a:lnTo>
                      <a:pt x="1265" y="4887"/>
                    </a:lnTo>
                    <a:lnTo>
                      <a:pt x="1228" y="4930"/>
                    </a:lnTo>
                    <a:lnTo>
                      <a:pt x="1190" y="4975"/>
                    </a:lnTo>
                    <a:lnTo>
                      <a:pt x="1150" y="5018"/>
                    </a:lnTo>
                    <a:lnTo>
                      <a:pt x="1111" y="5061"/>
                    </a:lnTo>
                    <a:lnTo>
                      <a:pt x="1071" y="5103"/>
                    </a:lnTo>
                    <a:lnTo>
                      <a:pt x="1029" y="5146"/>
                    </a:lnTo>
                    <a:lnTo>
                      <a:pt x="987" y="5187"/>
                    </a:lnTo>
                    <a:lnTo>
                      <a:pt x="945" y="5228"/>
                    </a:lnTo>
                    <a:lnTo>
                      <a:pt x="901" y="5269"/>
                    </a:lnTo>
                    <a:lnTo>
                      <a:pt x="857" y="5308"/>
                    </a:lnTo>
                    <a:lnTo>
                      <a:pt x="811" y="5347"/>
                    </a:lnTo>
                    <a:lnTo>
                      <a:pt x="766" y="5385"/>
                    </a:lnTo>
                    <a:lnTo>
                      <a:pt x="720" y="5424"/>
                    </a:lnTo>
                    <a:lnTo>
                      <a:pt x="673" y="5461"/>
                    </a:lnTo>
                    <a:lnTo>
                      <a:pt x="624" y="5497"/>
                    </a:lnTo>
                    <a:lnTo>
                      <a:pt x="576" y="5534"/>
                    </a:lnTo>
                    <a:lnTo>
                      <a:pt x="526" y="5568"/>
                    </a:lnTo>
                    <a:lnTo>
                      <a:pt x="427" y="5637"/>
                    </a:lnTo>
                    <a:lnTo>
                      <a:pt x="376" y="5672"/>
                    </a:lnTo>
                    <a:lnTo>
                      <a:pt x="324" y="5705"/>
                    </a:lnTo>
                    <a:lnTo>
                      <a:pt x="272" y="5737"/>
                    </a:lnTo>
                    <a:lnTo>
                      <a:pt x="218" y="5768"/>
                    </a:lnTo>
                    <a:lnTo>
                      <a:pt x="165" y="5799"/>
                    </a:lnTo>
                    <a:lnTo>
                      <a:pt x="110" y="5830"/>
                    </a:lnTo>
                    <a:lnTo>
                      <a:pt x="55" y="5859"/>
                    </a:lnTo>
                    <a:lnTo>
                      <a:pt x="0" y="5888"/>
                    </a:lnTo>
                  </a:path>
                </a:pathLst>
              </a:custGeom>
              <a:grpFill/>
              <a:ln w="22225">
                <a:solidFill>
                  <a:schemeClr val="tx1"/>
                </a:solidFill>
                <a:prstDash val="solid"/>
                <a:round/>
                <a:headEnd/>
                <a:tailEnd/>
              </a:ln>
              <a:extLst/>
            </p:spPr>
            <p:txBody>
              <a:bodyPr/>
              <a:lstStyle/>
              <a:p>
                <a:pPr>
                  <a:defRPr/>
                </a:pPr>
                <a:endParaRPr lang="es-MX" sz="1100"/>
              </a:p>
            </p:txBody>
          </p:sp>
        </p:grpSp>
        <p:sp>
          <p:nvSpPr>
            <p:cNvPr id="54" name="Rectangle 67"/>
            <p:cNvSpPr>
              <a:spLocks noChangeArrowheads="1"/>
            </p:cNvSpPr>
            <p:nvPr/>
          </p:nvSpPr>
          <p:spPr bwMode="auto">
            <a:xfrm>
              <a:off x="6214599" y="4155630"/>
              <a:ext cx="2836796" cy="34358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Puesto de Registro Espejo</a:t>
              </a:r>
              <a:endParaRPr lang="es-ES_tradnl" altLang="es-MX" sz="1200" b="1" dirty="0">
                <a:effectLst/>
                <a:latin typeface="+mn-lt"/>
              </a:endParaRPr>
            </a:p>
          </p:txBody>
        </p:sp>
        <p:sp>
          <p:nvSpPr>
            <p:cNvPr id="55" name="Line 10"/>
            <p:cNvSpPr>
              <a:spLocks noChangeShapeType="1"/>
            </p:cNvSpPr>
            <p:nvPr/>
          </p:nvSpPr>
          <p:spPr bwMode="auto">
            <a:xfrm rot="5400000" flipH="1">
              <a:off x="6145114" y="2541037"/>
              <a:ext cx="8043" cy="433669"/>
            </a:xfrm>
            <a:prstGeom prst="line">
              <a:avLst/>
            </a:prstGeom>
            <a:grpFill/>
            <a:ln w="66675">
              <a:solidFill>
                <a:srgbClr val="004C22"/>
              </a:solidFill>
              <a:prstDash val="solid"/>
              <a:round/>
              <a:headEnd type="none"/>
              <a:tailEnd type="triangle" w="med" len="med"/>
            </a:ln>
            <a:effectLst/>
          </p:spPr>
          <p:txBody>
            <a:bodyPr/>
            <a:lstStyle/>
            <a:p>
              <a:endParaRPr lang="es-ES" sz="1100"/>
            </a:p>
          </p:txBody>
        </p:sp>
        <p:sp>
          <p:nvSpPr>
            <p:cNvPr id="56" name="Rectangle 67"/>
            <p:cNvSpPr>
              <a:spLocks noChangeArrowheads="1"/>
            </p:cNvSpPr>
            <p:nvPr/>
          </p:nvSpPr>
          <p:spPr bwMode="auto">
            <a:xfrm>
              <a:off x="4768044" y="2474702"/>
              <a:ext cx="1410540" cy="675333"/>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Envío de </a:t>
              </a:r>
            </a:p>
            <a:p>
              <a:pPr algn="ctr">
                <a:lnSpc>
                  <a:spcPct val="60000"/>
                </a:lnSpc>
              </a:pPr>
              <a:r>
                <a:rPr lang="es-ES_tradnl" altLang="es-MX" sz="1200" b="1" dirty="0" smtClean="0">
                  <a:effectLst/>
                  <a:latin typeface="+mn-lt"/>
                </a:rPr>
                <a:t>datos</a:t>
              </a:r>
            </a:p>
            <a:p>
              <a:pPr algn="ctr">
                <a:lnSpc>
                  <a:spcPct val="60000"/>
                </a:lnSpc>
              </a:pPr>
              <a:r>
                <a:rPr lang="es-ES_tradnl" altLang="es-MX" sz="1200" b="1" dirty="0" smtClean="0">
                  <a:latin typeface="+mn-lt"/>
                </a:rPr>
                <a:t>a </a:t>
              </a:r>
              <a:r>
                <a:rPr lang="es-ES_tradnl" altLang="es-MX" sz="1200" b="1" dirty="0" err="1" smtClean="0">
                  <a:latin typeface="+mn-lt"/>
                </a:rPr>
                <a:t>Cenapred</a:t>
              </a:r>
              <a:endParaRPr lang="es-ES_tradnl" altLang="es-MX" sz="1200" b="1" dirty="0">
                <a:effectLst/>
                <a:latin typeface="+mn-lt"/>
              </a:endParaRPr>
            </a:p>
          </p:txBody>
        </p:sp>
        <p:sp>
          <p:nvSpPr>
            <p:cNvPr id="57" name="AutoShape 5"/>
            <p:cNvSpPr>
              <a:spLocks noChangeArrowheads="1"/>
            </p:cNvSpPr>
            <p:nvPr/>
          </p:nvSpPr>
          <p:spPr bwMode="auto">
            <a:xfrm>
              <a:off x="3261498" y="2662333"/>
              <a:ext cx="1049337" cy="2978150"/>
            </a:xfrm>
            <a:prstGeom prst="curvedRightArrow">
              <a:avLst>
                <a:gd name="adj1" fmla="val 13928"/>
                <a:gd name="adj2" fmla="val 85328"/>
                <a:gd name="adj3" fmla="val 22542"/>
              </a:avLst>
            </a:prstGeom>
            <a:grpFill/>
            <a:ln w="12700">
              <a:solidFill>
                <a:srgbClr val="000066"/>
              </a:solidFill>
              <a:miter lim="800000"/>
              <a:headEnd/>
              <a:tailEnd/>
            </a:ln>
            <a:effectLst/>
            <a:extLst/>
          </p:spPr>
          <p:txBody>
            <a:bodyPr wrap="none" anchor="ctr"/>
            <a:lstStyle/>
            <a:p>
              <a:pPr>
                <a:defRPr/>
              </a:pPr>
              <a:endParaRPr lang="es-MX" sz="1100"/>
            </a:p>
          </p:txBody>
        </p:sp>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353" y="1564444"/>
            <a:ext cx="3332890" cy="221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0" name="Picture 6" descr="EstaciónPluv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1000" contrast="39000"/>
                    </a14:imgEffect>
                  </a14:imgLayer>
                </a14:imgProps>
              </a:ext>
              <a:ext uri="{28A0092B-C50C-407E-A947-70E740481C1C}">
                <a14:useLocalDpi xmlns:a14="http://schemas.microsoft.com/office/drawing/2010/main" val="0"/>
              </a:ext>
            </a:extLst>
          </a:blip>
          <a:srcRect/>
          <a:stretch>
            <a:fillRect/>
          </a:stretch>
        </p:blipFill>
        <p:spPr bwMode="auto">
          <a:xfrm>
            <a:off x="6804248" y="3892837"/>
            <a:ext cx="1822091" cy="282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513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44624"/>
            <a:ext cx="9144001" cy="6899880"/>
          </a:xfrm>
          <a:prstGeom prst="rect">
            <a:avLst/>
          </a:prstGeom>
        </p:spPr>
      </p:pic>
      <p:sp>
        <p:nvSpPr>
          <p:cNvPr id="10" name="CuadroTexto 2"/>
          <p:cNvSpPr txBox="1">
            <a:spLocks noChangeArrowheads="1"/>
          </p:cNvSpPr>
          <p:nvPr/>
        </p:nvSpPr>
        <p:spPr bwMode="auto">
          <a:xfrm flipH="1">
            <a:off x="2088232" y="5930865"/>
            <a:ext cx="7055768" cy="307777"/>
          </a:xfrm>
          <a:prstGeom prst="rect">
            <a:avLst/>
          </a:prstGeom>
          <a:gradFill flip="none" rotWithShape="1">
            <a:gsLst>
              <a:gs pos="0">
                <a:schemeClr val="bg1">
                  <a:alpha val="25000"/>
                </a:schemeClr>
              </a:gs>
              <a:gs pos="100000">
                <a:srgbClr val="D4C19C">
                  <a:tint val="23500"/>
                  <a:satMod val="160000"/>
                  <a:alpha val="0"/>
                </a:srgbClr>
              </a:gs>
            </a:gsLst>
            <a:lin ang="0" scaled="1"/>
            <a:tileRect/>
          </a:gradFill>
          <a:ln>
            <a:noFill/>
          </a:ln>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endParaRPr lang="es-MX" altLang="es-MX" sz="1400" dirty="0">
              <a:solidFill>
                <a:schemeClr val="bg1"/>
              </a:solidFill>
              <a:latin typeface="Montserrat" panose="00000500000000000000" pitchFamily="2" charset="0"/>
            </a:endParaRPr>
          </a:p>
        </p:txBody>
      </p:sp>
      <p:sp>
        <p:nvSpPr>
          <p:cNvPr id="8" name="Rectángulo 3"/>
          <p:cNvSpPr>
            <a:spLocks noChangeArrowheads="1"/>
          </p:cNvSpPr>
          <p:nvPr/>
        </p:nvSpPr>
        <p:spPr bwMode="auto">
          <a:xfrm>
            <a:off x="2784467" y="5946255"/>
            <a:ext cx="553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200" b="1" dirty="0" smtClean="0">
                <a:solidFill>
                  <a:schemeClr val="bg1"/>
                </a:solidFill>
                <a:latin typeface="Montserrat" panose="00000500000000000000" pitchFamily="2" charset="0"/>
              </a:rPr>
              <a:t>CIUDAD DE MÉXICO, ENERO DE 2019</a:t>
            </a:r>
            <a:endParaRPr lang="es-MX" altLang="es-MX" sz="1200" b="1" dirty="0">
              <a:solidFill>
                <a:schemeClr val="bg1"/>
              </a:solidFill>
              <a:latin typeface="Montserrat" panose="00000500000000000000" pitchFamily="2" charset="0"/>
            </a:endParaRPr>
          </a:p>
        </p:txBody>
      </p:sp>
      <p:sp>
        <p:nvSpPr>
          <p:cNvPr id="3" name="2 Rectángulo"/>
          <p:cNvSpPr/>
          <p:nvPr/>
        </p:nvSpPr>
        <p:spPr>
          <a:xfrm>
            <a:off x="9036496" y="1556792"/>
            <a:ext cx="107504" cy="1080120"/>
          </a:xfrm>
          <a:prstGeom prst="rect">
            <a:avLst/>
          </a:prstGeom>
          <a:solidFill>
            <a:srgbClr val="D4C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2784466" y="1283276"/>
            <a:ext cx="5531949" cy="1569660"/>
          </a:xfrm>
          <a:prstGeom prst="rect">
            <a:avLst/>
          </a:prstGeom>
          <a:noFill/>
        </p:spPr>
        <p:txBody>
          <a:bodyPr wrap="square" rtlCol="0">
            <a:spAutoFit/>
          </a:bodyPr>
          <a:lstStyle/>
          <a:p>
            <a:pPr algn="r"/>
            <a:r>
              <a:rPr lang="es-MX" sz="3200" b="1" dirty="0" smtClean="0">
                <a:solidFill>
                  <a:schemeClr val="bg1"/>
                </a:solidFill>
                <a:latin typeface="Montserrat" panose="00000500000000000000" pitchFamily="2" charset="0"/>
              </a:rPr>
              <a:t>COMUNICACIÓN Y PROMOCIÓN CULTURAL EN </a:t>
            </a:r>
            <a:r>
              <a:rPr lang="es-MX" sz="3200" b="1" dirty="0">
                <a:solidFill>
                  <a:schemeClr val="bg1"/>
                </a:solidFill>
                <a:latin typeface="Montserrat" panose="00000500000000000000" pitchFamily="2" charset="0"/>
              </a:rPr>
              <a:t>PROTECCIÓN CIVIL</a:t>
            </a:r>
          </a:p>
        </p:txBody>
      </p:sp>
      <p:sp>
        <p:nvSpPr>
          <p:cNvPr id="11" name="10 CuadroTexto"/>
          <p:cNvSpPr txBox="1"/>
          <p:nvPr/>
        </p:nvSpPr>
        <p:spPr>
          <a:xfrm>
            <a:off x="5195049" y="2915652"/>
            <a:ext cx="3121367" cy="369332"/>
          </a:xfrm>
          <a:prstGeom prst="rect">
            <a:avLst/>
          </a:prstGeom>
          <a:noFill/>
        </p:spPr>
        <p:txBody>
          <a:bodyPr wrap="none" rtlCol="0">
            <a:spAutoFit/>
          </a:bodyPr>
          <a:lstStyle/>
          <a:p>
            <a:pPr algn="r"/>
            <a:r>
              <a:rPr lang="es-MX" b="1" dirty="0">
                <a:solidFill>
                  <a:srgbClr val="D4C19C"/>
                </a:solidFill>
                <a:latin typeface="Montserrat" panose="00000500000000000000" pitchFamily="2" charset="0"/>
              </a:rPr>
              <a:t>Tomás </a:t>
            </a:r>
            <a:r>
              <a:rPr lang="es-MX" b="1" dirty="0" smtClean="0">
                <a:solidFill>
                  <a:srgbClr val="D4C19C"/>
                </a:solidFill>
                <a:latin typeface="Montserrat" panose="00000500000000000000" pitchFamily="2" charset="0"/>
              </a:rPr>
              <a:t>A. Sánchez </a:t>
            </a:r>
            <a:r>
              <a:rPr lang="es-MX" b="1" dirty="0">
                <a:solidFill>
                  <a:srgbClr val="D4C19C"/>
                </a:solidFill>
                <a:latin typeface="Montserrat" panose="00000500000000000000" pitchFamily="2" charset="0"/>
              </a:rPr>
              <a:t>Pérez</a:t>
            </a:r>
          </a:p>
        </p:txBody>
      </p:sp>
      <p:cxnSp>
        <p:nvCxnSpPr>
          <p:cNvPr id="12" name="11 Conector recto"/>
          <p:cNvCxnSpPr/>
          <p:nvPr/>
        </p:nvCxnSpPr>
        <p:spPr>
          <a:xfrm flipH="1">
            <a:off x="5004048" y="2915652"/>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03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5851" y="404664"/>
            <a:ext cx="1689885"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PROPUESTA</a:t>
            </a:r>
            <a:endParaRPr lang="es-MX" b="1" dirty="0">
              <a:solidFill>
                <a:srgbClr val="38806B"/>
              </a:solidFill>
              <a:latin typeface="Montserrat" panose="00000500000000000000" pitchFamily="2" charset="0"/>
            </a:endParaRPr>
          </a:p>
        </p:txBody>
      </p:sp>
      <p:sp>
        <p:nvSpPr>
          <p:cNvPr id="3" name="2 CuadroTexto"/>
          <p:cNvSpPr txBox="1"/>
          <p:nvPr/>
        </p:nvSpPr>
        <p:spPr>
          <a:xfrm>
            <a:off x="-36512" y="6407750"/>
            <a:ext cx="2834429" cy="261610"/>
          </a:xfrm>
          <a:prstGeom prst="rect">
            <a:avLst/>
          </a:prstGeom>
          <a:noFill/>
        </p:spPr>
        <p:txBody>
          <a:bodyPr wrap="none" rtlCol="0">
            <a:spAutoFit/>
          </a:bodyPr>
          <a:lstStyle/>
          <a:p>
            <a:pPr algn="r"/>
            <a:r>
              <a:rPr lang="es-MX" sz="1100" b="1" dirty="0" smtClean="0">
                <a:solidFill>
                  <a:schemeClr val="bg1"/>
                </a:solidFill>
                <a:latin typeface="Montserrat" panose="00000500000000000000" pitchFamily="2" charset="0"/>
              </a:rPr>
              <a:t>ESTRATEGIA DE FORTALECIMIENTO</a:t>
            </a:r>
            <a:endParaRPr lang="es-MX" sz="1100" b="1" dirty="0">
              <a:solidFill>
                <a:schemeClr val="bg1"/>
              </a:solidFill>
              <a:latin typeface="Montserrat" panose="00000500000000000000" pitchFamily="2" charset="0"/>
            </a:endParaRPr>
          </a:p>
        </p:txBody>
      </p:sp>
      <p:sp>
        <p:nvSpPr>
          <p:cNvPr id="5" name="4 Rectángulo"/>
          <p:cNvSpPr/>
          <p:nvPr/>
        </p:nvSpPr>
        <p:spPr>
          <a:xfrm>
            <a:off x="589112" y="1148551"/>
            <a:ext cx="2952328" cy="1200329"/>
          </a:xfrm>
          <a:prstGeom prst="rect">
            <a:avLst/>
          </a:prstGeom>
        </p:spPr>
        <p:txBody>
          <a:bodyPr wrap="square">
            <a:spAutoFit/>
          </a:bodyPr>
          <a:lstStyle/>
          <a:p>
            <a:r>
              <a:rPr lang="es-MX" sz="1200" dirty="0">
                <a:solidFill>
                  <a:schemeClr val="tx1">
                    <a:lumMod val="65000"/>
                    <a:lumOff val="35000"/>
                  </a:schemeClr>
                </a:solidFill>
                <a:latin typeface="Montserrat" panose="00000500000000000000" pitchFamily="2" charset="0"/>
              </a:rPr>
              <a:t>Fortalecer </a:t>
            </a:r>
            <a:r>
              <a:rPr lang="es-MX" sz="1200" dirty="0" smtClean="0">
                <a:solidFill>
                  <a:schemeClr val="tx1">
                    <a:lumMod val="65000"/>
                    <a:lumOff val="35000"/>
                  </a:schemeClr>
                </a:solidFill>
                <a:latin typeface="Montserrat" panose="00000500000000000000" pitchFamily="2" charset="0"/>
              </a:rPr>
              <a:t>a las áreas </a:t>
            </a:r>
            <a:r>
              <a:rPr lang="es-MX" sz="1200" dirty="0">
                <a:solidFill>
                  <a:schemeClr val="tx1">
                    <a:lumMod val="65000"/>
                    <a:lumOff val="35000"/>
                  </a:schemeClr>
                </a:solidFill>
                <a:latin typeface="Montserrat" panose="00000500000000000000" pitchFamily="2" charset="0"/>
              </a:rPr>
              <a:t>de comunicación, difusión y promoción cultural de </a:t>
            </a:r>
            <a:r>
              <a:rPr lang="es-MX" sz="1200" dirty="0" smtClean="0">
                <a:solidFill>
                  <a:schemeClr val="tx1">
                    <a:lumMod val="65000"/>
                    <a:lumOff val="35000"/>
                  </a:schemeClr>
                </a:solidFill>
                <a:latin typeface="Montserrat" panose="00000500000000000000" pitchFamily="2" charset="0"/>
              </a:rPr>
              <a:t>las coordinaciones estatales </a:t>
            </a:r>
            <a:r>
              <a:rPr lang="es-MX" sz="1200" dirty="0">
                <a:solidFill>
                  <a:schemeClr val="tx1">
                    <a:lumMod val="65000"/>
                    <a:lumOff val="35000"/>
                  </a:schemeClr>
                </a:solidFill>
                <a:latin typeface="Montserrat" panose="00000500000000000000" pitchFamily="2" charset="0"/>
              </a:rPr>
              <a:t>de Protección </a:t>
            </a:r>
            <a:r>
              <a:rPr lang="es-MX" sz="1200" dirty="0" smtClean="0">
                <a:solidFill>
                  <a:schemeClr val="tx1">
                    <a:lumMod val="65000"/>
                    <a:lumOff val="35000"/>
                  </a:schemeClr>
                </a:solidFill>
                <a:latin typeface="Montserrat" panose="00000500000000000000" pitchFamily="2" charset="0"/>
              </a:rPr>
              <a:t>Civil </a:t>
            </a:r>
            <a:r>
              <a:rPr lang="es-MX" sz="1200" dirty="0">
                <a:solidFill>
                  <a:schemeClr val="tx1">
                    <a:lumMod val="65000"/>
                    <a:lumOff val="35000"/>
                  </a:schemeClr>
                </a:solidFill>
                <a:latin typeface="Montserrat" panose="00000500000000000000" pitchFamily="2" charset="0"/>
              </a:rPr>
              <a:t>mediante la realización de un </a:t>
            </a:r>
            <a:r>
              <a:rPr lang="es-MX" sz="1200" b="1" dirty="0" smtClean="0">
                <a:solidFill>
                  <a:schemeClr val="tx1">
                    <a:lumMod val="65000"/>
                    <a:lumOff val="35000"/>
                  </a:schemeClr>
                </a:solidFill>
                <a:latin typeface="Montserrat" panose="00000500000000000000" pitchFamily="2" charset="0"/>
              </a:rPr>
              <a:t>Taller</a:t>
            </a:r>
          </a:p>
        </p:txBody>
      </p:sp>
      <p:sp>
        <p:nvSpPr>
          <p:cNvPr id="8" name="7 Rectángulo"/>
          <p:cNvSpPr/>
          <p:nvPr/>
        </p:nvSpPr>
        <p:spPr>
          <a:xfrm>
            <a:off x="2551311" y="3599529"/>
            <a:ext cx="2952328" cy="1200329"/>
          </a:xfrm>
          <a:prstGeom prst="rect">
            <a:avLst/>
          </a:prstGeom>
        </p:spPr>
        <p:txBody>
          <a:bodyPr wrap="square">
            <a:spAutoFit/>
          </a:bodyPr>
          <a:lstStyle/>
          <a:p>
            <a:r>
              <a:rPr lang="es-MX" sz="1200" dirty="0" smtClean="0">
                <a:solidFill>
                  <a:schemeClr val="tx1">
                    <a:lumMod val="65000"/>
                    <a:lumOff val="35000"/>
                  </a:schemeClr>
                </a:solidFill>
                <a:latin typeface="Montserrat" panose="00000500000000000000" pitchFamily="2" charset="0"/>
              </a:rPr>
              <a:t>La </a:t>
            </a:r>
            <a:r>
              <a:rPr lang="es-MX" sz="1200" dirty="0">
                <a:solidFill>
                  <a:schemeClr val="tx1">
                    <a:lumMod val="65000"/>
                    <a:lumOff val="35000"/>
                  </a:schemeClr>
                </a:solidFill>
                <a:latin typeface="Montserrat" panose="00000500000000000000" pitchFamily="2" charset="0"/>
              </a:rPr>
              <a:t>información, en un contexto de protección civil constituye una demanda social, y a la vez un recurso estratégico de cuyo manejo dependerá la efectividad de las decisiones que se tomen. </a:t>
            </a:r>
            <a:endParaRPr lang="es-MX" sz="1200" dirty="0" smtClean="0">
              <a:solidFill>
                <a:schemeClr val="tx1">
                  <a:lumMod val="65000"/>
                  <a:lumOff val="35000"/>
                </a:schemeClr>
              </a:solidFill>
              <a:latin typeface="Montserrat" panose="00000500000000000000" pitchFamily="2" charset="0"/>
            </a:endParaRPr>
          </a:p>
        </p:txBody>
      </p:sp>
      <p:cxnSp>
        <p:nvCxnSpPr>
          <p:cNvPr id="9" name="8 Conector recto"/>
          <p:cNvCxnSpPr/>
          <p:nvPr/>
        </p:nvCxnSpPr>
        <p:spPr>
          <a:xfrm flipH="1">
            <a:off x="2640451" y="3547266"/>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695327" y="3140968"/>
            <a:ext cx="1133644"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¿Por qué?</a:t>
            </a:r>
            <a:endParaRPr lang="es-MX" sz="1400" b="1" dirty="0">
              <a:solidFill>
                <a:srgbClr val="38806B"/>
              </a:solidFill>
              <a:latin typeface="Montserrat" panose="00000500000000000000" pitchFamily="2" charset="0"/>
            </a:endParaRPr>
          </a:p>
        </p:txBody>
      </p:sp>
      <p:cxnSp>
        <p:nvCxnSpPr>
          <p:cNvPr id="12" name="11 Conector recto"/>
          <p:cNvCxnSpPr/>
          <p:nvPr/>
        </p:nvCxnSpPr>
        <p:spPr>
          <a:xfrm flipH="1">
            <a:off x="5520772" y="1747066"/>
            <a:ext cx="2651628"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5409663" y="1340768"/>
            <a:ext cx="1903085"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Objetivo del Taller</a:t>
            </a:r>
            <a:endParaRPr lang="es-MX" sz="1400" b="1" dirty="0">
              <a:solidFill>
                <a:srgbClr val="38806B"/>
              </a:solidFill>
              <a:latin typeface="Montserrat" panose="00000500000000000000" pitchFamily="2" charset="0"/>
            </a:endParaRPr>
          </a:p>
        </p:txBody>
      </p:sp>
      <p:sp>
        <p:nvSpPr>
          <p:cNvPr id="15" name="14 Rectángulo"/>
          <p:cNvSpPr/>
          <p:nvPr/>
        </p:nvSpPr>
        <p:spPr>
          <a:xfrm>
            <a:off x="5520771" y="1845149"/>
            <a:ext cx="2697204" cy="1200329"/>
          </a:xfrm>
          <a:prstGeom prst="rect">
            <a:avLst/>
          </a:prstGeom>
        </p:spPr>
        <p:txBody>
          <a:bodyPr wrap="square">
            <a:spAutoFit/>
          </a:bodyPr>
          <a:lstStyle/>
          <a:p>
            <a:r>
              <a:rPr lang="es-MX" sz="1200" dirty="0" smtClean="0">
                <a:solidFill>
                  <a:schemeClr val="tx1">
                    <a:lumMod val="65000"/>
                    <a:lumOff val="35000"/>
                  </a:schemeClr>
                </a:solidFill>
                <a:latin typeface="Montserrat" panose="00000500000000000000" pitchFamily="2" charset="0"/>
              </a:rPr>
              <a:t>Presentar </a:t>
            </a:r>
            <a:r>
              <a:rPr lang="es-MX" sz="1200" dirty="0">
                <a:solidFill>
                  <a:schemeClr val="tx1">
                    <a:lumMod val="65000"/>
                    <a:lumOff val="35000"/>
                  </a:schemeClr>
                </a:solidFill>
                <a:latin typeface="Montserrat" panose="00000500000000000000" pitchFamily="2" charset="0"/>
              </a:rPr>
              <a:t>los aspectos prácticos a considerar en el desarrollo e implementación de estrategias de comunicación y promoción cultural para el manejo de riesgos.</a:t>
            </a:r>
          </a:p>
        </p:txBody>
      </p:sp>
      <p:sp>
        <p:nvSpPr>
          <p:cNvPr id="18" name="17 Rectángulo"/>
          <p:cNvSpPr/>
          <p:nvPr/>
        </p:nvSpPr>
        <p:spPr>
          <a:xfrm>
            <a:off x="539552" y="5715890"/>
            <a:ext cx="2952328" cy="276999"/>
          </a:xfrm>
          <a:prstGeom prst="rect">
            <a:avLst/>
          </a:prstGeom>
        </p:spPr>
        <p:txBody>
          <a:bodyPr wrap="square">
            <a:spAutoFit/>
          </a:bodyPr>
          <a:lstStyle/>
          <a:p>
            <a:pPr lvl="0"/>
            <a:r>
              <a:rPr lang="es-MX" sz="1200" dirty="0" err="1" smtClean="0">
                <a:solidFill>
                  <a:schemeClr val="tx1">
                    <a:lumMod val="65000"/>
                    <a:lumOff val="35000"/>
                  </a:schemeClr>
                </a:solidFill>
                <a:latin typeface="Montserrat" panose="00000500000000000000" pitchFamily="2" charset="0"/>
              </a:rPr>
              <a:t>Webinar</a:t>
            </a:r>
            <a:r>
              <a:rPr lang="es-MX" sz="1200" dirty="0">
                <a:solidFill>
                  <a:schemeClr val="tx1">
                    <a:lumMod val="65000"/>
                    <a:lumOff val="35000"/>
                  </a:schemeClr>
                </a:solidFill>
                <a:latin typeface="Montserrat" panose="00000500000000000000" pitchFamily="2" charset="0"/>
              </a:rPr>
              <a:t>, </a:t>
            </a:r>
            <a:r>
              <a:rPr lang="es-MX" sz="1200" dirty="0" smtClean="0">
                <a:solidFill>
                  <a:schemeClr val="tx1">
                    <a:lumMod val="65000"/>
                    <a:lumOff val="35000"/>
                  </a:schemeClr>
                </a:solidFill>
                <a:latin typeface="Montserrat" panose="00000500000000000000" pitchFamily="2" charset="0"/>
              </a:rPr>
              <a:t>vía </a:t>
            </a:r>
            <a:r>
              <a:rPr lang="es-MX" sz="1200" dirty="0" err="1" smtClean="0">
                <a:solidFill>
                  <a:schemeClr val="tx1">
                    <a:lumMod val="65000"/>
                    <a:lumOff val="35000"/>
                  </a:schemeClr>
                </a:solidFill>
                <a:latin typeface="Montserrat" panose="00000500000000000000" pitchFamily="2" charset="0"/>
              </a:rPr>
              <a:t>Webex</a:t>
            </a:r>
            <a:r>
              <a:rPr lang="es-MX" sz="1200" dirty="0" smtClean="0">
                <a:solidFill>
                  <a:schemeClr val="tx1">
                    <a:lumMod val="65000"/>
                    <a:lumOff val="35000"/>
                  </a:schemeClr>
                </a:solidFill>
                <a:latin typeface="Montserrat" panose="00000500000000000000" pitchFamily="2" charset="0"/>
              </a:rPr>
              <a:t> </a:t>
            </a:r>
            <a:r>
              <a:rPr lang="es-MX" sz="1200" dirty="0">
                <a:solidFill>
                  <a:schemeClr val="tx1">
                    <a:lumMod val="65000"/>
                    <a:lumOff val="35000"/>
                  </a:schemeClr>
                </a:solidFill>
                <a:latin typeface="Montserrat" panose="00000500000000000000" pitchFamily="2" charset="0"/>
              </a:rPr>
              <a:t>o </a:t>
            </a:r>
            <a:r>
              <a:rPr lang="es-MX" sz="1200" dirty="0" err="1" smtClean="0">
                <a:solidFill>
                  <a:schemeClr val="tx1">
                    <a:lumMod val="65000"/>
                    <a:lumOff val="35000"/>
                  </a:schemeClr>
                </a:solidFill>
                <a:latin typeface="Montserrat" panose="00000500000000000000" pitchFamily="2" charset="0"/>
              </a:rPr>
              <a:t>Sky</a:t>
            </a:r>
            <a:r>
              <a:rPr lang="es-MX" sz="1200" dirty="0" smtClean="0">
                <a:solidFill>
                  <a:schemeClr val="tx1">
                    <a:lumMod val="65000"/>
                    <a:lumOff val="35000"/>
                  </a:schemeClr>
                </a:solidFill>
                <a:latin typeface="Montserrat" panose="00000500000000000000" pitchFamily="2" charset="0"/>
              </a:rPr>
              <a:t>-p. </a:t>
            </a:r>
          </a:p>
        </p:txBody>
      </p:sp>
      <p:cxnSp>
        <p:nvCxnSpPr>
          <p:cNvPr id="19" name="18 Conector recto"/>
          <p:cNvCxnSpPr/>
          <p:nvPr/>
        </p:nvCxnSpPr>
        <p:spPr>
          <a:xfrm flipH="1">
            <a:off x="611562" y="5635498"/>
            <a:ext cx="2736302"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539552" y="5281463"/>
            <a:ext cx="1178528"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Modalidad</a:t>
            </a:r>
            <a:endParaRPr lang="es-MX" sz="1400"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329530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332656"/>
            <a:ext cx="880369"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TEMA</a:t>
            </a:r>
            <a:endParaRPr lang="es-MX" b="1" dirty="0">
              <a:solidFill>
                <a:srgbClr val="38806B"/>
              </a:solidFill>
              <a:latin typeface="Montserrat" panose="00000500000000000000" pitchFamily="2" charset="0"/>
            </a:endParaRPr>
          </a:p>
        </p:txBody>
      </p:sp>
      <p:sp>
        <p:nvSpPr>
          <p:cNvPr id="5" name="4 Rectángulo"/>
          <p:cNvSpPr/>
          <p:nvPr/>
        </p:nvSpPr>
        <p:spPr>
          <a:xfrm>
            <a:off x="539552" y="1124744"/>
            <a:ext cx="8138780" cy="4524315"/>
          </a:xfrm>
          <a:prstGeom prst="rect">
            <a:avLst/>
          </a:prstGeom>
        </p:spPr>
        <p:txBody>
          <a:bodyPr wrap="square">
            <a:spAutoFit/>
          </a:bodyPr>
          <a:lstStyle/>
          <a:p>
            <a:r>
              <a:rPr lang="es-MX" sz="1400" b="1" dirty="0" smtClean="0">
                <a:solidFill>
                  <a:srgbClr val="38806B"/>
                </a:solidFill>
                <a:latin typeface="Montserrat" panose="00000500000000000000" pitchFamily="2" charset="0"/>
              </a:rPr>
              <a:t>Temario</a:t>
            </a:r>
            <a:endParaRPr lang="es-MX" sz="1400" b="1" dirty="0">
              <a:solidFill>
                <a:srgbClr val="38806B"/>
              </a:solidFill>
              <a:latin typeface="Montserrat" panose="00000500000000000000" pitchFamily="2" charset="0"/>
            </a:endParaRPr>
          </a:p>
          <a:p>
            <a:endParaRPr lang="es-MX" b="1" dirty="0">
              <a:latin typeface="Montserrat Medium" panose="00000600000000000000" pitchFamily="2" charset="0"/>
            </a:endParaRP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Marco conceptual básico</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Acervos documentales</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Estrategias de comunicación y de promoción cultural</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Publicación de contenidos</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Comunicación </a:t>
            </a:r>
            <a:r>
              <a:rPr lang="es-MX" sz="1200" dirty="0" smtClean="0">
                <a:solidFill>
                  <a:schemeClr val="tx1">
                    <a:lumMod val="65000"/>
                    <a:lumOff val="35000"/>
                  </a:schemeClr>
                </a:solidFill>
                <a:latin typeface="Montserrat" panose="00000500000000000000" pitchFamily="2" charset="0"/>
              </a:rPr>
              <a:t>social</a:t>
            </a:r>
          </a:p>
          <a:p>
            <a:pPr marL="285750" indent="-285750">
              <a:buFont typeface="Arial" panose="020B0604020202020204" pitchFamily="34" charset="0"/>
              <a:buChar char="•"/>
            </a:pPr>
            <a:endParaRPr lang="es-MX" sz="1200" dirty="0">
              <a:solidFill>
                <a:schemeClr val="tx1">
                  <a:lumMod val="65000"/>
                  <a:lumOff val="35000"/>
                </a:schemeClr>
              </a:solidFill>
              <a:latin typeface="Montserrat" panose="00000500000000000000" pitchFamily="2" charset="0"/>
            </a:endParaRPr>
          </a:p>
          <a:p>
            <a:pPr marL="285750" indent="-285750">
              <a:buFont typeface="Arial" panose="020B0604020202020204" pitchFamily="34" charset="0"/>
              <a:buChar char="•"/>
            </a:pPr>
            <a:endParaRPr lang="es-MX" sz="1200" dirty="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400" b="1" dirty="0">
                <a:solidFill>
                  <a:srgbClr val="38806B"/>
                </a:solidFill>
                <a:latin typeface="Montserrat" panose="00000500000000000000" pitchFamily="2" charset="0"/>
              </a:rPr>
              <a:t>Duración del taller y </a:t>
            </a:r>
            <a:r>
              <a:rPr lang="es-MX" sz="1400" b="1" dirty="0" smtClean="0">
                <a:solidFill>
                  <a:srgbClr val="38806B"/>
                </a:solidFill>
                <a:latin typeface="Montserrat" panose="00000500000000000000" pitchFamily="2" charset="0"/>
              </a:rPr>
              <a:t>ponentes</a:t>
            </a:r>
            <a:endParaRPr lang="es-MX" sz="1400" b="1" dirty="0">
              <a:solidFill>
                <a:srgbClr val="38806B"/>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200" dirty="0">
                <a:solidFill>
                  <a:schemeClr val="tx1">
                    <a:lumMod val="65000"/>
                    <a:lumOff val="35000"/>
                  </a:schemeClr>
                </a:solidFill>
                <a:latin typeface="Montserrat" panose="00000500000000000000" pitchFamily="2" charset="0"/>
              </a:rPr>
              <a:t>5 horas, distribuidas en teoría (60%) y práctica (40%)</a:t>
            </a:r>
          </a:p>
          <a:p>
            <a:r>
              <a:rPr lang="es-MX" sz="1200" dirty="0">
                <a:solidFill>
                  <a:schemeClr val="tx1">
                    <a:lumMod val="65000"/>
                    <a:lumOff val="35000"/>
                  </a:schemeClr>
                </a:solidFill>
                <a:latin typeface="Montserrat" panose="00000500000000000000" pitchFamily="2" charset="0"/>
              </a:rPr>
              <a:t>Instructores de la dirección de difusión del CENAPRED</a:t>
            </a:r>
          </a:p>
          <a:p>
            <a:endParaRPr lang="es-MX" sz="1200" dirty="0">
              <a:solidFill>
                <a:schemeClr val="tx1">
                  <a:lumMod val="65000"/>
                  <a:lumOff val="35000"/>
                </a:schemeClr>
              </a:solidFill>
              <a:latin typeface="Montserrat" panose="00000500000000000000" pitchFamily="2" charset="0"/>
            </a:endParaRPr>
          </a:p>
          <a:p>
            <a:endParaRPr lang="es-MX" sz="1200" dirty="0" smtClean="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400" b="1" dirty="0">
                <a:solidFill>
                  <a:srgbClr val="38806B"/>
                </a:solidFill>
                <a:latin typeface="Montserrat" panose="00000500000000000000" pitchFamily="2" charset="0"/>
              </a:rPr>
              <a:t>Materiales de </a:t>
            </a:r>
            <a:r>
              <a:rPr lang="es-MX" sz="1400" b="1" dirty="0" smtClean="0">
                <a:solidFill>
                  <a:srgbClr val="38806B"/>
                </a:solidFill>
                <a:latin typeface="Montserrat" panose="00000500000000000000" pitchFamily="2" charset="0"/>
              </a:rPr>
              <a:t>apoyo (en formato digital)</a:t>
            </a:r>
            <a:endParaRPr lang="es-MX" sz="1400" b="1" dirty="0">
              <a:solidFill>
                <a:srgbClr val="38806B"/>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Presentaciones utilizadas en el Seminario: Modelos prácticos de difusión cultural en protección civil</a:t>
            </a:r>
          </a:p>
          <a:p>
            <a:pPr marL="285750" indent="-285750">
              <a:buFont typeface="Arial" panose="020B0604020202020204" pitchFamily="34" charset="0"/>
              <a:buChar char="•"/>
            </a:pPr>
            <a:r>
              <a:rPr lang="es-MX" sz="1200" dirty="0" smtClean="0">
                <a:solidFill>
                  <a:schemeClr val="tx1">
                    <a:lumMod val="65000"/>
                    <a:lumOff val="35000"/>
                  </a:schemeClr>
                </a:solidFill>
                <a:latin typeface="Montserrat" panose="00000500000000000000" pitchFamily="2" charset="0"/>
              </a:rPr>
              <a:t>Manual de </a:t>
            </a:r>
            <a:r>
              <a:rPr lang="es-MX" sz="1200" dirty="0">
                <a:solidFill>
                  <a:schemeClr val="tx1">
                    <a:lumMod val="65000"/>
                    <a:lumOff val="35000"/>
                  </a:schemeClr>
                </a:solidFill>
                <a:latin typeface="Montserrat" panose="00000500000000000000" pitchFamily="2" charset="0"/>
              </a:rPr>
              <a:t>Comunicación del riesgo para protección civil en el ámbito </a:t>
            </a:r>
            <a:r>
              <a:rPr lang="es-MX" sz="1200" dirty="0" smtClean="0">
                <a:solidFill>
                  <a:schemeClr val="tx1">
                    <a:lumMod val="65000"/>
                    <a:lumOff val="35000"/>
                  </a:schemeClr>
                </a:solidFill>
                <a:latin typeface="Montserrat" panose="00000500000000000000" pitchFamily="2" charset="0"/>
              </a:rPr>
              <a:t>municipal.</a:t>
            </a:r>
            <a:endParaRPr lang="es-MX" sz="1200" dirty="0">
              <a:solidFill>
                <a:schemeClr val="tx1">
                  <a:lumMod val="65000"/>
                  <a:lumOff val="35000"/>
                </a:schemeClr>
              </a:solidFill>
              <a:latin typeface="Montserrat" panose="00000500000000000000" pitchFamily="2" charset="0"/>
            </a:endParaRP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Catálogo: Productos de difusión cultural del </a:t>
            </a:r>
            <a:r>
              <a:rPr lang="es-MX" sz="1200" dirty="0" smtClean="0">
                <a:solidFill>
                  <a:schemeClr val="tx1">
                    <a:lumMod val="65000"/>
                    <a:lumOff val="35000"/>
                  </a:schemeClr>
                </a:solidFill>
                <a:latin typeface="Montserrat" panose="00000500000000000000" pitchFamily="2" charset="0"/>
              </a:rPr>
              <a:t>CENAPRED.</a:t>
            </a:r>
            <a:endParaRPr lang="es-MX" dirty="0">
              <a:latin typeface="Montserrat Medium" panose="00000600000000000000" pitchFamily="2" charset="0"/>
            </a:endParaRPr>
          </a:p>
        </p:txBody>
      </p:sp>
      <p:sp>
        <p:nvSpPr>
          <p:cNvPr id="7" name="6 CuadroTexto"/>
          <p:cNvSpPr txBox="1"/>
          <p:nvPr/>
        </p:nvSpPr>
        <p:spPr>
          <a:xfrm>
            <a:off x="-36512" y="6407750"/>
            <a:ext cx="2834429" cy="261610"/>
          </a:xfrm>
          <a:prstGeom prst="rect">
            <a:avLst/>
          </a:prstGeom>
          <a:noFill/>
        </p:spPr>
        <p:txBody>
          <a:bodyPr wrap="none" rtlCol="0">
            <a:spAutoFit/>
          </a:bodyPr>
          <a:lstStyle/>
          <a:p>
            <a:pPr algn="r"/>
            <a:r>
              <a:rPr lang="es-MX" sz="1100" b="1" dirty="0" smtClean="0">
                <a:solidFill>
                  <a:schemeClr val="bg1"/>
                </a:solidFill>
                <a:latin typeface="Montserrat" panose="00000500000000000000" pitchFamily="2" charset="0"/>
              </a:rPr>
              <a:t>ESTRATEGIA DE FORTALECIMIENTO</a:t>
            </a:r>
            <a:endParaRPr lang="es-MX" sz="1100" b="1" dirty="0">
              <a:solidFill>
                <a:schemeClr val="bg1"/>
              </a:solidFill>
              <a:latin typeface="Montserrat" panose="00000500000000000000" pitchFamily="2" charset="0"/>
            </a:endParaRPr>
          </a:p>
        </p:txBody>
      </p:sp>
      <p:cxnSp>
        <p:nvCxnSpPr>
          <p:cNvPr id="8" name="7 Conector recto"/>
          <p:cNvCxnSpPr/>
          <p:nvPr/>
        </p:nvCxnSpPr>
        <p:spPr>
          <a:xfrm flipH="1">
            <a:off x="530808" y="1412776"/>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H="1">
            <a:off x="539552" y="4869160"/>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a:off x="611560" y="3356992"/>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46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xmlns="" id="{C72EED67-8814-42EC-AC9E-531C75A9F126}"/>
              </a:ext>
            </a:extLst>
          </p:cNvPr>
          <p:cNvSpPr txBox="1"/>
          <p:nvPr/>
        </p:nvSpPr>
        <p:spPr>
          <a:xfrm>
            <a:off x="107504" y="836712"/>
            <a:ext cx="5976664" cy="6001643"/>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latin typeface="Montserrat" panose="00000500000000000000" pitchFamily="2" charset="0"/>
              </a:rPr>
              <a:t>Se cuenta con los siguientes materiales: mapas de </a:t>
            </a:r>
            <a:r>
              <a:rPr lang="es-MX" sz="1600" b="1" dirty="0">
                <a:latin typeface="Montserrat" panose="00000500000000000000" pitchFamily="2" charset="0"/>
              </a:rPr>
              <a:t>peligro</a:t>
            </a:r>
            <a:r>
              <a:rPr lang="es-MX" sz="1600" dirty="0">
                <a:latin typeface="Montserrat" panose="00000500000000000000" pitchFamily="2" charset="0"/>
              </a:rPr>
              <a:t> a escala municipal, </a:t>
            </a:r>
            <a:r>
              <a:rPr lang="es-MX" sz="1600" b="1" dirty="0">
                <a:latin typeface="Montserrat" panose="00000500000000000000" pitchFamily="2" charset="0"/>
              </a:rPr>
              <a:t>inundaciones históricas</a:t>
            </a:r>
            <a:r>
              <a:rPr lang="es-MX" sz="1600" dirty="0">
                <a:latin typeface="Montserrat" panose="00000500000000000000" pitchFamily="2" charset="0"/>
              </a:rPr>
              <a:t>  y de </a:t>
            </a:r>
            <a:r>
              <a:rPr lang="es-MX" sz="1600" b="1" dirty="0">
                <a:latin typeface="Montserrat" panose="00000500000000000000" pitchFamily="2" charset="0"/>
              </a:rPr>
              <a:t>vulnerabilidad</a:t>
            </a:r>
            <a:r>
              <a:rPr lang="es-MX" sz="1600" dirty="0">
                <a:latin typeface="Montserrat" panose="00000500000000000000" pitchFamily="2" charset="0"/>
              </a:rPr>
              <a:t>, ambos disponibles en el ANR. </a:t>
            </a:r>
            <a:r>
              <a:rPr lang="es-MX" sz="1600" dirty="0" smtClean="0">
                <a:latin typeface="Montserrat" panose="00000500000000000000" pitchFamily="2" charset="0"/>
              </a:rPr>
              <a:t>Además del índice de </a:t>
            </a:r>
            <a:r>
              <a:rPr lang="es-MX" sz="1600" dirty="0" err="1" smtClean="0">
                <a:latin typeface="Montserrat" panose="00000500000000000000" pitchFamily="2" charset="0"/>
              </a:rPr>
              <a:t>inundabilidad</a:t>
            </a:r>
            <a:r>
              <a:rPr lang="es-MX" sz="1600" dirty="0" smtClean="0">
                <a:latin typeface="Montserrat" panose="00000500000000000000" pitchFamily="2" charset="0"/>
              </a:rPr>
              <a:t>.</a:t>
            </a:r>
            <a:endParaRPr lang="es-MX" sz="1600" dirty="0">
              <a:latin typeface="Montserrat" panose="00000500000000000000" pitchFamily="2" charset="0"/>
            </a:endParaRPr>
          </a:p>
          <a:p>
            <a:pPr marL="285750" indent="-285750" algn="just">
              <a:buFont typeface="Wingdings" panose="05000000000000000000" pitchFamily="2" charset="2"/>
              <a:buChar char="q"/>
            </a:pPr>
            <a:endParaRPr lang="es-MX" sz="1600" dirty="0">
              <a:latin typeface="Montserrat" panose="00000500000000000000" pitchFamily="2" charset="0"/>
            </a:endParaRPr>
          </a:p>
          <a:p>
            <a:pPr algn="just"/>
            <a:r>
              <a:rPr lang="es-MX" sz="1600" b="1" dirty="0">
                <a:solidFill>
                  <a:srgbClr val="38806B"/>
                </a:solidFill>
                <a:latin typeface="Montserrat" panose="00000500000000000000" pitchFamily="2" charset="0"/>
              </a:rPr>
              <a:t>R</a:t>
            </a:r>
            <a:r>
              <a:rPr lang="es-MX" sz="1600" b="1" dirty="0" smtClean="0">
                <a:solidFill>
                  <a:srgbClr val="38806B"/>
                </a:solidFill>
                <a:latin typeface="Montserrat" panose="00000500000000000000" pitchFamily="2" charset="0"/>
              </a:rPr>
              <a:t>ecomendaciones</a:t>
            </a:r>
          </a:p>
          <a:p>
            <a:pPr marL="285750" indent="-285750" algn="just">
              <a:buFont typeface="Arial" panose="020B0604020202020204" pitchFamily="34" charset="0"/>
              <a:buChar char="•"/>
            </a:pPr>
            <a:r>
              <a:rPr lang="es-MX" sz="1600" dirty="0" smtClean="0">
                <a:latin typeface="Montserrat" panose="00000500000000000000" pitchFamily="2" charset="0"/>
              </a:rPr>
              <a:t>Fortalecer capacidades para </a:t>
            </a:r>
            <a:r>
              <a:rPr lang="es-MX" sz="1600" b="1" dirty="0" smtClean="0">
                <a:latin typeface="Montserrat" panose="00000500000000000000" pitchFamily="2" charset="0"/>
              </a:rPr>
              <a:t>desarrollar, construir y operar proyectos de drenaje pluvial </a:t>
            </a:r>
            <a:r>
              <a:rPr lang="es-MX" sz="1600" dirty="0" smtClean="0">
                <a:latin typeface="Montserrat" panose="00000500000000000000" pitchFamily="2" charset="0"/>
              </a:rPr>
              <a:t>con enfoque </a:t>
            </a:r>
            <a:r>
              <a:rPr lang="es-MX" sz="1600" dirty="0">
                <a:latin typeface="Montserrat" panose="00000500000000000000" pitchFamily="2" charset="0"/>
              </a:rPr>
              <a:t>de </a:t>
            </a:r>
            <a:r>
              <a:rPr lang="es-MX" sz="1600" dirty="0" smtClean="0">
                <a:latin typeface="Montserrat" panose="00000500000000000000" pitchFamily="2" charset="0"/>
              </a:rPr>
              <a:t>cuenca, ya que el alto grado de impermeabilización que se ha alcanzado en las localidades urbanas hace que </a:t>
            </a:r>
            <a:r>
              <a:rPr lang="es-MX" sz="1600" b="1" dirty="0" smtClean="0">
                <a:latin typeface="Montserrat" panose="00000500000000000000" pitchFamily="2" charset="0"/>
              </a:rPr>
              <a:t>la concentración de la lluvia sea superior a las capacidades de desalojo de sus drenajes actuales</a:t>
            </a:r>
            <a:r>
              <a:rPr lang="es-MX" sz="1600" dirty="0" smtClean="0">
                <a:latin typeface="Montserrat" panose="00000500000000000000" pitchFamily="2" charset="0"/>
              </a:rPr>
              <a:t>.</a:t>
            </a: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b="1" dirty="0" smtClean="0">
                <a:latin typeface="Montserrat" panose="00000500000000000000" pitchFamily="2" charset="0"/>
              </a:rPr>
              <a:t>Actualizar </a:t>
            </a:r>
            <a:r>
              <a:rPr lang="es-MX" sz="1600" b="1" dirty="0">
                <a:latin typeface="Montserrat" panose="00000500000000000000" pitchFamily="2" charset="0"/>
              </a:rPr>
              <a:t>y elaborar mapas </a:t>
            </a:r>
            <a:r>
              <a:rPr lang="es-MX" sz="1600" dirty="0">
                <a:latin typeface="Montserrat" panose="00000500000000000000" pitchFamily="2" charset="0"/>
              </a:rPr>
              <a:t>de inundación para ríos y centros </a:t>
            </a:r>
            <a:r>
              <a:rPr lang="es-MX" sz="1600" dirty="0" smtClean="0">
                <a:latin typeface="Montserrat" panose="00000500000000000000" pitchFamily="2" charset="0"/>
              </a:rPr>
              <a:t>urbanos, </a:t>
            </a:r>
            <a:r>
              <a:rPr lang="es-MX" sz="1600" dirty="0">
                <a:latin typeface="Montserrat" panose="00000500000000000000" pitchFamily="2" charset="0"/>
              </a:rPr>
              <a:t>con apoyo de las dependencias académicas del </a:t>
            </a:r>
            <a:r>
              <a:rPr lang="es-MX" sz="1600" dirty="0" smtClean="0">
                <a:latin typeface="Montserrat" panose="00000500000000000000" pitchFamily="2" charset="0"/>
              </a:rPr>
              <a:t>estado; por ejemplo, falta hacer mapas en </a:t>
            </a:r>
            <a:r>
              <a:rPr lang="es-MX" sz="1600" b="1" dirty="0" err="1" smtClean="0">
                <a:latin typeface="Montserrat" panose="00000500000000000000" pitchFamily="2" charset="0"/>
              </a:rPr>
              <a:t>Tampacán</a:t>
            </a:r>
            <a:r>
              <a:rPr lang="es-MX" sz="1600" b="1" dirty="0" smtClean="0">
                <a:latin typeface="Montserrat" panose="00000500000000000000" pitchFamily="2" charset="0"/>
              </a:rPr>
              <a:t>,  </a:t>
            </a:r>
            <a:r>
              <a:rPr lang="es-MX" sz="1600" b="1" dirty="0" err="1" smtClean="0">
                <a:latin typeface="Montserrat" panose="00000500000000000000" pitchFamily="2" charset="0"/>
              </a:rPr>
              <a:t>Axtla</a:t>
            </a:r>
            <a:r>
              <a:rPr lang="es-MX" sz="1600" b="1" dirty="0" smtClean="0">
                <a:latin typeface="Montserrat" panose="00000500000000000000" pitchFamily="2" charset="0"/>
              </a:rPr>
              <a:t> de Terrazas, Ciudad Valles, El Naranjo, </a:t>
            </a:r>
            <a:r>
              <a:rPr lang="es-MX" sz="1600" b="1" dirty="0">
                <a:latin typeface="Montserrat" panose="00000500000000000000" pitchFamily="2" charset="0"/>
              </a:rPr>
              <a:t>É</a:t>
            </a:r>
            <a:r>
              <a:rPr lang="es-MX" sz="1600" b="1" dirty="0" smtClean="0">
                <a:latin typeface="Montserrat" panose="00000500000000000000" pitchFamily="2" charset="0"/>
              </a:rPr>
              <a:t>bano, </a:t>
            </a:r>
            <a:r>
              <a:rPr lang="es-MX" sz="1600" b="1" dirty="0" err="1" smtClean="0">
                <a:latin typeface="Montserrat" panose="00000500000000000000" pitchFamily="2" charset="0"/>
              </a:rPr>
              <a:t>Tamuín</a:t>
            </a:r>
            <a:r>
              <a:rPr lang="es-MX" sz="1600" b="1" dirty="0" smtClean="0">
                <a:latin typeface="Montserrat" panose="00000500000000000000" pitchFamily="2" charset="0"/>
              </a:rPr>
              <a:t>, San Vicente </a:t>
            </a:r>
            <a:r>
              <a:rPr lang="es-MX" sz="1600" b="1" dirty="0" err="1" smtClean="0">
                <a:latin typeface="Montserrat" panose="00000500000000000000" pitchFamily="2" charset="0"/>
              </a:rPr>
              <a:t>Tancuayalab</a:t>
            </a:r>
            <a:r>
              <a:rPr lang="es-MX" sz="1600" b="1" dirty="0" smtClean="0">
                <a:latin typeface="Montserrat" panose="00000500000000000000" pitchFamily="2" charset="0"/>
              </a:rPr>
              <a:t>, </a:t>
            </a:r>
            <a:r>
              <a:rPr lang="es-MX" sz="1600" b="1" dirty="0" err="1" smtClean="0">
                <a:latin typeface="Montserrat" panose="00000500000000000000" pitchFamily="2" charset="0"/>
              </a:rPr>
              <a:t>Tanquián</a:t>
            </a:r>
            <a:r>
              <a:rPr lang="es-MX" sz="1600" b="1" dirty="0" smtClean="0">
                <a:latin typeface="Montserrat" panose="00000500000000000000" pitchFamily="2" charset="0"/>
              </a:rPr>
              <a:t> de Escobedo, </a:t>
            </a:r>
            <a:r>
              <a:rPr lang="es-MX" sz="1600" b="1" dirty="0" err="1" smtClean="0">
                <a:latin typeface="Montserrat" panose="00000500000000000000" pitchFamily="2" charset="0"/>
              </a:rPr>
              <a:t>Tampamolón</a:t>
            </a:r>
            <a:r>
              <a:rPr lang="es-MX" sz="1600" b="1" dirty="0" smtClean="0">
                <a:latin typeface="Montserrat" panose="00000500000000000000" pitchFamily="2" charset="0"/>
              </a:rPr>
              <a:t> Corona,</a:t>
            </a:r>
            <a:r>
              <a:rPr lang="es-MX" sz="1600" dirty="0" smtClean="0">
                <a:latin typeface="Montserrat" panose="00000500000000000000" pitchFamily="2" charset="0"/>
              </a:rPr>
              <a:t> municipios clasificados como de </a:t>
            </a:r>
            <a:r>
              <a:rPr lang="es-MX" sz="1600" b="1" dirty="0" smtClean="0">
                <a:latin typeface="Montserrat" panose="00000500000000000000" pitchFamily="2" charset="0"/>
              </a:rPr>
              <a:t>peligro muy alto</a:t>
            </a:r>
            <a:r>
              <a:rPr lang="es-MX" sz="1600" dirty="0" smtClean="0">
                <a:latin typeface="Montserrat" panose="00000500000000000000" pitchFamily="2" charset="0"/>
              </a:rPr>
              <a:t> por inundación.</a:t>
            </a:r>
          </a:p>
          <a:p>
            <a:pPr marL="285750" indent="-285750" algn="just">
              <a:buFont typeface="Arial" panose="020B0604020202020204" pitchFamily="34" charset="0"/>
              <a:buChar char="•"/>
            </a:pPr>
            <a:r>
              <a:rPr lang="es-MX" sz="1600" dirty="0" smtClean="0">
                <a:latin typeface="Montserrat" panose="00000500000000000000" pitchFamily="2" charset="0"/>
              </a:rPr>
              <a:t>Fortalecer el sistema de monitoreo y vigilancia </a:t>
            </a:r>
            <a:r>
              <a:rPr lang="es-MX" sz="1600" dirty="0" err="1" smtClean="0">
                <a:latin typeface="Montserrat" panose="00000500000000000000" pitchFamily="2" charset="0"/>
              </a:rPr>
              <a:t>hidrometeorológica</a:t>
            </a:r>
            <a:r>
              <a:rPr lang="es-MX" sz="1600" dirty="0" smtClean="0">
                <a:latin typeface="Montserrat" panose="00000500000000000000" pitchFamily="2" charset="0"/>
              </a:rPr>
              <a:t> en el estado, así como incluir su mantenimiento; y reforzar la comunicación entre autoridades y población. </a:t>
            </a:r>
          </a:p>
        </p:txBody>
      </p:sp>
      <p:pic>
        <p:nvPicPr>
          <p:cNvPr id="11" name="Picture 3" descr="D:\Servicio_social\Santiago\PELIGRO\MAPAS PELIGRO\San Luis PotosíI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980728"/>
            <a:ext cx="2439058" cy="2045662"/>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2" name="Picture 2" descr="D:\Servicio_social\Santiago\Inundabilidad\MAPAS INUNDABILIDAD\San Luis Potosí.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054672"/>
            <a:ext cx="2439058" cy="1963841"/>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3" name="Picture 2" descr="D:\Servicio_social\Santiago\HISTORICO\MAPAS HISTÓRICOS\San Luis PotosíHI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013176"/>
            <a:ext cx="2439058" cy="1773064"/>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2 CuadroTexto">
            <a:extLst>
              <a:ext uri="{FF2B5EF4-FFF2-40B4-BE49-F238E27FC236}">
                <a16:creationId xmlns:a16="http://schemas.microsoft.com/office/drawing/2014/main" xmlns="" id="{8704289E-E0FC-492E-AA72-A14602583E7F}"/>
              </a:ext>
            </a:extLst>
          </p:cNvPr>
          <p:cNvSpPr txBox="1"/>
          <p:nvPr/>
        </p:nvSpPr>
        <p:spPr>
          <a:xfrm>
            <a:off x="518779" y="311212"/>
            <a:ext cx="2010487" cy="400110"/>
          </a:xfrm>
          <a:prstGeom prst="rect">
            <a:avLst/>
          </a:prstGeom>
          <a:noFill/>
        </p:spPr>
        <p:txBody>
          <a:bodyPr wrap="none" rtlCol="0">
            <a:spAutoFit/>
          </a:bodyPr>
          <a:lstStyle/>
          <a:p>
            <a:pPr algn="r"/>
            <a:r>
              <a:rPr lang="es-MX" sz="2000" b="1" dirty="0">
                <a:solidFill>
                  <a:srgbClr val="38806B"/>
                </a:solidFill>
                <a:latin typeface="Montserrat" panose="00000500000000000000" pitchFamily="2" charset="0"/>
              </a:rPr>
              <a:t>I</a:t>
            </a:r>
            <a:r>
              <a:rPr lang="es-MX" sz="2000" b="1" dirty="0" smtClean="0">
                <a:solidFill>
                  <a:srgbClr val="38806B"/>
                </a:solidFill>
                <a:latin typeface="Montserrat" panose="00000500000000000000" pitchFamily="2" charset="0"/>
              </a:rPr>
              <a:t>nundaciones</a:t>
            </a:r>
            <a:endParaRPr lang="es-MX" sz="2000"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696697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2454"/>
          <a:stretch/>
        </p:blipFill>
        <p:spPr>
          <a:xfrm>
            <a:off x="5432088" y="916095"/>
            <a:ext cx="3604126" cy="2453354"/>
          </a:xfrm>
          <a:prstGeom prst="rect">
            <a:avLst/>
          </a:prstGeom>
        </p:spPr>
      </p:pic>
      <p:sp>
        <p:nvSpPr>
          <p:cNvPr id="9" name="8 CuadroTexto"/>
          <p:cNvSpPr txBox="1"/>
          <p:nvPr/>
        </p:nvSpPr>
        <p:spPr>
          <a:xfrm>
            <a:off x="5485365" y="3453496"/>
            <a:ext cx="3695147" cy="215444"/>
          </a:xfrm>
          <a:prstGeom prst="rect">
            <a:avLst/>
          </a:prstGeom>
          <a:solidFill>
            <a:schemeClr val="bg1">
              <a:alpha val="27000"/>
            </a:schemeClr>
          </a:solidFill>
        </p:spPr>
        <p:txBody>
          <a:bodyPr wrap="square" rtlCol="0">
            <a:spAutoFit/>
          </a:bodyPr>
          <a:lstStyle/>
          <a:p>
            <a:r>
              <a:rPr lang="es-MX" sz="800" b="1" dirty="0" smtClean="0">
                <a:latin typeface="Montserrat" panose="00000500000000000000" pitchFamily="2" charset="0"/>
              </a:rPr>
              <a:t>Índice de peligro por sequías en los municipios de </a:t>
            </a:r>
            <a:r>
              <a:rPr lang="es-MX" sz="800" b="1" dirty="0">
                <a:latin typeface="Montserrat" panose="00000500000000000000" pitchFamily="2" charset="0"/>
              </a:rPr>
              <a:t>San Luis Potosí </a:t>
            </a:r>
          </a:p>
        </p:txBody>
      </p:sp>
      <p:sp>
        <p:nvSpPr>
          <p:cNvPr id="8" name="7 CuadroTexto"/>
          <p:cNvSpPr txBox="1"/>
          <p:nvPr/>
        </p:nvSpPr>
        <p:spPr>
          <a:xfrm>
            <a:off x="467544" y="198437"/>
            <a:ext cx="4104456"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endParaRPr lang="es-MX" sz="2000" b="1" dirty="0">
              <a:solidFill>
                <a:srgbClr val="38806B"/>
              </a:solidFill>
              <a:latin typeface="Montserrat"/>
            </a:endParaRPr>
          </a:p>
        </p:txBody>
      </p:sp>
      <p:sp>
        <p:nvSpPr>
          <p:cNvPr id="4" name="3 Rectángulo"/>
          <p:cNvSpPr/>
          <p:nvPr/>
        </p:nvSpPr>
        <p:spPr>
          <a:xfrm>
            <a:off x="0" y="916095"/>
            <a:ext cx="5485365" cy="3539430"/>
          </a:xfrm>
          <a:prstGeom prst="rect">
            <a:avLst/>
          </a:prstGeom>
        </p:spPr>
        <p:txBody>
          <a:bodyPr wrap="square">
            <a:spAutoFit/>
          </a:bodyPr>
          <a:lstStyle/>
          <a:p>
            <a:pPr lvl="0" algn="just"/>
            <a:r>
              <a:rPr lang="es-MX" sz="1600" dirty="0">
                <a:latin typeface="Montserrat" panose="00000500000000000000" pitchFamily="2" charset="0"/>
              </a:rPr>
              <a:t>De acuerdo con los Atlas de Riesgos Nacional y Estatal de San Luis Potosí, así como con la base de datos de declaratorias de desastres, los principales fenómenos hidrometeorológicos y su impacto </a:t>
            </a:r>
            <a:r>
              <a:rPr lang="es-MX" sz="1600" dirty="0" smtClean="0">
                <a:latin typeface="Montserrat" panose="00000500000000000000" pitchFamily="2" charset="0"/>
              </a:rPr>
              <a:t>son:</a:t>
            </a:r>
          </a:p>
          <a:p>
            <a:pPr lvl="0" algn="just"/>
            <a:endParaRPr lang="es-MX" sz="1600" dirty="0" smtClean="0">
              <a:latin typeface="Montserrat" panose="00000500000000000000" pitchFamily="2" charset="0"/>
            </a:endParaRPr>
          </a:p>
          <a:p>
            <a:pPr marL="285750" lvl="0" indent="-285750">
              <a:buFont typeface="Arial" panose="020B0604020202020204" pitchFamily="34" charset="0"/>
              <a:buChar char="•"/>
            </a:pPr>
            <a:r>
              <a:rPr lang="es-MX" sz="1600" dirty="0">
                <a:latin typeface="Montserrat" panose="00000500000000000000" pitchFamily="2" charset="0"/>
              </a:rPr>
              <a:t>Sequías (seis declaratorias por desastre</a:t>
            </a:r>
            <a:r>
              <a:rPr lang="es-MX" sz="1600" dirty="0" smtClean="0">
                <a:latin typeface="Montserrat" panose="00000500000000000000" pitchFamily="2" charset="0"/>
              </a:rPr>
              <a:t>).</a:t>
            </a:r>
            <a:endParaRPr lang="es-MX" sz="1600" dirty="0">
              <a:latin typeface="Montserrat" panose="00000500000000000000" pitchFamily="2" charset="0"/>
            </a:endParaRPr>
          </a:p>
          <a:p>
            <a:pPr marL="285750" lvl="0" indent="-285750">
              <a:buFont typeface="Arial" panose="020B0604020202020204" pitchFamily="34" charset="0"/>
              <a:buChar char="•"/>
            </a:pPr>
            <a:r>
              <a:rPr lang="es-MX" sz="1600" dirty="0">
                <a:latin typeface="Montserrat" panose="00000500000000000000" pitchFamily="2" charset="0"/>
              </a:rPr>
              <a:t>Tormentas </a:t>
            </a:r>
            <a:r>
              <a:rPr lang="es-MX" sz="1600" dirty="0" smtClean="0">
                <a:latin typeface="Montserrat" panose="00000500000000000000" pitchFamily="2" charset="0"/>
              </a:rPr>
              <a:t>eléctricas.</a:t>
            </a:r>
            <a:endParaRPr lang="es-MX" sz="1600" dirty="0">
              <a:latin typeface="Montserrat" panose="00000500000000000000" pitchFamily="2" charset="0"/>
            </a:endParaRPr>
          </a:p>
          <a:p>
            <a:pPr marL="285750" lvl="0" indent="-285750">
              <a:buFont typeface="Arial" panose="020B0604020202020204" pitchFamily="34" charset="0"/>
              <a:buChar char="•"/>
            </a:pPr>
            <a:r>
              <a:rPr lang="es-MX" sz="1600" dirty="0">
                <a:latin typeface="Montserrat" panose="00000500000000000000" pitchFamily="2" charset="0"/>
              </a:rPr>
              <a:t>Bajas temperaturas y nevadas (dos </a:t>
            </a:r>
            <a:r>
              <a:rPr lang="es-MX" sz="1600" dirty="0" smtClean="0">
                <a:latin typeface="Montserrat" panose="00000500000000000000" pitchFamily="2" charset="0"/>
              </a:rPr>
              <a:t>declaratorias </a:t>
            </a:r>
            <a:r>
              <a:rPr lang="es-MX" sz="1600" dirty="0">
                <a:latin typeface="Montserrat" panose="00000500000000000000" pitchFamily="2" charset="0"/>
              </a:rPr>
              <a:t>por emergencia de nevadas, heladas, granizadas</a:t>
            </a:r>
            <a:r>
              <a:rPr lang="es-MX" sz="1600" dirty="0" smtClean="0">
                <a:latin typeface="Montserrat" panose="00000500000000000000" pitchFamily="2" charset="0"/>
              </a:rPr>
              <a:t>).</a:t>
            </a:r>
            <a:endParaRPr lang="es-MX" sz="1600" dirty="0">
              <a:latin typeface="Montserrat" panose="00000500000000000000" pitchFamily="2" charset="0"/>
            </a:endParaRPr>
          </a:p>
          <a:p>
            <a:pPr marL="285750" lvl="0" indent="-285750">
              <a:buFont typeface="Arial" panose="020B0604020202020204" pitchFamily="34" charset="0"/>
              <a:buChar char="•"/>
            </a:pPr>
            <a:r>
              <a:rPr lang="es-MX" sz="1600" dirty="0">
                <a:latin typeface="Montserrat" panose="00000500000000000000" pitchFamily="2" charset="0"/>
              </a:rPr>
              <a:t>Ondas de calor (dos declaratorias por emergencia</a:t>
            </a:r>
            <a:r>
              <a:rPr lang="es-MX" sz="1600" dirty="0" smtClean="0">
                <a:latin typeface="Montserrat" panose="00000500000000000000" pitchFamily="2" charset="0"/>
              </a:rPr>
              <a:t>).</a:t>
            </a:r>
            <a:endParaRPr lang="es-MX" sz="1600" dirty="0">
              <a:latin typeface="Montserrat" panose="00000500000000000000" pitchFamily="2" charset="0"/>
            </a:endParaRPr>
          </a:p>
          <a:p>
            <a:pPr marL="285750" lvl="0" indent="-285750">
              <a:buFont typeface="Arial" panose="020B0604020202020204" pitchFamily="34" charset="0"/>
              <a:buChar char="•"/>
            </a:pPr>
            <a:r>
              <a:rPr lang="es-MX" sz="1600" dirty="0">
                <a:latin typeface="Montserrat" panose="00000500000000000000" pitchFamily="2" charset="0"/>
              </a:rPr>
              <a:t>Ciclones tropicales (una declaratoria por desastre</a:t>
            </a:r>
            <a:r>
              <a:rPr lang="es-MX" sz="1600" dirty="0" smtClean="0">
                <a:latin typeface="Montserrat" panose="00000500000000000000" pitchFamily="2" charset="0"/>
              </a:rPr>
              <a:t>).</a:t>
            </a:r>
            <a:endParaRPr lang="es-MX" sz="1600" dirty="0"/>
          </a:p>
        </p:txBody>
      </p:sp>
      <p:sp>
        <p:nvSpPr>
          <p:cNvPr id="6" name="5 Rectángulo"/>
          <p:cNvSpPr/>
          <p:nvPr/>
        </p:nvSpPr>
        <p:spPr>
          <a:xfrm>
            <a:off x="323528" y="4571836"/>
            <a:ext cx="6498468" cy="369332"/>
          </a:xfrm>
          <a:prstGeom prst="rect">
            <a:avLst/>
          </a:prstGeom>
        </p:spPr>
        <p:txBody>
          <a:bodyPr wrap="square">
            <a:spAutoFit/>
          </a:bodyPr>
          <a:lstStyle/>
          <a:p>
            <a:pPr lvl="0"/>
            <a:r>
              <a:rPr lang="es-MX" b="1" dirty="0">
                <a:solidFill>
                  <a:srgbClr val="38806B"/>
                </a:solidFill>
                <a:latin typeface="Montserrat" panose="00000500000000000000" pitchFamily="2" charset="0"/>
              </a:rPr>
              <a:t>Recursos del CENAPRED a disposición del </a:t>
            </a:r>
            <a:r>
              <a:rPr lang="es-MX" b="1" dirty="0" smtClean="0">
                <a:solidFill>
                  <a:srgbClr val="38806B"/>
                </a:solidFill>
                <a:latin typeface="Montserrat" panose="00000500000000000000" pitchFamily="2" charset="0"/>
              </a:rPr>
              <a:t>estado</a:t>
            </a:r>
            <a:endParaRPr lang="es-MX" b="1" dirty="0">
              <a:solidFill>
                <a:srgbClr val="38806B"/>
              </a:solidFill>
              <a:latin typeface="Montserrat" panose="00000500000000000000" pitchFamily="2" charset="0"/>
            </a:endParaRPr>
          </a:p>
        </p:txBody>
      </p:sp>
      <p:sp>
        <p:nvSpPr>
          <p:cNvPr id="7" name="6 Rectángulo"/>
          <p:cNvSpPr/>
          <p:nvPr/>
        </p:nvSpPr>
        <p:spPr>
          <a:xfrm>
            <a:off x="0" y="4925486"/>
            <a:ext cx="9108504" cy="1815882"/>
          </a:xfrm>
          <a:prstGeom prst="rect">
            <a:avLst/>
          </a:prstGeom>
        </p:spPr>
        <p:txBody>
          <a:bodyPr wrap="square">
            <a:spAutoFit/>
          </a:bodyPr>
          <a:lstStyle/>
          <a:p>
            <a:pPr marL="285750" lvl="0" indent="-285750" algn="just">
              <a:buFont typeface="Arial" panose="020B0604020202020204" pitchFamily="34" charset="0"/>
              <a:buChar char="•"/>
            </a:pPr>
            <a:r>
              <a:rPr lang="es-MX" sz="1600" dirty="0">
                <a:latin typeface="Montserrat" panose="00000500000000000000" pitchFamily="2" charset="0"/>
              </a:rPr>
              <a:t>Mapas de índices de peligro por sequías, tormentas eléctricas, bajas temperaturas, nevadas, granizadas y ondas de </a:t>
            </a:r>
            <a:r>
              <a:rPr lang="es-MX" sz="1600" dirty="0" smtClean="0">
                <a:latin typeface="Montserrat" panose="00000500000000000000" pitchFamily="2" charset="0"/>
              </a:rPr>
              <a:t>calor.</a:t>
            </a:r>
          </a:p>
          <a:p>
            <a:pPr marL="285750" indent="-285750" algn="just">
              <a:buFont typeface="Arial" panose="020B0604020202020204" pitchFamily="34" charset="0"/>
              <a:buChar char="•"/>
            </a:pPr>
            <a:r>
              <a:rPr lang="es-MX" sz="1600" dirty="0">
                <a:latin typeface="Montserrat" panose="00000500000000000000" pitchFamily="2" charset="0"/>
              </a:rPr>
              <a:t>Guía básica para la elaboración de atlas estatales y municipales de peligro o </a:t>
            </a:r>
            <a:r>
              <a:rPr lang="es-MX" sz="1600" dirty="0" smtClean="0">
                <a:latin typeface="Montserrat" panose="00000500000000000000" pitchFamily="2" charset="0"/>
              </a:rPr>
              <a:t>riesgo.</a:t>
            </a:r>
          </a:p>
          <a:p>
            <a:pPr marL="285750" lvl="0" indent="-285750" algn="just">
              <a:buFont typeface="Arial" panose="020B0604020202020204" pitchFamily="34" charset="0"/>
              <a:buChar char="•"/>
            </a:pPr>
            <a:r>
              <a:rPr lang="es-MX" sz="1600" dirty="0">
                <a:latin typeface="Montserrat" panose="00000500000000000000" pitchFamily="2" charset="0"/>
              </a:rPr>
              <a:t>Fascículo de </a:t>
            </a:r>
            <a:r>
              <a:rPr lang="es-MX" sz="1600" i="1" dirty="0">
                <a:latin typeface="Montserrat" panose="00000500000000000000" pitchFamily="2" charset="0"/>
              </a:rPr>
              <a:t>Tormentas </a:t>
            </a:r>
            <a:r>
              <a:rPr lang="es-MX" sz="1600" i="1" dirty="0" smtClean="0">
                <a:latin typeface="Montserrat" panose="00000500000000000000" pitchFamily="2" charset="0"/>
              </a:rPr>
              <a:t>Severas</a:t>
            </a:r>
          </a:p>
          <a:p>
            <a:pPr marL="285750" indent="-285750" algn="just">
              <a:buFont typeface="Arial" panose="020B0604020202020204" pitchFamily="34" charset="0"/>
              <a:buChar char="•"/>
            </a:pPr>
            <a:r>
              <a:rPr lang="es-MX" sz="1600" dirty="0">
                <a:latin typeface="Montserrat" panose="00000500000000000000" pitchFamily="2" charset="0"/>
              </a:rPr>
              <a:t>Infografía de </a:t>
            </a:r>
            <a:r>
              <a:rPr lang="es-MX" sz="1600" i="1" dirty="0">
                <a:latin typeface="Montserrat" panose="00000500000000000000" pitchFamily="2" charset="0"/>
              </a:rPr>
              <a:t>Tormentas </a:t>
            </a:r>
            <a:r>
              <a:rPr lang="es-MX" sz="1600" i="1" dirty="0" smtClean="0">
                <a:latin typeface="Montserrat" panose="00000500000000000000" pitchFamily="2" charset="0"/>
              </a:rPr>
              <a:t>Eléctricas</a:t>
            </a:r>
          </a:p>
          <a:p>
            <a:pPr marL="285750" lvl="0" indent="-285750" algn="just">
              <a:buFont typeface="Arial" panose="020B0604020202020204" pitchFamily="34" charset="0"/>
              <a:buChar char="•"/>
            </a:pPr>
            <a:r>
              <a:rPr lang="es-MX" sz="1600" dirty="0">
                <a:latin typeface="Montserrat" panose="00000500000000000000" pitchFamily="2" charset="0"/>
              </a:rPr>
              <a:t>Informe </a:t>
            </a:r>
            <a:r>
              <a:rPr lang="es-MX" sz="1600" i="1" dirty="0">
                <a:latin typeface="Montserrat" panose="00000500000000000000" pitchFamily="2" charset="0"/>
              </a:rPr>
              <a:t>Mapas de riesgo por fenómenos </a:t>
            </a:r>
            <a:r>
              <a:rPr lang="es-MX" sz="1600" i="1" dirty="0" err="1">
                <a:latin typeface="Montserrat" panose="00000500000000000000" pitchFamily="2" charset="0"/>
              </a:rPr>
              <a:t>hidrometeorológicos</a:t>
            </a:r>
            <a:r>
              <a:rPr lang="es-MX" sz="1600" i="1" dirty="0">
                <a:latin typeface="Montserrat" panose="00000500000000000000" pitchFamily="2" charset="0"/>
              </a:rPr>
              <a:t> (metodología</a:t>
            </a:r>
            <a:r>
              <a:rPr lang="es-MX" sz="1600" i="1" dirty="0" smtClean="0">
                <a:latin typeface="Montserrat" panose="00000500000000000000" pitchFamily="2" charset="0"/>
              </a:rPr>
              <a:t>)</a:t>
            </a:r>
          </a:p>
          <a:p>
            <a:pPr marL="285750" indent="-285750" algn="just">
              <a:buFont typeface="Arial" panose="020B0604020202020204" pitchFamily="34" charset="0"/>
              <a:buChar char="•"/>
            </a:pPr>
            <a:r>
              <a:rPr lang="es-MX" sz="1600" dirty="0">
                <a:latin typeface="Montserrat" panose="00000500000000000000" pitchFamily="2" charset="0"/>
              </a:rPr>
              <a:t>Capacitación (cursos, asesorías</a:t>
            </a:r>
            <a:r>
              <a:rPr lang="es-MX" sz="1600" dirty="0" smtClean="0">
                <a:latin typeface="Montserrat" panose="00000500000000000000" pitchFamily="2" charset="0"/>
              </a:rPr>
              <a:t>).</a:t>
            </a:r>
            <a:endParaRPr lang="es-MX" sz="1600" dirty="0">
              <a:latin typeface="Montserrat" panose="00000500000000000000" pitchFamily="2" charset="0"/>
            </a:endParaRPr>
          </a:p>
        </p:txBody>
      </p:sp>
    </p:spTree>
    <p:extLst>
      <p:ext uri="{BB962C8B-B14F-4D97-AF65-F5344CB8AC3E}">
        <p14:creationId xmlns:p14="http://schemas.microsoft.com/office/powerpoint/2010/main" val="142736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0" y="980728"/>
            <a:ext cx="6175917" cy="5755422"/>
          </a:xfrm>
          <a:prstGeom prst="rect">
            <a:avLst/>
          </a:prstGeom>
          <a:noFill/>
        </p:spPr>
        <p:txBody>
          <a:bodyPr wrap="square" rtlCol="0">
            <a:spAutoFit/>
          </a:bodyPr>
          <a:lstStyle/>
          <a:p>
            <a:pPr algn="just"/>
            <a:endParaRPr lang="es-MX" sz="1600" dirty="0" smtClean="0">
              <a:latin typeface="Montserrat" panose="00000500000000000000" pitchFamily="2" charset="0"/>
              <a:cs typeface="Mongolian Baiti" panose="03000500000000000000" pitchFamily="66" charset="0"/>
            </a:endParaRPr>
          </a:p>
          <a:p>
            <a:pPr marL="285750" indent="-285750" algn="just">
              <a:buFont typeface="Arial" panose="020B0604020202020204" pitchFamily="34" charset="0"/>
              <a:buChar char="•"/>
            </a:pPr>
            <a:r>
              <a:rPr lang="es-MX" sz="1600" dirty="0" smtClean="0">
                <a:latin typeface="Montserrat" panose="00000500000000000000" pitchFamily="2" charset="0"/>
                <a:cs typeface="Mongolian Baiti" panose="03000500000000000000" pitchFamily="66" charset="0"/>
              </a:rPr>
              <a:t>Aplicar boletines </a:t>
            </a:r>
            <a:r>
              <a:rPr lang="es-MX" sz="1600" dirty="0">
                <a:latin typeface="Montserrat" panose="00000500000000000000" pitchFamily="2" charset="0"/>
                <a:cs typeface="Mongolian Baiti" panose="03000500000000000000" pitchFamily="66" charset="0"/>
              </a:rPr>
              <a:t>de alertamiento de la Dirección General de Protección Civil (DGPC) </a:t>
            </a:r>
            <a:r>
              <a:rPr lang="es-MX" sz="1600" dirty="0" smtClean="0">
                <a:latin typeface="Montserrat" panose="00000500000000000000" pitchFamily="2" charset="0"/>
                <a:cs typeface="Mongolian Baiti" panose="03000500000000000000" pitchFamily="66" charset="0"/>
              </a:rPr>
              <a:t>de alertamiento </a:t>
            </a:r>
            <a:r>
              <a:rPr lang="es-MX" sz="1600" dirty="0">
                <a:latin typeface="Montserrat" panose="00000500000000000000" pitchFamily="2" charset="0"/>
                <a:cs typeface="Mongolian Baiti" panose="03000500000000000000" pitchFamily="66" charset="0"/>
              </a:rPr>
              <a:t>hidrometeorológico general y específicos, y por ciclones tropicales (SIAT-CT); así como de los avisos de Tiempo Severo y del Monitor de Sequías del Servicio Meteorológico Nacional (SMN</a:t>
            </a:r>
            <a:r>
              <a:rPr lang="es-MX" sz="1600" dirty="0" smtClean="0">
                <a:latin typeface="Montserrat" panose="00000500000000000000" pitchFamily="2" charset="0"/>
                <a:cs typeface="Mongolian Baiti" panose="03000500000000000000" pitchFamily="66" charset="0"/>
              </a:rPr>
              <a:t>).</a:t>
            </a:r>
          </a:p>
          <a:p>
            <a:pPr marL="285750" indent="-285750" algn="just">
              <a:buFont typeface="Arial" panose="020B0604020202020204" pitchFamily="34" charset="0"/>
              <a:buChar char="•"/>
            </a:pPr>
            <a:endParaRPr lang="es-MX" sz="1600" dirty="0" smtClean="0">
              <a:latin typeface="Montserrat" panose="00000500000000000000" pitchFamily="2" charset="0"/>
              <a:cs typeface="Mongolian Baiti" panose="03000500000000000000" pitchFamily="66" charset="0"/>
            </a:endParaRPr>
          </a:p>
          <a:p>
            <a:pPr marL="285750" indent="-285750" algn="just">
              <a:buFont typeface="Arial" panose="020B0604020202020204" pitchFamily="34" charset="0"/>
              <a:buChar char="•"/>
            </a:pPr>
            <a:r>
              <a:rPr lang="es-MX" sz="1600" dirty="0" smtClean="0">
                <a:latin typeface="Montserrat" panose="00000500000000000000" pitchFamily="2" charset="0"/>
                <a:cs typeface="Mongolian Baiti" panose="03000500000000000000" pitchFamily="66" charset="0"/>
              </a:rPr>
              <a:t>Grupo de apoyo para trabajo </a:t>
            </a:r>
            <a:r>
              <a:rPr lang="es-MX" sz="1600" dirty="0" err="1" smtClean="0">
                <a:latin typeface="Montserrat" panose="00000500000000000000" pitchFamily="2" charset="0"/>
                <a:cs typeface="Mongolian Baiti" panose="03000500000000000000" pitchFamily="66" charset="0"/>
              </a:rPr>
              <a:t>Hidro</a:t>
            </a:r>
            <a:r>
              <a:rPr lang="es-MX" sz="1600" dirty="0" smtClean="0">
                <a:latin typeface="Montserrat" panose="00000500000000000000" pitchFamily="2" charset="0"/>
                <a:cs typeface="Mongolian Baiti" panose="03000500000000000000" pitchFamily="66" charset="0"/>
              </a:rPr>
              <a:t>-Inundación</a:t>
            </a:r>
          </a:p>
          <a:p>
            <a:pPr marL="285750" indent="-285750" algn="just">
              <a:buFont typeface="Arial" panose="020B0604020202020204" pitchFamily="34" charset="0"/>
              <a:buChar char="•"/>
            </a:pPr>
            <a:endParaRPr lang="es-MX" sz="1600" dirty="0">
              <a:latin typeface="Montserrat" panose="00000500000000000000" pitchFamily="2" charset="0"/>
              <a:cs typeface="Mongolian Baiti" panose="03000500000000000000" pitchFamily="66" charset="0"/>
            </a:endParaRPr>
          </a:p>
          <a:p>
            <a:pPr marL="285750" indent="-285750" algn="just">
              <a:buFont typeface="Arial" panose="020B0604020202020204" pitchFamily="34" charset="0"/>
              <a:buChar char="•"/>
            </a:pPr>
            <a:r>
              <a:rPr lang="es-MX" sz="1600" dirty="0">
                <a:latin typeface="Montserrat" panose="00000500000000000000" pitchFamily="2" charset="0"/>
                <a:cs typeface="Mongolian Baiti" panose="03000500000000000000" pitchFamily="66" charset="0"/>
              </a:rPr>
              <a:t>Promover campañas de difusión sobre los efectos de las tormentas eléctricas, sequía, tormentas de granizo, bajas temperaturas y ondas de calor, así como dar a conocer las recomendaciones básicas de autoprotección</a:t>
            </a:r>
            <a:r>
              <a:rPr lang="es-MX" sz="1600" dirty="0" smtClean="0">
                <a:latin typeface="Montserrat" panose="00000500000000000000" pitchFamily="2" charset="0"/>
                <a:cs typeface="Mongolian Baiti" panose="03000500000000000000" pitchFamily="66" charset="0"/>
              </a:rPr>
              <a:t>.</a:t>
            </a:r>
          </a:p>
          <a:p>
            <a:pPr marL="285750" indent="-285750" algn="just">
              <a:buFont typeface="Arial" panose="020B0604020202020204" pitchFamily="34" charset="0"/>
              <a:buChar char="•"/>
            </a:pPr>
            <a:endParaRPr lang="es-MX" sz="1600" dirty="0">
              <a:latin typeface="Montserrat" panose="00000500000000000000" pitchFamily="2" charset="0"/>
            </a:endParaRPr>
          </a:p>
          <a:p>
            <a:pPr marL="285750" indent="-285750" algn="just">
              <a:buFont typeface="Arial" panose="020B0604020202020204" pitchFamily="34" charset="0"/>
              <a:buChar char="•"/>
            </a:pPr>
            <a:r>
              <a:rPr lang="es-MX" sz="1600" dirty="0">
                <a:latin typeface="Montserrat" panose="00000500000000000000" pitchFamily="2" charset="0"/>
              </a:rPr>
              <a:t>Para mejorar el monitoreo de lluvias y temperaturas se recomienda incrementar el número de estaciones meteorológicas en la </a:t>
            </a:r>
            <a:r>
              <a:rPr lang="es-MX" sz="1600" dirty="0" smtClean="0">
                <a:latin typeface="Montserrat" panose="00000500000000000000" pitchFamily="2" charset="0"/>
              </a:rPr>
              <a:t>entidad, con </a:t>
            </a:r>
            <a:r>
              <a:rPr lang="es-MX" sz="1600" b="1" dirty="0" smtClean="0">
                <a:latin typeface="Montserrat" panose="00000500000000000000" pitchFamily="2" charset="0"/>
              </a:rPr>
              <a:t>24 convencionales</a:t>
            </a:r>
            <a:r>
              <a:rPr lang="es-MX" sz="1600" dirty="0" smtClean="0">
                <a:latin typeface="Montserrat" panose="00000500000000000000" pitchFamily="2" charset="0"/>
              </a:rPr>
              <a:t>, ubicándolas </a:t>
            </a:r>
            <a:r>
              <a:rPr lang="es-MX" sz="1600" dirty="0">
                <a:latin typeface="Montserrat" panose="00000500000000000000" pitchFamily="2" charset="0"/>
              </a:rPr>
              <a:t>uniformemente en las </a:t>
            </a:r>
            <a:r>
              <a:rPr lang="es-MX" sz="1600" dirty="0" smtClean="0">
                <a:latin typeface="Montserrat" panose="00000500000000000000" pitchFamily="2" charset="0"/>
              </a:rPr>
              <a:t>siguientes cuencas hidrológicas: </a:t>
            </a:r>
            <a:r>
              <a:rPr lang="es-MX" sz="1600" b="1" dirty="0" smtClean="0">
                <a:latin typeface="Montserrat" panose="00000500000000000000" pitchFamily="2" charset="0"/>
              </a:rPr>
              <a:t>tres en </a:t>
            </a:r>
            <a:r>
              <a:rPr lang="es-MX" sz="1600" b="1" dirty="0" err="1" smtClean="0">
                <a:latin typeface="Montserrat" panose="00000500000000000000" pitchFamily="2" charset="0"/>
              </a:rPr>
              <a:t>Tamuín</a:t>
            </a:r>
            <a:r>
              <a:rPr lang="es-MX" sz="1600" b="1" dirty="0" smtClean="0">
                <a:latin typeface="Montserrat" panose="00000500000000000000" pitchFamily="2" charset="0"/>
              </a:rPr>
              <a:t>, cinco en Matehuala, dos en Fresnillo-Yesca, tres en </a:t>
            </a:r>
            <a:r>
              <a:rPr lang="es-MX" sz="1600" b="1" dirty="0">
                <a:latin typeface="Montserrat" panose="00000500000000000000" pitchFamily="2" charset="0"/>
              </a:rPr>
              <a:t>Presa San José-Los </a:t>
            </a:r>
            <a:r>
              <a:rPr lang="es-MX" sz="1600" b="1" dirty="0" smtClean="0">
                <a:latin typeface="Montserrat" panose="00000500000000000000" pitchFamily="2" charset="0"/>
              </a:rPr>
              <a:t>Pilares, ocho en San </a:t>
            </a:r>
            <a:r>
              <a:rPr lang="es-MX" sz="1600" b="1" dirty="0">
                <a:latin typeface="Montserrat" panose="00000500000000000000" pitchFamily="2" charset="0"/>
              </a:rPr>
              <a:t>Luis Potosí </a:t>
            </a:r>
            <a:r>
              <a:rPr lang="es-MX" sz="1600" b="1" dirty="0" smtClean="0">
                <a:latin typeface="Montserrat" panose="00000500000000000000" pitchFamily="2" charset="0"/>
              </a:rPr>
              <a:t>y tres en La Tula</a:t>
            </a:r>
            <a:r>
              <a:rPr lang="es-MX" sz="1600" dirty="0" smtClean="0">
                <a:latin typeface="Montserrat" panose="00000500000000000000" pitchFamily="2" charset="0"/>
              </a:rPr>
              <a:t>.</a:t>
            </a:r>
          </a:p>
        </p:txBody>
      </p:sp>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13973" t="5139" r="11770" b="5388"/>
          <a:stretch/>
        </p:blipFill>
        <p:spPr>
          <a:xfrm>
            <a:off x="6242494" y="2024818"/>
            <a:ext cx="2794001" cy="2524858"/>
          </a:xfrm>
          <a:prstGeom prst="rect">
            <a:avLst/>
          </a:prstGeom>
        </p:spPr>
      </p:pic>
      <p:sp>
        <p:nvSpPr>
          <p:cNvPr id="6" name="5 CuadroTexto"/>
          <p:cNvSpPr txBox="1"/>
          <p:nvPr/>
        </p:nvSpPr>
        <p:spPr>
          <a:xfrm>
            <a:off x="6448349" y="4725144"/>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2" name="1 Rectángulo"/>
          <p:cNvSpPr/>
          <p:nvPr/>
        </p:nvSpPr>
        <p:spPr>
          <a:xfrm>
            <a:off x="323528" y="908720"/>
            <a:ext cx="2422458" cy="369332"/>
          </a:xfrm>
          <a:prstGeom prst="rect">
            <a:avLst/>
          </a:prstGeom>
        </p:spPr>
        <p:txBody>
          <a:bodyPr wrap="none">
            <a:spAutoFit/>
          </a:bodyPr>
          <a:lstStyle/>
          <a:p>
            <a:r>
              <a:rPr lang="es-MX" b="1" dirty="0">
                <a:solidFill>
                  <a:srgbClr val="38806B"/>
                </a:solidFill>
                <a:latin typeface="Montserrat"/>
              </a:rPr>
              <a:t>Recomendaciones</a:t>
            </a:r>
          </a:p>
        </p:txBody>
      </p:sp>
    </p:spTree>
    <p:extLst>
      <p:ext uri="{BB962C8B-B14F-4D97-AF65-F5344CB8AC3E}">
        <p14:creationId xmlns:p14="http://schemas.microsoft.com/office/powerpoint/2010/main" val="3212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7" name="6 CuadroTexto"/>
          <p:cNvSpPr txBox="1"/>
          <p:nvPr/>
        </p:nvSpPr>
        <p:spPr>
          <a:xfrm>
            <a:off x="63922" y="4293096"/>
            <a:ext cx="9044582" cy="1815882"/>
          </a:xfrm>
          <a:prstGeom prst="rect">
            <a:avLst/>
          </a:prstGeom>
          <a:noFill/>
        </p:spPr>
        <p:txBody>
          <a:bodyPr wrap="square" rtlCol="0">
            <a:spAutoFit/>
          </a:bodyPr>
          <a:lstStyle/>
          <a:p>
            <a:pPr lvl="0" algn="just"/>
            <a:r>
              <a:rPr lang="es-MX" sz="1600" b="1" dirty="0" smtClean="0">
                <a:solidFill>
                  <a:srgbClr val="38806B"/>
                </a:solidFill>
                <a:latin typeface="Montserrat" panose="00000500000000000000" pitchFamily="2" charset="0"/>
              </a:rPr>
              <a:t>Sequía: </a:t>
            </a:r>
            <a:endParaRPr lang="es-MX" sz="1600" dirty="0">
              <a:solidFill>
                <a:srgbClr val="38806B"/>
              </a:solidFill>
              <a:latin typeface="Montserrat" panose="00000500000000000000" pitchFamily="2" charset="0"/>
            </a:endParaRPr>
          </a:p>
          <a:p>
            <a:pPr marL="285750" indent="-285750" algn="just">
              <a:buFont typeface="Arial" panose="020B0604020202020204" pitchFamily="34" charset="0"/>
              <a:buChar char="•"/>
            </a:pPr>
            <a:r>
              <a:rPr lang="es-MX" sz="1600" dirty="0" smtClean="0">
                <a:latin typeface="Montserrat" panose="00000500000000000000" pitchFamily="2" charset="0"/>
              </a:rPr>
              <a:t>Optimizar el uso </a:t>
            </a:r>
            <a:r>
              <a:rPr lang="es-MX" sz="1600" dirty="0">
                <a:latin typeface="Montserrat" panose="00000500000000000000" pitchFamily="2" charset="0"/>
              </a:rPr>
              <a:t>del agua </a:t>
            </a:r>
            <a:r>
              <a:rPr lang="es-MX" sz="1600" dirty="0" smtClean="0">
                <a:latin typeface="Montserrat" panose="00000500000000000000" pitchFamily="2" charset="0"/>
              </a:rPr>
              <a:t>con la construcción o el buen manejo de </a:t>
            </a:r>
            <a:r>
              <a:rPr lang="es-MX" sz="1600" dirty="0">
                <a:latin typeface="Montserrat" panose="00000500000000000000" pitchFamily="2" charset="0"/>
              </a:rPr>
              <a:t>infraestructura </a:t>
            </a:r>
            <a:r>
              <a:rPr lang="es-MX" sz="1600" dirty="0" smtClean="0">
                <a:latin typeface="Montserrat" panose="00000500000000000000" pitchFamily="2" charset="0"/>
              </a:rPr>
              <a:t>tal como</a:t>
            </a:r>
            <a:r>
              <a:rPr lang="es-MX" sz="1600" dirty="0">
                <a:latin typeface="Montserrat" panose="00000500000000000000" pitchFamily="2" charset="0"/>
              </a:rPr>
              <a:t>: presas</a:t>
            </a:r>
            <a:r>
              <a:rPr lang="es-MX" sz="1600" dirty="0" smtClean="0">
                <a:latin typeface="Montserrat" panose="00000500000000000000" pitchFamily="2" charset="0"/>
              </a:rPr>
              <a:t>, tanques </a:t>
            </a:r>
            <a:r>
              <a:rPr lang="es-MX" sz="1600" dirty="0">
                <a:latin typeface="Montserrat" panose="00000500000000000000" pitchFamily="2" charset="0"/>
              </a:rPr>
              <a:t>de </a:t>
            </a:r>
            <a:r>
              <a:rPr lang="es-MX" sz="1600" dirty="0" smtClean="0">
                <a:latin typeface="Montserrat" panose="00000500000000000000" pitchFamily="2" charset="0"/>
              </a:rPr>
              <a:t>almacenamiento</a:t>
            </a:r>
            <a:r>
              <a:rPr lang="es-MX" sz="1600" dirty="0">
                <a:latin typeface="Montserrat" panose="00000500000000000000" pitchFamily="2" charset="0"/>
              </a:rPr>
              <a:t>, </a:t>
            </a:r>
            <a:r>
              <a:rPr lang="es-MX" sz="1600" dirty="0" smtClean="0">
                <a:latin typeface="Montserrat" panose="00000500000000000000" pitchFamily="2" charset="0"/>
              </a:rPr>
              <a:t>sistemas de </a:t>
            </a:r>
            <a:r>
              <a:rPr lang="es-MX" sz="1600" dirty="0">
                <a:latin typeface="Montserrat" panose="00000500000000000000" pitchFamily="2" charset="0"/>
              </a:rPr>
              <a:t>abastecimiento de agua potable</a:t>
            </a:r>
            <a:r>
              <a:rPr lang="es-MX" sz="1600" dirty="0" smtClean="0">
                <a:latin typeface="Montserrat" panose="00000500000000000000" pitchFamily="2" charset="0"/>
              </a:rPr>
              <a:t>, plantas </a:t>
            </a:r>
            <a:r>
              <a:rPr lang="es-MX" sz="1600" dirty="0">
                <a:latin typeface="Montserrat" panose="00000500000000000000" pitchFamily="2" charset="0"/>
              </a:rPr>
              <a:t>de tratamiento de aguas negras</a:t>
            </a:r>
            <a:r>
              <a:rPr lang="es-MX" sz="1600" dirty="0" smtClean="0">
                <a:latin typeface="Montserrat" panose="00000500000000000000" pitchFamily="2" charset="0"/>
              </a:rPr>
              <a:t>, perforación </a:t>
            </a:r>
            <a:r>
              <a:rPr lang="es-MX" sz="1600" dirty="0">
                <a:latin typeface="Montserrat" panose="00000500000000000000" pitchFamily="2" charset="0"/>
              </a:rPr>
              <a:t>de pozos, </a:t>
            </a:r>
            <a:r>
              <a:rPr lang="es-MX" sz="1600" dirty="0" smtClean="0">
                <a:latin typeface="Montserrat" panose="00000500000000000000" pitchFamily="2" charset="0"/>
              </a:rPr>
              <a:t>canales revestidos </a:t>
            </a:r>
            <a:r>
              <a:rPr lang="es-MX" sz="1600" dirty="0">
                <a:latin typeface="Montserrat" panose="00000500000000000000" pitchFamily="2" charset="0"/>
              </a:rPr>
              <a:t>y sistemas de </a:t>
            </a:r>
            <a:r>
              <a:rPr lang="es-MX" sz="1600" dirty="0" smtClean="0">
                <a:latin typeface="Montserrat" panose="00000500000000000000" pitchFamily="2" charset="0"/>
              </a:rPr>
              <a:t>irrigación.</a:t>
            </a:r>
          </a:p>
          <a:p>
            <a:pPr marL="285750" indent="-285750" algn="just">
              <a:buFont typeface="Arial" panose="020B0604020202020204" pitchFamily="34" charset="0"/>
              <a:buChar char="•"/>
            </a:pPr>
            <a:r>
              <a:rPr lang="es-MX" sz="1600" dirty="0" smtClean="0">
                <a:latin typeface="Montserrat" panose="00000500000000000000" pitchFamily="2" charset="0"/>
              </a:rPr>
              <a:t>Trabajar </a:t>
            </a:r>
            <a:r>
              <a:rPr lang="es-MX" sz="1600" dirty="0">
                <a:latin typeface="Montserrat" panose="00000500000000000000" pitchFamily="2" charset="0"/>
              </a:rPr>
              <a:t>con la población </a:t>
            </a:r>
            <a:r>
              <a:rPr lang="es-MX" sz="1600" dirty="0" smtClean="0">
                <a:latin typeface="Montserrat" panose="00000500000000000000" pitchFamily="2" charset="0"/>
              </a:rPr>
              <a:t>en campañas de concientización sobre una </a:t>
            </a:r>
            <a:r>
              <a:rPr lang="es-MX" sz="1600" dirty="0">
                <a:latin typeface="Montserrat" panose="00000500000000000000" pitchFamily="2" charset="0"/>
              </a:rPr>
              <a:t>cultura </a:t>
            </a:r>
            <a:r>
              <a:rPr lang="es-MX" sz="1600" dirty="0" smtClean="0">
                <a:latin typeface="Montserrat" panose="00000500000000000000" pitchFamily="2" charset="0"/>
              </a:rPr>
              <a:t>del cuidado del agua</a:t>
            </a:r>
          </a:p>
        </p:txBody>
      </p:sp>
      <p:sp>
        <p:nvSpPr>
          <p:cNvPr id="8" name="7 Rectángulo"/>
          <p:cNvSpPr/>
          <p:nvPr/>
        </p:nvSpPr>
        <p:spPr>
          <a:xfrm>
            <a:off x="49709" y="1566318"/>
            <a:ext cx="9044582" cy="2308324"/>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Tormentas </a:t>
            </a:r>
            <a:r>
              <a:rPr lang="es-MX" sz="1600" b="1" dirty="0">
                <a:solidFill>
                  <a:srgbClr val="38806B"/>
                </a:solidFill>
                <a:latin typeface="Montserrat" panose="00000500000000000000" pitchFamily="2" charset="0"/>
              </a:rPr>
              <a:t>severas (tormentas eléctricas, de granizo, vientos y lluvia</a:t>
            </a:r>
            <a:r>
              <a:rPr lang="es-MX" sz="1600" b="1" dirty="0" smtClean="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171450" indent="-171450" algn="just">
              <a:buFont typeface="Arial" panose="020B0604020202020204" pitchFamily="34" charset="0"/>
              <a:buChar char="•"/>
            </a:pPr>
            <a:r>
              <a:rPr lang="es-MX" sz="1600" dirty="0">
                <a:latin typeface="Montserrat" panose="00000500000000000000" pitchFamily="2" charset="0"/>
              </a:rPr>
              <a:t>Instalar pararrayos en torres y antenas.</a:t>
            </a:r>
          </a:p>
          <a:p>
            <a:pPr marL="171450" indent="-171450" algn="just">
              <a:buFont typeface="Arial" panose="020B0604020202020204" pitchFamily="34" charset="0"/>
              <a:buChar char="•"/>
            </a:pPr>
            <a:r>
              <a:rPr lang="es-MX" sz="1600" dirty="0">
                <a:latin typeface="Montserrat" panose="00000500000000000000" pitchFamily="2" charset="0"/>
              </a:rPr>
              <a:t>Quitar las ramas o árboles muertos que puedan causar daño durante una tormenta.</a:t>
            </a:r>
          </a:p>
          <a:p>
            <a:pPr marL="171450" indent="-171450" algn="just">
              <a:buFont typeface="Arial" panose="020B0604020202020204" pitchFamily="34" charset="0"/>
              <a:buChar char="•"/>
            </a:pPr>
            <a:r>
              <a:rPr lang="es-MX" sz="1600" dirty="0">
                <a:latin typeface="Montserrat" panose="00000500000000000000" pitchFamily="2" charset="0"/>
              </a:rPr>
              <a:t>Apartarse de terrenos abiertos y alejarse de los lugares altos, tales como cumbres, cimas, lomas y refugiarse en zonas bajas.</a:t>
            </a:r>
          </a:p>
          <a:p>
            <a:pPr marL="171450" indent="-171450" algn="just">
              <a:buFont typeface="Arial" panose="020B0604020202020204" pitchFamily="34" charset="0"/>
              <a:buChar char="•"/>
            </a:pPr>
            <a:r>
              <a:rPr lang="es-MX" sz="1600" dirty="0">
                <a:latin typeface="Montserrat" panose="00000500000000000000" pitchFamily="2" charset="0"/>
              </a:rPr>
              <a:t>Por ningún motivo se debe correr durante la tormenta.</a:t>
            </a:r>
          </a:p>
          <a:p>
            <a:pPr marL="171450" indent="-171450" algn="just">
              <a:buFont typeface="Arial" panose="020B0604020202020204" pitchFamily="34" charset="0"/>
              <a:buChar char="•"/>
            </a:pPr>
            <a:r>
              <a:rPr lang="es-MX" sz="1600" dirty="0">
                <a:latin typeface="Montserrat" panose="00000500000000000000" pitchFamily="2" charset="0"/>
              </a:rPr>
              <a:t>Contar con equipo para la remoción de granizo</a:t>
            </a:r>
          </a:p>
          <a:p>
            <a:pPr marL="171450" indent="-171450" algn="just">
              <a:buFont typeface="Arial" panose="020B0604020202020204" pitchFamily="34" charset="0"/>
              <a:buChar char="•"/>
            </a:pPr>
            <a:r>
              <a:rPr lang="es-MX" sz="1600" dirty="0">
                <a:latin typeface="Montserrat" panose="00000500000000000000" pitchFamily="2" charset="0"/>
              </a:rPr>
              <a:t>Asegurar los objetos del exterior de la vivienda que puedan desprenderse o causar daños, debido a los fuertes vientos que pueden acompañar a la tormenta de severa.</a:t>
            </a:r>
          </a:p>
        </p:txBody>
      </p:sp>
      <p:sp>
        <p:nvSpPr>
          <p:cNvPr id="10" name="9 Rectángulo"/>
          <p:cNvSpPr/>
          <p:nvPr/>
        </p:nvSpPr>
        <p:spPr>
          <a:xfrm>
            <a:off x="63922" y="1021378"/>
            <a:ext cx="5926622" cy="369332"/>
          </a:xfrm>
          <a:prstGeom prst="rect">
            <a:avLst/>
          </a:prstGeom>
        </p:spPr>
        <p:txBody>
          <a:bodyPr wrap="none">
            <a:spAutoFit/>
          </a:bodyPr>
          <a:lstStyle/>
          <a:p>
            <a:r>
              <a:rPr lang="es-MX" b="1" dirty="0" smtClean="0">
                <a:solidFill>
                  <a:srgbClr val="38806B"/>
                </a:solidFill>
                <a:latin typeface="Montserrat"/>
              </a:rPr>
              <a:t>Recomendaciones para </a:t>
            </a:r>
            <a:r>
              <a:rPr lang="es-MX" b="1" dirty="0">
                <a:solidFill>
                  <a:srgbClr val="38806B"/>
                </a:solidFill>
                <a:latin typeface="Montserrat"/>
              </a:rPr>
              <a:t>mitigar los riesgos por: </a:t>
            </a:r>
          </a:p>
        </p:txBody>
      </p:sp>
    </p:spTree>
    <p:extLst>
      <p:ext uri="{BB962C8B-B14F-4D97-AF65-F5344CB8AC3E}">
        <p14:creationId xmlns:p14="http://schemas.microsoft.com/office/powerpoint/2010/main" val="16601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31835" y="1124744"/>
            <a:ext cx="5260245" cy="4770537"/>
          </a:xfrm>
          <a:prstGeom prst="rect">
            <a:avLst/>
          </a:prstGeom>
          <a:noFill/>
        </p:spPr>
        <p:txBody>
          <a:bodyPr wrap="square" rtlCol="0">
            <a:spAutoFit/>
          </a:bodyPr>
          <a:lstStyle/>
          <a:p>
            <a:pPr lvl="0" algn="just"/>
            <a:r>
              <a:rPr lang="es-MX" sz="1600" b="1" dirty="0" smtClean="0">
                <a:solidFill>
                  <a:srgbClr val="38806B"/>
                </a:solidFill>
                <a:latin typeface="Montserrat" panose="00000500000000000000" pitchFamily="2" charset="0"/>
              </a:rPr>
              <a:t>Bajas temperaturas:</a:t>
            </a:r>
            <a:endParaRPr lang="es-MX" sz="1600" dirty="0" smtClean="0">
              <a:solidFill>
                <a:srgbClr val="38806B"/>
              </a:solidFill>
              <a:latin typeface="Montserrat" panose="00000500000000000000" pitchFamily="2" charset="0"/>
            </a:endParaRPr>
          </a:p>
          <a:p>
            <a:pPr marL="285750" indent="-285750" algn="just">
              <a:buFont typeface="Arial" panose="020B0604020202020204" pitchFamily="34" charset="0"/>
              <a:buChar char="•"/>
            </a:pPr>
            <a:r>
              <a:rPr lang="es-MX" sz="1600" dirty="0" smtClean="0">
                <a:latin typeface="Montserrat" panose="00000500000000000000" pitchFamily="2" charset="0"/>
              </a:rPr>
              <a:t>Sistematizar la información sobre bajas temperaturas y comunicados de las autoridades (Protección Civil, Secretaría de Salud, Secretaría de Educación, etc.). Difusión por los medios de comunicación.</a:t>
            </a:r>
          </a:p>
          <a:p>
            <a:pPr marL="285750" indent="-285750" algn="just">
              <a:buFont typeface="Arial" panose="020B0604020202020204" pitchFamily="34" charset="0"/>
              <a:buChar char="•"/>
            </a:pPr>
            <a:endParaRPr lang="es-MX" sz="1600" dirty="0" smtClean="0">
              <a:latin typeface="Montserrat" panose="00000500000000000000" pitchFamily="2" charset="0"/>
            </a:endParaRPr>
          </a:p>
          <a:p>
            <a:pPr marL="285750" indent="-285750" algn="just">
              <a:buFont typeface="Arial" panose="020B0604020202020204" pitchFamily="34" charset="0"/>
              <a:buChar char="•"/>
            </a:pPr>
            <a:r>
              <a:rPr lang="es-MX" sz="1600" dirty="0" smtClean="0">
                <a:latin typeface="Montserrat" panose="00000500000000000000" pitchFamily="2" charset="0"/>
              </a:rPr>
              <a:t>Mapa local de personas más vulnerables (indigentes, infantes, ancianos, enfermos, discapacitados y personas en zonas de pobreza extrema).</a:t>
            </a:r>
          </a:p>
          <a:p>
            <a:pPr marL="285750" indent="-285750" algn="just">
              <a:buFont typeface="Arial" panose="020B0604020202020204" pitchFamily="34" charset="0"/>
              <a:buChar char="•"/>
            </a:pPr>
            <a:endParaRPr lang="es-MX" sz="1600" dirty="0" smtClean="0">
              <a:latin typeface="Montserrat" panose="00000500000000000000" pitchFamily="2" charset="0"/>
            </a:endParaRPr>
          </a:p>
          <a:p>
            <a:pPr marL="285750" indent="-285750" algn="just">
              <a:buFont typeface="Arial" panose="020B0604020202020204" pitchFamily="34" charset="0"/>
              <a:buChar char="•"/>
            </a:pPr>
            <a:r>
              <a:rPr lang="es-MX" sz="1600" dirty="0" smtClean="0">
                <a:latin typeface="Montserrat" panose="00000500000000000000" pitchFamily="2" charset="0"/>
              </a:rPr>
              <a:t>Estar atento a los avisos de Potencial de Tormentas que emite el SMN cada tres horas, ya que es posible que en ciertas épocas del año se formen bancos de niebla.</a:t>
            </a:r>
          </a:p>
          <a:p>
            <a:pPr marL="285750" indent="-285750" algn="just">
              <a:buFont typeface="Arial" panose="020B0604020202020204" pitchFamily="34" charset="0"/>
              <a:buChar char="•"/>
            </a:pPr>
            <a:endParaRPr lang="es-MX" sz="1600" dirty="0" smtClean="0">
              <a:latin typeface="Montserrat" panose="00000500000000000000" pitchFamily="2" charset="0"/>
            </a:endParaRPr>
          </a:p>
          <a:p>
            <a:pPr marL="285750" indent="-285750" algn="just">
              <a:buFont typeface="Arial" panose="020B0604020202020204" pitchFamily="34" charset="0"/>
              <a:buChar char="•"/>
            </a:pPr>
            <a:r>
              <a:rPr lang="es-MX" sz="1600" dirty="0" smtClean="0">
                <a:latin typeface="Montserrat" panose="00000500000000000000" pitchFamily="2" charset="0"/>
              </a:rPr>
              <a:t>Procurar y fomentar, entre la familia y la comunidad, las medidas de autoprotección.</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988840"/>
            <a:ext cx="3839629" cy="2676459"/>
          </a:xfrm>
          <a:prstGeom prst="rect">
            <a:avLst/>
          </a:prstGeom>
        </p:spPr>
      </p:pic>
      <p:sp>
        <p:nvSpPr>
          <p:cNvPr id="6" name="5 CuadroTexto"/>
          <p:cNvSpPr txBox="1"/>
          <p:nvPr/>
        </p:nvSpPr>
        <p:spPr>
          <a:xfrm>
            <a:off x="5436096" y="4786700"/>
            <a:ext cx="3600400" cy="400110"/>
          </a:xfrm>
          <a:prstGeom prst="rect">
            <a:avLst/>
          </a:prstGeom>
          <a:solidFill>
            <a:schemeClr val="bg1">
              <a:alpha val="27000"/>
            </a:schemeClr>
          </a:solidFill>
        </p:spPr>
        <p:txBody>
          <a:bodyPr wrap="square" rtlCol="0">
            <a:spAutoFit/>
          </a:bodyPr>
          <a:lstStyle/>
          <a:p>
            <a:pPr algn="ctr"/>
            <a:r>
              <a:rPr lang="es-MX" sz="1000" b="1" dirty="0" smtClean="0">
                <a:latin typeface="Montserrat" panose="00000500000000000000" pitchFamily="2" charset="0"/>
              </a:rPr>
              <a:t>Índices de peligro </a:t>
            </a:r>
            <a:r>
              <a:rPr lang="es-MX" sz="1000" b="1" dirty="0">
                <a:latin typeface="Montserrat" panose="00000500000000000000" pitchFamily="2" charset="0"/>
              </a:rPr>
              <a:t>por bajas </a:t>
            </a:r>
            <a:r>
              <a:rPr lang="es-MX" sz="1000" b="1" dirty="0" smtClean="0">
                <a:latin typeface="Montserrat" panose="00000500000000000000" pitchFamily="2" charset="0"/>
              </a:rPr>
              <a:t>temperaturas en los municipios de </a:t>
            </a:r>
            <a:r>
              <a:rPr lang="es-MX" sz="1000" b="1" dirty="0">
                <a:latin typeface="Montserrat" panose="00000500000000000000" pitchFamily="2" charset="0"/>
              </a:rPr>
              <a:t>San Luis Potosí </a:t>
            </a:r>
          </a:p>
        </p:txBody>
      </p:sp>
      <p:sp>
        <p:nvSpPr>
          <p:cNvPr id="8" name="7 CuadroTexto"/>
          <p:cNvSpPr txBox="1"/>
          <p:nvPr/>
        </p:nvSpPr>
        <p:spPr>
          <a:xfrm>
            <a:off x="35496" y="292586"/>
            <a:ext cx="4680520" cy="400110"/>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12" name="11 Rectángulo"/>
          <p:cNvSpPr/>
          <p:nvPr/>
        </p:nvSpPr>
        <p:spPr>
          <a:xfrm>
            <a:off x="2677" y="764704"/>
            <a:ext cx="5936240" cy="369332"/>
          </a:xfrm>
          <a:prstGeom prst="rect">
            <a:avLst/>
          </a:prstGeom>
        </p:spPr>
        <p:txBody>
          <a:bodyPr wrap="none">
            <a:spAutoFit/>
          </a:bodyPr>
          <a:lstStyle/>
          <a:p>
            <a:r>
              <a:rPr lang="es-MX" b="1" dirty="0" smtClean="0">
                <a:solidFill>
                  <a:srgbClr val="38806B"/>
                </a:solidFill>
                <a:latin typeface="Montserrat"/>
              </a:rPr>
              <a:t>Recomendaciones para </a:t>
            </a:r>
            <a:r>
              <a:rPr lang="es-MX" b="1" dirty="0">
                <a:solidFill>
                  <a:srgbClr val="38806B"/>
                </a:solidFill>
                <a:latin typeface="Montserrat"/>
              </a:rPr>
              <a:t>mitigar los riesgos por: </a:t>
            </a:r>
          </a:p>
        </p:txBody>
      </p:sp>
    </p:spTree>
    <p:extLst>
      <p:ext uri="{BB962C8B-B14F-4D97-AF65-F5344CB8AC3E}">
        <p14:creationId xmlns:p14="http://schemas.microsoft.com/office/powerpoint/2010/main" val="311986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504056" y="188640"/>
            <a:ext cx="3275856"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899" y="3392895"/>
            <a:ext cx="4154108" cy="2736304"/>
          </a:xfrm>
          <a:prstGeom prst="rect">
            <a:avLst/>
          </a:prstGeom>
        </p:spPr>
      </p:pic>
      <p:sp>
        <p:nvSpPr>
          <p:cNvPr id="10" name="9 CuadroTexto"/>
          <p:cNvSpPr txBox="1"/>
          <p:nvPr/>
        </p:nvSpPr>
        <p:spPr>
          <a:xfrm>
            <a:off x="2843808" y="6336595"/>
            <a:ext cx="3456384" cy="400110"/>
          </a:xfrm>
          <a:prstGeom prst="rect">
            <a:avLst/>
          </a:prstGeom>
          <a:solidFill>
            <a:schemeClr val="bg1">
              <a:alpha val="27000"/>
            </a:schemeClr>
          </a:solidFill>
        </p:spPr>
        <p:txBody>
          <a:bodyPr wrap="square" rtlCol="0">
            <a:spAutoFit/>
          </a:bodyPr>
          <a:lstStyle/>
          <a:p>
            <a:pPr algn="ctr"/>
            <a:r>
              <a:rPr lang="es-MX" sz="1000" b="1" dirty="0" smtClean="0">
                <a:latin typeface="Montserrat" panose="00000500000000000000" pitchFamily="2" charset="0"/>
              </a:rPr>
              <a:t>Índices de peligro </a:t>
            </a:r>
            <a:r>
              <a:rPr lang="es-MX" sz="1000" b="1" dirty="0">
                <a:latin typeface="Montserrat" panose="00000500000000000000" pitchFamily="2" charset="0"/>
              </a:rPr>
              <a:t>por ondas de calor en </a:t>
            </a:r>
            <a:r>
              <a:rPr lang="es-MX" sz="1000" b="1" dirty="0" smtClean="0">
                <a:latin typeface="Montserrat" panose="00000500000000000000" pitchFamily="2" charset="0"/>
              </a:rPr>
              <a:t>los municipios de </a:t>
            </a:r>
            <a:r>
              <a:rPr lang="es-MX" sz="1000" b="1" dirty="0">
                <a:latin typeface="Montserrat" panose="00000500000000000000" pitchFamily="2" charset="0"/>
              </a:rPr>
              <a:t>San Luis Potosí </a:t>
            </a:r>
          </a:p>
        </p:txBody>
      </p:sp>
      <p:sp>
        <p:nvSpPr>
          <p:cNvPr id="12" name="11 Rectángulo"/>
          <p:cNvSpPr/>
          <p:nvPr/>
        </p:nvSpPr>
        <p:spPr>
          <a:xfrm>
            <a:off x="24325" y="1043444"/>
            <a:ext cx="5936240" cy="369332"/>
          </a:xfrm>
          <a:prstGeom prst="rect">
            <a:avLst/>
          </a:prstGeom>
        </p:spPr>
        <p:txBody>
          <a:bodyPr wrap="none">
            <a:spAutoFit/>
          </a:bodyPr>
          <a:lstStyle/>
          <a:p>
            <a:r>
              <a:rPr lang="es-MX" b="1" dirty="0" smtClean="0">
                <a:solidFill>
                  <a:srgbClr val="38806B"/>
                </a:solidFill>
                <a:latin typeface="Montserrat"/>
              </a:rPr>
              <a:t>Recomendaciones para </a:t>
            </a:r>
            <a:r>
              <a:rPr lang="es-MX" b="1" dirty="0">
                <a:solidFill>
                  <a:srgbClr val="38806B"/>
                </a:solidFill>
                <a:latin typeface="Montserrat"/>
              </a:rPr>
              <a:t>mitigar los riesgos por: </a:t>
            </a:r>
          </a:p>
        </p:txBody>
      </p:sp>
      <p:sp>
        <p:nvSpPr>
          <p:cNvPr id="2" name="1 Rectángulo"/>
          <p:cNvSpPr/>
          <p:nvPr/>
        </p:nvSpPr>
        <p:spPr>
          <a:xfrm>
            <a:off x="69411" y="1916832"/>
            <a:ext cx="8967085" cy="1077218"/>
          </a:xfrm>
          <a:prstGeom prst="rect">
            <a:avLst/>
          </a:prstGeom>
        </p:spPr>
        <p:txBody>
          <a:bodyPr wrap="square">
            <a:spAutoFit/>
          </a:bodyPr>
          <a:lstStyle/>
          <a:p>
            <a:pPr algn="just"/>
            <a:r>
              <a:rPr lang="es-MX" sz="1600" b="1" dirty="0">
                <a:solidFill>
                  <a:srgbClr val="38806B"/>
                </a:solidFill>
                <a:latin typeface="Montserrat" panose="00000500000000000000" pitchFamily="2" charset="0"/>
              </a:rPr>
              <a:t>Ondas de </a:t>
            </a:r>
            <a:r>
              <a:rPr lang="es-MX" sz="1600" b="1" dirty="0" smtClean="0">
                <a:solidFill>
                  <a:srgbClr val="38806B"/>
                </a:solidFill>
                <a:latin typeface="Montserrat" panose="00000500000000000000" pitchFamily="2" charset="0"/>
              </a:rPr>
              <a:t>calor</a:t>
            </a:r>
            <a:r>
              <a:rPr lang="es-MX" sz="1600" dirty="0">
                <a:solidFill>
                  <a:srgbClr val="38806B"/>
                </a:solidFill>
                <a:latin typeface="Montserrat" panose="00000500000000000000" pitchFamily="2" charset="0"/>
              </a:rPr>
              <a:t>:</a:t>
            </a:r>
          </a:p>
          <a:p>
            <a:pPr marL="285750" indent="-285750" algn="just">
              <a:buFont typeface="Arial" panose="020B0604020202020204" pitchFamily="34" charset="0"/>
              <a:buChar char="•"/>
            </a:pPr>
            <a:r>
              <a:rPr lang="es-MX" sz="1600" dirty="0">
                <a:latin typeface="Montserrat" panose="00000500000000000000" pitchFamily="2" charset="0"/>
              </a:rPr>
              <a:t>Implementar métodos constructivos adecuados para las zonas con ondas de calor.</a:t>
            </a:r>
          </a:p>
          <a:p>
            <a:pPr marL="285750" indent="-285750" algn="just">
              <a:buFont typeface="Arial" panose="020B0604020202020204" pitchFamily="34" charset="0"/>
              <a:buChar char="•"/>
            </a:pPr>
            <a:r>
              <a:rPr lang="es-MX" sz="1600" dirty="0">
                <a:latin typeface="Montserrat" panose="00000500000000000000" pitchFamily="2" charset="0"/>
              </a:rPr>
              <a:t>Construir albergues con instalaciones adecuadas para mitigar los efectos de las ondas de calor, para las localidades más vulnerables.</a:t>
            </a:r>
          </a:p>
        </p:txBody>
      </p:sp>
    </p:spTree>
    <p:extLst>
      <p:ext uri="{BB962C8B-B14F-4D97-AF65-F5344CB8AC3E}">
        <p14:creationId xmlns:p14="http://schemas.microsoft.com/office/powerpoint/2010/main" val="26457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1369</TotalTime>
  <Words>3577</Words>
  <Application>Microsoft Office PowerPoint</Application>
  <PresentationFormat>Presentación en pantalla (4:3)</PresentationFormat>
  <Paragraphs>359</Paragraphs>
  <Slides>34</Slides>
  <Notes>9</Notes>
  <HiddenSlides>0</HiddenSlides>
  <MMClips>3</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9" baseType="lpstr">
      <vt:lpstr>ＭＳ Ｐゴシック</vt:lpstr>
      <vt:lpstr>Arial</vt:lpstr>
      <vt:lpstr>Calibri</vt:lpstr>
      <vt:lpstr>Mongolian Baiti</vt:lpstr>
      <vt:lpstr>Montserrat</vt:lpstr>
      <vt:lpstr>Montserrat Light</vt:lpstr>
      <vt:lpstr>Montserrat Medium</vt:lpstr>
      <vt:lpstr>Symbol</vt:lpstr>
      <vt:lpstr>Times New Roman</vt:lpstr>
      <vt:lpstr>Trajan Pro</vt:lpstr>
      <vt:lpstr>Wingdings</vt:lpstr>
      <vt:lpstr>Wingdings 2</vt:lpstr>
      <vt:lpstr>ヒラギノ角ゴ Pro W3</vt:lpstr>
      <vt:lpstr>Tema de Office</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Armendariz Valdez Moises Osvaldo</cp:lastModifiedBy>
  <cp:revision>77</cp:revision>
  <cp:lastPrinted>2018-12-27T21:16:22Z</cp:lastPrinted>
  <dcterms:created xsi:type="dcterms:W3CDTF">2018-12-04T21:42:05Z</dcterms:created>
  <dcterms:modified xsi:type="dcterms:W3CDTF">2019-01-09T20:45:31Z</dcterms:modified>
</cp:coreProperties>
</file>