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0"/>
  </p:notesMasterIdLst>
  <p:sldIdLst>
    <p:sldId id="273" r:id="rId3"/>
    <p:sldId id="274" r:id="rId4"/>
    <p:sldId id="275" r:id="rId5"/>
    <p:sldId id="276" r:id="rId6"/>
    <p:sldId id="268" r:id="rId7"/>
    <p:sldId id="272" r:id="rId8"/>
    <p:sldId id="271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273"/>
            <p14:sldId id="274"/>
            <p14:sldId id="275"/>
            <p14:sldId id="276"/>
            <p14:sldId id="268"/>
            <p14:sldId id="272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3" autoAdjust="0"/>
  </p:normalViewPr>
  <p:slideViewPr>
    <p:cSldViewPr>
      <p:cViewPr>
        <p:scale>
          <a:sx n="114" d="100"/>
          <a:sy n="114" d="100"/>
        </p:scale>
        <p:origin x="-147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08/01/2019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08/01/2019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png"/><Relationship Id="rId7" Type="http://schemas.openxmlformats.org/officeDocument/2006/relationships/hyperlink" Target="http://imageshack.us/photo/my-images/707/xzj.gif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hyperlink" Target="http://www.google.com.mx/url?sa=i&amp;rct=j&amp;q=conagua+logo&amp;source=images&amp;cd=&amp;cad=rja&amp;docid=mqAfdLedpiuVYM&amp;tbnid=GFKezFUm5cc3fM:&amp;ved=0CAUQjRw&amp;url=http://www.cuvalles.udg.mx/presalavega/pags/enlaces.php&amp;ei=gtMoUruOK6KE2gXB5YD4Cg&amp;bvm=bv.51773540,d.b2I&amp;psig=AFQjCNHsYo846SbyraeMK5WsYetgzqUUZg&amp;ust=1378493045188605" TargetMode="External"/><Relationship Id="rId26" Type="http://schemas.openxmlformats.org/officeDocument/2006/relationships/image" Target="../media/image39.jpeg"/><Relationship Id="rId39" Type="http://schemas.openxmlformats.org/officeDocument/2006/relationships/image" Target="../media/image50.png"/><Relationship Id="rId21" Type="http://schemas.openxmlformats.org/officeDocument/2006/relationships/image" Target="../media/image35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6" Type="http://schemas.openxmlformats.org/officeDocument/2006/relationships/image" Target="../media/image32.png"/><Relationship Id="rId29" Type="http://schemas.openxmlformats.org/officeDocument/2006/relationships/image" Target="../media/image42.jpeg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24" Type="http://schemas.openxmlformats.org/officeDocument/2006/relationships/image" Target="../media/image37.jpeg"/><Relationship Id="rId32" Type="http://schemas.microsoft.com/office/2007/relationships/hdphoto" Target="../media/hdphoto5.wdp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31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7.pn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31" Type="http://schemas.openxmlformats.org/officeDocument/2006/relationships/image" Target="../media/image44.png"/><Relationship Id="rId44" Type="http://schemas.openxmlformats.org/officeDocument/2006/relationships/image" Target="../media/image55.jpeg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30.gif"/><Relationship Id="rId22" Type="http://schemas.microsoft.com/office/2007/relationships/hdphoto" Target="../media/hdphoto4.wdp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hyperlink" Target="http://www.google.com.mx/url?sa=i&amp;rct=j&amp;q=&amp;esrc=s&amp;frm=1&amp;source=images&amp;cd=&amp;cad=rja&amp;docid=O8QOfWGvhl3TSM&amp;tbnid=ZBp_5ocFKZu0YM:&amp;ved=0CAUQjRw&amp;url=http://www.seneam.gob.mx/pot.htm&amp;ei=52FdUsjuI4aSkQfZ3YCgDg&amp;bvm=bv.53899372,d.eW0&amp;psig=AFQjCNGRDtA7a4jLhRrnBOgD022htpdN-g&amp;ust=1381937912323759" TargetMode="External"/><Relationship Id="rId43" Type="http://schemas.openxmlformats.org/officeDocument/2006/relationships/image" Target="../media/image54.gif"/><Relationship Id="rId48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4.jpeg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>
                <a:solidFill>
                  <a:srgbClr val="D4C19C"/>
                </a:solidFill>
                <a:latin typeface="Montserrat" panose="00000500000000000000" pitchFamily="2" charset="0"/>
              </a:rPr>
              <a:t>9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Instrumentación y Cómputo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Gilberto Castelán Pescina</a:t>
            </a: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pic>
        <p:nvPicPr>
          <p:cNvPr id="10" name="Picture 54" descr="Tlamacas%200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3974568"/>
            <a:ext cx="3816424" cy="28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6035" y="6606740"/>
            <a:ext cx="268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200" b="1" dirty="0">
                <a:latin typeface="Montserrat Medium" panose="00000600000000000000" pitchFamily="2" charset="0"/>
              </a:rPr>
              <a:t>Artículo 23. de la </a:t>
            </a:r>
            <a:r>
              <a:rPr lang="es-MX" sz="1200" b="1" dirty="0" smtClean="0">
                <a:latin typeface="Montserrat Medium" panose="00000600000000000000" pitchFamily="2" charset="0"/>
              </a:rPr>
              <a:t>LGPC</a:t>
            </a:r>
            <a:endParaRPr lang="es-MX" sz="1200" dirty="0">
              <a:latin typeface="Montserrat Medium" panose="000006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3881" y="1422734"/>
            <a:ext cx="8837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 Medium" panose="00000600000000000000" pitchFamily="2" charset="0"/>
              </a:rPr>
              <a:t>El CENAPRED tiene a cargo la </a:t>
            </a:r>
            <a:r>
              <a:rPr lang="es-MX" sz="1400" b="1" dirty="0">
                <a:latin typeface="Montserrat Medium" panose="00000600000000000000" pitchFamily="2" charset="0"/>
              </a:rPr>
              <a:t>coordinación </a:t>
            </a:r>
            <a:r>
              <a:rPr lang="es-MX" sz="1400" b="1" dirty="0" smtClean="0">
                <a:latin typeface="Montserrat Medium" panose="00000600000000000000" pitchFamily="2" charset="0"/>
              </a:rPr>
              <a:t>del monitoreo </a:t>
            </a:r>
            <a:r>
              <a:rPr lang="es-MX" sz="1400" b="1" dirty="0">
                <a:latin typeface="Montserrat Medium" panose="00000600000000000000" pitchFamily="2" charset="0"/>
              </a:rPr>
              <a:t>y </a:t>
            </a:r>
            <a:r>
              <a:rPr lang="es-MX" sz="1400" b="1" dirty="0" err="1">
                <a:latin typeface="Montserrat Medium" panose="00000600000000000000" pitchFamily="2" charset="0"/>
              </a:rPr>
              <a:t>alertamiento</a:t>
            </a:r>
            <a:r>
              <a:rPr lang="es-MX" sz="1400" b="1" dirty="0">
                <a:latin typeface="Montserrat Medium" panose="00000600000000000000" pitchFamily="2" charset="0"/>
              </a:rPr>
              <a:t> </a:t>
            </a:r>
            <a:r>
              <a:rPr lang="es-MX" sz="1400" dirty="0">
                <a:latin typeface="Montserrat Medium" panose="00000600000000000000" pitchFamily="2" charset="0"/>
              </a:rPr>
              <a:t>de fenómenos perturbadores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213991" y="4122507"/>
            <a:ext cx="6858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4103" y="3613150"/>
            <a:ext cx="6096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59684" y="3122382"/>
            <a:ext cx="992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HURACAN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82591" y="4599550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VOLCAN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096649" y="5923035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SISMO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9791" y="5738368"/>
            <a:ext cx="208863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OTROS FENOMENOS: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Incendios Forestales, heladas, </a:t>
            </a:r>
            <a:endParaRPr lang="es-MX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Sequias, Tormentas eléctricas, 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003103" y="4738049"/>
            <a:ext cx="366960" cy="526494"/>
          </a:xfrm>
          <a:prstGeom prst="upArrow">
            <a:avLst>
              <a:gd name="adj1" fmla="val 50000"/>
              <a:gd name="adj2" fmla="val 870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0" y="1594787"/>
            <a:ext cx="2530475" cy="14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6085" y="2749974"/>
            <a:ext cx="995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TORNADO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13" y="3754768"/>
            <a:ext cx="1931160" cy="127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8" y="2635048"/>
            <a:ext cx="1434584" cy="9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4" y="1996167"/>
            <a:ext cx="4191000" cy="31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1" y="1962953"/>
            <a:ext cx="1771959" cy="1144390"/>
          </a:xfrm>
          <a:prstGeom prst="rect">
            <a:avLst/>
          </a:prstGeom>
        </p:spPr>
      </p:pic>
      <p:pic>
        <p:nvPicPr>
          <p:cNvPr id="18" name="Picture 8" descr="Erupción del volcán Popocatépetl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3357528"/>
            <a:ext cx="1896653" cy="1291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1" y="4893791"/>
            <a:ext cx="1242504" cy="829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sismo ital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4" y="4883827"/>
            <a:ext cx="1932328" cy="1046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smo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1" y="5515819"/>
            <a:ext cx="1163218" cy="414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8 Marcador de contenido"/>
          <p:cNvGrpSpPr>
            <a:grpSpLocks noGrp="1"/>
          </p:cNvGrpSpPr>
          <p:nvPr/>
        </p:nvGrpSpPr>
        <p:grpSpPr>
          <a:xfrm>
            <a:off x="5264966" y="5154102"/>
            <a:ext cx="3751048" cy="1704995"/>
            <a:chOff x="1763688" y="1484784"/>
            <a:chExt cx="5040560" cy="3124943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11111"/>
            <a:stretch>
              <a:fillRect/>
            </a:stretch>
          </p:blipFill>
          <p:spPr bwMode="auto">
            <a:xfrm>
              <a:off x="1763688" y="1484784"/>
              <a:ext cx="4543603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 r="90277"/>
            <a:stretch>
              <a:fillRect/>
            </a:stretch>
          </p:blipFill>
          <p:spPr bwMode="auto">
            <a:xfrm>
              <a:off x="6307291" y="1484784"/>
              <a:ext cx="496957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25 Rectángulo"/>
          <p:cNvSpPr/>
          <p:nvPr/>
        </p:nvSpPr>
        <p:spPr>
          <a:xfrm>
            <a:off x="467544" y="873044"/>
            <a:ext cx="8650003" cy="467724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srgbClr val="621132"/>
                </a:solidFill>
                <a:latin typeface="Montserrat" panose="00000500000000000000" pitchFamily="2" charset="0"/>
              </a:rPr>
              <a:t>Dirección de Instrumentación y Cómputo </a:t>
            </a:r>
            <a:endParaRPr lang="es-MX" b="1" dirty="0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749" y="1491533"/>
            <a:ext cx="5063332" cy="3305619"/>
            <a:chOff x="228748" y="1251558"/>
            <a:chExt cx="5195145" cy="345977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775" y="4085738"/>
              <a:ext cx="781525" cy="3421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453" y="3584280"/>
              <a:ext cx="405271" cy="443569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2023019" y="2504982"/>
              <a:ext cx="2099262" cy="1122595"/>
            </a:xfrm>
            <a:custGeom>
              <a:avLst/>
              <a:gdLst>
                <a:gd name="connsiteX0" fmla="*/ 0 w 4218074"/>
                <a:gd name="connsiteY0" fmla="*/ 833298 h 1666596"/>
                <a:gd name="connsiteX1" fmla="*/ 2109037 w 4218074"/>
                <a:gd name="connsiteY1" fmla="*/ 0 h 1666596"/>
                <a:gd name="connsiteX2" fmla="*/ 4218074 w 4218074"/>
                <a:gd name="connsiteY2" fmla="*/ 833298 h 1666596"/>
                <a:gd name="connsiteX3" fmla="*/ 2109037 w 4218074"/>
                <a:gd name="connsiteY3" fmla="*/ 1666596 h 1666596"/>
                <a:gd name="connsiteX4" fmla="*/ 0 w 4218074"/>
                <a:gd name="connsiteY4" fmla="*/ 833298 h 16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8074" h="1666596">
                  <a:moveTo>
                    <a:pt x="0" y="833298"/>
                  </a:moveTo>
                  <a:cubicBezTo>
                    <a:pt x="0" y="373080"/>
                    <a:pt x="944248" y="0"/>
                    <a:pt x="2109037" y="0"/>
                  </a:cubicBezTo>
                  <a:cubicBezTo>
                    <a:pt x="3273826" y="0"/>
                    <a:pt x="4218074" y="373080"/>
                    <a:pt x="4218074" y="833298"/>
                  </a:cubicBezTo>
                  <a:cubicBezTo>
                    <a:pt x="4218074" y="1293516"/>
                    <a:pt x="3273826" y="1666596"/>
                    <a:pt x="2109037" y="1666596"/>
                  </a:cubicBezTo>
                  <a:cubicBezTo>
                    <a:pt x="944248" y="1666596"/>
                    <a:pt x="0" y="1293516"/>
                    <a:pt x="0" y="833298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7723" tIns="244067" rIns="617723" bIns="24406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50" b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Sistemas de monitoreo y </a:t>
              </a:r>
              <a:r>
                <a:rPr lang="es-MX" sz="1050" b="1" kern="12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alertamiento</a:t>
              </a:r>
              <a:r>
                <a:rPr lang="es-MX" sz="1050" b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s-MX" sz="1050" b="1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08043" y="4060736"/>
              <a:ext cx="996989" cy="266740"/>
            </a:xfrm>
            <a:custGeom>
              <a:avLst/>
              <a:gdLst>
                <a:gd name="connsiteX0" fmla="*/ 0 w 1619994"/>
                <a:gd name="connsiteY0" fmla="*/ 161999 h 1799999"/>
                <a:gd name="connsiteX1" fmla="*/ 161999 w 1619994"/>
                <a:gd name="connsiteY1" fmla="*/ 0 h 1799999"/>
                <a:gd name="connsiteX2" fmla="*/ 1457995 w 1619994"/>
                <a:gd name="connsiteY2" fmla="*/ 0 h 1799999"/>
                <a:gd name="connsiteX3" fmla="*/ 1619994 w 1619994"/>
                <a:gd name="connsiteY3" fmla="*/ 161999 h 1799999"/>
                <a:gd name="connsiteX4" fmla="*/ 1619994 w 1619994"/>
                <a:gd name="connsiteY4" fmla="*/ 1638000 h 1799999"/>
                <a:gd name="connsiteX5" fmla="*/ 1457995 w 1619994"/>
                <a:gd name="connsiteY5" fmla="*/ 1799999 h 1799999"/>
                <a:gd name="connsiteX6" fmla="*/ 161999 w 1619994"/>
                <a:gd name="connsiteY6" fmla="*/ 1799999 h 1799999"/>
                <a:gd name="connsiteX7" fmla="*/ 0 w 1619994"/>
                <a:gd name="connsiteY7" fmla="*/ 1638000 h 1799999"/>
                <a:gd name="connsiteX8" fmla="*/ 0 w 1619994"/>
                <a:gd name="connsiteY8" fmla="*/ 161999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799999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638000"/>
                  </a:lnTo>
                  <a:cubicBezTo>
                    <a:pt x="1619994" y="1727470"/>
                    <a:pt x="1547465" y="1799999"/>
                    <a:pt x="1457995" y="1799999"/>
                  </a:cubicBezTo>
                  <a:lnTo>
                    <a:pt x="161999" y="1799999"/>
                  </a:lnTo>
                  <a:cubicBezTo>
                    <a:pt x="72529" y="1799999"/>
                    <a:pt x="0" y="1727470"/>
                    <a:pt x="0" y="1638000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Volcanes</a:t>
              </a:r>
              <a:endParaRPr lang="es-MX" sz="700" b="1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92539" y="3039297"/>
              <a:ext cx="996989" cy="266740"/>
            </a:xfrm>
            <a:custGeom>
              <a:avLst/>
              <a:gdLst>
                <a:gd name="connsiteX0" fmla="*/ 0 w 1619994"/>
                <a:gd name="connsiteY0" fmla="*/ 133200 h 1332004"/>
                <a:gd name="connsiteX1" fmla="*/ 133200 w 1619994"/>
                <a:gd name="connsiteY1" fmla="*/ 0 h 1332004"/>
                <a:gd name="connsiteX2" fmla="*/ 1486794 w 1619994"/>
                <a:gd name="connsiteY2" fmla="*/ 0 h 1332004"/>
                <a:gd name="connsiteX3" fmla="*/ 1619994 w 1619994"/>
                <a:gd name="connsiteY3" fmla="*/ 133200 h 1332004"/>
                <a:gd name="connsiteX4" fmla="*/ 1619994 w 1619994"/>
                <a:gd name="connsiteY4" fmla="*/ 1198804 h 1332004"/>
                <a:gd name="connsiteX5" fmla="*/ 1486794 w 1619994"/>
                <a:gd name="connsiteY5" fmla="*/ 1332004 h 1332004"/>
                <a:gd name="connsiteX6" fmla="*/ 133200 w 1619994"/>
                <a:gd name="connsiteY6" fmla="*/ 1332004 h 1332004"/>
                <a:gd name="connsiteX7" fmla="*/ 0 w 1619994"/>
                <a:gd name="connsiteY7" fmla="*/ 1198804 h 1332004"/>
                <a:gd name="connsiteX8" fmla="*/ 0 w 1619994"/>
                <a:gd name="connsiteY8" fmla="*/ 133200 h 133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332004">
                  <a:moveTo>
                    <a:pt x="0" y="133200"/>
                  </a:moveTo>
                  <a:cubicBezTo>
                    <a:pt x="0" y="59636"/>
                    <a:pt x="59636" y="0"/>
                    <a:pt x="133200" y="0"/>
                  </a:cubicBezTo>
                  <a:lnTo>
                    <a:pt x="1486794" y="0"/>
                  </a:lnTo>
                  <a:cubicBezTo>
                    <a:pt x="1560358" y="0"/>
                    <a:pt x="1619994" y="59636"/>
                    <a:pt x="1619994" y="133200"/>
                  </a:cubicBezTo>
                  <a:lnTo>
                    <a:pt x="1619994" y="1198804"/>
                  </a:lnTo>
                  <a:cubicBezTo>
                    <a:pt x="1619994" y="1272368"/>
                    <a:pt x="1560358" y="1332004"/>
                    <a:pt x="1486794" y="1332004"/>
                  </a:cubicBezTo>
                  <a:lnTo>
                    <a:pt x="133200" y="1332004"/>
                  </a:lnTo>
                  <a:cubicBezTo>
                    <a:pt x="59636" y="1332004"/>
                    <a:pt x="0" y="1272368"/>
                    <a:pt x="0" y="1198804"/>
                  </a:cubicBezTo>
                  <a:lnTo>
                    <a:pt x="0" y="1332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28" tIns="44728" rIns="44728" bIns="44728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800" b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Sismos</a:t>
              </a:r>
              <a:endParaRPr lang="es-MX" sz="800" b="1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897833" y="2025827"/>
              <a:ext cx="996989" cy="266740"/>
            </a:xfrm>
            <a:custGeom>
              <a:avLst/>
              <a:gdLst>
                <a:gd name="connsiteX0" fmla="*/ 0 w 1619994"/>
                <a:gd name="connsiteY0" fmla="*/ 108202 h 1082021"/>
                <a:gd name="connsiteX1" fmla="*/ 108202 w 1619994"/>
                <a:gd name="connsiteY1" fmla="*/ 0 h 1082021"/>
                <a:gd name="connsiteX2" fmla="*/ 1511792 w 1619994"/>
                <a:gd name="connsiteY2" fmla="*/ 0 h 1082021"/>
                <a:gd name="connsiteX3" fmla="*/ 1619994 w 1619994"/>
                <a:gd name="connsiteY3" fmla="*/ 108202 h 1082021"/>
                <a:gd name="connsiteX4" fmla="*/ 1619994 w 1619994"/>
                <a:gd name="connsiteY4" fmla="*/ 973819 h 1082021"/>
                <a:gd name="connsiteX5" fmla="*/ 1511792 w 1619994"/>
                <a:gd name="connsiteY5" fmla="*/ 1082021 h 1082021"/>
                <a:gd name="connsiteX6" fmla="*/ 108202 w 1619994"/>
                <a:gd name="connsiteY6" fmla="*/ 1082021 h 1082021"/>
                <a:gd name="connsiteX7" fmla="*/ 0 w 1619994"/>
                <a:gd name="connsiteY7" fmla="*/ 973819 h 1082021"/>
                <a:gd name="connsiteX8" fmla="*/ 0 w 1619994"/>
                <a:gd name="connsiteY8" fmla="*/ 108202 h 10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082021">
                  <a:moveTo>
                    <a:pt x="0" y="108202"/>
                  </a:moveTo>
                  <a:cubicBezTo>
                    <a:pt x="0" y="48444"/>
                    <a:pt x="48444" y="0"/>
                    <a:pt x="108202" y="0"/>
                  </a:cubicBezTo>
                  <a:lnTo>
                    <a:pt x="1511792" y="0"/>
                  </a:lnTo>
                  <a:cubicBezTo>
                    <a:pt x="1571550" y="0"/>
                    <a:pt x="1619994" y="48444"/>
                    <a:pt x="1619994" y="108202"/>
                  </a:cubicBezTo>
                  <a:lnTo>
                    <a:pt x="1619994" y="973819"/>
                  </a:lnTo>
                  <a:cubicBezTo>
                    <a:pt x="1619994" y="1033577"/>
                    <a:pt x="1571550" y="1082021"/>
                    <a:pt x="1511792" y="1082021"/>
                  </a:cubicBezTo>
                  <a:lnTo>
                    <a:pt x="108202" y="1082021"/>
                  </a:lnTo>
                  <a:cubicBezTo>
                    <a:pt x="48444" y="1082021"/>
                    <a:pt x="0" y="1033577"/>
                    <a:pt x="0" y="973819"/>
                  </a:cubicBezTo>
                  <a:lnTo>
                    <a:pt x="0" y="10820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406" tIns="37406" rIns="37406" bIns="37406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800" b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Tsunami</a:t>
              </a:r>
              <a:endParaRPr lang="es-MX" sz="800" b="1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2421806" y="1551610"/>
              <a:ext cx="1107766" cy="363736"/>
            </a:xfrm>
            <a:custGeom>
              <a:avLst/>
              <a:gdLst>
                <a:gd name="connsiteX0" fmla="*/ 0 w 1799993"/>
                <a:gd name="connsiteY0" fmla="*/ 162000 h 1620003"/>
                <a:gd name="connsiteX1" fmla="*/ 162000 w 1799993"/>
                <a:gd name="connsiteY1" fmla="*/ 0 h 1620003"/>
                <a:gd name="connsiteX2" fmla="*/ 1637993 w 1799993"/>
                <a:gd name="connsiteY2" fmla="*/ 0 h 1620003"/>
                <a:gd name="connsiteX3" fmla="*/ 1799993 w 1799993"/>
                <a:gd name="connsiteY3" fmla="*/ 162000 h 1620003"/>
                <a:gd name="connsiteX4" fmla="*/ 1799993 w 1799993"/>
                <a:gd name="connsiteY4" fmla="*/ 1458003 h 1620003"/>
                <a:gd name="connsiteX5" fmla="*/ 1637993 w 1799993"/>
                <a:gd name="connsiteY5" fmla="*/ 1620003 h 1620003"/>
                <a:gd name="connsiteX6" fmla="*/ 162000 w 1799993"/>
                <a:gd name="connsiteY6" fmla="*/ 1620003 h 1620003"/>
                <a:gd name="connsiteX7" fmla="*/ 0 w 1799993"/>
                <a:gd name="connsiteY7" fmla="*/ 1458003 h 1620003"/>
                <a:gd name="connsiteX8" fmla="*/ 0 w 1799993"/>
                <a:gd name="connsiteY8" fmla="*/ 162000 h 16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993" h="1620003">
                  <a:moveTo>
                    <a:pt x="0" y="162000"/>
                  </a:moveTo>
                  <a:cubicBezTo>
                    <a:pt x="0" y="72530"/>
                    <a:pt x="72530" y="0"/>
                    <a:pt x="162000" y="0"/>
                  </a:cubicBezTo>
                  <a:lnTo>
                    <a:pt x="1637993" y="0"/>
                  </a:lnTo>
                  <a:cubicBezTo>
                    <a:pt x="1727463" y="0"/>
                    <a:pt x="1799993" y="72530"/>
                    <a:pt x="1799993" y="162000"/>
                  </a:cubicBezTo>
                  <a:lnTo>
                    <a:pt x="1799993" y="1458003"/>
                  </a:lnTo>
                  <a:cubicBezTo>
                    <a:pt x="1799993" y="1547473"/>
                    <a:pt x="1727463" y="1620003"/>
                    <a:pt x="1637993" y="1620003"/>
                  </a:cubicBezTo>
                  <a:lnTo>
                    <a:pt x="162000" y="1620003"/>
                  </a:lnTo>
                  <a:cubicBezTo>
                    <a:pt x="72530" y="1620003"/>
                    <a:pt x="0" y="1547473"/>
                    <a:pt x="0" y="1458003"/>
                  </a:cubicBezTo>
                  <a:lnTo>
                    <a:pt x="0" y="1620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Fenómenos Hidrometeorológicos</a:t>
              </a:r>
              <a:endParaRPr lang="es-MX" sz="600" b="1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4023980" y="2007536"/>
              <a:ext cx="996989" cy="266740"/>
            </a:xfrm>
            <a:custGeom>
              <a:avLst/>
              <a:gdLst>
                <a:gd name="connsiteX0" fmla="*/ 0 w 1619994"/>
                <a:gd name="connsiteY0" fmla="*/ 161999 h 1650286"/>
                <a:gd name="connsiteX1" fmla="*/ 161999 w 1619994"/>
                <a:gd name="connsiteY1" fmla="*/ 0 h 1650286"/>
                <a:gd name="connsiteX2" fmla="*/ 1457995 w 1619994"/>
                <a:gd name="connsiteY2" fmla="*/ 0 h 1650286"/>
                <a:gd name="connsiteX3" fmla="*/ 1619994 w 1619994"/>
                <a:gd name="connsiteY3" fmla="*/ 161999 h 1650286"/>
                <a:gd name="connsiteX4" fmla="*/ 1619994 w 1619994"/>
                <a:gd name="connsiteY4" fmla="*/ 1488287 h 1650286"/>
                <a:gd name="connsiteX5" fmla="*/ 1457995 w 1619994"/>
                <a:gd name="connsiteY5" fmla="*/ 1650286 h 1650286"/>
                <a:gd name="connsiteX6" fmla="*/ 161999 w 1619994"/>
                <a:gd name="connsiteY6" fmla="*/ 1650286 h 1650286"/>
                <a:gd name="connsiteX7" fmla="*/ 0 w 1619994"/>
                <a:gd name="connsiteY7" fmla="*/ 1488287 h 1650286"/>
                <a:gd name="connsiteX8" fmla="*/ 0 w 1619994"/>
                <a:gd name="connsiteY8" fmla="*/ 161999 h 165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650286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488287"/>
                  </a:lnTo>
                  <a:cubicBezTo>
                    <a:pt x="1619994" y="1577757"/>
                    <a:pt x="1547465" y="1650286"/>
                    <a:pt x="1457995" y="1650286"/>
                  </a:cubicBezTo>
                  <a:lnTo>
                    <a:pt x="161999" y="1650286"/>
                  </a:lnTo>
                  <a:cubicBezTo>
                    <a:pt x="72529" y="1650286"/>
                    <a:pt x="0" y="1577757"/>
                    <a:pt x="0" y="1488287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Incendios</a:t>
              </a: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4164538" y="3050695"/>
              <a:ext cx="996989" cy="267704"/>
            </a:xfrm>
            <a:custGeom>
              <a:avLst/>
              <a:gdLst>
                <a:gd name="connsiteX0" fmla="*/ 0 w 1619994"/>
                <a:gd name="connsiteY0" fmla="*/ 111599 h 1115987"/>
                <a:gd name="connsiteX1" fmla="*/ 111599 w 1619994"/>
                <a:gd name="connsiteY1" fmla="*/ 0 h 1115987"/>
                <a:gd name="connsiteX2" fmla="*/ 1508395 w 1619994"/>
                <a:gd name="connsiteY2" fmla="*/ 0 h 1115987"/>
                <a:gd name="connsiteX3" fmla="*/ 1619994 w 1619994"/>
                <a:gd name="connsiteY3" fmla="*/ 111599 h 1115987"/>
                <a:gd name="connsiteX4" fmla="*/ 1619994 w 1619994"/>
                <a:gd name="connsiteY4" fmla="*/ 1004388 h 1115987"/>
                <a:gd name="connsiteX5" fmla="*/ 1508395 w 1619994"/>
                <a:gd name="connsiteY5" fmla="*/ 1115987 h 1115987"/>
                <a:gd name="connsiteX6" fmla="*/ 111599 w 1619994"/>
                <a:gd name="connsiteY6" fmla="*/ 1115987 h 1115987"/>
                <a:gd name="connsiteX7" fmla="*/ 0 w 1619994"/>
                <a:gd name="connsiteY7" fmla="*/ 1004388 h 1115987"/>
                <a:gd name="connsiteX8" fmla="*/ 0 w 1619994"/>
                <a:gd name="connsiteY8" fmla="*/ 111599 h 111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115987">
                  <a:moveTo>
                    <a:pt x="0" y="111599"/>
                  </a:moveTo>
                  <a:cubicBezTo>
                    <a:pt x="0" y="49965"/>
                    <a:pt x="49965" y="0"/>
                    <a:pt x="111599" y="0"/>
                  </a:cubicBezTo>
                  <a:lnTo>
                    <a:pt x="1508395" y="0"/>
                  </a:lnTo>
                  <a:cubicBezTo>
                    <a:pt x="1570029" y="0"/>
                    <a:pt x="1619994" y="49965"/>
                    <a:pt x="1619994" y="111599"/>
                  </a:cubicBezTo>
                  <a:lnTo>
                    <a:pt x="1619994" y="1004388"/>
                  </a:lnTo>
                  <a:cubicBezTo>
                    <a:pt x="1619994" y="1066022"/>
                    <a:pt x="1570029" y="1115987"/>
                    <a:pt x="1508395" y="1115987"/>
                  </a:cubicBezTo>
                  <a:lnTo>
                    <a:pt x="111599" y="1115987"/>
                  </a:lnTo>
                  <a:cubicBezTo>
                    <a:pt x="49965" y="1115987"/>
                    <a:pt x="0" y="1066022"/>
                    <a:pt x="0" y="1004388"/>
                  </a:cubicBezTo>
                  <a:lnTo>
                    <a:pt x="0" y="1115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401" tIns="38401" rIns="38401" bIns="38401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SEGOB</a:t>
              </a: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749110" y="3697000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Químico Tecnológicos</a:t>
              </a:r>
            </a:p>
          </p:txBody>
        </p:sp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130" y="3687895"/>
              <a:ext cx="494021" cy="35929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281" y="2766997"/>
              <a:ext cx="884860" cy="2836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59" y="2324580"/>
              <a:ext cx="720656" cy="250967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615" y="2233630"/>
              <a:ext cx="320136" cy="381474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605" y="1559599"/>
              <a:ext cx="456183" cy="38768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907" y="1562450"/>
              <a:ext cx="304244" cy="421793"/>
            </a:xfrm>
            <a:prstGeom prst="rect">
              <a:avLst/>
            </a:prstGeom>
          </p:spPr>
        </p:pic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970" y="2228071"/>
              <a:ext cx="402923" cy="346126"/>
            </a:xfrm>
            <a:prstGeom prst="rect">
              <a:avLst/>
            </a:prstGeom>
          </p:spPr>
        </p:pic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019" y="1495555"/>
              <a:ext cx="364025" cy="433769"/>
            </a:xfrm>
            <a:prstGeom prst="rect">
              <a:avLst/>
            </a:prstGeom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936" y="2025827"/>
              <a:ext cx="718838" cy="27135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23" y="1320631"/>
              <a:ext cx="633107" cy="230979"/>
            </a:xfrm>
            <a:prstGeom prst="rect">
              <a:avLst/>
            </a:prstGeom>
          </p:spPr>
        </p:pic>
        <p:pic>
          <p:nvPicPr>
            <p:cNvPr id="23" name="Picture 12" descr="http://t2.gstatic.com/images?q=tbn:ANd9GcSwASJTejbEuxTtaQGPe9agsl2NcuOShZYq7luwVlt0-OR2Tv2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784" y="1495555"/>
              <a:ext cx="304382" cy="44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1125789" y="2348069"/>
              <a:ext cx="607436" cy="226128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79" y="2007536"/>
              <a:ext cx="576709" cy="248657"/>
            </a:xfrm>
            <a:prstGeom prst="rect">
              <a:avLst/>
            </a:prstGeom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527" y="2077912"/>
              <a:ext cx="530895" cy="305825"/>
            </a:xfrm>
            <a:prstGeom prst="rect">
              <a:avLst/>
            </a:prstGeom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192" y="1677121"/>
              <a:ext cx="930630" cy="334730"/>
            </a:xfrm>
            <a:prstGeom prst="rect">
              <a:avLst/>
            </a:prstGeom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0" t="24217" r="5505" b="10407"/>
            <a:stretch/>
          </p:blipFill>
          <p:spPr>
            <a:xfrm>
              <a:off x="1533502" y="3091572"/>
              <a:ext cx="550589" cy="192144"/>
            </a:xfrm>
            <a:prstGeom prst="rect">
              <a:avLst/>
            </a:prstGeom>
          </p:spPr>
        </p:pic>
        <p:pic>
          <p:nvPicPr>
            <p:cNvPr id="29" name="28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092" b="21785"/>
            <a:stretch/>
          </p:blipFill>
          <p:spPr>
            <a:xfrm>
              <a:off x="665520" y="3342861"/>
              <a:ext cx="627031" cy="361251"/>
            </a:xfrm>
            <a:prstGeom prst="rect">
              <a:avLst/>
            </a:prstGeom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58" y="2615104"/>
              <a:ext cx="339784" cy="371894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48" y="2745778"/>
              <a:ext cx="436772" cy="251605"/>
            </a:xfrm>
            <a:prstGeom prst="rect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991034" y="3727622"/>
              <a:ext cx="553832" cy="206173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959" y="4324884"/>
              <a:ext cx="360598" cy="386452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334" y="3648471"/>
              <a:ext cx="290193" cy="315186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48" y="3898839"/>
              <a:ext cx="360323" cy="490502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19" y="4335601"/>
              <a:ext cx="327945" cy="365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" descr="http://www.seneam.gob.mx/imgs/firma_SENEAM1.png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647" y="1251558"/>
              <a:ext cx="731894" cy="26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438" y="1985810"/>
              <a:ext cx="352498" cy="338770"/>
            </a:xfrm>
            <a:prstGeom prst="rect">
              <a:avLst/>
            </a:prstGeom>
          </p:spPr>
        </p:pic>
        <p:pic>
          <p:nvPicPr>
            <p:cNvPr id="39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65" y="3306037"/>
              <a:ext cx="813957" cy="33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Forma libre"/>
            <p:cNvSpPr/>
            <p:nvPr/>
          </p:nvSpPr>
          <p:spPr>
            <a:xfrm>
              <a:off x="2549351" y="4027849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Fenómeno Astronómico</a:t>
              </a:r>
              <a:endParaRPr lang="es-MX" sz="600" b="1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1" name="Picture 2" descr="http://www.sciesmex.unam.mx/static/media/uploads/banner/.thumbnails/logo-lance-600-black.png/logo-lance-600-black-350x158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37" y="4427890"/>
              <a:ext cx="460572" cy="2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Logo Central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3" y="4427890"/>
              <a:ext cx="189991" cy="20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293" y="4458900"/>
              <a:ext cx="564410" cy="196554"/>
            </a:xfrm>
            <a:prstGeom prst="rect">
              <a:avLst/>
            </a:prstGeom>
          </p:spPr>
        </p:pic>
        <p:pic>
          <p:nvPicPr>
            <p:cNvPr id="44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4" y="3712662"/>
              <a:ext cx="801543" cy="32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652120" y="1378880"/>
            <a:ext cx="3015279" cy="16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Rectángulo"/>
          <p:cNvSpPr/>
          <p:nvPr/>
        </p:nvSpPr>
        <p:spPr>
          <a:xfrm>
            <a:off x="179869" y="843496"/>
            <a:ext cx="86274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/>
              <a:t>Fortalecimiento del monitoreo de fenómenos naturales, a través de la recepción de más de 400 señales en tiempo real, provenientes de los sistemas de monitoreo y </a:t>
            </a:r>
            <a:r>
              <a:rPr lang="es-MX" sz="1600" b="1" dirty="0" err="1" smtClean="0"/>
              <a:t>alertamiento</a:t>
            </a:r>
            <a:r>
              <a:rPr lang="es-MX" sz="1600" b="1" dirty="0" smtClean="0"/>
              <a:t> del país.</a:t>
            </a:r>
            <a:endParaRPr lang="es-MX" sz="1600" b="1" dirty="0"/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581" y="5574458"/>
            <a:ext cx="2152283" cy="12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683" y="2836280"/>
            <a:ext cx="2370340" cy="1580227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39448"/>
            <a:ext cx="1169783" cy="116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v11201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34121" y="4194106"/>
            <a:ext cx="2345251" cy="1319204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" r="6699"/>
          <a:stretch/>
        </p:blipFill>
        <p:spPr bwMode="auto">
          <a:xfrm>
            <a:off x="6682388" y="5318063"/>
            <a:ext cx="2402832" cy="15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08" y="4276407"/>
            <a:ext cx="1563242" cy="109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/>
          <a:stretch/>
        </p:blipFill>
        <p:spPr bwMode="auto">
          <a:xfrm>
            <a:off x="121579" y="4822152"/>
            <a:ext cx="4142530" cy="20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6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72765" y="1648977"/>
            <a:ext cx="8863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Compartir la información para el monitoreo de fenómenos naturales, a fin de promover una red estatal de </a:t>
            </a:r>
            <a:r>
              <a:rPr lang="es-MX" dirty="0" smtClean="0"/>
              <a:t>monitoreo.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7" y="2316571"/>
            <a:ext cx="4975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Enviar documento con ligas y enlaces que se pueden </a:t>
            </a:r>
            <a:r>
              <a:rPr lang="es-MX" dirty="0" smtClean="0"/>
              <a:t>compartir.</a:t>
            </a:r>
            <a:endParaRPr lang="es-MX" dirty="0"/>
          </a:p>
          <a:p>
            <a:r>
              <a:rPr lang="es-MX" dirty="0" smtClean="0"/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Personal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Equipo informático dedicado </a:t>
            </a:r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805" y="4187099"/>
            <a:ext cx="3910707" cy="267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3899"/>
            <a:ext cx="5269806" cy="306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234856" y="2217680"/>
            <a:ext cx="3945656" cy="221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5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8950" y="1648977"/>
            <a:ext cx="72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Compartir información de Instituciones que instrumentan otros fenómenos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935038" y="2345135"/>
            <a:ext cx="7056784" cy="4540250"/>
            <a:chOff x="749032" y="1942729"/>
            <a:chExt cx="7495376" cy="4892829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42729"/>
              <a:ext cx="4608512" cy="3259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942729"/>
              <a:ext cx="2880320" cy="2760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32" y="4280612"/>
              <a:ext cx="4112320" cy="2554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783" y="4248472"/>
              <a:ext cx="3400625" cy="2564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10 CuadroTexto"/>
          <p:cNvSpPr txBox="1"/>
          <p:nvPr/>
        </p:nvSpPr>
        <p:spPr>
          <a:xfrm>
            <a:off x="172765" y="1648977"/>
            <a:ext cx="8863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Compartir la información para el monitoreo de fenómenos naturales, a fin de promover una red estatal de </a:t>
            </a:r>
            <a:r>
              <a:rPr lang="es-MX" dirty="0" smtClean="0"/>
              <a:t>monitoreo.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2" t="7340" b="5157"/>
          <a:stretch/>
        </p:blipFill>
        <p:spPr bwMode="auto">
          <a:xfrm>
            <a:off x="434584" y="2345135"/>
            <a:ext cx="3532983" cy="213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48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962" y="3438919"/>
            <a:ext cx="6120680" cy="34199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5592" y="1648977"/>
            <a:ext cx="5148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Apoyo en la conceptualización de proyectos de monitoreo o sistemas de alerta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6" y="2316571"/>
            <a:ext cx="2951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Personal técnico contacto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5592" y="3438919"/>
            <a:ext cx="5827754" cy="3431453"/>
            <a:chOff x="32886" y="1394066"/>
            <a:chExt cx="9042256" cy="5456085"/>
          </a:xfrm>
          <a:noFill/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89268" y="2178146"/>
              <a:ext cx="3187700" cy="3462338"/>
              <a:chOff x="1187" y="1220"/>
              <a:chExt cx="2008" cy="2181"/>
            </a:xfrm>
            <a:grpFill/>
          </p:grpSpPr>
          <p:sp>
            <p:nvSpPr>
              <p:cNvPr id="265" name="Line 7"/>
              <p:cNvSpPr>
                <a:spLocks noChangeShapeType="1"/>
              </p:cNvSpPr>
              <p:nvPr/>
            </p:nvSpPr>
            <p:spPr bwMode="auto">
              <a:xfrm flipH="1">
                <a:off x="1453" y="2390"/>
                <a:ext cx="1588" cy="58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6" name="Line 8"/>
              <p:cNvSpPr>
                <a:spLocks noChangeShapeType="1"/>
              </p:cNvSpPr>
              <p:nvPr/>
            </p:nvSpPr>
            <p:spPr bwMode="auto">
              <a:xfrm flipH="1">
                <a:off x="2319" y="2574"/>
                <a:ext cx="820" cy="827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7" name="Line 9"/>
              <p:cNvSpPr>
                <a:spLocks noChangeShapeType="1"/>
              </p:cNvSpPr>
              <p:nvPr/>
            </p:nvSpPr>
            <p:spPr bwMode="auto">
              <a:xfrm flipH="1" flipV="1">
                <a:off x="1187" y="1985"/>
                <a:ext cx="1858" cy="16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8" name="Line 10"/>
              <p:cNvSpPr>
                <a:spLocks noChangeShapeType="1"/>
              </p:cNvSpPr>
              <p:nvPr/>
            </p:nvSpPr>
            <p:spPr bwMode="auto">
              <a:xfrm flipH="1" flipV="1">
                <a:off x="1417" y="1220"/>
                <a:ext cx="1778" cy="738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790513" y="2305145"/>
              <a:ext cx="3197225" cy="3324225"/>
              <a:chOff x="1197" y="1300"/>
              <a:chExt cx="2014" cy="2094"/>
            </a:xfrm>
            <a:grpFill/>
          </p:grpSpPr>
          <p:sp>
            <p:nvSpPr>
              <p:cNvPr id="261" name="Line 12"/>
              <p:cNvSpPr>
                <a:spLocks noChangeShapeType="1"/>
              </p:cNvSpPr>
              <p:nvPr/>
            </p:nvSpPr>
            <p:spPr bwMode="auto">
              <a:xfrm flipV="1">
                <a:off x="1503" y="2428"/>
                <a:ext cx="1588" cy="60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2" name="Line 13"/>
              <p:cNvSpPr>
                <a:spLocks noChangeShapeType="1"/>
              </p:cNvSpPr>
              <p:nvPr/>
            </p:nvSpPr>
            <p:spPr bwMode="auto">
              <a:xfrm flipV="1">
                <a:off x="2424" y="2585"/>
                <a:ext cx="787" cy="809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3" name="Line 14"/>
              <p:cNvSpPr>
                <a:spLocks noChangeShapeType="1"/>
              </p:cNvSpPr>
              <p:nvPr/>
            </p:nvSpPr>
            <p:spPr bwMode="auto">
              <a:xfrm>
                <a:off x="1197" y="2056"/>
                <a:ext cx="1924" cy="15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4" name="Line 15"/>
              <p:cNvSpPr>
                <a:spLocks noChangeShapeType="1"/>
              </p:cNvSpPr>
              <p:nvPr/>
            </p:nvSpPr>
            <p:spPr bwMode="auto">
              <a:xfrm>
                <a:off x="1353" y="1300"/>
                <a:ext cx="1842" cy="73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70467" y="1632303"/>
              <a:ext cx="652463" cy="938213"/>
              <a:chOff x="856" y="875"/>
              <a:chExt cx="1311" cy="2091"/>
            </a:xfrm>
            <a:grpFill/>
          </p:grpSpPr>
          <p:sp>
            <p:nvSpPr>
              <p:cNvPr id="241" name="Rectangle 17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2" name="Line 18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3" name="Line 19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4" name="Line 20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5" name="Line 21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6" name="Line 22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7" name="Line 23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8" name="Line 24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9" name="Line 25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0" name="AutoShape 26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1" name="Line 27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2" name="Line 28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3" name="Line 29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4" name="Line 30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5" name="Line 31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6" name="Line 32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7" name="Line 33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8" name="Line 34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0" name="Rectangle 36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987055" y="2939524"/>
              <a:ext cx="652463" cy="938213"/>
              <a:chOff x="856" y="875"/>
              <a:chExt cx="1311" cy="2091"/>
            </a:xfrm>
            <a:grpFill/>
          </p:grpSpPr>
          <p:sp>
            <p:nvSpPr>
              <p:cNvPr id="221" name="Rectangle 39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0" name="AutoShape 48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9" name="Freeform 57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0" name="Rectangle 58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rot="-10785620">
              <a:off x="5091548" y="3592825"/>
              <a:ext cx="515937" cy="420688"/>
              <a:chOff x="3775" y="2153"/>
              <a:chExt cx="145" cy="112"/>
            </a:xfrm>
            <a:grpFill/>
          </p:grpSpPr>
          <p:sp>
            <p:nvSpPr>
              <p:cNvPr id="217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8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9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0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5595938" y="3429018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6178654" y="1604030"/>
              <a:ext cx="2896488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Central de Registro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1912534" y="1677857"/>
              <a:ext cx="3902075" cy="44043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342900" indent="-342900" defTabSz="762000">
                <a:spcBef>
                  <a:spcPct val="50000"/>
                </a:spcBef>
                <a:defRPr/>
              </a:pPr>
              <a:r>
                <a:rPr lang="es-ES_tradnl" sz="1200" b="1" dirty="0">
                  <a:effectLst/>
                </a:rPr>
                <a:t>     </a:t>
              </a:r>
              <a:r>
                <a:rPr lang="es-ES_tradnl" sz="1200" b="1" dirty="0" smtClean="0">
                  <a:effectLst/>
                </a:rPr>
                <a:t>T</a:t>
              </a:r>
              <a:r>
                <a:rPr lang="es-ES_tradnl" sz="1200" b="1" i="1" dirty="0" smtClean="0">
                  <a:effectLst/>
                </a:rPr>
                <a:t>elemetría vía  radio-módem</a:t>
              </a:r>
              <a:endParaRPr lang="es-ES_tradnl" sz="1200" b="1" i="1" dirty="0">
                <a:effectLst/>
              </a:endParaRPr>
            </a:p>
          </p:txBody>
        </p:sp>
        <p:sp>
          <p:nvSpPr>
            <p:cNvPr id="21" name="Text Box 73"/>
            <p:cNvSpPr txBox="1">
              <a:spLocks noChangeArrowheads="1"/>
            </p:cNvSpPr>
            <p:nvPr/>
          </p:nvSpPr>
          <p:spPr bwMode="auto">
            <a:xfrm>
              <a:off x="1962763" y="1394066"/>
              <a:ext cx="3801615" cy="4110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Petición de datos cada 10 minutos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1317072" y="4009943"/>
              <a:ext cx="678" cy="498418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1530350" y="4902295"/>
              <a:ext cx="234950" cy="38258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4" name="Line 80"/>
            <p:cNvSpPr>
              <a:spLocks noChangeShapeType="1"/>
            </p:cNvSpPr>
            <p:nvPr/>
          </p:nvSpPr>
          <p:spPr bwMode="auto">
            <a:xfrm>
              <a:off x="1419225" y="4768945"/>
              <a:ext cx="0" cy="5207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1412875" y="5289645"/>
              <a:ext cx="4381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1855788" y="4705445"/>
              <a:ext cx="0" cy="5889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7" name="Line 83"/>
            <p:cNvSpPr>
              <a:spLocks noChangeShapeType="1"/>
            </p:cNvSpPr>
            <p:nvPr/>
          </p:nvSpPr>
          <p:spPr bwMode="auto">
            <a:xfrm flipH="1" flipV="1">
              <a:off x="1820863" y="4416520"/>
              <a:ext cx="1587" cy="2714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8" name="Line 84"/>
            <p:cNvSpPr>
              <a:spLocks noChangeShapeType="1"/>
            </p:cNvSpPr>
            <p:nvPr/>
          </p:nvSpPr>
          <p:spPr bwMode="auto">
            <a:xfrm>
              <a:off x="1768475" y="4446683"/>
              <a:ext cx="23018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9" name="Line 85"/>
            <p:cNvSpPr>
              <a:spLocks noChangeShapeType="1"/>
            </p:cNvSpPr>
            <p:nvPr/>
          </p:nvSpPr>
          <p:spPr bwMode="auto">
            <a:xfrm>
              <a:off x="1873250" y="4356195"/>
              <a:ext cx="0" cy="1778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0" name="Line 86"/>
            <p:cNvSpPr>
              <a:spLocks noChangeShapeType="1"/>
            </p:cNvSpPr>
            <p:nvPr/>
          </p:nvSpPr>
          <p:spPr bwMode="auto">
            <a:xfrm>
              <a:off x="1916113" y="4387945"/>
              <a:ext cx="0" cy="1143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1" name="Line 87"/>
            <p:cNvSpPr>
              <a:spLocks noChangeShapeType="1"/>
            </p:cNvSpPr>
            <p:nvPr/>
          </p:nvSpPr>
          <p:spPr bwMode="auto">
            <a:xfrm>
              <a:off x="1963738" y="4422870"/>
              <a:ext cx="0" cy="476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2" name="Line 88"/>
            <p:cNvSpPr>
              <a:spLocks noChangeShapeType="1"/>
            </p:cNvSpPr>
            <p:nvPr/>
          </p:nvSpPr>
          <p:spPr bwMode="auto">
            <a:xfrm flipV="1">
              <a:off x="1577975" y="4600670"/>
              <a:ext cx="173038" cy="857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3" name="Line 89"/>
            <p:cNvSpPr>
              <a:spLocks noChangeShapeType="1"/>
            </p:cNvSpPr>
            <p:nvPr/>
          </p:nvSpPr>
          <p:spPr bwMode="auto">
            <a:xfrm>
              <a:off x="1709738" y="4616545"/>
              <a:ext cx="74612" cy="698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603375" y="4670520"/>
              <a:ext cx="12700" cy="41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1673225" y="5075333"/>
              <a:ext cx="47625" cy="34925"/>
            </a:xfrm>
            <a:custGeom>
              <a:avLst/>
              <a:gdLst>
                <a:gd name="T0" fmla="*/ 5 w 59"/>
                <a:gd name="T1" fmla="*/ 3 h 27"/>
                <a:gd name="T2" fmla="*/ 8 w 59"/>
                <a:gd name="T3" fmla="*/ 6 h 27"/>
                <a:gd name="T4" fmla="*/ 5 w 59"/>
                <a:gd name="T5" fmla="*/ 0 h 27"/>
                <a:gd name="T6" fmla="*/ 20 w 59"/>
                <a:gd name="T7" fmla="*/ 12 h 27"/>
                <a:gd name="T8" fmla="*/ 11 w 59"/>
                <a:gd name="T9" fmla="*/ 6 h 27"/>
                <a:gd name="T10" fmla="*/ 59 w 59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5" y="3"/>
                  </a:moveTo>
                  <a:cubicBezTo>
                    <a:pt x="10" y="19"/>
                    <a:pt x="26" y="12"/>
                    <a:pt x="8" y="6"/>
                  </a:cubicBezTo>
                  <a:cubicBezTo>
                    <a:pt x="14" y="23"/>
                    <a:pt x="19" y="9"/>
                    <a:pt x="5" y="0"/>
                  </a:cubicBezTo>
                  <a:cubicBezTo>
                    <a:pt x="0" y="14"/>
                    <a:pt x="8" y="16"/>
                    <a:pt x="20" y="12"/>
                  </a:cubicBezTo>
                  <a:cubicBezTo>
                    <a:pt x="17" y="10"/>
                    <a:pt x="11" y="6"/>
                    <a:pt x="11" y="6"/>
                  </a:cubicBezTo>
                  <a:cubicBezTo>
                    <a:pt x="27" y="7"/>
                    <a:pt x="59" y="2"/>
                    <a:pt x="59" y="27"/>
                  </a:cubicBezTo>
                </a:path>
              </a:pathLst>
            </a:custGeom>
            <a:grp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6" name="Rectangle 92"/>
            <p:cNvSpPr>
              <a:spLocks noChangeArrowheads="1"/>
            </p:cNvSpPr>
            <p:nvPr/>
          </p:nvSpPr>
          <p:spPr bwMode="auto">
            <a:xfrm rot="21011566">
              <a:off x="1346200" y="4710208"/>
              <a:ext cx="569913" cy="2857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37" name="Group 94"/>
            <p:cNvGrpSpPr>
              <a:grpSpLocks/>
            </p:cNvGrpSpPr>
            <p:nvPr/>
          </p:nvGrpSpPr>
          <p:grpSpPr bwMode="auto">
            <a:xfrm>
              <a:off x="233363" y="4778470"/>
              <a:ext cx="1062037" cy="627063"/>
              <a:chOff x="147" y="2858"/>
              <a:chExt cx="669" cy="395"/>
            </a:xfrm>
            <a:grpFill/>
          </p:grpSpPr>
          <p:sp>
            <p:nvSpPr>
              <p:cNvPr id="153" name="Freeform 95"/>
              <p:cNvSpPr>
                <a:spLocks/>
              </p:cNvSpPr>
              <p:nvPr/>
            </p:nvSpPr>
            <p:spPr bwMode="auto">
              <a:xfrm>
                <a:off x="245" y="3096"/>
                <a:ext cx="148" cy="12"/>
              </a:xfrm>
              <a:custGeom>
                <a:avLst/>
                <a:gdLst>
                  <a:gd name="T0" fmla="*/ 0 w 170"/>
                  <a:gd name="T1" fmla="*/ 0 h 15"/>
                  <a:gd name="T2" fmla="*/ 59 w 170"/>
                  <a:gd name="T3" fmla="*/ 8 h 15"/>
                  <a:gd name="T4" fmla="*/ 85 w 170"/>
                  <a:gd name="T5" fmla="*/ 0 h 15"/>
                  <a:gd name="T6" fmla="*/ 170 w 170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15">
                    <a:moveTo>
                      <a:pt x="0" y="0"/>
                    </a:moveTo>
                    <a:cubicBezTo>
                      <a:pt x="24" y="11"/>
                      <a:pt x="33" y="15"/>
                      <a:pt x="59" y="8"/>
                    </a:cubicBezTo>
                    <a:cubicBezTo>
                      <a:pt x="68" y="6"/>
                      <a:pt x="85" y="0"/>
                      <a:pt x="85" y="0"/>
                    </a:cubicBezTo>
                    <a:cubicBezTo>
                      <a:pt x="113" y="13"/>
                      <a:pt x="140" y="4"/>
                      <a:pt x="170" y="4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456" y="3093"/>
                <a:ext cx="141" cy="9"/>
              </a:xfrm>
              <a:custGeom>
                <a:avLst/>
                <a:gdLst>
                  <a:gd name="T0" fmla="*/ 0 w 162"/>
                  <a:gd name="T1" fmla="*/ 12 h 12"/>
                  <a:gd name="T2" fmla="*/ 55 w 162"/>
                  <a:gd name="T3" fmla="*/ 8 h 12"/>
                  <a:gd name="T4" fmla="*/ 81 w 162"/>
                  <a:gd name="T5" fmla="*/ 0 h 12"/>
                  <a:gd name="T6" fmla="*/ 162 w 16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2">
                    <a:moveTo>
                      <a:pt x="0" y="12"/>
                    </a:moveTo>
                    <a:cubicBezTo>
                      <a:pt x="18" y="11"/>
                      <a:pt x="37" y="11"/>
                      <a:pt x="55" y="8"/>
                    </a:cubicBezTo>
                    <a:cubicBezTo>
                      <a:pt x="64" y="7"/>
                      <a:pt x="81" y="0"/>
                      <a:pt x="81" y="0"/>
                    </a:cubicBezTo>
                    <a:cubicBezTo>
                      <a:pt x="111" y="9"/>
                      <a:pt x="131" y="12"/>
                      <a:pt x="162" y="12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5" name="Rectangle 97" descr="Onda"/>
              <p:cNvSpPr>
                <a:spLocks noChangeArrowheads="1"/>
              </p:cNvSpPr>
              <p:nvPr/>
            </p:nvSpPr>
            <p:spPr bwMode="auto">
              <a:xfrm>
                <a:off x="260" y="3112"/>
                <a:ext cx="333" cy="1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6" name="AutoShape 98"/>
              <p:cNvSpPr>
                <a:spLocks noChangeArrowheads="1"/>
              </p:cNvSpPr>
              <p:nvPr/>
            </p:nvSpPr>
            <p:spPr bwMode="auto">
              <a:xfrm>
                <a:off x="382" y="3078"/>
                <a:ext cx="86" cy="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7" name="Group 99"/>
              <p:cNvGrpSpPr>
                <a:grpSpLocks/>
              </p:cNvGrpSpPr>
              <p:nvPr/>
            </p:nvGrpSpPr>
            <p:grpSpPr bwMode="auto">
              <a:xfrm rot="5416159">
                <a:off x="-22" y="3027"/>
                <a:ext cx="393" cy="55"/>
                <a:chOff x="323" y="2934"/>
                <a:chExt cx="385" cy="33"/>
              </a:xfrm>
              <a:grpFill/>
            </p:grpSpPr>
            <p:sp>
              <p:nvSpPr>
                <p:cNvPr id="1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6" name="Line 104"/>
                <p:cNvSpPr>
                  <a:spLocks noChangeShapeType="1"/>
                </p:cNvSpPr>
                <p:nvPr/>
              </p:nvSpPr>
              <p:spPr bwMode="auto">
                <a:xfrm>
                  <a:off x="330" y="2936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7" name="Line 105"/>
                <p:cNvSpPr>
                  <a:spLocks noChangeShapeType="1"/>
                </p:cNvSpPr>
                <p:nvPr/>
              </p:nvSpPr>
              <p:spPr bwMode="auto">
                <a:xfrm>
                  <a:off x="337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8" name="Line 106"/>
                <p:cNvSpPr>
                  <a:spLocks noChangeShapeType="1"/>
                </p:cNvSpPr>
                <p:nvPr/>
              </p:nvSpPr>
              <p:spPr bwMode="auto">
                <a:xfrm>
                  <a:off x="34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9" name="Freeform 107"/>
                <p:cNvSpPr>
                  <a:spLocks/>
                </p:cNvSpPr>
                <p:nvPr/>
              </p:nvSpPr>
              <p:spPr bwMode="auto">
                <a:xfrm>
                  <a:off x="351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0" name="Line 108"/>
                <p:cNvSpPr>
                  <a:spLocks noChangeShapeType="1"/>
                </p:cNvSpPr>
                <p:nvPr/>
              </p:nvSpPr>
              <p:spPr bwMode="auto">
                <a:xfrm>
                  <a:off x="35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1" name="Line 109"/>
                <p:cNvSpPr>
                  <a:spLocks noChangeShapeType="1"/>
                </p:cNvSpPr>
                <p:nvPr/>
              </p:nvSpPr>
              <p:spPr bwMode="auto">
                <a:xfrm>
                  <a:off x="367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2" name="Line 110"/>
                <p:cNvSpPr>
                  <a:spLocks noChangeShapeType="1"/>
                </p:cNvSpPr>
                <p:nvPr/>
              </p:nvSpPr>
              <p:spPr bwMode="auto">
                <a:xfrm>
                  <a:off x="37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3" name="Freeform 111"/>
                <p:cNvSpPr>
                  <a:spLocks/>
                </p:cNvSpPr>
                <p:nvPr/>
              </p:nvSpPr>
              <p:spPr bwMode="auto">
                <a:xfrm>
                  <a:off x="380" y="2934"/>
                  <a:ext cx="2" cy="23"/>
                </a:xfrm>
                <a:custGeom>
                  <a:avLst/>
                  <a:gdLst>
                    <a:gd name="T0" fmla="*/ 11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1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1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4" name="Line 112"/>
                <p:cNvSpPr>
                  <a:spLocks noChangeShapeType="1"/>
                </p:cNvSpPr>
                <p:nvPr/>
              </p:nvSpPr>
              <p:spPr bwMode="auto">
                <a:xfrm>
                  <a:off x="38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5" name="Line 113"/>
                <p:cNvSpPr>
                  <a:spLocks noChangeShapeType="1"/>
                </p:cNvSpPr>
                <p:nvPr/>
              </p:nvSpPr>
              <p:spPr bwMode="auto">
                <a:xfrm>
                  <a:off x="39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6" name="Line 114"/>
                <p:cNvSpPr>
                  <a:spLocks noChangeShapeType="1"/>
                </p:cNvSpPr>
                <p:nvPr/>
              </p:nvSpPr>
              <p:spPr bwMode="auto">
                <a:xfrm>
                  <a:off x="40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7" name="Freeform 115"/>
                <p:cNvSpPr>
                  <a:spLocks/>
                </p:cNvSpPr>
                <p:nvPr/>
              </p:nvSpPr>
              <p:spPr bwMode="auto">
                <a:xfrm>
                  <a:off x="41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1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9" name="Line 117"/>
                <p:cNvSpPr>
                  <a:spLocks noChangeShapeType="1"/>
                </p:cNvSpPr>
                <p:nvPr/>
              </p:nvSpPr>
              <p:spPr bwMode="auto">
                <a:xfrm>
                  <a:off x="42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0" name="Line 118"/>
                <p:cNvSpPr>
                  <a:spLocks noChangeShapeType="1"/>
                </p:cNvSpPr>
                <p:nvPr/>
              </p:nvSpPr>
              <p:spPr bwMode="auto">
                <a:xfrm>
                  <a:off x="43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1" name="Freeform 119"/>
                <p:cNvSpPr>
                  <a:spLocks/>
                </p:cNvSpPr>
                <p:nvPr/>
              </p:nvSpPr>
              <p:spPr bwMode="auto">
                <a:xfrm>
                  <a:off x="44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2" name="Line 120"/>
                <p:cNvSpPr>
                  <a:spLocks noChangeShapeType="1"/>
                </p:cNvSpPr>
                <p:nvPr/>
              </p:nvSpPr>
              <p:spPr bwMode="auto">
                <a:xfrm>
                  <a:off x="44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3" name="Line 121"/>
                <p:cNvSpPr>
                  <a:spLocks noChangeShapeType="1"/>
                </p:cNvSpPr>
                <p:nvPr/>
              </p:nvSpPr>
              <p:spPr bwMode="auto">
                <a:xfrm>
                  <a:off x="45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4" name="Line 122"/>
                <p:cNvSpPr>
                  <a:spLocks noChangeShapeType="1"/>
                </p:cNvSpPr>
                <p:nvPr/>
              </p:nvSpPr>
              <p:spPr bwMode="auto">
                <a:xfrm>
                  <a:off x="46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5" name="Freeform 123"/>
                <p:cNvSpPr>
                  <a:spLocks/>
                </p:cNvSpPr>
                <p:nvPr/>
              </p:nvSpPr>
              <p:spPr bwMode="auto">
                <a:xfrm>
                  <a:off x="470" y="2934"/>
                  <a:ext cx="2" cy="23"/>
                </a:xfrm>
                <a:custGeom>
                  <a:avLst/>
                  <a:gdLst>
                    <a:gd name="T0" fmla="*/ 12 w 23"/>
                    <a:gd name="T1" fmla="*/ 255 h 255"/>
                    <a:gd name="T2" fmla="*/ 23 w 23"/>
                    <a:gd name="T3" fmla="*/ 255 h 255"/>
                    <a:gd name="T4" fmla="*/ 21 w 23"/>
                    <a:gd name="T5" fmla="*/ 0 h 255"/>
                    <a:gd name="T6" fmla="*/ 0 w 23"/>
                    <a:gd name="T7" fmla="*/ 0 h 255"/>
                    <a:gd name="T8" fmla="*/ 1 w 23"/>
                    <a:gd name="T9" fmla="*/ 255 h 255"/>
                    <a:gd name="T10" fmla="*/ 12 w 23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55">
                      <a:moveTo>
                        <a:pt x="12" y="255"/>
                      </a:moveTo>
                      <a:lnTo>
                        <a:pt x="23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1" y="255"/>
                      </a:lnTo>
                      <a:lnTo>
                        <a:pt x="12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6" name="Line 124"/>
                <p:cNvSpPr>
                  <a:spLocks noChangeShapeType="1"/>
                </p:cNvSpPr>
                <p:nvPr/>
              </p:nvSpPr>
              <p:spPr bwMode="auto">
                <a:xfrm>
                  <a:off x="47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7" name="Line 125"/>
                <p:cNvSpPr>
                  <a:spLocks noChangeShapeType="1"/>
                </p:cNvSpPr>
                <p:nvPr/>
              </p:nvSpPr>
              <p:spPr bwMode="auto">
                <a:xfrm>
                  <a:off x="48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8" name="Line 126"/>
                <p:cNvSpPr>
                  <a:spLocks noChangeShapeType="1"/>
                </p:cNvSpPr>
                <p:nvPr/>
              </p:nvSpPr>
              <p:spPr bwMode="auto">
                <a:xfrm>
                  <a:off x="49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9" name="Freeform 127"/>
                <p:cNvSpPr>
                  <a:spLocks/>
                </p:cNvSpPr>
                <p:nvPr/>
              </p:nvSpPr>
              <p:spPr bwMode="auto">
                <a:xfrm>
                  <a:off x="499" y="2933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0" name="Line 128"/>
                <p:cNvSpPr>
                  <a:spLocks noChangeShapeType="1"/>
                </p:cNvSpPr>
                <p:nvPr/>
              </p:nvSpPr>
              <p:spPr bwMode="auto">
                <a:xfrm>
                  <a:off x="50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1" name="Line 129"/>
                <p:cNvSpPr>
                  <a:spLocks noChangeShapeType="1"/>
                </p:cNvSpPr>
                <p:nvPr/>
              </p:nvSpPr>
              <p:spPr bwMode="auto">
                <a:xfrm>
                  <a:off x="51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2" name="Line 130"/>
                <p:cNvSpPr>
                  <a:spLocks noChangeShapeType="1"/>
                </p:cNvSpPr>
                <p:nvPr/>
              </p:nvSpPr>
              <p:spPr bwMode="auto">
                <a:xfrm>
                  <a:off x="523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3" name="Freeform 131"/>
                <p:cNvSpPr>
                  <a:spLocks/>
                </p:cNvSpPr>
                <p:nvPr/>
              </p:nvSpPr>
              <p:spPr bwMode="auto">
                <a:xfrm>
                  <a:off x="52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4" name="Line 132"/>
                <p:cNvSpPr>
                  <a:spLocks noChangeShapeType="1"/>
                </p:cNvSpPr>
                <p:nvPr/>
              </p:nvSpPr>
              <p:spPr bwMode="auto">
                <a:xfrm>
                  <a:off x="537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5" name="Line 133"/>
                <p:cNvSpPr>
                  <a:spLocks noChangeShapeType="1"/>
                </p:cNvSpPr>
                <p:nvPr/>
              </p:nvSpPr>
              <p:spPr bwMode="auto">
                <a:xfrm>
                  <a:off x="54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6" name="Line 134"/>
                <p:cNvSpPr>
                  <a:spLocks noChangeShapeType="1"/>
                </p:cNvSpPr>
                <p:nvPr/>
              </p:nvSpPr>
              <p:spPr bwMode="auto">
                <a:xfrm>
                  <a:off x="55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7" name="Freeform 135"/>
                <p:cNvSpPr>
                  <a:spLocks/>
                </p:cNvSpPr>
                <p:nvPr/>
              </p:nvSpPr>
              <p:spPr bwMode="auto">
                <a:xfrm>
                  <a:off x="55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8" name="Line 136"/>
                <p:cNvSpPr>
                  <a:spLocks noChangeShapeType="1"/>
                </p:cNvSpPr>
                <p:nvPr/>
              </p:nvSpPr>
              <p:spPr bwMode="auto">
                <a:xfrm>
                  <a:off x="56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9" name="Line 137"/>
                <p:cNvSpPr>
                  <a:spLocks noChangeShapeType="1"/>
                </p:cNvSpPr>
                <p:nvPr/>
              </p:nvSpPr>
              <p:spPr bwMode="auto">
                <a:xfrm>
                  <a:off x="57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0" name="Line 138"/>
                <p:cNvSpPr>
                  <a:spLocks noChangeShapeType="1"/>
                </p:cNvSpPr>
                <p:nvPr/>
              </p:nvSpPr>
              <p:spPr bwMode="auto">
                <a:xfrm>
                  <a:off x="58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1" name="Freeform 139"/>
                <p:cNvSpPr>
                  <a:spLocks/>
                </p:cNvSpPr>
                <p:nvPr/>
              </p:nvSpPr>
              <p:spPr bwMode="auto">
                <a:xfrm>
                  <a:off x="58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/>
              </p:nvSpPr>
              <p:spPr bwMode="auto">
                <a:xfrm>
                  <a:off x="59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3" name="Line 141"/>
                <p:cNvSpPr>
                  <a:spLocks noChangeShapeType="1"/>
                </p:cNvSpPr>
                <p:nvPr/>
              </p:nvSpPr>
              <p:spPr bwMode="auto">
                <a:xfrm>
                  <a:off x="60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4" name="Line 142"/>
                <p:cNvSpPr>
                  <a:spLocks noChangeShapeType="1"/>
                </p:cNvSpPr>
                <p:nvPr/>
              </p:nvSpPr>
              <p:spPr bwMode="auto">
                <a:xfrm>
                  <a:off x="61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5" name="Freeform 143"/>
                <p:cNvSpPr>
                  <a:spLocks/>
                </p:cNvSpPr>
                <p:nvPr/>
              </p:nvSpPr>
              <p:spPr bwMode="auto">
                <a:xfrm>
                  <a:off x="61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6" name="Line 144"/>
                <p:cNvSpPr>
                  <a:spLocks noChangeShapeType="1"/>
                </p:cNvSpPr>
                <p:nvPr/>
              </p:nvSpPr>
              <p:spPr bwMode="auto">
                <a:xfrm>
                  <a:off x="62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7" name="Line 145"/>
                <p:cNvSpPr>
                  <a:spLocks noChangeShapeType="1"/>
                </p:cNvSpPr>
                <p:nvPr/>
              </p:nvSpPr>
              <p:spPr bwMode="auto">
                <a:xfrm>
                  <a:off x="63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8" name="Line 146"/>
                <p:cNvSpPr>
                  <a:spLocks noChangeShapeType="1"/>
                </p:cNvSpPr>
                <p:nvPr/>
              </p:nvSpPr>
              <p:spPr bwMode="auto">
                <a:xfrm>
                  <a:off x="64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9" name="Freeform 147"/>
                <p:cNvSpPr>
                  <a:spLocks/>
                </p:cNvSpPr>
                <p:nvPr/>
              </p:nvSpPr>
              <p:spPr bwMode="auto">
                <a:xfrm>
                  <a:off x="64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0" name="Line 148"/>
                <p:cNvSpPr>
                  <a:spLocks noChangeShapeType="1"/>
                </p:cNvSpPr>
                <p:nvPr/>
              </p:nvSpPr>
              <p:spPr bwMode="auto">
                <a:xfrm>
                  <a:off x="65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1" name="Line 149"/>
                <p:cNvSpPr>
                  <a:spLocks noChangeShapeType="1"/>
                </p:cNvSpPr>
                <p:nvPr/>
              </p:nvSpPr>
              <p:spPr bwMode="auto">
                <a:xfrm>
                  <a:off x="66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2" name="Line 150"/>
                <p:cNvSpPr>
                  <a:spLocks noChangeShapeType="1"/>
                </p:cNvSpPr>
                <p:nvPr/>
              </p:nvSpPr>
              <p:spPr bwMode="auto">
                <a:xfrm>
                  <a:off x="67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3" name="Freeform 151"/>
                <p:cNvSpPr>
                  <a:spLocks/>
                </p:cNvSpPr>
                <p:nvPr/>
              </p:nvSpPr>
              <p:spPr bwMode="auto">
                <a:xfrm>
                  <a:off x="67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4" name="Line 152"/>
                <p:cNvSpPr>
                  <a:spLocks noChangeShapeType="1"/>
                </p:cNvSpPr>
                <p:nvPr/>
              </p:nvSpPr>
              <p:spPr bwMode="auto">
                <a:xfrm>
                  <a:off x="68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5" name="Line 153"/>
                <p:cNvSpPr>
                  <a:spLocks noChangeShapeType="1"/>
                </p:cNvSpPr>
                <p:nvPr/>
              </p:nvSpPr>
              <p:spPr bwMode="auto">
                <a:xfrm>
                  <a:off x="693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6" name="Line 154"/>
                <p:cNvSpPr>
                  <a:spLocks noChangeShapeType="1"/>
                </p:cNvSpPr>
                <p:nvPr/>
              </p:nvSpPr>
              <p:spPr bwMode="auto">
                <a:xfrm>
                  <a:off x="70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sp>
            <p:nvSpPr>
              <p:cNvPr id="158" name="Line 155"/>
              <p:cNvSpPr>
                <a:spLocks noChangeShapeType="1"/>
              </p:cNvSpPr>
              <p:nvPr/>
            </p:nvSpPr>
            <p:spPr bwMode="auto">
              <a:xfrm>
                <a:off x="147" y="2860"/>
                <a:ext cx="0" cy="3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9" name="Group 156"/>
              <p:cNvGrpSpPr>
                <a:grpSpLocks/>
              </p:cNvGrpSpPr>
              <p:nvPr/>
            </p:nvGrpSpPr>
            <p:grpSpPr bwMode="auto">
              <a:xfrm>
                <a:off x="432" y="2954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1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grpSp>
          <p:nvGrpSpPr>
            <p:cNvPr id="38" name="Group 159"/>
            <p:cNvGrpSpPr>
              <a:grpSpLocks/>
            </p:cNvGrpSpPr>
            <p:nvPr/>
          </p:nvGrpSpPr>
          <p:grpSpPr bwMode="auto">
            <a:xfrm>
              <a:off x="1552543" y="5495958"/>
              <a:ext cx="1765300" cy="1047750"/>
              <a:chOff x="291" y="2950"/>
              <a:chExt cx="1112" cy="660"/>
            </a:xfrm>
            <a:grpFill/>
          </p:grpSpPr>
          <p:sp>
            <p:nvSpPr>
              <p:cNvPr id="74" name="Rectangle 160"/>
              <p:cNvSpPr>
                <a:spLocks noChangeArrowheads="1"/>
              </p:cNvSpPr>
              <p:nvPr/>
            </p:nvSpPr>
            <p:spPr bwMode="auto">
              <a:xfrm>
                <a:off x="1108" y="3294"/>
                <a:ext cx="148" cy="241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5" name="Line 161"/>
              <p:cNvSpPr>
                <a:spLocks noChangeShapeType="1"/>
              </p:cNvSpPr>
              <p:nvPr/>
            </p:nvSpPr>
            <p:spPr bwMode="auto">
              <a:xfrm>
                <a:off x="1038" y="3210"/>
                <a:ext cx="0" cy="32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6" name="Line 162"/>
              <p:cNvSpPr>
                <a:spLocks noChangeShapeType="1"/>
              </p:cNvSpPr>
              <p:nvPr/>
            </p:nvSpPr>
            <p:spPr bwMode="auto">
              <a:xfrm>
                <a:off x="1034" y="3538"/>
                <a:ext cx="27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7" name="Line 163"/>
              <p:cNvSpPr>
                <a:spLocks noChangeShapeType="1"/>
              </p:cNvSpPr>
              <p:nvPr/>
            </p:nvSpPr>
            <p:spPr bwMode="auto">
              <a:xfrm flipV="1">
                <a:off x="1313" y="3170"/>
                <a:ext cx="0" cy="3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8" name="Line 164"/>
              <p:cNvSpPr>
                <a:spLocks noChangeShapeType="1"/>
              </p:cNvSpPr>
              <p:nvPr/>
            </p:nvSpPr>
            <p:spPr bwMode="auto">
              <a:xfrm flipH="1" flipV="1">
                <a:off x="1291" y="2988"/>
                <a:ext cx="1" cy="1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9" name="Line 165"/>
              <p:cNvSpPr>
                <a:spLocks noChangeShapeType="1"/>
              </p:cNvSpPr>
              <p:nvPr/>
            </p:nvSpPr>
            <p:spPr bwMode="auto">
              <a:xfrm>
                <a:off x="1258" y="3007"/>
                <a:ext cx="14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0" name="Line 166"/>
              <p:cNvSpPr>
                <a:spLocks noChangeShapeType="1"/>
              </p:cNvSpPr>
              <p:nvPr/>
            </p:nvSpPr>
            <p:spPr bwMode="auto">
              <a:xfrm>
                <a:off x="1324" y="2950"/>
                <a:ext cx="0" cy="1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1" name="Line 167"/>
              <p:cNvSpPr>
                <a:spLocks noChangeShapeType="1"/>
              </p:cNvSpPr>
              <p:nvPr/>
            </p:nvSpPr>
            <p:spPr bwMode="auto">
              <a:xfrm>
                <a:off x="1351" y="2970"/>
                <a:ext cx="0" cy="7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2" name="Line 168"/>
              <p:cNvSpPr>
                <a:spLocks noChangeShapeType="1"/>
              </p:cNvSpPr>
              <p:nvPr/>
            </p:nvSpPr>
            <p:spPr bwMode="auto">
              <a:xfrm>
                <a:off x="1381" y="2992"/>
                <a:ext cx="0" cy="3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3" name="Line 169"/>
              <p:cNvSpPr>
                <a:spLocks noChangeShapeType="1"/>
              </p:cNvSpPr>
              <p:nvPr/>
            </p:nvSpPr>
            <p:spPr bwMode="auto">
              <a:xfrm flipV="1">
                <a:off x="1138" y="3104"/>
                <a:ext cx="109" cy="5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4" name="Line 170"/>
              <p:cNvSpPr>
                <a:spLocks noChangeShapeType="1"/>
              </p:cNvSpPr>
              <p:nvPr/>
            </p:nvSpPr>
            <p:spPr bwMode="auto">
              <a:xfrm>
                <a:off x="1221" y="3114"/>
                <a:ext cx="47" cy="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5" name="Line 171"/>
              <p:cNvSpPr>
                <a:spLocks noChangeShapeType="1"/>
              </p:cNvSpPr>
              <p:nvPr/>
            </p:nvSpPr>
            <p:spPr bwMode="auto">
              <a:xfrm flipH="1">
                <a:off x="1154" y="3148"/>
                <a:ext cx="8" cy="2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6" name="Freeform 172"/>
              <p:cNvSpPr>
                <a:spLocks/>
              </p:cNvSpPr>
              <p:nvPr/>
            </p:nvSpPr>
            <p:spPr bwMode="auto">
              <a:xfrm>
                <a:off x="1198" y="3403"/>
                <a:ext cx="30" cy="22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7" name="Rectangle 173"/>
              <p:cNvSpPr>
                <a:spLocks noChangeArrowheads="1"/>
              </p:cNvSpPr>
              <p:nvPr/>
            </p:nvSpPr>
            <p:spPr bwMode="auto">
              <a:xfrm rot="-588434">
                <a:off x="992" y="3173"/>
                <a:ext cx="359" cy="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88" name="Group 174"/>
              <p:cNvGrpSpPr>
                <a:grpSpLocks/>
              </p:cNvGrpSpPr>
              <p:nvPr/>
            </p:nvGrpSpPr>
            <p:grpSpPr bwMode="auto">
              <a:xfrm>
                <a:off x="291" y="3215"/>
                <a:ext cx="453" cy="395"/>
                <a:chOff x="862" y="3337"/>
                <a:chExt cx="522" cy="502"/>
              </a:xfrm>
              <a:grpFill/>
            </p:grpSpPr>
            <p:sp>
              <p:nvSpPr>
                <p:cNvPr id="92" name="Freeform 175"/>
                <p:cNvSpPr>
                  <a:spLocks/>
                </p:cNvSpPr>
                <p:nvPr/>
              </p:nvSpPr>
              <p:spPr bwMode="auto">
                <a:xfrm>
                  <a:off x="975" y="3639"/>
                  <a:ext cx="171" cy="14"/>
                </a:xfrm>
                <a:custGeom>
                  <a:avLst/>
                  <a:gdLst>
                    <a:gd name="T0" fmla="*/ 0 w 170"/>
                    <a:gd name="T1" fmla="*/ 0 h 15"/>
                    <a:gd name="T2" fmla="*/ 59 w 170"/>
                    <a:gd name="T3" fmla="*/ 8 h 15"/>
                    <a:gd name="T4" fmla="*/ 85 w 170"/>
                    <a:gd name="T5" fmla="*/ 0 h 15"/>
                    <a:gd name="T6" fmla="*/ 170 w 170"/>
                    <a:gd name="T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15">
                      <a:moveTo>
                        <a:pt x="0" y="0"/>
                      </a:moveTo>
                      <a:cubicBezTo>
                        <a:pt x="24" y="11"/>
                        <a:pt x="33" y="15"/>
                        <a:pt x="59" y="8"/>
                      </a:cubicBezTo>
                      <a:cubicBezTo>
                        <a:pt x="68" y="6"/>
                        <a:pt x="85" y="0"/>
                        <a:pt x="85" y="0"/>
                      </a:cubicBezTo>
                      <a:cubicBezTo>
                        <a:pt x="113" y="13"/>
                        <a:pt x="140" y="4"/>
                        <a:pt x="170" y="4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3" name="Freeform 176"/>
                <p:cNvSpPr>
                  <a:spLocks/>
                </p:cNvSpPr>
                <p:nvPr/>
              </p:nvSpPr>
              <p:spPr bwMode="auto">
                <a:xfrm>
                  <a:off x="1219" y="3636"/>
                  <a:ext cx="165" cy="11"/>
                </a:xfrm>
                <a:custGeom>
                  <a:avLst/>
                  <a:gdLst>
                    <a:gd name="T0" fmla="*/ 0 w 162"/>
                    <a:gd name="T1" fmla="*/ 12 h 12"/>
                    <a:gd name="T2" fmla="*/ 55 w 162"/>
                    <a:gd name="T3" fmla="*/ 8 h 12"/>
                    <a:gd name="T4" fmla="*/ 81 w 162"/>
                    <a:gd name="T5" fmla="*/ 0 h 12"/>
                    <a:gd name="T6" fmla="*/ 162 w 16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2" h="12">
                      <a:moveTo>
                        <a:pt x="0" y="12"/>
                      </a:moveTo>
                      <a:cubicBezTo>
                        <a:pt x="18" y="11"/>
                        <a:pt x="37" y="11"/>
                        <a:pt x="55" y="8"/>
                      </a:cubicBezTo>
                      <a:cubicBezTo>
                        <a:pt x="64" y="7"/>
                        <a:pt x="81" y="0"/>
                        <a:pt x="81" y="0"/>
                      </a:cubicBezTo>
                      <a:cubicBezTo>
                        <a:pt x="111" y="9"/>
                        <a:pt x="131" y="12"/>
                        <a:pt x="162" y="12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4" name="Rectangle 177" descr="Onda"/>
                <p:cNvSpPr>
                  <a:spLocks noChangeArrowheads="1"/>
                </p:cNvSpPr>
                <p:nvPr/>
              </p:nvSpPr>
              <p:spPr bwMode="auto">
                <a:xfrm>
                  <a:off x="993" y="3660"/>
                  <a:ext cx="384" cy="16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5" name="AutoShape 178"/>
                <p:cNvSpPr>
                  <a:spLocks noChangeArrowheads="1"/>
                </p:cNvSpPr>
                <p:nvPr/>
              </p:nvSpPr>
              <p:spPr bwMode="auto">
                <a:xfrm>
                  <a:off x="1133" y="3617"/>
                  <a:ext cx="99" cy="4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grpSp>
              <p:nvGrpSpPr>
                <p:cNvPr id="96" name="Group 180"/>
                <p:cNvGrpSpPr>
                  <a:grpSpLocks/>
                </p:cNvGrpSpPr>
                <p:nvPr/>
              </p:nvGrpSpPr>
              <p:grpSpPr bwMode="auto">
                <a:xfrm rot="5416159">
                  <a:off x="644" y="3555"/>
                  <a:ext cx="499" cy="64"/>
                  <a:chOff x="323" y="2934"/>
                  <a:chExt cx="385" cy="33"/>
                </a:xfrm>
                <a:grpFill/>
              </p:grpSpPr>
              <p:sp>
                <p:nvSpPr>
                  <p:cNvPr id="98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99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2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25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3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2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4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2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5" name="Freeform 188"/>
                  <p:cNvSpPr>
                    <a:spLocks/>
                  </p:cNvSpPr>
                  <p:nvPr/>
                </p:nvSpPr>
                <p:spPr bwMode="auto">
                  <a:xfrm>
                    <a:off x="351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6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9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7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67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8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9" name="Freeform 192"/>
                  <p:cNvSpPr>
                    <a:spLocks/>
                  </p:cNvSpPr>
                  <p:nvPr/>
                </p:nvSpPr>
                <p:spPr bwMode="auto">
                  <a:xfrm>
                    <a:off x="376" y="2934"/>
                    <a:ext cx="2" cy="23"/>
                  </a:xfrm>
                  <a:custGeom>
                    <a:avLst/>
                    <a:gdLst>
                      <a:gd name="T0" fmla="*/ 11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1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1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0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75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1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2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0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3" name="Freeform 196"/>
                  <p:cNvSpPr>
                    <a:spLocks/>
                  </p:cNvSpPr>
                  <p:nvPr/>
                </p:nvSpPr>
                <p:spPr bwMode="auto">
                  <a:xfrm>
                    <a:off x="410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419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42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6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7" name="Freeform 200"/>
                  <p:cNvSpPr>
                    <a:spLocks/>
                  </p:cNvSpPr>
                  <p:nvPr/>
                </p:nvSpPr>
                <p:spPr bwMode="auto">
                  <a:xfrm>
                    <a:off x="427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8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9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5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0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1" name="Freeform 204"/>
                  <p:cNvSpPr>
                    <a:spLocks/>
                  </p:cNvSpPr>
                  <p:nvPr/>
                </p:nvSpPr>
                <p:spPr bwMode="auto">
                  <a:xfrm>
                    <a:off x="470" y="2933"/>
                    <a:ext cx="2" cy="23"/>
                  </a:xfrm>
                  <a:custGeom>
                    <a:avLst/>
                    <a:gdLst>
                      <a:gd name="T0" fmla="*/ 12 w 23"/>
                      <a:gd name="T1" fmla="*/ 255 h 255"/>
                      <a:gd name="T2" fmla="*/ 23 w 23"/>
                      <a:gd name="T3" fmla="*/ 255 h 255"/>
                      <a:gd name="T4" fmla="*/ 21 w 23"/>
                      <a:gd name="T5" fmla="*/ 0 h 255"/>
                      <a:gd name="T6" fmla="*/ 0 w 23"/>
                      <a:gd name="T7" fmla="*/ 0 h 255"/>
                      <a:gd name="T8" fmla="*/ 1 w 23"/>
                      <a:gd name="T9" fmla="*/ 255 h 255"/>
                      <a:gd name="T10" fmla="*/ 12 w 23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55">
                        <a:moveTo>
                          <a:pt x="12" y="255"/>
                        </a:moveTo>
                        <a:lnTo>
                          <a:pt x="23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1" y="255"/>
                        </a:lnTo>
                        <a:lnTo>
                          <a:pt x="12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4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9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5" name="Freeform 208"/>
                  <p:cNvSpPr>
                    <a:spLocks/>
                  </p:cNvSpPr>
                  <p:nvPr/>
                </p:nvSpPr>
                <p:spPr bwMode="auto">
                  <a:xfrm>
                    <a:off x="499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6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0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1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8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23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9" name="Freeform 212"/>
                  <p:cNvSpPr>
                    <a:spLocks/>
                  </p:cNvSpPr>
                  <p:nvPr/>
                </p:nvSpPr>
                <p:spPr bwMode="auto">
                  <a:xfrm>
                    <a:off x="524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24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4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52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3" name="Freeform 216"/>
                  <p:cNvSpPr>
                    <a:spLocks/>
                  </p:cNvSpPr>
                  <p:nvPr/>
                </p:nvSpPr>
                <p:spPr bwMode="auto">
                  <a:xfrm>
                    <a:off x="559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6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7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7" name="Freeform 220"/>
                  <p:cNvSpPr>
                    <a:spLocks/>
                  </p:cNvSpPr>
                  <p:nvPr/>
                </p:nvSpPr>
                <p:spPr bwMode="auto">
                  <a:xfrm>
                    <a:off x="588" y="2934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97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60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61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1" name="Freeform 224"/>
                  <p:cNvSpPr>
                    <a:spLocks/>
                  </p:cNvSpPr>
                  <p:nvPr/>
                </p:nvSpPr>
                <p:spPr bwMode="auto">
                  <a:xfrm>
                    <a:off x="618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2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62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64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5" name="Freeform 228"/>
                  <p:cNvSpPr>
                    <a:spLocks/>
                  </p:cNvSpPr>
                  <p:nvPr/>
                </p:nvSpPr>
                <p:spPr bwMode="auto">
                  <a:xfrm>
                    <a:off x="648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6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5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7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66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67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9" name="Freeform 232"/>
                  <p:cNvSpPr>
                    <a:spLocks/>
                  </p:cNvSpPr>
                  <p:nvPr/>
                </p:nvSpPr>
                <p:spPr bwMode="auto">
                  <a:xfrm>
                    <a:off x="673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8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</p:grpSp>
            <p:sp>
              <p:nvSpPr>
                <p:cNvPr id="97" name="Line 236"/>
                <p:cNvSpPr>
                  <a:spLocks noChangeShapeType="1"/>
                </p:cNvSpPr>
                <p:nvPr/>
              </p:nvSpPr>
              <p:spPr bwMode="auto">
                <a:xfrm>
                  <a:off x="862" y="3340"/>
                  <a:ext cx="0" cy="499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grpSp>
            <p:nvGrpSpPr>
              <p:cNvPr id="89" name="Group 237"/>
              <p:cNvGrpSpPr>
                <a:grpSpLocks/>
              </p:cNvGrpSpPr>
              <p:nvPr/>
            </p:nvGrpSpPr>
            <p:grpSpPr bwMode="auto">
              <a:xfrm>
                <a:off x="576" y="3312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90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1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sp>
          <p:nvSpPr>
            <p:cNvPr id="39" name="Text Box 243"/>
            <p:cNvSpPr txBox="1">
              <a:spLocks noChangeArrowheads="1"/>
            </p:cNvSpPr>
            <p:nvPr/>
          </p:nvSpPr>
          <p:spPr bwMode="auto">
            <a:xfrm>
              <a:off x="32886" y="2570425"/>
              <a:ext cx="1720655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latin typeface="+mn-lt"/>
                </a:rPr>
                <a:t>Pluviómetros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 rot="16200000">
              <a:off x="5977334" y="3037043"/>
              <a:ext cx="0" cy="798579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1" name="237 Imagen" descr="PCR_Acapulco_r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3" y="1941967"/>
              <a:ext cx="2603919" cy="21538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3"/>
            <p:cNvSpPr txBox="1">
              <a:spLocks noChangeArrowheads="1"/>
            </p:cNvSpPr>
            <p:nvPr/>
          </p:nvSpPr>
          <p:spPr bwMode="auto">
            <a:xfrm>
              <a:off x="76627" y="5419149"/>
              <a:ext cx="1151074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effectLst/>
                  <a:latin typeface="+mn-lt"/>
                </a:rPr>
                <a:t>Niveles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2967006" y="6495316"/>
              <a:ext cx="0" cy="354835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44" name="43 Grupo"/>
            <p:cNvGrpSpPr/>
            <p:nvPr/>
          </p:nvGrpSpPr>
          <p:grpSpPr>
            <a:xfrm>
              <a:off x="6023554" y="2012545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7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5" name="2 Grupo"/>
            <p:cNvGrpSpPr>
              <a:grpSpLocks/>
            </p:cNvGrpSpPr>
            <p:nvPr/>
          </p:nvGrpSpPr>
          <p:grpSpPr bwMode="auto">
            <a:xfrm>
              <a:off x="5675126" y="2002440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6" name="Group 61"/>
            <p:cNvGrpSpPr>
              <a:grpSpLocks/>
            </p:cNvGrpSpPr>
            <p:nvPr/>
          </p:nvGrpSpPr>
          <p:grpSpPr bwMode="auto">
            <a:xfrm rot="-10785620">
              <a:off x="5190377" y="5597459"/>
              <a:ext cx="515937" cy="420688"/>
              <a:chOff x="3775" y="2153"/>
              <a:chExt cx="145" cy="112"/>
            </a:xfrm>
            <a:grpFill/>
          </p:grpSpPr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5702082" y="5799197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48" name="Line 247"/>
            <p:cNvSpPr>
              <a:spLocks noChangeShapeType="1"/>
            </p:cNvSpPr>
            <p:nvPr/>
          </p:nvSpPr>
          <p:spPr bwMode="auto">
            <a:xfrm rot="16200000">
              <a:off x="6000696" y="5857612"/>
              <a:ext cx="1" cy="5972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04" y="4493880"/>
              <a:ext cx="2715704" cy="1977488"/>
            </a:xfrm>
            <a:prstGeom prst="rect">
              <a:avLst/>
            </a:prstGeom>
            <a:grpFill/>
          </p:spPr>
        </p:pic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5375675" y="4117790"/>
              <a:ext cx="0" cy="142465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V="1">
              <a:off x="5271115" y="4103159"/>
              <a:ext cx="0" cy="1401601"/>
            </a:xfrm>
            <a:prstGeom prst="line">
              <a:avLst/>
            </a:prstGeom>
            <a:grpFill/>
            <a:ln w="38100">
              <a:solidFill>
                <a:srgbClr val="004C2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grpSp>
          <p:nvGrpSpPr>
            <p:cNvPr id="52" name="51 Grupo"/>
            <p:cNvGrpSpPr/>
            <p:nvPr/>
          </p:nvGrpSpPr>
          <p:grpSpPr>
            <a:xfrm>
              <a:off x="5926722" y="4550324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53" name="2 Grupo"/>
            <p:cNvGrpSpPr>
              <a:grpSpLocks/>
            </p:cNvGrpSpPr>
            <p:nvPr/>
          </p:nvGrpSpPr>
          <p:grpSpPr bwMode="auto">
            <a:xfrm>
              <a:off x="5582567" y="4540017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6214599" y="4155630"/>
              <a:ext cx="2836796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de Registro Espejo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rot="5400000" flipH="1">
              <a:off x="6145114" y="2541037"/>
              <a:ext cx="8043" cy="433669"/>
            </a:xfrm>
            <a:prstGeom prst="line">
              <a:avLst/>
            </a:prstGeom>
            <a:grpFill/>
            <a:ln w="66675">
              <a:solidFill>
                <a:srgbClr val="004C22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768044" y="2474702"/>
              <a:ext cx="1410540" cy="6753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Envío de 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datos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latin typeface="+mn-lt"/>
                </a:rPr>
                <a:t>a </a:t>
              </a:r>
              <a:r>
                <a:rPr lang="es-ES_tradnl" altLang="es-MX" sz="1200" b="1" dirty="0" err="1" smtClean="0">
                  <a:latin typeface="+mn-lt"/>
                </a:rPr>
                <a:t>Cenapred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>
              <a:off x="3261498" y="2662333"/>
              <a:ext cx="1049337" cy="2978150"/>
            </a:xfrm>
            <a:prstGeom prst="curvedRightArrow">
              <a:avLst>
                <a:gd name="adj1" fmla="val 13928"/>
                <a:gd name="adj2" fmla="val 85328"/>
                <a:gd name="adj3" fmla="val 22542"/>
              </a:avLst>
            </a:prstGeom>
            <a:grpFill/>
            <a:ln w="12700">
              <a:solidFill>
                <a:srgbClr val="00006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3" y="1564444"/>
            <a:ext cx="3332890" cy="22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6" descr="EstaciónPluv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92837"/>
            <a:ext cx="1822091" cy="28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62560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256</Words>
  <Application>Microsoft Office PowerPoint</Application>
  <PresentationFormat>Presentación en pantalla (4:3)</PresentationFormat>
  <Paragraphs>46</Paragraphs>
  <Slides>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Castelan Pescina José Gilberto</cp:lastModifiedBy>
  <cp:revision>26</cp:revision>
  <dcterms:created xsi:type="dcterms:W3CDTF">2018-12-12T04:37:11Z</dcterms:created>
  <dcterms:modified xsi:type="dcterms:W3CDTF">2019-01-09T16:44:00Z</dcterms:modified>
</cp:coreProperties>
</file>