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9" r:id="rId2"/>
    <p:sldId id="300" r:id="rId3"/>
    <p:sldId id="303" r:id="rId4"/>
    <p:sldId id="315" r:id="rId5"/>
    <p:sldId id="316" r:id="rId6"/>
    <p:sldId id="318" r:id="rId7"/>
    <p:sldId id="319" r:id="rId8"/>
    <p:sldId id="320" r:id="rId9"/>
    <p:sldId id="321" r:id="rId10"/>
    <p:sldId id="317" r:id="rId11"/>
    <p:sldId id="322" r:id="rId12"/>
    <p:sldId id="323" r:id="rId13"/>
    <p:sldId id="304" r:id="rId14"/>
    <p:sldId id="307" r:id="rId15"/>
    <p:sldId id="309" r:id="rId16"/>
    <p:sldId id="305" r:id="rId17"/>
    <p:sldId id="308" r:id="rId18"/>
    <p:sldId id="306" r:id="rId19"/>
    <p:sldId id="310" r:id="rId20"/>
    <p:sldId id="314" r:id="rId21"/>
    <p:sldId id="313" r:id="rId22"/>
    <p:sldId id="312" r:id="rId23"/>
    <p:sldId id="311" r:id="rId24"/>
  </p:sldIdLst>
  <p:sldSz cx="12192000" cy="6858000"/>
  <p:notesSz cx="7010400" cy="92964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D2449"/>
    <a:srgbClr val="B38E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Estilo claro 2 - Acento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46F890A9-2807-4EBB-B81D-B2AA78EC7F39}" styleName="Estilo oscuro 2 - Énfasis 5/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FECB4D8-DB02-4DC6-A0A2-4F2EBAE1DC90}" styleName="Estilo medio 1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Estilo medio 1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5" autoAdjust="0"/>
    <p:restoredTop sz="94660"/>
  </p:normalViewPr>
  <p:slideViewPr>
    <p:cSldViewPr snapToGrid="0" showGuides="1">
      <p:cViewPr varScale="1">
        <p:scale>
          <a:sx n="62" d="100"/>
          <a:sy n="62" d="100"/>
        </p:scale>
        <p:origin x="66" y="11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B85DA7C-D134-4715-A8B2-177C5FDF8978}" type="datetimeFigureOut">
              <a:rPr lang="es-MX" smtClean="0"/>
              <a:t>01/04/2019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2B4A2C5-BD08-4CCF-88CB-9541B6C8D7F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79697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DE3F6-E658-4A06-873A-3B2F3031EA40}" type="datetimeFigureOut">
              <a:rPr lang="es-MX" smtClean="0"/>
              <a:t>01/04/2019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A7173-26C3-45F8-BE03-6657F9304FA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14431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DE3F6-E658-4A06-873A-3B2F3031EA40}" type="datetimeFigureOut">
              <a:rPr lang="es-MX" smtClean="0"/>
              <a:t>01/04/2019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A7173-26C3-45F8-BE03-6657F9304FA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07306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DE3F6-E658-4A06-873A-3B2F3031EA40}" type="datetimeFigureOut">
              <a:rPr lang="es-MX" smtClean="0"/>
              <a:t>01/04/2019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A7173-26C3-45F8-BE03-6657F9304FA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94203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DE3F6-E658-4A06-873A-3B2F3031EA40}" type="datetimeFigureOut">
              <a:rPr lang="es-MX" smtClean="0"/>
              <a:t>01/04/2019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A7173-26C3-45F8-BE03-6657F9304FA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65936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2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DE3F6-E658-4A06-873A-3B2F3031EA40}" type="datetimeFigureOut">
              <a:rPr lang="es-MX" smtClean="0"/>
              <a:t>01/04/2019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A7173-26C3-45F8-BE03-6657F9304FA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33408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DE3F6-E658-4A06-873A-3B2F3031EA40}" type="datetimeFigureOut">
              <a:rPr lang="es-MX" smtClean="0"/>
              <a:t>01/04/2019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A7173-26C3-45F8-BE03-6657F9304FA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27218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DE3F6-E658-4A06-873A-3B2F3031EA40}" type="datetimeFigureOut">
              <a:rPr lang="es-MX" smtClean="0"/>
              <a:t>01/04/2019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A7173-26C3-45F8-BE03-6657F9304FA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36968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DE3F6-E658-4A06-873A-3B2F3031EA40}" type="datetimeFigureOut">
              <a:rPr lang="es-MX" smtClean="0"/>
              <a:t>01/04/2019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A7173-26C3-45F8-BE03-6657F9304FA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41055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DE3F6-E658-4A06-873A-3B2F3031EA40}" type="datetimeFigureOut">
              <a:rPr lang="es-MX" smtClean="0"/>
              <a:t>01/04/2019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A7173-26C3-45F8-BE03-6657F9304FA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82398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DE3F6-E658-4A06-873A-3B2F3031EA40}" type="datetimeFigureOut">
              <a:rPr lang="es-MX" smtClean="0"/>
              <a:t>01/04/2019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A7173-26C3-45F8-BE03-6657F9304FA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64572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DE3F6-E658-4A06-873A-3B2F3031EA40}" type="datetimeFigureOut">
              <a:rPr lang="es-MX" smtClean="0"/>
              <a:t>01/04/2019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A7173-26C3-45F8-BE03-6657F9304FA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77037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CDE3F6-E658-4A06-873A-3B2F3031EA40}" type="datetimeFigureOut">
              <a:rPr lang="es-MX" smtClean="0"/>
              <a:t>01/04/2019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AA7173-26C3-45F8-BE03-6657F9304FA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91621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55509" y="-79374"/>
            <a:ext cx="11736492" cy="1523363"/>
          </a:xfrm>
        </p:spPr>
        <p:txBody>
          <a:bodyPr>
            <a:normAutofit/>
          </a:bodyPr>
          <a:lstStyle/>
          <a:p>
            <a:pPr algn="r"/>
            <a:r>
              <a:rPr lang="es-MX" sz="3200" dirty="0" smtClean="0">
                <a:solidFill>
                  <a:schemeClr val="bg1"/>
                </a:solidFill>
                <a:latin typeface="GMX Bold" pitchFamily="50" charset="0"/>
              </a:rPr>
              <a:t>COORDINACIÓN NACIONAL DE PROTECCIÓN CIVIL</a:t>
            </a:r>
            <a:endParaRPr lang="es-MX" sz="3200" dirty="0">
              <a:solidFill>
                <a:schemeClr val="bg1"/>
              </a:solidFill>
              <a:latin typeface="GMX Bold" pitchFamily="50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037494" y="1829013"/>
            <a:ext cx="5154507" cy="436562"/>
          </a:xfrm>
        </p:spPr>
        <p:txBody>
          <a:bodyPr>
            <a:noAutofit/>
          </a:bodyPr>
          <a:lstStyle/>
          <a:p>
            <a:r>
              <a:rPr lang="es-MX" sz="3200" b="1" dirty="0" smtClean="0">
                <a:solidFill>
                  <a:srgbClr val="B38E5D"/>
                </a:solidFill>
                <a:latin typeface="Montserrat" panose="02000505000000020004" pitchFamily="2" charset="0"/>
              </a:rPr>
              <a:t>DIRECCIÓN GENERAL DE PROTECCIÓN CIVIL</a:t>
            </a:r>
            <a:endParaRPr lang="es-MX" sz="3200" b="1" dirty="0">
              <a:solidFill>
                <a:srgbClr val="B38E5D"/>
              </a:solidFill>
              <a:latin typeface="Montserrat" panose="02000505000000020004" pitchFamily="2" charset="0"/>
            </a:endParaRPr>
          </a:p>
        </p:txBody>
      </p:sp>
      <p:cxnSp>
        <p:nvCxnSpPr>
          <p:cNvPr id="6" name="Conector recto 5"/>
          <p:cNvCxnSpPr/>
          <p:nvPr/>
        </p:nvCxnSpPr>
        <p:spPr>
          <a:xfrm flipH="1">
            <a:off x="7711440" y="2805430"/>
            <a:ext cx="4069081" cy="0"/>
          </a:xfrm>
          <a:prstGeom prst="line">
            <a:avLst/>
          </a:prstGeom>
          <a:ln w="28575">
            <a:solidFill>
              <a:srgbClr val="B38E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ítulo 1"/>
          <p:cNvSpPr txBox="1">
            <a:spLocks/>
          </p:cNvSpPr>
          <p:nvPr/>
        </p:nvSpPr>
        <p:spPr>
          <a:xfrm>
            <a:off x="7620000" y="5913120"/>
            <a:ext cx="4251961" cy="3505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1400" dirty="0" smtClean="0">
                <a:solidFill>
                  <a:schemeClr val="bg1"/>
                </a:solidFill>
                <a:latin typeface="GMX Bold" pitchFamily="50" charset="0"/>
              </a:rPr>
              <a:t>MÉXICO</a:t>
            </a:r>
            <a:endParaRPr lang="es-MX" sz="1400" dirty="0">
              <a:solidFill>
                <a:schemeClr val="bg1"/>
              </a:solidFill>
              <a:latin typeface="GMX Bold" pitchFamily="50" charset="0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3122141" y="3583458"/>
            <a:ext cx="8929939" cy="9682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MX" sz="2000" dirty="0" smtClean="0">
                <a:solidFill>
                  <a:schemeClr val="bg1"/>
                </a:solidFill>
                <a:latin typeface="GMX Bold" pitchFamily="50" charset="0"/>
              </a:rPr>
              <a:t>PLAN OPERATIVO VOLCÁN POPOCATÉPETL</a:t>
            </a:r>
          </a:p>
          <a:p>
            <a:pPr algn="r"/>
            <a:endParaRPr lang="es-MX" sz="2000" dirty="0">
              <a:solidFill>
                <a:schemeClr val="bg1"/>
              </a:solidFill>
              <a:latin typeface="GMX Bold" pitchFamily="50" charset="0"/>
            </a:endParaRPr>
          </a:p>
          <a:p>
            <a:pPr algn="r"/>
            <a:r>
              <a:rPr lang="es-MX" sz="2000" dirty="0" smtClean="0">
                <a:solidFill>
                  <a:schemeClr val="bg1"/>
                </a:solidFill>
                <a:latin typeface="GMX Bold" pitchFamily="50" charset="0"/>
              </a:rPr>
              <a:t>RUTAS DE EVACUACION</a:t>
            </a:r>
            <a:endParaRPr lang="es-MX" sz="2000" dirty="0">
              <a:solidFill>
                <a:schemeClr val="bg1"/>
              </a:solidFill>
              <a:latin typeface="GMX 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407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4"/>
          <p:cNvSpPr>
            <a:spLocks noGrp="1" noChangeArrowheads="1"/>
          </p:cNvSpPr>
          <p:nvPr>
            <p:ph type="title"/>
          </p:nvPr>
        </p:nvSpPr>
        <p:spPr>
          <a:xfrm>
            <a:off x="357236" y="143848"/>
            <a:ext cx="5963812" cy="762000"/>
          </a:xfrm>
        </p:spPr>
        <p:txBody>
          <a:bodyPr lIns="90488" tIns="44450" rIns="90488" bIns="44450">
            <a:normAutofit/>
          </a:bodyPr>
          <a:lstStyle/>
          <a:p>
            <a:pPr>
              <a:defRPr/>
            </a:pPr>
            <a:r>
              <a:rPr lang="es-MX" altLang="es-MX" sz="2800" b="1" dirty="0" smtClean="0">
                <a:solidFill>
                  <a:srgbClr val="9D24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berana Titular" panose="02000000000000000000" pitchFamily="50" charset="0"/>
                <a:ea typeface="ヒラギノ角ゴ Pro W3" pitchFamily="-106" charset="-128"/>
              </a:rPr>
              <a:t>Rutas Puebla</a:t>
            </a:r>
            <a:endParaRPr lang="es-MX" altLang="es-MX" sz="2800" b="1" dirty="0" smtClean="0">
              <a:solidFill>
                <a:srgbClr val="9D244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oberana Titular" panose="02000000000000000000" pitchFamily="50" charset="0"/>
              <a:ea typeface="ヒラギノ角ゴ Pro W3" pitchFamily="-106" charset="-128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305401" y="-1816789"/>
            <a:ext cx="5726624" cy="1162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8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4"/>
          <p:cNvSpPr>
            <a:spLocks noGrp="1" noChangeArrowheads="1"/>
          </p:cNvSpPr>
          <p:nvPr>
            <p:ph type="title"/>
          </p:nvPr>
        </p:nvSpPr>
        <p:spPr>
          <a:xfrm>
            <a:off x="357236" y="143848"/>
            <a:ext cx="5963812" cy="762000"/>
          </a:xfrm>
        </p:spPr>
        <p:txBody>
          <a:bodyPr lIns="90488" tIns="44450" rIns="90488" bIns="44450">
            <a:normAutofit/>
          </a:bodyPr>
          <a:lstStyle/>
          <a:p>
            <a:pPr>
              <a:defRPr/>
            </a:pPr>
            <a:r>
              <a:rPr lang="es-MX" altLang="es-MX" sz="2800" b="1" dirty="0" smtClean="0">
                <a:solidFill>
                  <a:srgbClr val="9D24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berana Titular" panose="02000000000000000000" pitchFamily="50" charset="0"/>
                <a:ea typeface="ヒラギノ角ゴ Pro W3" pitchFamily="-106" charset="-128"/>
              </a:rPr>
              <a:t>Rutas Puebla</a:t>
            </a:r>
            <a:endParaRPr lang="es-MX" altLang="es-MX" sz="2800" b="1" dirty="0" smtClean="0">
              <a:solidFill>
                <a:srgbClr val="9D244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oberana Titular" panose="02000000000000000000" pitchFamily="50" charset="0"/>
              <a:ea typeface="ヒラギノ角ゴ Pro W3" pitchFamily="-106" charset="-128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487507" y="-2107381"/>
            <a:ext cx="5207431" cy="1146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21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4"/>
          <p:cNvSpPr>
            <a:spLocks noGrp="1" noChangeArrowheads="1"/>
          </p:cNvSpPr>
          <p:nvPr>
            <p:ph type="title"/>
          </p:nvPr>
        </p:nvSpPr>
        <p:spPr>
          <a:xfrm>
            <a:off x="357236" y="143848"/>
            <a:ext cx="5963812" cy="762000"/>
          </a:xfrm>
        </p:spPr>
        <p:txBody>
          <a:bodyPr lIns="90488" tIns="44450" rIns="90488" bIns="44450">
            <a:normAutofit/>
          </a:bodyPr>
          <a:lstStyle/>
          <a:p>
            <a:pPr>
              <a:defRPr/>
            </a:pPr>
            <a:r>
              <a:rPr lang="es-MX" altLang="es-MX" sz="2800" b="1" dirty="0" smtClean="0">
                <a:solidFill>
                  <a:srgbClr val="9D24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berana Titular" panose="02000000000000000000" pitchFamily="50" charset="0"/>
                <a:ea typeface="ヒラギノ角ゴ Pro W3" pitchFamily="-106" charset="-128"/>
              </a:rPr>
              <a:t>Rutas Puebla</a:t>
            </a:r>
            <a:endParaRPr lang="es-MX" altLang="es-MX" sz="2800" b="1" dirty="0" smtClean="0">
              <a:solidFill>
                <a:srgbClr val="9D244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oberana Titular" panose="02000000000000000000" pitchFamily="50" charset="0"/>
              <a:ea typeface="ヒラギノ角ゴ Pro W3" pitchFamily="-106" charset="-128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572359" y="-1650570"/>
            <a:ext cx="5501898" cy="1084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690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4"/>
          <p:cNvSpPr>
            <a:spLocks noGrp="1" noChangeArrowheads="1"/>
          </p:cNvSpPr>
          <p:nvPr>
            <p:ph type="title"/>
          </p:nvPr>
        </p:nvSpPr>
        <p:spPr>
          <a:xfrm>
            <a:off x="357236" y="143848"/>
            <a:ext cx="5963812" cy="762000"/>
          </a:xfrm>
        </p:spPr>
        <p:txBody>
          <a:bodyPr lIns="90488" tIns="44450" rIns="90488" bIns="44450">
            <a:normAutofit/>
          </a:bodyPr>
          <a:lstStyle/>
          <a:p>
            <a:pPr>
              <a:defRPr/>
            </a:pPr>
            <a:r>
              <a:rPr lang="es-MX" altLang="es-MX" sz="2800" b="1" dirty="0" smtClean="0">
                <a:solidFill>
                  <a:srgbClr val="9D24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berana Titular" panose="02000000000000000000" pitchFamily="50" charset="0"/>
                <a:ea typeface="ヒラギノ角ゴ Pro W3" pitchFamily="-106" charset="-128"/>
              </a:rPr>
              <a:t>Rutas Estado de México</a:t>
            </a:r>
            <a:endParaRPr lang="es-MX" altLang="es-MX" sz="2800" b="1" dirty="0" smtClean="0">
              <a:solidFill>
                <a:srgbClr val="9D244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oberana Titular" panose="02000000000000000000" pitchFamily="50" charset="0"/>
              <a:ea typeface="ヒラギノ角ゴ Pro W3" pitchFamily="-106" charset="-128"/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0530549"/>
              </p:ext>
            </p:extLst>
          </p:nvPr>
        </p:nvGraphicFramePr>
        <p:xfrm>
          <a:off x="540952" y="1484411"/>
          <a:ext cx="11330750" cy="4074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1849"/>
                <a:gridCol w="5539105"/>
                <a:gridCol w="4399796"/>
              </a:tblGrid>
              <a:tr h="0">
                <a:tc>
                  <a:txBody>
                    <a:bodyPr/>
                    <a:lstStyle/>
                    <a:p>
                      <a:r>
                        <a:rPr lang="es-MX" dirty="0" smtClean="0"/>
                        <a:t>Ruta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Inicio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Fin</a:t>
                      </a:r>
                      <a:endParaRPr lang="es-MX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1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err="1" smtClean="0"/>
                        <a:t>Tepetlíxpa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Chalco</a:t>
                      </a:r>
                      <a:endParaRPr lang="es-MX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2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Ameca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err="1" smtClean="0"/>
                        <a:t>Ayapango</a:t>
                      </a:r>
                      <a:endParaRPr lang="es-MX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3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err="1" smtClean="0"/>
                        <a:t>Ayapango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Tenango</a:t>
                      </a:r>
                      <a:r>
                        <a:rPr lang="es-MX" baseline="0" dirty="0" smtClean="0"/>
                        <a:t> del Aire</a:t>
                      </a:r>
                      <a:endParaRPr lang="es-MX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4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err="1" smtClean="0"/>
                        <a:t>Tepetlíxpa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Ruta</a:t>
                      </a:r>
                      <a:r>
                        <a:rPr lang="es-MX" baseline="0" dirty="0" smtClean="0"/>
                        <a:t> 1</a:t>
                      </a:r>
                      <a:endParaRPr lang="es-MX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5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San Juan </a:t>
                      </a:r>
                      <a:r>
                        <a:rPr lang="es-MX" dirty="0" err="1" smtClean="0"/>
                        <a:t>Teteoculco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err="1" smtClean="0"/>
                        <a:t>Tepetixpla</a:t>
                      </a:r>
                      <a:r>
                        <a:rPr lang="es-MX" dirty="0" smtClean="0"/>
                        <a:t> (Ruta 4)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6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err="1" smtClean="0"/>
                        <a:t>Ozumba-</a:t>
                      </a:r>
                      <a:r>
                        <a:rPr lang="es-MX" baseline="0" dirty="0" err="1" smtClean="0"/>
                        <a:t>Tepetlixpa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Ruta 1</a:t>
                      </a:r>
                      <a:endParaRPr lang="es-MX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7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San Diego </a:t>
                      </a:r>
                      <a:r>
                        <a:rPr lang="es-MX" dirty="0" err="1" smtClean="0"/>
                        <a:t>Huehuecalco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Ruta 9</a:t>
                      </a:r>
                      <a:endParaRPr lang="es-MX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8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Nepantla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Ruta 14</a:t>
                      </a:r>
                      <a:endParaRPr lang="es-MX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9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err="1" smtClean="0"/>
                        <a:t>Ectazingo</a:t>
                      </a:r>
                      <a:r>
                        <a:rPr lang="es-MX" dirty="0" smtClean="0"/>
                        <a:t> 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Ruta 1</a:t>
                      </a:r>
                      <a:endParaRPr lang="es-MX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10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err="1" smtClean="0"/>
                        <a:t>Tlacotitlán</a:t>
                      </a:r>
                      <a:r>
                        <a:rPr lang="es-MX" dirty="0" smtClean="0"/>
                        <a:t> 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Ruta 1</a:t>
                      </a:r>
                      <a:endParaRPr lang="es-MX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4056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4"/>
          <p:cNvSpPr>
            <a:spLocks noGrp="1" noChangeArrowheads="1"/>
          </p:cNvSpPr>
          <p:nvPr>
            <p:ph type="title"/>
          </p:nvPr>
        </p:nvSpPr>
        <p:spPr>
          <a:xfrm>
            <a:off x="357236" y="143848"/>
            <a:ext cx="5963812" cy="762000"/>
          </a:xfrm>
        </p:spPr>
        <p:txBody>
          <a:bodyPr lIns="90488" tIns="44450" rIns="90488" bIns="44450">
            <a:normAutofit/>
          </a:bodyPr>
          <a:lstStyle/>
          <a:p>
            <a:pPr>
              <a:defRPr/>
            </a:pPr>
            <a:r>
              <a:rPr lang="es-MX" altLang="es-MX" sz="2800" b="1" dirty="0" smtClean="0">
                <a:solidFill>
                  <a:srgbClr val="9D24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berana Titular" panose="02000000000000000000" pitchFamily="50" charset="0"/>
                <a:ea typeface="ヒラギノ角ゴ Pro W3" pitchFamily="-106" charset="-128"/>
              </a:rPr>
              <a:t>Rutas Estado de México</a:t>
            </a:r>
            <a:endParaRPr lang="es-MX" altLang="es-MX" sz="2800" b="1" dirty="0" smtClean="0">
              <a:solidFill>
                <a:srgbClr val="9D244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oberana Titular" panose="02000000000000000000" pitchFamily="50" charset="0"/>
              <a:ea typeface="ヒラギノ角ゴ Pro W3" pitchFamily="-106" charset="-128"/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2284738"/>
              </p:ext>
            </p:extLst>
          </p:nvPr>
        </p:nvGraphicFramePr>
        <p:xfrm>
          <a:off x="540952" y="1484411"/>
          <a:ext cx="11330750" cy="4074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1849"/>
                <a:gridCol w="5539105"/>
                <a:gridCol w="4399796"/>
              </a:tblGrid>
              <a:tr h="0">
                <a:tc>
                  <a:txBody>
                    <a:bodyPr/>
                    <a:lstStyle/>
                    <a:p>
                      <a:r>
                        <a:rPr lang="es-MX" dirty="0" smtClean="0"/>
                        <a:t>Ruta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Inicio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Fin</a:t>
                      </a:r>
                      <a:endParaRPr lang="es-MX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11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err="1" smtClean="0"/>
                        <a:t>Ecatzingo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err="1" smtClean="0"/>
                        <a:t>Jumiltepec</a:t>
                      </a:r>
                      <a:endParaRPr lang="es-MX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12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err="1" smtClean="0"/>
                        <a:t>Atlautla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San Juan </a:t>
                      </a:r>
                      <a:r>
                        <a:rPr lang="es-MX" dirty="0" err="1" smtClean="0"/>
                        <a:t>Tehuixtitlán</a:t>
                      </a:r>
                      <a:r>
                        <a:rPr lang="es-MX" dirty="0" smtClean="0"/>
                        <a:t> (Ruta 18-13)</a:t>
                      </a:r>
                      <a:endParaRPr lang="es-MX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13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err="1" smtClean="0"/>
                        <a:t>Tehuixtitlan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San diego </a:t>
                      </a:r>
                      <a:r>
                        <a:rPr lang="es-MX" dirty="0" err="1" smtClean="0"/>
                        <a:t>Huehuecalco</a:t>
                      </a:r>
                      <a:endParaRPr lang="es-MX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14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San </a:t>
                      </a:r>
                      <a:r>
                        <a:rPr lang="es-MX" dirty="0" err="1" smtClean="0"/>
                        <a:t>Andres</a:t>
                      </a:r>
                      <a:r>
                        <a:rPr lang="es-MX" dirty="0" smtClean="0"/>
                        <a:t> </a:t>
                      </a:r>
                      <a:r>
                        <a:rPr lang="es-MX" dirty="0" err="1" smtClean="0"/>
                        <a:t>Tlalamac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San diego </a:t>
                      </a:r>
                      <a:r>
                        <a:rPr lang="es-MX" dirty="0" err="1" smtClean="0"/>
                        <a:t>Mamalhuazuca</a:t>
                      </a:r>
                      <a:endParaRPr lang="es-MX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15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San diego </a:t>
                      </a:r>
                      <a:r>
                        <a:rPr lang="es-MX" dirty="0" err="1" smtClean="0"/>
                        <a:t>mamalhuazuca</a:t>
                      </a:r>
                      <a:endParaRPr lang="es-MX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Ruta 16</a:t>
                      </a:r>
                      <a:endParaRPr lang="es-MX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16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San Jose</a:t>
                      </a:r>
                      <a:r>
                        <a:rPr lang="es-MX" baseline="0" dirty="0" smtClean="0"/>
                        <a:t> </a:t>
                      </a:r>
                      <a:r>
                        <a:rPr lang="es-MX" baseline="0" dirty="0" err="1" smtClean="0"/>
                        <a:t>Tlacotitlan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Ruta 1 (115)</a:t>
                      </a:r>
                      <a:endParaRPr lang="es-MX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17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err="1" smtClean="0"/>
                        <a:t>Ozúmba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err="1" smtClean="0"/>
                        <a:t>Tepetlíxpa</a:t>
                      </a:r>
                      <a:endParaRPr lang="es-MX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18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err="1" smtClean="0"/>
                        <a:t>Atlauta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Ruta</a:t>
                      </a:r>
                      <a:r>
                        <a:rPr lang="es-MX" baseline="0" dirty="0" smtClean="0"/>
                        <a:t> 1</a:t>
                      </a:r>
                      <a:endParaRPr lang="es-MX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19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err="1" smtClean="0"/>
                        <a:t>Huehuecalco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Ruta</a:t>
                      </a:r>
                      <a:r>
                        <a:rPr lang="es-MX" baseline="0" dirty="0" smtClean="0"/>
                        <a:t> 1</a:t>
                      </a:r>
                      <a:endParaRPr lang="es-MX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20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err="1" smtClean="0"/>
                        <a:t>Nexapa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Ruta 1</a:t>
                      </a:r>
                      <a:endParaRPr lang="es-MX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739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4"/>
          <p:cNvSpPr>
            <a:spLocks noGrp="1" noChangeArrowheads="1"/>
          </p:cNvSpPr>
          <p:nvPr>
            <p:ph type="title"/>
          </p:nvPr>
        </p:nvSpPr>
        <p:spPr>
          <a:xfrm>
            <a:off x="357236" y="143848"/>
            <a:ext cx="5963812" cy="762000"/>
          </a:xfrm>
        </p:spPr>
        <p:txBody>
          <a:bodyPr lIns="90488" tIns="44450" rIns="90488" bIns="44450">
            <a:normAutofit/>
          </a:bodyPr>
          <a:lstStyle/>
          <a:p>
            <a:pPr>
              <a:defRPr/>
            </a:pPr>
            <a:r>
              <a:rPr lang="es-MX" altLang="es-MX" sz="2800" b="1" dirty="0" smtClean="0">
                <a:solidFill>
                  <a:srgbClr val="9D24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berana Titular" panose="02000000000000000000" pitchFamily="50" charset="0"/>
                <a:ea typeface="ヒラギノ角ゴ Pro W3" pitchFamily="-106" charset="-128"/>
              </a:rPr>
              <a:t>Rutas Estado de México</a:t>
            </a:r>
            <a:endParaRPr lang="es-MX" altLang="es-MX" sz="2800" b="1" dirty="0" smtClean="0">
              <a:solidFill>
                <a:srgbClr val="9D244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oberana Titular" panose="02000000000000000000" pitchFamily="50" charset="0"/>
              <a:ea typeface="ヒラギノ角ゴ Pro W3" pitchFamily="-106" charset="-128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24407" t="15368" r="26017" b="16836"/>
          <a:stretch/>
        </p:blipFill>
        <p:spPr>
          <a:xfrm>
            <a:off x="2324746" y="1083689"/>
            <a:ext cx="7113723" cy="5472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917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4"/>
          <p:cNvSpPr>
            <a:spLocks noGrp="1" noChangeArrowheads="1"/>
          </p:cNvSpPr>
          <p:nvPr>
            <p:ph type="title"/>
          </p:nvPr>
        </p:nvSpPr>
        <p:spPr>
          <a:xfrm>
            <a:off x="357236" y="143848"/>
            <a:ext cx="5963812" cy="762000"/>
          </a:xfrm>
        </p:spPr>
        <p:txBody>
          <a:bodyPr lIns="90488" tIns="44450" rIns="90488" bIns="44450">
            <a:normAutofit/>
          </a:bodyPr>
          <a:lstStyle/>
          <a:p>
            <a:pPr>
              <a:defRPr/>
            </a:pPr>
            <a:r>
              <a:rPr lang="es-MX" altLang="es-MX" sz="2800" b="1" dirty="0" smtClean="0">
                <a:solidFill>
                  <a:srgbClr val="9D24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berana Titular" panose="02000000000000000000" pitchFamily="50" charset="0"/>
                <a:ea typeface="ヒラギノ角ゴ Pro W3" pitchFamily="-106" charset="-128"/>
              </a:rPr>
              <a:t>Rutas Tlaxcala</a:t>
            </a:r>
            <a:endParaRPr lang="es-MX" altLang="es-MX" sz="2800" b="1" dirty="0" smtClean="0">
              <a:solidFill>
                <a:srgbClr val="9D244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oberana Titular" panose="02000000000000000000" pitchFamily="50" charset="0"/>
              <a:ea typeface="ヒラギノ角ゴ Pro W3" pitchFamily="-106" charset="-128"/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8601946"/>
              </p:ext>
            </p:extLst>
          </p:nvPr>
        </p:nvGraphicFramePr>
        <p:xfrm>
          <a:off x="655673" y="2336818"/>
          <a:ext cx="11330750" cy="2961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1849"/>
                <a:gridCol w="5539105"/>
                <a:gridCol w="4399796"/>
              </a:tblGrid>
              <a:tr h="0">
                <a:tc>
                  <a:txBody>
                    <a:bodyPr/>
                    <a:lstStyle/>
                    <a:p>
                      <a:r>
                        <a:rPr lang="es-MX" dirty="0" smtClean="0"/>
                        <a:t>Ruta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Inicio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Fin</a:t>
                      </a:r>
                      <a:endParaRPr lang="es-MX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1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Villa Alta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Calpulalpan</a:t>
                      </a:r>
                      <a:endParaRPr lang="es-MX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2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Villa Alta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Apizaco</a:t>
                      </a:r>
                      <a:endParaRPr lang="es-MX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3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Villa Alta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err="1" smtClean="0"/>
                        <a:t>Panotla</a:t>
                      </a:r>
                      <a:endParaRPr lang="es-MX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4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err="1" smtClean="0"/>
                        <a:t>Tepetitla</a:t>
                      </a:r>
                      <a:endParaRPr lang="es-MX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Santa Cruz Tlaxcala</a:t>
                      </a:r>
                      <a:endParaRPr lang="es-MX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5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err="1" smtClean="0"/>
                        <a:t>Panzacola</a:t>
                      </a:r>
                      <a:r>
                        <a:rPr lang="es-MX" dirty="0" smtClean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err="1" smtClean="0"/>
                        <a:t>Yauhquemehcan</a:t>
                      </a:r>
                      <a:endParaRPr lang="es-MX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6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Domingo Arenas (</a:t>
                      </a:r>
                      <a:r>
                        <a:rPr lang="es-MX" dirty="0" err="1" smtClean="0"/>
                        <a:t>Zacatelco</a:t>
                      </a:r>
                      <a:r>
                        <a:rPr lang="es-MX" dirty="0" smtClean="0"/>
                        <a:t>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Apizaco</a:t>
                      </a:r>
                      <a:endParaRPr lang="es-MX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7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Villa Alta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Calpulalpan (Arco Norte)</a:t>
                      </a:r>
                      <a:endParaRPr lang="es-MX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1154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4"/>
          <p:cNvSpPr>
            <a:spLocks noGrp="1" noChangeArrowheads="1"/>
          </p:cNvSpPr>
          <p:nvPr>
            <p:ph type="title"/>
          </p:nvPr>
        </p:nvSpPr>
        <p:spPr>
          <a:xfrm>
            <a:off x="357236" y="143848"/>
            <a:ext cx="5963812" cy="762000"/>
          </a:xfrm>
        </p:spPr>
        <p:txBody>
          <a:bodyPr lIns="90488" tIns="44450" rIns="90488" bIns="44450">
            <a:normAutofit/>
          </a:bodyPr>
          <a:lstStyle/>
          <a:p>
            <a:pPr>
              <a:defRPr/>
            </a:pPr>
            <a:r>
              <a:rPr lang="es-MX" altLang="es-MX" sz="2800" b="1" dirty="0" smtClean="0">
                <a:solidFill>
                  <a:srgbClr val="9D24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berana Titular" panose="02000000000000000000" pitchFamily="50" charset="0"/>
                <a:ea typeface="ヒラギノ角ゴ Pro W3" pitchFamily="-106" charset="-128"/>
              </a:rPr>
              <a:t>Rutas Tlaxcala</a:t>
            </a:r>
            <a:endParaRPr lang="es-MX" altLang="es-MX" sz="2800" b="1" dirty="0" smtClean="0">
              <a:solidFill>
                <a:srgbClr val="9D244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oberana Titular" panose="02000000000000000000" pitchFamily="50" charset="0"/>
              <a:ea typeface="ヒラギノ角ゴ Pro W3" pitchFamily="-106" charset="-128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692" y="1579802"/>
            <a:ext cx="8449788" cy="456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834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4"/>
          <p:cNvSpPr>
            <a:spLocks noGrp="1" noChangeArrowheads="1"/>
          </p:cNvSpPr>
          <p:nvPr>
            <p:ph type="title"/>
          </p:nvPr>
        </p:nvSpPr>
        <p:spPr>
          <a:xfrm>
            <a:off x="357236" y="143848"/>
            <a:ext cx="5963812" cy="762000"/>
          </a:xfrm>
        </p:spPr>
        <p:txBody>
          <a:bodyPr lIns="90488" tIns="44450" rIns="90488" bIns="44450">
            <a:normAutofit/>
          </a:bodyPr>
          <a:lstStyle/>
          <a:p>
            <a:pPr>
              <a:defRPr/>
            </a:pPr>
            <a:r>
              <a:rPr lang="es-MX" altLang="es-MX" sz="2800" b="1" dirty="0" smtClean="0">
                <a:solidFill>
                  <a:srgbClr val="9D24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berana Titular" panose="02000000000000000000" pitchFamily="50" charset="0"/>
                <a:ea typeface="ヒラギノ角ゴ Pro W3" pitchFamily="-106" charset="-128"/>
              </a:rPr>
              <a:t>Rutas Morelos</a:t>
            </a:r>
            <a:endParaRPr lang="es-MX" altLang="es-MX" sz="2800" b="1" dirty="0" smtClean="0">
              <a:solidFill>
                <a:srgbClr val="9D244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oberana Titular" panose="02000000000000000000" pitchFamily="50" charset="0"/>
              <a:ea typeface="ヒラギノ角ゴ Pro W3" pitchFamily="-106" charset="-128"/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1528048"/>
              </p:ext>
            </p:extLst>
          </p:nvPr>
        </p:nvGraphicFramePr>
        <p:xfrm>
          <a:off x="655673" y="2305821"/>
          <a:ext cx="11330750" cy="302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1849"/>
                <a:gridCol w="5539105"/>
                <a:gridCol w="4399796"/>
              </a:tblGrid>
              <a:tr h="0">
                <a:tc>
                  <a:txBody>
                    <a:bodyPr/>
                    <a:lstStyle/>
                    <a:p>
                      <a:r>
                        <a:rPr lang="es-MX" dirty="0" smtClean="0"/>
                        <a:t>Ruta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Inicio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Fin</a:t>
                      </a:r>
                      <a:endParaRPr lang="es-MX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1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err="1" smtClean="0"/>
                        <a:t>Hueyapan-Jantetelco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Cuernavaca</a:t>
                      </a:r>
                      <a:endParaRPr lang="es-MX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2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err="1" smtClean="0"/>
                        <a:t>Tetela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Temixco-Jiutepec-Cuernavaca</a:t>
                      </a:r>
                      <a:endParaRPr lang="es-MX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3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err="1" smtClean="0"/>
                        <a:t>Ocuituco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err="1" smtClean="0"/>
                        <a:t>Amacuzac</a:t>
                      </a:r>
                      <a:r>
                        <a:rPr lang="es-MX" dirty="0" smtClean="0"/>
                        <a:t>-Zacatepec-Emiliano Zapata-Xochitepec</a:t>
                      </a:r>
                      <a:endParaRPr lang="es-MX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4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err="1" smtClean="0"/>
                        <a:t>Yecapixtla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Cuernavaca-Puente de </a:t>
                      </a:r>
                      <a:r>
                        <a:rPr lang="es-MX" dirty="0" err="1" smtClean="0"/>
                        <a:t>Ixtla</a:t>
                      </a:r>
                      <a:r>
                        <a:rPr lang="es-MX" dirty="0" smtClean="0"/>
                        <a:t>-Jiutepec-Jojutla-E.</a:t>
                      </a:r>
                      <a:r>
                        <a:rPr lang="es-MX" baseline="0" dirty="0" smtClean="0"/>
                        <a:t> Zapata</a:t>
                      </a:r>
                      <a:endParaRPr lang="es-MX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5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Zacualpan de </a:t>
                      </a:r>
                      <a:r>
                        <a:rPr lang="es-MX" dirty="0" err="1" smtClean="0"/>
                        <a:t>Amilpas-Temoac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Tepoztlán-Temixco-</a:t>
                      </a:r>
                      <a:r>
                        <a:rPr lang="es-MX" dirty="0" err="1" smtClean="0"/>
                        <a:t>Miacatlán</a:t>
                      </a:r>
                      <a:r>
                        <a:rPr lang="es-MX" dirty="0" smtClean="0"/>
                        <a:t>-Xochitepec-</a:t>
                      </a:r>
                      <a:r>
                        <a:rPr lang="es-MX" dirty="0" err="1" smtClean="0"/>
                        <a:t>Tetecala</a:t>
                      </a:r>
                      <a:r>
                        <a:rPr lang="es-MX" dirty="0" smtClean="0"/>
                        <a:t>-</a:t>
                      </a:r>
                      <a:r>
                        <a:rPr lang="es-MX" dirty="0" err="1" smtClean="0"/>
                        <a:t>Coatlan</a:t>
                      </a:r>
                      <a:endParaRPr lang="es-MX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0150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4"/>
          <p:cNvSpPr>
            <a:spLocks noGrp="1" noChangeArrowheads="1"/>
          </p:cNvSpPr>
          <p:nvPr>
            <p:ph type="title"/>
          </p:nvPr>
        </p:nvSpPr>
        <p:spPr>
          <a:xfrm>
            <a:off x="357236" y="143848"/>
            <a:ext cx="5963812" cy="762000"/>
          </a:xfrm>
        </p:spPr>
        <p:txBody>
          <a:bodyPr lIns="90488" tIns="44450" rIns="90488" bIns="44450">
            <a:normAutofit/>
          </a:bodyPr>
          <a:lstStyle/>
          <a:p>
            <a:pPr>
              <a:defRPr/>
            </a:pPr>
            <a:r>
              <a:rPr lang="es-MX" altLang="es-MX" sz="2800" b="1" dirty="0" smtClean="0">
                <a:solidFill>
                  <a:srgbClr val="9D24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berana Titular" panose="02000000000000000000" pitchFamily="50" charset="0"/>
                <a:ea typeface="ヒラギノ角ゴ Pro W3" pitchFamily="-106" charset="-128"/>
              </a:rPr>
              <a:t>Rutas Morelos</a:t>
            </a:r>
            <a:endParaRPr lang="es-MX" altLang="es-MX" sz="2800" b="1" dirty="0" smtClean="0">
              <a:solidFill>
                <a:srgbClr val="9D244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oberana Titular" panose="02000000000000000000" pitchFamily="50" charset="0"/>
              <a:ea typeface="ヒラギノ角ゴ Pro W3" pitchFamily="-106" charset="-128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87" t="26904" r="30149" b="18330"/>
          <a:stretch/>
        </p:blipFill>
        <p:spPr bwMode="auto">
          <a:xfrm>
            <a:off x="5972207" y="920662"/>
            <a:ext cx="4860032" cy="5461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2 Rectángulo"/>
          <p:cNvSpPr/>
          <p:nvPr/>
        </p:nvSpPr>
        <p:spPr>
          <a:xfrm>
            <a:off x="287251" y="2593218"/>
            <a:ext cx="4283968" cy="12003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s-MX" sz="3600" dirty="0" smtClean="0">
                <a:latin typeface="Arial Black" pitchFamily="34" charset="0"/>
              </a:rPr>
              <a:t>Rutas de Evacuación 01</a:t>
            </a:r>
            <a:endParaRPr lang="es-MX" sz="3600" dirty="0">
              <a:latin typeface="Arial Black" pitchFamily="34" charset="0"/>
            </a:endParaRPr>
          </a:p>
        </p:txBody>
      </p:sp>
      <p:pic>
        <p:nvPicPr>
          <p:cNvPr id="6" name="3 Imagen" descr="C:\Users\PROTECCION CIVIL\AppData\Local\Microsoft\Windows\Temporary Internet Files\Low\Content.IE5\4QDPFKEU\Logo_PC_Morelos[1].pn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3968" y="5905440"/>
            <a:ext cx="1234677" cy="952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7" r="18673"/>
          <a:stretch/>
        </p:blipFill>
        <p:spPr bwMode="auto">
          <a:xfrm>
            <a:off x="8216243" y="2852936"/>
            <a:ext cx="876581" cy="940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2480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4"/>
          <p:cNvSpPr>
            <a:spLocks noGrp="1" noChangeArrowheads="1"/>
          </p:cNvSpPr>
          <p:nvPr>
            <p:ph type="title"/>
          </p:nvPr>
        </p:nvSpPr>
        <p:spPr>
          <a:xfrm>
            <a:off x="357236" y="143848"/>
            <a:ext cx="5963812" cy="762000"/>
          </a:xfrm>
        </p:spPr>
        <p:txBody>
          <a:bodyPr lIns="90488" tIns="44450" rIns="90488" bIns="44450">
            <a:normAutofit fontScale="90000"/>
          </a:bodyPr>
          <a:lstStyle/>
          <a:p>
            <a:pPr>
              <a:defRPr/>
            </a:pPr>
            <a:r>
              <a:rPr lang="es-MX" altLang="es-MX" sz="2800" b="1" dirty="0" smtClean="0">
                <a:solidFill>
                  <a:srgbClr val="9D24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berana Titular" panose="02000000000000000000" pitchFamily="50" charset="0"/>
                <a:ea typeface="ヒラギノ角ゴ Pro W3" pitchFamily="-106" charset="-128"/>
              </a:rPr>
              <a:t>Matriz de información general</a:t>
            </a:r>
          </a:p>
        </p:txBody>
      </p:sp>
      <p:graphicFrame>
        <p:nvGraphicFramePr>
          <p:cNvPr id="4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8849914"/>
              </p:ext>
            </p:extLst>
          </p:nvPr>
        </p:nvGraphicFramePr>
        <p:xfrm>
          <a:off x="177421" y="1050307"/>
          <a:ext cx="11627404" cy="4844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2342"/>
                <a:gridCol w="1557662"/>
                <a:gridCol w="1903811"/>
                <a:gridCol w="1312336"/>
                <a:gridCol w="1127832"/>
                <a:gridCol w="1315803"/>
                <a:gridCol w="1084193"/>
                <a:gridCol w="1453425"/>
              </a:tblGrid>
              <a:tr h="974477">
                <a:tc>
                  <a:txBody>
                    <a:bodyPr/>
                    <a:lstStyle/>
                    <a:p>
                      <a:pPr algn="ctr"/>
                      <a:r>
                        <a:rPr lang="es-MX" b="1" dirty="0" smtClean="0">
                          <a:latin typeface="Montserrat" panose="00000500000000000000" pitchFamily="2" charset="0"/>
                        </a:rPr>
                        <a:t>ESTADO</a:t>
                      </a:r>
                      <a:endParaRPr lang="es-MX" b="1" dirty="0">
                        <a:latin typeface="Montserrat" panose="00000500000000000000" pitchFamily="2" charset="0"/>
                      </a:endParaRP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 smtClean="0">
                          <a:latin typeface="Montserrat" panose="00000500000000000000" pitchFamily="2" charset="0"/>
                        </a:rPr>
                        <a:t>No. MUNICIPIOS</a:t>
                      </a:r>
                    </a:p>
                    <a:p>
                      <a:pPr algn="ctr"/>
                      <a:r>
                        <a:rPr lang="es-MX" sz="1400" dirty="0" smtClean="0">
                          <a:latin typeface="Montserrat" panose="00000500000000000000" pitchFamily="2" charset="0"/>
                        </a:rPr>
                        <a:t>EXPUESTOS</a:t>
                      </a:r>
                      <a:endParaRPr lang="es-MX" sz="1400" dirty="0">
                        <a:latin typeface="Montserrat" panose="00000500000000000000" pitchFamily="2" charset="0"/>
                      </a:endParaRP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 smtClean="0">
                          <a:latin typeface="Montserrat" panose="00000500000000000000" pitchFamily="2" charset="0"/>
                        </a:rPr>
                        <a:t>No. COMUNIDADES</a:t>
                      </a:r>
                      <a:r>
                        <a:rPr lang="es-MX" sz="1400" baseline="0" dirty="0" smtClean="0">
                          <a:latin typeface="Montserrat" panose="00000500000000000000" pitchFamily="2" charset="0"/>
                        </a:rPr>
                        <a:t> EXPUESTAS</a:t>
                      </a:r>
                      <a:endParaRPr lang="es-MX" sz="1400" dirty="0">
                        <a:latin typeface="Montserrat" panose="00000500000000000000" pitchFamily="2" charset="0"/>
                      </a:endParaRP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 smtClean="0">
                          <a:latin typeface="Montserrat" panose="00000500000000000000" pitchFamily="2" charset="0"/>
                        </a:rPr>
                        <a:t>POBLACIÓN EXPUESTA</a:t>
                      </a:r>
                      <a:endParaRPr lang="es-MX" sz="1400" dirty="0">
                        <a:latin typeface="Montserrat" panose="00000500000000000000" pitchFamily="2" charset="0"/>
                      </a:endParaRP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 smtClean="0">
                          <a:latin typeface="Montserrat" panose="00000500000000000000" pitchFamily="2" charset="0"/>
                        </a:rPr>
                        <a:t>No. FEFUGIOS</a:t>
                      </a:r>
                      <a:endParaRPr lang="es-MX" sz="1400" dirty="0">
                        <a:latin typeface="Montserrat" panose="00000500000000000000" pitchFamily="2" charset="0"/>
                      </a:endParaRP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 smtClean="0">
                          <a:latin typeface="Montserrat" panose="00000500000000000000" pitchFamily="2" charset="0"/>
                        </a:rPr>
                        <a:t>CAPACIDAD DE REFUGIOS</a:t>
                      </a:r>
                      <a:endParaRPr lang="es-MX" sz="1400" dirty="0">
                        <a:latin typeface="Montserrat" panose="00000500000000000000" pitchFamily="2" charset="0"/>
                      </a:endParaRP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 smtClean="0">
                          <a:latin typeface="Montserrat" panose="00000500000000000000" pitchFamily="2" charset="0"/>
                        </a:rPr>
                        <a:t>No. RUTAS</a:t>
                      </a:r>
                      <a:endParaRPr lang="es-MX" sz="1400" dirty="0">
                        <a:latin typeface="Montserrat" panose="00000500000000000000" pitchFamily="2" charset="0"/>
                      </a:endParaRP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 smtClean="0">
                          <a:latin typeface="Montserrat" panose="00000500000000000000" pitchFamily="2" charset="0"/>
                        </a:rPr>
                        <a:t>KM DE</a:t>
                      </a:r>
                      <a:r>
                        <a:rPr lang="es-MX" sz="1400" baseline="0" dirty="0" smtClean="0">
                          <a:latin typeface="Montserrat" panose="00000500000000000000" pitchFamily="2" charset="0"/>
                        </a:rPr>
                        <a:t> LAS RUTAS</a:t>
                      </a:r>
                      <a:endParaRPr lang="es-MX" sz="1400" dirty="0">
                        <a:latin typeface="Montserrat" panose="00000500000000000000" pitchFamily="2" charset="0"/>
                      </a:endParaRP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800794">
                <a:tc>
                  <a:txBody>
                    <a:bodyPr/>
                    <a:lstStyle/>
                    <a:p>
                      <a:pPr algn="ctr"/>
                      <a:r>
                        <a:rPr lang="es-MX" b="1" dirty="0" smtClean="0">
                          <a:latin typeface="Montserrat" panose="00000500000000000000" pitchFamily="2" charset="0"/>
                        </a:rPr>
                        <a:t>PUEBLA</a:t>
                      </a:r>
                      <a:endParaRPr lang="es-MX" b="1" dirty="0">
                        <a:latin typeface="Montserrat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smtClean="0">
                          <a:latin typeface="Montserrat" panose="00000500000000000000" pitchFamily="2" charset="0"/>
                        </a:rPr>
                        <a:t>14</a:t>
                      </a:r>
                      <a:endParaRPr lang="es-MX" sz="1600" dirty="0">
                        <a:latin typeface="Montserrat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smtClean="0">
                          <a:latin typeface="Montserrat" panose="00000500000000000000" pitchFamily="2" charset="0"/>
                        </a:rPr>
                        <a:t>70</a:t>
                      </a:r>
                      <a:endParaRPr lang="es-MX" sz="1600" dirty="0">
                        <a:latin typeface="Montserrat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smtClean="0">
                          <a:latin typeface="Montserrat" panose="00000500000000000000" pitchFamily="2" charset="0"/>
                        </a:rPr>
                        <a:t>127,998</a:t>
                      </a:r>
                      <a:endParaRPr lang="es-MX" sz="1600" dirty="0">
                        <a:latin typeface="Montserrat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smtClean="0">
                          <a:latin typeface="Montserrat" panose="00000500000000000000" pitchFamily="2" charset="0"/>
                        </a:rPr>
                        <a:t>205</a:t>
                      </a:r>
                      <a:endParaRPr lang="es-MX" sz="1600" dirty="0">
                        <a:latin typeface="Montserrat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smtClean="0">
                          <a:latin typeface="Montserrat" panose="00000500000000000000" pitchFamily="2" charset="0"/>
                        </a:rPr>
                        <a:t>60,301</a:t>
                      </a:r>
                      <a:endParaRPr lang="es-MX" sz="1600" dirty="0">
                        <a:latin typeface="Montserrat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smtClean="0">
                          <a:latin typeface="Montserrat" panose="00000500000000000000" pitchFamily="2" charset="0"/>
                        </a:rPr>
                        <a:t>10</a:t>
                      </a:r>
                      <a:endParaRPr lang="es-MX" sz="1600" dirty="0">
                        <a:latin typeface="Montserrat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smtClean="0">
                          <a:latin typeface="Montserrat" panose="00000500000000000000" pitchFamily="2" charset="0"/>
                        </a:rPr>
                        <a:t>593</a:t>
                      </a:r>
                      <a:endParaRPr lang="es-MX" sz="1600" dirty="0">
                        <a:latin typeface="Montserrat" panose="00000500000000000000" pitchFamily="2" charset="0"/>
                      </a:endParaRPr>
                    </a:p>
                  </a:txBody>
                  <a:tcPr anchor="ctr"/>
                </a:tc>
              </a:tr>
              <a:tr h="731495">
                <a:tc>
                  <a:txBody>
                    <a:bodyPr/>
                    <a:lstStyle/>
                    <a:p>
                      <a:pPr algn="ctr"/>
                      <a:r>
                        <a:rPr lang="es-MX" b="1" dirty="0" smtClean="0">
                          <a:latin typeface="Montserrat" panose="00000500000000000000" pitchFamily="2" charset="0"/>
                        </a:rPr>
                        <a:t>TLAXCALA</a:t>
                      </a:r>
                      <a:endParaRPr lang="es-MX" b="1" dirty="0">
                        <a:latin typeface="Montserrat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smtClean="0">
                          <a:latin typeface="Montserrat" panose="00000500000000000000" pitchFamily="2" charset="0"/>
                        </a:rPr>
                        <a:t>18</a:t>
                      </a:r>
                      <a:endParaRPr lang="es-MX" sz="1600" dirty="0">
                        <a:latin typeface="Montserrat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smtClean="0">
                          <a:latin typeface="Montserrat" panose="00000500000000000000" pitchFamily="2" charset="0"/>
                        </a:rPr>
                        <a:t>86</a:t>
                      </a:r>
                      <a:endParaRPr lang="es-MX" sz="1600" dirty="0">
                        <a:latin typeface="Montserrat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smtClean="0">
                          <a:latin typeface="Montserrat" panose="00000500000000000000" pitchFamily="2" charset="0"/>
                        </a:rPr>
                        <a:t>113,345</a:t>
                      </a:r>
                      <a:endParaRPr lang="es-MX" sz="1600" dirty="0">
                        <a:latin typeface="Montserrat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smtClean="0">
                          <a:latin typeface="Montserrat" panose="00000500000000000000" pitchFamily="2" charset="0"/>
                        </a:rPr>
                        <a:t>118</a:t>
                      </a:r>
                      <a:endParaRPr lang="es-MX" sz="1600" dirty="0">
                        <a:latin typeface="Montserrat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smtClean="0">
                          <a:latin typeface="Montserrat" panose="00000500000000000000" pitchFamily="2" charset="0"/>
                        </a:rPr>
                        <a:t>80,260</a:t>
                      </a:r>
                      <a:endParaRPr lang="es-MX" sz="1600" dirty="0">
                        <a:latin typeface="Montserrat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smtClean="0">
                          <a:latin typeface="Montserrat" panose="00000500000000000000" pitchFamily="2" charset="0"/>
                        </a:rPr>
                        <a:t>7</a:t>
                      </a:r>
                      <a:endParaRPr lang="es-MX" sz="1600" dirty="0">
                        <a:latin typeface="Montserrat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smtClean="0">
                          <a:latin typeface="Montserrat" panose="00000500000000000000" pitchFamily="2" charset="0"/>
                        </a:rPr>
                        <a:t>226</a:t>
                      </a:r>
                      <a:endParaRPr lang="es-MX" sz="1600" dirty="0">
                        <a:latin typeface="Montserrat" panose="00000500000000000000" pitchFamily="2" charset="0"/>
                      </a:endParaRPr>
                    </a:p>
                  </a:txBody>
                  <a:tcPr anchor="ctr"/>
                </a:tc>
              </a:tr>
              <a:tr h="874884">
                <a:tc>
                  <a:txBody>
                    <a:bodyPr/>
                    <a:lstStyle/>
                    <a:p>
                      <a:pPr algn="ctr"/>
                      <a:r>
                        <a:rPr lang="es-MX" b="1" dirty="0" smtClean="0">
                          <a:latin typeface="Montserrat" panose="00000500000000000000" pitchFamily="2" charset="0"/>
                        </a:rPr>
                        <a:t>MORELOS</a:t>
                      </a:r>
                      <a:endParaRPr lang="es-MX" b="1" dirty="0">
                        <a:latin typeface="Montserrat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smtClean="0">
                          <a:latin typeface="Montserrat" panose="00000500000000000000" pitchFamily="2" charset="0"/>
                        </a:rPr>
                        <a:t>6</a:t>
                      </a:r>
                      <a:endParaRPr lang="es-MX" sz="1600" dirty="0">
                        <a:latin typeface="Montserrat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smtClean="0">
                          <a:latin typeface="Montserrat" panose="00000500000000000000" pitchFamily="2" charset="0"/>
                        </a:rPr>
                        <a:t>38</a:t>
                      </a:r>
                      <a:endParaRPr lang="es-MX" sz="1600" dirty="0">
                        <a:latin typeface="Montserrat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smtClean="0">
                          <a:latin typeface="Montserrat" panose="00000500000000000000" pitchFamily="2" charset="0"/>
                        </a:rPr>
                        <a:t>115,000</a:t>
                      </a:r>
                      <a:endParaRPr lang="es-MX" sz="1600" dirty="0">
                        <a:latin typeface="Montserrat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smtClean="0">
                          <a:latin typeface="Montserrat" panose="00000500000000000000" pitchFamily="2" charset="0"/>
                        </a:rPr>
                        <a:t>18</a:t>
                      </a:r>
                      <a:endParaRPr lang="es-MX" sz="1600" dirty="0">
                        <a:latin typeface="Montserrat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smtClean="0">
                          <a:latin typeface="Montserrat" panose="00000500000000000000" pitchFamily="2" charset="0"/>
                        </a:rPr>
                        <a:t>15,000</a:t>
                      </a:r>
                      <a:endParaRPr lang="es-MX" sz="1600" dirty="0">
                        <a:latin typeface="Montserrat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smtClean="0">
                          <a:latin typeface="Montserrat" panose="00000500000000000000" pitchFamily="2" charset="0"/>
                        </a:rPr>
                        <a:t>5</a:t>
                      </a:r>
                      <a:endParaRPr lang="es-MX" sz="1600" dirty="0">
                        <a:latin typeface="Montserrat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smtClean="0">
                          <a:latin typeface="Montserrat" panose="00000500000000000000" pitchFamily="2" charset="0"/>
                        </a:rPr>
                        <a:t>220</a:t>
                      </a:r>
                      <a:endParaRPr lang="es-MX" sz="1600" dirty="0">
                        <a:latin typeface="Montserrat" panose="00000500000000000000" pitchFamily="2" charset="0"/>
                      </a:endParaRPr>
                    </a:p>
                  </a:txBody>
                  <a:tcPr anchor="ctr"/>
                </a:tc>
              </a:tr>
              <a:tr h="731495">
                <a:tc>
                  <a:txBody>
                    <a:bodyPr/>
                    <a:lstStyle/>
                    <a:p>
                      <a:pPr algn="ctr"/>
                      <a:r>
                        <a:rPr lang="es-MX" b="1" dirty="0" smtClean="0">
                          <a:latin typeface="Montserrat" panose="00000500000000000000" pitchFamily="2" charset="0"/>
                        </a:rPr>
                        <a:t>EDO. DE MÉXICO</a:t>
                      </a:r>
                      <a:endParaRPr lang="es-MX" b="1" dirty="0">
                        <a:latin typeface="Montserrat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smtClean="0">
                          <a:latin typeface="Montserrat" panose="00000500000000000000" pitchFamily="2" charset="0"/>
                        </a:rPr>
                        <a:t>9</a:t>
                      </a:r>
                      <a:endParaRPr lang="es-MX" sz="1600" dirty="0">
                        <a:latin typeface="Montserrat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smtClean="0">
                          <a:latin typeface="Montserrat" panose="00000500000000000000" pitchFamily="2" charset="0"/>
                        </a:rPr>
                        <a:t>42</a:t>
                      </a:r>
                      <a:endParaRPr lang="es-MX" sz="1600" dirty="0">
                        <a:latin typeface="Montserrat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smtClean="0">
                          <a:latin typeface="Montserrat" panose="00000500000000000000" pitchFamily="2" charset="0"/>
                        </a:rPr>
                        <a:t>212,548</a:t>
                      </a:r>
                      <a:endParaRPr lang="es-MX" sz="1600" dirty="0">
                        <a:latin typeface="Montserrat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smtClean="0">
                          <a:latin typeface="Montserrat" panose="00000500000000000000" pitchFamily="2" charset="0"/>
                        </a:rPr>
                        <a:t>266</a:t>
                      </a:r>
                      <a:endParaRPr lang="es-MX" sz="1600" dirty="0">
                        <a:latin typeface="Montserrat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smtClean="0">
                          <a:latin typeface="Montserrat" panose="00000500000000000000" pitchFamily="2" charset="0"/>
                        </a:rPr>
                        <a:t>86,370</a:t>
                      </a:r>
                      <a:endParaRPr lang="es-MX" sz="1600" dirty="0">
                        <a:latin typeface="Montserrat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smtClean="0">
                          <a:latin typeface="Montserrat" panose="00000500000000000000" pitchFamily="2" charset="0"/>
                        </a:rPr>
                        <a:t>20</a:t>
                      </a:r>
                      <a:endParaRPr lang="es-MX" sz="1600" dirty="0">
                        <a:latin typeface="Montserrat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smtClean="0">
                          <a:latin typeface="Montserrat" panose="00000500000000000000" pitchFamily="2" charset="0"/>
                        </a:rPr>
                        <a:t>157.5</a:t>
                      </a:r>
                      <a:endParaRPr lang="es-MX" sz="1600" dirty="0">
                        <a:latin typeface="Montserrat" panose="00000500000000000000" pitchFamily="2" charset="0"/>
                      </a:endParaRPr>
                    </a:p>
                  </a:txBody>
                  <a:tcPr anchor="ctr"/>
                </a:tc>
              </a:tr>
              <a:tr h="731495">
                <a:tc>
                  <a:txBody>
                    <a:bodyPr/>
                    <a:lstStyle/>
                    <a:p>
                      <a:pPr algn="ctr"/>
                      <a:endParaRPr lang="es-MX" b="1" dirty="0">
                        <a:latin typeface="Montserrat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b="1" dirty="0" smtClean="0">
                          <a:latin typeface="Montserrat" panose="00000500000000000000" pitchFamily="2" charset="0"/>
                        </a:rPr>
                        <a:t>47</a:t>
                      </a:r>
                      <a:endParaRPr lang="es-MX" sz="1800" b="1" dirty="0">
                        <a:latin typeface="Montserrat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b="1" dirty="0" smtClean="0">
                          <a:latin typeface="Montserrat" panose="00000500000000000000" pitchFamily="2" charset="0"/>
                        </a:rPr>
                        <a:t>236</a:t>
                      </a:r>
                      <a:endParaRPr lang="es-MX" sz="1800" b="1" dirty="0">
                        <a:latin typeface="Montserrat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b="1" dirty="0" smtClean="0">
                          <a:latin typeface="Montserrat" panose="00000500000000000000" pitchFamily="2" charset="0"/>
                        </a:rPr>
                        <a:t>568,891</a:t>
                      </a:r>
                      <a:endParaRPr lang="es-MX" sz="1800" b="1" dirty="0">
                        <a:latin typeface="Montserrat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b="1" dirty="0" smtClean="0">
                          <a:latin typeface="Montserrat" panose="00000500000000000000" pitchFamily="2" charset="0"/>
                        </a:rPr>
                        <a:t>607</a:t>
                      </a:r>
                      <a:endParaRPr lang="es-MX" sz="1800" b="1" dirty="0">
                        <a:latin typeface="Montserrat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b="1" dirty="0" smtClean="0">
                          <a:latin typeface="Montserrat" panose="00000500000000000000" pitchFamily="2" charset="0"/>
                        </a:rPr>
                        <a:t>241,931</a:t>
                      </a:r>
                      <a:endParaRPr lang="es-MX" sz="1800" b="1" dirty="0">
                        <a:latin typeface="Montserrat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b="1" dirty="0" smtClean="0">
                          <a:latin typeface="Montserrat" panose="00000500000000000000" pitchFamily="2" charset="0"/>
                        </a:rPr>
                        <a:t>42</a:t>
                      </a:r>
                      <a:endParaRPr lang="es-MX" sz="1800" b="1" dirty="0">
                        <a:latin typeface="Montserrat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b="1" dirty="0" smtClean="0">
                          <a:latin typeface="Montserrat" panose="00000500000000000000" pitchFamily="2" charset="0"/>
                        </a:rPr>
                        <a:t>1,196 KM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Rectángulo 1"/>
          <p:cNvSpPr>
            <a:spLocks noChangeArrowheads="1"/>
          </p:cNvSpPr>
          <p:nvPr/>
        </p:nvSpPr>
        <p:spPr bwMode="auto">
          <a:xfrm>
            <a:off x="74645" y="6387601"/>
            <a:ext cx="11921735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s-MX" sz="1400" b="1" dirty="0" smtClean="0">
                <a:latin typeface="Montserrat" panose="00000500000000000000" pitchFamily="2" charset="0"/>
              </a:rPr>
              <a:t>Nota: </a:t>
            </a:r>
            <a:r>
              <a:rPr lang="es-MX" sz="1400" dirty="0" smtClean="0">
                <a:latin typeface="Montserrat" panose="00000500000000000000" pitchFamily="2" charset="0"/>
              </a:rPr>
              <a:t>Los estados continúan actualizando sus datos de capacidad en refugios y de población, así mismo que, están verificando con SCT estatales los km por rutas. </a:t>
            </a:r>
            <a:endParaRPr lang="es-MX" altLang="es-MX" sz="1400" dirty="0" smtClean="0">
              <a:latin typeface="Montserrat" panose="00000500000000000000" pitchFamily="2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MX" altLang="es-MX" sz="1400" dirty="0" smtClean="0">
              <a:latin typeface="Montserrat" panose="00000500000000000000" pitchFamily="2" charset="0"/>
            </a:endParaRPr>
          </a:p>
          <a:p>
            <a:pPr algn="just"/>
            <a:endParaRPr lang="es-MX" altLang="es-MX" sz="1400" dirty="0" smtClean="0">
              <a:latin typeface="Montserrat" panose="00000500000000000000" pitchFamily="2" charset="0"/>
            </a:endParaRPr>
          </a:p>
          <a:p>
            <a:pPr algn="just"/>
            <a:endParaRPr lang="es-ES" altLang="es-MX" sz="11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035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4"/>
          <p:cNvSpPr>
            <a:spLocks noGrp="1" noChangeArrowheads="1"/>
          </p:cNvSpPr>
          <p:nvPr>
            <p:ph type="title"/>
          </p:nvPr>
        </p:nvSpPr>
        <p:spPr>
          <a:xfrm>
            <a:off x="357236" y="143848"/>
            <a:ext cx="5963812" cy="762000"/>
          </a:xfrm>
        </p:spPr>
        <p:txBody>
          <a:bodyPr lIns="90488" tIns="44450" rIns="90488" bIns="44450">
            <a:normAutofit/>
          </a:bodyPr>
          <a:lstStyle/>
          <a:p>
            <a:pPr>
              <a:defRPr/>
            </a:pPr>
            <a:r>
              <a:rPr lang="es-MX" altLang="es-MX" sz="2800" b="1" dirty="0" smtClean="0">
                <a:solidFill>
                  <a:srgbClr val="9D24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berana Titular" panose="02000000000000000000" pitchFamily="50" charset="0"/>
                <a:ea typeface="ヒラギノ角ゴ Pro W3" pitchFamily="-106" charset="-128"/>
              </a:rPr>
              <a:t>Rutas Morelos</a:t>
            </a:r>
            <a:endParaRPr lang="es-MX" altLang="es-MX" sz="2800" b="1" dirty="0" smtClean="0">
              <a:solidFill>
                <a:srgbClr val="9D244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oberana Titular" panose="02000000000000000000" pitchFamily="50" charset="0"/>
              <a:ea typeface="ヒラギノ角ゴ Pro W3" pitchFamily="-106" charset="-128"/>
            </a:endParaRPr>
          </a:p>
        </p:txBody>
      </p:sp>
      <p:grpSp>
        <p:nvGrpSpPr>
          <p:cNvPr id="4" name="3 Grupo"/>
          <p:cNvGrpSpPr/>
          <p:nvPr/>
        </p:nvGrpSpPr>
        <p:grpSpPr>
          <a:xfrm>
            <a:off x="6678284" y="75501"/>
            <a:ext cx="5313328" cy="6849319"/>
            <a:chOff x="3851921" y="36065"/>
            <a:chExt cx="5313328" cy="6849319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351" t="11829" r="30709" b="4717"/>
            <a:stretch/>
          </p:blipFill>
          <p:spPr bwMode="auto">
            <a:xfrm>
              <a:off x="3851921" y="36065"/>
              <a:ext cx="5313328" cy="6849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37" r="18673"/>
            <a:stretch/>
          </p:blipFill>
          <p:spPr bwMode="auto">
            <a:xfrm>
              <a:off x="3927139" y="3645023"/>
              <a:ext cx="1004901" cy="10126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0" t="58209" r="32916" b="12336"/>
          <a:stretch/>
        </p:blipFill>
        <p:spPr bwMode="auto">
          <a:xfrm>
            <a:off x="2218218" y="4106951"/>
            <a:ext cx="3927139" cy="2244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1131377" y="1981632"/>
            <a:ext cx="3851921" cy="12003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s-MX" sz="3600" dirty="0" smtClean="0">
                <a:latin typeface="Arial Black" pitchFamily="34" charset="0"/>
              </a:rPr>
              <a:t>Rutas de Evacuación 02</a:t>
            </a:r>
            <a:endParaRPr lang="es-MX" sz="3600" dirty="0">
              <a:latin typeface="Arial Black" pitchFamily="34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7" r="18673"/>
          <a:stretch/>
        </p:blipFill>
        <p:spPr bwMode="auto">
          <a:xfrm>
            <a:off x="8244408" y="5229200"/>
            <a:ext cx="876581" cy="940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957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4"/>
          <p:cNvSpPr>
            <a:spLocks noGrp="1" noChangeArrowheads="1"/>
          </p:cNvSpPr>
          <p:nvPr>
            <p:ph type="title"/>
          </p:nvPr>
        </p:nvSpPr>
        <p:spPr>
          <a:xfrm>
            <a:off x="357236" y="143848"/>
            <a:ext cx="5963812" cy="762000"/>
          </a:xfrm>
        </p:spPr>
        <p:txBody>
          <a:bodyPr lIns="90488" tIns="44450" rIns="90488" bIns="44450">
            <a:normAutofit/>
          </a:bodyPr>
          <a:lstStyle/>
          <a:p>
            <a:pPr>
              <a:defRPr/>
            </a:pPr>
            <a:r>
              <a:rPr lang="es-MX" altLang="es-MX" sz="2800" b="1" dirty="0" smtClean="0">
                <a:solidFill>
                  <a:srgbClr val="9D24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berana Titular" panose="02000000000000000000" pitchFamily="50" charset="0"/>
                <a:ea typeface="ヒラギノ角ゴ Pro W3" pitchFamily="-106" charset="-128"/>
              </a:rPr>
              <a:t>Rutas Morelos</a:t>
            </a:r>
            <a:endParaRPr lang="es-MX" altLang="es-MX" sz="2800" b="1" dirty="0" smtClean="0">
              <a:solidFill>
                <a:srgbClr val="9D244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oberana Titular" panose="02000000000000000000" pitchFamily="50" charset="0"/>
              <a:ea typeface="ヒラギノ角ゴ Pro W3" pitchFamily="-106" charset="-128"/>
            </a:endParaRPr>
          </a:p>
        </p:txBody>
      </p:sp>
      <p:grpSp>
        <p:nvGrpSpPr>
          <p:cNvPr id="5" name="8 Grupo"/>
          <p:cNvGrpSpPr/>
          <p:nvPr/>
        </p:nvGrpSpPr>
        <p:grpSpPr>
          <a:xfrm>
            <a:off x="977322" y="0"/>
            <a:ext cx="11214678" cy="6880515"/>
            <a:chOff x="-2070678" y="-22516"/>
            <a:chExt cx="11214678" cy="6880515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23" t="10566" r="30485" b="7601"/>
            <a:stretch/>
          </p:blipFill>
          <p:spPr bwMode="auto">
            <a:xfrm>
              <a:off x="3851920" y="-22516"/>
              <a:ext cx="5292080" cy="6880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6 Rectángulo"/>
            <p:cNvSpPr/>
            <p:nvPr/>
          </p:nvSpPr>
          <p:spPr>
            <a:xfrm>
              <a:off x="-2070678" y="1667854"/>
              <a:ext cx="3851920" cy="113877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es-MX" sz="3400" dirty="0" smtClean="0">
                  <a:latin typeface="Arial Black" pitchFamily="34" charset="0"/>
                </a:rPr>
                <a:t>Rutas de Evacuación 03</a:t>
              </a:r>
              <a:endParaRPr lang="es-MX" sz="3400" dirty="0">
                <a:latin typeface="Arial Black" pitchFamily="34" charset="0"/>
              </a:endParaRPr>
            </a:p>
          </p:txBody>
        </p:sp>
        <p:pic>
          <p:nvPicPr>
            <p:cNvPr id="8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37" r="18673"/>
            <a:stretch/>
          </p:blipFill>
          <p:spPr bwMode="auto">
            <a:xfrm>
              <a:off x="8100392" y="5301208"/>
              <a:ext cx="917599" cy="7920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0" t="18588" r="31762" b="50209"/>
          <a:stretch/>
        </p:blipFill>
        <p:spPr bwMode="auto">
          <a:xfrm>
            <a:off x="2732429" y="3613666"/>
            <a:ext cx="3878055" cy="2377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3745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4"/>
          <p:cNvSpPr>
            <a:spLocks noGrp="1" noChangeArrowheads="1"/>
          </p:cNvSpPr>
          <p:nvPr>
            <p:ph type="title"/>
          </p:nvPr>
        </p:nvSpPr>
        <p:spPr>
          <a:xfrm>
            <a:off x="357236" y="143848"/>
            <a:ext cx="5963812" cy="762000"/>
          </a:xfrm>
        </p:spPr>
        <p:txBody>
          <a:bodyPr lIns="90488" tIns="44450" rIns="90488" bIns="44450">
            <a:normAutofit/>
          </a:bodyPr>
          <a:lstStyle/>
          <a:p>
            <a:pPr>
              <a:defRPr/>
            </a:pPr>
            <a:r>
              <a:rPr lang="es-MX" altLang="es-MX" sz="2800" b="1" dirty="0" smtClean="0">
                <a:solidFill>
                  <a:srgbClr val="9D24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berana Titular" panose="02000000000000000000" pitchFamily="50" charset="0"/>
                <a:ea typeface="ヒラギノ角ゴ Pro W3" pitchFamily="-106" charset="-128"/>
              </a:rPr>
              <a:t>Rutas Morelos</a:t>
            </a:r>
            <a:endParaRPr lang="es-MX" altLang="es-MX" sz="2800" b="1" dirty="0" smtClean="0">
              <a:solidFill>
                <a:srgbClr val="9D244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oberana Titular" panose="02000000000000000000" pitchFamily="50" charset="0"/>
              <a:ea typeface="ヒラギノ角ゴ Pro W3" pitchFamily="-106" charset="-128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98" t="30268" r="30597" b="31940"/>
          <a:stretch/>
        </p:blipFill>
        <p:spPr bwMode="auto">
          <a:xfrm>
            <a:off x="2881994" y="3257075"/>
            <a:ext cx="3636545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6 Rectángulo"/>
          <p:cNvSpPr/>
          <p:nvPr/>
        </p:nvSpPr>
        <p:spPr>
          <a:xfrm>
            <a:off x="529361" y="1587472"/>
            <a:ext cx="3657600" cy="113877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s-MX" sz="3400" dirty="0" smtClean="0">
                <a:latin typeface="Arial Black" pitchFamily="34" charset="0"/>
              </a:rPr>
              <a:t>Rutas de Evacuación 04</a:t>
            </a:r>
            <a:endParaRPr lang="es-MX" sz="3400" dirty="0">
              <a:latin typeface="Arial Black" pitchFamily="34" charset="0"/>
            </a:endParaRPr>
          </a:p>
        </p:txBody>
      </p:sp>
      <p:grpSp>
        <p:nvGrpSpPr>
          <p:cNvPr id="6" name="1 Grupo"/>
          <p:cNvGrpSpPr/>
          <p:nvPr/>
        </p:nvGrpSpPr>
        <p:grpSpPr>
          <a:xfrm>
            <a:off x="6678284" y="0"/>
            <a:ext cx="5486400" cy="6858000"/>
            <a:chOff x="3657600" y="0"/>
            <a:chExt cx="5486400" cy="685800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52" t="16453" r="30806" b="6426"/>
            <a:stretch/>
          </p:blipFill>
          <p:spPr bwMode="auto">
            <a:xfrm>
              <a:off x="3657600" y="0"/>
              <a:ext cx="54864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37" r="18673"/>
            <a:stretch/>
          </p:blipFill>
          <p:spPr bwMode="auto">
            <a:xfrm>
              <a:off x="3851920" y="5877272"/>
              <a:ext cx="837799" cy="8686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9" name="Picture 7"/>
          <p:cNvPicPr>
            <a:picLocks noChangeAspect="1" noChangeArrowheads="1"/>
          </p:cNvPicPr>
          <p:nvPr/>
        </p:nvPicPr>
        <p:blipFill rotWithShape="1">
          <a:blip r:embed="rId6"/>
          <a:srcRect l="45571" t="66438" r="37577" b="21029"/>
          <a:stretch/>
        </p:blipFill>
        <p:spPr bwMode="auto">
          <a:xfrm>
            <a:off x="8029892" y="3429000"/>
            <a:ext cx="1150620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11 Imagen" descr="C:\Users\PROTECCION CIVIL\AppData\Local\Microsoft\Windows\Temporary Internet Files\Low\Content.IE5\4QDPFKEU\Logo_PC_Morelos[1].png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003331" y="2564904"/>
            <a:ext cx="1140669" cy="952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30465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4"/>
          <p:cNvSpPr>
            <a:spLocks noGrp="1" noChangeArrowheads="1"/>
          </p:cNvSpPr>
          <p:nvPr>
            <p:ph type="title"/>
          </p:nvPr>
        </p:nvSpPr>
        <p:spPr>
          <a:xfrm>
            <a:off x="357236" y="143848"/>
            <a:ext cx="5963812" cy="762000"/>
          </a:xfrm>
        </p:spPr>
        <p:txBody>
          <a:bodyPr lIns="90488" tIns="44450" rIns="90488" bIns="44450">
            <a:normAutofit/>
          </a:bodyPr>
          <a:lstStyle/>
          <a:p>
            <a:pPr>
              <a:defRPr/>
            </a:pPr>
            <a:r>
              <a:rPr lang="es-MX" altLang="es-MX" sz="2800" b="1" dirty="0" smtClean="0">
                <a:solidFill>
                  <a:srgbClr val="9D24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berana Titular" panose="02000000000000000000" pitchFamily="50" charset="0"/>
                <a:ea typeface="ヒラギノ角ゴ Pro W3" pitchFamily="-106" charset="-128"/>
              </a:rPr>
              <a:t>Rutas Morelos</a:t>
            </a:r>
            <a:endParaRPr lang="es-MX" altLang="es-MX" sz="2800" b="1" dirty="0" smtClean="0">
              <a:solidFill>
                <a:srgbClr val="9D244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oberana Titular" panose="02000000000000000000" pitchFamily="50" charset="0"/>
              <a:ea typeface="ヒラギノ角ゴ Pro W3" pitchFamily="-106" charset="-128"/>
            </a:endParaRP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/>
          <a:srcRect l="30957" t="15820" r="28760" b="10938"/>
          <a:stretch>
            <a:fillRect/>
          </a:stretch>
        </p:blipFill>
        <p:spPr bwMode="auto">
          <a:xfrm>
            <a:off x="6691306" y="0"/>
            <a:ext cx="550069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5 Rectángulo"/>
          <p:cNvSpPr/>
          <p:nvPr/>
        </p:nvSpPr>
        <p:spPr>
          <a:xfrm>
            <a:off x="478594" y="1045455"/>
            <a:ext cx="3657600" cy="113877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s-MX" sz="3400" dirty="0" smtClean="0">
                <a:latin typeface="Arial Black" pitchFamily="34" charset="0"/>
              </a:rPr>
              <a:t>Rutas de Evacuación 05</a:t>
            </a:r>
            <a:endParaRPr lang="es-MX" sz="3400" dirty="0">
              <a:latin typeface="Arial Black" pitchFamily="34" charset="0"/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/>
          <a:srcRect l="10254" t="19531" r="9179" b="21875"/>
          <a:stretch>
            <a:fillRect/>
          </a:stretch>
        </p:blipFill>
        <p:spPr bwMode="auto">
          <a:xfrm>
            <a:off x="2940496" y="2184228"/>
            <a:ext cx="3643306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7" r="18673"/>
          <a:stretch/>
        </p:blipFill>
        <p:spPr bwMode="auto">
          <a:xfrm>
            <a:off x="11220400" y="5053413"/>
            <a:ext cx="864096" cy="895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3"/>
          <a:srcRect l="45571" t="66438" r="37577" b="21029"/>
          <a:stretch/>
        </p:blipFill>
        <p:spPr bwMode="auto">
          <a:xfrm>
            <a:off x="6705600" y="4365104"/>
            <a:ext cx="1150620" cy="2492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9 Imagen" descr="C:\Users\PROTECCION CIVIL\AppData\Local\Microsoft\Windows\Temporary Internet Files\Low\Content.IE5\4QDPFKEU\Logo_PC_Morelos[1].pn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05600" y="4840148"/>
            <a:ext cx="970404" cy="83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3841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4"/>
          <p:cNvSpPr>
            <a:spLocks noGrp="1" noChangeArrowheads="1"/>
          </p:cNvSpPr>
          <p:nvPr>
            <p:ph type="title"/>
          </p:nvPr>
        </p:nvSpPr>
        <p:spPr>
          <a:xfrm>
            <a:off x="357236" y="143848"/>
            <a:ext cx="5963812" cy="762000"/>
          </a:xfrm>
        </p:spPr>
        <p:txBody>
          <a:bodyPr lIns="90488" tIns="44450" rIns="90488" bIns="44450">
            <a:normAutofit/>
          </a:bodyPr>
          <a:lstStyle/>
          <a:p>
            <a:pPr>
              <a:defRPr/>
            </a:pPr>
            <a:r>
              <a:rPr lang="es-MX" altLang="es-MX" sz="2800" b="1" dirty="0" smtClean="0">
                <a:solidFill>
                  <a:srgbClr val="9D24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berana Titular" panose="02000000000000000000" pitchFamily="50" charset="0"/>
                <a:ea typeface="ヒラギノ角ゴ Pro W3" pitchFamily="-106" charset="-128"/>
              </a:rPr>
              <a:t>Rutas Puebla</a:t>
            </a:r>
            <a:endParaRPr lang="es-MX" altLang="es-MX" sz="2800" b="1" dirty="0" smtClean="0">
              <a:solidFill>
                <a:srgbClr val="9D244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oberana Titular" panose="02000000000000000000" pitchFamily="50" charset="0"/>
              <a:ea typeface="ヒラギノ角ゴ Pro W3" pitchFamily="-106" charset="-128"/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4481508"/>
              </p:ext>
            </p:extLst>
          </p:nvPr>
        </p:nvGraphicFramePr>
        <p:xfrm>
          <a:off x="540952" y="1484411"/>
          <a:ext cx="11330750" cy="4445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1849"/>
                <a:gridCol w="5539105"/>
                <a:gridCol w="4399796"/>
              </a:tblGrid>
              <a:tr h="0">
                <a:tc>
                  <a:txBody>
                    <a:bodyPr/>
                    <a:lstStyle/>
                    <a:p>
                      <a:r>
                        <a:rPr lang="es-MX" dirty="0" smtClean="0"/>
                        <a:t>Ruta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Inicio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Fin</a:t>
                      </a:r>
                      <a:endParaRPr lang="es-MX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1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err="1" smtClean="0"/>
                        <a:t>Chiautzingo</a:t>
                      </a:r>
                      <a:r>
                        <a:rPr lang="es-MX" dirty="0" smtClean="0"/>
                        <a:t>-Huejotzingo-Domingo</a:t>
                      </a:r>
                      <a:r>
                        <a:rPr lang="es-MX" baseline="0" dirty="0" smtClean="0"/>
                        <a:t> Arenas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San Martín Texmelucan</a:t>
                      </a:r>
                      <a:endParaRPr lang="es-MX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1-A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Huejotzingo-Domingo</a:t>
                      </a:r>
                      <a:r>
                        <a:rPr lang="es-MX" baseline="0" dirty="0" smtClean="0"/>
                        <a:t> Arenas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San Martín</a:t>
                      </a:r>
                      <a:r>
                        <a:rPr lang="es-MX" baseline="0" dirty="0" smtClean="0"/>
                        <a:t> Texmelucan</a:t>
                      </a:r>
                      <a:endParaRPr lang="es-MX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2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err="1" smtClean="0"/>
                        <a:t>Calpan</a:t>
                      </a:r>
                      <a:r>
                        <a:rPr lang="es-MX" dirty="0" smtClean="0"/>
                        <a:t>-</a:t>
                      </a:r>
                      <a:r>
                        <a:rPr lang="es-MX" baseline="0" dirty="0" smtClean="0"/>
                        <a:t> San Nicolás de los Ranchos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Cholula</a:t>
                      </a:r>
                      <a:endParaRPr lang="es-MX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3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err="1" smtClean="0"/>
                        <a:t>Nealticán</a:t>
                      </a:r>
                      <a:r>
                        <a:rPr lang="es-MX" dirty="0" smtClean="0"/>
                        <a:t>-San Jerónimo </a:t>
                      </a:r>
                      <a:r>
                        <a:rPr lang="es-MX" dirty="0" err="1" smtClean="0"/>
                        <a:t>Tecuanipan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San Pedro Cholula</a:t>
                      </a:r>
                      <a:endParaRPr lang="es-MX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4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Santa Isabel Cholula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Cholula</a:t>
                      </a:r>
                      <a:endParaRPr lang="es-MX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5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err="1" smtClean="0"/>
                        <a:t>Tianguismanalco</a:t>
                      </a:r>
                      <a:r>
                        <a:rPr lang="es-MX" dirty="0" smtClean="0"/>
                        <a:t>-Atlixco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Puebla</a:t>
                      </a:r>
                      <a:endParaRPr lang="es-MX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6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San Juan </a:t>
                      </a:r>
                      <a:r>
                        <a:rPr lang="es-MX" dirty="0" err="1" smtClean="0"/>
                        <a:t>Tianguismanalco</a:t>
                      </a:r>
                      <a:r>
                        <a:rPr lang="es-MX" dirty="0" smtClean="0"/>
                        <a:t>-Atlixco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Puebla</a:t>
                      </a:r>
                      <a:endParaRPr lang="es-MX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7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Atlixco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Izúcar de Matamoros</a:t>
                      </a:r>
                      <a:endParaRPr lang="es-MX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8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Atlixco-</a:t>
                      </a:r>
                      <a:r>
                        <a:rPr lang="es-MX" dirty="0" err="1" smtClean="0"/>
                        <a:t>Tochimilco</a:t>
                      </a:r>
                      <a:r>
                        <a:rPr lang="es-MX" dirty="0" smtClean="0"/>
                        <a:t>-</a:t>
                      </a:r>
                      <a:r>
                        <a:rPr lang="es-MX" dirty="0" err="1" smtClean="0"/>
                        <a:t>Atzitzihuacan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Izúcar de Matamoros</a:t>
                      </a:r>
                      <a:endParaRPr lang="es-MX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9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err="1" smtClean="0"/>
                        <a:t>Tochimilco-Cohuecán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Izúcar de Matamoros</a:t>
                      </a:r>
                      <a:endParaRPr lang="es-MX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10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err="1" smtClean="0"/>
                        <a:t>Tochimilco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Izúcar de Matamoros</a:t>
                      </a:r>
                      <a:endParaRPr lang="es-MX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734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4"/>
          <p:cNvSpPr>
            <a:spLocks noGrp="1" noChangeArrowheads="1"/>
          </p:cNvSpPr>
          <p:nvPr>
            <p:ph type="title"/>
          </p:nvPr>
        </p:nvSpPr>
        <p:spPr>
          <a:xfrm>
            <a:off x="357236" y="143848"/>
            <a:ext cx="5963812" cy="762000"/>
          </a:xfrm>
        </p:spPr>
        <p:txBody>
          <a:bodyPr lIns="90488" tIns="44450" rIns="90488" bIns="44450">
            <a:normAutofit/>
          </a:bodyPr>
          <a:lstStyle/>
          <a:p>
            <a:pPr>
              <a:defRPr/>
            </a:pPr>
            <a:r>
              <a:rPr lang="es-MX" altLang="es-MX" sz="2800" b="1" dirty="0" smtClean="0">
                <a:solidFill>
                  <a:srgbClr val="9D24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berana Titular" panose="02000000000000000000" pitchFamily="50" charset="0"/>
                <a:ea typeface="ヒラギノ角ゴ Pro W3" pitchFamily="-106" charset="-128"/>
              </a:rPr>
              <a:t>Rutas Puebla</a:t>
            </a:r>
            <a:endParaRPr lang="es-MX" altLang="es-MX" sz="2800" b="1" dirty="0" smtClean="0">
              <a:solidFill>
                <a:srgbClr val="9D244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oberana Titular" panose="02000000000000000000" pitchFamily="50" charset="0"/>
              <a:ea typeface="ヒラギノ角ゴ Pro W3" pitchFamily="-106" charset="-128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080273" y="-1817191"/>
            <a:ext cx="5758422" cy="11204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09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4"/>
          <p:cNvSpPr>
            <a:spLocks noGrp="1" noChangeArrowheads="1"/>
          </p:cNvSpPr>
          <p:nvPr>
            <p:ph type="title"/>
          </p:nvPr>
        </p:nvSpPr>
        <p:spPr>
          <a:xfrm>
            <a:off x="357236" y="143848"/>
            <a:ext cx="5963812" cy="762000"/>
          </a:xfrm>
        </p:spPr>
        <p:txBody>
          <a:bodyPr lIns="90488" tIns="44450" rIns="90488" bIns="44450">
            <a:normAutofit/>
          </a:bodyPr>
          <a:lstStyle/>
          <a:p>
            <a:pPr>
              <a:defRPr/>
            </a:pPr>
            <a:r>
              <a:rPr lang="es-MX" altLang="es-MX" sz="2800" b="1" dirty="0" smtClean="0">
                <a:solidFill>
                  <a:srgbClr val="9D24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berana Titular" panose="02000000000000000000" pitchFamily="50" charset="0"/>
                <a:ea typeface="ヒラギノ角ゴ Pro W3" pitchFamily="-106" charset="-128"/>
              </a:rPr>
              <a:t>Rutas Puebla</a:t>
            </a:r>
            <a:endParaRPr lang="es-MX" altLang="es-MX" sz="2800" b="1" dirty="0" smtClean="0">
              <a:solidFill>
                <a:srgbClr val="9D244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oberana Titular" panose="02000000000000000000" pitchFamily="50" charset="0"/>
              <a:ea typeface="ヒラギノ角ゴ Pro W3" pitchFamily="-106" charset="-128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014418" y="-1201116"/>
            <a:ext cx="5672381" cy="10151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546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4"/>
          <p:cNvSpPr>
            <a:spLocks noGrp="1" noChangeArrowheads="1"/>
          </p:cNvSpPr>
          <p:nvPr>
            <p:ph type="title"/>
          </p:nvPr>
        </p:nvSpPr>
        <p:spPr>
          <a:xfrm>
            <a:off x="357236" y="143848"/>
            <a:ext cx="5963812" cy="762000"/>
          </a:xfrm>
        </p:spPr>
        <p:txBody>
          <a:bodyPr lIns="90488" tIns="44450" rIns="90488" bIns="44450">
            <a:normAutofit/>
          </a:bodyPr>
          <a:lstStyle/>
          <a:p>
            <a:pPr>
              <a:defRPr/>
            </a:pPr>
            <a:r>
              <a:rPr lang="es-MX" altLang="es-MX" sz="2800" b="1" dirty="0" smtClean="0">
                <a:solidFill>
                  <a:srgbClr val="9D24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berana Titular" panose="02000000000000000000" pitchFamily="50" charset="0"/>
                <a:ea typeface="ヒラギノ角ゴ Pro W3" pitchFamily="-106" charset="-128"/>
              </a:rPr>
              <a:t>Rutas Puebla</a:t>
            </a:r>
            <a:endParaRPr lang="es-MX" altLang="es-MX" sz="2800" b="1" dirty="0" smtClean="0">
              <a:solidFill>
                <a:srgbClr val="9D244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oberana Titular" panose="02000000000000000000" pitchFamily="50" charset="0"/>
              <a:ea typeface="ヒラギノ角ゴ Pro W3" pitchFamily="-106" charset="-128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281752" y="-2018668"/>
            <a:ext cx="5804918" cy="1165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706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4"/>
          <p:cNvSpPr>
            <a:spLocks noGrp="1" noChangeArrowheads="1"/>
          </p:cNvSpPr>
          <p:nvPr>
            <p:ph type="title"/>
          </p:nvPr>
        </p:nvSpPr>
        <p:spPr>
          <a:xfrm>
            <a:off x="357236" y="143848"/>
            <a:ext cx="5963812" cy="762000"/>
          </a:xfrm>
        </p:spPr>
        <p:txBody>
          <a:bodyPr lIns="90488" tIns="44450" rIns="90488" bIns="44450">
            <a:normAutofit/>
          </a:bodyPr>
          <a:lstStyle/>
          <a:p>
            <a:pPr>
              <a:defRPr/>
            </a:pPr>
            <a:r>
              <a:rPr lang="es-MX" altLang="es-MX" sz="2800" b="1" dirty="0" smtClean="0">
                <a:solidFill>
                  <a:srgbClr val="9D24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berana Titular" panose="02000000000000000000" pitchFamily="50" charset="0"/>
                <a:ea typeface="ヒラギノ角ゴ Pro W3" pitchFamily="-106" charset="-128"/>
              </a:rPr>
              <a:t>Rutas Puebla</a:t>
            </a:r>
            <a:endParaRPr lang="es-MX" altLang="es-MX" sz="2800" b="1" dirty="0" smtClean="0">
              <a:solidFill>
                <a:srgbClr val="9D244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oberana Titular" panose="02000000000000000000" pitchFamily="50" charset="0"/>
              <a:ea typeface="ヒラギノ角ゴ Pro W3" pitchFamily="-106" charset="-128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274004" y="-2010918"/>
            <a:ext cx="5758423" cy="1159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305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4"/>
          <p:cNvSpPr>
            <a:spLocks noGrp="1" noChangeArrowheads="1"/>
          </p:cNvSpPr>
          <p:nvPr>
            <p:ph type="title"/>
          </p:nvPr>
        </p:nvSpPr>
        <p:spPr>
          <a:xfrm>
            <a:off x="357236" y="143848"/>
            <a:ext cx="5963812" cy="762000"/>
          </a:xfrm>
        </p:spPr>
        <p:txBody>
          <a:bodyPr lIns="90488" tIns="44450" rIns="90488" bIns="44450">
            <a:normAutofit/>
          </a:bodyPr>
          <a:lstStyle/>
          <a:p>
            <a:pPr>
              <a:defRPr/>
            </a:pPr>
            <a:r>
              <a:rPr lang="es-MX" altLang="es-MX" sz="2800" b="1" dirty="0" smtClean="0">
                <a:solidFill>
                  <a:srgbClr val="9D24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berana Titular" panose="02000000000000000000" pitchFamily="50" charset="0"/>
                <a:ea typeface="ヒラギノ角ゴ Pro W3" pitchFamily="-106" charset="-128"/>
              </a:rPr>
              <a:t>Rutas Puebla</a:t>
            </a:r>
            <a:endParaRPr lang="es-MX" altLang="es-MX" sz="2800" b="1" dirty="0" smtClean="0">
              <a:solidFill>
                <a:srgbClr val="9D244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oberana Titular" panose="02000000000000000000" pitchFamily="50" charset="0"/>
              <a:ea typeface="ヒラギノ角ゴ Pro W3" pitchFamily="-106" charset="-128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413099" y="-2026804"/>
            <a:ext cx="5448457" cy="1131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339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4"/>
          <p:cNvSpPr>
            <a:spLocks noGrp="1" noChangeArrowheads="1"/>
          </p:cNvSpPr>
          <p:nvPr>
            <p:ph type="title"/>
          </p:nvPr>
        </p:nvSpPr>
        <p:spPr>
          <a:xfrm>
            <a:off x="357236" y="143848"/>
            <a:ext cx="5963812" cy="762000"/>
          </a:xfrm>
        </p:spPr>
        <p:txBody>
          <a:bodyPr lIns="90488" tIns="44450" rIns="90488" bIns="44450">
            <a:normAutofit/>
          </a:bodyPr>
          <a:lstStyle/>
          <a:p>
            <a:pPr>
              <a:defRPr/>
            </a:pPr>
            <a:r>
              <a:rPr lang="es-MX" altLang="es-MX" sz="2800" b="1" dirty="0" smtClean="0">
                <a:solidFill>
                  <a:srgbClr val="9D24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berana Titular" panose="02000000000000000000" pitchFamily="50" charset="0"/>
                <a:ea typeface="ヒラギノ角ゴ Pro W3" pitchFamily="-106" charset="-128"/>
              </a:rPr>
              <a:t>Rutas Puebla</a:t>
            </a:r>
            <a:endParaRPr lang="es-MX" altLang="es-MX" sz="2800" b="1" dirty="0" smtClean="0">
              <a:solidFill>
                <a:srgbClr val="9D244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oberana Titular" panose="02000000000000000000" pitchFamily="50" charset="0"/>
              <a:ea typeface="ヒラギノ角ゴ Pro W3" pitchFamily="-106" charset="-128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397603" y="-1980309"/>
            <a:ext cx="5742925" cy="1151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25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2688</TotalTime>
  <Words>419</Words>
  <Application>Microsoft Office PowerPoint</Application>
  <PresentationFormat>Panorámica</PresentationFormat>
  <Paragraphs>227</Paragraphs>
  <Slides>23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32" baseType="lpstr">
      <vt:lpstr>Arial</vt:lpstr>
      <vt:lpstr>Arial Black</vt:lpstr>
      <vt:lpstr>Calibri</vt:lpstr>
      <vt:lpstr>Calibri Light</vt:lpstr>
      <vt:lpstr>GMX Bold</vt:lpstr>
      <vt:lpstr>Montserrat</vt:lpstr>
      <vt:lpstr>Soberana Titular</vt:lpstr>
      <vt:lpstr>ヒラギノ角ゴ Pro W3</vt:lpstr>
      <vt:lpstr>Tema de Office</vt:lpstr>
      <vt:lpstr>COORDINACIÓN NACIONAL DE PROTECCIÓN CIVIL</vt:lpstr>
      <vt:lpstr>Matriz de información general</vt:lpstr>
      <vt:lpstr>Rutas Puebla</vt:lpstr>
      <vt:lpstr>Rutas Puebla</vt:lpstr>
      <vt:lpstr>Rutas Puebla</vt:lpstr>
      <vt:lpstr>Rutas Puebla</vt:lpstr>
      <vt:lpstr>Rutas Puebla</vt:lpstr>
      <vt:lpstr>Rutas Puebla</vt:lpstr>
      <vt:lpstr>Rutas Puebla</vt:lpstr>
      <vt:lpstr>Rutas Puebla</vt:lpstr>
      <vt:lpstr>Rutas Puebla</vt:lpstr>
      <vt:lpstr>Rutas Puebla</vt:lpstr>
      <vt:lpstr>Rutas Estado de México</vt:lpstr>
      <vt:lpstr>Rutas Estado de México</vt:lpstr>
      <vt:lpstr>Rutas Estado de México</vt:lpstr>
      <vt:lpstr>Rutas Tlaxcala</vt:lpstr>
      <vt:lpstr>Rutas Tlaxcala</vt:lpstr>
      <vt:lpstr>Rutas Morelos</vt:lpstr>
      <vt:lpstr>Rutas Morelos</vt:lpstr>
      <vt:lpstr>Rutas Morelos</vt:lpstr>
      <vt:lpstr>Rutas Morelos</vt:lpstr>
      <vt:lpstr>Rutas Morelos</vt:lpstr>
      <vt:lpstr>Rutas Morelos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</dc:title>
  <dc:creator>Rios Matence Rodriguez  Mauricio</dc:creator>
  <cp:lastModifiedBy>Escamilla Quijada Julio</cp:lastModifiedBy>
  <cp:revision>146</cp:revision>
  <cp:lastPrinted>2019-03-30T01:15:29Z</cp:lastPrinted>
  <dcterms:created xsi:type="dcterms:W3CDTF">2019-01-16T00:51:50Z</dcterms:created>
  <dcterms:modified xsi:type="dcterms:W3CDTF">2019-04-01T19:42:30Z</dcterms:modified>
</cp:coreProperties>
</file>