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9" r:id="rId3"/>
    <p:sldId id="267" r:id="rId4"/>
    <p:sldId id="295" r:id="rId5"/>
    <p:sldId id="296" r:id="rId6"/>
    <p:sldId id="297" r:id="rId7"/>
    <p:sldId id="299" r:id="rId8"/>
    <p:sldId id="301" r:id="rId9"/>
    <p:sldId id="302" r:id="rId10"/>
    <p:sldId id="286" r:id="rId11"/>
    <p:sldId id="300" r:id="rId12"/>
    <p:sldId id="256" r:id="rId13"/>
  </p:sldIdLst>
  <p:sldSz cx="12192000" cy="6858000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2449"/>
    <a:srgbClr val="B38E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B85DA7C-D134-4715-A8B2-177C5FDF8978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2B4A2C5-BD08-4CCF-88CB-9541B6C8D7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9697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4431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730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4203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01/04/2019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23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01/04/2019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15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01/04/2019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71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01/04/2019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61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01/04/2019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00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01/04/2019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94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01/04/2019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676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01/04/2019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5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5936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01/04/2019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551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01/04/2019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42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01/04/2019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27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340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7218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696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105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239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4572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703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DE3F6-E658-4A06-873A-3B2F3031EA40}" type="datetimeFigureOut">
              <a:rPr lang="es-MX" smtClean="0"/>
              <a:t>01/04/2019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A7173-26C3-45F8-BE03-6657F9304F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162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DE3F6-E658-4A06-873A-3B2F3031EA4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01/04/2019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A7173-26C3-45F8-BE03-6657F9304FA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05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5509" y="-79374"/>
            <a:ext cx="11736492" cy="1523363"/>
          </a:xfrm>
        </p:spPr>
        <p:txBody>
          <a:bodyPr>
            <a:normAutofit/>
          </a:bodyPr>
          <a:lstStyle/>
          <a:p>
            <a:pPr algn="r"/>
            <a:r>
              <a:rPr lang="es-MX" sz="3200" dirty="0" smtClean="0">
                <a:solidFill>
                  <a:schemeClr val="bg1"/>
                </a:solidFill>
                <a:latin typeface="GMX Bold" pitchFamily="50" charset="0"/>
              </a:rPr>
              <a:t>COORDINACIÓN NACIONAL DE PROTECCIÓN CIVIL</a:t>
            </a:r>
            <a:endParaRPr lang="es-MX" sz="3200" dirty="0">
              <a:solidFill>
                <a:schemeClr val="bg1"/>
              </a:solidFill>
              <a:latin typeface="GMX Bold" pitchFamily="50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037494" y="1829013"/>
            <a:ext cx="5154507" cy="436562"/>
          </a:xfrm>
        </p:spPr>
        <p:txBody>
          <a:bodyPr>
            <a:noAutofit/>
          </a:bodyPr>
          <a:lstStyle/>
          <a:p>
            <a:r>
              <a:rPr lang="es-MX" sz="3200" b="1" dirty="0" smtClean="0">
                <a:solidFill>
                  <a:srgbClr val="B38E5D"/>
                </a:solidFill>
                <a:latin typeface="Montserrat" panose="02000505000000020004" pitchFamily="2" charset="0"/>
              </a:rPr>
              <a:t>DIRECCIÓN GENERAL DE PROTECCIÓN CIVIL</a:t>
            </a:r>
            <a:endParaRPr lang="es-MX" sz="3200" b="1" dirty="0">
              <a:solidFill>
                <a:srgbClr val="B38E5D"/>
              </a:solidFill>
              <a:latin typeface="Montserrat" panose="02000505000000020004" pitchFamily="2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 flipH="1">
            <a:off x="7711440" y="2805430"/>
            <a:ext cx="4069081" cy="0"/>
          </a:xfrm>
          <a:prstGeom prst="line">
            <a:avLst/>
          </a:prstGeom>
          <a:ln w="28575">
            <a:solidFill>
              <a:srgbClr val="B38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 txBox="1">
            <a:spLocks/>
          </p:cNvSpPr>
          <p:nvPr/>
        </p:nvSpPr>
        <p:spPr>
          <a:xfrm>
            <a:off x="7620000" y="5913120"/>
            <a:ext cx="4251961" cy="3505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400" dirty="0" smtClean="0">
                <a:solidFill>
                  <a:schemeClr val="bg1"/>
                </a:solidFill>
                <a:latin typeface="GMX Bold" pitchFamily="50" charset="0"/>
              </a:rPr>
              <a:t>MÉXICO</a:t>
            </a:r>
            <a:endParaRPr lang="es-MX" sz="1400" dirty="0">
              <a:solidFill>
                <a:schemeClr val="bg1"/>
              </a:solidFill>
              <a:latin typeface="GMX Bold" pitchFamily="50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122141" y="3583458"/>
            <a:ext cx="8929939" cy="9682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000" dirty="0" smtClean="0">
                <a:solidFill>
                  <a:schemeClr val="bg1"/>
                </a:solidFill>
                <a:latin typeface="GMX Bold" pitchFamily="50" charset="0"/>
              </a:rPr>
              <a:t>PLAN OPERATIVO VOLCÁN POPOCATÉPETL</a:t>
            </a:r>
          </a:p>
          <a:p>
            <a:pPr algn="r"/>
            <a:endParaRPr lang="es-MX" sz="2000" dirty="0">
              <a:solidFill>
                <a:schemeClr val="bg1"/>
              </a:solidFill>
              <a:latin typeface="GMX Bold" pitchFamily="50" charset="0"/>
            </a:endParaRPr>
          </a:p>
          <a:p>
            <a:pPr algn="r"/>
            <a:r>
              <a:rPr lang="es-MX" sz="2000" dirty="0" smtClean="0">
                <a:solidFill>
                  <a:schemeClr val="bg1"/>
                </a:solidFill>
                <a:latin typeface="GMX Bold" pitchFamily="50" charset="0"/>
              </a:rPr>
              <a:t>SUPERVISIÓN DE RUTAS DE EVACUACIÓN</a:t>
            </a:r>
          </a:p>
          <a:p>
            <a:pPr algn="r"/>
            <a:endParaRPr lang="es-MX" sz="2000" dirty="0">
              <a:solidFill>
                <a:schemeClr val="bg1"/>
              </a:solidFill>
              <a:latin typeface="GMX Bold" pitchFamily="50" charset="0"/>
            </a:endParaRPr>
          </a:p>
          <a:p>
            <a:pPr algn="r"/>
            <a:r>
              <a:rPr lang="es-MX" sz="2000" dirty="0" smtClean="0">
                <a:solidFill>
                  <a:schemeClr val="bg1"/>
                </a:solidFill>
                <a:latin typeface="GMX Bold" pitchFamily="50" charset="0"/>
              </a:rPr>
              <a:t>MORELOS, PUEBLA, </a:t>
            </a:r>
            <a:r>
              <a:rPr lang="es-MX" sz="2000" dirty="0" smtClean="0">
                <a:solidFill>
                  <a:schemeClr val="bg1"/>
                </a:solidFill>
                <a:latin typeface="GMX Bold" pitchFamily="50" charset="0"/>
              </a:rPr>
              <a:t>TLAXCALA,ESTADO DE MÉXICO</a:t>
            </a:r>
            <a:endParaRPr lang="es-MX" sz="2000" dirty="0">
              <a:solidFill>
                <a:schemeClr val="bg1"/>
              </a:solidFill>
              <a:latin typeface="GMX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40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143848"/>
            <a:ext cx="5963812" cy="762000"/>
          </a:xfrm>
        </p:spPr>
        <p:txBody>
          <a:bodyPr lIns="90488" tIns="44450" rIns="90488" bIns="44450">
            <a:normAutofit fontScale="90000"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Matriz de información general</a:t>
            </a:r>
          </a:p>
        </p:txBody>
      </p:sp>
      <p:graphicFrame>
        <p:nvGraphicFramePr>
          <p:cNvPr id="4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631210"/>
              </p:ext>
            </p:extLst>
          </p:nvPr>
        </p:nvGraphicFramePr>
        <p:xfrm>
          <a:off x="177421" y="1050307"/>
          <a:ext cx="11818960" cy="484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187"/>
                <a:gridCol w="1583324"/>
                <a:gridCol w="1935175"/>
                <a:gridCol w="1333956"/>
                <a:gridCol w="1146412"/>
                <a:gridCol w="1337480"/>
                <a:gridCol w="1102056"/>
                <a:gridCol w="1477370"/>
              </a:tblGrid>
              <a:tr h="974477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latin typeface="Montserrat" panose="00000500000000000000" pitchFamily="2" charset="0"/>
                        </a:rPr>
                        <a:t>ESTADO</a:t>
                      </a:r>
                      <a:endParaRPr lang="es-MX" b="1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Montserrat" panose="00000500000000000000" pitchFamily="2" charset="0"/>
                        </a:rPr>
                        <a:t>No. MUNICIPIOS</a:t>
                      </a:r>
                    </a:p>
                    <a:p>
                      <a:pPr algn="ctr"/>
                      <a:r>
                        <a:rPr lang="es-MX" sz="1400" dirty="0" smtClean="0">
                          <a:latin typeface="Montserrat" panose="00000500000000000000" pitchFamily="2" charset="0"/>
                        </a:rPr>
                        <a:t>EXPUESTOS</a:t>
                      </a:r>
                      <a:endParaRPr lang="es-MX" sz="14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Montserrat" panose="00000500000000000000" pitchFamily="2" charset="0"/>
                        </a:rPr>
                        <a:t>No. COMUNIDADES</a:t>
                      </a:r>
                      <a:r>
                        <a:rPr lang="es-MX" sz="1400" baseline="0" dirty="0" smtClean="0">
                          <a:latin typeface="Montserrat" panose="00000500000000000000" pitchFamily="2" charset="0"/>
                        </a:rPr>
                        <a:t> EXPUESTAS</a:t>
                      </a:r>
                      <a:endParaRPr lang="es-MX" sz="14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Montserrat" panose="00000500000000000000" pitchFamily="2" charset="0"/>
                        </a:rPr>
                        <a:t>POBLACIÓN EXPUESTA</a:t>
                      </a:r>
                      <a:endParaRPr lang="es-MX" sz="14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Montserrat" panose="00000500000000000000" pitchFamily="2" charset="0"/>
                        </a:rPr>
                        <a:t>No. FEFUGIOS</a:t>
                      </a:r>
                      <a:endParaRPr lang="es-MX" sz="14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Montserrat" panose="00000500000000000000" pitchFamily="2" charset="0"/>
                        </a:rPr>
                        <a:t>CAPACIDAD DE REFUGIOS</a:t>
                      </a:r>
                      <a:endParaRPr lang="es-MX" sz="14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Montserrat" panose="00000500000000000000" pitchFamily="2" charset="0"/>
                        </a:rPr>
                        <a:t>No. RUTAS</a:t>
                      </a:r>
                      <a:endParaRPr lang="es-MX" sz="14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Montserrat" panose="00000500000000000000" pitchFamily="2" charset="0"/>
                        </a:rPr>
                        <a:t>KM DE</a:t>
                      </a:r>
                      <a:r>
                        <a:rPr lang="es-MX" sz="1400" baseline="0" dirty="0" smtClean="0">
                          <a:latin typeface="Montserrat" panose="00000500000000000000" pitchFamily="2" charset="0"/>
                        </a:rPr>
                        <a:t> LAS RUTAS</a:t>
                      </a:r>
                      <a:endParaRPr lang="es-MX" sz="14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800794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latin typeface="Montserrat" panose="00000500000000000000" pitchFamily="2" charset="0"/>
                        </a:rPr>
                        <a:t>PUEBLA</a:t>
                      </a:r>
                      <a:endParaRPr lang="es-MX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14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70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127,998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205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60,301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10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593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</a:tr>
              <a:tr h="731495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latin typeface="Montserrat" panose="00000500000000000000" pitchFamily="2" charset="0"/>
                        </a:rPr>
                        <a:t>TLAXCALA</a:t>
                      </a:r>
                      <a:endParaRPr lang="es-MX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18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86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113,345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118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80,260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7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226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</a:tr>
              <a:tr h="874884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latin typeface="Montserrat" panose="00000500000000000000" pitchFamily="2" charset="0"/>
                        </a:rPr>
                        <a:t>MORELOS</a:t>
                      </a:r>
                      <a:endParaRPr lang="es-MX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6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38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115,000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18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15,000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5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220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</a:tr>
              <a:tr h="731495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latin typeface="Montserrat" panose="00000500000000000000" pitchFamily="2" charset="0"/>
                        </a:rPr>
                        <a:t>EDO. DE MÉXICO</a:t>
                      </a:r>
                      <a:endParaRPr lang="es-MX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9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42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212,548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266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86,370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20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157.5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</a:tr>
              <a:tr h="731495">
                <a:tc>
                  <a:txBody>
                    <a:bodyPr/>
                    <a:lstStyle/>
                    <a:p>
                      <a:pPr algn="ctr"/>
                      <a:endParaRPr lang="es-MX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 smtClean="0">
                          <a:latin typeface="Montserrat" panose="00000500000000000000" pitchFamily="2" charset="0"/>
                        </a:rPr>
                        <a:t>47</a:t>
                      </a:r>
                      <a:endParaRPr lang="es-MX" sz="2000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 smtClean="0">
                          <a:latin typeface="Montserrat" panose="00000500000000000000" pitchFamily="2" charset="0"/>
                        </a:rPr>
                        <a:t>236</a:t>
                      </a:r>
                      <a:endParaRPr lang="es-MX" sz="2000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 smtClean="0">
                          <a:latin typeface="Montserrat" panose="00000500000000000000" pitchFamily="2" charset="0"/>
                        </a:rPr>
                        <a:t>568,891</a:t>
                      </a:r>
                      <a:endParaRPr lang="es-MX" sz="2000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 smtClean="0">
                          <a:latin typeface="Montserrat" panose="00000500000000000000" pitchFamily="2" charset="0"/>
                        </a:rPr>
                        <a:t>607</a:t>
                      </a:r>
                      <a:endParaRPr lang="es-MX" sz="2000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 smtClean="0">
                          <a:latin typeface="Montserrat" panose="00000500000000000000" pitchFamily="2" charset="0"/>
                        </a:rPr>
                        <a:t>241,931</a:t>
                      </a:r>
                      <a:endParaRPr lang="es-MX" sz="2000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 smtClean="0">
                          <a:latin typeface="Montserrat" panose="00000500000000000000" pitchFamily="2" charset="0"/>
                        </a:rPr>
                        <a:t>42</a:t>
                      </a:r>
                      <a:endParaRPr lang="es-MX" sz="2000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dirty="0" smtClean="0">
                          <a:latin typeface="Montserrat" panose="00000500000000000000" pitchFamily="2" charset="0"/>
                        </a:rPr>
                        <a:t>1,196 KM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ángulo 1"/>
          <p:cNvSpPr>
            <a:spLocks noChangeArrowheads="1"/>
          </p:cNvSpPr>
          <p:nvPr/>
        </p:nvSpPr>
        <p:spPr bwMode="auto">
          <a:xfrm>
            <a:off x="74645" y="6387601"/>
            <a:ext cx="1192173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MX" sz="1400" b="1" dirty="0" smtClean="0">
                <a:latin typeface="Montserrat" panose="00000500000000000000" pitchFamily="2" charset="0"/>
              </a:rPr>
              <a:t>Nota: </a:t>
            </a:r>
            <a:r>
              <a:rPr lang="es-MX" sz="1400" dirty="0" smtClean="0">
                <a:latin typeface="Montserrat" panose="00000500000000000000" pitchFamily="2" charset="0"/>
              </a:rPr>
              <a:t>Los estados continúan actualizando sus datos de capacidad en refugios y de población, así mismo que, están verificando con SCT estatales los km por rutas. </a:t>
            </a:r>
            <a:endParaRPr lang="es-MX" altLang="es-MX" sz="1400" dirty="0" smtClean="0"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altLang="es-MX" sz="1400" dirty="0" smtClean="0">
              <a:latin typeface="Montserrat" panose="00000500000000000000" pitchFamily="2" charset="0"/>
            </a:endParaRPr>
          </a:p>
          <a:p>
            <a:pPr algn="just"/>
            <a:endParaRPr lang="es-MX" altLang="es-MX" sz="1400" dirty="0" smtClean="0">
              <a:latin typeface="Montserrat" panose="00000500000000000000" pitchFamily="2" charset="0"/>
            </a:endParaRPr>
          </a:p>
          <a:p>
            <a:pPr algn="just"/>
            <a:endParaRPr lang="es-ES" altLang="es-MX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35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1669" y="1767840"/>
            <a:ext cx="11736492" cy="1097280"/>
          </a:xfrm>
        </p:spPr>
        <p:txBody>
          <a:bodyPr>
            <a:normAutofit fontScale="90000"/>
          </a:bodyPr>
          <a:lstStyle/>
          <a:p>
            <a:pPr algn="r"/>
            <a:r>
              <a:rPr lang="es-MX" sz="5600" dirty="0" smtClean="0">
                <a:solidFill>
                  <a:schemeClr val="bg1"/>
                </a:solidFill>
                <a:latin typeface="GMX Bold" pitchFamily="50" charset="0"/>
              </a:rPr>
              <a:t>GRACIAS POR SU ATENCIÓN</a:t>
            </a:r>
            <a:endParaRPr lang="es-MX" sz="5600" dirty="0">
              <a:solidFill>
                <a:schemeClr val="bg1"/>
              </a:solidFill>
              <a:latin typeface="GMX Bold" pitchFamily="50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66471" y="2849880"/>
            <a:ext cx="5154507" cy="436562"/>
          </a:xfrm>
        </p:spPr>
        <p:txBody>
          <a:bodyPr>
            <a:normAutofit/>
          </a:bodyPr>
          <a:lstStyle/>
          <a:p>
            <a:endParaRPr lang="es-MX" sz="2100" dirty="0">
              <a:solidFill>
                <a:srgbClr val="B38E5D"/>
              </a:solidFill>
              <a:latin typeface="Montserrat" panose="02000505000000020004" pitchFamily="2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 flipH="1">
            <a:off x="7711440" y="2805430"/>
            <a:ext cx="4069081" cy="0"/>
          </a:xfrm>
          <a:prstGeom prst="line">
            <a:avLst/>
          </a:prstGeom>
          <a:ln w="28575">
            <a:solidFill>
              <a:srgbClr val="B38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 txBox="1">
            <a:spLocks/>
          </p:cNvSpPr>
          <p:nvPr/>
        </p:nvSpPr>
        <p:spPr>
          <a:xfrm>
            <a:off x="7620000" y="5913120"/>
            <a:ext cx="4251961" cy="3505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400" dirty="0" smtClean="0">
                <a:solidFill>
                  <a:schemeClr val="bg1"/>
                </a:solidFill>
                <a:latin typeface="GMX Bold" pitchFamily="50" charset="0"/>
              </a:rPr>
              <a:t>MÉXICO</a:t>
            </a:r>
            <a:endParaRPr lang="es-MX" sz="1400" dirty="0">
              <a:solidFill>
                <a:schemeClr val="bg1"/>
              </a:solidFill>
              <a:latin typeface="GMX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36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title"/>
          </p:nvPr>
        </p:nvSpPr>
        <p:spPr>
          <a:xfrm>
            <a:off x="157592" y="111007"/>
            <a:ext cx="6417129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Plan de misión</a:t>
            </a:r>
          </a:p>
        </p:txBody>
      </p:sp>
      <p:graphicFrame>
        <p:nvGraphicFramePr>
          <p:cNvPr id="6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138262"/>
              </p:ext>
            </p:extLst>
          </p:nvPr>
        </p:nvGraphicFramePr>
        <p:xfrm>
          <a:off x="363893" y="1068951"/>
          <a:ext cx="11457992" cy="446375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864498"/>
                <a:gridCol w="2864498"/>
                <a:gridCol w="2864498"/>
                <a:gridCol w="2864498"/>
              </a:tblGrid>
              <a:tr h="1025315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 ExtraBold" panose="00000900000000000000" pitchFamily="2" charset="0"/>
                        </a:rPr>
                        <a:t>FECHA</a:t>
                      </a:r>
                      <a:endParaRPr lang="es-MX" dirty="0">
                        <a:latin typeface="Montserrat ExtraBold" panose="000009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 ExtraBold" panose="00000900000000000000" pitchFamily="2" charset="0"/>
                        </a:rPr>
                        <a:t>ESTADO</a:t>
                      </a:r>
                      <a:endParaRPr lang="es-MX" dirty="0">
                        <a:latin typeface="Montserrat ExtraBold" panose="000009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 ExtraBold" panose="00000900000000000000" pitchFamily="2" charset="0"/>
                        </a:rPr>
                        <a:t>No.</a:t>
                      </a:r>
                      <a:r>
                        <a:rPr lang="es-MX" baseline="0" dirty="0" smtClean="0">
                          <a:latin typeface="Montserrat ExtraBold" panose="00000900000000000000" pitchFamily="2" charset="0"/>
                        </a:rPr>
                        <a:t> DE RUTAS</a:t>
                      </a:r>
                      <a:endParaRPr lang="es-MX" dirty="0">
                        <a:latin typeface="Montserrat ExtraBold" panose="000009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 ExtraBold" panose="00000900000000000000" pitchFamily="2" charset="0"/>
                        </a:rPr>
                        <a:t>KM</a:t>
                      </a:r>
                      <a:endParaRPr lang="es-MX" dirty="0">
                        <a:latin typeface="Montserrat ExtraBold" panose="000009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731312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9 DE MARZO 2019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MORELOS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5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220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84008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22,</a:t>
                      </a:r>
                      <a:r>
                        <a:rPr lang="es-MX" baseline="0" dirty="0" smtClean="0"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dirty="0" smtClean="0">
                          <a:latin typeface="Montserrat" panose="00000500000000000000" pitchFamily="2" charset="0"/>
                        </a:rPr>
                        <a:t>23 Y 30 DE </a:t>
                      </a:r>
                      <a:r>
                        <a:rPr lang="es-MX" dirty="0" smtClean="0">
                          <a:latin typeface="Montserrat" panose="00000500000000000000" pitchFamily="2" charset="0"/>
                        </a:rPr>
                        <a:t>MARZO 2019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PUEBLA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10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593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97807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25 DE MARZO 2019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TLAXCALA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7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226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2658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28 DE MARZO 2019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EDO. DE MÉXICO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20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157.5 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2658">
                <a:tc>
                  <a:txBody>
                    <a:bodyPr/>
                    <a:lstStyle/>
                    <a:p>
                      <a:pPr algn="ctr"/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42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Montserrat" panose="00000500000000000000" pitchFamily="2" charset="0"/>
                        </a:rPr>
                        <a:t>1,196 KM</a:t>
                      </a:r>
                      <a:endParaRPr lang="es-MX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44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title"/>
          </p:nvPr>
        </p:nvSpPr>
        <p:spPr>
          <a:xfrm>
            <a:off x="577826" y="206247"/>
            <a:ext cx="6417129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err="1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morelos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47" y="988542"/>
            <a:ext cx="6906854" cy="56429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968" y="823243"/>
            <a:ext cx="4226474" cy="32975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559" y="3737510"/>
            <a:ext cx="4297292" cy="335534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25" y="5708823"/>
            <a:ext cx="2528994" cy="85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12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title"/>
          </p:nvPr>
        </p:nvSpPr>
        <p:spPr>
          <a:xfrm>
            <a:off x="577826" y="206247"/>
            <a:ext cx="6417129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Puebla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419" y="1106125"/>
            <a:ext cx="4239465" cy="26016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041" y="4089005"/>
            <a:ext cx="4321843" cy="26660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586" y="3333247"/>
            <a:ext cx="4596714" cy="3440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539" y="5615353"/>
            <a:ext cx="1121761" cy="11583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434" y="946925"/>
            <a:ext cx="4556066" cy="3291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4"/>
          <p:cNvSpPr txBox="1">
            <a:spLocks noChangeArrowheads="1"/>
          </p:cNvSpPr>
          <p:nvPr/>
        </p:nvSpPr>
        <p:spPr>
          <a:xfrm>
            <a:off x="3501418" y="1106125"/>
            <a:ext cx="1415815" cy="762000"/>
          </a:xfrm>
          <a:prstGeom prst="rect">
            <a:avLst/>
          </a:prstGeom>
        </p:spPr>
        <p:txBody>
          <a:bodyPr vert="horz" lIns="90488" tIns="44450" rIns="90488" bIns="4445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altLang="es-MX" sz="20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Día 1</a:t>
            </a:r>
          </a:p>
        </p:txBody>
      </p:sp>
      <p:sp>
        <p:nvSpPr>
          <p:cNvPr id="10" name="Rectangle 24"/>
          <p:cNvSpPr txBox="1">
            <a:spLocks noChangeArrowheads="1"/>
          </p:cNvSpPr>
          <p:nvPr/>
        </p:nvSpPr>
        <p:spPr>
          <a:xfrm>
            <a:off x="6081166" y="3377850"/>
            <a:ext cx="1415815" cy="762000"/>
          </a:xfrm>
          <a:prstGeom prst="rect">
            <a:avLst/>
          </a:prstGeom>
        </p:spPr>
        <p:txBody>
          <a:bodyPr vert="horz" lIns="90488" tIns="44450" rIns="90488" bIns="4445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altLang="es-MX" sz="20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Día 2</a:t>
            </a:r>
          </a:p>
        </p:txBody>
      </p:sp>
    </p:spTree>
    <p:extLst>
      <p:ext uri="{BB962C8B-B14F-4D97-AF65-F5344CB8AC3E}">
        <p14:creationId xmlns:p14="http://schemas.microsoft.com/office/powerpoint/2010/main" val="88849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title"/>
          </p:nvPr>
        </p:nvSpPr>
        <p:spPr>
          <a:xfrm>
            <a:off x="577826" y="206247"/>
            <a:ext cx="6417129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Tlaxcala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24" y="968247"/>
            <a:ext cx="7199826" cy="5704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652" y="3917576"/>
            <a:ext cx="4323192" cy="2631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Resultado de imagen para LOGO PROTECCION CIVIL TLAXCA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39" y="5878286"/>
            <a:ext cx="2872382" cy="794067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7652" y="1108208"/>
            <a:ext cx="4323192" cy="2580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Elipse 9"/>
          <p:cNvSpPr/>
          <p:nvPr/>
        </p:nvSpPr>
        <p:spPr>
          <a:xfrm>
            <a:off x="4124130" y="2384751"/>
            <a:ext cx="354564" cy="283804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2" name="Conector recto de flecha 11"/>
          <p:cNvCxnSpPr/>
          <p:nvPr/>
        </p:nvCxnSpPr>
        <p:spPr>
          <a:xfrm flipH="1" flipV="1">
            <a:off x="4478694" y="2668555"/>
            <a:ext cx="774441" cy="5131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4"/>
          <p:cNvSpPr txBox="1">
            <a:spLocks noChangeArrowheads="1"/>
          </p:cNvSpPr>
          <p:nvPr/>
        </p:nvSpPr>
        <p:spPr>
          <a:xfrm>
            <a:off x="5253135" y="2926506"/>
            <a:ext cx="1495112" cy="762000"/>
          </a:xfrm>
          <a:prstGeom prst="rect">
            <a:avLst/>
          </a:prstGeom>
        </p:spPr>
        <p:txBody>
          <a:bodyPr vert="horz" lIns="90488" tIns="44450" rIns="90488" bIns="4445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altLang="es-MX" sz="12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Tramo en construcción</a:t>
            </a:r>
          </a:p>
        </p:txBody>
      </p:sp>
    </p:spTree>
    <p:extLst>
      <p:ext uri="{BB962C8B-B14F-4D97-AF65-F5344CB8AC3E}">
        <p14:creationId xmlns:p14="http://schemas.microsoft.com/office/powerpoint/2010/main" val="284688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4"/>
          <p:cNvSpPr txBox="1">
            <a:spLocks noChangeArrowheads="1"/>
          </p:cNvSpPr>
          <p:nvPr/>
        </p:nvSpPr>
        <p:spPr>
          <a:xfrm>
            <a:off x="577826" y="206247"/>
            <a:ext cx="6417129" cy="762000"/>
          </a:xfrm>
          <a:prstGeom prst="rect">
            <a:avLst/>
          </a:prstGeom>
        </p:spPr>
        <p:txBody>
          <a:bodyPr vert="horz" lIns="90488" tIns="44450" rIns="90488" bIns="4445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altLang="es-MX" sz="2800" b="1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Tlaxcala</a:t>
            </a:r>
            <a:endParaRPr lang="es-MX" altLang="es-MX" sz="2800" b="1" dirty="0" smtClean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</p:txBody>
      </p:sp>
      <p:sp>
        <p:nvSpPr>
          <p:cNvPr id="10" name="Rectangle 24"/>
          <p:cNvSpPr txBox="1">
            <a:spLocks noChangeArrowheads="1"/>
          </p:cNvSpPr>
          <p:nvPr/>
        </p:nvSpPr>
        <p:spPr>
          <a:xfrm>
            <a:off x="5130993" y="1385985"/>
            <a:ext cx="4684811" cy="762000"/>
          </a:xfrm>
          <a:prstGeom prst="rect">
            <a:avLst/>
          </a:prstGeom>
        </p:spPr>
        <p:txBody>
          <a:bodyPr vert="horz" lIns="90488" tIns="44450" rIns="90488" bIns="4445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altLang="es-MX" sz="14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Tramo en Construcción Afecta 3 rutas</a:t>
            </a:r>
          </a:p>
          <a:p>
            <a:pPr>
              <a:defRPr/>
            </a:pPr>
            <a:endParaRPr lang="es-MX" altLang="es-MX" sz="1400" b="1" dirty="0">
              <a:solidFill>
                <a:srgbClr val="9D2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itular" panose="02000000000000000000" pitchFamily="50" charset="0"/>
              <a:ea typeface="ヒラギノ角ゴ Pro W3" pitchFamily="-106" charset="-128"/>
            </a:endParaRPr>
          </a:p>
          <a:p>
            <a:pPr>
              <a:defRPr/>
            </a:pPr>
            <a:r>
              <a:rPr lang="es-MX" altLang="es-MX" sz="14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Tiempo aproximado de afectación: 6 meses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219" y="2200954"/>
            <a:ext cx="7431620" cy="4480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4" y="1385985"/>
            <a:ext cx="4583921" cy="3437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8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title"/>
          </p:nvPr>
        </p:nvSpPr>
        <p:spPr>
          <a:xfrm>
            <a:off x="577826" y="206247"/>
            <a:ext cx="6417129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Estado de México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2" y="1152525"/>
            <a:ext cx="7658768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ProtecciÃ³n Civil EdomÃ©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088" y="5338974"/>
            <a:ext cx="1195625" cy="119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bs.twimg.com/media/D2zCgPlUcAAqAT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1390650"/>
            <a:ext cx="3571875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blob:https://web.whatsapp.com/455acab5-f646-42ae-9c54-0599089c400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7" y="4235264"/>
            <a:ext cx="3924300" cy="220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/>
          <p:cNvSpPr/>
          <p:nvPr/>
        </p:nvSpPr>
        <p:spPr>
          <a:xfrm>
            <a:off x="3486150" y="5019675"/>
            <a:ext cx="247650" cy="17145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6" name="5 Conector recto de flecha"/>
          <p:cNvCxnSpPr/>
          <p:nvPr/>
        </p:nvCxnSpPr>
        <p:spPr>
          <a:xfrm flipH="1">
            <a:off x="3733800" y="5019675"/>
            <a:ext cx="742950" cy="8572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4"/>
          <p:cNvSpPr txBox="1">
            <a:spLocks noChangeArrowheads="1"/>
          </p:cNvSpPr>
          <p:nvPr/>
        </p:nvSpPr>
        <p:spPr>
          <a:xfrm>
            <a:off x="4476750" y="4572422"/>
            <a:ext cx="2746399" cy="762000"/>
          </a:xfrm>
          <a:prstGeom prst="rect">
            <a:avLst/>
          </a:prstGeom>
        </p:spPr>
        <p:txBody>
          <a:bodyPr vert="horz" lIns="90488" tIns="44450" rIns="90488" bIns="4445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altLang="es-MX" sz="20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Zona de riesgo</a:t>
            </a:r>
          </a:p>
        </p:txBody>
      </p:sp>
    </p:spTree>
    <p:extLst>
      <p:ext uri="{BB962C8B-B14F-4D97-AF65-F5344CB8AC3E}">
        <p14:creationId xmlns:p14="http://schemas.microsoft.com/office/powerpoint/2010/main" val="54957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title"/>
          </p:nvPr>
        </p:nvSpPr>
        <p:spPr>
          <a:xfrm>
            <a:off x="577826" y="206247"/>
            <a:ext cx="6417129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Estado de México</a:t>
            </a:r>
          </a:p>
        </p:txBody>
      </p:sp>
      <p:sp>
        <p:nvSpPr>
          <p:cNvPr id="4" name="AutoShape 6" descr="blob:https://web.whatsapp.com/455acab5-f646-42ae-9c54-0599089c400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1407914"/>
            <a:ext cx="8893175" cy="500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Grp="1" noChangeArrowheads="1"/>
          </p:cNvSpPr>
          <p:nvPr>
            <p:ph type="title"/>
          </p:nvPr>
        </p:nvSpPr>
        <p:spPr>
          <a:xfrm>
            <a:off x="357236" y="209165"/>
            <a:ext cx="5963812" cy="762000"/>
          </a:xfrm>
        </p:spPr>
        <p:txBody>
          <a:bodyPr lIns="90488" tIns="44450" rIns="90488" bIns="44450">
            <a:normAutofit/>
          </a:bodyPr>
          <a:lstStyle/>
          <a:p>
            <a:pPr>
              <a:defRPr/>
            </a:pPr>
            <a:r>
              <a:rPr lang="es-MX" altLang="es-MX" sz="2800" b="1" dirty="0" smtClean="0">
                <a:solidFill>
                  <a:srgbClr val="9D2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itular" panose="02000000000000000000" pitchFamily="50" charset="0"/>
                <a:ea typeface="ヒラギノ角ゴ Pro W3" pitchFamily="-106" charset="-128"/>
              </a:rPr>
              <a:t>Recomendaciones</a:t>
            </a:r>
          </a:p>
        </p:txBody>
      </p:sp>
      <p:graphicFrame>
        <p:nvGraphicFramePr>
          <p:cNvPr id="21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2858"/>
              </p:ext>
            </p:extLst>
          </p:nvPr>
        </p:nvGraphicFramePr>
        <p:xfrm>
          <a:off x="176115" y="1030597"/>
          <a:ext cx="11728580" cy="5327353"/>
        </p:xfrm>
        <a:graphic>
          <a:graphicData uri="http://schemas.openxmlformats.org/drawingml/2006/table">
            <a:tbl>
              <a:tblPr/>
              <a:tblGrid>
                <a:gridCol w="549778"/>
                <a:gridCol w="5726846"/>
                <a:gridCol w="1364262"/>
                <a:gridCol w="1359170"/>
                <a:gridCol w="1364262"/>
                <a:gridCol w="1364262"/>
              </a:tblGrid>
              <a:tr h="29017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 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RUTAS DE EVACUACIÓN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9017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VOLCÁN POPOCATÉTEL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6041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RECOMENDACIONES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EDO. MÉX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MORELOS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PUEBLA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TLAXCALA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836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1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ctr"/>
                      <a:r>
                        <a:rPr lang="es-MX" sz="1100" u="none" strike="noStrike">
                          <a:effectLst/>
                        </a:rPr>
                        <a:t>Homologación de Plan Operativo Estatal.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 dirty="0" smtClean="0">
                          <a:effectLst/>
                        </a:rPr>
                        <a:t>X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836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2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ctr"/>
                      <a:r>
                        <a:rPr lang="es-MX" sz="1100" u="none" strike="noStrike">
                          <a:effectLst/>
                        </a:rPr>
                        <a:t>Comunicación y monitoreo constante con UMPC.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 dirty="0" smtClean="0">
                          <a:effectLst/>
                        </a:rPr>
                        <a:t>X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712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3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ctr"/>
                      <a:r>
                        <a:rPr lang="es-MX" sz="1100" u="none" strike="noStrike">
                          <a:effectLst/>
                        </a:rPr>
                        <a:t>Fortalecimiento del Programa de Protección Civil Comunitario.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 dirty="0" smtClean="0">
                          <a:effectLst/>
                        </a:rPr>
                        <a:t>X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472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4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ctr"/>
                      <a:r>
                        <a:rPr lang="es-MX" sz="1100" u="none" strike="noStrike">
                          <a:effectLst/>
                        </a:rPr>
                        <a:t>Socializar Fases de Alerta del volcán.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 dirty="0" smtClean="0">
                          <a:effectLst/>
                        </a:rPr>
                        <a:t>X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852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5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ctr"/>
                      <a:r>
                        <a:rPr lang="es-MX" sz="1100" u="none" strike="noStrike">
                          <a:effectLst/>
                        </a:rPr>
                        <a:t>Limpieza y mantenimiento en bacheo.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 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4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6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ctr"/>
                      <a:r>
                        <a:rPr lang="es-MX" sz="1100" u="none" strike="noStrike">
                          <a:effectLst/>
                        </a:rPr>
                        <a:t>Sustitución de topes viales por reductores de velocidad.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 </a:t>
                      </a:r>
                      <a:r>
                        <a:rPr lang="es-MX" sz="1100" u="none" strike="noStrike" dirty="0" smtClean="0">
                          <a:effectLst/>
                        </a:rPr>
                        <a:t>X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472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7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ctr"/>
                      <a:r>
                        <a:rPr lang="es-MX" sz="1100" u="none" strike="noStrike">
                          <a:effectLst/>
                        </a:rPr>
                        <a:t>Adecuación de señalética en Rutas de Evacuación.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7440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8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ctr"/>
                      <a:r>
                        <a:rPr lang="es-MX" sz="1100" u="none" strike="noStrike">
                          <a:effectLst/>
                        </a:rPr>
                        <a:t>Ampliación de Puentes Vehiculares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 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X                              </a:t>
                      </a:r>
                      <a:endParaRPr lang="es-MX" sz="11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s-MX" sz="1100" u="none" strike="noStrike" dirty="0" smtClean="0">
                          <a:effectLst/>
                        </a:rPr>
                        <a:t>5 </a:t>
                      </a:r>
                      <a:r>
                        <a:rPr lang="es-MX" sz="1100" u="none" strike="noStrike" dirty="0">
                          <a:effectLst/>
                        </a:rPr>
                        <a:t>puentes       Ruta 7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X                             </a:t>
                      </a:r>
                      <a:endParaRPr lang="es-MX" sz="11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s-MX" sz="1100" u="none" strike="noStrike" dirty="0" smtClean="0">
                          <a:effectLst/>
                        </a:rPr>
                        <a:t> </a:t>
                      </a:r>
                      <a:r>
                        <a:rPr lang="es-MX" sz="1100" u="none" strike="noStrike" dirty="0">
                          <a:effectLst/>
                        </a:rPr>
                        <a:t>2</a:t>
                      </a:r>
                      <a:r>
                        <a:rPr lang="es-MX" sz="1100" u="none" strike="noStrike" dirty="0" smtClean="0">
                          <a:effectLst/>
                        </a:rPr>
                        <a:t> </a:t>
                      </a:r>
                      <a:r>
                        <a:rPr lang="es-MX" sz="1100" u="none" strike="noStrike" dirty="0">
                          <a:effectLst/>
                        </a:rPr>
                        <a:t>puentes       Ruta 4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22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9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ctr"/>
                      <a:r>
                        <a:rPr lang="es-MX" sz="1100" u="none" strike="noStrike">
                          <a:effectLst/>
                        </a:rPr>
                        <a:t>Adecuación de Puntos de Reunión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 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X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22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 dirty="0" smtClean="0">
                          <a:effectLst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ctr"/>
                      <a:r>
                        <a:rPr lang="es-MX" sz="1100" u="none" strike="noStrike">
                          <a:effectLst/>
                        </a:rPr>
                        <a:t>Programa Específico para Cosntructora en Autopista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 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X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2241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 dirty="0" smtClean="0">
                          <a:effectLst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Adecuación se sentidos de rutas (entrada y salida)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r>
                        <a:rPr lang="es-MX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Atlautla</a:t>
                      </a:r>
                      <a:endParaRPr lang="es-MX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403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</TotalTime>
  <Words>354</Words>
  <Application>Microsoft Office PowerPoint</Application>
  <PresentationFormat>Panorámica</PresentationFormat>
  <Paragraphs>173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GMX Bold</vt:lpstr>
      <vt:lpstr>Montserrat</vt:lpstr>
      <vt:lpstr>Montserrat ExtraBold</vt:lpstr>
      <vt:lpstr>Soberana Titular</vt:lpstr>
      <vt:lpstr>ヒラギノ角ゴ Pro W3</vt:lpstr>
      <vt:lpstr>Tema de Office</vt:lpstr>
      <vt:lpstr>1_Tema de Office</vt:lpstr>
      <vt:lpstr>COORDINACIÓN NACIONAL DE PROTECCIÓN CIVIL</vt:lpstr>
      <vt:lpstr>Plan de misión</vt:lpstr>
      <vt:lpstr>morelos</vt:lpstr>
      <vt:lpstr>Puebla</vt:lpstr>
      <vt:lpstr>Tlaxcala</vt:lpstr>
      <vt:lpstr>Presentación de PowerPoint</vt:lpstr>
      <vt:lpstr>Estado de México</vt:lpstr>
      <vt:lpstr>Estado de México</vt:lpstr>
      <vt:lpstr>Recomendaciones</vt:lpstr>
      <vt:lpstr>Matriz de información general</vt:lpstr>
      <vt:lpstr>GRACIAS POR SU ATENCIÓN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Rios Matence Rodriguez  Mauricio</dc:creator>
  <cp:lastModifiedBy>Escamilla Quijada Julio</cp:lastModifiedBy>
  <cp:revision>135</cp:revision>
  <cp:lastPrinted>2019-03-30T01:15:29Z</cp:lastPrinted>
  <dcterms:created xsi:type="dcterms:W3CDTF">2019-01-16T00:51:50Z</dcterms:created>
  <dcterms:modified xsi:type="dcterms:W3CDTF">2019-04-01T14:40:13Z</dcterms:modified>
</cp:coreProperties>
</file>