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5" r:id="rId3"/>
    <p:sldId id="296" r:id="rId4"/>
    <p:sldId id="297" r:id="rId5"/>
    <p:sldId id="298" r:id="rId6"/>
    <p:sldId id="284" r:id="rId7"/>
    <p:sldId id="285" r:id="rId8"/>
    <p:sldId id="283" r:id="rId9"/>
    <p:sldId id="292" r:id="rId10"/>
    <p:sldId id="293" r:id="rId11"/>
    <p:sldId id="294" r:id="rId12"/>
    <p:sldId id="289" r:id="rId13"/>
    <p:sldId id="290" r:id="rId14"/>
    <p:sldId id="286" r:id="rId15"/>
    <p:sldId id="287" r:id="rId16"/>
    <p:sldId id="288" r:id="rId17"/>
    <p:sldId id="291"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38806B"/>
    <a:srgbClr val="439B82"/>
    <a:srgbClr val="D4C19C"/>
    <a:srgbClr val="E8DECA"/>
    <a:srgbClr val="FFFFFF"/>
    <a:srgbClr val="6A1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3"/>
    <p:restoredTop sz="50000" autoAdjust="0"/>
  </p:normalViewPr>
  <p:slideViewPr>
    <p:cSldViewPr showGuides="1">
      <p:cViewPr>
        <p:scale>
          <a:sx n="67" d="100"/>
          <a:sy n="67" d="100"/>
        </p:scale>
        <p:origin x="-86" y="-456"/>
      </p:cViewPr>
      <p:guideLst>
        <p:guide orient="horz" pos="2160"/>
        <p:guide pos="2880"/>
      </p:guideLst>
    </p:cSldViewPr>
  </p:slideViewPr>
  <p:notesTextViewPr>
    <p:cViewPr>
      <p:scale>
        <a:sx n="1" d="1"/>
        <a:sy n="1" d="1"/>
      </p:scale>
      <p:origin x="0" y="0"/>
    </p:cViewPr>
  </p:notesTextViewPr>
  <p:notesViewPr>
    <p:cSldViewPr showGuides="1">
      <p:cViewPr varScale="1">
        <p:scale>
          <a:sx n="71" d="100"/>
          <a:sy n="71" d="100"/>
        </p:scale>
        <p:origin x="-31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es-MX" sz="1400" b="1" i="0" baseline="0" dirty="0" smtClean="0">
                <a:solidFill>
                  <a:sysClr val="windowText" lastClr="000000"/>
                </a:solidFill>
                <a:effectLst/>
              </a:rPr>
              <a:t>Daños y pérdidas </a:t>
            </a:r>
            <a:r>
              <a:rPr lang="es-MX" sz="1400" b="1" i="0" baseline="0" dirty="0">
                <a:solidFill>
                  <a:sysClr val="windowText" lastClr="000000"/>
                </a:solidFill>
                <a:effectLst/>
              </a:rPr>
              <a:t>económicas y defunciones en el estado de Quintana Roo, 2000-2017</a:t>
            </a:r>
            <a:endParaRPr lang="es-MX" sz="1100" dirty="0">
              <a:solidFill>
                <a:sysClr val="windowText" lastClr="000000"/>
              </a:solidFill>
              <a:effectLst/>
            </a:endParaRPr>
          </a:p>
        </c:rich>
      </c:tx>
      <c:layout/>
      <c:overlay val="0"/>
      <c:spPr>
        <a:noFill/>
        <a:ln>
          <a:noFill/>
        </a:ln>
        <a:effectLst/>
      </c:spPr>
    </c:title>
    <c:autoTitleDeleted val="0"/>
    <c:plotArea>
      <c:layout>
        <c:manualLayout>
          <c:layoutTarget val="inner"/>
          <c:xMode val="edge"/>
          <c:yMode val="edge"/>
          <c:x val="3.9028481210700142E-2"/>
          <c:y val="8.8292256895382629E-2"/>
          <c:w val="0.90592144536295283"/>
          <c:h val="0.77083782186933703"/>
        </c:manualLayout>
      </c:layout>
      <c:barChart>
        <c:barDir val="col"/>
        <c:grouping val="clustered"/>
        <c:varyColors val="0"/>
        <c:ser>
          <c:idx val="0"/>
          <c:order val="0"/>
          <c:tx>
            <c:strRef>
              <c:f>QRHis!$R$1</c:f>
              <c:strCache>
                <c:ptCount val="1"/>
                <c:pt idx="0">
                  <c:v>Defunciones</c:v>
                </c:pt>
              </c:strCache>
            </c:strRef>
          </c:tx>
          <c:spPr>
            <a:solidFill>
              <a:srgbClr val="C00000"/>
            </a:solidFill>
            <a:ln>
              <a:solidFill>
                <a:srgbClr val="C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QRHis!$Q$2:$Q$19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QRHis!$R$2:$R$19</c:f>
              <c:numCache>
                <c:formatCode>General</c:formatCode>
                <c:ptCount val="18"/>
                <c:pt idx="0">
                  <c:v>0</c:v>
                </c:pt>
                <c:pt idx="1">
                  <c:v>95</c:v>
                </c:pt>
                <c:pt idx="2">
                  <c:v>0</c:v>
                </c:pt>
                <c:pt idx="3">
                  <c:v>5</c:v>
                </c:pt>
                <c:pt idx="4">
                  <c:v>1</c:v>
                </c:pt>
                <c:pt idx="5">
                  <c:v>4</c:v>
                </c:pt>
                <c:pt idx="6">
                  <c:v>9</c:v>
                </c:pt>
                <c:pt idx="7">
                  <c:v>2</c:v>
                </c:pt>
                <c:pt idx="8">
                  <c:v>0</c:v>
                </c:pt>
                <c:pt idx="9">
                  <c:v>0</c:v>
                </c:pt>
                <c:pt idx="10">
                  <c:v>8</c:v>
                </c:pt>
                <c:pt idx="11">
                  <c:v>0</c:v>
                </c:pt>
                <c:pt idx="12">
                  <c:v>0</c:v>
                </c:pt>
                <c:pt idx="13">
                  <c:v>6</c:v>
                </c:pt>
                <c:pt idx="14">
                  <c:v>2</c:v>
                </c:pt>
                <c:pt idx="15">
                  <c:v>5</c:v>
                </c:pt>
                <c:pt idx="16">
                  <c:v>16</c:v>
                </c:pt>
                <c:pt idx="17">
                  <c:v>13</c:v>
                </c:pt>
              </c:numCache>
            </c:numRef>
          </c:val>
        </c:ser>
        <c:dLbls>
          <c:showLegendKey val="0"/>
          <c:showVal val="0"/>
          <c:showCatName val="0"/>
          <c:showSerName val="0"/>
          <c:showPercent val="0"/>
          <c:showBubbleSize val="0"/>
        </c:dLbls>
        <c:gapWidth val="219"/>
        <c:overlap val="-27"/>
        <c:axId val="46627328"/>
        <c:axId val="161426240"/>
      </c:barChart>
      <c:lineChart>
        <c:grouping val="standard"/>
        <c:varyColors val="0"/>
        <c:ser>
          <c:idx val="1"/>
          <c:order val="1"/>
          <c:tx>
            <c:strRef>
              <c:f>QRHis!$S$1</c:f>
              <c:strCache>
                <c:ptCount val="1"/>
                <c:pt idx="0">
                  <c:v>Total daños (millones de pesos constantes, base 2013)</c:v>
                </c:pt>
              </c:strCache>
            </c:strRef>
          </c:tx>
          <c:spPr>
            <a:ln w="28575" cap="rnd">
              <a:solidFill>
                <a:sysClr val="windowText" lastClr="000000"/>
              </a:solidFill>
              <a:round/>
            </a:ln>
            <a:effectLst/>
          </c:spPr>
          <c:marker>
            <c:symbol val="none"/>
          </c:marker>
          <c:dLbls>
            <c:dLbl>
              <c:idx val="0"/>
              <c:layout>
                <c:manualLayout>
                  <c:x val="0"/>
                  <c:y val="-3.29799779722312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091650744867533E-17"/>
                  <c:y val="-2.6796232102438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595591364502232E-3"/>
                  <c:y val="-2.06124862326445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595591364502232E-3"/>
                  <c:y val="-2.67962321024378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1.44287403628513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1.03062431163222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2595591364502232E-3"/>
                  <c:y val="-2.47349834791735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
                  <c:y val="-1.64899889861157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
                  <c:y val="-1.23674917395868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9.2366602979470132E-17"/>
                  <c:y val="-1.64899889861156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0"/>
                  <c:y val="-1.85512376093802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QRHis!$Q$2:$Q$19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QRHis!$S$2:$S$19</c:f>
              <c:numCache>
                <c:formatCode>_-* #,##0.0_-;\-* #,##0.0_-;_-* "-"??_-;_-@_-</c:formatCode>
                <c:ptCount val="18"/>
                <c:pt idx="0">
                  <c:v>88.491723957122247</c:v>
                </c:pt>
                <c:pt idx="1">
                  <c:v>723.16832341268093</c:v>
                </c:pt>
                <c:pt idx="2">
                  <c:v>2.9756629073422745</c:v>
                </c:pt>
                <c:pt idx="3">
                  <c:v>84.449744009628176</c:v>
                </c:pt>
                <c:pt idx="4">
                  <c:v>22.578554738298653</c:v>
                </c:pt>
                <c:pt idx="5">
                  <c:v>28144.614033036898</c:v>
                </c:pt>
                <c:pt idx="6">
                  <c:v>73.252948844356212</c:v>
                </c:pt>
                <c:pt idx="7">
                  <c:v>3018.5018854793534</c:v>
                </c:pt>
                <c:pt idx="8">
                  <c:v>193.72160315111236</c:v>
                </c:pt>
                <c:pt idx="9">
                  <c:v>51.101949338467605</c:v>
                </c:pt>
                <c:pt idx="10">
                  <c:v>6.8659463113623129</c:v>
                </c:pt>
                <c:pt idx="11">
                  <c:v>84.588865947047822</c:v>
                </c:pt>
                <c:pt idx="12">
                  <c:v>209.86755588712793</c:v>
                </c:pt>
                <c:pt idx="13">
                  <c:v>121.47</c:v>
                </c:pt>
                <c:pt idx="14">
                  <c:v>239.13982728640391</c:v>
                </c:pt>
                <c:pt idx="15">
                  <c:v>1277.5515246690477</c:v>
                </c:pt>
                <c:pt idx="16">
                  <c:v>72.724031476888229</c:v>
                </c:pt>
                <c:pt idx="17">
                  <c:v>8.0333131487480163</c:v>
                </c:pt>
              </c:numCache>
            </c:numRef>
          </c:val>
          <c:smooth val="0"/>
        </c:ser>
        <c:dLbls>
          <c:showLegendKey val="0"/>
          <c:showVal val="0"/>
          <c:showCatName val="0"/>
          <c:showSerName val="0"/>
          <c:showPercent val="0"/>
          <c:showBubbleSize val="0"/>
        </c:dLbls>
        <c:marker val="1"/>
        <c:smooth val="0"/>
        <c:axId val="81480192"/>
        <c:axId val="161426816"/>
      </c:lineChart>
      <c:catAx>
        <c:axId val="4662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161426240"/>
        <c:crosses val="autoZero"/>
        <c:auto val="1"/>
        <c:lblAlgn val="ctr"/>
        <c:lblOffset val="100"/>
        <c:noMultiLvlLbl val="0"/>
      </c:catAx>
      <c:valAx>
        <c:axId val="161426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46627328"/>
        <c:crosses val="autoZero"/>
        <c:crossBetween val="between"/>
      </c:valAx>
      <c:valAx>
        <c:axId val="16142681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81480192"/>
        <c:crosses val="max"/>
        <c:crossBetween val="between"/>
      </c:valAx>
      <c:catAx>
        <c:axId val="81480192"/>
        <c:scaling>
          <c:orientation val="minMax"/>
        </c:scaling>
        <c:delete val="1"/>
        <c:axPos val="b"/>
        <c:numFmt formatCode="General" sourceLinked="1"/>
        <c:majorTickMark val="out"/>
        <c:minorTickMark val="none"/>
        <c:tickLblPos val="nextTo"/>
        <c:crossAx val="161426816"/>
        <c:crosses val="autoZero"/>
        <c:auto val="1"/>
        <c:lblAlgn val="ctr"/>
        <c:lblOffset val="100"/>
        <c:noMultiLvlLbl val="0"/>
      </c:catAx>
      <c:spPr>
        <a:noFill/>
        <a:ln>
          <a:noFill/>
        </a:ln>
        <a:effectLst/>
      </c:spPr>
    </c:plotArea>
    <c:legend>
      <c:legendPos val="b"/>
      <c:layout>
        <c:manualLayout>
          <c:xMode val="edge"/>
          <c:yMode val="edge"/>
          <c:x val="0.25463029311131241"/>
          <c:y val="0.90749986451780895"/>
          <c:w val="0.49073931459949044"/>
          <c:h val="3.7943770264500888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85000"/>
                    <a:lumOff val="15000"/>
                  </a:schemeClr>
                </a:solidFill>
                <a:latin typeface="+mn-lt"/>
                <a:ea typeface="+mn-ea"/>
                <a:cs typeface="+mn-cs"/>
              </a:defRPr>
            </a:pPr>
            <a:r>
              <a:rPr lang="es-MX" sz="1100" b="1" i="0" baseline="0" dirty="0">
                <a:solidFill>
                  <a:schemeClr val="tx1">
                    <a:lumMod val="85000"/>
                    <a:lumOff val="15000"/>
                  </a:schemeClr>
                </a:solidFill>
                <a:effectLst/>
              </a:rPr>
              <a:t>Defunciones totales por tipo de fenómeno en el estado de Quintana Roo, 2000-2017</a:t>
            </a:r>
            <a:endParaRPr lang="es-MX" sz="1100" b="1" dirty="0">
              <a:solidFill>
                <a:schemeClr val="tx1">
                  <a:lumMod val="85000"/>
                  <a:lumOff val="15000"/>
                </a:schemeClr>
              </a:solidFill>
              <a:effectLst/>
            </a:endParaRP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0AF-4F33-980E-5574D6D7543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0AF-4F33-980E-5574D6D7543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0AF-4F33-980E-5574D6D75434}"/>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s-MX"/>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('Dañ x año x fen QR'!$G$1,'Dañ x año x fen QR'!$L$1,'Dañ x año x fen QR'!$Q$1)</c:f>
              <c:strCache>
                <c:ptCount val="3"/>
                <c:pt idx="0">
                  <c:v> Hidrometeorológicos </c:v>
                </c:pt>
                <c:pt idx="1">
                  <c:v> Químicos </c:v>
                </c:pt>
                <c:pt idx="2">
                  <c:v> Socio-organizativos </c:v>
                </c:pt>
              </c:strCache>
            </c:strRef>
          </c:cat>
          <c:val>
            <c:numRef>
              <c:f>('Dañ x año x fen QR'!$G$21,'Dañ x año x fen QR'!$L$21,'Dañ x año x fen QR'!$Q$21)</c:f>
              <c:numCache>
                <c:formatCode>0</c:formatCode>
                <c:ptCount val="3"/>
                <c:pt idx="0">
                  <c:v>106</c:v>
                </c:pt>
                <c:pt idx="1">
                  <c:v>11</c:v>
                </c:pt>
                <c:pt idx="2">
                  <c:v>49</c:v>
                </c:pt>
              </c:numCache>
            </c:numRef>
          </c:val>
          <c:extLst xmlns:c16r2="http://schemas.microsoft.com/office/drawing/2015/06/chart">
            <c:ext xmlns:c16="http://schemas.microsoft.com/office/drawing/2014/chart" uri="{C3380CC4-5D6E-409C-BE32-E72D297353CC}">
              <c16:uniqueId val="{00000006-C0AF-4F33-980E-5574D6D7543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s-MX" sz="900" b="1" i="0" baseline="0" dirty="0">
                <a:solidFill>
                  <a:schemeClr val="tx1"/>
                </a:solidFill>
                <a:effectLst/>
              </a:rPr>
              <a:t>Participación por sector en las pérdidas económicas en el estado de Quintana Roo causadas por los desastres de origen </a:t>
            </a:r>
            <a:r>
              <a:rPr lang="es-MX" sz="900" b="1" i="0" baseline="0" dirty="0" smtClean="0">
                <a:solidFill>
                  <a:schemeClr val="tx1"/>
                </a:solidFill>
                <a:effectLst/>
              </a:rPr>
              <a:t>natural, </a:t>
            </a:r>
            <a:r>
              <a:rPr lang="es-MX" sz="900" b="1" i="0" baseline="0" dirty="0">
                <a:solidFill>
                  <a:schemeClr val="tx1"/>
                </a:solidFill>
                <a:effectLst/>
              </a:rPr>
              <a:t>2000-2017</a:t>
            </a:r>
            <a:endParaRPr lang="es-MX" sz="900" dirty="0">
              <a:solidFill>
                <a:schemeClr val="tx1"/>
              </a:solidFill>
              <a:effectLst/>
            </a:endParaRP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6BF-4D90-88BC-77878782F7A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6BF-4D90-88BC-77878782F7A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6BF-4D90-88BC-77878782F7A0}"/>
              </c:ext>
            </c:extLst>
          </c:dPt>
          <c:dLbls>
            <c:dLbl>
              <c:idx val="1"/>
              <c:layout>
                <c:manualLayout>
                  <c:x val="-0.10555555555555556"/>
                  <c:y val="-1.3888888888888888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6BF-4D90-88BC-77878782F7A0}"/>
                </c:ext>
              </c:extLst>
            </c:dLbl>
            <c:dLbl>
              <c:idx val="2"/>
              <c:layout>
                <c:manualLayout>
                  <c:x val="0.13055555555555556"/>
                  <c:y val="-4.6296296296296294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6BF-4D90-88BC-77878782F7A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('Dañ x año x fen QR'!$G$1,'Dañ x año x fen QR'!$L$1,'Dañ x año x fen QR'!$Q$1)</c:f>
              <c:strCache>
                <c:ptCount val="3"/>
                <c:pt idx="0">
                  <c:v> Hidrometeorológicos </c:v>
                </c:pt>
                <c:pt idx="1">
                  <c:v> Químicos </c:v>
                </c:pt>
                <c:pt idx="2">
                  <c:v> Socio-organizativos </c:v>
                </c:pt>
              </c:strCache>
            </c:strRef>
          </c:cat>
          <c:val>
            <c:numRef>
              <c:f>'Dañ x año x fen QR'!$U$24:$U$26</c:f>
              <c:numCache>
                <c:formatCode>0.00%</c:formatCode>
                <c:ptCount val="3"/>
                <c:pt idx="0">
                  <c:v>0.98951940493464496</c:v>
                </c:pt>
                <c:pt idx="1">
                  <c:v>1.0213950532581669E-2</c:v>
                </c:pt>
                <c:pt idx="2">
                  <c:v>2.6664453277338153E-4</c:v>
                </c:pt>
              </c:numCache>
            </c:numRef>
          </c:val>
          <c:extLst xmlns:c16r2="http://schemas.microsoft.com/office/drawing/2015/06/chart">
            <c:ext xmlns:c16="http://schemas.microsoft.com/office/drawing/2014/chart" uri="{C3380CC4-5D6E-409C-BE32-E72D297353CC}">
              <c16:uniqueId val="{00000006-96BF-4D90-88BC-77878782F7A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000" b="1" i="0" u="none" strike="noStrike" kern="1200" baseline="0">
              <a:solidFill>
                <a:schemeClr val="tx1"/>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ysClr val="windowText" lastClr="000000"/>
                </a:solidFill>
                <a:latin typeface="+mn-lt"/>
                <a:ea typeface="+mn-ea"/>
                <a:cs typeface="+mn-cs"/>
              </a:defRPr>
            </a:pPr>
            <a:r>
              <a:rPr lang="es-MX" sz="1000" b="1" i="0" baseline="0" dirty="0">
                <a:effectLst/>
              </a:rPr>
              <a:t>Participación por sector en los daños y pérdidas causadas por los desastres de origen natural </a:t>
            </a:r>
            <a:r>
              <a:rPr lang="es-MX" sz="1000" b="1" i="0" baseline="0" dirty="0" smtClean="0">
                <a:effectLst/>
              </a:rPr>
              <a:t>en </a:t>
            </a:r>
            <a:r>
              <a:rPr lang="es-MX" sz="1000" b="1" i="0" baseline="0" dirty="0">
                <a:effectLst/>
              </a:rPr>
              <a:t>el estado de Quintana Roo, 2000-2017</a:t>
            </a:r>
            <a:endParaRPr lang="es-MX" sz="1000" dirty="0">
              <a:effectLst/>
            </a:endParaRPr>
          </a:p>
        </c:rich>
      </c:tx>
      <c:layout>
        <c:manualLayout>
          <c:xMode val="edge"/>
          <c:yMode val="edge"/>
          <c:x val="9.8852620364119112E-2"/>
          <c:y val="3.6133551298532973E-3"/>
        </c:manualLayout>
      </c:layout>
      <c:overlay val="0"/>
      <c:spPr>
        <a:noFill/>
        <a:ln>
          <a:noFill/>
        </a:ln>
        <a:effectLst/>
      </c:spPr>
    </c:title>
    <c:autoTitleDeleted val="0"/>
    <c:plotArea>
      <c:layout>
        <c:manualLayout>
          <c:layoutTarget val="inner"/>
          <c:xMode val="edge"/>
          <c:yMode val="edge"/>
          <c:x val="0.10961698700144429"/>
          <c:y val="0.18003327177251752"/>
          <c:w val="0.5228551625576956"/>
          <c:h val="0.79880665242570514"/>
        </c:manualLayout>
      </c:layout>
      <c:pieChart>
        <c:varyColors val="1"/>
        <c:ser>
          <c:idx val="0"/>
          <c:order val="0"/>
          <c:dLbls>
            <c:spPr>
              <a:noFill/>
              <a:ln>
                <a:noFill/>
              </a:ln>
              <a:effectLst/>
            </c:spPr>
            <c:txPr>
              <a:bodyPr wrap="square" lIns="38100" tIns="19050" rIns="38100" bIns="19050" anchor="ctr">
                <a:spAutoFit/>
              </a:bodyPr>
              <a:lstStyle/>
              <a:p>
                <a:pPr>
                  <a:defRPr sz="1050"/>
                </a:pPr>
                <a:endParaRPr lang="es-MX"/>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'Dañ x sect QR'!$L$2:$L$9</c:f>
              <c:strCache>
                <c:ptCount val="8"/>
                <c:pt idx="0">
                  <c:v>Agrícultura, ganadería y pesca</c:v>
                </c:pt>
                <c:pt idx="1">
                  <c:v>Carretero</c:v>
                </c:pt>
                <c:pt idx="2">
                  <c:v> Educativo </c:v>
                </c:pt>
                <c:pt idx="3">
                  <c:v>Hidráulico</c:v>
                </c:pt>
                <c:pt idx="4">
                  <c:v>Salud</c:v>
                </c:pt>
                <c:pt idx="5">
                  <c:v>Infraestructura vial y urbana</c:v>
                </c:pt>
                <c:pt idx="6">
                  <c:v>Vivienda</c:v>
                </c:pt>
                <c:pt idx="7">
                  <c:v>Otros</c:v>
                </c:pt>
              </c:strCache>
            </c:strRef>
          </c:cat>
          <c:val>
            <c:numRef>
              <c:f>'Dañ x sect QR'!$N$2:$N$9</c:f>
              <c:numCache>
                <c:formatCode>0.0%</c:formatCode>
                <c:ptCount val="8"/>
                <c:pt idx="0">
                  <c:v>9.7478279438454069E-3</c:v>
                </c:pt>
                <c:pt idx="1">
                  <c:v>0.63599632708820542</c:v>
                </c:pt>
                <c:pt idx="2">
                  <c:v>2.0343404621029099E-2</c:v>
                </c:pt>
                <c:pt idx="3">
                  <c:v>1.5957174764700339E-2</c:v>
                </c:pt>
                <c:pt idx="4">
                  <c:v>1.8183339076293187E-2</c:v>
                </c:pt>
                <c:pt idx="5">
                  <c:v>5.9243127048228122E-2</c:v>
                </c:pt>
                <c:pt idx="6">
                  <c:v>0.12219452508036277</c:v>
                </c:pt>
                <c:pt idx="7">
                  <c:v>0.11833427437733578</c:v>
                </c:pt>
              </c:numCache>
            </c:numRef>
          </c:val>
          <c:extLst xmlns:c16r2="http://schemas.microsoft.com/office/drawing/2015/06/chart">
            <c:ext xmlns:c16="http://schemas.microsoft.com/office/drawing/2014/chart" uri="{C3380CC4-5D6E-409C-BE32-E72D297353CC}">
              <c16:uniqueId val="{00000000-B33D-4521-8CA2-80FF1A53BB93}"/>
            </c:ext>
          </c:extLst>
        </c:ser>
        <c:ser>
          <c:idx val="1"/>
          <c:order val="1"/>
          <c:dLbls>
            <c:spPr>
              <a:noFill/>
              <a:ln>
                <a:noFill/>
              </a:ln>
              <a:effectLst/>
            </c:sp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'Dañ x sect Cam'!$L$2:$L$9</c:f>
              <c:strCache>
                <c:ptCount val="8"/>
                <c:pt idx="0">
                  <c:v>Agrícultura, ganadería y pesca</c:v>
                </c:pt>
                <c:pt idx="1">
                  <c:v>Carretero</c:v>
                </c:pt>
                <c:pt idx="2">
                  <c:v> Educativo </c:v>
                </c:pt>
                <c:pt idx="3">
                  <c:v>Hidráulico</c:v>
                </c:pt>
                <c:pt idx="4">
                  <c:v>Salud</c:v>
                </c:pt>
                <c:pt idx="5">
                  <c:v>Infraestructura vial y urbana</c:v>
                </c:pt>
                <c:pt idx="6">
                  <c:v>Vivienda</c:v>
                </c:pt>
                <c:pt idx="7">
                  <c:v>Otros</c:v>
                </c:pt>
              </c:strCache>
            </c:strRef>
          </c:cat>
          <c:val>
            <c:numRef>
              <c:f>'Dañ x sect Cam'!$N$2:$N$9</c:f>
              <c:numCache>
                <c:formatCode>0.0%</c:formatCode>
                <c:ptCount val="8"/>
                <c:pt idx="0">
                  <c:v>4.095113975540942E-2</c:v>
                </c:pt>
                <c:pt idx="1">
                  <c:v>0.28939892547615537</c:v>
                </c:pt>
                <c:pt idx="2">
                  <c:v>0.13143473390071686</c:v>
                </c:pt>
                <c:pt idx="3">
                  <c:v>0.30178204242200629</c:v>
                </c:pt>
                <c:pt idx="4">
                  <c:v>5.6253430673157807E-2</c:v>
                </c:pt>
                <c:pt idx="5">
                  <c:v>2.7310454474755108E-2</c:v>
                </c:pt>
                <c:pt idx="6">
                  <c:v>1.1557816475686324E-3</c:v>
                </c:pt>
                <c:pt idx="7">
                  <c:v>0.15171349165023051</c:v>
                </c:pt>
              </c:numCache>
            </c:numRef>
          </c:val>
          <c:extLst xmlns:c16r2="http://schemas.microsoft.com/office/drawing/2015/06/chart">
            <c:ext xmlns:c16="http://schemas.microsoft.com/office/drawing/2014/chart" uri="{C3380CC4-5D6E-409C-BE32-E72D297353CC}">
              <c16:uniqueId val="{00000001-B33D-4521-8CA2-80FF1A53BB93}"/>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70226470323888379"/>
          <c:y val="0.14113383797220441"/>
          <c:w val="0.27342783453850888"/>
          <c:h val="0.831088596631534"/>
        </c:manualLayout>
      </c:layout>
      <c:overlay val="0"/>
      <c:spPr>
        <a:noFill/>
        <a:ln>
          <a:noFill/>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ln>
      <a:solidFill>
        <a:schemeClr val="bg1">
          <a:lumMod val="75000"/>
        </a:schemeClr>
      </a:solidFill>
    </a:ln>
  </c:spPr>
  <c:txPr>
    <a:bodyPr/>
    <a:lstStyle/>
    <a:p>
      <a:pPr>
        <a:defRPr/>
      </a:pPr>
      <a:endParaRPr lang="es-MX"/>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0.01619</cdr:x>
      <cdr:y>0.95504</cdr:y>
    </cdr:from>
    <cdr:to>
      <cdr:x>0.44939</cdr:x>
      <cdr:y>0.99101</cdr:y>
    </cdr:to>
    <cdr:sp macro="" textlink="">
      <cdr:nvSpPr>
        <cdr:cNvPr id="2" name="CuadroTexto 1"/>
        <cdr:cNvSpPr txBox="1"/>
      </cdr:nvSpPr>
      <cdr:spPr>
        <a:xfrm xmlns:a="http://schemas.openxmlformats.org/drawingml/2006/main">
          <a:off x="163287" y="5780313"/>
          <a:ext cx="4367893" cy="2177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800">
              <a:effectLst/>
              <a:latin typeface="+mn-lt"/>
              <a:ea typeface="+mn-ea"/>
              <a:cs typeface="+mn-cs"/>
            </a:rPr>
            <a:t>*Las</a:t>
          </a:r>
          <a:r>
            <a:rPr lang="es-MX" sz="800" baseline="0">
              <a:effectLst/>
              <a:latin typeface="+mn-lt"/>
              <a:ea typeface="+mn-ea"/>
              <a:cs typeface="+mn-cs"/>
            </a:rPr>
            <a:t> cifras de 2001 consideran también las estadísticas de Chiapas, Michoacán y Nuevo León.</a:t>
          </a:r>
          <a:endParaRPr lang="es-MX" sz="8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316674-6323-449B-89C6-3A204ABD4289}" type="datetimeFigureOut">
              <a:rPr lang="es-MX" smtClean="0"/>
              <a:t>08/02/2019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23C76-74CF-4C18-AC18-838D005D52D2}" type="slidenum">
              <a:rPr lang="es-MX" smtClean="0"/>
              <a:t>‹Nº›</a:t>
            </a:fld>
            <a:endParaRPr lang="es-MX"/>
          </a:p>
        </p:txBody>
      </p:sp>
    </p:spTree>
    <p:extLst>
      <p:ext uri="{BB962C8B-B14F-4D97-AF65-F5344CB8AC3E}">
        <p14:creationId xmlns:p14="http://schemas.microsoft.com/office/powerpoint/2010/main" val="364828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6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08/02/2019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12009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08/02/2019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261302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75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21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80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08/02/2019</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379832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08/02/2019</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7430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08/02/2019</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33125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08/02/2019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363988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08/02/2019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9075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035"/>
            <a:ext cx="6392064" cy="6858000"/>
          </a:xfrm>
          <a:prstGeom prst="rect">
            <a:avLst/>
          </a:prstGeom>
        </p:spPr>
      </p:pic>
      <p:pic>
        <p:nvPicPr>
          <p:cNvPr id="4" name="Picture 3">
            <a:extLst>
              <a:ext uri="{FF2B5EF4-FFF2-40B4-BE49-F238E27FC236}">
                <a16:creationId xmlns:a16="http://schemas.microsoft.com/office/drawing/2014/main" xmlns="" id="{A970F47B-8336-174D-8345-672D517DBE8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11390" y="188640"/>
            <a:ext cx="4283968" cy="343897"/>
          </a:xfrm>
          <a:prstGeom prst="rect">
            <a:avLst/>
          </a:prstGeom>
        </p:spPr>
      </p:pic>
    </p:spTree>
    <p:extLst>
      <p:ext uri="{BB962C8B-B14F-4D97-AF65-F5344CB8AC3E}">
        <p14:creationId xmlns:p14="http://schemas.microsoft.com/office/powerpoint/2010/main" val="224892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tlasnacionalderiesgos.gob.mx/app/CoberturaEstatal/"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atlasnacionalderiesgos.gob.mx/AtlasEstatales/?&amp;NOM_ENT=San%20Luis%20Potos%C3%AD&amp;CVE_ENT=2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rmgir.proyectomesoamerica.org/portal/apps/MapTools/index.html?appid=ab45cf1bfdf34a2da3f5ea6f7f2464c7" TargetMode="External"/><Relationship Id="rId2" Type="http://schemas.openxmlformats.org/officeDocument/2006/relationships/hyperlink" Target="http://www.atlasnacionalderiesgos.gob.mx/app/CoberturaEstatal/"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www.atlasnacionalderiesgos.gob.mx/apps/Declaratori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tlasnacionalderiesgos.gob.mx/apps/Declaratoria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hyperlink" Target="http://www.atlasnacionalderiesgos.gob.mx/app/CoberturaEstata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atlasnacionalderiesgos.gob.mx/apps/IGOP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tlasnacionalderiesgos.gob.mx/app/municipio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r="14355"/>
          <a:stretch/>
        </p:blipFill>
        <p:spPr>
          <a:xfrm>
            <a:off x="-11216" y="0"/>
            <a:ext cx="9144001" cy="6899880"/>
          </a:xfrm>
          <a:prstGeom prst="rect">
            <a:avLst/>
          </a:prstGeom>
        </p:spPr>
      </p:pic>
      <p:sp>
        <p:nvSpPr>
          <p:cNvPr id="8" name="Rectángulo 3"/>
          <p:cNvSpPr>
            <a:spLocks noChangeArrowheads="1"/>
          </p:cNvSpPr>
          <p:nvPr/>
        </p:nvSpPr>
        <p:spPr bwMode="auto">
          <a:xfrm>
            <a:off x="4860032" y="5258865"/>
            <a:ext cx="3974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r" eaLnBrk="1" hangingPunct="1">
              <a:spcBef>
                <a:spcPct val="0"/>
              </a:spcBef>
              <a:buFontTx/>
              <a:buNone/>
            </a:pPr>
            <a:r>
              <a:rPr lang="es-MX" altLang="es-MX" sz="1800" dirty="0" smtClean="0">
                <a:solidFill>
                  <a:srgbClr val="D4C19C"/>
                </a:solidFill>
                <a:latin typeface="Montserrat" panose="00000500000000000000" pitchFamily="2" charset="0"/>
              </a:rPr>
              <a:t>11 de febrero </a:t>
            </a:r>
            <a:r>
              <a:rPr lang="es-MX" altLang="es-MX" sz="1800" dirty="0">
                <a:solidFill>
                  <a:srgbClr val="D4C19C"/>
                </a:solidFill>
                <a:latin typeface="Montserrat" panose="00000500000000000000" pitchFamily="2" charset="0"/>
              </a:rPr>
              <a:t>del 2019</a:t>
            </a:r>
          </a:p>
        </p:txBody>
      </p:sp>
      <p:sp>
        <p:nvSpPr>
          <p:cNvPr id="9" name="8 Rectángulo"/>
          <p:cNvSpPr/>
          <p:nvPr/>
        </p:nvSpPr>
        <p:spPr>
          <a:xfrm>
            <a:off x="683568" y="2413657"/>
            <a:ext cx="8449217" cy="1512168"/>
          </a:xfrm>
          <a:prstGeom prst="rect">
            <a:avLst/>
          </a:prstGeom>
          <a:gradFill flip="none" rotWithShape="1">
            <a:gsLst>
              <a:gs pos="0">
                <a:srgbClr val="439B82"/>
              </a:gs>
              <a:gs pos="100000">
                <a:srgbClr val="38806B">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2"/>
          <p:cNvSpPr txBox="1">
            <a:spLocks noChangeArrowheads="1"/>
          </p:cNvSpPr>
          <p:nvPr/>
        </p:nvSpPr>
        <p:spPr bwMode="auto">
          <a:xfrm>
            <a:off x="1571945" y="1268760"/>
            <a:ext cx="756084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30163" indent="-30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lvl="1" algn="r" eaLnBrk="1" hangingPunct="1">
              <a:spcBef>
                <a:spcPct val="0"/>
              </a:spcBef>
              <a:buNone/>
            </a:pPr>
            <a:r>
              <a:rPr lang="es-ES" altLang="es-MX" b="1" dirty="0">
                <a:solidFill>
                  <a:schemeClr val="bg1"/>
                </a:solidFill>
                <a:latin typeface="Montserrat" pitchFamily="2" charset="77"/>
              </a:rPr>
              <a:t>Jornada de Fortalecimiento de Entidades Federativas</a:t>
            </a:r>
          </a:p>
          <a:p>
            <a:pPr lvl="1" algn="r" eaLnBrk="1" hangingPunct="1">
              <a:spcBef>
                <a:spcPct val="0"/>
              </a:spcBef>
              <a:buNone/>
            </a:pPr>
            <a:endParaRPr lang="es-ES" b="1" dirty="0">
              <a:solidFill>
                <a:schemeClr val="bg1"/>
              </a:solidFill>
              <a:latin typeface="Montserrat" pitchFamily="2" charset="77"/>
            </a:endParaRPr>
          </a:p>
          <a:p>
            <a:pPr lvl="1" algn="r" eaLnBrk="1" hangingPunct="1">
              <a:spcBef>
                <a:spcPct val="0"/>
              </a:spcBef>
              <a:buNone/>
            </a:pPr>
            <a:endParaRPr lang="es-ES" b="1" dirty="0" smtClean="0">
              <a:solidFill>
                <a:schemeClr val="bg1"/>
              </a:solidFill>
              <a:latin typeface="Montserrat" pitchFamily="2" charset="77"/>
            </a:endParaRPr>
          </a:p>
          <a:p>
            <a:pPr lvl="1" algn="r" eaLnBrk="1" hangingPunct="1">
              <a:spcBef>
                <a:spcPct val="0"/>
              </a:spcBef>
              <a:buNone/>
            </a:pPr>
            <a:r>
              <a:rPr lang="es-ES" b="1" dirty="0" smtClean="0">
                <a:solidFill>
                  <a:schemeClr val="bg1"/>
                </a:solidFill>
                <a:latin typeface="Montserrat" pitchFamily="2" charset="77"/>
              </a:rPr>
              <a:t>Quintana Roo</a:t>
            </a:r>
            <a:endParaRPr lang="es-ES" b="1" dirty="0">
              <a:solidFill>
                <a:schemeClr val="bg1"/>
              </a:solidFill>
              <a:latin typeface="Montserrat" pitchFamily="2" charset="77"/>
            </a:endParaRPr>
          </a:p>
          <a:p>
            <a:pPr lvl="1" algn="r" eaLnBrk="1" hangingPunct="1">
              <a:spcBef>
                <a:spcPct val="0"/>
              </a:spcBef>
              <a:buFontTx/>
              <a:buNone/>
            </a:pPr>
            <a:r>
              <a:rPr lang="es-MX" altLang="es-MX" b="1" dirty="0">
                <a:solidFill>
                  <a:schemeClr val="bg1"/>
                </a:solidFill>
                <a:latin typeface="Montserrat" pitchFamily="2" charset="77"/>
              </a:rPr>
              <a:t> </a:t>
            </a:r>
          </a:p>
          <a:p>
            <a:pPr lvl="1" algn="r" eaLnBrk="1" hangingPunct="1">
              <a:spcBef>
                <a:spcPct val="0"/>
              </a:spcBef>
              <a:buFontTx/>
              <a:buNone/>
            </a:pPr>
            <a:endParaRPr lang="es-MX" altLang="es-MX" sz="2400" dirty="0">
              <a:solidFill>
                <a:schemeClr val="bg1"/>
              </a:solidFill>
              <a:latin typeface="Montserrat" pitchFamily="2" charset="77"/>
            </a:endParaRPr>
          </a:p>
        </p:txBody>
      </p:sp>
    </p:spTree>
    <p:extLst>
      <p:ext uri="{BB962C8B-B14F-4D97-AF65-F5344CB8AC3E}">
        <p14:creationId xmlns:p14="http://schemas.microsoft.com/office/powerpoint/2010/main" val="43533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4644008" y="3062684"/>
            <a:ext cx="4358258" cy="3486606"/>
          </a:xfrm>
          <a:prstGeom prst="rect">
            <a:avLst/>
          </a:prstGeom>
        </p:spPr>
      </p:pic>
      <p:sp>
        <p:nvSpPr>
          <p:cNvPr id="3" name="TextBox 2">
            <a:hlinkClick r:id="rId3"/>
            <a:extLst>
              <a:ext uri="{FF2B5EF4-FFF2-40B4-BE49-F238E27FC236}">
                <a16:creationId xmlns:a16="http://schemas.microsoft.com/office/drawing/2014/main" xmlns="" id="{B4AE6D5B-8C64-7942-8A34-9B1BD47DDB20}"/>
              </a:ext>
            </a:extLst>
          </p:cNvPr>
          <p:cNvSpPr txBox="1"/>
          <p:nvPr/>
        </p:nvSpPr>
        <p:spPr>
          <a:xfrm>
            <a:off x="179510" y="593649"/>
            <a:ext cx="5614037" cy="276999"/>
          </a:xfrm>
          <a:prstGeom prst="rect">
            <a:avLst/>
          </a:prstGeom>
          <a:noFill/>
        </p:spPr>
        <p:txBody>
          <a:bodyPr wrap="none" rtlCol="0">
            <a:spAutoFit/>
          </a:bodyPr>
          <a:lstStyle/>
          <a:p>
            <a:r>
              <a:rPr lang="en-US" sz="1200" b="1" i="1" dirty="0">
                <a:latin typeface="Montserrat" pitchFamily="2" charset="77"/>
                <a:hlinkClick r:id="rId3"/>
              </a:rPr>
              <a:t>http://www.atlasnacionalderiesgos.gob.mx/app/</a:t>
            </a:r>
            <a:r>
              <a:rPr lang="en-US" sz="1200" b="1" i="1" dirty="0" err="1">
                <a:latin typeface="Montserrat" pitchFamily="2" charset="77"/>
                <a:hlinkClick r:id="rId3"/>
              </a:rPr>
              <a:t>CoberturaEstatal</a:t>
            </a:r>
            <a:r>
              <a:rPr lang="en-US" sz="1200" b="1" i="1" dirty="0">
                <a:latin typeface="Montserrat" pitchFamily="2" charset="77"/>
                <a:hlinkClick r:id="rId3"/>
              </a:rPr>
              <a:t>/</a:t>
            </a:r>
            <a:endParaRPr lang="en-US" sz="1200" b="1" i="1" dirty="0">
              <a:latin typeface="Montserrat" pitchFamily="2" charset="77"/>
            </a:endParaRPr>
          </a:p>
        </p:txBody>
      </p:sp>
      <p:sp>
        <p:nvSpPr>
          <p:cNvPr id="5" name="TextBox 4">
            <a:extLst>
              <a:ext uri="{FF2B5EF4-FFF2-40B4-BE49-F238E27FC236}">
                <a16:creationId xmlns:a16="http://schemas.microsoft.com/office/drawing/2014/main" xmlns="" id="{9D3E76E0-46F8-8E45-AB95-8362C2F2C526}"/>
              </a:ext>
            </a:extLst>
          </p:cNvPr>
          <p:cNvSpPr txBox="1"/>
          <p:nvPr/>
        </p:nvSpPr>
        <p:spPr>
          <a:xfrm>
            <a:off x="179512" y="116632"/>
            <a:ext cx="3823483" cy="369332"/>
          </a:xfrm>
          <a:prstGeom prst="rect">
            <a:avLst/>
          </a:prstGeom>
          <a:noFill/>
        </p:spPr>
        <p:txBody>
          <a:bodyPr wrap="none" rtlCol="0">
            <a:spAutoFit/>
          </a:bodyPr>
          <a:lstStyle/>
          <a:p>
            <a:r>
              <a:rPr lang="en-US" b="1" dirty="0">
                <a:latin typeface="Montserrat" pitchFamily="2" charset="77"/>
              </a:rPr>
              <a:t>Atlas </a:t>
            </a:r>
            <a:r>
              <a:rPr lang="en-US" b="1" dirty="0" err="1">
                <a:latin typeface="Montserrat" pitchFamily="2" charset="77"/>
              </a:rPr>
              <a:t>Estatal</a:t>
            </a:r>
            <a:r>
              <a:rPr lang="en-US" b="1" dirty="0">
                <a:latin typeface="Montserrat" pitchFamily="2" charset="77"/>
              </a:rPr>
              <a:t> de </a:t>
            </a:r>
            <a:r>
              <a:rPr lang="en-US" b="1" dirty="0" err="1">
                <a:latin typeface="Montserrat" pitchFamily="2" charset="77"/>
              </a:rPr>
              <a:t>Riesgos</a:t>
            </a:r>
            <a:r>
              <a:rPr lang="en-US" b="1" dirty="0">
                <a:latin typeface="Montserrat" pitchFamily="2" charset="77"/>
              </a:rPr>
              <a:t> </a:t>
            </a:r>
            <a:r>
              <a:rPr lang="en-US" b="1">
                <a:latin typeface="Montserrat" pitchFamily="2" charset="77"/>
              </a:rPr>
              <a:t>(</a:t>
            </a:r>
            <a:r>
              <a:rPr lang="en-US" b="1" smtClean="0">
                <a:latin typeface="Montserrat" pitchFamily="2" charset="77"/>
              </a:rPr>
              <a:t>2017)</a:t>
            </a:r>
            <a:endParaRPr lang="en-US" b="1" dirty="0">
              <a:latin typeface="Montserrat" pitchFamily="2" charset="77"/>
            </a:endParaRPr>
          </a:p>
        </p:txBody>
      </p:sp>
      <p:sp>
        <p:nvSpPr>
          <p:cNvPr id="6" name="TextBox 5">
            <a:extLst>
              <a:ext uri="{FF2B5EF4-FFF2-40B4-BE49-F238E27FC236}">
                <a16:creationId xmlns:a16="http://schemas.microsoft.com/office/drawing/2014/main" xmlns="" id="{29533D64-F3F7-7841-8059-C2ED6611F592}"/>
              </a:ext>
            </a:extLst>
          </p:cNvPr>
          <p:cNvSpPr txBox="1"/>
          <p:nvPr/>
        </p:nvSpPr>
        <p:spPr>
          <a:xfrm>
            <a:off x="6609627" y="6563685"/>
            <a:ext cx="2529860" cy="307777"/>
          </a:xfrm>
          <a:prstGeom prst="rect">
            <a:avLst/>
          </a:prstGeom>
          <a:noFill/>
        </p:spPr>
        <p:txBody>
          <a:bodyPr wrap="none" rtlCol="0">
            <a:spAutoFit/>
          </a:bodyPr>
          <a:lstStyle/>
          <a:p>
            <a:r>
              <a:rPr lang="en-US" sz="1400" b="1" dirty="0" smtClean="0">
                <a:latin typeface="Montserrat" pitchFamily="2" charset="77"/>
              </a:rPr>
              <a:t>260</a:t>
            </a:r>
            <a:r>
              <a:rPr lang="en-US" sz="1400" dirty="0" smtClean="0">
                <a:latin typeface="Montserrat" pitchFamily="2" charset="77"/>
              </a:rPr>
              <a:t> </a:t>
            </a:r>
            <a:r>
              <a:rPr lang="en-US" sz="1400" dirty="0" err="1">
                <a:latin typeface="Montserrat" pitchFamily="2" charset="77"/>
              </a:rPr>
              <a:t>capas</a:t>
            </a:r>
            <a:r>
              <a:rPr lang="en-US" sz="1400" dirty="0">
                <a:latin typeface="Montserrat" pitchFamily="2" charset="77"/>
              </a:rPr>
              <a:t> de </a:t>
            </a:r>
            <a:r>
              <a:rPr lang="en-US" sz="1400" dirty="0" err="1">
                <a:latin typeface="Montserrat" pitchFamily="2" charset="77"/>
              </a:rPr>
              <a:t>información</a:t>
            </a:r>
            <a:endParaRPr lang="en-US" sz="1400" dirty="0">
              <a:latin typeface="Montserrat" pitchFamily="2" charset="77"/>
            </a:endParaRPr>
          </a:p>
        </p:txBody>
      </p:sp>
      <p:sp>
        <p:nvSpPr>
          <p:cNvPr id="11" name="Rectangle 10">
            <a:hlinkClick r:id="rId4"/>
            <a:extLst>
              <a:ext uri="{FF2B5EF4-FFF2-40B4-BE49-F238E27FC236}">
                <a16:creationId xmlns:a16="http://schemas.microsoft.com/office/drawing/2014/main" xmlns="" id="{AD271166-37A0-3E43-B278-907B8D61D99A}"/>
              </a:ext>
            </a:extLst>
          </p:cNvPr>
          <p:cNvSpPr/>
          <p:nvPr/>
        </p:nvSpPr>
        <p:spPr>
          <a:xfrm>
            <a:off x="36844" y="6586768"/>
            <a:ext cx="4272323" cy="261610"/>
          </a:xfrm>
          <a:prstGeom prst="rect">
            <a:avLst/>
          </a:prstGeom>
          <a:noFill/>
        </p:spPr>
        <p:txBody>
          <a:bodyPr wrap="none" rtlCol="0">
            <a:spAutoFit/>
          </a:bodyPr>
          <a:lstStyle/>
          <a:p>
            <a:r>
              <a:rPr lang="es-ES_tradnl" sz="1100" i="1" dirty="0">
                <a:latin typeface="Montserrat" pitchFamily="2" charset="77"/>
              </a:rPr>
              <a:t>http://</a:t>
            </a:r>
            <a:r>
              <a:rPr lang="es-ES_tradnl" sz="1100" i="1" dirty="0" smtClean="0">
                <a:latin typeface="Montserrat" pitchFamily="2" charset="77"/>
              </a:rPr>
              <a:t>www.atlasnacionalderiesgos.gob.mx/QuintanaRoo</a:t>
            </a:r>
            <a:endParaRPr lang="es-ES_tradnl" sz="1100" i="1" dirty="0">
              <a:latin typeface="Montserrat" pitchFamily="2" charset="77"/>
            </a:endParaRPr>
          </a:p>
        </p:txBody>
      </p:sp>
      <p:pic>
        <p:nvPicPr>
          <p:cNvPr id="7" name="Imagen 6"/>
          <p:cNvPicPr>
            <a:picLocks noChangeAspect="1"/>
          </p:cNvPicPr>
          <p:nvPr/>
        </p:nvPicPr>
        <p:blipFill>
          <a:blip r:embed="rId5"/>
          <a:stretch>
            <a:fillRect/>
          </a:stretch>
        </p:blipFill>
        <p:spPr>
          <a:xfrm>
            <a:off x="179510" y="1047153"/>
            <a:ext cx="5141006" cy="3185666"/>
          </a:xfrm>
          <a:prstGeom prst="rect">
            <a:avLst/>
          </a:prstGeom>
        </p:spPr>
      </p:pic>
    </p:spTree>
    <p:extLst>
      <p:ext uri="{BB962C8B-B14F-4D97-AF65-F5344CB8AC3E}">
        <p14:creationId xmlns:p14="http://schemas.microsoft.com/office/powerpoint/2010/main" val="1530900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0CE4222-B880-6240-BF1E-8039E594F7FB}"/>
              </a:ext>
            </a:extLst>
          </p:cNvPr>
          <p:cNvSpPr txBox="1"/>
          <p:nvPr/>
        </p:nvSpPr>
        <p:spPr>
          <a:xfrm>
            <a:off x="163107" y="221476"/>
            <a:ext cx="3692036" cy="646331"/>
          </a:xfrm>
          <a:prstGeom prst="rect">
            <a:avLst/>
          </a:prstGeom>
          <a:noFill/>
        </p:spPr>
        <p:txBody>
          <a:bodyPr wrap="none" rtlCol="0">
            <a:spAutoFit/>
          </a:bodyPr>
          <a:lstStyle/>
          <a:p>
            <a:r>
              <a:rPr lang="en-US" b="1" dirty="0">
                <a:latin typeface="Montserrat" pitchFamily="2" charset="77"/>
              </a:rPr>
              <a:t>Atlas </a:t>
            </a:r>
            <a:r>
              <a:rPr lang="en-US" b="1" dirty="0" err="1">
                <a:latin typeface="Montserrat" pitchFamily="2" charset="77"/>
              </a:rPr>
              <a:t>Municipales</a:t>
            </a:r>
            <a:r>
              <a:rPr lang="en-US" b="1" dirty="0">
                <a:latin typeface="Montserrat" pitchFamily="2" charset="77"/>
              </a:rPr>
              <a:t> de </a:t>
            </a:r>
            <a:r>
              <a:rPr lang="en-US" b="1" dirty="0" err="1">
                <a:latin typeface="Montserrat" pitchFamily="2" charset="77"/>
              </a:rPr>
              <a:t>Riesgos</a:t>
            </a:r>
            <a:endParaRPr lang="en-US" b="1" dirty="0">
              <a:latin typeface="Montserrat" pitchFamily="2" charset="77"/>
            </a:endParaRPr>
          </a:p>
          <a:p>
            <a:r>
              <a:rPr lang="en-US" b="1" dirty="0" smtClean="0">
                <a:latin typeface="Montserrat" pitchFamily="2" charset="77"/>
              </a:rPr>
              <a:t>(</a:t>
            </a:r>
            <a:r>
              <a:rPr lang="en-US" b="1" dirty="0">
                <a:latin typeface="Montserrat" pitchFamily="2" charset="77"/>
              </a:rPr>
              <a:t>7</a:t>
            </a:r>
            <a:r>
              <a:rPr lang="en-US" b="1" dirty="0" smtClean="0">
                <a:latin typeface="Montserrat" pitchFamily="2" charset="77"/>
              </a:rPr>
              <a:t>/11)</a:t>
            </a:r>
            <a:endParaRPr lang="en-US" b="1" dirty="0">
              <a:latin typeface="Montserrat" pitchFamily="2" charset="77"/>
            </a:endParaRPr>
          </a:p>
        </p:txBody>
      </p:sp>
      <p:sp>
        <p:nvSpPr>
          <p:cNvPr id="11" name="TextBox 10">
            <a:hlinkClick r:id="rId2"/>
            <a:extLst>
              <a:ext uri="{FF2B5EF4-FFF2-40B4-BE49-F238E27FC236}">
                <a16:creationId xmlns:a16="http://schemas.microsoft.com/office/drawing/2014/main" xmlns="" id="{6658F708-B32B-0446-B0B0-00BD0D8E7B58}"/>
              </a:ext>
            </a:extLst>
          </p:cNvPr>
          <p:cNvSpPr txBox="1"/>
          <p:nvPr/>
        </p:nvSpPr>
        <p:spPr>
          <a:xfrm>
            <a:off x="179512" y="867807"/>
            <a:ext cx="8887369" cy="261610"/>
          </a:xfrm>
          <a:prstGeom prst="rect">
            <a:avLst/>
          </a:prstGeom>
          <a:noFill/>
        </p:spPr>
        <p:txBody>
          <a:bodyPr wrap="none" rtlCol="0">
            <a:spAutoFit/>
          </a:bodyPr>
          <a:lstStyle/>
          <a:p>
            <a:r>
              <a:rPr lang="en-US" sz="1100" b="1" i="1" dirty="0">
                <a:latin typeface="Montserrat" pitchFamily="2" charset="77"/>
                <a:hlinkClick r:id="rId3"/>
              </a:rPr>
              <a:t>http://</a:t>
            </a:r>
            <a:r>
              <a:rPr lang="en-US" sz="1100" b="1" i="1" dirty="0" err="1">
                <a:latin typeface="Montserrat" pitchFamily="2" charset="77"/>
                <a:hlinkClick r:id="rId3"/>
              </a:rPr>
              <a:t>rmgir.proyectomesoamerica.org</a:t>
            </a:r>
            <a:r>
              <a:rPr lang="en-US" sz="1100" b="1" i="1" dirty="0">
                <a:latin typeface="Montserrat" pitchFamily="2" charset="77"/>
                <a:hlinkClick r:id="rId3"/>
              </a:rPr>
              <a:t>/portal/apps/</a:t>
            </a:r>
            <a:r>
              <a:rPr lang="en-US" sz="1100" b="1" i="1" dirty="0" err="1">
                <a:latin typeface="Montserrat" pitchFamily="2" charset="77"/>
                <a:hlinkClick r:id="rId3"/>
              </a:rPr>
              <a:t>MapTools</a:t>
            </a:r>
            <a:r>
              <a:rPr lang="en-US" sz="1100" b="1" i="1" dirty="0">
                <a:latin typeface="Montserrat" pitchFamily="2" charset="77"/>
                <a:hlinkClick r:id="rId3"/>
              </a:rPr>
              <a:t>/</a:t>
            </a:r>
            <a:r>
              <a:rPr lang="en-US" sz="1100" b="1" i="1" dirty="0" err="1">
                <a:latin typeface="Montserrat" pitchFamily="2" charset="77"/>
                <a:hlinkClick r:id="rId3"/>
              </a:rPr>
              <a:t>index.html?appid</a:t>
            </a:r>
            <a:r>
              <a:rPr lang="en-US" sz="1100" b="1" i="1" dirty="0">
                <a:latin typeface="Montserrat" pitchFamily="2" charset="77"/>
                <a:hlinkClick r:id="rId3"/>
              </a:rPr>
              <a:t>=ab45cf1bfdf34a2da3f5ea6f7f2464c7</a:t>
            </a:r>
            <a:endParaRPr lang="en-US" sz="1100" b="1" i="1" dirty="0">
              <a:latin typeface="Montserrat" pitchFamily="2" charset="77"/>
            </a:endParaRPr>
          </a:p>
        </p:txBody>
      </p:sp>
      <p:sp>
        <p:nvSpPr>
          <p:cNvPr id="12" name="TextBox 11">
            <a:extLst>
              <a:ext uri="{FF2B5EF4-FFF2-40B4-BE49-F238E27FC236}">
                <a16:creationId xmlns:a16="http://schemas.microsoft.com/office/drawing/2014/main" xmlns="" id="{DA7CDED0-1819-764A-AAED-BEDC80E2F524}"/>
              </a:ext>
            </a:extLst>
          </p:cNvPr>
          <p:cNvSpPr txBox="1"/>
          <p:nvPr/>
        </p:nvSpPr>
        <p:spPr>
          <a:xfrm>
            <a:off x="199384" y="1340768"/>
            <a:ext cx="2716432" cy="1600438"/>
          </a:xfrm>
          <a:prstGeom prst="rect">
            <a:avLst/>
          </a:prstGeom>
          <a:noFill/>
        </p:spPr>
        <p:txBody>
          <a:bodyPr wrap="square" numCol="2" rtlCol="0">
            <a:spAutoFit/>
          </a:bodyPr>
          <a:lstStyle/>
          <a:p>
            <a:r>
              <a:rPr lang="es-MX" sz="1400" dirty="0"/>
              <a:t>Isla Mujeres </a:t>
            </a:r>
            <a:endParaRPr lang="es-MX" sz="1400" dirty="0" smtClean="0"/>
          </a:p>
          <a:p>
            <a:r>
              <a:rPr lang="es-MX" sz="1400" dirty="0"/>
              <a:t>Othón P. Blanco </a:t>
            </a:r>
            <a:endParaRPr lang="es-MX" sz="1400" dirty="0" smtClean="0"/>
          </a:p>
          <a:p>
            <a:r>
              <a:rPr lang="es-MX" sz="1400" dirty="0"/>
              <a:t>Cozumel </a:t>
            </a:r>
            <a:endParaRPr lang="es-MX" sz="1400" dirty="0" smtClean="0"/>
          </a:p>
          <a:p>
            <a:r>
              <a:rPr lang="es-MX" sz="1400" dirty="0"/>
              <a:t>Felipe Carrillo Puerto </a:t>
            </a:r>
            <a:endParaRPr lang="es-MX" sz="1400" dirty="0" smtClean="0"/>
          </a:p>
          <a:p>
            <a:r>
              <a:rPr lang="es-MX" sz="1400" dirty="0"/>
              <a:t>Solidaridad </a:t>
            </a:r>
            <a:endParaRPr lang="es-MX" sz="1400" dirty="0" smtClean="0"/>
          </a:p>
          <a:p>
            <a:r>
              <a:rPr lang="es-MX" sz="1400" dirty="0"/>
              <a:t>Benito Juárez </a:t>
            </a:r>
            <a:endParaRPr lang="es-ES_tradnl" sz="1400" b="1" dirty="0"/>
          </a:p>
        </p:txBody>
      </p:sp>
      <p:pic>
        <p:nvPicPr>
          <p:cNvPr id="2" name="Imagen 1"/>
          <p:cNvPicPr>
            <a:picLocks noChangeAspect="1"/>
          </p:cNvPicPr>
          <p:nvPr/>
        </p:nvPicPr>
        <p:blipFill>
          <a:blip r:embed="rId4"/>
          <a:stretch>
            <a:fillRect/>
          </a:stretch>
        </p:blipFill>
        <p:spPr>
          <a:xfrm>
            <a:off x="1899028" y="1129417"/>
            <a:ext cx="6686581" cy="5611951"/>
          </a:xfrm>
          <a:prstGeom prst="rect">
            <a:avLst/>
          </a:prstGeom>
        </p:spPr>
      </p:pic>
    </p:spTree>
    <p:extLst>
      <p:ext uri="{BB962C8B-B14F-4D97-AF65-F5344CB8AC3E}">
        <p14:creationId xmlns:p14="http://schemas.microsoft.com/office/powerpoint/2010/main" val="2781923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764703"/>
            <a:ext cx="6336704" cy="584775"/>
          </a:xfrm>
          <a:prstGeom prst="rect">
            <a:avLst/>
          </a:prstGeom>
        </p:spPr>
        <p:txBody>
          <a:bodyPr wrap="square">
            <a:spAutoFit/>
          </a:bodyPr>
          <a:lstStyle/>
          <a:p>
            <a:r>
              <a:rPr lang="es-MX" sz="1600" b="1" dirty="0" smtClean="0">
                <a:latin typeface="Montserrat Medium" panose="00000600000000000000" pitchFamily="2" charset="0"/>
              </a:rPr>
              <a:t>Análisis de peligros sanitario-ecológicos en Quintana Roo</a:t>
            </a:r>
          </a:p>
          <a:p>
            <a:endParaRPr lang="es-MX" sz="1600" b="1" dirty="0" smtClean="0">
              <a:latin typeface="Montserrat Medium" panose="00000600000000000000" pitchFamily="2" charset="0"/>
            </a:endParaRPr>
          </a:p>
        </p:txBody>
      </p:sp>
      <p:sp>
        <p:nvSpPr>
          <p:cNvPr id="3" name="2 CuadroTexto"/>
          <p:cNvSpPr txBox="1">
            <a:spLocks noChangeArrowheads="1"/>
          </p:cNvSpPr>
          <p:nvPr/>
        </p:nvSpPr>
        <p:spPr bwMode="auto">
          <a:xfrm>
            <a:off x="159487" y="1349478"/>
            <a:ext cx="347640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El 13% de los cuerpos de agua tienen un índice de peligro medio por toxicidad.</a:t>
            </a:r>
            <a:endParaRPr lang="es-ES" altLang="es-MX" sz="1400" dirty="0">
              <a:latin typeface="Montserrat" panose="00000500000000000000" pitchFamily="2" charset="0"/>
            </a:endParaRPr>
          </a:p>
        </p:txBody>
      </p:sp>
      <p:sp>
        <p:nvSpPr>
          <p:cNvPr id="4" name="2 CuadroTexto"/>
          <p:cNvSpPr txBox="1">
            <a:spLocks noChangeArrowheads="1"/>
          </p:cNvSpPr>
          <p:nvPr/>
        </p:nvSpPr>
        <p:spPr bwMode="auto">
          <a:xfrm>
            <a:off x="4716016" y="1349478"/>
            <a:ext cx="384562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El 63% de los sitios con residuos sólidos urbanos tienen un índice de peligro alto por contaminación.</a:t>
            </a:r>
            <a:endParaRPr lang="es-ES" altLang="es-MX" sz="1400" dirty="0">
              <a:latin typeface="Montserrat" panose="00000500000000000000" pitchFamily="2" charset="0"/>
            </a:endParaRPr>
          </a:p>
        </p:txBody>
      </p:sp>
      <p:sp>
        <p:nvSpPr>
          <p:cNvPr id="10" name="2 CuadroTexto"/>
          <p:cNvSpPr txBox="1">
            <a:spLocks noChangeArrowheads="1"/>
          </p:cNvSpPr>
          <p:nvPr/>
        </p:nvSpPr>
        <p:spPr bwMode="auto">
          <a:xfrm>
            <a:off x="208034" y="5589240"/>
            <a:ext cx="849739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Los municipios con índice de peligro alto de contaminación de suelo son Felipe Carrillo Puerto, Isla Mujeres, José María Morelos, </a:t>
            </a:r>
            <a:r>
              <a:rPr lang="es-ES" altLang="es-MX" sz="1400" dirty="0" smtClean="0">
                <a:latin typeface="Montserrat" panose="00000500000000000000" pitchFamily="2" charset="0"/>
              </a:rPr>
              <a:t>Othón </a:t>
            </a:r>
            <a:r>
              <a:rPr lang="es-ES" altLang="es-MX" sz="1400" dirty="0" smtClean="0">
                <a:latin typeface="Montserrat" panose="00000500000000000000" pitchFamily="2" charset="0"/>
              </a:rPr>
              <a:t>P. Blanco y Solidaridad; y de </a:t>
            </a:r>
            <a:r>
              <a:rPr lang="es-ES" altLang="es-MX" sz="1400" dirty="0">
                <a:latin typeface="Montserrat" panose="00000500000000000000" pitchFamily="2" charset="0"/>
              </a:rPr>
              <a:t>contaminación </a:t>
            </a:r>
            <a:r>
              <a:rPr lang="es-ES" altLang="es-MX" sz="1400" dirty="0" smtClean="0">
                <a:latin typeface="Montserrat" panose="00000500000000000000" pitchFamily="2" charset="0"/>
              </a:rPr>
              <a:t>de agua </a:t>
            </a:r>
            <a:r>
              <a:rPr lang="es-ES" altLang="es-MX" sz="1400" dirty="0">
                <a:latin typeface="Montserrat" panose="00000500000000000000" pitchFamily="2" charset="0"/>
              </a:rPr>
              <a:t>es </a:t>
            </a:r>
            <a:r>
              <a:rPr lang="es-ES" altLang="es-MX" sz="1400" dirty="0" smtClean="0">
                <a:latin typeface="Montserrat" panose="00000500000000000000" pitchFamily="2" charset="0"/>
              </a:rPr>
              <a:t>Othón </a:t>
            </a:r>
            <a:r>
              <a:rPr lang="es-ES" altLang="es-MX" sz="1400" dirty="0">
                <a:latin typeface="Montserrat" panose="00000500000000000000" pitchFamily="2" charset="0"/>
              </a:rPr>
              <a:t>P. </a:t>
            </a:r>
            <a:r>
              <a:rPr lang="es-ES" altLang="es-MX" sz="1400" dirty="0" smtClean="0">
                <a:latin typeface="Montserrat" panose="00000500000000000000" pitchFamily="2" charset="0"/>
              </a:rPr>
              <a:t>Blanco.</a:t>
            </a:r>
            <a:endParaRPr lang="es-ES" altLang="es-MX" sz="1400" dirty="0">
              <a:latin typeface="Montserrat" panose="00000500000000000000" pitchFamily="2" charset="0"/>
            </a:endParaRPr>
          </a:p>
        </p:txBody>
      </p:sp>
      <p:pic>
        <p:nvPicPr>
          <p:cNvPr id="17" name="16 Imagen"/>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11307"/>
            <a:ext cx="2269545" cy="3256136"/>
          </a:xfrm>
          <a:prstGeom prst="rect">
            <a:avLst/>
          </a:prstGeom>
          <a:noFill/>
          <a:ln>
            <a:noFill/>
          </a:ln>
        </p:spPr>
      </p:pic>
      <p:pic>
        <p:nvPicPr>
          <p:cNvPr id="18" name="1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2514733"/>
            <a:ext cx="2234381" cy="3049284"/>
          </a:xfrm>
          <a:prstGeom prst="rect">
            <a:avLst/>
          </a:prstGeom>
          <a:noFill/>
          <a:ln>
            <a:noFill/>
          </a:ln>
        </p:spPr>
      </p:pic>
    </p:spTree>
    <p:extLst>
      <p:ext uri="{BB962C8B-B14F-4D97-AF65-F5344CB8AC3E}">
        <p14:creationId xmlns:p14="http://schemas.microsoft.com/office/powerpoint/2010/main" val="270076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a:spLocks noChangeArrowheads="1"/>
          </p:cNvSpPr>
          <p:nvPr/>
        </p:nvSpPr>
        <p:spPr bwMode="auto">
          <a:xfrm>
            <a:off x="611560" y="1089908"/>
            <a:ext cx="7871638" cy="485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600" b="1" dirty="0" smtClean="0">
                <a:latin typeface="Montserrat" panose="00000500000000000000" pitchFamily="2" charset="0"/>
              </a:rPr>
              <a:t>Propuestas:</a:t>
            </a:r>
          </a:p>
          <a:p>
            <a:pPr algn="just" eaLnBrk="1" hangingPunct="1">
              <a:lnSpc>
                <a:spcPct val="150000"/>
              </a:lnSpc>
              <a:spcBef>
                <a:spcPct val="0"/>
              </a:spcBef>
              <a:buFontTx/>
              <a:buNone/>
            </a:pPr>
            <a:endParaRPr lang="es-ES" altLang="es-MX" sz="1600" dirty="0">
              <a:latin typeface="Montserrat" panose="00000500000000000000" pitchFamily="2" charset="0"/>
            </a:endParaRPr>
          </a:p>
          <a:p>
            <a:pPr algn="just" eaLnBrk="1" hangingPunct="1">
              <a:lnSpc>
                <a:spcPct val="150000"/>
              </a:lnSpc>
              <a:spcBef>
                <a:spcPct val="0"/>
              </a:spcBef>
            </a:pPr>
            <a:r>
              <a:rPr lang="es-ES" altLang="es-MX" sz="1600" dirty="0" smtClean="0">
                <a:latin typeface="Montserrat" panose="00000500000000000000" pitchFamily="2" charset="0"/>
              </a:rPr>
              <a:t> Gestión </a:t>
            </a:r>
            <a:r>
              <a:rPr lang="es-ES" altLang="es-MX" sz="1600" dirty="0" smtClean="0">
                <a:latin typeface="Montserrat" panose="00000500000000000000" pitchFamily="2" charset="0"/>
              </a:rPr>
              <a:t>adecuada de los residuos desde la verificación de la existencia y adecuado funcionamiento de plantas de tratamiento de aguas residuales urbanas e industriales; así como de sitios de disposición final de residuos sólidos urbanos que se apeguen a la normatividad o en su caso realizar las modernizaciones correspondientes.</a:t>
            </a:r>
          </a:p>
          <a:p>
            <a:pPr algn="just" eaLnBrk="1" hangingPunct="1">
              <a:lnSpc>
                <a:spcPct val="150000"/>
              </a:lnSpc>
              <a:spcBef>
                <a:spcPct val="0"/>
              </a:spcBef>
            </a:pPr>
            <a:endParaRPr lang="es-ES" altLang="es-MX" sz="1600" dirty="0" smtClean="0">
              <a:latin typeface="Montserrat" panose="00000500000000000000" pitchFamily="2" charset="0"/>
            </a:endParaRPr>
          </a:p>
          <a:p>
            <a:pPr algn="just" eaLnBrk="1" hangingPunct="1">
              <a:lnSpc>
                <a:spcPct val="150000"/>
              </a:lnSpc>
              <a:spcBef>
                <a:spcPct val="0"/>
              </a:spcBef>
            </a:pPr>
            <a:r>
              <a:rPr lang="es-ES" altLang="es-MX" sz="1600" dirty="0" smtClean="0">
                <a:latin typeface="Montserrat" panose="00000500000000000000" pitchFamily="2" charset="0"/>
              </a:rPr>
              <a:t> Saneamiento </a:t>
            </a:r>
            <a:r>
              <a:rPr lang="es-ES" altLang="es-MX" sz="1600" dirty="0" smtClean="0">
                <a:latin typeface="Montserrat" panose="00000500000000000000" pitchFamily="2" charset="0"/>
              </a:rPr>
              <a:t>de los cuerpos de agua.</a:t>
            </a:r>
          </a:p>
          <a:p>
            <a:pPr algn="just" eaLnBrk="1" hangingPunct="1">
              <a:lnSpc>
                <a:spcPct val="150000"/>
              </a:lnSpc>
              <a:spcBef>
                <a:spcPct val="0"/>
              </a:spcBef>
            </a:pPr>
            <a:endParaRPr lang="es-ES" altLang="es-MX" sz="1600" dirty="0">
              <a:latin typeface="Montserrat" panose="00000500000000000000" pitchFamily="2" charset="0"/>
            </a:endParaRPr>
          </a:p>
          <a:p>
            <a:pPr algn="just" eaLnBrk="1" hangingPunct="1">
              <a:lnSpc>
                <a:spcPct val="150000"/>
              </a:lnSpc>
              <a:spcBef>
                <a:spcPct val="0"/>
              </a:spcBef>
            </a:pPr>
            <a:r>
              <a:rPr lang="es-ES" altLang="es-MX" sz="1600" dirty="0" smtClean="0">
                <a:latin typeface="Montserrat" panose="00000500000000000000" pitchFamily="2" charset="0"/>
              </a:rPr>
              <a:t> Promoción </a:t>
            </a:r>
            <a:r>
              <a:rPr lang="es-ES" altLang="es-MX" sz="1600" dirty="0" smtClean="0">
                <a:latin typeface="Montserrat" panose="00000500000000000000" pitchFamily="2" charset="0"/>
              </a:rPr>
              <a:t>de la educación ambiental para la gestión de residuos como la separación de la basura, elaboración de composta, diseño de baños secos para evitar descargas en los ríos, recolección oportuna de la basura.</a:t>
            </a:r>
            <a:endParaRPr lang="es-ES" altLang="es-MX" sz="1600" dirty="0">
              <a:latin typeface="Montserrat" panose="00000500000000000000" pitchFamily="2" charset="0"/>
            </a:endParaRPr>
          </a:p>
        </p:txBody>
      </p:sp>
    </p:spTree>
    <p:extLst>
      <p:ext uri="{BB962C8B-B14F-4D97-AF65-F5344CB8AC3E}">
        <p14:creationId xmlns:p14="http://schemas.microsoft.com/office/powerpoint/2010/main" val="211297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6200" y="764704"/>
            <a:ext cx="4160726" cy="707886"/>
          </a:xfrm>
          <a:prstGeom prst="rect">
            <a:avLst/>
          </a:prstGeom>
          <a:noFill/>
        </p:spPr>
        <p:txBody>
          <a:bodyPr wrap="square" rtlCol="0">
            <a:spAutoFit/>
          </a:bodyPr>
          <a:lstStyle/>
          <a:p>
            <a:r>
              <a:rPr lang="es-MX" sz="2000" b="1" dirty="0" smtClean="0">
                <a:solidFill>
                  <a:prstClr val="black"/>
                </a:solidFill>
                <a:latin typeface="Montserrat" panose="00000500000000000000" pitchFamily="2" charset="0"/>
              </a:rPr>
              <a:t>Riesgos químicos en el estado de Quintana Roo</a:t>
            </a:r>
            <a:endParaRPr lang="es-MX" sz="2000" b="1" dirty="0">
              <a:solidFill>
                <a:prstClr val="black"/>
              </a:solidFill>
              <a:latin typeface="Montserrat" panose="00000500000000000000" pitchFamily="2" charset="0"/>
            </a:endParaRPr>
          </a:p>
        </p:txBody>
      </p:sp>
      <p:sp>
        <p:nvSpPr>
          <p:cNvPr id="6" name="5 CuadroTexto"/>
          <p:cNvSpPr txBox="1"/>
          <p:nvPr/>
        </p:nvSpPr>
        <p:spPr>
          <a:xfrm>
            <a:off x="251520" y="1916832"/>
            <a:ext cx="5279008" cy="4031873"/>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latin typeface="Montserrat" panose="00000500000000000000" pitchFamily="2" charset="0"/>
              </a:rPr>
              <a:t>El estado cuenta </a:t>
            </a:r>
            <a:r>
              <a:rPr lang="es-MX" sz="1600" dirty="0" smtClean="0">
                <a:latin typeface="Montserrat" panose="00000500000000000000" pitchFamily="2" charset="0"/>
              </a:rPr>
              <a:t>con poca actividad industrial, se encuentran ubicadas 10 </a:t>
            </a:r>
            <a:r>
              <a:rPr lang="es-MX" sz="1600" dirty="0" smtClean="0">
                <a:latin typeface="Montserrat" panose="00000500000000000000" pitchFamily="2" charset="0"/>
              </a:rPr>
              <a:t>instalaciones industriales que almacenan sustancias químicas peligrosas, tales como </a:t>
            </a:r>
            <a:r>
              <a:rPr lang="es-MX" sz="1600" dirty="0">
                <a:latin typeface="Montserrat" panose="00000500000000000000" pitchFamily="2" charset="0"/>
              </a:rPr>
              <a:t>amoniaco, ácido sulfúrico, cloro, diésel, turbosina, gasolina, peróxido de hidrógeno, gas LP, hidróxido de sodio, hipoclorito de sodio y </a:t>
            </a:r>
            <a:r>
              <a:rPr lang="es-MX" sz="1600" dirty="0" smtClean="0">
                <a:latin typeface="Montserrat" panose="00000500000000000000" pitchFamily="2" charset="0"/>
              </a:rPr>
              <a:t>thinner.</a:t>
            </a:r>
            <a:endParaRPr lang="es-MX" sz="1600" dirty="0">
              <a:latin typeface="Montserrat" panose="00000500000000000000" pitchFamily="2" charset="0"/>
            </a:endParaRPr>
          </a:p>
          <a:p>
            <a:pPr marL="285750" indent="-285750" algn="just">
              <a:buFont typeface="Wingdings" panose="05000000000000000000" pitchFamily="2" charset="2"/>
              <a:buChar char="§"/>
            </a:pPr>
            <a:r>
              <a:rPr lang="es-MX" sz="1600" dirty="0">
                <a:latin typeface="Montserrat" panose="00000500000000000000" pitchFamily="2" charset="0"/>
              </a:rPr>
              <a:t>Tiene 11 plantas de almacenamiento y distribución de gas LP y estaciones de carburación.</a:t>
            </a:r>
          </a:p>
          <a:p>
            <a:pPr marL="285750" indent="-285750" algn="just">
              <a:buFont typeface="Wingdings" panose="05000000000000000000" pitchFamily="2" charset="2"/>
              <a:buChar char="§"/>
            </a:pPr>
            <a:r>
              <a:rPr lang="es-MX" sz="1600" dirty="0">
                <a:latin typeface="Montserrat" panose="00000500000000000000" pitchFamily="2" charset="0"/>
              </a:rPr>
              <a:t>Cuenta con 6 plantas generadoras de energía, </a:t>
            </a:r>
            <a:r>
              <a:rPr lang="es-MX" sz="1600" dirty="0" smtClean="0">
                <a:latin typeface="Montserrat" panose="00000500000000000000" pitchFamily="2" charset="0"/>
              </a:rPr>
              <a:t>4 de </a:t>
            </a:r>
            <a:r>
              <a:rPr lang="es-MX" sz="1600" dirty="0" err="1" smtClean="0">
                <a:latin typeface="Montserrat" panose="00000500000000000000" pitchFamily="2" charset="0"/>
              </a:rPr>
              <a:t>turbogás</a:t>
            </a:r>
            <a:r>
              <a:rPr lang="es-MX" sz="1600" dirty="0" smtClean="0">
                <a:latin typeface="Montserrat" panose="00000500000000000000" pitchFamily="2" charset="0"/>
              </a:rPr>
              <a:t> </a:t>
            </a:r>
            <a:r>
              <a:rPr lang="es-MX" sz="1600" dirty="0">
                <a:latin typeface="Montserrat" panose="00000500000000000000" pitchFamily="2" charset="0"/>
              </a:rPr>
              <a:t>ubicadas en Benito </a:t>
            </a:r>
            <a:r>
              <a:rPr lang="es-MX" sz="1600" dirty="0" smtClean="0">
                <a:latin typeface="Montserrat" panose="00000500000000000000" pitchFamily="2" charset="0"/>
              </a:rPr>
              <a:t>Juárez (2), Othón P. Blanco y Cozumel, una </a:t>
            </a:r>
            <a:r>
              <a:rPr lang="es-MX" sz="1600" dirty="0">
                <a:latin typeface="Montserrat" panose="00000500000000000000" pitchFamily="2" charset="0"/>
              </a:rPr>
              <a:t>de </a:t>
            </a:r>
            <a:r>
              <a:rPr lang="es-MX" sz="1600" dirty="0" smtClean="0">
                <a:latin typeface="Montserrat" panose="00000500000000000000" pitchFamily="2" charset="0"/>
              </a:rPr>
              <a:t>combustión </a:t>
            </a:r>
            <a:r>
              <a:rPr lang="es-MX" sz="1600" dirty="0">
                <a:latin typeface="Montserrat" panose="00000500000000000000" pitchFamily="2" charset="0"/>
              </a:rPr>
              <a:t>i</a:t>
            </a:r>
            <a:r>
              <a:rPr lang="es-MX" sz="1600" dirty="0" smtClean="0">
                <a:latin typeface="Montserrat" panose="00000500000000000000" pitchFamily="2" charset="0"/>
              </a:rPr>
              <a:t>nterna </a:t>
            </a:r>
            <a:r>
              <a:rPr lang="es-MX" sz="1600" dirty="0">
                <a:latin typeface="Montserrat" panose="00000500000000000000" pitchFamily="2" charset="0"/>
              </a:rPr>
              <a:t>en Lázaro Cárdenas y una </a:t>
            </a:r>
            <a:r>
              <a:rPr lang="es-MX" sz="1600" dirty="0" err="1" smtClean="0">
                <a:latin typeface="Montserrat" panose="00000500000000000000" pitchFamily="2" charset="0"/>
              </a:rPr>
              <a:t>eoloeléctrica</a:t>
            </a:r>
            <a:r>
              <a:rPr lang="es-MX" sz="1600" dirty="0" smtClean="0">
                <a:latin typeface="Montserrat" panose="00000500000000000000" pitchFamily="2" charset="0"/>
              </a:rPr>
              <a:t> </a:t>
            </a:r>
            <a:r>
              <a:rPr lang="es-MX" sz="1600" dirty="0">
                <a:latin typeface="Montserrat" panose="00000500000000000000" pitchFamily="2" charset="0"/>
              </a:rPr>
              <a:t>en </a:t>
            </a:r>
            <a:r>
              <a:rPr lang="es-MX" sz="1600" dirty="0" smtClean="0">
                <a:latin typeface="Montserrat" panose="00000500000000000000" pitchFamily="2" charset="0"/>
              </a:rPr>
              <a:t>Benito</a:t>
            </a:r>
            <a:r>
              <a:rPr lang="es-MX" sz="1600" dirty="0"/>
              <a:t> </a:t>
            </a:r>
            <a:r>
              <a:rPr lang="es-MX" sz="1600" dirty="0" smtClean="0">
                <a:latin typeface="Montserrat" panose="00000500000000000000" pitchFamily="2" charset="0"/>
              </a:rPr>
              <a:t>Juárez.</a:t>
            </a:r>
            <a:endParaRPr lang="es-MX" sz="1600" dirty="0">
              <a:latin typeface="Montserrat" panose="00000500000000000000" pitchFamily="2"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786" y="1916832"/>
            <a:ext cx="282888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786" y="3916620"/>
            <a:ext cx="292576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76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8152" y="836712"/>
            <a:ext cx="3600400" cy="707886"/>
          </a:xfrm>
          <a:prstGeom prst="rect">
            <a:avLst/>
          </a:prstGeom>
          <a:noFill/>
        </p:spPr>
        <p:txBody>
          <a:bodyPr wrap="square" rtlCol="0">
            <a:spAutoFit/>
          </a:bodyPr>
          <a:lstStyle/>
          <a:p>
            <a:r>
              <a:rPr lang="es-MX" sz="2000" b="1" dirty="0" smtClean="0">
                <a:latin typeface="Montserrat" panose="00000500000000000000" pitchFamily="2" charset="0"/>
              </a:rPr>
              <a:t>Riesgos químicos en el estado de </a:t>
            </a:r>
            <a:r>
              <a:rPr lang="es-MX" sz="2000" b="1" dirty="0" smtClean="0">
                <a:solidFill>
                  <a:prstClr val="black"/>
                </a:solidFill>
                <a:latin typeface="Montserrat" panose="00000500000000000000" pitchFamily="2" charset="0"/>
              </a:rPr>
              <a:t>Quintana Roo</a:t>
            </a:r>
            <a:endParaRPr lang="es-MX" sz="2000" b="1" dirty="0">
              <a:solidFill>
                <a:prstClr val="black"/>
              </a:solidFill>
              <a:latin typeface="Montserrat" panose="00000500000000000000" pitchFamily="2" charset="0"/>
            </a:endParaRPr>
          </a:p>
        </p:txBody>
      </p:sp>
      <p:sp>
        <p:nvSpPr>
          <p:cNvPr id="3" name="2 CuadroTexto"/>
          <p:cNvSpPr txBox="1"/>
          <p:nvPr/>
        </p:nvSpPr>
        <p:spPr>
          <a:xfrm>
            <a:off x="235022" y="2060848"/>
            <a:ext cx="5126979" cy="3293209"/>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latin typeface="Montserrat" panose="00000500000000000000" pitchFamily="2" charset="0"/>
              </a:rPr>
              <a:t>Cuenta con las Carreteras Federales No</a:t>
            </a:r>
            <a:r>
              <a:rPr lang="es-MX" sz="1600" dirty="0" smtClean="0">
                <a:latin typeface="Montserrat" panose="00000500000000000000" pitchFamily="2" charset="0"/>
              </a:rPr>
              <a:t>. 186 </a:t>
            </a:r>
            <a:r>
              <a:rPr lang="es-MX" sz="1600" dirty="0" smtClean="0">
                <a:latin typeface="Montserrat" panose="00000500000000000000" pitchFamily="2" charset="0"/>
              </a:rPr>
              <a:t>Francisco Escárcega-Chetumal, No. 180D Mérida-Cancún, No</a:t>
            </a:r>
            <a:r>
              <a:rPr lang="es-MX" sz="1600" dirty="0" smtClean="0">
                <a:latin typeface="Montserrat" panose="00000500000000000000" pitchFamily="2" charset="0"/>
              </a:rPr>
              <a:t>. 293 </a:t>
            </a:r>
            <a:r>
              <a:rPr lang="es-MX" sz="1600" dirty="0" smtClean="0">
                <a:latin typeface="Montserrat" panose="00000500000000000000" pitchFamily="2" charset="0"/>
              </a:rPr>
              <a:t>Polyuc, </a:t>
            </a:r>
            <a:r>
              <a:rPr lang="es-MX" sz="1600" dirty="0" smtClean="0">
                <a:latin typeface="Montserrat" panose="00000500000000000000" pitchFamily="2" charset="0"/>
              </a:rPr>
              <a:t>tramo </a:t>
            </a:r>
            <a:r>
              <a:rPr lang="es-MX" sz="1600" dirty="0">
                <a:latin typeface="Montserrat" panose="00000500000000000000" pitchFamily="2" charset="0"/>
              </a:rPr>
              <a:t>c</a:t>
            </a:r>
            <a:r>
              <a:rPr lang="es-MX" sz="1600" dirty="0" smtClean="0">
                <a:latin typeface="Montserrat" panose="00000500000000000000" pitchFamily="2" charset="0"/>
              </a:rPr>
              <a:t>arretero </a:t>
            </a:r>
            <a:r>
              <a:rPr lang="es-MX" sz="1600" dirty="0" smtClean="0">
                <a:latin typeface="Montserrat" panose="00000500000000000000" pitchFamily="2" charset="0"/>
              </a:rPr>
              <a:t>Reforma Agraria-Puerto Juárez por las que pueden transitar sustancias químicas peligrosas para su distribución. </a:t>
            </a:r>
          </a:p>
          <a:p>
            <a:pPr algn="just"/>
            <a:endParaRPr lang="es-MX" sz="1600" dirty="0" smtClean="0">
              <a:latin typeface="Montserrat" panose="00000500000000000000" pitchFamily="2" charset="0"/>
            </a:endParaRPr>
          </a:p>
          <a:p>
            <a:pPr marL="285750" indent="-285750" algn="just">
              <a:buFont typeface="Wingdings" panose="05000000000000000000" pitchFamily="2" charset="2"/>
              <a:buChar char="§"/>
            </a:pPr>
            <a:r>
              <a:rPr lang="es-MX" sz="1600" dirty="0" smtClean="0">
                <a:latin typeface="Montserrat" panose="00000500000000000000" pitchFamily="2" charset="0"/>
              </a:rPr>
              <a:t>Se tienen registrados 21 accidentes ocurridos durante el transporte de sustancias químicas peligrosas en el periodo 2010-2016, en los cuales estuvieron involucradas </a:t>
            </a:r>
            <a:r>
              <a:rPr lang="es-MX" sz="1600" dirty="0">
                <a:latin typeface="Montserrat" panose="00000500000000000000" pitchFamily="2" charset="0"/>
              </a:rPr>
              <a:t>gasolina, diésel, gas LP, turbosina, asfalto, </a:t>
            </a:r>
            <a:r>
              <a:rPr lang="es-MX" sz="1600" dirty="0" err="1" smtClean="0">
                <a:latin typeface="Montserrat" panose="00000500000000000000" pitchFamily="2" charset="0"/>
              </a:rPr>
              <a:t>ciclohexano</a:t>
            </a:r>
            <a:r>
              <a:rPr lang="es-MX" sz="1600" dirty="0" smtClean="0">
                <a:latin typeface="Montserrat" panose="00000500000000000000" pitchFamily="2" charset="0"/>
              </a:rPr>
              <a:t> y </a:t>
            </a:r>
            <a:r>
              <a:rPr lang="es-MX" sz="1600" dirty="0">
                <a:latin typeface="Montserrat" panose="00000500000000000000" pitchFamily="2" charset="0"/>
              </a:rPr>
              <a:t>nitrato de amonio</a:t>
            </a:r>
            <a:r>
              <a:rPr lang="es-MX" sz="1600" dirty="0" smtClean="0">
                <a:latin typeface="Montserrat" panose="00000500000000000000" pitchFamily="2"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552" y="4254426"/>
            <a:ext cx="2986943" cy="170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548" y="1772816"/>
            <a:ext cx="3075947" cy="1730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67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1102678"/>
            <a:ext cx="7416824" cy="369332"/>
          </a:xfrm>
          <a:prstGeom prst="rect">
            <a:avLst/>
          </a:prstGeom>
          <a:noFill/>
        </p:spPr>
        <p:txBody>
          <a:bodyPr wrap="square" rtlCol="0">
            <a:spAutoFit/>
          </a:bodyPr>
          <a:lstStyle/>
          <a:p>
            <a:r>
              <a:rPr lang="es-MX" b="1" dirty="0" smtClean="0">
                <a:latin typeface="Montserrat" panose="00000500000000000000" pitchFamily="2" charset="0"/>
              </a:rPr>
              <a:t>Acciones de fortalecimiento para el estado de Quintana Roo</a:t>
            </a:r>
            <a:endParaRPr lang="es-MX" b="1" dirty="0">
              <a:solidFill>
                <a:prstClr val="black"/>
              </a:solidFill>
              <a:latin typeface="Montserrat" panose="00000500000000000000" pitchFamily="2" charset="0"/>
            </a:endParaRPr>
          </a:p>
        </p:txBody>
      </p:sp>
      <p:sp>
        <p:nvSpPr>
          <p:cNvPr id="3" name="2 CuadroTexto"/>
          <p:cNvSpPr txBox="1"/>
          <p:nvPr/>
        </p:nvSpPr>
        <p:spPr>
          <a:xfrm>
            <a:off x="539552" y="1916832"/>
            <a:ext cx="7992888" cy="3539430"/>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latin typeface="Montserrat" panose="00000500000000000000" pitchFamily="2" charset="0"/>
              </a:rPr>
              <a:t>Adecuado ordenamiento territorial tomando en cuenta los aspectos de peligro y riesgo químico para su asignación.</a:t>
            </a:r>
          </a:p>
          <a:p>
            <a:pPr marL="285750" indent="-285750" algn="just">
              <a:buFont typeface="Wingdings" panose="05000000000000000000" pitchFamily="2" charset="2"/>
              <a:buChar char="§"/>
            </a:pPr>
            <a:r>
              <a:rPr lang="es-MX" sz="1600" dirty="0" smtClean="0">
                <a:latin typeface="Montserrat" panose="00000500000000000000" pitchFamily="2" charset="0"/>
              </a:rPr>
              <a:t>Capacitación </a:t>
            </a:r>
            <a:r>
              <a:rPr lang="es-MX" sz="1600" dirty="0">
                <a:latin typeface="Montserrat" panose="00000500000000000000" pitchFamily="2" charset="0"/>
              </a:rPr>
              <a:t>del personal de protección civil para la correcta interpretación de los atlas municipales de </a:t>
            </a:r>
            <a:r>
              <a:rPr lang="es-MX" sz="1600" dirty="0" smtClean="0">
                <a:latin typeface="Montserrat" panose="00000500000000000000" pitchFamily="2" charset="0"/>
              </a:rPr>
              <a:t>peligro y riesgo </a:t>
            </a:r>
            <a:r>
              <a:rPr lang="es-MX" sz="1600" dirty="0">
                <a:latin typeface="Montserrat" panose="00000500000000000000" pitchFamily="2" charset="0"/>
              </a:rPr>
              <a:t>y continuar desarrollando los atlas de los municipios faltantes.</a:t>
            </a:r>
          </a:p>
          <a:p>
            <a:pPr marL="285750" indent="-285750" algn="just">
              <a:buFont typeface="Wingdings" panose="05000000000000000000" pitchFamily="2" charset="2"/>
              <a:buChar char="§"/>
            </a:pPr>
            <a:r>
              <a:rPr lang="es-MX" sz="1600" dirty="0">
                <a:latin typeface="Montserrat" panose="00000500000000000000" pitchFamily="2" charset="0"/>
              </a:rPr>
              <a:t>Elaboración de los planes de contingencia municipales para la atención de emergencias químicas.</a:t>
            </a:r>
          </a:p>
          <a:p>
            <a:pPr marL="285750" indent="-285750" algn="just">
              <a:buFont typeface="Wingdings" panose="05000000000000000000" pitchFamily="2" charset="2"/>
              <a:buChar char="§"/>
            </a:pPr>
            <a:r>
              <a:rPr lang="es-MX" sz="1600" dirty="0" smtClean="0">
                <a:latin typeface="Montserrat" panose="00000500000000000000" pitchFamily="2" charset="0"/>
              </a:rPr>
              <a:t>Capacitación </a:t>
            </a:r>
            <a:r>
              <a:rPr lang="es-MX" sz="1600" dirty="0">
                <a:latin typeface="Montserrat" panose="00000500000000000000" pitchFamily="2" charset="0"/>
              </a:rPr>
              <a:t>del personal de las unidades de protección civil en la atención de emergencias </a:t>
            </a:r>
            <a:r>
              <a:rPr lang="es-MX" sz="1600" dirty="0" smtClean="0">
                <a:latin typeface="Montserrat" panose="00000500000000000000" pitchFamily="2" charset="0"/>
              </a:rPr>
              <a:t>químicas. </a:t>
            </a:r>
            <a:endParaRPr lang="es-MX" sz="1600" dirty="0">
              <a:latin typeface="Montserrat" panose="00000500000000000000" pitchFamily="2" charset="0"/>
            </a:endParaRPr>
          </a:p>
          <a:p>
            <a:pPr marL="285750" indent="-285750" algn="just">
              <a:buFont typeface="Wingdings" panose="05000000000000000000" pitchFamily="2" charset="2"/>
              <a:buChar char="§"/>
            </a:pPr>
            <a:r>
              <a:rPr lang="es-MX" sz="1600" dirty="0">
                <a:latin typeface="Montserrat" panose="00000500000000000000" pitchFamily="2" charset="0"/>
              </a:rPr>
              <a:t>Equipo de protección personal </a:t>
            </a:r>
            <a:r>
              <a:rPr lang="es-MX" sz="1600" dirty="0" smtClean="0">
                <a:latin typeface="Montserrat" panose="00000500000000000000" pitchFamily="2" charset="0"/>
              </a:rPr>
              <a:t>adecuado al tipo de emergencia que pueda presentarse.</a:t>
            </a:r>
          </a:p>
          <a:p>
            <a:pPr marL="285750" indent="-285750" algn="just">
              <a:buFont typeface="Wingdings" panose="05000000000000000000" pitchFamily="2" charset="2"/>
              <a:buChar char="§"/>
            </a:pPr>
            <a:r>
              <a:rPr lang="es-MX" sz="1600" dirty="0" smtClean="0">
                <a:latin typeface="Montserrat" panose="00000500000000000000" pitchFamily="2" charset="0"/>
              </a:rPr>
              <a:t>Fomentar la creación de Grupos Locales de Ayuda Mutua Industrial para fortalecer la atención de emergencias y optimizar recursos materiales y humanos.</a:t>
            </a:r>
          </a:p>
        </p:txBody>
      </p:sp>
    </p:spTree>
    <p:extLst>
      <p:ext uri="{BB962C8B-B14F-4D97-AF65-F5344CB8AC3E}">
        <p14:creationId xmlns:p14="http://schemas.microsoft.com/office/powerpoint/2010/main" val="56754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428A856-8863-3B47-871D-0BD0F50BE444}"/>
              </a:ext>
            </a:extLst>
          </p:cNvPr>
          <p:cNvSpPr txBox="1"/>
          <p:nvPr/>
        </p:nvSpPr>
        <p:spPr>
          <a:xfrm>
            <a:off x="332716" y="369056"/>
            <a:ext cx="3151825" cy="646331"/>
          </a:xfrm>
          <a:prstGeom prst="rect">
            <a:avLst/>
          </a:prstGeom>
          <a:noFill/>
        </p:spPr>
        <p:txBody>
          <a:bodyPr wrap="none" rtlCol="0">
            <a:spAutoFit/>
          </a:bodyPr>
          <a:lstStyle/>
          <a:p>
            <a:r>
              <a:rPr lang="es-MX" b="1" dirty="0" smtClean="0">
                <a:latin typeface="Montserrat" pitchFamily="2" charset="77"/>
              </a:rPr>
              <a:t>Instrumento</a:t>
            </a:r>
            <a:r>
              <a:rPr lang="en-US" b="1" dirty="0" smtClean="0">
                <a:latin typeface="Montserrat" pitchFamily="2" charset="77"/>
              </a:rPr>
              <a:t> </a:t>
            </a:r>
            <a:r>
              <a:rPr lang="es-MX" b="1" dirty="0" smtClean="0">
                <a:latin typeface="Montserrat" pitchFamily="2" charset="77"/>
              </a:rPr>
              <a:t>Financiero</a:t>
            </a:r>
            <a:r>
              <a:rPr lang="en-US" b="1" dirty="0" smtClean="0">
                <a:latin typeface="Montserrat" pitchFamily="2" charset="77"/>
              </a:rPr>
              <a:t> </a:t>
            </a:r>
          </a:p>
          <a:p>
            <a:r>
              <a:rPr lang="en-US" b="1" dirty="0" smtClean="0">
                <a:latin typeface="Montserrat" pitchFamily="2" charset="77"/>
              </a:rPr>
              <a:t>FOPREDEN</a:t>
            </a:r>
            <a:endParaRPr lang="en-US" b="1" dirty="0">
              <a:latin typeface="Montserrat" pitchFamily="2" charset="77"/>
            </a:endParaRPr>
          </a:p>
        </p:txBody>
      </p:sp>
      <p:sp>
        <p:nvSpPr>
          <p:cNvPr id="7" name="TextBox 6">
            <a:extLst>
              <a:ext uri="{FF2B5EF4-FFF2-40B4-BE49-F238E27FC236}">
                <a16:creationId xmlns="" xmlns:a16="http://schemas.microsoft.com/office/drawing/2014/main" id="{0FE08353-C43F-8A43-A108-679ADC0231F6}"/>
              </a:ext>
            </a:extLst>
          </p:cNvPr>
          <p:cNvSpPr txBox="1"/>
          <p:nvPr/>
        </p:nvSpPr>
        <p:spPr>
          <a:xfrm>
            <a:off x="2939802" y="1193418"/>
            <a:ext cx="4296494" cy="400110"/>
          </a:xfrm>
          <a:prstGeom prst="rect">
            <a:avLst/>
          </a:prstGeom>
          <a:noFill/>
        </p:spPr>
        <p:txBody>
          <a:bodyPr wrap="square" rtlCol="0">
            <a:spAutoFit/>
          </a:bodyPr>
          <a:lstStyle/>
          <a:p>
            <a:r>
              <a:rPr lang="es-ES_tradnl" sz="2000" b="1" dirty="0" smtClean="0"/>
              <a:t>Histórico de </a:t>
            </a:r>
            <a:r>
              <a:rPr lang="es-ES_tradnl" sz="2000" b="1" dirty="0" smtClean="0"/>
              <a:t>Proyectos Preventivos</a:t>
            </a:r>
            <a:endParaRPr lang="es-ES_tradnl" sz="2000" b="1" dirty="0"/>
          </a:p>
        </p:txBody>
      </p:sp>
      <p:graphicFrame>
        <p:nvGraphicFramePr>
          <p:cNvPr id="6" name="5 Tabla"/>
          <p:cNvGraphicFramePr>
            <a:graphicFrameLocks noGrp="1"/>
          </p:cNvGraphicFramePr>
          <p:nvPr>
            <p:extLst>
              <p:ext uri="{D42A27DB-BD31-4B8C-83A1-F6EECF244321}">
                <p14:modId xmlns:p14="http://schemas.microsoft.com/office/powerpoint/2010/main" val="2726662344"/>
              </p:ext>
            </p:extLst>
          </p:nvPr>
        </p:nvGraphicFramePr>
        <p:xfrm>
          <a:off x="755576" y="1914467"/>
          <a:ext cx="7776864" cy="3943343"/>
        </p:xfrm>
        <a:graphic>
          <a:graphicData uri="http://schemas.openxmlformats.org/drawingml/2006/table">
            <a:tbl>
              <a:tblPr>
                <a:tableStyleId>{5C22544A-7EE6-4342-B048-85BDC9FD1C3A}</a:tableStyleId>
              </a:tblPr>
              <a:tblGrid>
                <a:gridCol w="509233"/>
                <a:gridCol w="1362975"/>
                <a:gridCol w="1872208"/>
                <a:gridCol w="1290241"/>
                <a:gridCol w="1446063"/>
                <a:gridCol w="1296144"/>
              </a:tblGrid>
              <a:tr h="398298">
                <a:tc>
                  <a:txBody>
                    <a:bodyPr/>
                    <a:lstStyle/>
                    <a:p>
                      <a:pPr algn="ctr" fontAlgn="ctr"/>
                      <a:r>
                        <a:rPr lang="es-MX" sz="1200" b="1" u="none" strike="noStrike" dirty="0">
                          <a:effectLst/>
                          <a:latin typeface="Montserrat" panose="00000500000000000000" pitchFamily="2" charset="0"/>
                        </a:rPr>
                        <a:t>AÑO</a:t>
                      </a:r>
                      <a:endParaRPr lang="es-MX" sz="1200" b="1" i="0" u="none" strike="noStrike" dirty="0">
                        <a:solidFill>
                          <a:srgbClr val="000000"/>
                        </a:solidFill>
                        <a:effectLst/>
                        <a:latin typeface="Montserrat" panose="00000500000000000000" pitchFamily="2" charset="0"/>
                      </a:endParaRPr>
                    </a:p>
                  </a:txBody>
                  <a:tcPr marL="4023" marR="4023" marT="4023" marB="0" anchor="ctr">
                    <a:noFill/>
                  </a:tcPr>
                </a:tc>
                <a:tc>
                  <a:txBody>
                    <a:bodyPr/>
                    <a:lstStyle/>
                    <a:p>
                      <a:pPr algn="ctr" fontAlgn="ctr"/>
                      <a:r>
                        <a:rPr lang="es-MX" sz="1200" b="1" u="none" strike="noStrike" dirty="0">
                          <a:effectLst/>
                          <a:latin typeface="Montserrat" panose="00000500000000000000" pitchFamily="2" charset="0"/>
                        </a:rPr>
                        <a:t>ESTATUS</a:t>
                      </a:r>
                      <a:endParaRPr lang="es-MX" sz="1200" b="1" i="0" u="none" strike="noStrike" dirty="0">
                        <a:solidFill>
                          <a:srgbClr val="000000"/>
                        </a:solidFill>
                        <a:effectLst/>
                        <a:latin typeface="Montserrat" panose="00000500000000000000" pitchFamily="2" charset="0"/>
                      </a:endParaRPr>
                    </a:p>
                  </a:txBody>
                  <a:tcPr marL="4023" marR="4023" marT="4023" marB="0" anchor="ctr">
                    <a:noFill/>
                  </a:tcPr>
                </a:tc>
                <a:tc>
                  <a:txBody>
                    <a:bodyPr/>
                    <a:lstStyle/>
                    <a:p>
                      <a:pPr algn="ctr" fontAlgn="ctr"/>
                      <a:r>
                        <a:rPr lang="es-MX" sz="1200" b="1" u="none" strike="noStrike" dirty="0">
                          <a:effectLst/>
                          <a:latin typeface="Montserrat" panose="00000500000000000000" pitchFamily="2" charset="0"/>
                        </a:rPr>
                        <a:t>NOMBRE DEL PROYECTO</a:t>
                      </a:r>
                      <a:endParaRPr lang="es-MX" sz="1200" b="1" i="0" u="none" strike="noStrike" dirty="0">
                        <a:solidFill>
                          <a:srgbClr val="000000"/>
                        </a:solidFill>
                        <a:effectLst/>
                        <a:latin typeface="Montserrat" panose="00000500000000000000" pitchFamily="2" charset="0"/>
                      </a:endParaRPr>
                    </a:p>
                  </a:txBody>
                  <a:tcPr marL="4023" marR="4023" marT="4023" marB="0" anchor="ctr">
                    <a:noFill/>
                  </a:tcPr>
                </a:tc>
                <a:tc>
                  <a:txBody>
                    <a:bodyPr/>
                    <a:lstStyle/>
                    <a:p>
                      <a:pPr algn="ctr" fontAlgn="ctr"/>
                      <a:r>
                        <a:rPr lang="es-MX" sz="1200" b="1" u="none" strike="noStrike" dirty="0">
                          <a:effectLst/>
                          <a:latin typeface="Montserrat" panose="00000500000000000000" pitchFamily="2" charset="0"/>
                        </a:rPr>
                        <a:t>APORTACIÓN FEDERAL</a:t>
                      </a:r>
                      <a:endParaRPr lang="es-MX" sz="1200" b="1" i="0" u="none" strike="noStrike" dirty="0">
                        <a:solidFill>
                          <a:srgbClr val="000000"/>
                        </a:solidFill>
                        <a:effectLst/>
                        <a:latin typeface="Montserrat" panose="00000500000000000000" pitchFamily="2" charset="0"/>
                      </a:endParaRPr>
                    </a:p>
                  </a:txBody>
                  <a:tcPr marL="4023" marR="4023" marT="4023" marB="0" anchor="ctr">
                    <a:noFill/>
                  </a:tcPr>
                </a:tc>
                <a:tc>
                  <a:txBody>
                    <a:bodyPr/>
                    <a:lstStyle/>
                    <a:p>
                      <a:pPr algn="ctr" fontAlgn="ctr"/>
                      <a:r>
                        <a:rPr lang="es-MX" sz="1200" b="1" u="none" strike="noStrike" dirty="0">
                          <a:effectLst/>
                          <a:latin typeface="Montserrat" panose="00000500000000000000" pitchFamily="2" charset="0"/>
                        </a:rPr>
                        <a:t>COPARTICIPACIÓN</a:t>
                      </a:r>
                      <a:endParaRPr lang="es-MX" sz="1200" b="1" i="0" u="none" strike="noStrike" dirty="0">
                        <a:solidFill>
                          <a:srgbClr val="000000"/>
                        </a:solidFill>
                        <a:effectLst/>
                        <a:latin typeface="Montserrat" panose="00000500000000000000" pitchFamily="2" charset="0"/>
                      </a:endParaRPr>
                    </a:p>
                  </a:txBody>
                  <a:tcPr marL="4023" marR="4023" marT="4023" marB="0" anchor="ctr">
                    <a:noFill/>
                  </a:tcPr>
                </a:tc>
                <a:tc>
                  <a:txBody>
                    <a:bodyPr/>
                    <a:lstStyle/>
                    <a:p>
                      <a:pPr algn="ctr" fontAlgn="ctr"/>
                      <a:r>
                        <a:rPr lang="es-MX" sz="1200" b="1" u="none" strike="noStrike" dirty="0">
                          <a:effectLst/>
                          <a:latin typeface="Montserrat" panose="00000500000000000000" pitchFamily="2" charset="0"/>
                        </a:rPr>
                        <a:t>TOTAL</a:t>
                      </a:r>
                      <a:endParaRPr lang="es-MX" sz="1200" b="1" i="0" u="none" strike="noStrike" dirty="0">
                        <a:solidFill>
                          <a:srgbClr val="000000"/>
                        </a:solidFill>
                        <a:effectLst/>
                        <a:latin typeface="Montserrat" panose="00000500000000000000" pitchFamily="2" charset="0"/>
                      </a:endParaRPr>
                    </a:p>
                  </a:txBody>
                  <a:tcPr marL="4023" marR="4023" marT="4023" marB="0" anchor="ctr">
                    <a:noFill/>
                  </a:tcPr>
                </a:tc>
              </a:tr>
              <a:tr h="1617926">
                <a:tc>
                  <a:txBody>
                    <a:bodyPr/>
                    <a:lstStyle/>
                    <a:p>
                      <a:pPr algn="ctr" fontAlgn="ctr"/>
                      <a:r>
                        <a:rPr lang="es-MX" sz="1200" b="1" i="0" u="none" strike="noStrike">
                          <a:solidFill>
                            <a:srgbClr val="000000"/>
                          </a:solidFill>
                          <a:effectLst/>
                          <a:latin typeface="Montserrat" panose="00000500000000000000" pitchFamily="2" charset="0"/>
                        </a:rPr>
                        <a:t>2010-2011</a:t>
                      </a:r>
                    </a:p>
                  </a:txBody>
                  <a:tcPr marL="9525" marR="9525" marT="9525" marB="0" anchor="ctr">
                    <a:noFill/>
                  </a:tcPr>
                </a:tc>
                <a:tc>
                  <a:txBody>
                    <a:bodyPr/>
                    <a:lstStyle/>
                    <a:p>
                      <a:pPr algn="ctr" fontAlgn="ctr"/>
                      <a:r>
                        <a:rPr lang="es-MX" sz="1200" b="0" i="0" u="none" strike="noStrike">
                          <a:solidFill>
                            <a:srgbClr val="000000"/>
                          </a:solidFill>
                          <a:effectLst/>
                          <a:latin typeface="Montserrat" panose="00000500000000000000" pitchFamily="2" charset="0"/>
                        </a:rPr>
                        <a:t>FINALIZADO 2016</a:t>
                      </a:r>
                    </a:p>
                  </a:txBody>
                  <a:tcPr marL="9525" marR="9525" marT="9525" marB="0" anchor="ctr">
                    <a:noFill/>
                  </a:tcPr>
                </a:tc>
                <a:tc>
                  <a:txBody>
                    <a:bodyPr/>
                    <a:lstStyle/>
                    <a:p>
                      <a:pPr algn="l" fontAlgn="ctr"/>
                      <a:r>
                        <a:rPr lang="es-MX" sz="1200" b="0" i="0" u="none" strike="noStrike" dirty="0">
                          <a:solidFill>
                            <a:srgbClr val="000000"/>
                          </a:solidFill>
                          <a:effectLst/>
                          <a:latin typeface="Montserrat" panose="00000500000000000000" pitchFamily="2" charset="0"/>
                        </a:rPr>
                        <a:t>PREVENCIÓN ANTE CONTINGENCIAS EN EL SECTOR RURAL DE QUINTANA ROO</a:t>
                      </a:r>
                    </a:p>
                  </a:txBody>
                  <a:tcPr marL="9525" marR="9525" marT="9525" marB="0" anchor="ctr">
                    <a:noFill/>
                  </a:tcPr>
                </a:tc>
                <a:tc>
                  <a:txBody>
                    <a:bodyPr/>
                    <a:lstStyle/>
                    <a:p>
                      <a:pPr algn="l" fontAlgn="ctr"/>
                      <a:r>
                        <a:rPr lang="es-MX" sz="1200" b="0" i="0" u="none" strike="noStrike" dirty="0">
                          <a:solidFill>
                            <a:srgbClr val="000000"/>
                          </a:solidFill>
                          <a:effectLst/>
                          <a:latin typeface="Montserrat" panose="00000500000000000000" pitchFamily="2" charset="0"/>
                        </a:rPr>
                        <a:t> </a:t>
                      </a:r>
                      <a:r>
                        <a:rPr lang="es-MX" sz="1200" b="0" i="0" u="none" strike="noStrike" dirty="0" smtClean="0">
                          <a:solidFill>
                            <a:srgbClr val="000000"/>
                          </a:solidFill>
                          <a:effectLst/>
                          <a:latin typeface="Montserrat" panose="00000500000000000000" pitchFamily="2" charset="0"/>
                        </a:rPr>
                        <a:t>$</a:t>
                      </a:r>
                      <a:r>
                        <a:rPr lang="es-MX" sz="1200" b="0" i="0" u="none" strike="noStrike" baseline="0" dirty="0" smtClean="0">
                          <a:solidFill>
                            <a:srgbClr val="000000"/>
                          </a:solidFill>
                          <a:effectLst/>
                          <a:latin typeface="Montserrat" panose="00000500000000000000" pitchFamily="2" charset="0"/>
                        </a:rPr>
                        <a:t> </a:t>
                      </a:r>
                      <a:r>
                        <a:rPr lang="es-MX" sz="1200" b="0" i="0" u="none" strike="noStrike" dirty="0" smtClean="0">
                          <a:solidFill>
                            <a:srgbClr val="000000"/>
                          </a:solidFill>
                          <a:effectLst/>
                          <a:latin typeface="Montserrat" panose="00000500000000000000" pitchFamily="2" charset="0"/>
                        </a:rPr>
                        <a:t>2,014,201.70 </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l" fontAlgn="ctr"/>
                      <a:r>
                        <a:rPr lang="es-MX" sz="1200" b="0" i="0" u="none" strike="noStrike" dirty="0">
                          <a:solidFill>
                            <a:srgbClr val="000000"/>
                          </a:solidFill>
                          <a:effectLst/>
                          <a:latin typeface="Montserrat" panose="00000500000000000000" pitchFamily="2" charset="0"/>
                        </a:rPr>
                        <a:t> </a:t>
                      </a:r>
                      <a:r>
                        <a:rPr lang="es-MX" sz="1200" b="0" i="0" u="none" strike="noStrike" dirty="0" smtClean="0">
                          <a:solidFill>
                            <a:srgbClr val="000000"/>
                          </a:solidFill>
                          <a:effectLst/>
                          <a:latin typeface="Montserrat" panose="00000500000000000000" pitchFamily="2" charset="0"/>
                        </a:rPr>
                        <a:t>$</a:t>
                      </a:r>
                      <a:r>
                        <a:rPr lang="es-MX" sz="1200" b="0" i="0" u="none" strike="noStrike" baseline="0" dirty="0" smtClean="0">
                          <a:solidFill>
                            <a:srgbClr val="000000"/>
                          </a:solidFill>
                          <a:effectLst/>
                          <a:latin typeface="Montserrat" panose="00000500000000000000" pitchFamily="2" charset="0"/>
                        </a:rPr>
                        <a:t> </a:t>
                      </a:r>
                      <a:r>
                        <a:rPr lang="es-MX" sz="1200" b="0" i="0" u="none" strike="noStrike" dirty="0" smtClean="0">
                          <a:solidFill>
                            <a:srgbClr val="000000"/>
                          </a:solidFill>
                          <a:effectLst/>
                          <a:latin typeface="Montserrat" panose="00000500000000000000" pitchFamily="2" charset="0"/>
                        </a:rPr>
                        <a:t>863,229.30 </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l" fontAlgn="ctr"/>
                      <a:r>
                        <a:rPr lang="es-MX" sz="1200" b="0" i="0" u="none" strike="noStrike" dirty="0">
                          <a:solidFill>
                            <a:srgbClr val="000000"/>
                          </a:solidFill>
                          <a:effectLst/>
                          <a:latin typeface="Montserrat" panose="00000500000000000000" pitchFamily="2" charset="0"/>
                        </a:rPr>
                        <a:t> $ </a:t>
                      </a:r>
                      <a:r>
                        <a:rPr lang="es-MX" sz="1200" b="0" i="0" u="none" strike="noStrike" dirty="0" smtClean="0">
                          <a:solidFill>
                            <a:srgbClr val="000000"/>
                          </a:solidFill>
                          <a:effectLst/>
                          <a:latin typeface="Montserrat" panose="00000500000000000000" pitchFamily="2" charset="0"/>
                        </a:rPr>
                        <a:t>2,877,431.00 </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r>
              <a:tr h="1927119">
                <a:tc>
                  <a:txBody>
                    <a:bodyPr/>
                    <a:lstStyle/>
                    <a:p>
                      <a:pPr algn="ctr" fontAlgn="ctr"/>
                      <a:r>
                        <a:rPr lang="es-MX" sz="1200" b="1" i="0" u="none" strike="noStrike">
                          <a:solidFill>
                            <a:srgbClr val="000000"/>
                          </a:solidFill>
                          <a:effectLst/>
                          <a:latin typeface="Montserrat" panose="00000500000000000000" pitchFamily="2" charset="0"/>
                        </a:rPr>
                        <a:t>2013</a:t>
                      </a:r>
                    </a:p>
                  </a:txBody>
                  <a:tcPr marL="9525" marR="9525" marT="9525" marB="0" anchor="ctr">
                    <a:noFill/>
                  </a:tcPr>
                </a:tc>
                <a:tc>
                  <a:txBody>
                    <a:bodyPr/>
                    <a:lstStyle/>
                    <a:p>
                      <a:pPr algn="ctr" fontAlgn="ctr"/>
                      <a:r>
                        <a:rPr lang="es-MX" sz="1200" b="0" i="0" u="none" strike="noStrike">
                          <a:solidFill>
                            <a:srgbClr val="000000"/>
                          </a:solidFill>
                          <a:effectLst/>
                          <a:latin typeface="Montserrat" panose="00000500000000000000" pitchFamily="2" charset="0"/>
                        </a:rPr>
                        <a:t>EN EJECUCIÓN</a:t>
                      </a:r>
                    </a:p>
                  </a:txBody>
                  <a:tcPr marL="9525" marR="9525" marT="9525" marB="0" anchor="ctr">
                    <a:noFill/>
                  </a:tcPr>
                </a:tc>
                <a:tc>
                  <a:txBody>
                    <a:bodyPr/>
                    <a:lstStyle/>
                    <a:p>
                      <a:pPr algn="l" fontAlgn="ctr"/>
                      <a:r>
                        <a:rPr lang="es-MX" sz="1200" b="0" i="0" u="none" strike="noStrike" dirty="0">
                          <a:solidFill>
                            <a:srgbClr val="000000"/>
                          </a:solidFill>
                          <a:effectLst/>
                          <a:latin typeface="Montserrat" panose="00000500000000000000" pitchFamily="2" charset="0"/>
                        </a:rPr>
                        <a:t>ATLAS ESTATAL DEL ESTADO DE QUINTANA ROO, FASE I: PELIGRO Y VULNERABILIDAD</a:t>
                      </a:r>
                    </a:p>
                  </a:txBody>
                  <a:tcPr marL="9525" marR="9525" marT="9525" marB="0" anchor="ctr">
                    <a:noFill/>
                  </a:tcPr>
                </a:tc>
                <a:tc>
                  <a:txBody>
                    <a:bodyPr/>
                    <a:lstStyle/>
                    <a:p>
                      <a:pPr algn="l" fontAlgn="ctr"/>
                      <a:r>
                        <a:rPr lang="es-MX" sz="1200" b="0" i="0" u="none" strike="noStrike" dirty="0">
                          <a:solidFill>
                            <a:srgbClr val="000000"/>
                          </a:solidFill>
                          <a:effectLst/>
                          <a:latin typeface="Montserrat" panose="00000500000000000000" pitchFamily="2" charset="0"/>
                        </a:rPr>
                        <a:t> $ </a:t>
                      </a:r>
                      <a:r>
                        <a:rPr lang="es-MX" sz="1200" b="0" i="0" u="none" strike="noStrike" dirty="0" smtClean="0">
                          <a:solidFill>
                            <a:srgbClr val="000000"/>
                          </a:solidFill>
                          <a:effectLst/>
                          <a:latin typeface="Montserrat" panose="00000500000000000000" pitchFamily="2" charset="0"/>
                        </a:rPr>
                        <a:t>47,962,285.31 </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l" fontAlgn="ctr"/>
                      <a:r>
                        <a:rPr lang="es-MX" sz="1200" b="0" i="0" u="none" strike="noStrike" dirty="0">
                          <a:solidFill>
                            <a:srgbClr val="000000"/>
                          </a:solidFill>
                          <a:effectLst/>
                          <a:latin typeface="Montserrat" panose="00000500000000000000" pitchFamily="2" charset="0"/>
                        </a:rPr>
                        <a:t> </a:t>
                      </a:r>
                      <a:r>
                        <a:rPr lang="es-MX" sz="1200" b="0" i="0" u="none" strike="noStrike" dirty="0" smtClean="0">
                          <a:solidFill>
                            <a:srgbClr val="000000"/>
                          </a:solidFill>
                          <a:effectLst/>
                          <a:latin typeface="Montserrat" panose="00000500000000000000" pitchFamily="2" charset="0"/>
                        </a:rPr>
                        <a:t>$</a:t>
                      </a:r>
                      <a:r>
                        <a:rPr lang="es-MX" sz="1200" b="0" i="0" u="none" strike="noStrike" baseline="0" dirty="0" smtClean="0">
                          <a:solidFill>
                            <a:srgbClr val="000000"/>
                          </a:solidFill>
                          <a:effectLst/>
                          <a:latin typeface="Montserrat" panose="00000500000000000000" pitchFamily="2" charset="0"/>
                        </a:rPr>
                        <a:t> </a:t>
                      </a:r>
                      <a:r>
                        <a:rPr lang="es-MX" sz="1200" b="0" i="0" u="none" strike="noStrike" dirty="0" smtClean="0">
                          <a:solidFill>
                            <a:srgbClr val="000000"/>
                          </a:solidFill>
                          <a:effectLst/>
                          <a:latin typeface="Montserrat" panose="00000500000000000000" pitchFamily="2" charset="0"/>
                        </a:rPr>
                        <a:t>11,990,571.33 </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l" fontAlgn="ctr"/>
                      <a:r>
                        <a:rPr lang="es-MX" sz="1200" b="0" i="0" u="none" strike="noStrike" dirty="0">
                          <a:solidFill>
                            <a:srgbClr val="000000"/>
                          </a:solidFill>
                          <a:effectLst/>
                          <a:latin typeface="Montserrat" panose="00000500000000000000" pitchFamily="2" charset="0"/>
                        </a:rPr>
                        <a:t> </a:t>
                      </a:r>
                      <a:r>
                        <a:rPr lang="es-MX" sz="1200" b="0" i="0" u="none" strike="noStrike" dirty="0" smtClean="0">
                          <a:solidFill>
                            <a:srgbClr val="000000"/>
                          </a:solidFill>
                          <a:effectLst/>
                          <a:latin typeface="Montserrat" panose="00000500000000000000" pitchFamily="2" charset="0"/>
                        </a:rPr>
                        <a:t>$</a:t>
                      </a:r>
                      <a:r>
                        <a:rPr lang="es-MX" sz="1200" b="0" i="0" u="none" strike="noStrike" baseline="0" dirty="0" smtClean="0">
                          <a:solidFill>
                            <a:srgbClr val="000000"/>
                          </a:solidFill>
                          <a:effectLst/>
                          <a:latin typeface="Montserrat" panose="00000500000000000000" pitchFamily="2" charset="0"/>
                        </a:rPr>
                        <a:t> </a:t>
                      </a:r>
                      <a:r>
                        <a:rPr lang="es-MX" sz="1200" b="0" i="0" u="none" strike="noStrike" dirty="0" smtClean="0">
                          <a:solidFill>
                            <a:srgbClr val="000000"/>
                          </a:solidFill>
                          <a:effectLst/>
                          <a:latin typeface="Montserrat" panose="00000500000000000000" pitchFamily="2" charset="0"/>
                        </a:rPr>
                        <a:t>59,952,856.64 </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r>
            </a:tbl>
          </a:graphicData>
        </a:graphic>
      </p:graphicFrame>
      <p:sp>
        <p:nvSpPr>
          <p:cNvPr id="11" name="TextBox 6">
            <a:extLst>
              <a:ext uri="{FF2B5EF4-FFF2-40B4-BE49-F238E27FC236}">
                <a16:creationId xmlns:a16="http://schemas.microsoft.com/office/drawing/2014/main" xmlns="" id="{0FE08353-C43F-8A43-A108-679ADC0231F6}"/>
              </a:ext>
            </a:extLst>
          </p:cNvPr>
          <p:cNvSpPr txBox="1"/>
          <p:nvPr/>
        </p:nvSpPr>
        <p:spPr>
          <a:xfrm>
            <a:off x="323528" y="5877272"/>
            <a:ext cx="4237955" cy="646331"/>
          </a:xfrm>
          <a:prstGeom prst="rect">
            <a:avLst/>
          </a:prstGeom>
          <a:noFill/>
        </p:spPr>
        <p:txBody>
          <a:bodyPr wrap="none" rtlCol="0">
            <a:spAutoFit/>
          </a:bodyPr>
          <a:lstStyle/>
          <a:p>
            <a:r>
              <a:rPr lang="es-MX" dirty="0" smtClean="0"/>
              <a:t>Inversión total en prevención 2010 - actual </a:t>
            </a:r>
          </a:p>
          <a:p>
            <a:r>
              <a:rPr lang="es-MX" dirty="0" smtClean="0"/>
              <a:t>$ 62’830,287.64</a:t>
            </a:r>
            <a:endParaRPr lang="es-MX" dirty="0"/>
          </a:p>
        </p:txBody>
      </p:sp>
    </p:spTree>
    <p:extLst>
      <p:ext uri="{BB962C8B-B14F-4D97-AF65-F5344CB8AC3E}">
        <p14:creationId xmlns:p14="http://schemas.microsoft.com/office/powerpoint/2010/main" val="3797070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882" t="14876" r="10114" b="12258"/>
          <a:stretch/>
        </p:blipFill>
        <p:spPr bwMode="auto">
          <a:xfrm>
            <a:off x="4626786" y="1419812"/>
            <a:ext cx="4220888" cy="480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006" t="15642" r="10321" b="12239"/>
          <a:stretch/>
        </p:blipFill>
        <p:spPr bwMode="auto">
          <a:xfrm>
            <a:off x="273232" y="1500217"/>
            <a:ext cx="4154752" cy="472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 xmlns:a16="http://schemas.microsoft.com/office/drawing/2014/main" id="{10DC2165-6ED2-AC47-9290-3D955273443E}"/>
              </a:ext>
            </a:extLst>
          </p:cNvPr>
          <p:cNvSpPr txBox="1"/>
          <p:nvPr/>
        </p:nvSpPr>
        <p:spPr>
          <a:xfrm>
            <a:off x="251520" y="116632"/>
            <a:ext cx="2125903" cy="461665"/>
          </a:xfrm>
          <a:prstGeom prst="rect">
            <a:avLst/>
          </a:prstGeom>
          <a:noFill/>
        </p:spPr>
        <p:txBody>
          <a:bodyPr wrap="none" rtlCol="0">
            <a:spAutoFit/>
          </a:bodyPr>
          <a:lstStyle/>
          <a:p>
            <a:r>
              <a:rPr lang="en-US" sz="2400" b="1" dirty="0" err="1">
                <a:latin typeface="Montserrat" pitchFamily="2" charset="77"/>
              </a:rPr>
              <a:t>Diagnóstico</a:t>
            </a:r>
            <a:endParaRPr lang="en-US" sz="2400" b="1" dirty="0">
              <a:latin typeface="Montserrat" pitchFamily="2" charset="77"/>
            </a:endParaRPr>
          </a:p>
        </p:txBody>
      </p:sp>
      <p:sp>
        <p:nvSpPr>
          <p:cNvPr id="6" name="TextBox 5">
            <a:extLst>
              <a:ext uri="{FF2B5EF4-FFF2-40B4-BE49-F238E27FC236}">
                <a16:creationId xmlns="" xmlns:a16="http://schemas.microsoft.com/office/drawing/2014/main" id="{B6F2A2A7-FDC4-C24F-A502-33BD59466B99}"/>
              </a:ext>
            </a:extLst>
          </p:cNvPr>
          <p:cNvSpPr txBox="1"/>
          <p:nvPr/>
        </p:nvSpPr>
        <p:spPr>
          <a:xfrm>
            <a:off x="676606" y="2072651"/>
            <a:ext cx="1674002" cy="584775"/>
          </a:xfrm>
          <a:prstGeom prst="rect">
            <a:avLst/>
          </a:prstGeom>
          <a:noFill/>
        </p:spPr>
        <p:txBody>
          <a:bodyPr wrap="square" rtlCol="0">
            <a:spAutoFit/>
          </a:bodyPr>
          <a:lstStyle/>
          <a:p>
            <a:r>
              <a:rPr lang="en-US" sz="1600" b="1" dirty="0" err="1">
                <a:latin typeface="Montserrat" pitchFamily="2" charset="77"/>
              </a:rPr>
              <a:t>Declaratorias</a:t>
            </a:r>
            <a:r>
              <a:rPr lang="en-US" sz="1600" b="1" dirty="0">
                <a:latin typeface="Montserrat" pitchFamily="2" charset="77"/>
              </a:rPr>
              <a:t> de </a:t>
            </a:r>
            <a:r>
              <a:rPr lang="en-US" sz="1600" b="1" dirty="0" err="1">
                <a:latin typeface="Montserrat" pitchFamily="2" charset="77"/>
              </a:rPr>
              <a:t>Desastre</a:t>
            </a:r>
            <a:endParaRPr lang="en-US" sz="1600" b="1" dirty="0">
              <a:latin typeface="Montserrat" pitchFamily="2" charset="77"/>
            </a:endParaRPr>
          </a:p>
        </p:txBody>
      </p:sp>
      <p:sp>
        <p:nvSpPr>
          <p:cNvPr id="7" name="TextBox 6">
            <a:extLst>
              <a:ext uri="{FF2B5EF4-FFF2-40B4-BE49-F238E27FC236}">
                <a16:creationId xmlns="" xmlns:a16="http://schemas.microsoft.com/office/drawing/2014/main" id="{35512E6E-DDA9-7440-AC7D-939EE8D2F549}"/>
              </a:ext>
            </a:extLst>
          </p:cNvPr>
          <p:cNvSpPr txBox="1"/>
          <p:nvPr/>
        </p:nvSpPr>
        <p:spPr>
          <a:xfrm>
            <a:off x="251520" y="749224"/>
            <a:ext cx="6260047" cy="307777"/>
          </a:xfrm>
          <a:prstGeom prst="rect">
            <a:avLst/>
          </a:prstGeom>
          <a:noFill/>
        </p:spPr>
        <p:txBody>
          <a:bodyPr wrap="none" rtlCol="0">
            <a:spAutoFit/>
          </a:bodyPr>
          <a:lstStyle/>
          <a:p>
            <a:r>
              <a:rPr lang="en-US" sz="1400" b="1" i="1" dirty="0">
                <a:latin typeface="Montserrat" pitchFamily="2" charset="77"/>
                <a:hlinkClick r:id="rId4"/>
              </a:rPr>
              <a:t>http://</a:t>
            </a:r>
            <a:r>
              <a:rPr lang="en-US" sz="1400" b="1" i="1" dirty="0" err="1">
                <a:latin typeface="Montserrat" pitchFamily="2" charset="77"/>
                <a:hlinkClick r:id="rId4"/>
              </a:rPr>
              <a:t>www.atlasnacionalderiesgos.gob.mx</a:t>
            </a:r>
            <a:r>
              <a:rPr lang="en-US" sz="1400" b="1" i="1" dirty="0">
                <a:latin typeface="Montserrat" pitchFamily="2" charset="77"/>
                <a:hlinkClick r:id="rId4"/>
              </a:rPr>
              <a:t>/apps/</a:t>
            </a:r>
            <a:r>
              <a:rPr lang="en-US" sz="1400" b="1" i="1" dirty="0" err="1">
                <a:latin typeface="Montserrat" pitchFamily="2" charset="77"/>
                <a:hlinkClick r:id="rId4"/>
              </a:rPr>
              <a:t>Declaratorias</a:t>
            </a:r>
            <a:r>
              <a:rPr lang="en-US" sz="1400" b="1" i="1" dirty="0">
                <a:latin typeface="Montserrat" pitchFamily="2" charset="77"/>
                <a:hlinkClick r:id="rId4"/>
              </a:rPr>
              <a:t>/</a:t>
            </a:r>
            <a:endParaRPr lang="en-US" sz="1400" b="1" i="1" dirty="0">
              <a:latin typeface="Montserrat" pitchFamily="2" charset="77"/>
            </a:endParaRPr>
          </a:p>
        </p:txBody>
      </p:sp>
      <p:sp>
        <p:nvSpPr>
          <p:cNvPr id="11" name="TextBox 10">
            <a:extLst>
              <a:ext uri="{FF2B5EF4-FFF2-40B4-BE49-F238E27FC236}">
                <a16:creationId xmlns="" xmlns:a16="http://schemas.microsoft.com/office/drawing/2014/main" id="{348C9835-E4CF-4F42-8768-4246ED7325B6}"/>
              </a:ext>
            </a:extLst>
          </p:cNvPr>
          <p:cNvSpPr txBox="1"/>
          <p:nvPr/>
        </p:nvSpPr>
        <p:spPr>
          <a:xfrm>
            <a:off x="4860032" y="2072650"/>
            <a:ext cx="1868457" cy="584775"/>
          </a:xfrm>
          <a:prstGeom prst="rect">
            <a:avLst/>
          </a:prstGeom>
          <a:noFill/>
        </p:spPr>
        <p:txBody>
          <a:bodyPr wrap="square" rtlCol="0">
            <a:spAutoFit/>
          </a:bodyPr>
          <a:lstStyle/>
          <a:p>
            <a:r>
              <a:rPr lang="en-US" sz="1600" b="1" dirty="0" err="1">
                <a:latin typeface="Montserrat" pitchFamily="2" charset="77"/>
              </a:rPr>
              <a:t>Declaratorias</a:t>
            </a:r>
            <a:r>
              <a:rPr lang="en-US" sz="1600" b="1" dirty="0">
                <a:latin typeface="Montserrat" pitchFamily="2" charset="77"/>
              </a:rPr>
              <a:t> de </a:t>
            </a:r>
            <a:r>
              <a:rPr lang="en-US" sz="1600" b="1" dirty="0" err="1">
                <a:latin typeface="Montserrat" pitchFamily="2" charset="77"/>
              </a:rPr>
              <a:t>Emergencia</a:t>
            </a:r>
            <a:endParaRPr lang="en-US" sz="1600" b="1" dirty="0">
              <a:latin typeface="Montserrat" pitchFamily="2" charset="77"/>
            </a:endParaRPr>
          </a:p>
        </p:txBody>
      </p:sp>
      <p:sp>
        <p:nvSpPr>
          <p:cNvPr id="12" name="TextBox 11">
            <a:extLst>
              <a:ext uri="{FF2B5EF4-FFF2-40B4-BE49-F238E27FC236}">
                <a16:creationId xmlns="" xmlns:a16="http://schemas.microsoft.com/office/drawing/2014/main" id="{3578C974-3201-6E4B-9244-BEA9E19E2B62}"/>
              </a:ext>
            </a:extLst>
          </p:cNvPr>
          <p:cNvSpPr txBox="1"/>
          <p:nvPr/>
        </p:nvSpPr>
        <p:spPr>
          <a:xfrm>
            <a:off x="3059832" y="5668190"/>
            <a:ext cx="1279517" cy="338554"/>
          </a:xfrm>
          <a:prstGeom prst="rect">
            <a:avLst/>
          </a:prstGeom>
          <a:noFill/>
        </p:spPr>
        <p:txBody>
          <a:bodyPr wrap="none" rtlCol="0">
            <a:spAutoFit/>
          </a:bodyPr>
          <a:lstStyle/>
          <a:p>
            <a:r>
              <a:rPr lang="en-US" sz="1600" b="1" dirty="0">
                <a:latin typeface="Montserrat" pitchFamily="2" charset="77"/>
              </a:rPr>
              <a:t>2000-2018</a:t>
            </a:r>
          </a:p>
        </p:txBody>
      </p:sp>
      <p:sp>
        <p:nvSpPr>
          <p:cNvPr id="13" name="TextBox 12">
            <a:extLst>
              <a:ext uri="{FF2B5EF4-FFF2-40B4-BE49-F238E27FC236}">
                <a16:creationId xmlns="" xmlns:a16="http://schemas.microsoft.com/office/drawing/2014/main" id="{A7093068-895F-9C42-938E-75E624A17DD2}"/>
              </a:ext>
            </a:extLst>
          </p:cNvPr>
          <p:cNvSpPr txBox="1"/>
          <p:nvPr/>
        </p:nvSpPr>
        <p:spPr>
          <a:xfrm>
            <a:off x="7524328" y="5733256"/>
            <a:ext cx="1279517" cy="338554"/>
          </a:xfrm>
          <a:prstGeom prst="rect">
            <a:avLst/>
          </a:prstGeom>
          <a:noFill/>
        </p:spPr>
        <p:txBody>
          <a:bodyPr wrap="none" rtlCol="0">
            <a:spAutoFit/>
          </a:bodyPr>
          <a:lstStyle/>
          <a:p>
            <a:r>
              <a:rPr lang="en-US" sz="1600" b="1" dirty="0">
                <a:latin typeface="Montserrat" pitchFamily="2" charset="77"/>
              </a:rPr>
              <a:t>2000-2018</a:t>
            </a:r>
          </a:p>
        </p:txBody>
      </p:sp>
    </p:spTree>
    <p:extLst>
      <p:ext uri="{BB962C8B-B14F-4D97-AF65-F5344CB8AC3E}">
        <p14:creationId xmlns:p14="http://schemas.microsoft.com/office/powerpoint/2010/main" val="182042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59832" y="1063850"/>
            <a:ext cx="2736304" cy="369332"/>
          </a:xfrm>
          <a:prstGeom prst="rect">
            <a:avLst/>
          </a:prstGeom>
          <a:noFill/>
        </p:spPr>
        <p:txBody>
          <a:bodyPr wrap="square" rtlCol="0">
            <a:spAutoFit/>
          </a:bodyPr>
          <a:lstStyle/>
          <a:p>
            <a:pPr algn="ctr"/>
            <a:r>
              <a:rPr lang="es-MX" dirty="0" smtClean="0">
                <a:solidFill>
                  <a:prstClr val="black"/>
                </a:solidFill>
              </a:rPr>
              <a:t>DESASTRE 2000-2018</a:t>
            </a:r>
            <a:endParaRPr lang="es-MX" dirty="0">
              <a:solidFill>
                <a:prstClr val="black"/>
              </a:solidFill>
            </a:endParaRPr>
          </a:p>
        </p:txBody>
      </p:sp>
      <p:sp>
        <p:nvSpPr>
          <p:cNvPr id="5" name="4 CuadroTexto"/>
          <p:cNvSpPr txBox="1"/>
          <p:nvPr/>
        </p:nvSpPr>
        <p:spPr>
          <a:xfrm>
            <a:off x="3352322" y="3765647"/>
            <a:ext cx="2736304" cy="369332"/>
          </a:xfrm>
          <a:prstGeom prst="rect">
            <a:avLst/>
          </a:prstGeom>
          <a:noFill/>
        </p:spPr>
        <p:txBody>
          <a:bodyPr wrap="square" rtlCol="0">
            <a:spAutoFit/>
          </a:bodyPr>
          <a:lstStyle/>
          <a:p>
            <a:pPr algn="ctr"/>
            <a:r>
              <a:rPr lang="es-MX" dirty="0" smtClean="0">
                <a:solidFill>
                  <a:prstClr val="black"/>
                </a:solidFill>
              </a:rPr>
              <a:t>EMERGENCIA 2000-2018</a:t>
            </a:r>
            <a:endParaRPr lang="es-MX" dirty="0">
              <a:solidFill>
                <a:prstClr val="black"/>
              </a:solidFill>
            </a:endParaRPr>
          </a:p>
        </p:txBody>
      </p:sp>
      <p:sp>
        <p:nvSpPr>
          <p:cNvPr id="8" name="TextBox 6">
            <a:extLst>
              <a:ext uri="{FF2B5EF4-FFF2-40B4-BE49-F238E27FC236}">
                <a16:creationId xmlns="" xmlns:a16="http://schemas.microsoft.com/office/drawing/2014/main" id="{FAC51DE9-1288-F248-AE93-5F5FBF45C7E8}"/>
              </a:ext>
            </a:extLst>
          </p:cNvPr>
          <p:cNvSpPr txBox="1"/>
          <p:nvPr/>
        </p:nvSpPr>
        <p:spPr>
          <a:xfrm>
            <a:off x="251520" y="116632"/>
            <a:ext cx="1428596" cy="461665"/>
          </a:xfrm>
          <a:prstGeom prst="rect">
            <a:avLst/>
          </a:prstGeom>
          <a:noFill/>
        </p:spPr>
        <p:txBody>
          <a:bodyPr wrap="none" rtlCol="0">
            <a:spAutoFit/>
          </a:bodyPr>
          <a:lstStyle/>
          <a:p>
            <a:r>
              <a:rPr lang="en-US" sz="2400" b="1" dirty="0" err="1">
                <a:solidFill>
                  <a:prstClr val="black"/>
                </a:solidFill>
                <a:latin typeface="Montserrat" pitchFamily="2" charset="77"/>
              </a:rPr>
              <a:t>Análisis</a:t>
            </a:r>
            <a:endParaRPr lang="en-US" sz="2400" b="1" dirty="0">
              <a:solidFill>
                <a:prstClr val="black"/>
              </a:solidFill>
              <a:latin typeface="Montserrat" pitchFamily="2" charset="77"/>
            </a:endParaRPr>
          </a:p>
        </p:txBody>
      </p:sp>
      <p:sp>
        <p:nvSpPr>
          <p:cNvPr id="9" name="TextBox 6">
            <a:extLst>
              <a:ext uri="{FF2B5EF4-FFF2-40B4-BE49-F238E27FC236}">
                <a16:creationId xmlns="" xmlns:a16="http://schemas.microsoft.com/office/drawing/2014/main" id="{35512E6E-DDA9-7440-AC7D-939EE8D2F549}"/>
              </a:ext>
            </a:extLst>
          </p:cNvPr>
          <p:cNvSpPr txBox="1"/>
          <p:nvPr/>
        </p:nvSpPr>
        <p:spPr>
          <a:xfrm>
            <a:off x="251520" y="749224"/>
            <a:ext cx="6260047" cy="307777"/>
          </a:xfrm>
          <a:prstGeom prst="rect">
            <a:avLst/>
          </a:prstGeom>
          <a:noFill/>
        </p:spPr>
        <p:txBody>
          <a:bodyPr wrap="none" rtlCol="0">
            <a:spAutoFit/>
          </a:bodyPr>
          <a:lstStyle/>
          <a:p>
            <a:r>
              <a:rPr lang="en-US" sz="1400" b="1" i="1" dirty="0">
                <a:solidFill>
                  <a:prstClr val="black"/>
                </a:solidFill>
                <a:latin typeface="Montserrat" pitchFamily="2" charset="77"/>
                <a:hlinkClick r:id="rId2"/>
              </a:rPr>
              <a:t>http://</a:t>
            </a:r>
            <a:r>
              <a:rPr lang="en-US" sz="1400" b="1" i="1" dirty="0" err="1">
                <a:solidFill>
                  <a:prstClr val="black"/>
                </a:solidFill>
                <a:latin typeface="Montserrat" pitchFamily="2" charset="77"/>
                <a:hlinkClick r:id="rId2"/>
              </a:rPr>
              <a:t>www.atlasnacionalderiesgos.gob.mx</a:t>
            </a:r>
            <a:r>
              <a:rPr lang="en-US" sz="1400" b="1" i="1" dirty="0">
                <a:solidFill>
                  <a:prstClr val="black"/>
                </a:solidFill>
                <a:latin typeface="Montserrat" pitchFamily="2" charset="77"/>
                <a:hlinkClick r:id="rId2"/>
              </a:rPr>
              <a:t>/apps/</a:t>
            </a:r>
            <a:r>
              <a:rPr lang="en-US" sz="1400" b="1" i="1" dirty="0" err="1">
                <a:solidFill>
                  <a:prstClr val="black"/>
                </a:solidFill>
                <a:latin typeface="Montserrat" pitchFamily="2" charset="77"/>
                <a:hlinkClick r:id="rId2"/>
              </a:rPr>
              <a:t>Declaratorias</a:t>
            </a:r>
            <a:r>
              <a:rPr lang="en-US" sz="1400" b="1" i="1" dirty="0">
                <a:solidFill>
                  <a:prstClr val="black"/>
                </a:solidFill>
                <a:latin typeface="Montserrat" pitchFamily="2" charset="77"/>
                <a:hlinkClick r:id="rId2"/>
              </a:rPr>
              <a:t>/</a:t>
            </a:r>
            <a:endParaRPr lang="en-US" sz="1400" b="1" i="1" dirty="0">
              <a:solidFill>
                <a:prstClr val="black"/>
              </a:solidFill>
              <a:latin typeface="Montserrat" pitchFamily="2" charset="77"/>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828" t="14697" r="7480" b="49419"/>
          <a:stretch/>
        </p:blipFill>
        <p:spPr bwMode="auto">
          <a:xfrm>
            <a:off x="846967" y="1532500"/>
            <a:ext cx="3847723" cy="223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828" t="50652" r="7480" b="7375"/>
          <a:stretch/>
        </p:blipFill>
        <p:spPr bwMode="auto">
          <a:xfrm>
            <a:off x="5119761" y="1473936"/>
            <a:ext cx="3461683" cy="235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718" t="14523" r="7883" b="49508"/>
          <a:stretch/>
        </p:blipFill>
        <p:spPr bwMode="auto">
          <a:xfrm>
            <a:off x="792932" y="4172891"/>
            <a:ext cx="3648722" cy="2146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718" t="50617" r="7883" b="7957"/>
          <a:stretch/>
        </p:blipFill>
        <p:spPr bwMode="auto">
          <a:xfrm>
            <a:off x="5143445" y="4172891"/>
            <a:ext cx="3648722" cy="2471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244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 xmlns:a16="http://schemas.microsoft.com/office/drawing/2014/main" id="{FAC51DE9-1288-F248-AE93-5F5FBF45C7E8}"/>
              </a:ext>
            </a:extLst>
          </p:cNvPr>
          <p:cNvSpPr txBox="1"/>
          <p:nvPr/>
        </p:nvSpPr>
        <p:spPr>
          <a:xfrm>
            <a:off x="467544" y="348712"/>
            <a:ext cx="1526380" cy="461665"/>
          </a:xfrm>
          <a:prstGeom prst="rect">
            <a:avLst/>
          </a:prstGeom>
          <a:noFill/>
        </p:spPr>
        <p:txBody>
          <a:bodyPr wrap="none" rtlCol="0">
            <a:spAutoFit/>
          </a:bodyPr>
          <a:lstStyle/>
          <a:p>
            <a:r>
              <a:rPr lang="en-US" sz="2400" b="1" dirty="0" err="1" smtClean="0">
                <a:solidFill>
                  <a:prstClr val="black"/>
                </a:solidFill>
                <a:latin typeface="Montserrat" pitchFamily="2" charset="77"/>
              </a:rPr>
              <a:t>Impacto</a:t>
            </a:r>
            <a:endParaRPr lang="en-US" sz="2400" b="1" dirty="0">
              <a:solidFill>
                <a:prstClr val="black"/>
              </a:solidFill>
              <a:latin typeface="Montserrat" pitchFamily="2" charset="77"/>
            </a:endParaRPr>
          </a:p>
        </p:txBody>
      </p:sp>
      <p:graphicFrame>
        <p:nvGraphicFramePr>
          <p:cNvPr id="6" name="5 Gráfico"/>
          <p:cNvGraphicFramePr>
            <a:graphicFrameLocks/>
          </p:cNvGraphicFramePr>
          <p:nvPr>
            <p:extLst>
              <p:ext uri="{D42A27DB-BD31-4B8C-83A1-F6EECF244321}">
                <p14:modId xmlns:p14="http://schemas.microsoft.com/office/powerpoint/2010/main" val="2206952763"/>
              </p:ext>
            </p:extLst>
          </p:nvPr>
        </p:nvGraphicFramePr>
        <p:xfrm>
          <a:off x="419894" y="1124744"/>
          <a:ext cx="8472586"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092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 xmlns:a16="http://schemas.microsoft.com/office/drawing/2014/main" id="{FAC51DE9-1288-F248-AE93-5F5FBF45C7E8}"/>
              </a:ext>
            </a:extLst>
          </p:cNvPr>
          <p:cNvSpPr txBox="1"/>
          <p:nvPr/>
        </p:nvSpPr>
        <p:spPr>
          <a:xfrm>
            <a:off x="467544" y="348712"/>
            <a:ext cx="1526380" cy="461665"/>
          </a:xfrm>
          <a:prstGeom prst="rect">
            <a:avLst/>
          </a:prstGeom>
          <a:noFill/>
        </p:spPr>
        <p:txBody>
          <a:bodyPr wrap="none" rtlCol="0">
            <a:spAutoFit/>
          </a:bodyPr>
          <a:lstStyle/>
          <a:p>
            <a:r>
              <a:rPr lang="en-US" sz="2400" b="1" dirty="0" err="1" smtClean="0">
                <a:solidFill>
                  <a:prstClr val="black"/>
                </a:solidFill>
                <a:latin typeface="Montserrat" pitchFamily="2" charset="77"/>
              </a:rPr>
              <a:t>Impacto</a:t>
            </a:r>
            <a:endParaRPr lang="en-US" sz="2400" b="1" dirty="0">
              <a:solidFill>
                <a:prstClr val="black"/>
              </a:solidFill>
              <a:latin typeface="Montserrat" pitchFamily="2" charset="77"/>
            </a:endParaRPr>
          </a:p>
        </p:txBody>
      </p:sp>
      <p:graphicFrame>
        <p:nvGraphicFramePr>
          <p:cNvPr id="9" name="Gráfico 2">
            <a:extLst>
              <a:ext uri="{FF2B5EF4-FFF2-40B4-BE49-F238E27FC236}">
                <a16:creationId xmlns="" xmlns:a16="http://schemas.microsoft.com/office/drawing/2014/main" id="{EA4B8209-9A3F-46E6-BC7D-2656B596F902}"/>
              </a:ext>
            </a:extLst>
          </p:cNvPr>
          <p:cNvGraphicFramePr>
            <a:graphicFrameLocks/>
          </p:cNvGraphicFramePr>
          <p:nvPr>
            <p:extLst>
              <p:ext uri="{D42A27DB-BD31-4B8C-83A1-F6EECF244321}">
                <p14:modId xmlns:p14="http://schemas.microsoft.com/office/powerpoint/2010/main" val="4247777502"/>
              </p:ext>
            </p:extLst>
          </p:nvPr>
        </p:nvGraphicFramePr>
        <p:xfrm>
          <a:off x="467544" y="857274"/>
          <a:ext cx="3888432" cy="2467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4">
            <a:extLst>
              <a:ext uri="{FF2B5EF4-FFF2-40B4-BE49-F238E27FC236}">
                <a16:creationId xmlns="" xmlns:a16="http://schemas.microsoft.com/office/drawing/2014/main" id="{4F8B9DE9-EBDC-4D30-8019-E0C9E0013AC5}"/>
              </a:ext>
            </a:extLst>
          </p:cNvPr>
          <p:cNvGraphicFramePr>
            <a:graphicFrameLocks/>
          </p:cNvGraphicFramePr>
          <p:nvPr>
            <p:extLst>
              <p:ext uri="{D42A27DB-BD31-4B8C-83A1-F6EECF244321}">
                <p14:modId xmlns:p14="http://schemas.microsoft.com/office/powerpoint/2010/main" val="1103264691"/>
              </p:ext>
            </p:extLst>
          </p:nvPr>
        </p:nvGraphicFramePr>
        <p:xfrm>
          <a:off x="4716016" y="937828"/>
          <a:ext cx="4176464" cy="2347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
            <a:extLst>
              <a:ext uri="{FF2B5EF4-FFF2-40B4-BE49-F238E27FC236}">
                <a16:creationId xmlns="" xmlns:a16="http://schemas.microsoft.com/office/drawing/2014/main" id="{937844F7-A066-4F8E-84BC-EE16DC48873F}"/>
              </a:ext>
            </a:extLst>
          </p:cNvPr>
          <p:cNvGraphicFramePr>
            <a:graphicFrameLocks/>
          </p:cNvGraphicFramePr>
          <p:nvPr>
            <p:extLst>
              <p:ext uri="{D42A27DB-BD31-4B8C-83A1-F6EECF244321}">
                <p14:modId xmlns:p14="http://schemas.microsoft.com/office/powerpoint/2010/main" val="2721121282"/>
              </p:ext>
            </p:extLst>
          </p:nvPr>
        </p:nvGraphicFramePr>
        <p:xfrm>
          <a:off x="1993924" y="3501008"/>
          <a:ext cx="5616624"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184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953" y="1118690"/>
            <a:ext cx="7128550" cy="518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D428A856-8863-3B47-871D-0BD0F50BE444}"/>
              </a:ext>
            </a:extLst>
          </p:cNvPr>
          <p:cNvSpPr txBox="1"/>
          <p:nvPr/>
        </p:nvSpPr>
        <p:spPr>
          <a:xfrm>
            <a:off x="107504" y="116632"/>
            <a:ext cx="3510898" cy="646331"/>
          </a:xfrm>
          <a:prstGeom prst="rect">
            <a:avLst/>
          </a:prstGeom>
          <a:noFill/>
        </p:spPr>
        <p:txBody>
          <a:bodyPr wrap="none" rtlCol="0">
            <a:spAutoFit/>
          </a:bodyPr>
          <a:lstStyle/>
          <a:p>
            <a:r>
              <a:rPr lang="en-US" b="1" dirty="0" err="1">
                <a:latin typeface="Montserrat" pitchFamily="2" charset="77"/>
              </a:rPr>
              <a:t>Políticas</a:t>
            </a:r>
            <a:r>
              <a:rPr lang="en-US" b="1" dirty="0">
                <a:latin typeface="Montserrat" pitchFamily="2" charset="77"/>
              </a:rPr>
              <a:t> </a:t>
            </a:r>
            <a:r>
              <a:rPr lang="en-US" b="1" dirty="0" err="1">
                <a:latin typeface="Montserrat" pitchFamily="2" charset="77"/>
              </a:rPr>
              <a:t>Públicas</a:t>
            </a:r>
            <a:endParaRPr lang="en-US" b="1" dirty="0">
              <a:latin typeface="Montserrat" pitchFamily="2" charset="77"/>
            </a:endParaRPr>
          </a:p>
          <a:p>
            <a:r>
              <a:rPr lang="en-US" b="1" dirty="0" err="1">
                <a:latin typeface="Montserrat" pitchFamily="2" charset="77"/>
              </a:rPr>
              <a:t>Gestión</a:t>
            </a:r>
            <a:r>
              <a:rPr lang="en-US" b="1" dirty="0">
                <a:latin typeface="Montserrat" pitchFamily="2" charset="77"/>
              </a:rPr>
              <a:t> Integral de </a:t>
            </a:r>
            <a:r>
              <a:rPr lang="en-US" b="1" dirty="0" err="1">
                <a:latin typeface="Montserrat" pitchFamily="2" charset="77"/>
              </a:rPr>
              <a:t>Riesgos</a:t>
            </a:r>
            <a:endParaRPr lang="en-US" b="1" dirty="0">
              <a:latin typeface="Montserrat" pitchFamily="2" charset="77"/>
            </a:endParaRPr>
          </a:p>
        </p:txBody>
      </p:sp>
      <p:sp>
        <p:nvSpPr>
          <p:cNvPr id="3" name="TextBox 2">
            <a:hlinkClick r:id="rId3"/>
            <a:extLst>
              <a:ext uri="{FF2B5EF4-FFF2-40B4-BE49-F238E27FC236}">
                <a16:creationId xmlns:a16="http://schemas.microsoft.com/office/drawing/2014/main" xmlns="" id="{B274B974-E8DC-7947-9523-18BE6B675668}"/>
              </a:ext>
            </a:extLst>
          </p:cNvPr>
          <p:cNvSpPr txBox="1"/>
          <p:nvPr/>
        </p:nvSpPr>
        <p:spPr>
          <a:xfrm>
            <a:off x="179512" y="867807"/>
            <a:ext cx="3956532" cy="430887"/>
          </a:xfrm>
          <a:prstGeom prst="rect">
            <a:avLst/>
          </a:prstGeom>
          <a:noFill/>
        </p:spPr>
        <p:txBody>
          <a:bodyPr wrap="none" rtlCol="0">
            <a:spAutoFit/>
          </a:bodyPr>
          <a:lstStyle/>
          <a:p>
            <a:r>
              <a:rPr lang="en-US" sz="1100" b="1" i="1" dirty="0">
                <a:latin typeface="Montserrat" pitchFamily="2" charset="77"/>
                <a:hlinkClick r:id="rId4"/>
              </a:rPr>
              <a:t>http://</a:t>
            </a:r>
            <a:r>
              <a:rPr lang="en-US" sz="1100" b="1" i="1" dirty="0" smtClean="0">
                <a:latin typeface="Montserrat" pitchFamily="2" charset="77"/>
                <a:hlinkClick r:id="rId4"/>
              </a:rPr>
              <a:t>www.atlasnacionalderiesgos.gob.mx/IGOPP</a:t>
            </a:r>
            <a:endParaRPr lang="en-US" sz="1100" b="1" i="1" dirty="0" smtClean="0">
              <a:latin typeface="Montserrat" pitchFamily="2" charset="77"/>
            </a:endParaRPr>
          </a:p>
          <a:p>
            <a:endParaRPr lang="en-US" sz="1100" b="1" i="1" dirty="0">
              <a:latin typeface="Montserrat" pitchFamily="2" charset="77"/>
            </a:endParaRPr>
          </a:p>
        </p:txBody>
      </p:sp>
      <p:sp>
        <p:nvSpPr>
          <p:cNvPr id="4" name="Rectangle 3">
            <a:extLst>
              <a:ext uri="{FF2B5EF4-FFF2-40B4-BE49-F238E27FC236}">
                <a16:creationId xmlns:a16="http://schemas.microsoft.com/office/drawing/2014/main" xmlns="" id="{0D428000-644A-454A-9ECB-D9808BA003E3}"/>
              </a:ext>
            </a:extLst>
          </p:cNvPr>
          <p:cNvSpPr/>
          <p:nvPr/>
        </p:nvSpPr>
        <p:spPr>
          <a:xfrm>
            <a:off x="340066" y="6523603"/>
            <a:ext cx="7704856" cy="246221"/>
          </a:xfrm>
          <a:prstGeom prst="rect">
            <a:avLst/>
          </a:prstGeom>
        </p:spPr>
        <p:txBody>
          <a:bodyPr wrap="square">
            <a:spAutoFit/>
          </a:bodyPr>
          <a:lstStyle/>
          <a:p>
            <a:r>
              <a:rPr lang="es-ES" sz="1000" b="1" i="1" dirty="0" smtClean="0">
                <a:solidFill>
                  <a:srgbClr val="000000"/>
                </a:solidFill>
                <a:latin typeface="Montserrat" pitchFamily="2" charset="77"/>
              </a:rPr>
              <a:t>Índice de </a:t>
            </a:r>
            <a:r>
              <a:rPr lang="es-ES" sz="1000" b="1" i="1" dirty="0">
                <a:solidFill>
                  <a:srgbClr val="000000"/>
                </a:solidFill>
                <a:latin typeface="Montserrat" pitchFamily="2" charset="77"/>
              </a:rPr>
              <a:t>Gobernabilidad y Políticas Públicas </a:t>
            </a:r>
            <a:r>
              <a:rPr lang="es-ES" sz="1000" b="1" i="1" dirty="0" smtClean="0">
                <a:solidFill>
                  <a:srgbClr val="000000"/>
                </a:solidFill>
                <a:latin typeface="Montserrat" pitchFamily="2" charset="77"/>
              </a:rPr>
              <a:t>(</a:t>
            </a:r>
            <a:r>
              <a:rPr lang="es-ES" sz="1000" b="1" i="1" dirty="0" err="1" smtClean="0">
                <a:solidFill>
                  <a:srgbClr val="000000"/>
                </a:solidFill>
                <a:latin typeface="Montserrat" pitchFamily="2" charset="77"/>
              </a:rPr>
              <a:t>iGOPP</a:t>
            </a:r>
            <a:r>
              <a:rPr lang="es-ES" sz="1000" b="1" i="1" dirty="0" smtClean="0">
                <a:solidFill>
                  <a:srgbClr val="000000"/>
                </a:solidFill>
                <a:latin typeface="Montserrat" pitchFamily="2" charset="77"/>
              </a:rPr>
              <a:t>) en </a:t>
            </a:r>
            <a:r>
              <a:rPr lang="es-ES" sz="1000" b="1" i="1" dirty="0">
                <a:solidFill>
                  <a:srgbClr val="000000"/>
                </a:solidFill>
                <a:latin typeface="Montserrat" pitchFamily="2" charset="77"/>
              </a:rPr>
              <a:t>Gestión </a:t>
            </a:r>
            <a:r>
              <a:rPr lang="es-ES" sz="1000" b="1" i="1" dirty="0" smtClean="0">
                <a:solidFill>
                  <a:srgbClr val="000000"/>
                </a:solidFill>
                <a:latin typeface="Montserrat" pitchFamily="2" charset="77"/>
              </a:rPr>
              <a:t>Integral del Riesgo, </a:t>
            </a:r>
            <a:r>
              <a:rPr lang="es-ES" sz="1000" b="1" i="1" dirty="0">
                <a:solidFill>
                  <a:srgbClr val="000000"/>
                </a:solidFill>
                <a:latin typeface="Montserrat" pitchFamily="2" charset="77"/>
              </a:rPr>
              <a:t>CENAPRED (2018).</a:t>
            </a:r>
            <a:endParaRPr lang="es-ES_tradnl" sz="1000" b="1" i="1" dirty="0">
              <a:latin typeface="Montserrat" pitchFamily="2" charset="77"/>
            </a:endParaRPr>
          </a:p>
        </p:txBody>
      </p:sp>
      <p:sp>
        <p:nvSpPr>
          <p:cNvPr id="7" name="TextBox 6">
            <a:extLst>
              <a:ext uri="{FF2B5EF4-FFF2-40B4-BE49-F238E27FC236}">
                <a16:creationId xmlns:a16="http://schemas.microsoft.com/office/drawing/2014/main" xmlns="" id="{0FE08353-C43F-8A43-A108-679ADC0231F6}"/>
              </a:ext>
            </a:extLst>
          </p:cNvPr>
          <p:cNvSpPr txBox="1"/>
          <p:nvPr/>
        </p:nvSpPr>
        <p:spPr>
          <a:xfrm>
            <a:off x="212704" y="5230941"/>
            <a:ext cx="3783856" cy="646331"/>
          </a:xfrm>
          <a:prstGeom prst="rect">
            <a:avLst/>
          </a:prstGeom>
          <a:noFill/>
        </p:spPr>
        <p:txBody>
          <a:bodyPr wrap="none" rtlCol="0">
            <a:spAutoFit/>
          </a:bodyPr>
          <a:lstStyle/>
          <a:p>
            <a:r>
              <a:rPr lang="es-ES_tradnl" dirty="0" smtClean="0"/>
              <a:t>Quintana Roo       </a:t>
            </a:r>
            <a:r>
              <a:rPr lang="es-ES_tradnl" b="1" dirty="0" smtClean="0">
                <a:solidFill>
                  <a:srgbClr val="860000"/>
                </a:solidFill>
              </a:rPr>
              <a:t>64.1 </a:t>
            </a:r>
            <a:r>
              <a:rPr lang="es-ES_tradnl" b="1" dirty="0">
                <a:solidFill>
                  <a:srgbClr val="860000"/>
                </a:solidFill>
              </a:rPr>
              <a:t>% - </a:t>
            </a:r>
            <a:r>
              <a:rPr lang="es-ES_tradnl" dirty="0" smtClean="0">
                <a:solidFill>
                  <a:srgbClr val="860000"/>
                </a:solidFill>
              </a:rPr>
              <a:t>APRECIABLE</a:t>
            </a:r>
            <a:endParaRPr lang="es-ES_tradnl" dirty="0">
              <a:solidFill>
                <a:srgbClr val="860000"/>
              </a:solidFill>
            </a:endParaRPr>
          </a:p>
          <a:p>
            <a:r>
              <a:rPr lang="es-ES_tradnl" dirty="0" smtClean="0"/>
              <a:t>Evaluación Nacional</a:t>
            </a:r>
            <a:endParaRPr lang="es-ES_tradnl" dirty="0"/>
          </a:p>
        </p:txBody>
      </p:sp>
    </p:spTree>
    <p:extLst>
      <p:ext uri="{BB962C8B-B14F-4D97-AF65-F5344CB8AC3E}">
        <p14:creationId xmlns:p14="http://schemas.microsoft.com/office/powerpoint/2010/main" val="21931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19" y="587307"/>
            <a:ext cx="8036052" cy="4210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xmlns="" id="{0459FBD8-3D2B-294F-8E55-7A1A3FBD7F6E}"/>
              </a:ext>
            </a:extLst>
          </p:cNvPr>
          <p:cNvSpPr txBox="1"/>
          <p:nvPr/>
        </p:nvSpPr>
        <p:spPr>
          <a:xfrm>
            <a:off x="107504" y="116632"/>
            <a:ext cx="3510898" cy="646331"/>
          </a:xfrm>
          <a:prstGeom prst="rect">
            <a:avLst/>
          </a:prstGeom>
          <a:noFill/>
        </p:spPr>
        <p:txBody>
          <a:bodyPr wrap="none" rtlCol="0">
            <a:spAutoFit/>
          </a:bodyPr>
          <a:lstStyle/>
          <a:p>
            <a:r>
              <a:rPr lang="en-US" b="1" dirty="0" err="1">
                <a:latin typeface="Montserrat" pitchFamily="2" charset="77"/>
              </a:rPr>
              <a:t>Políticas</a:t>
            </a:r>
            <a:r>
              <a:rPr lang="en-US" b="1" dirty="0">
                <a:latin typeface="Montserrat" pitchFamily="2" charset="77"/>
              </a:rPr>
              <a:t> </a:t>
            </a:r>
            <a:r>
              <a:rPr lang="en-US" b="1" dirty="0" err="1">
                <a:latin typeface="Montserrat" pitchFamily="2" charset="77"/>
              </a:rPr>
              <a:t>Públicas</a:t>
            </a:r>
            <a:endParaRPr lang="en-US" b="1" dirty="0">
              <a:latin typeface="Montserrat" pitchFamily="2" charset="77"/>
            </a:endParaRPr>
          </a:p>
          <a:p>
            <a:r>
              <a:rPr lang="en-US" b="1" dirty="0" err="1">
                <a:latin typeface="Montserrat" pitchFamily="2" charset="77"/>
              </a:rPr>
              <a:t>Gestión</a:t>
            </a:r>
            <a:r>
              <a:rPr lang="en-US" b="1" dirty="0">
                <a:latin typeface="Montserrat" pitchFamily="2" charset="77"/>
              </a:rPr>
              <a:t> Integral de </a:t>
            </a:r>
            <a:r>
              <a:rPr lang="en-US" b="1" dirty="0" err="1">
                <a:latin typeface="Montserrat" pitchFamily="2" charset="77"/>
              </a:rPr>
              <a:t>Riesgos</a:t>
            </a:r>
            <a:endParaRPr lang="en-US" b="1" dirty="0">
              <a:latin typeface="Montserrat" pitchFamily="2" charset="77"/>
            </a:endParaRPr>
          </a:p>
        </p:txBody>
      </p:sp>
      <p:sp>
        <p:nvSpPr>
          <p:cNvPr id="13" name="TextBox 12">
            <a:extLst>
              <a:ext uri="{FF2B5EF4-FFF2-40B4-BE49-F238E27FC236}">
                <a16:creationId xmlns:a16="http://schemas.microsoft.com/office/drawing/2014/main" xmlns="" id="{F9BC16CB-1175-1A47-AE3F-FEE291F9BBF9}"/>
              </a:ext>
            </a:extLst>
          </p:cNvPr>
          <p:cNvSpPr txBox="1"/>
          <p:nvPr/>
        </p:nvSpPr>
        <p:spPr>
          <a:xfrm>
            <a:off x="5210316" y="3003816"/>
            <a:ext cx="72624"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3</a:t>
            </a:r>
          </a:p>
        </p:txBody>
      </p:sp>
      <p:sp>
        <p:nvSpPr>
          <p:cNvPr id="16" name="TextBox 15">
            <a:extLst>
              <a:ext uri="{FF2B5EF4-FFF2-40B4-BE49-F238E27FC236}">
                <a16:creationId xmlns:a16="http://schemas.microsoft.com/office/drawing/2014/main" xmlns="" id="{2B6C74DF-CB50-7F40-8DA2-7078C13C08D7}"/>
              </a:ext>
            </a:extLst>
          </p:cNvPr>
          <p:cNvSpPr txBox="1"/>
          <p:nvPr/>
        </p:nvSpPr>
        <p:spPr>
          <a:xfrm>
            <a:off x="246898" y="5373532"/>
            <a:ext cx="8550695" cy="338554"/>
          </a:xfrm>
          <a:prstGeom prst="rect">
            <a:avLst/>
          </a:prstGeom>
          <a:noFill/>
        </p:spPr>
        <p:txBody>
          <a:bodyPr wrap="square" lIns="0" tIns="0" rIns="0" bIns="0" rtlCol="0">
            <a:spAutoFit/>
          </a:bodyPr>
          <a:lstStyle/>
          <a:p>
            <a:r>
              <a:rPr lang="es-ES_tradnl" sz="1100" b="1" dirty="0">
                <a:solidFill>
                  <a:srgbClr val="FF0000"/>
                </a:solidFill>
                <a:latin typeface="Montserrat" pitchFamily="2" charset="77"/>
              </a:rPr>
              <a:t>2</a:t>
            </a:r>
            <a:r>
              <a:rPr lang="es-ES_tradnl" sz="1100" b="1" dirty="0" smtClean="0">
                <a:solidFill>
                  <a:srgbClr val="FF0000"/>
                </a:solidFill>
                <a:latin typeface="Montserrat" pitchFamily="2" charset="77"/>
              </a:rPr>
              <a:t>. </a:t>
            </a:r>
            <a:r>
              <a:rPr lang="es-ES_tradnl" sz="1100" b="1" dirty="0">
                <a:latin typeface="Montserrat" pitchFamily="2" charset="77"/>
              </a:rPr>
              <a:t>Implementación de estructuras de protección financiera o Transferencia de riesgos</a:t>
            </a:r>
            <a:r>
              <a:rPr lang="es-ES_tradnl" sz="1100" dirty="0">
                <a:latin typeface="Montserrat" pitchFamily="2" charset="77"/>
              </a:rPr>
              <a:t> a nivel municipal, existencia de </a:t>
            </a:r>
            <a:r>
              <a:rPr lang="es-ES_tradnl" sz="1100" b="1" dirty="0">
                <a:latin typeface="Montserrat" pitchFamily="2" charset="77"/>
              </a:rPr>
              <a:t>Estrategia para la Gestión Integral de Riesgos (EGIR</a:t>
            </a:r>
            <a:r>
              <a:rPr lang="es-ES_tradnl" sz="1100" b="1" dirty="0" smtClean="0">
                <a:latin typeface="Montserrat" pitchFamily="2" charset="77"/>
              </a:rPr>
              <a:t>).</a:t>
            </a:r>
            <a:endParaRPr lang="es-ES_tradnl" sz="1100" b="1" dirty="0">
              <a:solidFill>
                <a:srgbClr val="FF0000"/>
              </a:solidFill>
              <a:latin typeface="Montserrat" pitchFamily="2" charset="77"/>
            </a:endParaRPr>
          </a:p>
        </p:txBody>
      </p:sp>
      <p:sp>
        <p:nvSpPr>
          <p:cNvPr id="20" name="TextBox 19">
            <a:extLst>
              <a:ext uri="{FF2B5EF4-FFF2-40B4-BE49-F238E27FC236}">
                <a16:creationId xmlns:a16="http://schemas.microsoft.com/office/drawing/2014/main" xmlns="" id="{0C1318BB-A080-F44E-B4B2-86EB26F8AFCF}"/>
              </a:ext>
            </a:extLst>
          </p:cNvPr>
          <p:cNvSpPr txBox="1"/>
          <p:nvPr/>
        </p:nvSpPr>
        <p:spPr>
          <a:xfrm>
            <a:off x="246901" y="4818471"/>
            <a:ext cx="8550693" cy="507831"/>
          </a:xfrm>
          <a:prstGeom prst="rect">
            <a:avLst/>
          </a:prstGeom>
          <a:noFill/>
        </p:spPr>
        <p:txBody>
          <a:bodyPr wrap="square" lIns="0" tIns="0" rIns="0" bIns="0" rtlCol="0">
            <a:spAutoFit/>
          </a:bodyPr>
          <a:lstStyle/>
          <a:p>
            <a:r>
              <a:rPr lang="es-ES_tradnl" sz="1100" b="1" dirty="0">
                <a:solidFill>
                  <a:srgbClr val="FF0000"/>
                </a:solidFill>
                <a:latin typeface="Montserrat" pitchFamily="2" charset="77"/>
              </a:rPr>
              <a:t>1</a:t>
            </a:r>
            <a:r>
              <a:rPr lang="es-ES_tradnl" sz="1100" b="1" dirty="0" smtClean="0">
                <a:solidFill>
                  <a:srgbClr val="FF0000"/>
                </a:solidFill>
                <a:latin typeface="Montserrat" pitchFamily="2" charset="77"/>
              </a:rPr>
              <a:t>. </a:t>
            </a:r>
            <a:r>
              <a:rPr lang="es-ES_tradnl" sz="1100" dirty="0">
                <a:latin typeface="Montserrat" pitchFamily="2" charset="77"/>
              </a:rPr>
              <a:t>Marco jurídico que establezca la actualización de los </a:t>
            </a:r>
            <a:r>
              <a:rPr lang="es-ES_tradnl" sz="1100" b="1" dirty="0">
                <a:latin typeface="Montserrat" pitchFamily="2" charset="77"/>
              </a:rPr>
              <a:t>planes de desarrollo urbano</a:t>
            </a:r>
            <a:r>
              <a:rPr lang="es-ES_tradnl" sz="1100" dirty="0">
                <a:latin typeface="Montserrat" pitchFamily="2" charset="77"/>
              </a:rPr>
              <a:t>, así como en los </a:t>
            </a:r>
            <a:r>
              <a:rPr lang="es-ES_tradnl" sz="1100" b="1" dirty="0">
                <a:latin typeface="Montserrat" pitchFamily="2" charset="77"/>
              </a:rPr>
              <a:t>planes de ordenamiento territorial</a:t>
            </a:r>
            <a:r>
              <a:rPr lang="es-ES_tradnl" sz="1100" dirty="0">
                <a:latin typeface="Montserrat" pitchFamily="2" charset="77"/>
              </a:rPr>
              <a:t> después de ocurrido un desastre</a:t>
            </a:r>
            <a:r>
              <a:rPr lang="es-ES_tradnl" sz="1100" dirty="0" smtClean="0">
                <a:latin typeface="Montserrat" pitchFamily="2" charset="77"/>
              </a:rPr>
              <a:t>, como </a:t>
            </a:r>
            <a:r>
              <a:rPr lang="es-ES_tradnl" sz="1100" dirty="0">
                <a:latin typeface="Montserrat" pitchFamily="2" charset="77"/>
              </a:rPr>
              <a:t>área de oportunidad para corregir los procesos de ocupación y uso del suelo que evidencien problemas o riesgos preexistentes.</a:t>
            </a:r>
            <a:endParaRPr lang="es-ES_tradnl" sz="1100" b="1" dirty="0">
              <a:solidFill>
                <a:srgbClr val="FF0000"/>
              </a:solidFill>
              <a:latin typeface="Montserrat" pitchFamily="2" charset="77"/>
            </a:endParaRPr>
          </a:p>
        </p:txBody>
      </p:sp>
      <p:sp>
        <p:nvSpPr>
          <p:cNvPr id="12" name="Rectangle 8">
            <a:extLst>
              <a:ext uri="{FF2B5EF4-FFF2-40B4-BE49-F238E27FC236}">
                <a16:creationId xmlns:a16="http://schemas.microsoft.com/office/drawing/2014/main" xmlns="" id="{E03E77D6-28FA-3C4E-89B2-1F90CD63E656}"/>
              </a:ext>
            </a:extLst>
          </p:cNvPr>
          <p:cNvSpPr/>
          <p:nvPr/>
        </p:nvSpPr>
        <p:spPr>
          <a:xfrm>
            <a:off x="5076056" y="2926406"/>
            <a:ext cx="1080120"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8">
            <a:extLst>
              <a:ext uri="{FF2B5EF4-FFF2-40B4-BE49-F238E27FC236}">
                <a16:creationId xmlns:a16="http://schemas.microsoft.com/office/drawing/2014/main" xmlns="" id="{E03E77D6-28FA-3C4E-89B2-1F90CD63E656}"/>
              </a:ext>
            </a:extLst>
          </p:cNvPr>
          <p:cNvSpPr/>
          <p:nvPr/>
        </p:nvSpPr>
        <p:spPr>
          <a:xfrm>
            <a:off x="3966447" y="3626421"/>
            <a:ext cx="1109609"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TextBox 13">
            <a:extLst>
              <a:ext uri="{FF2B5EF4-FFF2-40B4-BE49-F238E27FC236}">
                <a16:creationId xmlns:a16="http://schemas.microsoft.com/office/drawing/2014/main" xmlns="" id="{D462C488-EBE2-1B47-8221-0A063607AE39}"/>
              </a:ext>
            </a:extLst>
          </p:cNvPr>
          <p:cNvSpPr txBox="1"/>
          <p:nvPr/>
        </p:nvSpPr>
        <p:spPr>
          <a:xfrm>
            <a:off x="4104705" y="3684522"/>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1</a:t>
            </a:r>
          </a:p>
        </p:txBody>
      </p:sp>
      <p:sp>
        <p:nvSpPr>
          <p:cNvPr id="19" name="Rectangle 8">
            <a:extLst>
              <a:ext uri="{FF2B5EF4-FFF2-40B4-BE49-F238E27FC236}">
                <a16:creationId xmlns:a16="http://schemas.microsoft.com/office/drawing/2014/main" xmlns="" id="{E03E77D6-28FA-3C4E-89B2-1F90CD63E656}"/>
              </a:ext>
            </a:extLst>
          </p:cNvPr>
          <p:cNvSpPr/>
          <p:nvPr/>
        </p:nvSpPr>
        <p:spPr>
          <a:xfrm>
            <a:off x="3966448" y="3965907"/>
            <a:ext cx="1109608" cy="4050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TextBox 13">
            <a:extLst>
              <a:ext uri="{FF2B5EF4-FFF2-40B4-BE49-F238E27FC236}">
                <a16:creationId xmlns:a16="http://schemas.microsoft.com/office/drawing/2014/main" xmlns="" id="{D462C488-EBE2-1B47-8221-0A063607AE39}"/>
              </a:ext>
            </a:extLst>
          </p:cNvPr>
          <p:cNvSpPr txBox="1"/>
          <p:nvPr/>
        </p:nvSpPr>
        <p:spPr>
          <a:xfrm>
            <a:off x="4109826" y="4016557"/>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2</a:t>
            </a:r>
          </a:p>
        </p:txBody>
      </p:sp>
      <p:sp>
        <p:nvSpPr>
          <p:cNvPr id="22" name="TextBox 15">
            <a:extLst>
              <a:ext uri="{FF2B5EF4-FFF2-40B4-BE49-F238E27FC236}">
                <a16:creationId xmlns:a16="http://schemas.microsoft.com/office/drawing/2014/main" xmlns="" id="{2B6C74DF-CB50-7F40-8DA2-7078C13C08D7}"/>
              </a:ext>
            </a:extLst>
          </p:cNvPr>
          <p:cNvSpPr txBox="1"/>
          <p:nvPr/>
        </p:nvSpPr>
        <p:spPr>
          <a:xfrm>
            <a:off x="260367" y="6329800"/>
            <a:ext cx="8550695" cy="338554"/>
          </a:xfrm>
          <a:prstGeom prst="rect">
            <a:avLst/>
          </a:prstGeom>
          <a:noFill/>
        </p:spPr>
        <p:txBody>
          <a:bodyPr wrap="square" lIns="0" tIns="0" rIns="0" bIns="0" rtlCol="0">
            <a:spAutoFit/>
          </a:bodyPr>
          <a:lstStyle/>
          <a:p>
            <a:r>
              <a:rPr lang="es-ES_tradnl" sz="1100" b="1" dirty="0" smtClean="0">
                <a:solidFill>
                  <a:srgbClr val="FF0000"/>
                </a:solidFill>
                <a:latin typeface="Montserrat" pitchFamily="2" charset="77"/>
              </a:rPr>
              <a:t>4. </a:t>
            </a:r>
            <a:r>
              <a:rPr lang="es-ES_tradnl" sz="1100" dirty="0">
                <a:latin typeface="Montserrat" pitchFamily="2" charset="77"/>
              </a:rPr>
              <a:t>C</a:t>
            </a:r>
            <a:r>
              <a:rPr lang="es-ES_tradnl" sz="1100" dirty="0" smtClean="0">
                <a:latin typeface="Montserrat" pitchFamily="2" charset="77"/>
              </a:rPr>
              <a:t>ada </a:t>
            </a:r>
            <a:r>
              <a:rPr lang="es-ES_tradnl" sz="1100" b="1" dirty="0" smtClean="0">
                <a:latin typeface="Montserrat" pitchFamily="2" charset="77"/>
              </a:rPr>
              <a:t>sector es responsable de la realización de planes de recuperación, </a:t>
            </a:r>
            <a:r>
              <a:rPr lang="es-ES_tradnl" sz="1100" dirty="0" smtClean="0">
                <a:latin typeface="Montserrat" pitchFamily="2" charset="77"/>
              </a:rPr>
              <a:t>los cuales determinen acciones básicas y estrategias a realizar en caso de afrontar un proceso de recuperación post desastre.</a:t>
            </a:r>
            <a:endParaRPr lang="es-ES_tradnl" sz="1100" dirty="0">
              <a:latin typeface="Montserrat" pitchFamily="2" charset="77"/>
            </a:endParaRPr>
          </a:p>
        </p:txBody>
      </p:sp>
      <p:sp>
        <p:nvSpPr>
          <p:cNvPr id="23" name="TextBox 12">
            <a:extLst>
              <a:ext uri="{FF2B5EF4-FFF2-40B4-BE49-F238E27FC236}">
                <a16:creationId xmlns:a16="http://schemas.microsoft.com/office/drawing/2014/main" xmlns="" id="{F9BC16CB-1175-1A47-AE3F-FEE291F9BBF9}"/>
              </a:ext>
            </a:extLst>
          </p:cNvPr>
          <p:cNvSpPr txBox="1"/>
          <p:nvPr/>
        </p:nvSpPr>
        <p:spPr>
          <a:xfrm>
            <a:off x="5277819" y="3703831"/>
            <a:ext cx="72624"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4</a:t>
            </a:r>
          </a:p>
        </p:txBody>
      </p:sp>
      <p:sp>
        <p:nvSpPr>
          <p:cNvPr id="24" name="Rectangle 8">
            <a:extLst>
              <a:ext uri="{FF2B5EF4-FFF2-40B4-BE49-F238E27FC236}">
                <a16:creationId xmlns:a16="http://schemas.microsoft.com/office/drawing/2014/main" xmlns="" id="{E03E77D6-28FA-3C4E-89B2-1F90CD63E656}"/>
              </a:ext>
            </a:extLst>
          </p:cNvPr>
          <p:cNvSpPr/>
          <p:nvPr/>
        </p:nvSpPr>
        <p:spPr>
          <a:xfrm>
            <a:off x="5076056" y="3626421"/>
            <a:ext cx="1080120"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TextBox 24">
            <a:extLst>
              <a:ext uri="{FF2B5EF4-FFF2-40B4-BE49-F238E27FC236}">
                <a16:creationId xmlns:a16="http://schemas.microsoft.com/office/drawing/2014/main" xmlns="" id="{B1263743-689E-1C4B-BF9B-F44FF6A36994}"/>
              </a:ext>
            </a:extLst>
          </p:cNvPr>
          <p:cNvSpPr txBox="1"/>
          <p:nvPr/>
        </p:nvSpPr>
        <p:spPr>
          <a:xfrm>
            <a:off x="260367" y="5831555"/>
            <a:ext cx="8723490" cy="338554"/>
          </a:xfrm>
          <a:prstGeom prst="rect">
            <a:avLst/>
          </a:prstGeom>
          <a:noFill/>
        </p:spPr>
        <p:txBody>
          <a:bodyPr wrap="square" lIns="0" tIns="0" rIns="0" bIns="0" rtlCol="0">
            <a:spAutoFit/>
          </a:bodyPr>
          <a:lstStyle/>
          <a:p>
            <a:r>
              <a:rPr lang="es-ES_tradnl" sz="1100" b="1" dirty="0">
                <a:solidFill>
                  <a:srgbClr val="FF0000"/>
                </a:solidFill>
                <a:latin typeface="Montserrat" pitchFamily="2" charset="77"/>
              </a:rPr>
              <a:t>3</a:t>
            </a:r>
            <a:r>
              <a:rPr lang="es-ES_tradnl" sz="1100" b="1" dirty="0" smtClean="0">
                <a:solidFill>
                  <a:srgbClr val="FF0000"/>
                </a:solidFill>
                <a:latin typeface="Montserrat" pitchFamily="2" charset="77"/>
              </a:rPr>
              <a:t>. </a:t>
            </a:r>
            <a:r>
              <a:rPr lang="es-ES_tradnl" sz="1100" dirty="0">
                <a:latin typeface="Montserrat" pitchFamily="2" charset="77"/>
              </a:rPr>
              <a:t>Evidencia de asignación </a:t>
            </a:r>
            <a:r>
              <a:rPr lang="es-ES_tradnl" sz="1100" dirty="0" smtClean="0">
                <a:latin typeface="Montserrat" pitchFamily="2" charset="77"/>
              </a:rPr>
              <a:t>presupuestal </a:t>
            </a:r>
            <a:r>
              <a:rPr lang="es-ES_tradnl" sz="1100" dirty="0">
                <a:latin typeface="Montserrat" pitchFamily="2" charset="77"/>
              </a:rPr>
              <a:t>a </a:t>
            </a:r>
            <a:r>
              <a:rPr lang="es-ES_tradnl" sz="1100" b="1" dirty="0">
                <a:latin typeface="Montserrat" pitchFamily="2" charset="77"/>
              </a:rPr>
              <a:t>prevención de riesgos </a:t>
            </a:r>
            <a:r>
              <a:rPr lang="es-ES_tradnl" sz="1100" dirty="0">
                <a:latin typeface="Montserrat" pitchFamily="2" charset="77"/>
              </a:rPr>
              <a:t>en los sectores, </a:t>
            </a:r>
            <a:r>
              <a:rPr lang="es-ES_tradnl" sz="1100" b="1" dirty="0">
                <a:latin typeface="Montserrat" pitchFamily="2" charset="77"/>
              </a:rPr>
              <a:t>por ejemplo: partidas específicas para obras de mitigación o protección para el sector agrícola.</a:t>
            </a:r>
            <a:endParaRPr lang="es-ES_tradnl" sz="1100" b="1" dirty="0">
              <a:solidFill>
                <a:srgbClr val="FF0000"/>
              </a:solidFill>
              <a:latin typeface="Montserrat" pitchFamily="2" charset="77"/>
            </a:endParaRPr>
          </a:p>
        </p:txBody>
      </p:sp>
    </p:spTree>
    <p:extLst>
      <p:ext uri="{BB962C8B-B14F-4D97-AF65-F5344CB8AC3E}">
        <p14:creationId xmlns:p14="http://schemas.microsoft.com/office/powerpoint/2010/main" val="28704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0" grpId="0"/>
      <p:bldP spid="12" grpId="0" animBg="1"/>
      <p:bldP spid="15" grpId="0" animBg="1"/>
      <p:bldP spid="17" grpId="0"/>
      <p:bldP spid="19" grpId="0" animBg="1"/>
      <p:bldP spid="21" grpId="0"/>
      <p:bldP spid="22" grpId="0"/>
      <p:bldP spid="23" grpId="0"/>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8740838-4494-4A4F-911F-2B360E667D85}"/>
              </a:ext>
            </a:extLst>
          </p:cNvPr>
          <p:cNvSpPr txBox="1"/>
          <p:nvPr/>
        </p:nvSpPr>
        <p:spPr>
          <a:xfrm>
            <a:off x="107504" y="116632"/>
            <a:ext cx="3510898" cy="646331"/>
          </a:xfrm>
          <a:prstGeom prst="rect">
            <a:avLst/>
          </a:prstGeom>
          <a:noFill/>
        </p:spPr>
        <p:txBody>
          <a:bodyPr wrap="none" rtlCol="0">
            <a:spAutoFit/>
          </a:bodyPr>
          <a:lstStyle/>
          <a:p>
            <a:r>
              <a:rPr lang="en-US" b="1" dirty="0" err="1">
                <a:latin typeface="Montserrat" pitchFamily="2" charset="77"/>
              </a:rPr>
              <a:t>Políticas</a:t>
            </a:r>
            <a:r>
              <a:rPr lang="en-US" b="1" dirty="0">
                <a:latin typeface="Montserrat" pitchFamily="2" charset="77"/>
              </a:rPr>
              <a:t> </a:t>
            </a:r>
            <a:r>
              <a:rPr lang="en-US" b="1" dirty="0" err="1">
                <a:latin typeface="Montserrat" pitchFamily="2" charset="77"/>
              </a:rPr>
              <a:t>Públicas</a:t>
            </a:r>
            <a:endParaRPr lang="en-US" b="1" dirty="0">
              <a:latin typeface="Montserrat" pitchFamily="2" charset="77"/>
            </a:endParaRPr>
          </a:p>
          <a:p>
            <a:r>
              <a:rPr lang="en-US" b="1" dirty="0" err="1">
                <a:latin typeface="Montserrat" pitchFamily="2" charset="77"/>
              </a:rPr>
              <a:t>Gestión</a:t>
            </a:r>
            <a:r>
              <a:rPr lang="en-US" b="1" dirty="0">
                <a:latin typeface="Montserrat" pitchFamily="2" charset="77"/>
              </a:rPr>
              <a:t> Integral de </a:t>
            </a:r>
            <a:r>
              <a:rPr lang="en-US" b="1" dirty="0" err="1">
                <a:latin typeface="Montserrat" pitchFamily="2" charset="77"/>
              </a:rPr>
              <a:t>Riesgos</a:t>
            </a:r>
            <a:endParaRPr lang="en-US" b="1" dirty="0">
              <a:latin typeface="Montserrat" pitchFamily="2" charset="77"/>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836712"/>
            <a:ext cx="66103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34576"/>
            <a:ext cx="681037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908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7544" y="1124744"/>
            <a:ext cx="7956376" cy="5584888"/>
          </a:xfrm>
          <a:prstGeom prst="rect">
            <a:avLst/>
          </a:prstGeom>
        </p:spPr>
      </p:pic>
      <p:sp>
        <p:nvSpPr>
          <p:cNvPr id="4" name="TextBox 3">
            <a:extLst>
              <a:ext uri="{FF2B5EF4-FFF2-40B4-BE49-F238E27FC236}">
                <a16:creationId xmlns:a16="http://schemas.microsoft.com/office/drawing/2014/main" xmlns="" id="{C334EBB8-FD13-5C4C-8FDC-AF0085A6340E}"/>
              </a:ext>
            </a:extLst>
          </p:cNvPr>
          <p:cNvSpPr txBox="1"/>
          <p:nvPr/>
        </p:nvSpPr>
        <p:spPr>
          <a:xfrm>
            <a:off x="179512" y="116632"/>
            <a:ext cx="4078361" cy="400110"/>
          </a:xfrm>
          <a:prstGeom prst="rect">
            <a:avLst/>
          </a:prstGeom>
          <a:noFill/>
        </p:spPr>
        <p:txBody>
          <a:bodyPr wrap="none" rtlCol="0">
            <a:spAutoFit/>
          </a:bodyPr>
          <a:lstStyle/>
          <a:p>
            <a:r>
              <a:rPr lang="en-US" sz="2000" b="1" dirty="0" err="1">
                <a:latin typeface="Montserrat" pitchFamily="2" charset="77"/>
              </a:rPr>
              <a:t>Perfil</a:t>
            </a:r>
            <a:r>
              <a:rPr lang="en-US" sz="2000" b="1" dirty="0">
                <a:latin typeface="Montserrat" pitchFamily="2" charset="77"/>
              </a:rPr>
              <a:t> de </a:t>
            </a:r>
            <a:r>
              <a:rPr lang="en-US" sz="2000" b="1" dirty="0" err="1" smtClean="0">
                <a:latin typeface="Montserrat" pitchFamily="2" charset="77"/>
              </a:rPr>
              <a:t>Peligro</a:t>
            </a:r>
            <a:r>
              <a:rPr lang="en-US" sz="2000" b="1" dirty="0" smtClean="0">
                <a:latin typeface="Montserrat" pitchFamily="2" charset="77"/>
              </a:rPr>
              <a:t>(x </a:t>
            </a:r>
            <a:r>
              <a:rPr lang="en-US" sz="2000" b="1" dirty="0">
                <a:latin typeface="Montserrat" pitchFamily="2" charset="77"/>
              </a:rPr>
              <a:t>Municipio)</a:t>
            </a:r>
          </a:p>
        </p:txBody>
      </p:sp>
      <p:sp>
        <p:nvSpPr>
          <p:cNvPr id="5" name="TextBox 4">
            <a:hlinkClick r:id="rId3"/>
            <a:extLst>
              <a:ext uri="{FF2B5EF4-FFF2-40B4-BE49-F238E27FC236}">
                <a16:creationId xmlns:a16="http://schemas.microsoft.com/office/drawing/2014/main" xmlns="" id="{E4DB2646-F610-2B47-8B3C-1CC419205B03}"/>
              </a:ext>
            </a:extLst>
          </p:cNvPr>
          <p:cNvSpPr txBox="1"/>
          <p:nvPr/>
        </p:nvSpPr>
        <p:spPr>
          <a:xfrm>
            <a:off x="179512" y="620688"/>
            <a:ext cx="5104282" cy="276999"/>
          </a:xfrm>
          <a:prstGeom prst="rect">
            <a:avLst/>
          </a:prstGeom>
          <a:noFill/>
        </p:spPr>
        <p:txBody>
          <a:bodyPr wrap="none" rtlCol="0">
            <a:spAutoFit/>
          </a:bodyPr>
          <a:lstStyle/>
          <a:p>
            <a:r>
              <a:rPr lang="en-US" sz="1200" b="1" i="1" dirty="0">
                <a:latin typeface="Montserrat" pitchFamily="2" charset="77"/>
                <a:hlinkClick r:id="rId3"/>
              </a:rPr>
              <a:t>http://</a:t>
            </a:r>
            <a:r>
              <a:rPr lang="en-US" sz="1200" b="1" i="1" dirty="0" err="1">
                <a:latin typeface="Montserrat" pitchFamily="2" charset="77"/>
                <a:hlinkClick r:id="rId3"/>
              </a:rPr>
              <a:t>www.atlasnacionalderiesgos.gob.mx</a:t>
            </a:r>
            <a:r>
              <a:rPr lang="en-US" sz="1200" b="1" i="1" dirty="0">
                <a:latin typeface="Montserrat" pitchFamily="2" charset="77"/>
                <a:hlinkClick r:id="rId3"/>
              </a:rPr>
              <a:t>/app/</a:t>
            </a:r>
            <a:r>
              <a:rPr lang="en-US" sz="1200" b="1" i="1" dirty="0" err="1">
                <a:latin typeface="Montserrat" pitchFamily="2" charset="77"/>
                <a:hlinkClick r:id="rId3"/>
              </a:rPr>
              <a:t>municipios</a:t>
            </a:r>
            <a:r>
              <a:rPr lang="en-US" sz="1200" b="1" i="1" dirty="0">
                <a:latin typeface="Montserrat" pitchFamily="2" charset="77"/>
                <a:hlinkClick r:id="rId3"/>
              </a:rPr>
              <a:t>/</a:t>
            </a:r>
            <a:endParaRPr lang="en-US" sz="1200" b="1" i="1" dirty="0">
              <a:latin typeface="Montserrat" pitchFamily="2" charset="77"/>
            </a:endParaRPr>
          </a:p>
        </p:txBody>
      </p:sp>
      <p:sp>
        <p:nvSpPr>
          <p:cNvPr id="9" name="Down Arrow 8">
            <a:extLst>
              <a:ext uri="{FF2B5EF4-FFF2-40B4-BE49-F238E27FC236}">
                <a16:creationId xmlns:a16="http://schemas.microsoft.com/office/drawing/2014/main" xmlns="" id="{EB4B4F8E-2F1E-9040-8F21-5C792F02D6F8}"/>
              </a:ext>
            </a:extLst>
          </p:cNvPr>
          <p:cNvSpPr/>
          <p:nvPr/>
        </p:nvSpPr>
        <p:spPr>
          <a:xfrm rot="19247827">
            <a:off x="3460916" y="1390393"/>
            <a:ext cx="586662" cy="566638"/>
          </a:xfrm>
          <a:prstGeom prst="downArrow">
            <a:avLst/>
          </a:prstGeom>
          <a:noFill/>
          <a:ln w="5715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88145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2247</TotalTime>
  <Words>976</Words>
  <Application>Microsoft Office PowerPoint</Application>
  <PresentationFormat>Presentación en pantalla (4:3)</PresentationFormat>
  <Paragraphs>118</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Estrada Cabrera Cynthia Paola</dc:creator>
  <cp:lastModifiedBy>Izcapa Treviño Cecilia</cp:lastModifiedBy>
  <cp:revision>98</cp:revision>
  <dcterms:created xsi:type="dcterms:W3CDTF">2018-12-04T21:42:05Z</dcterms:created>
  <dcterms:modified xsi:type="dcterms:W3CDTF">2019-02-09T00:07:01Z</dcterms:modified>
</cp:coreProperties>
</file>