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331" r:id="rId4"/>
    <p:sldId id="332" r:id="rId5"/>
    <p:sldId id="327" r:id="rId6"/>
    <p:sldId id="338" r:id="rId7"/>
    <p:sldId id="339" r:id="rId8"/>
    <p:sldId id="340" r:id="rId9"/>
    <p:sldId id="334" r:id="rId10"/>
    <p:sldId id="323" r:id="rId11"/>
    <p:sldId id="324" r:id="rId12"/>
    <p:sldId id="319" r:id="rId13"/>
    <p:sldId id="317" r:id="rId14"/>
    <p:sldId id="318" r:id="rId15"/>
    <p:sldId id="341" r:id="rId1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7" autoAdjust="0"/>
  </p:normalViewPr>
  <p:slideViewPr>
    <p:cSldViewPr showGuides="1">
      <p:cViewPr varScale="1">
        <p:scale>
          <a:sx n="78" d="100"/>
          <a:sy n="78" d="100"/>
        </p:scale>
        <p:origin x="-173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11/02/2019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59019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Quintana Roo 440,663 viviendas de las cuales aproximadamente el 18% (80,603) presentan una vulnerabilidad de media a alta, principalmente por el tema de daño por viento fuerte, por lo que es necesario realizar el levantamiento de viviendas vulnerables en el estado para identificar la zonas que requieren de mejoras estructurales.</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13</a:t>
            </a:fld>
            <a:endParaRPr lang="es-MX"/>
          </a:p>
        </p:txBody>
      </p:sp>
    </p:spTree>
    <p:extLst>
      <p:ext uri="{BB962C8B-B14F-4D97-AF65-F5344CB8AC3E}">
        <p14:creationId xmlns:p14="http://schemas.microsoft.com/office/powerpoint/2010/main" val="406767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14</a:t>
            </a:fld>
            <a:endParaRPr lang="es-MX"/>
          </a:p>
        </p:txBody>
      </p:sp>
    </p:spTree>
    <p:extLst>
      <p:ext uri="{BB962C8B-B14F-4D97-AF65-F5344CB8AC3E}">
        <p14:creationId xmlns:p14="http://schemas.microsoft.com/office/powerpoint/2010/main" val="100607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t>
            </a:r>
            <a:r>
              <a:rPr lang="es-MX" strike="noStrike" baseline="0" dirty="0" smtClean="0"/>
              <a:t>Administrativa  XII. Península de Yucatán. Fuente: IMTA-CONAGUA, 2013.</a:t>
            </a:r>
            <a:endParaRPr lang="es-MX" strike="noStrike" dirty="0" smtClean="0"/>
          </a:p>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9699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En la siguiente lámina hay una figura alusiva a este tema </a:t>
            </a:r>
            <a:r>
              <a:rPr lang="es-MX" dirty="0" smtClean="0">
                <a:sym typeface="Wingdings" panose="05000000000000000000" pitchFamily="2" charset="2"/>
              </a:rPr>
              <a:t></a:t>
            </a: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371934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104376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ANR.</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53314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4036763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Sismicidad del 1900-01-01 al 2019-01-18, todas las magnitudes, todas las profundidades, en Quintana Roo.									</a:t>
            </a:r>
          </a:p>
          <a:p>
            <a:r>
              <a:rPr lang="es-MX" dirty="0" smtClean="0"/>
              <a:t>Total: 105 eventos.									</a:t>
            </a:r>
          </a:p>
          <a:p>
            <a:r>
              <a:rPr lang="es-MX" dirty="0" smtClean="0"/>
              <a:t>08/08/1980	23:45:11	6.5	15.879	-88.505	24	291 km al SUR de CHETUMAL, QR	09/08/1980	05:45:11	revisado</a:t>
            </a:r>
          </a:p>
          <a:p>
            <a:r>
              <a:rPr lang="es-MX" dirty="0" smtClean="0"/>
              <a:t>19/08/1977	21:51:54	5.9	16.7	-86.61	36	269 km al SURESTE de CHETUMAL, QR	20/08/1977	03:51:54	revisado</a:t>
            </a:r>
          </a:p>
          <a:p>
            <a:r>
              <a:rPr lang="es-MX" dirty="0" smtClean="0"/>
              <a:t>19/08/1977	20:46:11	5.7	16.61	-86.85	14	260 km al SURESTE de CHETUMAL, QR	20/08/1977	02:46:11	revisado</a:t>
            </a:r>
          </a:p>
          <a:p>
            <a:r>
              <a:rPr lang="es-MX" dirty="0" smtClean="0"/>
              <a:t>10/09/2006	09:56:09	5.7	26.25	-87.26	10	555 km al NORTE de ISLA MUJERES, QR	10/09/2006	14:56:09	revisado</a:t>
            </a:r>
          </a:p>
          <a:p>
            <a:r>
              <a:rPr lang="es-MX" dirty="0" smtClean="0"/>
              <a:t>08/02/1976	02:13:46	5.6	15.57	-88.47	5	325 km al SUR de CHETUMAL, QR	08/02/1976	08:13:46	revisado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10</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11</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12</a:t>
            </a:fld>
            <a:endParaRPr lang="es-MX"/>
          </a:p>
        </p:txBody>
      </p:sp>
    </p:spTree>
    <p:extLst>
      <p:ext uri="{BB962C8B-B14F-4D97-AF65-F5344CB8AC3E}">
        <p14:creationId xmlns:p14="http://schemas.microsoft.com/office/powerpoint/2010/main" val="315381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11/02/2019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www.gob.mx/conagua/acciones-y-programas/peninsula-de-yucata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5-FASCCULOCICLONESTROPICALES.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enapred.gob.mx/es/Publicaciones/archivos/155.pdf" TargetMode="External"/><Relationship Id="rId5" Type="http://schemas.openxmlformats.org/officeDocument/2006/relationships/hyperlink" Target="https://www.cenapred.gob.mx/es/Publicaciones/archivos/63.pdf" TargetMode="External"/><Relationship Id="rId4" Type="http://schemas.openxmlformats.org/officeDocument/2006/relationships/hyperlink" Target="http://www.atlasnacionalderiesgos.gob.mx/descargas/Guia_contenido_minimo20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1.cenapred.unam.mx/DIR_INVESTIGACION/Fraccion_XLI/RH/180301_RH_ondas_de_calor_mapas.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atlasnacionalderiesgos.gob.mx/descargas/Guia_contenido_minimo2016.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atlasnacionalderiesgos.gob.mx/archivo/visor-capas.html" TargetMode="External"/><Relationship Id="rId7" Type="http://schemas.openxmlformats.org/officeDocument/2006/relationships/hyperlink" Target="http://www.atlasnacionalderiesgos.gob.mx/descargas/anexos.zi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mn.cna.gob.mx/es/climatologia/monitor-de-sequia/monitor-de-sequia-en-mexico" TargetMode="External"/><Relationship Id="rId5" Type="http://schemas.openxmlformats.org/officeDocument/2006/relationships/hyperlink" Target="https://www.cenapred.gob.mx/es/Publicaciones/archivos/8-FASCCULOSEQUAS.PDF" TargetMode="External"/><Relationship Id="rId4" Type="http://schemas.openxmlformats.org/officeDocument/2006/relationships/hyperlink" Target="http://www.atlasnacionalderiesgos.gob.mx/descargas/Guia_contenido_minimo2016.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bit.ly/2Htpipa" TargetMode="External"/><Relationship Id="rId2" Type="http://schemas.openxmlformats.org/officeDocument/2006/relationships/hyperlink" Target="https://www.cenapred.gob.mx/es/Publicaciones/archivos/300-INFOGRAFAKARSTICIDAD.PDF" TargetMode="Externa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ACCIONES DE PREVENCIÓN POR SISMO Y TSUNAMI</a:t>
            </a:r>
          </a:p>
        </p:txBody>
      </p:sp>
      <p:pic>
        <p:nvPicPr>
          <p:cNvPr id="12" name="Picture 2" descr="F:\cfe\Quintana_Ro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01" t="5297"/>
          <a:stretch/>
        </p:blipFill>
        <p:spPr bwMode="auto">
          <a:xfrm>
            <a:off x="5076056" y="3789040"/>
            <a:ext cx="4055782" cy="2955701"/>
          </a:xfrm>
          <a:prstGeom prst="rect">
            <a:avLst/>
          </a:prstGeom>
          <a:noFill/>
          <a:extLst>
            <a:ext uri="{909E8E84-426E-40DD-AFC4-6F175D3DCCD1}">
              <a14:hiddenFill xmlns:a14="http://schemas.microsoft.com/office/drawing/2010/main">
                <a:solidFill>
                  <a:srgbClr val="FFFFFF"/>
                </a:solidFill>
              </a14:hiddenFill>
            </a:ext>
          </a:extLst>
        </p:spPr>
      </p:pic>
      <p:sp>
        <p:nvSpPr>
          <p:cNvPr id="14" name="1 CuadroTexto"/>
          <p:cNvSpPr txBox="1"/>
          <p:nvPr/>
        </p:nvSpPr>
        <p:spPr>
          <a:xfrm>
            <a:off x="144016" y="1038795"/>
            <a:ext cx="8820472" cy="2643224"/>
          </a:xfrm>
          <a:prstGeom prst="rect">
            <a:avLst/>
          </a:prstGeom>
          <a:noFill/>
        </p:spPr>
        <p:txBody>
          <a:bodyPr wrap="square" rtlCol="0">
            <a:spAutoFit/>
          </a:bodyPr>
          <a:lstStyle/>
          <a:p>
            <a:pPr algn="just">
              <a:lnSpc>
                <a:spcPct val="114000"/>
              </a:lnSpc>
              <a:spcAft>
                <a:spcPts val="600"/>
              </a:spcAft>
            </a:pPr>
            <a:r>
              <a:rPr lang="es-MX" sz="1600" b="1" dirty="0" smtClean="0">
                <a:solidFill>
                  <a:prstClr val="black"/>
                </a:solidFill>
                <a:latin typeface="Montserrat" panose="00000500000000000000" pitchFamily="2" charset="0"/>
              </a:rPr>
              <a:t>Peligro Sísmico</a:t>
            </a:r>
            <a:r>
              <a:rPr lang="es-MX" sz="1400" dirty="0" smtClean="0">
                <a:solidFill>
                  <a:prstClr val="black"/>
                </a:solidFill>
                <a:latin typeface="Montserrat" panose="00000500000000000000" pitchFamily="2" charset="0"/>
              </a:rPr>
              <a:t>: Quintana Roo se encuentra en la </a:t>
            </a:r>
            <a:r>
              <a:rPr lang="es-MX" sz="1400" b="1" dirty="0" smtClean="0">
                <a:solidFill>
                  <a:prstClr val="black"/>
                </a:solidFill>
                <a:latin typeface="Montserrat" panose="00000500000000000000" pitchFamily="2" charset="0"/>
              </a:rPr>
              <a:t>zona A </a:t>
            </a:r>
            <a:r>
              <a:rPr lang="es-MX" sz="1400" dirty="0" smtClean="0">
                <a:solidFill>
                  <a:prstClr val="black"/>
                </a:solidFill>
                <a:latin typeface="Montserrat" panose="00000500000000000000" pitchFamily="2" charset="0"/>
              </a:rPr>
              <a:t>con base en la Regionalización Sísmica de la CFE</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En </a:t>
            </a:r>
            <a:r>
              <a:rPr lang="es-MX" sz="1400" dirty="0">
                <a:solidFill>
                  <a:prstClr val="black"/>
                </a:solidFill>
                <a:latin typeface="Montserrat" panose="00000500000000000000" pitchFamily="2" charset="0"/>
              </a:rPr>
              <a:t>la Zona A, de </a:t>
            </a:r>
            <a:r>
              <a:rPr lang="es-MX" sz="1400" b="1" dirty="0">
                <a:solidFill>
                  <a:prstClr val="black"/>
                </a:solidFill>
                <a:latin typeface="Montserrat" panose="00000500000000000000" pitchFamily="2" charset="0"/>
              </a:rPr>
              <a:t>baja sismicidad</a:t>
            </a:r>
            <a:r>
              <a:rPr lang="es-MX" sz="1400" dirty="0">
                <a:solidFill>
                  <a:prstClr val="black"/>
                </a:solidFill>
                <a:latin typeface="Montserrat" panose="00000500000000000000" pitchFamily="2" charset="0"/>
              </a:rPr>
              <a:t> no se ha registrado ningún sismo de magnitud considerable en los últimos 80 años, </a:t>
            </a:r>
            <a:r>
              <a:rPr lang="es-MX" sz="1400" b="1" dirty="0">
                <a:solidFill>
                  <a:prstClr val="black"/>
                </a:solidFill>
                <a:latin typeface="Montserrat" panose="00000500000000000000" pitchFamily="2" charset="0"/>
              </a:rPr>
              <a:t>ni se esperan aceleraciones</a:t>
            </a:r>
            <a:r>
              <a:rPr lang="es-MX" sz="1400" dirty="0">
                <a:solidFill>
                  <a:prstClr val="black"/>
                </a:solidFill>
                <a:latin typeface="Montserrat" panose="00000500000000000000" pitchFamily="2" charset="0"/>
              </a:rPr>
              <a:t> del suelo </a:t>
            </a:r>
            <a:r>
              <a:rPr lang="es-MX" sz="1400" b="1" dirty="0">
                <a:solidFill>
                  <a:prstClr val="black"/>
                </a:solidFill>
                <a:latin typeface="Montserrat" panose="00000500000000000000" pitchFamily="2" charset="0"/>
              </a:rPr>
              <a:t>mayores al 10 % de la aceleración de la gravedad</a:t>
            </a:r>
            <a:r>
              <a:rPr lang="es-MX" sz="1400" dirty="0">
                <a:solidFill>
                  <a:prstClr val="black"/>
                </a:solidFill>
                <a:latin typeface="Montserrat" panose="00000500000000000000" pitchFamily="2" charset="0"/>
              </a:rPr>
              <a:t>. Esto indica que, en la zona A pueden ocurrir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con </a:t>
            </a:r>
            <a:r>
              <a:rPr lang="es-MX" sz="1400" b="1" dirty="0">
                <a:solidFill>
                  <a:prstClr val="black"/>
                </a:solidFill>
                <a:latin typeface="Montserrat" panose="00000500000000000000" pitchFamily="2" charset="0"/>
              </a:rPr>
              <a:t>magnitud </a:t>
            </a:r>
            <a:r>
              <a:rPr lang="es-MX" sz="1400" b="1" dirty="0" smtClean="0">
                <a:solidFill>
                  <a:prstClr val="black"/>
                </a:solidFill>
                <a:latin typeface="Montserrat" panose="00000500000000000000" pitchFamily="2" charset="0"/>
              </a:rPr>
              <a:t>M6</a:t>
            </a:r>
            <a:r>
              <a:rPr lang="es-MX" sz="1400" dirty="0">
                <a:solidFill>
                  <a:prstClr val="black"/>
                </a:solidFill>
                <a:latin typeface="Montserrat" panose="00000500000000000000" pitchFamily="2" charset="0"/>
              </a:rPr>
              <a:t>, así como </a:t>
            </a:r>
            <a:r>
              <a:rPr lang="es-MX" sz="1400" b="1" dirty="0">
                <a:solidFill>
                  <a:prstClr val="black"/>
                </a:solidFill>
                <a:latin typeface="Montserrat" panose="00000500000000000000" pitchFamily="2" charset="0"/>
              </a:rPr>
              <a:t>enjambres sísmicos. </a:t>
            </a:r>
            <a:endParaRPr lang="es-MX" sz="1400" dirty="0" smtClean="0">
              <a:solidFill>
                <a:prstClr val="black"/>
              </a:solidFill>
              <a:latin typeface="Montserrat" panose="00000500000000000000" pitchFamily="2" charset="0"/>
            </a:endParaRPr>
          </a:p>
          <a:p>
            <a:pPr algn="just">
              <a:lnSpc>
                <a:spcPct val="114000"/>
              </a:lnSpc>
              <a:spcAft>
                <a:spcPts val="600"/>
              </a:spcAft>
            </a:pPr>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105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de </a:t>
            </a:r>
            <a:r>
              <a:rPr lang="es-MX" sz="1400" dirty="0" smtClean="0">
                <a:solidFill>
                  <a:prstClr val="black"/>
                </a:solidFill>
                <a:latin typeface="Montserrat" panose="00000500000000000000" pitchFamily="2" charset="0"/>
              </a:rPr>
              <a:t>Quintana Roo y cuenta con </a:t>
            </a:r>
            <a:r>
              <a:rPr lang="es-MX" sz="1400" b="1" dirty="0" smtClean="0">
                <a:solidFill>
                  <a:prstClr val="black"/>
                </a:solidFill>
                <a:latin typeface="Montserrat" panose="00000500000000000000" pitchFamily="2" charset="0"/>
              </a:rPr>
              <a:t>una estación</a:t>
            </a:r>
            <a:r>
              <a:rPr lang="es-MX" sz="1400" dirty="0" smtClean="0">
                <a:solidFill>
                  <a:prstClr val="black"/>
                </a:solidFill>
                <a:latin typeface="Montserrat" panose="00000500000000000000" pitchFamily="2" charset="0"/>
              </a:rPr>
              <a:t> en la entidad.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08 </a:t>
            </a:r>
            <a:r>
              <a:rPr lang="es-MX" sz="1400" b="1" dirty="0">
                <a:solidFill>
                  <a:prstClr val="black"/>
                </a:solidFill>
                <a:latin typeface="Montserrat" panose="00000500000000000000" pitchFamily="2" charset="0"/>
              </a:rPr>
              <a:t>de </a:t>
            </a:r>
            <a:r>
              <a:rPr lang="es-MX" sz="1400" b="1" dirty="0" smtClean="0">
                <a:solidFill>
                  <a:prstClr val="black"/>
                </a:solidFill>
                <a:latin typeface="Montserrat" panose="00000500000000000000" pitchFamily="2" charset="0"/>
              </a:rPr>
              <a:t>Agosto de 1980</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M6.5</a:t>
            </a:r>
            <a:r>
              <a:rPr lang="es-MX" sz="1400" dirty="0" smtClean="0">
                <a:solidFill>
                  <a:prstClr val="black"/>
                </a:solidFill>
                <a:latin typeface="Montserrat" panose="00000500000000000000" pitchFamily="2" charset="0"/>
              </a:rPr>
              <a:t>, generado entre las costas de Belice y Guatemala, 291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oeste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Chetumal </a:t>
            </a:r>
            <a:r>
              <a:rPr lang="es-MX" sz="1400" dirty="0">
                <a:solidFill>
                  <a:prstClr val="black"/>
                </a:solidFill>
                <a:latin typeface="Montserrat" panose="00000500000000000000" pitchFamily="2" charset="0"/>
              </a:rPr>
              <a:t>y a una profundidad de </a:t>
            </a:r>
            <a:r>
              <a:rPr lang="es-MX" sz="1400" dirty="0" smtClean="0">
                <a:solidFill>
                  <a:prstClr val="black"/>
                </a:solidFill>
                <a:latin typeface="Montserrat" panose="00000500000000000000" pitchFamily="2" charset="0"/>
              </a:rPr>
              <a:t>24 km. Este </a:t>
            </a:r>
            <a:r>
              <a:rPr lang="es-MX" sz="1400" dirty="0" smtClean="0">
                <a:solidFill>
                  <a:prstClr val="black"/>
                </a:solidFill>
                <a:latin typeface="Montserrat" panose="00000500000000000000" pitchFamily="2" charset="0"/>
              </a:rPr>
              <a:t>evento señala la </a:t>
            </a:r>
            <a:r>
              <a:rPr lang="es-MX" sz="1400" dirty="0">
                <a:solidFill>
                  <a:prstClr val="black"/>
                </a:solidFill>
                <a:latin typeface="Montserrat" panose="00000500000000000000" pitchFamily="2" charset="0"/>
              </a:rPr>
              <a:t>posibilidad de </a:t>
            </a:r>
            <a:r>
              <a:rPr lang="es-MX" sz="1400" b="1" dirty="0">
                <a:solidFill>
                  <a:prstClr val="black"/>
                </a:solidFill>
                <a:latin typeface="Montserrat" panose="00000500000000000000" pitchFamily="2" charset="0"/>
              </a:rPr>
              <a:t>ocurrencia de </a:t>
            </a:r>
            <a:r>
              <a:rPr lang="es-MX" sz="1400" b="1" dirty="0" smtClean="0">
                <a:solidFill>
                  <a:prstClr val="black"/>
                </a:solidFill>
                <a:latin typeface="Montserrat" panose="00000500000000000000" pitchFamily="2" charset="0"/>
              </a:rPr>
              <a:t>sismos</a:t>
            </a:r>
            <a:r>
              <a:rPr lang="es-MX" sz="1400" dirty="0" smtClean="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magnitud importante </a:t>
            </a:r>
            <a:r>
              <a:rPr lang="es-MX" sz="1400" dirty="0" smtClean="0">
                <a:solidFill>
                  <a:prstClr val="black"/>
                </a:solidFill>
                <a:latin typeface="Montserrat" panose="00000500000000000000" pitchFamily="2" charset="0"/>
              </a:rPr>
              <a:t>con </a:t>
            </a:r>
            <a:r>
              <a:rPr lang="es-MX" sz="1400" dirty="0">
                <a:solidFill>
                  <a:prstClr val="black"/>
                </a:solidFill>
                <a:latin typeface="Montserrat" panose="00000500000000000000" pitchFamily="2" charset="0"/>
              </a:rPr>
              <a:t>epicentro en la región </a:t>
            </a:r>
            <a:r>
              <a:rPr lang="es-MX" sz="1400" dirty="0" smtClean="0">
                <a:solidFill>
                  <a:prstClr val="black"/>
                </a:solidFill>
                <a:latin typeface="Montserrat" panose="00000500000000000000" pitchFamily="2" charset="0"/>
              </a:rPr>
              <a:t>sureste </a:t>
            </a:r>
            <a:r>
              <a:rPr lang="es-MX" sz="1400" dirty="0">
                <a:solidFill>
                  <a:prstClr val="black"/>
                </a:solidFill>
                <a:latin typeface="Montserrat" panose="00000500000000000000" pitchFamily="2" charset="0"/>
              </a:rPr>
              <a:t>del </a:t>
            </a:r>
            <a:r>
              <a:rPr lang="es-MX" sz="1400" dirty="0" smtClean="0">
                <a:solidFill>
                  <a:prstClr val="black"/>
                </a:solidFill>
                <a:latin typeface="Montserrat" panose="00000500000000000000" pitchFamily="2" charset="0"/>
              </a:rPr>
              <a:t>país.</a:t>
            </a:r>
          </a:p>
        </p:txBody>
      </p:sp>
      <p:pic>
        <p:nvPicPr>
          <p:cNvPr id="15"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640940" y="4653136"/>
            <a:ext cx="891500" cy="922040"/>
          </a:xfrm>
          <a:prstGeom prst="rect">
            <a:avLst/>
          </a:prstGeom>
          <a:noFill/>
          <a:extLst>
            <a:ext uri="{909E8E84-426E-40DD-AFC4-6F175D3DCCD1}">
              <a14:hiddenFill xmlns:a14="http://schemas.microsoft.com/office/drawing/2010/main">
                <a:solidFill>
                  <a:srgbClr val="FFFFFF"/>
                </a:solidFill>
              </a14:hiddenFill>
            </a:ext>
          </a:extLst>
        </p:spPr>
      </p:pic>
      <p:sp>
        <p:nvSpPr>
          <p:cNvPr id="16" name="3 Rectángulo"/>
          <p:cNvSpPr/>
          <p:nvPr/>
        </p:nvSpPr>
        <p:spPr>
          <a:xfrm>
            <a:off x="144016" y="3861048"/>
            <a:ext cx="4788024" cy="2362506"/>
          </a:xfrm>
          <a:prstGeom prst="rect">
            <a:avLst/>
          </a:prstGeom>
        </p:spPr>
        <p:txBody>
          <a:bodyPr wrap="square">
            <a:spAutoFit/>
          </a:bodyPr>
          <a:lstStyle/>
          <a:p>
            <a:pPr algn="just">
              <a:lnSpc>
                <a:spcPct val="114000"/>
              </a:lnSpc>
              <a:spcAft>
                <a:spcPts val="600"/>
              </a:spcAft>
            </a:pPr>
            <a:r>
              <a:rPr lang="es-MX" sz="1400" dirty="0">
                <a:solidFill>
                  <a:prstClr val="black"/>
                </a:solidFill>
                <a:latin typeface="Montserrat" panose="00000500000000000000" pitchFamily="2" charset="0"/>
              </a:rPr>
              <a:t>La entidad, por su localización geográfica esta catalogado con </a:t>
            </a:r>
            <a:r>
              <a:rPr lang="es-MX" sz="1400" b="1" dirty="0">
                <a:solidFill>
                  <a:prstClr val="black"/>
                </a:solidFill>
                <a:latin typeface="Montserrat" panose="00000500000000000000" pitchFamily="2" charset="0"/>
              </a:rPr>
              <a:t>peligro bajo por tsunami; </a:t>
            </a:r>
            <a:r>
              <a:rPr lang="es-MX" sz="1400" dirty="0">
                <a:solidFill>
                  <a:prstClr val="black"/>
                </a:solidFill>
                <a:latin typeface="Montserrat" panose="00000500000000000000" pitchFamily="2" charset="0"/>
              </a:rPr>
              <a:t>sin embargo cuenta </a:t>
            </a:r>
            <a:r>
              <a:rPr lang="es-MX" sz="1400" dirty="0" smtClean="0">
                <a:solidFill>
                  <a:prstClr val="black"/>
                </a:solidFill>
                <a:latin typeface="Montserrat" panose="00000500000000000000" pitchFamily="2" charset="0"/>
              </a:rPr>
              <a:t>con extensas </a:t>
            </a:r>
            <a:r>
              <a:rPr lang="es-MX" sz="1400" b="1" dirty="0" smtClean="0">
                <a:solidFill>
                  <a:prstClr val="black"/>
                </a:solidFill>
                <a:latin typeface="Montserrat" panose="00000500000000000000" pitchFamily="2" charset="0"/>
              </a:rPr>
              <a:t>planicies </a:t>
            </a:r>
            <a:r>
              <a:rPr lang="es-MX" sz="1400" b="1" dirty="0">
                <a:solidFill>
                  <a:prstClr val="black"/>
                </a:solidFill>
                <a:latin typeface="Montserrat" panose="00000500000000000000" pitchFamily="2" charset="0"/>
              </a:rPr>
              <a:t>de inundación</a:t>
            </a:r>
            <a:r>
              <a:rPr lang="es-MX" sz="1400" dirty="0">
                <a:solidFill>
                  <a:prstClr val="black"/>
                </a:solidFill>
                <a:latin typeface="Montserrat" panose="00000500000000000000" pitchFamily="2" charset="0"/>
              </a:rPr>
              <a:t>, en donde se </a:t>
            </a:r>
            <a:r>
              <a:rPr lang="es-MX" sz="1400" dirty="0" smtClean="0">
                <a:solidFill>
                  <a:prstClr val="black"/>
                </a:solidFill>
                <a:latin typeface="Montserrat" panose="00000500000000000000" pitchFamily="2" charset="0"/>
              </a:rPr>
              <a:t>encuentran </a:t>
            </a:r>
            <a:r>
              <a:rPr lang="es-MX" sz="1400" dirty="0">
                <a:solidFill>
                  <a:prstClr val="black"/>
                </a:solidFill>
                <a:latin typeface="Montserrat" panose="00000500000000000000" pitchFamily="2" charset="0"/>
              </a:rPr>
              <a:t>viviendas e infraestructura importante, como es el caso de </a:t>
            </a:r>
            <a:r>
              <a:rPr lang="es-MX" sz="1400" dirty="0" smtClean="0">
                <a:solidFill>
                  <a:prstClr val="black"/>
                </a:solidFill>
                <a:latin typeface="Montserrat" panose="00000500000000000000" pitchFamily="2" charset="0"/>
              </a:rPr>
              <a:t>Cancún y Playa del Carmen. </a:t>
            </a:r>
          </a:p>
          <a:p>
            <a:pPr algn="just">
              <a:lnSpc>
                <a:spcPct val="114000"/>
              </a:lnSpc>
              <a:spcAft>
                <a:spcPts val="600"/>
              </a:spcAft>
            </a:pPr>
            <a:r>
              <a:rPr lang="es-MX" sz="1400" dirty="0" smtClean="0">
                <a:solidFill>
                  <a:prstClr val="black"/>
                </a:solidFill>
                <a:latin typeface="Montserrat" panose="00000500000000000000" pitchFamily="2" charset="0"/>
              </a:rPr>
              <a:t>La </a:t>
            </a:r>
            <a:r>
              <a:rPr lang="es-MX" sz="1400" dirty="0" smtClean="0">
                <a:solidFill>
                  <a:prstClr val="black"/>
                </a:solidFill>
                <a:latin typeface="Montserrat" panose="00000500000000000000" pitchFamily="2" charset="0"/>
              </a:rPr>
              <a:t>p</a:t>
            </a:r>
            <a:r>
              <a:rPr lang="es-MX" sz="1400" b="1" dirty="0" smtClean="0">
                <a:solidFill>
                  <a:prstClr val="black"/>
                </a:solidFill>
                <a:latin typeface="Montserrat" panose="00000500000000000000" pitchFamily="2" charset="0"/>
              </a:rPr>
              <a:t>laca </a:t>
            </a:r>
            <a:r>
              <a:rPr lang="es-MX" sz="1400" b="1" dirty="0" smtClean="0">
                <a:solidFill>
                  <a:prstClr val="black"/>
                </a:solidFill>
                <a:latin typeface="Montserrat" panose="00000500000000000000" pitchFamily="2" charset="0"/>
              </a:rPr>
              <a:t>del Caribe</a:t>
            </a:r>
            <a:r>
              <a:rPr lang="es-MX" sz="1400" dirty="0" smtClean="0">
                <a:solidFill>
                  <a:prstClr val="black"/>
                </a:solidFill>
                <a:latin typeface="Montserrat" panose="00000500000000000000" pitchFamily="2" charset="0"/>
              </a:rPr>
              <a:t>, está conformada por zonas transformantes, divergentes y convergentes, esta última </a:t>
            </a:r>
            <a:r>
              <a:rPr lang="es-MX" sz="1400" b="1" dirty="0" smtClean="0">
                <a:solidFill>
                  <a:prstClr val="black"/>
                </a:solidFill>
                <a:latin typeface="Montserrat" panose="00000500000000000000" pitchFamily="2" charset="0"/>
              </a:rPr>
              <a:t>con potencial </a:t>
            </a:r>
            <a:r>
              <a:rPr lang="es-MX" sz="1400" b="1" dirty="0" err="1" smtClean="0">
                <a:solidFill>
                  <a:prstClr val="black"/>
                </a:solidFill>
                <a:latin typeface="Montserrat" panose="00000500000000000000" pitchFamily="2" charset="0"/>
              </a:rPr>
              <a:t>tsunamigénico</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6806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ACCIONES DE PREVENCIÓN POR SISMO Y TSUNAMI</a:t>
            </a:r>
          </a:p>
        </p:txBody>
      </p:sp>
      <p:sp>
        <p:nvSpPr>
          <p:cNvPr id="17" name="4 Rectángulo"/>
          <p:cNvSpPr/>
          <p:nvPr/>
        </p:nvSpPr>
        <p:spPr>
          <a:xfrm>
            <a:off x="179512" y="3289334"/>
            <a:ext cx="4932040" cy="3308598"/>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p>
          <a:p>
            <a:pPr marL="285750" indent="-285750" algn="just">
              <a:spcAft>
                <a:spcPts val="600"/>
              </a:spcAft>
              <a:buSzPct val="150000"/>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necesario generar estudios de </a:t>
            </a:r>
            <a:r>
              <a:rPr lang="es-MX" sz="1400" dirty="0" smtClean="0">
                <a:solidFill>
                  <a:prstClr val="black"/>
                </a:solidFill>
                <a:latin typeface="Montserrat" panose="00000500000000000000" pitchFamily="2" charset="0"/>
              </a:rPr>
              <a:t>análisis </a:t>
            </a:r>
            <a:r>
              <a:rPr lang="es-MX" sz="1400" dirty="0">
                <a:solidFill>
                  <a:prstClr val="black"/>
                </a:solidFill>
                <a:latin typeface="Montserrat" panose="00000500000000000000" pitchFamily="2" charset="0"/>
              </a:rPr>
              <a:t>de fallas activas y estudios de </a:t>
            </a:r>
            <a:r>
              <a:rPr lang="es-MX" sz="1400" b="1" dirty="0" err="1" smtClean="0">
                <a:solidFill>
                  <a:prstClr val="black"/>
                </a:solidFill>
                <a:latin typeface="Montserrat" panose="00000500000000000000" pitchFamily="2" charset="0"/>
              </a:rPr>
              <a:t>paleosismología</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dirty="0">
                <a:solidFill>
                  <a:prstClr val="black"/>
                </a:solidFill>
                <a:latin typeface="Montserrat" panose="00000500000000000000" pitchFamily="2" charset="0"/>
              </a:rPr>
              <a:t>Análisis 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smtClean="0">
                <a:solidFill>
                  <a:prstClr val="black"/>
                </a:solidFill>
                <a:latin typeface="Montserrat" panose="00000500000000000000" pitchFamily="2" charset="0"/>
              </a:rPr>
              <a:t>vivienda</a:t>
            </a:r>
            <a:r>
              <a:rPr lang="es-MX" sz="1400" b="1" dirty="0">
                <a:solidFill>
                  <a:prstClr val="black"/>
                </a:solidFill>
                <a:latin typeface="Montserrat" panose="00000500000000000000" pitchFamily="2" charset="0"/>
              </a:rPr>
              <a:t>,</a:t>
            </a:r>
            <a:r>
              <a:rPr lang="es-MX" sz="1400" b="1" dirty="0" smtClean="0">
                <a:solidFill>
                  <a:prstClr val="black"/>
                </a:solidFill>
                <a:latin typeface="Montserrat" panose="00000500000000000000" pitchFamily="2" charset="0"/>
              </a:rPr>
              <a:t> infraestructura y líneas vitales.</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b="1" dirty="0">
                <a:solidFill>
                  <a:prstClr val="black"/>
                </a:solidFill>
                <a:latin typeface="Montserrat" panose="00000500000000000000" pitchFamily="2" charset="0"/>
              </a:rPr>
              <a:t>Mapa de </a:t>
            </a:r>
            <a:r>
              <a:rPr lang="es-MX" sz="1400" b="1" dirty="0" smtClean="0">
                <a:solidFill>
                  <a:prstClr val="black"/>
                </a:solidFill>
                <a:latin typeface="Montserrat" panose="00000500000000000000" pitchFamily="2" charset="0"/>
              </a:rPr>
              <a:t>peligro, </a:t>
            </a:r>
            <a:r>
              <a:rPr lang="es-MX" sz="1400" b="1" dirty="0">
                <a:solidFill>
                  <a:prstClr val="black"/>
                </a:solidFill>
                <a:latin typeface="Montserrat" panose="00000500000000000000" pitchFamily="2" charset="0"/>
              </a:rPr>
              <a:t>vulnerabilidad y riesgo</a:t>
            </a:r>
            <a:r>
              <a:rPr lang="es-MX" sz="1400" dirty="0">
                <a:solidFill>
                  <a:prstClr val="black"/>
                </a:solidFill>
                <a:latin typeface="Montserrat" panose="00000500000000000000" pitchFamily="2" charset="0"/>
              </a:rPr>
              <a:t> por sismos y </a:t>
            </a:r>
            <a:r>
              <a:rPr lang="es-MX" sz="1400" dirty="0" smtClean="0">
                <a:solidFill>
                  <a:prstClr val="black"/>
                </a:solidFill>
                <a:latin typeface="Montserrat" panose="00000500000000000000" pitchFamily="2" charset="0"/>
              </a:rPr>
              <a:t>tsunamis.</a:t>
            </a:r>
            <a:endParaRPr lang="es-MX" sz="1400" dirty="0">
              <a:solidFill>
                <a:prstClr val="black"/>
              </a:solidFill>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b="1" dirty="0" smtClean="0">
                <a:solidFill>
                  <a:prstClr val="black"/>
                </a:solidFill>
                <a:latin typeface="Montserrat" panose="00000500000000000000" pitchFamily="2" charset="0"/>
              </a:rPr>
              <a:t>Generar </a:t>
            </a:r>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reglamento de construcción</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 </a:t>
            </a:r>
            <a:r>
              <a:rPr lang="es-MX" sz="1400" b="1" dirty="0">
                <a:solidFill>
                  <a:prstClr val="black"/>
                </a:solidFill>
                <a:latin typeface="Montserrat" panose="00000500000000000000" pitchFamily="2" charset="0"/>
              </a:rPr>
              <a:t>estatal</a:t>
            </a:r>
            <a:r>
              <a:rPr lang="es-MX" sz="1400" dirty="0">
                <a:solidFill>
                  <a:prstClr val="black"/>
                </a:solidFill>
                <a:latin typeface="Montserrat" panose="00000500000000000000" pitchFamily="2" charset="0"/>
              </a:rPr>
              <a:t> y </a:t>
            </a:r>
            <a:r>
              <a:rPr lang="es-MX" sz="1400" dirty="0" smtClean="0">
                <a:solidFill>
                  <a:prstClr val="black"/>
                </a:solidFill>
                <a:latin typeface="Montserrat" panose="00000500000000000000" pitchFamily="2" charset="0"/>
              </a:rPr>
              <a:t>los </a:t>
            </a:r>
            <a:r>
              <a:rPr lang="es-MX" sz="1400" dirty="0" smtClean="0">
                <a:solidFill>
                  <a:prstClr val="black"/>
                </a:solidFill>
                <a:latin typeface="Montserrat" panose="00000500000000000000" pitchFamily="2" charset="0"/>
              </a:rPr>
              <a:t>municipales restantes.</a:t>
            </a:r>
            <a:endParaRPr lang="es-MX" sz="1400" dirty="0">
              <a:solidFill>
                <a:prstClr val="black"/>
              </a:solidFill>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dirty="0">
                <a:latin typeface="Montserrat" panose="00000500000000000000" pitchFamily="2" charset="0"/>
              </a:rPr>
              <a:t>Análisis </a:t>
            </a:r>
            <a:r>
              <a:rPr lang="es-MX" sz="1400" b="1" dirty="0">
                <a:latin typeface="Montserrat" panose="00000500000000000000" pitchFamily="2" charset="0"/>
              </a:rPr>
              <a:t>LIDAR</a:t>
            </a:r>
            <a:r>
              <a:rPr lang="es-MX" sz="1400" dirty="0">
                <a:latin typeface="Montserrat" panose="00000500000000000000" pitchFamily="2" charset="0"/>
              </a:rPr>
              <a:t> para la identificación de </a:t>
            </a:r>
            <a:r>
              <a:rPr lang="es-MX" sz="1400" b="1" dirty="0">
                <a:latin typeface="Montserrat" panose="00000500000000000000" pitchFamily="2" charset="0"/>
              </a:rPr>
              <a:t>edificaciones prehispánicas</a:t>
            </a:r>
            <a:r>
              <a:rPr lang="es-MX" sz="1400" dirty="0">
                <a:latin typeface="Montserrat" panose="00000500000000000000" pitchFamily="2" charset="0"/>
              </a:rPr>
              <a:t> y </a:t>
            </a:r>
            <a:r>
              <a:rPr lang="es-MX" sz="1400" b="1" dirty="0">
                <a:latin typeface="Montserrat" panose="00000500000000000000" pitchFamily="2" charset="0"/>
              </a:rPr>
              <a:t>estructuras </a:t>
            </a:r>
            <a:r>
              <a:rPr lang="es-MX" sz="1400" b="1" dirty="0" smtClean="0">
                <a:latin typeface="Montserrat" panose="00000500000000000000" pitchFamily="2" charset="0"/>
              </a:rPr>
              <a:t>geológicas.</a:t>
            </a:r>
            <a:endParaRPr lang="es-MX" sz="1400" b="1" dirty="0">
              <a:latin typeface="Montserrat" panose="00000500000000000000" pitchFamily="2" charset="0"/>
            </a:endParaRPr>
          </a:p>
        </p:txBody>
      </p:sp>
      <p:pic>
        <p:nvPicPr>
          <p:cNvPr id="18" name="Picture 4" descr="F:\2.png"/>
          <p:cNvPicPr>
            <a:picLocks noChangeAspect="1" noChangeArrowheads="1"/>
          </p:cNvPicPr>
          <p:nvPr/>
        </p:nvPicPr>
        <p:blipFill rotWithShape="1">
          <a:blip r:embed="rId3">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6337557" y="5805264"/>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19" name="3 CuadroTexto"/>
          <p:cNvSpPr txBox="1"/>
          <p:nvPr/>
        </p:nvSpPr>
        <p:spPr>
          <a:xfrm>
            <a:off x="6732240" y="5805264"/>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Fracturas</a:t>
            </a:r>
          </a:p>
        </p:txBody>
      </p:sp>
      <p:pic>
        <p:nvPicPr>
          <p:cNvPr id="21" name="Picture 3" descr="F:\estados_gif\quin.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836712"/>
            <a:ext cx="3528989" cy="488378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19 Grupo"/>
          <p:cNvGrpSpPr/>
          <p:nvPr/>
        </p:nvGrpSpPr>
        <p:grpSpPr>
          <a:xfrm>
            <a:off x="6948264" y="6167463"/>
            <a:ext cx="2275271" cy="403560"/>
            <a:chOff x="2800785" y="3753350"/>
            <a:chExt cx="2275271" cy="403560"/>
          </a:xfrm>
        </p:grpSpPr>
        <p:pic>
          <p:nvPicPr>
            <p:cNvPr id="35" name="Picture 3" descr="F:\3.png"/>
            <p:cNvPicPr>
              <a:picLocks noChangeAspect="1" noChangeArrowheads="1"/>
            </p:cNvPicPr>
            <p:nvPr/>
          </p:nvPicPr>
          <p:blipFill rotWithShape="1">
            <a:blip r:embed="rId5">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2800785" y="3753350"/>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36" name="9 CuadroTexto"/>
            <p:cNvSpPr txBox="1"/>
            <p:nvPr/>
          </p:nvSpPr>
          <p:spPr>
            <a:xfrm>
              <a:off x="2888264" y="3845949"/>
              <a:ext cx="2187792" cy="246221"/>
            </a:xfrm>
            <a:prstGeom prst="rect">
              <a:avLst/>
            </a:prstGeom>
            <a:noFill/>
          </p:spPr>
          <p:txBody>
            <a:bodyPr wrap="square" rtlCol="0">
              <a:spAutoFit/>
            </a:bodyPr>
            <a:lstStyle/>
            <a:p>
              <a:r>
                <a:rPr lang="es-MX" sz="1000" dirty="0" smtClean="0">
                  <a:solidFill>
                    <a:prstClr val="black"/>
                  </a:solidFill>
                  <a:latin typeface="Montserrat" panose="00000500000000000000" pitchFamily="2" charset="0"/>
                </a:rPr>
                <a:t>4≤M     &lt;5</a:t>
              </a:r>
              <a:endParaRPr lang="es-MX" sz="1000" dirty="0">
                <a:solidFill>
                  <a:prstClr val="black"/>
                </a:solidFill>
                <a:latin typeface="Montserrat" panose="00000500000000000000" pitchFamily="2" charset="0"/>
              </a:endParaRPr>
            </a:p>
          </p:txBody>
        </p:sp>
      </p:grpSp>
      <p:sp>
        <p:nvSpPr>
          <p:cNvPr id="37" name="3 Rectángulo"/>
          <p:cNvSpPr/>
          <p:nvPr/>
        </p:nvSpPr>
        <p:spPr>
          <a:xfrm>
            <a:off x="179512" y="996985"/>
            <a:ext cx="4932040" cy="2215991"/>
          </a:xfrm>
          <a:prstGeom prst="rect">
            <a:avLst/>
          </a:prstGeom>
        </p:spPr>
        <p:txBody>
          <a:bodyPr wrap="square">
            <a:spAutoFit/>
          </a:bodyPr>
          <a:lstStyle/>
          <a:p>
            <a:pPr algn="just">
              <a:spcAft>
                <a:spcPts val="600"/>
              </a:spcAft>
            </a:pPr>
            <a:r>
              <a:rPr lang="es-MX" sz="1600" b="1" dirty="0" smtClean="0">
                <a:solidFill>
                  <a:srgbClr val="38806B"/>
                </a:solidFill>
                <a:latin typeface="Montserrat"/>
              </a:rPr>
              <a:t>CENAPRED:</a:t>
            </a:r>
            <a:endParaRPr lang="es-MX" sz="1600" b="1" dirty="0">
              <a:solidFill>
                <a:srgbClr val="38806B"/>
              </a:solidFill>
              <a:latin typeface="Montserrat"/>
            </a:endParaRPr>
          </a:p>
          <a:p>
            <a:pPr algn="just">
              <a:spcAft>
                <a:spcPts val="600"/>
              </a:spcAft>
            </a:pPr>
            <a:r>
              <a:rPr lang="es-MX" sz="1400" dirty="0" smtClean="0">
                <a:solidFill>
                  <a:prstClr val="black"/>
                </a:solidFill>
                <a:latin typeface="Montserrat"/>
              </a:rPr>
              <a:t>En </a:t>
            </a:r>
            <a:r>
              <a:rPr lang="es-MX" sz="1400" dirty="0">
                <a:solidFill>
                  <a:prstClr val="black"/>
                </a:solidFill>
                <a:latin typeface="Montserrat"/>
              </a:rPr>
              <a:t>el </a:t>
            </a:r>
            <a:r>
              <a:rPr lang="es-MX" sz="1400" b="1" dirty="0">
                <a:solidFill>
                  <a:prstClr val="black"/>
                </a:solidFill>
                <a:latin typeface="Montserrat"/>
              </a:rPr>
              <a:t>Atlas Nacional de Riesgos (ANR) </a:t>
            </a:r>
            <a:r>
              <a:rPr lang="es-MX" sz="1400" dirty="0">
                <a:solidFill>
                  <a:prstClr val="black"/>
                </a:solidFill>
                <a:latin typeface="Montserrat"/>
              </a:rPr>
              <a:t>se pueden encontrar las </a:t>
            </a:r>
            <a:r>
              <a:rPr lang="es-MX" sz="1400" b="1" dirty="0">
                <a:solidFill>
                  <a:prstClr val="black"/>
                </a:solidFill>
                <a:latin typeface="Montserrat"/>
              </a:rPr>
              <a:t>aceleraciones máximas</a:t>
            </a:r>
            <a:r>
              <a:rPr lang="es-MX" sz="1400" dirty="0">
                <a:solidFill>
                  <a:prstClr val="black"/>
                </a:solidFill>
                <a:latin typeface="Montserrat"/>
              </a:rPr>
              <a:t> del terreno para diferentes </a:t>
            </a:r>
            <a:r>
              <a:rPr lang="es-MX" sz="1400" b="1" dirty="0">
                <a:solidFill>
                  <a:prstClr val="black"/>
                </a:solidFill>
                <a:latin typeface="Montserrat"/>
              </a:rPr>
              <a:t>periodos de  retorno </a:t>
            </a:r>
            <a:r>
              <a:rPr lang="es-MX" sz="1400" dirty="0">
                <a:solidFill>
                  <a:prstClr val="black"/>
                </a:solidFill>
                <a:latin typeface="Montserrat"/>
              </a:rPr>
              <a:t>y</a:t>
            </a:r>
            <a:r>
              <a:rPr lang="es-MX" sz="1400" b="1" dirty="0">
                <a:solidFill>
                  <a:prstClr val="black"/>
                </a:solidFill>
                <a:latin typeface="Montserrat"/>
              </a:rPr>
              <a:t> </a:t>
            </a:r>
            <a:r>
              <a:rPr lang="es-MX" sz="1400" dirty="0">
                <a:solidFill>
                  <a:prstClr val="black"/>
                </a:solidFill>
                <a:latin typeface="Montserrat"/>
              </a:rPr>
              <a:t>diferentes</a:t>
            </a:r>
            <a:r>
              <a:rPr lang="es-MX" sz="1400" b="1" dirty="0">
                <a:solidFill>
                  <a:prstClr val="black"/>
                </a:solidFill>
                <a:latin typeface="Montserrat"/>
              </a:rPr>
              <a:t> periodos estructurales</a:t>
            </a:r>
            <a:r>
              <a:rPr lang="es-MX" sz="1400" dirty="0">
                <a:solidFill>
                  <a:prstClr val="black"/>
                </a:solidFill>
                <a:latin typeface="Montserrat"/>
              </a:rPr>
              <a:t>.</a:t>
            </a:r>
          </a:p>
          <a:p>
            <a:pPr algn="just">
              <a:spcAft>
                <a:spcPts val="600"/>
              </a:spcAft>
            </a:pPr>
            <a:r>
              <a:rPr lang="es-MX" sz="1400" dirty="0" smtClean="0">
                <a:solidFill>
                  <a:prstClr val="black"/>
                </a:solidFill>
                <a:latin typeface="Montserrat"/>
              </a:rPr>
              <a:t>La </a:t>
            </a:r>
            <a:r>
              <a:rPr lang="es-MX" sz="1400" dirty="0">
                <a:solidFill>
                  <a:prstClr val="black"/>
                </a:solidFill>
                <a:latin typeface="Montserrat"/>
              </a:rPr>
              <a:t>DI del CENAPRED cuenta con una </a:t>
            </a:r>
            <a:r>
              <a:rPr lang="es-MX" sz="1400" b="1" dirty="0">
                <a:solidFill>
                  <a:prstClr val="black"/>
                </a:solidFill>
                <a:latin typeface="Montserrat"/>
              </a:rPr>
              <a:t>“Guía Básica de Microzonificación Sísmica”, </a:t>
            </a:r>
            <a:r>
              <a:rPr lang="es-MX" sz="1400" dirty="0">
                <a:solidFill>
                  <a:prstClr val="black"/>
                </a:solidFill>
                <a:latin typeface="Montserrat"/>
              </a:rPr>
              <a:t>la cual puede usarse como referencia, para la generación de estudios geofísicos.      </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2107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583" y="188640"/>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9" name="2 CuadroTexto"/>
          <p:cNvSpPr txBox="1"/>
          <p:nvPr/>
        </p:nvSpPr>
        <p:spPr>
          <a:xfrm>
            <a:off x="539552" y="6309320"/>
            <a:ext cx="2614662" cy="646331"/>
          </a:xfrm>
          <a:prstGeom prst="rect">
            <a:avLst/>
          </a:prstGeom>
          <a:noFill/>
        </p:spPr>
        <p:txBody>
          <a:bodyPr wrap="square" rtlCol="0">
            <a:spAutoFit/>
          </a:bodyPr>
          <a:lstStyle/>
          <a:p>
            <a:pPr algn="ctr"/>
            <a:r>
              <a:rPr lang="es-MX" sz="1200" b="1" dirty="0" smtClean="0">
                <a:latin typeface="Montserrat" panose="00000500000000000000" pitchFamily="2" charset="0"/>
              </a:rPr>
              <a:t>2% del estado es propenso a la inestabilidad de laderas</a:t>
            </a:r>
            <a:endParaRPr lang="es-MX" sz="1200" b="1" dirty="0">
              <a:latin typeface="Montserrat" panose="00000500000000000000" pitchFamily="2" charset="0"/>
            </a:endParaRPr>
          </a:p>
        </p:txBody>
      </p:sp>
      <p:sp>
        <p:nvSpPr>
          <p:cNvPr id="16" name="6 Rectángulo"/>
          <p:cNvSpPr/>
          <p:nvPr/>
        </p:nvSpPr>
        <p:spPr>
          <a:xfrm>
            <a:off x="4067944" y="1339172"/>
            <a:ext cx="4680520" cy="4610108"/>
          </a:xfrm>
          <a:prstGeom prst="rect">
            <a:avLst/>
          </a:prstGeom>
        </p:spPr>
        <p:txBody>
          <a:bodyPr wrap="square">
            <a:spAutoFit/>
          </a:bodyPr>
          <a:lstStyle/>
          <a:p>
            <a:pPr marL="171450" indent="-171450" algn="just">
              <a:lnSpc>
                <a:spcPct val="114000"/>
              </a:lnSpc>
              <a:spcAft>
                <a:spcPts val="600"/>
              </a:spcAft>
              <a:buSzPct val="150000"/>
              <a:buFont typeface="Arial" panose="020B0604020202020204" pitchFamily="34" charset="0"/>
              <a:buChar char="•"/>
            </a:pPr>
            <a:r>
              <a:rPr lang="da-DK" sz="1400" dirty="0" smtClean="0">
                <a:latin typeface="Montserrat" panose="00000500000000000000" pitchFamily="2" charset="0"/>
              </a:rPr>
              <a:t>No obstante que presenta </a:t>
            </a:r>
            <a:r>
              <a:rPr lang="da-DK" sz="1400" b="1" dirty="0" smtClean="0">
                <a:latin typeface="Montserrat" panose="00000500000000000000" pitchFamily="2" charset="0"/>
              </a:rPr>
              <a:t>baja susceptibilidad a la inestabilidad de </a:t>
            </a:r>
            <a:r>
              <a:rPr lang="da-DK" sz="1400" b="1" dirty="0">
                <a:latin typeface="Montserrat" panose="00000500000000000000" pitchFamily="2" charset="0"/>
              </a:rPr>
              <a:t>l</a:t>
            </a:r>
            <a:r>
              <a:rPr lang="da-DK" sz="1400" b="1" dirty="0" smtClean="0">
                <a:latin typeface="Montserrat" panose="00000500000000000000" pitchFamily="2" charset="0"/>
              </a:rPr>
              <a:t>aderas</a:t>
            </a:r>
            <a:r>
              <a:rPr lang="da-DK" sz="1400" dirty="0" smtClean="0">
                <a:latin typeface="Montserrat" panose="00000500000000000000" pitchFamily="2" charset="0"/>
              </a:rPr>
              <a:t>, así como a hundimientos y agrietamientos ajenos al fenómeno de kasticidad, se recomienda fortalecer el área de fenómenos geológicos y capacitar a los municipios, ya que existen algunos </a:t>
            </a:r>
            <a:r>
              <a:rPr lang="da-DK" sz="1400" b="1" dirty="0" smtClean="0">
                <a:latin typeface="Montserrat" panose="00000500000000000000" pitchFamily="2" charset="0"/>
              </a:rPr>
              <a:t>cortes </a:t>
            </a:r>
            <a:r>
              <a:rPr lang="da-DK" sz="1400" b="1" dirty="0">
                <a:latin typeface="Montserrat" panose="00000500000000000000" pitchFamily="2" charset="0"/>
              </a:rPr>
              <a:t>carreteros </a:t>
            </a:r>
            <a:r>
              <a:rPr lang="da-DK" sz="1400" b="1" dirty="0" smtClean="0">
                <a:latin typeface="Montserrat" panose="00000500000000000000" pitchFamily="2" charset="0"/>
              </a:rPr>
              <a:t>con propensión media a caídos y derrumbes</a:t>
            </a:r>
            <a:r>
              <a:rPr lang="da-DK" sz="1400" dirty="0" smtClean="0">
                <a:latin typeface="Montserrat" panose="00000500000000000000" pitchFamily="2" charset="0"/>
              </a:rPr>
              <a:t>.</a:t>
            </a:r>
          </a:p>
          <a:p>
            <a:pPr marL="171450" indent="-171450" algn="just">
              <a:lnSpc>
                <a:spcPct val="114000"/>
              </a:lnSpc>
              <a:spcAft>
                <a:spcPts val="1200"/>
              </a:spcAft>
              <a:buSzPct val="150000"/>
              <a:buFont typeface="Arial" panose="020B0604020202020204" pitchFamily="34" charset="0"/>
              <a:buChar char="•"/>
            </a:pPr>
            <a:r>
              <a:rPr lang="da-DK" sz="1400" dirty="0" smtClean="0">
                <a:latin typeface="Montserrat" panose="00000500000000000000" pitchFamily="2" charset="0"/>
              </a:rPr>
              <a:t>No </a:t>
            </a:r>
            <a:r>
              <a:rPr lang="da-DK" sz="1400" dirty="0">
                <a:latin typeface="Montserrat" panose="00000500000000000000" pitchFamily="2" charset="0"/>
              </a:rPr>
              <a:t>existen condiciones geológicas para la ocurrencia de fenómenos de licuación de suelos. </a:t>
            </a:r>
          </a:p>
          <a:p>
            <a:pPr algn="just">
              <a:lnSpc>
                <a:spcPct val="114000"/>
              </a:lnSpc>
              <a:spcAft>
                <a:spcPts val="600"/>
              </a:spcAft>
              <a:buSzPct val="150000"/>
            </a:pPr>
            <a:r>
              <a:rPr lang="es-MX" sz="1600" b="1" dirty="0">
                <a:solidFill>
                  <a:srgbClr val="38806B"/>
                </a:solidFill>
                <a:latin typeface="Montserrat"/>
              </a:rPr>
              <a:t>RECOMENDACIONES</a:t>
            </a:r>
            <a:r>
              <a:rPr lang="es-MX" sz="1400" b="1" dirty="0">
                <a:solidFill>
                  <a:srgbClr val="38806B"/>
                </a:solidFill>
                <a:latin typeface="Montserrat"/>
              </a:rPr>
              <a:t>:</a:t>
            </a:r>
          </a:p>
          <a:p>
            <a:pPr marL="171450" indent="-171450" algn="just">
              <a:lnSpc>
                <a:spcPct val="114000"/>
              </a:lnSpc>
              <a:spcAft>
                <a:spcPts val="600"/>
              </a:spcAft>
              <a:buSzPct val="150000"/>
              <a:buFont typeface="Arial" panose="020B0604020202020204" pitchFamily="34" charset="0"/>
              <a:buChar char="•"/>
            </a:pPr>
            <a:r>
              <a:rPr lang="da-DK" sz="1400" dirty="0" smtClean="0">
                <a:latin typeface="Montserrat" panose="00000500000000000000" pitchFamily="2" charset="0"/>
              </a:rPr>
              <a:t>Además de revisar el contenido del Atlas de Riesgos Estatal, se recomienda considerar las metodologías de inestabilidad de laderas que se puede consultar en la página del Atlas Nacional de Riesgos.</a:t>
            </a:r>
          </a:p>
        </p:txBody>
      </p:sp>
      <p:sp>
        <p:nvSpPr>
          <p:cNvPr id="17" name="1 Título"/>
          <p:cNvSpPr txBox="1">
            <a:spLocks/>
          </p:cNvSpPr>
          <p:nvPr/>
        </p:nvSpPr>
        <p:spPr>
          <a:xfrm>
            <a:off x="456824" y="1196752"/>
            <a:ext cx="2891040"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200" b="1" dirty="0" smtClean="0">
                <a:latin typeface="Montserrat" panose="00000500000000000000" pitchFamily="2" charset="0"/>
              </a:rPr>
              <a:t>Extracto Mapa Nacional de Susceptibilidad a la Inestabilidad de Laderas</a:t>
            </a:r>
            <a:endParaRPr lang="es-MX" sz="1200" b="1" dirty="0">
              <a:latin typeface="Montserrat" panose="00000500000000000000" pitchFamily="2" charset="0"/>
            </a:endParaRPr>
          </a:p>
        </p:txBody>
      </p:sp>
      <p:pic>
        <p:nvPicPr>
          <p:cNvPr id="18" name="Picture 2" descr="D:\G\ApoyoSINAPROC\Apy Sinap 2018\140.- Acciones de Prevención de Desastres - ESTADOS\18 Quintana Roo\MAPAS\Quintana Ro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704" y="1574412"/>
            <a:ext cx="3328941" cy="4721526"/>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1391277" y="3809037"/>
            <a:ext cx="1512168" cy="369332"/>
          </a:xfrm>
          <a:prstGeom prst="rect">
            <a:avLst/>
          </a:prstGeom>
          <a:noFill/>
        </p:spPr>
        <p:txBody>
          <a:bodyPr wrap="square" rtlCol="0">
            <a:spAutoFit/>
          </a:bodyPr>
          <a:lstStyle/>
          <a:p>
            <a:r>
              <a:rPr lang="es-MX" b="1" dirty="0" smtClean="0">
                <a:solidFill>
                  <a:srgbClr val="FFFF00"/>
                </a:solidFill>
              </a:rPr>
              <a:t>Quintana Roo</a:t>
            </a:r>
            <a:endParaRPr lang="es-MX" b="1" dirty="0">
              <a:solidFill>
                <a:srgbClr val="FFFF00"/>
              </a:solidFill>
            </a:endParaRPr>
          </a:p>
        </p:txBody>
      </p:sp>
    </p:spTree>
    <p:extLst>
      <p:ext uri="{BB962C8B-B14F-4D97-AF65-F5344CB8AC3E}">
        <p14:creationId xmlns:p14="http://schemas.microsoft.com/office/powerpoint/2010/main" val="2746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107504" y="332656"/>
            <a:ext cx="406874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sp>
        <p:nvSpPr>
          <p:cNvPr id="9" name="6 Rectángulo"/>
          <p:cNvSpPr/>
          <p:nvPr/>
        </p:nvSpPr>
        <p:spPr>
          <a:xfrm>
            <a:off x="91392" y="4005064"/>
            <a:ext cx="8795736" cy="107465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muy bajo </a:t>
            </a:r>
            <a:r>
              <a:rPr lang="es-MX" sz="1400" dirty="0" smtClean="0">
                <a:latin typeface="Montserrat" panose="00000500000000000000" pitchFamily="2" charset="0"/>
              </a:rPr>
              <a:t>(nivel 1,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muy alto </a:t>
            </a:r>
            <a:r>
              <a:rPr lang="es-MX" sz="1400" dirty="0" smtClean="0">
                <a:latin typeface="Montserrat" panose="00000500000000000000" pitchFamily="2" charset="0"/>
              </a:rPr>
              <a:t>(nivel 7,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graphicFrame>
        <p:nvGraphicFramePr>
          <p:cNvPr id="16" name="18 Tabla"/>
          <p:cNvGraphicFramePr>
            <a:graphicFrameLocks noGrp="1"/>
          </p:cNvGraphicFramePr>
          <p:nvPr>
            <p:extLst>
              <p:ext uri="{D42A27DB-BD31-4B8C-83A1-F6EECF244321}">
                <p14:modId xmlns:p14="http://schemas.microsoft.com/office/powerpoint/2010/main" val="1279262597"/>
              </p:ext>
            </p:extLst>
          </p:nvPr>
        </p:nvGraphicFramePr>
        <p:xfrm>
          <a:off x="107504" y="1146056"/>
          <a:ext cx="6408712" cy="2371414"/>
        </p:xfrm>
        <a:graphic>
          <a:graphicData uri="http://schemas.openxmlformats.org/drawingml/2006/table">
            <a:tbl>
              <a:tblPr>
                <a:tableStyleId>{5C22544A-7EE6-4342-B048-85BDC9FD1C3A}</a:tableStyleId>
              </a:tblPr>
              <a:tblGrid>
                <a:gridCol w="4032448"/>
                <a:gridCol w="936104"/>
                <a:gridCol w="1440160"/>
              </a:tblGrid>
              <a:tr h="452139">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Quintana Roo</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30683">
                <a:tc>
                  <a:txBody>
                    <a:bodyPr/>
                    <a:lstStyle/>
                    <a:p>
                      <a:pPr algn="l" fontAlgn="b">
                        <a:lnSpc>
                          <a:spcPct val="110000"/>
                        </a:lnSpc>
                      </a:pPr>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lnSpc>
                          <a:spcPct val="110000"/>
                        </a:lnSpc>
                      </a:pPr>
                      <a:r>
                        <a:rPr lang="es-MX" sz="1400" b="0" i="0" u="none" strike="noStrike" dirty="0" smtClean="0">
                          <a:solidFill>
                            <a:srgbClr val="000000"/>
                          </a:solidFill>
                          <a:effectLst/>
                          <a:latin typeface="Montserrat" panose="00000500000000000000" pitchFamily="2" charset="0"/>
                        </a:rPr>
                        <a:t>360,060</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lnSpc>
                          <a:spcPct val="110000"/>
                        </a:lnSpc>
                      </a:pPr>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230683">
                <a:tc>
                  <a:txBody>
                    <a:bodyPr/>
                    <a:lstStyle/>
                    <a:p>
                      <a:pPr algn="l" fontAlgn="b">
                        <a:lnSpc>
                          <a:spcPct val="110000"/>
                        </a:lnSpc>
                      </a:pPr>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lnSpc>
                          <a:spcPct val="110000"/>
                        </a:lnSpc>
                      </a:pPr>
                      <a:r>
                        <a:rPr lang="es-MX" sz="1400" b="0" i="0" u="none" strike="noStrike" dirty="0" smtClean="0">
                          <a:solidFill>
                            <a:srgbClr val="000000"/>
                          </a:solidFill>
                          <a:effectLst/>
                          <a:latin typeface="Montserrat" panose="00000500000000000000" pitchFamily="2" charset="0"/>
                        </a:rPr>
                        <a:t>46,799</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1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30683">
                <a:tc>
                  <a:txBody>
                    <a:bodyPr/>
                    <a:lstStyle/>
                    <a:p>
                      <a:pPr algn="l" fontAlgn="b">
                        <a:lnSpc>
                          <a:spcPct val="110000"/>
                        </a:lnSpc>
                      </a:pPr>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lnSpc>
                          <a:spcPct val="110000"/>
                        </a:lnSpc>
                      </a:pPr>
                      <a:r>
                        <a:rPr lang="es-MX" sz="1400" b="0" i="0" u="none" strike="noStrike" dirty="0" smtClean="0">
                          <a:solidFill>
                            <a:srgbClr val="000000"/>
                          </a:solidFill>
                          <a:effectLst/>
                          <a:latin typeface="Montserrat" panose="00000500000000000000" pitchFamily="2" charset="0"/>
                        </a:rPr>
                        <a:t>486</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lnSpc>
                          <a:spcPct val="110000"/>
                        </a:lnSpc>
                      </a:pP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30683">
                <a:tc>
                  <a:txBody>
                    <a:bodyPr/>
                    <a:lstStyle/>
                    <a:p>
                      <a:pPr algn="l" fontAlgn="b">
                        <a:lnSpc>
                          <a:spcPct val="110000"/>
                        </a:lnSpc>
                      </a:pPr>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lnSpc>
                          <a:spcPct val="110000"/>
                        </a:lnSpc>
                      </a:pPr>
                      <a:r>
                        <a:rPr lang="es-MX" sz="1400" b="1" i="0" u="none" strike="noStrike" dirty="0" smtClean="0">
                          <a:solidFill>
                            <a:srgbClr val="FF0000"/>
                          </a:solidFill>
                          <a:effectLst/>
                          <a:latin typeface="Montserrat" panose="00000500000000000000" pitchFamily="2" charset="0"/>
                        </a:rPr>
                        <a:t>63</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lnSpc>
                          <a:spcPct val="110000"/>
                        </a:lnSpc>
                      </a:pP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30683">
                <a:tc>
                  <a:txBody>
                    <a:bodyPr/>
                    <a:lstStyle/>
                    <a:p>
                      <a:pPr algn="l" fontAlgn="b">
                        <a:lnSpc>
                          <a:spcPct val="110000"/>
                        </a:lnSpc>
                      </a:pPr>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lnSpc>
                          <a:spcPct val="110000"/>
                        </a:lnSpc>
                      </a:pPr>
                      <a:r>
                        <a:rPr lang="es-MX" sz="1400" b="1" i="0" u="none" strike="noStrike" dirty="0" smtClean="0">
                          <a:solidFill>
                            <a:srgbClr val="FF0000"/>
                          </a:solidFill>
                          <a:effectLst/>
                          <a:latin typeface="Montserrat" panose="00000500000000000000" pitchFamily="2" charset="0"/>
                        </a:rPr>
                        <a:t>3,825</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lnSpc>
                          <a:spcPct val="110000"/>
                        </a:lnSpc>
                      </a:pPr>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30683">
                <a:tc>
                  <a:txBody>
                    <a:bodyPr/>
                    <a:lstStyle/>
                    <a:p>
                      <a:pPr algn="l" fontAlgn="b">
                        <a:lnSpc>
                          <a:spcPct val="110000"/>
                        </a:lnSpc>
                      </a:pPr>
                      <a:r>
                        <a:rPr lang="es-MX" sz="1400" b="1" u="none" strike="noStrike" dirty="0">
                          <a:solidFill>
                            <a:srgbClr val="C00000"/>
                          </a:solidFill>
                          <a:effectLst/>
                          <a:latin typeface="Montserrat" panose="00000500000000000000" pitchFamily="2" charset="0"/>
                        </a:rPr>
                        <a:t>Vivienda no clasificada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c>
                  <a:txBody>
                    <a:bodyPr/>
                    <a:lstStyle/>
                    <a:p>
                      <a:pPr marL="0" marR="0" lvl="0" indent="0" algn="r" defTabSz="914400" rtl="0" eaLnBrk="1" fontAlgn="b" latinLnBrk="0" hangingPunct="1">
                        <a:lnSpc>
                          <a:spcPct val="11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srgbClr val="C00000"/>
                          </a:solidFill>
                          <a:effectLst/>
                          <a:uLnTx/>
                          <a:uFillTx/>
                          <a:latin typeface="Montserrat" panose="00000500000000000000" pitchFamily="2" charset="0"/>
                          <a:ea typeface="+mn-ea"/>
                          <a:cs typeface="+mn-cs"/>
                        </a:rPr>
                        <a:t>29,430</a:t>
                      </a:r>
                      <a:endParaRPr lang="es-MX" sz="1400" b="1" i="0" u="none" strike="noStrike" dirty="0">
                        <a:solidFill>
                          <a:schemeClr val="accent2">
                            <a:lumMod val="75000"/>
                          </a:schemeClr>
                        </a:solidFill>
                        <a:effectLst/>
                        <a:latin typeface="Montserrat" panose="00000500000000000000" pitchFamily="2" charset="0"/>
                      </a:endParaRPr>
                    </a:p>
                  </a:txBody>
                  <a:tcPr marL="7620" marR="7620" marT="7620" marB="0" anchor="b">
                    <a:noFill/>
                  </a:tcPr>
                </a:tc>
                <a:tc>
                  <a:txBody>
                    <a:bodyPr/>
                    <a:lstStyle/>
                    <a:p>
                      <a:pPr algn="ctr" fontAlgn="b">
                        <a:lnSpc>
                          <a:spcPct val="110000"/>
                        </a:lnSpc>
                      </a:pPr>
                      <a:r>
                        <a:rPr lang="es-MX" sz="1400" b="1" u="none" strike="noStrike" dirty="0" smtClean="0">
                          <a:solidFill>
                            <a:srgbClr val="C00000"/>
                          </a:solidFill>
                          <a:effectLst/>
                          <a:latin typeface="Montserrat" panose="00000500000000000000" pitchFamily="2" charset="0"/>
                        </a:rPr>
                        <a:t>Muy Alta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r>
              <a:tr h="230683">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ctr" fontAlgn="b"/>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17" name="21 Cerrar llave"/>
          <p:cNvSpPr/>
          <p:nvPr/>
        </p:nvSpPr>
        <p:spPr>
          <a:xfrm>
            <a:off x="6242801" y="1984207"/>
            <a:ext cx="144016" cy="1113686"/>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24 CuadroTexto"/>
          <p:cNvSpPr txBox="1"/>
          <p:nvPr/>
        </p:nvSpPr>
        <p:spPr>
          <a:xfrm>
            <a:off x="6309817" y="2348880"/>
            <a:ext cx="792088" cy="369332"/>
          </a:xfrm>
          <a:prstGeom prst="rect">
            <a:avLst/>
          </a:prstGeom>
          <a:noFill/>
        </p:spPr>
        <p:txBody>
          <a:bodyPr wrap="square" rtlCol="0">
            <a:spAutoFit/>
          </a:bodyPr>
          <a:lstStyle/>
          <a:p>
            <a:r>
              <a:rPr lang="es-MX" dirty="0" smtClean="0"/>
              <a:t>18 %</a:t>
            </a:r>
            <a:endParaRPr lang="es-MX" dirty="0"/>
          </a:p>
        </p:txBody>
      </p:sp>
      <p:sp>
        <p:nvSpPr>
          <p:cNvPr id="19" name="7 CuadroTexto"/>
          <p:cNvSpPr txBox="1"/>
          <p:nvPr/>
        </p:nvSpPr>
        <p:spPr>
          <a:xfrm>
            <a:off x="107505" y="5769114"/>
            <a:ext cx="8856984" cy="900246"/>
          </a:xfrm>
          <a:prstGeom prst="rect">
            <a:avLst/>
          </a:prstGeom>
          <a:noFill/>
        </p:spPr>
        <p:txBody>
          <a:bodyPr wrap="square" rtlCol="0">
            <a:spAutoFit/>
          </a:bodyPr>
          <a:lstStyle/>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fenómeno ,principalmente  sismo.</a:t>
            </a:r>
          </a:p>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sp>
        <p:nvSpPr>
          <p:cNvPr id="20" name="8 CuadroTexto"/>
          <p:cNvSpPr txBox="1"/>
          <p:nvPr/>
        </p:nvSpPr>
        <p:spPr>
          <a:xfrm>
            <a:off x="107505" y="5157192"/>
            <a:ext cx="8856984" cy="630942"/>
          </a:xfrm>
          <a:prstGeom prst="rect">
            <a:avLst/>
          </a:prstGeom>
          <a:noFill/>
        </p:spPr>
        <p:txBody>
          <a:bodyPr wrap="square" rtlCol="0">
            <a:spAutoFit/>
          </a:bodyPr>
          <a:lstStyle/>
          <a:p>
            <a:pPr algn="just">
              <a:lnSpc>
                <a:spcPct val="125000"/>
              </a:lnSpc>
              <a:spcAft>
                <a:spcPts val="600"/>
              </a:spcAft>
            </a:pPr>
            <a:r>
              <a:rPr lang="es-MX" sz="14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r>
              <a:rPr lang="es-MX" sz="1400" b="1" dirty="0" smtClean="0">
                <a:solidFill>
                  <a:srgbClr val="38806B"/>
                </a:solidFill>
                <a:latin typeface="Montserrat" panose="00000500000000000000" pitchFamily="2" charset="0"/>
              </a:rPr>
              <a:t>.</a:t>
            </a:r>
            <a:endParaRPr lang="es-MX" sz="1400" dirty="0" smtClean="0">
              <a:latin typeface="Montserrat" panose="00000500000000000000" pitchFamily="2" charset="0"/>
            </a:endParaRPr>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00" t="14029" r="37073" b="14029"/>
          <a:stretch/>
        </p:blipFill>
        <p:spPr bwMode="auto">
          <a:xfrm>
            <a:off x="7097633" y="908720"/>
            <a:ext cx="1938863" cy="308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87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CuadroTexto"/>
          <p:cNvSpPr txBox="1"/>
          <p:nvPr/>
        </p:nvSpPr>
        <p:spPr>
          <a:xfrm>
            <a:off x="46488" y="1068762"/>
            <a:ext cx="6397720" cy="3400931"/>
          </a:xfrm>
          <a:prstGeom prst="rect">
            <a:avLst/>
          </a:prstGeom>
          <a:noFill/>
        </p:spPr>
        <p:txBody>
          <a:bodyPr wrap="square" rtlCol="0">
            <a:spAutoFit/>
          </a:bodyPr>
          <a:lstStyle/>
          <a:p>
            <a:pPr>
              <a:lnSpc>
                <a:spcPct val="125000"/>
              </a:lnSpc>
            </a:pPr>
            <a:r>
              <a:rPr lang="es-MX" sz="1400" dirty="0" smtClean="0">
                <a:latin typeface="Montserrat" panose="00000500000000000000" pitchFamily="2" charset="0"/>
              </a:rPr>
              <a:t>Según información de la Sociedad Mexicana de Ingeniería Estructural:</a:t>
            </a:r>
          </a:p>
          <a:p>
            <a:pPr marL="1200150" lvl="2" indent="-285750">
              <a:lnSpc>
                <a:spcPct val="125000"/>
              </a:lnSpc>
              <a:spcAft>
                <a:spcPts val="600"/>
              </a:spcAft>
              <a:buSzPct val="150000"/>
              <a:buFont typeface="Arial" panose="020B0604020202020204" pitchFamily="34" charset="0"/>
              <a:buChar char="•"/>
            </a:pPr>
            <a:r>
              <a:rPr lang="es-MX" sz="1400" b="1" dirty="0" smtClean="0">
                <a:latin typeface="Montserrat" panose="00000500000000000000" pitchFamily="2" charset="0"/>
              </a:rPr>
              <a:t>No </a:t>
            </a:r>
            <a:r>
              <a:rPr lang="es-MX" sz="1400" dirty="0" smtClean="0">
                <a:latin typeface="Montserrat" panose="00000500000000000000" pitchFamily="2" charset="0"/>
              </a:rPr>
              <a:t>existe</a:t>
            </a:r>
            <a:r>
              <a:rPr lang="es-MX" sz="1400" b="1" dirty="0" smtClean="0">
                <a:latin typeface="Montserrat" panose="00000500000000000000" pitchFamily="2" charset="0"/>
              </a:rPr>
              <a:t> </a:t>
            </a:r>
            <a:r>
              <a:rPr lang="es-MX" sz="1400" dirty="0" smtClean="0">
                <a:latin typeface="Montserrat" panose="00000500000000000000" pitchFamily="2" charset="0"/>
              </a:rPr>
              <a:t>un reglamento estatal.</a:t>
            </a:r>
          </a:p>
          <a:p>
            <a:pPr algn="just">
              <a:lnSpc>
                <a:spcPct val="125000"/>
              </a:lnSpc>
            </a:pPr>
            <a:r>
              <a:rPr lang="es-MX" sz="1400" dirty="0" smtClean="0">
                <a:latin typeface="Montserrat" panose="00000500000000000000" pitchFamily="2" charset="0"/>
              </a:rPr>
              <a:t>Según información del Atlas Nacional de Riesgos, se reporta la existencia de documentos normativos relativos a construcción y/o desarrollo urbano para </a:t>
            </a:r>
            <a:r>
              <a:rPr lang="es-MX" sz="1400" b="1" dirty="0" smtClean="0">
                <a:latin typeface="Montserrat" panose="00000500000000000000" pitchFamily="2" charset="0"/>
              </a:rPr>
              <a:t>seis</a:t>
            </a:r>
            <a:r>
              <a:rPr lang="es-MX" sz="1400" dirty="0" smtClean="0">
                <a:latin typeface="Montserrat" panose="00000500000000000000" pitchFamily="2" charset="0"/>
              </a:rPr>
              <a:t> de los </a:t>
            </a:r>
            <a:r>
              <a:rPr lang="es-MX" sz="1400" b="1" dirty="0" smtClean="0">
                <a:latin typeface="Montserrat" panose="00000500000000000000" pitchFamily="2" charset="0"/>
              </a:rPr>
              <a:t>once</a:t>
            </a:r>
            <a:r>
              <a:rPr lang="es-MX" sz="1400" dirty="0" smtClean="0">
                <a:latin typeface="Montserrat" panose="00000500000000000000" pitchFamily="2" charset="0"/>
              </a:rPr>
              <a:t> municipios de  Quintana Roo.</a:t>
            </a:r>
          </a:p>
          <a:p>
            <a:pPr marL="285750" indent="-285750">
              <a:lnSpc>
                <a:spcPct val="125000"/>
              </a:lnSpc>
              <a:buSzPct val="150000"/>
              <a:buFont typeface="Arial" panose="020B0604020202020204" pitchFamily="34" charset="0"/>
              <a:buChar char="•"/>
            </a:pPr>
            <a:r>
              <a:rPr lang="es-MX" sz="1400" dirty="0">
                <a:latin typeface="Montserrat" panose="00000500000000000000" pitchFamily="2" charset="0"/>
              </a:rPr>
              <a:t>Othón P. Blanco</a:t>
            </a:r>
          </a:p>
          <a:p>
            <a:pPr marL="285750" indent="-285750">
              <a:lnSpc>
                <a:spcPct val="125000"/>
              </a:lnSpc>
              <a:buSzPct val="150000"/>
              <a:buFont typeface="Arial" panose="020B0604020202020204" pitchFamily="34" charset="0"/>
              <a:buChar char="•"/>
            </a:pPr>
            <a:r>
              <a:rPr lang="es-MX" sz="1400" dirty="0">
                <a:latin typeface="Montserrat" panose="00000500000000000000" pitchFamily="2" charset="0"/>
              </a:rPr>
              <a:t>Solidaridad</a:t>
            </a:r>
          </a:p>
          <a:p>
            <a:pPr marL="285750" indent="-285750">
              <a:lnSpc>
                <a:spcPct val="125000"/>
              </a:lnSpc>
              <a:buSzPct val="150000"/>
              <a:buFont typeface="Arial" panose="020B0604020202020204" pitchFamily="34" charset="0"/>
              <a:buChar char="•"/>
            </a:pPr>
            <a:r>
              <a:rPr lang="es-MX" sz="1400" dirty="0">
                <a:latin typeface="Montserrat" panose="00000500000000000000" pitchFamily="2" charset="0"/>
              </a:rPr>
              <a:t>Cozumel</a:t>
            </a:r>
          </a:p>
          <a:p>
            <a:pPr marL="285750" indent="-285750">
              <a:lnSpc>
                <a:spcPct val="125000"/>
              </a:lnSpc>
              <a:buSzPct val="150000"/>
              <a:buFont typeface="Arial" panose="020B0604020202020204" pitchFamily="34" charset="0"/>
              <a:buChar char="•"/>
            </a:pPr>
            <a:r>
              <a:rPr lang="es-MX" sz="1400" dirty="0">
                <a:latin typeface="Montserrat" panose="00000500000000000000" pitchFamily="2" charset="0"/>
              </a:rPr>
              <a:t>Benito Juárez</a:t>
            </a:r>
          </a:p>
          <a:p>
            <a:pPr marL="285750" indent="-285750">
              <a:lnSpc>
                <a:spcPct val="125000"/>
              </a:lnSpc>
              <a:buSzPct val="150000"/>
              <a:buFont typeface="Arial" panose="020B0604020202020204" pitchFamily="34" charset="0"/>
              <a:buChar char="•"/>
            </a:pPr>
            <a:r>
              <a:rPr lang="es-MX" sz="1400" dirty="0">
                <a:latin typeface="Montserrat" panose="00000500000000000000" pitchFamily="2" charset="0"/>
              </a:rPr>
              <a:t>Isla </a:t>
            </a:r>
            <a:r>
              <a:rPr lang="es-MX" sz="1400" dirty="0" smtClean="0">
                <a:latin typeface="Montserrat" panose="00000500000000000000" pitchFamily="2" charset="0"/>
              </a:rPr>
              <a:t>Mujeres</a:t>
            </a:r>
          </a:p>
          <a:p>
            <a:pPr marL="285750" indent="-285750">
              <a:lnSpc>
                <a:spcPct val="125000"/>
              </a:lnSpc>
              <a:buSzPct val="150000"/>
              <a:buFont typeface="Arial" panose="020B0604020202020204" pitchFamily="34" charset="0"/>
              <a:buChar char="•"/>
            </a:pPr>
            <a:r>
              <a:rPr lang="es-MX" sz="1400" dirty="0" smtClean="0">
                <a:latin typeface="Montserrat" panose="00000500000000000000" pitchFamily="2" charset="0"/>
              </a:rPr>
              <a:t>Puerto Morelos</a:t>
            </a:r>
            <a:endParaRPr lang="es-MX" sz="1400" dirty="0">
              <a:latin typeface="Montserrat" panose="00000500000000000000" pitchFamily="2" charset="0"/>
            </a:endParaRPr>
          </a:p>
        </p:txBody>
      </p:sp>
      <p:sp>
        <p:nvSpPr>
          <p:cNvPr id="16" name="2 CuadroTexto">
            <a:extLst>
              <a:ext uri="{FF2B5EF4-FFF2-40B4-BE49-F238E27FC236}">
                <a16:creationId xmlns="" xmlns:a16="http://schemas.microsoft.com/office/drawing/2014/main" id="{8704289E-E0FC-492E-AA72-A14602583E7F}"/>
              </a:ext>
            </a:extLst>
          </p:cNvPr>
          <p:cNvSpPr txBox="1"/>
          <p:nvPr/>
        </p:nvSpPr>
        <p:spPr>
          <a:xfrm>
            <a:off x="35496" y="4602614"/>
            <a:ext cx="2448106" cy="338554"/>
          </a:xfrm>
          <a:prstGeom prst="rect">
            <a:avLst/>
          </a:prstGeom>
          <a:noFill/>
        </p:spPr>
        <p:txBody>
          <a:bodyPr wrap="none" rtlCol="0">
            <a:spAutoFit/>
          </a:bodyPr>
          <a:lstStyle/>
          <a:p>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p:txBody>
      </p:sp>
      <p:sp>
        <p:nvSpPr>
          <p:cNvPr id="17" name="4 CuadroTexto"/>
          <p:cNvSpPr txBox="1"/>
          <p:nvPr/>
        </p:nvSpPr>
        <p:spPr>
          <a:xfrm>
            <a:off x="117159" y="4984155"/>
            <a:ext cx="8784976" cy="1708160"/>
          </a:xfrm>
          <a:prstGeom prst="rect">
            <a:avLst/>
          </a:prstGeom>
          <a:noFill/>
        </p:spPr>
        <p:txBody>
          <a:bodyPr wrap="square" rtlCol="0">
            <a:spAutoFit/>
          </a:bodyPr>
          <a:lstStyle/>
          <a:p>
            <a:pPr marL="285750" indent="-285750" algn="just">
              <a:lnSpc>
                <a:spcPct val="125000"/>
              </a:lnSpc>
              <a:buSzPct val="150000"/>
              <a:buFont typeface="Arial" panose="020B0604020202020204" pitchFamily="34" charset="0"/>
              <a:buChar char="•"/>
            </a:pPr>
            <a:r>
              <a:rPr lang="es-MX" sz="1400" dirty="0" smtClean="0">
                <a:latin typeface="Montserrat" panose="00000500000000000000" pitchFamily="2" charset="0"/>
              </a:rPr>
              <a:t>Impulsar </a:t>
            </a:r>
            <a:r>
              <a:rPr lang="es-MX" sz="1400" dirty="0">
                <a:latin typeface="Montserrat" panose="00000500000000000000" pitchFamily="2" charset="0"/>
              </a:rPr>
              <a:t>el desarrollo de la </a:t>
            </a:r>
            <a:r>
              <a:rPr lang="es-MX" sz="1400" b="1" dirty="0">
                <a:latin typeface="Montserrat" panose="00000500000000000000" pitchFamily="2" charset="0"/>
              </a:rPr>
              <a:t>normatividad técnica en materia de construcción </a:t>
            </a:r>
            <a:r>
              <a:rPr lang="es-MX" sz="1400" dirty="0">
                <a:latin typeface="Montserrat" panose="00000500000000000000" pitchFamily="2" charset="0"/>
              </a:rPr>
              <a:t>en </a:t>
            </a:r>
            <a:r>
              <a:rPr lang="es-MX" sz="1400" dirty="0" smtClean="0">
                <a:latin typeface="Montserrat" panose="00000500000000000000" pitchFamily="2" charset="0"/>
              </a:rPr>
              <a:t>Quintana Roo.</a:t>
            </a:r>
          </a:p>
          <a:p>
            <a:pPr marL="285750" indent="-285750" algn="just">
              <a:lnSpc>
                <a:spcPct val="125000"/>
              </a:lnSpc>
              <a:buSzPct val="150000"/>
              <a:buFont typeface="Arial" panose="020B0604020202020204" pitchFamily="34" charset="0"/>
              <a:buChar char="•"/>
            </a:pPr>
            <a:r>
              <a:rPr lang="es-MX" sz="14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285750" indent="-285750" algn="just">
              <a:lnSpc>
                <a:spcPct val="125000"/>
              </a:lnSpc>
              <a:buSzPct val="150000"/>
              <a:buFont typeface="Arial" panose="020B0604020202020204" pitchFamily="34" charset="0"/>
              <a:buChar char="•"/>
            </a:pPr>
            <a:r>
              <a:rPr lang="es-MX" sz="1400" dirty="0">
                <a:latin typeface="Montserrat" panose="00000500000000000000" pitchFamily="2" charset="0"/>
              </a:rPr>
              <a:t>Promover </a:t>
            </a:r>
            <a:r>
              <a:rPr lang="es-MX" sz="1400" dirty="0" smtClean="0">
                <a:latin typeface="Montserrat" panose="00000500000000000000" pitchFamily="2" charset="0"/>
              </a:rPr>
              <a:t>la participación </a:t>
            </a:r>
            <a:r>
              <a:rPr lang="es-MX" sz="1400" dirty="0">
                <a:latin typeface="Montserrat" panose="00000500000000000000" pitchFamily="2" charset="0"/>
              </a:rPr>
              <a:t>de los Colegios de Ingenieros Civiles existentes </a:t>
            </a:r>
            <a:r>
              <a:rPr lang="es-MX" sz="1400" dirty="0" smtClean="0">
                <a:latin typeface="Montserrat" panose="00000500000000000000" pitchFamily="2" charset="0"/>
              </a:rPr>
              <a:t>en Quintana Roo.</a:t>
            </a:r>
          </a:p>
        </p:txBody>
      </p:sp>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989" t="12986" r="36804" b="13391"/>
          <a:stretch/>
        </p:blipFill>
        <p:spPr bwMode="auto">
          <a:xfrm>
            <a:off x="6588224" y="1052736"/>
            <a:ext cx="2376264" cy="375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2 CuadroTexto">
            <a:extLst>
              <a:ext uri="{FF2B5EF4-FFF2-40B4-BE49-F238E27FC236}">
                <a16:creationId xmlns:a16="http://schemas.microsoft.com/office/drawing/2014/main" xmlns="" id="{8704289E-E0FC-492E-AA72-A14602583E7F}"/>
              </a:ext>
            </a:extLst>
          </p:cNvPr>
          <p:cNvSpPr txBox="1"/>
          <p:nvPr/>
        </p:nvSpPr>
        <p:spPr>
          <a:xfrm>
            <a:off x="107504" y="332656"/>
            <a:ext cx="451918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3170404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208941"/>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algn="ct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a:t>
            </a:r>
            <a:endParaRPr lang="es-MX" sz="1600" b="1" dirty="0" smtClean="0">
              <a:solidFill>
                <a:prstClr val="black"/>
              </a:solidFill>
              <a:latin typeface="Montserrat" panose="00000500000000000000" pitchFamily="2" charset="0"/>
            </a:endParaRPr>
          </a:p>
          <a:p>
            <a:pPr algn="ctr"/>
            <a:r>
              <a:rPr lang="es-MX" sz="1600" b="1" dirty="0" smtClean="0">
                <a:solidFill>
                  <a:prstClr val="black"/>
                </a:solidFill>
                <a:latin typeface="Montserrat" panose="00000500000000000000" pitchFamily="2" charset="0"/>
              </a:rPr>
              <a:t>para </a:t>
            </a:r>
            <a:r>
              <a:rPr lang="es-MX" sz="1600" b="1" dirty="0">
                <a:solidFill>
                  <a:prstClr val="black"/>
                </a:solidFill>
                <a:latin typeface="Montserrat" panose="00000500000000000000" pitchFamily="2" charset="0"/>
              </a:rPr>
              <a:t>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a:t>
            </a:r>
            <a:r>
              <a:rPr lang="es-MX" sz="1600" b="1" dirty="0">
                <a:solidFill>
                  <a:prstClr val="black"/>
                </a:solidFill>
                <a:latin typeface="Montserrat" panose="00000500000000000000" pitchFamily="2" charset="0"/>
              </a:rPr>
              <a:t>especialistas locales, 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a:t>
            </a:r>
            <a:r>
              <a:rPr lang="es-MX" sz="1600" dirty="0" smtClean="0">
                <a:solidFill>
                  <a:prstClr val="black"/>
                </a:solidFill>
                <a:latin typeface="Montserrat" panose="00000500000000000000" pitchFamily="2" charset="0"/>
              </a:rPr>
              <a:t>estatal</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Participación</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endParaRPr lang="es-MX" sz="1600" b="1"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64982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11 de febrero,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2"/>
          <p:cNvSpPr txBox="1">
            <a:spLocks noChangeArrowheads="1"/>
          </p:cNvSpPr>
          <p:nvPr/>
        </p:nvSpPr>
        <p:spPr bwMode="auto">
          <a:xfrm>
            <a:off x="3814192" y="2400300"/>
            <a:ext cx="482453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endParaRPr 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2000" b="1" dirty="0" smtClean="0">
                <a:solidFill>
                  <a:schemeClr val="bg1"/>
                </a:solidFill>
                <a:latin typeface="Montserrat" panose="00000500000000000000" pitchFamily="2" charset="0"/>
              </a:rPr>
              <a:t>Quintana Roo</a:t>
            </a:r>
            <a:endParaRPr lang="es-MX" alt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 xmlns:a16="http://schemas.microsoft.com/office/drawing/2014/main"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8" name="CuadroTexto 20">
            <a:extLst>
              <a:ext uri="{FF2B5EF4-FFF2-40B4-BE49-F238E27FC236}">
                <a16:creationId xmlns:a16="http://schemas.microsoft.com/office/drawing/2014/main" xmlns="" id="{5764E41A-638A-41F4-8891-65D83EA98CAE}"/>
              </a:ext>
            </a:extLst>
          </p:cNvPr>
          <p:cNvSpPr txBox="1"/>
          <p:nvPr/>
        </p:nvSpPr>
        <p:spPr>
          <a:xfrm>
            <a:off x="107504" y="4624115"/>
            <a:ext cx="5532486" cy="1685205"/>
          </a:xfrm>
          <a:prstGeom prst="rect">
            <a:avLst/>
          </a:prstGeom>
          <a:noFill/>
        </p:spPr>
        <p:txBody>
          <a:bodyPr wrap="square" rtlCol="0">
            <a:spAutoFit/>
          </a:bodyPr>
          <a:lstStyle/>
          <a:p>
            <a:pPr marL="285750" indent="-285750" algn="just">
              <a:lnSpc>
                <a:spcPct val="125000"/>
              </a:lnSpc>
              <a:spcAft>
                <a:spcPts val="600"/>
              </a:spcAft>
              <a:buSzPct val="150000"/>
              <a:buFont typeface="Arial" panose="020B0604020202020204" pitchFamily="34" charset="0"/>
              <a:buChar char="•"/>
            </a:pPr>
            <a:r>
              <a:rPr lang="es-MX" sz="1400" b="1" dirty="0">
                <a:latin typeface="Montserrat Light" panose="00000400000000000000" pitchFamily="2" charset="0"/>
              </a:rPr>
              <a:t>Temas a desarrollar</a:t>
            </a:r>
            <a:r>
              <a:rPr lang="es-MX" sz="1400" dirty="0">
                <a:latin typeface="Montserrat Light" panose="00000400000000000000" pitchFamily="2" charset="0"/>
              </a:rPr>
              <a:t>: </a:t>
            </a:r>
            <a:r>
              <a:rPr lang="es-MX" sz="1400" dirty="0" smtClean="0">
                <a:latin typeface="Montserrat Light" panose="00000400000000000000" pitchFamily="2" charset="0"/>
              </a:rPr>
              <a:t>Actualizar </a:t>
            </a:r>
            <a:r>
              <a:rPr lang="es-MX" sz="1400" dirty="0">
                <a:latin typeface="Montserrat Light" panose="00000400000000000000" pitchFamily="2" charset="0"/>
              </a:rPr>
              <a:t>los </a:t>
            </a:r>
            <a:r>
              <a:rPr lang="es-MX" sz="1400" b="1" dirty="0">
                <a:latin typeface="Montserrat Light" panose="00000400000000000000" pitchFamily="2" charset="0"/>
              </a:rPr>
              <a:t>puntos críticos </a:t>
            </a:r>
            <a:r>
              <a:rPr lang="es-MX" sz="1400" dirty="0" smtClean="0">
                <a:latin typeface="Montserrat Light" panose="00000400000000000000" pitchFamily="2" charset="0"/>
              </a:rPr>
              <a:t>de inundación </a:t>
            </a:r>
            <a:r>
              <a:rPr lang="es-MX" sz="1400" dirty="0">
                <a:latin typeface="Montserrat Light" panose="00000400000000000000" pitchFamily="2" charset="0"/>
              </a:rPr>
              <a:t>en el estado, </a:t>
            </a:r>
            <a:r>
              <a:rPr lang="es-MX" sz="1400" dirty="0" smtClean="0">
                <a:latin typeface="Montserrat Light" panose="00000400000000000000" pitchFamily="2" charset="0"/>
              </a:rPr>
              <a:t>sobre todo los que se ubican en cercanías de poblaciones asentadas en zonas de peligro, así como en las márgenes del </a:t>
            </a:r>
            <a:r>
              <a:rPr lang="es-MX" sz="1400" b="1" dirty="0" smtClean="0">
                <a:latin typeface="Montserrat Light" panose="00000400000000000000" pitchFamily="2" charset="0"/>
              </a:rPr>
              <a:t>río Hondo </a:t>
            </a:r>
            <a:r>
              <a:rPr lang="es-MX" sz="1400" dirty="0" smtClean="0">
                <a:latin typeface="Montserrat Light" panose="00000400000000000000" pitchFamily="2" charset="0"/>
              </a:rPr>
              <a:t>(</a:t>
            </a:r>
            <a:r>
              <a:rPr lang="es-MX" sz="1400" dirty="0">
                <a:latin typeface="Montserrat Light" panose="00000400000000000000" pitchFamily="2" charset="0"/>
              </a:rPr>
              <a:t>La Unión, Juan Sarabia, </a:t>
            </a:r>
            <a:r>
              <a:rPr lang="es-MX" sz="1400" dirty="0" err="1">
                <a:latin typeface="Montserrat Light" panose="00000400000000000000" pitchFamily="2" charset="0"/>
              </a:rPr>
              <a:t>Sacxan</a:t>
            </a:r>
            <a:r>
              <a:rPr lang="es-MX" sz="1400" dirty="0">
                <a:latin typeface="Montserrat Light" panose="00000400000000000000" pitchFamily="2" charset="0"/>
              </a:rPr>
              <a:t>, Palmar, Ramonal, Allende, Cacao, </a:t>
            </a:r>
            <a:r>
              <a:rPr lang="es-MX" sz="1400" dirty="0" smtClean="0">
                <a:latin typeface="Montserrat Light" panose="00000400000000000000" pitchFamily="2" charset="0"/>
              </a:rPr>
              <a:t>Cocoyol, José Narciso Rovirosa  </a:t>
            </a:r>
            <a:r>
              <a:rPr lang="es-MX" sz="1400" dirty="0">
                <a:latin typeface="Montserrat Light" panose="00000400000000000000" pitchFamily="2" charset="0"/>
              </a:rPr>
              <a:t>y San Francisco Botes). </a:t>
            </a:r>
          </a:p>
        </p:txBody>
      </p:sp>
      <p:sp>
        <p:nvSpPr>
          <p:cNvPr id="19" name="Rectángulo 18"/>
          <p:cNvSpPr/>
          <p:nvPr/>
        </p:nvSpPr>
        <p:spPr>
          <a:xfrm>
            <a:off x="119634" y="1211726"/>
            <a:ext cx="5454393" cy="3377976"/>
          </a:xfrm>
          <a:prstGeom prst="rect">
            <a:avLst/>
          </a:prstGeom>
        </p:spPr>
        <p:txBody>
          <a:bodyPr wrap="square">
            <a:spAutoFit/>
          </a:bodyPr>
          <a:lstStyle/>
          <a:p>
            <a:pPr marL="285750" indent="-285750" algn="just">
              <a:lnSpc>
                <a:spcPct val="125000"/>
              </a:lnSpc>
              <a:spcAft>
                <a:spcPts val="600"/>
              </a:spcAft>
              <a:buSzPct val="150000"/>
              <a:buFont typeface="Arial" panose="020B0604020202020204" pitchFamily="34" charset="0"/>
              <a:buChar char="•"/>
            </a:pPr>
            <a:r>
              <a:rPr lang="es-MX" sz="1400" dirty="0">
                <a:latin typeface="Montserrat Light" panose="00000400000000000000" pitchFamily="2" charset="0"/>
              </a:rPr>
              <a:t>El estado cuenta con </a:t>
            </a:r>
            <a:r>
              <a:rPr lang="es-MX" sz="1400" dirty="0" smtClean="0">
                <a:latin typeface="Montserrat Light" panose="00000400000000000000" pitchFamily="2" charset="0"/>
              </a:rPr>
              <a:t>un </a:t>
            </a:r>
            <a:r>
              <a:rPr lang="es-MX" sz="1400" b="1" dirty="0" smtClean="0">
                <a:latin typeface="Montserrat Light" panose="00000400000000000000" pitchFamily="2" charset="0"/>
              </a:rPr>
              <a:t>río y lagunas</a:t>
            </a:r>
            <a:r>
              <a:rPr lang="es-MX" sz="1400" dirty="0" smtClean="0">
                <a:latin typeface="Montserrat Light" panose="00000400000000000000" pitchFamily="2" charset="0"/>
              </a:rPr>
              <a:t>, </a:t>
            </a:r>
            <a:r>
              <a:rPr lang="es-MX" sz="1400" dirty="0">
                <a:latin typeface="Montserrat Light" panose="00000400000000000000" pitchFamily="2" charset="0"/>
              </a:rPr>
              <a:t>los cuales pueden provocar </a:t>
            </a:r>
            <a:r>
              <a:rPr lang="es-MX" sz="1400" b="1" dirty="0" smtClean="0">
                <a:latin typeface="Montserrat Light" panose="00000400000000000000" pitchFamily="2" charset="0"/>
              </a:rPr>
              <a:t>inundaciones, principalmente en la temporada de ciclones tropicales </a:t>
            </a:r>
            <a:r>
              <a:rPr lang="es-MX" sz="1400" dirty="0" smtClean="0">
                <a:latin typeface="Montserrat Light" panose="00000400000000000000" pitchFamily="2" charset="0"/>
              </a:rPr>
              <a:t>(mayo a noviembre). No obstante, en los últimos años se han registrado algunos eventos durante el invierno. </a:t>
            </a:r>
          </a:p>
          <a:p>
            <a:pPr marL="285750" indent="-285750" algn="just">
              <a:lnSpc>
                <a:spcPct val="125000"/>
              </a:lnSpc>
              <a:spcAft>
                <a:spcPts val="600"/>
              </a:spcAft>
              <a:buSzPct val="150000"/>
              <a:buFont typeface="Arial" panose="020B0604020202020204" pitchFamily="34" charset="0"/>
              <a:buChar char="•"/>
            </a:pPr>
            <a:r>
              <a:rPr lang="es-MX" sz="1400" dirty="0" smtClean="0">
                <a:latin typeface="Montserrat Light" panose="00000400000000000000" pitchFamily="2" charset="0"/>
              </a:rPr>
              <a:t> Durante </a:t>
            </a:r>
            <a:r>
              <a:rPr lang="es-MX" sz="1400" b="1" dirty="0" smtClean="0">
                <a:latin typeface="Montserrat Light" panose="00000400000000000000" pitchFamily="2" charset="0"/>
              </a:rPr>
              <a:t>1970 al 2010</a:t>
            </a:r>
            <a:r>
              <a:rPr lang="es-MX" sz="1400" dirty="0" smtClean="0">
                <a:latin typeface="Montserrat Light" panose="00000400000000000000" pitchFamily="2" charset="0"/>
              </a:rPr>
              <a:t> se registraron </a:t>
            </a:r>
            <a:r>
              <a:rPr lang="es-MX" sz="1400" b="1" dirty="0" smtClean="0">
                <a:latin typeface="Montserrat Light" panose="00000400000000000000" pitchFamily="2" charset="0"/>
              </a:rPr>
              <a:t>14</a:t>
            </a:r>
            <a:r>
              <a:rPr lang="es-MX" sz="1400" dirty="0" smtClean="0">
                <a:latin typeface="Montserrat Light" panose="00000400000000000000" pitchFamily="2" charset="0"/>
              </a:rPr>
              <a:t>   inundaciones que ocasionaron daños importantes, particularmente en </a:t>
            </a:r>
            <a:r>
              <a:rPr lang="es-MX" sz="1400" b="1" dirty="0" smtClean="0">
                <a:latin typeface="Montserrat Light" panose="00000400000000000000" pitchFamily="2" charset="0"/>
              </a:rPr>
              <a:t>Othón P. Blanco </a:t>
            </a:r>
            <a:r>
              <a:rPr lang="es-MX" sz="1400" dirty="0" smtClean="0">
                <a:latin typeface="Montserrat Light" panose="00000400000000000000" pitchFamily="2" charset="0"/>
              </a:rPr>
              <a:t>(peligro alto), mientras que en los </a:t>
            </a:r>
            <a:r>
              <a:rPr lang="es-MX" sz="1400" b="1" dirty="0" smtClean="0">
                <a:latin typeface="Montserrat Light" panose="00000400000000000000" pitchFamily="2" charset="0"/>
              </a:rPr>
              <a:t>últimos cuatro años </a:t>
            </a:r>
            <a:r>
              <a:rPr lang="es-MX" sz="1400" dirty="0" smtClean="0">
                <a:latin typeface="Montserrat Light" panose="00000400000000000000" pitchFamily="2" charset="0"/>
              </a:rPr>
              <a:t>han ocurrido </a:t>
            </a:r>
            <a:r>
              <a:rPr lang="es-MX" sz="1400" b="1" dirty="0" smtClean="0">
                <a:latin typeface="Montserrat Light" panose="00000400000000000000" pitchFamily="2" charset="0"/>
              </a:rPr>
              <a:t>35 eventos </a:t>
            </a:r>
            <a:r>
              <a:rPr lang="es-MX" sz="1400" dirty="0" smtClean="0">
                <a:latin typeface="Montserrat Light" panose="00000400000000000000" pitchFamily="2" charset="0"/>
              </a:rPr>
              <a:t>en los municipios de Solidaridad, Tulum y Lázaro Cárdenas, (</a:t>
            </a:r>
            <a:r>
              <a:rPr lang="es-MX" sz="1400" b="1" dirty="0" smtClean="0">
                <a:latin typeface="Montserrat Light" panose="00000400000000000000" pitchFamily="2" charset="0"/>
              </a:rPr>
              <a:t>peligro muy alto</a:t>
            </a:r>
            <a:r>
              <a:rPr lang="es-MX" sz="1400" dirty="0" smtClean="0">
                <a:latin typeface="Montserrat Light" panose="00000400000000000000" pitchFamily="2" charset="0"/>
              </a:rPr>
              <a:t>); </a:t>
            </a:r>
            <a:r>
              <a:rPr lang="es-MX" sz="1400" dirty="0">
                <a:latin typeface="Montserrat Light" panose="00000400000000000000" pitchFamily="2" charset="0"/>
              </a:rPr>
              <a:t>Benito Juárez, </a:t>
            </a:r>
            <a:r>
              <a:rPr lang="es-MX" sz="1400" dirty="0" smtClean="0">
                <a:latin typeface="Montserrat Light" panose="00000400000000000000" pitchFamily="2" charset="0"/>
              </a:rPr>
              <a:t>Bacalar</a:t>
            </a:r>
            <a:r>
              <a:rPr lang="es-MX" sz="1400" dirty="0">
                <a:latin typeface="Montserrat Light" panose="00000400000000000000" pitchFamily="2" charset="0"/>
              </a:rPr>
              <a:t> </a:t>
            </a:r>
            <a:r>
              <a:rPr lang="es-MX" sz="1400" dirty="0" smtClean="0">
                <a:latin typeface="Montserrat Light" panose="00000400000000000000" pitchFamily="2" charset="0"/>
              </a:rPr>
              <a:t>y </a:t>
            </a:r>
            <a:r>
              <a:rPr lang="es-MX" sz="1400" dirty="0">
                <a:latin typeface="Montserrat Light" panose="00000400000000000000" pitchFamily="2" charset="0"/>
              </a:rPr>
              <a:t>Felipe Carrillo </a:t>
            </a:r>
            <a:r>
              <a:rPr lang="es-MX" sz="1400" dirty="0" smtClean="0">
                <a:latin typeface="Montserrat Light" panose="00000400000000000000" pitchFamily="2" charset="0"/>
              </a:rPr>
              <a:t>Puerto (</a:t>
            </a:r>
            <a:r>
              <a:rPr lang="es-MX" sz="1400" b="1" dirty="0" smtClean="0">
                <a:latin typeface="Montserrat Light" panose="00000400000000000000" pitchFamily="2" charset="0"/>
              </a:rPr>
              <a:t>peligro alto</a:t>
            </a:r>
            <a:r>
              <a:rPr lang="es-MX" sz="1400" dirty="0" smtClean="0">
                <a:latin typeface="Montserrat Light" panose="00000400000000000000" pitchFamily="2" charset="0"/>
              </a:rPr>
              <a:t>);  y Cozumel </a:t>
            </a:r>
            <a:r>
              <a:rPr lang="es-MX" sz="1400" dirty="0">
                <a:latin typeface="Montserrat Light" panose="00000400000000000000" pitchFamily="2" charset="0"/>
              </a:rPr>
              <a:t>(</a:t>
            </a:r>
            <a:r>
              <a:rPr lang="es-MX" sz="1400" b="1" dirty="0" smtClean="0">
                <a:latin typeface="Montserrat Light" panose="00000400000000000000" pitchFamily="2" charset="0"/>
              </a:rPr>
              <a:t>peligro bajo</a:t>
            </a:r>
            <a:r>
              <a:rPr lang="es-MX" sz="1400" dirty="0" smtClean="0">
                <a:latin typeface="Montserrat Light" panose="00000400000000000000" pitchFamily="2" charset="0"/>
              </a:rPr>
              <a:t>).</a:t>
            </a:r>
            <a:endParaRPr lang="es-MX" sz="1400" strike="sngStrike" dirty="0">
              <a:latin typeface="Montserrat Light" panose="00000400000000000000" pitchFamily="2" charset="0"/>
            </a:endParaRPr>
          </a:p>
        </p:txBody>
      </p:sp>
      <p:pic>
        <p:nvPicPr>
          <p:cNvPr id="20" name="Picture 2" descr="D:\Desktop\zona federal_QRO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352752"/>
            <a:ext cx="3150794" cy="1730942"/>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250" y="2523257"/>
            <a:ext cx="564696" cy="30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387" y="2218223"/>
            <a:ext cx="12922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788" t="2888" r="2822" b="3191"/>
          <a:stretch/>
        </p:blipFill>
        <p:spPr bwMode="auto">
          <a:xfrm>
            <a:off x="5796136" y="3815626"/>
            <a:ext cx="3150794" cy="2421686"/>
          </a:xfrm>
          <a:prstGeom prst="rect">
            <a:avLst/>
          </a:prstGeom>
          <a:noFill/>
          <a:ln w="28702">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54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C72EED67-8814-42EC-AC9E-531C75A9F126}"/>
              </a:ext>
            </a:extLst>
          </p:cNvPr>
          <p:cNvSpPr txBox="1"/>
          <p:nvPr/>
        </p:nvSpPr>
        <p:spPr>
          <a:xfrm>
            <a:off x="107504" y="931364"/>
            <a:ext cx="5616624" cy="5746317"/>
          </a:xfrm>
          <a:prstGeom prst="rect">
            <a:avLst/>
          </a:prstGeom>
          <a:noFill/>
        </p:spPr>
        <p:txBody>
          <a:bodyPr wrap="square" rtlCol="0">
            <a:spAutoFit/>
          </a:bodyPr>
          <a:lstStyle/>
          <a:p>
            <a:pPr marL="285750" indent="-285750" algn="just">
              <a:lnSpc>
                <a:spcPct val="114000"/>
              </a:lnSpc>
              <a:spcAft>
                <a:spcPts val="600"/>
              </a:spcAft>
              <a:buSzPct val="150000"/>
              <a:buFont typeface="Arial" panose="020B0604020202020204" pitchFamily="34" charset="0"/>
              <a:buChar char="•"/>
            </a:pPr>
            <a:r>
              <a:rPr lang="es-MX" sz="1400" dirty="0">
                <a:latin typeface="Montserrat Light" panose="00000400000000000000" pitchFamily="2" charset="0"/>
              </a:rPr>
              <a:t>Se cuenta con los siguientes materiales: mapas de </a:t>
            </a:r>
            <a:r>
              <a:rPr lang="es-MX" sz="1400" b="1" dirty="0">
                <a:latin typeface="Montserrat Light" panose="00000400000000000000" pitchFamily="2" charset="0"/>
              </a:rPr>
              <a:t>peligro</a:t>
            </a:r>
            <a:r>
              <a:rPr lang="es-MX" sz="1400" dirty="0">
                <a:latin typeface="Montserrat Light" panose="00000400000000000000" pitchFamily="2" charset="0"/>
              </a:rPr>
              <a:t> a escala municipal, </a:t>
            </a:r>
            <a:r>
              <a:rPr lang="es-MX" sz="1400" b="1" dirty="0">
                <a:latin typeface="Montserrat Light" panose="00000400000000000000" pitchFamily="2" charset="0"/>
              </a:rPr>
              <a:t>inundaciones históricas</a:t>
            </a:r>
            <a:r>
              <a:rPr lang="es-MX" sz="1400" dirty="0">
                <a:latin typeface="Montserrat Light" panose="00000400000000000000" pitchFamily="2" charset="0"/>
              </a:rPr>
              <a:t>  y de </a:t>
            </a:r>
            <a:r>
              <a:rPr lang="es-MX" sz="1400" b="1" dirty="0">
                <a:latin typeface="Montserrat Light" panose="00000400000000000000" pitchFamily="2" charset="0"/>
              </a:rPr>
              <a:t>vulnerabilidad</a:t>
            </a:r>
            <a:r>
              <a:rPr lang="es-MX" sz="1400" dirty="0">
                <a:latin typeface="Montserrat Light" panose="00000400000000000000" pitchFamily="2" charset="0"/>
              </a:rPr>
              <a:t>, ambos disponibles en el </a:t>
            </a:r>
            <a:r>
              <a:rPr lang="es-MX" sz="1400" dirty="0" smtClean="0">
                <a:latin typeface="Montserrat Light" panose="00000400000000000000" pitchFamily="2" charset="0"/>
              </a:rPr>
              <a:t>ANR, así como el </a:t>
            </a:r>
            <a:r>
              <a:rPr lang="es-MX" sz="1400" b="1" dirty="0" smtClean="0">
                <a:latin typeface="Montserrat Light" panose="00000400000000000000" pitchFamily="2" charset="0"/>
              </a:rPr>
              <a:t>índice de </a:t>
            </a:r>
            <a:r>
              <a:rPr lang="es-MX" sz="1400" b="1" dirty="0" err="1" smtClean="0">
                <a:latin typeface="Montserrat Light" panose="00000400000000000000" pitchFamily="2" charset="0"/>
              </a:rPr>
              <a:t>inundabilidad</a:t>
            </a:r>
            <a:r>
              <a:rPr lang="es-MX" sz="1400" dirty="0">
                <a:latin typeface="Montserrat Light" panose="00000400000000000000" pitchFamily="2" charset="0"/>
              </a:rPr>
              <a:t> </a:t>
            </a:r>
            <a:r>
              <a:rPr lang="es-MX" sz="1400" dirty="0" smtClean="0">
                <a:latin typeface="Montserrat Light" panose="00000400000000000000" pitchFamily="2" charset="0"/>
              </a:rPr>
              <a:t>y </a:t>
            </a:r>
            <a:r>
              <a:rPr lang="es-MX" sz="1400" b="1" dirty="0" smtClean="0">
                <a:latin typeface="Montserrat Light" panose="00000400000000000000" pitchFamily="2" charset="0"/>
              </a:rPr>
              <a:t>delimitación de zonas federales</a:t>
            </a:r>
            <a:r>
              <a:rPr lang="es-MX" sz="1400" dirty="0" smtClean="0">
                <a:latin typeface="Montserrat Light" panose="00000400000000000000" pitchFamily="2" charset="0"/>
              </a:rPr>
              <a:t>, elaborados por la CONAGUA y la UNAM.</a:t>
            </a:r>
          </a:p>
          <a:p>
            <a:pPr algn="just">
              <a:lnSpc>
                <a:spcPct val="114000"/>
              </a:lnSpc>
              <a:spcAft>
                <a:spcPts val="600"/>
              </a:spcAft>
            </a:pPr>
            <a:endParaRPr lang="es-MX" sz="1400" b="1" dirty="0">
              <a:solidFill>
                <a:srgbClr val="38806B"/>
              </a:solidFill>
              <a:latin typeface="Montserrat Light" panose="00000400000000000000" pitchFamily="2" charset="0"/>
            </a:endParaRPr>
          </a:p>
          <a:p>
            <a:pPr algn="just">
              <a:lnSpc>
                <a:spcPct val="114000"/>
              </a:lnSpc>
              <a:spcAft>
                <a:spcPts val="600"/>
              </a:spcAft>
            </a:pPr>
            <a:r>
              <a:rPr lang="es-MX" sz="1600" b="1" dirty="0" smtClean="0">
                <a:solidFill>
                  <a:srgbClr val="38806B"/>
                </a:solidFill>
                <a:latin typeface="Montserrat" panose="00000500000000000000" pitchFamily="2" charset="0"/>
              </a:rPr>
              <a:t>RECOMENDACIONES</a:t>
            </a:r>
          </a:p>
          <a:p>
            <a:pPr marL="285750" indent="-285750" algn="just">
              <a:lnSpc>
                <a:spcPct val="114000"/>
              </a:lnSpc>
              <a:spcAft>
                <a:spcPts val="600"/>
              </a:spcAft>
              <a:buSzPct val="150000"/>
              <a:buFont typeface="Arial" panose="020B0604020202020204" pitchFamily="34" charset="0"/>
              <a:buChar char="•"/>
            </a:pPr>
            <a:r>
              <a:rPr lang="es-MX" sz="1400" dirty="0" smtClean="0">
                <a:latin typeface="Montserrat Light" panose="00000400000000000000" pitchFamily="2" charset="0"/>
              </a:rPr>
              <a:t>Elaborar </a:t>
            </a:r>
            <a:r>
              <a:rPr lang="es-MX" sz="1400" dirty="0">
                <a:latin typeface="Montserrat Light" panose="00000400000000000000" pitchFamily="2" charset="0"/>
              </a:rPr>
              <a:t>y difundir mapas de inundación para </a:t>
            </a:r>
            <a:r>
              <a:rPr lang="es-MX" sz="1400" dirty="0" smtClean="0">
                <a:latin typeface="Montserrat Light" panose="00000400000000000000" pitchFamily="2" charset="0"/>
              </a:rPr>
              <a:t>centros urbanos y comunidades rurales cercanas al </a:t>
            </a:r>
            <a:r>
              <a:rPr lang="es-MX" sz="1400" b="1" dirty="0" smtClean="0">
                <a:latin typeface="Montserrat Light" panose="00000400000000000000" pitchFamily="2" charset="0"/>
              </a:rPr>
              <a:t>río Hondo</a:t>
            </a:r>
            <a:r>
              <a:rPr lang="es-MX" sz="1400" dirty="0" smtClean="0">
                <a:latin typeface="Montserrat Light" panose="00000400000000000000" pitchFamily="2" charset="0"/>
              </a:rPr>
              <a:t>, con </a:t>
            </a:r>
            <a:r>
              <a:rPr lang="es-MX" sz="1400" dirty="0">
                <a:latin typeface="Montserrat Light" panose="00000400000000000000" pitchFamily="2" charset="0"/>
              </a:rPr>
              <a:t>apoyo de las dependencias académicas del </a:t>
            </a:r>
            <a:r>
              <a:rPr lang="es-MX" sz="1400" dirty="0" smtClean="0">
                <a:latin typeface="Montserrat Light" panose="00000400000000000000" pitchFamily="2" charset="0"/>
              </a:rPr>
              <a:t>estado, para los municipios de </a:t>
            </a:r>
            <a:r>
              <a:rPr lang="es-MX" sz="1400" b="1" dirty="0" smtClean="0">
                <a:latin typeface="Montserrat Light" panose="00000400000000000000" pitchFamily="2" charset="0"/>
              </a:rPr>
              <a:t>peligro alto y muy alto</a:t>
            </a:r>
            <a:r>
              <a:rPr lang="es-MX" sz="1400" dirty="0" smtClean="0">
                <a:latin typeface="Montserrat Light" panose="00000400000000000000" pitchFamily="2" charset="0"/>
              </a:rPr>
              <a:t>.</a:t>
            </a:r>
          </a:p>
          <a:p>
            <a:pPr marL="285750" indent="-285750" algn="just">
              <a:lnSpc>
                <a:spcPct val="114000"/>
              </a:lnSpc>
              <a:spcAft>
                <a:spcPts val="600"/>
              </a:spcAft>
              <a:buSzPct val="150000"/>
              <a:buFont typeface="Arial" panose="020B0604020202020204" pitchFamily="34" charset="0"/>
              <a:buChar char="•"/>
            </a:pPr>
            <a:r>
              <a:rPr lang="es-MX" sz="1400" dirty="0" smtClean="0">
                <a:latin typeface="Montserrat Light" panose="00000400000000000000" pitchFamily="2" charset="0"/>
              </a:rPr>
              <a:t>Fortalecer el monitoreo y vigilancia </a:t>
            </a:r>
            <a:r>
              <a:rPr lang="es-MX" sz="1400" dirty="0" err="1" smtClean="0">
                <a:latin typeface="Montserrat Light" panose="00000400000000000000" pitchFamily="2" charset="0"/>
              </a:rPr>
              <a:t>hidrometeorológica</a:t>
            </a:r>
            <a:r>
              <a:rPr lang="es-MX" sz="1400" dirty="0" smtClean="0">
                <a:latin typeface="Montserrat Light" panose="00000400000000000000" pitchFamily="2" charset="0"/>
              </a:rPr>
              <a:t>, principalmente en las </a:t>
            </a:r>
            <a:r>
              <a:rPr lang="es-MX" sz="1400" b="1" dirty="0" smtClean="0">
                <a:latin typeface="Montserrat Light" panose="00000400000000000000" pitchFamily="2" charset="0"/>
              </a:rPr>
              <a:t>zonas urbanas</a:t>
            </a:r>
            <a:r>
              <a:rPr lang="es-MX" sz="1400" dirty="0" smtClean="0">
                <a:latin typeface="Montserrat Light" panose="00000400000000000000" pitchFamily="2" charset="0"/>
              </a:rPr>
              <a:t>, ya que existe una </a:t>
            </a:r>
            <a:r>
              <a:rPr lang="es-MX" sz="1400" b="1" dirty="0" smtClean="0">
                <a:latin typeface="Montserrat Light" panose="00000400000000000000" pitchFamily="2" charset="0"/>
              </a:rPr>
              <a:t>red de estaciones climatológicas e hidrométricas, las cuales</a:t>
            </a:r>
            <a:r>
              <a:rPr lang="es-MX" sz="1400" dirty="0" smtClean="0">
                <a:latin typeface="Montserrat Light" panose="00000400000000000000" pitchFamily="2" charset="0"/>
              </a:rPr>
              <a:t> </a:t>
            </a:r>
            <a:r>
              <a:rPr lang="es-MX" sz="1400" b="1" dirty="0" smtClean="0">
                <a:latin typeface="Montserrat Light" panose="00000400000000000000" pitchFamily="2" charset="0"/>
              </a:rPr>
              <a:t>no todas operan de forma automática</a:t>
            </a:r>
            <a:r>
              <a:rPr lang="es-MX" sz="1400" dirty="0" smtClean="0">
                <a:latin typeface="Montserrat Light" panose="00000400000000000000" pitchFamily="2" charset="0"/>
              </a:rPr>
              <a:t>. Además, se </a:t>
            </a:r>
            <a:r>
              <a:rPr lang="es-MX" sz="1400" b="1" dirty="0" smtClean="0">
                <a:latin typeface="Montserrat Light" panose="00000400000000000000" pitchFamily="2" charset="0"/>
              </a:rPr>
              <a:t>requiere mantenimiento y actualización </a:t>
            </a:r>
            <a:r>
              <a:rPr lang="es-MX" sz="1400" dirty="0" smtClean="0">
                <a:latin typeface="Montserrat Light" panose="00000400000000000000" pitchFamily="2" charset="0"/>
              </a:rPr>
              <a:t>de las mismas.</a:t>
            </a:r>
          </a:p>
          <a:p>
            <a:pPr marL="285750" indent="-285750" algn="just">
              <a:lnSpc>
                <a:spcPct val="114000"/>
              </a:lnSpc>
              <a:spcAft>
                <a:spcPts val="600"/>
              </a:spcAft>
              <a:buSzPct val="150000"/>
              <a:buFont typeface="Arial" panose="020B0604020202020204" pitchFamily="34" charset="0"/>
              <a:buChar char="•"/>
            </a:pPr>
            <a:r>
              <a:rPr lang="es-MX" sz="1400" b="1" dirty="0" smtClean="0">
                <a:latin typeface="Montserrat Light" panose="00000400000000000000" pitchFamily="2" charset="0"/>
              </a:rPr>
              <a:t>Delimitar las zonas federales</a:t>
            </a:r>
            <a:r>
              <a:rPr lang="es-MX" sz="1400" dirty="0" smtClean="0">
                <a:latin typeface="Montserrat Light" panose="00000400000000000000" pitchFamily="2" charset="0"/>
              </a:rPr>
              <a:t> para </a:t>
            </a:r>
            <a:r>
              <a:rPr lang="es-MX" sz="1400" b="1" dirty="0" smtClean="0">
                <a:latin typeface="Montserrat Light" panose="00000400000000000000" pitchFamily="2" charset="0"/>
              </a:rPr>
              <a:t>disminuir</a:t>
            </a:r>
            <a:r>
              <a:rPr lang="es-MX" sz="1400" dirty="0" smtClean="0">
                <a:latin typeface="Montserrat Light" panose="00000400000000000000" pitchFamily="2" charset="0"/>
              </a:rPr>
              <a:t> las </a:t>
            </a:r>
            <a:r>
              <a:rPr lang="es-MX" sz="1400" b="1" dirty="0" smtClean="0">
                <a:latin typeface="Montserrat Light" panose="00000400000000000000" pitchFamily="2" charset="0"/>
              </a:rPr>
              <a:t>invasiones</a:t>
            </a:r>
            <a:r>
              <a:rPr lang="es-MX" sz="1400" dirty="0" smtClean="0">
                <a:latin typeface="Montserrat Light" panose="00000400000000000000" pitchFamily="2" charset="0"/>
              </a:rPr>
              <a:t> en zonas bajas y en las márgenes del río Hondo.</a:t>
            </a:r>
          </a:p>
          <a:p>
            <a:pPr marL="285750" indent="-285750" algn="just">
              <a:lnSpc>
                <a:spcPct val="114000"/>
              </a:lnSpc>
              <a:spcAft>
                <a:spcPts val="600"/>
              </a:spcAft>
              <a:buSzPct val="150000"/>
              <a:buFont typeface="Arial" panose="020B0604020202020204" pitchFamily="34" charset="0"/>
              <a:buChar char="•"/>
            </a:pPr>
            <a:r>
              <a:rPr lang="es-MX" sz="1400" dirty="0" smtClean="0">
                <a:latin typeface="Montserrat Light" panose="00000400000000000000" pitchFamily="2" charset="0"/>
              </a:rPr>
              <a:t>Elaborar un </a:t>
            </a:r>
            <a:r>
              <a:rPr lang="es-MX" sz="1400" b="1" dirty="0" smtClean="0">
                <a:latin typeface="Montserrat Light" panose="00000400000000000000" pitchFamily="2" charset="0"/>
              </a:rPr>
              <a:t>inventario que integre las características y condiciones de las obras de protección</a:t>
            </a:r>
            <a:r>
              <a:rPr lang="es-MX" sz="1400" dirty="0" smtClean="0">
                <a:latin typeface="Montserrat Light" panose="00000400000000000000" pitchFamily="2" charset="0"/>
              </a:rPr>
              <a:t>, para el control de avenidas en el estado.</a:t>
            </a:r>
          </a:p>
        </p:txBody>
      </p:sp>
      <p:sp>
        <p:nvSpPr>
          <p:cNvPr id="15" name="8 CuadroTexto"/>
          <p:cNvSpPr txBox="1"/>
          <p:nvPr/>
        </p:nvSpPr>
        <p:spPr>
          <a:xfrm>
            <a:off x="4157208" y="6351711"/>
            <a:ext cx="4986792" cy="338554"/>
          </a:xfrm>
          <a:prstGeom prst="rect">
            <a:avLst/>
          </a:prstGeom>
          <a:noFill/>
        </p:spPr>
        <p:txBody>
          <a:bodyPr wrap="square" rtlCol="0">
            <a:spAutoFit/>
          </a:bodyPr>
          <a:lstStyle/>
          <a:p>
            <a:pPr algn="r"/>
            <a:r>
              <a:rPr lang="es-MX" sz="800" b="1" dirty="0">
                <a:latin typeface="Montserrat Light" panose="00000400000000000000" pitchFamily="2" charset="0"/>
              </a:rPr>
              <a:t>Fuente: PRONACCH, </a:t>
            </a:r>
            <a:r>
              <a:rPr lang="es-MX" sz="800" b="1" dirty="0" smtClean="0">
                <a:latin typeface="Montserrat Light" panose="00000400000000000000" pitchFamily="2" charset="0"/>
              </a:rPr>
              <a:t>2013</a:t>
            </a:r>
          </a:p>
          <a:p>
            <a:pPr algn="r"/>
            <a:r>
              <a:rPr lang="es-MX" sz="800" b="1" dirty="0">
                <a:latin typeface="Montserrat Light" panose="00000400000000000000" pitchFamily="2" charset="0"/>
                <a:hlinkClick r:id="rId3"/>
              </a:rPr>
              <a:t>https://</a:t>
            </a:r>
            <a:r>
              <a:rPr lang="es-MX" sz="800" b="1" dirty="0" smtClean="0">
                <a:latin typeface="Montserrat Light" panose="00000400000000000000" pitchFamily="2" charset="0"/>
                <a:hlinkClick r:id="rId3"/>
              </a:rPr>
              <a:t>www.gob.mx/conagua/acciones-y-programas/peninsula-de-yucatan</a:t>
            </a:r>
            <a:endParaRPr lang="es-MX" sz="800" b="1" dirty="0" smtClean="0">
              <a:latin typeface="Montserrat Light" panose="00000400000000000000" pitchFamily="2" charset="0"/>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1" t="2242" r="2948" b="2970"/>
          <a:stretch/>
        </p:blipFill>
        <p:spPr bwMode="auto">
          <a:xfrm>
            <a:off x="6012160" y="1039186"/>
            <a:ext cx="2902226" cy="2464904"/>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D:\CENAPRED\2018\Logos CENAPRED_nvos\logo CENAPRED_vertical y horizontal-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2563" y="3167283"/>
            <a:ext cx="479351" cy="1448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155" t="6804" b="7525"/>
          <a:stretch/>
        </p:blipFill>
        <p:spPr bwMode="auto">
          <a:xfrm>
            <a:off x="6012161" y="3717032"/>
            <a:ext cx="2902226" cy="2257164"/>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2 CuadroTexto">
            <a:extLst>
              <a:ext uri="{FF2B5EF4-FFF2-40B4-BE49-F238E27FC236}">
                <a16:creationId xmlns="" xmlns:a16="http://schemas.microsoft.com/office/drawing/2014/main"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37832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9" name="7 Rectángulo"/>
          <p:cNvSpPr/>
          <p:nvPr/>
        </p:nvSpPr>
        <p:spPr>
          <a:xfrm>
            <a:off x="35496" y="5038725"/>
            <a:ext cx="5904656" cy="184665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Contar con un </a:t>
            </a:r>
            <a:r>
              <a:rPr lang="es-MX" sz="1400" b="1" dirty="0">
                <a:latin typeface="Montserrat" panose="00000500000000000000" pitchFamily="2" charset="0"/>
              </a:rPr>
              <a:t>área de investigación </a:t>
            </a:r>
            <a:r>
              <a:rPr lang="es-MX" sz="1400" dirty="0">
                <a:latin typeface="Montserrat" panose="00000500000000000000" pitchFamily="2" charset="0"/>
              </a:rPr>
              <a:t>en el organigrama de PC </a:t>
            </a:r>
            <a:r>
              <a:rPr lang="es-MX" sz="1400" b="1" dirty="0">
                <a:latin typeface="Montserrat" panose="00000500000000000000" pitchFamily="2" charset="0"/>
              </a:rPr>
              <a:t>o comité científico asesor de fenómenos hidrometeorológicos, </a:t>
            </a:r>
            <a:r>
              <a:rPr lang="es-MX" sz="1400" dirty="0">
                <a:latin typeface="Montserrat" panose="00000500000000000000" pitchFamily="2" charset="0"/>
              </a:rPr>
              <a:t>con una visión claramente preventiva. El CENAPRED puede apoyar con su creación o fortalecimiento.</a:t>
            </a:r>
          </a:p>
          <a:p>
            <a:pPr marL="285750" indent="-285750" algn="just">
              <a:buFont typeface="Symbol" panose="05050102010706020507" pitchFamily="18" charset="2"/>
              <a:buChar char=""/>
            </a:pPr>
            <a:r>
              <a:rPr lang="es-MX" sz="1400" b="1" dirty="0" smtClean="0">
                <a:latin typeface="Montserrat" panose="00000500000000000000" pitchFamily="2" charset="0"/>
              </a:rPr>
              <a:t>Elaborar mapas de peligro y riesgo </a:t>
            </a:r>
            <a:r>
              <a:rPr lang="es-MX" sz="1400" dirty="0" smtClean="0">
                <a:latin typeface="Montserrat" panose="00000500000000000000" pitchFamily="2" charset="0"/>
              </a:rPr>
              <a:t>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0" name="9 Rectángulo"/>
          <p:cNvSpPr/>
          <p:nvPr/>
        </p:nvSpPr>
        <p:spPr>
          <a:xfrm>
            <a:off x="179512" y="836712"/>
            <a:ext cx="8756550" cy="369332"/>
          </a:xfrm>
          <a:prstGeom prst="rect">
            <a:avLst/>
          </a:prstGeom>
        </p:spPr>
        <p:txBody>
          <a:bodyPr wrap="square">
            <a:spAutoFit/>
          </a:bodyPr>
          <a:lstStyle/>
          <a:p>
            <a:r>
              <a:rPr lang="es-MX" b="1" dirty="0">
                <a:solidFill>
                  <a:srgbClr val="38806B"/>
                </a:solidFill>
                <a:latin typeface="Montserrat"/>
              </a:rPr>
              <a:t>Ciclones tropicales</a:t>
            </a:r>
          </a:p>
        </p:txBody>
      </p:sp>
      <p:sp>
        <p:nvSpPr>
          <p:cNvPr id="11" name="8 Rectángulo"/>
          <p:cNvSpPr/>
          <p:nvPr/>
        </p:nvSpPr>
        <p:spPr>
          <a:xfrm>
            <a:off x="63922" y="2233315"/>
            <a:ext cx="8923298" cy="2923877"/>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de peligro y riesgo</a:t>
            </a:r>
            <a:r>
              <a:rPr lang="es-MX" sz="1400" dirty="0" smtClean="0">
                <a:latin typeface="Montserrat" panose="00000500000000000000" pitchFamily="2" charset="0"/>
              </a:rPr>
              <a:t>, de eventos históricos, así como de escenarios de peligro por </a:t>
            </a:r>
            <a:r>
              <a:rPr lang="es-MX" sz="1400" dirty="0" err="1" smtClean="0">
                <a:latin typeface="Montserrat" panose="00000500000000000000" pitchFamily="2" charset="0"/>
              </a:rPr>
              <a:t>CT</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b="1" dirty="0" smtClean="0">
                <a:latin typeface="Montserrat" panose="00000500000000000000" pitchFamily="2" charset="0"/>
              </a:rPr>
              <a:t>.</a:t>
            </a:r>
            <a:r>
              <a:rPr lang="es-MX" sz="1400" dirty="0" smtClean="0">
                <a:latin typeface="Montserrat" panose="00000500000000000000" pitchFamily="2" charset="0"/>
              </a:rPr>
              <a:t> Anexo Único, Fracción V.13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smtClean="0">
                <a:latin typeface="Montserrat" panose="00000500000000000000" pitchFamily="2" charset="0"/>
              </a:rPr>
              <a:t>Guía Básica para la Elaboración de Atlas Estatales y Municipales de Peligros y Riesgos</a:t>
            </a:r>
            <a:r>
              <a:rPr lang="es-MX" sz="1400" dirty="0" smtClean="0">
                <a:latin typeface="Montserrat" panose="00000500000000000000" pitchFamily="2" charset="0"/>
              </a:rPr>
              <a:t>. </a:t>
            </a:r>
            <a:r>
              <a:rPr lang="es-MX" sz="1400" dirty="0">
                <a:latin typeface="Montserrat" panose="00000500000000000000" pitchFamily="2" charset="0"/>
              </a:rPr>
              <a:t>Capítulos II y IV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www.cenapred.gob.mx/es/Publicaciones/archivos/63.pdf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Aplicación de la metodología para la elaboración de mapas de riesgo por inundaciones costeras por marea de tormenta</a:t>
            </a:r>
            <a:r>
              <a:rPr lang="es-MX" sz="1400" dirty="0">
                <a:latin typeface="Montserrat" panose="00000500000000000000" pitchFamily="2" charset="0"/>
              </a:rPr>
              <a:t> </a:t>
            </a:r>
            <a:r>
              <a:rPr lang="es-MX" sz="1400" dirty="0">
                <a:latin typeface="Montserrat" panose="00000500000000000000" pitchFamily="2" charset="0"/>
                <a:hlinkClick r:id="rId6"/>
              </a:rPr>
              <a:t>https://</a:t>
            </a:r>
            <a:r>
              <a:rPr lang="es-MX" sz="1400" dirty="0" smtClean="0">
                <a:latin typeface="Montserrat" panose="00000500000000000000" pitchFamily="2" charset="0"/>
                <a:hlinkClick r:id="rId6"/>
              </a:rPr>
              <a:t>www.cenapred.gob.mx/es/Publicaciones/archivos/155.pdf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Ciclones </a:t>
            </a:r>
            <a:r>
              <a:rPr lang="es-MX" sz="1400" i="1" dirty="0" smtClean="0">
                <a:latin typeface="Montserrat" panose="00000500000000000000" pitchFamily="2" charset="0"/>
              </a:rPr>
              <a:t>Tropicales </a:t>
            </a:r>
            <a:r>
              <a:rPr lang="es-MX" sz="1400" dirty="0" smtClean="0">
                <a:latin typeface="Montserrat" panose="00000500000000000000" pitchFamily="2" charset="0"/>
              </a:rPr>
              <a:t>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www.cenapred.gob.mx/es/Publicaciones/archivos/5-FASCCULOCICLONESTROPICALES.PDF</a:t>
            </a:r>
            <a:endParaRPr lang="es-MX" sz="1400" dirty="0" smtClean="0">
              <a:latin typeface="Montserrat" panose="00000500000000000000" pitchFamily="2" charset="0"/>
            </a:endParaRPr>
          </a:p>
        </p:txBody>
      </p:sp>
      <p:sp>
        <p:nvSpPr>
          <p:cNvPr id="12" name="13 Rectángulo"/>
          <p:cNvSpPr/>
          <p:nvPr/>
        </p:nvSpPr>
        <p:spPr>
          <a:xfrm>
            <a:off x="47724" y="1124744"/>
            <a:ext cx="6540500"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Seis declaratorias </a:t>
            </a:r>
            <a:r>
              <a:rPr lang="es-MX" sz="1400" b="1" dirty="0">
                <a:latin typeface="Montserrat" panose="00000500000000000000" pitchFamily="2" charset="0"/>
              </a:rPr>
              <a:t>de </a:t>
            </a:r>
            <a:r>
              <a:rPr lang="es-MX" sz="1400" b="1" dirty="0" smtClean="0">
                <a:latin typeface="Montserrat" panose="00000500000000000000" pitchFamily="2" charset="0"/>
              </a:rPr>
              <a:t>desastre por ciclones tropicales </a:t>
            </a:r>
            <a:r>
              <a:rPr lang="es-MX" sz="1400" dirty="0" smtClean="0">
                <a:latin typeface="Montserrat" panose="00000500000000000000" pitchFamily="2" charset="0"/>
              </a:rPr>
              <a:t>(base </a:t>
            </a:r>
            <a:r>
              <a:rPr lang="es-MX" sz="1400" dirty="0">
                <a:latin typeface="Montserrat" panose="00000500000000000000" pitchFamily="2" charset="0"/>
              </a:rPr>
              <a:t>de datos de declaratorias de desastres y emergencias de 2000 a 2018</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Es la entidad </a:t>
            </a:r>
            <a:r>
              <a:rPr lang="es-MX" sz="1400" b="1" dirty="0" smtClean="0">
                <a:latin typeface="Montserrat" panose="00000500000000000000" pitchFamily="2" charset="0"/>
              </a:rPr>
              <a:t>con más impactos de huracanes categoría V</a:t>
            </a:r>
            <a:r>
              <a:rPr lang="es-MX" sz="1400" dirty="0" smtClean="0">
                <a:latin typeface="Montserrat" panose="00000500000000000000" pitchFamily="2" charset="0"/>
              </a:rPr>
              <a:t>: </a:t>
            </a:r>
            <a:r>
              <a:rPr lang="es-MX" sz="1400" i="1" dirty="0">
                <a:latin typeface="Montserrat" panose="00000500000000000000" pitchFamily="2" charset="0"/>
              </a:rPr>
              <a:t>Janet</a:t>
            </a:r>
            <a:r>
              <a:rPr lang="es-MX" sz="1400" dirty="0">
                <a:latin typeface="Montserrat" panose="00000500000000000000" pitchFamily="2" charset="0"/>
              </a:rPr>
              <a:t>, 1955;</a:t>
            </a:r>
            <a:r>
              <a:rPr lang="es-MX" sz="1400" i="1" dirty="0">
                <a:latin typeface="Montserrat" panose="00000500000000000000" pitchFamily="2" charset="0"/>
              </a:rPr>
              <a:t> Gilbert</a:t>
            </a:r>
            <a:r>
              <a:rPr lang="es-MX" sz="1400" dirty="0">
                <a:latin typeface="Montserrat" panose="00000500000000000000" pitchFamily="2" charset="0"/>
              </a:rPr>
              <a:t>, </a:t>
            </a:r>
            <a:r>
              <a:rPr lang="es-MX" sz="1400" dirty="0" smtClean="0">
                <a:latin typeface="Montserrat" panose="00000500000000000000" pitchFamily="2" charset="0"/>
              </a:rPr>
              <a:t>1988 y </a:t>
            </a:r>
            <a:r>
              <a:rPr lang="es-MX" sz="1400" i="1" dirty="0" err="1">
                <a:latin typeface="Montserrat" panose="00000500000000000000" pitchFamily="2" charset="0"/>
              </a:rPr>
              <a:t>Dean</a:t>
            </a:r>
            <a:r>
              <a:rPr lang="es-MX" sz="1400" dirty="0">
                <a:latin typeface="Montserrat" panose="00000500000000000000" pitchFamily="2" charset="0"/>
              </a:rPr>
              <a:t>, 2007.</a:t>
            </a:r>
          </a:p>
        </p:txBody>
      </p:sp>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300472" y="4933672"/>
            <a:ext cx="2520000" cy="17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0 Rectángulo"/>
          <p:cNvSpPr/>
          <p:nvPr/>
        </p:nvSpPr>
        <p:spPr>
          <a:xfrm>
            <a:off x="6676246" y="1206044"/>
            <a:ext cx="2361719" cy="984885"/>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Presencia de huracanes </a:t>
            </a:r>
            <a:r>
              <a:rPr lang="es-MX" sz="1400" b="1" dirty="0" smtClean="0">
                <a:latin typeface="Montserrat" panose="00000500000000000000" pitchFamily="2" charset="0"/>
              </a:rPr>
              <a:t>en toda la entidad</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5" name="11 CuadroTexto"/>
          <p:cNvSpPr txBox="1"/>
          <p:nvPr/>
        </p:nvSpPr>
        <p:spPr>
          <a:xfrm>
            <a:off x="6036937" y="6669360"/>
            <a:ext cx="3047069"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a:t>
            </a:r>
            <a:r>
              <a:rPr lang="es-MX" sz="800" b="1" dirty="0">
                <a:latin typeface="Montserrat" panose="00000500000000000000" pitchFamily="2" charset="0"/>
              </a:rPr>
              <a:t>Quintana Roo</a:t>
            </a:r>
          </a:p>
        </p:txBody>
      </p:sp>
    </p:spTree>
    <p:extLst>
      <p:ext uri="{BB962C8B-B14F-4D97-AF65-F5344CB8AC3E}">
        <p14:creationId xmlns:p14="http://schemas.microsoft.com/office/powerpoint/2010/main" val="11429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6" name="7 Rectángulo"/>
          <p:cNvSpPr/>
          <p:nvPr/>
        </p:nvSpPr>
        <p:spPr>
          <a:xfrm>
            <a:off x="107504" y="1412776"/>
            <a:ext cx="8834150" cy="252376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Seguir las indicaciones del Sistema de Alerta Temprana de Ciclones Tropicales (</a:t>
            </a:r>
            <a:r>
              <a:rPr lang="es-MX" sz="1600" b="1" dirty="0" err="1">
                <a:solidFill>
                  <a:srgbClr val="38806B"/>
                </a:solidFill>
                <a:latin typeface="Montserrat" panose="00000500000000000000" pitchFamily="2" charset="0"/>
              </a:rPr>
              <a:t>SIAT-CT</a:t>
            </a:r>
            <a:r>
              <a:rPr lang="es-MX" sz="1600" b="1" dirty="0">
                <a:solidFill>
                  <a:srgbClr val="38806B"/>
                </a:solidFill>
                <a:latin typeface="Montserrat" panose="00000500000000000000" pitchFamily="2" charset="0"/>
              </a:rPr>
              <a:t>), el cual consiste en:</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Conocimiento del riesgo</a:t>
            </a:r>
            <a:r>
              <a:rPr lang="es-MX" sz="1400" dirty="0" smtClean="0">
                <a:latin typeface="Montserrat" panose="00000500000000000000" pitchFamily="2" charset="0"/>
              </a:rPr>
              <a:t> (atlas de riesgo).</a:t>
            </a:r>
          </a:p>
          <a:p>
            <a:pPr marL="285750" indent="-285750" algn="just">
              <a:buFont typeface="Symbol" panose="05050102010706020507" pitchFamily="18" charset="2"/>
              <a:buChar char=""/>
            </a:pPr>
            <a:r>
              <a:rPr lang="es-MX" sz="1400" b="1" dirty="0" smtClean="0">
                <a:latin typeface="Montserrat" panose="00000500000000000000" pitchFamily="2" charset="0"/>
              </a:rPr>
              <a:t>Monitoreo del fenómeno</a:t>
            </a:r>
            <a:r>
              <a:rPr lang="es-MX" sz="1400" dirty="0" smtClean="0">
                <a:latin typeface="Montserrat" panose="00000500000000000000" pitchFamily="2" charset="0"/>
              </a:rPr>
              <a:t> (avisos y boletines del Servicio Meteorológico Nacional, de la Dirección General de Protección Civil y de estaciones meteorológicas de la propia unidad estatal de PC).</a:t>
            </a:r>
          </a:p>
          <a:p>
            <a:pPr marL="285750" indent="-285750" algn="just">
              <a:buFont typeface="Symbol" panose="05050102010706020507" pitchFamily="18" charset="2"/>
              <a:buChar char=""/>
            </a:pPr>
            <a:r>
              <a:rPr lang="es-MX" sz="1400" b="1" dirty="0">
                <a:latin typeface="Montserrat" panose="00000500000000000000" pitchFamily="2" charset="0"/>
              </a:rPr>
              <a:t>Difusión de </a:t>
            </a:r>
            <a:r>
              <a:rPr lang="es-MX" sz="1400" b="1" dirty="0" smtClean="0">
                <a:latin typeface="Montserrat" panose="00000500000000000000" pitchFamily="2" charset="0"/>
              </a:rPr>
              <a:t>alertas</a:t>
            </a:r>
            <a:r>
              <a:rPr lang="es-MX" sz="1400" dirty="0" smtClean="0">
                <a:latin typeface="Montserrat" panose="00000500000000000000" pitchFamily="2" charset="0"/>
              </a:rPr>
              <a:t> </a:t>
            </a:r>
            <a:r>
              <a:rPr lang="es-MX" sz="1400" dirty="0">
                <a:latin typeface="Montserrat" panose="00000500000000000000" pitchFamily="2" charset="0"/>
              </a:rPr>
              <a:t>a toda la población, especialmente la más </a:t>
            </a:r>
            <a:r>
              <a:rPr lang="es-MX" sz="1400" dirty="0" smtClean="0">
                <a:latin typeface="Montserrat" panose="00000500000000000000" pitchFamily="2" charset="0"/>
              </a:rPr>
              <a:t>vulnerable, </a:t>
            </a:r>
            <a:r>
              <a:rPr lang="es-MX" sz="1400" dirty="0">
                <a:latin typeface="Montserrat" panose="00000500000000000000" pitchFamily="2" charset="0"/>
              </a:rPr>
              <a:t>así como asegurar que la población indígena esté informada de las acciones </a:t>
            </a:r>
            <a:r>
              <a:rPr lang="es-MX" sz="1400" dirty="0" smtClean="0">
                <a:latin typeface="Montserrat" panose="00000500000000000000" pitchFamily="2" charset="0"/>
              </a:rPr>
              <a:t>que </a:t>
            </a:r>
            <a:r>
              <a:rPr lang="es-MX" sz="1400" dirty="0">
                <a:latin typeface="Montserrat" panose="00000500000000000000" pitchFamily="2" charset="0"/>
              </a:rPr>
              <a:t>deba tomar. Para ello, existe material de difusión que ha elaborado el CENAPRED en varias lenguas indígenas.</a:t>
            </a: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planes de </a:t>
            </a:r>
            <a:r>
              <a:rPr lang="es-MX" sz="1400" b="1" dirty="0" smtClean="0">
                <a:latin typeface="Montserrat" panose="00000500000000000000" pitchFamily="2" charset="0"/>
              </a:rPr>
              <a:t>respuesta</a:t>
            </a:r>
            <a:r>
              <a:rPr lang="es-MX" sz="1400" dirty="0" smtClean="0">
                <a:latin typeface="Montserrat" panose="00000500000000000000" pitchFamily="2" charset="0"/>
              </a:rPr>
              <a:t> por </a:t>
            </a:r>
            <a:r>
              <a:rPr lang="es-MX" sz="1400" dirty="0">
                <a:latin typeface="Montserrat" panose="00000500000000000000" pitchFamily="2" charset="0"/>
              </a:rPr>
              <a:t>los efectos de los ciclones tropicales (rutas de evacuación, albergues, simulacros, </a:t>
            </a:r>
            <a:r>
              <a:rPr lang="es-MX" sz="1400" dirty="0" smtClean="0">
                <a:latin typeface="Montserrat" panose="00000500000000000000" pitchFamily="2" charset="0"/>
              </a:rPr>
              <a:t>etc.)</a:t>
            </a:r>
          </a:p>
        </p:txBody>
      </p:sp>
      <p:sp>
        <p:nvSpPr>
          <p:cNvPr id="17" name="9 Rectángulo"/>
          <p:cNvSpPr/>
          <p:nvPr/>
        </p:nvSpPr>
        <p:spPr>
          <a:xfrm>
            <a:off x="179512" y="980728"/>
            <a:ext cx="8756550" cy="369332"/>
          </a:xfrm>
          <a:prstGeom prst="rect">
            <a:avLst/>
          </a:prstGeom>
        </p:spPr>
        <p:txBody>
          <a:bodyPr wrap="square">
            <a:spAutoFit/>
          </a:bodyPr>
          <a:lstStyle/>
          <a:p>
            <a:r>
              <a:rPr lang="es-MX" b="1" dirty="0">
                <a:solidFill>
                  <a:srgbClr val="38806B"/>
                </a:solidFill>
                <a:latin typeface="Montserrat"/>
              </a:rPr>
              <a:t>Ciclones tropicales</a:t>
            </a:r>
          </a:p>
        </p:txBody>
      </p:sp>
      <p:pic>
        <p:nvPicPr>
          <p:cNvPr id="18" name="8 Imagen"/>
          <p:cNvPicPr>
            <a:picLocks noChangeAspect="1"/>
          </p:cNvPicPr>
          <p:nvPr/>
        </p:nvPicPr>
        <p:blipFill rotWithShape="1">
          <a:blip r:embed="rId3" cstate="print">
            <a:extLst>
              <a:ext uri="{28A0092B-C50C-407E-A947-70E740481C1C}">
                <a14:useLocalDpi xmlns:a14="http://schemas.microsoft.com/office/drawing/2010/main" val="0"/>
              </a:ext>
            </a:extLst>
          </a:blip>
          <a:srcRect l="2404" t="5548" r="5568" b="4811"/>
          <a:stretch/>
        </p:blipFill>
        <p:spPr>
          <a:xfrm>
            <a:off x="5508104" y="4077072"/>
            <a:ext cx="3420000" cy="2496522"/>
          </a:xfrm>
          <a:prstGeom prst="rect">
            <a:avLst/>
          </a:prstGeom>
        </p:spPr>
      </p:pic>
      <p:sp>
        <p:nvSpPr>
          <p:cNvPr id="19" name="12 CuadroTexto"/>
          <p:cNvSpPr txBox="1"/>
          <p:nvPr/>
        </p:nvSpPr>
        <p:spPr>
          <a:xfrm>
            <a:off x="6006105" y="6594860"/>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20" name="13 CuadroTexto"/>
          <p:cNvSpPr txBox="1"/>
          <p:nvPr/>
        </p:nvSpPr>
        <p:spPr>
          <a:xfrm>
            <a:off x="107504" y="4005064"/>
            <a:ext cx="5112567" cy="2923877"/>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Recomendaciones para mitigar los 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Para </a:t>
            </a:r>
            <a:r>
              <a:rPr lang="es-MX" sz="1400" dirty="0">
                <a:latin typeface="Montserrat" panose="00000500000000000000" pitchFamily="2" charset="0"/>
              </a:rPr>
              <a:t>mejorar el monitoreo de lluvias y </a:t>
            </a:r>
            <a:r>
              <a:rPr lang="es-MX" sz="1400" dirty="0" smtClean="0">
                <a:latin typeface="Montserrat" panose="00000500000000000000" pitchFamily="2" charset="0"/>
              </a:rPr>
              <a:t>temperaturas, entre otras variables, </a:t>
            </a:r>
            <a:r>
              <a:rPr lang="es-MX" sz="1400" b="1" dirty="0">
                <a:latin typeface="Montserrat" panose="00000500000000000000" pitchFamily="2" charset="0"/>
              </a:rPr>
              <a:t>se </a:t>
            </a:r>
            <a:r>
              <a:rPr lang="es-MX" sz="1400" b="1" dirty="0" smtClean="0">
                <a:latin typeface="Montserrat" panose="00000500000000000000" pitchFamily="2" charset="0"/>
              </a:rPr>
              <a:t>recomienda incrementar </a:t>
            </a:r>
            <a:r>
              <a:rPr lang="es-MX" sz="1400" b="1" dirty="0">
                <a:latin typeface="Montserrat" panose="00000500000000000000" pitchFamily="2" charset="0"/>
              </a:rPr>
              <a:t>el número de estaciones meteorológicas en la </a:t>
            </a:r>
            <a:r>
              <a:rPr lang="es-MX" sz="1400" b="1" dirty="0" smtClean="0">
                <a:latin typeface="Montserrat" panose="00000500000000000000" pitchFamily="2" charset="0"/>
              </a:rPr>
              <a:t>entidad</a:t>
            </a:r>
            <a:r>
              <a:rPr lang="es-MX" sz="1400" dirty="0" smtClean="0">
                <a:latin typeface="Montserrat" panose="00000500000000000000" pitchFamily="2" charset="0"/>
              </a:rPr>
              <a:t>, </a:t>
            </a:r>
            <a:r>
              <a:rPr lang="es-MX" sz="1400" b="1" dirty="0">
                <a:latin typeface="Montserrat" panose="00000500000000000000" pitchFamily="2" charset="0"/>
              </a:rPr>
              <a:t>con </a:t>
            </a:r>
            <a:r>
              <a:rPr lang="es-MX" sz="1400" b="1" dirty="0" smtClean="0">
                <a:latin typeface="Montserrat" panose="00000500000000000000" pitchFamily="2" charset="0"/>
              </a:rPr>
              <a:t>36 estaciones </a:t>
            </a:r>
            <a:r>
              <a:rPr lang="es-MX" sz="1400" b="1" dirty="0">
                <a:latin typeface="Montserrat" panose="00000500000000000000" pitchFamily="2" charset="0"/>
              </a:rPr>
              <a:t>adicionales a las </a:t>
            </a:r>
            <a:r>
              <a:rPr lang="es-MX" sz="1400" b="1" dirty="0" smtClean="0">
                <a:latin typeface="Montserrat" panose="00000500000000000000" pitchFamily="2" charset="0"/>
              </a:rPr>
              <a:t>cinco </a:t>
            </a:r>
            <a:r>
              <a:rPr lang="es-MX" sz="1400" b="1" dirty="0">
                <a:latin typeface="Montserrat" panose="00000500000000000000" pitchFamily="2" charset="0"/>
              </a:rPr>
              <a:t>que actualmente transmiten</a:t>
            </a:r>
            <a:r>
              <a:rPr lang="es-MX" sz="1400" dirty="0">
                <a:latin typeface="Montserrat" panose="00000500000000000000" pitchFamily="2" charset="0"/>
              </a:rPr>
              <a:t>, ubicándolas en las siguientes cuencas hidrológicas: </a:t>
            </a:r>
            <a:r>
              <a:rPr lang="es-MX" sz="1400" dirty="0" smtClean="0">
                <a:latin typeface="Montserrat" panose="00000500000000000000" pitchFamily="2" charset="0"/>
              </a:rPr>
              <a:t>12 </a:t>
            </a:r>
            <a:r>
              <a:rPr lang="es-MX" sz="1400" dirty="0">
                <a:latin typeface="Montserrat" panose="00000500000000000000" pitchFamily="2" charset="0"/>
              </a:rPr>
              <a:t>en Quintana Roo, </a:t>
            </a:r>
            <a:r>
              <a:rPr lang="es-MX" sz="1400" dirty="0" smtClean="0">
                <a:latin typeface="Montserrat" panose="00000500000000000000" pitchFamily="2" charset="0"/>
              </a:rPr>
              <a:t>12 </a:t>
            </a:r>
            <a:r>
              <a:rPr lang="es-MX" sz="1400" dirty="0">
                <a:latin typeface="Montserrat" panose="00000500000000000000" pitchFamily="2" charset="0"/>
              </a:rPr>
              <a:t>en cuencas Cerradas-B y </a:t>
            </a:r>
            <a:r>
              <a:rPr lang="es-MX" sz="1400" dirty="0" smtClean="0">
                <a:latin typeface="Montserrat" panose="00000500000000000000" pitchFamily="2" charset="0"/>
              </a:rPr>
              <a:t>12 </a:t>
            </a:r>
            <a:r>
              <a:rPr lang="es-MX" sz="1400" dirty="0">
                <a:latin typeface="Montserrat" panose="00000500000000000000" pitchFamily="2" charset="0"/>
              </a:rPr>
              <a:t>en </a:t>
            </a:r>
            <a:r>
              <a:rPr lang="es-MX" sz="1400" dirty="0" smtClean="0">
                <a:latin typeface="Montserrat" panose="00000500000000000000" pitchFamily="2" charset="0"/>
              </a:rPr>
              <a:t>Bahía de </a:t>
            </a:r>
            <a:r>
              <a:rPr lang="es-MX" sz="1400" dirty="0">
                <a:latin typeface="Montserrat" panose="00000500000000000000" pitchFamily="2" charset="0"/>
              </a:rPr>
              <a:t>Chetumal y </a:t>
            </a:r>
            <a:r>
              <a:rPr lang="es-MX" sz="1400" dirty="0" smtClean="0">
                <a:latin typeface="Montserrat" panose="00000500000000000000" pitchFamily="2" charset="0"/>
              </a:rPr>
              <a:t>otras. Esta entidad es la que cuenta con menos estaciones en el país.</a:t>
            </a:r>
          </a:p>
          <a:p>
            <a:pPr marL="285750" indent="-285750" algn="just">
              <a:buFont typeface="Symbol" panose="05050102010706020507" pitchFamily="18" charset="2"/>
              <a:buChar char=""/>
            </a:pPr>
            <a:r>
              <a:rPr lang="es-MX" sz="1400" dirty="0" smtClean="0">
                <a:latin typeface="Montserrat" panose="00000500000000000000" pitchFamily="2" charset="0"/>
              </a:rPr>
              <a:t>Quintana Roo </a:t>
            </a:r>
            <a:r>
              <a:rPr lang="es-MX" sz="1400" b="1" dirty="0" smtClean="0">
                <a:latin typeface="Montserrat" panose="00000500000000000000" pitchFamily="2" charset="0"/>
              </a:rPr>
              <a:t>cuenta con radar meteorológico </a:t>
            </a:r>
            <a:r>
              <a:rPr lang="es-MX" sz="1400" dirty="0" smtClean="0">
                <a:latin typeface="Montserrat" panose="00000500000000000000" pitchFamily="2" charset="0"/>
              </a:rPr>
              <a:t>en Cancún, para el monitoreo de ciclones tropicales.</a:t>
            </a:r>
            <a:endParaRPr lang="es-MX" sz="1400" dirty="0">
              <a:latin typeface="Montserrat" panose="00000500000000000000" pitchFamily="2" charset="0"/>
            </a:endParaRPr>
          </a:p>
        </p:txBody>
      </p:sp>
    </p:spTree>
    <p:extLst>
      <p:ext uri="{BB962C8B-B14F-4D97-AF65-F5344CB8AC3E}">
        <p14:creationId xmlns:p14="http://schemas.microsoft.com/office/powerpoint/2010/main" val="82793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8" name="8 Rectángulo"/>
          <p:cNvSpPr/>
          <p:nvPr/>
        </p:nvSpPr>
        <p:spPr>
          <a:xfrm>
            <a:off x="179512" y="2214156"/>
            <a:ext cx="5904656" cy="357020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a:t>
            </a:r>
            <a:r>
              <a:rPr lang="es-MX" sz="1400" b="1" dirty="0">
                <a:latin typeface="Montserrat" panose="00000500000000000000" pitchFamily="2" charset="0"/>
              </a:rPr>
              <a:t>por ondas de calor</a:t>
            </a:r>
            <a:r>
              <a:rPr lang="es-MX" sz="1400" dirty="0">
                <a:latin typeface="Montserrat" panose="00000500000000000000" pitchFamily="2" charset="0"/>
              </a:rPr>
              <a:t>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smtClean="0">
                <a:latin typeface="Montserrat" panose="00000500000000000000" pitchFamily="2" charset="0"/>
              </a:rPr>
              <a:t>Estudio</a:t>
            </a:r>
            <a:r>
              <a:rPr lang="es-MX" sz="1400" dirty="0">
                <a:latin typeface="Montserrat" panose="00000500000000000000" pitchFamily="2" charset="0"/>
              </a:rPr>
              <a:t>: Mapas de riesgo por temperaturas máximas (3ª etapa ondas de calor) </a:t>
            </a:r>
            <a:r>
              <a:rPr lang="es-MX" sz="1400" dirty="0">
                <a:latin typeface="Montserrat" panose="00000500000000000000" pitchFamily="2" charset="0"/>
                <a:hlinkClick r:id="rId3"/>
              </a:rPr>
              <a:t>http://www1.cenapred.unam.mx/DIR_INVESTIGACION/Fraccion_XLI/RH/180301_RH_ondas_de_calor_mapas.pdf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V.12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Cursos </a:t>
            </a:r>
            <a:r>
              <a:rPr lang="es-MX" sz="1400" b="1" dirty="0">
                <a:latin typeface="Montserrat" panose="00000500000000000000" pitchFamily="2" charset="0"/>
              </a:rPr>
              <a:t>de sistemas de información geográfica </a:t>
            </a:r>
            <a:r>
              <a:rPr lang="es-MX" sz="1400" dirty="0">
                <a:latin typeface="Montserrat" panose="00000500000000000000" pitchFamily="2" charset="0"/>
              </a:rPr>
              <a:t>(</a:t>
            </a:r>
            <a:r>
              <a:rPr lang="es-MX" sz="1400" i="1" dirty="0" err="1">
                <a:latin typeface="Montserrat" panose="00000500000000000000" pitchFamily="2" charset="0"/>
              </a:rPr>
              <a:t>Qgis</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Seminario de </a:t>
            </a:r>
            <a:r>
              <a:rPr lang="es-MX" sz="1400" b="1" i="1" dirty="0">
                <a:latin typeface="Montserrat" panose="00000500000000000000" pitchFamily="2" charset="0"/>
              </a:rPr>
              <a:t>Riesgos hidrometeorológicos</a:t>
            </a:r>
            <a:r>
              <a:rPr lang="es-MX" sz="1400" dirty="0">
                <a:latin typeface="Montserrat" panose="00000500000000000000" pitchFamily="2" charset="0"/>
              </a:rPr>
              <a:t> </a:t>
            </a:r>
          </a:p>
          <a:p>
            <a:r>
              <a:rPr lang="es-MX" sz="1400" dirty="0">
                <a:latin typeface="Montserrat" panose="00000500000000000000" pitchFamily="2" charset="0"/>
              </a:rPr>
              <a:t>      (Auditorio del CENAPRED, 28 de marzo).</a:t>
            </a:r>
          </a:p>
          <a:p>
            <a:pPr marL="285750" indent="-285750">
              <a:buFont typeface="Symbol" panose="05050102010706020507" pitchFamily="18" charset="2"/>
              <a:buChar char=""/>
            </a:pPr>
            <a:endParaRPr lang="es-MX" sz="1400" dirty="0">
              <a:latin typeface="Montserrat" panose="00000500000000000000" pitchFamily="2" charset="0"/>
            </a:endParaRPr>
          </a:p>
        </p:txBody>
      </p:sp>
      <p:sp>
        <p:nvSpPr>
          <p:cNvPr id="9" name="9 Rectángulo"/>
          <p:cNvSpPr/>
          <p:nvPr/>
        </p:nvSpPr>
        <p:spPr>
          <a:xfrm>
            <a:off x="63922" y="908720"/>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a:t>
            </a:r>
            <a:endParaRPr lang="es-MX" b="1" dirty="0">
              <a:solidFill>
                <a:srgbClr val="38806B"/>
              </a:solidFill>
              <a:latin typeface="Montserrat"/>
            </a:endParaRPr>
          </a:p>
        </p:txBody>
      </p:sp>
      <p:sp>
        <p:nvSpPr>
          <p:cNvPr id="10" name="13 Rectángulo"/>
          <p:cNvSpPr/>
          <p:nvPr/>
        </p:nvSpPr>
        <p:spPr>
          <a:xfrm>
            <a:off x="179512" y="1134036"/>
            <a:ext cx="8856984"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algn="just"/>
            <a:r>
              <a:rPr lang="es-MX" sz="1400" dirty="0" smtClean="0">
                <a:latin typeface="Montserrat" panose="00000500000000000000" pitchFamily="2" charset="0"/>
              </a:rPr>
              <a:t>Aunque la entidad está clasificada con peligro muy bajo, se ha presentado lo siguiente:</a:t>
            </a:r>
          </a:p>
          <a:p>
            <a:pPr marL="285750" indent="-285750" algn="just">
              <a:buFont typeface="Symbol" panose="05050102010706020507" pitchFamily="18" charset="2"/>
              <a:buChar char=""/>
            </a:pPr>
            <a:r>
              <a:rPr lang="es-MX" sz="1400" b="1" dirty="0" smtClean="0">
                <a:latin typeface="Montserrat" panose="00000500000000000000" pitchFamily="2" charset="0"/>
              </a:rPr>
              <a:t>29 </a:t>
            </a:r>
            <a:r>
              <a:rPr lang="es-MX" sz="1400" b="1" dirty="0">
                <a:latin typeface="Montserrat" panose="00000500000000000000" pitchFamily="2" charset="0"/>
              </a:rPr>
              <a:t>decesos por </a:t>
            </a:r>
            <a:r>
              <a:rPr lang="es-MX" sz="1400" b="1" dirty="0" smtClean="0">
                <a:latin typeface="Montserrat" panose="00000500000000000000" pitchFamily="2" charset="0"/>
              </a:rPr>
              <a:t>calor </a:t>
            </a:r>
            <a:r>
              <a:rPr lang="es-MX" sz="1400" dirty="0" smtClean="0">
                <a:latin typeface="Montserrat" panose="00000500000000000000" pitchFamily="2" charset="0"/>
              </a:rPr>
              <a:t>de </a:t>
            </a:r>
            <a:r>
              <a:rPr lang="es-MX" sz="1400" dirty="0">
                <a:latin typeface="Montserrat" panose="00000500000000000000" pitchFamily="2" charset="0"/>
              </a:rPr>
              <a:t>1998 a 2017 (SS, 2019</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b="1" dirty="0" smtClean="0">
                <a:latin typeface="Montserrat" panose="00000500000000000000" pitchFamily="2" charset="0"/>
              </a:rPr>
              <a:t>Dos </a:t>
            </a:r>
            <a:r>
              <a:rPr lang="es-MX" sz="1400" b="1" dirty="0">
                <a:latin typeface="Montserrat" panose="00000500000000000000" pitchFamily="2" charset="0"/>
              </a:rPr>
              <a:t>declaratorias de </a:t>
            </a:r>
            <a:r>
              <a:rPr lang="es-MX" sz="1400" b="1" dirty="0" smtClean="0">
                <a:latin typeface="Montserrat" panose="00000500000000000000" pitchFamily="2" charset="0"/>
              </a:rPr>
              <a:t>emergencia </a:t>
            </a:r>
            <a:r>
              <a:rPr lang="es-MX" sz="1400" b="1" dirty="0">
                <a:latin typeface="Montserrat" panose="00000500000000000000" pitchFamily="2" charset="0"/>
              </a:rPr>
              <a:t>por temperaturas </a:t>
            </a:r>
            <a:r>
              <a:rPr lang="es-MX" sz="1400" b="1" dirty="0" smtClean="0">
                <a:latin typeface="Montserrat" panose="00000500000000000000" pitchFamily="2" charset="0"/>
              </a:rPr>
              <a:t>extremas altas</a:t>
            </a:r>
            <a:r>
              <a:rPr lang="es-MX" sz="1400" dirty="0">
                <a:latin typeface="Montserrat" panose="00000500000000000000" pitchFamily="2" charset="0"/>
              </a:rPr>
              <a:t> en </a:t>
            </a:r>
            <a:r>
              <a:rPr lang="es-MX" sz="1400" b="1" dirty="0" smtClean="0">
                <a:latin typeface="Montserrat" panose="00000500000000000000" pitchFamily="2" charset="0"/>
              </a:rPr>
              <a:t>ocho </a:t>
            </a:r>
            <a:r>
              <a:rPr lang="es-MX" sz="1400" b="1" dirty="0">
                <a:latin typeface="Montserrat" panose="00000500000000000000" pitchFamily="2" charset="0"/>
              </a:rPr>
              <a:t>de sus 11 </a:t>
            </a:r>
            <a:r>
              <a:rPr lang="es-MX" sz="1400" dirty="0">
                <a:latin typeface="Montserrat" panose="00000500000000000000" pitchFamily="2" charset="0"/>
              </a:rPr>
              <a:t>municipios</a:t>
            </a:r>
            <a:r>
              <a:rPr lang="es-MX" sz="1400" b="1" dirty="0" smtClean="0">
                <a:latin typeface="Montserrat" panose="00000500000000000000" pitchFamily="2" charset="0"/>
              </a:rPr>
              <a:t> </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11"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6613" y="2574196"/>
            <a:ext cx="1799765" cy="2619795"/>
          </a:xfrm>
          <a:prstGeom prst="rect">
            <a:avLst/>
          </a:prstGeom>
        </p:spPr>
      </p:pic>
      <p:sp>
        <p:nvSpPr>
          <p:cNvPr id="12" name="6 CuadroTexto"/>
          <p:cNvSpPr txBox="1"/>
          <p:nvPr/>
        </p:nvSpPr>
        <p:spPr>
          <a:xfrm>
            <a:off x="6517314" y="5188929"/>
            <a:ext cx="2158364"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los municipios de </a:t>
            </a:r>
            <a:r>
              <a:rPr lang="es-MX" sz="800" b="1" dirty="0">
                <a:latin typeface="Montserrat" panose="00000500000000000000" pitchFamily="2" charset="0"/>
              </a:rPr>
              <a:t>Quintana Roo</a:t>
            </a:r>
          </a:p>
        </p:txBody>
      </p:sp>
      <p:sp>
        <p:nvSpPr>
          <p:cNvPr id="13" name="7 Rectángulo"/>
          <p:cNvSpPr/>
          <p:nvPr/>
        </p:nvSpPr>
        <p:spPr>
          <a:xfrm>
            <a:off x="179512" y="5454516"/>
            <a:ext cx="8856984"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Identificar a </a:t>
            </a:r>
            <a:r>
              <a:rPr lang="es-MX" sz="1400" b="1" dirty="0">
                <a:latin typeface="Montserrat" panose="00000500000000000000" pitchFamily="2" charset="0"/>
              </a:rPr>
              <a:t>población y </a:t>
            </a:r>
            <a:r>
              <a:rPr lang="es-MX" sz="1400" b="1" dirty="0" smtClean="0">
                <a:latin typeface="Montserrat" panose="00000500000000000000" pitchFamily="2" charset="0"/>
              </a:rPr>
              <a:t>vivienda vulnerable </a:t>
            </a:r>
            <a:r>
              <a:rPr lang="es-MX" sz="1400" dirty="0" smtClean="0">
                <a:latin typeface="Montserrat" panose="00000500000000000000" pitchFamily="2" charset="0"/>
              </a:rPr>
              <a:t>(indigentes</a:t>
            </a:r>
            <a:r>
              <a:rPr lang="es-MX" sz="1400" dirty="0">
                <a:latin typeface="Montserrat" panose="00000500000000000000" pitchFamily="2" charset="0"/>
              </a:rPr>
              <a:t>, infantes, enfermos, personas adultas mayores y con discapacidad), así como personas en pobreza </a:t>
            </a:r>
            <a:r>
              <a:rPr lang="es-MX" sz="1400" dirty="0" smtClean="0">
                <a:latin typeface="Montserrat" panose="00000500000000000000" pitchFamily="2" charset="0"/>
              </a:rPr>
              <a:t>extrema.</a:t>
            </a:r>
          </a:p>
          <a:p>
            <a:pPr marL="285750" indent="-285750" algn="just">
              <a:buFont typeface="Symbol" panose="05050102010706020507" pitchFamily="18" charset="2"/>
              <a:buChar char=""/>
            </a:pPr>
            <a:r>
              <a:rPr lang="es-MX" sz="1400" dirty="0" smtClean="0">
                <a:latin typeface="Montserrat" panose="00000500000000000000" pitchFamily="2" charset="0"/>
              </a:rPr>
              <a:t>Promover </a:t>
            </a:r>
            <a:r>
              <a:rPr lang="es-MX" sz="1400" b="1" dirty="0" smtClean="0">
                <a:latin typeface="Montserrat" panose="00000500000000000000" pitchFamily="2" charset="0"/>
              </a:rPr>
              <a:t>mejoras a la vivienda</a:t>
            </a:r>
            <a:r>
              <a:rPr lang="es-MX" sz="1400" dirty="0" smtClean="0">
                <a:latin typeface="Montserrat" panose="00000500000000000000" pitchFamily="2" charset="0"/>
              </a:rPr>
              <a:t> para tener aislamiento térmico y el uso correcto de sistemas de aire acondicionado.</a:t>
            </a:r>
          </a:p>
          <a:p>
            <a:pPr marL="285750" indent="-285750" algn="just">
              <a:buFont typeface="Symbol" panose="05050102010706020507" pitchFamily="18" charset="2"/>
              <a:buChar char=""/>
            </a:pPr>
            <a:r>
              <a:rPr lang="es-MX" sz="1400" b="1" dirty="0" smtClean="0">
                <a:latin typeface="Montserrat" panose="00000500000000000000" pitchFamily="2" charset="0"/>
              </a:rPr>
              <a:t>Brindar </a:t>
            </a:r>
            <a:r>
              <a:rPr lang="es-MX" sz="1400" b="1" dirty="0">
                <a:latin typeface="Montserrat" panose="00000500000000000000" pitchFamily="2" charset="0"/>
              </a:rPr>
              <a:t>albergue </a:t>
            </a:r>
            <a:r>
              <a:rPr lang="es-MX" sz="1400" dirty="0">
                <a:latin typeface="Montserrat" panose="00000500000000000000" pitchFamily="2" charset="0"/>
              </a:rPr>
              <a:t>con instalaciones adecuadas</a:t>
            </a:r>
            <a:r>
              <a:rPr lang="es-MX" sz="1400" dirty="0" smtClean="0">
                <a:latin typeface="Montserrat" panose="00000500000000000000" pitchFamily="2" charset="0"/>
              </a:rPr>
              <a:t>.</a:t>
            </a:r>
          </a:p>
        </p:txBody>
      </p:sp>
    </p:spTree>
    <p:extLst>
      <p:ext uri="{BB962C8B-B14F-4D97-AF65-F5344CB8AC3E}">
        <p14:creationId xmlns:p14="http://schemas.microsoft.com/office/powerpoint/2010/main" val="345690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4" name="7 Rectángulo"/>
          <p:cNvSpPr/>
          <p:nvPr/>
        </p:nvSpPr>
        <p:spPr>
          <a:xfrm>
            <a:off x="114610" y="5469612"/>
            <a:ext cx="8924483"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Optimizar el uso del agua </a:t>
            </a:r>
            <a:r>
              <a:rPr lang="es-MX" sz="1400" dirty="0">
                <a:latin typeface="Montserrat" panose="00000500000000000000" pitchFamily="2" charset="0"/>
              </a:rPr>
              <a:t>con la construcción o el buen manejo de infraestructura tal como: presas, tanques de almacenamiento, sistemas de abastecimiento de agua potable, plantas de tratamiento de aguas negras, perforación de pozos, canales revestidos y sistemas de irrigación.</a:t>
            </a:r>
          </a:p>
          <a:p>
            <a:pPr marL="285750" indent="-285750" algn="just">
              <a:buFont typeface="Symbol" panose="05050102010706020507" pitchFamily="18" charset="2"/>
              <a:buChar char=""/>
            </a:pPr>
            <a:r>
              <a:rPr lang="es-MX" sz="1400" dirty="0">
                <a:latin typeface="Montserrat" panose="00000500000000000000" pitchFamily="2" charset="0"/>
              </a:rPr>
              <a:t>Trabajar con la población en </a:t>
            </a:r>
            <a:r>
              <a:rPr lang="es-MX" sz="1400" b="1" dirty="0">
                <a:latin typeface="Montserrat" panose="00000500000000000000" pitchFamily="2" charset="0"/>
              </a:rPr>
              <a:t>campañas de concientización </a:t>
            </a:r>
            <a:r>
              <a:rPr lang="es-MX" sz="1400" dirty="0">
                <a:latin typeface="Montserrat" panose="00000500000000000000" pitchFamily="2" charset="0"/>
              </a:rPr>
              <a:t>sobre una cultura del cuidado del agua.</a:t>
            </a:r>
          </a:p>
        </p:txBody>
      </p:sp>
      <p:sp>
        <p:nvSpPr>
          <p:cNvPr id="15" name="9 Rectángulo"/>
          <p:cNvSpPr/>
          <p:nvPr/>
        </p:nvSpPr>
        <p:spPr>
          <a:xfrm>
            <a:off x="179512" y="833797"/>
            <a:ext cx="8756550" cy="369332"/>
          </a:xfrm>
          <a:prstGeom prst="rect">
            <a:avLst/>
          </a:prstGeom>
        </p:spPr>
        <p:txBody>
          <a:bodyPr wrap="square">
            <a:spAutoFit/>
          </a:bodyPr>
          <a:lstStyle/>
          <a:p>
            <a:r>
              <a:rPr lang="es-MX" b="1" dirty="0" smtClean="0">
                <a:solidFill>
                  <a:srgbClr val="38806B"/>
                </a:solidFill>
                <a:latin typeface="Montserrat"/>
              </a:rPr>
              <a:t>Sequía</a:t>
            </a:r>
            <a:endParaRPr lang="es-MX" b="1" dirty="0">
              <a:solidFill>
                <a:srgbClr val="38806B"/>
              </a:solidFill>
              <a:latin typeface="Montserrat"/>
            </a:endParaRPr>
          </a:p>
        </p:txBody>
      </p:sp>
      <p:sp>
        <p:nvSpPr>
          <p:cNvPr id="16" name="8 Rectángulo"/>
          <p:cNvSpPr/>
          <p:nvPr/>
        </p:nvSpPr>
        <p:spPr>
          <a:xfrm>
            <a:off x="4534" y="1841909"/>
            <a:ext cx="6367666" cy="357020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de eventos históricos y de escenarios de riesgo por sequía</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V.9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Sequías</a:t>
            </a:r>
            <a:r>
              <a:rPr lang="es-MX" sz="1400" dirty="0">
                <a:latin typeface="Montserrat" panose="00000500000000000000" pitchFamily="2" charset="0"/>
              </a:rPr>
              <a:t>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www.cenapred.gob.mx/es/Publicaciones/archivos/8-FASCCULOSEQUAS.PDF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i="1" dirty="0">
                <a:latin typeface="Montserrat" panose="00000500000000000000" pitchFamily="2" charset="0"/>
              </a:rPr>
              <a:t>Monitor de Sequía en México</a:t>
            </a:r>
            <a:r>
              <a:rPr lang="es-MX" sz="1400" dirty="0">
                <a:latin typeface="Montserrat" panose="00000500000000000000" pitchFamily="2" charset="0"/>
              </a:rPr>
              <a:t> </a:t>
            </a:r>
            <a:r>
              <a:rPr lang="es-MX" sz="1400" dirty="0">
                <a:latin typeface="Montserrat" panose="00000500000000000000" pitchFamily="2" charset="0"/>
                <a:hlinkClick r:id="rId6"/>
              </a:rPr>
              <a:t>https://</a:t>
            </a:r>
            <a:r>
              <a:rPr lang="es-MX" sz="1400" dirty="0" smtClean="0">
                <a:latin typeface="Montserrat" panose="00000500000000000000" pitchFamily="2" charset="0"/>
                <a:hlinkClick r:id="rId6"/>
              </a:rPr>
              <a:t>smn.cna.gob.mx/es/climatologia/monitor-de-sequia/monitor-de-sequia-en-mexico</a:t>
            </a:r>
            <a:r>
              <a:rPr lang="es-MX" sz="1400" dirty="0" smtClean="0">
                <a:latin typeface="Montserrat" panose="00000500000000000000" pitchFamily="2" charset="0"/>
              </a:rPr>
              <a:t> y </a:t>
            </a:r>
            <a:r>
              <a:rPr lang="es-MX" sz="1400" dirty="0">
                <a:latin typeface="Montserrat" panose="00000500000000000000" pitchFamily="2" charset="0"/>
              </a:rPr>
              <a:t>libro </a:t>
            </a:r>
            <a:r>
              <a:rPr lang="es-MX" sz="1400" b="1" i="1" dirty="0">
                <a:latin typeface="Montserrat" panose="00000500000000000000" pitchFamily="2" charset="0"/>
              </a:rPr>
              <a:t>Análisis de Sequías</a:t>
            </a:r>
            <a:r>
              <a:rPr lang="es-MX" sz="1400" dirty="0">
                <a:latin typeface="Montserrat" panose="00000500000000000000" pitchFamily="2" charset="0"/>
              </a:rPr>
              <a:t> </a:t>
            </a:r>
            <a:r>
              <a:rPr lang="es-MX" sz="1400" dirty="0">
                <a:latin typeface="Montserrat" panose="00000500000000000000" pitchFamily="2" charset="0"/>
                <a:hlinkClick r:id="rId7"/>
              </a:rPr>
              <a:t>http://</a:t>
            </a:r>
            <a:r>
              <a:rPr lang="es-MX" sz="1400" dirty="0" smtClean="0">
                <a:latin typeface="Montserrat" panose="00000500000000000000" pitchFamily="2" charset="0"/>
                <a:hlinkClick r:id="rId7"/>
              </a:rPr>
              <a:t>www.atlasnacionalderiesgos.gob.mx/descargas/anexos.zip</a:t>
            </a:r>
            <a:endParaRPr lang="es-MX" sz="1400" dirty="0" smtClean="0">
              <a:latin typeface="Montserrat" panose="00000500000000000000" pitchFamily="2" charset="0"/>
            </a:endParaRPr>
          </a:p>
        </p:txBody>
      </p:sp>
      <p:sp>
        <p:nvSpPr>
          <p:cNvPr id="17" name="13 Rectángulo"/>
          <p:cNvSpPr/>
          <p:nvPr/>
        </p:nvSpPr>
        <p:spPr>
          <a:xfrm>
            <a:off x="35497" y="1233888"/>
            <a:ext cx="6120679" cy="553998"/>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Parte de la entidad está clasificada como </a:t>
            </a:r>
            <a:r>
              <a:rPr lang="es-MX" sz="1400" b="1" dirty="0" smtClean="0">
                <a:latin typeface="Montserrat" panose="00000500000000000000" pitchFamily="2" charset="0"/>
              </a:rPr>
              <a:t>peligro alto</a:t>
            </a:r>
            <a:r>
              <a:rPr lang="es-MX" sz="1400" dirty="0" smtClean="0">
                <a:latin typeface="Montserrat" panose="00000500000000000000" pitchFamily="2" charset="0"/>
              </a:rPr>
              <a:t> (</a:t>
            </a:r>
            <a:r>
              <a:rPr lang="es-MX" sz="1400" dirty="0" err="1" smtClean="0">
                <a:latin typeface="Montserrat" panose="00000500000000000000" pitchFamily="2" charset="0"/>
              </a:rPr>
              <a:t>ANR</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18"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2200" y="2492531"/>
            <a:ext cx="2700000" cy="1809710"/>
          </a:xfrm>
          <a:prstGeom prst="rect">
            <a:avLst/>
          </a:prstGeom>
        </p:spPr>
      </p:pic>
      <p:sp>
        <p:nvSpPr>
          <p:cNvPr id="19" name="11 CuadroTexto"/>
          <p:cNvSpPr txBox="1"/>
          <p:nvPr/>
        </p:nvSpPr>
        <p:spPr>
          <a:xfrm>
            <a:off x="6465504" y="4383675"/>
            <a:ext cx="2513392"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los municipios </a:t>
            </a:r>
            <a:r>
              <a:rPr lang="es-MX" sz="800" b="1" dirty="0">
                <a:latin typeface="Montserrat" panose="00000500000000000000" pitchFamily="2" charset="0"/>
              </a:rPr>
              <a:t>del Quintana Roo</a:t>
            </a:r>
          </a:p>
        </p:txBody>
      </p:sp>
      <p:sp>
        <p:nvSpPr>
          <p:cNvPr id="20" name="12 Rectángulo"/>
          <p:cNvSpPr/>
          <p:nvPr/>
        </p:nvSpPr>
        <p:spPr>
          <a:xfrm>
            <a:off x="6393496" y="1287911"/>
            <a:ext cx="2462432" cy="553998"/>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Norte </a:t>
            </a:r>
            <a:r>
              <a:rPr lang="es-MX" sz="1400" dirty="0" smtClean="0">
                <a:latin typeface="Montserrat" panose="00000500000000000000" pitchFamily="2" charset="0"/>
              </a:rPr>
              <a:t>de la entidad.</a:t>
            </a:r>
          </a:p>
        </p:txBody>
      </p:sp>
    </p:spTree>
    <p:extLst>
      <p:ext uri="{BB962C8B-B14F-4D97-AF65-F5344CB8AC3E}">
        <p14:creationId xmlns:p14="http://schemas.microsoft.com/office/powerpoint/2010/main" val="2218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1871025" cy="369332"/>
          </a:xfrm>
          <a:prstGeom prst="rect">
            <a:avLst/>
          </a:prstGeom>
          <a:noFill/>
        </p:spPr>
        <p:txBody>
          <a:bodyPr wrap="none" rtlCol="0">
            <a:spAutoFit/>
          </a:bodyPr>
          <a:lstStyle/>
          <a:p>
            <a:r>
              <a:rPr lang="es-MX" b="1" dirty="0" smtClean="0">
                <a:solidFill>
                  <a:srgbClr val="38806B"/>
                </a:solidFill>
                <a:latin typeface="Montserrat"/>
              </a:rPr>
              <a:t>KARSTICIDAD</a:t>
            </a:r>
            <a:endParaRPr lang="es-MX" b="1" dirty="0">
              <a:solidFill>
                <a:srgbClr val="38806B"/>
              </a:solidFill>
              <a:latin typeface="Montserrat"/>
            </a:endParaRPr>
          </a:p>
        </p:txBody>
      </p:sp>
      <p:sp>
        <p:nvSpPr>
          <p:cNvPr id="15" name="8 CuadroTexto"/>
          <p:cNvSpPr txBox="1"/>
          <p:nvPr/>
        </p:nvSpPr>
        <p:spPr>
          <a:xfrm>
            <a:off x="0" y="865587"/>
            <a:ext cx="4341718" cy="6217087"/>
          </a:xfrm>
          <a:prstGeom prst="rect">
            <a:avLst/>
          </a:prstGeom>
          <a:noFill/>
        </p:spPr>
        <p:txBody>
          <a:bodyPr wrap="square" rtlCol="0">
            <a:spAutoFit/>
          </a:bodyPr>
          <a:lstStyle/>
          <a:p>
            <a:pPr algn="just">
              <a:spcAft>
                <a:spcPts val="600"/>
              </a:spcAft>
            </a:pPr>
            <a:r>
              <a:rPr lang="es-MX" sz="1200" b="1" dirty="0" smtClean="0">
                <a:latin typeface="Montserrat" panose="00000500000000000000" pitchFamily="2" charset="0"/>
              </a:rPr>
              <a:t>Todo el territorio </a:t>
            </a:r>
            <a:r>
              <a:rPr lang="es-MX" sz="1200" dirty="0" smtClean="0">
                <a:latin typeface="Montserrat" panose="00000500000000000000" pitchFamily="2" charset="0"/>
              </a:rPr>
              <a:t>de Quintana Roo </a:t>
            </a:r>
            <a:r>
              <a:rPr lang="es-MX" sz="1200" b="1" dirty="0" smtClean="0">
                <a:latin typeface="Montserrat" panose="00000500000000000000" pitchFamily="2" charset="0"/>
              </a:rPr>
              <a:t>es vulnerable a los fenómenos kársticos</a:t>
            </a:r>
            <a:r>
              <a:rPr lang="es-MX" sz="1200" dirty="0" smtClean="0">
                <a:latin typeface="Montserrat" panose="00000500000000000000" pitchFamily="2" charset="0"/>
              </a:rPr>
              <a:t>. En particular, las zonas costeras, conocidas como la Riviera Maya, presentan muchísimos cenotes que conectan a sistemas de cavernas extraordinariamente extensos (incluyendo la </a:t>
            </a:r>
            <a:r>
              <a:rPr lang="es-MX" sz="1200" b="1" dirty="0" smtClean="0">
                <a:latin typeface="Montserrat" panose="00000500000000000000" pitchFamily="2" charset="0"/>
              </a:rPr>
              <a:t>segunda caverna más larga del mundo, </a:t>
            </a:r>
            <a:r>
              <a:rPr lang="es-MX" sz="1200" b="1" dirty="0" err="1" smtClean="0">
                <a:latin typeface="Montserrat" panose="00000500000000000000" pitchFamily="2" charset="0"/>
              </a:rPr>
              <a:t>Sac-Actún</a:t>
            </a:r>
            <a:r>
              <a:rPr lang="es-MX" sz="1200" dirty="0" smtClean="0">
                <a:latin typeface="Montserrat" panose="00000500000000000000" pitchFamily="2" charset="0"/>
              </a:rPr>
              <a:t>, con cerca de </a:t>
            </a:r>
            <a:r>
              <a:rPr lang="es-MX" sz="1200" b="1" dirty="0" smtClean="0">
                <a:latin typeface="Montserrat" panose="00000500000000000000" pitchFamily="2" charset="0"/>
              </a:rPr>
              <a:t>350 km de galerías interconectadas</a:t>
            </a:r>
            <a:r>
              <a:rPr lang="es-MX" sz="1200" dirty="0" smtClean="0">
                <a:latin typeface="Montserrat" panose="00000500000000000000" pitchFamily="2" charset="0"/>
              </a:rPr>
              <a:t>, y la </a:t>
            </a:r>
            <a:r>
              <a:rPr lang="es-MX" sz="1200" b="1" dirty="0" smtClean="0">
                <a:latin typeface="Montserrat" panose="00000500000000000000" pitchFamily="2" charset="0"/>
              </a:rPr>
              <a:t>cuarta más larga, </a:t>
            </a:r>
            <a:r>
              <a:rPr lang="es-MX" sz="1200" b="1" dirty="0" err="1" smtClean="0">
                <a:latin typeface="Montserrat" panose="00000500000000000000" pitchFamily="2" charset="0"/>
              </a:rPr>
              <a:t>Ox</a:t>
            </a:r>
            <a:r>
              <a:rPr lang="es-MX" sz="1200" b="1" dirty="0" smtClean="0">
                <a:latin typeface="Montserrat" panose="00000500000000000000" pitchFamily="2" charset="0"/>
              </a:rPr>
              <a:t>-Bel-</a:t>
            </a:r>
            <a:r>
              <a:rPr lang="es-MX" sz="1200" b="1" dirty="0" err="1" smtClean="0">
                <a:latin typeface="Montserrat" panose="00000500000000000000" pitchFamily="2" charset="0"/>
              </a:rPr>
              <a:t>Há</a:t>
            </a:r>
            <a:r>
              <a:rPr lang="es-MX" sz="1200" b="1" dirty="0" smtClean="0">
                <a:latin typeface="Montserrat" panose="00000500000000000000" pitchFamily="2" charset="0"/>
              </a:rPr>
              <a:t>, de 270 km</a:t>
            </a:r>
            <a:r>
              <a:rPr lang="es-MX" sz="1200" dirty="0" smtClean="0">
                <a:latin typeface="Montserrat" panose="00000500000000000000" pitchFamily="2" charset="0"/>
              </a:rPr>
              <a:t>). </a:t>
            </a:r>
          </a:p>
          <a:p>
            <a:pPr algn="just">
              <a:spcAft>
                <a:spcPts val="600"/>
              </a:spcAft>
            </a:pPr>
            <a:r>
              <a:rPr lang="es-MX" sz="1200" dirty="0" smtClean="0">
                <a:latin typeface="Montserrat" panose="00000500000000000000" pitchFamily="2" charset="0"/>
              </a:rPr>
              <a:t>Además del riesgo por hundimiento asociado a la formación de dolinas y cenotes, existe también un importante </a:t>
            </a:r>
            <a:r>
              <a:rPr lang="es-MX" sz="1200" b="1" dirty="0" smtClean="0">
                <a:latin typeface="Montserrat" panose="00000500000000000000" pitchFamily="2" charset="0"/>
              </a:rPr>
              <a:t>riesgo de contaminación de los acuíferos</a:t>
            </a:r>
            <a:r>
              <a:rPr lang="es-MX" sz="1200" dirty="0" smtClean="0">
                <a:latin typeface="Montserrat" panose="00000500000000000000" pitchFamily="2" charset="0"/>
              </a:rPr>
              <a:t>, ya que la presencia de </a:t>
            </a:r>
            <a:r>
              <a:rPr lang="es-MX" sz="1200" dirty="0" smtClean="0">
                <a:latin typeface="Montserrat" panose="00000500000000000000" pitchFamily="2" charset="0"/>
              </a:rPr>
              <a:t>cuevas </a:t>
            </a:r>
            <a:r>
              <a:rPr lang="es-MX" sz="1200" dirty="0" smtClean="0">
                <a:latin typeface="Montserrat" panose="00000500000000000000" pitchFamily="2" charset="0"/>
              </a:rPr>
              <a:t>facilita el transporte subterráneo del agua de forma rápida y sin filtración.</a:t>
            </a:r>
          </a:p>
          <a:p>
            <a:pPr algn="just"/>
            <a:r>
              <a:rPr lang="es-MX" sz="1400" b="1" dirty="0" smtClean="0">
                <a:solidFill>
                  <a:srgbClr val="38806B"/>
                </a:solidFill>
                <a:latin typeface="Montserrat" panose="00000500000000000000" pitchFamily="2" charset="0"/>
              </a:rPr>
              <a:t>RECOMENDACIÓN:</a:t>
            </a:r>
            <a:endParaRPr lang="es-MX" sz="1400" dirty="0">
              <a:solidFill>
                <a:srgbClr val="38806B"/>
              </a:solidFill>
              <a:latin typeface="Montserrat" panose="00000500000000000000" pitchFamily="2" charset="0"/>
            </a:endParaRPr>
          </a:p>
          <a:p>
            <a:pPr algn="just">
              <a:spcAft>
                <a:spcPts val="600"/>
              </a:spcAft>
            </a:pPr>
            <a:r>
              <a:rPr lang="es-MX" sz="1200" dirty="0" smtClean="0">
                <a:latin typeface="Montserrat" panose="00000500000000000000" pitchFamily="2" charset="0"/>
              </a:rPr>
              <a:t>Es </a:t>
            </a:r>
            <a:r>
              <a:rPr lang="es-MX" sz="1200" dirty="0">
                <a:latin typeface="Montserrat" panose="00000500000000000000" pitchFamily="2" charset="0"/>
              </a:rPr>
              <a:t>necesario impulsar estudios </a:t>
            </a:r>
            <a:r>
              <a:rPr lang="es-MX" sz="1200" dirty="0" smtClean="0">
                <a:latin typeface="Montserrat" panose="00000500000000000000" pitchFamily="2" charset="0"/>
              </a:rPr>
              <a:t>geológico-espeleológicos para </a:t>
            </a:r>
            <a:r>
              <a:rPr lang="es-MX" sz="1200" b="1" dirty="0" smtClean="0">
                <a:latin typeface="Montserrat" panose="00000500000000000000" pitchFamily="2" charset="0"/>
              </a:rPr>
              <a:t>determinar los patrones de drenaje subterráneo, así como análisis de impacto ambiental para cualquier tipo de estructura que se construya </a:t>
            </a:r>
            <a:r>
              <a:rPr lang="es-MX" sz="1200" dirty="0" smtClean="0">
                <a:latin typeface="Montserrat" panose="00000500000000000000" pitchFamily="2" charset="0"/>
              </a:rPr>
              <a:t>en el estado, en particular para la </a:t>
            </a:r>
            <a:r>
              <a:rPr lang="es-MX" sz="1200" b="1" dirty="0" smtClean="0">
                <a:latin typeface="Montserrat" panose="00000500000000000000" pitchFamily="2" charset="0"/>
              </a:rPr>
              <a:t>eliminación de desechos y basura</a:t>
            </a:r>
            <a:r>
              <a:rPr lang="es-MX" sz="1200" dirty="0" smtClean="0">
                <a:latin typeface="Montserrat" panose="00000500000000000000" pitchFamily="2" charset="0"/>
              </a:rPr>
              <a:t>.</a:t>
            </a:r>
          </a:p>
          <a:p>
            <a:pPr algn="just"/>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a:spcAft>
                <a:spcPts val="600"/>
              </a:spcAft>
            </a:pPr>
            <a:r>
              <a:rPr lang="es-MX" sz="1200" dirty="0" smtClean="0">
                <a:latin typeface="Montserrat"/>
              </a:rPr>
              <a:t>En </a:t>
            </a:r>
            <a:r>
              <a:rPr lang="es-MX" sz="1200" dirty="0">
                <a:latin typeface="Montserrat"/>
              </a:rPr>
              <a:t>el Atlas Nacional de Riesgos se encuentran las áreas susceptibles de ser afectadas (imagen derecha).</a:t>
            </a:r>
          </a:p>
          <a:p>
            <a:pPr>
              <a:spcAft>
                <a:spcPts val="600"/>
              </a:spcAft>
            </a:pPr>
            <a:r>
              <a:rPr lang="es-MX" sz="1200" dirty="0" smtClean="0">
                <a:latin typeface="Montserrat"/>
              </a:rPr>
              <a:t>El </a:t>
            </a:r>
            <a:r>
              <a:rPr lang="es-MX" sz="1200" dirty="0">
                <a:latin typeface="Montserrat"/>
              </a:rPr>
              <a:t>CENAPRED cuenta con una Infografía sobre el </a:t>
            </a:r>
            <a:r>
              <a:rPr lang="es-MX" sz="1200" dirty="0" smtClean="0">
                <a:latin typeface="Montserrat"/>
              </a:rPr>
              <a:t>tema: </a:t>
            </a:r>
            <a:r>
              <a:rPr lang="es-MX" sz="1050" dirty="0" smtClean="0">
                <a:solidFill>
                  <a:srgbClr val="FFFF00"/>
                </a:solidFill>
                <a:latin typeface="Montserrat" panose="00000500000000000000" pitchFamily="2" charset="0"/>
                <a:hlinkClick r:id="rId2"/>
              </a:rPr>
              <a:t>https</a:t>
            </a:r>
            <a:r>
              <a:rPr lang="es-MX" sz="1050" dirty="0">
                <a:solidFill>
                  <a:srgbClr val="FFFF00"/>
                </a:solidFill>
                <a:latin typeface="Montserrat" panose="00000500000000000000" pitchFamily="2" charset="0"/>
                <a:hlinkClick r:id="rId2"/>
              </a:rPr>
              <a:t>://www.cenapred.gob.mx/es/Publicaciones/archivos/300-INFOGRAFAKARSTICIDAD.PDF</a:t>
            </a:r>
            <a:endParaRPr lang="es-MX" sz="1050" dirty="0">
              <a:solidFill>
                <a:srgbClr val="FFFF00"/>
              </a:solidFill>
              <a:latin typeface="Montserrat" panose="00000500000000000000" pitchFamily="2" charset="0"/>
            </a:endParaRPr>
          </a:p>
          <a:p>
            <a:r>
              <a:rPr lang="es-MX" sz="1200" dirty="0" smtClean="0">
                <a:latin typeface="Montserrat"/>
              </a:rPr>
              <a:t>Se </a:t>
            </a:r>
            <a:r>
              <a:rPr lang="es-MX" sz="1200" dirty="0">
                <a:latin typeface="Montserrat"/>
              </a:rPr>
              <a:t>sugiere consultar también el Informe </a:t>
            </a:r>
            <a:r>
              <a:rPr lang="es-MX" sz="1200" b="1" dirty="0">
                <a:latin typeface="Montserrat"/>
              </a:rPr>
              <a:t>Análisis de la vulnerabilidad a fenómenos kársticos</a:t>
            </a:r>
            <a:r>
              <a:rPr lang="es-MX" sz="1200" dirty="0">
                <a:latin typeface="Montserrat"/>
              </a:rPr>
              <a:t>,</a:t>
            </a:r>
            <a:r>
              <a:rPr lang="es-MX" sz="1200" b="1" dirty="0">
                <a:latin typeface="Montserrat"/>
              </a:rPr>
              <a:t> </a:t>
            </a:r>
            <a:r>
              <a:rPr lang="es-MX" sz="1200" dirty="0">
                <a:latin typeface="Montserrat"/>
              </a:rPr>
              <a:t>realizado en el </a:t>
            </a:r>
            <a:r>
              <a:rPr lang="es-MX" sz="1200" dirty="0" smtClean="0">
                <a:latin typeface="Montserrat"/>
              </a:rPr>
              <a:t>CENAPRED:  </a:t>
            </a:r>
            <a:r>
              <a:rPr lang="es-MX" sz="1050" dirty="0" smtClean="0">
                <a:solidFill>
                  <a:schemeClr val="tx2"/>
                </a:solidFill>
                <a:latin typeface="Montserrat" panose="00000500000000000000" pitchFamily="2" charset="0"/>
                <a:hlinkClick r:id="rId3"/>
              </a:rPr>
              <a:t>https</a:t>
            </a:r>
            <a:r>
              <a:rPr lang="es-MX" sz="1050" dirty="0">
                <a:solidFill>
                  <a:schemeClr val="tx2"/>
                </a:solidFill>
                <a:latin typeface="Montserrat" panose="00000500000000000000" pitchFamily="2" charset="0"/>
                <a:hlinkClick r:id="rId3"/>
              </a:rPr>
              <a:t>://</a:t>
            </a:r>
            <a:r>
              <a:rPr lang="es-MX" sz="1050" dirty="0" smtClean="0">
                <a:solidFill>
                  <a:schemeClr val="tx2"/>
                </a:solidFill>
                <a:latin typeface="Montserrat" panose="00000500000000000000" pitchFamily="2" charset="0"/>
                <a:hlinkClick r:id="rId3"/>
              </a:rPr>
              <a:t>bit.ly/2Htpipa</a:t>
            </a:r>
            <a:endParaRPr lang="es-MX" sz="1200" dirty="0">
              <a:latin typeface="Montserrat" panose="00000500000000000000" pitchFamily="2" charset="0"/>
            </a:endParaRPr>
          </a:p>
        </p:txBody>
      </p:sp>
      <p:pic>
        <p:nvPicPr>
          <p:cNvPr id="16" name="1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718" y="883157"/>
            <a:ext cx="2367459" cy="3063770"/>
          </a:xfrm>
          <a:prstGeom prst="rect">
            <a:avLst/>
          </a:prstGeom>
          <a:ln>
            <a:solidFill>
              <a:schemeClr val="tx1"/>
            </a:solidFill>
          </a:ln>
        </p:spPr>
      </p:pic>
      <p:pic>
        <p:nvPicPr>
          <p:cNvPr id="17" name="1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9047" y="883157"/>
            <a:ext cx="2367459" cy="3065128"/>
          </a:xfrm>
          <a:prstGeom prst="rect">
            <a:avLst/>
          </a:prstGeom>
          <a:ln>
            <a:solidFill>
              <a:schemeClr val="tx1"/>
            </a:solidFill>
          </a:ln>
        </p:spPr>
      </p:pic>
      <p:sp>
        <p:nvSpPr>
          <p:cNvPr id="18" name="16 Estrella de 5 puntas"/>
          <p:cNvSpPr/>
          <p:nvPr/>
        </p:nvSpPr>
        <p:spPr>
          <a:xfrm>
            <a:off x="6231410" y="2362751"/>
            <a:ext cx="45719" cy="74574"/>
          </a:xfrm>
          <a:prstGeom prst="star5">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Content Placeholder 5"/>
          <p:cNvPicPr>
            <a:picLocks noChangeAspect="1"/>
          </p:cNvPicPr>
          <p:nvPr/>
        </p:nvPicPr>
        <p:blipFill rotWithShape="1">
          <a:blip r:embed="rId6">
            <a:extLst>
              <a:ext uri="{28A0092B-C50C-407E-A947-70E740481C1C}">
                <a14:useLocalDpi xmlns:a14="http://schemas.microsoft.com/office/drawing/2010/main"/>
              </a:ext>
            </a:extLst>
          </a:blip>
          <a:srcRect b="14909"/>
          <a:stretch/>
        </p:blipFill>
        <p:spPr>
          <a:xfrm>
            <a:off x="4341718" y="4033939"/>
            <a:ext cx="4762523" cy="2778512"/>
          </a:xfrm>
          <a:prstGeom prst="rect">
            <a:avLst/>
          </a:prstGeom>
        </p:spPr>
      </p:pic>
    </p:spTree>
    <p:extLst>
      <p:ext uri="{BB962C8B-B14F-4D97-AF65-F5344CB8AC3E}">
        <p14:creationId xmlns:p14="http://schemas.microsoft.com/office/powerpoint/2010/main" val="33407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1876</TotalTime>
  <Words>2686</Words>
  <Application>Microsoft Office PowerPoint</Application>
  <PresentationFormat>Presentación en pantalla (4:3)</PresentationFormat>
  <Paragraphs>196</Paragraphs>
  <Slides>15</Slides>
  <Notes>11</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136</cp:revision>
  <dcterms:created xsi:type="dcterms:W3CDTF">2018-12-04T21:42:05Z</dcterms:created>
  <dcterms:modified xsi:type="dcterms:W3CDTF">2019-02-11T15:38:29Z</dcterms:modified>
</cp:coreProperties>
</file>