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21" r:id="rId3"/>
    <p:sldId id="322" r:id="rId4"/>
    <p:sldId id="323" r:id="rId5"/>
    <p:sldId id="324" r:id="rId6"/>
    <p:sldId id="325" r:id="rId7"/>
    <p:sldId id="315" r:id="rId8"/>
    <p:sldId id="316" r:id="rId9"/>
    <p:sldId id="317" r:id="rId10"/>
    <p:sldId id="303" r:id="rId11"/>
    <p:sldId id="304" r:id="rId12"/>
    <p:sldId id="318" r:id="rId13"/>
    <p:sldId id="319" r:id="rId14"/>
    <p:sldId id="320" r:id="rId15"/>
    <p:sldId id="305" r:id="rId16"/>
    <p:sldId id="306" r:id="rId17"/>
    <p:sldId id="307" r:id="rId18"/>
    <p:sldId id="308" r:id="rId19"/>
    <p:sldId id="309" r:id="rId20"/>
    <p:sldId id="314" r:id="rId21"/>
    <p:sldId id="310" r:id="rId22"/>
    <p:sldId id="311" r:id="rId23"/>
    <p:sldId id="312" r:id="rId24"/>
    <p:sldId id="313" r:id="rId2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  <a:srgbClr val="38806B"/>
    <a:srgbClr val="439B82"/>
    <a:srgbClr val="D4C19C"/>
    <a:srgbClr val="E8DECA"/>
    <a:srgbClr val="FFFFFF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3"/>
    <p:restoredTop sz="50000" autoAdjust="0"/>
  </p:normalViewPr>
  <p:slideViewPr>
    <p:cSldViewPr showGuides="1">
      <p:cViewPr>
        <p:scale>
          <a:sx n="90" d="100"/>
          <a:sy n="90" d="100"/>
        </p:scale>
        <p:origin x="-1574" y="-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Hoja1!$F$1</c:f>
              <c:strCache>
                <c:ptCount val="1"/>
                <c:pt idx="0">
                  <c:v>Reglamentos</c:v>
                </c:pt>
              </c:strCache>
            </c:strRef>
          </c:tx>
          <c:invertIfNegative val="0"/>
          <c:cat>
            <c:strRef>
              <c:f>Hoja1!$D$2:$D$715</c:f>
              <c:strCache>
                <c:ptCount val="16"/>
                <c:pt idx="0">
                  <c:v>Amealco de Bonfil</c:v>
                </c:pt>
                <c:pt idx="1">
                  <c:v>Pinal de Amoles</c:v>
                </c:pt>
                <c:pt idx="2">
                  <c:v>Cadereyta de Montes</c:v>
                </c:pt>
                <c:pt idx="3">
                  <c:v>Colón</c:v>
                </c:pt>
                <c:pt idx="4">
                  <c:v>Corregidora</c:v>
                </c:pt>
                <c:pt idx="5">
                  <c:v>Ezequiel Montes</c:v>
                </c:pt>
                <c:pt idx="6">
                  <c:v>Jalpan de Serra</c:v>
                </c:pt>
                <c:pt idx="7">
                  <c:v>Landa de Matamoros</c:v>
                </c:pt>
                <c:pt idx="8">
                  <c:v>El Marqués</c:v>
                </c:pt>
                <c:pt idx="9">
                  <c:v>Pedro Escobedo</c:v>
                </c:pt>
                <c:pt idx="10">
                  <c:v>Peñamiller</c:v>
                </c:pt>
                <c:pt idx="11">
                  <c:v>Querétaro</c:v>
                </c:pt>
                <c:pt idx="12">
                  <c:v>San Joaquín</c:v>
                </c:pt>
                <c:pt idx="13">
                  <c:v>San Juan del Río</c:v>
                </c:pt>
                <c:pt idx="14">
                  <c:v>Tequisquiapan</c:v>
                </c:pt>
                <c:pt idx="15">
                  <c:v>Tolimán</c:v>
                </c:pt>
              </c:strCache>
            </c:strRef>
          </c:cat>
          <c:val>
            <c:numRef>
              <c:f>Hoja1!$F$2:$F$715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8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</c:ser>
        <c:ser>
          <c:idx val="1"/>
          <c:order val="1"/>
          <c:tx>
            <c:strRef>
              <c:f>Hoja1!$I$1</c:f>
              <c:strCache>
                <c:ptCount val="1"/>
                <c:pt idx="0">
                  <c:v>Lineamientos</c:v>
                </c:pt>
              </c:strCache>
            </c:strRef>
          </c:tx>
          <c:invertIfNegative val="0"/>
          <c:cat>
            <c:strRef>
              <c:f>Hoja1!$D$2:$D$715</c:f>
              <c:strCache>
                <c:ptCount val="16"/>
                <c:pt idx="0">
                  <c:v>Amealco de Bonfil</c:v>
                </c:pt>
                <c:pt idx="1">
                  <c:v>Pinal de Amoles</c:v>
                </c:pt>
                <c:pt idx="2">
                  <c:v>Cadereyta de Montes</c:v>
                </c:pt>
                <c:pt idx="3">
                  <c:v>Colón</c:v>
                </c:pt>
                <c:pt idx="4">
                  <c:v>Corregidora</c:v>
                </c:pt>
                <c:pt idx="5">
                  <c:v>Ezequiel Montes</c:v>
                </c:pt>
                <c:pt idx="6">
                  <c:v>Jalpan de Serra</c:v>
                </c:pt>
                <c:pt idx="7">
                  <c:v>Landa de Matamoros</c:v>
                </c:pt>
                <c:pt idx="8">
                  <c:v>El Marqués</c:v>
                </c:pt>
                <c:pt idx="9">
                  <c:v>Pedro Escobedo</c:v>
                </c:pt>
                <c:pt idx="10">
                  <c:v>Peñamiller</c:v>
                </c:pt>
                <c:pt idx="11">
                  <c:v>Querétaro</c:v>
                </c:pt>
                <c:pt idx="12">
                  <c:v>San Joaquín</c:v>
                </c:pt>
                <c:pt idx="13">
                  <c:v>San Juan del Río</c:v>
                </c:pt>
                <c:pt idx="14">
                  <c:v>Tequisquiapan</c:v>
                </c:pt>
                <c:pt idx="15">
                  <c:v>Tolimán</c:v>
                </c:pt>
              </c:strCache>
            </c:strRef>
          </c:cat>
          <c:val>
            <c:numRef>
              <c:f>Hoja1!$I$2:$I$715</c:f>
              <c:numCache>
                <c:formatCode>General</c:formatCode>
                <c:ptCount val="16"/>
                <c:pt idx="10">
                  <c:v>1</c:v>
                </c:pt>
              </c:numCache>
            </c:numRef>
          </c:val>
        </c:ser>
        <c:ser>
          <c:idx val="2"/>
          <c:order val="2"/>
          <c:tx>
            <c:strRef>
              <c:f>Hoja1!$J$1</c:f>
              <c:strCache>
                <c:ptCount val="1"/>
                <c:pt idx="0">
                  <c:v>Manuales</c:v>
                </c:pt>
              </c:strCache>
            </c:strRef>
          </c:tx>
          <c:invertIfNegative val="0"/>
          <c:cat>
            <c:strRef>
              <c:f>Hoja1!$D$2:$D$715</c:f>
              <c:strCache>
                <c:ptCount val="16"/>
                <c:pt idx="0">
                  <c:v>Amealco de Bonfil</c:v>
                </c:pt>
                <c:pt idx="1">
                  <c:v>Pinal de Amoles</c:v>
                </c:pt>
                <c:pt idx="2">
                  <c:v>Cadereyta de Montes</c:v>
                </c:pt>
                <c:pt idx="3">
                  <c:v>Colón</c:v>
                </c:pt>
                <c:pt idx="4">
                  <c:v>Corregidora</c:v>
                </c:pt>
                <c:pt idx="5">
                  <c:v>Ezequiel Montes</c:v>
                </c:pt>
                <c:pt idx="6">
                  <c:v>Jalpan de Serra</c:v>
                </c:pt>
                <c:pt idx="7">
                  <c:v>Landa de Matamoros</c:v>
                </c:pt>
                <c:pt idx="8">
                  <c:v>El Marqués</c:v>
                </c:pt>
                <c:pt idx="9">
                  <c:v>Pedro Escobedo</c:v>
                </c:pt>
                <c:pt idx="10">
                  <c:v>Peñamiller</c:v>
                </c:pt>
                <c:pt idx="11">
                  <c:v>Querétaro</c:v>
                </c:pt>
                <c:pt idx="12">
                  <c:v>San Joaquín</c:v>
                </c:pt>
                <c:pt idx="13">
                  <c:v>San Juan del Río</c:v>
                </c:pt>
                <c:pt idx="14">
                  <c:v>Tequisquiapan</c:v>
                </c:pt>
                <c:pt idx="15">
                  <c:v>Tolimán</c:v>
                </c:pt>
              </c:strCache>
            </c:strRef>
          </c:cat>
          <c:val>
            <c:numRef>
              <c:f>Hoja1!$J$2:$J$715</c:f>
              <c:numCache>
                <c:formatCode>General</c:formatCode>
                <c:ptCount val="16"/>
                <c:pt idx="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45824"/>
        <c:axId val="32473088"/>
      </c:barChart>
      <c:catAx>
        <c:axId val="90445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 dirty="0" smtClean="0"/>
                  <a:t>Municipios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32473088"/>
        <c:crosses val="autoZero"/>
        <c:auto val="1"/>
        <c:lblAlgn val="ctr"/>
        <c:lblOffset val="100"/>
        <c:noMultiLvlLbl val="0"/>
      </c:catAx>
      <c:valAx>
        <c:axId val="324730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MX" dirty="0" smtClean="0"/>
                  <a:t>Número de documentos normativos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04458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MX" sz="1600" b="1" i="0" baseline="0" dirty="0" smtClean="0">
                <a:solidFill>
                  <a:sysClr val="windowText" lastClr="000000"/>
                </a:solidFill>
                <a:effectLst/>
              </a:rPr>
              <a:t>Daños y pérdidas </a:t>
            </a:r>
            <a:r>
              <a:rPr lang="es-MX" sz="1600" b="1" i="0" baseline="0" dirty="0">
                <a:solidFill>
                  <a:sysClr val="windowText" lastClr="000000"/>
                </a:solidFill>
                <a:effectLst/>
              </a:rPr>
              <a:t>económicas y defunciones en el estado de </a:t>
            </a:r>
            <a:r>
              <a:rPr lang="es-MX" sz="1600" b="1" i="0" baseline="0" dirty="0" smtClean="0">
                <a:solidFill>
                  <a:sysClr val="windowText" lastClr="000000"/>
                </a:solidFill>
                <a:effectLst/>
              </a:rPr>
              <a:t>Querétaro </a:t>
            </a:r>
            <a:r>
              <a:rPr lang="es-MX" sz="1600" b="1" i="0" baseline="0" dirty="0">
                <a:solidFill>
                  <a:sysClr val="windowText" lastClr="000000"/>
                </a:solidFill>
                <a:effectLst/>
              </a:rPr>
              <a:t>2000-2017</a:t>
            </a:r>
            <a:endParaRPr lang="es-MX" sz="1600" dirty="0">
              <a:solidFill>
                <a:sysClr val="windowText" lastClr="000000"/>
              </a:solidFill>
              <a:effectLst/>
            </a:endParaRPr>
          </a:p>
        </c:rich>
      </c:tx>
      <c:layout>
        <c:manualLayout>
          <c:xMode val="edge"/>
          <c:yMode val="edge"/>
          <c:x val="0.11859662772291511"/>
          <c:y val="1.474204611474535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QROHis!$R$1</c:f>
              <c:strCache>
                <c:ptCount val="1"/>
                <c:pt idx="0">
                  <c:v>Defunciones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dLbl>
              <c:idx val="8"/>
              <c:layout>
                <c:manualLayout>
                  <c:x val="-5.4320360140885304E-17"/>
                  <c:y val="1.00618080229212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7777777777777778E-2"/>
                  <c:y val="-2.01236160458429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1.3333333333333334E-2"/>
                  <c:y val="4.02472320916836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QROHis!$Q$2:$Q$18</c:f>
              <c:numCache>
                <c:formatCode>0</c:formatCode>
                <c:ptCount val="17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numCache>
            </c:numRef>
          </c:cat>
          <c:val>
            <c:numRef>
              <c:f>QROHis!$R$2:$R$18</c:f>
              <c:numCache>
                <c:formatCode>General</c:formatCode>
                <c:ptCount val="17"/>
                <c:pt idx="0">
                  <c:v>0</c:v>
                </c:pt>
                <c:pt idx="1">
                  <c:v>2</c:v>
                </c:pt>
                <c:pt idx="2">
                  <c:v>16</c:v>
                </c:pt>
                <c:pt idx="3">
                  <c:v>2</c:v>
                </c:pt>
                <c:pt idx="4">
                  <c:v>7</c:v>
                </c:pt>
                <c:pt idx="5">
                  <c:v>7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20</c:v>
                </c:pt>
                <c:pt idx="10">
                  <c:v>0</c:v>
                </c:pt>
                <c:pt idx="11">
                  <c:v>5</c:v>
                </c:pt>
                <c:pt idx="12">
                  <c:v>9</c:v>
                </c:pt>
                <c:pt idx="13">
                  <c:v>2</c:v>
                </c:pt>
                <c:pt idx="14">
                  <c:v>10</c:v>
                </c:pt>
                <c:pt idx="15">
                  <c:v>6</c:v>
                </c:pt>
                <c:pt idx="16">
                  <c:v>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3999616"/>
        <c:axId val="39428672"/>
      </c:barChart>
      <c:lineChart>
        <c:grouping val="standard"/>
        <c:varyColors val="0"/>
        <c:ser>
          <c:idx val="1"/>
          <c:order val="1"/>
          <c:tx>
            <c:strRef>
              <c:f>QROHis!$S$1</c:f>
              <c:strCache>
                <c:ptCount val="1"/>
                <c:pt idx="0">
                  <c:v>Total daños (millones de pesos constantes, base 2013)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1.4814814814814272E-3"/>
                  <c:y val="-2.0123616045842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5.4320360140885304E-17"/>
                  <c:y val="-2.2135977650426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2.9629629629629628E-3"/>
                  <c:y val="-1.4086531232089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"/>
                  <c:y val="-1.8111254441258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1.0864072028177061E-16"/>
                  <c:y val="-1.4086531232089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1.0864072028177061E-16"/>
                  <c:y val="-1.4086531232089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2.9629629629630717E-3"/>
                  <c:y val="-2.213597765042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QROHis!$Q$2:$Q$18</c:f>
              <c:numCache>
                <c:formatCode>0</c:formatCode>
                <c:ptCount val="17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numCache>
            </c:numRef>
          </c:cat>
          <c:val>
            <c:numRef>
              <c:f>QROHis!$S$2:$S$18</c:f>
              <c:numCache>
                <c:formatCode>_-* #,##0.0_-;\-* #,##0.0_-;_-* "-"??_-;_-@_-</c:formatCode>
                <c:ptCount val="17"/>
                <c:pt idx="0">
                  <c:v>34.600570575980882</c:v>
                </c:pt>
                <c:pt idx="1">
                  <c:v>0.12956442267092633</c:v>
                </c:pt>
                <c:pt idx="2">
                  <c:v>53.287414982264018</c:v>
                </c:pt>
                <c:pt idx="3">
                  <c:v>2.3130676606771456</c:v>
                </c:pt>
                <c:pt idx="4">
                  <c:v>9.0429324467469492</c:v>
                </c:pt>
                <c:pt idx="5">
                  <c:v>27.642746128259549</c:v>
                </c:pt>
                <c:pt idx="6">
                  <c:v>0.98349098734731766</c:v>
                </c:pt>
                <c:pt idx="7">
                  <c:v>14.977603308482069</c:v>
                </c:pt>
                <c:pt idx="8">
                  <c:v>227.86548779947037</c:v>
                </c:pt>
                <c:pt idx="9">
                  <c:v>593.78159994885823</c:v>
                </c:pt>
                <c:pt idx="10">
                  <c:v>3.4153850540838855</c:v>
                </c:pt>
                <c:pt idx="11">
                  <c:v>3.1673011172904069</c:v>
                </c:pt>
                <c:pt idx="12">
                  <c:v>350.005</c:v>
                </c:pt>
                <c:pt idx="13">
                  <c:v>2.7780827670450834</c:v>
                </c:pt>
                <c:pt idx="14">
                  <c:v>3.9871581485258116</c:v>
                </c:pt>
                <c:pt idx="15">
                  <c:v>2.4654698561605142</c:v>
                </c:pt>
                <c:pt idx="16">
                  <c:v>2.1324811282802005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001664"/>
        <c:axId val="39431552"/>
      </c:lineChart>
      <c:catAx>
        <c:axId val="93999616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9428672"/>
        <c:crosses val="autoZero"/>
        <c:auto val="1"/>
        <c:lblAlgn val="ctr"/>
        <c:lblOffset val="100"/>
        <c:noMultiLvlLbl val="0"/>
      </c:catAx>
      <c:valAx>
        <c:axId val="39428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999616"/>
        <c:crosses val="autoZero"/>
        <c:crossBetween val="between"/>
      </c:valAx>
      <c:valAx>
        <c:axId val="39431552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4001664"/>
        <c:crosses val="max"/>
        <c:crossBetween val="between"/>
      </c:valAx>
      <c:catAx>
        <c:axId val="94001664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394315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MX" sz="1200"/>
              <a:t>Porcentaje de defunciones por categoría de fenómeno,</a:t>
            </a:r>
            <a:r>
              <a:rPr lang="es-MX" sz="1200" baseline="0"/>
              <a:t> 2000-2017</a:t>
            </a:r>
            <a:endParaRPr lang="es-MX" sz="120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1"/>
              <c:layout>
                <c:manualLayout>
                  <c:x val="-1.5251529591950129E-2"/>
                  <c:y val="1.535082703229053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2.8506629223737045E-2"/>
                  <c:y val="1.527608043550716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QROHis!$M$26:$M$28</c:f>
              <c:strCache>
                <c:ptCount val="3"/>
                <c:pt idx="0">
                  <c:v>Hidrometeorológico</c:v>
                </c:pt>
                <c:pt idx="1">
                  <c:v>Químico</c:v>
                </c:pt>
                <c:pt idx="2">
                  <c:v>Socio-organizativo</c:v>
                </c:pt>
              </c:strCache>
            </c:strRef>
          </c:cat>
          <c:val>
            <c:numRef>
              <c:f>QROHis!$N$26:$N$28</c:f>
              <c:numCache>
                <c:formatCode>0.0%</c:formatCode>
                <c:ptCount val="3"/>
                <c:pt idx="0">
                  <c:v>0.96270248162177485</c:v>
                </c:pt>
                <c:pt idx="1">
                  <c:v>2.1909464808861724E-2</c:v>
                </c:pt>
                <c:pt idx="2">
                  <c:v>1.5388053569363474E-2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50"/>
            </a:pPr>
            <a:r>
              <a:rPr lang="es-MX" sz="1050"/>
              <a:t>Participación</a:t>
            </a:r>
            <a:r>
              <a:rPr lang="es-MX" sz="1050" baseline="0"/>
              <a:t> porcentual en los daños por categoría de fenóemno 2000-2017 (millones de pesos constantes base 2013)</a:t>
            </a:r>
            <a:endParaRPr lang="es-MX" sz="105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QROHis!$M$26:$M$28</c:f>
              <c:strCache>
                <c:ptCount val="3"/>
                <c:pt idx="0">
                  <c:v>Hidrometeorológico</c:v>
                </c:pt>
                <c:pt idx="1">
                  <c:v>Químico</c:v>
                </c:pt>
                <c:pt idx="2">
                  <c:v>Socio-organizativo</c:v>
                </c:pt>
              </c:strCache>
            </c:strRef>
          </c:cat>
          <c:val>
            <c:numRef>
              <c:f>QROHis!$O$26:$O$28</c:f>
              <c:numCache>
                <c:formatCode>0.0%</c:formatCode>
                <c:ptCount val="3"/>
                <c:pt idx="0">
                  <c:v>0.2857142857142857</c:v>
                </c:pt>
                <c:pt idx="1">
                  <c:v>6.5934065934065936E-2</c:v>
                </c:pt>
                <c:pt idx="2">
                  <c:v>0.64835164835164838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050" b="1" dirty="0" err="1">
                <a:solidFill>
                  <a:sysClr val="windowText" lastClr="000000"/>
                </a:solidFill>
              </a:rPr>
              <a:t>Participación</a:t>
            </a:r>
            <a:r>
              <a:rPr lang="en-US" sz="1050" b="1" dirty="0">
                <a:solidFill>
                  <a:sysClr val="windowText" lastClr="000000"/>
                </a:solidFill>
              </a:rPr>
              <a:t> </a:t>
            </a:r>
            <a:r>
              <a:rPr lang="en-US" sz="1050" b="1" dirty="0" err="1">
                <a:solidFill>
                  <a:sysClr val="windowText" lastClr="000000"/>
                </a:solidFill>
              </a:rPr>
              <a:t>por</a:t>
            </a:r>
            <a:r>
              <a:rPr lang="en-US" sz="1050" b="1" dirty="0">
                <a:solidFill>
                  <a:sysClr val="windowText" lastClr="000000"/>
                </a:solidFill>
              </a:rPr>
              <a:t> sector </a:t>
            </a:r>
            <a:r>
              <a:rPr lang="en-US" sz="1050" b="1" dirty="0" err="1">
                <a:solidFill>
                  <a:sysClr val="windowText" lastClr="000000"/>
                </a:solidFill>
              </a:rPr>
              <a:t>en</a:t>
            </a:r>
            <a:r>
              <a:rPr lang="en-US" sz="1050" b="1" dirty="0">
                <a:solidFill>
                  <a:sysClr val="windowText" lastClr="000000"/>
                </a:solidFill>
              </a:rPr>
              <a:t> </a:t>
            </a:r>
            <a:r>
              <a:rPr lang="en-US" sz="1050" b="1" dirty="0" err="1">
                <a:solidFill>
                  <a:sysClr val="windowText" lastClr="000000"/>
                </a:solidFill>
              </a:rPr>
              <a:t>los</a:t>
            </a:r>
            <a:r>
              <a:rPr lang="en-US" sz="1050" b="1" dirty="0">
                <a:solidFill>
                  <a:sysClr val="windowText" lastClr="000000"/>
                </a:solidFill>
              </a:rPr>
              <a:t> </a:t>
            </a:r>
            <a:r>
              <a:rPr lang="en-US" sz="1050" b="1" dirty="0" err="1">
                <a:solidFill>
                  <a:sysClr val="windowText" lastClr="000000"/>
                </a:solidFill>
              </a:rPr>
              <a:t>daños</a:t>
            </a:r>
            <a:r>
              <a:rPr lang="en-US" sz="1050" b="1" dirty="0">
                <a:solidFill>
                  <a:sysClr val="windowText" lastClr="000000"/>
                </a:solidFill>
              </a:rPr>
              <a:t> y </a:t>
            </a:r>
            <a:r>
              <a:rPr lang="en-US" sz="1050" b="1" dirty="0" err="1">
                <a:solidFill>
                  <a:sysClr val="windowText" lastClr="000000"/>
                </a:solidFill>
              </a:rPr>
              <a:t>pérdidas</a:t>
            </a:r>
            <a:r>
              <a:rPr lang="en-US" sz="1050" b="1" dirty="0">
                <a:solidFill>
                  <a:sysClr val="windowText" lastClr="000000"/>
                </a:solidFill>
              </a:rPr>
              <a:t> </a:t>
            </a:r>
            <a:r>
              <a:rPr lang="en-US" sz="1050" b="1" dirty="0" err="1">
                <a:solidFill>
                  <a:sysClr val="windowText" lastClr="000000"/>
                </a:solidFill>
              </a:rPr>
              <a:t>causadas</a:t>
            </a:r>
            <a:r>
              <a:rPr lang="en-US" sz="1050" b="1" dirty="0">
                <a:solidFill>
                  <a:sysClr val="windowText" lastClr="000000"/>
                </a:solidFill>
              </a:rPr>
              <a:t> </a:t>
            </a:r>
            <a:r>
              <a:rPr lang="en-US" sz="1050" b="1" dirty="0" err="1">
                <a:solidFill>
                  <a:sysClr val="windowText" lastClr="000000"/>
                </a:solidFill>
              </a:rPr>
              <a:t>por</a:t>
            </a:r>
            <a:r>
              <a:rPr lang="en-US" sz="1050" b="1" dirty="0">
                <a:solidFill>
                  <a:sysClr val="windowText" lastClr="000000"/>
                </a:solidFill>
              </a:rPr>
              <a:t> </a:t>
            </a:r>
            <a:r>
              <a:rPr lang="en-US" sz="1050" b="1" dirty="0" err="1">
                <a:solidFill>
                  <a:sysClr val="windowText" lastClr="000000"/>
                </a:solidFill>
              </a:rPr>
              <a:t>los</a:t>
            </a:r>
            <a:r>
              <a:rPr lang="en-US" sz="1050" b="1" dirty="0">
                <a:solidFill>
                  <a:sysClr val="windowText" lastClr="000000"/>
                </a:solidFill>
              </a:rPr>
              <a:t> </a:t>
            </a:r>
            <a:r>
              <a:rPr lang="en-US" sz="1050" b="1" dirty="0" err="1">
                <a:solidFill>
                  <a:sysClr val="windowText" lastClr="000000"/>
                </a:solidFill>
              </a:rPr>
              <a:t>desastres</a:t>
            </a:r>
            <a:r>
              <a:rPr lang="en-US" sz="1050" b="1" dirty="0">
                <a:solidFill>
                  <a:sysClr val="windowText" lastClr="000000"/>
                </a:solidFill>
              </a:rPr>
              <a:t> de </a:t>
            </a:r>
            <a:r>
              <a:rPr lang="en-US" sz="1050" b="1" dirty="0" err="1">
                <a:solidFill>
                  <a:sysClr val="windowText" lastClr="000000"/>
                </a:solidFill>
              </a:rPr>
              <a:t>origen</a:t>
            </a:r>
            <a:r>
              <a:rPr lang="en-US" sz="1050" b="1" dirty="0">
                <a:solidFill>
                  <a:sysClr val="windowText" lastClr="000000"/>
                </a:solidFill>
              </a:rPr>
              <a:t> natural </a:t>
            </a:r>
            <a:r>
              <a:rPr lang="en-US" sz="1050" b="1" dirty="0" err="1" smtClean="0">
                <a:solidFill>
                  <a:sysClr val="windowText" lastClr="000000"/>
                </a:solidFill>
              </a:rPr>
              <a:t>en</a:t>
            </a:r>
            <a:r>
              <a:rPr lang="en-US" sz="105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1050" b="1" dirty="0">
                <a:solidFill>
                  <a:sysClr val="windowText" lastClr="000000"/>
                </a:solidFill>
              </a:rPr>
              <a:t>el </a:t>
            </a:r>
            <a:r>
              <a:rPr lang="en-US" sz="1050" b="1" dirty="0" err="1">
                <a:solidFill>
                  <a:sysClr val="windowText" lastClr="000000"/>
                </a:solidFill>
              </a:rPr>
              <a:t>estado</a:t>
            </a:r>
            <a:r>
              <a:rPr lang="en-US" sz="1050" b="1" dirty="0">
                <a:solidFill>
                  <a:sysClr val="windowText" lastClr="000000"/>
                </a:solidFill>
              </a:rPr>
              <a:t> de Querétaro, 2001-2017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528421084525963"/>
          <c:y val="0.30808139373402949"/>
          <c:w val="0.40016976228230533"/>
          <c:h val="0.66028010776580381"/>
        </c:manualLayout>
      </c:layout>
      <c:pieChart>
        <c:varyColors val="1"/>
        <c:ser>
          <c:idx val="0"/>
          <c:order val="0"/>
          <c:tx>
            <c:strRef>
              <c:f>QROSec!$B$1</c:f>
              <c:strCache>
                <c:ptCount val="1"/>
                <c:pt idx="0">
                  <c:v>Participación por sector en los daños y pérdidas causadas por los desastres de origen natural y antrópico en el estado de Querétaro, 2001-2017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7.6488626421697292E-2"/>
                  <c:y val="-2.84364975211431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979002624671864E-2"/>
                  <c:y val="-4.57491251093613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6499890638670169E-2"/>
                  <c:y val="-7.825896762904637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2221894138232718E-2"/>
                  <c:y val="4.370479731700203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2647178477690288"/>
                  <c:y val="2.55843540390784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QROSec!$A$3:$A$8</c:f>
              <c:strCache>
                <c:ptCount val="6"/>
                <c:pt idx="0">
                  <c:v>Agropecuario y acuícola</c:v>
                </c:pt>
                <c:pt idx="1">
                  <c:v>Carretero</c:v>
                </c:pt>
                <c:pt idx="2">
                  <c:v>Hidráulico</c:v>
                </c:pt>
                <c:pt idx="3">
                  <c:v>Otros</c:v>
                </c:pt>
                <c:pt idx="4">
                  <c:v>Salud</c:v>
                </c:pt>
                <c:pt idx="5">
                  <c:v>Vivienda</c:v>
                </c:pt>
              </c:strCache>
            </c:strRef>
          </c:cat>
          <c:val>
            <c:numRef>
              <c:f>QROSec!$C$3:$C$8</c:f>
              <c:numCache>
                <c:formatCode>0.0%</c:formatCode>
                <c:ptCount val="6"/>
                <c:pt idx="0">
                  <c:v>9.5656018987332475E-3</c:v>
                </c:pt>
                <c:pt idx="1">
                  <c:v>1.5189847342387429E-2</c:v>
                </c:pt>
                <c:pt idx="2">
                  <c:v>2.5856144746951578E-2</c:v>
                </c:pt>
                <c:pt idx="3">
                  <c:v>1.4201887554340745E-2</c:v>
                </c:pt>
                <c:pt idx="4">
                  <c:v>0.93296988665560687</c:v>
                </c:pt>
                <c:pt idx="5">
                  <c:v>2.2166318019801999E-3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cat>
            <c:numRef>
              <c:f>'2018 Total'!$K$8:$K$13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'2018 Total'!$L$8:$L$13</c:f>
              <c:numCache>
                <c:formatCode>General</c:formatCode>
                <c:ptCount val="6"/>
                <c:pt idx="0">
                  <c:v>69</c:v>
                </c:pt>
                <c:pt idx="1">
                  <c:v>69</c:v>
                </c:pt>
                <c:pt idx="2">
                  <c:v>75</c:v>
                </c:pt>
                <c:pt idx="3">
                  <c:v>54</c:v>
                </c:pt>
                <c:pt idx="4">
                  <c:v>31</c:v>
                </c:pt>
                <c:pt idx="5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254208"/>
        <c:axId val="46519936"/>
      </c:barChart>
      <c:catAx>
        <c:axId val="36254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Año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6519936"/>
        <c:crosses val="autoZero"/>
        <c:auto val="1"/>
        <c:lblAlgn val="ctr"/>
        <c:lblOffset val="100"/>
        <c:noMultiLvlLbl val="0"/>
      </c:catAx>
      <c:valAx>
        <c:axId val="465199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MX"/>
                  <a:t>Número</a:t>
                </a:r>
                <a:r>
                  <a:rPr lang="es-MX" baseline="0"/>
                  <a:t> de casos</a:t>
                </a:r>
                <a:endParaRPr lang="es-MX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625420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A2939-AEF9-4FDD-8D90-129524CDDFA1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9A5307-CD40-4332-AA64-7DE0A044A0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779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35"/>
            <a:ext cx="639206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70F47B-8336-174D-8345-672D517DBE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390" y="188640"/>
            <a:ext cx="4283968" cy="3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pp/municipio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pp/CoberturaEstatal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://www.atlasnacionalderiesgos.gob.mx/AtlasEstatales/?&amp;NOM_ENT=San%20Luis%20Potos%C3%AD&amp;CVE_ENT=2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mgir.proyectomesoamerica.org/portal/apps/MapTools/index.html?appid=ab45cf1bfdf34a2da3f5ea6f7f2464c7" TargetMode="External"/><Relationship Id="rId2" Type="http://schemas.openxmlformats.org/officeDocument/2006/relationships/hyperlink" Target="http://www.atlasnacionalderiesgos.gob.mx/app/CoberturaEstata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pp/CoberturaEstatal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tlasnacionalderiesgos.gob.mx/apps/IGOPP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11216" y="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4860032" y="5258865"/>
            <a:ext cx="3974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25 de febrero de </a:t>
            </a:r>
            <a:r>
              <a:rPr lang="es-MX" altLang="es-MX" sz="1800" dirty="0">
                <a:solidFill>
                  <a:srgbClr val="D4C19C"/>
                </a:solidFill>
                <a:latin typeface="Montserrat" panose="00000500000000000000" pitchFamily="2" charset="0"/>
              </a:rPr>
              <a:t>2019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1571945" y="1268760"/>
            <a:ext cx="75608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ES" altLang="es-MX" b="1" dirty="0">
                <a:solidFill>
                  <a:schemeClr val="bg1"/>
                </a:solidFill>
                <a:latin typeface="Montserrat" pitchFamily="2" charset="77"/>
              </a:rPr>
              <a:t>Jornada de Fortalecimiento de Entidades Federativas</a:t>
            </a:r>
          </a:p>
          <a:p>
            <a:pPr lvl="1" algn="r" eaLnBrk="1" hangingPunct="1">
              <a:spcBef>
                <a:spcPct val="0"/>
              </a:spcBef>
              <a:buNone/>
            </a:pPr>
            <a:endParaRPr lang="es-ES" b="1" dirty="0">
              <a:solidFill>
                <a:schemeClr val="bg1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None/>
            </a:pPr>
            <a:endParaRPr lang="es-ES" b="1" dirty="0" smtClean="0">
              <a:solidFill>
                <a:schemeClr val="bg1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None/>
            </a:pPr>
            <a:r>
              <a:rPr lang="es-ES" b="1" dirty="0" smtClean="0">
                <a:solidFill>
                  <a:schemeClr val="bg1"/>
                </a:solidFill>
                <a:latin typeface="Montserrat" pitchFamily="2" charset="77"/>
              </a:rPr>
              <a:t>Querétaro</a:t>
            </a:r>
            <a:endParaRPr lang="es-ES" b="1" dirty="0">
              <a:solidFill>
                <a:schemeClr val="bg1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b="1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28A856-8863-3B47-871D-0BD0F50BE444}"/>
              </a:ext>
            </a:extLst>
          </p:cNvPr>
          <p:cNvSpPr txBox="1"/>
          <p:nvPr/>
        </p:nvSpPr>
        <p:spPr>
          <a:xfrm>
            <a:off x="251520" y="439797"/>
            <a:ext cx="3151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Montserrat" pitchFamily="2" charset="77"/>
              </a:rPr>
              <a:t>Instrumento</a:t>
            </a:r>
            <a:r>
              <a:rPr lang="en-US" b="1" dirty="0" smtClean="0">
                <a:latin typeface="Montserrat" pitchFamily="2" charset="77"/>
              </a:rPr>
              <a:t> </a:t>
            </a:r>
            <a:r>
              <a:rPr lang="es-MX" b="1" dirty="0" smtClean="0">
                <a:latin typeface="Montserrat" pitchFamily="2" charset="77"/>
              </a:rPr>
              <a:t>Financiero</a:t>
            </a:r>
            <a:r>
              <a:rPr lang="en-US" b="1" dirty="0" smtClean="0">
                <a:latin typeface="Montserrat" pitchFamily="2" charset="77"/>
              </a:rPr>
              <a:t> </a:t>
            </a:r>
          </a:p>
          <a:p>
            <a:r>
              <a:rPr lang="en-US" b="1" dirty="0" smtClean="0">
                <a:latin typeface="Montserrat" pitchFamily="2" charset="77"/>
              </a:rPr>
              <a:t>FOPREDEN</a:t>
            </a:r>
            <a:endParaRPr lang="en-US" b="1" dirty="0">
              <a:latin typeface="Montserrat" pitchFamily="2" charset="77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860510"/>
              </p:ext>
            </p:extLst>
          </p:nvPr>
        </p:nvGraphicFramePr>
        <p:xfrm>
          <a:off x="755576" y="1916832"/>
          <a:ext cx="7776864" cy="40326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9233"/>
                <a:gridCol w="1074943"/>
                <a:gridCol w="2160240"/>
                <a:gridCol w="1224136"/>
                <a:gridCol w="1512168"/>
                <a:gridCol w="1296144"/>
              </a:tblGrid>
              <a:tr h="39829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AÑO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ESTATUS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NOMBRE DEL PROYECTO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APORTACIÓN FEDERAL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COPARTICIPACIÓN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TOTAL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</a:tr>
              <a:tr h="104186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2004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ATLAS ESTATAL DE RIESGOS DEL ESTADO DE QUERÉTARO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$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4,535,408.64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$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1,943,746.56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$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6,479,155.20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58417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2006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 2013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CENTRO DE CAPACITACIÓN TEÓRICO-PRÁCTICO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10,577,832.51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$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4,533,356.79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15,111,189.30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00829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 2015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MUESTRA ITINERANTE DE PROTECCIÓN CIVIL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1,890,000.00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 </a:t>
                      </a: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810,000.00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$ 2,700,000.00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0FE08353-C43F-8A43-A108-679ADC0231F6}"/>
              </a:ext>
            </a:extLst>
          </p:cNvPr>
          <p:cNvSpPr txBox="1"/>
          <p:nvPr/>
        </p:nvSpPr>
        <p:spPr>
          <a:xfrm>
            <a:off x="6653128" y="908720"/>
            <a:ext cx="2275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Histórico de Proyectos</a:t>
            </a:r>
          </a:p>
          <a:p>
            <a:r>
              <a:rPr lang="es-ES_tradnl" dirty="0" smtClean="0"/>
              <a:t> Preventivos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4818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28A856-8863-3B47-871D-0BD0F50BE444}"/>
              </a:ext>
            </a:extLst>
          </p:cNvPr>
          <p:cNvSpPr txBox="1"/>
          <p:nvPr/>
        </p:nvSpPr>
        <p:spPr>
          <a:xfrm>
            <a:off x="323528" y="439797"/>
            <a:ext cx="3151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Montserrat" pitchFamily="2" charset="77"/>
              </a:rPr>
              <a:t>Instrumento</a:t>
            </a:r>
            <a:r>
              <a:rPr lang="en-US" b="1" dirty="0" smtClean="0">
                <a:latin typeface="Montserrat" pitchFamily="2" charset="77"/>
              </a:rPr>
              <a:t> </a:t>
            </a:r>
            <a:r>
              <a:rPr lang="es-MX" b="1" dirty="0" smtClean="0">
                <a:latin typeface="Montserrat" pitchFamily="2" charset="77"/>
              </a:rPr>
              <a:t>Financiero</a:t>
            </a:r>
            <a:r>
              <a:rPr lang="en-US" b="1" dirty="0" smtClean="0">
                <a:latin typeface="Montserrat" pitchFamily="2" charset="77"/>
              </a:rPr>
              <a:t> </a:t>
            </a:r>
          </a:p>
          <a:p>
            <a:r>
              <a:rPr lang="en-US" b="1" dirty="0" smtClean="0">
                <a:latin typeface="Montserrat" pitchFamily="2" charset="77"/>
              </a:rPr>
              <a:t>FOPREDEN</a:t>
            </a:r>
            <a:endParaRPr lang="en-US" b="1" dirty="0">
              <a:latin typeface="Montserrat" pitchFamily="2" charset="77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842365"/>
              </p:ext>
            </p:extLst>
          </p:nvPr>
        </p:nvGraphicFramePr>
        <p:xfrm>
          <a:off x="673051" y="1916832"/>
          <a:ext cx="7776864" cy="30892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9233"/>
                <a:gridCol w="1074943"/>
                <a:gridCol w="2160240"/>
                <a:gridCol w="1224136"/>
                <a:gridCol w="1512168"/>
                <a:gridCol w="1296144"/>
              </a:tblGrid>
              <a:tr h="39829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AÑO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ESTATUS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NOMBRE DEL PROYECTO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APORTACIÓN FEDERAL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COPARTICIPACIÓN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TOTAL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</a:tr>
              <a:tr h="104186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 2015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SISTEMA INTEGRAL DE MONITOREO HIDROMETEOROLÓGICO DE QUERÉTARO CON SIMULADOR DE INUNDACIÓN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3,813,552.40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1,634,379.60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5,447,932.00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58417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2009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 2015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MODELO DE PREVENCIÓN DE AUTOCUIDADO EN EDUCACIÓN PREESCOLAR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3,036,882.80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1,301,521.20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4,338,404.00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0FE08353-C43F-8A43-A108-679ADC0231F6}"/>
              </a:ext>
            </a:extLst>
          </p:cNvPr>
          <p:cNvSpPr txBox="1"/>
          <p:nvPr/>
        </p:nvSpPr>
        <p:spPr>
          <a:xfrm>
            <a:off x="6653129" y="762963"/>
            <a:ext cx="2459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Histórico de Proyectos</a:t>
            </a:r>
          </a:p>
          <a:p>
            <a:r>
              <a:rPr lang="es-ES_tradnl" dirty="0" smtClean="0"/>
              <a:t> Preventivos (continúa..)</a:t>
            </a:r>
            <a:endParaRPr lang="es-ES_tradnl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0FE08353-C43F-8A43-A108-679ADC0231F6}"/>
              </a:ext>
            </a:extLst>
          </p:cNvPr>
          <p:cNvSpPr txBox="1"/>
          <p:nvPr/>
        </p:nvSpPr>
        <p:spPr>
          <a:xfrm>
            <a:off x="323528" y="5661248"/>
            <a:ext cx="423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Inversión total en prevención 2004 - actual </a:t>
            </a:r>
          </a:p>
          <a:p>
            <a:r>
              <a:rPr lang="es-MX" dirty="0" smtClean="0"/>
              <a:t>$ 34’076,680.50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6791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68760"/>
            <a:ext cx="8132759" cy="512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34EBB8-FD13-5C4C-8FDC-AF0085A6340E}"/>
              </a:ext>
            </a:extLst>
          </p:cNvPr>
          <p:cNvSpPr txBox="1"/>
          <p:nvPr/>
        </p:nvSpPr>
        <p:spPr>
          <a:xfrm>
            <a:off x="200803" y="260648"/>
            <a:ext cx="4078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Montserrat" pitchFamily="2" charset="77"/>
              </a:rPr>
              <a:t>Perfil</a:t>
            </a:r>
            <a:r>
              <a:rPr lang="en-US" sz="2000" b="1" dirty="0">
                <a:latin typeface="Montserrat" pitchFamily="2" charset="77"/>
              </a:rPr>
              <a:t> de </a:t>
            </a:r>
            <a:r>
              <a:rPr lang="en-US" sz="2000" b="1" dirty="0" err="1" smtClean="0">
                <a:latin typeface="Montserrat" pitchFamily="2" charset="77"/>
              </a:rPr>
              <a:t>Peligro</a:t>
            </a:r>
            <a:r>
              <a:rPr lang="en-US" sz="2000" b="1" dirty="0" smtClean="0">
                <a:latin typeface="Montserrat" pitchFamily="2" charset="77"/>
              </a:rPr>
              <a:t>(x </a:t>
            </a:r>
            <a:r>
              <a:rPr lang="en-US" sz="2000" b="1" dirty="0">
                <a:latin typeface="Montserrat" pitchFamily="2" charset="77"/>
              </a:rPr>
              <a:t>Municipio)</a:t>
            </a:r>
          </a:p>
        </p:txBody>
      </p:sp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xmlns="" id="{E4DB2646-F610-2B47-8B3C-1CC419205B03}"/>
              </a:ext>
            </a:extLst>
          </p:cNvPr>
          <p:cNvSpPr txBox="1"/>
          <p:nvPr/>
        </p:nvSpPr>
        <p:spPr>
          <a:xfrm>
            <a:off x="200803" y="759187"/>
            <a:ext cx="5104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Montserrat" pitchFamily="2" charset="77"/>
                <a:hlinkClick r:id="rId3"/>
              </a:rPr>
              <a:t>http://</a:t>
            </a:r>
            <a:r>
              <a:rPr lang="en-US" sz="1200" b="1" i="1" dirty="0" err="1">
                <a:latin typeface="Montserrat" pitchFamily="2" charset="77"/>
                <a:hlinkClick r:id="rId3"/>
              </a:rPr>
              <a:t>www.atlasnacionalderiesgos.gob.mx</a:t>
            </a:r>
            <a:r>
              <a:rPr lang="en-US" sz="1200" b="1" i="1" dirty="0">
                <a:latin typeface="Montserrat" pitchFamily="2" charset="77"/>
                <a:hlinkClick r:id="rId3"/>
              </a:rPr>
              <a:t>/app/</a:t>
            </a:r>
            <a:r>
              <a:rPr lang="en-US" sz="1200" b="1" i="1" dirty="0" err="1">
                <a:latin typeface="Montserrat" pitchFamily="2" charset="77"/>
                <a:hlinkClick r:id="rId3"/>
              </a:rPr>
              <a:t>municipios</a:t>
            </a:r>
            <a:r>
              <a:rPr lang="en-US" sz="1200" b="1" i="1" dirty="0">
                <a:latin typeface="Montserrat" pitchFamily="2" charset="77"/>
                <a:hlinkClick r:id="rId3"/>
              </a:rPr>
              <a:t>/</a:t>
            </a:r>
            <a:endParaRPr lang="en-US" sz="1200" b="1" i="1" dirty="0">
              <a:latin typeface="Montserrat" pitchFamily="2" charset="77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xmlns="" id="{EB4B4F8E-2F1E-9040-8F21-5C792F02D6F8}"/>
              </a:ext>
            </a:extLst>
          </p:cNvPr>
          <p:cNvSpPr/>
          <p:nvPr/>
        </p:nvSpPr>
        <p:spPr>
          <a:xfrm rot="19247827">
            <a:off x="1925361" y="4054690"/>
            <a:ext cx="586662" cy="566638"/>
          </a:xfrm>
          <a:prstGeom prst="downArrow">
            <a:avLst/>
          </a:prstGeom>
          <a:noFill/>
          <a:ln w="57150">
            <a:solidFill>
              <a:srgbClr val="8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392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088068"/>
            <a:ext cx="5076056" cy="3433320"/>
          </a:xfrm>
          <a:prstGeom prst="rect">
            <a:avLst/>
          </a:prstGeom>
        </p:spPr>
      </p:pic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xmlns="" id="{B4AE6D5B-8C64-7942-8A34-9B1BD47DDB20}"/>
              </a:ext>
            </a:extLst>
          </p:cNvPr>
          <p:cNvSpPr txBox="1"/>
          <p:nvPr/>
        </p:nvSpPr>
        <p:spPr>
          <a:xfrm>
            <a:off x="179510" y="593649"/>
            <a:ext cx="5614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Montserrat" pitchFamily="2" charset="77"/>
                <a:hlinkClick r:id="rId3"/>
              </a:rPr>
              <a:t>http://www.atlasnacionalderiesgos.gob.mx/app/</a:t>
            </a:r>
            <a:r>
              <a:rPr lang="en-US" sz="1200" b="1" i="1" dirty="0" err="1">
                <a:latin typeface="Montserrat" pitchFamily="2" charset="77"/>
                <a:hlinkClick r:id="rId3"/>
              </a:rPr>
              <a:t>CoberturaEstatal</a:t>
            </a:r>
            <a:r>
              <a:rPr lang="en-US" sz="1200" b="1" i="1" dirty="0">
                <a:latin typeface="Montserrat" pitchFamily="2" charset="77"/>
                <a:hlinkClick r:id="rId3"/>
              </a:rPr>
              <a:t>/</a:t>
            </a:r>
            <a:endParaRPr lang="en-US" sz="1200" b="1" i="1" dirty="0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3E76E0-46F8-8E45-AB95-8362C2F2C526}"/>
              </a:ext>
            </a:extLst>
          </p:cNvPr>
          <p:cNvSpPr txBox="1"/>
          <p:nvPr/>
        </p:nvSpPr>
        <p:spPr>
          <a:xfrm>
            <a:off x="179512" y="116632"/>
            <a:ext cx="389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Atlas </a:t>
            </a:r>
            <a:r>
              <a:rPr lang="en-US" b="1" dirty="0" err="1">
                <a:latin typeface="Montserrat" pitchFamily="2" charset="77"/>
              </a:rPr>
              <a:t>Estatal</a:t>
            </a:r>
            <a:r>
              <a:rPr lang="en-US" b="1" dirty="0">
                <a:latin typeface="Montserrat" pitchFamily="2" charset="77"/>
              </a:rPr>
              <a:t> de </a:t>
            </a:r>
            <a:r>
              <a:rPr lang="en-US" b="1" dirty="0" err="1">
                <a:latin typeface="Montserrat" pitchFamily="2" charset="77"/>
              </a:rPr>
              <a:t>Riesgos</a:t>
            </a:r>
            <a:r>
              <a:rPr lang="en-US" b="1" dirty="0">
                <a:latin typeface="Montserrat" pitchFamily="2" charset="77"/>
              </a:rPr>
              <a:t> (</a:t>
            </a:r>
            <a:r>
              <a:rPr lang="en-US" b="1" dirty="0" smtClean="0">
                <a:latin typeface="Montserrat" pitchFamily="2" charset="77"/>
              </a:rPr>
              <a:t>2007)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533D64-F3F7-7841-8059-C2ED6611F592}"/>
              </a:ext>
            </a:extLst>
          </p:cNvPr>
          <p:cNvSpPr txBox="1"/>
          <p:nvPr/>
        </p:nvSpPr>
        <p:spPr>
          <a:xfrm>
            <a:off x="6609627" y="6563685"/>
            <a:ext cx="2329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Montserrat" pitchFamily="2" charset="77"/>
              </a:rPr>
              <a:t>11</a:t>
            </a:r>
            <a:r>
              <a:rPr lang="en-US" sz="1400" dirty="0" smtClean="0">
                <a:latin typeface="Montserrat" pitchFamily="2" charset="77"/>
              </a:rPr>
              <a:t> </a:t>
            </a:r>
            <a:r>
              <a:rPr lang="en-US" sz="1400" dirty="0" err="1">
                <a:latin typeface="Montserrat" pitchFamily="2" charset="77"/>
              </a:rPr>
              <a:t>capas</a:t>
            </a:r>
            <a:r>
              <a:rPr lang="en-US" sz="1400" dirty="0">
                <a:latin typeface="Montserrat" pitchFamily="2" charset="77"/>
              </a:rPr>
              <a:t> de </a:t>
            </a:r>
            <a:r>
              <a:rPr lang="en-US" sz="1400" dirty="0" err="1">
                <a:latin typeface="Montserrat" pitchFamily="2" charset="77"/>
              </a:rPr>
              <a:t>información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1" name="Rectangle 10">
            <a:hlinkClick r:id="rId4"/>
            <a:extLst>
              <a:ext uri="{FF2B5EF4-FFF2-40B4-BE49-F238E27FC236}">
                <a16:creationId xmlns:a16="http://schemas.microsoft.com/office/drawing/2014/main" xmlns="" id="{AD271166-37A0-3E43-B278-907B8D61D99A}"/>
              </a:ext>
            </a:extLst>
          </p:cNvPr>
          <p:cNvSpPr/>
          <p:nvPr/>
        </p:nvSpPr>
        <p:spPr>
          <a:xfrm>
            <a:off x="36844" y="6586768"/>
            <a:ext cx="40366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i="1" dirty="0">
                <a:latin typeface="Montserrat" pitchFamily="2" charset="77"/>
              </a:rPr>
              <a:t>http://</a:t>
            </a:r>
            <a:r>
              <a:rPr lang="es-ES_tradnl" sz="1100" i="1" dirty="0" smtClean="0">
                <a:latin typeface="Montserrat" pitchFamily="2" charset="77"/>
              </a:rPr>
              <a:t>www.atlasnacionalderiesgos.gob.mx/Queretaro</a:t>
            </a:r>
            <a:endParaRPr lang="es-ES_tradnl" sz="1100" i="1" dirty="0">
              <a:latin typeface="Montserrat" pitchFamily="2" charset="77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79" y="978333"/>
            <a:ext cx="5141006" cy="34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CE4222-B880-6240-BF1E-8039E594F7FB}"/>
              </a:ext>
            </a:extLst>
          </p:cNvPr>
          <p:cNvSpPr txBox="1"/>
          <p:nvPr/>
        </p:nvSpPr>
        <p:spPr>
          <a:xfrm>
            <a:off x="163107" y="221476"/>
            <a:ext cx="3692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Atlas </a:t>
            </a:r>
            <a:r>
              <a:rPr lang="en-US" b="1" dirty="0" err="1">
                <a:latin typeface="Montserrat" pitchFamily="2" charset="77"/>
              </a:rPr>
              <a:t>Municipales</a:t>
            </a:r>
            <a:r>
              <a:rPr lang="en-US" b="1" dirty="0">
                <a:latin typeface="Montserrat" pitchFamily="2" charset="77"/>
              </a:rPr>
              <a:t>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smtClean="0">
                <a:latin typeface="Montserrat" pitchFamily="2" charset="77"/>
              </a:rPr>
              <a:t>(</a:t>
            </a:r>
            <a:r>
              <a:rPr lang="en-US" b="1" dirty="0">
                <a:latin typeface="Montserrat" pitchFamily="2" charset="77"/>
              </a:rPr>
              <a:t>5</a:t>
            </a:r>
            <a:r>
              <a:rPr lang="en-US" b="1" dirty="0" smtClean="0">
                <a:latin typeface="Montserrat" pitchFamily="2" charset="77"/>
              </a:rPr>
              <a:t>/18)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11" name="TextBox 10">
            <a:hlinkClick r:id="rId2"/>
            <a:extLst>
              <a:ext uri="{FF2B5EF4-FFF2-40B4-BE49-F238E27FC236}">
                <a16:creationId xmlns:a16="http://schemas.microsoft.com/office/drawing/2014/main" xmlns="" id="{6658F708-B32B-0446-B0B0-00BD0D8E7B58}"/>
              </a:ext>
            </a:extLst>
          </p:cNvPr>
          <p:cNvSpPr txBox="1"/>
          <p:nvPr/>
        </p:nvSpPr>
        <p:spPr>
          <a:xfrm>
            <a:off x="179512" y="867807"/>
            <a:ext cx="8887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Montserrat" pitchFamily="2" charset="77"/>
                <a:hlinkClick r:id="rId3"/>
              </a:rPr>
              <a:t>http://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rmgir.proyectomesoamerica.org</a:t>
            </a:r>
            <a:r>
              <a:rPr lang="en-US" sz="1100" b="1" i="1" dirty="0">
                <a:latin typeface="Montserrat" pitchFamily="2" charset="77"/>
                <a:hlinkClick r:id="rId3"/>
              </a:rPr>
              <a:t>/portal/apps/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MapTools</a:t>
            </a:r>
            <a:r>
              <a:rPr lang="en-US" sz="1100" b="1" i="1" dirty="0">
                <a:latin typeface="Montserrat" pitchFamily="2" charset="77"/>
                <a:hlinkClick r:id="rId3"/>
              </a:rPr>
              <a:t>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index.html?appid</a:t>
            </a:r>
            <a:r>
              <a:rPr lang="en-US" sz="1100" b="1" i="1" dirty="0">
                <a:latin typeface="Montserrat" pitchFamily="2" charset="77"/>
                <a:hlinkClick r:id="rId3"/>
              </a:rPr>
              <a:t>=ab45cf1bfdf34a2da3f5ea6f7f2464c7</a:t>
            </a:r>
            <a:endParaRPr lang="en-US" sz="1100" b="1" i="1" dirty="0"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7CDED0-1819-764A-AAED-BEDC80E2F524}"/>
              </a:ext>
            </a:extLst>
          </p:cNvPr>
          <p:cNvSpPr txBox="1"/>
          <p:nvPr/>
        </p:nvSpPr>
        <p:spPr>
          <a:xfrm>
            <a:off x="199384" y="1628800"/>
            <a:ext cx="3148480" cy="116955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s-MX" sz="1400" dirty="0"/>
              <a:t>San Juan del Río </a:t>
            </a:r>
            <a:endParaRPr lang="es-MX" sz="1400" dirty="0" smtClean="0"/>
          </a:p>
          <a:p>
            <a:r>
              <a:rPr lang="es-MX" sz="1400" dirty="0" err="1"/>
              <a:t>Amealco</a:t>
            </a:r>
            <a:r>
              <a:rPr lang="es-MX" sz="1400" dirty="0"/>
              <a:t> de Bonfil </a:t>
            </a:r>
            <a:endParaRPr lang="es-MX" sz="1400" dirty="0" smtClean="0"/>
          </a:p>
          <a:p>
            <a:r>
              <a:rPr lang="es-MX" sz="1400" dirty="0"/>
              <a:t>Corregidora </a:t>
            </a:r>
            <a:endParaRPr lang="es-MX" sz="1400" dirty="0" smtClean="0"/>
          </a:p>
          <a:p>
            <a:r>
              <a:rPr lang="es-MX" sz="1400" dirty="0"/>
              <a:t>El Marqués </a:t>
            </a:r>
            <a:endParaRPr lang="es-MX" sz="1400" dirty="0" smtClean="0"/>
          </a:p>
          <a:p>
            <a:r>
              <a:rPr lang="es-MX" sz="1400" dirty="0"/>
              <a:t>Querétaro </a:t>
            </a:r>
            <a:endParaRPr lang="es-ES_tradnl" sz="1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334882"/>
            <a:ext cx="6771739" cy="52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9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83" y="2435454"/>
            <a:ext cx="3121025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77747" y="836712"/>
            <a:ext cx="835292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 en  Querétaro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23528" y="1412776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"/>
            <a:r>
              <a:rPr lang="es-MX" dirty="0">
                <a:solidFill>
                  <a:srgbClr val="000000"/>
                </a:solidFill>
                <a:latin typeface="Montserrat"/>
              </a:rPr>
              <a:t>Los peligros sanitario-ecológicos,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fundamentalmente impactan en la salud de la población, están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asociados a epidemias y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a enfermedades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por contaminación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de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aire, suelo, agua y alimentos, así como por plagas que transmiten algunas de éstas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95536" y="2789634"/>
            <a:ext cx="4392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solidFill>
                  <a:srgbClr val="000000"/>
                </a:solidFill>
                <a:latin typeface="Montserrat"/>
              </a:rPr>
              <a:t>Querétaro tiene 28 sitios de disposición final de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residuos sólidos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urbanos. Los municipios clasificados con índice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de peligro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muy alto son </a:t>
            </a:r>
            <a:r>
              <a:rPr lang="es-MX" dirty="0" smtClean="0">
                <a:latin typeface="Montserrat"/>
              </a:rPr>
              <a:t>Querétaro, San Juan del Río, Corregidora y  Pedro Escobedo,</a:t>
            </a:r>
            <a:endParaRPr lang="es-MX" dirty="0">
              <a:latin typeface="Montserrat"/>
            </a:endParaRPr>
          </a:p>
          <a:p>
            <a:pPr algn="just"/>
            <a:r>
              <a:rPr lang="es-MX" dirty="0" smtClean="0">
                <a:solidFill>
                  <a:srgbClr val="000000"/>
                </a:solidFill>
                <a:latin typeface="Montserrat"/>
              </a:rPr>
              <a:t>están clasificados con peligro alto debido a que los sitios de disposición no cuentan con medidas para evitar lixiviados y emanación de gases, lo cual genera la probabilidad de contaminación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de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suelo y 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aguas subterráneas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226" r="85915" b="34916"/>
          <a:stretch/>
        </p:blipFill>
        <p:spPr bwMode="auto">
          <a:xfrm>
            <a:off x="5148064" y="4638491"/>
            <a:ext cx="875812" cy="109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075542" y="602128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0000"/>
                </a:solidFill>
                <a:latin typeface="Montserrat" panose="00000500000000000000" pitchFamily="2" charset="0"/>
              </a:rPr>
              <a:t>Peligro por Residuos Sólidos</a:t>
            </a:r>
          </a:p>
        </p:txBody>
      </p:sp>
    </p:spTree>
    <p:extLst>
      <p:ext uri="{BB962C8B-B14F-4D97-AF65-F5344CB8AC3E}">
        <p14:creationId xmlns:p14="http://schemas.microsoft.com/office/powerpoint/2010/main" val="19752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3676650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395536" y="1472589"/>
            <a:ext cx="786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latin typeface="Montserrat" panose="00000500000000000000" pitchFamily="2" charset="0"/>
                <a:ea typeface="ヒラギノ角ゴ Pro W3" pitchFamily="-106" charset="-128"/>
              </a:rPr>
              <a:t>La contaminación </a:t>
            </a:r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de cuerpos de agua </a:t>
            </a:r>
            <a:r>
              <a:rPr lang="es-MX" dirty="0" smtClean="0">
                <a:latin typeface="Montserrat" panose="00000500000000000000" pitchFamily="2" charset="0"/>
                <a:ea typeface="ヒラギノ角ゴ Pro W3" pitchFamily="-106" charset="-128"/>
              </a:rPr>
              <a:t>se da por el vertido de aguas </a:t>
            </a:r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residuales a éstos.</a:t>
            </a: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503371" y="2402549"/>
            <a:ext cx="4326848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06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MX" sz="1800" dirty="0" smtClean="0">
                <a:latin typeface="Montserrat" panose="00000500000000000000" pitchFamily="2" charset="0"/>
              </a:rPr>
              <a:t>Los  municipios con un nivel de peligro muy alto  de toxicidad de cuerpos de agua son ocho entre los que se encuentran  Querétaro, Corregidora y Tequisquiapan, esta agua necesita algún tipo de tratamiento para disminuir su toxicidad, no es apta para consumo humano, ni para riego.</a:t>
            </a:r>
            <a:endParaRPr lang="es-ES" altLang="es-MX" sz="1800" dirty="0">
              <a:latin typeface="Montserrat" panose="00000500000000000000" pitchFamily="2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226" r="85915" b="34916"/>
          <a:stretch/>
        </p:blipFill>
        <p:spPr bwMode="auto">
          <a:xfrm>
            <a:off x="5868144" y="2118920"/>
            <a:ext cx="875812" cy="109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830219" y="6001543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Montserrat" panose="00000500000000000000" pitchFamily="2" charset="0"/>
                <a:ea typeface="ヒラギノ角ゴ Pro W3" pitchFamily="-106" charset="-128"/>
              </a:rPr>
              <a:t>Toxicidad en cuerpos de agua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00596" y="836712"/>
            <a:ext cx="835292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 en  Querétaro </a:t>
            </a:r>
          </a:p>
        </p:txBody>
      </p:sp>
    </p:spTree>
    <p:extLst>
      <p:ext uri="{BB962C8B-B14F-4D97-AF65-F5344CB8AC3E}">
        <p14:creationId xmlns:p14="http://schemas.microsoft.com/office/powerpoint/2010/main" val="335977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621" y="1981671"/>
            <a:ext cx="3408363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313763" y="2080879"/>
            <a:ext cx="42582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06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MX" sz="1800" dirty="0" smtClean="0">
                <a:latin typeface="Montserrat" panose="00000500000000000000" pitchFamily="2" charset="0"/>
              </a:rPr>
              <a:t>Querétaro cuenta con presas de jales de 7 minas de explotación de minerales metálicos. Los municipios de </a:t>
            </a:r>
            <a:r>
              <a:rPr lang="es-MX" altLang="es-MX" sz="1800" dirty="0" smtClean="0">
                <a:latin typeface="Montserrat" panose="00000500000000000000" pitchFamily="2" charset="0"/>
              </a:rPr>
              <a:t>Colón</a:t>
            </a:r>
            <a:r>
              <a:rPr lang="es-MX" altLang="es-MX" sz="1800" dirty="0">
                <a:latin typeface="Montserrat" panose="00000500000000000000" pitchFamily="2" charset="0"/>
              </a:rPr>
              <a:t>, </a:t>
            </a:r>
            <a:r>
              <a:rPr lang="es-MX" altLang="es-MX" sz="1800" dirty="0" smtClean="0">
                <a:latin typeface="Montserrat" panose="00000500000000000000" pitchFamily="2" charset="0"/>
              </a:rPr>
              <a:t>Querétaro, </a:t>
            </a:r>
            <a:r>
              <a:rPr lang="es-MX" altLang="es-MX" sz="1800" dirty="0">
                <a:latin typeface="Montserrat" panose="00000500000000000000" pitchFamily="2" charset="0"/>
              </a:rPr>
              <a:t>San </a:t>
            </a:r>
            <a:r>
              <a:rPr lang="es-MX" altLang="es-MX" sz="1800" dirty="0" smtClean="0">
                <a:latin typeface="Montserrat" panose="00000500000000000000" pitchFamily="2" charset="0"/>
              </a:rPr>
              <a:t>Joaquín </a:t>
            </a:r>
            <a:r>
              <a:rPr lang="es-MX" altLang="es-MX" sz="1800" dirty="0">
                <a:latin typeface="Montserrat" panose="00000500000000000000" pitchFamily="2" charset="0"/>
              </a:rPr>
              <a:t>y </a:t>
            </a:r>
            <a:r>
              <a:rPr lang="es-MX" altLang="es-MX" sz="1800" dirty="0" err="1" smtClean="0">
                <a:latin typeface="Montserrat" panose="00000500000000000000" pitchFamily="2" charset="0"/>
              </a:rPr>
              <a:t>Toliman</a:t>
            </a:r>
            <a:r>
              <a:rPr lang="es-MX" altLang="es-MX" sz="1800" dirty="0" smtClean="0">
                <a:latin typeface="Montserrat" panose="00000500000000000000" pitchFamily="2" charset="0"/>
              </a:rPr>
              <a:t> </a:t>
            </a:r>
            <a:r>
              <a:rPr lang="es-ES" altLang="es-MX" sz="1800" dirty="0" smtClean="0">
                <a:latin typeface="Montserrat" panose="00000500000000000000" pitchFamily="2" charset="0"/>
              </a:rPr>
              <a:t>están clasificados </a:t>
            </a:r>
            <a:r>
              <a:rPr lang="es-ES" altLang="es-MX" sz="1800" dirty="0">
                <a:latin typeface="Montserrat" panose="00000500000000000000" pitchFamily="2" charset="0"/>
              </a:rPr>
              <a:t>con un índice de peligro </a:t>
            </a:r>
            <a:r>
              <a:rPr lang="es-ES" altLang="es-MX" sz="1800" dirty="0" smtClean="0">
                <a:latin typeface="Montserrat" panose="00000500000000000000" pitchFamily="2" charset="0"/>
              </a:rPr>
              <a:t>medio.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MX" sz="1800" dirty="0" smtClean="0">
                <a:latin typeface="Montserrat" panose="00000500000000000000" pitchFamily="2" charset="0"/>
              </a:rPr>
              <a:t>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226" r="85915" b="34916"/>
          <a:stretch/>
        </p:blipFill>
        <p:spPr bwMode="auto">
          <a:xfrm>
            <a:off x="5757754" y="2038839"/>
            <a:ext cx="875812" cy="109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111824" y="5711257"/>
            <a:ext cx="3940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latin typeface="Montserrat" panose="00000500000000000000" pitchFamily="2" charset="0"/>
                <a:ea typeface="ヒラギノ角ゴ Pro W3" pitchFamily="-106" charset="-128"/>
              </a:rPr>
              <a:t>Peligro por residuos mineros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48456" y="1036767"/>
            <a:ext cx="835292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 en  Querétaro </a:t>
            </a:r>
          </a:p>
        </p:txBody>
      </p:sp>
    </p:spTree>
    <p:extLst>
      <p:ext uri="{BB962C8B-B14F-4D97-AF65-F5344CB8AC3E}">
        <p14:creationId xmlns:p14="http://schemas.microsoft.com/office/powerpoint/2010/main" val="11532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86960" y="1772816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El uso indiscriminado de plaguicidas sin las precauciones debidas, potencia los riesgos de intoxicación aguda y crónica principalmente en las personas que trabajan en el campo.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51520" y="1403484"/>
            <a:ext cx="360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ヒラギノ角ゴ Pro W3" pitchFamily="-106" charset="-128"/>
              </a:rPr>
              <a:t>Intoxicación por plaguicidas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611560" y="5733256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Montserrat" panose="00000500000000000000" pitchFamily="2" charset="0"/>
                <a:ea typeface="ヒラギノ角ゴ Pro W3" pitchFamily="-106" charset="-128"/>
              </a:rPr>
              <a:t>En Querétaro, durante el periodo 2013-2018 se presentaron 319 casos de intoxicación por plaguicidas, sobresaliendo 2015 con 75 casos.</a:t>
            </a:r>
            <a:endParaRPr lang="es-MX" dirty="0">
              <a:latin typeface="Montserrat" panose="00000500000000000000" pitchFamily="2" charset="0"/>
              <a:ea typeface="ヒラギノ角ゴ Pro W3" pitchFamily="-106" charset="-128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11560" y="836712"/>
            <a:ext cx="7652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 en  Querétaro</a:t>
            </a:r>
          </a:p>
        </p:txBody>
      </p:sp>
      <p:graphicFrame>
        <p:nvGraphicFramePr>
          <p:cNvPr id="8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477798"/>
              </p:ext>
            </p:extLst>
          </p:nvPr>
        </p:nvGraphicFramePr>
        <p:xfrm>
          <a:off x="2353388" y="29629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060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9356" y="1875889"/>
            <a:ext cx="43924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>
                <a:latin typeface="Montserrat" panose="00000500000000000000" pitchFamily="2" charset="0"/>
              </a:rPr>
              <a:t>Durante la temporada de influenza estacional de octubre de 2018 al </a:t>
            </a:r>
            <a:r>
              <a:rPr lang="es-MX" dirty="0" smtClean="0">
                <a:latin typeface="Montserrat" panose="00000500000000000000" pitchFamily="2" charset="0"/>
              </a:rPr>
              <a:t>14 </a:t>
            </a:r>
            <a:r>
              <a:rPr lang="es-MX" dirty="0">
                <a:latin typeface="Montserrat" panose="00000500000000000000" pitchFamily="2" charset="0"/>
              </a:rPr>
              <a:t>de febrero 2019, se han confirmado </a:t>
            </a:r>
            <a:r>
              <a:rPr lang="es-MX" dirty="0" smtClean="0">
                <a:latin typeface="Montserrat" panose="00000500000000000000" pitchFamily="2" charset="0"/>
              </a:rPr>
              <a:t>120 </a:t>
            </a:r>
            <a:r>
              <a:rPr lang="es-MX" dirty="0">
                <a:latin typeface="Montserrat" panose="00000500000000000000" pitchFamily="2" charset="0"/>
              </a:rPr>
              <a:t>casos positivos de influenza A(H1N1</a:t>
            </a:r>
            <a:r>
              <a:rPr lang="es-MX" dirty="0" smtClean="0">
                <a:latin typeface="Montserrat" panose="00000500000000000000" pitchFamily="2" charset="0"/>
              </a:rPr>
              <a:t>). Con un registro de 10 defunciones.</a:t>
            </a:r>
          </a:p>
          <a:p>
            <a:pPr algn="just"/>
            <a:endParaRPr lang="es-MX" dirty="0" smtClean="0">
              <a:latin typeface="Montserrat" panose="00000500000000000000" pitchFamily="2" charset="0"/>
            </a:endParaRPr>
          </a:p>
          <a:p>
            <a:pPr algn="just"/>
            <a:endParaRPr lang="es-MX" dirty="0" smtClean="0">
              <a:latin typeface="Montserrat" panose="00000500000000000000" pitchFamily="2" charset="0"/>
            </a:endParaRPr>
          </a:p>
          <a:p>
            <a:pPr algn="just"/>
            <a:endParaRPr lang="es-MX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 smtClean="0">
                <a:latin typeface="Montserrat" panose="00000500000000000000" pitchFamily="2" charset="0"/>
              </a:rPr>
              <a:t>Se presentaron solo dos casos de dengue en 2018 y en el primer mes de 2019 no se han presentado.</a:t>
            </a:r>
          </a:p>
          <a:p>
            <a:pPr algn="just"/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93096"/>
            <a:ext cx="2601832" cy="16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375" y="1875889"/>
            <a:ext cx="1781287" cy="17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00596" y="836712"/>
            <a:ext cx="835292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 en  Querétaro </a:t>
            </a:r>
          </a:p>
        </p:txBody>
      </p:sp>
    </p:spTree>
    <p:extLst>
      <p:ext uri="{BB962C8B-B14F-4D97-AF65-F5344CB8AC3E}">
        <p14:creationId xmlns:p14="http://schemas.microsoft.com/office/powerpoint/2010/main" val="135600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DC2165-6ED2-AC47-9290-3D955273443E}"/>
              </a:ext>
            </a:extLst>
          </p:cNvPr>
          <p:cNvSpPr txBox="1"/>
          <p:nvPr/>
        </p:nvSpPr>
        <p:spPr>
          <a:xfrm>
            <a:off x="251520" y="116632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Montserrat" pitchFamily="2" charset="77"/>
              </a:rPr>
              <a:t>Diagnóstico</a:t>
            </a:r>
            <a:endParaRPr lang="en-US" sz="2400" b="1" dirty="0">
              <a:latin typeface="Montserrat" pitchFamily="2" charset="77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403648" y="1052736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Marco regulatorio de Protección Civil por </a:t>
            </a:r>
            <a:r>
              <a:rPr lang="es-MX" dirty="0" smtClean="0">
                <a:latin typeface="Montserrat" panose="00000500000000000000" pitchFamily="2" charset="0"/>
              </a:rPr>
              <a:t>municipio</a:t>
            </a:r>
          </a:p>
        </p:txBody>
      </p:sp>
      <p:graphicFrame>
        <p:nvGraphicFramePr>
          <p:cNvPr id="5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655700"/>
              </p:ext>
            </p:extLst>
          </p:nvPr>
        </p:nvGraphicFramePr>
        <p:xfrm>
          <a:off x="899592" y="1700808"/>
          <a:ext cx="7750415" cy="3957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995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48680"/>
            <a:ext cx="416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Peligros químicos en el estado de Querétaro </a:t>
            </a:r>
            <a:endParaRPr lang="es-MX" sz="20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1520" y="1399523"/>
            <a:ext cx="52790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El estado cuenta con 68 instalaciones industriales que almacenan sustancias químicas peligrosas, tales como </a:t>
            </a:r>
            <a:r>
              <a:rPr lang="es-MX" sz="1600" dirty="0">
                <a:latin typeface="Montserrat" panose="00000500000000000000" pitchFamily="2" charset="0"/>
              </a:rPr>
              <a:t>amoniaco, ácido nítrico, cloro, acetato de butilo, acetato de etilo, diésel, gas LP, </a:t>
            </a:r>
            <a:r>
              <a:rPr lang="es-MX" sz="1600" dirty="0" smtClean="0">
                <a:latin typeface="Montserrat" panose="00000500000000000000" pitchFamily="2" charset="0"/>
              </a:rPr>
              <a:t>alcohol </a:t>
            </a:r>
            <a:r>
              <a:rPr lang="es-MX" sz="1600" dirty="0">
                <a:latin typeface="Montserrat" panose="00000500000000000000" pitchFamily="2" charset="0"/>
              </a:rPr>
              <a:t>metílico, alcohol etílico, propano, </a:t>
            </a:r>
            <a:r>
              <a:rPr lang="es-MX" sz="1600" dirty="0" smtClean="0">
                <a:latin typeface="Montserrat" panose="00000500000000000000" pitchFamily="2" charset="0"/>
              </a:rPr>
              <a:t>acetaldehído, ciclopentano</a:t>
            </a:r>
            <a:r>
              <a:rPr lang="es-MX" sz="1600" dirty="0">
                <a:latin typeface="Montserrat" panose="00000500000000000000" pitchFamily="2" charset="0"/>
              </a:rPr>
              <a:t>, ácido fosfórico, ácido clorhídrico, ácido </a:t>
            </a:r>
            <a:r>
              <a:rPr lang="es-MX" sz="1600" dirty="0" smtClean="0">
                <a:latin typeface="Montserrat" panose="00000500000000000000" pitchFamily="2" charset="0"/>
              </a:rPr>
              <a:t>sulfúrico, dimetilamina</a:t>
            </a:r>
            <a:r>
              <a:rPr lang="es-MX" sz="1600" dirty="0">
                <a:latin typeface="Montserrat" panose="00000500000000000000" pitchFamily="2" charset="0"/>
              </a:rPr>
              <a:t>, peróxido de hidrógeno, estireno, </a:t>
            </a:r>
            <a:r>
              <a:rPr lang="es-MX" sz="1600" dirty="0" smtClean="0">
                <a:latin typeface="Montserrat" panose="00000500000000000000" pitchFamily="2" charset="0"/>
              </a:rPr>
              <a:t>acrilato </a:t>
            </a:r>
            <a:r>
              <a:rPr lang="es-MX" sz="1600" dirty="0">
                <a:latin typeface="Montserrat" panose="00000500000000000000" pitchFamily="2" charset="0"/>
              </a:rPr>
              <a:t>de butilo, </a:t>
            </a:r>
            <a:r>
              <a:rPr lang="es-MX" sz="1600" dirty="0" smtClean="0">
                <a:latin typeface="Montserrat" panose="00000500000000000000" pitchFamily="2" charset="0"/>
              </a:rPr>
              <a:t>acetato </a:t>
            </a:r>
            <a:r>
              <a:rPr lang="es-MX" sz="1600" dirty="0">
                <a:latin typeface="Montserrat" panose="00000500000000000000" pitchFamily="2" charset="0"/>
              </a:rPr>
              <a:t>de isopropilo, cloruro de </a:t>
            </a:r>
            <a:r>
              <a:rPr lang="es-MX" sz="1600" dirty="0" smtClean="0">
                <a:latin typeface="Montserrat" panose="00000500000000000000" pitchFamily="2" charset="0"/>
              </a:rPr>
              <a:t>bencilo y ácido </a:t>
            </a:r>
            <a:r>
              <a:rPr lang="es-MX" sz="1600" dirty="0" err="1" smtClean="0">
                <a:latin typeface="Montserrat" panose="00000500000000000000" pitchFamily="2" charset="0"/>
              </a:rPr>
              <a:t>hexanoico</a:t>
            </a:r>
            <a:r>
              <a:rPr lang="es-MX" sz="1600" dirty="0" smtClean="0">
                <a:latin typeface="Montserrat" panose="00000500000000000000" pitchFamily="2" charset="0"/>
              </a:rPr>
              <a:t>, entre otras.</a:t>
            </a:r>
          </a:p>
          <a:p>
            <a:pPr algn="just"/>
            <a:endParaRPr lang="es-MX" sz="1600" dirty="0" smtClean="0">
              <a:solidFill>
                <a:srgbClr val="FF0000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Se encuentra una Terminal de Almacenamiento y Reparto de Combustibles (TAR) ubicada en</a:t>
            </a:r>
            <a:r>
              <a:rPr lang="es-MX" sz="1600" dirty="0" smtClean="0"/>
              <a:t> </a:t>
            </a:r>
            <a:r>
              <a:rPr lang="es-MX" sz="1600" dirty="0" smtClean="0">
                <a:latin typeface="Montserrat" panose="00000500000000000000" pitchFamily="2" charset="0"/>
              </a:rPr>
              <a:t>Querétaro  y  una Estación de Compresión de gas natural ubicada en Pedro Escobedo.</a:t>
            </a:r>
          </a:p>
          <a:p>
            <a:pPr algn="just"/>
            <a:endParaRPr lang="es-MX" sz="16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Cuenta con una planta generadora de energía de ciclo combinado ubicada en Pedro Escobedo.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291" y="4031012"/>
            <a:ext cx="2963217" cy="222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6792"/>
            <a:ext cx="2938406" cy="196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130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0336" y="620688"/>
            <a:ext cx="330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Montserrat" panose="00000500000000000000" pitchFamily="2" charset="0"/>
              </a:rPr>
              <a:t>Peligros químicos en el estado de Querétaro</a:t>
            </a:r>
            <a:endParaRPr lang="es-MX" sz="20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48349" y="1844824"/>
            <a:ext cx="518457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Tiene </a:t>
            </a:r>
            <a:r>
              <a:rPr lang="es-MX" sz="1600" dirty="0" smtClean="0">
                <a:latin typeface="Montserrat" panose="00000500000000000000" pitchFamily="2" charset="0"/>
              </a:rPr>
              <a:t>24 </a:t>
            </a:r>
            <a:r>
              <a:rPr lang="es-MX" sz="1600" dirty="0">
                <a:latin typeface="Montserrat" panose="00000500000000000000" pitchFamily="2" charset="0"/>
              </a:rPr>
              <a:t>plantas de almacenamiento y distribución de gas LP y estaciones de carburación</a:t>
            </a:r>
            <a:r>
              <a:rPr lang="es-MX" sz="1600" dirty="0" smtClean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6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El estado cuenta con 4 regiones mineras en Pinal de Amoles, San Joaquín, Bernal, Querétaro, donde se han extraído oro, plata, plomo, zinc, cobre y </a:t>
            </a:r>
            <a:r>
              <a:rPr lang="es-MX" sz="1600" dirty="0" smtClean="0">
                <a:latin typeface="Montserrat" panose="00000500000000000000" pitchFamily="2" charset="0"/>
              </a:rPr>
              <a:t>mercurio</a:t>
            </a:r>
          </a:p>
          <a:p>
            <a:pPr algn="just"/>
            <a:endParaRPr lang="es-MX" sz="16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Por el estado pasan 476.4 km de vías férreas a través de 6 municipios que son Colón, El Marqués, Pedro Escobedo, Querétaro, San Juan del Río y Tequisquiapan, por las cuales se transportan sustancias químicas peligrosas como acetato de butilo, ácido tereftálico, azufre</a:t>
            </a:r>
            <a:r>
              <a:rPr lang="es-MX" sz="1600" dirty="0" smtClean="0">
                <a:latin typeface="Montserrat" panose="00000500000000000000" pitchFamily="2" charset="0"/>
              </a:rPr>
              <a:t>, </a:t>
            </a:r>
            <a:r>
              <a:rPr lang="es-MX" sz="1600" dirty="0">
                <a:latin typeface="Montserrat" panose="00000500000000000000" pitchFamily="2" charset="0"/>
              </a:rPr>
              <a:t>cloro, diésel, fertilizantes y tolueno </a:t>
            </a:r>
            <a:r>
              <a:rPr lang="es-MX" sz="1600" dirty="0" smtClean="0">
                <a:latin typeface="Montserrat" panose="00000500000000000000" pitchFamily="2" charset="0"/>
              </a:rPr>
              <a:t>principalmente.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31" y="4581128"/>
            <a:ext cx="2973416" cy="138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12" y="2027493"/>
            <a:ext cx="2855254" cy="195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427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620688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Montserrat" panose="00000500000000000000" pitchFamily="2" charset="0"/>
              </a:rPr>
              <a:t>Peligros químicos en el estado de Querétaro </a:t>
            </a:r>
            <a:endParaRPr lang="es-MX" sz="20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15900" y="1700808"/>
            <a:ext cx="51269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Cuenta con 370 km de poliducto con productos de refinación y 262 km de ductos de gas natural administrados por PEMEX</a:t>
            </a:r>
            <a:r>
              <a:rPr lang="es-MX" sz="1600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600" dirty="0" smtClean="0">
              <a:latin typeface="Montserrat" panose="00000500000000000000" pitchFamily="2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Cruzan las </a:t>
            </a:r>
            <a:r>
              <a:rPr lang="es-MX" sz="1600" dirty="0">
                <a:latin typeface="Montserrat" panose="00000500000000000000" pitchFamily="2" charset="0"/>
              </a:rPr>
              <a:t>carreteras federales No. 057D Libramiento Nororiente de Querétaro, No. 045D Querétaro – Irapuato, No. 057 México – Querétaro, No. 055 Toluca – Palmillas, por las que </a:t>
            </a:r>
            <a:r>
              <a:rPr lang="es-MX" sz="1600" dirty="0" smtClean="0">
                <a:latin typeface="Montserrat" panose="00000500000000000000" pitchFamily="2" charset="0"/>
              </a:rPr>
              <a:t>transitan </a:t>
            </a:r>
            <a:r>
              <a:rPr lang="es-MX" sz="1600" dirty="0">
                <a:latin typeface="Montserrat" panose="00000500000000000000" pitchFamily="2" charset="0"/>
              </a:rPr>
              <a:t>sustancias químicas peligrosas para su </a:t>
            </a:r>
            <a:r>
              <a:rPr lang="es-MX" sz="1600" dirty="0" smtClean="0">
                <a:latin typeface="Montserrat" panose="00000500000000000000" pitchFamily="2" charset="0"/>
              </a:rPr>
              <a:t>distribución al centro y sur del país. </a:t>
            </a:r>
            <a:endParaRPr lang="es-MX" sz="1600" dirty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MX" sz="16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Se tienen registrados 54 accidentes ocurridos durante el transporte de sustancias químicas peligrosas en el periodo 2010-2016, en los cuales estuvieron involucradas </a:t>
            </a:r>
            <a:r>
              <a:rPr lang="es-MX" sz="1600" dirty="0">
                <a:latin typeface="Montserrat" panose="00000500000000000000" pitchFamily="2" charset="0"/>
              </a:rPr>
              <a:t>gasolina, diésel, gas LP, combustóleo, asfalto, ácido fosfórico, ácido sulfúrico, ácido clorhídrico, plaguicidas, metil terbutil éter y </a:t>
            </a:r>
            <a:r>
              <a:rPr lang="es-MX" sz="1600" dirty="0" smtClean="0">
                <a:latin typeface="Montserrat" panose="00000500000000000000" pitchFamily="2" charset="0"/>
              </a:rPr>
              <a:t>azufre.</a:t>
            </a:r>
          </a:p>
        </p:txBody>
      </p:sp>
      <p:sp>
        <p:nvSpPr>
          <p:cNvPr id="4" name="AutoShape 4" descr="Resultado de imagen para accidentes en carretera con pipas estado de méxico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275" y="1743170"/>
            <a:ext cx="2952328" cy="221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267" y="4365104"/>
            <a:ext cx="3096344" cy="173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436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614238" y="692696"/>
            <a:ext cx="5685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Peligros </a:t>
            </a:r>
            <a:r>
              <a:rPr lang="es-MX" b="1" dirty="0">
                <a:solidFill>
                  <a:prstClr val="black"/>
                </a:solidFill>
                <a:latin typeface="Montserrat" panose="00000500000000000000" pitchFamily="2" charset="0"/>
              </a:rPr>
              <a:t>químicos en el estado de </a:t>
            </a:r>
            <a:r>
              <a:rPr lang="es-MX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Querétaro</a:t>
            </a:r>
            <a:endParaRPr lang="es-MX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85394" y="1085721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" panose="00000500000000000000" pitchFamily="2" charset="0"/>
              </a:rPr>
              <a:t>Escenarios de accidentes con sustancias químicas  peligrosas en la capa de información contenida en el Atlas Nacional de Riesgos.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31334" r="23286" b="20286"/>
          <a:stretch/>
        </p:blipFill>
        <p:spPr bwMode="auto">
          <a:xfrm>
            <a:off x="776044" y="2276872"/>
            <a:ext cx="7658222" cy="391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907704" y="6309320"/>
            <a:ext cx="617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" panose="00000500000000000000" pitchFamily="2" charset="0"/>
              </a:rPr>
              <a:t>http://www.atlasnacionalderiesgos.gob.mx/apps/Restringido</a:t>
            </a:r>
            <a:r>
              <a:rPr lang="es-MX" sz="1400" dirty="0"/>
              <a:t>/</a:t>
            </a:r>
          </a:p>
        </p:txBody>
      </p:sp>
      <p:sp>
        <p:nvSpPr>
          <p:cNvPr id="6" name="5 Rectángulo"/>
          <p:cNvSpPr/>
          <p:nvPr/>
        </p:nvSpPr>
        <p:spPr>
          <a:xfrm>
            <a:off x="611560" y="1628800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>
                <a:latin typeface="Montserrat" panose="00000500000000000000" pitchFamily="2" charset="0"/>
              </a:rPr>
              <a:t>En el ANR se encuentran simulaciones de escenarios de accidentes con sustancias peligrosas </a:t>
            </a:r>
          </a:p>
        </p:txBody>
      </p:sp>
    </p:spTree>
    <p:extLst>
      <p:ext uri="{BB962C8B-B14F-4D97-AF65-F5344CB8AC3E}">
        <p14:creationId xmlns:p14="http://schemas.microsoft.com/office/powerpoint/2010/main" val="401053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87624" y="97143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Montserrat" panose="00000500000000000000" pitchFamily="2" charset="0"/>
              </a:rPr>
              <a:t>Acciones de fortalecimiento para el estado de Querétaro</a:t>
            </a:r>
            <a:endParaRPr lang="es-MX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67544" y="1628800"/>
            <a:ext cx="80648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Adecuado ordenamiento territorial tomando en cuenta los aspectos de peligro y riesgo químico para su asignación.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Respetar las franjas de desarrollo o derechos de vía de los ductos que conducen sustancias peligrosas.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Capacitación </a:t>
            </a:r>
            <a:r>
              <a:rPr lang="es-MX" sz="1600" dirty="0">
                <a:latin typeface="Montserrat" panose="00000500000000000000" pitchFamily="2" charset="0"/>
              </a:rPr>
              <a:t>del personal de protección civil para la correcta interpretación de los atlas municipales de </a:t>
            </a:r>
            <a:r>
              <a:rPr lang="es-MX" sz="1600" dirty="0" smtClean="0">
                <a:latin typeface="Montserrat" panose="00000500000000000000" pitchFamily="2" charset="0"/>
              </a:rPr>
              <a:t>peligro y riesgo </a:t>
            </a:r>
            <a:r>
              <a:rPr lang="es-MX" sz="1600" dirty="0">
                <a:latin typeface="Montserrat" panose="00000500000000000000" pitchFamily="2" charset="0"/>
              </a:rPr>
              <a:t>y continuar desarrollando los atlas de los municipios faltantes.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Elaboración de los planes de contingencia municipales para la atención de emergencias químicas.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Trabajo coordinado en las actividades de perforación y excavación realizadas durante actividades de mantenimiento de tuberías de agua potable y drenaje, así como introducción de otros servicios.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Capacitación del personal de las unidades de protección civil en la atención de emergencias </a:t>
            </a:r>
            <a:r>
              <a:rPr lang="es-MX" sz="1600" dirty="0" smtClean="0">
                <a:latin typeface="Montserrat" panose="00000500000000000000" pitchFamily="2" charset="0"/>
              </a:rPr>
              <a:t>químicas. </a:t>
            </a:r>
            <a:endParaRPr lang="es-MX" sz="1600" dirty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Equipo de protección personal </a:t>
            </a:r>
            <a:r>
              <a:rPr lang="es-MX" sz="1600" dirty="0" smtClean="0">
                <a:latin typeface="Montserrat" panose="00000500000000000000" pitchFamily="2" charset="0"/>
              </a:rPr>
              <a:t>adecuado al tipo de emergencia que pueda presentarse.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Fomentar la creación de más Grupos Locales de Ayuda Mutua Industrial para fortalecer la atención de emergencias y optimizar recursos materiales y humanos.</a:t>
            </a:r>
          </a:p>
        </p:txBody>
      </p:sp>
    </p:spTree>
    <p:extLst>
      <p:ext uri="{BB962C8B-B14F-4D97-AF65-F5344CB8AC3E}">
        <p14:creationId xmlns:p14="http://schemas.microsoft.com/office/powerpoint/2010/main" val="164821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359068" y="1273243"/>
            <a:ext cx="4672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Municipios con Brigadas de PC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39552" y="1220095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Municipios con Consejo o Comité de PC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17327"/>
            <a:ext cx="4157198" cy="321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22" y="2017327"/>
            <a:ext cx="4070948" cy="314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26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62351" y="1375901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Número de acciones de capacitación por municipio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932040" y="1375900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Municipios con programas de capacitación en PC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9" y="2173605"/>
            <a:ext cx="4333685" cy="334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73605"/>
            <a:ext cx="4234529" cy="327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412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Impacto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graphicFrame>
        <p:nvGraphicFramePr>
          <p:cNvPr id="4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9809605"/>
              </p:ext>
            </p:extLst>
          </p:nvPr>
        </p:nvGraphicFramePr>
        <p:xfrm>
          <a:off x="611560" y="1196752"/>
          <a:ext cx="7958658" cy="5168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268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Impacto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graphicFrame>
        <p:nvGraphicFramePr>
          <p:cNvPr id="8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0667515"/>
              </p:ext>
            </p:extLst>
          </p:nvPr>
        </p:nvGraphicFramePr>
        <p:xfrm>
          <a:off x="251520" y="1052736"/>
          <a:ext cx="403244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788181"/>
              </p:ext>
            </p:extLst>
          </p:nvPr>
        </p:nvGraphicFramePr>
        <p:xfrm>
          <a:off x="4572000" y="1052736"/>
          <a:ext cx="410445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211007"/>
              </p:ext>
            </p:extLst>
          </p:nvPr>
        </p:nvGraphicFramePr>
        <p:xfrm>
          <a:off x="2267744" y="3789040"/>
          <a:ext cx="475252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4256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50" y="955087"/>
            <a:ext cx="6689373" cy="523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28A856-8863-3B47-871D-0BD0F50BE444}"/>
              </a:ext>
            </a:extLst>
          </p:cNvPr>
          <p:cNvSpPr txBox="1"/>
          <p:nvPr/>
        </p:nvSpPr>
        <p:spPr>
          <a:xfrm>
            <a:off x="107504" y="116632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ontserrat" pitchFamily="2" charset="77"/>
              </a:rPr>
              <a:t>Políticas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Públicas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err="1">
                <a:latin typeface="Montserrat" pitchFamily="2" charset="77"/>
              </a:rPr>
              <a:t>Gestión</a:t>
            </a:r>
            <a:r>
              <a:rPr lang="en-US" b="1" dirty="0">
                <a:latin typeface="Montserrat" pitchFamily="2" charset="77"/>
              </a:rPr>
              <a:t> Integral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="" xmlns:a16="http://schemas.microsoft.com/office/drawing/2014/main" id="{B274B974-E8DC-7947-9523-18BE6B675668}"/>
              </a:ext>
            </a:extLst>
          </p:cNvPr>
          <p:cNvSpPr txBox="1"/>
          <p:nvPr/>
        </p:nvSpPr>
        <p:spPr>
          <a:xfrm>
            <a:off x="179512" y="867807"/>
            <a:ext cx="43797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Montserrat" pitchFamily="2" charset="77"/>
                <a:hlinkClick r:id="rId4"/>
              </a:rPr>
              <a:t>http://</a:t>
            </a:r>
            <a:r>
              <a:rPr lang="en-US" sz="1100" b="1" i="1" dirty="0" smtClean="0">
                <a:latin typeface="Montserrat" pitchFamily="2" charset="77"/>
                <a:hlinkClick r:id="rId4"/>
              </a:rPr>
              <a:t>www.atlasnacionalderiesgos.gob.mx/apps/IGOPP</a:t>
            </a:r>
            <a:endParaRPr lang="en-US" sz="1100" b="1" i="1" dirty="0" smtClean="0">
              <a:latin typeface="Montserrat" pitchFamily="2" charset="77"/>
            </a:endParaRPr>
          </a:p>
          <a:p>
            <a:endParaRPr lang="en-US" sz="1100" b="1" i="1" dirty="0">
              <a:latin typeface="Montserra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D428000-644A-454A-9ECB-D9808BA003E3}"/>
              </a:ext>
            </a:extLst>
          </p:cNvPr>
          <p:cNvSpPr/>
          <p:nvPr/>
        </p:nvSpPr>
        <p:spPr>
          <a:xfrm>
            <a:off x="340066" y="6523603"/>
            <a:ext cx="7704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i="1" dirty="0">
                <a:solidFill>
                  <a:srgbClr val="000000"/>
                </a:solidFill>
                <a:latin typeface="Montserrat" pitchFamily="2" charset="77"/>
              </a:rPr>
              <a:t>Informe Estatal de Gobernabilidad y Políticas Públicas en Gestión del Riesgo de Desastres, CENAPRED (2018).</a:t>
            </a:r>
            <a:endParaRPr lang="es-ES_tradnl" sz="1000" b="1" i="1" dirty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FE08353-C43F-8A43-A108-679ADC0231F6}"/>
              </a:ext>
            </a:extLst>
          </p:cNvPr>
          <p:cNvSpPr txBox="1"/>
          <p:nvPr/>
        </p:nvSpPr>
        <p:spPr>
          <a:xfrm>
            <a:off x="316604" y="5877272"/>
            <a:ext cx="2971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Querétaro </a:t>
            </a:r>
            <a:r>
              <a:rPr lang="es-ES_tradnl" b="1" dirty="0" smtClean="0">
                <a:solidFill>
                  <a:srgbClr val="860000"/>
                </a:solidFill>
              </a:rPr>
              <a:t>59 </a:t>
            </a:r>
            <a:r>
              <a:rPr lang="es-ES_tradnl" b="1" dirty="0">
                <a:solidFill>
                  <a:srgbClr val="860000"/>
                </a:solidFill>
              </a:rPr>
              <a:t>% - </a:t>
            </a:r>
            <a:r>
              <a:rPr lang="es-ES_tradnl" dirty="0" smtClean="0">
                <a:solidFill>
                  <a:srgbClr val="860000"/>
                </a:solidFill>
              </a:rPr>
              <a:t>APRECIABLE</a:t>
            </a:r>
            <a:endParaRPr lang="es-ES_tradnl" dirty="0">
              <a:solidFill>
                <a:srgbClr val="860000"/>
              </a:solidFill>
            </a:endParaRPr>
          </a:p>
          <a:p>
            <a:r>
              <a:rPr lang="es-ES_tradnl" dirty="0"/>
              <a:t>Nacional</a:t>
            </a:r>
          </a:p>
        </p:txBody>
      </p:sp>
    </p:spTree>
    <p:extLst>
      <p:ext uri="{BB962C8B-B14F-4D97-AF65-F5344CB8AC3E}">
        <p14:creationId xmlns:p14="http://schemas.microsoft.com/office/powerpoint/2010/main" val="2674828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8" y="836712"/>
            <a:ext cx="8896297" cy="381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59FBD8-3D2B-294F-8E55-7A1A3FBD7F6E}"/>
              </a:ext>
            </a:extLst>
          </p:cNvPr>
          <p:cNvSpPr txBox="1"/>
          <p:nvPr/>
        </p:nvSpPr>
        <p:spPr>
          <a:xfrm>
            <a:off x="107504" y="116632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ontserrat" pitchFamily="2" charset="77"/>
              </a:rPr>
              <a:t>Políticas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Públicas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err="1">
                <a:latin typeface="Montserrat" pitchFamily="2" charset="77"/>
              </a:rPr>
              <a:t>Gestión</a:t>
            </a:r>
            <a:r>
              <a:rPr lang="en-US" b="1" dirty="0">
                <a:latin typeface="Montserrat" pitchFamily="2" charset="77"/>
              </a:rPr>
              <a:t> Integral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9BC16CB-1175-1A47-AE3F-FEE291F9BBF9}"/>
              </a:ext>
            </a:extLst>
          </p:cNvPr>
          <p:cNvSpPr txBox="1"/>
          <p:nvPr/>
        </p:nvSpPr>
        <p:spPr>
          <a:xfrm>
            <a:off x="5305104" y="3726793"/>
            <a:ext cx="726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B6C74DF-CB50-7F40-8DA2-7078C13C08D7}"/>
              </a:ext>
            </a:extLst>
          </p:cNvPr>
          <p:cNvSpPr txBox="1"/>
          <p:nvPr/>
        </p:nvSpPr>
        <p:spPr>
          <a:xfrm>
            <a:off x="112258" y="5614420"/>
            <a:ext cx="855069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2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dirty="0">
                <a:latin typeface="Montserrat" pitchFamily="2" charset="77"/>
              </a:rPr>
              <a:t>Implementación de </a:t>
            </a:r>
            <a:r>
              <a:rPr lang="es-ES_tradnl" sz="1100" b="1" dirty="0">
                <a:latin typeface="Montserrat" pitchFamily="2" charset="77"/>
              </a:rPr>
              <a:t>estructuras de protección financiera o Transferencia de riesgos</a:t>
            </a:r>
            <a:r>
              <a:rPr lang="es-ES_tradnl" sz="1100" dirty="0">
                <a:latin typeface="Montserrat" pitchFamily="2" charset="77"/>
              </a:rPr>
              <a:t> a nivel municipal, existencia de Estrategia para la Gestión Integral de Riesgos (EGIR</a:t>
            </a:r>
            <a:r>
              <a:rPr lang="es-ES_tradnl" sz="1100" dirty="0" smtClean="0">
                <a:latin typeface="Montserrat" pitchFamily="2" charset="77"/>
              </a:rPr>
              <a:t>).</a:t>
            </a:r>
            <a:endParaRPr lang="es-ES_tradnl" sz="1100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=""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5190372" y="3649383"/>
            <a:ext cx="1273753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angle 8">
            <a:extLst>
              <a:ext uri="{FF2B5EF4-FFF2-40B4-BE49-F238E27FC236}">
                <a16:creationId xmlns=""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3927690" y="3972172"/>
            <a:ext cx="1216659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TextBox 13">
            <a:extLst>
              <a:ext uri="{FF2B5EF4-FFF2-40B4-BE49-F238E27FC236}">
                <a16:creationId xmlns="" xmlns:a16="http://schemas.microsoft.com/office/drawing/2014/main" id="{D462C488-EBE2-1B47-8221-0A063607AE39}"/>
              </a:ext>
            </a:extLst>
          </p:cNvPr>
          <p:cNvSpPr txBox="1"/>
          <p:nvPr/>
        </p:nvSpPr>
        <p:spPr>
          <a:xfrm>
            <a:off x="4071069" y="4030273"/>
            <a:ext cx="7200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2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=""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3927690" y="3633953"/>
            <a:ext cx="1216659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TextBox 13">
            <a:extLst>
              <a:ext uri="{FF2B5EF4-FFF2-40B4-BE49-F238E27FC236}">
                <a16:creationId xmlns="" xmlns:a16="http://schemas.microsoft.com/office/drawing/2014/main" id="{D462C488-EBE2-1B47-8221-0A063607AE39}"/>
              </a:ext>
            </a:extLst>
          </p:cNvPr>
          <p:cNvSpPr txBox="1"/>
          <p:nvPr/>
        </p:nvSpPr>
        <p:spPr>
          <a:xfrm>
            <a:off x="4071069" y="3711363"/>
            <a:ext cx="7200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1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="" xmlns:a16="http://schemas.microsoft.com/office/drawing/2014/main" id="{2B6C74DF-CB50-7F40-8DA2-7078C13C08D7}"/>
              </a:ext>
            </a:extLst>
          </p:cNvPr>
          <p:cNvSpPr txBox="1"/>
          <p:nvPr/>
        </p:nvSpPr>
        <p:spPr>
          <a:xfrm>
            <a:off x="112258" y="4941168"/>
            <a:ext cx="903649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1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dirty="0">
                <a:latin typeface="Montserrat" pitchFamily="2" charset="77"/>
              </a:rPr>
              <a:t>Marco jurídico que establezca la actualización de los </a:t>
            </a:r>
            <a:r>
              <a:rPr lang="es-ES_tradnl" sz="1100" b="1" dirty="0">
                <a:latin typeface="Montserrat" pitchFamily="2" charset="77"/>
              </a:rPr>
              <a:t>planes de desarrollo urbano</a:t>
            </a:r>
            <a:r>
              <a:rPr lang="es-ES_tradnl" sz="1100" dirty="0">
                <a:latin typeface="Montserrat" pitchFamily="2" charset="77"/>
              </a:rPr>
              <a:t>, así como en los </a:t>
            </a:r>
            <a:r>
              <a:rPr lang="es-ES_tradnl" sz="1100" b="1" dirty="0">
                <a:latin typeface="Montserrat" pitchFamily="2" charset="77"/>
              </a:rPr>
              <a:t>planes de ordenamiento territorial</a:t>
            </a:r>
            <a:r>
              <a:rPr lang="es-ES_tradnl" sz="1100" dirty="0">
                <a:latin typeface="Montserrat" pitchFamily="2" charset="77"/>
              </a:rPr>
              <a:t> después de ocurrido un desastre, área de oportunidad para corregir los procesos de ocupación y uso del suelo que evidencien problemas o riesgos preexistentes.</a:t>
            </a:r>
            <a:endParaRPr lang="es-ES_tradnl" sz="1100" b="1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36" name="TextBox 15">
            <a:extLst>
              <a:ext uri="{FF2B5EF4-FFF2-40B4-BE49-F238E27FC236}">
                <a16:creationId xmlns="" xmlns:a16="http://schemas.microsoft.com/office/drawing/2014/main" id="{2B6C74DF-CB50-7F40-8DA2-7078C13C08D7}"/>
              </a:ext>
            </a:extLst>
          </p:cNvPr>
          <p:cNvSpPr txBox="1"/>
          <p:nvPr/>
        </p:nvSpPr>
        <p:spPr>
          <a:xfrm>
            <a:off x="112257" y="6133979"/>
            <a:ext cx="855069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3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dirty="0">
                <a:latin typeface="Montserrat" pitchFamily="2" charset="77"/>
              </a:rPr>
              <a:t>C</a:t>
            </a:r>
            <a:r>
              <a:rPr lang="es-ES_tradnl" sz="1100" dirty="0" smtClean="0">
                <a:latin typeface="Montserrat" pitchFamily="2" charset="77"/>
              </a:rPr>
              <a:t>ada </a:t>
            </a:r>
            <a:r>
              <a:rPr lang="es-ES_tradnl" sz="1100" b="1" dirty="0" smtClean="0">
                <a:latin typeface="Montserrat" pitchFamily="2" charset="77"/>
              </a:rPr>
              <a:t>sector es responsable de la realización de planes de recuperación, </a:t>
            </a:r>
            <a:r>
              <a:rPr lang="es-ES_tradnl" sz="1100" dirty="0" smtClean="0">
                <a:latin typeface="Montserrat" pitchFamily="2" charset="77"/>
              </a:rPr>
              <a:t>los cuales determinen acciones básicas y estrategias a realizar en caso de afrontar un proceso de recuperación post desastre.</a:t>
            </a:r>
            <a:endParaRPr lang="es-ES_tradnl" sz="11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039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2" grpId="0" animBg="1"/>
      <p:bldP spid="19" grpId="0" animBg="1"/>
      <p:bldP spid="21" grpId="0"/>
      <p:bldP spid="28" grpId="0" animBg="1"/>
      <p:bldP spid="29" grpId="0"/>
      <p:bldP spid="30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8740838-4494-4A4F-911F-2B360E667D85}"/>
              </a:ext>
            </a:extLst>
          </p:cNvPr>
          <p:cNvSpPr txBox="1"/>
          <p:nvPr/>
        </p:nvSpPr>
        <p:spPr>
          <a:xfrm>
            <a:off x="107504" y="116632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ontserrat" pitchFamily="2" charset="77"/>
              </a:rPr>
              <a:t>Políticas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Públicas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err="1">
                <a:latin typeface="Montserrat" pitchFamily="2" charset="77"/>
              </a:rPr>
              <a:t>Gestión</a:t>
            </a:r>
            <a:r>
              <a:rPr lang="en-US" b="1" dirty="0">
                <a:latin typeface="Montserrat" pitchFamily="2" charset="77"/>
              </a:rPr>
              <a:t> Integral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78105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02" y="3684687"/>
            <a:ext cx="80581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0912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3243</TotalTime>
  <Words>1453</Words>
  <Application>Microsoft Office PowerPoint</Application>
  <PresentationFormat>Presentación en pantalla (4:3)</PresentationFormat>
  <Paragraphs>175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Izcapa Treviño Cecilia</cp:lastModifiedBy>
  <cp:revision>109</cp:revision>
  <dcterms:created xsi:type="dcterms:W3CDTF">2018-12-04T21:42:05Z</dcterms:created>
  <dcterms:modified xsi:type="dcterms:W3CDTF">2019-02-25T19:11:08Z</dcterms:modified>
</cp:coreProperties>
</file>