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21" r:id="rId4"/>
    <p:sldId id="322" r:id="rId5"/>
    <p:sldId id="325" r:id="rId6"/>
    <p:sldId id="326" r:id="rId7"/>
    <p:sldId id="327" r:id="rId8"/>
    <p:sldId id="328" r:id="rId9"/>
    <p:sldId id="333" r:id="rId10"/>
    <p:sldId id="334" r:id="rId11"/>
    <p:sldId id="323" r:id="rId12"/>
    <p:sldId id="324" r:id="rId13"/>
    <p:sldId id="329" r:id="rId14"/>
    <p:sldId id="330" r:id="rId15"/>
    <p:sldId id="331" r:id="rId16"/>
    <p:sldId id="332" r:id="rId17"/>
    <p:sldId id="319" r:id="rId18"/>
    <p:sldId id="335" r:id="rId19"/>
    <p:sldId id="336" r:id="rId20"/>
    <p:sldId id="320" r:id="rId21"/>
    <p:sldId id="337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57" autoAdjust="0"/>
  </p:normalViewPr>
  <p:slideViewPr>
    <p:cSldViewPr showGuides="1">
      <p:cViewPr>
        <p:scale>
          <a:sx n="78" d="100"/>
          <a:sy n="78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</a:t>
            </a:r>
            <a:r>
              <a:rPr lang="es-MX" strike="noStrike" baseline="0" dirty="0" smtClean="0"/>
              <a:t>Administrativa  IX Golfo Norte. Fuente: IMTA-CONAGUA, 2013.</a:t>
            </a:r>
            <a:endParaRPr lang="es-MX" strike="noStrik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97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077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934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934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Las nuevas capas de indicadores cuantitativos y de escenarios de riesgo por ondas de calor se</a:t>
            </a:r>
            <a:r>
              <a:rPr lang="es-MX" sz="1200" baseline="0" dirty="0" smtClean="0">
                <a:latin typeface="Montserrat" panose="00000500000000000000" pitchFamily="2" charset="0"/>
              </a:rPr>
              <a:t> pueden entregar por correo electrónico, aún cuando no estén todavía en el </a:t>
            </a:r>
            <a:r>
              <a:rPr lang="es-MX" sz="1200" baseline="0" dirty="0" err="1" smtClean="0">
                <a:latin typeface="Montserrat" panose="00000500000000000000" pitchFamily="2" charset="0"/>
              </a:rPr>
              <a:t>ANR</a:t>
            </a:r>
            <a:r>
              <a:rPr lang="es-MX" sz="1200" baseline="0" dirty="0" smtClean="0">
                <a:latin typeface="Montserrat" panose="00000500000000000000" pitchFamily="2" charset="0"/>
              </a:rPr>
              <a:t>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587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03/06/1996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07:53:39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21.09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-99.78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 km al NORTE de CADEREYTA, QRO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03/06/1996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12:53:39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revisado</a:t>
            </a:r>
            <a:r>
              <a:rPr lang="es-MX" dirty="0" smtClean="0"/>
              <a:t> </a:t>
            </a:r>
          </a:p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22/01/1998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22:56:39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3.7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20.59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-100.1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 km al NOROESTE de TEQUISQUIAPAN, QRO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23/01/1998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04:56:39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revisado</a:t>
            </a:r>
            <a:r>
              <a:rPr lang="es-MX" dirty="0" smtClean="0"/>
              <a:t> </a:t>
            </a:r>
          </a:p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29/01/1998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01:59:43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3.7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20.21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-100.2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km al SUROESTE de S JUAN DEL RIO, QRO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29/01/1998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07:59:43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revisado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11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12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Querétaro 455,026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baseline="0" dirty="0" smtClean="0"/>
              <a:t>viviendas de las cuales aproximadamente </a:t>
            </a:r>
            <a:r>
              <a:rPr lang="es-MX" baseline="0" smtClean="0"/>
              <a:t>el 15% (66,857) </a:t>
            </a:r>
            <a:r>
              <a:rPr lang="es-MX" baseline="0" dirty="0" smtClean="0"/>
              <a:t>presentan una vulnerabilidad de media a alta </a:t>
            </a:r>
            <a:r>
              <a:rPr lang="es-MX" sz="1200" dirty="0" smtClean="0">
                <a:latin typeface="Montserrat" panose="00000500000000000000" pitchFamily="2" charset="0"/>
              </a:rPr>
              <a:t>ante la ocurrencia de un fenómeno intenso (viento y sismo)</a:t>
            </a:r>
            <a:r>
              <a:rPr lang="es-MX" baseline="0" dirty="0" smtClean="0"/>
              <a:t>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9BA37-DA2C-47D2-863A-AAA5024F6372}" type="datetime1">
              <a:rPr lang="es-ES_tradnl" altLang="es-MX"/>
              <a:pPr>
                <a:defRPr/>
              </a:pPr>
              <a:t>25/02/2019</a:t>
            </a:fld>
            <a:endParaRPr lang="es-ES_tradnl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4221F-E518-4534-9405-6BFBA716DF24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0725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cenapred.gob.mx/PublicacionesWebGobMX/buscaindex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b.mx/cms/uploads/attachment/file/281339/ZONA_URBANA_TEQUISQUIAPAN__QRO..pdf" TargetMode="External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hyperlink" Target="https://www.gob.mx/conagua/acciones-y-programas/golfo-norte-77779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hyperlink" Target="http://www.atlasnacionalderiesgos.gob.mx/descargas/anexos.zi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mn.cna.gob.mx/es/climatologia/monitor-de-sequia/monitor-de-sequia-en-mexico" TargetMode="External"/><Relationship Id="rId5" Type="http://schemas.openxmlformats.org/officeDocument/2006/relationships/hyperlink" Target="https://www.cenapred.gob.mx/es/Publicaciones/archivos/8-FASCCULOSEQUAS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lln.net/" TargetMode="External"/><Relationship Id="rId5" Type="http://schemas.openxmlformats.org/officeDocument/2006/relationships/hyperlink" Target="https://www.cenapred.gob.mx/es/Publicaciones/archivos/189-FASCCULOTORMENTASSEVERAS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cenapred.unam.mx/DIR_INVESTIGACION/Fraccion_XLI/RH/180301_RH_ondas_de_calor_mapas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Htpipa" TargetMode="External"/><Relationship Id="rId2" Type="http://schemas.openxmlformats.org/officeDocument/2006/relationships/hyperlink" Target="https://www.cenapred.gob.mx/es/Publicaciones/archivos/300-INFOGRAFAKARSTICIDAD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-1" y="980728"/>
            <a:ext cx="37079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Montserrat"/>
              </a:rPr>
              <a:t>El enorme campo volcánico de </a:t>
            </a:r>
            <a:r>
              <a:rPr lang="es-MX" sz="1400" b="1" dirty="0" smtClean="0">
                <a:latin typeface="Montserrat"/>
              </a:rPr>
              <a:t>Michoacán-Guanajuato</a:t>
            </a:r>
            <a:r>
              <a:rPr lang="es-MX" sz="1400" dirty="0" smtClean="0">
                <a:latin typeface="Montserrat"/>
              </a:rPr>
              <a:t> (CVMG</a:t>
            </a:r>
            <a:r>
              <a:rPr lang="es-MX" sz="1400" dirty="0">
                <a:latin typeface="Montserrat"/>
              </a:rPr>
              <a:t>) contiene 1,040 volcanes, incluyendo los dos conos históricamente activos de </a:t>
            </a:r>
            <a:r>
              <a:rPr lang="es-MX" sz="1400" dirty="0" err="1">
                <a:latin typeface="Montserrat"/>
              </a:rPr>
              <a:t>Jorullo</a:t>
            </a:r>
            <a:r>
              <a:rPr lang="es-MX" sz="1400" dirty="0">
                <a:latin typeface="Montserrat"/>
              </a:rPr>
              <a:t> y </a:t>
            </a:r>
            <a:r>
              <a:rPr lang="es-MX" sz="1400" dirty="0" err="1" smtClean="0">
                <a:latin typeface="Montserrat"/>
              </a:rPr>
              <a:t>Parícutin</a:t>
            </a:r>
            <a:r>
              <a:rPr lang="es-MX" sz="1400" dirty="0" smtClean="0">
                <a:latin typeface="Montserrat"/>
              </a:rPr>
              <a:t>. Cubre </a:t>
            </a:r>
            <a:r>
              <a:rPr lang="es-MX" sz="1400" dirty="0">
                <a:latin typeface="Montserrat"/>
              </a:rPr>
              <a:t>un área de 200 x 250 km en la mitad del estado de </a:t>
            </a:r>
            <a:r>
              <a:rPr lang="es-MX" sz="1400" dirty="0" smtClean="0">
                <a:latin typeface="Montserrat"/>
              </a:rPr>
              <a:t>Michoacán, el </a:t>
            </a:r>
            <a:r>
              <a:rPr lang="es-MX" sz="1400" dirty="0">
                <a:latin typeface="Montserrat"/>
              </a:rPr>
              <a:t>sur del estado de Guanajuato, en la porción centro-occidental del </a:t>
            </a:r>
            <a:r>
              <a:rPr lang="es-MX" sz="1400" dirty="0" smtClean="0">
                <a:latin typeface="Montserrat"/>
              </a:rPr>
              <a:t>país, a 15 km de la capital del estado de Querétaro.</a:t>
            </a:r>
          </a:p>
          <a:p>
            <a:pPr algn="just"/>
            <a:r>
              <a:rPr lang="es-MX" sz="1400" dirty="0">
                <a:latin typeface="Montserrat"/>
              </a:rPr>
              <a:t>El </a:t>
            </a:r>
            <a:r>
              <a:rPr lang="es-MX" sz="1400" dirty="0" err="1">
                <a:latin typeface="Montserrat"/>
              </a:rPr>
              <a:t>Jorullo</a:t>
            </a:r>
            <a:r>
              <a:rPr lang="es-MX" sz="1400" dirty="0">
                <a:latin typeface="Montserrat"/>
              </a:rPr>
              <a:t>, que se construyó en 1759-1774 </a:t>
            </a:r>
            <a:r>
              <a:rPr lang="es-MX" sz="1400" dirty="0" smtClean="0">
                <a:latin typeface="Montserrat"/>
              </a:rPr>
              <a:t> </a:t>
            </a:r>
            <a:r>
              <a:rPr lang="es-MX" sz="1400" dirty="0">
                <a:latin typeface="Montserrat"/>
              </a:rPr>
              <a:t>y el </a:t>
            </a:r>
            <a:r>
              <a:rPr lang="es-MX" sz="1400" dirty="0" err="1">
                <a:latin typeface="Montserrat"/>
              </a:rPr>
              <a:t>Parícutin</a:t>
            </a:r>
            <a:r>
              <a:rPr lang="es-MX" sz="1400" dirty="0">
                <a:latin typeface="Montserrat"/>
              </a:rPr>
              <a:t>, que apareció en mitad de una milpa y se mantuvo activo de 1943 a </a:t>
            </a:r>
            <a:r>
              <a:rPr lang="es-MX" sz="1400" dirty="0" smtClean="0">
                <a:latin typeface="Montserrat"/>
              </a:rPr>
              <a:t>1952, </a:t>
            </a:r>
            <a:r>
              <a:rPr lang="es-MX" sz="1400" dirty="0">
                <a:latin typeface="Montserrat"/>
              </a:rPr>
              <a:t>son los volcanes más conocidos de esta zona. </a:t>
            </a:r>
          </a:p>
          <a:p>
            <a:pPr algn="just"/>
            <a:endParaRPr lang="es-MX" sz="1400" dirty="0" smtClean="0">
              <a:latin typeface="Montserrat"/>
            </a:endParaRPr>
          </a:p>
          <a:p>
            <a:pPr algn="just"/>
            <a:endParaRPr lang="es-MX" sz="1400" dirty="0" smtClean="0">
              <a:latin typeface="Montserrat"/>
            </a:endParaRPr>
          </a:p>
          <a:p>
            <a:pPr algn="just"/>
            <a:endParaRPr lang="es-MX" sz="1400" dirty="0" smtClean="0">
              <a:latin typeface="Montserrat"/>
            </a:endParaRPr>
          </a:p>
          <a:p>
            <a:pPr algn="just"/>
            <a:endParaRPr lang="es-MX" sz="1400" dirty="0">
              <a:latin typeface="Montserrat"/>
            </a:endParaRPr>
          </a:p>
          <a:p>
            <a:pPr algn="just"/>
            <a:endParaRPr lang="es-MX" sz="1400" dirty="0">
              <a:latin typeface="Montserra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7263" y="363722"/>
            <a:ext cx="1768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Vulcanismo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0" y="4293096"/>
            <a:ext cx="37079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/>
              </a:rPr>
              <a:t>La </a:t>
            </a:r>
            <a:r>
              <a:rPr lang="es-MX" sz="1400" dirty="0">
                <a:latin typeface="Montserrat"/>
              </a:rPr>
              <a:t>ubicación de los volcanes y campos volcánicos activos en el país puede ser consultada en el Atlas Nacional de Riesgo</a:t>
            </a:r>
            <a:r>
              <a:rPr lang="es-MX" sz="1400" dirty="0" smtClean="0">
                <a:latin typeface="Montserrat"/>
              </a:rPr>
              <a:t>.</a:t>
            </a:r>
          </a:p>
          <a:p>
            <a:pPr algn="just"/>
            <a:endParaRPr lang="es-MX" sz="700" dirty="0">
              <a:latin typeface="Montserrat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El CENAPRED tiene numerosas publicaciones (folletos e infografías) acerca de los peligros volcánicos, que pueden ser consultados en :</a:t>
            </a:r>
          </a:p>
          <a:p>
            <a:pPr algn="just"/>
            <a:endParaRPr lang="es-MX" sz="700" dirty="0" smtClean="0">
              <a:latin typeface="Montserrat" panose="00000500000000000000" pitchFamily="2" charset="0"/>
            </a:endParaRPr>
          </a:p>
          <a:p>
            <a:pPr algn="ctr"/>
            <a:r>
              <a:rPr lang="es-MX" sz="1200" dirty="0">
                <a:solidFill>
                  <a:schemeClr val="tx2"/>
                </a:solidFill>
                <a:latin typeface="Montserrat" panose="00000500000000000000" pitchFamily="2" charset="0"/>
                <a:hlinkClick r:id="rId2"/>
              </a:rPr>
              <a:t>http://</a:t>
            </a:r>
            <a:r>
              <a:rPr lang="es-MX" sz="1200" dirty="0" smtClean="0">
                <a:solidFill>
                  <a:schemeClr val="tx2"/>
                </a:solidFill>
                <a:latin typeface="Montserrat" panose="00000500000000000000" pitchFamily="2" charset="0"/>
                <a:hlinkClick r:id="rId2"/>
              </a:rPr>
              <a:t>www.cenapred.gob.mx/PublicacionesWebGobMX/buscaindex</a:t>
            </a:r>
            <a:endParaRPr lang="es-MX" sz="800" dirty="0" smtClean="0">
              <a:latin typeface="Montserrat" panose="000005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r="1246" b="6250"/>
          <a:stretch/>
        </p:blipFill>
        <p:spPr bwMode="auto">
          <a:xfrm>
            <a:off x="3754163" y="1124744"/>
            <a:ext cx="5361237" cy="248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60" y="3625402"/>
            <a:ext cx="2531958" cy="162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839013"/>
            <a:ext cx="3175248" cy="20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96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332070"/>
            <a:ext cx="9144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sismos </a:t>
            </a:r>
          </a:p>
          <a:p>
            <a:pPr algn="just"/>
            <a:endParaRPr lang="es-MX" b="1" dirty="0" smtClean="0">
              <a:solidFill>
                <a:srgbClr val="38806B"/>
              </a:solidFill>
              <a:latin typeface="Montserrat"/>
            </a:endParaRPr>
          </a:p>
          <a:p>
            <a:pPr algn="just"/>
            <a:endParaRPr lang="es-MX" sz="1400" b="1" dirty="0">
              <a:solidFill>
                <a:srgbClr val="38806B"/>
              </a:solidFill>
              <a:latin typeface="Montserrat"/>
            </a:endParaRPr>
          </a:p>
          <a:p>
            <a:pPr algn="just"/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: Querétaro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se encuentra en las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zonas 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y B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con base en la Regionalización Sísmica de la CFE, lo que indica que pueden ocurrir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con magnitud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menor a M5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así como a la exposición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enjambres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sísmicos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debido 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fallas locales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mayor parte del territorio se encuentra en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A, de baja intensidad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no se esperan aceleraciones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del suelo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mayores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al 10%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aceleración de la gravedad.</a:t>
            </a: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B, de media intensidad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las aceleraciones del suelo, ante la ocurrencia de un sismo, 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no alcanzan a  rebasar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el 70 % de la aceleración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gravedad.  </a:t>
            </a:r>
          </a:p>
          <a:p>
            <a:pPr algn="just"/>
            <a:endParaRPr lang="es-MX" sz="1400" dirty="0">
              <a:solidFill>
                <a:prstClr val="black"/>
              </a:solidFill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SSN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1900 a la fecha ha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registrado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12 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el territorio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Querétaro y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no cuenta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estaciones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la entidad. El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con mayor magnitud fue registrado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03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junio de 1996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M4.2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44 km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norte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Cadereyta y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 una profundidad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26 km.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4788024" y="3645024"/>
            <a:ext cx="4350378" cy="3192855"/>
            <a:chOff x="5059260" y="3872864"/>
            <a:chExt cx="4079142" cy="2965015"/>
          </a:xfrm>
        </p:grpSpPr>
        <p:pic>
          <p:nvPicPr>
            <p:cNvPr id="1026" name="Picture 2" descr="G:\cfe\Queretar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8" t="4999"/>
            <a:stretch/>
          </p:blipFill>
          <p:spPr bwMode="auto">
            <a:xfrm>
              <a:off x="5059260" y="3872864"/>
              <a:ext cx="4079142" cy="2965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F:\f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02" t="9528" r="9354" b="57915"/>
            <a:stretch/>
          </p:blipFill>
          <p:spPr bwMode="auto">
            <a:xfrm>
              <a:off x="7524328" y="4690139"/>
              <a:ext cx="891500" cy="92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6 CuadroTexto"/>
          <p:cNvSpPr txBox="1"/>
          <p:nvPr/>
        </p:nvSpPr>
        <p:spPr>
          <a:xfrm>
            <a:off x="35496" y="3933056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ciudad de Querétaro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se encuentra en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un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raben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o fosa, limitado por fallas pertenecientes a los sistemas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Taxco-San Miguel de Allende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al sistema  de fallas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Chapala-Tula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 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sistema estructural  en donde se intersectan ambos sistemas de fallas forman  un arreglo ortogonal de </a:t>
            </a:r>
            <a:r>
              <a:rPr lang="es-MX" sz="1400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horsts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graben y </a:t>
            </a:r>
            <a:r>
              <a:rPr lang="es-MX" sz="1400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semigrabens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que de acuerdo a algunos autores, es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considerado sísmicamente activo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7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5672" y="3717032"/>
            <a:ext cx="441654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algn="just"/>
            <a:endParaRPr lang="es-MX" b="1" dirty="0" smtClean="0">
              <a:solidFill>
                <a:srgbClr val="38806B"/>
              </a:solidFill>
              <a:latin typeface="Montserrat"/>
            </a:endParaRPr>
          </a:p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necesario generar estudios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</a:p>
          <a:p>
            <a:pPr marL="285750" indent="-285750" algn="just">
              <a:buFont typeface="Symbol" panose="05050102010706020507" pitchFamily="18" charset="2"/>
              <a:buChar char="·"/>
            </a:pP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Mapa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vulnerabilidad y riesgo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sismos.</a:t>
            </a:r>
          </a:p>
          <a:p>
            <a:pPr marL="285750" indent="-285750" algn="just">
              <a:buFont typeface="Symbol" panose="05050102010706020507" pitchFamily="18" charset="2"/>
              <a:buChar char="·"/>
            </a:pP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Actualizar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reglamento de construcción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vigente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los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municipales restantes.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7947" y="2847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2050" name="Picture 2" descr="G:\estados_gif\Queretaro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68042"/>
            <a:ext cx="4389825" cy="462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5192520" y="5781344"/>
            <a:ext cx="4348032" cy="816008"/>
            <a:chOff x="5364088" y="5392816"/>
            <a:chExt cx="4348032" cy="816008"/>
          </a:xfrm>
        </p:grpSpPr>
        <p:grpSp>
          <p:nvGrpSpPr>
            <p:cNvPr id="20" name="19 Grupo"/>
            <p:cNvGrpSpPr/>
            <p:nvPr/>
          </p:nvGrpSpPr>
          <p:grpSpPr>
            <a:xfrm>
              <a:off x="5364088" y="5445224"/>
              <a:ext cx="2942515" cy="763600"/>
              <a:chOff x="5373901" y="5445224"/>
              <a:chExt cx="2942515" cy="763600"/>
            </a:xfrm>
          </p:grpSpPr>
          <p:sp>
            <p:nvSpPr>
              <p:cNvPr id="23" name="9 CuadroTexto"/>
              <p:cNvSpPr txBox="1"/>
              <p:nvPr/>
            </p:nvSpPr>
            <p:spPr>
              <a:xfrm>
                <a:off x="7524328" y="5613096"/>
                <a:ext cx="7920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3</a:t>
                </a:r>
                <a:r>
                  <a:rPr lang="es-MX" sz="1000" dirty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≤</a:t>
                </a:r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M    &lt;4</a:t>
                </a:r>
                <a:endParaRPr lang="es-MX" sz="1000" dirty="0">
                  <a:solidFill>
                    <a:prstClr val="black"/>
                  </a:solidFill>
                  <a:latin typeface="Montserrat" panose="00000500000000000000" pitchFamily="2" charset="0"/>
                </a:endParaRPr>
              </a:p>
            </p:txBody>
          </p:sp>
          <p:pic>
            <p:nvPicPr>
              <p:cNvPr id="24" name="Picture 2" descr="F:\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006147"/>
                  </a:clrFrom>
                  <a:clrTo>
                    <a:srgbClr val="00614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89" t="29796" r="80502" b="65571"/>
              <a:stretch/>
            </p:blipFill>
            <p:spPr bwMode="auto">
              <a:xfrm>
                <a:off x="5373901" y="5595143"/>
                <a:ext cx="350227" cy="282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7 CuadroTexto"/>
              <p:cNvSpPr txBox="1"/>
              <p:nvPr/>
            </p:nvSpPr>
            <p:spPr>
              <a:xfrm>
                <a:off x="5652120" y="5703059"/>
                <a:ext cx="21877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Fallas y Fracturas</a:t>
                </a:r>
              </a:p>
            </p:txBody>
          </p:sp>
          <p:sp>
            <p:nvSpPr>
              <p:cNvPr id="26" name="Oval 2"/>
              <p:cNvSpPr/>
              <p:nvPr/>
            </p:nvSpPr>
            <p:spPr>
              <a:xfrm>
                <a:off x="7884368" y="5661248"/>
                <a:ext cx="117727" cy="144016"/>
              </a:xfrm>
              <a:prstGeom prst="ellipse">
                <a:avLst/>
              </a:prstGeom>
              <a:solidFill>
                <a:srgbClr val="16F6F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pic>
            <p:nvPicPr>
              <p:cNvPr id="27" name="Picture 3" descr="F:\3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006147"/>
                  </a:clrFrom>
                  <a:clrTo>
                    <a:srgbClr val="00614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160" t="43083" r="13716" b="53363"/>
              <a:stretch/>
            </p:blipFill>
            <p:spPr bwMode="auto">
              <a:xfrm>
                <a:off x="7397194" y="5805264"/>
                <a:ext cx="919222" cy="403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27 Elipse"/>
              <p:cNvSpPr/>
              <p:nvPr/>
            </p:nvSpPr>
            <p:spPr>
              <a:xfrm>
                <a:off x="7884368" y="5445224"/>
                <a:ext cx="117727" cy="11522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" name="9 CuadroTexto"/>
            <p:cNvSpPr txBox="1"/>
            <p:nvPr/>
          </p:nvSpPr>
          <p:spPr>
            <a:xfrm>
              <a:off x="7524328" y="5871814"/>
              <a:ext cx="2187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4≤M   &lt;5</a:t>
              </a:r>
              <a:endParaRPr lang="es-MX" sz="1000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2" name="9 CuadroTexto"/>
            <p:cNvSpPr txBox="1"/>
            <p:nvPr/>
          </p:nvSpPr>
          <p:spPr>
            <a:xfrm>
              <a:off x="7524328" y="5392816"/>
              <a:ext cx="2187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>
                  <a:solidFill>
                    <a:prstClr val="black"/>
                  </a:solidFill>
                  <a:latin typeface="Montserrat" panose="00000500000000000000" pitchFamily="2" charset="0"/>
                </a:rPr>
                <a:t>2</a:t>
              </a:r>
              <a:r>
                <a:rPr lang="es-MX" sz="10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≤M    &lt;</a:t>
              </a:r>
              <a:r>
                <a:rPr lang="es-MX" sz="1000" dirty="0">
                  <a:solidFill>
                    <a:prstClr val="black"/>
                  </a:solidFill>
                  <a:latin typeface="Montserrat" panose="00000500000000000000" pitchFamily="2" charset="0"/>
                </a:rPr>
                <a:t>3</a:t>
              </a:r>
            </a:p>
          </p:txBody>
        </p:sp>
      </p:grpSp>
      <p:sp>
        <p:nvSpPr>
          <p:cNvPr id="2" name="1 Rectángulo"/>
          <p:cNvSpPr/>
          <p:nvPr/>
        </p:nvSpPr>
        <p:spPr>
          <a:xfrm>
            <a:off x="179513" y="980728"/>
            <a:ext cx="436270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Existe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actividad minera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que puede generar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inducida,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que suele ser perciba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 las comunidades construidas sobre jales mineros o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entorno a la mina. </a:t>
            </a: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/>
              </a:rPr>
              <a:t>En el Atlas Nacional de Riesgos se pueden encontrar las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 del terreno para diferentes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periodos de retorno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.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/>
              </a:rPr>
              <a:t>La DI del CENAPRED cuenta con una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”Guía  Básica de Microzonificación Sísmica”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   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lvl="0"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lvl="0"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4064" y="221736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851921" y="1005864"/>
            <a:ext cx="511256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MX" sz="1400" b="1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55 % del estado es propenso a inestabilidad de laderas</a:t>
            </a:r>
            <a:endParaRPr lang="es-MX" sz="1400" b="1" dirty="0">
              <a:solidFill>
                <a:srgbClr val="FF0000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995936" y="5858688"/>
            <a:ext cx="50470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Fortalecimiento </a:t>
            </a:r>
            <a:r>
              <a:rPr lang="es-MX" sz="1400" dirty="0" smtClean="0">
                <a:latin typeface="Montserrat" panose="00000500000000000000" pitchFamily="2" charset="0"/>
              </a:rPr>
              <a:t>del </a:t>
            </a:r>
            <a:r>
              <a:rPr lang="es-MX" sz="1400" b="1" dirty="0" smtClean="0">
                <a:latin typeface="Montserrat" panose="00000500000000000000" pitchFamily="2" charset="0"/>
              </a:rPr>
              <a:t>área </a:t>
            </a:r>
            <a:r>
              <a:rPr lang="es-MX" sz="1400" b="1" dirty="0">
                <a:latin typeface="Montserrat" panose="00000500000000000000" pitchFamily="2" charset="0"/>
              </a:rPr>
              <a:t>de investigación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b="1" dirty="0">
                <a:latin typeface="Montserrat" panose="00000500000000000000" pitchFamily="2" charset="0"/>
              </a:rPr>
              <a:t>fenómenos geológicos </a:t>
            </a:r>
            <a:r>
              <a:rPr lang="es-MX" sz="1400" dirty="0">
                <a:latin typeface="Montserrat" panose="00000500000000000000" pitchFamily="2" charset="0"/>
              </a:rPr>
              <a:t>con una visión claramente </a:t>
            </a:r>
            <a:r>
              <a:rPr lang="es-MX" sz="1400" b="1" dirty="0" smtClean="0">
                <a:latin typeface="Montserrat" panose="00000500000000000000" pitchFamily="2" charset="0"/>
              </a:rPr>
              <a:t>preventiva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65416" y="1005864"/>
            <a:ext cx="3042489" cy="40691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995936" y="1260043"/>
            <a:ext cx="50470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De acuerdo con información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la Coordinación Estatal de </a:t>
            </a:r>
            <a:r>
              <a:rPr lang="es-MX" sz="1400" dirty="0" smtClean="0">
                <a:latin typeface="Montserrat" panose="00000500000000000000" pitchFamily="2" charset="0"/>
              </a:rPr>
              <a:t>PC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de Querétaro, se han presentado casos </a:t>
            </a:r>
            <a:r>
              <a:rPr lang="da-DK" sz="1400" b="1" dirty="0" smtClean="0">
                <a:latin typeface="Montserrat" panose="00000500000000000000" pitchFamily="2" charset="0"/>
              </a:rPr>
              <a:t>severos</a:t>
            </a:r>
            <a:r>
              <a:rPr lang="da-DK" sz="1400" dirty="0" smtClean="0">
                <a:latin typeface="Montserrat" panose="00000500000000000000" pitchFamily="2" charset="0"/>
              </a:rPr>
              <a:t> de </a:t>
            </a:r>
            <a:r>
              <a:rPr lang="da-DK" sz="1400" b="1" dirty="0">
                <a:latin typeface="Montserrat" panose="00000500000000000000" pitchFamily="2" charset="0"/>
              </a:rPr>
              <a:t>hundimiento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y </a:t>
            </a:r>
            <a:r>
              <a:rPr lang="da-DK" sz="1400" b="1" dirty="0">
                <a:latin typeface="Montserrat" panose="00000500000000000000" pitchFamily="2" charset="0"/>
              </a:rPr>
              <a:t>agrietamiento </a:t>
            </a:r>
            <a:r>
              <a:rPr lang="da-DK" sz="1400" dirty="0">
                <a:latin typeface="Montserrat" panose="00000500000000000000" pitchFamily="2" charset="0"/>
              </a:rPr>
              <a:t>del </a:t>
            </a:r>
            <a:r>
              <a:rPr lang="da-DK" sz="1400" dirty="0" smtClean="0">
                <a:latin typeface="Montserrat" panose="00000500000000000000" pitchFamily="2" charset="0"/>
              </a:rPr>
              <a:t>terreno, los cuales han afectado principalmente </a:t>
            </a:r>
            <a:r>
              <a:rPr lang="da-DK" sz="1400" b="1" dirty="0" smtClean="0">
                <a:latin typeface="Montserrat" panose="00000500000000000000" pitchFamily="2" charset="0"/>
              </a:rPr>
              <a:t>el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es-MX" sz="1400" b="1" dirty="0">
                <a:latin typeface="Montserrat" panose="00000500000000000000" pitchFamily="2" charset="0"/>
              </a:rPr>
              <a:t>Valle de </a:t>
            </a:r>
            <a:r>
              <a:rPr lang="es-MX" sz="1400" b="1" dirty="0" smtClean="0">
                <a:latin typeface="Montserrat" panose="00000500000000000000" pitchFamily="2" charset="0"/>
              </a:rPr>
              <a:t>Querétaro, </a:t>
            </a:r>
            <a:r>
              <a:rPr lang="es-MX" sz="1400" dirty="0" smtClean="0">
                <a:latin typeface="Montserrat" panose="00000500000000000000" pitchFamily="2" charset="0"/>
              </a:rPr>
              <a:t>originados </a:t>
            </a:r>
            <a:r>
              <a:rPr lang="es-MX" sz="1400" b="1" dirty="0" smtClean="0">
                <a:latin typeface="Montserrat" panose="00000500000000000000" pitchFamily="2" charset="0"/>
              </a:rPr>
              <a:t>por</a:t>
            </a:r>
            <a:r>
              <a:rPr lang="da-DK" sz="1400" b="1" dirty="0" smtClean="0">
                <a:latin typeface="Montserrat" panose="00000500000000000000" pitchFamily="2" charset="0"/>
              </a:rPr>
              <a:t> la extracción intensiva de agua y erosión hídrica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algn="just">
              <a:buClr>
                <a:srgbClr val="CBB487"/>
              </a:buClr>
            </a:pPr>
            <a:endParaRPr lang="da-DK" sz="1400" b="1" dirty="0">
              <a:latin typeface="Montserrat" panose="00000500000000000000" pitchFamily="2" charset="0"/>
            </a:endParaRPr>
          </a:p>
          <a:p>
            <a:pPr algn="just">
              <a:buClr>
                <a:srgbClr val="CBB487"/>
              </a:buClr>
            </a:pPr>
            <a:r>
              <a:rPr lang="es-MX" sz="1400" b="1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Por otra parte, en los últimos años se han registrado </a:t>
            </a:r>
            <a:r>
              <a:rPr lang="es-MX" sz="1400" b="1" dirty="0" smtClean="0">
                <a:latin typeface="Montserrat" panose="00000500000000000000" pitchFamily="2" charset="0"/>
              </a:rPr>
              <a:t>deslizamientos, caídos y derrumbes</a:t>
            </a:r>
            <a:r>
              <a:rPr lang="es-MX" sz="1400" dirty="0" smtClean="0">
                <a:latin typeface="Montserrat" panose="00000500000000000000" pitchFamily="2" charset="0"/>
              </a:rPr>
              <a:t>, los cuales han causado </a:t>
            </a:r>
            <a:r>
              <a:rPr lang="es-MX" sz="1400" b="1" dirty="0" smtClean="0">
                <a:latin typeface="Montserrat" panose="00000500000000000000" pitchFamily="2" charset="0"/>
              </a:rPr>
              <a:t>daños severos </a:t>
            </a:r>
            <a:r>
              <a:rPr lang="es-MX" sz="1400" dirty="0" smtClean="0">
                <a:latin typeface="Montserrat" panose="00000500000000000000" pitchFamily="2" charset="0"/>
              </a:rPr>
              <a:t>en la </a:t>
            </a:r>
            <a:r>
              <a:rPr lang="es-MX" sz="1400" b="1" dirty="0" smtClean="0">
                <a:latin typeface="Montserrat" panose="00000500000000000000" pitchFamily="2" charset="0"/>
              </a:rPr>
              <a:t>Sierra Gorda </a:t>
            </a:r>
            <a:r>
              <a:rPr lang="es-MX" sz="1400" dirty="0" smtClean="0">
                <a:latin typeface="Montserrat" panose="00000500000000000000" pitchFamily="2" charset="0"/>
              </a:rPr>
              <a:t>y en </a:t>
            </a:r>
            <a:r>
              <a:rPr lang="es-MX" sz="1400" b="1" dirty="0" smtClean="0">
                <a:latin typeface="Montserrat" panose="00000500000000000000" pitchFamily="2" charset="0"/>
              </a:rPr>
              <a:t>San Juan del Río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da-DK" sz="1400" dirty="0" smtClean="0">
                <a:latin typeface="Montserrat" panose="00000500000000000000" pitchFamily="2" charset="0"/>
              </a:rPr>
              <a:t>donde las </a:t>
            </a:r>
            <a:r>
              <a:rPr lang="da-DK" sz="1400" b="1" dirty="0" smtClean="0">
                <a:latin typeface="Montserrat" panose="00000500000000000000" pitchFamily="2" charset="0"/>
              </a:rPr>
              <a:t>lluvias </a:t>
            </a:r>
            <a:r>
              <a:rPr lang="da-DK" sz="1400" dirty="0" smtClean="0">
                <a:latin typeface="Montserrat" panose="00000500000000000000" pitchFamily="2" charset="0"/>
              </a:rPr>
              <a:t>son recurrentes y es el principal factor detonante de dichos fenómenos, además de la deforestación y las </a:t>
            </a:r>
            <a:r>
              <a:rPr lang="da-DK" sz="1400" b="1" dirty="0" smtClean="0">
                <a:latin typeface="Montserrat" panose="00000500000000000000" pitchFamily="2" charset="0"/>
              </a:rPr>
              <a:t>modificaciones al entorno </a:t>
            </a:r>
            <a:r>
              <a:rPr lang="da-DK" sz="1400" dirty="0" smtClean="0">
                <a:latin typeface="Montserrat" panose="00000500000000000000" pitchFamily="2" charset="0"/>
              </a:rPr>
              <a:t>que realiza la población.</a:t>
            </a:r>
          </a:p>
          <a:p>
            <a:pPr algn="just">
              <a:buClr>
                <a:srgbClr val="CBB487"/>
              </a:buClr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Otro fenómeno documentado es la </a:t>
            </a:r>
            <a:r>
              <a:rPr lang="da-DK" sz="1400" b="1" dirty="0">
                <a:latin typeface="Montserrat" panose="00000500000000000000" pitchFamily="2" charset="0"/>
              </a:rPr>
              <a:t>k</a:t>
            </a:r>
            <a:r>
              <a:rPr lang="da-DK" sz="1400" b="1" dirty="0" smtClean="0">
                <a:latin typeface="Montserrat" panose="00000500000000000000" pitchFamily="2" charset="0"/>
              </a:rPr>
              <a:t>arsticidad </a:t>
            </a:r>
            <a:r>
              <a:rPr lang="da-DK" sz="1400" dirty="0" smtClean="0">
                <a:latin typeface="Montserrat" panose="00000500000000000000" pitchFamily="2" charset="0"/>
              </a:rPr>
              <a:t>en el municipio de </a:t>
            </a:r>
            <a:r>
              <a:rPr lang="da-DK" sz="1400" b="1" dirty="0" smtClean="0">
                <a:latin typeface="Montserrat" panose="00000500000000000000" pitchFamily="2" charset="0"/>
              </a:rPr>
              <a:t>Jalpan de Serra</a:t>
            </a:r>
            <a:r>
              <a:rPr lang="da-DK" sz="1400" dirty="0" smtClean="0">
                <a:latin typeface="Montserrat" panose="00000500000000000000" pitchFamily="2" charset="0"/>
              </a:rPr>
              <a:t>,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sin que se hayan reportado daños a infraestructura, ni pérdida de vidas. No se tienen antecedentes de la ocurrencia de </a:t>
            </a:r>
            <a:r>
              <a:rPr lang="da-DK" sz="1400" b="1" dirty="0" smtClean="0">
                <a:latin typeface="Montserrat" panose="00000500000000000000" pitchFamily="2" charset="0"/>
              </a:rPr>
              <a:t>licuación de suelos </a:t>
            </a:r>
            <a:r>
              <a:rPr lang="da-DK" sz="1400" dirty="0" smtClean="0">
                <a:latin typeface="Montserrat" panose="00000500000000000000" pitchFamily="2" charset="0"/>
              </a:rPr>
              <a:t>en la entidad. 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002032" y="5569495"/>
            <a:ext cx="23795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RECOMENDACIONES</a:t>
            </a:r>
          </a:p>
        </p:txBody>
      </p:sp>
      <p:pic>
        <p:nvPicPr>
          <p:cNvPr id="1026" name="Picture 2" descr="\\Mx03899\d\G\ApoyoSINAPROC\Apy Sinap 2018\140.- Acciones de Prevención de Desastres - ESTADOS\32 Querétaro\MAPAS\Queréta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38" y="1556792"/>
            <a:ext cx="3376671" cy="443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99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14336" y="20228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8" name="6 Rectángulo"/>
          <p:cNvSpPr/>
          <p:nvPr/>
        </p:nvSpPr>
        <p:spPr>
          <a:xfrm>
            <a:off x="3917424" y="975129"/>
            <a:ext cx="5119072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Integración </a:t>
            </a:r>
            <a:r>
              <a:rPr lang="es-MX" sz="1400" dirty="0">
                <a:latin typeface="Montserrat" panose="00000500000000000000" pitchFamily="2" charset="0"/>
              </a:rPr>
              <a:t>de un </a:t>
            </a:r>
            <a:r>
              <a:rPr lang="es-MX" sz="1400" b="1" dirty="0">
                <a:latin typeface="Montserrat" panose="00000500000000000000" pitchFamily="2" charset="0"/>
              </a:rPr>
              <a:t>comité científico asesor </a:t>
            </a:r>
            <a:r>
              <a:rPr lang="es-MX" sz="1400" dirty="0">
                <a:latin typeface="Montserrat" panose="00000500000000000000" pitchFamily="2" charset="0"/>
              </a:rPr>
              <a:t>con participación de autoridades, académicos, cuerpos colegiados y sociedades técnicas estatales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da-DK" sz="14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b="1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Evitar</a:t>
            </a:r>
            <a:r>
              <a:rPr lang="da-DK" sz="1400" b="1" dirty="0">
                <a:latin typeface="Montserrat" panose="00000500000000000000" pitchFamily="2" charset="0"/>
              </a:rPr>
              <a:t>, en lo posible, la rotación de personal capacitado</a:t>
            </a:r>
            <a:r>
              <a:rPr lang="da-DK" sz="1400" dirty="0">
                <a:latin typeface="Montserrat" panose="00000500000000000000" pitchFamily="2" charset="0"/>
              </a:rPr>
              <a:t>, tanto a nivel estatal como municipal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Fortalecer </a:t>
            </a:r>
            <a:r>
              <a:rPr lang="da-DK" sz="1400" dirty="0">
                <a:latin typeface="Montserrat" panose="00000500000000000000" pitchFamily="2" charset="0"/>
              </a:rPr>
              <a:t>las </a:t>
            </a:r>
            <a:r>
              <a:rPr lang="da-DK" sz="1400" b="1" dirty="0">
                <a:latin typeface="Montserrat" panose="00000500000000000000" pitchFamily="2" charset="0"/>
              </a:rPr>
              <a:t>capacidades técnicas de los municipios </a:t>
            </a:r>
            <a:r>
              <a:rPr lang="da-DK" sz="1400" dirty="0">
                <a:latin typeface="Montserrat" panose="00000500000000000000" pitchFamily="2" charset="0"/>
              </a:rPr>
              <a:t>sobre el análisis y estudio de fenómenos, generando </a:t>
            </a:r>
            <a:r>
              <a:rPr lang="da-DK" sz="1400" b="1" dirty="0">
                <a:latin typeface="Montserrat" panose="00000500000000000000" pitchFamily="2" charset="0"/>
              </a:rPr>
              <a:t>comités locales de prevención </a:t>
            </a:r>
            <a:r>
              <a:rPr lang="da-DK" sz="1400" dirty="0">
                <a:latin typeface="Montserrat" panose="00000500000000000000" pitchFamily="2" charset="0"/>
              </a:rPr>
              <a:t>de </a:t>
            </a:r>
            <a:r>
              <a:rPr lang="da-DK" sz="1400" dirty="0" smtClean="0">
                <a:latin typeface="Montserrat" panose="00000500000000000000" pitchFamily="2" charset="0"/>
              </a:rPr>
              <a:t>desastres.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5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Monitorear permanentemente los sistemas de abastecimiento de agua y las tuberías de drenaje </a:t>
            </a:r>
            <a:r>
              <a:rPr lang="da-DK" sz="1400" dirty="0" smtClean="0">
                <a:latin typeface="Montserrat" panose="00000500000000000000" pitchFamily="2" charset="0"/>
              </a:rPr>
              <a:t>para detectar y reparar oportunamente fugas.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Implementación de campañas de </a:t>
            </a:r>
            <a:r>
              <a:rPr lang="es-MX" sz="1400" b="1" dirty="0">
                <a:latin typeface="Montserrat" panose="00000500000000000000" pitchFamily="2" charset="0"/>
              </a:rPr>
              <a:t>reforestación</a:t>
            </a:r>
            <a:r>
              <a:rPr lang="es-MX" sz="1400" b="1" dirty="0" smtClean="0">
                <a:latin typeface="Montserrat" panose="00000500000000000000" pitchFamily="2" charset="0"/>
              </a:rPr>
              <a:t>.</a:t>
            </a: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Capacitar </a:t>
            </a:r>
            <a:r>
              <a:rPr lang="da-DK" sz="1400" dirty="0" smtClean="0">
                <a:latin typeface="Montserrat" panose="00000500000000000000" pitchFamily="2" charset="0"/>
              </a:rPr>
              <a:t>a la población mediante campañas de concientización e </a:t>
            </a:r>
            <a:r>
              <a:rPr lang="da-DK" sz="1400" b="1" dirty="0" smtClean="0">
                <a:latin typeface="Montserrat" panose="00000500000000000000" pitchFamily="2" charset="0"/>
              </a:rPr>
              <a:t>identificación de rasgos </a:t>
            </a:r>
            <a:r>
              <a:rPr lang="da-DK" sz="1400" dirty="0" smtClean="0">
                <a:latin typeface="Montserrat" panose="00000500000000000000" pitchFamily="2" charset="0"/>
              </a:rPr>
              <a:t>que indiquen la </a:t>
            </a:r>
            <a:r>
              <a:rPr lang="da-DK" sz="1400" b="1" dirty="0" smtClean="0">
                <a:latin typeface="Montserrat" panose="00000500000000000000" pitchFamily="2" charset="0"/>
              </a:rPr>
              <a:t>inminencia </a:t>
            </a:r>
            <a:r>
              <a:rPr lang="da-DK" sz="1400" dirty="0" smtClean="0">
                <a:latin typeface="Montserrat" panose="00000500000000000000" pitchFamily="2" charset="0"/>
              </a:rPr>
              <a:t>de un fenómeno.</a:t>
            </a:r>
            <a:endParaRPr lang="da-DK" sz="1400" b="1" dirty="0" smtClean="0">
              <a:latin typeface="Montserrat" panose="00000500000000000000" pitchFamily="2" charset="0"/>
            </a:endParaRPr>
          </a:p>
          <a:p>
            <a:pPr algn="just"/>
            <a:endParaRPr lang="da-DK" sz="105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Implementar acciones de revisión de zonas críticas </a:t>
            </a:r>
            <a:r>
              <a:rPr lang="da-DK" sz="1400" dirty="0" smtClean="0">
                <a:latin typeface="Montserrat" panose="00000500000000000000" pitchFamily="2" charset="0"/>
              </a:rPr>
              <a:t>para reubicación de viviendas y ordenamiento del territorio, principalmente en </a:t>
            </a:r>
            <a:r>
              <a:rPr lang="da-DK" sz="1400" b="1" dirty="0" smtClean="0">
                <a:latin typeface="Montserrat" panose="00000500000000000000" pitchFamily="2" charset="0"/>
              </a:rPr>
              <a:t>zonas </a:t>
            </a:r>
            <a:r>
              <a:rPr lang="da-DK" sz="1400" dirty="0" smtClean="0">
                <a:latin typeface="Montserrat" panose="00000500000000000000" pitchFamily="2" charset="0"/>
              </a:rPr>
              <a:t>que puedan ser afectadas por </a:t>
            </a:r>
            <a:r>
              <a:rPr lang="da-DK" sz="1400" b="1" dirty="0" smtClean="0">
                <a:latin typeface="Montserrat" panose="00000500000000000000" pitchFamily="2" charset="0"/>
              </a:rPr>
              <a:t>desprendimientos de rocas o agrietamiento del terreno.</a:t>
            </a:r>
            <a:endParaRPr lang="da-DK" sz="1400" dirty="0" smtClean="0">
              <a:latin typeface="Montserrat" panose="00000500000000000000" pitchFamily="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3529" y="5887128"/>
            <a:ext cx="35283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1100" b="1" dirty="0" smtClean="0">
                <a:latin typeface="Montserrat" panose="00000500000000000000" pitchFamily="2" charset="0"/>
              </a:rPr>
              <a:t>Socavón sobre Prolongación Camelinas frente a Plaza </a:t>
            </a:r>
            <a:r>
              <a:rPr lang="es-MX" sz="1100" b="1" dirty="0" err="1">
                <a:latin typeface="Montserrat" panose="00000500000000000000" pitchFamily="2" charset="0"/>
              </a:rPr>
              <a:t>Antea</a:t>
            </a:r>
            <a:r>
              <a:rPr lang="es-MX" sz="1100" b="1" dirty="0">
                <a:latin typeface="Montserrat" panose="00000500000000000000" pitchFamily="2" charset="0"/>
              </a:rPr>
              <a:t>, </a:t>
            </a:r>
            <a:r>
              <a:rPr lang="es-MX" sz="1100" b="1" dirty="0" smtClean="0">
                <a:latin typeface="Montserrat" panose="00000500000000000000" pitchFamily="2" charset="0"/>
              </a:rPr>
              <a:t>Querétaro, septiembre </a:t>
            </a:r>
            <a:r>
              <a:rPr lang="es-MX" sz="1100" b="1" dirty="0">
                <a:latin typeface="Montserrat" panose="00000500000000000000" pitchFamily="2" charset="0"/>
              </a:rPr>
              <a:t>2017</a:t>
            </a:r>
          </a:p>
        </p:txBody>
      </p:sp>
      <p:pic>
        <p:nvPicPr>
          <p:cNvPr id="2050" name="Picture 2" descr="\\Mx03899\d\G\ApoyoSINAPROC\Apy Sinap 2018\140.- Acciones de Prevención de Desastres - ESTADOS\32 Querétaro\MAPAS\Regionalizació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8" y="975129"/>
            <a:ext cx="2880320" cy="25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Mx03899\d\G\ApoyoSINAPROC\Apy Sinap 2018\140.- Acciones de Prevención de Desastres - ESTADOS\32 Querétaro\Fotos\27 Sep 20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7" b="16493"/>
          <a:stretch/>
        </p:blipFill>
        <p:spPr bwMode="auto">
          <a:xfrm>
            <a:off x="395536" y="3605571"/>
            <a:ext cx="3384377" cy="21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2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08520" y="200109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23493" y="3429000"/>
            <a:ext cx="3690785" cy="1956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100" b="1" dirty="0" smtClean="0">
                <a:latin typeface="Montserrat" panose="00000500000000000000" pitchFamily="2" charset="0"/>
              </a:rPr>
              <a:t>Vivienda afectada por caído de roca, Lomo de Toro, San Juan del Río, marzo 2010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08628" y="6137375"/>
            <a:ext cx="3456384" cy="404278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100" b="1" dirty="0" smtClean="0">
                <a:latin typeface="Montserrat" panose="00000500000000000000" pitchFamily="2" charset="0"/>
              </a:rPr>
              <a:t>Desprendimiento de macizo rocoso en tramo carretero, </a:t>
            </a:r>
            <a:r>
              <a:rPr lang="es-MX" sz="1100" b="1" dirty="0">
                <a:latin typeface="Montserrat" panose="00000500000000000000" pitchFamily="2" charset="0"/>
              </a:rPr>
              <a:t>Pinal de </a:t>
            </a:r>
            <a:r>
              <a:rPr lang="es-MX" sz="1100" b="1" dirty="0" smtClean="0">
                <a:latin typeface="Montserrat" panose="00000500000000000000" pitchFamily="2" charset="0"/>
              </a:rPr>
              <a:t>Amoles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164164" y="980728"/>
            <a:ext cx="482453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Reforzar la red de </a:t>
            </a:r>
            <a:r>
              <a:rPr lang="da-DK" sz="1400" b="1" dirty="0">
                <a:latin typeface="Montserrat" panose="00000500000000000000" pitchFamily="2" charset="0"/>
              </a:rPr>
              <a:t>estaciones meteorológicas </a:t>
            </a:r>
            <a:r>
              <a:rPr lang="da-DK" sz="1400" dirty="0">
                <a:latin typeface="Montserrat" panose="00000500000000000000" pitchFamily="2" charset="0"/>
              </a:rPr>
              <a:t>y </a:t>
            </a:r>
            <a:r>
              <a:rPr lang="da-DK" sz="1400" b="1" dirty="0">
                <a:latin typeface="Montserrat" panose="00000500000000000000" pitchFamily="2" charset="0"/>
              </a:rPr>
              <a:t>sísmicas</a:t>
            </a:r>
            <a:r>
              <a:rPr lang="da-DK" sz="1400" dirty="0">
                <a:latin typeface="Montserrat" panose="00000500000000000000" pitchFamily="2" charset="0"/>
              </a:rPr>
              <a:t>, principalmente</a:t>
            </a:r>
            <a:r>
              <a:rPr lang="da-DK" sz="1400" b="1" dirty="0">
                <a:latin typeface="Montserrat" panose="00000500000000000000" pitchFamily="2" charset="0"/>
              </a:rPr>
              <a:t> </a:t>
            </a:r>
            <a:r>
              <a:rPr lang="da-DK" sz="1400" dirty="0">
                <a:latin typeface="Montserrat" panose="00000500000000000000" pitchFamily="2" charset="0"/>
              </a:rPr>
              <a:t>en zonas propensas a inestabilidad de laderas</a:t>
            </a:r>
            <a:r>
              <a:rPr lang="da-DK" sz="1400" b="1" dirty="0">
                <a:latin typeface="Montserrat" panose="00000500000000000000" pitchFamily="2" charset="0"/>
              </a:rPr>
              <a:t>,</a:t>
            </a:r>
            <a:r>
              <a:rPr lang="da-DK" sz="1400" dirty="0">
                <a:latin typeface="Montserrat" panose="00000500000000000000" pitchFamily="2" charset="0"/>
              </a:rPr>
              <a:t> así como gestionar 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geotécnico</a:t>
            </a:r>
            <a:r>
              <a:rPr lang="da-DK" sz="1400" dirty="0">
                <a:latin typeface="Montserrat" panose="00000500000000000000" pitchFamily="2" charset="0"/>
              </a:rPr>
              <a:t> para trabajo de campo como GPS, brújulas, distanciómetros, mapa movil, penetrómetros, etc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Promover la instalación de pluviómetros caseros </a:t>
            </a:r>
            <a:r>
              <a:rPr lang="da-DK" sz="1400" dirty="0">
                <a:latin typeface="Montserrat" panose="00000500000000000000" pitchFamily="2" charset="0"/>
              </a:rPr>
              <a:t>con fines de alertamiento en zonas rurales o donde haya escasez de estaciones meteorológicas automáticas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Generar </a:t>
            </a:r>
            <a:r>
              <a:rPr lang="da-DK" sz="1400" b="1" dirty="0">
                <a:latin typeface="Montserrat" panose="00000500000000000000" pitchFamily="2" charset="0"/>
              </a:rPr>
              <a:t>fortalezas en cartografía y análisis de imágenes de satélite </a:t>
            </a:r>
            <a:r>
              <a:rPr lang="da-DK" sz="1400" dirty="0" smtClean="0">
                <a:latin typeface="Montserrat" panose="00000500000000000000" pitchFamily="2" charset="0"/>
              </a:rPr>
              <a:t>donde se identifiquen las zonas de mayor afectación por </a:t>
            </a:r>
            <a:r>
              <a:rPr lang="da-DK" sz="1400" b="1" dirty="0" smtClean="0">
                <a:latin typeface="Montserrat" panose="00000500000000000000" pitchFamily="2" charset="0"/>
              </a:rPr>
              <a:t>hundimiento </a:t>
            </a:r>
            <a:r>
              <a:rPr lang="da-DK" sz="1400" dirty="0" smtClean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agrietamiento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da-DK" sz="10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Para el análisis de los fenómenos de hundimiento y agrietamiento, se sugiere implementar </a:t>
            </a:r>
            <a:r>
              <a:rPr lang="es-MX" sz="1400" dirty="0">
                <a:latin typeface="Montserrat" panose="00000500000000000000" pitchFamily="2" charset="0"/>
              </a:rPr>
              <a:t>sistemas de </a:t>
            </a:r>
            <a:r>
              <a:rPr lang="es-MX" sz="1400" b="1" dirty="0">
                <a:latin typeface="Montserrat" panose="00000500000000000000" pitchFamily="2" charset="0"/>
              </a:rPr>
              <a:t>monitoreo </a:t>
            </a:r>
            <a:r>
              <a:rPr lang="es-MX" sz="1400" b="1" dirty="0" smtClean="0">
                <a:latin typeface="Montserrat" panose="00000500000000000000" pitchFamily="2" charset="0"/>
              </a:rPr>
              <a:t>topográfico, </a:t>
            </a:r>
            <a:r>
              <a:rPr lang="es-MX" sz="1400" dirty="0" smtClean="0">
                <a:latin typeface="Montserrat" panose="00000500000000000000" pitchFamily="2" charset="0"/>
              </a:rPr>
              <a:t>o bien, realizar </a:t>
            </a:r>
            <a:r>
              <a:rPr lang="es-MX" sz="1400" dirty="0">
                <a:latin typeface="Montserrat" panose="00000500000000000000" pitchFamily="2" charset="0"/>
              </a:rPr>
              <a:t>análisis de imágenes de satélite para estimar </a:t>
            </a:r>
            <a:r>
              <a:rPr lang="es-MX" sz="1400" b="1" dirty="0">
                <a:latin typeface="Montserrat" panose="00000500000000000000" pitchFamily="2" charset="0"/>
              </a:rPr>
              <a:t>velocidades de hundimiento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es-MX" sz="10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Instalar piezómetros y conocer gastos de extracción de agua</a:t>
            </a:r>
            <a:r>
              <a:rPr lang="es-MX" sz="1400" dirty="0">
                <a:latin typeface="Montserrat" panose="00000500000000000000" pitchFamily="2" charset="0"/>
              </a:rPr>
              <a:t> en pozos para contrastarlos con las tendencias de hundimiento y las mediciones </a:t>
            </a:r>
            <a:r>
              <a:rPr lang="es-MX" sz="1400" dirty="0" err="1">
                <a:latin typeface="Montserrat" panose="00000500000000000000" pitchFamily="2" charset="0"/>
              </a:rPr>
              <a:t>piezométricas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7" y="986016"/>
            <a:ext cx="1773849" cy="23651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54" y="980728"/>
            <a:ext cx="1781780" cy="237570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" b="11659"/>
          <a:stretch/>
        </p:blipFill>
        <p:spPr>
          <a:xfrm>
            <a:off x="408629" y="3915281"/>
            <a:ext cx="3299276" cy="220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08520" y="18864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07504" y="1052736"/>
            <a:ext cx="8928992" cy="2777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En la página del ANR está disponible para su </a:t>
            </a:r>
            <a:r>
              <a:rPr lang="da-DK" sz="1400" b="1" dirty="0" smtClean="0">
                <a:latin typeface="Montserrat" panose="00000500000000000000" pitchFamily="2" charset="0"/>
              </a:rPr>
              <a:t>consulta y descarga el Mapa Nacional de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Además del Atlas de Riesgos Estatal, se recomienda </a:t>
            </a:r>
            <a:r>
              <a:rPr lang="da-DK" sz="1400" b="1" dirty="0" smtClean="0">
                <a:latin typeface="Montserrat" panose="00000500000000000000" pitchFamily="2" charset="0"/>
              </a:rPr>
              <a:t>considerar las metodologías de inestabilidad de laderas que se pueden consultar en la página del ANR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Para los fenómenos de hundimiento, agrietamiento y licuación </a:t>
            </a:r>
            <a:r>
              <a:rPr lang="da-DK" sz="1400" b="1" dirty="0">
                <a:latin typeface="Montserrat" panose="00000500000000000000" pitchFamily="2" charset="0"/>
              </a:rPr>
              <a:t>de suelos se recomienda seguir los lineamientos de la Guía de Contenido </a:t>
            </a:r>
            <a:r>
              <a:rPr lang="da-DK" sz="1400" b="1" dirty="0" smtClean="0">
                <a:latin typeface="Montserrat" panose="00000500000000000000" pitchFamily="2" charset="0"/>
              </a:rPr>
              <a:t>Mínimo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7800" algn="just"/>
            <a:r>
              <a:rPr lang="da-DK" sz="1400" dirty="0" smtClean="0">
                <a:latin typeface="Montserrat" panose="00000500000000000000" pitchFamily="2" charset="0"/>
              </a:rPr>
              <a:t>http</a:t>
            </a:r>
            <a:r>
              <a:rPr lang="da-DK" sz="1400" dirty="0">
                <a:latin typeface="Montserrat" panose="00000500000000000000" pitchFamily="2" charset="0"/>
              </a:rPr>
              <a:t>://</a:t>
            </a:r>
            <a:r>
              <a:rPr lang="da-DK" sz="1400" dirty="0" smtClean="0">
                <a:latin typeface="Montserrat" panose="00000500000000000000" pitchFamily="2" charset="0"/>
              </a:rPr>
              <a:t>www.atlasnacionalderiesgos.gob.mx/archivo/descargas.html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El CENAPRED cuenta con un curso especializado para la construcción de pluviómetros caseros y un tutorial </a:t>
            </a:r>
            <a:r>
              <a:rPr lang="da-DK" sz="1400" dirty="0">
                <a:latin typeface="Montserrat" panose="00000500000000000000" pitchFamily="2" charset="0"/>
              </a:rPr>
              <a:t>que está disponible en: https://drive.google.com/file/d/ 1Mlym3nK-RDGNimt3wnwvBIgwaBOSieXq/ </a:t>
            </a:r>
            <a:r>
              <a:rPr lang="da-DK" sz="1400" dirty="0" smtClean="0">
                <a:latin typeface="Montserrat" panose="00000500000000000000" pitchFamily="2" charset="0"/>
              </a:rPr>
              <a:t>view?usp=sharing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423" y="6165304"/>
            <a:ext cx="3456384" cy="504056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100" b="1" dirty="0" smtClean="0">
                <a:latin typeface="Montserrat" panose="00000500000000000000" pitchFamily="2" charset="0"/>
              </a:rPr>
              <a:t>Desprendimiento de macizo rocoso sobre vialidad, Sierra Gorda, julio 2017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533360" y="793888"/>
            <a:ext cx="4054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Recursos disponibles en CENAPRED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121724" y="3655324"/>
            <a:ext cx="477075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da-DK" sz="10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La Dirección de Investigación cuenta </a:t>
            </a:r>
            <a:r>
              <a:rPr lang="da-DK" sz="1400" b="1" dirty="0" smtClean="0">
                <a:latin typeface="Montserrat" panose="00000500000000000000" pitchFamily="2" charset="0"/>
              </a:rPr>
              <a:t>con los siguientes </a:t>
            </a:r>
            <a:r>
              <a:rPr lang="da-DK" sz="1400" b="1" u="sng" dirty="0" smtClean="0">
                <a:latin typeface="Montserrat" panose="00000500000000000000" pitchFamily="2" charset="0"/>
              </a:rPr>
              <a:t>informes sobre desprendimiento </a:t>
            </a:r>
            <a:r>
              <a:rPr lang="da-DK" sz="1400" b="1" dirty="0" smtClean="0">
                <a:latin typeface="Montserrat" panose="00000500000000000000" pitchFamily="2" charset="0"/>
              </a:rPr>
              <a:t>de rocas realizados en la entidad: </a:t>
            </a:r>
          </a:p>
          <a:p>
            <a:pPr algn="just"/>
            <a:endParaRPr lang="da-DK" sz="1000" b="1" dirty="0" smtClean="0">
              <a:latin typeface="Montserrat" panose="00000500000000000000" pitchFamily="2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R</a:t>
            </a:r>
            <a:r>
              <a:rPr lang="es-MX" sz="1400" dirty="0" smtClean="0">
                <a:latin typeface="Montserrat" panose="00000500000000000000" pitchFamily="2" charset="0"/>
              </a:rPr>
              <a:t>evisión técnica en la comunidad Lomo de Toro, municipio de San </a:t>
            </a:r>
            <a:r>
              <a:rPr lang="es-MX" sz="1400" dirty="0">
                <a:latin typeface="Montserrat" panose="00000500000000000000" pitchFamily="2" charset="0"/>
              </a:rPr>
              <a:t>J</a:t>
            </a:r>
            <a:r>
              <a:rPr lang="es-MX" sz="1400" dirty="0" smtClean="0">
                <a:latin typeface="Montserrat" panose="00000500000000000000" pitchFamily="2" charset="0"/>
              </a:rPr>
              <a:t>uan del Río, </a:t>
            </a:r>
            <a:r>
              <a:rPr lang="es-MX" sz="1400" dirty="0">
                <a:latin typeface="Montserrat" panose="00000500000000000000" pitchFamily="2" charset="0"/>
              </a:rPr>
              <a:t>Q</a:t>
            </a:r>
            <a:r>
              <a:rPr lang="es-MX" sz="1400" dirty="0" smtClean="0">
                <a:latin typeface="Montserrat" panose="00000500000000000000" pitchFamily="2" charset="0"/>
              </a:rPr>
              <a:t>uerétaro, afectada por desprendimientos y caídos de rocas.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Visita técnica, inspección de campo y evaluación de las condiciones de inestabilidad en un talud ubicado en la comunidad de Barrio de la Cruz, en el municipio de San </a:t>
            </a:r>
            <a:r>
              <a:rPr lang="es-MX" sz="1400" dirty="0">
                <a:latin typeface="Montserrat" panose="00000500000000000000" pitchFamily="2" charset="0"/>
              </a:rPr>
              <a:t>J</a:t>
            </a:r>
            <a:r>
              <a:rPr lang="es-MX" sz="1400" dirty="0" smtClean="0">
                <a:latin typeface="Montserrat" panose="00000500000000000000" pitchFamily="2" charset="0"/>
              </a:rPr>
              <a:t>uan del Río, </a:t>
            </a:r>
            <a:r>
              <a:rPr lang="es-MX" sz="1400" dirty="0">
                <a:latin typeface="Montserrat" panose="00000500000000000000" pitchFamily="2" charset="0"/>
              </a:rPr>
              <a:t>Q</a:t>
            </a:r>
            <a:r>
              <a:rPr lang="es-MX" sz="1400" dirty="0" smtClean="0">
                <a:latin typeface="Montserrat" panose="00000500000000000000" pitchFamily="2" charset="0"/>
              </a:rPr>
              <a:t>uerétaro</a:t>
            </a:r>
            <a:r>
              <a:rPr lang="es-MX" sz="1200" dirty="0" smtClean="0">
                <a:latin typeface="Montserrat" panose="00000500000000000000" pitchFamily="2" charset="0"/>
              </a:rPr>
              <a:t>.</a:t>
            </a:r>
            <a:endParaRPr lang="da-DK" sz="1200" b="1" i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6" y="3861048"/>
            <a:ext cx="3899498" cy="228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71015" y="298660"/>
            <a:ext cx="577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277469"/>
              </p:ext>
            </p:extLst>
          </p:nvPr>
        </p:nvGraphicFramePr>
        <p:xfrm>
          <a:off x="83650" y="1124744"/>
          <a:ext cx="6576582" cy="2592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8310"/>
                <a:gridCol w="1008112"/>
                <a:gridCol w="1440160"/>
              </a:tblGrid>
              <a:tr h="46141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</a:t>
                      </a:r>
                      <a:r>
                        <a:rPr lang="es-MX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Querétaro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71516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388,169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4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42118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55,555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73694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4,266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73694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611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46141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804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73694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5,621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22" name="21 Cerrar llave"/>
          <p:cNvSpPr/>
          <p:nvPr/>
        </p:nvSpPr>
        <p:spPr>
          <a:xfrm>
            <a:off x="6251552" y="2066919"/>
            <a:ext cx="216024" cy="1391265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6370296" y="25847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15%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77082" y="5733256"/>
            <a:ext cx="899765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buFont typeface="Symbol" panose="05050102010706020507" pitchFamily="18" charset="2"/>
              <a:buChar char="·"/>
            </a:pPr>
            <a:r>
              <a:rPr lang="es-MX" sz="1400" dirty="0" smtClean="0">
                <a:latin typeface="Montserrat" panose="00000500000000000000" pitchFamily="2" charset="0"/>
              </a:rPr>
              <a:t>Uso de un formato y un manual para valorar cuantitativamente la vulnerabilidad estructural, previo a la ocurrencia de un fenómeno, principalmente  sismo.</a:t>
            </a:r>
          </a:p>
          <a:p>
            <a:pPr marL="285750" indent="-285750" algn="just">
              <a:lnSpc>
                <a:spcPct val="125000"/>
              </a:lnSpc>
              <a:buFont typeface="Symbol" panose="05050102010706020507" pitchFamily="18" charset="2"/>
              <a:buChar char="·"/>
            </a:pPr>
            <a:r>
              <a:rPr lang="es-MX" sz="1400" dirty="0" smtClean="0">
                <a:latin typeface="Montserrat" panose="00000500000000000000" pitchFamily="2" charset="0"/>
              </a:rPr>
              <a:t>Curso de formación de instructores para que la metodología sea replicada en todo el estado.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77082" y="5013176"/>
            <a:ext cx="89976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8" t="8927" r="10391" b="11768"/>
          <a:stretch/>
        </p:blipFill>
        <p:spPr bwMode="auto">
          <a:xfrm>
            <a:off x="7020272" y="1394331"/>
            <a:ext cx="2106372" cy="235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Rectángulo"/>
          <p:cNvSpPr/>
          <p:nvPr/>
        </p:nvSpPr>
        <p:spPr>
          <a:xfrm>
            <a:off x="77082" y="3924731"/>
            <a:ext cx="8997656" cy="10746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s-MX" sz="1400" dirty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>
                <a:latin typeface="Montserrat" panose="00000500000000000000" pitchFamily="2" charset="0"/>
              </a:rPr>
              <a:t>nivel </a:t>
            </a:r>
            <a:r>
              <a:rPr lang="es-MX" sz="1400" b="1" dirty="0" smtClean="0">
                <a:latin typeface="Montserrat" panose="00000500000000000000" pitchFamily="2" charset="0"/>
              </a:rPr>
              <a:t>bajo </a:t>
            </a:r>
            <a:r>
              <a:rPr lang="es-MX" sz="1400" dirty="0" smtClean="0">
                <a:latin typeface="Montserrat" panose="00000500000000000000" pitchFamily="2" charset="0"/>
              </a:rPr>
              <a:t>(nivel 2, </a:t>
            </a:r>
            <a:r>
              <a:rPr lang="es-MX" sz="1400" dirty="0">
                <a:latin typeface="Montserrat" panose="00000500000000000000" pitchFamily="2" charset="0"/>
              </a:rPr>
              <a:t>en una escala de 1, muy bajo, y 7, muy alto) de </a:t>
            </a:r>
            <a:r>
              <a:rPr lang="es-MX" sz="1400" b="1" dirty="0">
                <a:latin typeface="Montserrat" panose="00000500000000000000" pitchFamily="2" charset="0"/>
              </a:rPr>
              <a:t>susceptibilidad de daño por </a:t>
            </a:r>
            <a:r>
              <a:rPr lang="es-MX" sz="1400" b="1" dirty="0" smtClean="0">
                <a:latin typeface="Montserrat" panose="00000500000000000000" pitchFamily="2" charset="0"/>
              </a:rPr>
              <a:t>sismo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Para el caso de vientos fuertes,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bajo </a:t>
            </a:r>
            <a:r>
              <a:rPr lang="es-MX" sz="1400" dirty="0" smtClean="0">
                <a:latin typeface="Montserrat" panose="00000500000000000000" pitchFamily="2" charset="0"/>
              </a:rPr>
              <a:t>(nivel 2, en una escala de 1, muy bajo, y 7, muy alto)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0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945959"/>
              </p:ext>
            </p:extLst>
          </p:nvPr>
        </p:nvGraphicFramePr>
        <p:xfrm>
          <a:off x="1974316" y="0"/>
          <a:ext cx="5283518" cy="681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02" r="28802"/>
                      <a:stretch>
                        <a:fillRect/>
                      </a:stretch>
                    </p:blipFill>
                    <p:spPr bwMode="auto">
                      <a:xfrm>
                        <a:off x="1974316" y="0"/>
                        <a:ext cx="5283518" cy="68144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42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472371"/>
              </p:ext>
            </p:extLst>
          </p:nvPr>
        </p:nvGraphicFramePr>
        <p:xfrm>
          <a:off x="-10649" y="786045"/>
          <a:ext cx="8341849" cy="55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22" r="7422"/>
                      <a:stretch>
                        <a:fillRect/>
                      </a:stretch>
                    </p:blipFill>
                    <p:spPr bwMode="auto">
                      <a:xfrm>
                        <a:off x="-10649" y="786045"/>
                        <a:ext cx="8341849" cy="55051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94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25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Querétaro</a:t>
            </a:r>
            <a:endParaRPr lang="es-MX" alt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91147" y="373306"/>
            <a:ext cx="41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79512" y="4253073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1" t="9276" r="10521" b="11304"/>
          <a:stretch/>
        </p:blipFill>
        <p:spPr bwMode="auto">
          <a:xfrm>
            <a:off x="5580112" y="940508"/>
            <a:ext cx="3168352" cy="356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4 CuadroTexto"/>
          <p:cNvSpPr txBox="1"/>
          <p:nvPr/>
        </p:nvSpPr>
        <p:spPr>
          <a:xfrm>
            <a:off x="91147" y="1268760"/>
            <a:ext cx="5328592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 la Sociedad Mexicana de Ingeniería Estructural:</a:t>
            </a:r>
          </a:p>
          <a:p>
            <a:pPr marL="285750" indent="-285750" algn="just">
              <a:lnSpc>
                <a:spcPct val="125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Si</a:t>
            </a:r>
            <a:r>
              <a:rPr lang="es-MX" sz="1400" dirty="0" smtClean="0">
                <a:latin typeface="Montserrat" panose="00000500000000000000" pitchFamily="2" charset="0"/>
              </a:rPr>
              <a:t> existe un reglamento estatal, con fecha de 1988</a:t>
            </a: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del Atlas Nacional de Riesgos (ANR), se reporta la existencia de documentos normativos relativos a construcción y/o desarrollo urbano para </a:t>
            </a:r>
            <a:r>
              <a:rPr lang="es-MX" sz="1400" b="1" dirty="0" smtClean="0">
                <a:latin typeface="Montserrat" panose="00000500000000000000" pitchFamily="2" charset="0"/>
              </a:rPr>
              <a:t>seis</a:t>
            </a:r>
            <a:r>
              <a:rPr lang="es-MX" sz="1400" dirty="0" smtClean="0">
                <a:latin typeface="Montserrat" panose="00000500000000000000" pitchFamily="2" charset="0"/>
              </a:rPr>
              <a:t> de los </a:t>
            </a:r>
            <a:r>
              <a:rPr lang="es-MX" sz="1400" b="1" dirty="0" smtClean="0">
                <a:latin typeface="Montserrat" panose="00000500000000000000" pitchFamily="2" charset="0"/>
              </a:rPr>
              <a:t>18 </a:t>
            </a:r>
            <a:r>
              <a:rPr lang="es-MX" sz="1400" dirty="0" smtClean="0">
                <a:latin typeface="Montserrat" panose="00000500000000000000" pitchFamily="2" charset="0"/>
              </a:rPr>
              <a:t>municipios del estado. Siendo del 2004 el del municipio de Querétaro y otros cinco con fecha de 2013 y 2014.</a:t>
            </a:r>
          </a:p>
        </p:txBody>
      </p:sp>
      <p:sp>
        <p:nvSpPr>
          <p:cNvPr id="11" name="4 CuadroTexto"/>
          <p:cNvSpPr txBox="1"/>
          <p:nvPr/>
        </p:nvSpPr>
        <p:spPr>
          <a:xfrm>
            <a:off x="0" y="4533071"/>
            <a:ext cx="9144000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</a:t>
            </a:r>
            <a:r>
              <a:rPr lang="es-MX" sz="1400" dirty="0">
                <a:latin typeface="Montserrat" panose="00000500000000000000" pitchFamily="2" charset="0"/>
              </a:rPr>
              <a:t>el desarrollo de la normatividad técnica en materia de construcción en </a:t>
            </a:r>
            <a:r>
              <a:rPr lang="es-MX" sz="1400" dirty="0" smtClean="0">
                <a:latin typeface="Montserrat" panose="00000500000000000000" pitchFamily="2" charset="0"/>
              </a:rPr>
              <a:t>Querétaro.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Promover </a:t>
            </a:r>
            <a:r>
              <a:rPr lang="es-MX" sz="1400" dirty="0" smtClean="0">
                <a:latin typeface="Montserrat" panose="00000500000000000000" pitchFamily="2" charset="0"/>
              </a:rPr>
              <a:t>la participación </a:t>
            </a:r>
            <a:r>
              <a:rPr lang="es-MX" sz="1400" dirty="0">
                <a:latin typeface="Montserrat" panose="00000500000000000000" pitchFamily="2" charset="0"/>
              </a:rPr>
              <a:t>de los Colegios de Ingenieros Civiles existentes </a:t>
            </a:r>
            <a:r>
              <a:rPr lang="es-MX" sz="1400" dirty="0" smtClean="0">
                <a:latin typeface="Montserrat" panose="00000500000000000000" pitchFamily="2" charset="0"/>
              </a:rPr>
              <a:t>en Querétaro.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Promover la colocación de los reglamentos y normas en las páginas del estado y municipios. Actualmente resulta difícil de ubicarlos, incluso dentro de la página misma del gobierno del estado.</a:t>
            </a:r>
          </a:p>
        </p:txBody>
      </p:sp>
    </p:spTree>
    <p:extLst>
      <p:ext uri="{BB962C8B-B14F-4D97-AF65-F5344CB8AC3E}">
        <p14:creationId xmlns:p14="http://schemas.microsoft.com/office/powerpoint/2010/main" val="407399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1208941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</a:t>
            </a:r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para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Comité Científico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integrado por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especialistas locales, que asesore a las autoridades de gobierno y/o de Protección Civil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protocolos de comunicación y de trabajo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subcomité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para la elaboración / actualización del reglamento de construcción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vía remota, de un enlace estatal, con perfil técnico-científico,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en las reuniones de CCA del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  <a:endParaRPr lang="es-MX" sz="16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109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0">
            <a:extLst>
              <a:ext uri="{FF2B5EF4-FFF2-40B4-BE49-F238E27FC236}">
                <a16:creationId xmlns="" xmlns:a16="http://schemas.microsoft.com/office/drawing/2014/main" id="{5764E41A-638A-41F4-8891-65D83EA98CAE}"/>
              </a:ext>
            </a:extLst>
          </p:cNvPr>
          <p:cNvSpPr txBox="1"/>
          <p:nvPr/>
        </p:nvSpPr>
        <p:spPr>
          <a:xfrm>
            <a:off x="0" y="4437112"/>
            <a:ext cx="5796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es-MX" sz="1400" b="1" dirty="0">
                <a:latin typeface="Montserrat" panose="00000500000000000000" pitchFamily="2" charset="0"/>
              </a:rPr>
              <a:t>Temas a desarrollar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r>
              <a:rPr lang="es-MX" sz="1400" dirty="0" smtClean="0">
                <a:latin typeface="Montserrat" panose="00000500000000000000" pitchFamily="2" charset="0"/>
              </a:rPr>
              <a:t>Actualizar </a:t>
            </a:r>
            <a:r>
              <a:rPr lang="es-MX" sz="1400" dirty="0">
                <a:latin typeface="Montserrat" panose="00000500000000000000" pitchFamily="2" charset="0"/>
              </a:rPr>
              <a:t>los </a:t>
            </a:r>
            <a:r>
              <a:rPr lang="es-MX" sz="1400" b="1" dirty="0">
                <a:latin typeface="Montserrat" panose="00000500000000000000" pitchFamily="2" charset="0"/>
              </a:rPr>
              <a:t>puntos críticos </a:t>
            </a:r>
            <a:r>
              <a:rPr lang="es-MX" sz="1400" dirty="0" smtClean="0">
                <a:latin typeface="Montserrat" panose="00000500000000000000" pitchFamily="2" charset="0"/>
              </a:rPr>
              <a:t>de inundación </a:t>
            </a:r>
            <a:r>
              <a:rPr lang="es-MX" sz="1400" dirty="0">
                <a:latin typeface="Montserrat" panose="00000500000000000000" pitchFamily="2" charset="0"/>
              </a:rPr>
              <a:t>en el estado, </a:t>
            </a:r>
            <a:r>
              <a:rPr lang="es-MX" sz="1400" dirty="0" smtClean="0">
                <a:latin typeface="Montserrat" panose="00000500000000000000" pitchFamily="2" charset="0"/>
              </a:rPr>
              <a:t>sobre todo los que se ubican en cercanías de </a:t>
            </a:r>
            <a:r>
              <a:rPr lang="es-MX" sz="1400" u="sng" dirty="0" smtClean="0">
                <a:latin typeface="Montserrat" panose="00000500000000000000" pitchFamily="2" charset="0"/>
              </a:rPr>
              <a:t>poblaciones asentadas en zonas de peligro</a:t>
            </a:r>
            <a:r>
              <a:rPr lang="es-MX" sz="1400" dirty="0" smtClean="0">
                <a:latin typeface="Montserrat" panose="00000500000000000000" pitchFamily="2" charset="0"/>
              </a:rPr>
              <a:t>, así </a:t>
            </a:r>
            <a:r>
              <a:rPr lang="es-MX" sz="1400" dirty="0">
                <a:latin typeface="Montserrat" panose="00000500000000000000" pitchFamily="2" charset="0"/>
              </a:rPr>
              <a:t>como </a:t>
            </a:r>
            <a:r>
              <a:rPr lang="es-MX" sz="1400" b="1" dirty="0">
                <a:latin typeface="Montserrat" panose="00000500000000000000" pitchFamily="2" charset="0"/>
              </a:rPr>
              <a:t>aguas abajo de </a:t>
            </a:r>
            <a:r>
              <a:rPr lang="es-MX" sz="1400" b="1" dirty="0" smtClean="0">
                <a:latin typeface="Montserrat" panose="00000500000000000000" pitchFamily="2" charset="0"/>
              </a:rPr>
              <a:t>las presas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b="1" dirty="0" smtClean="0">
                <a:latin typeface="Montserrat" panose="00000500000000000000" pitchFamily="2" charset="0"/>
              </a:rPr>
              <a:t>San Ildefonso con 77 años, La Venta con 111 y La Llave con </a:t>
            </a:r>
            <a:r>
              <a:rPr lang="es-MX" sz="1400" b="1" dirty="0">
                <a:latin typeface="Montserrat" panose="00000500000000000000" pitchFamily="2" charset="0"/>
              </a:rPr>
              <a:t>134 </a:t>
            </a:r>
            <a:r>
              <a:rPr lang="es-MX" sz="1400" b="1" dirty="0" smtClean="0">
                <a:latin typeface="Montserrat" panose="00000500000000000000" pitchFamily="2" charset="0"/>
              </a:rPr>
              <a:t>años operando</a:t>
            </a:r>
            <a:r>
              <a:rPr lang="es-MX" sz="1400" dirty="0" smtClean="0">
                <a:latin typeface="Montserrat" panose="00000500000000000000" pitchFamily="2" charset="0"/>
              </a:rPr>
              <a:t>) </a:t>
            </a:r>
            <a:r>
              <a:rPr lang="es-MX" sz="1400" dirty="0">
                <a:latin typeface="Montserrat" panose="00000500000000000000" pitchFamily="2" charset="0"/>
              </a:rPr>
              <a:t>que </a:t>
            </a:r>
            <a:r>
              <a:rPr lang="es-MX" sz="1400" dirty="0" smtClean="0">
                <a:latin typeface="Montserrat" panose="00000500000000000000" pitchFamily="2" charset="0"/>
              </a:rPr>
              <a:t>poseen </a:t>
            </a:r>
            <a:r>
              <a:rPr lang="es-MX" sz="1400" dirty="0">
                <a:latin typeface="Montserrat" panose="00000500000000000000" pitchFamily="2" charset="0"/>
              </a:rPr>
              <a:t>vertedor </a:t>
            </a:r>
            <a:r>
              <a:rPr lang="es-MX" sz="1400" dirty="0" smtClean="0">
                <a:latin typeface="Montserrat" panose="00000500000000000000" pitchFamily="2" charset="0"/>
              </a:rPr>
              <a:t>libre, </a:t>
            </a:r>
            <a:r>
              <a:rPr lang="es-MX" sz="1400" dirty="0">
                <a:latin typeface="Montserrat" panose="00000500000000000000" pitchFamily="2" charset="0"/>
              </a:rPr>
              <a:t>ya que </a:t>
            </a:r>
            <a:r>
              <a:rPr lang="es-MX" sz="1400" b="1" dirty="0">
                <a:latin typeface="Montserrat" panose="00000500000000000000" pitchFamily="2" charset="0"/>
              </a:rPr>
              <a:t>no existe un protocolo para el control de avenidas extraordinarias</a:t>
            </a:r>
            <a:r>
              <a:rPr lang="es-MX" sz="1400" dirty="0">
                <a:latin typeface="Montserrat" panose="00000500000000000000" pitchFamily="2" charset="0"/>
              </a:rPr>
              <a:t>. </a:t>
            </a:r>
          </a:p>
          <a:p>
            <a:pPr marL="285750" indent="-285750" algn="just">
              <a:buFont typeface="Symbol" panose="05050102010706020507" pitchFamily="18" charset="2"/>
              <a:buChar char="·"/>
            </a:pP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3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388327" y="413359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" y="972011"/>
            <a:ext cx="579613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es-MX" sz="1400" dirty="0" smtClean="0">
                <a:latin typeface="Montserrat" panose="00000500000000000000" pitchFamily="2" charset="0"/>
              </a:rPr>
              <a:t>En </a:t>
            </a:r>
            <a:r>
              <a:rPr lang="es-MX" sz="1400" b="1" dirty="0" smtClean="0">
                <a:latin typeface="Montserrat" panose="00000500000000000000" pitchFamily="2" charset="0"/>
              </a:rPr>
              <a:t>Querétaro</a:t>
            </a:r>
            <a:r>
              <a:rPr lang="es-MX" sz="1400" dirty="0" smtClean="0">
                <a:latin typeface="Montserrat" panose="00000500000000000000" pitchFamily="2" charset="0"/>
              </a:rPr>
              <a:t> hay ríos y presas, </a:t>
            </a:r>
            <a:r>
              <a:rPr lang="es-MX" sz="1400" dirty="0">
                <a:latin typeface="Montserrat" panose="00000500000000000000" pitchFamily="2" charset="0"/>
              </a:rPr>
              <a:t>los cuales </a:t>
            </a:r>
            <a:r>
              <a:rPr lang="es-MX" sz="1400" dirty="0" smtClean="0">
                <a:latin typeface="Montserrat" panose="00000500000000000000" pitchFamily="2" charset="0"/>
              </a:rPr>
              <a:t>pueden </a:t>
            </a:r>
            <a:r>
              <a:rPr lang="es-MX" sz="1400" dirty="0">
                <a:latin typeface="Montserrat" panose="00000500000000000000" pitchFamily="2" charset="0"/>
              </a:rPr>
              <a:t>provocar inundaciones  </a:t>
            </a:r>
            <a:r>
              <a:rPr lang="es-MX" sz="1400" b="1" dirty="0">
                <a:latin typeface="Montserrat" panose="00000500000000000000" pitchFamily="2" charset="0"/>
              </a:rPr>
              <a:t>durante todo el año</a:t>
            </a:r>
            <a:r>
              <a:rPr lang="es-MX" sz="1400" dirty="0">
                <a:latin typeface="Montserrat" panose="00000500000000000000" pitchFamily="2" charset="0"/>
              </a:rPr>
              <a:t>. 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es-MX" sz="1400" dirty="0" smtClean="0">
                <a:latin typeface="Montserrat" panose="00000500000000000000" pitchFamily="2" charset="0"/>
              </a:rPr>
              <a:t>Durante </a:t>
            </a:r>
            <a:r>
              <a:rPr lang="es-MX" sz="1400" b="1" dirty="0" smtClean="0">
                <a:latin typeface="Montserrat" panose="00000500000000000000" pitchFamily="2" charset="0"/>
              </a:rPr>
              <a:t>1970 al 2010</a:t>
            </a:r>
            <a:r>
              <a:rPr lang="es-MX" sz="1400" dirty="0" smtClean="0">
                <a:latin typeface="Montserrat" panose="00000500000000000000" pitchFamily="2" charset="0"/>
              </a:rPr>
              <a:t> se registraron </a:t>
            </a:r>
            <a:r>
              <a:rPr lang="es-MX" sz="1400" b="1" dirty="0" smtClean="0">
                <a:latin typeface="Montserrat" panose="00000500000000000000" pitchFamily="2" charset="0"/>
              </a:rPr>
              <a:t>TRES</a:t>
            </a:r>
            <a:r>
              <a:rPr lang="es-MX" sz="1400" dirty="0" smtClean="0">
                <a:latin typeface="Montserrat" panose="00000500000000000000" pitchFamily="2" charset="0"/>
              </a:rPr>
              <a:t> inundaciones que ocasionaron daños importantes  en los municipios de </a:t>
            </a:r>
            <a:r>
              <a:rPr lang="es-MX" sz="1400" u="sng" dirty="0" smtClean="0">
                <a:latin typeface="Montserrat" panose="00000500000000000000" pitchFamily="2" charset="0"/>
              </a:rPr>
              <a:t>Landa de Matamoros, Querétaro y Corregidora</a:t>
            </a:r>
            <a:r>
              <a:rPr lang="es-MX" sz="1400" dirty="0" smtClean="0">
                <a:latin typeface="Montserrat" panose="00000500000000000000" pitchFamily="2" charset="0"/>
              </a:rPr>
              <a:t>, mientras que en los </a:t>
            </a:r>
            <a:r>
              <a:rPr lang="es-MX" sz="1400" b="1" dirty="0" smtClean="0">
                <a:latin typeface="Montserrat" panose="00000500000000000000" pitchFamily="2" charset="0"/>
              </a:rPr>
              <a:t>últimos cuatro años </a:t>
            </a:r>
            <a:r>
              <a:rPr lang="es-MX" sz="1400" dirty="0" smtClean="0">
                <a:latin typeface="Montserrat" panose="00000500000000000000" pitchFamily="2" charset="0"/>
              </a:rPr>
              <a:t>han ocurrido </a:t>
            </a:r>
            <a:r>
              <a:rPr lang="es-MX" sz="1400" b="1" dirty="0" smtClean="0">
                <a:latin typeface="Montserrat" panose="00000500000000000000" pitchFamily="2" charset="0"/>
              </a:rPr>
              <a:t>17 eventos </a:t>
            </a:r>
            <a:r>
              <a:rPr lang="es-MX" sz="1400" dirty="0" smtClean="0">
                <a:latin typeface="Montserrat" panose="00000500000000000000" pitchFamily="2" charset="0"/>
              </a:rPr>
              <a:t>en El </a:t>
            </a:r>
            <a:r>
              <a:rPr lang="es-MX" sz="1400" dirty="0">
                <a:latin typeface="Montserrat" panose="00000500000000000000" pitchFamily="2" charset="0"/>
              </a:rPr>
              <a:t>Marqués</a:t>
            </a:r>
            <a:r>
              <a:rPr lang="es-MX" sz="1400" dirty="0" smtClean="0">
                <a:latin typeface="Montserrat" panose="00000500000000000000" pitchFamily="2" charset="0"/>
              </a:rPr>
              <a:t>, Querétaro y </a:t>
            </a:r>
            <a:r>
              <a:rPr lang="es-MX" sz="1400" dirty="0">
                <a:latin typeface="Montserrat" panose="00000500000000000000" pitchFamily="2" charset="0"/>
              </a:rPr>
              <a:t>Tequisquiapan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b="1" dirty="0" smtClean="0">
                <a:latin typeface="Montserrat" panose="00000500000000000000" pitchFamily="2" charset="0"/>
              </a:rPr>
              <a:t>peligro alto</a:t>
            </a:r>
            <a:r>
              <a:rPr lang="es-MX" sz="1400" dirty="0" smtClean="0">
                <a:latin typeface="Montserrat" panose="00000500000000000000" pitchFamily="2" charset="0"/>
              </a:rPr>
              <a:t>); y </a:t>
            </a:r>
            <a:r>
              <a:rPr lang="es-MX" sz="1400" dirty="0">
                <a:latin typeface="Montserrat" panose="00000500000000000000" pitchFamily="2" charset="0"/>
              </a:rPr>
              <a:t>Corregidora, Pedro </a:t>
            </a:r>
            <a:r>
              <a:rPr lang="es-MX" sz="1400" dirty="0" smtClean="0">
                <a:latin typeface="Montserrat" panose="00000500000000000000" pitchFamily="2" charset="0"/>
              </a:rPr>
              <a:t>Escobedo y </a:t>
            </a:r>
            <a:r>
              <a:rPr lang="es-MX" sz="1400" dirty="0">
                <a:latin typeface="Montserrat" panose="00000500000000000000" pitchFamily="2" charset="0"/>
              </a:rPr>
              <a:t>San Juan del </a:t>
            </a:r>
            <a:r>
              <a:rPr lang="es-MX" sz="1400" dirty="0" smtClean="0">
                <a:latin typeface="Montserrat" panose="00000500000000000000" pitchFamily="2" charset="0"/>
              </a:rPr>
              <a:t>Río (</a:t>
            </a:r>
            <a:r>
              <a:rPr lang="es-MX" sz="1400" b="1" dirty="0" smtClean="0">
                <a:latin typeface="Montserrat" panose="00000500000000000000" pitchFamily="2" charset="0"/>
              </a:rPr>
              <a:t>peligro medio</a:t>
            </a:r>
            <a:r>
              <a:rPr lang="es-MX" sz="1400" dirty="0" smtClean="0">
                <a:latin typeface="Montserrat" panose="00000500000000000000" pitchFamily="2" charset="0"/>
              </a:rPr>
              <a:t>). </a:t>
            </a:r>
          </a:p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es-MX" sz="1400" dirty="0" smtClean="0">
                <a:latin typeface="Montserrat" panose="00000500000000000000" pitchFamily="2" charset="0"/>
              </a:rPr>
              <a:t>El estado </a:t>
            </a:r>
            <a:r>
              <a:rPr lang="es-MX" sz="1400" dirty="0">
                <a:latin typeface="Montserrat" panose="00000500000000000000" pitchFamily="2" charset="0"/>
              </a:rPr>
              <a:t>posee </a:t>
            </a:r>
            <a:r>
              <a:rPr lang="es-MX" sz="1400" b="1" dirty="0" smtClean="0">
                <a:latin typeface="Montserrat" panose="00000500000000000000" pitchFamily="2" charset="0"/>
              </a:rPr>
              <a:t>225 </a:t>
            </a:r>
            <a:r>
              <a:rPr lang="es-MX" sz="1400" b="1" dirty="0">
                <a:latin typeface="Montserrat" panose="00000500000000000000" pitchFamily="2" charset="0"/>
              </a:rPr>
              <a:t>presas</a:t>
            </a:r>
            <a:r>
              <a:rPr lang="es-MX" sz="1400" dirty="0">
                <a:latin typeface="Montserrat" panose="00000500000000000000" pitchFamily="2" charset="0"/>
              </a:rPr>
              <a:t>, de las cuales </a:t>
            </a:r>
            <a:r>
              <a:rPr lang="es-MX" sz="1400" b="1" dirty="0" smtClean="0">
                <a:latin typeface="Montserrat" panose="00000500000000000000" pitchFamily="2" charset="0"/>
              </a:rPr>
              <a:t>55</a:t>
            </a:r>
            <a:r>
              <a:rPr lang="es-MX" sz="1400" dirty="0" smtClean="0">
                <a:latin typeface="Montserrat" panose="00000500000000000000" pitchFamily="2" charset="0"/>
              </a:rPr>
              <a:t> son para el </a:t>
            </a:r>
            <a:r>
              <a:rPr lang="es-MX" sz="1400" b="1" dirty="0">
                <a:latin typeface="Montserrat" panose="00000500000000000000" pitchFamily="2" charset="0"/>
              </a:rPr>
              <a:t>control de </a:t>
            </a:r>
            <a:r>
              <a:rPr lang="es-MX" sz="1400" b="1" dirty="0" smtClean="0">
                <a:latin typeface="Montserrat" panose="00000500000000000000" pitchFamily="2" charset="0"/>
              </a:rPr>
              <a:t>avenidas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dirty="0">
                <a:latin typeface="Montserrat" panose="00000500000000000000" pitchFamily="2" charset="0"/>
              </a:rPr>
              <a:t>Se requiere monitoreo y vigilancia en </a:t>
            </a:r>
            <a:r>
              <a:rPr lang="es-MX" sz="1400" dirty="0" smtClean="0">
                <a:latin typeface="Montserrat" panose="00000500000000000000" pitchFamily="2" charset="0"/>
              </a:rPr>
              <a:t>TODAS, ya que hay asentamientos humanos cerca de éstas. Sólo </a:t>
            </a:r>
            <a:r>
              <a:rPr lang="es-MX" sz="1400" b="1" dirty="0" smtClean="0">
                <a:latin typeface="Montserrat" panose="00000500000000000000" pitchFamily="2" charset="0"/>
              </a:rPr>
              <a:t>una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s-MX" sz="1400" b="1" dirty="0" smtClean="0">
                <a:latin typeface="Montserrat" panose="00000500000000000000" pitchFamily="2" charset="0"/>
              </a:rPr>
              <a:t>El Centenario</a:t>
            </a:r>
            <a:r>
              <a:rPr lang="es-MX" sz="1400" dirty="0" smtClean="0">
                <a:latin typeface="Montserrat" panose="00000500000000000000" pitchFamily="2" charset="0"/>
              </a:rPr>
              <a:t> con 109 años operando, se utiliza para riego y posee vertedor mixto) está dentro de las 206 grandes presas que supervisa semanalmente la CONAGUA.  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5903732" y="1010779"/>
            <a:ext cx="3158767" cy="2523302"/>
            <a:chOff x="5903732" y="1010779"/>
            <a:chExt cx="3158767" cy="252330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3732" y="1010779"/>
              <a:ext cx="3158767" cy="2523302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16 Rectángulo"/>
            <p:cNvSpPr/>
            <p:nvPr/>
          </p:nvSpPr>
          <p:spPr>
            <a:xfrm>
              <a:off x="5991802" y="2947347"/>
              <a:ext cx="956462" cy="2880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b="1" dirty="0" smtClean="0">
                  <a:solidFill>
                    <a:srgbClr val="860000"/>
                  </a:solidFill>
                  <a:latin typeface="Montserrat" panose="00000500000000000000" pitchFamily="2" charset="0"/>
                </a:rPr>
                <a:t>El Marqués</a:t>
              </a:r>
              <a:endParaRPr lang="es-MX" sz="1000" b="1" dirty="0">
                <a:solidFill>
                  <a:srgbClr val="860000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989" y="2659315"/>
              <a:ext cx="765598" cy="86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2966" r="3145" b="2301"/>
          <a:stretch/>
        </p:blipFill>
        <p:spPr bwMode="auto">
          <a:xfrm>
            <a:off x="5894022" y="3912940"/>
            <a:ext cx="3160191" cy="2496702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56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C72EED67-8814-42EC-AC9E-531C75A9F126}"/>
              </a:ext>
            </a:extLst>
          </p:cNvPr>
          <p:cNvSpPr txBox="1"/>
          <p:nvPr/>
        </p:nvSpPr>
        <p:spPr>
          <a:xfrm>
            <a:off x="0" y="908720"/>
            <a:ext cx="594015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es-MX" sz="1400" dirty="0">
                <a:latin typeface="Montserrat" panose="00000500000000000000" pitchFamily="2" charset="0"/>
              </a:rPr>
              <a:t>Se cuenta con los siguientes materiales: mapas de </a:t>
            </a:r>
            <a:r>
              <a:rPr lang="es-MX" sz="1400" b="1" dirty="0">
                <a:latin typeface="Montserrat" panose="00000500000000000000" pitchFamily="2" charset="0"/>
              </a:rPr>
              <a:t>peligro</a:t>
            </a:r>
            <a:r>
              <a:rPr lang="es-MX" sz="1400" dirty="0">
                <a:latin typeface="Montserrat" panose="00000500000000000000" pitchFamily="2" charset="0"/>
              </a:rPr>
              <a:t> a escala municipal, </a:t>
            </a:r>
            <a:r>
              <a:rPr lang="es-MX" sz="1400" b="1" dirty="0">
                <a:latin typeface="Montserrat" panose="00000500000000000000" pitchFamily="2" charset="0"/>
              </a:rPr>
              <a:t>inundaciones históricas</a:t>
            </a:r>
            <a:r>
              <a:rPr lang="es-MX" sz="1400" dirty="0">
                <a:latin typeface="Montserrat" panose="00000500000000000000" pitchFamily="2" charset="0"/>
              </a:rPr>
              <a:t>  y de </a:t>
            </a:r>
            <a:r>
              <a:rPr lang="es-MX" sz="1400" b="1" dirty="0">
                <a:latin typeface="Montserrat" panose="00000500000000000000" pitchFamily="2" charset="0"/>
              </a:rPr>
              <a:t>vulnerabilidad</a:t>
            </a:r>
            <a:r>
              <a:rPr lang="es-MX" sz="1400" dirty="0">
                <a:latin typeface="Montserrat" panose="00000500000000000000" pitchFamily="2" charset="0"/>
              </a:rPr>
              <a:t>, ambos disponibles en el </a:t>
            </a:r>
            <a:r>
              <a:rPr lang="es-MX" sz="1400" dirty="0" smtClean="0">
                <a:latin typeface="Montserrat" panose="00000500000000000000" pitchFamily="2" charset="0"/>
              </a:rPr>
              <a:t>ANR, así como el </a:t>
            </a:r>
            <a:r>
              <a:rPr lang="es-MX" sz="1400" b="1" dirty="0" smtClean="0">
                <a:latin typeface="Montserrat" panose="00000500000000000000" pitchFamily="2" charset="0"/>
              </a:rPr>
              <a:t>índice de </a:t>
            </a:r>
            <a:r>
              <a:rPr lang="es-MX" sz="1400" b="1" dirty="0" err="1" smtClean="0">
                <a:latin typeface="Montserrat" panose="00000500000000000000" pitchFamily="2" charset="0"/>
              </a:rPr>
              <a:t>inundabilidad</a:t>
            </a:r>
            <a:r>
              <a:rPr lang="es-MX" sz="1400" b="1" dirty="0"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latin typeface="Montserrat" panose="00000500000000000000" pitchFamily="2" charset="0"/>
              </a:rPr>
              <a:t>y escenarios </a:t>
            </a:r>
            <a:r>
              <a:rPr lang="es-MX" sz="1400" dirty="0" smtClean="0">
                <a:latin typeface="Montserrat" panose="00000500000000000000" pitchFamily="2" charset="0"/>
              </a:rPr>
              <a:t>para</a:t>
            </a:r>
            <a:r>
              <a:rPr lang="es-MX" sz="1400" b="1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la ciudad </a:t>
            </a:r>
            <a:r>
              <a:rPr lang="es-MX" sz="1400" b="1" dirty="0" smtClean="0">
                <a:latin typeface="Montserrat" panose="00000500000000000000" pitchFamily="2" charset="0"/>
              </a:rPr>
              <a:t>El Marqués </a:t>
            </a:r>
            <a:r>
              <a:rPr lang="es-MX" sz="1400" dirty="0" smtClean="0">
                <a:latin typeface="Montserrat" panose="00000500000000000000" pitchFamily="2" charset="0"/>
              </a:rPr>
              <a:t>, estos últimos elaborados por la CONAGUA. </a:t>
            </a:r>
          </a:p>
          <a:p>
            <a:pPr marL="285750" indent="-285750" algn="just">
              <a:buFont typeface="Symbol" panose="05050102010706020507" pitchFamily="18" charset="2"/>
              <a:buChar char="·"/>
            </a:pPr>
            <a:endParaRPr lang="es-MX" sz="1400" dirty="0">
              <a:latin typeface="Montserrat" panose="00000500000000000000" pitchFamily="2" charset="0"/>
            </a:endParaRPr>
          </a:p>
          <a:p>
            <a:pPr algn="just"/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400" b="1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es-MX" sz="1400" dirty="0" smtClean="0">
                <a:latin typeface="Montserrat" panose="00000500000000000000" pitchFamily="2" charset="0"/>
              </a:rPr>
              <a:t>Actualizar</a:t>
            </a:r>
            <a:r>
              <a:rPr lang="es-MX" sz="1400" dirty="0">
                <a:latin typeface="Montserrat" panose="00000500000000000000" pitchFamily="2" charset="0"/>
              </a:rPr>
              <a:t>, elaborar y difundir mapas de inundación para </a:t>
            </a:r>
            <a:r>
              <a:rPr lang="es-MX" sz="1400" dirty="0" smtClean="0">
                <a:latin typeface="Montserrat" panose="00000500000000000000" pitchFamily="2" charset="0"/>
              </a:rPr>
              <a:t>ríos y presas, </a:t>
            </a:r>
            <a:r>
              <a:rPr lang="es-MX" sz="1400" dirty="0">
                <a:latin typeface="Montserrat" panose="00000500000000000000" pitchFamily="2" charset="0"/>
              </a:rPr>
              <a:t>con apoyo de las dependencias académicas </a:t>
            </a:r>
            <a:r>
              <a:rPr lang="es-MX" sz="1400" dirty="0" smtClean="0">
                <a:latin typeface="Montserrat" panose="00000500000000000000" pitchFamily="2" charset="0"/>
              </a:rPr>
              <a:t>del  estado, para los municipios con </a:t>
            </a:r>
            <a:r>
              <a:rPr lang="es-MX" sz="1400" b="1" dirty="0" smtClean="0">
                <a:latin typeface="Montserrat" panose="00000500000000000000" pitchFamily="2" charset="0"/>
              </a:rPr>
              <a:t>peligro muy alto y alto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es-MX" sz="1400" dirty="0" smtClean="0">
                <a:latin typeface="Montserrat" panose="00000500000000000000" pitchFamily="2" charset="0"/>
              </a:rPr>
              <a:t>Fortalecer el monitoreo y vigilancia </a:t>
            </a:r>
            <a:r>
              <a:rPr lang="es-MX" sz="1400" dirty="0" err="1" smtClean="0">
                <a:latin typeface="Montserrat" panose="00000500000000000000" pitchFamily="2" charset="0"/>
              </a:rPr>
              <a:t>hidrometeorológica</a:t>
            </a:r>
            <a:r>
              <a:rPr lang="es-MX" sz="1400" dirty="0" smtClean="0">
                <a:latin typeface="Montserrat" panose="00000500000000000000" pitchFamily="2" charset="0"/>
              </a:rPr>
              <a:t>, para atender emergencias por inundación, principalmente en las cuenca de los ríos Querétaro y San Juan, ya que faltan estaciones hidrométricas.</a:t>
            </a:r>
            <a:r>
              <a:rPr lang="es-MX" sz="1400" strike="sngStrike" dirty="0" smtClean="0">
                <a:latin typeface="Montserrat" panose="00000500000000000000" pitchFamily="2" charset="0"/>
              </a:rPr>
              <a:t> </a:t>
            </a:r>
          </a:p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es-MX" sz="1400" b="1" dirty="0" smtClean="0">
                <a:latin typeface="Montserrat" panose="00000500000000000000" pitchFamily="2" charset="0"/>
              </a:rPr>
              <a:t>Delimitar las zonas federales</a:t>
            </a:r>
            <a:r>
              <a:rPr lang="es-MX" sz="1400" dirty="0" smtClean="0">
                <a:latin typeface="Montserrat" panose="00000500000000000000" pitchFamily="2" charset="0"/>
              </a:rPr>
              <a:t> para </a:t>
            </a:r>
            <a:r>
              <a:rPr lang="es-MX" sz="1400" b="1" dirty="0" smtClean="0">
                <a:latin typeface="Montserrat" panose="00000500000000000000" pitchFamily="2" charset="0"/>
              </a:rPr>
              <a:t>disminuir</a:t>
            </a:r>
            <a:r>
              <a:rPr lang="es-MX" sz="1400" dirty="0" smtClean="0">
                <a:latin typeface="Montserrat" panose="00000500000000000000" pitchFamily="2" charset="0"/>
              </a:rPr>
              <a:t> las </a:t>
            </a:r>
            <a:r>
              <a:rPr lang="es-MX" sz="1400" b="1" dirty="0" smtClean="0">
                <a:latin typeface="Montserrat" panose="00000500000000000000" pitchFamily="2" charset="0"/>
              </a:rPr>
              <a:t>invasiones</a:t>
            </a:r>
            <a:r>
              <a:rPr lang="es-MX" sz="1400" dirty="0" smtClean="0">
                <a:latin typeface="Montserrat" panose="00000500000000000000" pitchFamily="2" charset="0"/>
              </a:rPr>
              <a:t> aguas abajo de las </a:t>
            </a:r>
            <a:r>
              <a:rPr lang="es-MX" sz="1400" b="1" dirty="0" smtClean="0">
                <a:latin typeface="Montserrat" panose="00000500000000000000" pitchFamily="2" charset="0"/>
              </a:rPr>
              <a:t>presas</a:t>
            </a:r>
            <a:r>
              <a:rPr lang="es-MX" sz="1400" dirty="0" smtClean="0">
                <a:latin typeface="Montserrat" panose="00000500000000000000" pitchFamily="2" charset="0"/>
              </a:rPr>
              <a:t>, así como en las </a:t>
            </a:r>
            <a:r>
              <a:rPr lang="es-MX" sz="1400" b="1" dirty="0" smtClean="0">
                <a:latin typeface="Montserrat" panose="00000500000000000000" pitchFamily="2" charset="0"/>
              </a:rPr>
              <a:t>márgenes de ríos.</a:t>
            </a:r>
          </a:p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es-MX" sz="1400" dirty="0" smtClean="0">
                <a:latin typeface="Montserrat" panose="00000500000000000000" pitchFamily="2" charset="0"/>
              </a:rPr>
              <a:t>Elaborar un inventario que integre las características y condiciones de las obras de protección, para el control de avenidas en Querétaro.</a:t>
            </a:r>
          </a:p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es-MX" sz="1400" dirty="0">
                <a:latin typeface="Montserrat" panose="00000500000000000000" pitchFamily="2" charset="0"/>
              </a:rPr>
              <a:t>Dar </a:t>
            </a:r>
            <a:r>
              <a:rPr lang="es-MX" sz="1400" b="1" dirty="0">
                <a:latin typeface="Montserrat" panose="00000500000000000000" pitchFamily="2" charset="0"/>
              </a:rPr>
              <a:t>mantenimiento </a:t>
            </a:r>
            <a:r>
              <a:rPr lang="es-MX" sz="1400" b="1" dirty="0" smtClean="0">
                <a:latin typeface="Montserrat" panose="00000500000000000000" pitchFamily="2" charset="0"/>
              </a:rPr>
              <a:t>preventivo a las obras de protección,</a:t>
            </a:r>
            <a:r>
              <a:rPr lang="es-MX" sz="1400" dirty="0" smtClean="0">
                <a:latin typeface="Montserrat" panose="00000500000000000000" pitchFamily="2" charset="0"/>
              </a:rPr>
              <a:t> con </a:t>
            </a:r>
            <a:r>
              <a:rPr lang="es-MX" sz="1400" dirty="0">
                <a:latin typeface="Montserrat" panose="00000500000000000000" pitchFamily="2" charset="0"/>
              </a:rPr>
              <a:t>el fin de proteger a los centros de población y zonas productivas. 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·"/>
            </a:pPr>
            <a:r>
              <a:rPr lang="es-MX" sz="1400" dirty="0" smtClean="0">
                <a:latin typeface="Montserrat" panose="00000500000000000000" pitchFamily="2" charset="0"/>
              </a:rPr>
              <a:t>Regular la </a:t>
            </a:r>
            <a:r>
              <a:rPr lang="es-MX" sz="1400" b="1" dirty="0" smtClean="0">
                <a:latin typeface="Montserrat" panose="00000500000000000000" pitchFamily="2" charset="0"/>
              </a:rPr>
              <a:t>planeación urbana </a:t>
            </a:r>
            <a:r>
              <a:rPr lang="es-MX" sz="1400" dirty="0" smtClean="0">
                <a:latin typeface="Montserrat" panose="00000500000000000000" pitchFamily="2" charset="0"/>
              </a:rPr>
              <a:t>en el estado, ya que es la causa principal de las afectaciones por inundación.</a:t>
            </a:r>
          </a:p>
          <a:p>
            <a:pPr marL="285750" indent="-285750" algn="just">
              <a:buFont typeface="Symbol" panose="05050102010706020507" pitchFamily="18" charset="2"/>
              <a:buChar char="·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09680" y="333480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I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5496" y="6237312"/>
            <a:ext cx="6302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b="1" dirty="0">
                <a:latin typeface="Montserrat Light" panose="00000400000000000000" pitchFamily="2" charset="0"/>
              </a:rPr>
              <a:t>Fuente: PRONACCH, </a:t>
            </a:r>
            <a:r>
              <a:rPr lang="es-MX" sz="800" b="1" dirty="0" smtClean="0">
                <a:latin typeface="Montserrat Light" panose="00000400000000000000" pitchFamily="2" charset="0"/>
              </a:rPr>
              <a:t>2013</a:t>
            </a:r>
          </a:p>
          <a:p>
            <a:r>
              <a:rPr lang="es-MX" sz="800" b="1" dirty="0">
                <a:latin typeface="Montserrat Light" panose="00000400000000000000" pitchFamily="2" charset="0"/>
                <a:hlinkClick r:id="rId3"/>
              </a:rPr>
              <a:t>https://www.gob.mx/</a:t>
            </a:r>
            <a:r>
              <a:rPr lang="es-MX" sz="800" b="1" dirty="0" err="1">
                <a:latin typeface="Montserrat Light" panose="00000400000000000000" pitchFamily="2" charset="0"/>
                <a:hlinkClick r:id="rId3"/>
              </a:rPr>
              <a:t>cms</a:t>
            </a:r>
            <a:r>
              <a:rPr lang="es-MX" sz="800" b="1" dirty="0">
                <a:latin typeface="Montserrat Light" panose="00000400000000000000" pitchFamily="2" charset="0"/>
                <a:hlinkClick r:id="rId3"/>
              </a:rPr>
              <a:t>/</a:t>
            </a:r>
            <a:r>
              <a:rPr lang="es-MX" sz="800" b="1" dirty="0" err="1">
                <a:latin typeface="Montserrat Light" panose="00000400000000000000" pitchFamily="2" charset="0"/>
                <a:hlinkClick r:id="rId3"/>
              </a:rPr>
              <a:t>uploads</a:t>
            </a:r>
            <a:r>
              <a:rPr lang="es-MX" sz="800" b="1" dirty="0">
                <a:latin typeface="Montserrat Light" panose="00000400000000000000" pitchFamily="2" charset="0"/>
                <a:hlinkClick r:id="rId3"/>
              </a:rPr>
              <a:t>/</a:t>
            </a:r>
            <a:r>
              <a:rPr lang="es-MX" sz="800" b="1" dirty="0" err="1">
                <a:latin typeface="Montserrat Light" panose="00000400000000000000" pitchFamily="2" charset="0"/>
                <a:hlinkClick r:id="rId3"/>
              </a:rPr>
              <a:t>attachment</a:t>
            </a:r>
            <a:r>
              <a:rPr lang="es-MX" sz="800" b="1" dirty="0">
                <a:latin typeface="Montserrat Light" panose="00000400000000000000" pitchFamily="2" charset="0"/>
                <a:hlinkClick r:id="rId3"/>
              </a:rPr>
              <a:t>/file/281339/ZONA_URBANA_TEQUISQUIAPAN__QRO..</a:t>
            </a:r>
            <a:r>
              <a:rPr lang="es-MX" sz="800" b="1" dirty="0" err="1" smtClean="0">
                <a:latin typeface="Montserrat Light" panose="00000400000000000000" pitchFamily="2" charset="0"/>
                <a:hlinkClick r:id="rId3"/>
              </a:rPr>
              <a:t>pdf</a:t>
            </a:r>
            <a:endParaRPr lang="es-MX" sz="800" b="1" dirty="0" smtClean="0">
              <a:latin typeface="Montserrat Light" panose="00000400000000000000" pitchFamily="2" charset="0"/>
            </a:endParaRPr>
          </a:p>
          <a:p>
            <a:r>
              <a:rPr lang="es-MX" sz="800" b="1" dirty="0" smtClean="0">
                <a:latin typeface="Montserrat Light" panose="00000400000000000000" pitchFamily="2" charset="0"/>
                <a:hlinkClick r:id="rId4"/>
              </a:rPr>
              <a:t>https</a:t>
            </a:r>
            <a:r>
              <a:rPr lang="es-MX" sz="800" b="1" dirty="0">
                <a:latin typeface="Montserrat Light" panose="00000400000000000000" pitchFamily="2" charset="0"/>
                <a:hlinkClick r:id="rId4"/>
              </a:rPr>
              <a:t>://</a:t>
            </a:r>
            <a:r>
              <a:rPr lang="es-MX" sz="800" b="1" dirty="0" smtClean="0">
                <a:latin typeface="Montserrat Light" panose="00000400000000000000" pitchFamily="2" charset="0"/>
                <a:hlinkClick r:id="rId4"/>
              </a:rPr>
              <a:t>www.gob.mx/conagua/acciones-y-programas/golfo-norte-77779</a:t>
            </a:r>
            <a:endParaRPr lang="es-MX" sz="800" b="1" dirty="0" smtClean="0">
              <a:latin typeface="Montserrat Light" panose="00000400000000000000" pitchFamily="2" charset="0"/>
            </a:endParaRPr>
          </a:p>
          <a:p>
            <a:endParaRPr lang="es-MX" sz="800" b="1" dirty="0" smtClean="0">
              <a:latin typeface="Montserrat Light" panose="00000400000000000000" pitchFamily="2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5940152" y="970126"/>
            <a:ext cx="3128348" cy="2622638"/>
            <a:chOff x="5940152" y="970126"/>
            <a:chExt cx="3128348" cy="262263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6" t="3080" r="2939" b="2984"/>
            <a:stretch/>
          </p:blipFill>
          <p:spPr bwMode="auto">
            <a:xfrm>
              <a:off x="5940152" y="970126"/>
              <a:ext cx="3128348" cy="2622638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102" y="3041935"/>
              <a:ext cx="655638" cy="198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94" y="3720914"/>
            <a:ext cx="2659063" cy="294322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46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7611" y="364594"/>
            <a:ext cx="468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-1363" y="4797152"/>
            <a:ext cx="903785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Trabajar </a:t>
            </a:r>
            <a:r>
              <a:rPr lang="es-MX" sz="1350" dirty="0">
                <a:latin typeface="Montserrat" panose="00000500000000000000" pitchFamily="2" charset="0"/>
              </a:rPr>
              <a:t>en </a:t>
            </a:r>
            <a:r>
              <a:rPr lang="es-MX" sz="1350" b="1" dirty="0">
                <a:latin typeface="Montserrat" panose="00000500000000000000" pitchFamily="2" charset="0"/>
              </a:rPr>
              <a:t>un programa de detección y reparación de fugas </a:t>
            </a:r>
            <a:r>
              <a:rPr lang="es-MX" sz="1350" dirty="0">
                <a:latin typeface="Montserrat" panose="00000500000000000000" pitchFamily="2" charset="0"/>
              </a:rPr>
              <a:t>en </a:t>
            </a:r>
            <a:r>
              <a:rPr lang="es-MX" sz="1350" dirty="0" smtClean="0">
                <a:latin typeface="Montserrat" panose="00000500000000000000" pitchFamily="2" charset="0"/>
              </a:rPr>
              <a:t>las redes </a:t>
            </a:r>
            <a:r>
              <a:rPr lang="es-MX" sz="1350" dirty="0">
                <a:latin typeface="Montserrat" panose="00000500000000000000" pitchFamily="2" charset="0"/>
              </a:rPr>
              <a:t>primaria y secundaria de distribución de agua </a:t>
            </a:r>
            <a:r>
              <a:rPr lang="es-MX" sz="1350" dirty="0" smtClean="0">
                <a:latin typeface="Montserrat" panose="00000500000000000000" pitchFamily="2" charset="0"/>
              </a:rPr>
              <a:t>potable.</a:t>
            </a:r>
            <a:endParaRPr lang="es-MX" sz="135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50" dirty="0">
                <a:latin typeface="Montserrat" panose="00000500000000000000" pitchFamily="2" charset="0"/>
              </a:rPr>
              <a:t>Fortalecer el </a:t>
            </a:r>
            <a:r>
              <a:rPr lang="es-MX" sz="1350" b="1" dirty="0">
                <a:latin typeface="Montserrat" panose="00000500000000000000" pitchFamily="2" charset="0"/>
              </a:rPr>
              <a:t>mantenimiento preventivo y correctivo de las plantas de tratamiento</a:t>
            </a:r>
            <a:r>
              <a:rPr lang="es-MX" sz="1350" dirty="0">
                <a:latin typeface="Montserrat" panose="00000500000000000000" pitchFamily="2" charset="0"/>
              </a:rPr>
              <a:t> de aguas negras existentes para utilizar el agua tratada en el </a:t>
            </a:r>
            <a:r>
              <a:rPr lang="es-MX" sz="1350" dirty="0" smtClean="0">
                <a:latin typeface="Montserrat" panose="00000500000000000000" pitchFamily="2" charset="0"/>
              </a:rPr>
              <a:t>riego.</a:t>
            </a:r>
            <a:endParaRPr lang="es-MX" sz="135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50" b="1" dirty="0">
                <a:latin typeface="Montserrat" panose="00000500000000000000" pitchFamily="2" charset="0"/>
              </a:rPr>
              <a:t>Promover y fortalecer los </a:t>
            </a:r>
            <a:r>
              <a:rPr lang="es-MX" sz="1350" b="1" dirty="0" smtClean="0">
                <a:latin typeface="Montserrat" panose="00000500000000000000" pitchFamily="2" charset="0"/>
              </a:rPr>
              <a:t>programas de </a:t>
            </a:r>
            <a:r>
              <a:rPr lang="es-MX" sz="1350" b="1" dirty="0">
                <a:latin typeface="Montserrat" panose="00000500000000000000" pitchFamily="2" charset="0"/>
              </a:rPr>
              <a:t>recolección </a:t>
            </a:r>
            <a:r>
              <a:rPr lang="es-MX" sz="1350" dirty="0">
                <a:latin typeface="Montserrat" panose="00000500000000000000" pitchFamily="2" charset="0"/>
              </a:rPr>
              <a:t>de agua de lluvia para su utilización en el uso </a:t>
            </a:r>
            <a:r>
              <a:rPr lang="es-MX" sz="1350" dirty="0" smtClean="0">
                <a:latin typeface="Montserrat" panose="00000500000000000000" pitchFamily="2" charset="0"/>
              </a:rPr>
              <a:t>doméstico.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Trabajar </a:t>
            </a:r>
            <a:r>
              <a:rPr lang="es-MX" sz="1350" dirty="0">
                <a:latin typeface="Montserrat" panose="00000500000000000000" pitchFamily="2" charset="0"/>
              </a:rPr>
              <a:t>con la población en </a:t>
            </a:r>
            <a:r>
              <a:rPr lang="es-MX" sz="1350" b="1" dirty="0">
                <a:latin typeface="Montserrat" panose="00000500000000000000" pitchFamily="2" charset="0"/>
              </a:rPr>
              <a:t>campañas de concientización </a:t>
            </a:r>
            <a:r>
              <a:rPr lang="es-MX" sz="1350" dirty="0">
                <a:latin typeface="Montserrat" panose="00000500000000000000" pitchFamily="2" charset="0"/>
              </a:rPr>
              <a:t>sobre una cultura del cuidado del agua</a:t>
            </a:r>
            <a:r>
              <a:rPr lang="es-MX" sz="1350" dirty="0" smtClean="0">
                <a:latin typeface="Montserrat" panose="00000500000000000000" pitchFamily="2" charset="0"/>
              </a:rPr>
              <a:t>.</a:t>
            </a:r>
            <a:endParaRPr lang="es-MX" sz="1350" dirty="0">
              <a:latin typeface="Montserrat" panose="00000500000000000000" pitchFamily="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Sequía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7611" y="1700808"/>
            <a:ext cx="6848645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b="1" dirty="0" smtClean="0">
                <a:latin typeface="Montserrat" panose="00000500000000000000" pitchFamily="2" charset="0"/>
              </a:rPr>
              <a:t>Capas de indicadores cuantitativos, de eventos históricos y de escenarios de riesgo por sequía</a:t>
            </a:r>
            <a:r>
              <a:rPr lang="es-MX" sz="1350" dirty="0" smtClean="0">
                <a:latin typeface="Montserrat" panose="00000500000000000000" pitchFamily="2" charset="0"/>
              </a:rPr>
              <a:t> </a:t>
            </a:r>
            <a:r>
              <a:rPr lang="es-MX" sz="135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35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35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35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b="1" dirty="0" smtClean="0">
                <a:latin typeface="Montserrat" panose="00000500000000000000" pitchFamily="2" charset="0"/>
              </a:rPr>
              <a:t>G</a:t>
            </a:r>
            <a:r>
              <a:rPr lang="es-MX" sz="135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350" dirty="0" smtClean="0">
                <a:latin typeface="Montserrat" panose="00000500000000000000" pitchFamily="2" charset="0"/>
              </a:rPr>
              <a:t>. Anexo Único, Fracción V.9 </a:t>
            </a:r>
            <a:r>
              <a:rPr lang="es-MX" sz="135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35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35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35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Fascículo </a:t>
            </a:r>
            <a:r>
              <a:rPr lang="es-MX" sz="1350" dirty="0">
                <a:latin typeface="Montserrat" panose="00000500000000000000" pitchFamily="2" charset="0"/>
              </a:rPr>
              <a:t>de </a:t>
            </a:r>
            <a:r>
              <a:rPr lang="es-MX" sz="1350" i="1" dirty="0">
                <a:latin typeface="Montserrat" panose="00000500000000000000" pitchFamily="2" charset="0"/>
              </a:rPr>
              <a:t>Sequías</a:t>
            </a:r>
            <a:r>
              <a:rPr lang="es-MX" sz="1350" dirty="0">
                <a:latin typeface="Montserrat" panose="00000500000000000000" pitchFamily="2" charset="0"/>
              </a:rPr>
              <a:t> </a:t>
            </a:r>
            <a:r>
              <a:rPr lang="es-MX" sz="135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350" dirty="0" smtClean="0">
                <a:latin typeface="Montserrat" panose="00000500000000000000" pitchFamily="2" charset="0"/>
                <a:hlinkClick r:id="rId5"/>
              </a:rPr>
              <a:t>www.cenapred.gob.mx/es/Publicaciones/archivos/8-FASCCULOSEQUAS.PDF</a:t>
            </a:r>
            <a:endParaRPr lang="es-MX" sz="135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Otros: </a:t>
            </a:r>
            <a:r>
              <a:rPr lang="es-MX" sz="1350" b="1" i="1" dirty="0">
                <a:latin typeface="Montserrat" panose="00000500000000000000" pitchFamily="2" charset="0"/>
              </a:rPr>
              <a:t>Monitor de Sequía en México</a:t>
            </a:r>
            <a:r>
              <a:rPr lang="es-MX" sz="1350" dirty="0">
                <a:latin typeface="Montserrat" panose="00000500000000000000" pitchFamily="2" charset="0"/>
              </a:rPr>
              <a:t> </a:t>
            </a:r>
            <a:r>
              <a:rPr lang="es-MX" sz="135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350" dirty="0" smtClean="0">
                <a:latin typeface="Montserrat" panose="00000500000000000000" pitchFamily="2" charset="0"/>
                <a:hlinkClick r:id="rId6"/>
              </a:rPr>
              <a:t>smn.cna.gob.mx/es/climatologia/monitor-de-sequia/monitor-de-sequia-en-mexico</a:t>
            </a:r>
            <a:r>
              <a:rPr lang="es-MX" sz="1350" dirty="0" smtClean="0">
                <a:latin typeface="Montserrat" panose="00000500000000000000" pitchFamily="2" charset="0"/>
              </a:rPr>
              <a:t> y </a:t>
            </a:r>
            <a:r>
              <a:rPr lang="es-MX" sz="1350" dirty="0">
                <a:latin typeface="Montserrat" panose="00000500000000000000" pitchFamily="2" charset="0"/>
              </a:rPr>
              <a:t>libro </a:t>
            </a:r>
            <a:r>
              <a:rPr lang="es-MX" sz="1350" b="1" i="1" dirty="0">
                <a:latin typeface="Montserrat" panose="00000500000000000000" pitchFamily="2" charset="0"/>
              </a:rPr>
              <a:t>Análisis de Sequías</a:t>
            </a:r>
            <a:r>
              <a:rPr lang="es-MX" sz="1350" dirty="0">
                <a:latin typeface="Montserrat" panose="00000500000000000000" pitchFamily="2" charset="0"/>
              </a:rPr>
              <a:t> </a:t>
            </a:r>
            <a:r>
              <a:rPr lang="es-MX" sz="1350" dirty="0">
                <a:latin typeface="Montserrat" panose="00000500000000000000" pitchFamily="2" charset="0"/>
                <a:hlinkClick r:id="rId7"/>
              </a:rPr>
              <a:t>http://</a:t>
            </a:r>
            <a:r>
              <a:rPr lang="es-MX" sz="1350" dirty="0" smtClean="0">
                <a:latin typeface="Montserrat" panose="00000500000000000000" pitchFamily="2" charset="0"/>
                <a:hlinkClick r:id="rId7"/>
              </a:rPr>
              <a:t>www.atlasnacionalderiesgos.gob.mx/descargas/anexos.zip</a:t>
            </a:r>
            <a:endParaRPr lang="es-MX" sz="135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5497" y="1052736"/>
            <a:ext cx="712879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50" b="1" dirty="0">
                <a:latin typeface="Montserrat" panose="00000500000000000000" pitchFamily="2" charset="0"/>
              </a:rPr>
              <a:t>Dos declaratorias de desastre por sequía</a:t>
            </a:r>
            <a:r>
              <a:rPr lang="es-MX" sz="1350" dirty="0">
                <a:latin typeface="Montserrat" panose="00000500000000000000" pitchFamily="2" charset="0"/>
              </a:rPr>
              <a:t> (base de datos de declaratorias de desastres y emergencias de 2000 a 2018).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454" y="2568888"/>
            <a:ext cx="2160000" cy="1872505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832454" y="4441393"/>
            <a:ext cx="2204042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Índice de peligro por sequía en municipios de Querétaro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7596336" y="1080612"/>
            <a:ext cx="1398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Eventos </a:t>
            </a:r>
            <a:r>
              <a:rPr lang="es-MX" sz="135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históricos: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1972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1998</a:t>
            </a:r>
            <a:endParaRPr lang="es-MX" sz="135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8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332656"/>
            <a:ext cx="4716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3922" y="1198493"/>
            <a:ext cx="8756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Tormentas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eléctricas y de granizo (</a:t>
            </a:r>
            <a:r>
              <a:rPr lang="es-MX" dirty="0" smtClean="0">
                <a:solidFill>
                  <a:srgbClr val="38806B"/>
                </a:solidFill>
                <a:latin typeface="Montserrat"/>
              </a:rPr>
              <a:t>forman parte de tormentas severas, las cuales comprenden, además vientos </a:t>
            </a:r>
            <a:r>
              <a:rPr lang="es-MX" dirty="0">
                <a:solidFill>
                  <a:srgbClr val="38806B"/>
                </a:solidFill>
                <a:latin typeface="Montserrat"/>
              </a:rPr>
              <a:t>y lluvia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)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87016" y="3284984"/>
            <a:ext cx="61411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CENAPRED: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por </a:t>
            </a:r>
            <a:r>
              <a:rPr lang="es-MX" sz="1400" b="1" dirty="0">
                <a:latin typeface="Montserrat" panose="00000500000000000000" pitchFamily="2" charset="0"/>
              </a:rPr>
              <a:t>tormentas </a:t>
            </a:r>
            <a:r>
              <a:rPr lang="es-MX" sz="1400" b="1" dirty="0" smtClean="0">
                <a:latin typeface="Montserrat" panose="00000500000000000000" pitchFamily="2" charset="0"/>
              </a:rPr>
              <a:t>eléctricas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Fracciones V.6 y V.7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Tormentas Severas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www.cenapred.gob.mx/es/Publicaciones/archivos/189-FASCCULOTORMENTASSEVERAS.PDF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dirty="0" smtClean="0">
                <a:latin typeface="Montserrat" panose="00000500000000000000" pitchFamily="2" charset="0"/>
              </a:rPr>
              <a:t>Red </a:t>
            </a:r>
            <a:r>
              <a:rPr lang="es-MX" sz="1400" b="1" dirty="0">
                <a:latin typeface="Montserrat" panose="00000500000000000000" pitchFamily="2" charset="0"/>
              </a:rPr>
              <a:t>mundial de localización de rayos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n-US" sz="1400" dirty="0">
                <a:latin typeface="Montserrat" panose="00000500000000000000" pitchFamily="2" charset="0"/>
              </a:rPr>
              <a:t>World Wide Lightning Location </a:t>
            </a:r>
            <a:r>
              <a:rPr lang="en-US" sz="1400" dirty="0" smtClean="0">
                <a:latin typeface="Montserrat" panose="00000500000000000000" pitchFamily="2" charset="0"/>
              </a:rPr>
              <a:t>Network)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http://wwlln.net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/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07504" y="1869212"/>
            <a:ext cx="59766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39 </a:t>
            </a:r>
            <a:r>
              <a:rPr lang="es-MX" sz="1400" b="1" dirty="0">
                <a:latin typeface="Montserrat" panose="00000500000000000000" pitchFamily="2" charset="0"/>
              </a:rPr>
              <a:t>decesos por tormentas eléctricas </a:t>
            </a:r>
            <a:r>
              <a:rPr lang="es-MX" sz="1400" dirty="0">
                <a:latin typeface="Montserrat" panose="00000500000000000000" pitchFamily="2" charset="0"/>
              </a:rPr>
              <a:t>de 1998 a 2017 (SS, 2019).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i="1" dirty="0">
                <a:latin typeface="Montserrat" panose="00000500000000000000" pitchFamily="2" charset="0"/>
              </a:rPr>
              <a:t>Cae fuerte granizada en Querétaro</a:t>
            </a:r>
            <a:r>
              <a:rPr lang="es-MX" sz="1400" dirty="0" smtClean="0">
                <a:latin typeface="Montserrat" panose="00000500000000000000" pitchFamily="2" charset="0"/>
              </a:rPr>
              <a:t>, 11 abril </a:t>
            </a:r>
            <a:r>
              <a:rPr lang="es-MX" sz="1400" dirty="0">
                <a:latin typeface="Montserrat" panose="00000500000000000000" pitchFamily="2" charset="0"/>
              </a:rPr>
              <a:t>2018 (https://lopezdoriga.com/nacional/video-cae-fuerte-granizada-en-queretaro/).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488" y="4605343"/>
            <a:ext cx="2340000" cy="1920001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6624488" y="6474822"/>
            <a:ext cx="2356183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Índice de peligro por tormentas de granizo en municipios de Querétaro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643094" y="4242574"/>
            <a:ext cx="2302170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Índice de peligro por tormentas eléctricas en municipios de Querétaro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488" y="2272272"/>
            <a:ext cx="2340000" cy="2031945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6660231" y="1579439"/>
            <a:ext cx="2320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Gran parte de la entidad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-36512" y="292586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6096" y="1711556"/>
            <a:ext cx="893754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equipo para la remoción de granizo.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Instalar </a:t>
            </a:r>
            <a:r>
              <a:rPr lang="es-MX" sz="1400" b="1" dirty="0">
                <a:latin typeface="Montserrat" panose="00000500000000000000" pitchFamily="2" charset="0"/>
              </a:rPr>
              <a:t>pararrayos </a:t>
            </a:r>
            <a:r>
              <a:rPr lang="es-MX" sz="1400" dirty="0">
                <a:latin typeface="Montserrat" panose="00000500000000000000" pitchFamily="2" charset="0"/>
              </a:rPr>
              <a:t>en torres y antenas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Elaborar planes de acción y protocolos para la prevención y atención de fenómenos relacionados con las tormentas severas como </a:t>
            </a:r>
            <a:r>
              <a:rPr lang="es-MX" sz="1400" b="1" dirty="0" smtClean="0">
                <a:latin typeface="Montserrat" panose="00000500000000000000" pitchFamily="2" charset="0"/>
              </a:rPr>
              <a:t>corrientes descendentes (</a:t>
            </a:r>
            <a:r>
              <a:rPr lang="es-MX" sz="1400" b="1" i="1" dirty="0" err="1" smtClean="0">
                <a:latin typeface="Montserrat" panose="00000500000000000000" pitchFamily="2" charset="0"/>
              </a:rPr>
              <a:t>downburst</a:t>
            </a:r>
            <a:r>
              <a:rPr lang="es-MX" sz="1400" b="1" i="1" dirty="0" smtClean="0">
                <a:latin typeface="Montserrat" panose="00000500000000000000" pitchFamily="2" charset="0"/>
              </a:rPr>
              <a:t>), caída de granizo </a:t>
            </a:r>
            <a:r>
              <a:rPr lang="es-MX" sz="1400" i="1" dirty="0" smtClean="0">
                <a:latin typeface="Montserrat" panose="00000500000000000000" pitchFamily="2" charset="0"/>
              </a:rPr>
              <a:t>y</a:t>
            </a:r>
            <a:r>
              <a:rPr lang="es-MX" sz="1400" b="1" i="1" dirty="0" smtClean="0">
                <a:latin typeface="Montserrat" panose="00000500000000000000" pitchFamily="2" charset="0"/>
              </a:rPr>
              <a:t> tornados.</a:t>
            </a:r>
            <a:endParaRPr lang="es-MX" sz="1400" b="1" dirty="0">
              <a:latin typeface="Montserrat" panose="00000500000000000000" pitchFamily="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922" y="1054477"/>
            <a:ext cx="8756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Tormentas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eléctricas y de granizo (forman parte de tormentas severas, las cuales comprenden, además vientos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y lluvia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)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4724" y="3090004"/>
            <a:ext cx="54875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 para mitigar los 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Para </a:t>
            </a:r>
            <a:r>
              <a:rPr lang="es-MX" sz="1400" dirty="0">
                <a:latin typeface="Montserrat" panose="00000500000000000000" pitchFamily="2" charset="0"/>
              </a:rPr>
              <a:t>mejorar el monitoreo de lluvias y </a:t>
            </a:r>
            <a:r>
              <a:rPr lang="es-MX" sz="1400" dirty="0" smtClean="0">
                <a:latin typeface="Montserrat" panose="00000500000000000000" pitchFamily="2" charset="0"/>
              </a:rPr>
              <a:t>temperaturas, entre otras variables, </a:t>
            </a:r>
            <a:r>
              <a:rPr lang="es-MX" sz="1400" b="1" dirty="0">
                <a:latin typeface="Montserrat" panose="00000500000000000000" pitchFamily="2" charset="0"/>
              </a:rPr>
              <a:t>se </a:t>
            </a:r>
            <a:r>
              <a:rPr lang="es-MX" sz="1400" b="1" dirty="0" smtClean="0">
                <a:latin typeface="Montserrat" panose="00000500000000000000" pitchFamily="2" charset="0"/>
              </a:rPr>
              <a:t>recomienda incrementar </a:t>
            </a:r>
            <a:r>
              <a:rPr lang="es-MX" sz="1400" b="1" dirty="0">
                <a:latin typeface="Montserrat" panose="00000500000000000000" pitchFamily="2" charset="0"/>
              </a:rPr>
              <a:t>el número de estaciones meteorológicas en la </a:t>
            </a:r>
            <a:r>
              <a:rPr lang="es-MX" sz="1400" b="1" dirty="0" smtClean="0">
                <a:latin typeface="Montserrat" panose="00000500000000000000" pitchFamily="2" charset="0"/>
              </a:rPr>
              <a:t>entidad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latin typeface="Montserrat" panose="00000500000000000000" pitchFamily="2" charset="0"/>
              </a:rPr>
              <a:t>12 estaciones </a:t>
            </a:r>
            <a:r>
              <a:rPr lang="es-MX" sz="1400" b="1" dirty="0">
                <a:latin typeface="Montserrat" panose="00000500000000000000" pitchFamily="2" charset="0"/>
              </a:rPr>
              <a:t>adicionales a las </a:t>
            </a:r>
            <a:r>
              <a:rPr lang="es-MX" sz="1400" b="1" dirty="0" smtClean="0">
                <a:latin typeface="Montserrat" panose="00000500000000000000" pitchFamily="2" charset="0"/>
              </a:rPr>
              <a:t>11 </a:t>
            </a:r>
            <a:r>
              <a:rPr lang="es-MX" sz="1400" b="1" dirty="0">
                <a:latin typeface="Montserrat" panose="00000500000000000000" pitchFamily="2" charset="0"/>
              </a:rPr>
              <a:t>que actualmente transmiten</a:t>
            </a:r>
            <a:r>
              <a:rPr lang="es-MX" sz="1400" dirty="0">
                <a:latin typeface="Montserrat" panose="00000500000000000000" pitchFamily="2" charset="0"/>
              </a:rPr>
              <a:t>, ubicándolas en las siguientes cuencas hidrológicas: tres en río Laja, seis en río Moctezuma y tres en río </a:t>
            </a:r>
            <a:r>
              <a:rPr lang="es-MX" sz="1400" dirty="0" err="1">
                <a:latin typeface="Montserrat" panose="00000500000000000000" pitchFamily="2" charset="0"/>
              </a:rPr>
              <a:t>Tamuín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algn="just"/>
            <a:endParaRPr lang="es-MX" sz="1400" dirty="0" smtClean="0"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Además: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Curso </a:t>
            </a:r>
            <a:r>
              <a:rPr lang="es-MX" sz="1400" b="1" i="1" dirty="0">
                <a:latin typeface="Montserrat" panose="00000500000000000000" pitchFamily="2" charset="0"/>
              </a:rPr>
              <a:t>¿Cómo me preparo ante la  presencia de ciclones tropicales, inundaciones, heladas y tormentas?</a:t>
            </a:r>
            <a:endParaRPr lang="es-MX" sz="1400" dirty="0">
              <a:latin typeface="Montserrat" panose="00000500000000000000" pitchFamily="2" charset="0"/>
            </a:endParaRPr>
          </a:p>
          <a:p>
            <a:r>
              <a:rPr lang="es-MX" sz="1400" dirty="0">
                <a:latin typeface="Montserrat" panose="00000500000000000000" pitchFamily="2" charset="0"/>
              </a:rPr>
              <a:t>      (Auditorio del CENAPRED, 22 de marzo).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Seminario </a:t>
            </a:r>
            <a:r>
              <a:rPr lang="es-MX" sz="1400" b="1" dirty="0">
                <a:latin typeface="Montserrat" panose="00000500000000000000" pitchFamily="2" charset="0"/>
              </a:rPr>
              <a:t>de </a:t>
            </a:r>
            <a:r>
              <a:rPr lang="es-MX" sz="1400" b="1" i="1" dirty="0">
                <a:latin typeface="Montserrat" panose="00000500000000000000" pitchFamily="2" charset="0"/>
              </a:rPr>
              <a:t>Riesgos hidrometeorológicos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</a:p>
          <a:p>
            <a:r>
              <a:rPr lang="es-MX" sz="1400" dirty="0">
                <a:latin typeface="Montserrat" panose="00000500000000000000" pitchFamily="2" charset="0"/>
              </a:rPr>
              <a:t>      (Auditorio del CENAPRED, 27 de marzo).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Cursos de sistemas de información geográfica </a:t>
            </a:r>
            <a:r>
              <a:rPr lang="es-MX" sz="1400" dirty="0">
                <a:latin typeface="Montserrat" panose="00000500000000000000" pitchFamily="2" charset="0"/>
              </a:rPr>
              <a:t>(</a:t>
            </a:r>
            <a:r>
              <a:rPr lang="es-MX" sz="1400" i="1" dirty="0" err="1">
                <a:latin typeface="Montserrat" panose="00000500000000000000" pitchFamily="2" charset="0"/>
              </a:rPr>
              <a:t>Qgis</a:t>
            </a:r>
            <a:r>
              <a:rPr lang="es-MX" sz="1400" dirty="0" smtClean="0">
                <a:latin typeface="Montserrat" panose="00000500000000000000" pitchFamily="2" charset="0"/>
              </a:rPr>
              <a:t>)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" r="15543" b="3661"/>
          <a:stretch/>
        </p:blipFill>
        <p:spPr>
          <a:xfrm>
            <a:off x="5713641" y="3137067"/>
            <a:ext cx="3240000" cy="2668777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6121642" y="5805844"/>
            <a:ext cx="242399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</p:spTree>
    <p:extLst>
      <p:ext uri="{BB962C8B-B14F-4D97-AF65-F5344CB8AC3E}">
        <p14:creationId xmlns:p14="http://schemas.microsoft.com/office/powerpoint/2010/main" val="4925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79512" y="1916832"/>
            <a:ext cx="590465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</a:t>
            </a:r>
            <a:r>
              <a:rPr lang="es-MX" sz="1400" b="1" dirty="0">
                <a:latin typeface="Montserrat" panose="00000500000000000000" pitchFamily="2" charset="0"/>
              </a:rPr>
              <a:t>por ondas de calor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(nuevos, próximamente en el </a:t>
            </a:r>
            <a:r>
              <a:rPr lang="es-MX" sz="1400" dirty="0" err="1" smtClean="0">
                <a:latin typeface="Montserrat" panose="00000500000000000000" pitchFamily="2" charset="0"/>
              </a:rPr>
              <a:t>ANR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Mapas de riesgo por temperaturas máximas (3ª etapa ondas de calor) 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http://www1.cenapred.unam.mx/DIR_INVESTIGACION/Fraccion_XLI/RH/180301_RH_ondas_de_calor_mapas.pdf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V.12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Cursos </a:t>
            </a:r>
            <a:r>
              <a:rPr lang="es-MX" sz="1400" b="1" dirty="0">
                <a:latin typeface="Montserrat" panose="00000500000000000000" pitchFamily="2" charset="0"/>
              </a:rPr>
              <a:t>de sistemas de información geográfica </a:t>
            </a:r>
            <a:r>
              <a:rPr lang="es-MX" sz="1400" dirty="0">
                <a:latin typeface="Montserrat" panose="00000500000000000000" pitchFamily="2" charset="0"/>
              </a:rPr>
              <a:t>(</a:t>
            </a:r>
            <a:r>
              <a:rPr lang="es-MX" sz="1400" i="1" dirty="0" err="1">
                <a:latin typeface="Montserrat" panose="00000500000000000000" pitchFamily="2" charset="0"/>
              </a:rPr>
              <a:t>Qgis</a:t>
            </a:r>
            <a:r>
              <a:rPr lang="es-MX" sz="1400" dirty="0" smtClean="0">
                <a:latin typeface="Montserrat" panose="00000500000000000000" pitchFamily="2" charset="0"/>
              </a:rPr>
              <a:t>)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" y="292586"/>
            <a:ext cx="4644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3922" y="827420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calor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79512" y="1147391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La </a:t>
            </a:r>
            <a:r>
              <a:rPr lang="es-MX" sz="1400" dirty="0">
                <a:latin typeface="Montserrat" panose="00000500000000000000" pitchFamily="2" charset="0"/>
              </a:rPr>
              <a:t>entidad </a:t>
            </a:r>
            <a:r>
              <a:rPr lang="es-MX" sz="1400" dirty="0" smtClean="0">
                <a:latin typeface="Montserrat" panose="00000500000000000000" pitchFamily="2" charset="0"/>
              </a:rPr>
              <a:t>tiene zonas con un índice de peligro </a:t>
            </a:r>
            <a:r>
              <a:rPr lang="es-MX" sz="1400" b="1" dirty="0">
                <a:latin typeface="Montserrat" panose="00000500000000000000" pitchFamily="2" charset="0"/>
              </a:rPr>
              <a:t>alto</a:t>
            </a:r>
            <a:r>
              <a:rPr lang="es-MX" sz="1400" dirty="0" smtClean="0">
                <a:latin typeface="Montserrat" panose="00000500000000000000" pitchFamily="2" charset="0"/>
              </a:rPr>
              <a:t> por ondas cálidas.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459" y="2624895"/>
            <a:ext cx="2504073" cy="2619795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488230" y="5250686"/>
            <a:ext cx="2158364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de </a:t>
            </a:r>
            <a:r>
              <a:rPr lang="es-MX" sz="800" b="1" dirty="0">
                <a:latin typeface="Montserrat" panose="00000500000000000000" pitchFamily="2" charset="0"/>
              </a:rPr>
              <a:t>calor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Querétaro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79512" y="4894128"/>
            <a:ext cx="5904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Identificar a </a:t>
            </a:r>
            <a:r>
              <a:rPr lang="es-MX" sz="1400" b="1" dirty="0">
                <a:latin typeface="Montserrat" panose="00000500000000000000" pitchFamily="2" charset="0"/>
              </a:rPr>
              <a:t>población y </a:t>
            </a:r>
            <a:r>
              <a:rPr lang="es-MX" sz="1400" b="1" dirty="0" smtClean="0">
                <a:latin typeface="Montserrat" panose="00000500000000000000" pitchFamily="2" charset="0"/>
              </a:rPr>
              <a:t>vivienda vulnerable </a:t>
            </a:r>
            <a:r>
              <a:rPr lang="es-MX" sz="1400" dirty="0" smtClean="0">
                <a:latin typeface="Montserrat" panose="00000500000000000000" pitchFamily="2" charset="0"/>
              </a:rPr>
              <a:t>(indigentes</a:t>
            </a:r>
            <a:r>
              <a:rPr lang="es-MX" sz="1400" dirty="0">
                <a:latin typeface="Montserrat" panose="00000500000000000000" pitchFamily="2" charset="0"/>
              </a:rPr>
              <a:t>, infantes, enfermos, personas adultas mayores y con discapacidad), así como personas en pobreza </a:t>
            </a:r>
            <a:r>
              <a:rPr lang="es-MX" sz="1400" dirty="0" smtClean="0">
                <a:latin typeface="Montserrat" panose="00000500000000000000" pitchFamily="2" charset="0"/>
              </a:rPr>
              <a:t>extrema.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Promover </a:t>
            </a:r>
            <a:r>
              <a:rPr lang="es-MX" sz="1400" b="1" dirty="0" smtClean="0">
                <a:latin typeface="Montserrat" panose="00000500000000000000" pitchFamily="2" charset="0"/>
              </a:rPr>
              <a:t>mejoras a la vivienda</a:t>
            </a:r>
            <a:r>
              <a:rPr lang="es-MX" sz="1400" dirty="0" smtClean="0">
                <a:latin typeface="Montserrat" panose="00000500000000000000" pitchFamily="2" charset="0"/>
              </a:rPr>
              <a:t> para tener aislamiento térmico y el uso correcto de sistemas de aire acondicionado.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Brindar </a:t>
            </a:r>
            <a:r>
              <a:rPr lang="es-MX" sz="1400" b="1" dirty="0">
                <a:latin typeface="Montserrat" panose="00000500000000000000" pitchFamily="2" charset="0"/>
              </a:rPr>
              <a:t>albergue </a:t>
            </a:r>
            <a:r>
              <a:rPr lang="es-MX" sz="1400" dirty="0">
                <a:latin typeface="Montserrat" panose="00000500000000000000" pitchFamily="2" charset="0"/>
              </a:rPr>
              <a:t>con instalaciones adecuadas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6372200" y="2082914"/>
            <a:ext cx="2678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Centro </a:t>
            </a:r>
            <a:r>
              <a:rPr lang="es-MX" sz="1400" dirty="0" smtClean="0">
                <a:latin typeface="Montserrat" panose="00000500000000000000" pitchFamily="2" charset="0"/>
              </a:rPr>
              <a:t>de la entidad.</a:t>
            </a:r>
          </a:p>
        </p:txBody>
      </p:sp>
    </p:spTree>
    <p:extLst>
      <p:ext uri="{BB962C8B-B14F-4D97-AF65-F5344CB8AC3E}">
        <p14:creationId xmlns:p14="http://schemas.microsoft.com/office/powerpoint/2010/main" val="13594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" y="188640"/>
            <a:ext cx="1712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err="1" smtClean="0">
                <a:solidFill>
                  <a:srgbClr val="38806B"/>
                </a:solidFill>
                <a:latin typeface="Montserrat"/>
              </a:rPr>
              <a:t>Karsticidad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" y="692696"/>
            <a:ext cx="493204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Montserrat"/>
              </a:rPr>
              <a:t>En </a:t>
            </a:r>
            <a:r>
              <a:rPr lang="es-MX" sz="1400" dirty="0" smtClean="0">
                <a:latin typeface="Montserrat"/>
              </a:rPr>
              <a:t>Querétaro las serranías en la porción noroeste están constituidas principalmente de calizas que </a:t>
            </a:r>
            <a:r>
              <a:rPr lang="es-MX" sz="1400" dirty="0">
                <a:latin typeface="Montserrat"/>
              </a:rPr>
              <a:t>presentan evidencias de desarrollo kárstico </a:t>
            </a:r>
            <a:r>
              <a:rPr lang="es-MX" sz="1400" b="1" dirty="0" smtClean="0">
                <a:latin typeface="Montserrat"/>
              </a:rPr>
              <a:t>maduro, complejo, subdesarrollado y extremo</a:t>
            </a:r>
            <a:r>
              <a:rPr lang="es-MX" sz="1400" dirty="0" smtClean="0">
                <a:latin typeface="Montserrat"/>
              </a:rPr>
              <a:t>, con la </a:t>
            </a:r>
            <a:r>
              <a:rPr lang="es-MX" sz="1400" u="sng" dirty="0" smtClean="0">
                <a:latin typeface="Montserrat"/>
              </a:rPr>
              <a:t>presencia </a:t>
            </a:r>
            <a:r>
              <a:rPr lang="es-MX" sz="1400" u="sng" dirty="0">
                <a:latin typeface="Montserrat"/>
              </a:rPr>
              <a:t>de dolinas, </a:t>
            </a:r>
            <a:r>
              <a:rPr lang="es-MX" sz="1400" u="sng" dirty="0" smtClean="0">
                <a:latin typeface="Montserrat"/>
              </a:rPr>
              <a:t>cavernas y manantiales kársticos</a:t>
            </a:r>
            <a:r>
              <a:rPr lang="es-MX" sz="1400" dirty="0" smtClean="0">
                <a:latin typeface="Montserrat"/>
              </a:rPr>
              <a:t>, incluyendo el Sótano de </a:t>
            </a:r>
            <a:r>
              <a:rPr lang="es-MX" sz="1400" dirty="0" err="1" smtClean="0">
                <a:latin typeface="Montserrat"/>
              </a:rPr>
              <a:t>Tilaco</a:t>
            </a:r>
            <a:r>
              <a:rPr lang="es-MX" sz="1400" dirty="0" smtClean="0">
                <a:latin typeface="Montserrat"/>
              </a:rPr>
              <a:t> (649 m), el Sótano de Alfredo (680 m) y el Sótano del Barro, que tiene un tiro de 410 m, el mayor de América y tercero en el mundo.</a:t>
            </a:r>
          </a:p>
          <a:p>
            <a:pPr algn="just"/>
            <a:endParaRPr lang="es-MX" sz="800" dirty="0" smtClean="0">
              <a:latin typeface="Montserrat"/>
            </a:endParaRPr>
          </a:p>
          <a:p>
            <a:pPr algn="just"/>
            <a:r>
              <a:rPr lang="es-MX" sz="1400" dirty="0" smtClean="0">
                <a:latin typeface="Montserrat"/>
              </a:rPr>
              <a:t>Es </a:t>
            </a:r>
            <a:r>
              <a:rPr lang="es-MX" sz="1400" dirty="0">
                <a:latin typeface="Montserrat"/>
              </a:rPr>
              <a:t>recomendable que, en </a:t>
            </a:r>
            <a:r>
              <a:rPr lang="es-MX" sz="1400" b="1" dirty="0">
                <a:latin typeface="Montserrat"/>
              </a:rPr>
              <a:t>obras de ingeniería desplantadas sobre estas rocas se realicen estudios </a:t>
            </a:r>
            <a:r>
              <a:rPr lang="es-MX" sz="1400" dirty="0">
                <a:latin typeface="Montserrat"/>
              </a:rPr>
              <a:t>geofísicos de detalle y perforaciones, para garantizar que no existen huecos o cavernas que puedan afectar la obra, así como </a:t>
            </a:r>
            <a:r>
              <a:rPr lang="es-MX" sz="1400" b="1" dirty="0">
                <a:latin typeface="Montserrat"/>
              </a:rPr>
              <a:t>evitar la eliminación de desechos y basura en sótanos y </a:t>
            </a:r>
            <a:r>
              <a:rPr lang="es-MX" sz="1400" b="1" dirty="0" smtClean="0">
                <a:latin typeface="Montserrat"/>
              </a:rPr>
              <a:t>sumideros para evitar contaminar los acuíferos.</a:t>
            </a:r>
            <a:endParaRPr lang="es-MX" sz="800" b="1" dirty="0">
              <a:latin typeface="Montserra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" y="4293096"/>
            <a:ext cx="493204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Montserrat"/>
              </a:rPr>
              <a:t>En el Atlas Nacional de Riesgos se encuentran las áreas susceptibles de ser afectadas (imagen </a:t>
            </a:r>
            <a:r>
              <a:rPr lang="es-MX" sz="1400" dirty="0" smtClean="0">
                <a:latin typeface="Montserrat"/>
              </a:rPr>
              <a:t>derecha).</a:t>
            </a:r>
            <a:endParaRPr lang="es-MX" sz="1400" dirty="0">
              <a:latin typeface="Montserrat"/>
            </a:endParaRPr>
          </a:p>
          <a:p>
            <a:pPr algn="just"/>
            <a:endParaRPr lang="es-MX" sz="800" dirty="0" smtClean="0">
              <a:latin typeface="Montserrat"/>
            </a:endParaRPr>
          </a:p>
          <a:p>
            <a:pPr algn="just"/>
            <a:r>
              <a:rPr lang="es-MX" sz="1400" dirty="0" smtClean="0">
                <a:latin typeface="Montserrat"/>
              </a:rPr>
              <a:t>El </a:t>
            </a:r>
            <a:r>
              <a:rPr lang="es-MX" sz="1400" dirty="0">
                <a:latin typeface="Montserrat"/>
              </a:rPr>
              <a:t>CENAPRED cuenta con una Infografía sobre el tema:</a:t>
            </a:r>
          </a:p>
          <a:p>
            <a:pPr algn="ctr"/>
            <a:r>
              <a:rPr lang="es-MX" sz="1100" dirty="0">
                <a:solidFill>
                  <a:srgbClr val="FFFF00"/>
                </a:solidFill>
                <a:latin typeface="Montserrat" panose="00000500000000000000" pitchFamily="2" charset="0"/>
                <a:hlinkClick r:id="rId2"/>
              </a:rPr>
              <a:t>https://www.cenapred.gob.mx/es/Publicaciones/archivos/300-INFOGRAFAKARSTICIDAD.PDF</a:t>
            </a:r>
            <a:endParaRPr lang="es-MX" sz="1100" dirty="0">
              <a:solidFill>
                <a:srgbClr val="FFFF00"/>
              </a:solidFill>
              <a:latin typeface="Montserrat" panose="00000500000000000000" pitchFamily="2" charset="0"/>
            </a:endParaRPr>
          </a:p>
          <a:p>
            <a:pPr algn="just"/>
            <a:endParaRPr lang="es-MX" sz="800" dirty="0">
              <a:solidFill>
                <a:schemeClr val="tx2"/>
              </a:solidFill>
            </a:endParaRPr>
          </a:p>
          <a:p>
            <a:pPr algn="just"/>
            <a:r>
              <a:rPr lang="es-MX" sz="1400" dirty="0">
                <a:latin typeface="Montserrat"/>
              </a:rPr>
              <a:t>Se sugiere consultar también el Informe </a:t>
            </a:r>
            <a:r>
              <a:rPr lang="es-MX" sz="1400" b="1" dirty="0">
                <a:latin typeface="Montserrat"/>
              </a:rPr>
              <a:t>Análisis de la vulnerabilidad a fenómenos </a:t>
            </a:r>
            <a:r>
              <a:rPr lang="es-MX" sz="1400" b="1" dirty="0" smtClean="0">
                <a:latin typeface="Montserrat"/>
              </a:rPr>
              <a:t>kársticos</a:t>
            </a:r>
            <a:r>
              <a:rPr lang="es-MX" sz="1400" dirty="0" smtClean="0">
                <a:latin typeface="Montserrat"/>
              </a:rPr>
              <a:t>,</a:t>
            </a:r>
            <a:r>
              <a:rPr lang="es-MX" sz="1400" b="1" dirty="0" smtClean="0">
                <a:latin typeface="Montserrat"/>
              </a:rPr>
              <a:t> </a:t>
            </a:r>
            <a:r>
              <a:rPr lang="es-MX" sz="1400" dirty="0">
                <a:latin typeface="Montserrat"/>
              </a:rPr>
              <a:t>realizado en el CENAPRED:</a:t>
            </a:r>
          </a:p>
          <a:p>
            <a:pPr algn="ctr"/>
            <a:r>
              <a:rPr lang="es-MX" sz="1100" dirty="0">
                <a:solidFill>
                  <a:schemeClr val="tx2"/>
                </a:solidFill>
                <a:latin typeface="Montserrat" panose="00000500000000000000" pitchFamily="2" charset="0"/>
                <a:hlinkClick r:id="rId3"/>
              </a:rPr>
              <a:t>https://bit.ly/2Htpipa</a:t>
            </a:r>
            <a:endParaRPr lang="es-MX" sz="1100" dirty="0">
              <a:solidFill>
                <a:schemeClr val="tx2"/>
              </a:solidFill>
              <a:latin typeface="Montserrat" panose="00000500000000000000" pitchFamily="2" charset="0"/>
            </a:endParaRPr>
          </a:p>
        </p:txBody>
      </p:sp>
      <p:pic>
        <p:nvPicPr>
          <p:cNvPr id="1026" name="Imagen 2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903917"/>
            <a:ext cx="4228814" cy="243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n 2" descr="SÓTANO DEL BARRO (QUERÉTARO)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26" y="3562395"/>
            <a:ext cx="404760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50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2063</TotalTime>
  <Words>3397</Words>
  <Application>Microsoft Office PowerPoint</Application>
  <PresentationFormat>Presentación en pantalla (4:3)</PresentationFormat>
  <Paragraphs>258</Paragraphs>
  <Slides>21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Tema de Office</vt:lpstr>
      <vt:lpstr>AutoCAD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Gutiérrez Martínez Carlos Antonio</cp:lastModifiedBy>
  <cp:revision>169</cp:revision>
  <dcterms:created xsi:type="dcterms:W3CDTF">2018-12-04T21:42:05Z</dcterms:created>
  <dcterms:modified xsi:type="dcterms:W3CDTF">2019-02-25T16:49:26Z</dcterms:modified>
</cp:coreProperties>
</file>